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08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43084-0906-4BF6-B623-8EA4F2AFA5FA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BB396-D554-41B1-AA5E-B0868D5E1A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43084-0906-4BF6-B623-8EA4F2AFA5FA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BB396-D554-41B1-AA5E-B0868D5E1A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43084-0906-4BF6-B623-8EA4F2AFA5FA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BB396-D554-41B1-AA5E-B0868D5E1A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43084-0906-4BF6-B623-8EA4F2AFA5FA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BB396-D554-41B1-AA5E-B0868D5E1A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43084-0906-4BF6-B623-8EA4F2AFA5FA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BB396-D554-41B1-AA5E-B0868D5E1A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43084-0906-4BF6-B623-8EA4F2AFA5FA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BB396-D554-41B1-AA5E-B0868D5E1A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43084-0906-4BF6-B623-8EA4F2AFA5FA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BB396-D554-41B1-AA5E-B0868D5E1A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43084-0906-4BF6-B623-8EA4F2AFA5FA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BB396-D554-41B1-AA5E-B0868D5E1A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43084-0906-4BF6-B623-8EA4F2AFA5FA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BB396-D554-41B1-AA5E-B0868D5E1A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43084-0906-4BF6-B623-8EA4F2AFA5FA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BB396-D554-41B1-AA5E-B0868D5E1A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43084-0906-4BF6-B623-8EA4F2AFA5FA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BB396-D554-41B1-AA5E-B0868D5E1A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43084-0906-4BF6-B623-8EA4F2AFA5FA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BB396-D554-41B1-AA5E-B0868D5E1A5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dirty="0" smtClean="0"/>
              <a:t>კოვიდ 19 ის პასუხი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 smtClean="0"/>
              <a:t>საკვანძო საკითხები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b="1" dirty="0" smtClean="0"/>
              <a:t>კოვიდ 19 ის პასუხის მართვა და კოორდინაცია საგანგებო მდგომარეობის რეჟიმში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8794" y="1571612"/>
            <a:ext cx="5500726" cy="92869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>
              <a:buNone/>
            </a:pPr>
            <a:r>
              <a:rPr lang="ka-GE" sz="2800" dirty="0" smtClean="0"/>
              <a:t>საქართველოს მთავრობა-საკოორდინაციო საბჭო 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714348" y="2714620"/>
            <a:ext cx="1928826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ცენტრალური შტაბი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357554" y="3357562"/>
            <a:ext cx="4572032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ჯანდაცვის სამინისტრო: ჯანდაცვაში კოვიდზე პასუხის საერთო კოორდინაცია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00034" y="4643446"/>
            <a:ext cx="2000264" cy="156966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 smtClean="0"/>
              <a:t>საგანგებო მდგომარეობების მართვისა და სასწრაფო დახმარების ცენტრი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2571736" y="4643446"/>
            <a:ext cx="2000264" cy="206210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 smtClean="0"/>
              <a:t>დაავადებათა კონტროლის ეროვნული ცენტრი: ლაბორატორიული ტესტირება, ეპიდზედამხედველობა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57752" y="4643447"/>
            <a:ext cx="2000264" cy="181588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 smtClean="0"/>
              <a:t>რეგულირების სააგენტო-სამედიცინო დაწესებულებების მზაობა და ინფექციის კონტროლი</a:t>
            </a:r>
            <a:endParaRPr lang="ka-GE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7000892" y="4643446"/>
            <a:ext cx="2000264" cy="184665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 smtClean="0"/>
              <a:t>სოციალური მომსახურების სააგენტო: სამედიცინო მომსახურების შესყიდვა</a:t>
            </a:r>
          </a:p>
          <a:p>
            <a:pPr algn="ctr"/>
            <a:endParaRPr lang="ka-GE" sz="1600" dirty="0" smtClean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5465769" y="4179099"/>
            <a:ext cx="356396" cy="794"/>
          </a:xfrm>
          <a:prstGeom prst="lin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85852" y="4357694"/>
            <a:ext cx="6643734" cy="1588"/>
          </a:xfrm>
          <a:prstGeom prst="lin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1142976" y="4500570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3572662" y="449977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7787504" y="449977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5715802" y="449977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2142314" y="3571876"/>
            <a:ext cx="2143934" cy="7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1679555" y="3678239"/>
            <a:ext cx="192882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36481" y="3963991"/>
            <a:ext cx="135732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5214150" y="2928936"/>
            <a:ext cx="858049" cy="79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5400000">
            <a:off x="1821637" y="2607463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200" dirty="0" smtClean="0"/>
              <a:t>ჯანდაცვაში კოვიდის პასუხის მართვა-კოორდინაციის პროცესი-განმარტება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ka-GE" sz="2400" dirty="0" smtClean="0"/>
              <a:t>საგანგებო მდგომარეობის პირობებში ჩამოყალიბდა დაავადებათა კონტროლის ცენტრის მიმართ დავალების გაცემისა და ანგარიშვალდებულების დამატებითი ვერტიკალი. </a:t>
            </a:r>
          </a:p>
          <a:p>
            <a:r>
              <a:rPr lang="ka-GE" sz="2400" dirty="0" smtClean="0"/>
              <a:t>მნიშვნელოვანია აღდგეს ჯანდაცვის სამინისტროს სისტემაში შემავალი ყველა დაწესებულებისთვის მშ. ცენტრისთვის ანგარიშვალდებულების ჩვეული სისტემა, რათა ყველა შემთხვევაში უზრუნველყოფილ იქნას უშუალო სტრატეგიული დაქვემდებარება მინისტრის, როგორც დარგის პოლიტიკური ლიდერის მიმართ.</a:t>
            </a:r>
          </a:p>
          <a:p>
            <a:r>
              <a:rPr lang="ka-GE" sz="2400" dirty="0" smtClean="0"/>
              <a:t>უწყებათა შორისი კოორდინაცია სამთავრობო საბჭოს ეგიდით უკიდურესად მნიშვნელოვანია- სამინისტროს სისტემა მინისტრის უშუალო ხელმძღვანელობით  განაგრძობს მუშაობას ყველა უწყებასთან სათანადო ფორმატით. </a:t>
            </a:r>
          </a:p>
          <a:p>
            <a:r>
              <a:rPr lang="ka-GE" sz="2400" dirty="0" smtClean="0"/>
              <a:t>იხილეთ ორგანოგრამა შემდეგ სლაიდზე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b="1" dirty="0" smtClean="0"/>
              <a:t>კოვიდ 19 ის პასუხის მართვა და კოორდინაცია- საგანგებო მდგომარეობის შემდგომ პერიოდში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8794" y="1571612"/>
            <a:ext cx="5500726" cy="92869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ka-GE" sz="2400" dirty="0" smtClean="0"/>
              <a:t>საქართველოს მთავრობა-საკოორდინაციო საბჭო 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14348" y="2714620"/>
            <a:ext cx="1928826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ცენტრალური შტაბი</a:t>
            </a:r>
          </a:p>
          <a:p>
            <a:pPr algn="ctr"/>
            <a:endParaRPr lang="ka-GE" dirty="0"/>
          </a:p>
          <a:p>
            <a:pPr algn="ctr"/>
            <a:endParaRPr lang="ka-GE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357554" y="3357562"/>
            <a:ext cx="4572032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ჯანდაცვის სამინისტრო: ჯანდაცვაში კოვიდზე პასუხის საერთო კოორდინაცია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00034" y="4643446"/>
            <a:ext cx="2000264" cy="156966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 smtClean="0"/>
              <a:t>საგანგებო მდგომარეობების მართვისა და სასწრაფო დახმარების ცენტრი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2571736" y="4643446"/>
            <a:ext cx="2000264" cy="206210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 smtClean="0"/>
              <a:t>დაავადებათა კონტროლის ეროვნული ცენტრი: ლაბორატორიული ტესტირება, ეპიდზედამხედველობა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14876" y="4643446"/>
            <a:ext cx="2000264" cy="181588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 smtClean="0"/>
              <a:t>რეგულირების სააგენტო-სამედიცინო დაწესებულებების მზაობა და ინფექციის კონტროლი</a:t>
            </a:r>
            <a:endParaRPr lang="ka-GE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6929454" y="4643446"/>
            <a:ext cx="2000264" cy="184665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 smtClean="0"/>
              <a:t>სოციალური მომსახურების სააგენტო: სამედიცინო მომსახურების შესყიდვა</a:t>
            </a:r>
          </a:p>
          <a:p>
            <a:pPr algn="ctr"/>
            <a:endParaRPr lang="ka-GE" sz="1600" dirty="0" smtClean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5465769" y="4179099"/>
            <a:ext cx="356396" cy="794"/>
          </a:xfrm>
          <a:prstGeom prst="lin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85852" y="4357694"/>
            <a:ext cx="6643734" cy="1588"/>
          </a:xfrm>
          <a:prstGeom prst="lin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1142976" y="4500570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3572662" y="449977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7787504" y="449977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5715802" y="449977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5214150" y="2928936"/>
            <a:ext cx="858049" cy="79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5400000">
            <a:off x="1821637" y="2607463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643174" y="3571876"/>
            <a:ext cx="71438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კორონა შუქნიშანი</a:t>
            </a:r>
            <a:r>
              <a:rPr lang="en-US" dirty="0" smtClean="0"/>
              <a:t>:</a:t>
            </a:r>
            <a:r>
              <a:rPr lang="ka-GE" dirty="0" smtClean="0"/>
              <a:t>საქართველო 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85786" y="1142984"/>
          <a:ext cx="6953256" cy="257556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439527"/>
                <a:gridCol w="2037101"/>
                <a:gridCol w="1738314"/>
                <a:gridCol w="1738314"/>
              </a:tblGrid>
              <a:tr h="370840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ვირუსის რეპროდუქციის მაჩვენებელი</a:t>
                      </a:r>
                      <a:endParaRPr lang="en-US" sz="1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ინფექციის ახალი შემთხვევები</a:t>
                      </a:r>
                      <a:r>
                        <a:rPr lang="ka-GE" sz="14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კვირაში 100000 მოსახლეზე</a:t>
                      </a:r>
                      <a:endParaRPr lang="en-US" sz="1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კოვიდ საწოლფონდის დატვირთვა  (3000 საწოლი)</a:t>
                      </a:r>
                      <a:endParaRPr lang="en-US" sz="1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მწვავე</a:t>
                      </a:r>
                      <a:endParaRPr lang="en-US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&lt;1.1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&lt;5 ანუ</a:t>
                      </a:r>
                      <a:r>
                        <a:rPr lang="ka-GE" sz="1400" baseline="0" dirty="0" smtClean="0"/>
                        <a:t> 200 სულ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&lt;30%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ყვითელი</a:t>
                      </a:r>
                      <a:endParaRPr lang="en-US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≥</a:t>
                      </a:r>
                      <a:r>
                        <a:rPr lang="ka-GE" sz="1400" dirty="0" smtClean="0"/>
                        <a:t> 1.1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≥</a:t>
                      </a:r>
                      <a:r>
                        <a:rPr lang="ka-GE" sz="1400" dirty="0" smtClean="0"/>
                        <a:t> 5</a:t>
                      </a:r>
                      <a:r>
                        <a:rPr lang="ka-GE" sz="1400" baseline="0" dirty="0" smtClean="0"/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≥</a:t>
                      </a:r>
                      <a:r>
                        <a:rPr lang="ka-GE" sz="1400" dirty="0" smtClean="0"/>
                        <a:t> 30%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წითელი</a:t>
                      </a:r>
                      <a:endParaRPr lang="en-US" sz="14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≥</a:t>
                      </a:r>
                      <a:r>
                        <a:rPr lang="ka-GE" sz="1400" dirty="0" smtClean="0"/>
                        <a:t>2</a:t>
                      </a:r>
                      <a:endParaRPr lang="en-US" sz="1400" dirty="0" smtClean="0"/>
                    </a:p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≥</a:t>
                      </a:r>
                      <a:r>
                        <a:rPr lang="ka-GE" sz="1400" dirty="0" smtClean="0"/>
                        <a:t> 10</a:t>
                      </a:r>
                      <a:r>
                        <a:rPr lang="ka-GE" sz="1400" baseline="0" dirty="0" smtClean="0"/>
                        <a:t> ანუ 400 სულ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≥</a:t>
                      </a:r>
                      <a:r>
                        <a:rPr lang="ka-GE" sz="1400" dirty="0" smtClean="0"/>
                        <a:t> 50%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12 ივნისი</a:t>
                      </a:r>
                      <a:r>
                        <a:rPr lang="ka-GE" sz="1400" baseline="0" dirty="0" smtClean="0"/>
                        <a:t> 2020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0.72 +/- 0.14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843-810=33</a:t>
                      </a:r>
                      <a:r>
                        <a:rPr lang="en-US" sz="1400" baseline="0" dirty="0" smtClean="0"/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300/3000=10%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71472" y="3929066"/>
            <a:ext cx="79296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a-GE" b="1" dirty="0" smtClean="0">
                <a:solidFill>
                  <a:srgbClr val="00B050"/>
                </a:solidFill>
              </a:rPr>
              <a:t>მწვანე პერიოდი</a:t>
            </a:r>
            <a:r>
              <a:rPr lang="ka-GE" dirty="0" smtClean="0"/>
              <a:t>: სტანდარტული შეზღუდვები</a:t>
            </a:r>
          </a:p>
          <a:p>
            <a:pPr>
              <a:buFont typeface="Arial" pitchFamily="34" charset="0"/>
              <a:buChar char="•"/>
            </a:pPr>
            <a:r>
              <a:rPr lang="ka-GE" dirty="0" smtClean="0">
                <a:solidFill>
                  <a:srgbClr val="FFC000"/>
                </a:solidFill>
              </a:rPr>
              <a:t>ყვითელი პერიოდი</a:t>
            </a:r>
            <a:r>
              <a:rPr lang="ka-GE" dirty="0" smtClean="0"/>
              <a:t>: შეზღუდვების გამკაცრება (დახურული რესტორნები, კინოთეატრები, საქალაქთაშორისო ტრანსპორტი)</a:t>
            </a:r>
          </a:p>
          <a:p>
            <a:r>
              <a:rPr lang="ka-GE" b="1" dirty="0" smtClean="0">
                <a:solidFill>
                  <a:srgbClr val="C00000"/>
                </a:solidFill>
              </a:rPr>
              <a:t>წითელი პერიოდი</a:t>
            </a:r>
            <a:r>
              <a:rPr lang="ka-GE" dirty="0" smtClean="0"/>
              <a:t>: მკაცრი შეზღუდვები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1472" y="5357826"/>
            <a:ext cx="80724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u="sng" dirty="0" smtClean="0">
                <a:solidFill>
                  <a:schemeClr val="tx2">
                    <a:lumMod val="75000"/>
                  </a:schemeClr>
                </a:solidFill>
              </a:rPr>
              <a:t>ყველა ეტაპზე აუცილებელი ინტერვენციები</a:t>
            </a:r>
            <a:r>
              <a:rPr lang="ka-GE" u="sng" dirty="0" smtClean="0">
                <a:solidFill>
                  <a:schemeClr val="tx2">
                    <a:lumMod val="75000"/>
                  </a:schemeClr>
                </a:solidFill>
              </a:rPr>
              <a:t>: </a:t>
            </a:r>
          </a:p>
          <a:p>
            <a:pPr>
              <a:buFont typeface="Arial" pitchFamily="34" charset="0"/>
              <a:buChar char="•"/>
            </a:pPr>
            <a:r>
              <a:rPr lang="ka-GE" sz="1600" dirty="0" smtClean="0"/>
              <a:t>მიზნობრივი ტესტირება სიმპტომურ პირებსა და მაღალი რისკის ჯგუფებში</a:t>
            </a:r>
          </a:p>
          <a:p>
            <a:pPr>
              <a:buFont typeface="Arial" pitchFamily="34" charset="0"/>
              <a:buChar char="•"/>
            </a:pPr>
            <a:r>
              <a:rPr lang="ka-GE" sz="1600" dirty="0" smtClean="0"/>
              <a:t>მოგზაურების და კონტაქტების კარანტინი </a:t>
            </a:r>
          </a:p>
          <a:p>
            <a:pPr>
              <a:buFont typeface="Arial" pitchFamily="34" charset="0"/>
              <a:buChar char="•"/>
            </a:pPr>
            <a:r>
              <a:rPr lang="ka-GE" sz="1600" dirty="0" smtClean="0"/>
              <a:t>პირბადე, დისტანცირება, ხელის ჰიგიენა </a:t>
            </a:r>
            <a:endParaRPr lang="en-US" sz="1600" dirty="0"/>
          </a:p>
        </p:txBody>
      </p:sp>
      <p:sp>
        <p:nvSpPr>
          <p:cNvPr id="1028" name="AutoShape 4" descr="printable traffic light | Use these free images for your websites, art  projects, reports, and ... (With images) | Traffic light, Traffic signal, 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294</Words>
  <Application>Microsoft Office PowerPoint</Application>
  <PresentationFormat>On-screen Show (4:3)</PresentationFormat>
  <Paragraphs>50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კოვიდ 19 ის პასუხი</vt:lpstr>
      <vt:lpstr>კოვიდ 19 ის პასუხის მართვა და კოორდინაცია საგანგებო მდგომარეობის რეჟიმში</vt:lpstr>
      <vt:lpstr>ჯანდაცვაში კოვიდის პასუხის მართვა-კოორდინაციის პროცესი-განმარტება</vt:lpstr>
      <vt:lpstr>კოვიდ 19 ის პასუხის მართვა და კოორდინაცია- საგანგებო მდგომარეობის შემდგომ პერიოდში</vt:lpstr>
      <vt:lpstr>კორონა შუქნიშანი:საქართველო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კოვიდ 19 ის პასუხი</dc:title>
  <dc:creator>Windows User</dc:creator>
  <cp:lastModifiedBy>Windows User</cp:lastModifiedBy>
  <cp:revision>12</cp:revision>
  <dcterms:created xsi:type="dcterms:W3CDTF">2020-06-12T19:10:30Z</dcterms:created>
  <dcterms:modified xsi:type="dcterms:W3CDTF">2020-06-12T20:48:47Z</dcterms:modified>
</cp:coreProperties>
</file>