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4" r:id="rId7"/>
    <p:sldId id="262" r:id="rId8"/>
    <p:sldId id="261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7E35D7-1B4E-4902-8E3D-EB3F4048B116}" type="doc">
      <dgm:prSet loTypeId="urn:microsoft.com/office/officeart/2005/8/layout/process4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33F0FAA-074E-41C9-928B-7830014E3A11}">
      <dgm:prSet phldrT="[Text]" custT="1"/>
      <dgm:spPr/>
      <dgm:t>
        <a:bodyPr/>
        <a:lstStyle/>
        <a:p>
          <a:r>
            <a:rPr lang="ka-GE" sz="1400" dirty="0" smtClean="0"/>
            <a:t>პასუხის დაგეგმვა, მართვა და კოორდინაცია, მარაგების მართვა</a:t>
          </a:r>
          <a:endParaRPr lang="en-US" sz="1400" dirty="0"/>
        </a:p>
      </dgm:t>
    </dgm:pt>
    <dgm:pt modelId="{163BB242-C6F4-4E43-87FA-D07ECB8A5F40}" type="parTrans" cxnId="{A5A2B883-1AE8-4EE2-96E3-E03043A8CE21}">
      <dgm:prSet/>
      <dgm:spPr/>
      <dgm:t>
        <a:bodyPr/>
        <a:lstStyle/>
        <a:p>
          <a:endParaRPr lang="en-US" sz="1400"/>
        </a:p>
      </dgm:t>
    </dgm:pt>
    <dgm:pt modelId="{4270E80A-B78C-41A2-8346-8B7409EE9E08}" type="sibTrans" cxnId="{A5A2B883-1AE8-4EE2-96E3-E03043A8CE21}">
      <dgm:prSet/>
      <dgm:spPr/>
      <dgm:t>
        <a:bodyPr/>
        <a:lstStyle/>
        <a:p>
          <a:endParaRPr lang="en-US" sz="1400"/>
        </a:p>
      </dgm:t>
    </dgm:pt>
    <dgm:pt modelId="{24CBD98C-21CD-4041-99FB-A4C1A8D8347A}">
      <dgm:prSet phldrT="[Text]" custT="1"/>
      <dgm:spPr/>
      <dgm:t>
        <a:bodyPr/>
        <a:lstStyle/>
        <a:p>
          <a:r>
            <a:rPr lang="ka-GE" sz="1400" dirty="0" smtClean="0"/>
            <a:t>მინისტრი</a:t>
          </a:r>
          <a:endParaRPr lang="en-US" sz="1400" dirty="0"/>
        </a:p>
      </dgm:t>
    </dgm:pt>
    <dgm:pt modelId="{FDF3F391-9F8A-45CB-958B-1276D651C557}" type="parTrans" cxnId="{C3BFB2C7-ABD5-4608-91E4-0ED5AE4B670B}">
      <dgm:prSet/>
      <dgm:spPr/>
      <dgm:t>
        <a:bodyPr/>
        <a:lstStyle/>
        <a:p>
          <a:endParaRPr lang="en-US" sz="1400"/>
        </a:p>
      </dgm:t>
    </dgm:pt>
    <dgm:pt modelId="{E6D0DD43-6409-4D18-ADCC-4A4CE0B88A09}" type="sibTrans" cxnId="{C3BFB2C7-ABD5-4608-91E4-0ED5AE4B670B}">
      <dgm:prSet/>
      <dgm:spPr/>
      <dgm:t>
        <a:bodyPr/>
        <a:lstStyle/>
        <a:p>
          <a:endParaRPr lang="en-US" sz="1400"/>
        </a:p>
      </dgm:t>
    </dgm:pt>
    <dgm:pt modelId="{DD60B110-B3EA-4626-9AB1-C45F944551E9}">
      <dgm:prSet phldrT="[Text]" custT="1"/>
      <dgm:spPr/>
      <dgm:t>
        <a:bodyPr/>
        <a:lstStyle/>
        <a:p>
          <a:r>
            <a:rPr lang="ka-GE" sz="1400" dirty="0" smtClean="0"/>
            <a:t>სამინისტროს ცენტრალური აპარატი</a:t>
          </a:r>
          <a:endParaRPr lang="en-US" sz="1400" dirty="0"/>
        </a:p>
      </dgm:t>
    </dgm:pt>
    <dgm:pt modelId="{9A43DCA3-B24F-4308-ACB6-9B28389227B2}" type="parTrans" cxnId="{DD1BE561-75C0-42C2-A134-4F68A85459BD}">
      <dgm:prSet/>
      <dgm:spPr/>
      <dgm:t>
        <a:bodyPr/>
        <a:lstStyle/>
        <a:p>
          <a:endParaRPr lang="en-US" sz="1400"/>
        </a:p>
      </dgm:t>
    </dgm:pt>
    <dgm:pt modelId="{4F4D7A60-1483-41BF-9E95-EAE55B553574}" type="sibTrans" cxnId="{DD1BE561-75C0-42C2-A134-4F68A85459BD}">
      <dgm:prSet/>
      <dgm:spPr/>
      <dgm:t>
        <a:bodyPr/>
        <a:lstStyle/>
        <a:p>
          <a:endParaRPr lang="en-US" sz="1400"/>
        </a:p>
      </dgm:t>
    </dgm:pt>
    <dgm:pt modelId="{85411A68-25E7-4EAB-947C-528CC4FD756C}">
      <dgm:prSet phldrT="[Text]" custT="1"/>
      <dgm:spPr/>
      <dgm:t>
        <a:bodyPr/>
        <a:lstStyle/>
        <a:p>
          <a:r>
            <a:rPr lang="ka-GE" sz="1400" dirty="0" smtClean="0"/>
            <a:t>მარეგულირებელი ჩარჩოს მომზადება, გაიდლაინები, პროტოკოლები, პროგრამების დიზაინი  </a:t>
          </a:r>
          <a:endParaRPr lang="en-US" sz="1400" dirty="0"/>
        </a:p>
      </dgm:t>
    </dgm:pt>
    <dgm:pt modelId="{29414796-391F-40EE-9686-B0C863782D8F}" type="parTrans" cxnId="{75B0101C-A9BD-4C96-9BBA-5597B5004173}">
      <dgm:prSet/>
      <dgm:spPr/>
      <dgm:t>
        <a:bodyPr/>
        <a:lstStyle/>
        <a:p>
          <a:endParaRPr lang="en-US" sz="1400"/>
        </a:p>
      </dgm:t>
    </dgm:pt>
    <dgm:pt modelId="{9054094E-FE17-4ED2-8F70-0033477833AA}" type="sibTrans" cxnId="{75B0101C-A9BD-4C96-9BBA-5597B5004173}">
      <dgm:prSet/>
      <dgm:spPr/>
      <dgm:t>
        <a:bodyPr/>
        <a:lstStyle/>
        <a:p>
          <a:endParaRPr lang="en-US" sz="1400"/>
        </a:p>
      </dgm:t>
    </dgm:pt>
    <dgm:pt modelId="{DFF94834-6398-4347-BF66-4C7A9290F955}">
      <dgm:prSet phldrT="[Text]" custT="1"/>
      <dgm:spPr/>
      <dgm:t>
        <a:bodyPr/>
        <a:lstStyle/>
        <a:p>
          <a:r>
            <a:rPr lang="ka-GE" sz="1400" dirty="0" smtClean="0"/>
            <a:t>პოლიტიკის დეპარტამენტი </a:t>
          </a:r>
          <a:endParaRPr lang="en-US" sz="1400" dirty="0"/>
        </a:p>
      </dgm:t>
    </dgm:pt>
    <dgm:pt modelId="{3ED4DED4-94AF-473A-9C85-0A8B8CD06B05}" type="parTrans" cxnId="{E2969BF8-62AC-4C70-AF68-FC5AD0E4D497}">
      <dgm:prSet/>
      <dgm:spPr/>
      <dgm:t>
        <a:bodyPr/>
        <a:lstStyle/>
        <a:p>
          <a:endParaRPr lang="en-US" sz="1400"/>
        </a:p>
      </dgm:t>
    </dgm:pt>
    <dgm:pt modelId="{EC3D93EC-8528-425A-8DF6-945D360BE5C6}" type="sibTrans" cxnId="{E2969BF8-62AC-4C70-AF68-FC5AD0E4D497}">
      <dgm:prSet/>
      <dgm:spPr/>
      <dgm:t>
        <a:bodyPr/>
        <a:lstStyle/>
        <a:p>
          <a:endParaRPr lang="en-US" sz="1400"/>
        </a:p>
      </dgm:t>
    </dgm:pt>
    <dgm:pt modelId="{EF5E888F-BAEA-4665-99DA-875D22EA36A3}">
      <dgm:prSet phldrT="[Text]" custT="1"/>
      <dgm:spPr/>
      <dgm:t>
        <a:bodyPr/>
        <a:lstStyle/>
        <a:p>
          <a:r>
            <a:rPr lang="ka-GE" sz="1400" dirty="0" smtClean="0"/>
            <a:t>ჯანდაცვის პოლიტიკის სამმართველო </a:t>
          </a:r>
          <a:endParaRPr lang="en-US" sz="1400" dirty="0"/>
        </a:p>
      </dgm:t>
    </dgm:pt>
    <dgm:pt modelId="{94FF3335-A083-4961-843A-0A6298EB0D8A}" type="parTrans" cxnId="{A64A09AD-DC69-4EBB-87D8-77F83930C7A1}">
      <dgm:prSet/>
      <dgm:spPr/>
      <dgm:t>
        <a:bodyPr/>
        <a:lstStyle/>
        <a:p>
          <a:endParaRPr lang="en-US" sz="1400"/>
        </a:p>
      </dgm:t>
    </dgm:pt>
    <dgm:pt modelId="{1EA683D6-A8CC-4CE0-A6E4-B1EC1D8BF650}" type="sibTrans" cxnId="{A64A09AD-DC69-4EBB-87D8-77F83930C7A1}">
      <dgm:prSet/>
      <dgm:spPr/>
      <dgm:t>
        <a:bodyPr/>
        <a:lstStyle/>
        <a:p>
          <a:endParaRPr lang="en-US" sz="1400"/>
        </a:p>
      </dgm:t>
    </dgm:pt>
    <dgm:pt modelId="{5F42E8DE-D4AA-4848-9161-61EFB3B8A0AC}">
      <dgm:prSet phldrT="[Text]" custT="1"/>
      <dgm:spPr/>
      <dgm:t>
        <a:bodyPr/>
        <a:lstStyle/>
        <a:p>
          <a:r>
            <a:rPr lang="ka-GE" sz="1400" dirty="0" smtClean="0"/>
            <a:t>პასუხის განხორციელება</a:t>
          </a:r>
          <a:endParaRPr lang="en-US" sz="1400" dirty="0"/>
        </a:p>
      </dgm:t>
    </dgm:pt>
    <dgm:pt modelId="{40CDB14B-6373-4FDE-9A2D-2F4D403D2F2A}" type="parTrans" cxnId="{D5FDEBD1-71FD-4BBB-BF9A-6ADF8A881A6C}">
      <dgm:prSet/>
      <dgm:spPr/>
      <dgm:t>
        <a:bodyPr/>
        <a:lstStyle/>
        <a:p>
          <a:endParaRPr lang="en-US" sz="1400"/>
        </a:p>
      </dgm:t>
    </dgm:pt>
    <dgm:pt modelId="{C364B124-3B86-4B57-B6D9-7F8C1A9F520A}" type="sibTrans" cxnId="{D5FDEBD1-71FD-4BBB-BF9A-6ADF8A881A6C}">
      <dgm:prSet/>
      <dgm:spPr/>
      <dgm:t>
        <a:bodyPr/>
        <a:lstStyle/>
        <a:p>
          <a:endParaRPr lang="en-US" sz="1400"/>
        </a:p>
      </dgm:t>
    </dgm:pt>
    <dgm:pt modelId="{BB12984C-ACA9-47C0-9C12-5B7C3773DBB5}" type="pres">
      <dgm:prSet presAssocID="{7D7E35D7-1B4E-4902-8E3D-EB3F4048B116}" presName="Name0" presStyleCnt="0">
        <dgm:presLayoutVars>
          <dgm:dir/>
          <dgm:animLvl val="lvl"/>
          <dgm:resizeHandles val="exact"/>
        </dgm:presLayoutVars>
      </dgm:prSet>
      <dgm:spPr/>
    </dgm:pt>
    <dgm:pt modelId="{AC82C81F-D6BA-439F-8317-F474AB5FE662}" type="pres">
      <dgm:prSet presAssocID="{5F42E8DE-D4AA-4848-9161-61EFB3B8A0AC}" presName="boxAndChildren" presStyleCnt="0"/>
      <dgm:spPr/>
    </dgm:pt>
    <dgm:pt modelId="{3131F9E7-2270-46AE-B368-2EAC2512049F}" type="pres">
      <dgm:prSet presAssocID="{5F42E8DE-D4AA-4848-9161-61EFB3B8A0AC}" presName="parentTextBox" presStyleLbl="node1" presStyleIdx="0" presStyleCnt="3"/>
      <dgm:spPr/>
      <dgm:t>
        <a:bodyPr/>
        <a:lstStyle/>
        <a:p>
          <a:endParaRPr lang="en-US"/>
        </a:p>
      </dgm:t>
    </dgm:pt>
    <dgm:pt modelId="{D015C83F-D104-4182-82EB-0A8FE9D1161B}" type="pres">
      <dgm:prSet presAssocID="{9054094E-FE17-4ED2-8F70-0033477833AA}" presName="sp" presStyleCnt="0"/>
      <dgm:spPr/>
    </dgm:pt>
    <dgm:pt modelId="{893B4C12-0893-40E0-97ED-BCF83D470038}" type="pres">
      <dgm:prSet presAssocID="{85411A68-25E7-4EAB-947C-528CC4FD756C}" presName="arrowAndChildren" presStyleCnt="0"/>
      <dgm:spPr/>
    </dgm:pt>
    <dgm:pt modelId="{9DDF9E36-CC3F-4CAC-AE73-DD1FF6321418}" type="pres">
      <dgm:prSet presAssocID="{85411A68-25E7-4EAB-947C-528CC4FD756C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7E811485-4A3D-42D5-ACBF-5FC6650B5871}" type="pres">
      <dgm:prSet presAssocID="{85411A68-25E7-4EAB-947C-528CC4FD756C}" presName="arrow" presStyleLbl="node1" presStyleIdx="1" presStyleCnt="3"/>
      <dgm:spPr/>
      <dgm:t>
        <a:bodyPr/>
        <a:lstStyle/>
        <a:p>
          <a:endParaRPr lang="en-US"/>
        </a:p>
      </dgm:t>
    </dgm:pt>
    <dgm:pt modelId="{6609E79B-3186-49A4-96EB-3D8F1429EB0A}" type="pres">
      <dgm:prSet presAssocID="{85411A68-25E7-4EAB-947C-528CC4FD756C}" presName="descendantArrow" presStyleCnt="0"/>
      <dgm:spPr/>
    </dgm:pt>
    <dgm:pt modelId="{BA376C4C-E3E3-48C7-A544-C7EDF82D21F4}" type="pres">
      <dgm:prSet presAssocID="{DFF94834-6398-4347-BF66-4C7A9290F955}" presName="childTextArrow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85C594-5D18-4FA6-ACE6-C568A8D1B0B1}" type="pres">
      <dgm:prSet presAssocID="{EF5E888F-BAEA-4665-99DA-875D22EA36A3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EC66AF-50B9-4ED1-B828-907BBB2190B5}" type="pres">
      <dgm:prSet presAssocID="{4270E80A-B78C-41A2-8346-8B7409EE9E08}" presName="sp" presStyleCnt="0"/>
      <dgm:spPr/>
    </dgm:pt>
    <dgm:pt modelId="{3660A4CE-668D-40E6-BC21-CB99AE5F8304}" type="pres">
      <dgm:prSet presAssocID="{133F0FAA-074E-41C9-928B-7830014E3A11}" presName="arrowAndChildren" presStyleCnt="0"/>
      <dgm:spPr/>
    </dgm:pt>
    <dgm:pt modelId="{C894E5A1-B7D8-46A0-8663-F98D0985CC3A}" type="pres">
      <dgm:prSet presAssocID="{133F0FAA-074E-41C9-928B-7830014E3A11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F3F6A4FE-EFCB-468E-8621-D9ED1F1ADE76}" type="pres">
      <dgm:prSet presAssocID="{133F0FAA-074E-41C9-928B-7830014E3A11}" presName="arrow" presStyleLbl="node1" presStyleIdx="2" presStyleCnt="3"/>
      <dgm:spPr/>
      <dgm:t>
        <a:bodyPr/>
        <a:lstStyle/>
        <a:p>
          <a:endParaRPr lang="en-US"/>
        </a:p>
      </dgm:t>
    </dgm:pt>
    <dgm:pt modelId="{395F9AEB-9292-42C4-8C32-A7E911D863FF}" type="pres">
      <dgm:prSet presAssocID="{133F0FAA-074E-41C9-928B-7830014E3A11}" presName="descendantArrow" presStyleCnt="0"/>
      <dgm:spPr/>
    </dgm:pt>
    <dgm:pt modelId="{79651E8D-6E3E-4837-A404-8AB1A32632B9}" type="pres">
      <dgm:prSet presAssocID="{24CBD98C-21CD-4041-99FB-A4C1A8D8347A}" presName="childTextArrow" presStyleLbl="fgAccFollowNode1" presStyleIdx="2" presStyleCnt="4">
        <dgm:presLayoutVars>
          <dgm:bulletEnabled val="1"/>
        </dgm:presLayoutVars>
      </dgm:prSet>
      <dgm:spPr/>
    </dgm:pt>
    <dgm:pt modelId="{6AF76D93-3999-47F7-86A4-32F2D1F78C0D}" type="pres">
      <dgm:prSet presAssocID="{DD60B110-B3EA-4626-9AB1-C45F944551E9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E2969BF8-62AC-4C70-AF68-FC5AD0E4D497}" srcId="{85411A68-25E7-4EAB-947C-528CC4FD756C}" destId="{DFF94834-6398-4347-BF66-4C7A9290F955}" srcOrd="0" destOrd="0" parTransId="{3ED4DED4-94AF-473A-9C85-0A8B8CD06B05}" sibTransId="{EC3D93EC-8528-425A-8DF6-945D360BE5C6}"/>
    <dgm:cxn modelId="{C3BFB2C7-ABD5-4608-91E4-0ED5AE4B670B}" srcId="{133F0FAA-074E-41C9-928B-7830014E3A11}" destId="{24CBD98C-21CD-4041-99FB-A4C1A8D8347A}" srcOrd="0" destOrd="0" parTransId="{FDF3F391-9F8A-45CB-958B-1276D651C557}" sibTransId="{E6D0DD43-6409-4D18-ADCC-4A4CE0B88A09}"/>
    <dgm:cxn modelId="{A5A2B883-1AE8-4EE2-96E3-E03043A8CE21}" srcId="{7D7E35D7-1B4E-4902-8E3D-EB3F4048B116}" destId="{133F0FAA-074E-41C9-928B-7830014E3A11}" srcOrd="0" destOrd="0" parTransId="{163BB242-C6F4-4E43-87FA-D07ECB8A5F40}" sibTransId="{4270E80A-B78C-41A2-8346-8B7409EE9E08}"/>
    <dgm:cxn modelId="{0B26C6DE-C1DE-4878-95E4-F10BE5555787}" type="presOf" srcId="{85411A68-25E7-4EAB-947C-528CC4FD756C}" destId="{7E811485-4A3D-42D5-ACBF-5FC6650B5871}" srcOrd="1" destOrd="0" presId="urn:microsoft.com/office/officeart/2005/8/layout/process4"/>
    <dgm:cxn modelId="{363C2FB4-8925-4BEF-81C4-3576DBC236C6}" type="presOf" srcId="{7D7E35D7-1B4E-4902-8E3D-EB3F4048B116}" destId="{BB12984C-ACA9-47C0-9C12-5B7C3773DBB5}" srcOrd="0" destOrd="0" presId="urn:microsoft.com/office/officeart/2005/8/layout/process4"/>
    <dgm:cxn modelId="{E8E5969E-A543-42F1-973C-E8B6EE2BA6A8}" type="presOf" srcId="{133F0FAA-074E-41C9-928B-7830014E3A11}" destId="{C894E5A1-B7D8-46A0-8663-F98D0985CC3A}" srcOrd="0" destOrd="0" presId="urn:microsoft.com/office/officeart/2005/8/layout/process4"/>
    <dgm:cxn modelId="{DD1BE561-75C0-42C2-A134-4F68A85459BD}" srcId="{133F0FAA-074E-41C9-928B-7830014E3A11}" destId="{DD60B110-B3EA-4626-9AB1-C45F944551E9}" srcOrd="1" destOrd="0" parTransId="{9A43DCA3-B24F-4308-ACB6-9B28389227B2}" sibTransId="{4F4D7A60-1483-41BF-9E95-EAE55B553574}"/>
    <dgm:cxn modelId="{75B0101C-A9BD-4C96-9BBA-5597B5004173}" srcId="{7D7E35D7-1B4E-4902-8E3D-EB3F4048B116}" destId="{85411A68-25E7-4EAB-947C-528CC4FD756C}" srcOrd="1" destOrd="0" parTransId="{29414796-391F-40EE-9686-B0C863782D8F}" sibTransId="{9054094E-FE17-4ED2-8F70-0033477833AA}"/>
    <dgm:cxn modelId="{62982795-BDB7-4372-829A-35A1D328F6FE}" type="presOf" srcId="{DFF94834-6398-4347-BF66-4C7A9290F955}" destId="{BA376C4C-E3E3-48C7-A544-C7EDF82D21F4}" srcOrd="0" destOrd="0" presId="urn:microsoft.com/office/officeart/2005/8/layout/process4"/>
    <dgm:cxn modelId="{A64A09AD-DC69-4EBB-87D8-77F83930C7A1}" srcId="{85411A68-25E7-4EAB-947C-528CC4FD756C}" destId="{EF5E888F-BAEA-4665-99DA-875D22EA36A3}" srcOrd="1" destOrd="0" parTransId="{94FF3335-A083-4961-843A-0A6298EB0D8A}" sibTransId="{1EA683D6-A8CC-4CE0-A6E4-B1EC1D8BF650}"/>
    <dgm:cxn modelId="{E146AD5E-B724-4D38-928F-821387189E17}" type="presOf" srcId="{EF5E888F-BAEA-4665-99DA-875D22EA36A3}" destId="{7F85C594-5D18-4FA6-ACE6-C568A8D1B0B1}" srcOrd="0" destOrd="0" presId="urn:microsoft.com/office/officeart/2005/8/layout/process4"/>
    <dgm:cxn modelId="{AE941FD6-CE84-4B05-B606-89AA2044DD3F}" type="presOf" srcId="{5F42E8DE-D4AA-4848-9161-61EFB3B8A0AC}" destId="{3131F9E7-2270-46AE-B368-2EAC2512049F}" srcOrd="0" destOrd="0" presId="urn:microsoft.com/office/officeart/2005/8/layout/process4"/>
    <dgm:cxn modelId="{105F6C9F-D25A-428E-B9ED-ED8058605DEF}" type="presOf" srcId="{133F0FAA-074E-41C9-928B-7830014E3A11}" destId="{F3F6A4FE-EFCB-468E-8621-D9ED1F1ADE76}" srcOrd="1" destOrd="0" presId="urn:microsoft.com/office/officeart/2005/8/layout/process4"/>
    <dgm:cxn modelId="{D5FDEBD1-71FD-4BBB-BF9A-6ADF8A881A6C}" srcId="{7D7E35D7-1B4E-4902-8E3D-EB3F4048B116}" destId="{5F42E8DE-D4AA-4848-9161-61EFB3B8A0AC}" srcOrd="2" destOrd="0" parTransId="{40CDB14B-6373-4FDE-9A2D-2F4D403D2F2A}" sibTransId="{C364B124-3B86-4B57-B6D9-7F8C1A9F520A}"/>
    <dgm:cxn modelId="{C1A0360D-DEE2-42A4-A381-88A3D6B8A25F}" type="presOf" srcId="{85411A68-25E7-4EAB-947C-528CC4FD756C}" destId="{9DDF9E36-CC3F-4CAC-AE73-DD1FF6321418}" srcOrd="0" destOrd="0" presId="urn:microsoft.com/office/officeart/2005/8/layout/process4"/>
    <dgm:cxn modelId="{F11DF857-4092-44EB-A892-9682703861B4}" type="presOf" srcId="{24CBD98C-21CD-4041-99FB-A4C1A8D8347A}" destId="{79651E8D-6E3E-4837-A404-8AB1A32632B9}" srcOrd="0" destOrd="0" presId="urn:microsoft.com/office/officeart/2005/8/layout/process4"/>
    <dgm:cxn modelId="{CA1FF134-75D8-4255-925A-409B932F7449}" type="presOf" srcId="{DD60B110-B3EA-4626-9AB1-C45F944551E9}" destId="{6AF76D93-3999-47F7-86A4-32F2D1F78C0D}" srcOrd="0" destOrd="0" presId="urn:microsoft.com/office/officeart/2005/8/layout/process4"/>
    <dgm:cxn modelId="{2B16A358-CEE4-49B3-9E4B-2E4C90DB0832}" type="presParOf" srcId="{BB12984C-ACA9-47C0-9C12-5B7C3773DBB5}" destId="{AC82C81F-D6BA-439F-8317-F474AB5FE662}" srcOrd="0" destOrd="0" presId="urn:microsoft.com/office/officeart/2005/8/layout/process4"/>
    <dgm:cxn modelId="{20A7EE18-2020-41FD-AAB0-E8F2C878CC25}" type="presParOf" srcId="{AC82C81F-D6BA-439F-8317-F474AB5FE662}" destId="{3131F9E7-2270-46AE-B368-2EAC2512049F}" srcOrd="0" destOrd="0" presId="urn:microsoft.com/office/officeart/2005/8/layout/process4"/>
    <dgm:cxn modelId="{8C566C1E-55FE-4C28-A3D2-3629FCC7CEE2}" type="presParOf" srcId="{BB12984C-ACA9-47C0-9C12-5B7C3773DBB5}" destId="{D015C83F-D104-4182-82EB-0A8FE9D1161B}" srcOrd="1" destOrd="0" presId="urn:microsoft.com/office/officeart/2005/8/layout/process4"/>
    <dgm:cxn modelId="{A9D3A601-489A-444F-87DA-9B7B68E510CF}" type="presParOf" srcId="{BB12984C-ACA9-47C0-9C12-5B7C3773DBB5}" destId="{893B4C12-0893-40E0-97ED-BCF83D470038}" srcOrd="2" destOrd="0" presId="urn:microsoft.com/office/officeart/2005/8/layout/process4"/>
    <dgm:cxn modelId="{2B091B31-0841-4EC6-9922-79ABA39E7BA4}" type="presParOf" srcId="{893B4C12-0893-40E0-97ED-BCF83D470038}" destId="{9DDF9E36-CC3F-4CAC-AE73-DD1FF6321418}" srcOrd="0" destOrd="0" presId="urn:microsoft.com/office/officeart/2005/8/layout/process4"/>
    <dgm:cxn modelId="{E49C0A29-6816-4F6A-A1AB-0CBD3645B908}" type="presParOf" srcId="{893B4C12-0893-40E0-97ED-BCF83D470038}" destId="{7E811485-4A3D-42D5-ACBF-5FC6650B5871}" srcOrd="1" destOrd="0" presId="urn:microsoft.com/office/officeart/2005/8/layout/process4"/>
    <dgm:cxn modelId="{DBE663E5-D5CB-41E9-9F8D-D164B739E892}" type="presParOf" srcId="{893B4C12-0893-40E0-97ED-BCF83D470038}" destId="{6609E79B-3186-49A4-96EB-3D8F1429EB0A}" srcOrd="2" destOrd="0" presId="urn:microsoft.com/office/officeart/2005/8/layout/process4"/>
    <dgm:cxn modelId="{59EF910A-947D-4478-959D-5BB848EAB169}" type="presParOf" srcId="{6609E79B-3186-49A4-96EB-3D8F1429EB0A}" destId="{BA376C4C-E3E3-48C7-A544-C7EDF82D21F4}" srcOrd="0" destOrd="0" presId="urn:microsoft.com/office/officeart/2005/8/layout/process4"/>
    <dgm:cxn modelId="{079325C7-07C7-45B8-A19C-F0E53E01AE11}" type="presParOf" srcId="{6609E79B-3186-49A4-96EB-3D8F1429EB0A}" destId="{7F85C594-5D18-4FA6-ACE6-C568A8D1B0B1}" srcOrd="1" destOrd="0" presId="urn:microsoft.com/office/officeart/2005/8/layout/process4"/>
    <dgm:cxn modelId="{8477D3E2-B676-43C3-81FE-13E52C2C28DA}" type="presParOf" srcId="{BB12984C-ACA9-47C0-9C12-5B7C3773DBB5}" destId="{DEEC66AF-50B9-4ED1-B828-907BBB2190B5}" srcOrd="3" destOrd="0" presId="urn:microsoft.com/office/officeart/2005/8/layout/process4"/>
    <dgm:cxn modelId="{52964527-E741-4E03-8585-575B3EE9EB25}" type="presParOf" srcId="{BB12984C-ACA9-47C0-9C12-5B7C3773DBB5}" destId="{3660A4CE-668D-40E6-BC21-CB99AE5F8304}" srcOrd="4" destOrd="0" presId="urn:microsoft.com/office/officeart/2005/8/layout/process4"/>
    <dgm:cxn modelId="{D0D50C32-81D9-43C1-BB92-CB69AF94D0A0}" type="presParOf" srcId="{3660A4CE-668D-40E6-BC21-CB99AE5F8304}" destId="{C894E5A1-B7D8-46A0-8663-F98D0985CC3A}" srcOrd="0" destOrd="0" presId="urn:microsoft.com/office/officeart/2005/8/layout/process4"/>
    <dgm:cxn modelId="{F420909D-042E-4355-8AAF-5BD649DFCBFF}" type="presParOf" srcId="{3660A4CE-668D-40E6-BC21-CB99AE5F8304}" destId="{F3F6A4FE-EFCB-468E-8621-D9ED1F1ADE76}" srcOrd="1" destOrd="0" presId="urn:microsoft.com/office/officeart/2005/8/layout/process4"/>
    <dgm:cxn modelId="{A060397F-DB2D-4756-95DB-33D124090454}" type="presParOf" srcId="{3660A4CE-668D-40E6-BC21-CB99AE5F8304}" destId="{395F9AEB-9292-42C4-8C32-A7E911D863FF}" srcOrd="2" destOrd="0" presId="urn:microsoft.com/office/officeart/2005/8/layout/process4"/>
    <dgm:cxn modelId="{1DDF2EB6-B267-472B-8B7F-FF9043A7C3B2}" type="presParOf" srcId="{395F9AEB-9292-42C4-8C32-A7E911D863FF}" destId="{79651E8D-6E3E-4837-A404-8AB1A32632B9}" srcOrd="0" destOrd="0" presId="urn:microsoft.com/office/officeart/2005/8/layout/process4"/>
    <dgm:cxn modelId="{5FF0B9C1-82F1-4B1E-B4EF-C464679526A9}" type="presParOf" srcId="{395F9AEB-9292-42C4-8C32-A7E911D863FF}" destId="{6AF76D93-3999-47F7-86A4-32F2D1F78C0D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56DC55-1C95-4D12-A38B-67A350C69CD9}" type="doc">
      <dgm:prSet loTypeId="urn:microsoft.com/office/officeart/2005/8/layout/rings+Icon" loCatId="relationship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64953C1-62E9-4462-A624-7C8D43A448F8}">
      <dgm:prSet phldrT="[Text]" custT="1"/>
      <dgm:spPr/>
      <dgm:t>
        <a:bodyPr/>
        <a:lstStyle/>
        <a:p>
          <a:r>
            <a:rPr lang="ka-GE" sz="1600" dirty="0" smtClean="0"/>
            <a:t>ტესტირება: დაავადებათა კონტროლის ცენტრი</a:t>
          </a:r>
          <a:endParaRPr lang="en-US" sz="1600" dirty="0"/>
        </a:p>
      </dgm:t>
    </dgm:pt>
    <dgm:pt modelId="{17180B13-3043-44E3-84DC-5C3084D7316C}" type="parTrans" cxnId="{A4FE6B2D-23A5-4613-8DCE-DB629982F0C6}">
      <dgm:prSet/>
      <dgm:spPr/>
      <dgm:t>
        <a:bodyPr/>
        <a:lstStyle/>
        <a:p>
          <a:endParaRPr lang="en-US" sz="1600"/>
        </a:p>
      </dgm:t>
    </dgm:pt>
    <dgm:pt modelId="{E4B285C0-6C14-4672-85C9-056DDFDC6CF7}" type="sibTrans" cxnId="{A4FE6B2D-23A5-4613-8DCE-DB629982F0C6}">
      <dgm:prSet/>
      <dgm:spPr/>
      <dgm:t>
        <a:bodyPr/>
        <a:lstStyle/>
        <a:p>
          <a:endParaRPr lang="en-US" sz="1600"/>
        </a:p>
      </dgm:t>
    </dgm:pt>
    <dgm:pt modelId="{B88B988A-15F5-48DC-A8B9-10CCB42E185C}">
      <dgm:prSet phldrT="[Text]" custT="1"/>
      <dgm:spPr/>
      <dgm:t>
        <a:bodyPr/>
        <a:lstStyle/>
        <a:p>
          <a:r>
            <a:rPr lang="ka-GE" sz="1600" smtClean="0"/>
            <a:t>კონტაქტების მოძიება და ეპირეაგირება: </a:t>
          </a:r>
          <a:r>
            <a:rPr lang="ka-GE" sz="1600" dirty="0" smtClean="0"/>
            <a:t>დაავადებათა კონტროლის ცენტრი</a:t>
          </a:r>
          <a:endParaRPr lang="en-US" sz="1600" dirty="0"/>
        </a:p>
      </dgm:t>
    </dgm:pt>
    <dgm:pt modelId="{AFB6AA87-C4BF-48C2-8F2F-EFE3E9A8753D}" type="parTrans" cxnId="{ABB5F52F-C878-4A8B-B0D0-0E40A4090E18}">
      <dgm:prSet/>
      <dgm:spPr/>
      <dgm:t>
        <a:bodyPr/>
        <a:lstStyle/>
        <a:p>
          <a:endParaRPr lang="en-US" sz="1600"/>
        </a:p>
      </dgm:t>
    </dgm:pt>
    <dgm:pt modelId="{732FA66A-E20E-4BB1-9351-161375F12577}" type="sibTrans" cxnId="{ABB5F52F-C878-4A8B-B0D0-0E40A4090E18}">
      <dgm:prSet/>
      <dgm:spPr/>
      <dgm:t>
        <a:bodyPr/>
        <a:lstStyle/>
        <a:p>
          <a:endParaRPr lang="en-US" sz="1600"/>
        </a:p>
      </dgm:t>
    </dgm:pt>
    <dgm:pt modelId="{F0C162C6-D209-4656-9362-D8DCC22029B2}">
      <dgm:prSet phldrT="[Text]" custT="1"/>
      <dgm:spPr/>
      <dgm:t>
        <a:bodyPr/>
        <a:lstStyle/>
        <a:p>
          <a:r>
            <a:rPr lang="ka-GE" sz="1600" dirty="0" smtClean="0"/>
            <a:t>სამედიცინო დაწესებულებების მზადყოფნაზე მონიტორინგი: რეგულირების სააგენტო </a:t>
          </a:r>
          <a:endParaRPr lang="en-US" sz="1600" dirty="0"/>
        </a:p>
      </dgm:t>
    </dgm:pt>
    <dgm:pt modelId="{6C925E6B-FF1F-49C0-A95A-B605E338322E}" type="parTrans" cxnId="{3BD48A23-7B4E-4903-8FCD-94E714DFE2BF}">
      <dgm:prSet/>
      <dgm:spPr/>
      <dgm:t>
        <a:bodyPr/>
        <a:lstStyle/>
        <a:p>
          <a:endParaRPr lang="en-US" sz="1600"/>
        </a:p>
      </dgm:t>
    </dgm:pt>
    <dgm:pt modelId="{90ADB2D1-CAED-4607-B3D5-979E1DAC3C29}" type="sibTrans" cxnId="{3BD48A23-7B4E-4903-8FCD-94E714DFE2BF}">
      <dgm:prSet/>
      <dgm:spPr/>
      <dgm:t>
        <a:bodyPr/>
        <a:lstStyle/>
        <a:p>
          <a:endParaRPr lang="en-US" sz="1600"/>
        </a:p>
      </dgm:t>
    </dgm:pt>
    <dgm:pt modelId="{A738967D-2E7C-4992-8048-1550D2C6BEF7}">
      <dgm:prSet phldrT="[Text]" custT="1"/>
      <dgm:spPr/>
      <dgm:t>
        <a:bodyPr/>
        <a:lstStyle/>
        <a:p>
          <a:r>
            <a:rPr lang="ka-GE" sz="1600" dirty="0" smtClean="0"/>
            <a:t>მკურნალობა: სოციალური მომსახურების სააგენტო</a:t>
          </a:r>
          <a:endParaRPr lang="en-US" sz="1600" dirty="0"/>
        </a:p>
      </dgm:t>
    </dgm:pt>
    <dgm:pt modelId="{2D325B92-7DC4-4598-8AD2-7DDAA79974B2}" type="parTrans" cxnId="{A9C9FBA9-8988-41F7-8C50-31D00D63CE4D}">
      <dgm:prSet/>
      <dgm:spPr/>
      <dgm:t>
        <a:bodyPr/>
        <a:lstStyle/>
        <a:p>
          <a:endParaRPr lang="en-US" sz="1600"/>
        </a:p>
      </dgm:t>
    </dgm:pt>
    <dgm:pt modelId="{1AA6A83E-7EA9-4A85-B674-39D04DFE8502}" type="sibTrans" cxnId="{A9C9FBA9-8988-41F7-8C50-31D00D63CE4D}">
      <dgm:prSet/>
      <dgm:spPr/>
      <dgm:t>
        <a:bodyPr/>
        <a:lstStyle/>
        <a:p>
          <a:endParaRPr lang="en-US" sz="1600"/>
        </a:p>
      </dgm:t>
    </dgm:pt>
    <dgm:pt modelId="{D562B13E-45FC-4995-B93E-83820C20054A}">
      <dgm:prSet phldrT="[Text]" custT="1"/>
      <dgm:spPr/>
      <dgm:t>
        <a:bodyPr/>
        <a:lstStyle/>
        <a:p>
          <a:r>
            <a:rPr lang="ka-GE" sz="1600" dirty="0" smtClean="0"/>
            <a:t>სასწრაფო დახმარება</a:t>
          </a:r>
          <a:endParaRPr lang="en-US" sz="1600" dirty="0"/>
        </a:p>
      </dgm:t>
    </dgm:pt>
    <dgm:pt modelId="{D2908944-3EB1-41F8-8F90-06B5A9F187DB}" type="parTrans" cxnId="{F9299847-11E0-4565-9878-14C218C58C45}">
      <dgm:prSet/>
      <dgm:spPr/>
      <dgm:t>
        <a:bodyPr/>
        <a:lstStyle/>
        <a:p>
          <a:endParaRPr lang="en-US"/>
        </a:p>
      </dgm:t>
    </dgm:pt>
    <dgm:pt modelId="{0FDF86DF-4F46-4239-B306-87F384E5EA54}" type="sibTrans" cxnId="{F9299847-11E0-4565-9878-14C218C58C45}">
      <dgm:prSet/>
      <dgm:spPr/>
      <dgm:t>
        <a:bodyPr/>
        <a:lstStyle/>
        <a:p>
          <a:endParaRPr lang="en-US"/>
        </a:p>
      </dgm:t>
    </dgm:pt>
    <dgm:pt modelId="{1B85A9F4-7F3E-48CE-AA58-614416128717}">
      <dgm:prSet phldrT="[Text]" custT="1"/>
      <dgm:spPr/>
      <dgm:t>
        <a:bodyPr/>
        <a:lstStyle/>
        <a:p>
          <a:r>
            <a:rPr lang="ka-GE" sz="1600" dirty="0" smtClean="0"/>
            <a:t>მართვა&amp;კოორდინაცია, ნორმატიული ჩარჩო: სამინისტროს ცენტრალური აპარატი</a:t>
          </a:r>
          <a:endParaRPr lang="en-US" sz="1600" dirty="0"/>
        </a:p>
      </dgm:t>
    </dgm:pt>
    <dgm:pt modelId="{E417F8D2-10BD-4AA8-9229-B94DED2E2ECA}" type="parTrans" cxnId="{C18E4B4A-1E6C-4A0F-8F58-0D17BF06C31A}">
      <dgm:prSet/>
      <dgm:spPr/>
      <dgm:t>
        <a:bodyPr/>
        <a:lstStyle/>
        <a:p>
          <a:endParaRPr lang="en-US"/>
        </a:p>
      </dgm:t>
    </dgm:pt>
    <dgm:pt modelId="{96107617-7FDD-4E38-938C-B8176FD79859}" type="sibTrans" cxnId="{C18E4B4A-1E6C-4A0F-8F58-0D17BF06C31A}">
      <dgm:prSet/>
      <dgm:spPr/>
      <dgm:t>
        <a:bodyPr/>
        <a:lstStyle/>
        <a:p>
          <a:endParaRPr lang="en-US"/>
        </a:p>
      </dgm:t>
    </dgm:pt>
    <dgm:pt modelId="{385EB182-CD61-4686-9C5F-8A45181970E1}" type="pres">
      <dgm:prSet presAssocID="{5156DC55-1C95-4D12-A38B-67A350C69CD9}" presName="Name0" presStyleCnt="0">
        <dgm:presLayoutVars>
          <dgm:chMax val="7"/>
          <dgm:dir/>
          <dgm:resizeHandles val="exact"/>
        </dgm:presLayoutVars>
      </dgm:prSet>
      <dgm:spPr/>
    </dgm:pt>
    <dgm:pt modelId="{12276E8A-0A39-46E3-A439-D81FC3EC409E}" type="pres">
      <dgm:prSet presAssocID="{5156DC55-1C95-4D12-A38B-67A350C69CD9}" presName="ellipse1" presStyleLbl="venn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AC426C-F6B7-49BA-B418-1D8C1979800E}" type="pres">
      <dgm:prSet presAssocID="{5156DC55-1C95-4D12-A38B-67A350C69CD9}" presName="ellipse2" presStyleLbl="vennNode1" presStyleIdx="1" presStyleCnt="6">
        <dgm:presLayoutVars>
          <dgm:bulletEnabled val="1"/>
        </dgm:presLayoutVars>
      </dgm:prSet>
      <dgm:spPr/>
    </dgm:pt>
    <dgm:pt modelId="{C642AD44-3AF3-4A49-BA28-054AC40AC9B4}" type="pres">
      <dgm:prSet presAssocID="{5156DC55-1C95-4D12-A38B-67A350C69CD9}" presName="ellipse3" presStyleLbl="vennNode1" presStyleIdx="2" presStyleCnt="6">
        <dgm:presLayoutVars>
          <dgm:bulletEnabled val="1"/>
        </dgm:presLayoutVars>
      </dgm:prSet>
      <dgm:spPr/>
    </dgm:pt>
    <dgm:pt modelId="{C9B1E27A-48BF-4408-BAF0-E989740C3AC1}" type="pres">
      <dgm:prSet presAssocID="{5156DC55-1C95-4D12-A38B-67A350C69CD9}" presName="ellipse4" presStyleLbl="vennNode1" presStyleIdx="3" presStyleCnt="6">
        <dgm:presLayoutVars>
          <dgm:bulletEnabled val="1"/>
        </dgm:presLayoutVars>
      </dgm:prSet>
      <dgm:spPr/>
    </dgm:pt>
    <dgm:pt modelId="{F27ACE45-7B80-4989-92FE-D098AAA41B4D}" type="pres">
      <dgm:prSet presAssocID="{5156DC55-1C95-4D12-A38B-67A350C69CD9}" presName="ellipse5" presStyleLbl="venn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7EB31D-07CB-4E10-903B-21076853884B}" type="pres">
      <dgm:prSet presAssocID="{5156DC55-1C95-4D12-A38B-67A350C69CD9}" presName="ellipse6" presStyleLbl="venn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57820D-1D36-4732-9E73-7F1E12B7B9B6}" type="presOf" srcId="{C64953C1-62E9-4462-A624-7C8D43A448F8}" destId="{0AAC426C-F6B7-49BA-B418-1D8C1979800E}" srcOrd="0" destOrd="0" presId="urn:microsoft.com/office/officeart/2005/8/layout/rings+Icon"/>
    <dgm:cxn modelId="{C18E4B4A-1E6C-4A0F-8F58-0D17BF06C31A}" srcId="{5156DC55-1C95-4D12-A38B-67A350C69CD9}" destId="{1B85A9F4-7F3E-48CE-AA58-614416128717}" srcOrd="0" destOrd="0" parTransId="{E417F8D2-10BD-4AA8-9229-B94DED2E2ECA}" sibTransId="{96107617-7FDD-4E38-938C-B8176FD79859}"/>
    <dgm:cxn modelId="{A4FE6B2D-23A5-4613-8DCE-DB629982F0C6}" srcId="{5156DC55-1C95-4D12-A38B-67A350C69CD9}" destId="{C64953C1-62E9-4462-A624-7C8D43A448F8}" srcOrd="1" destOrd="0" parTransId="{17180B13-3043-44E3-84DC-5C3084D7316C}" sibTransId="{E4B285C0-6C14-4672-85C9-056DDFDC6CF7}"/>
    <dgm:cxn modelId="{90A20C26-3382-4128-B362-385D0BFE8EBC}" type="presOf" srcId="{5156DC55-1C95-4D12-A38B-67A350C69CD9}" destId="{385EB182-CD61-4686-9C5F-8A45181970E1}" srcOrd="0" destOrd="0" presId="urn:microsoft.com/office/officeart/2005/8/layout/rings+Icon"/>
    <dgm:cxn modelId="{7BB0D2E6-70D7-4D94-B98B-DA849ED04985}" type="presOf" srcId="{A738967D-2E7C-4992-8048-1550D2C6BEF7}" destId="{F27ACE45-7B80-4989-92FE-D098AAA41B4D}" srcOrd="0" destOrd="0" presId="urn:microsoft.com/office/officeart/2005/8/layout/rings+Icon"/>
    <dgm:cxn modelId="{F9299847-11E0-4565-9878-14C218C58C45}" srcId="{5156DC55-1C95-4D12-A38B-67A350C69CD9}" destId="{D562B13E-45FC-4995-B93E-83820C20054A}" srcOrd="5" destOrd="0" parTransId="{D2908944-3EB1-41F8-8F90-06B5A9F187DB}" sibTransId="{0FDF86DF-4F46-4239-B306-87F384E5EA54}"/>
    <dgm:cxn modelId="{ABB5F52F-C878-4A8B-B0D0-0E40A4090E18}" srcId="{5156DC55-1C95-4D12-A38B-67A350C69CD9}" destId="{B88B988A-15F5-48DC-A8B9-10CCB42E185C}" srcOrd="2" destOrd="0" parTransId="{AFB6AA87-C4BF-48C2-8F2F-EFE3E9A8753D}" sibTransId="{732FA66A-E20E-4BB1-9351-161375F12577}"/>
    <dgm:cxn modelId="{A9C9FBA9-8988-41F7-8C50-31D00D63CE4D}" srcId="{5156DC55-1C95-4D12-A38B-67A350C69CD9}" destId="{A738967D-2E7C-4992-8048-1550D2C6BEF7}" srcOrd="4" destOrd="0" parTransId="{2D325B92-7DC4-4598-8AD2-7DDAA79974B2}" sibTransId="{1AA6A83E-7EA9-4A85-B674-39D04DFE8502}"/>
    <dgm:cxn modelId="{F17D0428-9758-4F69-80ED-DA8676BAB5F5}" type="presOf" srcId="{F0C162C6-D209-4656-9362-D8DCC22029B2}" destId="{C9B1E27A-48BF-4408-BAF0-E989740C3AC1}" srcOrd="0" destOrd="0" presId="urn:microsoft.com/office/officeart/2005/8/layout/rings+Icon"/>
    <dgm:cxn modelId="{84CEA820-19DC-49C2-A486-6D4D1C464069}" type="presOf" srcId="{B88B988A-15F5-48DC-A8B9-10CCB42E185C}" destId="{C642AD44-3AF3-4A49-BA28-054AC40AC9B4}" srcOrd="0" destOrd="0" presId="urn:microsoft.com/office/officeart/2005/8/layout/rings+Icon"/>
    <dgm:cxn modelId="{3BD48A23-7B4E-4903-8FCD-94E714DFE2BF}" srcId="{5156DC55-1C95-4D12-A38B-67A350C69CD9}" destId="{F0C162C6-D209-4656-9362-D8DCC22029B2}" srcOrd="3" destOrd="0" parTransId="{6C925E6B-FF1F-49C0-A95A-B605E338322E}" sibTransId="{90ADB2D1-CAED-4607-B3D5-979E1DAC3C29}"/>
    <dgm:cxn modelId="{E37BB256-AF94-4601-905B-2DA98BE9B46B}" type="presOf" srcId="{1B85A9F4-7F3E-48CE-AA58-614416128717}" destId="{12276E8A-0A39-46E3-A439-D81FC3EC409E}" srcOrd="0" destOrd="0" presId="urn:microsoft.com/office/officeart/2005/8/layout/rings+Icon"/>
    <dgm:cxn modelId="{64657FC6-2770-4F57-86DF-7AB8B369B746}" type="presOf" srcId="{D562B13E-45FC-4995-B93E-83820C20054A}" destId="{307EB31D-07CB-4E10-903B-21076853884B}" srcOrd="0" destOrd="0" presId="urn:microsoft.com/office/officeart/2005/8/layout/rings+Icon"/>
    <dgm:cxn modelId="{5D329360-7D56-4229-A9E0-4DF5B4A08724}" type="presParOf" srcId="{385EB182-CD61-4686-9C5F-8A45181970E1}" destId="{12276E8A-0A39-46E3-A439-D81FC3EC409E}" srcOrd="0" destOrd="0" presId="urn:microsoft.com/office/officeart/2005/8/layout/rings+Icon"/>
    <dgm:cxn modelId="{F99BC313-63CE-4077-B3F2-F186B21D7261}" type="presParOf" srcId="{385EB182-CD61-4686-9C5F-8A45181970E1}" destId="{0AAC426C-F6B7-49BA-B418-1D8C1979800E}" srcOrd="1" destOrd="0" presId="urn:microsoft.com/office/officeart/2005/8/layout/rings+Icon"/>
    <dgm:cxn modelId="{D44BC9E4-B518-42F9-AA6F-E675A11CE7AD}" type="presParOf" srcId="{385EB182-CD61-4686-9C5F-8A45181970E1}" destId="{C642AD44-3AF3-4A49-BA28-054AC40AC9B4}" srcOrd="2" destOrd="0" presId="urn:microsoft.com/office/officeart/2005/8/layout/rings+Icon"/>
    <dgm:cxn modelId="{C8FA0B37-D772-4DAD-AD94-7E79DFDAEBE4}" type="presParOf" srcId="{385EB182-CD61-4686-9C5F-8A45181970E1}" destId="{C9B1E27A-48BF-4408-BAF0-E989740C3AC1}" srcOrd="3" destOrd="0" presId="urn:microsoft.com/office/officeart/2005/8/layout/rings+Icon"/>
    <dgm:cxn modelId="{C8999B46-A082-4F5B-BA1C-16E1FBA9EDEC}" type="presParOf" srcId="{385EB182-CD61-4686-9C5F-8A45181970E1}" destId="{F27ACE45-7B80-4989-92FE-D098AAA41B4D}" srcOrd="4" destOrd="0" presId="urn:microsoft.com/office/officeart/2005/8/layout/rings+Icon"/>
    <dgm:cxn modelId="{D9C4ADC5-A568-48EA-B52D-F95A4AC7EB5C}" type="presParOf" srcId="{385EB182-CD61-4686-9C5F-8A45181970E1}" destId="{307EB31D-07CB-4E10-903B-21076853884B}" srcOrd="5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0196BB-595B-4F47-B9FD-5D83710B05E0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BC21D4-5E55-4161-A1D8-6AD086909373}">
      <dgm:prSet phldrT="[Text]" custT="1"/>
      <dgm:spPr>
        <a:solidFill>
          <a:srgbClr val="00B050"/>
        </a:solidFill>
      </dgm:spPr>
      <dgm:t>
        <a:bodyPr/>
        <a:lstStyle/>
        <a:p>
          <a:r>
            <a:rPr lang="ka-GE" sz="1400" b="1" u="none" dirty="0" smtClean="0">
              <a:solidFill>
                <a:schemeClr val="tx2">
                  <a:lumMod val="75000"/>
                </a:schemeClr>
              </a:solidFill>
            </a:rPr>
            <a:t>ყველა ეტაპზე აუცილებელი ინტერვენციები</a:t>
          </a:r>
          <a:r>
            <a:rPr lang="ka-GE" sz="1400" u="none" dirty="0" smtClean="0">
              <a:solidFill>
                <a:schemeClr val="tx2">
                  <a:lumMod val="75000"/>
                </a:schemeClr>
              </a:solidFill>
            </a:rPr>
            <a:t> </a:t>
          </a:r>
          <a:endParaRPr lang="en-US" sz="1400" u="none" dirty="0"/>
        </a:p>
      </dgm:t>
    </dgm:pt>
    <dgm:pt modelId="{0E8935EC-66A3-4177-AB1F-455DED73B4B2}" type="parTrans" cxnId="{3FED1933-5A45-4E0F-B385-1D0F2CE4C56D}">
      <dgm:prSet/>
      <dgm:spPr/>
      <dgm:t>
        <a:bodyPr/>
        <a:lstStyle/>
        <a:p>
          <a:endParaRPr lang="en-US" sz="1400"/>
        </a:p>
      </dgm:t>
    </dgm:pt>
    <dgm:pt modelId="{CCA1ACD8-DCD7-4667-B437-E5C794336E3D}" type="sibTrans" cxnId="{3FED1933-5A45-4E0F-B385-1D0F2CE4C56D}">
      <dgm:prSet/>
      <dgm:spPr/>
      <dgm:t>
        <a:bodyPr/>
        <a:lstStyle/>
        <a:p>
          <a:endParaRPr lang="en-US" sz="1400"/>
        </a:p>
      </dgm:t>
    </dgm:pt>
    <dgm:pt modelId="{414FB2FD-755F-4EC4-BD12-A904A96209B7}">
      <dgm:prSet phldrT="[Text]" custT="1"/>
      <dgm:spPr/>
      <dgm:t>
        <a:bodyPr/>
        <a:lstStyle/>
        <a:p>
          <a:r>
            <a:rPr lang="ka-GE" sz="1400" dirty="0" smtClean="0"/>
            <a:t>მიზნობრივი ტესტირება სიმპტომურ პირებსა და მაღალი რისკის ჯგუფებში</a:t>
          </a:r>
          <a:endParaRPr lang="en-US" sz="1400" dirty="0"/>
        </a:p>
      </dgm:t>
    </dgm:pt>
    <dgm:pt modelId="{7730EF8B-F866-4772-A864-D9F6F0AAC17D}" type="parTrans" cxnId="{19A2388D-0772-49DD-A74F-5CEDF351426C}">
      <dgm:prSet/>
      <dgm:spPr/>
      <dgm:t>
        <a:bodyPr/>
        <a:lstStyle/>
        <a:p>
          <a:endParaRPr lang="en-US" sz="1400"/>
        </a:p>
      </dgm:t>
    </dgm:pt>
    <dgm:pt modelId="{F150F5DF-92BB-49C1-9450-FCAF63795C14}" type="sibTrans" cxnId="{19A2388D-0772-49DD-A74F-5CEDF351426C}">
      <dgm:prSet/>
      <dgm:spPr/>
      <dgm:t>
        <a:bodyPr/>
        <a:lstStyle/>
        <a:p>
          <a:endParaRPr lang="en-US" sz="1400"/>
        </a:p>
      </dgm:t>
    </dgm:pt>
    <dgm:pt modelId="{17A33DEF-FC78-4355-9EB6-8A35046F2C4C}">
      <dgm:prSet phldrT="[Text]" custT="1"/>
      <dgm:spPr>
        <a:solidFill>
          <a:srgbClr val="FFFF00"/>
        </a:solidFill>
      </dgm:spPr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შეზღუდვების გამკაცრება</a:t>
          </a:r>
          <a:endParaRPr lang="en-US" sz="1400" dirty="0">
            <a:solidFill>
              <a:schemeClr val="tx1"/>
            </a:solidFill>
          </a:endParaRPr>
        </a:p>
      </dgm:t>
    </dgm:pt>
    <dgm:pt modelId="{E67D2261-6E38-4818-8998-128F28CF0A65}" type="parTrans" cxnId="{D63EB569-E432-4EB2-BE0D-46D78E17CD1F}">
      <dgm:prSet/>
      <dgm:spPr/>
      <dgm:t>
        <a:bodyPr/>
        <a:lstStyle/>
        <a:p>
          <a:endParaRPr lang="en-US" sz="1400"/>
        </a:p>
      </dgm:t>
    </dgm:pt>
    <dgm:pt modelId="{3DB5CBE1-2A09-4D3F-BC6A-259667DA5388}" type="sibTrans" cxnId="{D63EB569-E432-4EB2-BE0D-46D78E17CD1F}">
      <dgm:prSet/>
      <dgm:spPr/>
      <dgm:t>
        <a:bodyPr/>
        <a:lstStyle/>
        <a:p>
          <a:endParaRPr lang="en-US" sz="1400"/>
        </a:p>
      </dgm:t>
    </dgm:pt>
    <dgm:pt modelId="{C6841E3F-2ABB-4E81-B50D-0DDB53A705F4}">
      <dgm:prSet phldrT="[Text]" custT="1"/>
      <dgm:spPr/>
      <dgm:t>
        <a:bodyPr/>
        <a:lstStyle/>
        <a:p>
          <a:r>
            <a:rPr lang="ka-GE" sz="1400" dirty="0" smtClean="0"/>
            <a:t>მაგალითად დახურული რესტორნების დახურვა, სულ მცირე, შაბათ-კვირას</a:t>
          </a:r>
        </a:p>
        <a:p>
          <a:r>
            <a:rPr lang="ka-GE" sz="1400" dirty="0" smtClean="0"/>
            <a:t>კინო-თეატრების დახურვა</a:t>
          </a:r>
        </a:p>
        <a:p>
          <a:r>
            <a:rPr lang="ka-GE" sz="1400" dirty="0" smtClean="0"/>
            <a:t>საგანმანათლებლო დაწესებულებების გადაყვანა ონლაინ რეჟიმზე</a:t>
          </a:r>
          <a:endParaRPr lang="en-US" sz="1400" dirty="0"/>
        </a:p>
      </dgm:t>
    </dgm:pt>
    <dgm:pt modelId="{883F746D-A1FB-4BEB-B4C9-286D1F1B7FD6}" type="parTrans" cxnId="{99F03223-EDF7-43CE-B0C2-1E20A0D57973}">
      <dgm:prSet/>
      <dgm:spPr/>
      <dgm:t>
        <a:bodyPr/>
        <a:lstStyle/>
        <a:p>
          <a:endParaRPr lang="en-US" sz="1400"/>
        </a:p>
      </dgm:t>
    </dgm:pt>
    <dgm:pt modelId="{8B95BDD2-916D-47A6-9822-63B902B1FDE7}" type="sibTrans" cxnId="{99F03223-EDF7-43CE-B0C2-1E20A0D57973}">
      <dgm:prSet/>
      <dgm:spPr/>
      <dgm:t>
        <a:bodyPr/>
        <a:lstStyle/>
        <a:p>
          <a:endParaRPr lang="en-US" sz="1400"/>
        </a:p>
      </dgm:t>
    </dgm:pt>
    <dgm:pt modelId="{27DAAAED-39BB-4DD8-BF4D-50740D117047}">
      <dgm:prSet phldrT="[Text]" custT="1"/>
      <dgm:spPr>
        <a:solidFill>
          <a:srgbClr val="C00000"/>
        </a:solidFill>
      </dgm:spPr>
      <dgm:t>
        <a:bodyPr/>
        <a:lstStyle/>
        <a:p>
          <a:r>
            <a:rPr lang="ka-GE" sz="1400" dirty="0" smtClean="0">
              <a:solidFill>
                <a:schemeClr val="tx1"/>
              </a:solidFill>
            </a:rPr>
            <a:t>მკაცრი შეზღუდვები</a:t>
          </a:r>
          <a:endParaRPr lang="en-US" sz="1400" dirty="0">
            <a:solidFill>
              <a:schemeClr val="tx1"/>
            </a:solidFill>
          </a:endParaRPr>
        </a:p>
      </dgm:t>
    </dgm:pt>
    <dgm:pt modelId="{DED96A1D-25AB-4FD1-9BC7-7521F50A5007}" type="parTrans" cxnId="{907746E3-CF04-4891-9559-DF5CEB93DF0D}">
      <dgm:prSet/>
      <dgm:spPr/>
      <dgm:t>
        <a:bodyPr/>
        <a:lstStyle/>
        <a:p>
          <a:endParaRPr lang="en-US" sz="1400"/>
        </a:p>
      </dgm:t>
    </dgm:pt>
    <dgm:pt modelId="{ECF7D651-6189-45B9-8D68-FEF84A4B3AFF}" type="sibTrans" cxnId="{907746E3-CF04-4891-9559-DF5CEB93DF0D}">
      <dgm:prSet/>
      <dgm:spPr/>
      <dgm:t>
        <a:bodyPr/>
        <a:lstStyle/>
        <a:p>
          <a:endParaRPr lang="en-US" sz="1400"/>
        </a:p>
      </dgm:t>
    </dgm:pt>
    <dgm:pt modelId="{7013AB01-4347-4712-9586-EE4EEB65A925}">
      <dgm:prSet phldrT="[Text]" custT="1"/>
      <dgm:spPr/>
      <dgm:t>
        <a:bodyPr/>
        <a:lstStyle/>
        <a:p>
          <a:r>
            <a:rPr lang="ka-GE" sz="1400" dirty="0" smtClean="0"/>
            <a:t>დამატებით საზოგადოებრივი ტრანსპორტის შეზღუდვა</a:t>
          </a:r>
        </a:p>
        <a:p>
          <a:endParaRPr lang="en-US" sz="1400" dirty="0"/>
        </a:p>
      </dgm:t>
    </dgm:pt>
    <dgm:pt modelId="{236D6DCE-36ED-489D-9B86-0CBFD507BBDF}" type="parTrans" cxnId="{97700A31-112A-41EC-9D3A-5F5E4C71F083}">
      <dgm:prSet/>
      <dgm:spPr/>
      <dgm:t>
        <a:bodyPr/>
        <a:lstStyle/>
        <a:p>
          <a:endParaRPr lang="en-US" sz="1400"/>
        </a:p>
      </dgm:t>
    </dgm:pt>
    <dgm:pt modelId="{E4D2EB07-E850-4DE0-8656-3B71C9111B09}" type="sibTrans" cxnId="{97700A31-112A-41EC-9D3A-5F5E4C71F083}">
      <dgm:prSet/>
      <dgm:spPr/>
      <dgm:t>
        <a:bodyPr/>
        <a:lstStyle/>
        <a:p>
          <a:endParaRPr lang="en-US" sz="1400"/>
        </a:p>
      </dgm:t>
    </dgm:pt>
    <dgm:pt modelId="{FC140939-FA84-4BAA-84F1-BFBBEE46B59C}">
      <dgm:prSet custT="1"/>
      <dgm:spPr/>
      <dgm:t>
        <a:bodyPr/>
        <a:lstStyle/>
        <a:p>
          <a:r>
            <a:rPr lang="ka-GE" sz="1400" smtClean="0"/>
            <a:t>მოგზაურების და კონტაქტების კარანტინი </a:t>
          </a:r>
          <a:endParaRPr lang="ka-GE" sz="1400" dirty="0" smtClean="0"/>
        </a:p>
      </dgm:t>
    </dgm:pt>
    <dgm:pt modelId="{B25A5BEB-1C24-446C-B9E5-B344F2D65F41}" type="parTrans" cxnId="{163CC2E1-FBCE-4F96-B226-6920B627A12B}">
      <dgm:prSet/>
      <dgm:spPr/>
      <dgm:t>
        <a:bodyPr/>
        <a:lstStyle/>
        <a:p>
          <a:endParaRPr lang="en-US" sz="1400"/>
        </a:p>
      </dgm:t>
    </dgm:pt>
    <dgm:pt modelId="{2B453A25-73BF-4320-A239-C4DB482EB4A9}" type="sibTrans" cxnId="{163CC2E1-FBCE-4F96-B226-6920B627A12B}">
      <dgm:prSet/>
      <dgm:spPr/>
      <dgm:t>
        <a:bodyPr/>
        <a:lstStyle/>
        <a:p>
          <a:endParaRPr lang="en-US" sz="1400"/>
        </a:p>
      </dgm:t>
    </dgm:pt>
    <dgm:pt modelId="{82C71E54-A9EB-4995-BFF2-FB72094337A1}">
      <dgm:prSet custT="1"/>
      <dgm:spPr/>
      <dgm:t>
        <a:bodyPr/>
        <a:lstStyle/>
        <a:p>
          <a:r>
            <a:rPr lang="ka-GE" sz="1400" dirty="0" smtClean="0"/>
            <a:t>პირბადე, დისტანცირება, ხელის ჰიგიენა </a:t>
          </a:r>
        </a:p>
        <a:p>
          <a:r>
            <a:rPr lang="ka-GE" sz="1400" dirty="0" smtClean="0"/>
            <a:t>სამედიცინო დაწესბულებების მობილიზაცია</a:t>
          </a:r>
          <a:endParaRPr lang="en-US" sz="1400" dirty="0"/>
        </a:p>
      </dgm:t>
    </dgm:pt>
    <dgm:pt modelId="{596D76F4-7DAB-447D-AC1D-F38B8AF6F762}" type="parTrans" cxnId="{E07E215A-160F-45EB-A673-22F02D041C27}">
      <dgm:prSet/>
      <dgm:spPr/>
      <dgm:t>
        <a:bodyPr/>
        <a:lstStyle/>
        <a:p>
          <a:endParaRPr lang="en-US" sz="1400"/>
        </a:p>
      </dgm:t>
    </dgm:pt>
    <dgm:pt modelId="{27C31EC9-A587-4180-A11B-0AA07B31FE84}" type="sibTrans" cxnId="{E07E215A-160F-45EB-A673-22F02D041C27}">
      <dgm:prSet/>
      <dgm:spPr/>
      <dgm:t>
        <a:bodyPr/>
        <a:lstStyle/>
        <a:p>
          <a:endParaRPr lang="en-US" sz="1400"/>
        </a:p>
      </dgm:t>
    </dgm:pt>
    <dgm:pt modelId="{C1CA42BF-1346-405A-9A45-2DDFDF1F6D34}" type="pres">
      <dgm:prSet presAssocID="{A00196BB-595B-4F47-B9FD-5D83710B05E0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8EA5E46A-483F-4506-868C-D7B28B48DAED}" type="pres">
      <dgm:prSet presAssocID="{ACBC21D4-5E55-4161-A1D8-6AD086909373}" presName="parentText1" presStyleLbl="node1" presStyleIdx="0" presStyleCnt="3" custLinFactNeighborX="581" custLinFactNeighborY="-277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56C0B3-008A-4217-A5CD-F3A4381052D5}" type="pres">
      <dgm:prSet presAssocID="{ACBC21D4-5E55-4161-A1D8-6AD086909373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8E8516-5F66-4BB3-9F07-A32BE40097AB}" type="pres">
      <dgm:prSet presAssocID="{17A33DEF-FC78-4355-9EB6-8A35046F2C4C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B1CF70-EBB2-4B5B-B03C-43F3C3EFDD4A}" type="pres">
      <dgm:prSet presAssocID="{17A33DEF-FC78-4355-9EB6-8A35046F2C4C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961165C0-92D2-4447-9B57-87BFBCE5588D}" type="pres">
      <dgm:prSet presAssocID="{27DAAAED-39BB-4DD8-BF4D-50740D117047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F082E7F6-534C-4F84-AD64-19B804EC3588}" type="pres">
      <dgm:prSet presAssocID="{27DAAAED-39BB-4DD8-BF4D-50740D117047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51CC33-32CA-43F1-BB6B-10B996EE1DB5}" type="presOf" srcId="{C6841E3F-2ABB-4E81-B50D-0DDB53A705F4}" destId="{ACB1CF70-EBB2-4B5B-B03C-43F3C3EFDD4A}" srcOrd="0" destOrd="0" presId="urn:microsoft.com/office/officeart/2009/3/layout/IncreasingArrowsProcess"/>
    <dgm:cxn modelId="{183C0C2A-13E1-4BDB-80BE-C401D624E7C3}" type="presOf" srcId="{414FB2FD-755F-4EC4-BD12-A904A96209B7}" destId="{2B56C0B3-008A-4217-A5CD-F3A4381052D5}" srcOrd="0" destOrd="0" presId="urn:microsoft.com/office/officeart/2009/3/layout/IncreasingArrowsProcess"/>
    <dgm:cxn modelId="{3FED1933-5A45-4E0F-B385-1D0F2CE4C56D}" srcId="{A00196BB-595B-4F47-B9FD-5D83710B05E0}" destId="{ACBC21D4-5E55-4161-A1D8-6AD086909373}" srcOrd="0" destOrd="0" parTransId="{0E8935EC-66A3-4177-AB1F-455DED73B4B2}" sibTransId="{CCA1ACD8-DCD7-4667-B437-E5C794336E3D}"/>
    <dgm:cxn modelId="{163CC2E1-FBCE-4F96-B226-6920B627A12B}" srcId="{ACBC21D4-5E55-4161-A1D8-6AD086909373}" destId="{FC140939-FA84-4BAA-84F1-BFBBEE46B59C}" srcOrd="1" destOrd="0" parTransId="{B25A5BEB-1C24-446C-B9E5-B344F2D65F41}" sibTransId="{2B453A25-73BF-4320-A239-C4DB482EB4A9}"/>
    <dgm:cxn modelId="{48E0A655-CA1B-43CA-A1D5-31639E2DBD7F}" type="presOf" srcId="{7013AB01-4347-4712-9586-EE4EEB65A925}" destId="{F082E7F6-534C-4F84-AD64-19B804EC3588}" srcOrd="0" destOrd="0" presId="urn:microsoft.com/office/officeart/2009/3/layout/IncreasingArrowsProcess"/>
    <dgm:cxn modelId="{97700A31-112A-41EC-9D3A-5F5E4C71F083}" srcId="{27DAAAED-39BB-4DD8-BF4D-50740D117047}" destId="{7013AB01-4347-4712-9586-EE4EEB65A925}" srcOrd="0" destOrd="0" parTransId="{236D6DCE-36ED-489D-9B86-0CBFD507BBDF}" sibTransId="{E4D2EB07-E850-4DE0-8656-3B71C9111B09}"/>
    <dgm:cxn modelId="{99F03223-EDF7-43CE-B0C2-1E20A0D57973}" srcId="{17A33DEF-FC78-4355-9EB6-8A35046F2C4C}" destId="{C6841E3F-2ABB-4E81-B50D-0DDB53A705F4}" srcOrd="0" destOrd="0" parTransId="{883F746D-A1FB-4BEB-B4C9-286D1F1B7FD6}" sibTransId="{8B95BDD2-916D-47A6-9822-63B902B1FDE7}"/>
    <dgm:cxn modelId="{D63EB569-E432-4EB2-BE0D-46D78E17CD1F}" srcId="{A00196BB-595B-4F47-B9FD-5D83710B05E0}" destId="{17A33DEF-FC78-4355-9EB6-8A35046F2C4C}" srcOrd="1" destOrd="0" parTransId="{E67D2261-6E38-4818-8998-128F28CF0A65}" sibTransId="{3DB5CBE1-2A09-4D3F-BC6A-259667DA5388}"/>
    <dgm:cxn modelId="{7D55EEEB-73EC-42A2-AADC-062D17C165B3}" type="presOf" srcId="{ACBC21D4-5E55-4161-A1D8-6AD086909373}" destId="{8EA5E46A-483F-4506-868C-D7B28B48DAED}" srcOrd="0" destOrd="0" presId="urn:microsoft.com/office/officeart/2009/3/layout/IncreasingArrowsProcess"/>
    <dgm:cxn modelId="{907746E3-CF04-4891-9559-DF5CEB93DF0D}" srcId="{A00196BB-595B-4F47-B9FD-5D83710B05E0}" destId="{27DAAAED-39BB-4DD8-BF4D-50740D117047}" srcOrd="2" destOrd="0" parTransId="{DED96A1D-25AB-4FD1-9BC7-7521F50A5007}" sibTransId="{ECF7D651-6189-45B9-8D68-FEF84A4B3AFF}"/>
    <dgm:cxn modelId="{E07E215A-160F-45EB-A673-22F02D041C27}" srcId="{ACBC21D4-5E55-4161-A1D8-6AD086909373}" destId="{82C71E54-A9EB-4995-BFF2-FB72094337A1}" srcOrd="2" destOrd="0" parTransId="{596D76F4-7DAB-447D-AC1D-F38B8AF6F762}" sibTransId="{27C31EC9-A587-4180-A11B-0AA07B31FE84}"/>
    <dgm:cxn modelId="{BCF08F9F-6A3F-44FC-AA12-15753C6B9FE4}" type="presOf" srcId="{82C71E54-A9EB-4995-BFF2-FB72094337A1}" destId="{2B56C0B3-008A-4217-A5CD-F3A4381052D5}" srcOrd="0" destOrd="2" presId="urn:microsoft.com/office/officeart/2009/3/layout/IncreasingArrowsProcess"/>
    <dgm:cxn modelId="{0139FFC1-B3B5-4D33-8BEA-805C0AADE5D6}" type="presOf" srcId="{A00196BB-595B-4F47-B9FD-5D83710B05E0}" destId="{C1CA42BF-1346-405A-9A45-2DDFDF1F6D34}" srcOrd="0" destOrd="0" presId="urn:microsoft.com/office/officeart/2009/3/layout/IncreasingArrowsProcess"/>
    <dgm:cxn modelId="{55922009-F465-497B-8889-B863CE0E3FD9}" type="presOf" srcId="{FC140939-FA84-4BAA-84F1-BFBBEE46B59C}" destId="{2B56C0B3-008A-4217-A5CD-F3A4381052D5}" srcOrd="0" destOrd="1" presId="urn:microsoft.com/office/officeart/2009/3/layout/IncreasingArrowsProcess"/>
    <dgm:cxn modelId="{0CA0F744-3B35-4221-8160-DDF138F7DC84}" type="presOf" srcId="{27DAAAED-39BB-4DD8-BF4D-50740D117047}" destId="{961165C0-92D2-4447-9B57-87BFBCE5588D}" srcOrd="0" destOrd="0" presId="urn:microsoft.com/office/officeart/2009/3/layout/IncreasingArrowsProcess"/>
    <dgm:cxn modelId="{3EA2E1AD-5D58-4EC5-8E60-6D07754FBC78}" type="presOf" srcId="{17A33DEF-FC78-4355-9EB6-8A35046F2C4C}" destId="{4C8E8516-5F66-4BB3-9F07-A32BE40097AB}" srcOrd="0" destOrd="0" presId="urn:microsoft.com/office/officeart/2009/3/layout/IncreasingArrowsProcess"/>
    <dgm:cxn modelId="{19A2388D-0772-49DD-A74F-5CEDF351426C}" srcId="{ACBC21D4-5E55-4161-A1D8-6AD086909373}" destId="{414FB2FD-755F-4EC4-BD12-A904A96209B7}" srcOrd="0" destOrd="0" parTransId="{7730EF8B-F866-4772-A864-D9F6F0AAC17D}" sibTransId="{F150F5DF-92BB-49C1-9450-FCAF63795C14}"/>
    <dgm:cxn modelId="{5E1E5C12-FBC4-46F8-A44B-F3C4795A242C}" type="presParOf" srcId="{C1CA42BF-1346-405A-9A45-2DDFDF1F6D34}" destId="{8EA5E46A-483F-4506-868C-D7B28B48DAED}" srcOrd="0" destOrd="0" presId="urn:microsoft.com/office/officeart/2009/3/layout/IncreasingArrowsProcess"/>
    <dgm:cxn modelId="{6FC0E4C7-FC87-40D5-8275-1EA22D0C00A9}" type="presParOf" srcId="{C1CA42BF-1346-405A-9A45-2DDFDF1F6D34}" destId="{2B56C0B3-008A-4217-A5CD-F3A4381052D5}" srcOrd="1" destOrd="0" presId="urn:microsoft.com/office/officeart/2009/3/layout/IncreasingArrowsProcess"/>
    <dgm:cxn modelId="{66BD37CB-77CE-4443-969B-CF5B0AB5ABB1}" type="presParOf" srcId="{C1CA42BF-1346-405A-9A45-2DDFDF1F6D34}" destId="{4C8E8516-5F66-4BB3-9F07-A32BE40097AB}" srcOrd="2" destOrd="0" presId="urn:microsoft.com/office/officeart/2009/3/layout/IncreasingArrowsProcess"/>
    <dgm:cxn modelId="{531D3D9B-79A8-4388-B0E6-CA759CEF2654}" type="presParOf" srcId="{C1CA42BF-1346-405A-9A45-2DDFDF1F6D34}" destId="{ACB1CF70-EBB2-4B5B-B03C-43F3C3EFDD4A}" srcOrd="3" destOrd="0" presId="urn:microsoft.com/office/officeart/2009/3/layout/IncreasingArrowsProcess"/>
    <dgm:cxn modelId="{FF1D3C66-3B03-49AE-850C-733FFD9C0301}" type="presParOf" srcId="{C1CA42BF-1346-405A-9A45-2DDFDF1F6D34}" destId="{961165C0-92D2-4447-9B57-87BFBCE5588D}" srcOrd="4" destOrd="0" presId="urn:microsoft.com/office/officeart/2009/3/layout/IncreasingArrowsProcess"/>
    <dgm:cxn modelId="{A6B4533D-8E7C-45BA-8756-7C729A4EC11F}" type="presParOf" srcId="{C1CA42BF-1346-405A-9A45-2DDFDF1F6D34}" destId="{F082E7F6-534C-4F84-AD64-19B804EC3588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1F9E7-2270-46AE-B368-2EAC2512049F}">
      <dsp:nvSpPr>
        <dsp:cNvPr id="0" name=""/>
        <dsp:cNvSpPr/>
      </dsp:nvSpPr>
      <dsp:spPr>
        <a:xfrm>
          <a:off x="0" y="1842943"/>
          <a:ext cx="8229600" cy="60489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პასუხის განხორციელება</a:t>
          </a:r>
          <a:endParaRPr lang="en-US" sz="1400" kern="1200" dirty="0"/>
        </a:p>
      </dsp:txBody>
      <dsp:txXfrm>
        <a:off x="0" y="1842943"/>
        <a:ext cx="8229600" cy="604895"/>
      </dsp:txXfrm>
    </dsp:sp>
    <dsp:sp modelId="{7E811485-4A3D-42D5-ACBF-5FC6650B5871}">
      <dsp:nvSpPr>
        <dsp:cNvPr id="0" name=""/>
        <dsp:cNvSpPr/>
      </dsp:nvSpPr>
      <dsp:spPr>
        <a:xfrm rot="10800000">
          <a:off x="0" y="921688"/>
          <a:ext cx="8229600" cy="930329"/>
        </a:xfrm>
        <a:prstGeom prst="upArrowCallou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მარეგულირებელი ჩარჩოს მომზადება, გაიდლაინები, პროტოკოლები, პროგრამების დიზაინი  </a:t>
          </a:r>
          <a:endParaRPr lang="en-US" sz="1400" kern="1200" dirty="0"/>
        </a:p>
      </dsp:txBody>
      <dsp:txXfrm rot="-10800000">
        <a:off x="0" y="921688"/>
        <a:ext cx="8229600" cy="326545"/>
      </dsp:txXfrm>
    </dsp:sp>
    <dsp:sp modelId="{BA376C4C-E3E3-48C7-A544-C7EDF82D21F4}">
      <dsp:nvSpPr>
        <dsp:cNvPr id="0" name=""/>
        <dsp:cNvSpPr/>
      </dsp:nvSpPr>
      <dsp:spPr>
        <a:xfrm>
          <a:off x="0" y="1248233"/>
          <a:ext cx="4114799" cy="27816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პოლიტიკის დეპარტამენტი </a:t>
          </a:r>
          <a:endParaRPr lang="en-US" sz="1400" kern="1200" dirty="0"/>
        </a:p>
      </dsp:txBody>
      <dsp:txXfrm>
        <a:off x="0" y="1248233"/>
        <a:ext cx="4114799" cy="278168"/>
      </dsp:txXfrm>
    </dsp:sp>
    <dsp:sp modelId="{7F85C594-5D18-4FA6-ACE6-C568A8D1B0B1}">
      <dsp:nvSpPr>
        <dsp:cNvPr id="0" name=""/>
        <dsp:cNvSpPr/>
      </dsp:nvSpPr>
      <dsp:spPr>
        <a:xfrm>
          <a:off x="4114800" y="1248233"/>
          <a:ext cx="4114799" cy="27816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ჯანდაცვის პოლიტიკის სამმართველო </a:t>
          </a:r>
          <a:endParaRPr lang="en-US" sz="1400" kern="1200" dirty="0"/>
        </a:p>
      </dsp:txBody>
      <dsp:txXfrm>
        <a:off x="4114800" y="1248233"/>
        <a:ext cx="4114799" cy="278168"/>
      </dsp:txXfrm>
    </dsp:sp>
    <dsp:sp modelId="{F3F6A4FE-EFCB-468E-8621-D9ED1F1ADE76}">
      <dsp:nvSpPr>
        <dsp:cNvPr id="0" name=""/>
        <dsp:cNvSpPr/>
      </dsp:nvSpPr>
      <dsp:spPr>
        <a:xfrm rot="10800000">
          <a:off x="0" y="432"/>
          <a:ext cx="8229600" cy="930329"/>
        </a:xfrm>
        <a:prstGeom prst="upArrowCallou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პასუხის დაგეგმვა, მართვა და კოორდინაცია, მარაგების მართვა</a:t>
          </a:r>
          <a:endParaRPr lang="en-US" sz="1400" kern="1200" dirty="0"/>
        </a:p>
      </dsp:txBody>
      <dsp:txXfrm rot="-10800000">
        <a:off x="0" y="432"/>
        <a:ext cx="8229600" cy="326545"/>
      </dsp:txXfrm>
    </dsp:sp>
    <dsp:sp modelId="{79651E8D-6E3E-4837-A404-8AB1A32632B9}">
      <dsp:nvSpPr>
        <dsp:cNvPr id="0" name=""/>
        <dsp:cNvSpPr/>
      </dsp:nvSpPr>
      <dsp:spPr>
        <a:xfrm>
          <a:off x="0" y="326978"/>
          <a:ext cx="4114799" cy="27816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მინისტრი</a:t>
          </a:r>
          <a:endParaRPr lang="en-US" sz="1400" kern="1200" dirty="0"/>
        </a:p>
      </dsp:txBody>
      <dsp:txXfrm>
        <a:off x="0" y="326978"/>
        <a:ext cx="4114799" cy="278168"/>
      </dsp:txXfrm>
    </dsp:sp>
    <dsp:sp modelId="{6AF76D93-3999-47F7-86A4-32F2D1F78C0D}">
      <dsp:nvSpPr>
        <dsp:cNvPr id="0" name=""/>
        <dsp:cNvSpPr/>
      </dsp:nvSpPr>
      <dsp:spPr>
        <a:xfrm>
          <a:off x="4114800" y="326978"/>
          <a:ext cx="4114799" cy="27816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სამინისტროს ცენტრალური აპარატი</a:t>
          </a:r>
          <a:endParaRPr lang="en-US" sz="1400" kern="1200" dirty="0"/>
        </a:p>
      </dsp:txBody>
      <dsp:txXfrm>
        <a:off x="4114800" y="326978"/>
        <a:ext cx="4114799" cy="2781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276E8A-0A39-46E3-A439-D81FC3EC409E}">
      <dsp:nvSpPr>
        <dsp:cNvPr id="0" name=""/>
        <dsp:cNvSpPr/>
      </dsp:nvSpPr>
      <dsp:spPr>
        <a:xfrm>
          <a:off x="0" y="419415"/>
          <a:ext cx="2292227" cy="2292343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მართვა&amp;კოორდინაცია, ნორმატიული ჩარჩო: სამინისტროს ცენტრალური აპარატი</a:t>
          </a:r>
          <a:endParaRPr lang="en-US" sz="1600" kern="1200" dirty="0"/>
        </a:p>
      </dsp:txBody>
      <dsp:txXfrm>
        <a:off x="335689" y="755121"/>
        <a:ext cx="1620849" cy="1620931"/>
      </dsp:txXfrm>
    </dsp:sp>
    <dsp:sp modelId="{0AAC426C-F6B7-49BA-B418-1D8C1979800E}">
      <dsp:nvSpPr>
        <dsp:cNvPr id="0" name=""/>
        <dsp:cNvSpPr/>
      </dsp:nvSpPr>
      <dsp:spPr>
        <a:xfrm>
          <a:off x="1190639" y="1896753"/>
          <a:ext cx="2292227" cy="2292343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2250053"/>
                <a:satOff val="-3376"/>
                <a:lumOff val="-549"/>
                <a:alphaOff val="0"/>
                <a:tint val="50000"/>
                <a:satMod val="300000"/>
              </a:schemeClr>
            </a:gs>
            <a:gs pos="35000">
              <a:schemeClr val="accent3">
                <a:alpha val="50000"/>
                <a:hueOff val="2250053"/>
                <a:satOff val="-3376"/>
                <a:lumOff val="-549"/>
                <a:alphaOff val="0"/>
                <a:tint val="37000"/>
                <a:satMod val="300000"/>
              </a:schemeClr>
            </a:gs>
            <a:gs pos="100000">
              <a:schemeClr val="accent3">
                <a:alpha val="50000"/>
                <a:hueOff val="2250053"/>
                <a:satOff val="-3376"/>
                <a:lumOff val="-54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ტესტირება: დაავადებათა კონტროლის ცენტრი</a:t>
          </a:r>
          <a:endParaRPr lang="en-US" sz="1600" kern="1200" dirty="0"/>
        </a:p>
      </dsp:txBody>
      <dsp:txXfrm>
        <a:off x="1526328" y="2232459"/>
        <a:ext cx="1620849" cy="1620931"/>
      </dsp:txXfrm>
    </dsp:sp>
    <dsp:sp modelId="{C642AD44-3AF3-4A49-BA28-054AC40AC9B4}">
      <dsp:nvSpPr>
        <dsp:cNvPr id="0" name=""/>
        <dsp:cNvSpPr/>
      </dsp:nvSpPr>
      <dsp:spPr>
        <a:xfrm>
          <a:off x="2381278" y="419415"/>
          <a:ext cx="2292227" cy="2292343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4500106"/>
                <a:satOff val="-6752"/>
                <a:lumOff val="-1098"/>
                <a:alphaOff val="0"/>
                <a:tint val="50000"/>
                <a:satMod val="300000"/>
              </a:schemeClr>
            </a:gs>
            <a:gs pos="35000">
              <a:schemeClr val="accent3">
                <a:alpha val="50000"/>
                <a:hueOff val="4500106"/>
                <a:satOff val="-6752"/>
                <a:lumOff val="-1098"/>
                <a:alphaOff val="0"/>
                <a:tint val="37000"/>
                <a:satMod val="300000"/>
              </a:schemeClr>
            </a:gs>
            <a:gs pos="100000">
              <a:schemeClr val="accent3">
                <a:alpha val="50000"/>
                <a:hueOff val="4500106"/>
                <a:satOff val="-6752"/>
                <a:lumOff val="-109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smtClean="0"/>
            <a:t>კონტაქტების მოძიება და ეპირეაგირება: </a:t>
          </a:r>
          <a:r>
            <a:rPr lang="ka-GE" sz="1600" kern="1200" dirty="0" smtClean="0"/>
            <a:t>დაავადებათა კონტროლის ცენტრი</a:t>
          </a:r>
          <a:endParaRPr lang="en-US" sz="1600" kern="1200" dirty="0"/>
        </a:p>
      </dsp:txBody>
      <dsp:txXfrm>
        <a:off x="2716967" y="755121"/>
        <a:ext cx="1620849" cy="1620931"/>
      </dsp:txXfrm>
    </dsp:sp>
    <dsp:sp modelId="{C9B1E27A-48BF-4408-BAF0-E989740C3AC1}">
      <dsp:nvSpPr>
        <dsp:cNvPr id="0" name=""/>
        <dsp:cNvSpPr/>
      </dsp:nvSpPr>
      <dsp:spPr>
        <a:xfrm>
          <a:off x="3571917" y="1896753"/>
          <a:ext cx="2292227" cy="2292343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6750158"/>
                <a:satOff val="-10128"/>
                <a:lumOff val="-1647"/>
                <a:alphaOff val="0"/>
                <a:tint val="50000"/>
                <a:satMod val="300000"/>
              </a:schemeClr>
            </a:gs>
            <a:gs pos="35000">
              <a:schemeClr val="accent3">
                <a:alpha val="50000"/>
                <a:hueOff val="6750158"/>
                <a:satOff val="-10128"/>
                <a:lumOff val="-1647"/>
                <a:alphaOff val="0"/>
                <a:tint val="37000"/>
                <a:satMod val="300000"/>
              </a:schemeClr>
            </a:gs>
            <a:gs pos="100000">
              <a:schemeClr val="accent3">
                <a:alpha val="50000"/>
                <a:hueOff val="6750158"/>
                <a:satOff val="-10128"/>
                <a:lumOff val="-164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სამედიცინო დაწესებულებების მზადყოფნაზე მონიტორინგი: რეგულირების სააგენტო </a:t>
          </a:r>
          <a:endParaRPr lang="en-US" sz="1600" kern="1200" dirty="0"/>
        </a:p>
      </dsp:txBody>
      <dsp:txXfrm>
        <a:off x="3907606" y="2232459"/>
        <a:ext cx="1620849" cy="1620931"/>
      </dsp:txXfrm>
    </dsp:sp>
    <dsp:sp modelId="{F27ACE45-7B80-4989-92FE-D098AAA41B4D}">
      <dsp:nvSpPr>
        <dsp:cNvPr id="0" name=""/>
        <dsp:cNvSpPr/>
      </dsp:nvSpPr>
      <dsp:spPr>
        <a:xfrm>
          <a:off x="4762556" y="419415"/>
          <a:ext cx="2292227" cy="2292343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9000211"/>
                <a:satOff val="-13504"/>
                <a:lumOff val="-2196"/>
                <a:alphaOff val="0"/>
                <a:tint val="50000"/>
                <a:satMod val="300000"/>
              </a:schemeClr>
            </a:gs>
            <a:gs pos="35000">
              <a:schemeClr val="accent3">
                <a:alpha val="50000"/>
                <a:hueOff val="9000211"/>
                <a:satOff val="-13504"/>
                <a:lumOff val="-2196"/>
                <a:alphaOff val="0"/>
                <a:tint val="37000"/>
                <a:satMod val="300000"/>
              </a:schemeClr>
            </a:gs>
            <a:gs pos="100000">
              <a:schemeClr val="accent3">
                <a:alpha val="50000"/>
                <a:hueOff val="9000211"/>
                <a:satOff val="-13504"/>
                <a:lumOff val="-219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მკურნალობა: სოციალური მომსახურების სააგენტო</a:t>
          </a:r>
          <a:endParaRPr lang="en-US" sz="1600" kern="1200" dirty="0"/>
        </a:p>
      </dsp:txBody>
      <dsp:txXfrm>
        <a:off x="5098245" y="755121"/>
        <a:ext cx="1620849" cy="1620931"/>
      </dsp:txXfrm>
    </dsp:sp>
    <dsp:sp modelId="{307EB31D-07CB-4E10-903B-21076853884B}">
      <dsp:nvSpPr>
        <dsp:cNvPr id="0" name=""/>
        <dsp:cNvSpPr/>
      </dsp:nvSpPr>
      <dsp:spPr>
        <a:xfrm>
          <a:off x="5953196" y="1896753"/>
          <a:ext cx="2292227" cy="2292343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alpha val="50000"/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alpha val="50000"/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სასწრაფო დახმარება</a:t>
          </a:r>
          <a:endParaRPr lang="en-US" sz="1600" kern="1200" dirty="0"/>
        </a:p>
      </dsp:txBody>
      <dsp:txXfrm>
        <a:off x="6288885" y="2232459"/>
        <a:ext cx="1620849" cy="16209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A5E46A-483F-4506-868C-D7B28B48DAED}">
      <dsp:nvSpPr>
        <dsp:cNvPr id="0" name=""/>
        <dsp:cNvSpPr/>
      </dsp:nvSpPr>
      <dsp:spPr>
        <a:xfrm>
          <a:off x="46091" y="146171"/>
          <a:ext cx="7946796" cy="1157356"/>
        </a:xfrm>
        <a:prstGeom prst="rightArrow">
          <a:avLst>
            <a:gd name="adj1" fmla="val 50000"/>
            <a:gd name="adj2" fmla="val 5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254000" bIns="18373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none" kern="1200" dirty="0" smtClean="0">
              <a:solidFill>
                <a:schemeClr val="tx2">
                  <a:lumMod val="75000"/>
                </a:schemeClr>
              </a:solidFill>
            </a:rPr>
            <a:t>ყველა ეტაპზე აუცილებელი ინტერვენციები</a:t>
          </a:r>
          <a:r>
            <a:rPr lang="ka-GE" sz="1400" u="none" kern="1200" dirty="0" smtClean="0">
              <a:solidFill>
                <a:schemeClr val="tx2">
                  <a:lumMod val="75000"/>
                </a:schemeClr>
              </a:solidFill>
            </a:rPr>
            <a:t> </a:t>
          </a:r>
          <a:endParaRPr lang="en-US" sz="1400" u="none" kern="1200" dirty="0"/>
        </a:p>
      </dsp:txBody>
      <dsp:txXfrm>
        <a:off x="46091" y="435510"/>
        <a:ext cx="7657457" cy="578678"/>
      </dsp:txXfrm>
    </dsp:sp>
    <dsp:sp modelId="{2B56C0B3-008A-4217-A5CD-F3A4381052D5}">
      <dsp:nvSpPr>
        <dsp:cNvPr id="0" name=""/>
        <dsp:cNvSpPr/>
      </dsp:nvSpPr>
      <dsp:spPr>
        <a:xfrm>
          <a:off x="23045" y="1070776"/>
          <a:ext cx="2447613" cy="222949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მიზნობრივი ტესტირება სიმპტომურ პირებსა და მაღალი რისკის ჯგუფებში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smtClean="0"/>
            <a:t>მოგზაურების და კონტაქტების კარანტინი </a:t>
          </a:r>
          <a:endParaRPr lang="ka-GE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პირბადე, დისტანცირება, ხელის ჰიგიენა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სამედიცინო დაწესბულებების მობილიზაცია</a:t>
          </a:r>
          <a:endParaRPr lang="en-US" sz="1400" kern="1200" dirty="0"/>
        </a:p>
      </dsp:txBody>
      <dsp:txXfrm>
        <a:off x="23045" y="1070776"/>
        <a:ext cx="2447613" cy="2229494"/>
      </dsp:txXfrm>
    </dsp:sp>
    <dsp:sp modelId="{4C8E8516-5F66-4BB3-9F07-A32BE40097AB}">
      <dsp:nvSpPr>
        <dsp:cNvPr id="0" name=""/>
        <dsp:cNvSpPr/>
      </dsp:nvSpPr>
      <dsp:spPr>
        <a:xfrm>
          <a:off x="2470659" y="564073"/>
          <a:ext cx="5499183" cy="1157356"/>
        </a:xfrm>
        <a:prstGeom prst="rightArrow">
          <a:avLst>
            <a:gd name="adj1" fmla="val 50000"/>
            <a:gd name="adj2" fmla="val 5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254000" bIns="18373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>
              <a:solidFill>
                <a:schemeClr val="tx1"/>
              </a:solidFill>
            </a:rPr>
            <a:t>შეზღუდვების გამკაცრება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2470659" y="853412"/>
        <a:ext cx="5209844" cy="578678"/>
      </dsp:txXfrm>
    </dsp:sp>
    <dsp:sp modelId="{ACB1CF70-EBB2-4B5B-B03C-43F3C3EFDD4A}">
      <dsp:nvSpPr>
        <dsp:cNvPr id="0" name=""/>
        <dsp:cNvSpPr/>
      </dsp:nvSpPr>
      <dsp:spPr>
        <a:xfrm>
          <a:off x="2470659" y="1456561"/>
          <a:ext cx="2447613" cy="222949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მაგალითად დახურული რესტორნების დახურვა, სულ მცირე, შაბათ-კვირას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კინო-თეატრების დახურვა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საგანმანათლებლო დაწესებულებების გადაყვანა ონლაინ რეჟიმზე</a:t>
          </a:r>
          <a:endParaRPr lang="en-US" sz="1400" kern="1200" dirty="0"/>
        </a:p>
      </dsp:txBody>
      <dsp:txXfrm>
        <a:off x="2470659" y="1456561"/>
        <a:ext cx="2447613" cy="2229494"/>
      </dsp:txXfrm>
    </dsp:sp>
    <dsp:sp modelId="{961165C0-92D2-4447-9B57-87BFBCE5588D}">
      <dsp:nvSpPr>
        <dsp:cNvPr id="0" name=""/>
        <dsp:cNvSpPr/>
      </dsp:nvSpPr>
      <dsp:spPr>
        <a:xfrm>
          <a:off x="4918272" y="949858"/>
          <a:ext cx="3051569" cy="1157356"/>
        </a:xfrm>
        <a:prstGeom prst="rightArrow">
          <a:avLst>
            <a:gd name="adj1" fmla="val 50000"/>
            <a:gd name="adj2" fmla="val 5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254000" bIns="18373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>
              <a:solidFill>
                <a:schemeClr val="tx1"/>
              </a:solidFill>
            </a:rPr>
            <a:t>მკაცრი შეზღუდვები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4918272" y="1239197"/>
        <a:ext cx="2762230" cy="578678"/>
      </dsp:txXfrm>
    </dsp:sp>
    <dsp:sp modelId="{F082E7F6-534C-4F84-AD64-19B804EC3588}">
      <dsp:nvSpPr>
        <dsp:cNvPr id="0" name=""/>
        <dsp:cNvSpPr/>
      </dsp:nvSpPr>
      <dsp:spPr>
        <a:xfrm>
          <a:off x="4918272" y="1842347"/>
          <a:ext cx="2447613" cy="21968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დამატებით საზოგადოებრივი ტრანსპორტის შეზღუდვა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4918272" y="1842347"/>
        <a:ext cx="2447613" cy="21968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13-Jun-20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13-Jun-20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13-Jun-20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13-Jun-20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13-Jun-20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13-Jun-20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13-Jun-20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13-Jun-20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13-Jun-20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13-Jun-20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13-Jun-20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43084-0906-4BF6-B623-8EA4F2AFA5FA}" type="datetimeFigureOut">
              <a:rPr lang="en-US" smtClean="0"/>
              <a:pPr/>
              <a:t>13-Jun-20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2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კოვიდ 19 ის პასუხი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საკვანძო საკითხები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b="1" dirty="0" smtClean="0"/>
              <a:t>კოვიდ 19 ის პასუხის მართვა და კოორდინაცია საგანგებო მდგომარეობის რეჟიმში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8794" y="1571612"/>
            <a:ext cx="5500726" cy="92869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ka-GE" sz="2800" dirty="0" smtClean="0"/>
              <a:t>საქართველოს მთავრობა-საკოორდინაციო საბჭო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14348" y="2714620"/>
            <a:ext cx="192882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ცენტრალური შტაბი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57554" y="3357562"/>
            <a:ext cx="457203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ჯანდაცვის სამინისტრო: ჯანდაცვაში კოვიდზე პასუხის საერთო კოორდინაცია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4643446"/>
            <a:ext cx="2000264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საგანგებო მდგომარეობების მართვისა და სასწრაფო დახმარების ცენტრი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71736" y="4643446"/>
            <a:ext cx="2000264" cy="206210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დაავადებათა კონტროლის ეროვნული ცენტრი: ლაბორატორიული ტესტირება, ეპიდზედამხედველობა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57752" y="4643447"/>
            <a:ext cx="2000264" cy="18158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რეგულირების სააგენტო-სამედიცინო დაწესებულებების მზაობა და ინფექციის კონტროლი</a:t>
            </a:r>
            <a:endParaRPr lang="ka-GE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7000892" y="4643446"/>
            <a:ext cx="2000264" cy="184665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სოციალური მომსახურების სააგენტო: სამედიცინო მომსახურების შესყიდვა</a:t>
            </a:r>
          </a:p>
          <a:p>
            <a:pPr algn="ctr"/>
            <a:endParaRPr lang="ka-GE" sz="1600" dirty="0" smtClean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5465769" y="4179099"/>
            <a:ext cx="356396" cy="794"/>
          </a:xfrm>
          <a:prstGeom prst="lin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85852" y="4357694"/>
            <a:ext cx="6643734" cy="1588"/>
          </a:xfrm>
          <a:prstGeom prst="lin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142976" y="450057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3572662" y="44997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7787504" y="44997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5715802" y="44997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142314" y="3571876"/>
            <a:ext cx="2143934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679555" y="3678239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36481" y="3963991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5214150" y="2928936"/>
            <a:ext cx="858049" cy="7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>
            <a:off x="1821637" y="2607463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ჯანდაცვაში კოვიდის პასუხის მართვა-კოორდინაციის პროცესი-განმარტება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a-GE" sz="2400" dirty="0" smtClean="0"/>
              <a:t>საგანგებო მდგომარეობის პირობებში ჩამოყალიბდა დაავადებათა კონტროლის ცენტრის მიმართ დავალების გაცემისა და ანგარიშვალდებულების დამატებითი ვერტიკალი. </a:t>
            </a:r>
          </a:p>
          <a:p>
            <a:r>
              <a:rPr lang="ka-GE" sz="2400" dirty="0" smtClean="0"/>
              <a:t>მნიშვნელოვანია აღდგეს ჯანდაცვის სამინისტროს სისტემაში შემავალი ყველა დაწესებულებისთვის მშ. ცენტრისთვის ანგარიშვალდებულების ჩვეული სისტემა, რათა ყველა შემთხვევაში უზრუნველყოფილ იქნას უშუალო სტრატეგიული დაქვემდებარება მინისტრის, როგორც დარგის პოლიტიკური ლიდერის მიმართ.</a:t>
            </a:r>
          </a:p>
          <a:p>
            <a:r>
              <a:rPr lang="ka-GE" sz="2400" dirty="0" smtClean="0"/>
              <a:t>უწყებათა შორისი კოორდინაცია სამთავრობო საბჭოს ეგიდით უკიდურესად მნიშვნელოვანია- სამინისტროს სისტემა მინისტრის უშუალო ხელმძღვანელობით  განაგრძობს მუშაობას ყველა უწყებასთან სათანადო ფორმატით. </a:t>
            </a:r>
          </a:p>
          <a:p>
            <a:r>
              <a:rPr lang="ka-GE" sz="2400" dirty="0" smtClean="0"/>
              <a:t>იხილეთ ორგანოგრამა შემდეგ სლაიდზე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b="1" dirty="0" smtClean="0"/>
              <a:t>კოვიდ 19 ის პასუხის მართვა და კოორდინაცია- საგანგებო მდგომარეობის შემდგომ პერიოდში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8794" y="1571612"/>
            <a:ext cx="5500726" cy="92869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ka-GE" sz="2400" dirty="0" smtClean="0"/>
              <a:t>საქართველოს მთავრობა-საკოორდინაციო საბჭო 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14348" y="2714620"/>
            <a:ext cx="1928826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ცენტრალური შტაბი</a:t>
            </a:r>
          </a:p>
          <a:p>
            <a:pPr algn="ctr"/>
            <a:endParaRPr lang="ka-GE" dirty="0"/>
          </a:p>
          <a:p>
            <a:pPr algn="ctr"/>
            <a:endParaRPr lang="ka-GE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357554" y="3357562"/>
            <a:ext cx="457203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ჯანდაცვის სამინისტრო: ჯანდაცვაში კოვიდზე პასუხის საერთო კოორდინაცია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4643446"/>
            <a:ext cx="2000264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i="1" dirty="0"/>
              <a:t>საგანგებო</a:t>
            </a:r>
            <a:r>
              <a:rPr lang="ka-GE" sz="1600" dirty="0"/>
              <a:t> სიტუაციების </a:t>
            </a:r>
            <a:r>
              <a:rPr lang="ka-GE" sz="1600" i="1" dirty="0"/>
              <a:t>კოორდინაციისა და</a:t>
            </a:r>
            <a:r>
              <a:rPr lang="ka-GE" sz="1600" dirty="0"/>
              <a:t> გადაუდებელი დახმარების </a:t>
            </a:r>
            <a:r>
              <a:rPr lang="ka-GE" sz="1600" i="1" dirty="0"/>
              <a:t>ცენტრი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71736" y="4643446"/>
            <a:ext cx="2000264" cy="206210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დაავადებათა კონტროლის ეროვნული ცენტრი: ლაბორატორიული ტესტირება, ეპიდზედამხედველობა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14876" y="4643446"/>
            <a:ext cx="2000264" cy="18158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რეგულირების სააგენტო-სამედიცინო დაწესებულებების მზაობა და ინფექციის კონტროლი</a:t>
            </a:r>
            <a:endParaRPr lang="ka-GE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929454" y="4643446"/>
            <a:ext cx="2000264" cy="184665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სოციალური მომსახურების სააგენტო: სამედიცინო მომსახურების შესყიდვა</a:t>
            </a:r>
          </a:p>
          <a:p>
            <a:pPr algn="ctr"/>
            <a:endParaRPr lang="ka-GE" sz="1600" dirty="0" smtClean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5465769" y="4179099"/>
            <a:ext cx="356396" cy="794"/>
          </a:xfrm>
          <a:prstGeom prst="lin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85852" y="4357694"/>
            <a:ext cx="6643734" cy="1588"/>
          </a:xfrm>
          <a:prstGeom prst="lin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142976" y="450057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3572662" y="44997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7787504" y="44997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5715802" y="44997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5214150" y="2928936"/>
            <a:ext cx="858049" cy="7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>
            <a:off x="1821637" y="2607463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643174" y="3571876"/>
            <a:ext cx="71438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ჯანდაცვის სექტორში კოვიდზე რეაგირების ფარგლებში პასუხისმგებლობების განაწილება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61557"/>
              </p:ext>
            </p:extLst>
          </p:nvPr>
        </p:nvGraphicFramePr>
        <p:xfrm>
          <a:off x="457200" y="1268760"/>
          <a:ext cx="8229600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3861048"/>
            <a:ext cx="82296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b="1" dirty="0" smtClean="0"/>
              <a:t>გადაუდებელი დახმარების ცენტრი</a:t>
            </a:r>
            <a:r>
              <a:rPr lang="ka-GE" sz="1600" dirty="0" smtClean="0"/>
              <a:t>: პირველადი ჯანდაცვა სოფლად და სასწრაფო-გადაუდებელი სამსახური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b="1" dirty="0" smtClean="0"/>
              <a:t>დაავადებათა კონტროლის ცენტრი</a:t>
            </a:r>
            <a:r>
              <a:rPr lang="ka-GE" sz="1600" dirty="0" smtClean="0"/>
              <a:t>: ლაბორატორიული დიაგნოსტიკა, კონტაქტების მიდევნება, ეპიდ ზედამხედველობა, საზ. ჯანდაცვის სამსახურებთან კოორდინაცია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b="1" dirty="0" smtClean="0"/>
              <a:t>სსიპ სოციალური მომსახურების სააგენტო</a:t>
            </a:r>
            <a:r>
              <a:rPr lang="ka-GE" sz="1600" dirty="0" smtClean="0"/>
              <a:t>: ჰოსპიტლების და ქალაქებში პჯდ დაწესებულებების კონტრაქტირება და მათი საქმიანობის მონიტორინგი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b="1" dirty="0" smtClean="0"/>
              <a:t>რეგულირების სააგენტო</a:t>
            </a:r>
            <a:r>
              <a:rPr lang="ka-GE" sz="1600" dirty="0" smtClean="0"/>
              <a:t>: სამედიცინო დაწესებულებების მზადყოფნის შეფასება (მ.შ. ინფექციის კონტროლის კუთხით)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dirty="0" smtClean="0"/>
              <a:t>სხვა სსიპ ები ( დევნილთა და განსახლების, ტრეფიკინგის) თავისი კომპეტენციის ფარგლებში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93284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ჯანდაცვის სექტორში კოვიდზე რეაგირების ფარგლებში პასუხისმგებლობების განაწილება</a:t>
            </a:r>
            <a:endParaRPr lang="en-US" sz="28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11854000"/>
              </p:ext>
            </p:extLst>
          </p:nvPr>
        </p:nvGraphicFramePr>
        <p:xfrm>
          <a:off x="441376" y="1556792"/>
          <a:ext cx="824542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20272" y="5024658"/>
            <a:ext cx="1212578" cy="10582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97964" y="1433207"/>
            <a:ext cx="846609" cy="84660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20651" y="5085184"/>
            <a:ext cx="846609" cy="846609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4788024" y="5463217"/>
            <a:ext cx="768782" cy="768782"/>
          </a:xfrm>
          <a:prstGeom prst="roundRect">
            <a:avLst>
              <a:gd name="adj" fmla="val 16670"/>
            </a:avLst>
          </a:prstGeom>
          <a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08682" y="1537855"/>
            <a:ext cx="837874" cy="74477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41251" y="1380939"/>
            <a:ext cx="835149" cy="835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653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802"/>
          </a:xfrm>
        </p:spPr>
        <p:txBody>
          <a:bodyPr>
            <a:normAutofit/>
          </a:bodyPr>
          <a:lstStyle/>
          <a:p>
            <a:r>
              <a:rPr lang="ka-GE" dirty="0"/>
              <a:t>კორონა შუქნიშანი</a:t>
            </a:r>
            <a:r>
              <a:rPr lang="en-US" dirty="0" smtClean="0"/>
              <a:t>:</a:t>
            </a:r>
            <a:r>
              <a:rPr lang="ka-GE" dirty="0" smtClean="0"/>
              <a:t>ბერლინი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132856"/>
            <a:ext cx="2143125" cy="2143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4619" y="2123014"/>
            <a:ext cx="2143125" cy="2143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8600" y="2123015"/>
            <a:ext cx="2143125" cy="21431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5187" y="1366044"/>
            <a:ext cx="2098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ვირუსის რეპორდუქციის მაჩვენებელი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44792" y="1325890"/>
            <a:ext cx="2502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ინფექციის ახალი შემთხვევები კვირაში 100 000 მოსახლეზე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778686" y="1346362"/>
            <a:ext cx="2502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კოვიდ საწოლფონდის დატვირთვა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26200" y="2519731"/>
            <a:ext cx="180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წითელი </a:t>
            </a:r>
            <a:r>
              <a:rPr lang="en-US" dirty="0"/>
              <a:t>≥</a:t>
            </a:r>
            <a:r>
              <a:rPr lang="ka-GE" dirty="0" smtClean="0"/>
              <a:t>1.2</a:t>
            </a:r>
          </a:p>
          <a:p>
            <a:endParaRPr lang="en-US" dirty="0"/>
          </a:p>
          <a:p>
            <a:r>
              <a:rPr lang="ka-GE" dirty="0" smtClean="0"/>
              <a:t>ყვითელი </a:t>
            </a:r>
            <a:r>
              <a:rPr lang="en-US" dirty="0" smtClean="0"/>
              <a:t>≥</a:t>
            </a:r>
            <a:r>
              <a:rPr lang="ka-GE" dirty="0" smtClean="0"/>
              <a:t> 1.1</a:t>
            </a:r>
          </a:p>
          <a:p>
            <a:endParaRPr lang="ka-GE" dirty="0" smtClean="0"/>
          </a:p>
          <a:p>
            <a:r>
              <a:rPr lang="ka-GE" dirty="0" smtClean="0"/>
              <a:t>მწვანე </a:t>
            </a:r>
            <a:r>
              <a:rPr lang="ka-GE" dirty="0"/>
              <a:t>&lt; </a:t>
            </a:r>
            <a:r>
              <a:rPr lang="ka-GE" dirty="0" smtClean="0"/>
              <a:t>1.1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2493628"/>
            <a:ext cx="1800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წითელი </a:t>
            </a:r>
            <a:r>
              <a:rPr lang="en-US" dirty="0"/>
              <a:t>≥ </a:t>
            </a:r>
            <a:r>
              <a:rPr lang="ka-GE" dirty="0" smtClean="0"/>
              <a:t>30</a:t>
            </a:r>
          </a:p>
          <a:p>
            <a:endParaRPr lang="en-US" dirty="0"/>
          </a:p>
          <a:p>
            <a:r>
              <a:rPr lang="ka-GE" dirty="0" smtClean="0"/>
              <a:t>ყვითელი </a:t>
            </a:r>
            <a:r>
              <a:rPr lang="en-US" dirty="0" smtClean="0"/>
              <a:t>≥</a:t>
            </a:r>
            <a:r>
              <a:rPr lang="ka-GE" dirty="0" smtClean="0"/>
              <a:t> 20</a:t>
            </a:r>
          </a:p>
          <a:p>
            <a:endParaRPr lang="ka-GE" dirty="0" smtClean="0"/>
          </a:p>
          <a:p>
            <a:r>
              <a:rPr lang="ka-GE" dirty="0" smtClean="0"/>
              <a:t>მწვანე </a:t>
            </a:r>
            <a:r>
              <a:rPr lang="ka-GE" dirty="0"/>
              <a:t>&lt; </a:t>
            </a:r>
            <a:r>
              <a:rPr lang="ka-GE" dirty="0" smtClean="0"/>
              <a:t>20</a:t>
            </a:r>
          </a:p>
          <a:p>
            <a:endParaRPr lang="ka-GE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381538" y="2455912"/>
            <a:ext cx="180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წითელი </a:t>
            </a:r>
            <a:r>
              <a:rPr lang="ka-GE" dirty="0" smtClean="0"/>
              <a:t>25%</a:t>
            </a:r>
          </a:p>
          <a:p>
            <a:endParaRPr lang="en-US" dirty="0"/>
          </a:p>
          <a:p>
            <a:r>
              <a:rPr lang="ka-GE" dirty="0" smtClean="0"/>
              <a:t>ყვითელი </a:t>
            </a:r>
            <a:r>
              <a:rPr lang="en-US" dirty="0" smtClean="0"/>
              <a:t>≥</a:t>
            </a:r>
            <a:r>
              <a:rPr lang="ka-GE" dirty="0" smtClean="0"/>
              <a:t> 15%</a:t>
            </a:r>
          </a:p>
          <a:p>
            <a:endParaRPr lang="ka-GE" dirty="0" smtClean="0"/>
          </a:p>
          <a:p>
            <a:r>
              <a:rPr lang="ka-GE" dirty="0" smtClean="0"/>
              <a:t>მწვანე </a:t>
            </a:r>
            <a:r>
              <a:rPr lang="ka-GE" dirty="0"/>
              <a:t>&lt; </a:t>
            </a:r>
            <a:r>
              <a:rPr lang="ka-GE" dirty="0" smtClean="0"/>
              <a:t>15%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49453" y="4200728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2 ივნისის მდგომარეობით</a:t>
            </a:r>
            <a:r>
              <a:rPr lang="en-US" dirty="0"/>
              <a:t>: </a:t>
            </a:r>
            <a:r>
              <a:rPr lang="ka-GE" dirty="0" smtClean="0"/>
              <a:t>1.95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636121" y="4450163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5.1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90102" y="4323583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3.3%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9453" y="4904502"/>
            <a:ext cx="78040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ბერლინის მაჩვენებლების საქართველოს მოსახლეობაზე ასახვის შემთხვევაში მწვავე ზონა იქნებოდა კვირაში 740-ზე ნაკლები შემთხვევა  </a:t>
            </a:r>
          </a:p>
          <a:p>
            <a:r>
              <a:rPr lang="ka-GE" dirty="0" smtClean="0"/>
              <a:t>ხოლო წითელი თუ შემთხვევების საერთო რაოდენობა კვირაში გადააჭარბებდა 1110 -ამგვარი დავტვირთვის გადატანას საქართველოს ჯანდაცვის სისტემა ვერ მოახერხებს, ამიტომ უნდა დაისვას უფრო დაბალი მაჩვენებლები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381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802"/>
          </a:xfrm>
        </p:spPr>
        <p:txBody>
          <a:bodyPr>
            <a:normAutofit fontScale="90000"/>
          </a:bodyPr>
          <a:lstStyle/>
          <a:p>
            <a:r>
              <a:rPr lang="ka-GE" dirty="0"/>
              <a:t>კორონა შუქნიშანი</a:t>
            </a:r>
            <a:r>
              <a:rPr lang="en-US" dirty="0"/>
              <a:t>:</a:t>
            </a:r>
            <a:r>
              <a:rPr lang="ka-GE" dirty="0"/>
              <a:t>საქართველო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132856"/>
            <a:ext cx="2143125" cy="2143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4619" y="2123014"/>
            <a:ext cx="2143125" cy="2143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8600" y="2123015"/>
            <a:ext cx="2143125" cy="2143125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340568"/>
              </p:ext>
            </p:extLst>
          </p:nvPr>
        </p:nvGraphicFramePr>
        <p:xfrm>
          <a:off x="827584" y="4581128"/>
          <a:ext cx="7859217" cy="7315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943106">
                  <a:extLst>
                    <a:ext uri="{9D8B030D-6E8A-4147-A177-3AD203B41FA5}">
                      <a16:colId xmlns:a16="http://schemas.microsoft.com/office/drawing/2014/main" val="3623365821"/>
                    </a:ext>
                  </a:extLst>
                </a:gridCol>
                <a:gridCol w="1807620">
                  <a:extLst>
                    <a:ext uri="{9D8B030D-6E8A-4147-A177-3AD203B41FA5}">
                      <a16:colId xmlns:a16="http://schemas.microsoft.com/office/drawing/2014/main" val="3837005747"/>
                    </a:ext>
                  </a:extLst>
                </a:gridCol>
                <a:gridCol w="3300871">
                  <a:extLst>
                    <a:ext uri="{9D8B030D-6E8A-4147-A177-3AD203B41FA5}">
                      <a16:colId xmlns:a16="http://schemas.microsoft.com/office/drawing/2014/main" val="889447553"/>
                    </a:ext>
                  </a:extLst>
                </a:gridCol>
                <a:gridCol w="1807620">
                  <a:extLst>
                    <a:ext uri="{9D8B030D-6E8A-4147-A177-3AD203B41FA5}">
                      <a16:colId xmlns:a16="http://schemas.microsoft.com/office/drawing/2014/main" val="36798121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>
                          <a:solidFill>
                            <a:srgbClr val="00B050"/>
                          </a:solidFill>
                        </a:rPr>
                        <a:t>12 ივნისი</a:t>
                      </a:r>
                      <a:r>
                        <a:rPr lang="ka-GE" sz="1400" baseline="0" dirty="0" smtClean="0">
                          <a:solidFill>
                            <a:srgbClr val="00B050"/>
                          </a:solidFill>
                        </a:rPr>
                        <a:t> 2020</a:t>
                      </a:r>
                      <a:endParaRPr 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>
                          <a:solidFill>
                            <a:srgbClr val="00B050"/>
                          </a:solidFill>
                        </a:rPr>
                        <a:t>0.72 +/- 0.14</a:t>
                      </a:r>
                      <a:endParaRPr 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B050"/>
                          </a:solidFill>
                        </a:rPr>
                        <a:t>8</a:t>
                      </a:r>
                      <a:r>
                        <a:rPr lang="ka-GE" sz="1400" dirty="0" smtClean="0">
                          <a:solidFill>
                            <a:srgbClr val="00B050"/>
                          </a:solidFill>
                        </a:rPr>
                        <a:t>51</a:t>
                      </a:r>
                      <a:r>
                        <a:rPr lang="en-US" sz="1400" dirty="0" smtClean="0">
                          <a:solidFill>
                            <a:srgbClr val="00B050"/>
                          </a:solidFill>
                        </a:rPr>
                        <a:t>-810=</a:t>
                      </a:r>
                      <a:r>
                        <a:rPr lang="ka-GE" sz="1400" dirty="0" smtClean="0">
                          <a:solidFill>
                            <a:srgbClr val="00B050"/>
                          </a:solidFill>
                        </a:rPr>
                        <a:t>41</a:t>
                      </a:r>
                      <a:r>
                        <a:rPr lang="en-US" sz="1400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endParaRPr 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B050"/>
                          </a:solidFill>
                        </a:rPr>
                        <a:t>300/3000=10%</a:t>
                      </a:r>
                      <a:endParaRPr 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05110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95187" y="1366044"/>
            <a:ext cx="2098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ვირუსის რეპორდუქციის მაჩვენებელი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44792" y="1325890"/>
            <a:ext cx="2502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ინფექციის ახალი შემთხვევები კვირაში 100 000 მოსახლეზე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778686" y="1346362"/>
            <a:ext cx="2502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კოვიდ საწოლფონდის დატვირთვა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26200" y="2519731"/>
            <a:ext cx="180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წითელი </a:t>
            </a:r>
            <a:r>
              <a:rPr lang="en-US" dirty="0"/>
              <a:t>≥</a:t>
            </a:r>
            <a:r>
              <a:rPr lang="ka-GE" dirty="0" smtClean="0"/>
              <a:t>1.2</a:t>
            </a:r>
          </a:p>
          <a:p>
            <a:endParaRPr lang="en-US" dirty="0"/>
          </a:p>
          <a:p>
            <a:r>
              <a:rPr lang="ka-GE" dirty="0" smtClean="0"/>
              <a:t>ყვითელი </a:t>
            </a:r>
            <a:r>
              <a:rPr lang="en-US" dirty="0" smtClean="0"/>
              <a:t>≥</a:t>
            </a:r>
            <a:r>
              <a:rPr lang="ka-GE" dirty="0" smtClean="0"/>
              <a:t> 1.1</a:t>
            </a:r>
          </a:p>
          <a:p>
            <a:endParaRPr lang="ka-GE" dirty="0" smtClean="0"/>
          </a:p>
          <a:p>
            <a:r>
              <a:rPr lang="ka-GE" dirty="0" smtClean="0"/>
              <a:t>მწვანე </a:t>
            </a:r>
            <a:r>
              <a:rPr lang="ka-GE" dirty="0"/>
              <a:t>&lt; </a:t>
            </a:r>
            <a:r>
              <a:rPr lang="ka-GE" dirty="0" smtClean="0"/>
              <a:t>1.1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2493628"/>
            <a:ext cx="1800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წითელი </a:t>
            </a:r>
            <a:r>
              <a:rPr lang="en-US" dirty="0"/>
              <a:t>≥ </a:t>
            </a:r>
            <a:r>
              <a:rPr lang="ka-GE" dirty="0" smtClean="0"/>
              <a:t>10 (სულ 400)</a:t>
            </a:r>
          </a:p>
          <a:p>
            <a:endParaRPr lang="en-US" dirty="0"/>
          </a:p>
          <a:p>
            <a:r>
              <a:rPr lang="ka-GE" dirty="0" smtClean="0"/>
              <a:t>ყვითელი </a:t>
            </a:r>
            <a:r>
              <a:rPr lang="en-US" dirty="0" smtClean="0"/>
              <a:t>≥</a:t>
            </a:r>
            <a:r>
              <a:rPr lang="ka-GE" dirty="0" smtClean="0"/>
              <a:t> 5</a:t>
            </a:r>
          </a:p>
          <a:p>
            <a:endParaRPr lang="ka-GE" dirty="0" smtClean="0"/>
          </a:p>
          <a:p>
            <a:r>
              <a:rPr lang="ka-GE" dirty="0" smtClean="0"/>
              <a:t>მწვანე </a:t>
            </a:r>
            <a:r>
              <a:rPr lang="ka-GE" dirty="0"/>
              <a:t>&lt; </a:t>
            </a:r>
            <a:r>
              <a:rPr lang="ka-GE" dirty="0" smtClean="0"/>
              <a:t>5 (სულ 200)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81538" y="2455912"/>
            <a:ext cx="180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წითელი </a:t>
            </a:r>
            <a:r>
              <a:rPr lang="en-US" dirty="0" smtClean="0"/>
              <a:t>≥</a:t>
            </a:r>
            <a:r>
              <a:rPr lang="ka-GE" dirty="0" smtClean="0"/>
              <a:t>50%</a:t>
            </a:r>
          </a:p>
          <a:p>
            <a:endParaRPr lang="en-US" dirty="0"/>
          </a:p>
          <a:p>
            <a:r>
              <a:rPr lang="ka-GE" dirty="0" smtClean="0"/>
              <a:t>ყვითელი </a:t>
            </a:r>
            <a:r>
              <a:rPr lang="en-US" dirty="0" smtClean="0"/>
              <a:t>≥</a:t>
            </a:r>
            <a:r>
              <a:rPr lang="ka-GE" dirty="0" smtClean="0"/>
              <a:t> 30%</a:t>
            </a:r>
          </a:p>
          <a:p>
            <a:endParaRPr lang="ka-GE" dirty="0" smtClean="0"/>
          </a:p>
          <a:p>
            <a:r>
              <a:rPr lang="ka-GE" dirty="0" smtClean="0"/>
              <a:t>მწვანე </a:t>
            </a:r>
            <a:r>
              <a:rPr lang="ka-GE" dirty="0"/>
              <a:t>&lt; </a:t>
            </a:r>
            <a:r>
              <a:rPr lang="ka-GE" dirty="0" smtClean="0"/>
              <a:t>30%</a:t>
            </a:r>
          </a:p>
        </p:txBody>
      </p:sp>
    </p:spTree>
    <p:extLst>
      <p:ext uri="{BB962C8B-B14F-4D97-AF65-F5344CB8AC3E}">
        <p14:creationId xmlns:p14="http://schemas.microsoft.com/office/powerpoint/2010/main" val="349291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კორონა შუქნიშანი</a:t>
            </a:r>
            <a:r>
              <a:rPr lang="en-US" dirty="0" smtClean="0"/>
              <a:t>:</a:t>
            </a:r>
            <a:r>
              <a:rPr lang="ka-GE" dirty="0" smtClean="0"/>
              <a:t>საქართველო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64274" y="1123069"/>
            <a:ext cx="54177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C00000"/>
                </a:solidFill>
              </a:rPr>
              <a:t>წითელი </a:t>
            </a:r>
            <a:r>
              <a:rPr lang="ka-GE" b="1" dirty="0" smtClean="0">
                <a:solidFill>
                  <a:srgbClr val="C00000"/>
                </a:solidFill>
              </a:rPr>
              <a:t>პერიოდი</a:t>
            </a:r>
            <a:r>
              <a:rPr lang="ka-GE" dirty="0" smtClean="0"/>
              <a:t>: მკაცრი </a:t>
            </a:r>
            <a:r>
              <a:rPr lang="ka-GE" dirty="0" smtClean="0"/>
              <a:t>შეზღუდვები</a:t>
            </a:r>
          </a:p>
          <a:p>
            <a:endParaRPr lang="ka-GE" dirty="0" smtClean="0"/>
          </a:p>
          <a:p>
            <a:r>
              <a:rPr lang="ka-GE" dirty="0" smtClean="0">
                <a:solidFill>
                  <a:srgbClr val="FFC000"/>
                </a:solidFill>
              </a:rPr>
              <a:t>ყვითელი </a:t>
            </a:r>
            <a:r>
              <a:rPr lang="ka-GE" dirty="0">
                <a:solidFill>
                  <a:srgbClr val="FFC000"/>
                </a:solidFill>
              </a:rPr>
              <a:t>პერიოდი</a:t>
            </a:r>
            <a:r>
              <a:rPr lang="ka-GE" dirty="0"/>
              <a:t>: შეზღუდვების გამკაცრება </a:t>
            </a:r>
            <a:endParaRPr lang="ka-GE" dirty="0" smtClean="0"/>
          </a:p>
          <a:p>
            <a:endParaRPr lang="ka-GE" b="1" dirty="0">
              <a:solidFill>
                <a:srgbClr val="00B050"/>
              </a:solidFill>
            </a:endParaRPr>
          </a:p>
          <a:p>
            <a:r>
              <a:rPr lang="ka-GE" b="1" dirty="0" smtClean="0">
                <a:solidFill>
                  <a:srgbClr val="00B050"/>
                </a:solidFill>
              </a:rPr>
              <a:t>მწვანე </a:t>
            </a:r>
            <a:r>
              <a:rPr lang="ka-GE" b="1" dirty="0">
                <a:solidFill>
                  <a:srgbClr val="00B050"/>
                </a:solidFill>
              </a:rPr>
              <a:t>პერიოდი</a:t>
            </a:r>
            <a:r>
              <a:rPr lang="ka-GE" dirty="0"/>
              <a:t>: სტანდარტული </a:t>
            </a:r>
            <a:r>
              <a:rPr lang="ka-GE" dirty="0" smtClean="0"/>
              <a:t>შეზღუდვები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99592" y="4869160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sz="1600" dirty="0"/>
          </a:p>
        </p:txBody>
      </p:sp>
      <p:sp>
        <p:nvSpPr>
          <p:cNvPr id="1028" name="AutoShape 4" descr="printable traffic light | Use these free images for your websites, art  projects, reports, and ... (With images) | Traffic light, Traffic signal, 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928670"/>
            <a:ext cx="2143125" cy="2143125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17107235"/>
              </p:ext>
            </p:extLst>
          </p:nvPr>
        </p:nvGraphicFramePr>
        <p:xfrm>
          <a:off x="693912" y="2760409"/>
          <a:ext cx="7992888" cy="4217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564</Words>
  <Application>Microsoft Office PowerPoint</Application>
  <PresentationFormat>On-screen Show (4:3)</PresentationFormat>
  <Paragraphs>107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კოვიდ 19 ის პასუხი</vt:lpstr>
      <vt:lpstr>კოვიდ 19 ის პასუხის მართვა და კოორდინაცია საგანგებო მდგომარეობის რეჟიმში</vt:lpstr>
      <vt:lpstr>ჯანდაცვაში კოვიდის პასუხის მართვა-კოორდინაციის პროცესი-განმარტება</vt:lpstr>
      <vt:lpstr>კოვიდ 19 ის პასუხის მართვა და კოორდინაცია- საგანგებო მდგომარეობის შემდგომ პერიოდში</vt:lpstr>
      <vt:lpstr>ჯანდაცვის სექტორში კოვიდზე რეაგირების ფარგლებში პასუხისმგებლობების განაწილება</vt:lpstr>
      <vt:lpstr>ჯანდაცვის სექტორში კოვიდზე რეაგირების ფარგლებში პასუხისმგებლობების განაწილება</vt:lpstr>
      <vt:lpstr>კორონა შუქნიშანი:ბერლინი</vt:lpstr>
      <vt:lpstr>კორონა შუქნიშანი:საქართველო </vt:lpstr>
      <vt:lpstr>კორონა შუქნიშანი:საქართველო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კოვიდ 19 ის პასუხი</dc:title>
  <dc:creator>Windows User</dc:creator>
  <cp:lastModifiedBy>Tamar Gabunia</cp:lastModifiedBy>
  <cp:revision>22</cp:revision>
  <dcterms:created xsi:type="dcterms:W3CDTF">2020-06-12T19:10:30Z</dcterms:created>
  <dcterms:modified xsi:type="dcterms:W3CDTF">2020-06-13T08:56:43Z</dcterms:modified>
</cp:coreProperties>
</file>