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61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ლაბორატორიული ტესტირება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Sheet1!$B$2:$E$2</c:f>
              <c:numCache>
                <c:formatCode>_("$"* #,##0.00_);_("$"* \(#,##0.00\);_("$"* "-"??_);_(@_)</c:formatCode>
                <c:ptCount val="4"/>
                <c:pt idx="0">
                  <c:v>600000</c:v>
                </c:pt>
                <c:pt idx="1">
                  <c:v>18000000</c:v>
                </c:pt>
                <c:pt idx="2">
                  <c:v>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CB-43BF-BA47-EFBAB306C2E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ჰოსპიტალების ინფრასტრუქტურა და შემთხვევის მართვა, სასწრაფო დახმარების სამსახური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Sheet1!$B$3:$E$3</c:f>
              <c:numCache>
                <c:formatCode>_("$"* #,##0.00_);_("$"* \(#,##0.00\);_("$"* "-"??_);_(@_)</c:formatCode>
                <c:ptCount val="4"/>
                <c:pt idx="1">
                  <c:v>53900000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CB-43BF-BA47-EFBAB306C2E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პირველადი ჯანდაცვა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Sheet1!$B$4:$E$4</c:f>
              <c:numCache>
                <c:formatCode>_("$"* #,##0.00_);_("$"* \(#,##0.00\);_("$"* "-"??_);_(@_)</c:formatCode>
                <c:ptCount val="4"/>
                <c:pt idx="3">
                  <c:v>4500000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CB-43BF-BA47-EFBAB306C2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82350872"/>
        <c:axId val="482343656"/>
      </c:barChart>
      <c:catAx>
        <c:axId val="482350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2343656"/>
        <c:crosses val="autoZero"/>
        <c:auto val="1"/>
        <c:lblAlgn val="ctr"/>
        <c:lblOffset val="100"/>
        <c:noMultiLvlLbl val="0"/>
      </c:catAx>
      <c:valAx>
        <c:axId val="482343656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82350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1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6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2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4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7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4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7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2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8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873F-7652-4EE3-B947-ADA89D2B250E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2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კოვიდის პასუხში დონორების დახმარება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Georgia Emergency COVID-19 Project (P173911)</a:t>
            </a:r>
          </a:p>
        </p:txBody>
      </p:sp>
    </p:spTree>
    <p:extLst>
      <p:ext uri="{BB962C8B-B14F-4D97-AF65-F5344CB8AC3E}">
        <p14:creationId xmlns:p14="http://schemas.microsoft.com/office/powerpoint/2010/main" val="3762451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9244215"/>
              </p:ext>
            </p:extLst>
          </p:nvPr>
        </p:nvGraphicFramePr>
        <p:xfrm>
          <a:off x="927463" y="286747"/>
          <a:ext cx="9966960" cy="6205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59386">
                  <a:extLst>
                    <a:ext uri="{9D8B030D-6E8A-4147-A177-3AD203B41FA5}">
                      <a16:colId xmlns:a16="http://schemas.microsoft.com/office/drawing/2014/main" val="3611751982"/>
                    </a:ext>
                  </a:extLst>
                </a:gridCol>
                <a:gridCol w="2349182">
                  <a:extLst>
                    <a:ext uri="{9D8B030D-6E8A-4147-A177-3AD203B41FA5}">
                      <a16:colId xmlns:a16="http://schemas.microsoft.com/office/drawing/2014/main" val="3585592013"/>
                    </a:ext>
                  </a:extLst>
                </a:gridCol>
                <a:gridCol w="2658392">
                  <a:extLst>
                    <a:ext uri="{9D8B030D-6E8A-4147-A177-3AD203B41FA5}">
                      <a16:colId xmlns:a16="http://schemas.microsoft.com/office/drawing/2014/main" val="3289886870"/>
                    </a:ext>
                  </a:extLst>
                </a:gridCol>
              </a:tblGrid>
              <a:tr h="9277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World Bank </a:t>
                      </a:r>
                      <a:r>
                        <a:rPr lang="en-US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Financing</a:t>
                      </a:r>
                      <a:endParaRPr lang="ka-GE" sz="16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USD</a:t>
                      </a:r>
                      <a:r>
                        <a:rPr lang="en-US" sz="16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AIIB Financing </a:t>
                      </a:r>
                      <a:endParaRPr lang="en-US" sz="16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Mincho"/>
                          <a:cs typeface="Arial" panose="020B0604020202020204" pitchFamily="34" charset="0"/>
                        </a:rPr>
                        <a:t>USD 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extLst>
                  <a:ext uri="{0D108BD9-81ED-4DB2-BD59-A6C34878D82A}">
                    <a16:rowId xmlns:a16="http://schemas.microsoft.com/office/drawing/2014/main" val="2607724255"/>
                  </a:ext>
                </a:extLst>
              </a:tr>
              <a:tr h="594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 1: Emergency COVID-19 Response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28,740,000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43,110,000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extLst>
                  <a:ext uri="{0D108BD9-81ED-4DB2-BD59-A6C34878D82A}">
                    <a16:rowId xmlns:a16="http://schemas.microsoft.com/office/drawing/2014/main" val="3395060517"/>
                  </a:ext>
                </a:extLst>
              </a:tr>
              <a:tr h="463051">
                <a:tc>
                  <a:txBody>
                    <a:bodyPr/>
                    <a:lstStyle/>
                    <a:p>
                      <a:pPr marL="27432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Sub-component 1.1: Case Detection and Confirmation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7,200,000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10,800,000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extLst>
                  <a:ext uri="{0D108BD9-81ED-4DB2-BD59-A6C34878D82A}">
                    <a16:rowId xmlns:a16="http://schemas.microsoft.com/office/drawing/2014/main" val="3932774409"/>
                  </a:ext>
                </a:extLst>
              </a:tr>
              <a:tr h="463051">
                <a:tc>
                  <a:txBody>
                    <a:bodyPr/>
                    <a:lstStyle/>
                    <a:p>
                      <a:pPr marL="27432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Sub-component 1.2: Health System Strengthening for Case Management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21,540,000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32,310,000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extLst>
                  <a:ext uri="{0D108BD9-81ED-4DB2-BD59-A6C34878D82A}">
                    <a16:rowId xmlns:a16="http://schemas.microsoft.com/office/drawing/2014/main" val="1634434095"/>
                  </a:ext>
                </a:extLst>
              </a:tr>
              <a:tr h="9314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 2: Enabling health measures to contain the COVID-19 outbreak through temporary income support for poor households and vulnerable individuals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43,140,000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64,710,000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extLst>
                  <a:ext uri="{0D108BD9-81ED-4DB2-BD59-A6C34878D82A}">
                    <a16:rowId xmlns:a16="http://schemas.microsoft.com/office/drawing/2014/main" val="432894050"/>
                  </a:ext>
                </a:extLst>
              </a:tr>
              <a:tr h="463051">
                <a:tc>
                  <a:txBody>
                    <a:bodyPr/>
                    <a:lstStyle/>
                    <a:p>
                      <a:pPr marL="274320" algn="just" fontAlgn="base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Subcomponent 2.1:  Cash transfers to poor and vulnerable households  </a:t>
                      </a:r>
                      <a:endParaRPr lang="en-US" sz="18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8,000,000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12,000,000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extLst>
                  <a:ext uri="{0D108BD9-81ED-4DB2-BD59-A6C34878D82A}">
                    <a16:rowId xmlns:a16="http://schemas.microsoft.com/office/drawing/2014/main" val="2745433357"/>
                  </a:ext>
                </a:extLst>
              </a:tr>
              <a:tr h="931413">
                <a:tc>
                  <a:txBody>
                    <a:bodyPr/>
                    <a:lstStyle/>
                    <a:p>
                      <a:pPr marL="27432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Subcomponent 2.2: Temporary unemployment assistance for individuals who lost their job because of the COVID-19 outbreak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35,140,000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52,710,000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b"/>
                </a:tc>
                <a:extLst>
                  <a:ext uri="{0D108BD9-81ED-4DB2-BD59-A6C34878D82A}">
                    <a16:rowId xmlns:a16="http://schemas.microsoft.com/office/drawing/2014/main" val="3091209564"/>
                  </a:ext>
                </a:extLst>
              </a:tr>
              <a:tr h="594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Component 3: Project Management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ctr"/>
                </a:tc>
                <a:extLst>
                  <a:ext uri="{0D108BD9-81ED-4DB2-BD59-A6C34878D82A}">
                    <a16:rowId xmlns:a16="http://schemas.microsoft.com/office/drawing/2014/main" val="3304932194"/>
                  </a:ext>
                </a:extLst>
              </a:tr>
              <a:tr h="594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8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80,000,000</a:t>
                      </a:r>
                      <a:endParaRPr lang="en-US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100,000,000</a:t>
                      </a:r>
                      <a:endParaRPr lang="en-US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Mincho"/>
                        <a:cs typeface="Arial" panose="020B0604020202020204" pitchFamily="34" charset="0"/>
                      </a:endParaRPr>
                    </a:p>
                  </a:txBody>
                  <a:tcPr marL="67332" marR="67332" marT="0" marB="0" anchor="ctr"/>
                </a:tc>
                <a:extLst>
                  <a:ext uri="{0D108BD9-81ED-4DB2-BD59-A6C34878D82A}">
                    <a16:rowId xmlns:a16="http://schemas.microsoft.com/office/drawing/2014/main" val="2757312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7740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1 კომპონენტი: ჯანდაცვა </a:t>
            </a:r>
            <a:b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ქვეკომპონენტი: 1.1. შემთხვევების გამოვლენა და დადასტურება : </a:t>
            </a:r>
            <a:r>
              <a:rPr lang="ka-GE" sz="31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3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</a:rPr>
              <a:t>EUR 16.4 million, US$ 18.0 million equivalent</a:t>
            </a:r>
            <a:r>
              <a:rPr lang="ka-GE" sz="3900" b="1" dirty="0" smtClean="0"/>
              <a:t/>
            </a:r>
            <a:br>
              <a:rPr lang="ka-GE" sz="3900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4814"/>
            <a:ext cx="10515600" cy="4351338"/>
          </a:xfrm>
        </p:spPr>
        <p:txBody>
          <a:bodyPr>
            <a:normAutofit/>
          </a:bodyPr>
          <a:lstStyle/>
          <a:p>
            <a:pPr marL="457200" lvl="1" indent="0" fontAlgn="base">
              <a:buNone/>
            </a:pPr>
            <a:r>
              <a:rPr lang="ka-GE" sz="2800" dirty="0" smtClean="0"/>
              <a:t>მოიცავს საზოგადოებრივი ჯანმრთელობის დაცვის ლაბორატორიების გაძლიერებას: </a:t>
            </a:r>
          </a:p>
          <a:p>
            <a:pPr lvl="2" fontAlgn="base"/>
            <a:r>
              <a:rPr lang="ka-GE" sz="2800" dirty="0" smtClean="0"/>
              <a:t>ტესტებისა და სახარჯი მასალის დაფინანსება </a:t>
            </a:r>
          </a:p>
          <a:p>
            <a:pPr lvl="2" fontAlgn="base"/>
            <a:r>
              <a:rPr lang="ka-GE" sz="2800" dirty="0" smtClean="0"/>
              <a:t>პირადი დაცვის საშუალებები ლაბორატორიის თანამშრომლებისთვის </a:t>
            </a:r>
          </a:p>
          <a:p>
            <a:pPr lvl="2" fontAlgn="base"/>
            <a:r>
              <a:rPr lang="en-US" sz="2800" dirty="0" smtClean="0"/>
              <a:t>PCR </a:t>
            </a:r>
            <a:r>
              <a:rPr lang="ka-GE" sz="2800" dirty="0" smtClean="0"/>
              <a:t>ტესტირებისთვის აპარატურის შესყიდვა  </a:t>
            </a:r>
          </a:p>
          <a:p>
            <a:pPr lvl="2" fontAlgn="base"/>
            <a:r>
              <a:rPr lang="ka-GE" sz="2800" dirty="0" smtClean="0"/>
              <a:t>ტესტირების შესაძლებლობების გაზრდა დღეში სულ მცირე  1000-1200 კვლევამდე </a:t>
            </a:r>
            <a:endParaRPr lang="ka-GE" sz="2800" dirty="0" smtClean="0"/>
          </a:p>
          <a:p>
            <a:pPr marL="457200" lvl="1" indent="0" fontAlgn="base">
              <a:buNone/>
            </a:pPr>
            <a:endParaRPr lang="ka-GE" sz="4000" dirty="0" smtClean="0"/>
          </a:p>
        </p:txBody>
      </p:sp>
    </p:spTree>
    <p:extLst>
      <p:ext uri="{BB962C8B-B14F-4D97-AF65-F5344CB8AC3E}">
        <p14:creationId xmlns:p14="http://schemas.microsoft.com/office/powerpoint/2010/main" val="2782280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>1 კომპონენტი: ჯანდაცვა 1.2. </a:t>
            </a: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>კოვიდის შემთხვევების მართვისთვის ჯანდაცვის სისტემის გაძ₾იერება </a:t>
            </a:r>
            <a: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sz="3100" dirty="0">
                <a:solidFill>
                  <a:schemeClr val="accent1">
                    <a:lumMod val="50000"/>
                  </a:schemeClr>
                </a:solidFill>
              </a:rPr>
              <a:t>EUR 49.2 million, US$ 53.9 million equivalent)</a:t>
            </a:r>
            <a:r>
              <a:rPr lang="en-US" sz="3900" dirty="0" smtClean="0"/>
              <a:t/>
            </a:r>
            <a:br>
              <a:rPr lang="en-US" sz="39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ka-GE" sz="2400" dirty="0" smtClean="0"/>
              <a:t>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</a:t>
            </a:r>
          </a:p>
          <a:p>
            <a:pPr lvl="0" fontAlgn="base"/>
            <a:r>
              <a:rPr lang="ka-GE" sz="2400" dirty="0" smtClean="0"/>
              <a:t>აღჭურვილობა სახელმწიფო საკუთრებაში არსებული სამედიცინო დაწესებულებებისთვის მ.შ. რუხი და სხვ. </a:t>
            </a:r>
          </a:p>
          <a:p>
            <a:pPr lvl="0" fontAlgn="base"/>
            <a:r>
              <a:rPr lang="ka-GE" sz="2400" dirty="0" smtClean="0"/>
              <a:t>ჰოსპიტლების ინფრასტრუქტურის რემონტი და რემოდელირება ინფექციის კონტროლის მიზნებისთვის </a:t>
            </a:r>
          </a:p>
          <a:p>
            <a:pPr lvl="0" fontAlgn="base"/>
            <a:r>
              <a:rPr lang="ka-GE" sz="2400" dirty="0" smtClean="0"/>
              <a:t>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</a:t>
            </a:r>
          </a:p>
          <a:p>
            <a:pPr lvl="0" fontAlgn="base"/>
            <a:r>
              <a:rPr lang="ka-GE" sz="2400" dirty="0" smtClean="0"/>
              <a:t>სასწრაფო/გადაუდებელი დახმარების მანქანები და აღჭურვილობა </a:t>
            </a:r>
          </a:p>
          <a:p>
            <a:pPr lvl="0" fontAlgn="base"/>
            <a:r>
              <a:rPr lang="ka-GE" sz="2400" dirty="0" smtClean="0"/>
              <a:t>პაციენტების დაყოვნების, სამედიცინო მეთვალყურეობის და ტრიაჟის მიზნებისთვის სასტუმროების გამოყენება </a:t>
            </a:r>
          </a:p>
        </p:txBody>
      </p:sp>
    </p:spTree>
    <p:extLst>
      <p:ext uri="{BB962C8B-B14F-4D97-AF65-F5344CB8AC3E}">
        <p14:creationId xmlns:p14="http://schemas.microsoft.com/office/powerpoint/2010/main" val="3334887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რეტროაქტიული დაფინანსება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a-GE" dirty="0" smtClean="0"/>
              <a:t>დაშვებულია პროექტის საერთო ბიუჯეტის 40% ის გამოყენება რეტროაქტიული დაფინანსებისთვის </a:t>
            </a:r>
          </a:p>
          <a:p>
            <a:pPr lvl="0"/>
            <a:r>
              <a:rPr lang="ka-GE" dirty="0" smtClean="0"/>
              <a:t>პერიოდი- ერთი წელი ხელშეკრულების ხელმოწერამდე </a:t>
            </a:r>
          </a:p>
          <a:p>
            <a:pPr lvl="0"/>
            <a:r>
              <a:rPr lang="ka-GE" dirty="0" smtClean="0"/>
              <a:t>ანაზღაურებადი საგნების სიას ამტკიცებს ბანკი </a:t>
            </a:r>
          </a:p>
        </p:txBody>
      </p:sp>
    </p:spTree>
    <p:extLst>
      <p:ext uri="{BB962C8B-B14F-4D97-AF65-F5344CB8AC3E}">
        <p14:creationId xmlns:p14="http://schemas.microsoft.com/office/powerpoint/2010/main" val="3023204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993"/>
            <a:ext cx="10515600" cy="758281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/>
              <a:t>პროგნოზული </a:t>
            </a:r>
            <a:r>
              <a:rPr lang="ka-GE" sz="2800" dirty="0" smtClean="0"/>
              <a:t>საერთო საჭიროება: კოვიდს პასუხისთვის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546738"/>
              </p:ext>
            </p:extLst>
          </p:nvPr>
        </p:nvGraphicFramePr>
        <p:xfrm>
          <a:off x="838200" y="783771"/>
          <a:ext cx="9614260" cy="5973801"/>
        </p:xfrm>
        <a:graphic>
          <a:graphicData uri="http://schemas.openxmlformats.org/drawingml/2006/table">
            <a:tbl>
              <a:tblPr/>
              <a:tblGrid>
                <a:gridCol w="518812">
                  <a:extLst>
                    <a:ext uri="{9D8B030D-6E8A-4147-A177-3AD203B41FA5}">
                      <a16:colId xmlns:a16="http://schemas.microsoft.com/office/drawing/2014/main" val="3810380795"/>
                    </a:ext>
                  </a:extLst>
                </a:gridCol>
                <a:gridCol w="2229276">
                  <a:extLst>
                    <a:ext uri="{9D8B030D-6E8A-4147-A177-3AD203B41FA5}">
                      <a16:colId xmlns:a16="http://schemas.microsoft.com/office/drawing/2014/main" val="533328363"/>
                    </a:ext>
                  </a:extLst>
                </a:gridCol>
                <a:gridCol w="1418630">
                  <a:extLst>
                    <a:ext uri="{9D8B030D-6E8A-4147-A177-3AD203B41FA5}">
                      <a16:colId xmlns:a16="http://schemas.microsoft.com/office/drawing/2014/main" val="2074928966"/>
                    </a:ext>
                  </a:extLst>
                </a:gridCol>
                <a:gridCol w="1253799">
                  <a:extLst>
                    <a:ext uri="{9D8B030D-6E8A-4147-A177-3AD203B41FA5}">
                      <a16:colId xmlns:a16="http://schemas.microsoft.com/office/drawing/2014/main" val="3082782408"/>
                    </a:ext>
                  </a:extLst>
                </a:gridCol>
                <a:gridCol w="1037627">
                  <a:extLst>
                    <a:ext uri="{9D8B030D-6E8A-4147-A177-3AD203B41FA5}">
                      <a16:colId xmlns:a16="http://schemas.microsoft.com/office/drawing/2014/main" val="1886665492"/>
                    </a:ext>
                  </a:extLst>
                </a:gridCol>
                <a:gridCol w="2107680">
                  <a:extLst>
                    <a:ext uri="{9D8B030D-6E8A-4147-A177-3AD203B41FA5}">
                      <a16:colId xmlns:a16="http://schemas.microsoft.com/office/drawing/2014/main" val="3440714905"/>
                    </a:ext>
                  </a:extLst>
                </a:gridCol>
                <a:gridCol w="1048436">
                  <a:extLst>
                    <a:ext uri="{9D8B030D-6E8A-4147-A177-3AD203B41FA5}">
                      <a16:colId xmlns:a16="http://schemas.microsoft.com/office/drawing/2014/main" val="3533234245"/>
                    </a:ext>
                  </a:extLst>
                </a:gridCol>
              </a:tblGrid>
              <a:tr h="36766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 Item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Estimated amount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Immediate investment needs in 2020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estimated total need when applicable 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Mid term investment needs for strenghtening health systems capacity and providing needed supplies and securing emergency stocks in 2021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estimated total need when applicable 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62132"/>
                  </a:ext>
                </a:extLst>
              </a:tr>
              <a:tr h="32524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Personal Protective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65,614,100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45,929,870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19,684,230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81201"/>
                  </a:ext>
                </a:extLst>
              </a:tr>
              <a:tr h="190368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ICU equipment (ventilators and ECMO)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9,160,860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9,160,860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836899"/>
                  </a:ext>
                </a:extLst>
              </a:tr>
              <a:tr h="9898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Emergency/Ambulance service equipment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14,925,000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14,925,000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842947"/>
                  </a:ext>
                </a:extLst>
              </a:tr>
              <a:tr h="48550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Laboratory testing needs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975,296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3,901,185.03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3,901,185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136752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Hospital Infrustructure Strenghtening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77,500,000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545882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Infectious Disease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25,000,000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797891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Procurment of new Building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12,000,000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684363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01791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8,000,000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620323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Central Republican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8,500,000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890289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888537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842273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569802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Rukhi Hospital in Samegrelo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0215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44257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Republican Hospital in Adjara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801381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10,000,000.00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26269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674200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Lisi Oncology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12,000,000.00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77392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2,500,000.00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2,500,000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506208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3,500,000.00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707594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for village ambulatories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20,000,000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698296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Basic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67690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Telemedicine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7,000,000.00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145523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SERVICE COSTS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25,575,484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917607"/>
                  </a:ext>
                </a:extLst>
              </a:tr>
              <a:tr h="36546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Compansation for hospitals after transforming them into COVID19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15,575,484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15,575,483.87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95626"/>
                  </a:ext>
                </a:extLst>
              </a:tr>
              <a:tr h="16497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Clinical Management of COVID cases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914759"/>
                  </a:ext>
                </a:extLst>
              </a:tr>
              <a:tr h="376022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NEEDS in 2020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needs in 2021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106288"/>
                  </a:ext>
                </a:extLst>
              </a:tr>
              <a:tr h="12848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$179,492,399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41,085,415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889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930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დონორული დახმარების ამ დროისთვის იდენტიფიცირებული წყაროები (29 აპრილი 2020)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7766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68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629</Words>
  <Application>Microsoft Office PowerPoint</Application>
  <PresentationFormat>Widescreen</PresentationFormat>
  <Paragraphs>191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MS Mincho</vt:lpstr>
      <vt:lpstr>Sylfaen</vt:lpstr>
      <vt:lpstr>Times New Roman</vt:lpstr>
      <vt:lpstr>Office Theme</vt:lpstr>
      <vt:lpstr>კოვიდის პასუხში დონორების დახმარება</vt:lpstr>
      <vt:lpstr>PowerPoint Presentation</vt:lpstr>
      <vt:lpstr>1 კომპონენტი: ჯანდაცვა  ქვეკომპონენტი: 1.1. შემთხვევების გამოვლენა და დადასტურება :  EUR 16.4 million, US$ 18.0 million equivalent </vt:lpstr>
      <vt:lpstr>1 კომპონენტი: ჯანდაცვა 1.2. კოვიდის შემთხვევების მართვისთვის ჯანდაცვის სისტემის გაძ₾იერება  (EUR 49.2 million, US$ 53.9 million equivalent) </vt:lpstr>
      <vt:lpstr>რეტროაქტიული დაფინანსება </vt:lpstr>
      <vt:lpstr>პროგნოზული საერთო საჭიროება: კოვიდს პასუხისთვის </vt:lpstr>
      <vt:lpstr>დონორული დახმარების ამ დროისთვის იდენტიფიცირებული წყაროები (29 აპრილი 2020)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კოვიდის პასუხში დონორების დახმარება</dc:title>
  <dc:creator>Tamar Gabunia</dc:creator>
  <cp:lastModifiedBy>Tamar Gabunia</cp:lastModifiedBy>
  <cp:revision>8</cp:revision>
  <dcterms:created xsi:type="dcterms:W3CDTF">2020-04-29T18:33:47Z</dcterms:created>
  <dcterms:modified xsi:type="dcterms:W3CDTF">2020-04-29T19:12:18Z</dcterms:modified>
</cp:coreProperties>
</file>