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9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სადახლო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Sheet1!$B$2:$G$2</c:f>
              <c:numCache>
                <c:formatCode>_(* #,##0_);_(* \(#,##0\);_(* "-"??_);_(@_)</c:formatCode>
                <c:ptCount val="6"/>
                <c:pt idx="0">
                  <c:v>20109.75</c:v>
                </c:pt>
                <c:pt idx="1">
                  <c:v>33943.599999999999</c:v>
                </c:pt>
                <c:pt idx="2">
                  <c:v>37708.199999999997</c:v>
                </c:pt>
                <c:pt idx="3">
                  <c:v>34578</c:v>
                </c:pt>
                <c:pt idx="4">
                  <c:v>30129.899999999998</c:v>
                </c:pt>
                <c:pt idx="5">
                  <c:v>34739.1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8E-4297-B07D-5B0D4EB21B3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წითელი ხიდი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Sheet1!$B$3:$G$3</c:f>
              <c:numCache>
                <c:formatCode>_(* #,##0_);_(* \(#,##0\);_(* "-"??_);_(@_)</c:formatCode>
                <c:ptCount val="6"/>
                <c:pt idx="0">
                  <c:v>19324.5</c:v>
                </c:pt>
                <c:pt idx="1">
                  <c:v>32450.800000000003</c:v>
                </c:pt>
                <c:pt idx="2">
                  <c:v>34789.5</c:v>
                </c:pt>
                <c:pt idx="3">
                  <c:v>31237.199999999997</c:v>
                </c:pt>
                <c:pt idx="4">
                  <c:v>30469.8</c:v>
                </c:pt>
                <c:pt idx="5">
                  <c:v>31236.3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8E-4297-B07D-5B0D4EB21B3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სარფი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Sheet1!$B$4:$G$4</c:f>
              <c:numCache>
                <c:formatCode>_(* #,##0_);_(* \(#,##0\);_(* "-"??_);_(@_)</c:formatCode>
                <c:ptCount val="6"/>
                <c:pt idx="0">
                  <c:v>29159.85</c:v>
                </c:pt>
                <c:pt idx="1">
                  <c:v>43710.8</c:v>
                </c:pt>
                <c:pt idx="2">
                  <c:v>38820.6</c:v>
                </c:pt>
                <c:pt idx="3">
                  <c:v>28251.599999999999</c:v>
                </c:pt>
                <c:pt idx="4">
                  <c:v>25278.3</c:v>
                </c:pt>
                <c:pt idx="5">
                  <c:v>24601.5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8E-4297-B07D-5B0D4EB21B3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ყაზბეგი (ლარსი)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Sheet1!$B$5:$G$5</c:f>
              <c:numCache>
                <c:formatCode>_(* #,##0_);_(* \(#,##0\);_(* "-"??_);_(@_)</c:formatCode>
                <c:ptCount val="6"/>
                <c:pt idx="0">
                  <c:v>20666.7</c:v>
                </c:pt>
                <c:pt idx="1">
                  <c:v>40750.600000000006</c:v>
                </c:pt>
                <c:pt idx="2">
                  <c:v>43111.199999999997</c:v>
                </c:pt>
                <c:pt idx="3">
                  <c:v>35651.1</c:v>
                </c:pt>
                <c:pt idx="4">
                  <c:v>26400</c:v>
                </c:pt>
                <c:pt idx="5">
                  <c:v>20688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B8E-4297-B07D-5B0D4EB21B3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თბილისის აეროპორტი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Sheet1!$B$6:$G$6</c:f>
              <c:numCache>
                <c:formatCode>_(* #,##0_);_(* \(#,##0\);_(* "-"??_);_(@_)</c:formatCode>
                <c:ptCount val="6"/>
                <c:pt idx="0">
                  <c:v>19419</c:v>
                </c:pt>
                <c:pt idx="1">
                  <c:v>29665.4</c:v>
                </c:pt>
                <c:pt idx="2">
                  <c:v>36894.299999999996</c:v>
                </c:pt>
                <c:pt idx="3">
                  <c:v>33963.599999999999</c:v>
                </c:pt>
                <c:pt idx="4">
                  <c:v>22749</c:v>
                </c:pt>
                <c:pt idx="5">
                  <c:v>20600.399999999998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8E-4297-B07D-5B0D4EB21B35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ქუთაისის აეროპორტი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Sheet1!$B$7:$G$7</c:f>
              <c:numCache>
                <c:formatCode>_(* #,##0_);_(* \(#,##0\);_(* "-"??_);_(@_)</c:formatCode>
                <c:ptCount val="6"/>
                <c:pt idx="0">
                  <c:v>3228.15</c:v>
                </c:pt>
                <c:pt idx="1">
                  <c:v>5403</c:v>
                </c:pt>
                <c:pt idx="2">
                  <c:v>8722.1999999999989</c:v>
                </c:pt>
                <c:pt idx="3">
                  <c:v>7686.5999999999995</c:v>
                </c:pt>
                <c:pt idx="4">
                  <c:v>4763.3999999999996</c:v>
                </c:pt>
                <c:pt idx="5">
                  <c:v>3825.8999999999996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8E-4297-B07D-5B0D4EB21B35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ბათუმის აეროპორტი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ივლისი</c:v>
                </c:pt>
                <c:pt idx="1">
                  <c:v>აგვისტო</c:v>
                </c:pt>
                <c:pt idx="2">
                  <c:v>სექტემბერი</c:v>
                </c:pt>
                <c:pt idx="3">
                  <c:v>ოქტომბერი</c:v>
                </c:pt>
                <c:pt idx="4">
                  <c:v>ნოემბერი</c:v>
                </c:pt>
                <c:pt idx="5">
                  <c:v>დეკემბერი</c:v>
                </c:pt>
              </c:strCache>
            </c:strRef>
          </c:cat>
          <c:val>
            <c:numRef>
              <c:f>Sheet1!$B$8:$G$8</c:f>
              <c:numCache>
                <c:formatCode>_(* #,##0_);_(* \(#,##0\);_(* "-"??_);_(@_)</c:formatCode>
                <c:ptCount val="6"/>
                <c:pt idx="0">
                  <c:v>5945.4</c:v>
                </c:pt>
                <c:pt idx="1">
                  <c:v>7435</c:v>
                </c:pt>
                <c:pt idx="2">
                  <c:v>11154.9</c:v>
                </c:pt>
                <c:pt idx="3">
                  <c:v>6573</c:v>
                </c:pt>
                <c:pt idx="4">
                  <c:v>3515.4</c:v>
                </c:pt>
                <c:pt idx="5">
                  <c:v>3043.2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8E-4297-B07D-5B0D4EB21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9394336"/>
        <c:axId val="359395976"/>
      </c:barChart>
      <c:catAx>
        <c:axId val="35939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395976"/>
        <c:crosses val="autoZero"/>
        <c:auto val="1"/>
        <c:lblAlgn val="ctr"/>
        <c:lblOffset val="100"/>
        <c:noMultiLvlLbl val="0"/>
      </c:catAx>
      <c:valAx>
        <c:axId val="359395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39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D7CF-41EE-A368-4EED77E390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Sheet1!$C$2:$C$8</c:f>
            </c:numRef>
          </c:val>
          <c:extLst>
            <c:ext xmlns:c16="http://schemas.microsoft.com/office/drawing/2014/chart" uri="{C3380CC4-5D6E-409C-BE32-E72D297353CC}">
              <c16:uniqueId val="{00000001-D7CF-41EE-A368-4EED77E390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Sheet1!$D$2:$D$8</c:f>
            </c:numRef>
          </c:val>
          <c:extLst>
            <c:ext xmlns:c16="http://schemas.microsoft.com/office/drawing/2014/chart" uri="{C3380CC4-5D6E-409C-BE32-E72D297353CC}">
              <c16:uniqueId val="{00000002-D7CF-41EE-A368-4EED77E390B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Sheet1!$E$2:$E$8</c:f>
            </c:numRef>
          </c:val>
          <c:extLst>
            <c:ext xmlns:c16="http://schemas.microsoft.com/office/drawing/2014/chart" uri="{C3380CC4-5D6E-409C-BE32-E72D297353CC}">
              <c16:uniqueId val="{00000003-D7CF-41EE-A368-4EED77E390B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ნოემბერი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Sheet1!$F$2:$F$8</c:f>
            </c:numRef>
          </c:val>
          <c:extLst>
            <c:ext xmlns:c16="http://schemas.microsoft.com/office/drawing/2014/chart" uri="{C3380CC4-5D6E-409C-BE32-E72D297353CC}">
              <c16:uniqueId val="{00000004-D7CF-41EE-A368-4EED77E390B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დეკემბერი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Sheet1!$G$2:$G$8</c:f>
            </c:numRef>
          </c:val>
          <c:extLst>
            <c:ext xmlns:c16="http://schemas.microsoft.com/office/drawing/2014/chart" uri="{C3380CC4-5D6E-409C-BE32-E72D297353CC}">
              <c16:uniqueId val="{00000005-D7CF-41EE-A368-4EED77E390B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Sheet1!$H$2:$H$8</c:f>
            </c:numRef>
          </c:val>
          <c:extLst>
            <c:ext xmlns:c16="http://schemas.microsoft.com/office/drawing/2014/chart" uri="{C3380CC4-5D6E-409C-BE32-E72D297353CC}">
              <c16:uniqueId val="{00000006-D7CF-41EE-A368-4EED77E390B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ივლისი2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Sheet1!$I$2:$I$8</c:f>
              <c:numCache>
                <c:formatCode>0</c:formatCode>
                <c:ptCount val="7"/>
                <c:pt idx="0">
                  <c:v>670.32500000000005</c:v>
                </c:pt>
                <c:pt idx="1">
                  <c:v>644.15</c:v>
                </c:pt>
                <c:pt idx="2">
                  <c:v>971.995</c:v>
                </c:pt>
                <c:pt idx="3">
                  <c:v>688.89</c:v>
                </c:pt>
                <c:pt idx="4">
                  <c:v>647.29999999999995</c:v>
                </c:pt>
                <c:pt idx="5">
                  <c:v>107.605</c:v>
                </c:pt>
                <c:pt idx="6">
                  <c:v>198.17999999999998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7CF-41EE-A368-4EED77E390B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აგვისტო4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Sheet1!$J$2:$J$8</c:f>
              <c:numCache>
                <c:formatCode>0</c:formatCode>
                <c:ptCount val="7"/>
                <c:pt idx="0">
                  <c:v>1131.4533333333334</c:v>
                </c:pt>
                <c:pt idx="1">
                  <c:v>1081.6933333333334</c:v>
                </c:pt>
                <c:pt idx="2">
                  <c:v>1457.0266666666669</c:v>
                </c:pt>
                <c:pt idx="3">
                  <c:v>1358.3533333333335</c:v>
                </c:pt>
                <c:pt idx="4">
                  <c:v>988.84666666666669</c:v>
                </c:pt>
                <c:pt idx="5">
                  <c:v>180.1</c:v>
                </c:pt>
                <c:pt idx="6">
                  <c:v>247.83333333333334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7CF-41EE-A368-4EED77E390B0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სექტემბერი5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Sheet1!$K$2:$K$8</c:f>
              <c:numCache>
                <c:formatCode>0</c:formatCode>
                <c:ptCount val="7"/>
                <c:pt idx="0">
                  <c:v>1256.9399999999998</c:v>
                </c:pt>
                <c:pt idx="1">
                  <c:v>1159.6500000000001</c:v>
                </c:pt>
                <c:pt idx="2">
                  <c:v>1294.02</c:v>
                </c:pt>
                <c:pt idx="3">
                  <c:v>1437.04</c:v>
                </c:pt>
                <c:pt idx="4">
                  <c:v>1229.81</c:v>
                </c:pt>
                <c:pt idx="5">
                  <c:v>290.73999999999995</c:v>
                </c:pt>
                <c:pt idx="6">
                  <c:v>371.83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7CF-41EE-A368-4EED77E390B0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ოქტომბერი2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Sheet1!$L$2:$L$8</c:f>
              <c:numCache>
                <c:formatCode>0</c:formatCode>
                <c:ptCount val="7"/>
                <c:pt idx="0">
                  <c:v>1152.5999999999999</c:v>
                </c:pt>
                <c:pt idx="1">
                  <c:v>1041.24</c:v>
                </c:pt>
                <c:pt idx="2">
                  <c:v>941.71999999999991</c:v>
                </c:pt>
                <c:pt idx="3">
                  <c:v>1188.3699999999999</c:v>
                </c:pt>
                <c:pt idx="4">
                  <c:v>1132.1199999999999</c:v>
                </c:pt>
                <c:pt idx="5">
                  <c:v>256.21999999999997</c:v>
                </c:pt>
                <c:pt idx="6">
                  <c:v>219.1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CF-41EE-A368-4EED77E390B0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ნოემბერი2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Sheet1!$M$2:$M$8</c:f>
              <c:numCache>
                <c:formatCode>0</c:formatCode>
                <c:ptCount val="7"/>
                <c:pt idx="0">
                  <c:v>1004.3299999999999</c:v>
                </c:pt>
                <c:pt idx="1">
                  <c:v>1015.66</c:v>
                </c:pt>
                <c:pt idx="2">
                  <c:v>842.61</c:v>
                </c:pt>
                <c:pt idx="3">
                  <c:v>880</c:v>
                </c:pt>
                <c:pt idx="4">
                  <c:v>758.3</c:v>
                </c:pt>
                <c:pt idx="5">
                  <c:v>158.78</c:v>
                </c:pt>
                <c:pt idx="6">
                  <c:v>117.18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7CF-41EE-A368-4EED77E390B0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დეკემბერი2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სადახლო</c:v>
                </c:pt>
                <c:pt idx="1">
                  <c:v>წითელი ხიდი</c:v>
                </c:pt>
                <c:pt idx="2">
                  <c:v>სარფი</c:v>
                </c:pt>
                <c:pt idx="3">
                  <c:v>ყაზბეგი (ლარსი)</c:v>
                </c:pt>
                <c:pt idx="4">
                  <c:v>თბილისის აეროპორტი</c:v>
                </c:pt>
                <c:pt idx="5">
                  <c:v>ქუთაისის აეროპორტი</c:v>
                </c:pt>
                <c:pt idx="6">
                  <c:v>ბათუმის აეროპორტი</c:v>
                </c:pt>
              </c:strCache>
            </c:strRef>
          </c:cat>
          <c:val>
            <c:numRef>
              <c:f>Sheet1!$N$2:$N$8</c:f>
              <c:numCache>
                <c:formatCode>0</c:formatCode>
                <c:ptCount val="7"/>
                <c:pt idx="0">
                  <c:v>1157.97</c:v>
                </c:pt>
                <c:pt idx="1">
                  <c:v>1041.21</c:v>
                </c:pt>
                <c:pt idx="2">
                  <c:v>820.05</c:v>
                </c:pt>
                <c:pt idx="3">
                  <c:v>689.6</c:v>
                </c:pt>
                <c:pt idx="4">
                  <c:v>686.68</c:v>
                </c:pt>
                <c:pt idx="5">
                  <c:v>127.52999999999999</c:v>
                </c:pt>
                <c:pt idx="6">
                  <c:v>101.44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7CF-41EE-A368-4EED77E39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1771304"/>
        <c:axId val="411770648"/>
      </c:barChart>
      <c:catAx>
        <c:axId val="41177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770648"/>
        <c:crosses val="autoZero"/>
        <c:auto val="1"/>
        <c:lblAlgn val="ctr"/>
        <c:lblOffset val="100"/>
        <c:noMultiLvlLbl val="0"/>
      </c:catAx>
      <c:valAx>
        <c:axId val="411770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77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0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2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3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2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2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7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6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6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7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7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30052-3CDE-406C-A5BF-1A9BBD4793F4}" type="datetimeFigureOut">
              <a:rPr lang="en-US" smtClean="0"/>
              <a:t>20-May-20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558D1-F171-4E32-9FAA-9ED72C2BA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1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მოგზაურთა ნაკადების მართვა კოვიდის ეპიდემიის პირობებში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6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საერთაშორისო ვიზიტორების ვიზიტების პროგნოზული რაოდენობა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1059543" y="1690689"/>
          <a:ext cx="10294257" cy="4826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460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დღეში შესასრულებელი ტესტების საშუალო რაოდენობა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279743" cy="4038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08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889" y="93663"/>
            <a:ext cx="10515600" cy="561094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ტესტირების ლოჯისტიკა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747889" y="654757"/>
          <a:ext cx="10515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244">
                  <a:extLst>
                    <a:ext uri="{9D8B030D-6E8A-4147-A177-3AD203B41FA5}">
                      <a16:colId xmlns:a16="http://schemas.microsoft.com/office/drawing/2014/main" val="2780940747"/>
                    </a:ext>
                  </a:extLst>
                </a:gridCol>
                <a:gridCol w="2054578">
                  <a:extLst>
                    <a:ext uri="{9D8B030D-6E8A-4147-A177-3AD203B41FA5}">
                      <a16:colId xmlns:a16="http://schemas.microsoft.com/office/drawing/2014/main" val="2291953027"/>
                    </a:ext>
                  </a:extLst>
                </a:gridCol>
                <a:gridCol w="3351389">
                  <a:extLst>
                    <a:ext uri="{9D8B030D-6E8A-4147-A177-3AD203B41FA5}">
                      <a16:colId xmlns:a16="http://schemas.microsoft.com/office/drawing/2014/main" val="3723444022"/>
                    </a:ext>
                  </a:extLst>
                </a:gridCol>
                <a:gridCol w="3351389">
                  <a:extLst>
                    <a:ext uri="{9D8B030D-6E8A-4147-A177-3AD203B41FA5}">
                      <a16:colId xmlns:a16="http://schemas.microsoft.com/office/drawing/2014/main" val="1450408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დღეში საშუალოდ ტესტირება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mtClean="0"/>
                        <a:t>ტესტირების შესაძლო ლოჯისტიკა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კომენტარი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259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თბილისი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ნაცხის აღება და ტრასპორტირება</a:t>
                      </a:r>
                      <a:r>
                        <a:rPr lang="ka-GE" baseline="0" dirty="0" smtClean="0"/>
                        <a:t> ლუგარის ლაბორატორიაში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PCR </a:t>
                      </a:r>
                      <a:r>
                        <a:rPr lang="ka-GE" sz="10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000" baseline="0" dirty="0" smtClean="0"/>
                        <a:t> სწრაფი ტესტები</a:t>
                      </a:r>
                      <a:r>
                        <a:rPr lang="ka-GE" sz="1000" dirty="0" smtClean="0"/>
                        <a:t> </a:t>
                      </a:r>
                      <a:endParaRPr lang="en-US" sz="1000" dirty="0" smtClean="0"/>
                    </a:p>
                    <a:p>
                      <a:pPr algn="ctr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01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ბათუმი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ნაცხის აღება და ტრასპორტირება</a:t>
                      </a:r>
                      <a:r>
                        <a:rPr lang="ka-GE" baseline="0" dirty="0" smtClean="0"/>
                        <a:t> დკეც-ის ლაბორატორიაში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PCR </a:t>
                      </a:r>
                      <a:r>
                        <a:rPr lang="ka-GE" sz="10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000" baseline="0" dirty="0" smtClean="0"/>
                        <a:t> სწრაფი ტესტები</a:t>
                      </a:r>
                      <a:r>
                        <a:rPr lang="ka-GE" sz="1000" dirty="0" smtClean="0"/>
                        <a:t> </a:t>
                      </a:r>
                      <a:endParaRPr lang="en-US" sz="1000" dirty="0" smtClean="0"/>
                    </a:p>
                    <a:p>
                      <a:pPr algn="ctr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3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ქუთაისი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ნაცხის აღება და ტრასპორტირება</a:t>
                      </a:r>
                      <a:r>
                        <a:rPr lang="ka-GE" baseline="0" dirty="0" smtClean="0"/>
                        <a:t> დკეც-ის  ლაბორატორიაში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PCR </a:t>
                      </a:r>
                      <a:r>
                        <a:rPr lang="ka-GE" sz="10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000" baseline="0" dirty="0" smtClean="0"/>
                        <a:t> სწრაფი ტესტები</a:t>
                      </a:r>
                      <a:r>
                        <a:rPr lang="ka-GE" sz="1000" dirty="0" smtClean="0"/>
                        <a:t> </a:t>
                      </a:r>
                      <a:endParaRPr lang="en-US" sz="1000" dirty="0" smtClean="0"/>
                    </a:p>
                    <a:p>
                      <a:pPr algn="ctr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26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სადახლო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1062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საველე ლაბორატორია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PCR </a:t>
                      </a:r>
                      <a:r>
                        <a:rPr lang="ka-GE" sz="11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100" baseline="0" dirty="0" smtClean="0"/>
                        <a:t> სწრაფი ტესტები</a:t>
                      </a:r>
                      <a:r>
                        <a:rPr lang="ka-GE" sz="1100" dirty="0" smtClean="0"/>
                        <a:t>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101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ლარსი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1040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საველე ლაბორატორია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PCR </a:t>
                      </a:r>
                      <a:r>
                        <a:rPr lang="ka-GE" sz="11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100" baseline="0" dirty="0" smtClean="0"/>
                        <a:t> სწრაფი ტესტები</a:t>
                      </a:r>
                      <a:r>
                        <a:rPr lang="ka-GE" sz="1100" dirty="0" smtClean="0"/>
                        <a:t> 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2278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 smtClean="0"/>
                        <a:t>წითელი ხიდი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საველე ლაბორატორია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PCR </a:t>
                      </a:r>
                      <a:r>
                        <a:rPr lang="ka-GE" sz="11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100" baseline="0" dirty="0" smtClean="0"/>
                        <a:t> სწრაფი ტესტები</a:t>
                      </a:r>
                      <a:r>
                        <a:rPr lang="ka-GE" sz="1100" dirty="0" smtClean="0"/>
                        <a:t> 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6294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ka-GE" dirty="0" smtClean="0"/>
                        <a:t>სარფი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1055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საველე ლაბორატორია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PCR </a:t>
                      </a:r>
                      <a:r>
                        <a:rPr lang="ka-GE" sz="1100" dirty="0" smtClean="0"/>
                        <a:t>-ის შესრულება ამ მოცულობით შეუძლებელი იქნება-განვიხილოთ</a:t>
                      </a:r>
                      <a:r>
                        <a:rPr lang="ka-GE" sz="1100" baseline="0" dirty="0" smtClean="0"/>
                        <a:t> სწრაფი ტესტები</a:t>
                      </a:r>
                      <a:r>
                        <a:rPr lang="ka-GE" sz="1100" dirty="0" smtClean="0"/>
                        <a:t> 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241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53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მოგზაურების ტესტირების </a:t>
            </a:r>
            <a:r>
              <a:rPr lang="ka-GE" dirty="0" smtClean="0"/>
              <a:t>მოდელი (1)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143" y="1524000"/>
            <a:ext cx="10700657" cy="5036458"/>
          </a:xfrm>
        </p:spPr>
        <p:txBody>
          <a:bodyPr>
            <a:noAutofit/>
          </a:bodyPr>
          <a:lstStyle/>
          <a:p>
            <a:r>
              <a:rPr lang="ka-GE" dirty="0" smtClean="0"/>
              <a:t>შეთანხმება „ეპიდსაიმედო“ ქვეყნებთან აღიარებული </a:t>
            </a:r>
            <a:r>
              <a:rPr lang="en-US" dirty="0" smtClean="0"/>
              <a:t>PCR </a:t>
            </a:r>
            <a:r>
              <a:rPr lang="ka-GE" dirty="0" smtClean="0"/>
              <a:t>ლაბორატორიების მიერ წარმოდგენილი ცნობით ( 3 დღის ხანდაზმულობის) ჩამოსვლის თაობაზე</a:t>
            </a:r>
          </a:p>
          <a:p>
            <a:r>
              <a:rPr lang="ka-GE" dirty="0" smtClean="0"/>
              <a:t>მოგზაური რომელიც ვერ ახერხებს წინასწარ </a:t>
            </a:r>
            <a:r>
              <a:rPr lang="en-US" dirty="0" smtClean="0"/>
              <a:t>PCR </a:t>
            </a:r>
            <a:r>
              <a:rPr lang="ka-GE" dirty="0" smtClean="0"/>
              <a:t>ტესტირების ჩატარებას და ცნობით ჩამოსვლას რეგისტრირდება სპეციალურად ამ მიზნით შექმნილ საიტზე, რათა ქართულ მხარეს ქონდეს ინფორმაცია ტესტირების აუცილებლობის შესახებ</a:t>
            </a:r>
          </a:p>
          <a:p>
            <a:r>
              <a:rPr lang="ka-GE" dirty="0" smtClean="0"/>
              <a:t>„ეპიდსაიმედო“ (მწვავე) ქვეყნებიდან ტურისტების მიღება საჰაერო გზით (თბილისი, ბათუმი და ქუთაისის აეროპორტები) </a:t>
            </a:r>
          </a:p>
          <a:p>
            <a:pPr marL="0" indent="0">
              <a:buNone/>
            </a:pPr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0452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მოგზაურების ტესტირების </a:t>
            </a:r>
            <a:r>
              <a:rPr lang="ka-GE" dirty="0" smtClean="0"/>
              <a:t>მოდელი (1)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143" y="1524000"/>
            <a:ext cx="10700657" cy="503645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თუ </a:t>
            </a:r>
            <a:r>
              <a:rPr lang="ka-GE" sz="3200" dirty="0" smtClean="0"/>
              <a:t>მოგზაური ჩამოდის ცნობის გარეშე იგი გადადის 24-საათის სასტუმროში შექმნილ საკარანტინე სივრცეში. ამ დროის განმავლობაში ხდება ცხვირ-ხახიდან ნაცხის აღება და </a:t>
            </a:r>
            <a:r>
              <a:rPr lang="en-US" sz="3200" dirty="0" smtClean="0"/>
              <a:t>PCR</a:t>
            </a:r>
            <a:r>
              <a:rPr lang="ka-GE" sz="3200" dirty="0" smtClean="0"/>
              <a:t> ზე ტესტირება უახლოესი ლაბორატორიის მიერ. </a:t>
            </a:r>
          </a:p>
          <a:p>
            <a:r>
              <a:rPr lang="ka-GE" sz="3200" dirty="0" smtClean="0"/>
              <a:t>კოვიდ 19-ის დადასტურების შემთხვევაში პაციენტი მკურნალობას აგრძელებს კოვიდ კლინიკაში </a:t>
            </a:r>
          </a:p>
          <a:p>
            <a:r>
              <a:rPr lang="ka-GE" sz="3200" dirty="0" smtClean="0"/>
              <a:t>იგივე წესს ექვემდებარება უცხო ქვეყნიდან საქართველოში დაბრუნებული საქართველოს მოქალაქე. </a:t>
            </a:r>
          </a:p>
          <a:p>
            <a:pPr marL="0" indent="0">
              <a:buNone/>
            </a:pPr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992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086" y="85163"/>
            <a:ext cx="10515600" cy="931557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მოგზაურების ტესტირების მოდელი </a:t>
            </a:r>
            <a:br>
              <a:rPr lang="ka-GE" dirty="0" smtClean="0"/>
            </a:br>
            <a:r>
              <a:rPr lang="en-US" dirty="0" smtClean="0"/>
              <a:t>PCR </a:t>
            </a:r>
            <a:r>
              <a:rPr lang="ka-GE" dirty="0" smtClean="0"/>
              <a:t>ტესტირებით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7868" y="1172809"/>
            <a:ext cx="3347964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მოგზაურები </a:t>
            </a:r>
            <a:r>
              <a:rPr lang="en-US" dirty="0" smtClean="0"/>
              <a:t>PCR </a:t>
            </a:r>
            <a:r>
              <a:rPr lang="ka-GE" dirty="0" smtClean="0"/>
              <a:t>ცნობით აღიარებული ქვეყნებიდან გაცემული გასული 72 საათის მანძილზე </a:t>
            </a:r>
          </a:p>
          <a:p>
            <a:pPr algn="ctr"/>
            <a:r>
              <a:rPr lang="ka-GE" dirty="0" smtClean="0">
                <a:solidFill>
                  <a:srgbClr val="FF0000"/>
                </a:solidFill>
              </a:rPr>
              <a:t>ყველა მოგზაურს მოეთხოვება სავალდებულო სამედიცინო დაზღვევა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570" y="3664857"/>
            <a:ext cx="238034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თერმოსკრინინგით ტემპერატურა არ ფიქსირდება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88570" y="5104898"/>
            <a:ext cx="238034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შეუძლია დატოვოს საზღვარი და შემოვიდეს ქვეყანაში</a:t>
            </a:r>
          </a:p>
          <a:p>
            <a:pPr algn="ctr"/>
            <a:r>
              <a:rPr lang="ka-GE" dirty="0" smtClean="0"/>
              <a:t> </a:t>
            </a:r>
            <a:endParaRPr lang="en-US" dirty="0"/>
          </a:p>
        </p:txBody>
      </p: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>
            <a:off x="2278741" y="3204134"/>
            <a:ext cx="1" cy="460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278741" y="4598122"/>
            <a:ext cx="1" cy="534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31012" y="1477443"/>
            <a:ext cx="2380343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მოგზაურები </a:t>
            </a:r>
            <a:r>
              <a:rPr lang="en-US" dirty="0" smtClean="0"/>
              <a:t>PCR </a:t>
            </a:r>
            <a:r>
              <a:rPr lang="ka-GE" dirty="0" smtClean="0"/>
              <a:t>ცნობის გარეშე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221182" y="2123774"/>
            <a:ext cx="1" cy="460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31012" y="3692028"/>
            <a:ext cx="238034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ტესტირება </a:t>
            </a:r>
            <a:r>
              <a:rPr lang="en-US" dirty="0" smtClean="0"/>
              <a:t>PCR </a:t>
            </a:r>
            <a:r>
              <a:rPr lang="ka-GE" dirty="0" smtClean="0"/>
              <a:t>მეთოდით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031010" y="3729281"/>
            <a:ext cx="5845" cy="1486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40839" y="5104898"/>
            <a:ext cx="238034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უარყოფითი პასუხი დატოვოს საზღვარი და შემოვიდეს ქვეყანაში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42447" y="5104898"/>
            <a:ext cx="265249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დადებითი: გადაყვანა კოვიდ კლინიკაში კლინიკური შეფასების მიზნით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7411355" y="3692028"/>
            <a:ext cx="0" cy="1412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35" name="TextBox 34"/>
          <p:cNvSpPr txBox="1"/>
          <p:nvPr/>
        </p:nvSpPr>
        <p:spPr>
          <a:xfrm>
            <a:off x="8171543" y="1291771"/>
            <a:ext cx="3309257" cy="2862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ეპიდ უსაფრთხო ქვეყნებიდან შემოსული მოგზაურები საჰაერო გზით (თბილისი, ბათუმი, ქუთაისი)</a:t>
            </a:r>
          </a:p>
          <a:p>
            <a:pPr algn="ctr"/>
            <a:r>
              <a:rPr lang="ka-GE" dirty="0" smtClean="0"/>
              <a:t>ეპიდ უსაფრთხო ქვეყნების ნუსხის გაფართოვებასთან ერთად იგივე სქემის განვრცობა </a:t>
            </a:r>
            <a:r>
              <a:rPr lang="ka-GE" dirty="0" smtClean="0"/>
              <a:t>სახმელეთო </a:t>
            </a:r>
            <a:r>
              <a:rPr lang="ka-GE" dirty="0" smtClean="0"/>
              <a:t>სასაზღვრო პუნქტებზე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791705" y="2594318"/>
            <a:ext cx="285895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გადადის საკარანტინე სასტუმროში: 24 საათი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154873" y="3240649"/>
            <a:ext cx="1" cy="460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93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342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Sylfaen</vt:lpstr>
      <vt:lpstr>Office Theme</vt:lpstr>
      <vt:lpstr>მოგზაურთა ნაკადების მართვა კოვიდის ეპიდემიის პირობებში </vt:lpstr>
      <vt:lpstr>საერთაშორისო ვიზიტორების ვიზიტების პროგნოზული რაოდენობა</vt:lpstr>
      <vt:lpstr>დღეში შესასრულებელი ტესტების საშუალო რაოდენობა</vt:lpstr>
      <vt:lpstr>ტესტირების ლოჯისტიკა </vt:lpstr>
      <vt:lpstr>მოგზაურების ტესტირების მოდელი (1) </vt:lpstr>
      <vt:lpstr>მოგზაურების ტესტირების მოდელი (1) </vt:lpstr>
      <vt:lpstr>მოგზაურების ტესტირების მოდელი  PCR ტესტირებით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მოგზაურთა ნაკადების მართვა კოვიდის ეპიდემიის პირობებში</dc:title>
  <dc:creator>Tamar Gabunia</dc:creator>
  <cp:lastModifiedBy>Tamar Gabunia</cp:lastModifiedBy>
  <cp:revision>2</cp:revision>
  <dcterms:created xsi:type="dcterms:W3CDTF">2020-05-20T09:10:54Z</dcterms:created>
  <dcterms:modified xsi:type="dcterms:W3CDTF">2020-05-20T09:18:05Z</dcterms:modified>
</cp:coreProperties>
</file>