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72" r:id="rId3"/>
    <p:sldId id="258" r:id="rId4"/>
    <p:sldId id="273" r:id="rId5"/>
    <p:sldId id="281" r:id="rId6"/>
    <p:sldId id="280" r:id="rId7"/>
    <p:sldId id="293" r:id="rId8"/>
    <p:sldId id="271" r:id="rId9"/>
    <p:sldId id="274" r:id="rId10"/>
    <p:sldId id="292" r:id="rId11"/>
    <p:sldId id="260" r:id="rId12"/>
    <p:sldId id="282" r:id="rId13"/>
    <p:sldId id="263" r:id="rId14"/>
    <p:sldId id="283" r:id="rId15"/>
    <p:sldId id="257" r:id="rId16"/>
    <p:sldId id="284" r:id="rId17"/>
    <p:sldId id="265" r:id="rId18"/>
    <p:sldId id="285" r:id="rId19"/>
    <p:sldId id="266" r:id="rId20"/>
    <p:sldId id="286" r:id="rId21"/>
    <p:sldId id="269" r:id="rId22"/>
    <p:sldId id="287" r:id="rId23"/>
    <p:sldId id="270" r:id="rId24"/>
    <p:sldId id="288" r:id="rId25"/>
    <p:sldId id="261" r:id="rId26"/>
    <p:sldId id="289" r:id="rId27"/>
    <p:sldId id="290" r:id="rId28"/>
    <p:sldId id="291" r:id="rId29"/>
    <p:sldId id="294" r:id="rId30"/>
    <p:sldId id="295" r:id="rId31"/>
    <p:sldId id="296" r:id="rId32"/>
    <p:sldId id="29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1" autoAdjust="0"/>
    <p:restoredTop sz="89222" autoAdjust="0"/>
  </p:normalViewPr>
  <p:slideViewPr>
    <p:cSldViewPr snapToGrid="0">
      <p:cViewPr varScale="1">
        <p:scale>
          <a:sx n="65" d="100"/>
          <a:sy n="65" d="100"/>
        </p:scale>
        <p:origin x="18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მოსახლეობის რაოდენობა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</c:numRef>
          </c:val>
          <c:extLst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საწოლი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</c:numRef>
          </c:val>
          <c:extLst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სუნთქვის აპარატი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</c:numRef>
          </c:val>
          <c:extLst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საწოლი2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</c:numRef>
          </c:val>
          <c:extLst>
            <c:ext xmlns:c16="http://schemas.microsoft.com/office/drawing/2014/chart" uri="{C3380CC4-5D6E-409C-BE32-E72D297353CC}">
              <c16:uniqueId val="{00000001-96C9-4915-B8DE-1BE4990EE1E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სუნთქვის აპარატი3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Sheet1!$F$2:$F$11</c:f>
            </c:numRef>
          </c:val>
          <c:extLst>
            <c:ext xmlns:c16="http://schemas.microsoft.com/office/drawing/2014/chart" uri="{C3380CC4-5D6E-409C-BE32-E72D297353CC}">
              <c16:uniqueId val="{00000002-96C9-4915-B8DE-1BE4990EE1E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საწოლი3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Sheet1!$G$2:$G$11</c:f>
            </c:numRef>
          </c:val>
          <c:extLst>
            <c:ext xmlns:c16="http://schemas.microsoft.com/office/drawing/2014/chart" uri="{C3380CC4-5D6E-409C-BE32-E72D297353CC}">
              <c16:uniqueId val="{00000003-96C9-4915-B8DE-1BE4990EE1E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სუნთქვის აპარატი4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Sheet1!$H$2:$H$11</c:f>
            </c:numRef>
          </c:val>
          <c:extLst>
            <c:ext xmlns:c16="http://schemas.microsoft.com/office/drawing/2014/chart" uri="{C3380CC4-5D6E-409C-BE32-E72D297353CC}">
              <c16:uniqueId val="{00000004-96C9-4915-B8DE-1BE4990EE1E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კოვიდ&amp;ცხელების საწოლები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Sheet1!$I$2:$I$11</c:f>
              <c:numCache>
                <c:formatCode>General</c:formatCode>
                <c:ptCount val="10"/>
                <c:pt idx="0">
                  <c:v>2021</c:v>
                </c:pt>
                <c:pt idx="1">
                  <c:v>91</c:v>
                </c:pt>
                <c:pt idx="2">
                  <c:v>174</c:v>
                </c:pt>
                <c:pt idx="3">
                  <c:v>505</c:v>
                </c:pt>
                <c:pt idx="4">
                  <c:v>210</c:v>
                </c:pt>
                <c:pt idx="5">
                  <c:v>0</c:v>
                </c:pt>
                <c:pt idx="6">
                  <c:v>120</c:v>
                </c:pt>
                <c:pt idx="7">
                  <c:v>0</c:v>
                </c:pt>
                <c:pt idx="8">
                  <c:v>225</c:v>
                </c:pt>
                <c:pt idx="9">
                  <c:v>3346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AE-4612-8DA4-ED634208E5D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სუნთქვის აპარატები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Sheet1!$J$2:$J$11</c:f>
            </c:numRef>
          </c:val>
          <c:extLst>
            <c:ext xmlns:c16="http://schemas.microsoft.com/office/drawing/2014/chart" uri="{C3380CC4-5D6E-409C-BE32-E72D297353CC}">
              <c16:uniqueId val="{00000000-1E4E-4E55-BCA8-4ADBBA17A904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საწოლების განაწილება 100000 მოსახლეზე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Sheet1!$K$2:$K$11</c:f>
            </c:numRef>
          </c:val>
          <c:extLst>
            <c:ext xmlns:c16="http://schemas.microsoft.com/office/drawing/2014/chart" uri="{C3380CC4-5D6E-409C-BE32-E72D297353CC}">
              <c16:uniqueId val="{00000001-1E4E-4E55-BCA8-4ADBBA17A904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სუნთქვის აპარატები 100000 მოსახლეზე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Sheet1!$L$2:$L$11</c:f>
            </c:numRef>
          </c:val>
          <c:extLst>
            <c:ext xmlns:c16="http://schemas.microsoft.com/office/drawing/2014/chart" uri="{C3380CC4-5D6E-409C-BE32-E72D297353CC}">
              <c16:uniqueId val="{00000002-1E4E-4E55-BCA8-4ADBBA17A904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ცხელების კლინიკები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Sheet1!$M$2:$M$11</c:f>
              <c:numCache>
                <c:formatCode>General</c:formatCode>
                <c:ptCount val="10"/>
                <c:pt idx="2">
                  <c:v>30</c:v>
                </c:pt>
                <c:pt idx="3">
                  <c:v>114</c:v>
                </c:pt>
                <c:pt idx="4">
                  <c:v>76</c:v>
                </c:pt>
                <c:pt idx="5">
                  <c:v>152</c:v>
                </c:pt>
                <c:pt idx="6">
                  <c:v>45</c:v>
                </c:pt>
                <c:pt idx="7">
                  <c:v>162</c:v>
                </c:pt>
                <c:pt idx="8">
                  <c:v>320</c:v>
                </c:pt>
                <c:pt idx="9">
                  <c:v>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4E-4E55-BCA8-4ADBBA17A904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სუნთქვის აპარატები ცხელების კლინიკებში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Sheet1!$N$2:$N$11</c:f>
            </c:numRef>
          </c:val>
          <c:extLst>
            <c:ext xmlns:c16="http://schemas.microsoft.com/office/drawing/2014/chart" uri="{C3380CC4-5D6E-409C-BE32-E72D297353CC}">
              <c16:uniqueId val="{00000004-1E4E-4E55-BCA8-4ADBBA17A90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350095456"/>
        <c:axId val="378924936"/>
      </c:barChart>
      <c:catAx>
        <c:axId val="3500954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924936"/>
        <c:crosses val="autoZero"/>
        <c:auto val="1"/>
        <c:lblAlgn val="ctr"/>
        <c:lblOffset val="100"/>
        <c:noMultiLvlLbl val="0"/>
      </c:catAx>
      <c:valAx>
        <c:axId val="3789249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5009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მოსახლეობის რაოდენობა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</c:numRef>
          </c:val>
          <c:extLst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საწოლი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</c:numRef>
          </c:val>
          <c:extLst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სუნთქვის აპარატი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</c:numRef>
          </c:val>
          <c:extLst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საწოლი2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</c:numRef>
          </c:val>
          <c:extLst>
            <c:ext xmlns:c16="http://schemas.microsoft.com/office/drawing/2014/chart" uri="{C3380CC4-5D6E-409C-BE32-E72D297353CC}">
              <c16:uniqueId val="{00000001-96C9-4915-B8DE-1BE4990EE1E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სუნთქვის აპარატი3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Sheet1!$F$2:$F$11</c:f>
            </c:numRef>
          </c:val>
          <c:extLst>
            <c:ext xmlns:c16="http://schemas.microsoft.com/office/drawing/2014/chart" uri="{C3380CC4-5D6E-409C-BE32-E72D297353CC}">
              <c16:uniqueId val="{00000002-96C9-4915-B8DE-1BE4990EE1E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საწოლი3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Sheet1!$G$2:$G$11</c:f>
            </c:numRef>
          </c:val>
          <c:extLst>
            <c:ext xmlns:c16="http://schemas.microsoft.com/office/drawing/2014/chart" uri="{C3380CC4-5D6E-409C-BE32-E72D297353CC}">
              <c16:uniqueId val="{00000003-96C9-4915-B8DE-1BE4990EE1E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სუნთქვის აპარატი4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Sheet1!$H$2:$H$11</c:f>
            </c:numRef>
          </c:val>
          <c:extLst>
            <c:ext xmlns:c16="http://schemas.microsoft.com/office/drawing/2014/chart" uri="{C3380CC4-5D6E-409C-BE32-E72D297353CC}">
              <c16:uniqueId val="{00000004-96C9-4915-B8DE-1BE4990EE1E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კოვიდ&amp;ცხელების საწოლები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Sheet1!$I$2:$I$11</c:f>
            </c:numRef>
          </c:val>
          <c:extLst>
            <c:ext xmlns:c16="http://schemas.microsoft.com/office/drawing/2014/chart" uri="{C3380CC4-5D6E-409C-BE32-E72D297353CC}">
              <c16:uniqueId val="{00000000-22AE-4612-8DA4-ED634208E5D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სუნთქვის აპარატები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Sheet1!$J$2:$J$11</c:f>
            </c:numRef>
          </c:val>
          <c:extLst>
            <c:ext xmlns:c16="http://schemas.microsoft.com/office/drawing/2014/chart" uri="{C3380CC4-5D6E-409C-BE32-E72D297353CC}">
              <c16:uniqueId val="{00000000-1E4E-4E55-BCA8-4ADBBA17A904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საწოლების განაწილება 100000 მოსახლეზე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Sheet1!$K$2:$K$11</c:f>
              <c:numCache>
                <c:formatCode>0.0</c:formatCode>
                <c:ptCount val="10"/>
                <c:pt idx="0">
                  <c:v>172.58753202391119</c:v>
                </c:pt>
                <c:pt idx="1">
                  <c:v>97.222222222222229</c:v>
                </c:pt>
                <c:pt idx="2">
                  <c:v>67.625340069957247</c:v>
                </c:pt>
                <c:pt idx="3">
                  <c:v>95.807247201669512</c:v>
                </c:pt>
                <c:pt idx="4">
                  <c:v>66.413662239089177</c:v>
                </c:pt>
                <c:pt idx="5">
                  <c:v>0</c:v>
                </c:pt>
                <c:pt idx="6">
                  <c:v>27.69955219057292</c:v>
                </c:pt>
                <c:pt idx="7">
                  <c:v>66</c:v>
                </c:pt>
                <c:pt idx="8">
                  <c:v>49.450549450549453</c:v>
                </c:pt>
                <c:pt idx="9">
                  <c:v>89.945752979822686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4E-4E55-BCA8-4ADBBA17A904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სუნთქვის აპარატები 100000 მოსახლეზე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Sheet1!$L$2:$L$11</c:f>
              <c:numCache>
                <c:formatCode>0</c:formatCode>
                <c:ptCount val="10"/>
                <c:pt idx="0">
                  <c:v>31.42613151152861</c:v>
                </c:pt>
                <c:pt idx="1">
                  <c:v>19.23076923076923</c:v>
                </c:pt>
                <c:pt idx="2">
                  <c:v>4.6638165565487757</c:v>
                </c:pt>
                <c:pt idx="3">
                  <c:v>14.418516410548284</c:v>
                </c:pt>
                <c:pt idx="4">
                  <c:v>6.0088551549652118</c:v>
                </c:pt>
                <c:pt idx="5">
                  <c:v>0</c:v>
                </c:pt>
                <c:pt idx="6">
                  <c:v>4.3857624301740454</c:v>
                </c:pt>
                <c:pt idx="7">
                  <c:v>0</c:v>
                </c:pt>
                <c:pt idx="8">
                  <c:v>10.109890109890109</c:v>
                </c:pt>
                <c:pt idx="9">
                  <c:v>14.999919355272283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4E-4E55-BCA8-4ADBBA17A904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ცხელების კლინიკები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Sheet1!$M$2:$M$11</c:f>
            </c:numRef>
          </c:val>
          <c:extLst>
            <c:ext xmlns:c16="http://schemas.microsoft.com/office/drawing/2014/chart" uri="{C3380CC4-5D6E-409C-BE32-E72D297353CC}">
              <c16:uniqueId val="{00000003-1E4E-4E55-BCA8-4ADBBA17A904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სუნთქვის აპარატები ცხელების კლინიკებში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80000"/>
                    <a:lumOff val="20000"/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80000"/>
                    <a:lumOff val="20000"/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80000"/>
                    <a:lumOff val="2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lumMod val="80000"/>
                  <a:lumOff val="20000"/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Sheet1!$N$2:$N$11</c:f>
            </c:numRef>
          </c:val>
          <c:extLst>
            <c:ext xmlns:c16="http://schemas.microsoft.com/office/drawing/2014/chart" uri="{C3380CC4-5D6E-409C-BE32-E72D297353CC}">
              <c16:uniqueId val="{00000004-1E4E-4E55-BCA8-4ADBBA17A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50095456"/>
        <c:axId val="378924936"/>
      </c:barChart>
      <c:catAx>
        <c:axId val="35009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924936"/>
        <c:crosses val="autoZero"/>
        <c:auto val="1"/>
        <c:lblAlgn val="ctr"/>
        <c:lblOffset val="100"/>
        <c:noMultiLvlLbl val="0"/>
      </c:catAx>
      <c:valAx>
        <c:axId val="378924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09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დადასტურებული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Sheet1!$B$3:$D$3</c:f>
            </c:numRef>
          </c:val>
          <c:extLst>
            <c:ext xmlns:c16="http://schemas.microsoft.com/office/drawing/2014/chart" uri="{C3380CC4-5D6E-409C-BE32-E72D297353CC}">
              <c16:uniqueId val="{00000001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3802008"/>
        <c:axId val="473799384"/>
      </c:barChart>
      <c:barChart>
        <c:barDir val="col"/>
        <c:grouping val="clustered"/>
        <c:varyColors val="0"/>
        <c:ser>
          <c:idx val="2"/>
          <c:order val="2"/>
          <c:tx>
            <c:strRef>
              <c:f>Sheet1!$A$4</c:f>
              <c:strCache>
                <c:ptCount val="1"/>
                <c:pt idx="0">
                  <c:v>ტრიაჟისთვის ჰოსპიტალიზებული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323671497584551E-2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82E-49D2-921D-57A278CDEC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457.5</c:v>
                </c:pt>
                <c:pt idx="1">
                  <c:v>4008</c:v>
                </c:pt>
                <c:pt idx="2">
                  <c:v>7650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2E-49D2-921D-57A278CDEC8E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დადასტურებული ჰოსპიტალიზებული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228</c:v>
                </c:pt>
                <c:pt idx="1">
                  <c:v>2137.6</c:v>
                </c:pt>
                <c:pt idx="2">
                  <c:v>4080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2E-49D2-921D-57A278CDEC8E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ჰოსპიტალური სიმძლავრე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0">
                  <c:v>954</c:v>
                </c:pt>
                <c:pt idx="1">
                  <c:v>4245</c:v>
                </c:pt>
                <c:pt idx="2">
                  <c:v>4245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2E-49D2-921D-57A278CDEC8E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კარანტინში გადაყვანა ტრიაჟის შემდგომი მეთვაკლყურეობის ან მსუბუქი შემთხვევებისთვი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Sheet1!$B$7:$D$7</c:f>
              <c:numCache>
                <c:formatCode>General</c:formatCode>
                <c:ptCount val="3"/>
                <c:pt idx="0">
                  <c:v>0</c:v>
                </c:pt>
                <c:pt idx="1">
                  <c:v>1900.6000000000004</c:v>
                </c:pt>
                <c:pt idx="2">
                  <c:v>7485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3802008"/>
        <c:axId val="473799384"/>
      </c:barChart>
      <c:lineChart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სულ ჰოსპიტალიზებული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5051352276617639E-2"/>
                  <c:y val="-0.1400582993093159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82E-49D2-921D-57A278CDEC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არსებული სიტუაცია</c:v>
                </c:pt>
                <c:pt idx="1">
                  <c:v>საშულო ხარისხის ესკალაცია 9 მაისი</c:v>
                </c:pt>
                <c:pt idx="2">
                  <c:v>მკვეთრი ესკალაცია 9 მაისი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685.5</c:v>
                </c:pt>
                <c:pt idx="1">
                  <c:v>6145.6</c:v>
                </c:pt>
                <c:pt idx="2">
                  <c:v>11730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82E-49D2-921D-57A278CDE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3802008"/>
        <c:axId val="473799384"/>
      </c:lineChart>
      <c:catAx>
        <c:axId val="473802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3799384"/>
        <c:crosses val="autoZero"/>
        <c:auto val="1"/>
        <c:lblAlgn val="ctr"/>
        <c:lblOffset val="100"/>
        <c:noMultiLvlLbl val="0"/>
      </c:catAx>
      <c:valAx>
        <c:axId val="473799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3802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დადასტურებული შემთხვევა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305</c:v>
                </c:pt>
                <c:pt idx="1">
                  <c:v>450</c:v>
                </c:pt>
                <c:pt idx="2">
                  <c:v>1300</c:v>
                </c:pt>
                <c:pt idx="3">
                  <c:v>2672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C8-46D2-9070-47EC5E02AEB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ჰოსპიტალში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228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C8-46D2-9070-47EC5E02AEB3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ჰოსპიტალში ტრიაჟი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400</c:v>
                </c:pt>
                <c:pt idx="1">
                  <c:v>675</c:v>
                </c:pt>
                <c:pt idx="2">
                  <c:v>1950</c:v>
                </c:pt>
                <c:pt idx="3">
                  <c:v>4008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C8-46D2-9070-47EC5E02AEB3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საკარანტინე სივრცეში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Sheet1!$B$1:$E$1</c:f>
              <c:strCache>
                <c:ptCount val="4"/>
                <c:pt idx="0">
                  <c:v>15 აპრილი</c:v>
                </c:pt>
                <c:pt idx="1">
                  <c:v>19 აპრილი</c:v>
                </c:pt>
                <c:pt idx="2">
                  <c:v>1 მაისი</c:v>
                </c:pt>
                <c:pt idx="3">
                  <c:v>8 მაისი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0</c:v>
                </c:pt>
                <c:pt idx="1">
                  <c:v>300</c:v>
                </c:pt>
                <c:pt idx="2">
                  <c:v>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1C8-46D2-9070-47EC5E02A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3827984"/>
        <c:axId val="403819456"/>
      </c:barChart>
      <c:catAx>
        <c:axId val="40382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819456"/>
        <c:crosses val="autoZero"/>
        <c:auto val="1"/>
        <c:lblAlgn val="ctr"/>
        <c:lblOffset val="100"/>
        <c:noMultiLvlLbl val="0"/>
      </c:catAx>
      <c:valAx>
        <c:axId val="403819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82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400" b="1" dirty="0"/>
            <a:t>მოქმედი</a:t>
          </a:r>
          <a:r>
            <a:rPr lang="en-US" sz="1400" b="1" dirty="0"/>
            <a:t>: 234 </a:t>
          </a:r>
          <a:r>
            <a:rPr lang="ka-GE" sz="1400" b="1" dirty="0"/>
            <a:t>საწოლი </a:t>
          </a:r>
          <a:r>
            <a:rPr lang="en-US" sz="1400" b="1" dirty="0"/>
            <a:t>32 </a:t>
          </a:r>
          <a:r>
            <a:rPr lang="ka-GE" sz="1400" b="1" dirty="0"/>
            <a:t>აპარატი</a:t>
          </a:r>
          <a:endParaRPr lang="en-US" sz="14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2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2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200" dirty="0"/>
            <a:t>სს "საჩხერის რაიონული საავადმყოფო-პოლიკლინიკური გაერთიანება„ 50 საწოლი</a:t>
          </a:r>
          <a:endParaRPr lang="en-US" sz="1200" dirty="0"/>
        </a:p>
        <a:p>
          <a:r>
            <a:rPr lang="ka-GE" sz="1200" dirty="0"/>
            <a:t>შპს "კლინიკა-ლჯ</a:t>
          </a:r>
          <a:r>
            <a:rPr lang="en-US" sz="1200" dirty="0"/>
            <a:t>”</a:t>
          </a: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2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20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400" b="1" dirty="0" smtClean="0"/>
            <a:t>COVID&gt;300</a:t>
          </a:r>
          <a:r>
            <a:rPr lang="ka-GE" sz="1400" b="1" dirty="0" smtClean="0"/>
            <a:t> და &gt;400</a:t>
          </a:r>
          <a:endParaRPr lang="ka-GE" sz="1400" b="1" dirty="0"/>
        </a:p>
        <a:p>
          <a:r>
            <a:rPr lang="ka-GE" sz="1200" b="1" dirty="0" smtClean="0"/>
            <a:t>296 </a:t>
          </a:r>
          <a:r>
            <a:rPr lang="en-US" sz="1200" b="1" dirty="0" smtClean="0"/>
            <a:t> </a:t>
          </a:r>
          <a:r>
            <a:rPr lang="ka-GE" sz="1200" b="1" dirty="0"/>
            <a:t>საწოლი , </a:t>
          </a:r>
          <a:r>
            <a:rPr lang="ka-GE" sz="1200" b="1" dirty="0" smtClean="0"/>
            <a:t>37</a:t>
          </a:r>
          <a:r>
            <a:rPr lang="en-US" sz="1200" b="1" dirty="0" smtClean="0"/>
            <a:t> </a:t>
          </a:r>
          <a:r>
            <a:rPr lang="ka-GE" sz="1200" b="1" dirty="0"/>
            <a:t>აპარატი</a:t>
          </a:r>
          <a:endParaRPr lang="en-US" sz="1200" b="1" dirty="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20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200"/>
        </a:p>
      </dgm:t>
    </dgm:pt>
    <dgm:pt modelId="{5E818C24-9F2E-4FB8-ACE5-218B89B420E1}">
      <dgm:prSet phldrT="[Text]" custT="1"/>
      <dgm:spPr/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dirty="0" smtClean="0"/>
            <a:t>კლინიკა ბომონდი (ორსულები) 152 აპარატი 19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dirty="0" smtClean="0"/>
            <a:t>სს </a:t>
          </a:r>
          <a:r>
            <a:rPr lang="ka-GE" sz="1200" dirty="0"/>
            <a:t>"ევექსის ჰოსპიტლები" - ქუთაისის რეფერალური </a:t>
          </a:r>
          <a:r>
            <a:rPr lang="ka-GE" sz="1200" dirty="0" smtClean="0"/>
            <a:t>ჰოსპიტალი 144, აპარატი 18</a:t>
          </a:r>
          <a:endParaRPr lang="ka-GE" sz="1200" dirty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dirty="0"/>
        </a:p>
      </dgm:t>
    </dgm:pt>
    <dgm:pt modelId="{C6EE2B7B-96F4-4584-81E3-9F2717B2255E}" type="parTrans" cxnId="{54F3CB0F-8C5E-44B9-B5E4-CFD4D636D2A2}">
      <dgm:prSet/>
      <dgm:spPr/>
      <dgm:t>
        <a:bodyPr/>
        <a:lstStyle/>
        <a:p>
          <a:endParaRPr lang="en-US" sz="1200"/>
        </a:p>
      </dgm:t>
    </dgm:pt>
    <dgm:pt modelId="{5ABDC160-5FD4-4775-BCD4-6C5BB7D5AF49}" type="sibTrans" cxnId="{54F3CB0F-8C5E-44B9-B5E4-CFD4D636D2A2}">
      <dgm:prSet/>
      <dgm:spPr/>
      <dgm:t>
        <a:bodyPr/>
        <a:lstStyle/>
        <a:p>
          <a:endParaRPr lang="en-US" sz="1200"/>
        </a:p>
      </dgm:t>
    </dgm:pt>
    <dgm:pt modelId="{888D1C07-7E91-4D7F-8DF4-308C19CAC8F3}">
      <dgm:prSet phldrT="[Text]" custT="1"/>
      <dgm:spPr/>
      <dgm:t>
        <a:bodyPr/>
        <a:lstStyle/>
        <a:p>
          <a:r>
            <a:rPr lang="en-US" sz="1400" b="1" dirty="0"/>
            <a:t>COVID&gt;</a:t>
          </a:r>
          <a:r>
            <a:rPr lang="ka-GE" sz="1400" b="1" dirty="0"/>
            <a:t>1400</a:t>
          </a:r>
        </a:p>
        <a:p>
          <a:r>
            <a:rPr lang="ka-GE" sz="1200" dirty="0"/>
            <a:t>სს "საჩხერის რაიონული საავადმყოფო-პოლიკლინიკური გაერთიანება„ 100 საწოლი 15 აპარატი</a:t>
          </a:r>
        </a:p>
      </dgm:t>
    </dgm:pt>
    <dgm:pt modelId="{C2804A5A-9A5B-4F2B-A4F2-DDC5A5010924}" type="parTrans" cxnId="{8C05DD90-72B4-425B-B70C-A1881A274785}">
      <dgm:prSet/>
      <dgm:spPr/>
      <dgm:t>
        <a:bodyPr/>
        <a:lstStyle/>
        <a:p>
          <a:endParaRPr lang="en-US" sz="1200"/>
        </a:p>
      </dgm:t>
    </dgm:pt>
    <dgm:pt modelId="{8AD95735-D131-4BAD-BCE1-752C8646DC0D}" type="sibTrans" cxnId="{8C05DD90-72B4-425B-B70C-A1881A274785}">
      <dgm:prSet/>
      <dgm:spPr/>
      <dgm:t>
        <a:bodyPr/>
        <a:lstStyle/>
        <a:p>
          <a:endParaRPr lang="en-US" sz="1200"/>
        </a:p>
      </dgm:t>
    </dgm:pt>
    <dgm:pt modelId="{AC5E939D-2A2C-44D4-BCE6-B5E3DF8E8BE5}">
      <dgm:prSet phldrT="[Text]" custT="1"/>
      <dgm:spPr/>
      <dgm:t>
        <a:bodyPr/>
        <a:lstStyle/>
        <a:p>
          <a:endParaRPr lang="en-US" sz="1200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2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2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3"/>
      <dgm:spPr/>
    </dgm:pt>
    <dgm:pt modelId="{FC2E9FAF-3F2A-4BD9-9CA8-1FF8BB8DD074}" type="pres">
      <dgm:prSet presAssocID="{9B38DE1A-A2BE-4538-8B2B-9142BC542BC8}" presName="Accent" presStyleLbl="alignNode1" presStyleIdx="0" presStyleCnt="3"/>
      <dgm:spPr/>
    </dgm:pt>
    <dgm:pt modelId="{9D3B33A0-5DF8-4F37-8D13-FC2E4EA5F13B}" type="pres">
      <dgm:prSet presAssocID="{9B38DE1A-A2BE-4538-8B2B-9142BC542BC8}" presName="Child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3"/>
      <dgm:spPr/>
    </dgm:pt>
    <dgm:pt modelId="{3989565A-C6A6-4A7B-BD6E-633BC26077BD}" type="pres">
      <dgm:prSet presAssocID="{C8F52B4B-4F74-4F22-8DF2-638F4409266B}" presName="Accent" presStyleLbl="alignNode1" presStyleIdx="1" presStyleCnt="3"/>
      <dgm:spPr/>
    </dgm:pt>
    <dgm:pt modelId="{A634750A-1EF0-41EB-8B47-085A11E01879}" type="pres">
      <dgm:prSet presAssocID="{C8F52B4B-4F74-4F22-8DF2-638F4409266B}" presName="Child" presStyleLbl="revTx" presStyleIdx="2" presStyleCnt="6" custScaleX="151569" custScaleY="1047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F8323A-4086-4F56-BF10-427DD5FACD33}" type="pres">
      <dgm:prSet presAssocID="{3C3AA63D-1173-4041-BE7E-91C9EB31E211}" presName="sibTrans" presStyleCnt="0"/>
      <dgm:spPr/>
    </dgm:pt>
    <dgm:pt modelId="{B6EA3734-F8D7-4A8F-B1FA-7154A081586D}" type="pres">
      <dgm:prSet presAssocID="{888D1C07-7E91-4D7F-8DF4-308C19CAC8F3}" presName="composite" presStyleCnt="0"/>
      <dgm:spPr/>
    </dgm:pt>
    <dgm:pt modelId="{51FA16CF-BC3A-48F6-87AE-FDFCFDCB6F02}" type="pres">
      <dgm:prSet presAssocID="{888D1C07-7E91-4D7F-8DF4-308C19CAC8F3}" presName="BackAccent" presStyleLbl="bgShp" presStyleIdx="2" presStyleCnt="3"/>
      <dgm:spPr/>
    </dgm:pt>
    <dgm:pt modelId="{8B077601-94A6-44F6-B0A9-126C67379069}" type="pres">
      <dgm:prSet presAssocID="{888D1C07-7E91-4D7F-8DF4-308C19CAC8F3}" presName="Accent" presStyleLbl="alignNode1" presStyleIdx="2" presStyleCnt="3"/>
      <dgm:spPr/>
    </dgm:pt>
    <dgm:pt modelId="{D8D7B690-5B0B-4968-A58D-75497BE3170A}" type="pres">
      <dgm:prSet presAssocID="{888D1C07-7E91-4D7F-8DF4-308C19CAC8F3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4D933-81F6-48A4-A7C5-F34382410A92}" type="pres">
      <dgm:prSet presAssocID="{888D1C07-7E91-4D7F-8DF4-308C19CAC8F3}" presName="Parent" presStyleLbl="revTx" presStyleIdx="5" presStyleCnt="6" custScaleY="2144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FF6D8-F460-418D-B84F-201170F4659C}" srcId="{888D1C07-7E91-4D7F-8DF4-308C19CAC8F3}" destId="{AC5E939D-2A2C-44D4-BCE6-B5E3DF8E8BE5}" srcOrd="0" destOrd="0" parTransId="{5C94FD30-4917-4917-982D-8EE6AA500004}" sibTransId="{B9000692-4097-4218-A207-1AEB39CA9DE9}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8030ECCF-0C4A-4A50-9ACD-541949C0E7F2}" type="presOf" srcId="{888D1C07-7E91-4D7F-8DF4-308C19CAC8F3}" destId="{66E4D933-81F6-48A4-A7C5-F34382410A92}" srcOrd="0" destOrd="0" presId="urn:microsoft.com/office/officeart/2008/layout/IncreasingCircleProcess"/>
    <dgm:cxn modelId="{8C05DD90-72B4-425B-B70C-A1881A274785}" srcId="{AEA26EC7-1FE5-4D40-AC1F-17F0A0E7AEDF}" destId="{888D1C07-7E91-4D7F-8DF4-308C19CAC8F3}" srcOrd="2" destOrd="0" parTransId="{C2804A5A-9A5B-4F2B-A4F2-DDC5A5010924}" sibTransId="{8AD95735-D131-4BAD-BCE1-752C8646DC0D}"/>
    <dgm:cxn modelId="{373494AD-A8B3-4FED-A0A6-739BB36E67BA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7ABAFAFC-D996-4376-AD09-0DFA286B63FA}" type="presOf" srcId="{AC5E939D-2A2C-44D4-BCE6-B5E3DF8E8BE5}" destId="{D8D7B690-5B0B-4968-A58D-75497BE3170A}" srcOrd="0" destOrd="0" presId="urn:microsoft.com/office/officeart/2008/layout/IncreasingCircleProcess"/>
    <dgm:cxn modelId="{80C01B58-1D26-4ACF-90CF-4E9AFD053D45}" type="presOf" srcId="{C8F52B4B-4F74-4F22-8DF2-638F4409266B}" destId="{F8F19506-80BA-4C67-80D7-5B739F41F51D}" srcOrd="0" destOrd="0" presId="urn:microsoft.com/office/officeart/2008/layout/IncreasingCircleProcess"/>
    <dgm:cxn modelId="{0D298D2C-4256-4BC7-9466-94DC061961AB}" type="presOf" srcId="{27C6F4DA-9F4F-48C7-9F92-57A0B52ABE1C}" destId="{9D3B33A0-5DF8-4F37-8D13-FC2E4EA5F13B}" srcOrd="0" destOrd="0" presId="urn:microsoft.com/office/officeart/2008/layout/IncreasingCircleProcess"/>
    <dgm:cxn modelId="{54F3CB0F-8C5E-44B9-B5E4-CFD4D636D2A2}" srcId="{C8F52B4B-4F74-4F22-8DF2-638F4409266B}" destId="{5E818C24-9F2E-4FB8-ACE5-218B89B420E1}" srcOrd="0" destOrd="0" parTransId="{C6EE2B7B-96F4-4584-81E3-9F2717B2255E}" sibTransId="{5ABDC160-5FD4-4775-BCD4-6C5BB7D5AF49}"/>
    <dgm:cxn modelId="{9E2ECE73-DEB3-499B-B5EE-BCDFA3D9ECA8}" type="presOf" srcId="{AEA26EC7-1FE5-4D40-AC1F-17F0A0E7AEDF}" destId="{68847682-9FD2-420F-9A20-379864EE6B30}" srcOrd="0" destOrd="0" presId="urn:microsoft.com/office/officeart/2008/layout/IncreasingCircleProcess"/>
    <dgm:cxn modelId="{8F457397-0C3C-4533-BE18-AF7D67CA0ACE}" type="presOf" srcId="{5E818C24-9F2E-4FB8-ACE5-218B89B420E1}" destId="{A634750A-1EF0-41EB-8B47-085A11E01879}" srcOrd="0" destOrd="0" presId="urn:microsoft.com/office/officeart/2008/layout/IncreasingCircleProcess"/>
    <dgm:cxn modelId="{F1061AE5-89BF-4829-96D3-86425F6E10A9}" type="presParOf" srcId="{68847682-9FD2-420F-9A20-379864EE6B30}" destId="{35BD1760-1E56-4DF4-81DE-63E472D00E56}" srcOrd="0" destOrd="0" presId="urn:microsoft.com/office/officeart/2008/layout/IncreasingCircleProcess"/>
    <dgm:cxn modelId="{8826DBD7-039A-49F6-9D95-F2B6A0156530}" type="presParOf" srcId="{35BD1760-1E56-4DF4-81DE-63E472D00E56}" destId="{D415B3A8-C522-435A-AB3C-70B18B5CC724}" srcOrd="0" destOrd="0" presId="urn:microsoft.com/office/officeart/2008/layout/IncreasingCircleProcess"/>
    <dgm:cxn modelId="{D4B792D4-8859-450D-B965-2127E1BAFFAD}" type="presParOf" srcId="{35BD1760-1E56-4DF4-81DE-63E472D00E56}" destId="{FC2E9FAF-3F2A-4BD9-9CA8-1FF8BB8DD074}" srcOrd="1" destOrd="0" presId="urn:microsoft.com/office/officeart/2008/layout/IncreasingCircleProcess"/>
    <dgm:cxn modelId="{60EDD8D5-AC58-48F6-A2BA-A6DB9B4E5EDC}" type="presParOf" srcId="{35BD1760-1E56-4DF4-81DE-63E472D00E56}" destId="{9D3B33A0-5DF8-4F37-8D13-FC2E4EA5F13B}" srcOrd="2" destOrd="0" presId="urn:microsoft.com/office/officeart/2008/layout/IncreasingCircleProcess"/>
    <dgm:cxn modelId="{40E0000A-01F6-487E-A119-F81920C12ABD}" type="presParOf" srcId="{35BD1760-1E56-4DF4-81DE-63E472D00E56}" destId="{BE87D9B4-B406-409E-9E22-3AE6B42416EB}" srcOrd="3" destOrd="0" presId="urn:microsoft.com/office/officeart/2008/layout/IncreasingCircleProcess"/>
    <dgm:cxn modelId="{CC1E9388-DCBF-4B20-8801-C0FF7D7D2BD4}" type="presParOf" srcId="{68847682-9FD2-420F-9A20-379864EE6B30}" destId="{77B88425-BFB8-42C4-B0F2-94AA9AD08836}" srcOrd="1" destOrd="0" presId="urn:microsoft.com/office/officeart/2008/layout/IncreasingCircleProcess"/>
    <dgm:cxn modelId="{9C384247-6C4F-468A-8D95-890D07D29B43}" type="presParOf" srcId="{68847682-9FD2-420F-9A20-379864EE6B30}" destId="{499FA566-3481-4396-83D6-EF1B6BEFE213}" srcOrd="2" destOrd="0" presId="urn:microsoft.com/office/officeart/2008/layout/IncreasingCircleProcess"/>
    <dgm:cxn modelId="{6D932BC3-072C-4B7F-B960-17AF970BF035}" type="presParOf" srcId="{499FA566-3481-4396-83D6-EF1B6BEFE213}" destId="{92B44441-639B-48C6-8CDB-56FC855DC271}" srcOrd="0" destOrd="0" presId="urn:microsoft.com/office/officeart/2008/layout/IncreasingCircleProcess"/>
    <dgm:cxn modelId="{77E11530-0A50-4C7F-A807-E59707E6EBE6}" type="presParOf" srcId="{499FA566-3481-4396-83D6-EF1B6BEFE213}" destId="{3989565A-C6A6-4A7B-BD6E-633BC26077BD}" srcOrd="1" destOrd="0" presId="urn:microsoft.com/office/officeart/2008/layout/IncreasingCircleProcess"/>
    <dgm:cxn modelId="{843C3993-D3EB-4241-BB48-F5B166DDE183}" type="presParOf" srcId="{499FA566-3481-4396-83D6-EF1B6BEFE213}" destId="{A634750A-1EF0-41EB-8B47-085A11E01879}" srcOrd="2" destOrd="0" presId="urn:microsoft.com/office/officeart/2008/layout/IncreasingCircleProcess"/>
    <dgm:cxn modelId="{47912B11-2CE4-4497-BBD6-EB43FC50B81F}" type="presParOf" srcId="{499FA566-3481-4396-83D6-EF1B6BEFE213}" destId="{F8F19506-80BA-4C67-80D7-5B739F41F51D}" srcOrd="3" destOrd="0" presId="urn:microsoft.com/office/officeart/2008/layout/IncreasingCircleProcess"/>
    <dgm:cxn modelId="{BCB80CD4-6178-4AF0-AEC4-9D4B0F245E58}" type="presParOf" srcId="{68847682-9FD2-420F-9A20-379864EE6B30}" destId="{9DF8323A-4086-4F56-BF10-427DD5FACD33}" srcOrd="3" destOrd="0" presId="urn:microsoft.com/office/officeart/2008/layout/IncreasingCircleProcess"/>
    <dgm:cxn modelId="{51946D95-4256-463D-B5E6-3C29FA28A311}" type="presParOf" srcId="{68847682-9FD2-420F-9A20-379864EE6B30}" destId="{B6EA3734-F8D7-4A8F-B1FA-7154A081586D}" srcOrd="4" destOrd="0" presId="urn:microsoft.com/office/officeart/2008/layout/IncreasingCircleProcess"/>
    <dgm:cxn modelId="{C1B234C2-E3F9-4F94-BF6E-B0BEFE3FF56F}" type="presParOf" srcId="{B6EA3734-F8D7-4A8F-B1FA-7154A081586D}" destId="{51FA16CF-BC3A-48F6-87AE-FDFCFDCB6F02}" srcOrd="0" destOrd="0" presId="urn:microsoft.com/office/officeart/2008/layout/IncreasingCircleProcess"/>
    <dgm:cxn modelId="{5F7D79A4-D67B-41F7-B11A-81196D28C83A}" type="presParOf" srcId="{B6EA3734-F8D7-4A8F-B1FA-7154A081586D}" destId="{8B077601-94A6-44F6-B0A9-126C67379069}" srcOrd="1" destOrd="0" presId="urn:microsoft.com/office/officeart/2008/layout/IncreasingCircleProcess"/>
    <dgm:cxn modelId="{EAD777C7-714D-4468-9935-5787F09E8FEC}" type="presParOf" srcId="{B6EA3734-F8D7-4A8F-B1FA-7154A081586D}" destId="{D8D7B690-5B0B-4968-A58D-75497BE3170A}" srcOrd="2" destOrd="0" presId="urn:microsoft.com/office/officeart/2008/layout/IncreasingCircleProcess"/>
    <dgm:cxn modelId="{8AA79D3D-D10B-4920-AD7E-07D321C9E998}" type="presParOf" srcId="{B6EA3734-F8D7-4A8F-B1FA-7154A081586D}" destId="{66E4D933-81F6-48A4-A7C5-F34382410A92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b="1" dirty="0"/>
            <a:t>მოქმედი</a:t>
          </a:r>
          <a:r>
            <a:rPr lang="en-US" sz="1800" b="1" dirty="0"/>
            <a:t>:  </a:t>
          </a:r>
          <a:r>
            <a:rPr lang="ka-GE" sz="1800" b="1" dirty="0" smtClean="0"/>
            <a:t>50</a:t>
          </a:r>
          <a:r>
            <a:rPr lang="en-US" sz="1800" b="1" dirty="0" smtClean="0"/>
            <a:t> </a:t>
          </a:r>
          <a:r>
            <a:rPr lang="ka-GE" sz="1800" b="1" dirty="0"/>
            <a:t>საწოლი </a:t>
          </a:r>
          <a:endParaRPr lang="en-US" sz="1800" b="1" dirty="0"/>
        </a:p>
        <a:p>
          <a:r>
            <a:rPr lang="en-US" sz="1800" b="1" dirty="0" smtClean="0"/>
            <a:t>1</a:t>
          </a:r>
          <a:r>
            <a:rPr lang="ka-GE" sz="1800" b="1" dirty="0" smtClean="0"/>
            <a:t>1</a:t>
          </a:r>
          <a:r>
            <a:rPr lang="en-US" sz="1800" b="1" dirty="0" smtClean="0"/>
            <a:t> </a:t>
          </a:r>
          <a:r>
            <a:rPr lang="ka-GE" sz="1800" b="1" dirty="0"/>
            <a:t>აპარატი</a:t>
          </a:r>
          <a:endParaRPr lang="en-US" sz="18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5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5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 smtClean="0"/>
            <a:t>შპს </a:t>
          </a:r>
          <a:r>
            <a:rPr lang="ka-GE" sz="1600" dirty="0"/>
            <a:t>"მედალფა„ - ბათუმის კლინიკა</a:t>
          </a:r>
          <a:endParaRPr lang="en-US" sz="1600" dirty="0"/>
        </a:p>
        <a:p>
          <a:r>
            <a:rPr lang="en-US" sz="1600" dirty="0"/>
            <a:t> </a:t>
          </a: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5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5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800" b="1" dirty="0" smtClean="0"/>
            <a:t>COVID&gt;</a:t>
          </a:r>
          <a:r>
            <a:rPr lang="ka-GE" sz="1800" b="1" dirty="0" smtClean="0"/>
            <a:t>4</a:t>
          </a:r>
          <a:r>
            <a:rPr lang="en-US" sz="1800" b="1" dirty="0" smtClean="0"/>
            <a:t>00</a:t>
          </a:r>
          <a:endParaRPr lang="ka-GE" sz="1800" b="1" dirty="0"/>
        </a:p>
        <a:p>
          <a:r>
            <a:rPr lang="en-US" sz="1800" b="1" dirty="0" smtClean="0"/>
            <a:t>1</a:t>
          </a:r>
          <a:r>
            <a:rPr lang="ka-GE" sz="1800" b="1" dirty="0" smtClean="0"/>
            <a:t>70 საწოლი 27 აპარატი</a:t>
          </a:r>
          <a:endParaRPr lang="en-US" sz="1800" b="1" dirty="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05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050"/>
        </a:p>
      </dgm:t>
    </dgm:pt>
    <dgm:pt modelId="{C7CFC806-CD90-43CC-BDCC-0BBAC581276B}">
      <dgm:prSet custT="1"/>
      <dgm:spPr/>
      <dgm:t>
        <a:bodyPr/>
        <a:lstStyle/>
        <a:p>
          <a:r>
            <a:rPr lang="ka-GE" sz="1600" dirty="0" smtClean="0"/>
            <a:t>ბათუმის რესპუბლიკური საავადმყოფო (ახალი შენობა-ნებართვის მიღების თანავე)</a:t>
          </a:r>
          <a:endParaRPr lang="en-US" sz="1600" dirty="0"/>
        </a:p>
      </dgm:t>
    </dgm:pt>
    <dgm:pt modelId="{2AD3EE37-23D7-4295-B94E-FE55DE18D0F6}" type="parTrans" cxnId="{FB1ECF97-7358-4788-8EA5-762AE6C56AA8}">
      <dgm:prSet/>
      <dgm:spPr/>
      <dgm:t>
        <a:bodyPr/>
        <a:lstStyle/>
        <a:p>
          <a:endParaRPr lang="en-US"/>
        </a:p>
      </dgm:t>
    </dgm:pt>
    <dgm:pt modelId="{9754228F-F6D8-413E-B3CA-367AF00E6827}" type="sibTrans" cxnId="{FB1ECF97-7358-4788-8EA5-762AE6C56AA8}">
      <dgm:prSet/>
      <dgm:spPr/>
      <dgm:t>
        <a:bodyPr/>
        <a:lstStyle/>
        <a:p>
          <a:endParaRPr lang="en-US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2"/>
      <dgm:spPr/>
    </dgm:pt>
    <dgm:pt modelId="{FC2E9FAF-3F2A-4BD9-9CA8-1FF8BB8DD074}" type="pres">
      <dgm:prSet presAssocID="{9B38DE1A-A2BE-4538-8B2B-9142BC542BC8}" presName="Accent" presStyleLbl="alignNode1" presStyleIdx="0" presStyleCnt="2"/>
      <dgm:spPr/>
    </dgm:pt>
    <dgm:pt modelId="{9D3B33A0-5DF8-4F37-8D13-FC2E4EA5F13B}" type="pres">
      <dgm:prSet presAssocID="{9B38DE1A-A2BE-4538-8B2B-9142BC542BC8}" presName="Child" presStyleLbl="revTx" presStyleIdx="0" presStyleCnt="4" custScaleX="1289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4" custScaleY="698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2"/>
      <dgm:spPr/>
    </dgm:pt>
    <dgm:pt modelId="{3989565A-C6A6-4A7B-BD6E-633BC26077BD}" type="pres">
      <dgm:prSet presAssocID="{C8F52B4B-4F74-4F22-8DF2-638F4409266B}" presName="Accent" presStyleLbl="alignNode1" presStyleIdx="1" presStyleCnt="2" custAng="17587841"/>
      <dgm:spPr>
        <a:prstGeom prst="chord">
          <a:avLst/>
        </a:prstGeom>
        <a:solidFill>
          <a:srgbClr val="00B050"/>
        </a:solidFill>
      </dgm:spPr>
    </dgm:pt>
    <dgm:pt modelId="{A634750A-1EF0-41EB-8B47-085A11E01879}" type="pres">
      <dgm:prSet presAssocID="{C8F52B4B-4F74-4F22-8DF2-638F4409266B}" presName="Child" presStyleLbl="revTx" presStyleIdx="2" presStyleCnt="4" custLinFactNeighborX="-12974" custLinFactNeighborY="14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1531EA6E-DFB7-4088-96B4-87AC5617655B}" type="presOf" srcId="{AEA26EC7-1FE5-4D40-AC1F-17F0A0E7AEDF}" destId="{68847682-9FD2-420F-9A20-379864EE6B30}" srcOrd="0" destOrd="0" presId="urn:microsoft.com/office/officeart/2008/layout/IncreasingCircleProcess"/>
    <dgm:cxn modelId="{8484AE6A-7C3B-43B2-B56C-539D27BABED0}" type="presOf" srcId="{9B38DE1A-A2BE-4538-8B2B-9142BC542BC8}" destId="{BE87D9B4-B406-409E-9E22-3AE6B42416EB}" srcOrd="0" destOrd="0" presId="urn:microsoft.com/office/officeart/2008/layout/IncreasingCircleProcess"/>
    <dgm:cxn modelId="{FB1ECF97-7358-4788-8EA5-762AE6C56AA8}" srcId="{C8F52B4B-4F74-4F22-8DF2-638F4409266B}" destId="{C7CFC806-CD90-43CC-BDCC-0BBAC581276B}" srcOrd="0" destOrd="0" parTransId="{2AD3EE37-23D7-4295-B94E-FE55DE18D0F6}" sibTransId="{9754228F-F6D8-413E-B3CA-367AF00E6827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8DDD444E-9531-46CB-BF90-8807DC915893}" type="presOf" srcId="{C8F52B4B-4F74-4F22-8DF2-638F4409266B}" destId="{F8F19506-80BA-4C67-80D7-5B739F41F51D}" srcOrd="0" destOrd="0" presId="urn:microsoft.com/office/officeart/2008/layout/IncreasingCircleProcess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E0E66305-B580-47A6-B8D7-566CD098BCB0}" type="presOf" srcId="{C7CFC806-CD90-43CC-BDCC-0BBAC581276B}" destId="{A634750A-1EF0-41EB-8B47-085A11E01879}" srcOrd="0" destOrd="0" presId="urn:microsoft.com/office/officeart/2008/layout/IncreasingCircleProcess"/>
    <dgm:cxn modelId="{C62407BC-7A5A-4A69-AB70-4C5E23DAB6F6}" type="presOf" srcId="{27C6F4DA-9F4F-48C7-9F92-57A0B52ABE1C}" destId="{9D3B33A0-5DF8-4F37-8D13-FC2E4EA5F13B}" srcOrd="0" destOrd="0" presId="urn:microsoft.com/office/officeart/2008/layout/IncreasingCircleProcess"/>
    <dgm:cxn modelId="{2B2BB201-D31B-4DB1-B75E-0D4CFF718CA9}" type="presParOf" srcId="{68847682-9FD2-420F-9A20-379864EE6B30}" destId="{35BD1760-1E56-4DF4-81DE-63E472D00E56}" srcOrd="0" destOrd="0" presId="urn:microsoft.com/office/officeart/2008/layout/IncreasingCircleProcess"/>
    <dgm:cxn modelId="{75129E9F-14D1-437F-88DE-C26600718F56}" type="presParOf" srcId="{35BD1760-1E56-4DF4-81DE-63E472D00E56}" destId="{D415B3A8-C522-435A-AB3C-70B18B5CC724}" srcOrd="0" destOrd="0" presId="urn:microsoft.com/office/officeart/2008/layout/IncreasingCircleProcess"/>
    <dgm:cxn modelId="{DBDF3261-99A7-45DC-8E20-BEDDD3606B9A}" type="presParOf" srcId="{35BD1760-1E56-4DF4-81DE-63E472D00E56}" destId="{FC2E9FAF-3F2A-4BD9-9CA8-1FF8BB8DD074}" srcOrd="1" destOrd="0" presId="urn:microsoft.com/office/officeart/2008/layout/IncreasingCircleProcess"/>
    <dgm:cxn modelId="{EF11344C-2FA9-4A86-9BA0-45C5510020E0}" type="presParOf" srcId="{35BD1760-1E56-4DF4-81DE-63E472D00E56}" destId="{9D3B33A0-5DF8-4F37-8D13-FC2E4EA5F13B}" srcOrd="2" destOrd="0" presId="urn:microsoft.com/office/officeart/2008/layout/IncreasingCircleProcess"/>
    <dgm:cxn modelId="{B974D8BA-3DCD-41C8-BB16-A2DA97D9986E}" type="presParOf" srcId="{35BD1760-1E56-4DF4-81DE-63E472D00E56}" destId="{BE87D9B4-B406-409E-9E22-3AE6B42416EB}" srcOrd="3" destOrd="0" presId="urn:microsoft.com/office/officeart/2008/layout/IncreasingCircleProcess"/>
    <dgm:cxn modelId="{D3CD2975-BEAA-4426-B477-199B81CCC0A5}" type="presParOf" srcId="{68847682-9FD2-420F-9A20-379864EE6B30}" destId="{77B88425-BFB8-42C4-B0F2-94AA9AD08836}" srcOrd="1" destOrd="0" presId="urn:microsoft.com/office/officeart/2008/layout/IncreasingCircleProcess"/>
    <dgm:cxn modelId="{15E036CF-D522-4602-8AC5-5E4B35B5691D}" type="presParOf" srcId="{68847682-9FD2-420F-9A20-379864EE6B30}" destId="{499FA566-3481-4396-83D6-EF1B6BEFE213}" srcOrd="2" destOrd="0" presId="urn:microsoft.com/office/officeart/2008/layout/IncreasingCircleProcess"/>
    <dgm:cxn modelId="{2909157F-835B-4D4B-A505-A52A4475EF4F}" type="presParOf" srcId="{499FA566-3481-4396-83D6-EF1B6BEFE213}" destId="{92B44441-639B-48C6-8CDB-56FC855DC271}" srcOrd="0" destOrd="0" presId="urn:microsoft.com/office/officeart/2008/layout/IncreasingCircleProcess"/>
    <dgm:cxn modelId="{B0441E05-C266-47CC-89B5-9CA2AEBE7B14}" type="presParOf" srcId="{499FA566-3481-4396-83D6-EF1B6BEFE213}" destId="{3989565A-C6A6-4A7B-BD6E-633BC26077BD}" srcOrd="1" destOrd="0" presId="urn:microsoft.com/office/officeart/2008/layout/IncreasingCircleProcess"/>
    <dgm:cxn modelId="{42755CB9-9753-41E2-B16D-EEFFB7FD3036}" type="presParOf" srcId="{499FA566-3481-4396-83D6-EF1B6BEFE213}" destId="{A634750A-1EF0-41EB-8B47-085A11E01879}" srcOrd="2" destOrd="0" presId="urn:microsoft.com/office/officeart/2008/layout/IncreasingCircleProcess"/>
    <dgm:cxn modelId="{D0F14EF5-B1BF-4379-A30E-C76A7E76C4DF}" type="presParOf" srcId="{499FA566-3481-4396-83D6-EF1B6BEFE213}" destId="{F8F19506-80BA-4C67-80D7-5B739F41F51D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600" dirty="0">
              <a:latin typeface="Sylfaen" panose="010A0502050306030303" pitchFamily="18" charset="0"/>
            </a:rPr>
            <a:t> </a:t>
          </a:r>
          <a:r>
            <a:rPr lang="ka-GE" sz="1600" dirty="0">
              <a:latin typeface="Sylfaen" panose="010A0502050306030303" pitchFamily="18" charset="0"/>
            </a:rPr>
            <a:t>საწოლი</a:t>
          </a:r>
          <a:endParaRPr lang="en-US" sz="1600" strike="sngStrike" dirty="0">
            <a:latin typeface="Sylfaen" panose="010A0502050306030303" pitchFamily="18" charset="0"/>
          </a:endParaRP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6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600"/>
        </a:p>
      </dgm:t>
    </dgm:pt>
    <dgm:pt modelId="{AC5E939D-2A2C-44D4-BCE6-B5E3DF8E8BE5}">
      <dgm:prSet phldrT="[Text]" custT="1"/>
      <dgm:spPr/>
      <dgm:t>
        <a:bodyPr/>
        <a:lstStyle/>
        <a:p>
          <a:r>
            <a:rPr lang="ka-GE" sz="1600" strike="noStrike" dirty="0"/>
            <a:t>რუხის ჰოსპიტლის </a:t>
          </a:r>
          <a:r>
            <a:rPr lang="ka-GE" sz="1600" strike="noStrike" dirty="0" smtClean="0"/>
            <a:t>მობილიზება: 200 საწოლი, 20 აპარატი </a:t>
          </a:r>
          <a:endParaRPr lang="en-US" sz="1600" strike="noStrike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6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6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6E5FEB9-4AED-2645-8133-D23AE7BDDB79}" type="pres">
      <dgm:prSet presAssocID="{27C6F4DA-9F4F-48C7-9F92-57A0B52ABE1C}" presName="composite" presStyleCnt="0"/>
      <dgm:spPr/>
    </dgm:pt>
    <dgm:pt modelId="{E7C5BA65-3B9E-4546-9D1B-7B96E0C107C0}" type="pres">
      <dgm:prSet presAssocID="{27C6F4DA-9F4F-48C7-9F92-57A0B52ABE1C}" presName="BackAccent" presStyleLbl="bgShp" presStyleIdx="0" presStyleCnt="2"/>
      <dgm:spPr/>
    </dgm:pt>
    <dgm:pt modelId="{BEDD64BB-3076-A144-B21A-25FC3D4CD5B3}" type="pres">
      <dgm:prSet presAssocID="{27C6F4DA-9F4F-48C7-9F92-57A0B52ABE1C}" presName="Accent" presStyleLbl="alignNode1" presStyleIdx="0" presStyleCnt="2"/>
      <dgm:spPr/>
    </dgm:pt>
    <dgm:pt modelId="{8ACE0CAA-A487-CB4A-AF5C-C515651DC743}" type="pres">
      <dgm:prSet presAssocID="{27C6F4DA-9F4F-48C7-9F92-57A0B52ABE1C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B61600CE-CCFB-C448-A320-E3FB0567EDA0}" type="pres">
      <dgm:prSet presAssocID="{27C6F4DA-9F4F-48C7-9F92-57A0B52ABE1C}" presName="Parent" presStyleLbl="revTx" presStyleIdx="0" presStyleCnt="2" custLinFactNeighborX="-5053" custLinFactNeighborY="167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C00C17-5F44-4448-B318-7F13B4B3152E}" type="pres">
      <dgm:prSet presAssocID="{26203039-B5CF-4962-8149-A0E9B6C057D2}" presName="sibTrans" presStyleCnt="0"/>
      <dgm:spPr/>
    </dgm:pt>
    <dgm:pt modelId="{8DC3D6BB-8E03-D942-A1E7-72A2AEFD1213}" type="pres">
      <dgm:prSet presAssocID="{AC5E939D-2A2C-44D4-BCE6-B5E3DF8E8BE5}" presName="composite" presStyleCnt="0"/>
      <dgm:spPr/>
    </dgm:pt>
    <dgm:pt modelId="{DF52F8F6-22AE-B849-9023-16F6F6A802F6}" type="pres">
      <dgm:prSet presAssocID="{AC5E939D-2A2C-44D4-BCE6-B5E3DF8E8BE5}" presName="BackAccent" presStyleLbl="bgShp" presStyleIdx="1" presStyleCnt="2"/>
      <dgm:spPr/>
    </dgm:pt>
    <dgm:pt modelId="{5E805F54-16B8-5F45-8B6A-C606B86AE485}" type="pres">
      <dgm:prSet presAssocID="{AC5E939D-2A2C-44D4-BCE6-B5E3DF8E8BE5}" presName="Accent" presStyleLbl="alignNode1" presStyleIdx="1" presStyleCnt="2"/>
      <dgm:spPr/>
    </dgm:pt>
    <dgm:pt modelId="{8773F786-E51E-8441-90DE-69F3226AD214}" type="pres">
      <dgm:prSet presAssocID="{AC5E939D-2A2C-44D4-BCE6-B5E3DF8E8BE5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D66FF429-DAE4-D14C-BB94-A894AEB75F53}" type="pres">
      <dgm:prSet presAssocID="{AC5E939D-2A2C-44D4-BCE6-B5E3DF8E8BE5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FF6D8-F460-418D-B84F-201170F4659C}" srcId="{AEA26EC7-1FE5-4D40-AC1F-17F0A0E7AEDF}" destId="{AC5E939D-2A2C-44D4-BCE6-B5E3DF8E8BE5}" srcOrd="1" destOrd="0" parTransId="{5C94FD30-4917-4917-982D-8EE6AA500004}" sibTransId="{B9000692-4097-4218-A207-1AEB39CA9DE9}"/>
    <dgm:cxn modelId="{6E4A01FC-B8FC-4F3C-9682-9B22032882F8}" type="presOf" srcId="{AEA26EC7-1FE5-4D40-AC1F-17F0A0E7AEDF}" destId="{68847682-9FD2-420F-9A20-379864EE6B30}" srcOrd="0" destOrd="0" presId="urn:microsoft.com/office/officeart/2008/layout/IncreasingCircleProcess"/>
    <dgm:cxn modelId="{23126A53-F02D-174C-AC9C-9794DB1B9D4C}" type="presOf" srcId="{27C6F4DA-9F4F-48C7-9F92-57A0B52ABE1C}" destId="{B61600CE-CCFB-C448-A320-E3FB0567EDA0}" srcOrd="0" destOrd="0" presId="urn:microsoft.com/office/officeart/2008/layout/IncreasingCircleProcess"/>
    <dgm:cxn modelId="{B6BEA2B3-477D-4AB7-8CE8-521DB6013A73}" srcId="{AEA26EC7-1FE5-4D40-AC1F-17F0A0E7AEDF}" destId="{27C6F4DA-9F4F-48C7-9F92-57A0B52ABE1C}" srcOrd="0" destOrd="0" parTransId="{44E22B58-9951-48B4-B82B-A4AD23068ECC}" sibTransId="{26203039-B5CF-4962-8149-A0E9B6C057D2}"/>
    <dgm:cxn modelId="{CAA7622E-7730-304D-9173-864D9084E6ED}" type="presOf" srcId="{AC5E939D-2A2C-44D4-BCE6-B5E3DF8E8BE5}" destId="{D66FF429-DAE4-D14C-BB94-A894AEB75F53}" srcOrd="0" destOrd="0" presId="urn:microsoft.com/office/officeart/2008/layout/IncreasingCircleProcess"/>
    <dgm:cxn modelId="{68DB1865-9D07-4041-997A-58FF691DC4B5}" type="presParOf" srcId="{68847682-9FD2-420F-9A20-379864EE6B30}" destId="{06E5FEB9-4AED-2645-8133-D23AE7BDDB79}" srcOrd="0" destOrd="0" presId="urn:microsoft.com/office/officeart/2008/layout/IncreasingCircleProcess"/>
    <dgm:cxn modelId="{3B76CD1B-26DD-4845-A215-DB93D833712C}" type="presParOf" srcId="{06E5FEB9-4AED-2645-8133-D23AE7BDDB79}" destId="{E7C5BA65-3B9E-4546-9D1B-7B96E0C107C0}" srcOrd="0" destOrd="0" presId="urn:microsoft.com/office/officeart/2008/layout/IncreasingCircleProcess"/>
    <dgm:cxn modelId="{A2C39640-5A56-464D-9DDA-5398CE5A78B8}" type="presParOf" srcId="{06E5FEB9-4AED-2645-8133-D23AE7BDDB79}" destId="{BEDD64BB-3076-A144-B21A-25FC3D4CD5B3}" srcOrd="1" destOrd="0" presId="urn:microsoft.com/office/officeart/2008/layout/IncreasingCircleProcess"/>
    <dgm:cxn modelId="{1F36AE9B-14C2-CD49-AB39-DBB3FE724797}" type="presParOf" srcId="{06E5FEB9-4AED-2645-8133-D23AE7BDDB79}" destId="{8ACE0CAA-A487-CB4A-AF5C-C515651DC743}" srcOrd="2" destOrd="0" presId="urn:microsoft.com/office/officeart/2008/layout/IncreasingCircleProcess"/>
    <dgm:cxn modelId="{D56852B5-E6DF-554C-BB8B-FD4F264DE824}" type="presParOf" srcId="{06E5FEB9-4AED-2645-8133-D23AE7BDDB79}" destId="{B61600CE-CCFB-C448-A320-E3FB0567EDA0}" srcOrd="3" destOrd="0" presId="urn:microsoft.com/office/officeart/2008/layout/IncreasingCircleProcess"/>
    <dgm:cxn modelId="{2859F1E3-92AE-334F-B874-1F91132CA7F9}" type="presParOf" srcId="{68847682-9FD2-420F-9A20-379864EE6B30}" destId="{04C00C17-5F44-4448-B318-7F13B4B3152E}" srcOrd="1" destOrd="0" presId="urn:microsoft.com/office/officeart/2008/layout/IncreasingCircleProcess"/>
    <dgm:cxn modelId="{4D3AF40B-0B88-1F4D-8ABE-CFDF27A68B29}" type="presParOf" srcId="{68847682-9FD2-420F-9A20-379864EE6B30}" destId="{8DC3D6BB-8E03-D942-A1E7-72A2AEFD1213}" srcOrd="2" destOrd="0" presId="urn:microsoft.com/office/officeart/2008/layout/IncreasingCircleProcess"/>
    <dgm:cxn modelId="{5F83CF87-79E1-9744-A233-72491293A778}" type="presParOf" srcId="{8DC3D6BB-8E03-D942-A1E7-72A2AEFD1213}" destId="{DF52F8F6-22AE-B849-9023-16F6F6A802F6}" srcOrd="0" destOrd="0" presId="urn:microsoft.com/office/officeart/2008/layout/IncreasingCircleProcess"/>
    <dgm:cxn modelId="{77A25157-026E-EE47-8EB0-E673260324F3}" type="presParOf" srcId="{8DC3D6BB-8E03-D942-A1E7-72A2AEFD1213}" destId="{5E805F54-16B8-5F45-8B6A-C606B86AE485}" srcOrd="1" destOrd="0" presId="urn:microsoft.com/office/officeart/2008/layout/IncreasingCircleProcess"/>
    <dgm:cxn modelId="{509FDB0A-ADF8-5840-9A97-6AC319785A6B}" type="presParOf" srcId="{8DC3D6BB-8E03-D942-A1E7-72A2AEFD1213}" destId="{8773F786-E51E-8441-90DE-69F3226AD214}" srcOrd="2" destOrd="0" presId="urn:microsoft.com/office/officeart/2008/layout/IncreasingCircleProcess"/>
    <dgm:cxn modelId="{ACA3D0E3-B08E-1948-81BB-2844F706D5C1}" type="presParOf" srcId="{8DC3D6BB-8E03-D942-A1E7-72A2AEFD1213}" destId="{D66FF429-DAE4-D14C-BB94-A894AEB75F53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/>
            <a:t>მოქმედი</a:t>
          </a:r>
          <a:r>
            <a:rPr lang="en-US" sz="1800" dirty="0" smtClean="0"/>
            <a:t>:1</a:t>
          </a:r>
          <a:r>
            <a:rPr lang="ka-GE" sz="1800" dirty="0" smtClean="0"/>
            <a:t>92</a:t>
          </a:r>
          <a:r>
            <a:rPr lang="en-US" sz="1800" dirty="0" smtClean="0"/>
            <a:t> </a:t>
          </a:r>
          <a:r>
            <a:rPr lang="ka-GE" sz="1800" dirty="0"/>
            <a:t>საწოლი </a:t>
          </a:r>
          <a:endParaRPr lang="en-US" sz="1800" dirty="0"/>
        </a:p>
        <a:p>
          <a:r>
            <a:rPr lang="en-US" sz="1800" dirty="0"/>
            <a:t>26 </a:t>
          </a:r>
          <a:r>
            <a:rPr lang="ka-GE" sz="1800" dirty="0"/>
            <a:t>აპარატი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endParaRPr lang="en-US" sz="16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4B72BF0A-8657-44A6-9F3F-5D722EE47F13}">
      <dgm:prSet custT="1"/>
      <dgm:spPr/>
      <dgm:t>
        <a:bodyPr/>
        <a:lstStyle/>
        <a:p>
          <a:r>
            <a:rPr lang="ka-GE" sz="1600" dirty="0"/>
            <a:t>სს "რუსთავის ცენტრალური საავადმყოფო</a:t>
          </a:r>
          <a:r>
            <a:rPr lang="ka-GE" sz="1600" dirty="0" smtClean="0"/>
            <a:t>„ 120 საწოლი</a:t>
          </a:r>
          <a:endParaRPr lang="ka-GE" sz="1600" dirty="0"/>
        </a:p>
      </dgm:t>
    </dgm:pt>
    <dgm:pt modelId="{8C8CE7E2-560E-4ACF-913B-171283023CF1}" type="parTrans" cxnId="{F3D753A4-914E-450E-A839-392F1C9A393C}">
      <dgm:prSet/>
      <dgm:spPr/>
      <dgm:t>
        <a:bodyPr/>
        <a:lstStyle/>
        <a:p>
          <a:endParaRPr lang="en-US"/>
        </a:p>
      </dgm:t>
    </dgm:pt>
    <dgm:pt modelId="{16B8A527-5047-4A7E-A1AB-0746D146E4F6}" type="sibTrans" cxnId="{F3D753A4-914E-450E-A839-392F1C9A393C}">
      <dgm:prSet/>
      <dgm:spPr/>
      <dgm:t>
        <a:bodyPr/>
        <a:lstStyle/>
        <a:p>
          <a:endParaRPr lang="en-US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 custScaleX="1762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0805DBAE-957E-44D6-9271-9FAF544C9020}" type="presOf" srcId="{AEA26EC7-1FE5-4D40-AC1F-17F0A0E7AEDF}" destId="{68847682-9FD2-420F-9A20-379864EE6B30}" srcOrd="0" destOrd="0" presId="urn:microsoft.com/office/officeart/2008/layout/IncreasingCircleProcess"/>
    <dgm:cxn modelId="{F3D753A4-914E-450E-A839-392F1C9A393C}" srcId="{9B38DE1A-A2BE-4538-8B2B-9142BC542BC8}" destId="{4B72BF0A-8657-44A6-9F3F-5D722EE47F13}" srcOrd="1" destOrd="0" parTransId="{8C8CE7E2-560E-4ACF-913B-171283023CF1}" sibTransId="{16B8A527-5047-4A7E-A1AB-0746D146E4F6}"/>
    <dgm:cxn modelId="{A6222EF7-DE3D-41A5-87A4-F5FB392AC626}" type="presOf" srcId="{27C6F4DA-9F4F-48C7-9F92-57A0B52ABE1C}" destId="{9D3B33A0-5DF8-4F37-8D13-FC2E4EA5F13B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75AB8E3A-2975-497D-AA10-24ADC63B874B}" type="presOf" srcId="{9B38DE1A-A2BE-4538-8B2B-9142BC542BC8}" destId="{BE87D9B4-B406-409E-9E22-3AE6B42416EB}" srcOrd="0" destOrd="0" presId="urn:microsoft.com/office/officeart/2008/layout/IncreasingCircleProcess"/>
    <dgm:cxn modelId="{61D8437D-A9B5-4FBD-8DFE-44723063D981}" type="presOf" srcId="{4B72BF0A-8657-44A6-9F3F-5D722EE47F13}" destId="{9D3B33A0-5DF8-4F37-8D13-FC2E4EA5F13B}" srcOrd="0" destOrd="1" presId="urn:microsoft.com/office/officeart/2008/layout/IncreasingCircleProcess"/>
    <dgm:cxn modelId="{C16E7BB8-67B7-4383-9675-822065F1ECE0}" type="presParOf" srcId="{68847682-9FD2-420F-9A20-379864EE6B30}" destId="{35BD1760-1E56-4DF4-81DE-63E472D00E56}" srcOrd="0" destOrd="0" presId="urn:microsoft.com/office/officeart/2008/layout/IncreasingCircleProcess"/>
    <dgm:cxn modelId="{E901F686-0E12-4F38-838E-8D97174E31CC}" type="presParOf" srcId="{35BD1760-1E56-4DF4-81DE-63E472D00E56}" destId="{D415B3A8-C522-435A-AB3C-70B18B5CC724}" srcOrd="0" destOrd="0" presId="urn:microsoft.com/office/officeart/2008/layout/IncreasingCircleProcess"/>
    <dgm:cxn modelId="{D6331EA4-B0ED-4A73-A3B3-59FE3673887F}" type="presParOf" srcId="{35BD1760-1E56-4DF4-81DE-63E472D00E56}" destId="{FC2E9FAF-3F2A-4BD9-9CA8-1FF8BB8DD074}" srcOrd="1" destOrd="0" presId="urn:microsoft.com/office/officeart/2008/layout/IncreasingCircleProcess"/>
    <dgm:cxn modelId="{6841B9F8-33C9-453C-AD2B-541F2964D63E}" type="presParOf" srcId="{35BD1760-1E56-4DF4-81DE-63E472D00E56}" destId="{9D3B33A0-5DF8-4F37-8D13-FC2E4EA5F13B}" srcOrd="2" destOrd="0" presId="urn:microsoft.com/office/officeart/2008/layout/IncreasingCircleProcess"/>
    <dgm:cxn modelId="{6111610A-E7B4-4B75-8222-037C3AEB6001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/>
            <a:t>მოქმედი</a:t>
          </a:r>
          <a:r>
            <a:rPr lang="en-US" sz="1800" dirty="0"/>
            <a:t>: 174 </a:t>
          </a:r>
          <a:r>
            <a:rPr lang="ka-GE" sz="1800" dirty="0"/>
            <a:t>საწოლი </a:t>
          </a:r>
          <a:endParaRPr lang="en-US" sz="1800" dirty="0"/>
        </a:p>
        <a:p>
          <a:r>
            <a:rPr lang="en-US" sz="1800" dirty="0"/>
            <a:t>12 </a:t>
          </a:r>
          <a:r>
            <a:rPr lang="ka-GE" sz="1800" dirty="0"/>
            <a:t>აპარატი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400" dirty="0"/>
            <a:t>სსიპ "გიორგი აბრამიშვილის სახელობის საქართველოს თავდაცვის სამინისტროს სამხედრო ჰოსპიტალი„</a:t>
          </a:r>
          <a:endParaRPr lang="en-US" sz="14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8DE29B-61A6-4A4D-822D-AAA6DDEE0400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FB00F938-6354-485B-94F8-0D9373B77088}" type="presOf" srcId="{AEA26EC7-1FE5-4D40-AC1F-17F0A0E7AEDF}" destId="{68847682-9FD2-420F-9A20-379864EE6B30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A4810D6F-3A9E-4490-9D65-0FE0384D85D3}" type="presOf" srcId="{27C6F4DA-9F4F-48C7-9F92-57A0B52ABE1C}" destId="{9D3B33A0-5DF8-4F37-8D13-FC2E4EA5F13B}" srcOrd="0" destOrd="0" presId="urn:microsoft.com/office/officeart/2008/layout/IncreasingCircleProcess"/>
    <dgm:cxn modelId="{B7EAE2FC-8F31-47A6-8559-60C7170CCBFD}" type="presParOf" srcId="{68847682-9FD2-420F-9A20-379864EE6B30}" destId="{35BD1760-1E56-4DF4-81DE-63E472D00E56}" srcOrd="0" destOrd="0" presId="urn:microsoft.com/office/officeart/2008/layout/IncreasingCircleProcess"/>
    <dgm:cxn modelId="{2FC6E612-81D8-4C23-917C-265EAFBD4D2E}" type="presParOf" srcId="{35BD1760-1E56-4DF4-81DE-63E472D00E56}" destId="{D415B3A8-C522-435A-AB3C-70B18B5CC724}" srcOrd="0" destOrd="0" presId="urn:microsoft.com/office/officeart/2008/layout/IncreasingCircleProcess"/>
    <dgm:cxn modelId="{ABA9C2AF-7A98-49B6-8423-3715D5A4E3B4}" type="presParOf" srcId="{35BD1760-1E56-4DF4-81DE-63E472D00E56}" destId="{FC2E9FAF-3F2A-4BD9-9CA8-1FF8BB8DD074}" srcOrd="1" destOrd="0" presId="urn:microsoft.com/office/officeart/2008/layout/IncreasingCircleProcess"/>
    <dgm:cxn modelId="{E91E2639-C4C6-460D-995B-0717F2904E02}" type="presParOf" srcId="{35BD1760-1E56-4DF4-81DE-63E472D00E56}" destId="{9D3B33A0-5DF8-4F37-8D13-FC2E4EA5F13B}" srcOrd="2" destOrd="0" presId="urn:microsoft.com/office/officeart/2008/layout/IncreasingCircleProcess"/>
    <dgm:cxn modelId="{6330BC64-1B68-40F2-8C04-1F3FDC892950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 smtClean="0"/>
            <a:t>რეფერალი თბილისში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endParaRPr lang="en-US" sz="18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 custScaleX="1449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0FB1DEF9-EBB3-4D28-86F9-74F013B6CDC6}" type="presOf" srcId="{9B38DE1A-A2BE-4538-8B2B-9142BC542BC8}" destId="{BE87D9B4-B406-409E-9E22-3AE6B42416EB}" srcOrd="0" destOrd="0" presId="urn:microsoft.com/office/officeart/2008/layout/IncreasingCircleProcess"/>
    <dgm:cxn modelId="{0C53BC87-33BB-4691-A53A-96398AD8B34A}" type="presOf" srcId="{AEA26EC7-1FE5-4D40-AC1F-17F0A0E7AEDF}" destId="{68847682-9FD2-420F-9A20-379864EE6B30}" srcOrd="0" destOrd="0" presId="urn:microsoft.com/office/officeart/2008/layout/IncreasingCircleProcess"/>
    <dgm:cxn modelId="{0D579683-029A-403F-9A37-C64E71B1EE15}" type="presOf" srcId="{27C6F4DA-9F4F-48C7-9F92-57A0B52ABE1C}" destId="{9D3B33A0-5DF8-4F37-8D13-FC2E4EA5F13B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729E4039-2FFA-481A-B038-67FA745BDD62}" type="presParOf" srcId="{68847682-9FD2-420F-9A20-379864EE6B30}" destId="{35BD1760-1E56-4DF4-81DE-63E472D00E56}" srcOrd="0" destOrd="0" presId="urn:microsoft.com/office/officeart/2008/layout/IncreasingCircleProcess"/>
    <dgm:cxn modelId="{5682C318-201A-418A-AE1D-1AB9466118E5}" type="presParOf" srcId="{35BD1760-1E56-4DF4-81DE-63E472D00E56}" destId="{D415B3A8-C522-435A-AB3C-70B18B5CC724}" srcOrd="0" destOrd="0" presId="urn:microsoft.com/office/officeart/2008/layout/IncreasingCircleProcess"/>
    <dgm:cxn modelId="{FE9567EF-A75A-4E6C-A89B-EA3A65BEA883}" type="presParOf" srcId="{35BD1760-1E56-4DF4-81DE-63E472D00E56}" destId="{FC2E9FAF-3F2A-4BD9-9CA8-1FF8BB8DD074}" srcOrd="1" destOrd="0" presId="urn:microsoft.com/office/officeart/2008/layout/IncreasingCircleProcess"/>
    <dgm:cxn modelId="{422B0924-F939-414D-9319-23E901CD9BA3}" type="presParOf" srcId="{35BD1760-1E56-4DF4-81DE-63E472D00E56}" destId="{9D3B33A0-5DF8-4F37-8D13-FC2E4EA5F13B}" srcOrd="2" destOrd="0" presId="urn:microsoft.com/office/officeart/2008/layout/IncreasingCircleProcess"/>
    <dgm:cxn modelId="{77929758-D20F-4379-A1E6-350AD4AE7458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069" y="174752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62146" y="235828"/>
          <a:ext cx="488612" cy="488612"/>
        </a:xfrm>
        <a:prstGeom prst="chord">
          <a:avLst>
            <a:gd name="adj1" fmla="val 1168272"/>
            <a:gd name="adj2" fmla="val 9631728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739077" y="785517"/>
          <a:ext cx="1806848" cy="2570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"საჩხერის რაიონული საავადმყოფო-პოლიკლინიკური გაერთიანება„ 50 საწოლი</a:t>
          </a:r>
          <a:endParaRPr lang="en-US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შპს "კლინიკა-ლჯ</a:t>
          </a:r>
          <a:r>
            <a:rPr lang="en-US" sz="1200" kern="1200" dirty="0"/>
            <a:t>”</a:t>
          </a:r>
        </a:p>
      </dsp:txBody>
      <dsp:txXfrm>
        <a:off x="739077" y="785517"/>
        <a:ext cx="1806848" cy="2570305"/>
      </dsp:txXfrm>
    </dsp:sp>
    <dsp:sp modelId="{BE87D9B4-B406-409E-9E22-3AE6B42416EB}">
      <dsp:nvSpPr>
        <dsp:cNvPr id="0" name=""/>
        <dsp:cNvSpPr/>
      </dsp:nvSpPr>
      <dsp:spPr>
        <a:xfrm>
          <a:off x="739077" y="174752"/>
          <a:ext cx="1806848" cy="61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მოქმედი</a:t>
          </a:r>
          <a:r>
            <a:rPr lang="en-US" sz="1400" b="1" kern="1200" dirty="0"/>
            <a:t>: 234 </a:t>
          </a:r>
          <a:r>
            <a:rPr lang="ka-GE" sz="1400" b="1" kern="1200" dirty="0"/>
            <a:t>საწოლი </a:t>
          </a:r>
          <a:r>
            <a:rPr lang="en-US" sz="1400" b="1" kern="1200" dirty="0"/>
            <a:t>32 </a:t>
          </a:r>
          <a:r>
            <a:rPr lang="ka-GE" sz="1400" b="1" kern="1200" dirty="0"/>
            <a:t>აპარატი</a:t>
          </a:r>
          <a:endParaRPr lang="en-US" sz="1400" b="1" kern="1200" dirty="0"/>
        </a:p>
      </dsp:txBody>
      <dsp:txXfrm>
        <a:off x="739077" y="174752"/>
        <a:ext cx="1806848" cy="610765"/>
      </dsp:txXfrm>
    </dsp:sp>
    <dsp:sp modelId="{92B44441-639B-48C6-8CDB-56FC855DC271}">
      <dsp:nvSpPr>
        <dsp:cNvPr id="0" name=""/>
        <dsp:cNvSpPr/>
      </dsp:nvSpPr>
      <dsp:spPr>
        <a:xfrm>
          <a:off x="2673168" y="143940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>
          <a:off x="2734245" y="205017"/>
          <a:ext cx="488612" cy="488612"/>
        </a:xfrm>
        <a:prstGeom prst="chord">
          <a:avLst>
            <a:gd name="adj1" fmla="val 20431728"/>
            <a:gd name="adj2" fmla="val 11968272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2945290" y="693083"/>
          <a:ext cx="2738621" cy="2693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კლინიკა ბომონდი (ორსულები) 152 აპარატი 19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სს </a:t>
          </a:r>
          <a:r>
            <a:rPr lang="ka-GE" sz="1200" kern="1200" dirty="0"/>
            <a:t>"ევექსის ჰოსპიტლები" - ქუთაისის რეფერალური </a:t>
          </a:r>
          <a:r>
            <a:rPr lang="ka-GE" sz="1200" kern="1200" dirty="0" smtClean="0"/>
            <a:t>ჰოსპიტალი 144, აპარატი 18</a:t>
          </a:r>
          <a:endParaRPr lang="ka-GE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2945290" y="693083"/>
        <a:ext cx="2738621" cy="2693551"/>
      </dsp:txXfrm>
    </dsp:sp>
    <dsp:sp modelId="{F8F19506-80BA-4C67-80D7-5B739F41F51D}">
      <dsp:nvSpPr>
        <dsp:cNvPr id="0" name=""/>
        <dsp:cNvSpPr/>
      </dsp:nvSpPr>
      <dsp:spPr>
        <a:xfrm>
          <a:off x="3411177" y="143940"/>
          <a:ext cx="1806848" cy="61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COVID&gt;300</a:t>
          </a:r>
          <a:r>
            <a:rPr lang="ka-GE" sz="1400" b="1" kern="1200" dirty="0" smtClean="0"/>
            <a:t> და &gt;400</a:t>
          </a:r>
          <a:endParaRPr lang="ka-GE" sz="1400" b="1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/>
            <a:t>296 </a:t>
          </a:r>
          <a:r>
            <a:rPr lang="en-US" sz="1200" b="1" kern="1200" dirty="0" smtClean="0"/>
            <a:t> </a:t>
          </a:r>
          <a:r>
            <a:rPr lang="ka-GE" sz="1200" b="1" kern="1200" dirty="0"/>
            <a:t>საწოლი , </a:t>
          </a:r>
          <a:r>
            <a:rPr lang="ka-GE" sz="1200" b="1" kern="1200" dirty="0" smtClean="0"/>
            <a:t>37</a:t>
          </a:r>
          <a:r>
            <a:rPr lang="en-US" sz="1200" b="1" kern="1200" dirty="0" smtClean="0"/>
            <a:t> </a:t>
          </a:r>
          <a:r>
            <a:rPr lang="ka-GE" sz="1200" b="1" kern="1200" dirty="0"/>
            <a:t>აპარატი</a:t>
          </a:r>
          <a:endParaRPr lang="en-US" sz="1200" b="1" kern="1200" dirty="0"/>
        </a:p>
      </dsp:txBody>
      <dsp:txXfrm>
        <a:off x="3411177" y="143940"/>
        <a:ext cx="1806848" cy="610765"/>
      </dsp:txXfrm>
    </dsp:sp>
    <dsp:sp modelId="{51FA16CF-BC3A-48F6-87AE-FDFCFDCB6F02}">
      <dsp:nvSpPr>
        <dsp:cNvPr id="0" name=""/>
        <dsp:cNvSpPr/>
      </dsp:nvSpPr>
      <dsp:spPr>
        <a:xfrm>
          <a:off x="5811154" y="349504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077601-94A6-44F6-B0A9-126C67379069}">
      <dsp:nvSpPr>
        <dsp:cNvPr id="0" name=""/>
        <dsp:cNvSpPr/>
      </dsp:nvSpPr>
      <dsp:spPr>
        <a:xfrm>
          <a:off x="5872231" y="410581"/>
          <a:ext cx="488612" cy="488612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D7B690-5B0B-4968-A58D-75497BE3170A}">
      <dsp:nvSpPr>
        <dsp:cNvPr id="0" name=""/>
        <dsp:cNvSpPr/>
      </dsp:nvSpPr>
      <dsp:spPr>
        <a:xfrm>
          <a:off x="6549163" y="960270"/>
          <a:ext cx="1806848" cy="2570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6549163" y="960270"/>
        <a:ext cx="1806848" cy="2570305"/>
      </dsp:txXfrm>
    </dsp:sp>
    <dsp:sp modelId="{66E4D933-81F6-48A4-A7C5-F34382410A92}">
      <dsp:nvSpPr>
        <dsp:cNvPr id="0" name=""/>
        <dsp:cNvSpPr/>
      </dsp:nvSpPr>
      <dsp:spPr>
        <a:xfrm>
          <a:off x="6549163" y="0"/>
          <a:ext cx="1806848" cy="1309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COVID&gt;</a:t>
          </a:r>
          <a:r>
            <a:rPr lang="ka-GE" sz="1400" b="1" kern="1200" dirty="0"/>
            <a:t>1400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"საჩხერის რაიონული საავადმყოფო-პოლიკლინიკური გაერთიანება„ 100 საწოლი 15 აპარატი</a:t>
          </a:r>
        </a:p>
      </dsp:txBody>
      <dsp:txXfrm>
        <a:off x="6549163" y="0"/>
        <a:ext cx="1806848" cy="13097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3663" y="0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94189" y="90525"/>
          <a:ext cx="724204" cy="724204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709237" y="905256"/>
          <a:ext cx="3454603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შპს </a:t>
          </a:r>
          <a:r>
            <a:rPr lang="ka-GE" sz="1600" kern="1200" dirty="0"/>
            <a:t>"მედალფა„ - ბათუმის კლინიკა</a:t>
          </a:r>
          <a:endParaRPr lang="en-US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 </a:t>
          </a:r>
        </a:p>
      </dsp:txBody>
      <dsp:txXfrm>
        <a:off x="709237" y="905256"/>
        <a:ext cx="3454603" cy="3809619"/>
      </dsp:txXfrm>
    </dsp:sp>
    <dsp:sp modelId="{BE87D9B4-B406-409E-9E22-3AE6B42416EB}">
      <dsp:nvSpPr>
        <dsp:cNvPr id="0" name=""/>
        <dsp:cNvSpPr/>
      </dsp:nvSpPr>
      <dsp:spPr>
        <a:xfrm>
          <a:off x="1097514" y="136616"/>
          <a:ext cx="2678049" cy="632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/>
            <a:t>მოქმედი</a:t>
          </a:r>
          <a:r>
            <a:rPr lang="en-US" sz="1800" b="1" kern="1200" dirty="0"/>
            <a:t>:  </a:t>
          </a:r>
          <a:r>
            <a:rPr lang="ka-GE" sz="1800" b="1" kern="1200" dirty="0" smtClean="0"/>
            <a:t>50</a:t>
          </a:r>
          <a:r>
            <a:rPr lang="en-US" sz="1800" b="1" kern="1200" dirty="0" smtClean="0"/>
            <a:t> </a:t>
          </a:r>
          <a:r>
            <a:rPr lang="ka-GE" sz="1800" b="1" kern="1200" dirty="0"/>
            <a:t>საწოლი </a:t>
          </a:r>
          <a:endParaRPr lang="en-US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  <a:r>
            <a:rPr lang="ka-GE" sz="1800" b="1" kern="1200" dirty="0" smtClean="0"/>
            <a:t>1</a:t>
          </a:r>
          <a:r>
            <a:rPr lang="en-US" sz="1800" b="1" kern="1200" dirty="0" smtClean="0"/>
            <a:t> </a:t>
          </a:r>
          <a:r>
            <a:rPr lang="ka-GE" sz="1800" b="1" kern="1200" dirty="0"/>
            <a:t>აპარატი</a:t>
          </a:r>
          <a:endParaRPr lang="en-US" sz="1800" b="1" kern="1200" dirty="0"/>
        </a:p>
      </dsp:txBody>
      <dsp:txXfrm>
        <a:off x="1097514" y="136616"/>
        <a:ext cx="2678049" cy="632022"/>
      </dsp:txXfrm>
    </dsp:sp>
    <dsp:sp modelId="{92B44441-639B-48C6-8CDB-56FC855DC271}">
      <dsp:nvSpPr>
        <dsp:cNvPr id="0" name=""/>
        <dsp:cNvSpPr/>
      </dsp:nvSpPr>
      <dsp:spPr>
        <a:xfrm>
          <a:off x="4352435" y="0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 rot="17587841">
          <a:off x="4442961" y="90525"/>
          <a:ext cx="724204" cy="724204"/>
        </a:xfrm>
        <a:prstGeom prst="chord">
          <a:avLst/>
        </a:prstGeom>
        <a:solidFill>
          <a:srgbClr val="00B050"/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5098836" y="959809"/>
          <a:ext cx="2678049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ბათუმის რესპუბლიკური საავადმყოფო (ახალი შენობა-ნებართვის მიღების თანავე)</a:t>
          </a:r>
          <a:endParaRPr lang="en-US" sz="1600" kern="1200" dirty="0"/>
        </a:p>
      </dsp:txBody>
      <dsp:txXfrm>
        <a:off x="5098836" y="959809"/>
        <a:ext cx="2678049" cy="3809619"/>
      </dsp:txXfrm>
    </dsp:sp>
    <dsp:sp modelId="{F8F19506-80BA-4C67-80D7-5B739F41F51D}">
      <dsp:nvSpPr>
        <dsp:cNvPr id="0" name=""/>
        <dsp:cNvSpPr/>
      </dsp:nvSpPr>
      <dsp:spPr>
        <a:xfrm>
          <a:off x="5446287" y="0"/>
          <a:ext cx="2678049" cy="905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COVID&gt;</a:t>
          </a:r>
          <a:r>
            <a:rPr lang="ka-GE" sz="1800" b="1" kern="1200" dirty="0" smtClean="0"/>
            <a:t>4</a:t>
          </a:r>
          <a:r>
            <a:rPr lang="en-US" sz="1800" b="1" kern="1200" dirty="0" smtClean="0"/>
            <a:t>00</a:t>
          </a:r>
          <a:endParaRPr lang="ka-GE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  <a:r>
            <a:rPr lang="ka-GE" sz="1800" b="1" kern="1200" dirty="0" smtClean="0"/>
            <a:t>70 საწოლი 27 აპარატი</a:t>
          </a:r>
          <a:endParaRPr lang="en-US" sz="1800" b="1" kern="1200" dirty="0"/>
        </a:p>
      </dsp:txBody>
      <dsp:txXfrm>
        <a:off x="5446287" y="0"/>
        <a:ext cx="2678049" cy="9052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5BA65-3B9E-4546-9D1B-7B96E0C107C0}">
      <dsp:nvSpPr>
        <dsp:cNvPr id="0" name=""/>
        <dsp:cNvSpPr/>
      </dsp:nvSpPr>
      <dsp:spPr>
        <a:xfrm>
          <a:off x="2539" y="0"/>
          <a:ext cx="950976" cy="95097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DD64BB-3076-A144-B21A-25FC3D4CD5B3}">
      <dsp:nvSpPr>
        <dsp:cNvPr id="0" name=""/>
        <dsp:cNvSpPr/>
      </dsp:nvSpPr>
      <dsp:spPr>
        <a:xfrm>
          <a:off x="97637" y="95097"/>
          <a:ext cx="760780" cy="760780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600CE-CCFB-C448-A320-E3FB0567EDA0}">
      <dsp:nvSpPr>
        <dsp:cNvPr id="0" name=""/>
        <dsp:cNvSpPr/>
      </dsp:nvSpPr>
      <dsp:spPr>
        <a:xfrm>
          <a:off x="1009479" y="158927"/>
          <a:ext cx="2813304" cy="95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600" kern="1200" dirty="0">
              <a:latin typeface="Sylfaen" panose="010A0502050306030303" pitchFamily="18" charset="0"/>
            </a:rPr>
            <a:t> </a:t>
          </a:r>
          <a:r>
            <a:rPr lang="ka-GE" sz="1600" kern="1200" dirty="0">
              <a:latin typeface="Sylfaen" panose="010A0502050306030303" pitchFamily="18" charset="0"/>
            </a:rPr>
            <a:t>საწოლი</a:t>
          </a:r>
          <a:endParaRPr lang="en-US" sz="1600" strike="sngStrike" kern="1200" dirty="0">
            <a:latin typeface="Sylfaen" panose="010A0502050306030303" pitchFamily="18" charset="0"/>
          </a:endParaRPr>
        </a:p>
      </dsp:txBody>
      <dsp:txXfrm>
        <a:off x="1009479" y="158927"/>
        <a:ext cx="2813304" cy="950976"/>
      </dsp:txXfrm>
    </dsp:sp>
    <dsp:sp modelId="{DF52F8F6-22AE-B849-9023-16F6F6A802F6}">
      <dsp:nvSpPr>
        <dsp:cNvPr id="0" name=""/>
        <dsp:cNvSpPr/>
      </dsp:nvSpPr>
      <dsp:spPr>
        <a:xfrm>
          <a:off x="4163060" y="0"/>
          <a:ext cx="950976" cy="95097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05F54-16B8-5F45-8B6A-C606B86AE485}">
      <dsp:nvSpPr>
        <dsp:cNvPr id="0" name=""/>
        <dsp:cNvSpPr/>
      </dsp:nvSpPr>
      <dsp:spPr>
        <a:xfrm>
          <a:off x="4258157" y="95097"/>
          <a:ext cx="760780" cy="760780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6FF429-DAE4-D14C-BB94-A894AEB75F53}">
      <dsp:nvSpPr>
        <dsp:cNvPr id="0" name=""/>
        <dsp:cNvSpPr/>
      </dsp:nvSpPr>
      <dsp:spPr>
        <a:xfrm>
          <a:off x="5312156" y="0"/>
          <a:ext cx="2813304" cy="95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strike="noStrike" kern="1200" dirty="0"/>
            <a:t>რუხის ჰოსპიტლის </a:t>
          </a:r>
          <a:r>
            <a:rPr lang="ka-GE" sz="1600" strike="noStrike" kern="1200" dirty="0" smtClean="0"/>
            <a:t>მობილიზება: 200 საწოლი, 20 აპარატი </a:t>
          </a:r>
          <a:endParaRPr lang="en-US" sz="1600" strike="noStrike" kern="1200" dirty="0"/>
        </a:p>
      </dsp:txBody>
      <dsp:txXfrm>
        <a:off x="5312156" y="0"/>
        <a:ext cx="2813304" cy="9509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310096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1414134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1394353" y="1040384"/>
          <a:ext cx="5423550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strike="sngStrike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სს "რუსთავის ცენტრალური საავადმყოფო</a:t>
          </a:r>
          <a:r>
            <a:rPr lang="ka-GE" sz="1600" kern="1200" dirty="0" smtClean="0"/>
            <a:t>„ 120 საწოლი</a:t>
          </a:r>
          <a:endParaRPr lang="ka-GE" sz="1600" kern="1200" dirty="0"/>
        </a:p>
      </dsp:txBody>
      <dsp:txXfrm>
        <a:off x="1394353" y="1040384"/>
        <a:ext cx="5423550" cy="4378282"/>
      </dsp:txXfrm>
    </dsp:sp>
    <dsp:sp modelId="{BE87D9B4-B406-409E-9E22-3AE6B42416EB}">
      <dsp:nvSpPr>
        <dsp:cNvPr id="0" name=""/>
        <dsp:cNvSpPr/>
      </dsp:nvSpPr>
      <dsp:spPr>
        <a:xfrm>
          <a:off x="2567227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/>
            <a:t>მოქმედი</a:t>
          </a:r>
          <a:r>
            <a:rPr lang="en-US" sz="1800" kern="1200" dirty="0" smtClean="0"/>
            <a:t>:1</a:t>
          </a:r>
          <a:r>
            <a:rPr lang="ka-GE" sz="1800" kern="1200" dirty="0" smtClean="0"/>
            <a:t>92</a:t>
          </a:r>
          <a:r>
            <a:rPr lang="en-US" sz="1800" kern="1200" dirty="0" smtClean="0"/>
            <a:t> </a:t>
          </a:r>
          <a:r>
            <a:rPr lang="ka-GE" sz="1800" kern="1200" dirty="0"/>
            <a:t>საწოლი </a:t>
          </a:r>
          <a:endParaRPr lang="en-U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26 </a:t>
          </a:r>
          <a:r>
            <a:rPr lang="ka-GE" sz="1800" kern="1200" dirty="0"/>
            <a:t>აპარატი</a:t>
          </a:r>
          <a:endParaRPr lang="en-US" sz="1800" kern="1200" dirty="0"/>
        </a:p>
      </dsp:txBody>
      <dsp:txXfrm>
        <a:off x="2567227" y="0"/>
        <a:ext cx="3077802" cy="10403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896533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2000571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3153663" y="1040384"/>
          <a:ext cx="3077802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სსიპ "გიორგი აბრამიშვილის სახელობის საქართველოს თავდაცვის სამინისტროს სამხედრო ჰოსპიტალი„</a:t>
          </a:r>
          <a:endParaRPr lang="en-US" sz="1400" strike="sngStrike" kern="1200" dirty="0"/>
        </a:p>
      </dsp:txBody>
      <dsp:txXfrm>
        <a:off x="3153663" y="1040384"/>
        <a:ext cx="3077802" cy="4378282"/>
      </dsp:txXfrm>
    </dsp:sp>
    <dsp:sp modelId="{BE87D9B4-B406-409E-9E22-3AE6B42416EB}">
      <dsp:nvSpPr>
        <dsp:cNvPr id="0" name=""/>
        <dsp:cNvSpPr/>
      </dsp:nvSpPr>
      <dsp:spPr>
        <a:xfrm>
          <a:off x="3153663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/>
            <a:t>მოქმედი</a:t>
          </a:r>
          <a:r>
            <a:rPr lang="en-US" sz="1800" kern="1200" dirty="0"/>
            <a:t>: 174 </a:t>
          </a:r>
          <a:r>
            <a:rPr lang="ka-GE" sz="1800" kern="1200" dirty="0"/>
            <a:t>საწოლი </a:t>
          </a:r>
          <a:endParaRPr lang="en-U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12 </a:t>
          </a:r>
          <a:r>
            <a:rPr lang="ka-GE" sz="1800" kern="1200" dirty="0"/>
            <a:t>აპარატი</a:t>
          </a:r>
          <a:endParaRPr lang="en-US" sz="1800" kern="1200" dirty="0"/>
        </a:p>
      </dsp:txBody>
      <dsp:txXfrm>
        <a:off x="3153663" y="0"/>
        <a:ext cx="3077802" cy="10403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550888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1654926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2116729" y="1040384"/>
          <a:ext cx="4460382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strike="sngStrike" kern="1200" dirty="0"/>
        </a:p>
      </dsp:txBody>
      <dsp:txXfrm>
        <a:off x="2116729" y="1040384"/>
        <a:ext cx="4460382" cy="4378282"/>
      </dsp:txXfrm>
    </dsp:sp>
    <dsp:sp modelId="{BE87D9B4-B406-409E-9E22-3AE6B42416EB}">
      <dsp:nvSpPr>
        <dsp:cNvPr id="0" name=""/>
        <dsp:cNvSpPr/>
      </dsp:nvSpPr>
      <dsp:spPr>
        <a:xfrm>
          <a:off x="2808018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რეფერალი თბილისში</a:t>
          </a:r>
          <a:endParaRPr lang="en-US" sz="1800" kern="1200" dirty="0"/>
        </a:p>
      </dsp:txBody>
      <dsp:txXfrm>
        <a:off x="2808018" y="0"/>
        <a:ext cx="3077802" cy="1040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58DAC-5261-4A1E-A936-D07E493399E5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D7026-6204-4B93-A71D-8FB94990B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9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67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67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48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44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9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1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5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2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4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2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1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4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0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5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468" y="1839671"/>
            <a:ext cx="10519064" cy="2387600"/>
          </a:xfrm>
        </p:spPr>
        <p:txBody>
          <a:bodyPr>
            <a:normAutofit fontScale="90000"/>
          </a:bodyPr>
          <a:lstStyle/>
          <a:p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სამედიცინო სერვისების ორგანიზება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COVID-</a:t>
            </a: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19-ის მართვის მიზნით</a:t>
            </a:r>
            <a:b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14 აპრილი 2020</a:t>
            </a:r>
            <a:endParaRPr lang="en-US" sz="4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0" t="39546" r="3697" b="41362"/>
          <a:stretch/>
        </p:blipFill>
        <p:spPr>
          <a:xfrm>
            <a:off x="0" y="0"/>
            <a:ext cx="1219200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64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703" y="114404"/>
            <a:ext cx="10515600" cy="652514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 smtClean="0"/>
              <a:t>თბილისში კლინიკები პრეტრიაჟის ფუნქციით (წარმოდგენილია კლინიკების ნაწილი, ექვემდებარება შეფასებას) 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725942"/>
              </p:ext>
            </p:extLst>
          </p:nvPr>
        </p:nvGraphicFramePr>
        <p:xfrm>
          <a:off x="808703" y="766918"/>
          <a:ext cx="10677831" cy="5931825"/>
        </p:xfrm>
        <a:graphic>
          <a:graphicData uri="http://schemas.openxmlformats.org/drawingml/2006/table">
            <a:tbl>
              <a:tblPr/>
              <a:tblGrid>
                <a:gridCol w="6462675">
                  <a:extLst>
                    <a:ext uri="{9D8B030D-6E8A-4147-A177-3AD203B41FA5}">
                      <a16:colId xmlns:a16="http://schemas.microsoft.com/office/drawing/2014/main" val="4239192305"/>
                    </a:ext>
                  </a:extLst>
                </a:gridCol>
                <a:gridCol w="1106796">
                  <a:extLst>
                    <a:ext uri="{9D8B030D-6E8A-4147-A177-3AD203B41FA5}">
                      <a16:colId xmlns:a16="http://schemas.microsoft.com/office/drawing/2014/main" val="711936913"/>
                    </a:ext>
                  </a:extLst>
                </a:gridCol>
                <a:gridCol w="1870105">
                  <a:extLst>
                    <a:ext uri="{9D8B030D-6E8A-4147-A177-3AD203B41FA5}">
                      <a16:colId xmlns:a16="http://schemas.microsoft.com/office/drawing/2014/main" val="886385092"/>
                    </a:ext>
                  </a:extLst>
                </a:gridCol>
                <a:gridCol w="1238255">
                  <a:extLst>
                    <a:ext uri="{9D8B030D-6E8A-4147-A177-3AD203B41FA5}">
                      <a16:colId xmlns:a16="http://schemas.microsoft.com/office/drawing/2014/main" val="4056356358"/>
                    </a:ext>
                  </a:extLst>
                </a:gridCol>
              </a:tblGrid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მაღალი სამედიცინო ტექნოლოგიების ცენტრი, საუნივერსიტეტო კლინიკა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ისანი-სამგორი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23508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შპს. აკად. ო. ღუდუშაურის სახელობის ეროვნული სამედიცინო ცენტრი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9185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"კავკასიის მედიცინის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94808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„ნიუ ჰოსპიტალს“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კრწანისი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2873738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ჰოსპიტლები“ - მ.იაშვილის სახელობის ბავშვთა ცენტრალური საავადმყოფო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82822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ქ. თბილისი შპს ,, # 5 კლინიკური საავადმყოფო''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16369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"ს.ხეჩინაშვილის სახელობის საუნივერსიტეტო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314552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"ევექსის ჰოსპიტლები" - ი. ციციშვილის სახელობის ბავშვთა კლინიკა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33181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პინეო სამედიცინო ეკოსისტემა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ისანი-სამგორი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338324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„აკად. გ. ჩაფიძის სახელობის გადაუდებელი კარდიოლოგიის ცენტრი“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6694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„ქართულ-ჰოლანდიური ჰოსპიტალი"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630936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"ინოვა"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3536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ს.ს. ,,კ. ერისთავის სახ. ექსპერიმენტული და კლინიკური ქირურუგიის ეროვნული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98722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"თბილისის ცენტრალური საავადმყოფო"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123275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„ალექსანდრე ალადაშვილის სახელობის კლინიკა“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3282356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"თბილისის პედიატრიული პრივატ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23638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"იმედის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714954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ს.ს. ”უნივერსალური სამედიცინო ცენტრი”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51980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"ბოხუას სახელობის კარდიოვასკულარული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410188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"თბილისის ცენტრალური საავადმყოფო"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763698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,,კ. ერისთავის სახელობის ექსპერიმენტული და კლინიკური ქირურგიის ეროვნული ცენტრი’’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473205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"ავერსის კლინიკა" ცენტრალური ფილიალი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06647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ა.ა.ი.პ "ჯო ენის სახელობის სამედიცინო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73352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აკად. ფრიდონ თოდუას სამედიცინო ცენტრი - კლინიკური მედიცინის სამეცნიერო კვლევითი ინსტიტუტი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436309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სამედიცინო ცენტრი მედიქლაბჯორჯია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3842685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ჰელსი ჯორჯია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432245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წინამძღვიშვილის სახელობის კარდიოლოგიის ცენტრი (გერმანულ-ქართული კლინიკა)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772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61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764827917"/>
              </p:ext>
            </p:extLst>
          </p:nvPr>
        </p:nvGraphicFramePr>
        <p:xfrm>
          <a:off x="935567" y="1251353"/>
          <a:ext cx="8357081" cy="5419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იმერეთის რეგიონში 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1296364" y="5293599"/>
            <a:ext cx="1277227" cy="13777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34388" y="5214414"/>
            <a:ext cx="510257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1. შპს ”ქუთაისის დ. ნაზარიშვილის სახ. საოჯახო მედიცინისა და საოჯახო მედიცინის რეგიონალური სასწავლო ცენტრი”</a:t>
            </a:r>
          </a:p>
          <a:p>
            <a:pPr lvl="0"/>
            <a:r>
              <a:rPr lang="ka-GE" sz="1400" dirty="0"/>
              <a:t>2. შპს "ქუთაისის </a:t>
            </a:r>
            <a:r>
              <a:rPr lang="en-US" sz="1400" dirty="0"/>
              <a:t>N4  </a:t>
            </a:r>
            <a:r>
              <a:rPr lang="ka-GE" sz="1400" dirty="0"/>
              <a:t>შერეული  პოლიკლინიკა"</a:t>
            </a:r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83433" y="3311751"/>
            <a:ext cx="4052285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7596" y="3743448"/>
            <a:ext cx="303812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sz="1400" dirty="0"/>
              <a:t>1. შპს "რეგიონული ჯანდაცვის ცენტრი"-  ო. ჩხობაძის სახელობის  მრავალპროფილური სამედიცინო დაწესებულება: </a:t>
            </a:r>
            <a:r>
              <a:rPr lang="en-US" sz="1400" dirty="0"/>
              <a:t>114 </a:t>
            </a:r>
            <a:r>
              <a:rPr lang="ka-GE" sz="1400" dirty="0"/>
              <a:t>საწოლი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კლინიკების გაფართოვების სქემა 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55035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  <a:latin typeface="Sylfaen" panose="010A0502050306030303" pitchFamily="18" charset="0"/>
              </a:rPr>
              <a:t>რთული შემთხვევების რეფერალი: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გორის ჰოსპიტალი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ინფექციური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საუნივერსიტეტო კლინიკა </a:t>
            </a: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60934" y="4912999"/>
            <a:ext cx="2593345" cy="16004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ქუთაისში ლუგარის ქვედანაყოფი</a:t>
            </a:r>
          </a:p>
          <a:p>
            <a:pPr algn="ctr"/>
            <a:endParaRPr lang="ka-GE" sz="1400" dirty="0">
              <a:solidFill>
                <a:schemeClr val="tx1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31" y="3191353"/>
            <a:ext cx="476020" cy="47602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572703" y="3333130"/>
            <a:ext cx="6181576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78129" y="3961350"/>
            <a:ext cx="607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ყველა რაიონული საავადმყოფო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76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კლინიკები პრეტრიაჟის ფუნქციით (ექვემდებარება რეგულირებიის სააგენტოს კონტროლს/ნებართვას)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688466"/>
              </p:ext>
            </p:extLst>
          </p:nvPr>
        </p:nvGraphicFramePr>
        <p:xfrm>
          <a:off x="575187" y="1548583"/>
          <a:ext cx="9588706" cy="4208360"/>
        </p:xfrm>
        <a:graphic>
          <a:graphicData uri="http://schemas.openxmlformats.org/drawingml/2006/table">
            <a:tbl>
              <a:tblPr/>
              <a:tblGrid>
                <a:gridCol w="5803489">
                  <a:extLst>
                    <a:ext uri="{9D8B030D-6E8A-4147-A177-3AD203B41FA5}">
                      <a16:colId xmlns:a16="http://schemas.microsoft.com/office/drawing/2014/main" val="2212350163"/>
                    </a:ext>
                  </a:extLst>
                </a:gridCol>
                <a:gridCol w="993905">
                  <a:extLst>
                    <a:ext uri="{9D8B030D-6E8A-4147-A177-3AD203B41FA5}">
                      <a16:colId xmlns:a16="http://schemas.microsoft.com/office/drawing/2014/main" val="3862546555"/>
                    </a:ext>
                  </a:extLst>
                </a:gridCol>
                <a:gridCol w="1679357">
                  <a:extLst>
                    <a:ext uri="{9D8B030D-6E8A-4147-A177-3AD203B41FA5}">
                      <a16:colId xmlns:a16="http://schemas.microsoft.com/office/drawing/2014/main" val="3516258476"/>
                    </a:ext>
                  </a:extLst>
                </a:gridCol>
                <a:gridCol w="1111955">
                  <a:extLst>
                    <a:ext uri="{9D8B030D-6E8A-4147-A177-3AD203B41FA5}">
                      <a16:colId xmlns:a16="http://schemas.microsoft.com/office/drawing/2014/main" val="1136142779"/>
                    </a:ext>
                  </a:extLst>
                </a:gridCol>
              </a:tblGrid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 "იმერმედი"-იმერეთის სამხარეო სამედიცინო ცენტრი (თერჯოლამედი)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4104203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 "ჯეო ჰოსპიტალს" სამტრედიის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სამტრედია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878583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შ.პ.ს.,,ჯეოჰოსპიტალს"-ის ზესტაფონის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398999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ხონის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942047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,,ჯეო ჰოსპიტალს''- ბაღდათის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ბაღდათი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463136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კლინიკა "ელიტე"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121667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,,წყალტუბოს რაიონული საავადმყოფო”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წყალტუბო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138127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,,რეგიონული ჯანდაცვის ცენტრი" 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632688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ტყიბულის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ტყიბული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687546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თერჯოლის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281981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"რეგიონული ჯანდაცვის ცენტრი" ხარაგაული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ხარაგაული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354541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"შპს ჯეო ჰოსპიტალს" -ის  ვანის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306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80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665042427"/>
              </p:ext>
            </p:extLst>
          </p:nvPr>
        </p:nvGraphicFramePr>
        <p:xfrm>
          <a:off x="1026495" y="116648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აჭარის რეგიონში 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914993" y="5002060"/>
            <a:ext cx="751576" cy="8107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71458" y="4904846"/>
            <a:ext cx="51025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</a:t>
            </a:r>
            <a:r>
              <a:rPr lang="ka-GE" sz="2400" b="1" dirty="0" smtClean="0">
                <a:solidFill>
                  <a:schemeClr val="accent1">
                    <a:lumMod val="50000"/>
                  </a:schemeClr>
                </a:solidFill>
              </a:rPr>
              <a:t>ჯანდაცვაში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600" dirty="0"/>
              <a:t>1. შპს ”ქუთაისის დ. ნაზარიშვილის სახ. საოჯახო მედიცინისა და საოჯახო მედიცინის რეგიონალური სასწავლო ცენტრი”</a:t>
            </a:r>
          </a:p>
          <a:p>
            <a:pPr lvl="0"/>
            <a:r>
              <a:rPr lang="ka-GE" sz="1600" dirty="0"/>
              <a:t>2. შპს "ქუთაისის </a:t>
            </a:r>
            <a:r>
              <a:rPr lang="en-US" sz="1600" dirty="0"/>
              <a:t>N4  </a:t>
            </a:r>
            <a:r>
              <a:rPr lang="ka-GE" sz="1600" dirty="0"/>
              <a:t>შერეული  პოლიკლინიკა"</a:t>
            </a:r>
          </a:p>
          <a:p>
            <a:endParaRPr lang="en-US" sz="16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276104" y="1076539"/>
            <a:ext cx="2356566" cy="20621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</a:t>
            </a:r>
            <a:r>
              <a:rPr lang="ka-GE" sz="1600" dirty="0" smtClean="0"/>
              <a:t>კლინიკა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9265997" y="4499482"/>
            <a:ext cx="2481843" cy="181588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600" dirty="0">
              <a:solidFill>
                <a:srgbClr val="C00000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ლუგარის ბათუმის ქვედანაყოფი</a:t>
            </a:r>
          </a:p>
          <a:p>
            <a:pPr algn="ctr"/>
            <a:endParaRPr lang="ka-GE" sz="1600" dirty="0">
              <a:solidFill>
                <a:schemeClr val="tx1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88702" y="3315799"/>
            <a:ext cx="4052285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18290" y="3684314"/>
            <a:ext cx="34473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/>
              <a:t>1. შპს "სალიხ აბაშიძის ინფექციური პათოლოგიის, შიდსის და ტუბერკულოზის რეგიონული ცენტრი</a:t>
            </a:r>
            <a:r>
              <a:rPr lang="ka-GE" sz="1400" dirty="0" smtClean="0"/>
              <a:t>„-25 საწოლი (საერთო საწოლები 90)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5572703" y="3333130"/>
            <a:ext cx="6181576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678129" y="3961350"/>
            <a:ext cx="607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ყველა რაიონული საავადმყოფო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7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7262"/>
          </a:xfrm>
        </p:spPr>
        <p:txBody>
          <a:bodyPr>
            <a:noAutofit/>
          </a:bodyPr>
          <a:lstStyle/>
          <a:p>
            <a:pPr algn="ctr"/>
            <a:r>
              <a:rPr lang="ka-GE" sz="3200" dirty="0" smtClean="0"/>
              <a:t>აჭარაში კლინიკები პრეტრიაჟის ფუნქციით(რეგულირების სააგენტოს ნებართვით)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093594"/>
              </p:ext>
            </p:extLst>
          </p:nvPr>
        </p:nvGraphicFramePr>
        <p:xfrm>
          <a:off x="1037302" y="1442169"/>
          <a:ext cx="10117395" cy="438951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55847">
                  <a:extLst>
                    <a:ext uri="{9D8B030D-6E8A-4147-A177-3AD203B41FA5}">
                      <a16:colId xmlns:a16="http://schemas.microsoft.com/office/drawing/2014/main" val="156995100"/>
                    </a:ext>
                  </a:extLst>
                </a:gridCol>
                <a:gridCol w="1438300">
                  <a:extLst>
                    <a:ext uri="{9D8B030D-6E8A-4147-A177-3AD203B41FA5}">
                      <a16:colId xmlns:a16="http://schemas.microsoft.com/office/drawing/2014/main" val="1677026598"/>
                    </a:ext>
                  </a:extLst>
                </a:gridCol>
                <a:gridCol w="1971504">
                  <a:extLst>
                    <a:ext uri="{9D8B030D-6E8A-4147-A177-3AD203B41FA5}">
                      <a16:colId xmlns:a16="http://schemas.microsoft.com/office/drawing/2014/main" val="650489300"/>
                    </a:ext>
                  </a:extLst>
                </a:gridCol>
                <a:gridCol w="1451744">
                  <a:extLst>
                    <a:ext uri="{9D8B030D-6E8A-4147-A177-3AD203B41FA5}">
                      <a16:colId xmlns:a16="http://schemas.microsoft.com/office/drawing/2014/main" val="203055746"/>
                    </a:ext>
                  </a:extLst>
                </a:gridCol>
              </a:tblGrid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სს ,,ქობულეთის სამედიცინო ცენტრი"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ქობულეთი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298411759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შპს,,ქ.ბათუმის რესპუბლიკური საავადმყოფო"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ბათუმი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646489504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შპს."მედალფა" ბათუმის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ბათუმი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889312697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"მედ ემერჯენსი"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806227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,,ბათუმის სამედიცინო ცენტრი"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75183543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,,</a:t>
                      </a:r>
                      <a:r>
                        <a:rPr lang="en-US" sz="1400" u="none" strike="noStrike">
                          <a:effectLst/>
                        </a:rPr>
                        <a:t>BROTHERS"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085717476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შპს" ირის ბორჩაშვილის სახელობის ჯანმრთელობის ცენტრი  მედინა"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033600060"/>
                  </a:ext>
                </a:extLst>
              </a:tr>
              <a:tr h="554440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- მ. იაშვილის სახელობის ბათუმის დედათა და ბავშვთა ცენტრალური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328528627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- ბათუმის რეფერალური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697286745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მაღალტექნოლოგიური  ჰოსპიტალი მედცენტრი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925692043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 - ქობულეთის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ქობულეთი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980234271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სს,,ევექსის  კლინიკები"  - ხულოს  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ხულო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342819191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„ევექსის კლინიკები“  - ქედის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ქედა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230839459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„ევექსის კლინიკები“ - შუახევის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შუახევი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839486385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შ.პ.ს."საგიტარიუსი" - მეზღვაურთა სამედიცინო 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394045220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სს"მეზღვაურთა სამედიცინო ცენტრი–2010"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18254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97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4122284664"/>
              </p:ext>
            </p:extLst>
          </p:nvPr>
        </p:nvGraphicFramePr>
        <p:xfrm>
          <a:off x="1001604" y="143933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სამეგრელო-ზემო სვანეთის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1376536" y="4640584"/>
            <a:ext cx="928249" cy="10013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22650" y="4510295"/>
            <a:ext cx="530692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სს "ევექსის ჰოსპიტლები" - ზუგდიდის რეფერალური ჰოსპიტალი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6104" y="2683386"/>
            <a:ext cx="10198879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ცხელება და </a:t>
            </a:r>
            <a:r>
              <a:rPr lang="en-US" dirty="0" smtClean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77" y="2629711"/>
            <a:ext cx="591827" cy="59182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F56EFB5-2140-FA41-8085-09248DD45F6E}"/>
              </a:ext>
            </a:extLst>
          </p:cNvPr>
          <p:cNvSpPr txBox="1"/>
          <p:nvPr/>
        </p:nvSpPr>
        <p:spPr>
          <a:xfrm>
            <a:off x="9063567" y="1119018"/>
            <a:ext cx="2661416" cy="116955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</a:t>
            </a:r>
            <a:r>
              <a:rPr lang="ka-GE" sz="1400" dirty="0" smtClean="0"/>
              <a:t>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DDDE8C-B38E-C74B-AEA3-39845C4B1A4C}"/>
              </a:ext>
            </a:extLst>
          </p:cNvPr>
          <p:cNvSpPr txBox="1"/>
          <p:nvPr/>
        </p:nvSpPr>
        <p:spPr>
          <a:xfrm>
            <a:off x="9063567" y="4148666"/>
            <a:ext cx="2593345" cy="138499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400" dirty="0">
              <a:solidFill>
                <a:srgbClr val="C00000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ლუგარის ბათუმის ქვედანაყოფი</a:t>
            </a: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კონფერმაცია: ლუგარი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4069740" y="3426446"/>
            <a:ext cx="2764748" cy="2479886"/>
            <a:chOff x="2778431" y="624519"/>
            <a:chExt cx="2764748" cy="2479886"/>
          </a:xfrm>
        </p:grpSpPr>
        <p:sp>
          <p:nvSpPr>
            <p:cNvPr id="19" name="Rectangle 18"/>
            <p:cNvSpPr/>
            <p:nvPr/>
          </p:nvSpPr>
          <p:spPr>
            <a:xfrm>
              <a:off x="2778431" y="624519"/>
              <a:ext cx="2764748" cy="247988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TextBox 19"/>
            <p:cNvSpPr txBox="1"/>
            <p:nvPr/>
          </p:nvSpPr>
          <p:spPr>
            <a:xfrm>
              <a:off x="2778431" y="624519"/>
              <a:ext cx="2764748" cy="24798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35560" rIns="35560" bIns="3556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kern="1200" dirty="0"/>
                <a:t>სს „ევექსის ჰოსპიტლები“ - ფოთის </a:t>
              </a:r>
              <a:r>
                <a:rPr lang="ka-GE" kern="1200" dirty="0" smtClean="0"/>
                <a:t>ჰოსპიტალი: 40 4 აპარატი</a:t>
              </a:r>
              <a:endParaRPr lang="en-US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2936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8269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სამეგრელო კლინიკები პრეტრიაჟის ფუნქციით (რეგულირების სააგენტოს ნებართვით)</a:t>
            </a:r>
            <a:endParaRPr lang="en-US" sz="3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91257"/>
              </p:ext>
            </p:extLst>
          </p:nvPr>
        </p:nvGraphicFramePr>
        <p:xfrm>
          <a:off x="1059426" y="1265185"/>
          <a:ext cx="10073147" cy="522977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32861">
                  <a:extLst>
                    <a:ext uri="{9D8B030D-6E8A-4147-A177-3AD203B41FA5}">
                      <a16:colId xmlns:a16="http://schemas.microsoft.com/office/drawing/2014/main" val="875454238"/>
                    </a:ext>
                  </a:extLst>
                </a:gridCol>
                <a:gridCol w="1432010">
                  <a:extLst>
                    <a:ext uri="{9D8B030D-6E8A-4147-A177-3AD203B41FA5}">
                      <a16:colId xmlns:a16="http://schemas.microsoft.com/office/drawing/2014/main" val="2614463105"/>
                    </a:ext>
                  </a:extLst>
                </a:gridCol>
                <a:gridCol w="1962882">
                  <a:extLst>
                    <a:ext uri="{9D8B030D-6E8A-4147-A177-3AD203B41FA5}">
                      <a16:colId xmlns:a16="http://schemas.microsoft.com/office/drawing/2014/main" val="1038024349"/>
                    </a:ext>
                  </a:extLst>
                </a:gridCol>
                <a:gridCol w="1445394">
                  <a:extLst>
                    <a:ext uri="{9D8B030D-6E8A-4147-A177-3AD203B41FA5}">
                      <a16:colId xmlns:a16="http://schemas.microsoft.com/office/drawing/2014/main" val="3056679840"/>
                    </a:ext>
                  </a:extLst>
                </a:gridCol>
              </a:tblGrid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ჰოსპიტლები“ - ზუგდიდის რეფერალური ჰოსპიტალი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998782726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,,სენა–მედი"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1662355223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შ.პ.ს "ზუგდიდის რეგიონალური ტუბსაწინააღმდეგო საავადმყოფო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464001020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"არქიმედეს კლინიკა" 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714282177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შპს ,,სენაკის საავადმყოფო-პოლიკლინიკური გაერთიანება”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085226409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 ,,სენაკის ბავშვთა საავადმყოფო"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133744521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შ.პ.ს ,,მესტიის საავადმყოფო-ამბულატორიული გაერთიანება"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მესტია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829972393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შ.პ.ს. ზუგდიდის ინფექციური საავადმყოფო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91262829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კლინიკები“-ხობის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ხობი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238593857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სს,,ევექსის კლინიკები'' წალენჯიხის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წალენჯიხა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64857830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 - ჩხოროწყუს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ჩხოროწყუ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251914911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”ევექსის კლინიკები” - მარტვილის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მარტვილი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59719988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 - აბაშის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აბაშა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4240012611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სს "ენგურის სამედიცინო კომპლექსი"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867402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24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სამცხე ჯავახეთის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45794" y="3734437"/>
            <a:ext cx="5862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შპს "ახალციხის კლინიკა </a:t>
            </a:r>
            <a:r>
              <a:rPr lang="ka-GE" dirty="0" smtClean="0"/>
              <a:t>იმედი„ 52 საწოლი</a:t>
            </a:r>
          </a:p>
          <a:p>
            <a:r>
              <a:rPr lang="ka-GE" dirty="0" smtClean="0"/>
              <a:t>აბასთუმნის ფულტვის ცენტრი 100 საწოლი </a:t>
            </a:r>
            <a:endParaRPr lang="ka-GE" dirty="0"/>
          </a:p>
          <a:p>
            <a:endParaRPr lang="ka-GE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53" y="3034706"/>
            <a:ext cx="682625" cy="6826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54" y="1170709"/>
            <a:ext cx="1551709" cy="15517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71D7C8A-CC86-B143-83B2-18EA7F927F59}"/>
              </a:ext>
            </a:extLst>
          </p:cNvPr>
          <p:cNvSpPr txBox="1"/>
          <p:nvPr/>
        </p:nvSpPr>
        <p:spPr>
          <a:xfrm>
            <a:off x="8304506" y="1235558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C00000"/>
                </a:solidFill>
              </a:rPr>
              <a:t>მძიმე შემთხვევების რეფერალი</a:t>
            </a:r>
            <a:r>
              <a:rPr lang="ka-GE" sz="1400" dirty="0">
                <a:solidFill>
                  <a:srgbClr val="C00000"/>
                </a:solidFill>
              </a:rPr>
              <a:t>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F8D135-11C8-1749-BAC7-F8E625CF4F84}"/>
              </a:ext>
            </a:extLst>
          </p:cNvPr>
          <p:cNvSpPr txBox="1"/>
          <p:nvPr/>
        </p:nvSpPr>
        <p:spPr>
          <a:xfrm>
            <a:off x="8818914" y="4001294"/>
            <a:ext cx="2935364" cy="224676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2000" b="1" dirty="0">
              <a:solidFill>
                <a:schemeClr val="tx1"/>
              </a:solidFill>
            </a:endParaRP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1D7C8A-CC86-B143-83B2-18EA7F927F59}"/>
              </a:ext>
            </a:extLst>
          </p:cNvPr>
          <p:cNvSpPr txBox="1"/>
          <p:nvPr/>
        </p:nvSpPr>
        <p:spPr>
          <a:xfrm>
            <a:off x="5331521" y="1235558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C00000"/>
                </a:solidFill>
              </a:rPr>
              <a:t>რეფერალი</a:t>
            </a:r>
            <a:r>
              <a:rPr lang="ka-GE" sz="1400" dirty="0">
                <a:solidFill>
                  <a:srgbClr val="C00000"/>
                </a:solidFill>
              </a:rPr>
              <a:t>: </a:t>
            </a:r>
          </a:p>
          <a:p>
            <a:r>
              <a:rPr lang="ka-GE" sz="1400" dirty="0" smtClean="0"/>
              <a:t>თბილისის კლინიკებში</a:t>
            </a:r>
          </a:p>
          <a:p>
            <a:endParaRPr lang="ka-GE" sz="1400" dirty="0"/>
          </a:p>
          <a:p>
            <a:endParaRPr lang="ka-GE" sz="1400" dirty="0" smtClean="0"/>
          </a:p>
          <a:p>
            <a:endParaRPr lang="ka-GE" sz="1400" dirty="0"/>
          </a:p>
          <a:p>
            <a:endParaRPr lang="ka-GE" sz="1400" dirty="0" smtClean="0"/>
          </a:p>
          <a:p>
            <a:endParaRPr lang="en-US" sz="1400" dirty="0"/>
          </a:p>
        </p:txBody>
      </p:sp>
      <p:pic>
        <p:nvPicPr>
          <p:cNvPr id="18" name="Content Placeholder 5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376536" y="4640584"/>
            <a:ext cx="928249" cy="100130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822650" y="4510295"/>
            <a:ext cx="5306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320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სამცხე ჯავახეთის კლინიკები პრეტრიაჟის ფუნქციით (რეგულირების სააგენტოს ნებართვით)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019918"/>
              </p:ext>
            </p:extLst>
          </p:nvPr>
        </p:nvGraphicFramePr>
        <p:xfrm>
          <a:off x="1092200" y="1866901"/>
          <a:ext cx="10007600" cy="408059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198810">
                  <a:extLst>
                    <a:ext uri="{9D8B030D-6E8A-4147-A177-3AD203B41FA5}">
                      <a16:colId xmlns:a16="http://schemas.microsoft.com/office/drawing/2014/main" val="236258732"/>
                    </a:ext>
                  </a:extLst>
                </a:gridCol>
                <a:gridCol w="1422692">
                  <a:extLst>
                    <a:ext uri="{9D8B030D-6E8A-4147-A177-3AD203B41FA5}">
                      <a16:colId xmlns:a16="http://schemas.microsoft.com/office/drawing/2014/main" val="3751304060"/>
                    </a:ext>
                  </a:extLst>
                </a:gridCol>
                <a:gridCol w="1950109">
                  <a:extLst>
                    <a:ext uri="{9D8B030D-6E8A-4147-A177-3AD203B41FA5}">
                      <a16:colId xmlns:a16="http://schemas.microsoft.com/office/drawing/2014/main" val="3941349855"/>
                    </a:ext>
                  </a:extLst>
                </a:gridCol>
                <a:gridCol w="1435989">
                  <a:extLst>
                    <a:ext uri="{9D8B030D-6E8A-4147-A177-3AD203B41FA5}">
                      <a16:colId xmlns:a16="http://schemas.microsoft.com/office/drawing/2014/main" val="1147929618"/>
                    </a:ext>
                  </a:extLst>
                </a:gridCol>
              </a:tblGrid>
              <a:tr h="548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ახალციხის რეფერალური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ახალციხე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9361978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ახალქალაქის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ახალქალაქი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4358660"/>
                  </a:ext>
                </a:extLst>
              </a:tr>
              <a:tr h="548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 "ჯეო ჰოსპიტალს"-ბორჯომის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ბორჯომი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910476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 ადიგენის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ადიგენი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9639835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ნინოწმინდის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ნინოწმინდა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724802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1576178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ცენტრი"ბაკურიანი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ბორჯომი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9275859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კლინიკები"  ასპინძის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0576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79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635183958"/>
              </p:ext>
            </p:extLst>
          </p:nvPr>
        </p:nvGraphicFramePr>
        <p:xfrm>
          <a:off x="93556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ქვემო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8" y="3157299"/>
            <a:ext cx="1437040" cy="14370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401" y="888928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6982841-E622-224E-95A3-89A0455B9019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143B37-A663-504D-9974-C50E7D54D11C}"/>
              </a:ext>
            </a:extLst>
          </p:cNvPr>
          <p:cNvSpPr txBox="1"/>
          <p:nvPr/>
        </p:nvSpPr>
        <p:spPr>
          <a:xfrm>
            <a:off x="9643598" y="3960686"/>
            <a:ext cx="2110681" cy="169277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22301" y="3875819"/>
            <a:ext cx="5354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შპს "ჯეო ჰოსპიტალს„ - მარნეული 72 საწოლი</a:t>
            </a:r>
            <a:endParaRPr lang="en-US" strike="sngStrike" dirty="0"/>
          </a:p>
          <a:p>
            <a:endParaRPr lang="en-US" dirty="0"/>
          </a:p>
        </p:txBody>
      </p:sp>
      <p:pic>
        <p:nvPicPr>
          <p:cNvPr id="18" name="Content Placeholder 5"/>
          <p:cNvPicPr>
            <a:picLocks noGrp="1" noChangeAspect="1"/>
          </p:cNvPicPr>
          <p:nvPr>
            <p:ph idx="1"/>
          </p:nvPr>
        </p:nvPicPr>
        <p:blipFill>
          <a:blip r:embed="rId9"/>
          <a:stretch>
            <a:fillRect/>
          </a:stretch>
        </p:blipFill>
        <p:spPr>
          <a:xfrm>
            <a:off x="1376536" y="4640584"/>
            <a:ext cx="928249" cy="100130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822650" y="4510295"/>
            <a:ext cx="5306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5643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178" y="0"/>
            <a:ext cx="4025895" cy="1325563"/>
          </a:xfrm>
        </p:spPr>
        <p:txBody>
          <a:bodyPr>
            <a:normAutofit/>
          </a:bodyPr>
          <a:lstStyle/>
          <a:p>
            <a:pPr marL="0" indent="0"/>
            <a:r>
              <a:rPr lang="ka-GE" sz="3200" b="1" dirty="0"/>
              <a:t>ონლაინ კლინიკა: </a:t>
            </a:r>
            <a:r>
              <a:rPr lang="en-US" sz="3200" b="1" dirty="0"/>
              <a:t>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2" y="1205347"/>
            <a:ext cx="8537865" cy="5320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/>
              <a:t>112-</a:t>
            </a:r>
            <a:r>
              <a:rPr lang="ka-GE" sz="2000" dirty="0"/>
              <a:t>ზე შემოსული ზარი, სიცხის, სუნთქვის გაძნელებისა და სხვა რესპირატორული სიმპტომების დაფიქსირების შემთხვევაში გადამისამართდება  წინასწარ განსაზღვრულ პირველადი ჯანდაცვის ცენტრში - ოჯახის ექიმთან.</a:t>
            </a:r>
          </a:p>
          <a:p>
            <a:pPr>
              <a:lnSpc>
                <a:spcPct val="100000"/>
              </a:lnSpc>
            </a:pPr>
            <a:r>
              <a:rPr lang="ka-GE" sz="2000" dirty="0"/>
              <a:t>ექიმი პაციენტს ჩაუტარებს სრულ სატელეფონო კონსულტაცის, რათა შეფასოს მისი მდგომარეობის სირთულე, შესაძლო კავშირი კორონავირუსით გამოწვეულ ინფექციასთან და მისცემს შესაფარის რჩევას თავის მოვლის და შემდგომი ჩარევების აუცილებლობის შესახებ.  </a:t>
            </a:r>
          </a:p>
          <a:p>
            <a:pPr>
              <a:lnSpc>
                <a:spcPct val="100000"/>
              </a:lnSpc>
            </a:pPr>
            <a:r>
              <a:rPr lang="ka-GE" sz="2000" dirty="0"/>
              <a:t>ონლაინ კლინიკა ითვალისწინებს განმეორებით სატელეფონო კონსულტაციებს მდგომარეობის გაუმჯობესებამდე</a:t>
            </a:r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667" y="704899"/>
            <a:ext cx="1984664" cy="19475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98"/>
          <a:stretch/>
        </p:blipFill>
        <p:spPr>
          <a:xfrm>
            <a:off x="9377667" y="3214282"/>
            <a:ext cx="2059717" cy="2495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9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3200" dirty="0" smtClean="0"/>
              <a:t>ქვემო ქართლში კლინიკები პრეტრიაჟის ფუნქციით (რეგულირების სააგენტოს ნებართვით)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120543"/>
              </p:ext>
            </p:extLst>
          </p:nvPr>
        </p:nvGraphicFramePr>
        <p:xfrm>
          <a:off x="939800" y="1790699"/>
          <a:ext cx="10121900" cy="379729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58188">
                  <a:extLst>
                    <a:ext uri="{9D8B030D-6E8A-4147-A177-3AD203B41FA5}">
                      <a16:colId xmlns:a16="http://schemas.microsoft.com/office/drawing/2014/main" val="380763430"/>
                    </a:ext>
                  </a:extLst>
                </a:gridCol>
                <a:gridCol w="1438941">
                  <a:extLst>
                    <a:ext uri="{9D8B030D-6E8A-4147-A177-3AD203B41FA5}">
                      <a16:colId xmlns:a16="http://schemas.microsoft.com/office/drawing/2014/main" val="2119728564"/>
                    </a:ext>
                  </a:extLst>
                </a:gridCol>
                <a:gridCol w="1972381">
                  <a:extLst>
                    <a:ext uri="{9D8B030D-6E8A-4147-A177-3AD203B41FA5}">
                      <a16:colId xmlns:a16="http://schemas.microsoft.com/office/drawing/2014/main" val="2983233821"/>
                    </a:ext>
                  </a:extLst>
                </a:gridCol>
                <a:gridCol w="1452390">
                  <a:extLst>
                    <a:ext uri="{9D8B030D-6E8A-4147-A177-3AD203B41FA5}">
                      <a16:colId xmlns:a16="http://schemas.microsoft.com/office/drawing/2014/main" val="4067710054"/>
                    </a:ext>
                  </a:extLst>
                </a:gridCol>
              </a:tblGrid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შ.პ.ს."კლინიკა რუსთავი"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რუსთავი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162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7670175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 dirty="0">
                          <a:effectLst/>
                        </a:rPr>
                        <a:t>შპს "ავერსის კლინიკა" მარნეულის #1 ფილიალი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62533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,,ბოლნისის ცენტრალური კლინიკა''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ბოლნისი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640235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"ახალი სამედიცინო ცენტრი" ბოლნისი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ბოლნისი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3517240"/>
                  </a:ext>
                </a:extLst>
              </a:tr>
              <a:tr h="69041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 - გარდაბნის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გარდაბანი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7946079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-დმანისი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დმანისი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3500512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წალკა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წალკა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3597759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ცენტრი"თეთრიწყარო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თეთრიწყარო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1618183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 "მარნეულის პედიატრიული  კლინიკა"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1149024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მარნეკორი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477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3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892058401"/>
              </p:ext>
            </p:extLst>
          </p:nvPr>
        </p:nvGraphicFramePr>
        <p:xfrm>
          <a:off x="90810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შიდა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8" y="3157299"/>
            <a:ext cx="1437040" cy="14370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54" y="1036849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0DBDFF5-E68B-6243-9109-684730189FEF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7E2FF5C-181D-CB40-BF15-A541C312E410}"/>
              </a:ext>
            </a:extLst>
          </p:cNvPr>
          <p:cNvSpPr txBox="1"/>
          <p:nvPr/>
        </p:nvSpPr>
        <p:spPr>
          <a:xfrm>
            <a:off x="9304870" y="4053127"/>
            <a:ext cx="2593345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3" name="Rectangle 2"/>
          <p:cNvSpPr/>
          <p:nvPr/>
        </p:nvSpPr>
        <p:spPr>
          <a:xfrm>
            <a:off x="1811620" y="3897085"/>
            <a:ext cx="32429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dirty="0">
                <a:solidFill>
                  <a:srgbClr val="000000"/>
                </a:solidFill>
              </a:rPr>
              <a:t>ქარელი</a:t>
            </a:r>
            <a:r>
              <a:rPr lang="ka-GE" dirty="0"/>
              <a:t> </a:t>
            </a:r>
            <a:r>
              <a:rPr lang="ka-GE" dirty="0" smtClean="0">
                <a:solidFill>
                  <a:srgbClr val="000000"/>
                </a:solidFill>
              </a:rPr>
              <a:t>შპს </a:t>
            </a:r>
            <a:r>
              <a:rPr lang="ka-GE" dirty="0">
                <a:solidFill>
                  <a:srgbClr val="000000"/>
                </a:solidFill>
              </a:rPr>
              <a:t>"გორმედი"</a:t>
            </a:r>
            <a:r>
              <a:rPr lang="ka-GE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76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შიდა </a:t>
            </a:r>
            <a:r>
              <a:rPr lang="ka-GE" dirty="0"/>
              <a:t>ქართლში კლინიკები 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145754"/>
              </p:ext>
            </p:extLst>
          </p:nvPr>
        </p:nvGraphicFramePr>
        <p:xfrm>
          <a:off x="2235200" y="2305844"/>
          <a:ext cx="7162800" cy="279082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720976">
                  <a:extLst>
                    <a:ext uri="{9D8B030D-6E8A-4147-A177-3AD203B41FA5}">
                      <a16:colId xmlns:a16="http://schemas.microsoft.com/office/drawing/2014/main" val="1875512837"/>
                    </a:ext>
                  </a:extLst>
                </a:gridCol>
                <a:gridCol w="1018272">
                  <a:extLst>
                    <a:ext uri="{9D8B030D-6E8A-4147-A177-3AD203B41FA5}">
                      <a16:colId xmlns:a16="http://schemas.microsoft.com/office/drawing/2014/main" val="1108340487"/>
                    </a:ext>
                  </a:extLst>
                </a:gridCol>
                <a:gridCol w="1395763">
                  <a:extLst>
                    <a:ext uri="{9D8B030D-6E8A-4147-A177-3AD203B41FA5}">
                      <a16:colId xmlns:a16="http://schemas.microsoft.com/office/drawing/2014/main" val="1381700831"/>
                    </a:ext>
                  </a:extLst>
                </a:gridCol>
                <a:gridCol w="1027789">
                  <a:extLst>
                    <a:ext uri="{9D8B030D-6E8A-4147-A177-3AD203B41FA5}">
                      <a16:colId xmlns:a16="http://schemas.microsoft.com/office/drawing/2014/main" val="43681423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"გორმედი"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გორი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156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69658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"ახალი კლინიკა"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ხაშური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6301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"მედალფა" კასპის სამედიცინო ცენტრი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კასპი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9628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"რეგიონული ჯანდაცვის ცენტრი 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46476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შ.პ.ს "დასტაქარი"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0529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00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113818074"/>
              </p:ext>
            </p:extLst>
          </p:nvPr>
        </p:nvGraphicFramePr>
        <p:xfrm>
          <a:off x="93556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მცხეთა-მთიანეთის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კლინიკები და კლინიკები „ცხელების ზონებით“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74392" y="3686584"/>
            <a:ext cx="56811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ka-GE" sz="2000" dirty="0"/>
              <a:t>შპს "ჯეო ჰოსპიტალს„ - დუშეთი 5 საწოლი</a:t>
            </a:r>
          </a:p>
          <a:p>
            <a:r>
              <a:rPr lang="en-US" sz="2000" dirty="0"/>
              <a:t>2. </a:t>
            </a:r>
            <a:r>
              <a:rPr lang="ka-GE" sz="2000" dirty="0"/>
              <a:t>შპს "მცხეთის სამედიცინო ცენტრი”</a:t>
            </a:r>
            <a:r>
              <a:rPr lang="en-US" sz="2000" dirty="0"/>
              <a:t> </a:t>
            </a:r>
            <a:r>
              <a:rPr lang="en-US" sz="2000" dirty="0" smtClean="0"/>
              <a:t>91 </a:t>
            </a:r>
            <a:r>
              <a:rPr lang="ka-GE" sz="2000" dirty="0"/>
              <a:t>საწოლიდან 10 საწოლი </a:t>
            </a:r>
          </a:p>
          <a:p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77" y="2924129"/>
            <a:ext cx="903780" cy="903780"/>
          </a:xfrm>
          <a:prstGeom prst="rect">
            <a:avLst/>
          </a:prstGeom>
        </p:spPr>
      </p:pic>
      <p:sp>
        <p:nvSpPr>
          <p:cNvPr id="17" name="Chord 16">
            <a:extLst>
              <a:ext uri="{FF2B5EF4-FFF2-40B4-BE49-F238E27FC236}">
                <a16:creationId xmlns:a16="http://schemas.microsoft.com/office/drawing/2014/main" id="{E43208BF-EC26-134B-A875-852B8B07221B}"/>
              </a:ext>
            </a:extLst>
          </p:cNvPr>
          <p:cNvSpPr/>
          <p:nvPr/>
        </p:nvSpPr>
        <p:spPr>
          <a:xfrm rot="17587841">
            <a:off x="2665819" y="1382375"/>
            <a:ext cx="760780" cy="760780"/>
          </a:xfrm>
          <a:prstGeom prst="chord">
            <a:avLst/>
          </a:prstGeom>
          <a:solidFill>
            <a:srgbClr val="00B050"/>
          </a:solidFill>
        </p:spPr>
        <p:style>
          <a:lnRef idx="2">
            <a:schemeClr val="accent5">
              <a:hueOff val="-7353344"/>
              <a:satOff val="-10228"/>
              <a:lumOff val="-3922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7353344"/>
              <a:satOff val="-10228"/>
              <a:lumOff val="-3922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2748C9-5BE2-A649-B64C-9505FB96BE53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538C0BF-5CB6-8746-BEAC-D4E7566E3DCF}"/>
              </a:ext>
            </a:extLst>
          </p:cNvPr>
          <p:cNvSpPr txBox="1"/>
          <p:nvPr/>
        </p:nvSpPr>
        <p:spPr>
          <a:xfrm>
            <a:off x="9246982" y="3906770"/>
            <a:ext cx="2507297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  <p:pic>
        <p:nvPicPr>
          <p:cNvPr id="13" name="Content Placeholder 5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1387457" y="5214536"/>
            <a:ext cx="928249" cy="100130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833571" y="5084247"/>
            <a:ext cx="5306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5505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მცხეთა მთიანეთში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152703"/>
              </p:ext>
            </p:extLst>
          </p:nvPr>
        </p:nvGraphicFramePr>
        <p:xfrm>
          <a:off x="838201" y="2044701"/>
          <a:ext cx="10016612" cy="355968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03492">
                  <a:extLst>
                    <a:ext uri="{9D8B030D-6E8A-4147-A177-3AD203B41FA5}">
                      <a16:colId xmlns:a16="http://schemas.microsoft.com/office/drawing/2014/main" val="3958767568"/>
                    </a:ext>
                  </a:extLst>
                </a:gridCol>
                <a:gridCol w="1423973">
                  <a:extLst>
                    <a:ext uri="{9D8B030D-6E8A-4147-A177-3AD203B41FA5}">
                      <a16:colId xmlns:a16="http://schemas.microsoft.com/office/drawing/2014/main" val="818846363"/>
                    </a:ext>
                  </a:extLst>
                </a:gridCol>
                <a:gridCol w="1951865">
                  <a:extLst>
                    <a:ext uri="{9D8B030D-6E8A-4147-A177-3AD203B41FA5}">
                      <a16:colId xmlns:a16="http://schemas.microsoft.com/office/drawing/2014/main" val="3344040810"/>
                    </a:ext>
                  </a:extLst>
                </a:gridCol>
                <a:gridCol w="1437282">
                  <a:extLst>
                    <a:ext uri="{9D8B030D-6E8A-4147-A177-3AD203B41FA5}">
                      <a16:colId xmlns:a16="http://schemas.microsoft.com/office/drawing/2014/main" val="2909620326"/>
                    </a:ext>
                  </a:extLst>
                </a:gridCol>
              </a:tblGrid>
              <a:tr h="75497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 - მცხეთის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7639144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"ახალგორის რაიონული საავადმყოფო"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ახალგორი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4941185"/>
                  </a:ext>
                </a:extLst>
              </a:tr>
              <a:tr h="75497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ჰოსპიტალს"-დუშეთის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დუშეთი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7785293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5905333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ცენტრი"-ყაზბეგი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ყაზბეგი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1212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70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კახეთის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6740" y="5489475"/>
            <a:ext cx="670788" cy="7235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05079" y="5438176"/>
            <a:ext cx="5102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dirty="0"/>
              <a:t>შპს ჯეო ჰოსპიტალს</a:t>
            </a:r>
            <a:r>
              <a:rPr lang="en-US" dirty="0"/>
              <a:t> - </a:t>
            </a:r>
            <a:r>
              <a:rPr lang="ka-GE" dirty="0"/>
              <a:t>გურჯაანი</a:t>
            </a:r>
            <a:endParaRPr lang="en-US" dirty="0"/>
          </a:p>
          <a:p>
            <a:endParaRPr lang="en-US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83145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62134" y="3724861"/>
            <a:ext cx="3475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1</a:t>
            </a:r>
            <a:r>
              <a:rPr lang="ka-GE" sz="1400" dirty="0" smtClean="0"/>
              <a:t>. </a:t>
            </a:r>
            <a:r>
              <a:rPr lang="ka-GE" sz="1400" dirty="0"/>
              <a:t>შპს "თელავის რაიონული საავადმყოფო</a:t>
            </a:r>
            <a:r>
              <a:rPr lang="en-US" sz="1400" dirty="0"/>
              <a:t> - 20  </a:t>
            </a:r>
            <a:r>
              <a:rPr lang="ka-GE" sz="1400" dirty="0"/>
              <a:t>საწოლი (სრულად)</a:t>
            </a:r>
          </a:p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5959104" y="3724861"/>
            <a:ext cx="3475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2</a:t>
            </a:r>
            <a:r>
              <a:rPr lang="ka-GE" sz="1400" dirty="0" smtClean="0"/>
              <a:t>. </a:t>
            </a:r>
            <a:r>
              <a:rPr lang="ka-GE" sz="1400" dirty="0"/>
              <a:t>შპს "არქიმედეს კლინიკა</a:t>
            </a:r>
            <a:r>
              <a:rPr lang="en-US" sz="1400" dirty="0"/>
              <a:t> </a:t>
            </a:r>
            <a:r>
              <a:rPr lang="en-US" sz="1400" dirty="0" smtClean="0"/>
              <a:t>30</a:t>
            </a:r>
            <a:r>
              <a:rPr lang="ka-GE" sz="1400" dirty="0" smtClean="0"/>
              <a:t> საწოლი</a:t>
            </a:r>
            <a:r>
              <a:rPr lang="en-US" sz="1400" dirty="0" smtClean="0"/>
              <a:t> </a:t>
            </a:r>
            <a:r>
              <a:rPr lang="ka-GE" sz="1400" dirty="0" smtClean="0"/>
              <a:t>ლაგოდეხი</a:t>
            </a:r>
            <a:endParaRPr lang="ka-GE" sz="1400" dirty="0"/>
          </a:p>
          <a:p>
            <a:pPr lvl="0">
              <a:lnSpc>
                <a:spcPct val="150000"/>
              </a:lnSpc>
            </a:pPr>
            <a:r>
              <a:rPr lang="ka-GE" sz="1400" dirty="0"/>
              <a:t>3</a:t>
            </a:r>
            <a:r>
              <a:rPr lang="ka-GE" sz="1400" dirty="0" smtClean="0"/>
              <a:t>. </a:t>
            </a:r>
            <a:r>
              <a:rPr lang="ka-GE" sz="1400" dirty="0"/>
              <a:t>შპს "ჯეო ჰოსპიტალს„ - საგარეჯო</a:t>
            </a:r>
          </a:p>
          <a:p>
            <a:pPr lvl="0">
              <a:lnSpc>
                <a:spcPct val="150000"/>
              </a:lnSpc>
            </a:pPr>
            <a:r>
              <a:rPr lang="ka-GE" sz="1400" dirty="0"/>
              <a:t>საწოლები - 58 დან 20 საწოლი</a:t>
            </a:r>
          </a:p>
          <a:p>
            <a:pPr lvl="0"/>
            <a:endParaRPr lang="ka-GE" sz="1400" dirty="0"/>
          </a:p>
          <a:p>
            <a:endParaRPr lang="en-US" sz="1400" dirty="0"/>
          </a:p>
          <a:p>
            <a:pPr lvl="0"/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83146" y="1200030"/>
            <a:ext cx="7777788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შემთხვევების რეფერალი: </a:t>
            </a:r>
          </a:p>
          <a:p>
            <a:pPr algn="ctr">
              <a:lnSpc>
                <a:spcPct val="150000"/>
              </a:lnSpc>
            </a:pPr>
            <a:r>
              <a:rPr lang="ka-GE" sz="2400" dirty="0"/>
              <a:t>ყველა დადასტურებული შემთხვევის რეფერალი ხდება თბილისში</a:t>
            </a:r>
            <a:r>
              <a:rPr lang="en-US" sz="2400" dirty="0"/>
              <a:t> </a:t>
            </a:r>
            <a:r>
              <a:rPr lang="ka-GE" sz="2400" dirty="0"/>
              <a:t>არსებულ </a:t>
            </a:r>
            <a:r>
              <a:rPr lang="en-US" sz="2400" dirty="0"/>
              <a:t>COVID-19 </a:t>
            </a:r>
            <a:r>
              <a:rPr lang="ka-GE" sz="2400" dirty="0"/>
              <a:t>კლინიკებში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43" y="3191353"/>
            <a:ext cx="680167" cy="6801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3BE766F-E031-EE4D-B3B1-92A8A041D540}"/>
              </a:ext>
            </a:extLst>
          </p:cNvPr>
          <p:cNvSpPr txBox="1"/>
          <p:nvPr/>
        </p:nvSpPr>
        <p:spPr>
          <a:xfrm>
            <a:off x="9434804" y="1211845"/>
            <a:ext cx="2463941" cy="18158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373CEE-D8EE-3447-BF14-CEE4747FB018}"/>
              </a:ext>
            </a:extLst>
          </p:cNvPr>
          <p:cNvSpPr txBox="1"/>
          <p:nvPr/>
        </p:nvSpPr>
        <p:spPr>
          <a:xfrm>
            <a:off x="9370101" y="3954463"/>
            <a:ext cx="2593345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</p:spTree>
    <p:extLst>
      <p:ext uri="{BB962C8B-B14F-4D97-AF65-F5344CB8AC3E}">
        <p14:creationId xmlns:p14="http://schemas.microsoft.com/office/powerpoint/2010/main" val="52148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კახეთში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75385"/>
              </p:ext>
            </p:extLst>
          </p:nvPr>
        </p:nvGraphicFramePr>
        <p:xfrm>
          <a:off x="693175" y="1814052"/>
          <a:ext cx="10294374" cy="4468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47785">
                  <a:extLst>
                    <a:ext uri="{9D8B030D-6E8A-4147-A177-3AD203B41FA5}">
                      <a16:colId xmlns:a16="http://schemas.microsoft.com/office/drawing/2014/main" val="3740288325"/>
                    </a:ext>
                  </a:extLst>
                </a:gridCol>
                <a:gridCol w="1463460">
                  <a:extLst>
                    <a:ext uri="{9D8B030D-6E8A-4147-A177-3AD203B41FA5}">
                      <a16:colId xmlns:a16="http://schemas.microsoft.com/office/drawing/2014/main" val="2804495996"/>
                    </a:ext>
                  </a:extLst>
                </a:gridCol>
                <a:gridCol w="2005991">
                  <a:extLst>
                    <a:ext uri="{9D8B030D-6E8A-4147-A177-3AD203B41FA5}">
                      <a16:colId xmlns:a16="http://schemas.microsoft.com/office/drawing/2014/main" val="1489416902"/>
                    </a:ext>
                  </a:extLst>
                </a:gridCol>
                <a:gridCol w="1477138">
                  <a:extLst>
                    <a:ext uri="{9D8B030D-6E8A-4147-A177-3AD203B41FA5}">
                      <a16:colId xmlns:a16="http://schemas.microsoft.com/office/drawing/2014/main" val="1423407356"/>
                    </a:ext>
                  </a:extLst>
                </a:gridCol>
              </a:tblGrid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შპს,,ჯეო ჰოსპიტალს“,გურჯაანის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გურჯაანი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9713655"/>
                  </a:ext>
                </a:extLst>
              </a:tr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თელავის რეფერალური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2010688"/>
                  </a:ext>
                </a:extLst>
              </a:tr>
              <a:tr h="67521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თელავის შპს "ბავშვთა ჯანმრთელობის ცენტრი"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8029403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,,არქიმედეს კლინიკა"–სიღნაღი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სიღნაღი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0131254"/>
                  </a:ext>
                </a:extLst>
              </a:tr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შ.პ.ს "რეგიონული ჯანდაცვის ცენტრი"დედოფლისწყარო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დედოფლისწყარო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5354680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ევექსის კლინიკები- ყვარელის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ყვარელი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2674952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ახმეტის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ახმეტა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1206159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ავთანდილ ყამბარაშვილის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0564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8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 smtClean="0"/>
              <a:t>რაჭა-ლეჩხუმში </a:t>
            </a:r>
            <a:r>
              <a:rPr lang="ka-GE" sz="2300" b="1" dirty="0"/>
              <a:t>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6740" y="5489475"/>
            <a:ext cx="670788" cy="7235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05079" y="5438176"/>
            <a:ext cx="5102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83145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62134" y="3724861"/>
            <a:ext cx="51415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2000" dirty="0"/>
              <a:t>1</a:t>
            </a:r>
            <a:r>
              <a:rPr lang="ka-GE" sz="2000" dirty="0" smtClean="0"/>
              <a:t>. ონის რაიონული საავადმყოფო</a:t>
            </a:r>
            <a:endParaRPr lang="ka-GE" sz="2000" dirty="0"/>
          </a:p>
          <a:p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83146" y="1200030"/>
            <a:ext cx="7777788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შემთხვევების რეფერალი: </a:t>
            </a:r>
          </a:p>
          <a:p>
            <a:pPr algn="ctr">
              <a:lnSpc>
                <a:spcPct val="150000"/>
              </a:lnSpc>
            </a:pPr>
            <a:r>
              <a:rPr lang="ka-GE" sz="2400" dirty="0"/>
              <a:t>ყველა დადასტურებული შემთხვევის რეფერალი ხდება </a:t>
            </a:r>
            <a:r>
              <a:rPr lang="ka-GE" sz="2400" dirty="0" smtClean="0"/>
              <a:t>ქუთაისში არსებულ </a:t>
            </a:r>
            <a:r>
              <a:rPr lang="en-US" sz="2400" dirty="0"/>
              <a:t>COVID-19 </a:t>
            </a:r>
            <a:r>
              <a:rPr lang="ka-GE" sz="2400" dirty="0"/>
              <a:t>კლინიკებში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43" y="3191353"/>
            <a:ext cx="680167" cy="6801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3BE766F-E031-EE4D-B3B1-92A8A041D540}"/>
              </a:ext>
            </a:extLst>
          </p:cNvPr>
          <p:cNvSpPr txBox="1"/>
          <p:nvPr/>
        </p:nvSpPr>
        <p:spPr>
          <a:xfrm>
            <a:off x="9434804" y="1211845"/>
            <a:ext cx="2463941" cy="18158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373CEE-D8EE-3447-BF14-CEE4747FB018}"/>
              </a:ext>
            </a:extLst>
          </p:cNvPr>
          <p:cNvSpPr txBox="1"/>
          <p:nvPr/>
        </p:nvSpPr>
        <p:spPr>
          <a:xfrm>
            <a:off x="9370101" y="3954463"/>
            <a:ext cx="2593345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</p:spTree>
    <p:extLst>
      <p:ext uri="{BB962C8B-B14F-4D97-AF65-F5344CB8AC3E}">
        <p14:creationId xmlns:p14="http://schemas.microsoft.com/office/powerpoint/2010/main" val="197241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რაჭა-ლეჩხუმში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102145"/>
              </p:ext>
            </p:extLst>
          </p:nvPr>
        </p:nvGraphicFramePr>
        <p:xfrm>
          <a:off x="943897" y="2109018"/>
          <a:ext cx="9748683" cy="368709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064307">
                  <a:extLst>
                    <a:ext uri="{9D8B030D-6E8A-4147-A177-3AD203B41FA5}">
                      <a16:colId xmlns:a16="http://schemas.microsoft.com/office/drawing/2014/main" val="3658166184"/>
                    </a:ext>
                  </a:extLst>
                </a:gridCol>
                <a:gridCol w="1385884">
                  <a:extLst>
                    <a:ext uri="{9D8B030D-6E8A-4147-A177-3AD203B41FA5}">
                      <a16:colId xmlns:a16="http://schemas.microsoft.com/office/drawing/2014/main" val="1699402014"/>
                    </a:ext>
                  </a:extLst>
                </a:gridCol>
                <a:gridCol w="1899656">
                  <a:extLst>
                    <a:ext uri="{9D8B030D-6E8A-4147-A177-3AD203B41FA5}">
                      <a16:colId xmlns:a16="http://schemas.microsoft.com/office/drawing/2014/main" val="210279226"/>
                    </a:ext>
                  </a:extLst>
                </a:gridCol>
                <a:gridCol w="1398836">
                  <a:extLst>
                    <a:ext uri="{9D8B030D-6E8A-4147-A177-3AD203B41FA5}">
                      <a16:colId xmlns:a16="http://schemas.microsoft.com/office/drawing/2014/main" val="1811845676"/>
                    </a:ext>
                  </a:extLst>
                </a:gridCol>
              </a:tblGrid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შპს „რეგიონული ჯანდაცვის ცენტრი“-ცაგერი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ცაგერი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6384697"/>
                  </a:ext>
                </a:extLst>
              </a:tr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შპს,,რეგიონული ჯანდაცვის ცენტრი" ამბროლაური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ამბროლაური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2384294"/>
                  </a:ext>
                </a:extLst>
              </a:tr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შ.პ.ს. "რეგიონული ჯანდაცვის ცენტრი" ლენტეხი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ლენტეხი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9807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67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15" y="332044"/>
            <a:ext cx="10982885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91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153843"/>
            <a:ext cx="10515600" cy="1325563"/>
          </a:xfrm>
        </p:spPr>
        <p:txBody>
          <a:bodyPr>
            <a:normAutofit/>
          </a:bodyPr>
          <a:lstStyle/>
          <a:p>
            <a:r>
              <a:rPr lang="ka-GE" sz="3200" b="1" dirty="0"/>
              <a:t>ცხელების კლინიკა:</a:t>
            </a:r>
            <a:endParaRPr lang="en-US" sz="32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881" y="1510148"/>
            <a:ext cx="9400310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000" dirty="0"/>
              <a:t>ცხელების მქონე პაციენტების მისაღებად სრულად მობილიზებული სამედიცინო დაწესებულებაა რომელიც ახორციელებს: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 ცხელებით მიმდინარე ყველა შემთხვევის ტრიაჟს,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დიაგნოსტირებას,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მკურნალობის შემდგომი ტაქტიკის განსაზღვრას,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ცხელებით მიმდინარე შემთხვევების  სამედიცინო მომსახურებას/მართვას და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COVID-19 -ის დადასტურებული შემთხვევის რეფერალს შესაბამის სამედიცინო დაწესებულებაში</a:t>
            </a:r>
          </a:p>
          <a:p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582" y="1272885"/>
            <a:ext cx="2580409" cy="258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97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800" dirty="0" smtClean="0"/>
              <a:t>ჰოსპიტალიზაციის სქემა ეპიდემიის ესკალაციის შემთხვევაში: დადასტურებული ამჟამად (ერთმომენტიანი მოდელი)</a:t>
            </a:r>
            <a:br>
              <a:rPr lang="ka-GE" sz="2800" dirty="0" smtClean="0"/>
            </a:br>
            <a:r>
              <a:rPr lang="ka-GE" sz="2400" dirty="0" smtClean="0">
                <a:solidFill>
                  <a:srgbClr val="FF0000"/>
                </a:solidFill>
              </a:rPr>
              <a:t>15 აპრილი 305 საშუალო ესკალაცია 9 მაისი 2672 მძიმე ესკალაცია 5100 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5218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10354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487225"/>
              </p:ext>
            </p:extLst>
          </p:nvPr>
        </p:nvGraphicFramePr>
        <p:xfrm>
          <a:off x="840659" y="619434"/>
          <a:ext cx="10486101" cy="542740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361378">
                  <a:extLst>
                    <a:ext uri="{9D8B030D-6E8A-4147-A177-3AD203B41FA5}">
                      <a16:colId xmlns:a16="http://schemas.microsoft.com/office/drawing/2014/main" val="4237448088"/>
                    </a:ext>
                  </a:extLst>
                </a:gridCol>
                <a:gridCol w="1664719">
                  <a:extLst>
                    <a:ext uri="{9D8B030D-6E8A-4147-A177-3AD203B41FA5}">
                      <a16:colId xmlns:a16="http://schemas.microsoft.com/office/drawing/2014/main" val="2116417728"/>
                    </a:ext>
                  </a:extLst>
                </a:gridCol>
                <a:gridCol w="1730002">
                  <a:extLst>
                    <a:ext uri="{9D8B030D-6E8A-4147-A177-3AD203B41FA5}">
                      <a16:colId xmlns:a16="http://schemas.microsoft.com/office/drawing/2014/main" val="2254850783"/>
                    </a:ext>
                  </a:extLst>
                </a:gridCol>
                <a:gridCol w="1730002">
                  <a:extLst>
                    <a:ext uri="{9D8B030D-6E8A-4147-A177-3AD203B41FA5}">
                      <a16:colId xmlns:a16="http://schemas.microsoft.com/office/drawing/2014/main" val="416683791"/>
                    </a:ext>
                  </a:extLst>
                </a:gridCol>
              </a:tblGrid>
              <a:tr h="15043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არსებული სიტუაცია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საშულო ხარისხის ესკალაცია 9 მაისი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მკვეთრი ესკალაცია 9 მაისი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7817545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დადასტურებული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2672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5100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6347792"/>
                  </a:ext>
                </a:extLst>
              </a:tr>
              <a:tr h="76270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ტრიაჟისთვის ჰოსპიტალიზაბული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455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4008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7650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83609734"/>
                  </a:ext>
                </a:extLst>
              </a:tr>
              <a:tr h="76270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 smtClean="0">
                          <a:effectLst/>
                        </a:rPr>
                        <a:t>დადასტურებული ჰოსპიტალიზებული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228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2137.6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4080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2442960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სულ ჰოსპიტალიზებული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683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6145.6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11730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311267"/>
                  </a:ext>
                </a:extLst>
              </a:tr>
              <a:tr h="42138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</a:rPr>
                        <a:t>ჰოსპიტალური სიმძლავრე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4245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4245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0336939"/>
                  </a:ext>
                </a:extLst>
              </a:tr>
              <a:tr h="1133518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კარანტინში გადაყვანა ტრიაჟის შემდგომი </a:t>
                      </a:r>
                      <a:r>
                        <a:rPr lang="ka-GE" sz="2000" u="none" strike="noStrike" dirty="0" smtClean="0">
                          <a:effectLst/>
                        </a:rPr>
                        <a:t>მეთვალყურეობის </a:t>
                      </a:r>
                      <a:r>
                        <a:rPr lang="ka-GE" sz="2000" u="none" strike="noStrike" dirty="0">
                          <a:effectLst/>
                        </a:rPr>
                        <a:t>ან მსუბუქი </a:t>
                      </a:r>
                      <a:r>
                        <a:rPr lang="ka-GE" sz="2000" u="none" strike="noStrike" dirty="0" smtClean="0">
                          <a:effectLst/>
                        </a:rPr>
                        <a:t>შემთხვევებისთვის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1900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7485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2678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9036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საკარანტინე სივრცეების გამოყენების პილოტი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4886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9296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205798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Sylfaen" panose="010A0502050306030303" pitchFamily="18" charset="0"/>
              </a:rPr>
              <a:t>COVID-</a:t>
            </a:r>
            <a:r>
              <a:rPr lang="ka-GE" sz="3200" b="1" dirty="0">
                <a:latin typeface="Sylfaen" panose="010A0502050306030303" pitchFamily="18" charset="0"/>
              </a:rPr>
              <a:t>19 კლინიკა</a:t>
            </a:r>
            <a:endParaRPr lang="en-US" sz="3200" b="1" dirty="0">
              <a:latin typeface="Sylfaen" panose="010A0502050306030303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4" y="1606603"/>
            <a:ext cx="7426038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400" dirty="0">
                <a:latin typeface="Sylfaen" panose="010A0502050306030303" pitchFamily="18" charset="0"/>
              </a:rPr>
              <a:t>სრულად მობილიზებული სამედიცინო დაწესებულება, რომელიც  ახორციელებს ახალი კორონავირუსით (</a:t>
            </a:r>
            <a:r>
              <a:rPr lang="en-US" sz="2400" dirty="0">
                <a:latin typeface="Sylfaen" panose="010A0502050306030303" pitchFamily="18" charset="0"/>
              </a:rPr>
              <a:t>SARS-CoV-2) </a:t>
            </a:r>
            <a:r>
              <a:rPr lang="ka-GE" sz="2400" dirty="0">
                <a:latin typeface="Sylfaen" panose="010A0502050306030303" pitchFamily="18" charset="0"/>
              </a:rPr>
              <a:t>გამოწვეული ინფექციის (</a:t>
            </a:r>
            <a:r>
              <a:rPr lang="en-US" sz="2400" dirty="0">
                <a:latin typeface="Sylfaen" panose="010A0502050306030303" pitchFamily="18" charset="0"/>
              </a:rPr>
              <a:t>COVID-19)</a:t>
            </a:r>
            <a:r>
              <a:rPr lang="ka-GE" sz="2400" dirty="0">
                <a:latin typeface="Sylfaen" panose="010A0502050306030303" pitchFamily="18" charset="0"/>
              </a:rPr>
              <a:t> საეჭვო და/ან დადასტურებული შემთხვევების დიაგნოსტირებასა და მართვას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282" y="1704030"/>
            <a:ext cx="2576944" cy="25769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846" y="1323191"/>
            <a:ext cx="1822190" cy="143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88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ყველა კლინიკა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ვალდებულია მოაწყოს საწყისი ტრიაჟის (პრე-ტრიაჟის) ზონა ცხელების შემოსული ნებისმიერი პაციენტისთვის და მართოს შემთხვევა ინფექციის კონტროლის წესების მკაცრად დაცვით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61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/>
              <a:t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812262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890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/>
              <a:t>კოვიდის </a:t>
            </a:r>
            <a:r>
              <a:rPr lang="ka-GE" sz="2400" dirty="0"/>
              <a:t>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5622923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2897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/>
              <a:t>ქალაქ თბილისში </a:t>
            </a:r>
            <a:r>
              <a:rPr lang="ka-GE" sz="2800" b="1" dirty="0"/>
              <a:t>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38" y="4229099"/>
            <a:ext cx="684540" cy="7384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9080" y="3670571"/>
            <a:ext cx="816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 smtClean="0"/>
              <a:t>ცხელება&amp;</a:t>
            </a:r>
            <a:r>
              <a:rPr lang="en-US" dirty="0" smtClean="0"/>
              <a:t>COVID-19</a:t>
            </a:r>
            <a:r>
              <a:rPr lang="ka-GE" dirty="0" smtClean="0"/>
              <a:t> </a:t>
            </a:r>
            <a:r>
              <a:rPr lang="ka-GE" dirty="0"/>
              <a:t>კლინიკები: </a:t>
            </a:r>
            <a:r>
              <a:rPr lang="ka-GE" dirty="0" smtClean="0"/>
              <a:t>470 </a:t>
            </a:r>
            <a:r>
              <a:rPr lang="ka-GE" dirty="0"/>
              <a:t>საწოლი და </a:t>
            </a:r>
            <a:r>
              <a:rPr lang="en-US" dirty="0" smtClean="0"/>
              <a:t>145</a:t>
            </a:r>
            <a:r>
              <a:rPr lang="ka-GE" dirty="0" smtClean="0"/>
              <a:t> </a:t>
            </a:r>
            <a:r>
              <a:rPr lang="ka-GE" dirty="0"/>
              <a:t>აპარატი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213015" y="4031139"/>
            <a:ext cx="2593345" cy="233910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ინფექციური პათოლოგიის, შიდსისა და კლ. იმუნოლოგიის ცენტრი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ნეოლაბი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4706040" y="4152666"/>
            <a:ext cx="373188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ისნის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ვარკეთილის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მთაწმინდის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პოლოკლინიკა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საბურთალოს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სამგორი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6355552" y="2931907"/>
            <a:ext cx="2573576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"თბილისის ზღვის ჰოსპიტალი</a:t>
            </a:r>
            <a:r>
              <a:rPr lang="en-US" sz="1400" dirty="0"/>
              <a:t>: 90 </a:t>
            </a:r>
            <a:r>
              <a:rPr lang="ka-GE" sz="1400" dirty="0"/>
              <a:t>საწოლი </a:t>
            </a:r>
          </a:p>
          <a:p>
            <a:pPr algn="ctr"/>
            <a:endParaRPr lang="ka-GE" sz="1400" dirty="0" smtClean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1230393" y="4189113"/>
            <a:ext cx="373188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ისნის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</a:t>
            </a:r>
            <a:r>
              <a:rPr lang="ka-GE" sz="1400" dirty="0"/>
              <a:t>ი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სამგროი 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ულტრამედი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Krol</a:t>
            </a:r>
            <a:r>
              <a:rPr lang="en-US" sz="1400" dirty="0">
                <a:latin typeface="Sylfaen" panose="010A0502050306030303" pitchFamily="18" charset="0"/>
              </a:rPr>
              <a:t> Medical Corporation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საოჯახო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მედიცინის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ეროვნული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სასწავლო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ცენტრი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ქ.თბილისის</a:t>
            </a:r>
            <a:r>
              <a:rPr lang="en-US" sz="1400" dirty="0">
                <a:latin typeface="Sylfaen" panose="010A0502050306030303" pitchFamily="18" charset="0"/>
              </a:rPr>
              <a:t> №19 </a:t>
            </a:r>
            <a:r>
              <a:rPr lang="en-US" sz="1400" dirty="0" err="1">
                <a:latin typeface="Sylfaen" panose="010A0502050306030303" pitchFamily="18" charset="0"/>
              </a:rPr>
              <a:t>მოზრდილთა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დიდუბის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3708" y="2429164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კლინიკები: 100 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88" y="2491253"/>
            <a:ext cx="476020" cy="47602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8465428" y="1237404"/>
            <a:ext cx="2436436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"აკადემიკოს ნიკოლოზ ყიფშიძის სახელობის ცენტრალური საუნივერსიტეტო კლინიკა“</a:t>
            </a:r>
            <a:r>
              <a:rPr lang="en-US" sz="1400" dirty="0"/>
              <a:t> </a:t>
            </a:r>
            <a:endParaRPr lang="ka-GE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130897" y="1274502"/>
            <a:ext cx="303838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სს ,,ინფექციური პათოლოგიის, შიდსისა და კლინიკური იმუნოლოგიის სამეცნიერო-პრაქტიკული ცენტრი“;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3261198" y="1274377"/>
            <a:ext cx="1792237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თსსუ პირველი საუნივერსიტეტო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6804787" y="1253694"/>
            <a:ext cx="1621012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თბილისის ბავშვთა ინფექციური საავადმყოფო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5190101" y="1268035"/>
            <a:ext cx="1505668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აკად. ვ. ბოჭორიშვილის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2314661" y="2955864"/>
            <a:ext cx="3506847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ტუბერკულოზისა და ფილტვის დაავადებათა ეროვნული </a:t>
            </a:r>
            <a:r>
              <a:rPr lang="ka-GE" sz="1400" dirty="0" smtClean="0"/>
              <a:t>ცენტრი: 10</a:t>
            </a:r>
          </a:p>
          <a:p>
            <a:pPr algn="ctr"/>
            <a:r>
              <a:rPr lang="ka-GE" sz="1400" dirty="0" smtClean="0"/>
              <a:t> </a:t>
            </a:r>
            <a:endParaRPr lang="ka-GE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11047353" y="1237404"/>
            <a:ext cx="83820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 smtClean="0"/>
              <a:t>ნიუ ვიჟენი </a:t>
            </a:r>
            <a:endParaRPr lang="en-US" sz="1400" dirty="0" smtClean="0"/>
          </a:p>
          <a:p>
            <a:pPr lvl="0" algn="ctr"/>
            <a:endParaRPr lang="ka-GE" sz="1400" dirty="0"/>
          </a:p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2337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/>
              <a:t>ქალაქ თბილისში</a:t>
            </a:r>
            <a:r>
              <a:rPr lang="en-US" sz="2000" b="1" dirty="0"/>
              <a:t> </a:t>
            </a:r>
            <a:r>
              <a:rPr lang="ka-GE" sz="2000" b="1" dirty="0" smtClean="0"/>
              <a:t>ცხელება&amp;</a:t>
            </a:r>
            <a:r>
              <a:rPr lang="en-US" sz="2000" b="1" dirty="0" smtClean="0"/>
              <a:t>COVID </a:t>
            </a:r>
            <a:r>
              <a:rPr lang="en-US" sz="2000" b="1" dirty="0"/>
              <a:t>19 </a:t>
            </a:r>
            <a:r>
              <a:rPr lang="ka-GE" sz="2000" b="1" dirty="0"/>
              <a:t>კლინიკების მობილიზაცია ეპიდემიის გავრცელების შესაბამისად </a:t>
            </a:r>
            <a:r>
              <a:rPr lang="en-US" sz="2000" b="1" dirty="0"/>
              <a:t> </a:t>
            </a:r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827944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 smtClean="0"/>
              <a:t>ცხელება&amp;</a:t>
            </a:r>
            <a:r>
              <a:rPr lang="en-US" dirty="0" smtClean="0"/>
              <a:t>COVID-19</a:t>
            </a:r>
            <a:r>
              <a:rPr lang="ka-GE" dirty="0" smtClean="0"/>
              <a:t> </a:t>
            </a:r>
            <a:r>
              <a:rPr lang="ka-GE" dirty="0"/>
              <a:t>კლინიკების ეტაპობრივი გაფართოვების სქემა  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7509"/>
              </p:ext>
            </p:extLst>
          </p:nvPr>
        </p:nvGraphicFramePr>
        <p:xfrm>
          <a:off x="898422" y="1439872"/>
          <a:ext cx="10395155" cy="3802658"/>
        </p:xfrm>
        <a:graphic>
          <a:graphicData uri="http://schemas.openxmlformats.org/drawingml/2006/table">
            <a:tbl>
              <a:tblPr/>
              <a:tblGrid>
                <a:gridCol w="4172009">
                  <a:extLst>
                    <a:ext uri="{9D8B030D-6E8A-4147-A177-3AD203B41FA5}">
                      <a16:colId xmlns:a16="http://schemas.microsoft.com/office/drawing/2014/main" val="1441242909"/>
                    </a:ext>
                  </a:extLst>
                </a:gridCol>
                <a:gridCol w="3433602">
                  <a:extLst>
                    <a:ext uri="{9D8B030D-6E8A-4147-A177-3AD203B41FA5}">
                      <a16:colId xmlns:a16="http://schemas.microsoft.com/office/drawing/2014/main" val="3997484201"/>
                    </a:ext>
                  </a:extLst>
                </a:gridCol>
                <a:gridCol w="2789544">
                  <a:extLst>
                    <a:ext uri="{9D8B030D-6E8A-4147-A177-3AD203B41FA5}">
                      <a16:colId xmlns:a16="http://schemas.microsoft.com/office/drawing/2014/main" val="1173127314"/>
                    </a:ext>
                  </a:extLst>
                </a:gridCol>
              </a:tblGrid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"გერმანული ჰოსპიტალი"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კოსმონავტების სანაპირო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 45</a:t>
                      </a:r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800-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480180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"ჯერარსი"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მუხიანის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</a:t>
                      </a:r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ა, თემქის დასახლება,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848861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"ევექსის ჰოსპიტლები"- ტრავმატოლოგიური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0047759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შპს "წმინდა მიქაელ მთავარანგელოზის სახელობის მრავალპროფილიანი კლინიკური საავადმყოფო"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72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800253"/>
                  </a:ext>
                </a:extLst>
              </a:tr>
              <a:tr h="225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496957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შპს "საქართველოს საპატრიარქოს წმიდა იოაკიმე და ანას სახელობის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გორგასლის ქ.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911421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სს "ევექსის ჰოსპიტლები" - კარაპს მედლაინი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819578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შპს "ვივამედი"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დ.აღმაშენებლის ხეივანი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1400-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932153"/>
                  </a:ext>
                </a:extLst>
              </a:tr>
              <a:tr h="55196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"ევექსის ჰოსპიტლები" - ი. ბოკერიას სახელობის  რეფერალური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ქინძმარაულის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I  </a:t>
                      </a:r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შესახვევი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051371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შპს "პირველი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 ც. დადიანის ქ. 255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790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5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2687</Words>
  <Application>Microsoft Office PowerPoint</Application>
  <PresentationFormat>Widescreen</PresentationFormat>
  <Paragraphs>733</Paragraphs>
  <Slides>32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Sylfaen</vt:lpstr>
      <vt:lpstr>Office Theme</vt:lpstr>
      <vt:lpstr>სამედიცინო სერვისების ორგანიზება COVID-19-ის მართვის მიზნით  14 აპრილი 2020</vt:lpstr>
      <vt:lpstr>ონლაინ კლინიკა:  </vt:lpstr>
      <vt:lpstr>ცხელების კლინიკა:</vt:lpstr>
      <vt:lpstr>COVID-19 კლინიკა</vt:lpstr>
      <vt:lpstr>ყველა კლინიკა</vt:lpstr>
      <vt:lpstr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vt:lpstr>
      <vt:lpstr>კოვიდის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vt:lpstr>
      <vt:lpstr>ქალაქ თბილისში პაციენტების ნაკადების მართვის სქემა  </vt:lpstr>
      <vt:lpstr>ქალაქ თბილისში ცხელება&amp;COVID 19 კლინიკების მობილიზაცია ეპიდემიის გავრცელების შესაბამისად  </vt:lpstr>
      <vt:lpstr>თბილისში კლინიკები პრეტრიაჟის ფუნქციით (წარმოდგენილია კლინიკების ნაწილი, ექვემდებარება შეფასებას) </vt:lpstr>
      <vt:lpstr>იმერეთის რეგიონში პაციენტების ნაკადების მართვის სქემა  </vt:lpstr>
      <vt:lpstr>კლინიკები პრეტრიაჟის ფუნქციით (ექვემდებარება რეგულირებიის სააგენტოს კონტროლს/ნებართვას)</vt:lpstr>
      <vt:lpstr>აჭარის რეგიონში პაციენტების ნაკადების მართვის სქემა  </vt:lpstr>
      <vt:lpstr>აჭარაში კლინიკები პრეტრიაჟის ფუნქციით(რეგულირების სააგენტოს ნებართვით)</vt:lpstr>
      <vt:lpstr>სამეგრელო-ზემო სვანეთის რეგიონში პაციენტების ნაკადების მართვის სქემა  </vt:lpstr>
      <vt:lpstr>სამეგრელო კლინიკები პრეტრიაჟის ფუნქციით (რეგულირების სააგენტოს ნებართვით)</vt:lpstr>
      <vt:lpstr>სამცხე ჯავახეთის რეგიონში პაციენტების ნაკადების მართვის სქემა  </vt:lpstr>
      <vt:lpstr>სამცხე ჯავახეთის კლინიკები პრეტრიაჟის ფუნქციით (რეგულირების სააგენტოს ნებართვით)</vt:lpstr>
      <vt:lpstr>ქვემო ქართლის რეგიონში პაციენტების ნაკადების მართვის სქემა  </vt:lpstr>
      <vt:lpstr>ქვემო ქართლში კლინიკები პრეტრიაჟის ფუნქციით (რეგულირების სააგენტოს ნებართვით)</vt:lpstr>
      <vt:lpstr>შიდა ქართლის რეგიონში პაციენტების ნაკადების მართვის სქემა  </vt:lpstr>
      <vt:lpstr>შიდა ქართლში კლინიკები პრეტრიაჟის ფუნქციით (რეგულირების სააგენტოს ნებართვით)</vt:lpstr>
      <vt:lpstr>მცხეთა-მთიანეთის რეგიონში პაციენტების ნაკადების მართვის სქემა  </vt:lpstr>
      <vt:lpstr>მცხეთა მთიანეთში კლინიკები პრეტრიაჟის ფუნქციით (რეგულირების სააგენტოს ნებართვით)</vt:lpstr>
      <vt:lpstr>კახეთის რეგიონში პაციენტების ნაკადების მართვის სქემა  </vt:lpstr>
      <vt:lpstr>კახეთში კლინიკები პრეტრიაჟის ფუნქციით (რეგულირების სააგენტოს ნებართვით)</vt:lpstr>
      <vt:lpstr>რაჭა-ლეჩხუმში პაციენტების ნაკადების მართვის სქემა  </vt:lpstr>
      <vt:lpstr>რაჭა-ლეჩხუმში კლინიკები პრეტრიაჟის ფუნქციით (რეგულირების სააგენტოს ნებართვით)</vt:lpstr>
      <vt:lpstr>PowerPoint Presentation</vt:lpstr>
      <vt:lpstr>ჰოსპიტალიზაციის სქემა ეპიდემიის ესკალაციის შემთხვევაში: დადასტურებული ამჟამად (ერთმომენტიანი მოდელი) 15 აპრილი 305 საშუალო ესკალაცია 9 მაისი 2672 მძიმე ესკალაცია 5100 </vt:lpstr>
      <vt:lpstr>PowerPoint Presentation</vt:lpstr>
      <vt:lpstr>საკარანტინე სივრცეების გამოყენების პილოტი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სამედიცინო სერვისების ორგანიზება კოვიდ19-ის მართვის მიზნით</dc:title>
  <dc:creator>Tamar Gabunia</dc:creator>
  <cp:lastModifiedBy>Tamar Gabunia</cp:lastModifiedBy>
  <cp:revision>97</cp:revision>
  <dcterms:created xsi:type="dcterms:W3CDTF">2020-03-31T12:34:30Z</dcterms:created>
  <dcterms:modified xsi:type="dcterms:W3CDTF">2020-04-15T06:40:38Z</dcterms:modified>
</cp:coreProperties>
</file>