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omments/comment2.xml" ContentType="application/vnd.openxmlformats-officedocument.presentationml.comments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omments/comment3.xml" ContentType="application/vnd.openxmlformats-officedocument.presentationml.comment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omments/comment4.xml" ContentType="application/vnd.openxmlformats-officedocument.presentationml.comments+xml"/>
  <Override PartName="/ppt/charts/chart10.xml" ContentType="application/vnd.openxmlformats-officedocument.drawingml.chart+xml"/>
  <Override PartName="/ppt/drawings/drawing7.xml" ContentType="application/vnd.openxmlformats-officedocument.drawingml.chartshapes+xml"/>
  <Override PartName="/ppt/charts/chart11.xml" ContentType="application/vnd.openxmlformats-officedocument.drawingml.chart+xml"/>
  <Override PartName="/ppt/drawings/drawing8.xml" ContentType="application/vnd.openxmlformats-officedocument.drawingml.chartshapes+xml"/>
  <Override PartName="/ppt/comments/comment5.xml" ContentType="application/vnd.openxmlformats-officedocument.presentationml.comments+xml"/>
  <Override PartName="/ppt/charts/chart12.xml" ContentType="application/vnd.openxmlformats-officedocument.drawingml.chart+xml"/>
  <Override PartName="/ppt/drawings/drawing9.xml" ContentType="application/vnd.openxmlformats-officedocument.drawingml.chartshapes+xml"/>
  <Override PartName="/ppt/comments/comment6.xml" ContentType="application/vnd.openxmlformats-officedocument.presentationml.comments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comments/comment7.xml" ContentType="application/vnd.openxmlformats-officedocument.presentationml.comments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drawings/drawing10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7.xml" ContentType="application/vnd.openxmlformats-officedocument.drawingml.chart+xml"/>
  <Override PartName="/ppt/theme/themeOverride2.xml" ContentType="application/vnd.openxmlformats-officedocument.themeOverride+xml"/>
  <Override PartName="/ppt/drawings/drawing11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charts/chart1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3.xml" ContentType="application/vnd.openxmlformats-officedocument.themeOverride+xml"/>
  <Override PartName="/ppt/drawings/drawing12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3.xml" ContentType="application/vnd.openxmlformats-officedocument.drawingml.chartshapes+xml"/>
  <Override PartName="/ppt/comments/comment8.xml" ContentType="application/vnd.openxmlformats-officedocument.presentationml.comments+xml"/>
  <Override PartName="/ppt/notesSlides/notesSlide17.xml" ContentType="application/vnd.openxmlformats-officedocument.presentationml.notesSlide+xml"/>
  <Override PartName="/ppt/charts/chart2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4.xml" ContentType="application/vnd.openxmlformats-officedocument.themeOverride+xml"/>
  <Override PartName="/ppt/notesSlides/notesSlide18.xml" ContentType="application/vnd.openxmlformats-officedocument.presentationml.notesSlide+xml"/>
  <Override PartName="/ppt/charts/chart2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4.xml" ContentType="application/vnd.openxmlformats-officedocument.drawingml.chartshapes+xml"/>
  <Override PartName="/ppt/comments/comment9.xml" ContentType="application/vnd.openxmlformats-officedocument.presentationml.comments+xml"/>
  <Override PartName="/ppt/notesSlides/notesSlide19.xml" ContentType="application/vnd.openxmlformats-officedocument.presentationml.notesSlide+xml"/>
  <Override PartName="/ppt/charts/chart2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5.xml" ContentType="application/vnd.openxmlformats-officedocument.themeOverride+xml"/>
  <Override PartName="/ppt/drawings/drawing15.xml" ContentType="application/vnd.openxmlformats-officedocument.drawingml.chartshapes+xml"/>
  <Override PartName="/ppt/comments/comment10.xml" ContentType="application/vnd.openxmlformats-officedocument.presentationml.comments+xml"/>
  <Override PartName="/ppt/notesSlides/notesSlide20.xml" ContentType="application/vnd.openxmlformats-officedocument.presentationml.notesSlide+xml"/>
  <Override PartName="/ppt/charts/chart2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6.xml" ContentType="application/vnd.openxmlformats-officedocument.themeOverride+xml"/>
  <Override PartName="/ppt/drawings/drawing16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2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7.xml" ContentType="application/vnd.openxmlformats-officedocument.drawingml.chartshapes+xml"/>
  <Override PartName="/ppt/comments/comment11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omments/comment12.xml" ContentType="application/vnd.openxmlformats-officedocument.presentationml.comments+xml"/>
  <Override PartName="/ppt/notesSlides/notesSlide24.xml" ContentType="application/vnd.openxmlformats-officedocument.presentationml.notesSlide+xml"/>
  <Override PartName="/ppt/charts/chart2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5.xml" ContentType="application/vnd.openxmlformats-officedocument.presentationml.notesSlide+xml"/>
  <Override PartName="/ppt/charts/chart2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7.xml" ContentType="application/vnd.openxmlformats-officedocument.themeOverride+xml"/>
  <Override PartName="/ppt/comments/comment13.xml" ContentType="application/vnd.openxmlformats-officedocument.presentationml.comments+xml"/>
  <Override PartName="/ppt/notesSlides/notesSlide26.xml" ContentType="application/vnd.openxmlformats-officedocument.presentationml.notesSlide+xml"/>
  <Override PartName="/ppt/charts/chart28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27.xml" ContentType="application/vnd.openxmlformats-officedocument.presentationml.notesSlide+xml"/>
  <Override PartName="/ppt/charts/chart29.xml" ContentType="application/vnd.openxmlformats-officedocument.drawingml.chart+xml"/>
  <Override PartName="/ppt/notesSlides/notesSlide28.xml" ContentType="application/vnd.openxmlformats-officedocument.presentationml.notesSlid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omments/comment14.xml" ContentType="application/vnd.openxmlformats-officedocument.presentationml.comments+xml"/>
  <Override PartName="/ppt/notesSlides/notesSlide29.xml" ContentType="application/vnd.openxmlformats-officedocument.presentationml.notesSlide+xml"/>
  <Override PartName="/ppt/charts/chart32.xml" ContentType="application/vnd.openxmlformats-officedocument.drawingml.chart+xml"/>
  <Override PartName="/ppt/drawings/drawing18.xml" ContentType="application/vnd.openxmlformats-officedocument.drawingml.chartshapes+xml"/>
  <Override PartName="/ppt/charts/chart3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19.xml" ContentType="application/vnd.openxmlformats-officedocument.drawingml.chartshapes+xml"/>
  <Override PartName="/ppt/charts/chart3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30.xml" ContentType="application/vnd.openxmlformats-officedocument.presentationml.notesSlide+xml"/>
  <Override PartName="/ppt/charts/chart3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omments/comment15.xml" ContentType="application/vnd.openxmlformats-officedocument.presentationml.comments+xml"/>
  <Override PartName="/ppt/notesSlides/notesSlide31.xml" ContentType="application/vnd.openxmlformats-officedocument.presentationml.notesSlide+xml"/>
  <Override PartName="/ppt/charts/chart3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32.xml" ContentType="application/vnd.openxmlformats-officedocument.presentationml.notesSlide+xml"/>
  <Override PartName="/ppt/charts/chart3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33.xml" ContentType="application/vnd.openxmlformats-officedocument.presentationml.notesSlide+xml"/>
  <Override PartName="/ppt/charts/chart3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34.xml" ContentType="application/vnd.openxmlformats-officedocument.presentationml.notesSlide+xml"/>
  <Override PartName="/ppt/charts/chart4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35.xml" ContentType="application/vnd.openxmlformats-officedocument.presentationml.notesSlide+xml"/>
  <Override PartName="/ppt/charts/chart4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drawings/drawing20.xml" ContentType="application/vnd.openxmlformats-officedocument.drawingml.chartshapes+xml"/>
  <Override PartName="/ppt/comments/comment16.xml" ContentType="application/vnd.openxmlformats-officedocument.presentationml.comment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58"/>
  </p:notesMasterIdLst>
  <p:sldIdLst>
    <p:sldId id="389" r:id="rId3"/>
    <p:sldId id="390" r:id="rId4"/>
    <p:sldId id="391" r:id="rId5"/>
    <p:sldId id="392" r:id="rId6"/>
    <p:sldId id="393" r:id="rId7"/>
    <p:sldId id="394" r:id="rId8"/>
    <p:sldId id="459" r:id="rId9"/>
    <p:sldId id="395" r:id="rId10"/>
    <p:sldId id="396" r:id="rId11"/>
    <p:sldId id="397" r:id="rId12"/>
    <p:sldId id="398" r:id="rId13"/>
    <p:sldId id="399" r:id="rId14"/>
    <p:sldId id="400" r:id="rId15"/>
    <p:sldId id="456" r:id="rId16"/>
    <p:sldId id="457" r:id="rId17"/>
    <p:sldId id="402" r:id="rId18"/>
    <p:sldId id="403" r:id="rId19"/>
    <p:sldId id="404" r:id="rId20"/>
    <p:sldId id="405" r:id="rId21"/>
    <p:sldId id="407" r:id="rId22"/>
    <p:sldId id="408" r:id="rId23"/>
    <p:sldId id="409" r:id="rId24"/>
    <p:sldId id="410" r:id="rId25"/>
    <p:sldId id="411" r:id="rId26"/>
    <p:sldId id="437" r:id="rId27"/>
    <p:sldId id="412" r:id="rId28"/>
    <p:sldId id="413" r:id="rId29"/>
    <p:sldId id="414" r:id="rId30"/>
    <p:sldId id="436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422" r:id="rId39"/>
    <p:sldId id="423" r:id="rId40"/>
    <p:sldId id="424" r:id="rId41"/>
    <p:sldId id="425" r:id="rId42"/>
    <p:sldId id="426" r:id="rId43"/>
    <p:sldId id="427" r:id="rId44"/>
    <p:sldId id="428" r:id="rId45"/>
    <p:sldId id="458" r:id="rId46"/>
    <p:sldId id="429" r:id="rId47"/>
    <p:sldId id="430" r:id="rId48"/>
    <p:sldId id="431" r:id="rId49"/>
    <p:sldId id="433" r:id="rId50"/>
    <p:sldId id="455" r:id="rId51"/>
    <p:sldId id="434" r:id="rId52"/>
    <p:sldId id="380" r:id="rId53"/>
    <p:sldId id="304" r:id="rId54"/>
    <p:sldId id="435" r:id="rId55"/>
    <p:sldId id="338" r:id="rId56"/>
    <p:sldId id="278" r:id="rId57"/>
  </p:sldIdLst>
  <p:sldSz cx="9144000" cy="6858000" type="screen4x3"/>
  <p:notesSz cx="6761163" cy="9942513"/>
  <p:embeddedFontLst>
    <p:embeddedFont>
      <p:font typeface="Roboto Medium" panose="020B0604020202020204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Sylfaen" panose="010A0502050306030303" pitchFamily="18" charset="0"/>
      <p:regular r:id="rId67"/>
    </p:embeddedFont>
    <p:embeddedFont>
      <p:font typeface="Roboto" panose="020B060402020202020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48544142-176D-44F1-AFF9-A02BB95F0BF5}">
          <p14:sldIdLst>
            <p14:sldId id="389"/>
            <p14:sldId id="390"/>
            <p14:sldId id="391"/>
            <p14:sldId id="392"/>
            <p14:sldId id="393"/>
            <p14:sldId id="394"/>
            <p14:sldId id="459"/>
            <p14:sldId id="395"/>
            <p14:sldId id="396"/>
            <p14:sldId id="397"/>
            <p14:sldId id="398"/>
            <p14:sldId id="399"/>
            <p14:sldId id="400"/>
            <p14:sldId id="456"/>
            <p14:sldId id="457"/>
            <p14:sldId id="402"/>
            <p14:sldId id="403"/>
            <p14:sldId id="404"/>
            <p14:sldId id="405"/>
            <p14:sldId id="407"/>
            <p14:sldId id="408"/>
            <p14:sldId id="409"/>
            <p14:sldId id="410"/>
            <p14:sldId id="411"/>
            <p14:sldId id="437"/>
            <p14:sldId id="412"/>
            <p14:sldId id="413"/>
            <p14:sldId id="414"/>
            <p14:sldId id="436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58"/>
            <p14:sldId id="429"/>
            <p14:sldId id="430"/>
            <p14:sldId id="431"/>
          </p14:sldIdLst>
        </p14:section>
        <p14:section name="Untitled Section" id="{6986DB8E-7EFC-4328-AA20-ABDC7F3D8DEE}">
          <p14:sldIdLst>
            <p14:sldId id="433"/>
            <p14:sldId id="455"/>
            <p14:sldId id="434"/>
            <p14:sldId id="380"/>
            <p14:sldId id="304"/>
            <p14:sldId id="435"/>
            <p14:sldId id="338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m Meparidze" initials="" lastIdx="5" clrIdx="0"/>
  <p:cmAuthor id="1" name="Vera Baziari" initials="VB" lastIdx="56" clrIdx="1"/>
  <p:cmAuthor id="2" name="Nino Gogatishvili" initials="NG" lastIdx="3" clrIdx="2"/>
  <p:cmAuthor id="3" name="User" initials="U" lastIdx="1" clrIdx="3"/>
  <p:cmAuthor id="4" name="Mariam Darakhvelidze" initials="MD" lastIdx="36" clrIdx="4"/>
  <p:cmAuthor id="5" name="Zurab Meparidze" initials="ZM" lastIdx="16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AB94"/>
    <a:srgbClr val="A1E3D6"/>
    <a:srgbClr val="62D0BB"/>
    <a:srgbClr val="48C8B0"/>
    <a:srgbClr val="62AEB2"/>
    <a:srgbClr val="168472"/>
    <a:srgbClr val="239D89"/>
    <a:srgbClr val="6DB3B7"/>
    <a:srgbClr val="0B4138"/>
    <a:srgbClr val="B9D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37A189-4E31-41AD-884B-BFA707145127}">
  <a:tblStyle styleId="{FC37A189-4E31-41AD-884B-BFA70714512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E173B2-AED4-4A2D-8F97-2BB8967D94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83" autoAdjust="0"/>
    <p:restoredTop sz="94532" autoAdjust="0"/>
  </p:normalViewPr>
  <p:slideViewPr>
    <p:cSldViewPr snapToGrid="0">
      <p:cViewPr varScale="1">
        <p:scale>
          <a:sx n="83" d="100"/>
          <a:sy n="83" d="100"/>
        </p:scale>
        <p:origin x="10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32"/>
        <p:guide pos="213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vbaziari\Desktop\&#4321;&#4322;&#4304;&#4322;&#4312;&#4321;&#4322;&#4312;&#4313;&#4304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logua\Desktop\I-II-III%20&#4307;&#4317;&#4316;&#4308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Microsoft_Excel_Worksheet16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8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15.xml"/><Relationship Id="rId4" Type="http://schemas.openxmlformats.org/officeDocument/2006/relationships/package" Target="../embeddings/Microsoft_Excel_Worksheet20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6.xml"/><Relationship Id="rId4" Type="http://schemas.openxmlformats.org/officeDocument/2006/relationships/package" Target="../embeddings/Microsoft_Excel_Worksheet21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7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ta\SQL\4WEB_SQL\&#4318;&#4308;&#4320;&#4312;&#4316;&#4304;&#4322;&#4304;&#4314;&#4323;&#4320;&#4312;\2019_1\&#4321;&#4322;&#4304;&#4322;&#4312;&#4321;&#4322;&#4312;&#4313;&#4304;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24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29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19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chartUserShapes" Target="../drawings/drawing20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6489810422879001"/>
          <c:w val="0.99861111111111101"/>
          <c:h val="0.6917500733896759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ცოცხალშობილთა რაოდენობა</c:v>
                </c:pt>
              </c:strCache>
            </c:strRef>
          </c:tx>
          <c:spPr>
            <a:ln w="34925" cap="rnd">
              <a:solidFill>
                <a:srgbClr val="19574B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Pt>
            <c:idx val="11"/>
            <c:marker>
              <c:symbol val="none"/>
            </c:marker>
            <c:bubble3D val="0"/>
            <c:spPr>
              <a:ln w="34925" cap="rnd">
                <a:solidFill>
                  <a:srgbClr val="19574B"/>
                </a:solidFill>
                <a:prstDash val="sysDash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9.7222222222222206E-3"/>
                  <c:y val="3.53535325416739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909-437B-BB40-6CB04E53F21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4913276465441803E-2"/>
                  <c:y val="-3.7059949575123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4913276465441803E-2"/>
                  <c:y val="-2.6952690600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4913276465441803E-2"/>
                  <c:y val="-2.6952690600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4913276465441803E-2"/>
                  <c:y val="-3.3690863250112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4913276465441803E-2"/>
                  <c:y val="4.3798122225146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4913276465441803E-2"/>
                  <c:y val="-2.35836042750788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7691054243219599E-2"/>
                  <c:y val="-3.7059949575123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2413276465441799E-2"/>
                  <c:y val="-3.3690863250112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07466097987752E-2"/>
                  <c:y val="-3.0321776925101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7624671916010502E-2"/>
                  <c:y val="-4.4795709473020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5304899387576553E-2"/>
                  <c:y val="3.53197472305052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3E9-4D88-B0EC-56EF9D22A07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 (I-II)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52542</c:v>
                </c:pt>
                <c:pt idx="1">
                  <c:v>56568</c:v>
                </c:pt>
                <c:pt idx="2">
                  <c:v>55230</c:v>
                </c:pt>
                <c:pt idx="3">
                  <c:v>51565</c:v>
                </c:pt>
                <c:pt idx="4">
                  <c:v>49969</c:v>
                </c:pt>
                <c:pt idx="5">
                  <c:v>49657</c:v>
                </c:pt>
                <c:pt idx="6">
                  <c:v>60635</c:v>
                </c:pt>
                <c:pt idx="7">
                  <c:v>59249</c:v>
                </c:pt>
                <c:pt idx="8">
                  <c:v>56569</c:v>
                </c:pt>
                <c:pt idx="9">
                  <c:v>53293</c:v>
                </c:pt>
                <c:pt idx="10">
                  <c:v>50745</c:v>
                </c:pt>
                <c:pt idx="11">
                  <c:v>22991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C1A-4E64-92E8-B8D0ACC8E5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16747816"/>
        <c:axId val="516749384"/>
      </c:lineChart>
      <c:catAx>
        <c:axId val="516747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749384"/>
        <c:crosses val="autoZero"/>
        <c:auto val="1"/>
        <c:lblAlgn val="ctr"/>
        <c:lblOffset val="100"/>
        <c:noMultiLvlLbl val="0"/>
      </c:catAx>
      <c:valAx>
        <c:axId val="5167493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16747816"/>
        <c:crosses val="autoZero"/>
        <c:crossBetween val="between"/>
      </c:valAx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0">
              <a:schemeClr val="accent1">
                <a:lumMod val="60000"/>
                <a:lumOff val="40000"/>
              </a:schemeClr>
            </a:gs>
            <a:gs pos="82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245170915228399E-2"/>
          <c:y val="0.133979959208711"/>
          <c:w val="0.90008480597946605"/>
          <c:h val="0.6570078292756079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პირველადი საკეისრო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1.6676917776640644E-2"/>
                  <c:y val="-1.04087489208513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54,5%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29C-45D5-9F1A-9D85960443CE}"/>
                </c:ext>
                <c:ext xmlns:c15="http://schemas.microsoft.com/office/drawing/2012/chart" uri="{CE6537A1-D6FC-4f65-9D91-7224C49458BB}">
                  <c15:layout>
                    <c:manualLayout>
                      <c:w val="0.183024978050982"/>
                      <c:h val="4.8826893331476703E-2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962-4D99-B842-437BE6154EA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45 %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 I-II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54.5</c:v>
                </c:pt>
                <c:pt idx="1">
                  <c:v>49.1</c:v>
                </c:pt>
                <c:pt idx="2" formatCode="0%">
                  <c:v>0.45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FF-4FCA-BDCF-4DDDD9EA1C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განმეორებითი</c:v>
                </c:pt>
              </c:strCache>
            </c:strRef>
          </c:tx>
          <c:spPr>
            <a:solidFill>
              <a:srgbClr val="A4E4D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2.316379314712453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35,6%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29C-45D5-9F1A-9D85960443C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62-4D99-B842-437BE6154EA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 I-II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35.6</c:v>
                </c:pt>
                <c:pt idx="1">
                  <c:v>39.6</c:v>
                </c:pt>
                <c:pt idx="2" formatCode="0%">
                  <c:v>0.41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FF-4FCA-BDCF-4DDDD9EA1C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და მეტი საკეისრო კვეთა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 I-II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9.8000000000000007</c:v>
                </c:pt>
                <c:pt idx="1">
                  <c:v>11.3</c:v>
                </c:pt>
                <c:pt idx="2" formatCode="0%">
                  <c:v>0.14000000000000001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962-4D99-B842-437BE6154E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3"/>
        <c:shape val="box"/>
        <c:axId val="322030256"/>
        <c:axId val="322030648"/>
        <c:axId val="0"/>
      </c:bar3DChart>
      <c:catAx>
        <c:axId val="32203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22030648"/>
        <c:crosses val="autoZero"/>
        <c:auto val="1"/>
        <c:lblAlgn val="ctr"/>
        <c:lblOffset val="100"/>
        <c:noMultiLvlLbl val="0"/>
      </c:catAx>
      <c:valAx>
        <c:axId val="322030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2203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312731550918799E-2"/>
          <c:y val="0.89712781237334105"/>
          <c:w val="0.96636293159533004"/>
          <c:h val="0.10287218762665901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 algn="ctr" rtl="0">
            <a:defRPr lang="en-US" sz="1400" b="0" i="0" u="none" strike="noStrike" kern="1200" cap="none" spc="0" baseline="0">
              <a:ln w="0" cmpd="sng">
                <a:solidFill>
                  <a:schemeClr val="tx1"/>
                </a:solidFill>
                <a:prstDash val="solid"/>
              </a:ln>
              <a:noFill/>
              <a:effectLst/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lang="en-US" sz="1600" b="1" i="0" u="none" strike="noStrike" kern="1200" cap="none" spc="0" baseline="0">
          <a:ln w="10160">
            <a:solidFill>
              <a:srgbClr val="E9F0DC"/>
            </a:solidFill>
            <a:prstDash val="solid"/>
          </a:ln>
          <a:solidFill>
            <a:schemeClr val="tx1"/>
          </a:solidFill>
          <a:effectLst/>
          <a:latin typeface="Arial"/>
          <a:ea typeface="Arial"/>
          <a:cs typeface="Arial"/>
          <a:sym typeface="Arial"/>
        </a:defRPr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ka-GE" sz="1400" b="1" i="0" u="none" strike="noStrike" kern="1200" cap="none" spc="0" baseline="0" dirty="0" smtClean="0">
                <a:ln w="0" cmpd="sng">
                  <a:solidFill>
                    <a:schemeClr val="tx1"/>
                  </a:solidFill>
                  <a:prstDash val="solid"/>
                </a:ln>
                <a:solidFill>
                  <a:srgbClr val="19574B"/>
                </a:solidFill>
                <a:effectLst>
                  <a:outerShdw dir="6000000" algn="ctr" rotWithShape="0">
                    <a:schemeClr val="tx1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ka-GE" sz="1400" b="0" i="0" u="none" strike="noStrike" cap="none" dirty="0">
                <a:ln w="0" cmpd="sng">
                  <a:solidFill>
                    <a:schemeClr val="tx1"/>
                  </a:solidFill>
                  <a:prstDash val="solid"/>
                </a:ln>
                <a:noFill/>
                <a:effectLst/>
                <a:latin typeface="Arial"/>
                <a:ea typeface="Arial"/>
                <a:cs typeface="Arial"/>
                <a:sym typeface="Arial"/>
              </a:rPr>
              <a:t>გადაუდებელი და გეგმიური საკეისრო კვეთების ხვედრითი წილი</a:t>
            </a:r>
          </a:p>
        </c:rich>
      </c:tx>
      <c:layout>
        <c:manualLayout>
          <c:xMode val="edge"/>
          <c:yMode val="edge"/>
          <c:x val="0.141055989383051"/>
          <c:y val="4.514227060164539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668519028592097E-2"/>
          <c:y val="0.194543859272718"/>
          <c:w val="0.93233130052749602"/>
          <c:h val="0.5996079554506059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გადაუდებელი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74%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2D5-4406-8D68-72358AAD20B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2D5-4406-8D68-72358AAD20B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 I- II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74</c:v>
                </c:pt>
                <c:pt idx="1">
                  <c:v>69</c:v>
                </c:pt>
                <c:pt idx="2">
                  <c:v>65.7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FF-4FCA-BDCF-4DDDD9EA1C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გეგმიური</c:v>
                </c:pt>
              </c:strCache>
            </c:strRef>
          </c:tx>
          <c:spPr>
            <a:solidFill>
              <a:srgbClr val="A4E4D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2.8393542548282402E-3"/>
                  <c:y val="2.868318858679880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281B25-1619-42CA-9C25-E2D2D3057E04}" type="VALUE">
                      <a:rPr lang="en-US" b="1" smtClean="0">
                        <a:solidFill>
                          <a:schemeClr val="tx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b="1" dirty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2D5-4406-8D68-72358AAD20B4}"/>
                </c:ext>
                <c:ext xmlns:c15="http://schemas.microsoft.com/office/drawing/2012/chart" uri="{CE6537A1-D6FC-4f65-9D91-7224C49458BB}">
                  <c15:layout>
                    <c:manualLayout>
                      <c:w val="0.117293724266955"/>
                      <c:h val="6.24121611931737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solidFill>
                          <a:schemeClr val="tx1"/>
                        </a:solidFill>
                      </a:rPr>
                      <a:t>30,7%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2D5-4406-8D68-72358AAD20B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 I- II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26</c:v>
                </c:pt>
                <c:pt idx="1">
                  <c:v>31</c:v>
                </c:pt>
                <c:pt idx="2">
                  <c:v>34.299999999999997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FF-4FCA-BDCF-4DDDD9EA1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414849056"/>
        <c:axId val="414849448"/>
        <c:axId val="0"/>
      </c:bar3DChart>
      <c:catAx>
        <c:axId val="41484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849448"/>
        <c:crosses val="autoZero"/>
        <c:auto val="1"/>
        <c:lblAlgn val="ctr"/>
        <c:lblOffset val="100"/>
        <c:noMultiLvlLbl val="0"/>
      </c:catAx>
      <c:valAx>
        <c:axId val="414849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1484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8.0043116020746576E-3"/>
          <c:y val="0.90247687741570937"/>
          <c:w val="0.94130747652445501"/>
          <c:h val="7.91853303437758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57307953402402"/>
          <c:y val="2.9020084108254653E-2"/>
          <c:w val="0.84455682590343295"/>
          <c:h val="0.7742732087004473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საკეისრო კვეთები 39 კვირის ზემოთ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32E-445A-A17C-6BAC626CA47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32E-445A-A17C-6BAC626CA47D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საკეისრო კვეთები, 2018 წ.</c:v>
                </c:pt>
                <c:pt idx="1">
                  <c:v>საკეისრო კვეთები, 2019 წ. I და II კვ.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52.3</c:v>
                </c:pt>
                <c:pt idx="1">
                  <c:v>50.3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32E-445A-A17C-6BAC626CA4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 კვეთები 39 კვირამდე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3.341387744105506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/>
                    </a:pPr>
                    <a:fld id="{63101AB5-D794-49AE-826D-68B0EAF3DE97}" type="VALUE">
                      <a:rPr lang="en-US" sz="1200"/>
                      <a:pPr>
                        <a:defRPr sz="1200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925552405354033E-2"/>
                      <c:h val="8.854677521879511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5048607594996706E-3"/>
                  <c:y val="6.68277548821093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საკეისრო კვეთები, 2018 წ.</c:v>
                </c:pt>
                <c:pt idx="1">
                  <c:v>საკეისრო კვეთები, 2019 წ. I და II კვ.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47.7</c:v>
                </c:pt>
                <c:pt idx="1">
                  <c:v>49.7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414850232"/>
        <c:axId val="348033848"/>
      </c:barChart>
      <c:catAx>
        <c:axId val="414850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33848"/>
        <c:crosses val="autoZero"/>
        <c:auto val="1"/>
        <c:lblAlgn val="ctr"/>
        <c:lblOffset val="100"/>
        <c:noMultiLvlLbl val="0"/>
      </c:catAx>
      <c:valAx>
        <c:axId val="34803384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850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818104399181976"/>
          <c:y val="0.93964375018417101"/>
          <c:w val="0.59392943909336759"/>
          <c:h val="5.7014862071723543E-2"/>
        </c:manualLayout>
      </c:layout>
      <c:overlay val="0"/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9359318607181984E-2"/>
          <c:y val="9.3715057842709601E-2"/>
          <c:w val="0.93218072066747459"/>
          <c:h val="0.84830303989088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'17'!$B$1</c:f>
              <c:strCache>
                <c:ptCount val="1"/>
                <c:pt idx="0">
                  <c:v>ურგენტული საკიესროების რაოდენობა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'17'!$A$2:$A$8</c:f>
              <c:strCache>
                <c:ptCount val="7"/>
                <c:pt idx="0">
                  <c:v>ორშაბათი</c:v>
                </c:pt>
                <c:pt idx="1">
                  <c:v>სამშაბათი</c:v>
                </c:pt>
                <c:pt idx="2">
                  <c:v>ოთხშაბათი</c:v>
                </c:pt>
                <c:pt idx="3">
                  <c:v>ხუთშაბათი</c:v>
                </c:pt>
                <c:pt idx="4">
                  <c:v>პარასკევი</c:v>
                </c:pt>
                <c:pt idx="5">
                  <c:v>შაბათი</c:v>
                </c:pt>
                <c:pt idx="6">
                  <c:v>კვირა</c:v>
                </c:pt>
              </c:strCache>
            </c:strRef>
          </c:cat>
          <c:val>
            <c:numRef>
              <c:f>'17'!$B$2:$B$8</c:f>
              <c:numCache>
                <c:formatCode>#,##0</c:formatCode>
                <c:ptCount val="7"/>
                <c:pt idx="0">
                  <c:v>1031</c:v>
                </c:pt>
                <c:pt idx="1">
                  <c:v>977</c:v>
                </c:pt>
                <c:pt idx="2">
                  <c:v>887</c:v>
                </c:pt>
                <c:pt idx="3">
                  <c:v>925</c:v>
                </c:pt>
                <c:pt idx="4">
                  <c:v>1056</c:v>
                </c:pt>
                <c:pt idx="5">
                  <c:v>555</c:v>
                </c:pt>
                <c:pt idx="6">
                  <c:v>458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17-4F45-84C7-0E1D37CF7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6743112"/>
        <c:axId val="516744680"/>
      </c:barChart>
      <c:catAx>
        <c:axId val="516743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744680"/>
        <c:crosses val="autoZero"/>
        <c:auto val="1"/>
        <c:lblAlgn val="ctr"/>
        <c:lblOffset val="100"/>
        <c:noMultiLvlLbl val="0"/>
      </c:catAx>
      <c:valAx>
        <c:axId val="516744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743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410958526319645E-2"/>
          <c:y val="6.6992456541701245E-2"/>
          <c:w val="0.96917808294736074"/>
          <c:h val="0.77477970224462445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D8F4EF"/>
              </a:solidFill>
            </a:ln>
            <a:effectLst/>
            <a:sp3d>
              <a:contourClr>
                <a:srgbClr val="D8F4EF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  <c:pt idx="4">
                  <c:v>2019 წელი  I-II კვ. II-III დონის კლინიკები</c:v>
                </c:pt>
                <c:pt idx="5">
                  <c:v>2019 წელი I-II კვ. III დონის კლინიკები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2087</c:v>
                </c:pt>
                <c:pt idx="1">
                  <c:v>1314</c:v>
                </c:pt>
                <c:pt idx="2">
                  <c:v>1803</c:v>
                </c:pt>
                <c:pt idx="3">
                  <c:v>1893</c:v>
                </c:pt>
                <c:pt idx="4">
                  <c:v>571</c:v>
                </c:pt>
                <c:pt idx="5">
                  <c:v>865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78-47C3-842D-FCACE77B41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რეფერირებული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-1.1207969837323481E-2"/>
                  <c:y val="-1.0135019770214739E-1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7CE-47FB-B993-BAE080468D61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40597737799253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7CE-47FB-B993-BAE080468D6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  <c:pt idx="4">
                  <c:v>2019 წელი  I-II კვ. II-III დონის კლინიკები</c:v>
                </c:pt>
                <c:pt idx="5">
                  <c:v>2019 წელი I-II კვ. III დონის კლინიკები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172</c:v>
                </c:pt>
                <c:pt idx="1">
                  <c:v>239</c:v>
                </c:pt>
                <c:pt idx="2">
                  <c:v>972</c:v>
                </c:pt>
                <c:pt idx="3">
                  <c:v>760</c:v>
                </c:pt>
                <c:pt idx="4">
                  <c:v>43</c:v>
                </c:pt>
                <c:pt idx="5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FA-4A07-998E-F04892FD62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41499232"/>
        <c:axId val="241499624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რეფერალი სულ</c:v>
                </c:pt>
              </c:strCache>
            </c:strRef>
          </c:tx>
          <c:spPr>
            <a:ln>
              <a:solidFill>
                <a:srgbClr val="123E36"/>
              </a:solidFill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222913282304699E-2"/>
                  <c:y val="-4.4226051712703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2FA-4A07-998E-F04892FD623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7826898200966401E-2"/>
                  <c:y val="-7.7395590497231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2FA-4A07-998E-F04892FD623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24159396746468E-2"/>
                  <c:y val="-3.59336670165718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2FA-4A07-998E-F04892FD623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"/>
              <c:layout>
                <c:manualLayout>
                  <c:x val="-5.6039849186616903E-3"/>
                  <c:y val="-3.3169538784527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2FA-4A07-998E-F04892FD623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2029886889962667E-3"/>
                  <c:y val="-6.9103205801099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7CE-47FB-B993-BAE080468D61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8019924593308443E-3"/>
                  <c:y val="-8.568797519336382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895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7CE-47FB-B993-BAE080468D6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  <c:pt idx="4">
                  <c:v>2019 წელი  I-II კვ. II-III დონის კლინიკები</c:v>
                </c:pt>
                <c:pt idx="5">
                  <c:v>2019 წელი I-II კვ. III დონის კლინიკები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2259</c:v>
                </c:pt>
                <c:pt idx="1">
                  <c:v>1553</c:v>
                </c:pt>
                <c:pt idx="2">
                  <c:v>2775</c:v>
                </c:pt>
                <c:pt idx="3">
                  <c:v>2653</c:v>
                </c:pt>
                <c:pt idx="4">
                  <c:v>614</c:v>
                </c:pt>
                <c:pt idx="5">
                  <c:v>895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378-47C3-842D-FCACE77B41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499232"/>
        <c:axId val="241499624"/>
      </c:lineChart>
      <c:catAx>
        <c:axId val="24149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499624"/>
        <c:crosses val="autoZero"/>
        <c:auto val="1"/>
        <c:lblAlgn val="ctr"/>
        <c:lblOffset val="100"/>
        <c:noMultiLvlLbl val="0"/>
      </c:catAx>
      <c:valAx>
        <c:axId val="2414996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1499232"/>
        <c:crosses val="autoZero"/>
        <c:crossBetween val="between"/>
      </c:valAx>
      <c:spPr>
        <a:noFill/>
        <a:ln>
          <a:noFill/>
        </a:ln>
        <a:effectLst/>
        <a:sp3d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5.7677494822485499E-2"/>
          <c:y val="9.1548542480415704E-2"/>
          <c:w val="0.94190463692038495"/>
          <c:h val="0.869952377883058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ცოცხლადშობილები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>
              <a:outerShdw dist="50800" sx="1000" sy="1000" algn="ctr" rotWithShape="0">
                <a:srgbClr val="000000"/>
              </a:outerShdw>
            </a:effectLst>
            <a:scene3d>
              <a:camera prst="orthographicFront"/>
              <a:lightRig rig="threePt" dir="t"/>
            </a:scene3d>
            <a:sp3d prstMaterial="plastic"/>
          </c:spPr>
          <c:invertIfNegative val="0"/>
          <c:dLbls>
            <c:dLbl>
              <c:idx val="0"/>
              <c:layout>
                <c:manualLayout>
                  <c:x val="0"/>
                  <c:y val="0.1558823168405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22991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F78-487D-9099-9BA3FC410C1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22991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3B-4746-A565-6F4EFD1C94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რეფერალი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owder"/>
          </c:spPr>
          <c:invertIfNegative val="0"/>
          <c:dLbls>
            <c:dLbl>
              <c:idx val="0"/>
              <c:layout>
                <c:manualLayout>
                  <c:x val="0"/>
                  <c:y val="-4.878709331684050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85D-46DB-845C-44FA210831A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443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93B-4746-A565-6F4EFD1C94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ტრანსპორტირების ინდექსი %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flat"/>
          </c:spPr>
          <c:invertIfNegative val="0"/>
          <c:dLbls>
            <c:dLbl>
              <c:idx val="0"/>
              <c:layout>
                <c:manualLayout>
                  <c:x val="-9.3270554008730508E-3"/>
                  <c:y val="-0.10313092396757401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85D-46DB-845C-44FA210831A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0.0%</c:formatCode>
                <c:ptCount val="1"/>
                <c:pt idx="0">
                  <c:v>1.9268409377582532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93B-4746-A565-6F4EFD1C94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9"/>
        <c:shape val="box"/>
        <c:axId val="319027936"/>
        <c:axId val="319028328"/>
        <c:axId val="0"/>
      </c:bar3DChart>
      <c:catAx>
        <c:axId val="3190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028328"/>
        <c:crosses val="autoZero"/>
        <c:auto val="1"/>
        <c:lblAlgn val="ctr"/>
        <c:lblOffset val="100"/>
        <c:noMultiLvlLbl val="0"/>
      </c:catAx>
      <c:valAx>
        <c:axId val="319028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027936"/>
        <c:crosses val="autoZero"/>
        <c:crossBetween val="between"/>
      </c:valAx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>
      <a:outerShdw sx="1000" sy="1000" algn="ctr" rotWithShape="0">
        <a:srgbClr val="000000"/>
      </a:outerShdw>
    </a:effectLst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საკეისროს %</a:t>
            </a:r>
            <a:r>
              <a:rPr lang="en-US" dirty="0"/>
              <a:t> - II </a:t>
            </a:r>
            <a:r>
              <a:rPr lang="ka-GE" dirty="0"/>
              <a:t>დონე</a:t>
            </a:r>
          </a:p>
          <a:p>
            <a:pPr>
              <a:defRPr/>
            </a:pPr>
            <a:endParaRPr lang="ka-G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863848551362"/>
          <c:y val="9.9175299810064704E-2"/>
          <c:w val="0.85943144931242699"/>
          <c:h val="0.47755882051394799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16741544"/>
        <c:axId val="516739976"/>
      </c:barChart>
      <c:catAx>
        <c:axId val="51674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739976"/>
        <c:crosses val="autoZero"/>
        <c:auto val="1"/>
        <c:lblAlgn val="ctr"/>
        <c:lblOffset val="100"/>
        <c:noMultiLvlLbl val="0"/>
      </c:catAx>
      <c:valAx>
        <c:axId val="516739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741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 w="25400">
          <a:noFill/>
        </a:ln>
        <a:effectLst/>
      </c:spPr>
    </c:sideWall>
    <c:backWall>
      <c:thickness val="0"/>
      <c:spPr>
        <a:noFill/>
        <a:ln w="25400"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4.6648227893077301E-4"/>
          <c:y val="2.9985217810710701E-2"/>
          <c:w val="0.99953351772106902"/>
          <c:h val="0.79209105338468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1F497D"/>
              </a:solidFill>
              <a:ln>
                <a:solidFill>
                  <a:srgbClr val="31A992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3F-44B3-9DCF-2E08906D7624}"/>
              </c:ext>
            </c:extLst>
          </c:dPt>
          <c:dPt>
            <c:idx val="3"/>
            <c:invertIfNegative val="0"/>
            <c:bubble3D val="0"/>
            <c:spPr>
              <a:solidFill>
                <a:srgbClr val="1F497D"/>
              </a:solidFill>
              <a:ln>
                <a:solidFill>
                  <a:srgbClr val="1F497D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3F-44B3-9DCF-2E08906D7624}"/>
              </c:ext>
            </c:extLst>
          </c:dPt>
          <c:dLbls>
            <c:dLbl>
              <c:idx val="3"/>
              <c:layout>
                <c:manualLayout>
                  <c:x val="-2.78202627021415E-3"/>
                  <c:y val="-2.9513675056761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C3F-44B3-9DCF-2E08906D762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571</c:v>
                </c:pt>
                <c:pt idx="1">
                  <c:v>366</c:v>
                </c:pt>
                <c:pt idx="2">
                  <c:v>865</c:v>
                </c:pt>
                <c:pt idx="3">
                  <c:v>348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42-4C78-BC36-C26E254D3D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გარე რეფერალი (სხვა დაწესებულებაში)</c:v>
                </c:pt>
              </c:strCache>
            </c:strRef>
          </c:tx>
          <c:spPr>
            <a:solidFill>
              <a:srgbClr val="C0D6D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C3F-44B3-9DCF-2E08906D7624}"/>
              </c:ext>
            </c:extLst>
          </c:dPt>
          <c:dPt>
            <c:idx val="1"/>
            <c:invertIfNegative val="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C3F-44B3-9DCF-2E08906D7624}"/>
              </c:ext>
            </c:extLst>
          </c:dPt>
          <c:dPt>
            <c:idx val="2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C3F-44B3-9DCF-2E08906D7624}"/>
              </c:ext>
            </c:extLst>
          </c:dPt>
          <c:dPt>
            <c:idx val="3"/>
            <c:invertIfNegative val="0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C3F-44B3-9DCF-2E08906D76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43</c:v>
                </c:pt>
                <c:pt idx="1">
                  <c:v>30</c:v>
                </c:pt>
                <c:pt idx="2">
                  <c:v>30</c:v>
                </c:pt>
                <c:pt idx="3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442-4C78-BC36-C26E254D3D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პირველი დონის ინტენსიური</c:v>
                </c:pt>
              </c:strCache>
            </c:strRef>
          </c:tx>
          <c:spPr>
            <a:solidFill>
              <a:srgbClr val="EBC8C7"/>
            </a:solidFill>
            <a:ln>
              <a:solidFill>
                <a:srgbClr val="C0504D">
                  <a:lumMod val="60000"/>
                  <a:lumOff val="40000"/>
                </a:srgb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442-4C78-BC36-C26E254D3D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516737624"/>
        <c:axId val="516738800"/>
        <c:axId val="0"/>
      </c:bar3DChart>
      <c:catAx>
        <c:axId val="516737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738800"/>
        <c:crosses val="autoZero"/>
        <c:auto val="1"/>
        <c:lblAlgn val="ctr"/>
        <c:lblOffset val="100"/>
        <c:noMultiLvlLbl val="0"/>
      </c:catAx>
      <c:valAx>
        <c:axId val="5167388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16737624"/>
        <c:crosses val="autoZero"/>
        <c:crossBetween val="between"/>
      </c:valAx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5.39962631043341E-2"/>
          <c:y val="0.949341179505507"/>
          <c:w val="0.89200735989630997"/>
          <c:h val="5.0658820494493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2424644793713211E-2"/>
          <c:y val="7.0769535108236983E-2"/>
          <c:w val="0.93080820517360052"/>
          <c:h val="0.80666284426264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Sheet4!$B$4</c:f>
              <c:strCache>
                <c:ptCount val="1"/>
                <c:pt idx="0">
                  <c:v>შიდა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Sheet4!$A$5:$A$6</c:f>
              <c:strCache>
                <c:ptCount val="2"/>
                <c:pt idx="0">
                  <c:v>II</c:v>
                </c:pt>
                <c:pt idx="1">
                  <c:v>II-III</c:v>
                </c:pt>
              </c:strCache>
            </c:strRef>
          </c:cat>
          <c:val>
            <c:numRef>
              <c:f>Sheet4!$B$5:$B$6</c:f>
              <c:numCache>
                <c:formatCode>General</c:formatCode>
                <c:ptCount val="2"/>
                <c:pt idx="0">
                  <c:v>451</c:v>
                </c:pt>
                <c:pt idx="1">
                  <c:v>571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5D-4A9F-8FCF-74D2EC9F62E7}"/>
            </c:ext>
          </c:extLst>
        </c:ser>
        <c:ser>
          <c:idx val="1"/>
          <c:order val="1"/>
          <c:tx>
            <c:strRef>
              <c:f>Sheet4!$C$4</c:f>
              <c:strCache>
                <c:ptCount val="1"/>
                <c:pt idx="0">
                  <c:v>გარე</c:v>
                </c:pt>
              </c:strCache>
            </c:strRef>
          </c:tx>
          <c:spPr>
            <a:solidFill>
              <a:srgbClr val="8064A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Sheet4!$A$5:$A$6</c:f>
              <c:strCache>
                <c:ptCount val="2"/>
                <c:pt idx="0">
                  <c:v>II</c:v>
                </c:pt>
                <c:pt idx="1">
                  <c:v>II-III</c:v>
                </c:pt>
              </c:strCache>
            </c:strRef>
          </c:cat>
          <c:val>
            <c:numRef>
              <c:f>Sheet4!$C$5:$C$6</c:f>
              <c:numCache>
                <c:formatCode>General</c:formatCode>
                <c:ptCount val="2"/>
                <c:pt idx="0">
                  <c:v>330</c:v>
                </c:pt>
                <c:pt idx="1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45D-4A9F-8FCF-74D2EC9F62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19029112"/>
        <c:axId val="319029504"/>
      </c:barChart>
      <c:catAx>
        <c:axId val="319029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029504"/>
        <c:crosses val="autoZero"/>
        <c:auto val="1"/>
        <c:lblAlgn val="ctr"/>
        <c:lblOffset val="100"/>
        <c:noMultiLvlLbl val="0"/>
      </c:catAx>
      <c:valAx>
        <c:axId val="31902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029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177668416447944"/>
          <c:y val="0.90872109806880996"/>
          <c:w val="0.24811329833770779"/>
          <c:h val="6.96280254400640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934665663378201E-3"/>
          <c:y val="2.4663896153733402E-3"/>
          <c:w val="0.98986143350890898"/>
          <c:h val="0.777495340562768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რეფერალების რაოდენობა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 prst="relaxedInset"/>
            </a:sp3d>
          </c:spPr>
          <c:invertIfNegative val="0"/>
          <c:dLbls>
            <c:dLbl>
              <c:idx val="0"/>
              <c:layout>
                <c:manualLayout>
                  <c:x val="1.52363189053525E-2"/>
                  <c:y val="-2.15913374291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F93-40B1-B34F-6CC52C32802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456474190726199E-3"/>
                  <c:y val="-9.05323826557278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F93-40B1-B34F-6CC52C32802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209874442991904E-3"/>
                  <c:y val="-3.02282566602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F93-40B1-B34F-6CC52C32802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0164574049874E-3"/>
                  <c:y val="-3.3251082326300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F93-40B1-B34F-6CC52C32802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6419748885984797E-3"/>
                  <c:y val="-2.4182605328218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F93-40B1-B34F-6CC52C32802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44</c:v>
                </c:pt>
                <c:pt idx="1">
                  <c:v>781</c:v>
                </c:pt>
                <c:pt idx="2">
                  <c:v>614</c:v>
                </c:pt>
                <c:pt idx="3">
                  <c:v>895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F93-40B1-B34F-6CC52C3280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სულ რეფერალების რაოდენობა - საკეისრო კვეთის შემდგომ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1"/>
              <c:layout>
                <c:manualLayout>
                  <c:x val="5.7934665663378201E-3"/>
                  <c:y val="-7.39916884612009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C8D-4C50-805D-C8CFD69601E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5433945825354E-2"/>
                  <c:y val="-2.4675814204719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F93-40B1-B34F-6CC52C32802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6221675509863E-2"/>
                  <c:y val="-2.15913374291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F93-40B1-B34F-6CC52C32802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</c:v>
                </c:pt>
                <c:pt idx="1">
                  <c:v>400</c:v>
                </c:pt>
                <c:pt idx="2">
                  <c:v>292</c:v>
                </c:pt>
                <c:pt idx="3">
                  <c:v>526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F93-40B1-B34F-6CC52C3280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სულ რეფერალების რაოდენობა - საკეისრო კვეთის შემდგომ 39 კვირამდე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2"/>
              <c:layout>
                <c:manualLayout>
                  <c:x val="1.44836664158445E-2"/>
                  <c:y val="-9.043324120450310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8FC-40A8-925F-A67D6CFEB2B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6901998495067193E-3"/>
                  <c:y val="-2.46638961537334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8FC-40A8-925F-A67D6CFEB2B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277132982182401E-2"/>
                  <c:y val="-4.521662060225160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8FC-40A8-925F-A67D6CFEB2B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13</c:v>
                </c:pt>
                <c:pt idx="1">
                  <c:v>278</c:v>
                </c:pt>
                <c:pt idx="2">
                  <c:v>229</c:v>
                </c:pt>
                <c:pt idx="3">
                  <c:v>478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F93-40B1-B34F-6CC52C3280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9030288"/>
        <c:axId val="319030680"/>
        <c:axId val="0"/>
      </c:bar3DChart>
      <c:catAx>
        <c:axId val="31903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030680"/>
        <c:crosses val="autoZero"/>
        <c:auto val="1"/>
        <c:lblAlgn val="ctr"/>
        <c:lblOffset val="100"/>
        <c:noMultiLvlLbl val="0"/>
      </c:catAx>
      <c:valAx>
        <c:axId val="3190306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903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116920295854289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ka-GE" sz="1800" b="1" i="0" u="none" strike="noStrike" kern="1200" cap="none" baseline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cs typeface="Arial"/>
              <a:sym typeface="Calibri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სამედიცინო დაწესებულებების რაოდენობა რეგიონების მიხედვით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19574B"/>
              </a:solidFill>
            </a:ln>
            <a:effectLst>
              <a:glow rad="38100">
                <a:srgbClr val="03AA90">
                  <a:alpha val="47000"/>
                </a:srgbClr>
              </a:glow>
              <a:outerShdw dist="23000" dir="5400000" sx="98000" sy="98000" rotWithShape="0">
                <a:srgbClr val="000000">
                  <a:alpha val="16000"/>
                </a:srgbClr>
              </a:outerShdw>
              <a:softEdge rad="127000"/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15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rgbClr val="0B4138"/>
                    </a:solidFill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მცხეთა-მთიანეთი</c:v>
                </c:pt>
                <c:pt idx="1">
                  <c:v>რაჭა-ლეჩხუმი და ქვემო სვანეთი</c:v>
                </c:pt>
                <c:pt idx="2">
                  <c:v>გურია</c:v>
                </c:pt>
                <c:pt idx="3">
                  <c:v>შიდა ქართლი</c:v>
                </c:pt>
                <c:pt idx="4">
                  <c:v>სამცხე-ჯავახეთი</c:v>
                </c:pt>
                <c:pt idx="5">
                  <c:v>სამეგრელო და ზემო სვანეთი</c:v>
                </c:pt>
                <c:pt idx="6">
                  <c:v>ქვემო ქართლი</c:v>
                </c:pt>
                <c:pt idx="7">
                  <c:v>კახეთი</c:v>
                </c:pt>
                <c:pt idx="8">
                  <c:v>აჭარა</c:v>
                </c:pt>
                <c:pt idx="9">
                  <c:v>იმერეთი</c:v>
                </c:pt>
                <c:pt idx="10">
                  <c:v>თბილისი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10</c:v>
                </c:pt>
                <c:pt idx="9">
                  <c:v>11</c:v>
                </c:pt>
                <c:pt idx="1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57-4C09-940E-466E08FDDB7A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055520"/>
        <c:axId val="348229504"/>
      </c:barChart>
      <c:catAx>
        <c:axId val="7055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229504"/>
        <c:crosses val="autoZero"/>
        <c:auto val="1"/>
        <c:lblAlgn val="ctr"/>
        <c:lblOffset val="100"/>
        <c:noMultiLvlLbl val="0"/>
      </c:catAx>
      <c:valAx>
        <c:axId val="348229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05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txPr>
        <a:bodyPr/>
        <a:lstStyle/>
        <a:p>
          <a:pPr>
            <a:defRPr sz="1050" b="1"/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'25'!$E$7</c:f>
              <c:strCache>
                <c:ptCount val="1"/>
                <c:pt idx="0">
                  <c:v>მშობიარობების რაოდენობა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'25'!$D$8:$D$13</c:f>
              <c:strCache>
                <c:ptCount val="6"/>
                <c:pt idx="0">
                  <c:v>სს "ევექსის ჰოსპიტალები" - მ. იაშვილის სახელობის ბათუმის დედათა და ბავშვთა ცენტრალური ჰოსპიტალი</c:v>
                </c:pt>
                <c:pt idx="1">
                  <c:v>შპს "გაგუას კლინიკა"</c:v>
                </c:pt>
                <c:pt idx="2">
                  <c:v>შპს "იმედის კლინიკა"</c:v>
                </c:pt>
                <c:pt idx="3">
                  <c:v>შპს ,,არქიმედეს კლინიკა"</c:v>
                </c:pt>
                <c:pt idx="4">
                  <c:v>შპს ჯეო ჰოსპიტალს_მარნეული</c:v>
                </c:pt>
                <c:pt idx="5">
                  <c:v>შპს ჰერა 2011</c:v>
                </c:pt>
              </c:strCache>
            </c:strRef>
          </c:cat>
          <c:val>
            <c:numRef>
              <c:f>'25'!$E$8:$E$13</c:f>
              <c:numCache>
                <c:formatCode>General</c:formatCode>
                <c:ptCount val="6"/>
                <c:pt idx="0">
                  <c:v>641</c:v>
                </c:pt>
                <c:pt idx="1">
                  <c:v>2302</c:v>
                </c:pt>
                <c:pt idx="2">
                  <c:v>1296</c:v>
                </c:pt>
                <c:pt idx="3">
                  <c:v>205</c:v>
                </c:pt>
                <c:pt idx="4">
                  <c:v>345</c:v>
                </c:pt>
                <c:pt idx="5">
                  <c:v>1390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83-408C-9C67-9B2F9D9A2F02}"/>
            </c:ext>
          </c:extLst>
        </c:ser>
        <c:ser>
          <c:idx val="1"/>
          <c:order val="1"/>
          <c:tx>
            <c:strRef>
              <c:f>'25'!$F$7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8064A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'25'!$D$8:$D$13</c:f>
              <c:strCache>
                <c:ptCount val="6"/>
                <c:pt idx="0">
                  <c:v>სს "ევექსის ჰოსპიტალები" - მ. იაშვილის სახელობის ბათუმის დედათა და ბავშვთა ცენტრალური ჰოსპიტალი</c:v>
                </c:pt>
                <c:pt idx="1">
                  <c:v>შპს "გაგუას კლინიკა"</c:v>
                </c:pt>
                <c:pt idx="2">
                  <c:v>შპს "იმედის კლინიკა"</c:v>
                </c:pt>
                <c:pt idx="3">
                  <c:v>შპს ,,არქიმედეს კლინიკა"</c:v>
                </c:pt>
                <c:pt idx="4">
                  <c:v>შპს ჯეო ჰოსპიტალს_მარნეული</c:v>
                </c:pt>
                <c:pt idx="5">
                  <c:v>შპს ჰერა 2011</c:v>
                </c:pt>
              </c:strCache>
            </c:strRef>
          </c:cat>
          <c:val>
            <c:numRef>
              <c:f>'25'!$F$8:$F$13</c:f>
              <c:numCache>
                <c:formatCode>General</c:formatCode>
                <c:ptCount val="6"/>
                <c:pt idx="0">
                  <c:v>26</c:v>
                </c:pt>
                <c:pt idx="1">
                  <c:v>205</c:v>
                </c:pt>
                <c:pt idx="2">
                  <c:v>105</c:v>
                </c:pt>
                <c:pt idx="3">
                  <c:v>23</c:v>
                </c:pt>
                <c:pt idx="4">
                  <c:v>42</c:v>
                </c:pt>
                <c:pt idx="5">
                  <c:v>170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83-408C-9C67-9B2F9D9A2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9031464"/>
        <c:axId val="409912520"/>
      </c:barChart>
      <c:catAx>
        <c:axId val="319031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912520"/>
        <c:crosses val="autoZero"/>
        <c:auto val="1"/>
        <c:lblAlgn val="ctr"/>
        <c:lblOffset val="100"/>
        <c:noMultiLvlLbl val="0"/>
      </c:catAx>
      <c:valAx>
        <c:axId val="409912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031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533661950930963"/>
          <c:y val="0.85741314449654937"/>
          <c:w val="0.36932664102168233"/>
          <c:h val="0.127275547680658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095416468626"/>
          <c:y val="2.8251092882181899E-2"/>
          <c:w val="0.83798466959631301"/>
          <c:h val="0.79717464088634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NICU პაციენტები</c:v>
                </c:pt>
              </c:strCache>
            </c:strRef>
          </c:tx>
          <c:spPr>
            <a:solidFill>
              <a:srgbClr val="31A992"/>
            </a:solidFill>
            <a:ln w="9525" cap="flat" cmpd="sng" algn="ctr">
              <a:solidFill>
                <a:srgbClr val="123E36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rgbClr val="123E36"/>
              </a:contourClr>
            </a:sp3d>
          </c:spPr>
          <c:invertIfNegative val="0"/>
          <c:dLbls>
            <c:dLbl>
              <c:idx val="0"/>
              <c:layout>
                <c:manualLayout>
                  <c:x val="-5.6772101474096602E-3"/>
                  <c:y val="2.9914513900079001E-3"/>
                </c:manualLayout>
              </c:layout>
              <c:tx>
                <c:rich>
                  <a:bodyPr/>
                  <a:lstStyle/>
                  <a:p>
                    <a:fld id="{55853D67-4BA7-45F3-BC5E-D6CB5E2A2355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818-451C-98B3-DF23F4181E9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4.2579076105572402E-3"/>
                  <c:y val="-1.1179688192877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193025368524101E-3"/>
                  <c:y val="6.5541035224952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2579076105572402E-3"/>
                  <c:y val="1.0923505870825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2579076105571899E-3"/>
                  <c:y val="8.73880469666027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6772101474096602E-3"/>
                  <c:y val="1.0923505870825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818-451C-98B3-DF23F4181E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423</c:v>
                </c:pt>
                <c:pt idx="1">
                  <c:v>312</c:v>
                </c:pt>
                <c:pt idx="2">
                  <c:v>382</c:v>
                </c:pt>
                <c:pt idx="3">
                  <c:v>127</c:v>
                </c:pt>
                <c:pt idx="4">
                  <c:v>157</c:v>
                </c:pt>
                <c:pt idx="5">
                  <c:v>174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B5-40CA-846E-452F716742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რეფერალით მიღებული პაციენტი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27737228316717E-2"/>
                  <c:y val="-2.64398584822189E-3"/>
                </c:manualLayout>
              </c:layout>
              <c:tx>
                <c:rich>
                  <a:bodyPr/>
                  <a:lstStyle/>
                  <a:p>
                    <a:fld id="{726338BB-98C7-49CA-8040-CBE86CFAEF34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65A-4FF9-A39C-CAC299D05E9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"/>
                  <c:y val="-2.2529674056919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3544202948193E-2"/>
                  <c:y val="3.474655417860100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6736931455271004E-3"/>
                  <c:y val="-9.1852484742952498E-4"/>
                </c:manualLayout>
              </c:layout>
              <c:tx>
                <c:rich>
                  <a:bodyPr/>
                  <a:lstStyle/>
                  <a:p>
                    <a:fld id="{7608F838-B723-44DC-9F3A-594A39142B9B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818-451C-98B3-DF23F4181E9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1.91816791817865E-3"/>
                  <c:y val="7.93195754466567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818-451C-98B3-DF23F4181E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404</c:v>
                </c:pt>
                <c:pt idx="1">
                  <c:v>311</c:v>
                </c:pt>
                <c:pt idx="2">
                  <c:v>354</c:v>
                </c:pt>
                <c:pt idx="3">
                  <c:v>82</c:v>
                </c:pt>
                <c:pt idx="4">
                  <c:v>78</c:v>
                </c:pt>
                <c:pt idx="5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B5-40CA-846E-452F716742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სხვა კლინიკში რეფერირებული პაციენტები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9351177579668493E-3"/>
                  <c:y val="-1.05759433928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B64-40F4-B5A7-A673BE5DEA2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020245920859701E-17"/>
                  <c:y val="1.31082070449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020245920859701E-17"/>
                  <c:y val="6.5541035224952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6772101474096602E-3"/>
                  <c:y val="-1.4138454088539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2579076105572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65A-4FF9-A39C-CAC299D05E9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7616783674697301E-3"/>
                  <c:y val="1.32199292411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65A-4FF9-A39C-CAC299D05E9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19</c:v>
                </c:pt>
                <c:pt idx="1">
                  <c:v>1</c:v>
                </c:pt>
                <c:pt idx="2">
                  <c:v>28</c:v>
                </c:pt>
                <c:pt idx="3">
                  <c:v>23</c:v>
                </c:pt>
                <c:pt idx="4">
                  <c:v>79</c:v>
                </c:pt>
                <c:pt idx="5">
                  <c:v>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8B5-40CA-846E-452F7167421E}"/>
            </c:ext>
          </c:extLst>
        </c:ser>
        <c:ser>
          <c:idx val="3"/>
          <c:order val="3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9351177579668996E-3"/>
                  <c:y val="-2.64398584822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B64-40F4-B5A7-A673BE5DEA2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8386050737048301E-3"/>
                  <c:y val="2.1847011741650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2579076105572098E-3"/>
                  <c:y val="4.369402348330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8386050737048301E-3"/>
                  <c:y val="-1.05759433928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65A-4FF9-A39C-CAC299D05E9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2.99145139000779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6818-451C-98B3-DF23F4181E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27</c:v>
                </c:pt>
                <c:pt idx="1">
                  <c:v>9</c:v>
                </c:pt>
                <c:pt idx="2">
                  <c:v>23</c:v>
                </c:pt>
                <c:pt idx="3">
                  <c:v>5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8B5-40CA-846E-452F716742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9913304"/>
        <c:axId val="409913696"/>
      </c:barChart>
      <c:catAx>
        <c:axId val="409913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913696"/>
        <c:crosses val="autoZero"/>
        <c:auto val="1"/>
        <c:lblAlgn val="ctr"/>
        <c:lblOffset val="100"/>
        <c:noMultiLvlLbl val="0"/>
      </c:catAx>
      <c:valAx>
        <c:axId val="40991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913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830305618303499"/>
          <c:y val="2.4822446981838098E-2"/>
          <c:w val="0.45169694381696501"/>
          <c:h val="0.289790425606773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557165555982582E-2"/>
          <c:y val="1.4085875070979643E-2"/>
          <c:w val="0.95442834444017421"/>
          <c:h val="0.744937323863457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'25'!$R$4</c:f>
              <c:strCache>
                <c:ptCount val="1"/>
                <c:pt idx="0">
                  <c:v>სულ NICU პაციენტები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'25'!$Q$5:$Q$10</c:f>
              <c:strCache>
                <c:ptCount val="6"/>
                <c:pt idx="0">
                  <c:v>სს "ევექსის ჰოსპიტალები" - მ. იაშვილის სახელობის ბათუმის დედათა და ბავშვთა ცენტრალური ჰოსპიტალი</c:v>
                </c:pt>
                <c:pt idx="1">
                  <c:v>შპს "გაგუას კლინიკა"</c:v>
                </c:pt>
                <c:pt idx="2">
                  <c:v>შპს "იმედის კლინიკა"</c:v>
                </c:pt>
                <c:pt idx="3">
                  <c:v>შპს ,,არქიმედეს კლინიკა"</c:v>
                </c:pt>
                <c:pt idx="4">
                  <c:v>შპს ჯეო ჰოსპიტალს_მარნეული</c:v>
                </c:pt>
                <c:pt idx="5">
                  <c:v>შპს ჰერა 2011</c:v>
                </c:pt>
              </c:strCache>
            </c:strRef>
          </c:cat>
          <c:val>
            <c:numRef>
              <c:f>'25'!$R$5:$R$10</c:f>
              <c:numCache>
                <c:formatCode>General</c:formatCode>
                <c:ptCount val="6"/>
                <c:pt idx="0">
                  <c:v>147</c:v>
                </c:pt>
                <c:pt idx="1">
                  <c:v>208</c:v>
                </c:pt>
                <c:pt idx="2">
                  <c:v>230</c:v>
                </c:pt>
                <c:pt idx="3">
                  <c:v>84</c:v>
                </c:pt>
                <c:pt idx="4">
                  <c:v>86</c:v>
                </c:pt>
                <c:pt idx="5">
                  <c:v>170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F3-49EC-A3A0-6D6A4524821E}"/>
            </c:ext>
          </c:extLst>
        </c:ser>
        <c:ser>
          <c:idx val="1"/>
          <c:order val="1"/>
          <c:tx>
            <c:strRef>
              <c:f>'25'!$S$4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8064A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'25'!$Q$5:$Q$10</c:f>
              <c:strCache>
                <c:ptCount val="6"/>
                <c:pt idx="0">
                  <c:v>სს "ევექსის ჰოსპიტალები" - მ. იაშვილის სახელობის ბათუმის დედათა და ბავშვთა ცენტრალური ჰოსპიტალი</c:v>
                </c:pt>
                <c:pt idx="1">
                  <c:v>შპს "გაგუას კლინიკა"</c:v>
                </c:pt>
                <c:pt idx="2">
                  <c:v>შპს "იმედის კლინიკა"</c:v>
                </c:pt>
                <c:pt idx="3">
                  <c:v>შპს ,,არქიმედეს კლინიკა"</c:v>
                </c:pt>
                <c:pt idx="4">
                  <c:v>შპს ჯეო ჰოსპიტალს_მარნეული</c:v>
                </c:pt>
                <c:pt idx="5">
                  <c:v>შპს ჰერა 2011</c:v>
                </c:pt>
              </c:strCache>
            </c:strRef>
          </c:cat>
          <c:val>
            <c:numRef>
              <c:f>'25'!$S$5:$S$10</c:f>
              <c:numCache>
                <c:formatCode>General</c:formatCode>
                <c:ptCount val="6"/>
                <c:pt idx="0">
                  <c:v>26</c:v>
                </c:pt>
                <c:pt idx="1">
                  <c:v>205</c:v>
                </c:pt>
                <c:pt idx="2">
                  <c:v>105</c:v>
                </c:pt>
                <c:pt idx="3">
                  <c:v>23</c:v>
                </c:pt>
                <c:pt idx="4">
                  <c:v>42</c:v>
                </c:pt>
                <c:pt idx="5">
                  <c:v>170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6F3-49EC-A3A0-6D6A4524821E}"/>
            </c:ext>
          </c:extLst>
        </c:ser>
        <c:ser>
          <c:idx val="2"/>
          <c:order val="2"/>
          <c:tx>
            <c:strRef>
              <c:f>'25'!$T$4</c:f>
              <c:strCache>
                <c:ptCount val="1"/>
                <c:pt idx="0">
                  <c:v>გარე რეფერალი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'25'!$Q$5:$Q$10</c:f>
              <c:strCache>
                <c:ptCount val="6"/>
                <c:pt idx="0">
                  <c:v>სს "ევექსის ჰოსპიტალები" - მ. იაშვილის სახელობის ბათუმის დედათა და ბავშვთა ცენტრალური ჰოსპიტალი</c:v>
                </c:pt>
                <c:pt idx="1">
                  <c:v>შპს "გაგუას კლინიკა"</c:v>
                </c:pt>
                <c:pt idx="2">
                  <c:v>შპს "იმედის კლინიკა"</c:v>
                </c:pt>
                <c:pt idx="3">
                  <c:v>შპს ,,არქიმედეს კლინიკა"</c:v>
                </c:pt>
                <c:pt idx="4">
                  <c:v>შპს ჯეო ჰოსპიტალს_მარნეული</c:v>
                </c:pt>
                <c:pt idx="5">
                  <c:v>შპს ჰერა 2011</c:v>
                </c:pt>
              </c:strCache>
            </c:strRef>
          </c:cat>
          <c:val>
            <c:numRef>
              <c:f>'25'!$T$5:$T$10</c:f>
              <c:numCache>
                <c:formatCode>General</c:formatCode>
                <c:ptCount val="6"/>
                <c:pt idx="0">
                  <c:v>4</c:v>
                </c:pt>
                <c:pt idx="1">
                  <c:v>17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6F3-49EC-A3A0-6D6A4524821E}"/>
            </c:ext>
          </c:extLst>
        </c:ser>
        <c:ser>
          <c:idx val="3"/>
          <c:order val="3"/>
          <c:tx>
            <c:strRef>
              <c:f>'25'!$U$4</c:f>
              <c:strCache>
                <c:ptCount val="1"/>
                <c:pt idx="0">
                  <c:v>სხვა კლინიკებიდან გადმოყვანილი</c:v>
                </c:pt>
              </c:strCache>
            </c:strRef>
          </c:tx>
          <c:spPr>
            <a:solidFill>
              <a:srgbClr val="1F497D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'25'!$Q$5:$Q$10</c:f>
              <c:strCache>
                <c:ptCount val="6"/>
                <c:pt idx="0">
                  <c:v>სს "ევექსის ჰოსპიტალები" - მ. იაშვილის სახელობის ბათუმის დედათა და ბავშვთა ცენტრალური ჰოსპიტალი</c:v>
                </c:pt>
                <c:pt idx="1">
                  <c:v>შპს "გაგუას კლინიკა"</c:v>
                </c:pt>
                <c:pt idx="2">
                  <c:v>შპს "იმედის კლინიკა"</c:v>
                </c:pt>
                <c:pt idx="3">
                  <c:v>შპს ,,არქიმედეს კლინიკა"</c:v>
                </c:pt>
                <c:pt idx="4">
                  <c:v>შპს ჯეო ჰოსპიტალს_მარნეული</c:v>
                </c:pt>
                <c:pt idx="5">
                  <c:v>შპს ჰერა 2011</c:v>
                </c:pt>
              </c:strCache>
            </c:strRef>
          </c:cat>
          <c:val>
            <c:numRef>
              <c:f>'25'!$U$5:$U$10</c:f>
              <c:numCache>
                <c:formatCode>General</c:formatCode>
                <c:ptCount val="6"/>
                <c:pt idx="0">
                  <c:v>121</c:v>
                </c:pt>
                <c:pt idx="1">
                  <c:v>3</c:v>
                </c:pt>
                <c:pt idx="2">
                  <c:v>125</c:v>
                </c:pt>
                <c:pt idx="3">
                  <c:v>61</c:v>
                </c:pt>
                <c:pt idx="4">
                  <c:v>44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6F3-49EC-A3A0-6D6A452482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09914480"/>
        <c:axId val="409914872"/>
      </c:barChart>
      <c:catAx>
        <c:axId val="40991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914872"/>
        <c:crosses val="autoZero"/>
        <c:auto val="1"/>
        <c:lblAlgn val="ctr"/>
        <c:lblOffset val="100"/>
        <c:noMultiLvlLbl val="0"/>
      </c:catAx>
      <c:valAx>
        <c:axId val="409914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914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046747586711958"/>
          <c:y val="0.91374075014816691"/>
          <c:w val="0.71906506750821986"/>
          <c:h val="8.33918663392882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69290199139698E-2"/>
          <c:y val="1.3351608892318905E-2"/>
          <c:w val="0.93582500838674165"/>
          <c:h val="0.766178501756352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ცოცხალშობილთა რაოდენობა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Sheet4!$A$2:$A$8</c:f>
              <c:strCache>
                <c:ptCount val="7"/>
                <c:pt idx="0">
                  <c:v>სს „ევექსის ჰოსპიტლები“ - ივ. ბოკერიას სახელობის ჰოსპიტალი</c:v>
                </c:pt>
                <c:pt idx="1">
                  <c:v>შპს "BROTHERS"</c:v>
                </c:pt>
                <c:pt idx="2">
                  <c:v>შპს "პინეო სამედიცინო ეკოსისტემა"</c:v>
                </c:pt>
                <c:pt idx="3">
                  <c:v>შპს ,, ირის ბორჩაშვილის სახელობის ჯანმრთელობის ცენტრი მედინა"</c:v>
                </c:pt>
                <c:pt idx="4">
                  <c:v>შპს 5 კლინიკური საავადმყოფო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  <c:pt idx="6">
                  <c:v>შპს აკადემიკოს ო. ღუდუშაურის სახელობის ეროვნული სამედიცინო ცენტრი</c:v>
                </c:pt>
              </c:strCache>
            </c:strRef>
          </c:cat>
          <c:val>
            <c:numRef>
              <c:f>Sheet4!$B$2:$B$8</c:f>
              <c:numCache>
                <c:formatCode>General</c:formatCode>
                <c:ptCount val="7"/>
                <c:pt idx="0">
                  <c:v>374</c:v>
                </c:pt>
                <c:pt idx="1">
                  <c:v>548</c:v>
                </c:pt>
                <c:pt idx="2">
                  <c:v>955</c:v>
                </c:pt>
                <c:pt idx="3">
                  <c:v>447</c:v>
                </c:pt>
                <c:pt idx="4">
                  <c:v>393</c:v>
                </c:pt>
                <c:pt idx="5">
                  <c:v>571</c:v>
                </c:pt>
                <c:pt idx="6">
                  <c:v>899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43-4CE3-A772-DE5DA603EBCB}"/>
            </c:ext>
          </c:extLst>
        </c:ser>
        <c:ser>
          <c:idx val="1"/>
          <c:order val="1"/>
          <c:tx>
            <c:strRef>
              <c:f>Sheet4!$C$1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8064A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Sheet4!$A$2:$A$8</c:f>
              <c:strCache>
                <c:ptCount val="7"/>
                <c:pt idx="0">
                  <c:v>სს „ევექსის ჰოსპიტლები“ - ივ. ბოკერიას სახელობის ჰოსპიტალი</c:v>
                </c:pt>
                <c:pt idx="1">
                  <c:v>შპს "BROTHERS"</c:v>
                </c:pt>
                <c:pt idx="2">
                  <c:v>შპს "პინეო სამედიცინო ეკოსისტემა"</c:v>
                </c:pt>
                <c:pt idx="3">
                  <c:v>შპს ,, ირის ბორჩაშვილის სახელობის ჯანმრთელობის ცენტრი მედინა"</c:v>
                </c:pt>
                <c:pt idx="4">
                  <c:v>შპს 5 კლინიკური საავადმყოფო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  <c:pt idx="6">
                  <c:v>შპს აკადემიკოს ო. ღუდუშაურის სახელობის ეროვნული სამედიცინო ცენტრი</c:v>
                </c:pt>
              </c:strCache>
            </c:strRef>
          </c:cat>
          <c:val>
            <c:numRef>
              <c:f>Sheet4!$C$2:$C$8</c:f>
              <c:numCache>
                <c:formatCode>General</c:formatCode>
                <c:ptCount val="7"/>
                <c:pt idx="0">
                  <c:v>96</c:v>
                </c:pt>
                <c:pt idx="1">
                  <c:v>98</c:v>
                </c:pt>
                <c:pt idx="2">
                  <c:v>119</c:v>
                </c:pt>
                <c:pt idx="3">
                  <c:v>68</c:v>
                </c:pt>
                <c:pt idx="4">
                  <c:v>57</c:v>
                </c:pt>
                <c:pt idx="5">
                  <c:v>182</c:v>
                </c:pt>
                <c:pt idx="6">
                  <c:v>245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443-4CE3-A772-DE5DA603EBCB}"/>
            </c:ext>
          </c:extLst>
        </c:ser>
        <c:ser>
          <c:idx val="2"/>
          <c:order val="2"/>
          <c:tx>
            <c:strRef>
              <c:f>Sheet4!$D$1</c:f>
              <c:strCache>
                <c:ptCount val="1"/>
                <c:pt idx="0">
                  <c:v>გარე რეფერალი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Sheet4!$A$2:$A$8</c:f>
              <c:strCache>
                <c:ptCount val="7"/>
                <c:pt idx="0">
                  <c:v>სს „ევექსის ჰოსპიტლები“ - ივ. ბოკერიას სახელობის ჰოსპიტალი</c:v>
                </c:pt>
                <c:pt idx="1">
                  <c:v>შპს "BROTHERS"</c:v>
                </c:pt>
                <c:pt idx="2">
                  <c:v>შპს "პინეო სამედიცინო ეკოსისტემა"</c:v>
                </c:pt>
                <c:pt idx="3">
                  <c:v>შპს ,, ირის ბორჩაშვილის სახელობის ჯანმრთელობის ცენტრი მედინა"</c:v>
                </c:pt>
                <c:pt idx="4">
                  <c:v>შპს 5 კლინიკური საავადმყოფო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  <c:pt idx="6">
                  <c:v>შპს აკადემიკოს ო. ღუდუშაურის სახელობის ეროვნული სამედიცინო ცენტრი</c:v>
                </c:pt>
              </c:strCache>
            </c:strRef>
          </c:cat>
          <c:val>
            <c:numRef>
              <c:f>Sheet4!$D$2:$D$8</c:f>
              <c:numCache>
                <c:formatCode>General</c:formatCode>
                <c:ptCount val="7"/>
                <c:pt idx="0">
                  <c:v>1</c:v>
                </c:pt>
                <c:pt idx="1">
                  <c:v>4</c:v>
                </c:pt>
                <c:pt idx="2">
                  <c:v>8</c:v>
                </c:pt>
                <c:pt idx="3">
                  <c:v>2</c:v>
                </c:pt>
                <c:pt idx="4">
                  <c:v>1</c:v>
                </c:pt>
                <c:pt idx="5">
                  <c:v>5</c:v>
                </c:pt>
                <c:pt idx="6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443-4CE3-A772-DE5DA603EB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47173200"/>
        <c:axId val="347173592"/>
      </c:barChart>
      <c:catAx>
        <c:axId val="34717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173592"/>
        <c:crosses val="autoZero"/>
        <c:auto val="1"/>
        <c:lblAlgn val="ctr"/>
        <c:lblOffset val="100"/>
        <c:noMultiLvlLbl val="0"/>
      </c:catAx>
      <c:valAx>
        <c:axId val="347173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173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812213302014896E-2"/>
          <c:y val="1.66880205437601E-3"/>
          <c:w val="0.917035995606858"/>
          <c:h val="0.789242751957619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NICU პაციენტების რაოდენობა</c:v>
                </c:pt>
              </c:strCache>
            </c:strRef>
          </c:tx>
          <c:spPr>
            <a:solidFill>
              <a:srgbClr val="2C9492"/>
            </a:solidFill>
            <a:ln w="9525" cap="flat" cmpd="sng" algn="ctr">
              <a:solidFill>
                <a:srgbClr val="14443B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rgbClr val="14443B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1.0923505870825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84049004492112E-3"/>
                  <c:y val="-5.13948201896262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1935037992667E-3"/>
                  <c:y val="-6.60547781743615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8376942870028902E-3"/>
                  <c:y val="-1.2763737804351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957579182294498E-6"/>
                  <c:y val="-4.42078348502058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6771778590734498E-3"/>
                  <c:y val="3.9582301033139498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95B-479A-827A-75555B7788C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89</c:v>
                </c:pt>
                <c:pt idx="1">
                  <c:v>211</c:v>
                </c:pt>
                <c:pt idx="2">
                  <c:v>197</c:v>
                </c:pt>
                <c:pt idx="3">
                  <c:v>718</c:v>
                </c:pt>
                <c:pt idx="4">
                  <c:v>986</c:v>
                </c:pt>
                <c:pt idx="5">
                  <c:v>293</c:v>
                </c:pt>
                <c:pt idx="6">
                  <c:v>316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B5-40CA-846E-452F716742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რეფერალით მიღებული პაციენტი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B1BC7DD-B965-49A4-AD1A-8FF3C5274041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A90-47C8-96D7-A1C11D95F58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"/>
                  <c:y val="6.5541035224952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1.0923505870825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9436162726082092E-3"/>
                  <c:y val="-3.52634782397853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1012251123027002E-3"/>
                  <c:y val="-2.63191216293649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A90-47C8-96D7-A1C11D95F58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1305576452292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84049004492112E-3"/>
                  <c:y val="-1.3159560814682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A90-47C8-96D7-A1C11D95F58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86</c:v>
                </c:pt>
                <c:pt idx="1">
                  <c:v>163</c:v>
                </c:pt>
                <c:pt idx="2">
                  <c:v>191</c:v>
                </c:pt>
                <c:pt idx="3">
                  <c:v>328</c:v>
                </c:pt>
                <c:pt idx="4">
                  <c:v>699</c:v>
                </c:pt>
                <c:pt idx="5">
                  <c:v>278</c:v>
                </c:pt>
                <c:pt idx="6">
                  <c:v>148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B5-40CA-846E-452F716742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რეფერალით მიღებული პაციენტები (სხვა დაწესებულებიდან)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2.6020245920859701E-17"/>
                  <c:y val="1.31082070449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020245920859701E-17"/>
                  <c:y val="6.5541035224952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782205202144899E-2"/>
                  <c:y val="1.73747650189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202450224605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A90-47C8-96D7-A1C11D95F58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556441040429E-2"/>
                  <c:y val="1.0527648651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A90-47C8-96D7-A1C11D95F58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3</c:v>
                </c:pt>
                <c:pt idx="1">
                  <c:v>48</c:v>
                </c:pt>
                <c:pt idx="2">
                  <c:v>6</c:v>
                </c:pt>
                <c:pt idx="3">
                  <c:v>234</c:v>
                </c:pt>
                <c:pt idx="4">
                  <c:v>287</c:v>
                </c:pt>
                <c:pt idx="5">
                  <c:v>15</c:v>
                </c:pt>
                <c:pt idx="6">
                  <c:v>167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8B5-40CA-846E-452F716742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სხვა კლინიკში რეფერირებული პაციენტები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-2.8386050737048301E-3"/>
                  <c:y val="2.1847011741650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2579076105572098E-3"/>
                  <c:y val="4.369402348330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1.0923505870825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95B-479A-827A-75555B7788C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2</c:v>
                </c:pt>
                <c:pt idx="1">
                  <c:v>8</c:v>
                </c:pt>
                <c:pt idx="2">
                  <c:v>20</c:v>
                </c:pt>
                <c:pt idx="3">
                  <c:v>36</c:v>
                </c:pt>
                <c:pt idx="4">
                  <c:v>16</c:v>
                </c:pt>
                <c:pt idx="5">
                  <c:v>5</c:v>
                </c:pt>
                <c:pt idx="6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8B5-40CA-846E-452F716742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47174376"/>
        <c:axId val="347174768"/>
        <c:axId val="0"/>
      </c:bar3DChart>
      <c:catAx>
        <c:axId val="347174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174768"/>
        <c:crosses val="autoZero"/>
        <c:auto val="1"/>
        <c:lblAlgn val="ctr"/>
        <c:lblOffset val="100"/>
        <c:noMultiLvlLbl val="0"/>
      </c:catAx>
      <c:valAx>
        <c:axId val="347174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174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0890312463969705"/>
          <c:y val="2.32934588278789E-2"/>
          <c:w val="0.18399569873102101"/>
          <c:h val="0.365874544000494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დიაგნოზები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8100" dir="18900000" algn="bl" rotWithShape="0">
                <a:srgbClr val="14443B">
                  <a:alpha val="40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Sheet1!$A$2:$A$20</c:f>
              <c:strCache>
                <c:ptCount val="19"/>
                <c:pt idx="0">
                  <c:v>ახალშობილთა სხვა რესპირაციული დისტრესი</c:v>
                </c:pt>
                <c:pt idx="1">
                  <c:v>ახალშობილთა რესპირაციული დისტრეს-სინდრომი</c:v>
                </c:pt>
                <c:pt idx="2">
                  <c:v>პერინატალური პერიოდისათვის დამახასიათებელი ინფექცია, დაუზუსტებელი</c:v>
                </c:pt>
                <c:pt idx="3">
                  <c:v>ახალშობილთა სხვა რესპირაციული დისტრესი, დაუზუსტებელი</c:v>
                </c:pt>
                <c:pt idx="4">
                  <c:v>ახალშობილის რესპირაციული მდგომარეობანი, დაუზუსტებელი</c:v>
                </c:pt>
                <c:pt idx="5">
                  <c:v>დღენაკლულობის სხვა შემთხვევები; ახალშობილთა სხვა რესპირაციული დისტრესი</c:v>
                </c:pt>
                <c:pt idx="6">
                  <c:v>ახალშობილთა ბაქტერიული სეფსისი, დაუზუსტებელი</c:v>
                </c:pt>
                <c:pt idx="7">
                  <c:v>ახალშობილთა სიყვითლე, დაუზუსტებელი</c:v>
                </c:pt>
                <c:pt idx="8">
                  <c:v>ახალშობილთა კრუნჩხვები</c:v>
                </c:pt>
                <c:pt idx="9">
                  <c:v>მძიმე ასფიქსია დაბადებისას</c:v>
                </c:pt>
                <c:pt idx="10">
                  <c:v>ახალშობილთა ცერებრული იშემია</c:v>
                </c:pt>
                <c:pt idx="11">
                  <c:v>ახალშობილის სუსტი წოვა</c:v>
                </c:pt>
                <c:pt idx="12">
                  <c:v>ახალშობილთა სხვა რესპირაციული დისტრესი, </c:v>
                </c:pt>
                <c:pt idx="13">
                  <c:v>ახალშობილის სუნთქვითი უკმარისობა</c:v>
                </c:pt>
                <c:pt idx="14">
                  <c:v>ახალშობილთა სხვა რესპირაციული დისტრესი, სხვა მცირე წონის ნაყოფი დაბადებისას</c:v>
                </c:pt>
                <c:pt idx="15">
                  <c:v>ახალშობილთა სხვა რესპირაციული დისტრესი, სხვა მცირე წონის ნაყოფი დაბადებისას,დღენაკლულობის სხვა შემთხვევები</c:v>
                </c:pt>
                <c:pt idx="16">
                  <c:v>სხვა მცირე წონის ნაყოფი დაბადებისას, ახალშობილთა სხვა რესპირაციული დისტრესი</c:v>
                </c:pt>
                <c:pt idx="17">
                  <c:v>სხვა მცირე წონის ნაყოფი დაბადებისას</c:v>
                </c:pt>
                <c:pt idx="18">
                  <c:v>მსუბუქი და საშუალო ხარისხის ასფიქსია დაბადებისას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395</c:v>
                </c:pt>
                <c:pt idx="1">
                  <c:v>186</c:v>
                </c:pt>
                <c:pt idx="2">
                  <c:v>117</c:v>
                </c:pt>
                <c:pt idx="3">
                  <c:v>73</c:v>
                </c:pt>
                <c:pt idx="4">
                  <c:v>30</c:v>
                </c:pt>
                <c:pt idx="5">
                  <c:v>21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19</c:v>
                </c:pt>
                <c:pt idx="10">
                  <c:v>19</c:v>
                </c:pt>
                <c:pt idx="11">
                  <c:v>17</c:v>
                </c:pt>
                <c:pt idx="12">
                  <c:v>16</c:v>
                </c:pt>
                <c:pt idx="13">
                  <c:v>15</c:v>
                </c:pt>
                <c:pt idx="14">
                  <c:v>14</c:v>
                </c:pt>
                <c:pt idx="15">
                  <c:v>13</c:v>
                </c:pt>
                <c:pt idx="16">
                  <c:v>13</c:v>
                </c:pt>
                <c:pt idx="17">
                  <c:v>12</c:v>
                </c:pt>
                <c:pt idx="18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0B-4B29-91EF-C2CCE74A2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7175552"/>
        <c:axId val="347175944"/>
        <c:axId val="0"/>
      </c:bar3DChart>
      <c:catAx>
        <c:axId val="347175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175944"/>
        <c:crosses val="autoZero"/>
        <c:auto val="1"/>
        <c:lblAlgn val="ctr"/>
        <c:lblOffset val="100"/>
        <c:noMultiLvlLbl val="0"/>
      </c:catAx>
      <c:valAx>
        <c:axId val="34717594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7175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'25'!$B$19</c:f>
              <c:strCache>
                <c:ptCount val="1"/>
                <c:pt idx="0">
                  <c:v>დედათა რეფერალი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6847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'25'!$A$20:$A$23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'25'!$B$20:$B$23</c:f>
              <c:numCache>
                <c:formatCode>General</c:formatCode>
                <c:ptCount val="4"/>
                <c:pt idx="0">
                  <c:v>5</c:v>
                </c:pt>
                <c:pt idx="1">
                  <c:v>15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71-4E92-9DCD-7791467E43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16741152"/>
        <c:axId val="516738016"/>
      </c:barChart>
      <c:catAx>
        <c:axId val="51674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6847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738016"/>
        <c:crosses val="autoZero"/>
        <c:auto val="1"/>
        <c:lblAlgn val="ctr"/>
        <c:lblOffset val="100"/>
        <c:noMultiLvlLbl val="0"/>
      </c:catAx>
      <c:valAx>
        <c:axId val="516738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741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'25'!$C$8</c:f>
              <c:strCache>
                <c:ptCount val="1"/>
                <c:pt idx="0">
                  <c:v>რაოდენობა</c:v>
                </c:pt>
              </c:strCache>
            </c:strRef>
          </c:tx>
          <c:spPr>
            <a:gradFill flip="none" rotWithShape="1">
              <a:gsLst>
                <a:gs pos="0">
                  <a:srgbClr val="4BACC6">
                    <a:lumMod val="67000"/>
                  </a:srgbClr>
                </a:gs>
                <a:gs pos="48000">
                  <a:srgbClr val="4BACC6">
                    <a:lumMod val="97000"/>
                    <a:lumOff val="3000"/>
                  </a:srgbClr>
                </a:gs>
                <a:gs pos="100000">
                  <a:srgbClr val="4BACC6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'25'!$A$9:$B$23</c:f>
              <c:multiLvlStrCache>
                <c:ptCount val="15"/>
                <c:lvl>
                  <c:pt idx="0">
                    <c:v>სხვა ვირუსული ავადმყოფობებით გართულებული ორსულობა, მშობიარობა და ლოგინობის ხანა</c:v>
                  </c:pt>
                  <c:pt idx="1">
                    <c:v>ანემია, რომელიც ართულებს ორსულობას, მშობიარობას და ლოგინობის ხანას</c:v>
                  </c:pt>
                  <c:pt idx="2">
                    <c:v>სასუნთქი სისტემის ავადმყოფობები, რომლებიც ართულებს ორსულობას, მშობიარობას და ლოგინობის ხანას</c:v>
                  </c:pt>
                  <c:pt idx="3">
                    <c:v>მძიმე პრეეკლამპსია</c:v>
                  </c:pt>
                  <c:pt idx="4">
                    <c:v>ეკლამპსია ლოგინობის ხანაში</c:v>
                  </c:pt>
                  <c:pt idx="5">
                    <c:v>მშობიარობის შემდგომი მოგვიანებითი და მეორადი სისხლდენა</c:v>
                  </c:pt>
                  <c:pt idx="6">
                    <c:v>მელოგინეთა სეფსისი</c:v>
                  </c:pt>
                  <c:pt idx="7">
                    <c:v>სხვა დაზუსტებული ავადმყოფობები და მდგომარეობები, რომლებიც  ართულებს ორსულობას, მშობიარობას და ლოგინობის ხანას</c:v>
                  </c:pt>
                  <c:pt idx="8">
                    <c:v>HELLP  სინდრომი</c:v>
                  </c:pt>
                  <c:pt idx="9">
                    <c:v>პრეეკლამპსია (ნეფროპათია), დაუზუსტებელი</c:v>
                  </c:pt>
                  <c:pt idx="10">
                    <c:v>მშობიარობის შემდგომი:</c:v>
                  </c:pt>
                  <c:pt idx="11">
                    <c:v>შოკი, განვითარებული სამშობიარო მოქმედებისა და მშობიარობის დროს ან მის შემდეგ</c:v>
                  </c:pt>
                  <c:pt idx="12">
                    <c:v>სასწრაფო საკეისრო კვეთის ჩატარება</c:v>
                  </c:pt>
                  <c:pt idx="13">
                    <c:v>ლოგინობის ხანის სხვა გართულებები, რომლებიც არ არის შეტანილი სხვა რუბრიკებში</c:v>
                  </c:pt>
                  <c:pt idx="14">
                    <c:v>ლოგინობის ხანის გართულება, დაუზუსტებელი</c:v>
                  </c:pt>
                </c:lvl>
                <c:lvl>
                  <c:pt idx="0">
                    <c:v>O98.5</c:v>
                  </c:pt>
                  <c:pt idx="1">
                    <c:v>O99.0</c:v>
                  </c:pt>
                  <c:pt idx="2">
                    <c:v>O99.5</c:v>
                  </c:pt>
                  <c:pt idx="3">
                    <c:v>O14.1</c:v>
                  </c:pt>
                  <c:pt idx="4">
                    <c:v>O15.2</c:v>
                  </c:pt>
                  <c:pt idx="5">
                    <c:v>O72.2</c:v>
                  </c:pt>
                  <c:pt idx="6">
                    <c:v>O85</c:v>
                  </c:pt>
                  <c:pt idx="7">
                    <c:v>O99.8</c:v>
                  </c:pt>
                  <c:pt idx="8">
                    <c:v>O14.2</c:v>
                  </c:pt>
                  <c:pt idx="9">
                    <c:v>O14.9</c:v>
                  </c:pt>
                  <c:pt idx="10">
                    <c:v>O72.3</c:v>
                  </c:pt>
                  <c:pt idx="11">
                    <c:v>O75.1</c:v>
                  </c:pt>
                  <c:pt idx="12">
                    <c:v>O82.1</c:v>
                  </c:pt>
                  <c:pt idx="13">
                    <c:v>O90.8</c:v>
                  </c:pt>
                  <c:pt idx="14">
                    <c:v>O90.9</c:v>
                  </c:pt>
                </c:lvl>
              </c:multiLvlStrCache>
            </c:multiLvlStrRef>
          </c:cat>
          <c:val>
            <c:numRef>
              <c:f>'25'!$C$9:$C$23</c:f>
              <c:numCache>
                <c:formatCode>General</c:formatCode>
                <c:ptCount val="1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E1-4C96-8B8F-B05C137495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31147480"/>
        <c:axId val="231147872"/>
      </c:barChart>
      <c:catAx>
        <c:axId val="231147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147872"/>
        <c:crosses val="autoZero"/>
        <c:auto val="1"/>
        <c:lblAlgn val="ctr"/>
        <c:lblOffset val="100"/>
        <c:noMultiLvlLbl val="0"/>
      </c:catAx>
      <c:valAx>
        <c:axId val="231147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147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66666666666701E-2"/>
          <c:y val="1.18138208442459E-2"/>
          <c:w val="0.969444444444445"/>
          <c:h val="0.871660094737646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მკვდრადშობილთა მაჩვენებელი</c:v>
                </c:pt>
              </c:strCache>
            </c:strRef>
          </c:tx>
          <c:spPr>
            <a:ln w="34925" cap="rnd">
              <a:solidFill>
                <a:schemeClr val="accent3">
                  <a:shade val="76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1"/>
              <c:layout>
                <c:manualLayout>
                  <c:x val="-4.6024387576552903E-2"/>
                  <c:y val="1.59703319835893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4913276465441803E-2"/>
                  <c:y val="-2.6952690600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9357720909886299E-2"/>
                  <c:y val="-5.17002265409824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4913276465441803E-2"/>
                  <c:y val="-3.3690863250112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4913276465441803E-2"/>
                  <c:y val="4.3798122225146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4913276465441803E-2"/>
                  <c:y val="-2.35836042750788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7691054243219599E-2"/>
                  <c:y val="-3.7059949575123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2413276465441799E-2"/>
                  <c:y val="-3.3690863250112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07466097987752E-2"/>
                  <c:y val="-3.0321776925101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2069116360455001E-2"/>
                  <c:y val="-4.4795709473020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C1A-4E64-92E8-B8D0ACC8E58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 2019 I-II კვ. 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10.9</c:v>
                </c:pt>
                <c:pt idx="1">
                  <c:v>9.5</c:v>
                </c:pt>
                <c:pt idx="2">
                  <c:v>11.2</c:v>
                </c:pt>
                <c:pt idx="3">
                  <c:v>9.4</c:v>
                </c:pt>
                <c:pt idx="4">
                  <c:v>10.5</c:v>
                </c:pt>
                <c:pt idx="5">
                  <c:v>9.8000000000000007</c:v>
                </c:pt>
                <c:pt idx="6">
                  <c:v>9.8000000000000007</c:v>
                </c:pt>
                <c:pt idx="7">
                  <c:v>9.4</c:v>
                </c:pt>
                <c:pt idx="8">
                  <c:v>8.5</c:v>
                </c:pt>
                <c:pt idx="9">
                  <c:v>9.6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C1A-4E64-92E8-B8D0ACC8E5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ნეონატალური სიკვდილობის მაჩვენებელი</c:v>
                </c:pt>
              </c:strCache>
            </c:strRef>
          </c:tx>
          <c:spPr>
            <a:ln w="34925" cap="rnd">
              <a:solidFill>
                <a:schemeClr val="accent2">
                  <a:lumMod val="5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2"/>
              <c:layout>
                <c:manualLayout>
                  <c:x val="-3.3534776902887198E-2"/>
                  <c:y val="6.81310734560264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16910542432196E-2"/>
                  <c:y val="2.1801943505928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6135498687664099E-2"/>
                  <c:y val="1.635145762944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33577209098863E-2"/>
                  <c:y val="2.45271864441694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3357720909886401E-2"/>
                  <c:y val="-2.7252429382410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08577209098864E-2"/>
                  <c:y val="-4.90543728883391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6413276465441801E-2"/>
                  <c:y val="2.99776723206515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E44-441B-BAAB-202FB65F4F3E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3357720909886266E-2"/>
                  <c:y val="-2.180194350592852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4,7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325-4EC8-970C-D8D088F4A2E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 2019 I-II კვ. 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9.1</c:v>
                </c:pt>
                <c:pt idx="1">
                  <c:v>9.6999999999999993</c:v>
                </c:pt>
                <c:pt idx="2">
                  <c:v>10.7</c:v>
                </c:pt>
                <c:pt idx="3">
                  <c:v>9.1</c:v>
                </c:pt>
                <c:pt idx="4">
                  <c:v>6.5</c:v>
                </c:pt>
                <c:pt idx="5">
                  <c:v>5.8</c:v>
                </c:pt>
                <c:pt idx="6">
                  <c:v>6.3</c:v>
                </c:pt>
                <c:pt idx="7">
                  <c:v>6.6</c:v>
                </c:pt>
                <c:pt idx="8">
                  <c:v>4.9000000000000004</c:v>
                </c:pt>
                <c:pt idx="9">
                  <c:v>4.7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FCAB-4F0F-8E64-E778D6732B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1148656"/>
        <c:axId val="231149048"/>
      </c:lineChart>
      <c:catAx>
        <c:axId val="23114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149048"/>
        <c:crosses val="autoZero"/>
        <c:auto val="1"/>
        <c:lblAlgn val="ctr"/>
        <c:lblOffset val="100"/>
        <c:noMultiLvlLbl val="0"/>
      </c:catAx>
      <c:valAx>
        <c:axId val="2311490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114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036800087489064"/>
          <c:y val="0.81616154896800208"/>
          <c:w val="0.76870833333333399"/>
          <c:h val="6.120243384780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210831245526099E-2"/>
          <c:y val="6.3262821929420995E-2"/>
          <c:w val="0.92416416875447405"/>
          <c:h val="0.8123308613887569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&lt;1000</c:v>
                </c:pt>
              </c:strCache>
            </c:strRef>
          </c:tx>
          <c:spPr>
            <a:solidFill>
              <a:srgbClr val="19574B"/>
            </a:solidFill>
            <a:scene3d>
              <a:camera prst="orthographicFront"/>
              <a:lightRig rig="threePt" dir="t"/>
            </a:scene3d>
            <a:sp3d prstMaterial="matt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37.9%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4B8-43A2-97EE-59E0601DB2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 I-II კვ.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 formatCode="General">
                  <c:v>212</c:v>
                </c:pt>
                <c:pt idx="1">
                  <c:v>0.44</c:v>
                </c:pt>
                <c:pt idx="2">
                  <c:v>0.48</c:v>
                </c:pt>
                <c:pt idx="3">
                  <c:v>0.38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B8-43A2-97EE-59E0601DB2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1000-1499</c:v>
                </c:pt>
              </c:strCache>
            </c:strRef>
          </c:tx>
          <c:spPr>
            <a:solidFill>
              <a:srgbClr val="F9EE5D"/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10.5%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4B8-43A2-97EE-59E0601DB2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 I-II კვ.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 formatCode="General">
                  <c:v>59</c:v>
                </c:pt>
                <c:pt idx="1">
                  <c:v>0.14399999999999999</c:v>
                </c:pt>
                <c:pt idx="2">
                  <c:v>0.11</c:v>
                </c:pt>
                <c:pt idx="3">
                  <c:v>0.15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4B8-43A2-97EE-59E0601DB2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1500-2499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23.8%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4B8-43A2-97EE-59E0601DB2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 I-II კვ.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 formatCode="General">
                  <c:v>133</c:v>
                </c:pt>
                <c:pt idx="1">
                  <c:v>0.17780000000000001</c:v>
                </c:pt>
                <c:pt idx="2">
                  <c:v>0.17</c:v>
                </c:pt>
                <c:pt idx="3">
                  <c:v>0.22500000000000001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4B8-43A2-97EE-59E0601DB2B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&gt;2500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26.3%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4B8-43A2-97EE-59E0601DB2B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4B8-43A2-97EE-59E0601DB2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 I-II კვ.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 formatCode="General">
                  <c:v>147</c:v>
                </c:pt>
                <c:pt idx="1">
                  <c:v>0.25</c:v>
                </c:pt>
                <c:pt idx="2">
                  <c:v>0.24</c:v>
                </c:pt>
                <c:pt idx="3">
                  <c:v>0.23899999999999999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4B8-43A2-97EE-59E0601DB2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31149832"/>
        <c:axId val="231150224"/>
      </c:barChart>
      <c:catAx>
        <c:axId val="231149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31150224"/>
        <c:crosses val="autoZero"/>
        <c:auto val="1"/>
        <c:lblAlgn val="ctr"/>
        <c:lblOffset val="100"/>
        <c:noMultiLvlLbl val="0"/>
      </c:catAx>
      <c:valAx>
        <c:axId val="2311502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31149832"/>
        <c:crosses val="autoZero"/>
        <c:crossBetween val="between"/>
      </c:valAx>
      <c:spPr>
        <a:scene3d>
          <a:camera prst="orthographicFront"/>
          <a:lightRig rig="threePt" dir="t"/>
        </a:scene3d>
        <a:sp3d>
          <a:bevelT/>
        </a:sp3d>
      </c:spPr>
    </c:plotArea>
    <c:legend>
      <c:legendPos val="b"/>
      <c:overlay val="0"/>
      <c:txPr>
        <a:bodyPr/>
        <a:lstStyle/>
        <a:p>
          <a:pPr>
            <a:defRPr sz="1600" b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50"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22 0/7 - 27 7/7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innerShdw blurRad="1270000" dist="50800" dir="16200000">
                <a:schemeClr val="accent2">
                  <a:lumMod val="40000"/>
                  <a:lumOff val="60000"/>
                  <a:alpha val="0"/>
                </a:scheme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 I-II კვ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298</c:v>
                </c:pt>
                <c:pt idx="1">
                  <c:v>368</c:v>
                </c:pt>
                <c:pt idx="2">
                  <c:v>358</c:v>
                </c:pt>
                <c:pt idx="3">
                  <c:v>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086-48C8-8DAF-719C83FD87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28 0/7 - 33 7/7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 I-II კვ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920</c:v>
                </c:pt>
                <c:pt idx="1">
                  <c:v>1044</c:v>
                </c:pt>
                <c:pt idx="2">
                  <c:v>923</c:v>
                </c:pt>
                <c:pt idx="3">
                  <c:v>476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086-48C8-8DAF-719C83FD87E4}"/>
            </c:ext>
          </c:extLst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37 0/7 - 40 7/7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7.7159059881720393E-2"/>
                  <c:y val="8.7878561961194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49D-4087-9018-5355E30ABFB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6568600682268594E-2"/>
                  <c:y val="0.110556900531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49D-4087-9018-5355E30ABFB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5055677939489701E-2"/>
                  <c:y val="0.1162264851744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49D-4087-9018-5355E30ABFB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 I-II კვ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42288</c:v>
                </c:pt>
                <c:pt idx="1">
                  <c:v>45060</c:v>
                </c:pt>
                <c:pt idx="2">
                  <c:v>43372</c:v>
                </c:pt>
                <c:pt idx="3" formatCode="#,##0">
                  <c:v>19366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086-48C8-8DAF-719C83FD87E4}"/>
            </c:ext>
          </c:extLst>
        </c:ser>
        <c:ser>
          <c:idx val="5"/>
          <c:order val="4"/>
          <c:tx>
            <c:strRef>
              <c:f>Sheet1!$H$1</c:f>
              <c:strCache>
                <c:ptCount val="1"/>
                <c:pt idx="0">
                  <c:v>&gt; 41 0/7 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 I-II კვ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4"/>
                <c:pt idx="0">
                  <c:v>2956</c:v>
                </c:pt>
                <c:pt idx="1">
                  <c:v>3403</c:v>
                </c:pt>
                <c:pt idx="2">
                  <c:v>3108</c:v>
                </c:pt>
                <c:pt idx="3">
                  <c:v>1411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2086-48C8-8DAF-719C83FD87E4}"/>
            </c:ext>
          </c:extLst>
        </c:ser>
        <c:ser>
          <c:idx val="6"/>
          <c:order val="5"/>
          <c:tx>
            <c:strRef>
              <c:f>Sheet1!$I$1</c:f>
              <c:strCache>
                <c:ptCount val="1"/>
                <c:pt idx="0">
                  <c:v>დაუზუსტებელი</c:v>
                </c:pt>
              </c:strCache>
            </c:strRef>
          </c:tx>
          <c:spPr>
            <a:solidFill>
              <a:srgbClr val="9CFCF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 I-II კვ</c:v>
                </c:pt>
              </c:strCache>
            </c:strRef>
          </c:cat>
          <c:val>
            <c:numRef>
              <c:f>Sheet1!$I$2:$I$5</c:f>
              <c:numCache>
                <c:formatCode>General</c:formatCode>
                <c:ptCount val="4"/>
                <c:pt idx="0">
                  <c:v>6061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2086-48C8-8DAF-719C83FD87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20855680"/>
        <c:axId val="320855288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ჯამური რაოდენობა</c:v>
                </c:pt>
              </c:strCache>
            </c:strRef>
          </c:tx>
          <c:spPr>
            <a:effectLst>
              <a:outerShdw blurRad="850900" dist="800100" dir="12000000" sx="200000" sy="200000" algn="t" rotWithShape="0">
                <a:schemeClr val="bg2">
                  <a:alpha val="0"/>
                </a:schemeClr>
              </a:outerShdw>
            </a:effectLst>
          </c:spPr>
          <c:dPt>
            <c:idx val="3"/>
            <c:bubble3D val="0"/>
            <c:spPr>
              <a:ln>
                <a:prstDash val="sysDash"/>
              </a:ln>
              <a:effectLst>
                <a:outerShdw blurRad="850900" dist="800100" dir="12000000" sx="200000" sy="200000" algn="t" rotWithShape="0">
                  <a:schemeClr val="bg2">
                    <a:alpha val="0"/>
                  </a:schemeClr>
                </a:outerShdw>
              </a:effectLst>
            </c:spPr>
          </c:dPt>
          <c:dLbls>
            <c:dLbl>
              <c:idx val="0"/>
              <c:layout>
                <c:manualLayout>
                  <c:x val="-9.8339978280624102E-2"/>
                  <c:y val="-2.4006319143692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49D-4087-9018-5355E30ABFB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129227427788301E-3"/>
                  <c:y val="-5.4014218073308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49D-4087-9018-5355E30ABFB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129227427787199E-3"/>
                  <c:y val="-5.4014218073308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49D-4087-9018-5355E30ABFB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7.6596824837405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559-4328-89C3-050F2FE3F2E8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 I-II კვ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54897</c:v>
                </c:pt>
                <c:pt idx="1">
                  <c:v>52598</c:v>
                </c:pt>
                <c:pt idx="2">
                  <c:v>50468</c:v>
                </c:pt>
                <c:pt idx="3">
                  <c:v>22639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086-48C8-8DAF-719C83FD87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0855680"/>
        <c:axId val="320855288"/>
      </c:lineChart>
      <c:catAx>
        <c:axId val="32085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20855288"/>
        <c:crosses val="autoZero"/>
        <c:auto val="1"/>
        <c:lblAlgn val="ctr"/>
        <c:lblOffset val="100"/>
        <c:noMultiLvlLbl val="0"/>
      </c:catAx>
      <c:valAx>
        <c:axId val="3208552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20855680"/>
        <c:crosses val="autoZero"/>
        <c:crossBetween val="between"/>
      </c:valAx>
      <c:spPr>
        <a:scene3d>
          <a:camera prst="orthographicFront"/>
          <a:lightRig rig="threePt" dir="t"/>
        </a:scene3d>
        <a:sp3d prstMaterial="legacyWireframe"/>
      </c:spPr>
    </c:plotArea>
    <c:legend>
      <c:legendPos val="t"/>
      <c:overlay val="0"/>
    </c:legend>
    <c:plotVisOnly val="1"/>
    <c:dispBlanksAs val="gap"/>
    <c:showDLblsOverMax val="0"/>
  </c:chart>
  <c:spPr>
    <a:effectLst>
      <a:glow rad="1536700">
        <a:schemeClr val="accent1">
          <a:satMod val="175000"/>
          <a:alpha val="11000"/>
        </a:schemeClr>
      </a:glow>
    </a:effectLst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sz="1400" dirty="0"/>
              <a:t>ანტენატალური სიკვდილის  </a:t>
            </a:r>
            <a:r>
              <a:rPr lang="en-US" sz="1400" dirty="0"/>
              <a:t>348 </a:t>
            </a:r>
            <a:r>
              <a:rPr lang="ka-GE" sz="1400" dirty="0"/>
              <a:t>შემთხვევა(2018)</a:t>
            </a:r>
          </a:p>
        </c:rich>
      </c:tx>
      <c:layout>
        <c:manualLayout>
          <c:xMode val="edge"/>
          <c:yMode val="edge"/>
          <c:x val="0.10181922802059792"/>
          <c:y val="7.8830839160023224E-5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663060675596081E-2"/>
          <c:y val="9.5715371688363332E-2"/>
          <c:w val="0.95833693932440389"/>
          <c:h val="0.892134729557604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explosion val="19"/>
          <c:dPt>
            <c:idx val="0"/>
            <c:bubble3D val="0"/>
            <c:spPr>
              <a:solidFill>
                <a:srgbClr val="03AA9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D9-4A9A-9AD3-B8FA65D1D93E}"/>
              </c:ext>
            </c:extLst>
          </c:dPt>
          <c:dPt>
            <c:idx val="1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2D9-4A9A-9AD3-B8FA65D1D93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2D9-4A9A-9AD3-B8FA65D1D93E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2D9-4A9A-9AD3-B8FA65D1D9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2D9-4A9A-9AD3-B8FA65D1D93E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fld id="{3A071C6A-ADA9-4021-9A38-0B87A721F47C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2D9-4A9A-9AD3-B8FA65D1D93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fld id="{8125D43F-26A6-449D-A416-787CC07A0C98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2D9-4A9A-9AD3-B8FA65D1D93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460966B-85A7-491E-9CAB-49C54496BB92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2D9-4A9A-9AD3-B8FA65D1D93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fld id="{5B6055F4-3E27-4067-9410-E2A557E25A15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2D9-4A9A-9AD3-B8FA65D1D93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2D9-4A9A-9AD3-B8FA65D1D93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4174842813798944"/>
                  <c:y val="-8.613225863173772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 </a:t>
                    </a:r>
                    <a:fld id="{99FEC00A-4704-46BA-B742-335E92416203}" type="PERCENTAGE">
                      <a:rPr lang="en-US" baseline="0" smtClean="0"/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/>
                      <a:t>-6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E547-4848-8AF3-0E018B4B55D2}"/>
                </c:ext>
                <c:ext xmlns:c15="http://schemas.microsoft.com/office/drawing/2012/chart" uri="{CE6537A1-D6FC-4f65-9D91-7224C49458BB}">
                  <c15:layout>
                    <c:manualLayout>
                      <c:w val="0.152580691877332"/>
                      <c:h val="4.9849444222996198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pattFill prst="pct75">
                <a:fgClr>
                  <a:srgbClr val="000000">
                    <a:lumMod val="75000"/>
                    <a:lumOff val="25000"/>
                  </a:srgbClr>
                </a:fgClr>
                <a:bgClr>
                  <a:srgbClr val="000000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22 0/7 - 27 6/7</c:v>
                </c:pt>
                <c:pt idx="1">
                  <c:v>28 0/7 - 33 6/7</c:v>
                </c:pt>
                <c:pt idx="2">
                  <c:v>34 0/7 - 36 6/7</c:v>
                </c:pt>
                <c:pt idx="3">
                  <c:v>37 0/7 - 40 0/7</c:v>
                </c:pt>
                <c:pt idx="4">
                  <c:v>&gt;41 0/7</c:v>
                </c:pt>
                <c:pt idx="5">
                  <c:v>blank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127</c:v>
                </c:pt>
                <c:pt idx="1">
                  <c:v>84</c:v>
                </c:pt>
                <c:pt idx="2">
                  <c:v>52</c:v>
                </c:pt>
                <c:pt idx="3">
                  <c:v>79</c:v>
                </c:pt>
                <c:pt idx="4">
                  <c:v>0</c:v>
                </c:pt>
                <c:pt idx="5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2D9-4A9A-9AD3-B8FA65D1D9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70435479374826E-2"/>
          <c:y val="0.91656854124202602"/>
          <c:w val="0.97034253182966801"/>
          <c:h val="8.1128096569021396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sz="1400" dirty="0"/>
              <a:t>ანტენატალური სიკვდილის 197</a:t>
            </a:r>
            <a:r>
              <a:rPr lang="en-US" sz="1400" dirty="0"/>
              <a:t> </a:t>
            </a:r>
            <a:r>
              <a:rPr lang="ka-GE" sz="1400" dirty="0"/>
              <a:t>  </a:t>
            </a:r>
            <a:r>
              <a:rPr lang="en-US" sz="1400" dirty="0"/>
              <a:t> </a:t>
            </a:r>
            <a:r>
              <a:rPr lang="ka-GE" sz="1400" dirty="0"/>
              <a:t>შემთხვევა(2019</a:t>
            </a:r>
            <a:r>
              <a:rPr lang="ka-GE" sz="1400" baseline="0" dirty="0"/>
              <a:t> </a:t>
            </a:r>
            <a:r>
              <a:rPr lang="en-US" sz="1400" baseline="0" dirty="0"/>
              <a:t>I-II </a:t>
            </a:r>
            <a:r>
              <a:rPr lang="ka-GE" sz="1400" baseline="0" dirty="0"/>
              <a:t>კვ.</a:t>
            </a:r>
            <a:r>
              <a:rPr lang="ka-GE" sz="1400" dirty="0"/>
              <a:t>)</a:t>
            </a:r>
          </a:p>
        </c:rich>
      </c:tx>
      <c:layout>
        <c:manualLayout>
          <c:xMode val="edge"/>
          <c:yMode val="edge"/>
          <c:x val="9.7377351977297286E-2"/>
          <c:y val="4.294747259718316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0469733496094891"/>
          <c:w val="1"/>
          <c:h val="0.7532098307533137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AE-474C-84B3-E0AD708FE905}"/>
              </c:ext>
            </c:extLst>
          </c:dPt>
          <c:dPt>
            <c:idx val="1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2AE-474C-84B3-E0AD708FE90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2AE-474C-84B3-E0AD708FE905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2AE-474C-84B3-E0AD708FE9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2AE-474C-84B3-E0AD708FE9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C54-4F7C-A987-13DFB21C912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E2CD62C2-17FC-4362-B023-2DFCDD949DEC}" type="VALUE">
                      <a:rPr lang="en-US" smtClean="0"/>
                      <a:pPr/>
                      <a:t>[VALUE]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2AE-474C-84B3-E0AD708FE90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B9312DC-8DF4-4343-9A67-6D38CF623ED6}" type="VALUE">
                      <a:rPr lang="en-US" smtClean="0"/>
                      <a:pPr/>
                      <a:t>[VALUE]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2AE-474C-84B3-E0AD708FE90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B663FF2-B413-460B-9E75-5DAF5F5B1B86}" type="VALUE">
                      <a:rPr lang="en-US" smtClean="0"/>
                      <a:pPr/>
                      <a:t>[VALUE]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2AE-474C-84B3-E0AD708FE90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92A3F24-5C6F-47A2-A8DC-FD9A0148811B}" type="VALUE">
                      <a:rPr lang="en-US" smtClean="0"/>
                      <a:pPr/>
                      <a:t>[VALUE]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2AE-474C-84B3-E0AD708FE90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2AE-474C-84B3-E0AD708FE90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C54-4F7C-A987-13DFB21C9120}"/>
                </c:ex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rgbClr val="000000">
                    <a:lumMod val="75000"/>
                    <a:lumOff val="25000"/>
                  </a:srgbClr>
                </a:fgClr>
                <a:bgClr>
                  <a:srgbClr val="000000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22 0/7-27 6/7</c:v>
                </c:pt>
                <c:pt idx="1">
                  <c:v>28 0/7- 33 6/7</c:v>
                </c:pt>
                <c:pt idx="2">
                  <c:v>34 0/7 - 36 6/7</c:v>
                </c:pt>
                <c:pt idx="3">
                  <c:v>37 0/7 - 40 6/7</c:v>
                </c:pt>
                <c:pt idx="4">
                  <c:v>&gt;41 0/7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70</c:v>
                </c:pt>
                <c:pt idx="1">
                  <c:v>28</c:v>
                </c:pt>
                <c:pt idx="2">
                  <c:v>48</c:v>
                </c:pt>
                <c:pt idx="3">
                  <c:v>51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2AE-474C-84B3-E0AD708FE9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9369680704398814E-2"/>
          <c:y val="0"/>
          <c:w val="0.95813894372618502"/>
          <c:h val="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D9-4A9A-9AD3-B8FA65D1D93E}"/>
              </c:ext>
            </c:extLst>
          </c:dPt>
          <c:dPt>
            <c:idx val="1"/>
            <c:bubble3D val="0"/>
            <c:explosion val="19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2D9-4A9A-9AD3-B8FA65D1D9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2D9-4A9A-9AD3-B8FA65D1D93E}"/>
              </c:ext>
            </c:extLst>
          </c:dPt>
          <c:dPt>
            <c:idx val="3"/>
            <c:bubble3D val="0"/>
            <c:spPr>
              <a:solidFill>
                <a:srgbClr val="C0D6D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2D9-4A9A-9AD3-B8FA65D1D9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2D9-4A9A-9AD3-B8FA65D1D9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E3F-4920-A7C2-40E0517B38DD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2D9-4A9A-9AD3-B8FA65D1D93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2D9-4A9A-9AD3-B8FA65D1D93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2D9-4A9A-9AD3-B8FA65D1D93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0616956886164201E-2"/>
                  <c:y val="7.4849414058589497E-2"/>
                </c:manualLayout>
              </c:layout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2D9-4A9A-9AD3-B8FA65D1D93E}"/>
                </c:ext>
                <c:ext xmlns:c15="http://schemas.microsoft.com/office/drawing/2012/chart" uri="{CE6537A1-D6FC-4f65-9D91-7224C49458BB}">
                  <c15:layout>
                    <c:manualLayout>
                      <c:w val="0.107672383336321"/>
                      <c:h val="4.2285541131408297E-2"/>
                    </c:manualLayout>
                  </c15:layout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2D9-4A9A-9AD3-B8FA65D1D93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4858727150848199E-2"/>
                  <c:y val="4.227071740667209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26CB0B1C-01F0-477D-8D48-7FA5D0F5EB59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/>
                      <a:t>-1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E3F-4920-A7C2-40E0517B38D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22 0/7 - 27 6/7</c:v>
                </c:pt>
                <c:pt idx="1">
                  <c:v>28 0/7 - 33 6/7</c:v>
                </c:pt>
                <c:pt idx="2">
                  <c:v>34 0/7 - 36 6/7</c:v>
                </c:pt>
                <c:pt idx="3">
                  <c:v>37 0/7 - 41 0/7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6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2D9-4A9A-9AD3-B8FA65D1D9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8948268163022989E-3"/>
          <c:y val="0.90851413143753934"/>
          <c:w val="0.97557054848275304"/>
          <c:h val="9.1485833337504499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520435792045014E-3"/>
          <c:y val="0.16743141340080978"/>
          <c:w val="0.970662047302843"/>
          <c:h val="0.7195811530972829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ინტრანატალური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AE-474C-84B3-E0AD708FE905}"/>
              </c:ext>
            </c:extLst>
          </c:dPt>
          <c:dPt>
            <c:idx val="1"/>
            <c:bubble3D val="0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2AE-474C-84B3-E0AD708FE9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2AE-474C-84B3-E0AD708FE905}"/>
              </c:ext>
            </c:extLst>
          </c:dPt>
          <c:dPt>
            <c:idx val="3"/>
            <c:bubble3D val="0"/>
            <c:explosion val="27"/>
            <c:spPr>
              <a:solidFill>
                <a:srgbClr val="C0D6D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2AE-474C-84B3-E0AD708FE9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2AE-474C-84B3-E0AD708FE905}"/>
              </c:ext>
            </c:extLst>
          </c:dPt>
          <c:dLbls>
            <c:dLbl>
              <c:idx val="2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2AE-474C-84B3-E0AD708FE905}"/>
                </c:ex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rgbClr val="000000">
                    <a:lumMod val="75000"/>
                    <a:lumOff val="25000"/>
                  </a:srgbClr>
                </a:fgClr>
                <a:bgClr>
                  <a:srgbClr val="000000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22 0/7-27 6/7</c:v>
                </c:pt>
                <c:pt idx="1">
                  <c:v>28 0/7- 33 6/7</c:v>
                </c:pt>
                <c:pt idx="2">
                  <c:v>34 0/7 - 36 6/7</c:v>
                </c:pt>
                <c:pt idx="3">
                  <c:v>37 0/7 - 41 0/7</c:v>
                </c:pt>
                <c:pt idx="4">
                  <c:v>&gt;41 0/7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49</c:v>
                </c:pt>
                <c:pt idx="1">
                  <c:v>8</c:v>
                </c:pt>
                <c:pt idx="2">
                  <c:v>62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2AE-474C-84B3-E0AD708FE9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ნეონატალური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57800">
                  <a:srgbClr val="A5E1D9"/>
                </a:gs>
                <a:gs pos="55000">
                  <a:srgbClr val="A4E4D8"/>
                </a:gs>
                <a:gs pos="5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18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8705-45B7-A49A-9DF7C79CFE02}"/>
              </c:ext>
            </c:extLst>
          </c:dPt>
          <c:dPt>
            <c:idx val="19"/>
            <c:invertIfNegative val="0"/>
            <c:bubble3D val="0"/>
            <c:spPr>
              <a:gradFill rotWithShape="1">
                <a:gsLst>
                  <a:gs pos="0">
                    <a:srgbClr val="EBC8C7"/>
                  </a:gs>
                  <a:gs pos="77000">
                    <a:schemeClr val="accent2">
                      <a:lumMod val="60000"/>
                      <a:lumOff val="40000"/>
                    </a:schemeClr>
                  </a:gs>
                  <a:gs pos="68000">
                    <a:srgbClr val="EBC8C7"/>
                  </a:gs>
                  <a:gs pos="38000">
                    <a:srgbClr val="EBC8C7"/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1"/>
              </a:gradFill>
              <a:ln w="9525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8705-45B7-A49A-9DF7C79CFE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2030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13.4</c:v>
                </c:pt>
                <c:pt idx="1">
                  <c:v>14.5</c:v>
                </c:pt>
                <c:pt idx="2">
                  <c:v>16.3</c:v>
                </c:pt>
                <c:pt idx="3">
                  <c:v>15.9</c:v>
                </c:pt>
                <c:pt idx="4">
                  <c:v>15.3</c:v>
                </c:pt>
                <c:pt idx="5">
                  <c:v>15</c:v>
                </c:pt>
                <c:pt idx="6">
                  <c:v>15.7</c:v>
                </c:pt>
                <c:pt idx="7">
                  <c:v>11.8</c:v>
                </c:pt>
                <c:pt idx="8">
                  <c:v>11.8</c:v>
                </c:pt>
                <c:pt idx="9">
                  <c:v>12.5</c:v>
                </c:pt>
                <c:pt idx="10">
                  <c:v>9.1</c:v>
                </c:pt>
                <c:pt idx="11">
                  <c:v>9.7000000000000011</c:v>
                </c:pt>
                <c:pt idx="12">
                  <c:v>10.7</c:v>
                </c:pt>
                <c:pt idx="13">
                  <c:v>9.1</c:v>
                </c:pt>
                <c:pt idx="14">
                  <c:v>6.5</c:v>
                </c:pt>
                <c:pt idx="15">
                  <c:v>5.8</c:v>
                </c:pt>
                <c:pt idx="16">
                  <c:v>6.3</c:v>
                </c:pt>
                <c:pt idx="17">
                  <c:v>6.8</c:v>
                </c:pt>
                <c:pt idx="18">
                  <c:v>4.9000000000000004</c:v>
                </c:pt>
                <c:pt idx="19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8705-45B7-A49A-9DF7C79CFE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6533480"/>
        <c:axId val="236533872"/>
      </c:barChart>
      <c:catAx>
        <c:axId val="236533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533872"/>
        <c:crosses val="autoZero"/>
        <c:auto val="1"/>
        <c:lblAlgn val="ctr"/>
        <c:lblOffset val="100"/>
        <c:noMultiLvlLbl val="0"/>
      </c:catAx>
      <c:valAx>
        <c:axId val="236533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533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18943170400199"/>
          <c:y val="2.9793457890799999E-2"/>
          <c:w val="0.84617910164580301"/>
          <c:h val="0.912697408727083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ნეონატალური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7000">
                  <a:srgbClr val="A4E4D8"/>
                </a:gs>
                <a:gs pos="6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21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CB6A-4B67-9C39-8CB767367387}"/>
              </c:ext>
            </c:extLst>
          </c:dPt>
          <c:dPt>
            <c:idx val="22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35-470F-B9C0-9073E81E01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26"/>
                <c:pt idx="0">
                  <c:v>იაპონია</c:v>
                </c:pt>
                <c:pt idx="1">
                  <c:v>ესტონეთი</c:v>
                </c:pt>
                <c:pt idx="2">
                  <c:v>სლოვენია</c:v>
                </c:pt>
                <c:pt idx="3">
                  <c:v>ჩეხეთი</c:v>
                </c:pt>
                <c:pt idx="4">
                  <c:v>მონაკო</c:v>
                </c:pt>
                <c:pt idx="5">
                  <c:v>ისრაელი</c:v>
                </c:pt>
                <c:pt idx="6">
                  <c:v>იტალია</c:v>
                </c:pt>
                <c:pt idx="7">
                  <c:v>პორტუგალია</c:v>
                </c:pt>
                <c:pt idx="8">
                  <c:v>ავსტრალია</c:v>
                </c:pt>
                <c:pt idx="9">
                  <c:v>ავსტრია</c:v>
                </c:pt>
                <c:pt idx="10">
                  <c:v>გერმანია</c:v>
                </c:pt>
                <c:pt idx="11">
                  <c:v>საფრანგეთი</c:v>
                </c:pt>
                <c:pt idx="12">
                  <c:v>ლატვია</c:v>
                </c:pt>
                <c:pt idx="13">
                  <c:v>შვეიცარია</c:v>
                </c:pt>
                <c:pt idx="14">
                  <c:v>სლოვაკეთი</c:v>
                </c:pt>
                <c:pt idx="15">
                  <c:v>რუსეთი</c:v>
                </c:pt>
                <c:pt idx="16">
                  <c:v>ამერიკა</c:v>
                </c:pt>
                <c:pt idx="17">
                  <c:v>ჩინეთი</c:v>
                </c:pt>
                <c:pt idx="18">
                  <c:v>უკრაინა</c:v>
                </c:pt>
                <c:pt idx="19">
                  <c:v>ყაზახეთი</c:v>
                </c:pt>
                <c:pt idx="20">
                  <c:v>თურქეთი</c:v>
                </c:pt>
                <c:pt idx="21">
                  <c:v>საქართველო</c:v>
                </c:pt>
                <c:pt idx="22">
                  <c:v>საქართველო</c:v>
                </c:pt>
                <c:pt idx="23">
                  <c:v>სომხეთი</c:v>
                </c:pt>
                <c:pt idx="24">
                  <c:v>ყირგიზეთი</c:v>
                </c:pt>
                <c:pt idx="25">
                  <c:v>აზერბაიჯანი</c:v>
                </c:pt>
              </c:strCache>
            </c:str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0.9</c:v>
                </c:pt>
                <c:pt idx="1">
                  <c:v>1.3</c:v>
                </c:pt>
                <c:pt idx="2">
                  <c:v>1.3</c:v>
                </c:pt>
                <c:pt idx="3">
                  <c:v>1.6</c:v>
                </c:pt>
                <c:pt idx="4">
                  <c:v>1.8</c:v>
                </c:pt>
                <c:pt idx="5">
                  <c:v>2</c:v>
                </c:pt>
                <c:pt idx="6">
                  <c:v>2</c:v>
                </c:pt>
                <c:pt idx="7">
                  <c:v>2.1</c:v>
                </c:pt>
                <c:pt idx="8">
                  <c:v>2.2000000000000002</c:v>
                </c:pt>
                <c:pt idx="9">
                  <c:v>2.2000000000000002</c:v>
                </c:pt>
                <c:pt idx="10">
                  <c:v>2.2999999999999998</c:v>
                </c:pt>
                <c:pt idx="11">
                  <c:v>2.4</c:v>
                </c:pt>
                <c:pt idx="12">
                  <c:v>2.4</c:v>
                </c:pt>
                <c:pt idx="13">
                  <c:v>2.9</c:v>
                </c:pt>
                <c:pt idx="14">
                  <c:v>3</c:v>
                </c:pt>
                <c:pt idx="15">
                  <c:v>3.4</c:v>
                </c:pt>
                <c:pt idx="16">
                  <c:v>3.7</c:v>
                </c:pt>
                <c:pt idx="17">
                  <c:v>5.0999999999999996</c:v>
                </c:pt>
                <c:pt idx="18">
                  <c:v>5.4</c:v>
                </c:pt>
                <c:pt idx="19">
                  <c:v>5.9</c:v>
                </c:pt>
                <c:pt idx="20">
                  <c:v>6.5</c:v>
                </c:pt>
                <c:pt idx="21">
                  <c:v>6.6</c:v>
                </c:pt>
                <c:pt idx="22">
                  <c:v>4.9000000000000004</c:v>
                </c:pt>
                <c:pt idx="23">
                  <c:v>7.4</c:v>
                </c:pt>
                <c:pt idx="24">
                  <c:v>11.6</c:v>
                </c:pt>
                <c:pt idx="25">
                  <c:v>18.100000000000001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CB6A-4B67-9C39-8CB7673673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6534656"/>
        <c:axId val="236535048"/>
      </c:barChart>
      <c:catAx>
        <c:axId val="236534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535048"/>
        <c:crosses val="autoZero"/>
        <c:auto val="1"/>
        <c:lblAlgn val="ctr"/>
        <c:lblOffset val="100"/>
        <c:noMultiLvlLbl val="0"/>
      </c:catAx>
      <c:valAx>
        <c:axId val="236535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53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0-7 დღემდე/1000ცოცხ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 I-II კვ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6.6</c:v>
                </c:pt>
                <c:pt idx="1">
                  <c:v>6.1</c:v>
                </c:pt>
                <c:pt idx="2">
                  <c:v>6.6</c:v>
                </c:pt>
                <c:pt idx="3">
                  <c:v>6.7</c:v>
                </c:pt>
                <c:pt idx="4">
                  <c:v>3.4</c:v>
                </c:pt>
                <c:pt idx="5">
                  <c:v>3.6</c:v>
                </c:pt>
                <c:pt idx="6">
                  <c:v>4.0999999999999996</c:v>
                </c:pt>
                <c:pt idx="7">
                  <c:v>4.5</c:v>
                </c:pt>
                <c:pt idx="8">
                  <c:v>3.2</c:v>
                </c:pt>
                <c:pt idx="9">
                  <c:v>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DCF-48E7-99AA-2BF990FB68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7-28 დღემდე/1000ცოცხ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 I-II კვ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</c:v>
                </c:pt>
                <c:pt idx="1">
                  <c:v>2.4</c:v>
                </c:pt>
                <c:pt idx="2">
                  <c:v>2.7</c:v>
                </c:pt>
                <c:pt idx="3">
                  <c:v>1.7</c:v>
                </c:pt>
                <c:pt idx="4">
                  <c:v>2.2999999999999998</c:v>
                </c:pt>
                <c:pt idx="5">
                  <c:v>2.5</c:v>
                </c:pt>
                <c:pt idx="6">
                  <c:v>2.2000000000000002</c:v>
                </c:pt>
                <c:pt idx="7">
                  <c:v>2.2999999999999998</c:v>
                </c:pt>
                <c:pt idx="8">
                  <c:v>1.7</c:v>
                </c:pt>
                <c:pt idx="9">
                  <c:v>1.7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DCF-48E7-99AA-2BF990FB68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0.28 დღემდე/1000ცოცხ</c:v>
                </c:pt>
              </c:strCache>
            </c:strRef>
          </c:tx>
          <c:spPr>
            <a:ln w="28575" cap="rnd">
              <a:solidFill>
                <a:srgbClr val="14443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23E36"/>
              </a:solidFill>
              <a:ln w="9525">
                <a:solidFill>
                  <a:srgbClr val="14443B"/>
                </a:solidFill>
              </a:ln>
              <a:effectLst/>
            </c:spPr>
          </c:marker>
          <c:dLbls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4,7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23B-4778-A0E9-332B81AD92C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 I-II კვ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9.6</c:v>
                </c:pt>
                <c:pt idx="1">
                  <c:v>8.5</c:v>
                </c:pt>
                <c:pt idx="2">
                  <c:v>9.3000000000000007</c:v>
                </c:pt>
                <c:pt idx="3">
                  <c:v>8.4</c:v>
                </c:pt>
                <c:pt idx="4">
                  <c:v>5.6999999999999993</c:v>
                </c:pt>
                <c:pt idx="5">
                  <c:v>6.1</c:v>
                </c:pt>
                <c:pt idx="6">
                  <c:v>6.3</c:v>
                </c:pt>
                <c:pt idx="7">
                  <c:v>6.8</c:v>
                </c:pt>
                <c:pt idx="8">
                  <c:v>4.8</c:v>
                </c:pt>
                <c:pt idx="9">
                  <c:v>4.7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DCF-48E7-99AA-2BF990FB68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6535832"/>
        <c:axId val="236536224"/>
      </c:lineChart>
      <c:catAx>
        <c:axId val="236535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536224"/>
        <c:crosses val="autoZero"/>
        <c:auto val="1"/>
        <c:lblAlgn val="ctr"/>
        <c:lblOffset val="100"/>
        <c:noMultiLvlLbl val="0"/>
      </c:catAx>
      <c:valAx>
        <c:axId val="236536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535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555095156161"/>
          <c:y val="0"/>
          <c:w val="0.86248909158671805"/>
          <c:h val="0.8131399668279569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 1000 გრ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2.69834160712876E-4"/>
                  <c:y val="-4.1322643203799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774-4522-9330-AD7CA7075F5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2018 წელი</c:v>
                </c:pt>
                <c:pt idx="1">
                  <c:v>2019 I-II კვ.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0.47</c:v>
                </c:pt>
                <c:pt idx="1">
                  <c:v>0.42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74-4522-9330-AD7CA7075F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1000-1500 გრ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2018 წელი</c:v>
                </c:pt>
                <c:pt idx="1">
                  <c:v>2019 I-II კვ.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774-4522-9330-AD7CA7075F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1500-2000 გრ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2018 წელი</c:v>
                </c:pt>
                <c:pt idx="1">
                  <c:v>2019 I-II კვ.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0.08</c:v>
                </c:pt>
                <c:pt idx="1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774-4522-9330-AD7CA7075F5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2000-2500 გრ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634414616090398E-3"/>
                  <c:y val="-6.45049724101809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774-4522-9330-AD7CA7075F5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3921880826742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774-4522-9330-AD7CA7075F5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2018 წელი</c:v>
                </c:pt>
                <c:pt idx="1">
                  <c:v>2019 I-II კვ.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0.04</c:v>
                </c:pt>
                <c:pt idx="1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774-4522-9330-AD7CA7075F5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&gt;2500 გრ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2018 წელი</c:v>
                </c:pt>
                <c:pt idx="1">
                  <c:v>2019 I-II კვ.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0.25</c:v>
                </c:pt>
                <c:pt idx="1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774-4522-9330-AD7CA7075F5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უცნობი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2018 წელი</c:v>
                </c:pt>
                <c:pt idx="1">
                  <c:v>2019 I-II კვ.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8D-49E8-9C4C-9ED913FCA57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6537008"/>
        <c:axId val="236537400"/>
        <c:axId val="0"/>
      </c:bar3DChart>
      <c:catAx>
        <c:axId val="236537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537400"/>
        <c:crosses val="autoZero"/>
        <c:auto val="1"/>
        <c:lblAlgn val="ctr"/>
        <c:lblOffset val="100"/>
        <c:noMultiLvlLbl val="0"/>
      </c:catAx>
      <c:valAx>
        <c:axId val="236537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53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17"/>
      <c:depthPercent val="100"/>
      <c:rAngAx val="0"/>
      <c:perspective val="9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რაოდენობა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0"/>
              </a:lightRig>
            </a:scene3d>
            <a:sp3d prstMaterial="clear">
              <a:bevelT w="260350" h="50800" prst="softRound"/>
              <a:bevelB prst="softRound"/>
            </a:sp3d>
          </c:spPr>
          <c:explosion val="25"/>
          <c:dPt>
            <c:idx val="0"/>
            <c:bubble3D val="0"/>
            <c:explosion val="17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DB-4C67-AF7F-33DA9E2F3DD0}"/>
              </c:ext>
            </c:extLst>
          </c:dPt>
          <c:dPt>
            <c:idx val="1"/>
            <c:bubble3D val="0"/>
            <c:explosion val="19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DB-4C67-AF7F-33DA9E2F3DD0}"/>
              </c:ext>
            </c:extLst>
          </c:dPt>
          <c:dPt>
            <c:idx val="2"/>
            <c:bubble3D val="0"/>
            <c:explosion val="14"/>
            <c:spPr>
              <a:gradFill flip="none" rotWithShape="1">
                <a:gsLst>
                  <a:gs pos="0">
                    <a:schemeClr val="accent3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6DB-4C67-AF7F-33DA9E2F3DD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ACA078A-BA05-4477-8E77-B76C935B67AB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08E7127-F4F1-45C3-A990-150A890B3770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221FC917-6B0C-49D7-BD60-26CF2B02FCA6}" type="PERCENTAGE">
                      <a:rPr lang="en-US" baseline="0" smtClean="0"/>
                      <a:pPr/>
                      <a:t>[PERCENTAGE]</a:t>
                    </a:fld>
                    <a:endParaRPr lang="en-US" baseline="0" dirty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24 საათი</c:v>
                </c:pt>
                <c:pt idx="1">
                  <c:v>48 საათი</c:v>
                </c:pt>
                <c:pt idx="2">
                  <c:v>&gt;72 და მეტი საათი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65</c:v>
                </c:pt>
                <c:pt idx="1">
                  <c:v>28</c:v>
                </c:pt>
                <c:pt idx="2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6DB-4C67-AF7F-33DA9E2F3D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28700019614704E-2"/>
          <c:y val="0"/>
          <c:w val="0.90523228787377197"/>
          <c:h val="0.8131399668279569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 1000 გრ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5834489866774601E-3"/>
                  <c:y val="-1.13642748499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6A3-4E10-8359-CDB6FDFC385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2018 წელი</c:v>
                </c:pt>
                <c:pt idx="1">
                  <c:v>2019 I-II კვ.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0.33</c:v>
                </c:pt>
                <c:pt idx="1">
                  <c:v>0.33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A3-4E10-8359-CDB6FDFC38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1000-1500 გრ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2018 წელი</c:v>
                </c:pt>
                <c:pt idx="1">
                  <c:v>2019 I-II კვ.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0.23</c:v>
                </c:pt>
                <c:pt idx="1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A3-4E10-8359-CDB6FDFC38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1500-2000 გრ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/>
            <a:sp3d>
              <a:contourClr>
                <a:srgbClr val="31A99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2018 წელი</c:v>
                </c:pt>
                <c:pt idx="1">
                  <c:v>2019 I-II კვ.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0.13</c:v>
                </c:pt>
                <c:pt idx="1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6A3-4E10-8359-CDB6FDFC385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2000-2500 გრ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634414616090398E-3"/>
                  <c:y val="-6.45049724101809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6A3-4E10-8359-CDB6FDFC385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3921880826742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6A3-4E10-8359-CDB6FDFC3856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2018 წელი</c:v>
                </c:pt>
                <c:pt idx="1">
                  <c:v>2019 I-II კვ.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0.09</c:v>
                </c:pt>
                <c:pt idx="1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6A3-4E10-8359-CDB6FDFC385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&gt;2500 გრ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2018 წელი</c:v>
                </c:pt>
                <c:pt idx="1">
                  <c:v>2019 I-II კვ.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0.22</c:v>
                </c:pt>
                <c:pt idx="1">
                  <c:v>0.28000000000000003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6A3-4E10-8359-CDB6FDFC38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06776928"/>
        <c:axId val="506777320"/>
        <c:axId val="0"/>
      </c:bar3DChart>
      <c:catAx>
        <c:axId val="506776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777320"/>
        <c:crosses val="autoZero"/>
        <c:auto val="1"/>
        <c:lblAlgn val="ctr"/>
        <c:lblOffset val="100"/>
        <c:noMultiLvlLbl val="0"/>
      </c:catAx>
      <c:valAx>
        <c:axId val="506777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77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2741334007423077E-2"/>
          <c:y val="6.608528793312872E-2"/>
          <c:w val="0.92307522027524858"/>
          <c:h val="0.81456225372885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Sheet4!$B$3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Sheet4!$A$4:$A$7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Sheet4!$B$4:$B$7</c:f>
              <c:numCache>
                <c:formatCode>#,##0</c:formatCode>
                <c:ptCount val="4"/>
                <c:pt idx="0">
                  <c:v>946</c:v>
                </c:pt>
                <c:pt idx="1">
                  <c:v>11560</c:v>
                </c:pt>
                <c:pt idx="2">
                  <c:v>6077</c:v>
                </c:pt>
                <c:pt idx="3">
                  <c:v>4056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58-4547-B8CC-A6BE4F76623B}"/>
            </c:ext>
          </c:extLst>
        </c:ser>
        <c:ser>
          <c:idx val="1"/>
          <c:order val="1"/>
          <c:tx>
            <c:strRef>
              <c:f>Sheet4!$C$3</c:f>
              <c:strCache>
                <c:ptCount val="1"/>
                <c:pt idx="0">
                  <c:v>საკესირო კვეთა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6847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rgbClr val="16847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rgbClr val="16847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invertIfNegative val="0"/>
            <c:bubble3D val="0"/>
            <c:spPr>
              <a:solidFill>
                <a:srgbClr val="16847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Sheet4!$A$4:$A$7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Sheet4!$C$4:$C$7</c:f>
              <c:numCache>
                <c:formatCode>#,##0</c:formatCode>
                <c:ptCount val="4"/>
                <c:pt idx="0">
                  <c:v>207</c:v>
                </c:pt>
                <c:pt idx="1">
                  <c:v>4950</c:v>
                </c:pt>
                <c:pt idx="2">
                  <c:v>2091</c:v>
                </c:pt>
                <c:pt idx="3">
                  <c:v>1713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458-4547-B8CC-A6BE4F7662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15979952"/>
        <c:axId val="415980344"/>
      </c:barChart>
      <c:catAx>
        <c:axId val="41597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80344"/>
        <c:crosses val="autoZero"/>
        <c:auto val="1"/>
        <c:lblAlgn val="ctr"/>
        <c:lblOffset val="100"/>
        <c:noMultiLvlLbl val="0"/>
      </c:catAx>
      <c:valAx>
        <c:axId val="415980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7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შეტყობინება დედათა გარდაცვალების შესახებ</c:v>
                </c:pt>
              </c:strCache>
            </c:strRef>
          </c:tx>
          <c:spPr>
            <a:gradFill>
              <a:gsLst>
                <a:gs pos="19000">
                  <a:srgbClr val="31A992"/>
                </a:gs>
                <a:gs pos="91000">
                  <a:srgbClr val="A4E4D8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rgbClr val="31A992"/>
              </a:solidFill>
            </a:ln>
            <a:effectLst/>
            <a:sp3d>
              <a:contourClr>
                <a:srgbClr val="31A992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0.2277532960646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3826420373483506E-17"/>
                  <c:y val="0.1538074207189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3826420373483506E-17"/>
                  <c:y val="0.23662680110609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0.1419760806636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222221993778693E-3"/>
                  <c:y val="0.13901824564982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I-II კვ.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</c:v>
                </c:pt>
                <c:pt idx="1">
                  <c:v>17</c:v>
                </c:pt>
                <c:pt idx="2">
                  <c:v>18</c:v>
                </c:pt>
                <c:pt idx="3">
                  <c:v>15</c:v>
                </c:pt>
                <c:pt idx="4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E78-4980-9A19-DF8944A7AE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გარდაცვლილი ორსული,მშობიარე,მელოგინე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pattFill prst="trellis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FE78-4980-9A19-DF8944A7AEED}"/>
              </c:ext>
            </c:extLst>
          </c:dPt>
          <c:dLbls>
            <c:dLbl>
              <c:idx val="0"/>
              <c:layout>
                <c:manualLayout>
                  <c:x val="0"/>
                  <c:y val="0.218879791023134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9629626583714204E-3"/>
                  <c:y val="0.13014474060834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7037033229642805E-3"/>
                  <c:y val="9.7608555456262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74074066459298E-3"/>
                  <c:y val="0.1419760806636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7037033229641486E-3"/>
                  <c:y val="0.103524225483914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I-II კვ.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19</c:v>
                </c:pt>
                <c:pt idx="1">
                  <c:v>13</c:v>
                </c:pt>
                <c:pt idx="2">
                  <c:v>7</c:v>
                </c:pt>
                <c:pt idx="3">
                  <c:v>14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E78-4980-9A19-DF8944A7A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6779280"/>
        <c:axId val="506779672"/>
        <c:axId val="0"/>
      </c:bar3DChart>
      <c:catAx>
        <c:axId val="50677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779672"/>
        <c:crosses val="autoZero"/>
        <c:auto val="1"/>
        <c:lblAlgn val="ctr"/>
        <c:lblOffset val="100"/>
        <c:noMultiLvlLbl val="0"/>
      </c:catAx>
      <c:valAx>
        <c:axId val="506779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779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007430513145598E-2"/>
          <c:y val="5.5003306875323101E-2"/>
          <c:w val="0.91133196979221698"/>
          <c:h val="0.8897793641956980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დედათა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17"/>
            <c:invertIfNegative val="0"/>
            <c:bubble3D val="0"/>
            <c:spPr>
              <a:pattFill prst="wdDnDiag">
                <a:fgClr>
                  <a:srgbClr val="31A99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022B-42B8-B48C-4617EDB47927}"/>
              </c:ext>
            </c:extLst>
          </c:dPt>
          <c:dLbls>
            <c:dLbl>
              <c:idx val="17"/>
              <c:layout>
                <c:manualLayout>
                  <c:x val="0.1490176205421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022B-42B8-B48C-4617EDB47927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layout>
                <c:manualLayout>
                  <c:x val="0.10543699566662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B7BF-4D07-A47D-F4E9FFE3DAD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2030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58.7</c:v>
                </c:pt>
                <c:pt idx="1">
                  <c:v>46.6</c:v>
                </c:pt>
                <c:pt idx="2">
                  <c:v>52.2</c:v>
                </c:pt>
                <c:pt idx="3">
                  <c:v>45.3</c:v>
                </c:pt>
                <c:pt idx="4">
                  <c:v>23.4</c:v>
                </c:pt>
                <c:pt idx="5">
                  <c:v>23</c:v>
                </c:pt>
                <c:pt idx="6">
                  <c:v>20.2</c:v>
                </c:pt>
                <c:pt idx="7">
                  <c:v>14.3</c:v>
                </c:pt>
                <c:pt idx="8">
                  <c:v>52.1</c:v>
                </c:pt>
                <c:pt idx="9">
                  <c:v>19.399999999999999</c:v>
                </c:pt>
                <c:pt idx="10">
                  <c:v>27.6</c:v>
                </c:pt>
                <c:pt idx="11">
                  <c:v>22.8</c:v>
                </c:pt>
                <c:pt idx="12">
                  <c:v>27.7</c:v>
                </c:pt>
                <c:pt idx="13">
                  <c:v>31.5</c:v>
                </c:pt>
                <c:pt idx="14">
                  <c:v>32.200000000000003</c:v>
                </c:pt>
                <c:pt idx="15">
                  <c:v>23</c:v>
                </c:pt>
                <c:pt idx="16">
                  <c:v>13.1</c:v>
                </c:pt>
                <c:pt idx="17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B7BF-4D07-A47D-F4E9FFE3DA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პარალელური დათვლის შედეგები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1"/>
              <c:spPr>
                <a:gradFill rotWithShape="1">
                  <a:gsLst>
                    <a:gs pos="0">
                      <a:schemeClr val="accent3">
                        <a:tint val="50000"/>
                        <a:satMod val="300000"/>
                      </a:schemeClr>
                    </a:gs>
                    <a:gs pos="35000">
                      <a:schemeClr val="accent3">
                        <a:tint val="37000"/>
                        <a:satMod val="300000"/>
                      </a:schemeClr>
                    </a:gs>
                    <a:gs pos="100000">
                      <a:schemeClr val="accent3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3">
                      <a:shade val="95000"/>
                      <a:satMod val="105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2030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4">
                  <c:v>13.6</c:v>
                </c:pt>
                <c:pt idx="5">
                  <c:v>21</c:v>
                </c:pt>
                <c:pt idx="9">
                  <c:v>20.6</c:v>
                </c:pt>
                <c:pt idx="11">
                  <c:v>3.2</c:v>
                </c:pt>
                <c:pt idx="14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022B-42B8-B48C-4617EDB479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506780456"/>
        <c:axId val="506780848"/>
      </c:barChart>
      <c:catAx>
        <c:axId val="506780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780848"/>
        <c:crosses val="autoZero"/>
        <c:auto val="1"/>
        <c:lblAlgn val="ctr"/>
        <c:lblOffset val="100"/>
        <c:noMultiLvlLbl val="0"/>
      </c:catAx>
      <c:valAx>
        <c:axId val="506780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78045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33081878551901"/>
          <c:y val="9.1672178125538507E-3"/>
          <c:w val="0.661338251733954"/>
          <c:h val="4.92362606774177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249465748568901E-2"/>
          <c:y val="0.182376965362814"/>
          <c:w val="0.92137655198964796"/>
          <c:h val="0.6971510146308890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2019 (I-II კვ.)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0A0-4A4D-B810-675023152A33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0A0-4A4D-B810-675023152A33}"/>
              </c:ext>
            </c:extLst>
          </c:dPt>
          <c:dPt>
            <c:idx val="2"/>
            <c:bubble3D val="0"/>
            <c:spPr>
              <a:solidFill>
                <a:srgbClr val="19574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0A0-4A4D-B810-675023152A33}"/>
              </c:ext>
            </c:extLst>
          </c:dPt>
          <c:dPt>
            <c:idx val="3"/>
            <c:bubble3D val="0"/>
            <c:spPr>
              <a:solidFill>
                <a:srgbClr val="31A99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0A0-4A4D-B810-675023152A33}"/>
              </c:ext>
            </c:extLst>
          </c:dPt>
          <c:dLbls>
            <c:dLbl>
              <c:idx val="0"/>
              <c:layout>
                <c:manualLayout>
                  <c:x val="-7.1926166491343299E-2"/>
                  <c:y val="-2.02310255510246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0A0-4A4D-B810-675023152A3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934357694537801E-3"/>
                  <c:y val="-4.439230111417730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0A0-4A4D-B810-675023152A3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9117012083615801E-2"/>
                  <c:y val="-5.226064879683509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0A0-4A4D-B810-675023152A3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8604911440770799E-2"/>
                  <c:y val="-0.23239364971238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0A0-4A4D-B810-675023152A3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22 0/7 - 27 7/7 </c:v>
                </c:pt>
                <c:pt idx="1">
                  <c:v>28 0/7 - 33 7/7 </c:v>
                </c:pt>
                <c:pt idx="2">
                  <c:v>34 0/7 - 36 7/7 </c:v>
                </c:pt>
                <c:pt idx="3">
                  <c:v>37 0/7 - 40 7/7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150</c:v>
                </c:pt>
                <c:pt idx="1">
                  <c:v>476</c:v>
                </c:pt>
                <c:pt idx="2" formatCode="#,##0">
                  <c:v>1236</c:v>
                </c:pt>
                <c:pt idx="3" formatCode="#,##0">
                  <c:v>19366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0A0-4A4D-B810-675023152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3484140955259598"/>
          <c:y val="1.8120956672364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696382269969401E-2"/>
          <c:y val="0.17855364982753799"/>
          <c:w val="0.92986354705052698"/>
          <c:h val="0.6986982475452869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F3-42FC-BAB5-7C436F63388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F3-42FC-BAB5-7C436F63388F}"/>
              </c:ext>
            </c:extLst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F3-42FC-BAB5-7C436F63388F}"/>
              </c:ext>
            </c:extLst>
          </c:dPt>
          <c:dPt>
            <c:idx val="3"/>
            <c:bubble3D val="0"/>
            <c:spPr>
              <a:solidFill>
                <a:srgbClr val="31A99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AF3-42FC-BAB5-7C436F63388F}"/>
              </c:ext>
            </c:extLst>
          </c:dPt>
          <c:dLbls>
            <c:dLbl>
              <c:idx val="0"/>
              <c:layout>
                <c:manualLayout>
                  <c:x val="-2.9813225230178701E-2"/>
                  <c:y val="-3.02015944539409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AF3-42FC-BAB5-7C436F63388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063547554702597E-2"/>
                  <c:y val="-3.02015944539409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AF3-42FC-BAB5-7C436F63388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2378706732025"/>
                  <c:y val="-3.322175389933500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AF3-42FC-BAB5-7C436F63388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4609488795070901E-2"/>
                  <c:y val="-0.228020912584803"/>
                </c:manualLayout>
              </c:layout>
              <c:spPr>
                <a:solidFill>
                  <a:srgbClr val="FFFFFF"/>
                </a:solidFill>
                <a:ln w="9525" cap="flat" cmpd="sng" algn="ctr">
                  <a:solidFill>
                    <a:srgbClr val="000000">
                      <a:lumMod val="25000"/>
                      <a:lumOff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AF3-42FC-BAB5-7C436F63388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9501"/>
                        <a:gd name="adj2" fmla="val 49444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22 0/7 - 27 7/7 </c:v>
                </c:pt>
                <c:pt idx="1">
                  <c:v>28 0/7 - 33 7/7 </c:v>
                </c:pt>
                <c:pt idx="2">
                  <c:v>34 0/7 - 36 7/7 </c:v>
                </c:pt>
                <c:pt idx="3">
                  <c:v>37 0/7 - 40 7/7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368</c:v>
                </c:pt>
                <c:pt idx="1">
                  <c:v>1044</c:v>
                </c:pt>
                <c:pt idx="2">
                  <c:v>2713</c:v>
                </c:pt>
                <c:pt idx="3">
                  <c:v>45060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AF3-42FC-BAB5-7C436F6338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333333333333332E-3"/>
          <c:y val="1.5544988175449064E-2"/>
          <c:w val="0.99166666666666703"/>
          <c:h val="0.922236475496626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424223671046299E-2"/>
                  <c:y val="-9.321963979363920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54.5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87E-475E-98B8-2B45517629BF}"/>
                </c:ext>
                <c:ext xmlns:c15="http://schemas.microsoft.com/office/drawing/2012/chart" uri="{CE6537A1-D6FC-4f65-9D91-7224C49458BB}">
                  <c15:layout>
                    <c:manualLayout>
                      <c:w val="7.9365852618476604E-2"/>
                      <c:h val="7.7410807952479899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 I-II კვ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54.55</c:v>
                </c:pt>
                <c:pt idx="1">
                  <c:v>58.3</c:v>
                </c:pt>
                <c:pt idx="2">
                  <c:v>60.4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5C-456D-ABDA-2D38BF334E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111111111111099E-2"/>
                  <c:y val="-3.4694469519536204E-1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 smtClean="0">
                        <a:solidFill>
                          <a:srgbClr val="FF0000"/>
                        </a:solidFill>
                      </a:rPr>
                      <a:t>44.5</a:t>
                    </a:r>
                    <a:endParaRPr lang="en-US" sz="1600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87E-475E-98B8-2B45517629B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6.5680555555555506E-2"/>
                      <c:h val="4.9754944299997599E-2"/>
                    </c:manualLayout>
                  </c15:layout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58FC0BD-6F4B-4582-8C03-F0D2B465CCE4}" type="VALUE">
                      <a:rPr lang="en-US" sz="16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87E-475E-98B8-2B45517629B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569444444444448E-2"/>
                      <c:h val="7.6532620993119374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 I-II კვ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44.5</c:v>
                </c:pt>
                <c:pt idx="1">
                  <c:v>41.7</c:v>
                </c:pt>
                <c:pt idx="2">
                  <c:v>39.6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5C-456D-ABDA-2D38BF334E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642414008"/>
        <c:axId val="403098048"/>
      </c:barChart>
      <c:catAx>
        <c:axId val="642414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098048"/>
        <c:crosses val="autoZero"/>
        <c:auto val="1"/>
        <c:lblAlgn val="ctr"/>
        <c:lblOffset val="100"/>
        <c:noMultiLvlLbl val="0"/>
      </c:catAx>
      <c:valAx>
        <c:axId val="403098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42414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295831083946536E-2"/>
          <c:y val="1.2300469931413774E-2"/>
          <c:w val="0.92670416891605345"/>
          <c:h val="0.806772250198803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50024748176963E-2"/>
                  <c:y val="-3.0286685045358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E2E-4163-8A6F-37A1C7D1270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004949635391502E-3"/>
                  <c:y val="-1.9273345028864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E2E-4163-8A6F-37A1C7D1270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009899270784097E-3"/>
                  <c:y val="-2.2026680032988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E2E-4163-8A6F-37A1C7D1270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I 2018</c:v>
                </c:pt>
                <c:pt idx="1">
                  <c:v>I 2019 I-II კვ</c:v>
                </c:pt>
                <c:pt idx="2">
                  <c:v>II</c:v>
                </c:pt>
                <c:pt idx="3">
                  <c:v>I 2019 I-II კვ</c:v>
                </c:pt>
                <c:pt idx="4">
                  <c:v>II-III</c:v>
                </c:pt>
                <c:pt idx="5">
                  <c:v>I 2019 I-II კვ</c:v>
                </c:pt>
                <c:pt idx="6">
                  <c:v>III</c:v>
                </c:pt>
                <c:pt idx="7">
                  <c:v>I 2019 I-II კვ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2371</c:v>
                </c:pt>
                <c:pt idx="1">
                  <c:v>946</c:v>
                </c:pt>
                <c:pt idx="2">
                  <c:v>27050</c:v>
                </c:pt>
                <c:pt idx="3">
                  <c:v>11560</c:v>
                </c:pt>
                <c:pt idx="4">
                  <c:v>12831</c:v>
                </c:pt>
                <c:pt idx="5">
                  <c:v>6077</c:v>
                </c:pt>
                <c:pt idx="6">
                  <c:v>8212</c:v>
                </c:pt>
                <c:pt idx="7" formatCode="General">
                  <c:v>4056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A8-4F05-ADDF-E1AD3F1CAE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 კვეთა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9574B"/>
              </a:solidFill>
            </a:ln>
            <a:effectLst/>
            <a:sp3d>
              <a:contourClr>
                <a:srgbClr val="19574B"/>
              </a:contourClr>
            </a:sp3d>
          </c:spPr>
          <c:invertIfNegative val="0"/>
          <c:dLbls>
            <c:dLbl>
              <c:idx val="0"/>
              <c:layout>
                <c:manualLayout>
                  <c:x val="1.6502722299465901E-2"/>
                  <c:y val="-3.02866850453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E2E-4163-8A6F-37A1C7D1270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503217263005201E-2"/>
                  <c:y val="-3.0286685045358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E2E-4163-8A6F-37A1C7D1270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5022273359267E-2"/>
                  <c:y val="-2.4780015037111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E2E-4163-8A6F-37A1C7D1270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503712226544501E-2"/>
                  <c:y val="-3.3040020049481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E2E-4163-8A6F-37A1C7D1270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I 2018</c:v>
                </c:pt>
                <c:pt idx="1">
                  <c:v>I 2019 I-II კვ</c:v>
                </c:pt>
                <c:pt idx="2">
                  <c:v>II</c:v>
                </c:pt>
                <c:pt idx="3">
                  <c:v>I 2019 I-II კვ</c:v>
                </c:pt>
                <c:pt idx="4">
                  <c:v>II-III</c:v>
                </c:pt>
                <c:pt idx="5">
                  <c:v>I 2019 I-II კვ</c:v>
                </c:pt>
                <c:pt idx="6">
                  <c:v>III</c:v>
                </c:pt>
                <c:pt idx="7">
                  <c:v>I 2019 I-II კვ</c:v>
                </c:pt>
              </c:strCache>
            </c:strRef>
          </c:cat>
          <c:val>
            <c:numRef>
              <c:f>Sheet1!$C$2:$C$9</c:f>
              <c:numCache>
                <c:formatCode>#,##0</c:formatCode>
                <c:ptCount val="8"/>
                <c:pt idx="0">
                  <c:v>553</c:v>
                </c:pt>
                <c:pt idx="1">
                  <c:v>207</c:v>
                </c:pt>
                <c:pt idx="2">
                  <c:v>11955</c:v>
                </c:pt>
                <c:pt idx="3">
                  <c:v>4950</c:v>
                </c:pt>
                <c:pt idx="4">
                  <c:v>4798</c:v>
                </c:pt>
                <c:pt idx="5">
                  <c:v>2091</c:v>
                </c:pt>
                <c:pt idx="6">
                  <c:v>3737</c:v>
                </c:pt>
                <c:pt idx="7">
                  <c:v>1713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AA8-4F05-ADDF-E1AD3F1CAE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403098832"/>
        <c:axId val="403099224"/>
        <c:axId val="0"/>
      </c:bar3DChart>
      <c:catAx>
        <c:axId val="40309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099224"/>
        <c:crosses val="autoZero"/>
        <c:auto val="1"/>
        <c:lblAlgn val="ctr"/>
        <c:lblOffset val="100"/>
        <c:noMultiLvlLbl val="0"/>
      </c:catAx>
      <c:valAx>
        <c:axId val="403099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09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239610673666"/>
          <c:y val="7.7622922488385896E-4"/>
          <c:w val="0.82979988892516798"/>
          <c:h val="0.924342011986127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sakeisro</c:v>
                </c:pt>
              </c:strCache>
            </c:strRef>
          </c:tx>
          <c:spPr>
            <a:gradFill flip="none" rotWithShape="1">
              <a:gsLst>
                <a:gs pos="0">
                  <a:srgbClr val="C1EDE5"/>
                </a:gs>
                <a:gs pos="59000">
                  <a:srgbClr val="A4E4D8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Pt>
            <c:idx val="2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274D-4894-ABB3-9EFFBDFBB1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Sheet1!$A$2:$A$30</c:f>
              <c:strCache>
                <c:ptCount val="29"/>
                <c:pt idx="0">
                  <c:v>ყირგიზეთი</c:v>
                </c:pt>
                <c:pt idx="1">
                  <c:v>უკრაინა</c:v>
                </c:pt>
                <c:pt idx="2">
                  <c:v>რუსეთი</c:v>
                </c:pt>
                <c:pt idx="3">
                  <c:v>ისრაელი</c:v>
                </c:pt>
                <c:pt idx="4">
                  <c:v>ნორვეგია</c:v>
                </c:pt>
                <c:pt idx="5">
                  <c:v>ფინეთი</c:v>
                </c:pt>
                <c:pt idx="6">
                  <c:v>სომხეთი</c:v>
                </c:pt>
                <c:pt idx="7">
                  <c:v>სლოვენია</c:v>
                </c:pt>
                <c:pt idx="8">
                  <c:v>საფრანგეთი</c:v>
                </c:pt>
                <c:pt idx="9">
                  <c:v>იაპონია</c:v>
                </c:pt>
                <c:pt idx="10">
                  <c:v>ესტონეთი</c:v>
                </c:pt>
                <c:pt idx="11">
                  <c:v>მონაკო</c:v>
                </c:pt>
                <c:pt idx="12">
                  <c:v>ბელგია</c:v>
                </c:pt>
                <c:pt idx="13">
                  <c:v>ლატვია</c:v>
                </c:pt>
                <c:pt idx="14">
                  <c:v>ლიტვა</c:v>
                </c:pt>
                <c:pt idx="15">
                  <c:v>ჩეხეთი</c:v>
                </c:pt>
                <c:pt idx="16">
                  <c:v>აზერბაიჯანი</c:v>
                </c:pt>
                <c:pt idx="17">
                  <c:v>ავსტრია</c:v>
                </c:pt>
                <c:pt idx="18">
                  <c:v>სლოვაკეთი</c:v>
                </c:pt>
                <c:pt idx="19">
                  <c:v>გერმანია</c:v>
                </c:pt>
                <c:pt idx="20">
                  <c:v>ამერიკა</c:v>
                </c:pt>
                <c:pt idx="21">
                  <c:v>ავსტრალია</c:v>
                </c:pt>
                <c:pt idx="22">
                  <c:v>შვეიცარია</c:v>
                </c:pt>
                <c:pt idx="23">
                  <c:v>ჩინეთი</c:v>
                </c:pt>
                <c:pt idx="24">
                  <c:v>იტალია</c:v>
                </c:pt>
                <c:pt idx="25">
                  <c:v>პორტუგალია</c:v>
                </c:pt>
                <c:pt idx="26">
                  <c:v>უნგრეთი</c:v>
                </c:pt>
                <c:pt idx="27">
                  <c:v>საქართველო</c:v>
                </c:pt>
                <c:pt idx="28">
                  <c:v>თურქეთი</c:v>
                </c:pt>
              </c:strCache>
            </c:str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7.4</c:v>
                </c:pt>
                <c:pt idx="1">
                  <c:v>12.1</c:v>
                </c:pt>
                <c:pt idx="2">
                  <c:v>13</c:v>
                </c:pt>
                <c:pt idx="3">
                  <c:v>16.100000000000001</c:v>
                </c:pt>
                <c:pt idx="4">
                  <c:v>16.100000000000001</c:v>
                </c:pt>
                <c:pt idx="5">
                  <c:v>16.399999999999999</c:v>
                </c:pt>
                <c:pt idx="6">
                  <c:v>18</c:v>
                </c:pt>
                <c:pt idx="7">
                  <c:v>18.899999999999999</c:v>
                </c:pt>
                <c:pt idx="8">
                  <c:v>19.600000000000001</c:v>
                </c:pt>
                <c:pt idx="9">
                  <c:v>19.7</c:v>
                </c:pt>
                <c:pt idx="10">
                  <c:v>20.3</c:v>
                </c:pt>
                <c:pt idx="11">
                  <c:v>20.6</c:v>
                </c:pt>
                <c:pt idx="12">
                  <c:v>21.2</c:v>
                </c:pt>
                <c:pt idx="13">
                  <c:v>21.7</c:v>
                </c:pt>
                <c:pt idx="14">
                  <c:v>21.9</c:v>
                </c:pt>
                <c:pt idx="15">
                  <c:v>25.9</c:v>
                </c:pt>
                <c:pt idx="16">
                  <c:v>27.6</c:v>
                </c:pt>
                <c:pt idx="17">
                  <c:v>29.5</c:v>
                </c:pt>
                <c:pt idx="18">
                  <c:v>30.3</c:v>
                </c:pt>
                <c:pt idx="19">
                  <c:v>30.5</c:v>
                </c:pt>
                <c:pt idx="20">
                  <c:v>32</c:v>
                </c:pt>
                <c:pt idx="21">
                  <c:v>33.299999999999997</c:v>
                </c:pt>
                <c:pt idx="22">
                  <c:v>33.299999999999997</c:v>
                </c:pt>
                <c:pt idx="23">
                  <c:v>34.9</c:v>
                </c:pt>
                <c:pt idx="24">
                  <c:v>35</c:v>
                </c:pt>
                <c:pt idx="25">
                  <c:v>35.200000000000003</c:v>
                </c:pt>
                <c:pt idx="26">
                  <c:v>36.4</c:v>
                </c:pt>
                <c:pt idx="27">
                  <c:v>41.7</c:v>
                </c:pt>
                <c:pt idx="28">
                  <c:v>48.1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74D-4894-ABB3-9EFFBDFBB12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322029080"/>
        <c:axId val="322029472"/>
      </c:barChart>
      <c:catAx>
        <c:axId val="322029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029472"/>
        <c:crosses val="autoZero"/>
        <c:auto val="1"/>
        <c:lblAlgn val="ctr"/>
        <c:lblOffset val="100"/>
        <c:noMultiLvlLbl val="0"/>
      </c:catAx>
      <c:valAx>
        <c:axId val="32202947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029080"/>
        <c:crosses val="autoZero"/>
        <c:crossBetween val="between"/>
      </c:valAx>
      <c:spPr>
        <a:noFill/>
        <a:ln>
          <a:noFill/>
        </a:ln>
        <a:effectLst>
          <a:outerShdw sx="1000" sy="1000" algn="ctr" rotWithShape="0">
            <a:srgbClr val="000000"/>
          </a:outerShdw>
          <a:softEdge rad="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4-24T16:44:19.080" idx="1">
    <p:pos x="10" y="10"/>
    <p:text>ეს სლაიდი დასაფიქრბელი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6:54:46.592" idx="34">
    <p:pos x="10" y="10"/>
    <p:text>სტაფილოსფერი პროცენტი დაამატეთ</p:text>
    <p:extLst>
      <p:ext uri="{C676402C-5697-4E1C-873F-D02D1690AC5C}">
        <p15:threadingInfo xmlns:p15="http://schemas.microsoft.com/office/powerpoint/2012/main" timeZoneBias="-240"/>
      </p:ext>
    </p:extLst>
  </p:cm>
  <p:cm authorId="5" dt="2019-05-12T21:21:03.324" idx="8">
    <p:pos x="10" y="106"/>
    <p:text>მიწერილია</p:text>
    <p:extLst>
      <p:ext uri="{C676402C-5697-4E1C-873F-D02D1690AC5C}">
        <p15:threadingInfo xmlns:p15="http://schemas.microsoft.com/office/powerpoint/2012/main" timeZoneBias="-240">
          <p15:parentCm authorId="1" idx="34"/>
        </p15:threadingInfo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6:54:28.837" idx="33">
    <p:pos x="10" y="10"/>
    <p:text>სტაფილოსფერის პროცენტი9</p:text>
    <p:extLst>
      <p:ext uri="{C676402C-5697-4E1C-873F-D02D1690AC5C}">
        <p15:threadingInfo xmlns:p15="http://schemas.microsoft.com/office/powerpoint/2012/main" timeZoneBias="-240"/>
      </p:ext>
    </p:extLst>
  </p:cm>
  <p:cm authorId="5" dt="2019-05-12T21:21:22.523" idx="9">
    <p:pos x="10" y="106"/>
    <p:text>მიწერილია</p:text>
    <p:extLst>
      <p:ext uri="{C676402C-5697-4E1C-873F-D02D1690AC5C}">
        <p15:threadingInfo xmlns:p15="http://schemas.microsoft.com/office/powerpoint/2012/main" timeZoneBias="-240">
          <p15:parentCm authorId="1" idx="33"/>
        </p15:threadingInfo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4-26T22:06:38.706" idx="1">
    <p:pos x="10" y="10"/>
    <p:text>ქალბატონო ვერა, აქ წრიული დიაგრამა აღარ გავაკეთე, რადგან ის გულისხმობს 100%-ს ანუ ყველა დიააგნოზის მიხედვით განაწილება და მე მხოლოდ 20 დიაგნნოზი მქონდა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4-26T22:06:38.706" idx="1">
    <p:pos x="10" y="10"/>
    <p:text>ქალბატონო ვერა, აქ წრიული დიაგრამა აღარ გავაკეთე, რადგან ის გულისხმობს 100%-ს ანუ ყველა დიააგნოზის მიხედვით განაწილება და მე მხოლოდ 20 დიაგნნოზი მქონდა</p:text>
    <p:extLst>
      <p:ext uri="{C676402C-5697-4E1C-873F-D02D1690AC5C}">
        <p15:threadingInfo xmlns:p15="http://schemas.microsoft.com/office/powerpoint/2012/main" timeZoneBias="-240"/>
      </p:ext>
    </p:extLst>
  </p:cm>
  <p:cm authorId="4" dt="2019-05-03T12:38:29.846" idx="25">
    <p:pos x="5760" y="476"/>
    <p:text>იქნებ დაადო ზემოდან რომელია საკეისრო კვეთეების შემდგომი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5-03T12:48:11.417" idx="27">
    <p:pos x="10" y="10"/>
    <p:text>% წინ გადაანაცვლე, რომ ერთ რიცხვად არ იყოს აღქმული</p:text>
    <p:extLst>
      <p:ext uri="{C676402C-5697-4E1C-873F-D02D1690AC5C}">
        <p15:threadingInfo xmlns:p15="http://schemas.microsoft.com/office/powerpoint/2012/main" timeZoneBias="-240"/>
      </p:ext>
    </p:extLst>
  </p:cm>
  <p:cm authorId="4" dt="2019-05-03T12:50:57.001" idx="28">
    <p:pos x="10" y="106"/>
    <p:text>მკვეთრად თავლში მოსახვედრად - წითლად იყოს დროული</p:text>
    <p:extLst>
      <p:ext uri="{C676402C-5697-4E1C-873F-D02D1690AC5C}">
        <p15:threadingInfo xmlns:p15="http://schemas.microsoft.com/office/powerpoint/2012/main" timeZoneBias="-240">
          <p15:parentCm authorId="4" idx="27"/>
        </p15:threadingInfo>
      </p:ext>
    </p:extLst>
  </p:cm>
  <p:cm authorId="5" dt="2019-05-12T21:27:37.641" idx="10">
    <p:pos x="10" y="202"/>
    <p:text>გავააწითლე პროცენტები და ერთ რიცხვად აღარ იქნება აღქმული</p:text>
    <p:extLst>
      <p:ext uri="{C676402C-5697-4E1C-873F-D02D1690AC5C}">
        <p15:threadingInfo xmlns:p15="http://schemas.microsoft.com/office/powerpoint/2012/main" timeZoneBias="-240">
          <p15:parentCm authorId="4" idx="27"/>
        </p15:threadingInfo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5-03T13:28:48.151" idx="34">
    <p:pos x="10" y="10"/>
    <p:text>აქ საქართველო 2015 დან დინამიკა აქჩვენე სხვა დასხვა ფერებით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5-03T13:35:51.356" idx="36">
    <p:pos x="10" y="10"/>
    <p:text>2020 ამოიღე</p:text>
    <p:extLst>
      <p:ext uri="{C676402C-5697-4E1C-873F-D02D1690AC5C}">
        <p15:threadingInfo xmlns:p15="http://schemas.microsoft.com/office/powerpoint/2012/main" timeZoneBias="-240"/>
      </p:ext>
    </p:extLst>
  </p:cm>
  <p:cm authorId="5" dt="2019-05-12T21:37:00.421" idx="12">
    <p:pos x="10" y="106"/>
    <p:text>ამოვიღე</p:text>
    <p:extLst>
      <p:ext uri="{C676402C-5697-4E1C-873F-D02D1690AC5C}">
        <p15:threadingInfo xmlns:p15="http://schemas.microsoft.com/office/powerpoint/2012/main" timeZoneBias="-240">
          <p15:parentCm authorId="4" idx="36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12-03T21:42:20.035" idx="15">
    <p:pos x="5157" y="763"/>
    <p:text>ეს 2019წლის მონაცემები ვერ ვიპოვე მონაცემთა ბაზაში, რომ ჩამემატებინა.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8T16:46:47.577" idx="47">
    <p:pos x="10" y="10"/>
    <p:text>ერთი დონის სვეტები,რომ დავაახლოვოთ</p:text>
    <p:extLst>
      <p:ext uri="{C676402C-5697-4E1C-873F-D02D1690AC5C}">
        <p15:threadingInfo xmlns:p15="http://schemas.microsoft.com/office/powerpoint/2012/main" timeZoneBias="-240"/>
      </p:ext>
    </p:extLst>
  </p:cm>
  <p:cm authorId="5" dt="2019-12-03T21:49:16.874" idx="16">
    <p:pos x="10" y="106"/>
    <p:text>დავაახლოვე</p:text>
    <p:extLst>
      <p:ext uri="{C676402C-5697-4E1C-873F-D02D1690AC5C}">
        <p15:threadingInfo xmlns:p15="http://schemas.microsoft.com/office/powerpoint/2012/main" timeZoneBias="-240">
          <p15:parentCm authorId="1" idx="47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5-03T12:07:29.904" idx="12">
    <p:pos x="10" y="10"/>
    <p:text>ამოიღე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04T10:44:40.042" idx="53">
    <p:pos x="10" y="10"/>
    <p:text>აქ 2019 ორი კვარტლის მონაცემები მინდა რომ დაემატოს იგივე ფორმატში ძალიან მგონი არ გადაიტვირთება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8T16:29:23.909" idx="45">
    <p:pos x="10" y="10"/>
    <p:text/>
    <p:extLst>
      <p:ext uri="{C676402C-5697-4E1C-873F-D02D1690AC5C}">
        <p15:threadingInfo xmlns:p15="http://schemas.microsoft.com/office/powerpoint/2012/main" timeZoneBias="-240"/>
      </p:ext>
    </p:extLst>
  </p:cm>
  <p:cm authorId="1" dt="2019-05-08T17:08:30.599" idx="52">
    <p:pos x="10" y="111"/>
    <p:text>მარინამ გააწითლე რაც პრობლემააო და ასე შვეცადე</p:text>
    <p:extLst>
      <p:ext uri="{C676402C-5697-4E1C-873F-D02D1690AC5C}">
        <p15:threadingInfo xmlns:p15="http://schemas.microsoft.com/office/powerpoint/2012/main" timeZoneBias="-240">
          <p15:parentCm authorId="1" idx="45"/>
        </p15:threadingInfo>
      </p:ext>
    </p:extLst>
  </p:cm>
  <p:cm authorId="1" dt="2019-12-04T11:09:26.189" idx="54">
    <p:pos x="106" y="106"/>
    <p:text>აქ მინდა, როგორც საკეისროს პროცენტების სლაიდშია ცალცალკე კიარა ერთ სვეტში ორი ფერი და დავამატოთ 2019 2 კვ. ანუ სლაიდზე სამი სვეტი იქნება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04T11:41:29.877" idx="55">
    <p:pos x="10" y="10"/>
    <p:text>აქ ცოტა,რომ დავაწვრილოთ სვეტები და ჩავუმატოთ 2019 კვ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5-03T12:25:37.885" idx="22">
    <p:pos x="10" y="10"/>
    <p:text>საერთაშორისო მტკიცებულება თვაისი წყაროთი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6:54:46.592" idx="34">
    <p:pos x="10" y="10"/>
    <p:text>სტაფილოსფერი პროცენტი დაამატეთ</p:text>
    <p:extLst>
      <p:ext uri="{C676402C-5697-4E1C-873F-D02D1690AC5C}">
        <p15:threadingInfo xmlns:p15="http://schemas.microsoft.com/office/powerpoint/2012/main" timeZoneBias="-240"/>
      </p:ext>
    </p:extLst>
  </p:cm>
  <p:cm authorId="5" dt="2019-05-12T21:21:03.324" idx="8">
    <p:pos x="10" y="106"/>
    <p:text>მიწერილია</p:text>
    <p:extLst>
      <p:ext uri="{C676402C-5697-4E1C-873F-D02D1690AC5C}">
        <p15:threadingInfo xmlns:p15="http://schemas.microsoft.com/office/powerpoint/2012/main" timeZoneBias="-240">
          <p15:parentCm authorId="1" idx="34"/>
        </p15:threadingInfo>
      </p:ext>
    </p:extLst>
  </p:cm>
</p:cmLst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92C2ED-70A1-4BEB-A139-9C0E0AB335D0}" type="doc">
      <dgm:prSet loTypeId="urn:microsoft.com/office/officeart/2005/8/layout/chevron2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8762993-4F33-47B2-86B8-6E851CF5D68E}">
      <dgm:prSet phldrT="[Text]"/>
      <dgm:spPr/>
      <dgm:t>
        <a:bodyPr/>
        <a:lstStyle/>
        <a:p>
          <a:endParaRPr lang="en-US" dirty="0"/>
        </a:p>
      </dgm:t>
    </dgm:pt>
    <dgm:pt modelId="{CC7865D4-03A7-4C51-9960-0F122AA2D0E1}" type="parTrans" cxnId="{1DA9282A-C172-4453-A113-4FA00861AC2F}">
      <dgm:prSet/>
      <dgm:spPr/>
      <dgm:t>
        <a:bodyPr/>
        <a:lstStyle/>
        <a:p>
          <a:endParaRPr lang="en-US"/>
        </a:p>
      </dgm:t>
    </dgm:pt>
    <dgm:pt modelId="{10D48F22-3714-4F73-BCE9-FA804D982D71}" type="sibTrans" cxnId="{1DA9282A-C172-4453-A113-4FA00861AC2F}">
      <dgm:prSet/>
      <dgm:spPr/>
      <dgm:t>
        <a:bodyPr/>
        <a:lstStyle/>
        <a:p>
          <a:endParaRPr lang="en-US"/>
        </a:p>
      </dgm:t>
    </dgm:pt>
    <dgm:pt modelId="{7D46BE27-B241-4AA8-B946-BBF3F34582A8}">
      <dgm:prSet phldrT="[Text]"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პერინატალური რეგიონალიზაციის პროგრამის ფარგლებში 106 დაწესებულებიდან დღეს ფუნქციონირებს 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დაწესებულება; </a:t>
          </a:r>
          <a:endParaRPr lang="en-US" sz="1600" b="1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7EFF2D-8245-4259-B449-DB4D491DC49D}" type="parTrans" cxnId="{8B1E5F3F-62AF-4B6C-AFBF-3F6E91485E29}">
      <dgm:prSet/>
      <dgm:spPr/>
      <dgm:t>
        <a:bodyPr/>
        <a:lstStyle/>
        <a:p>
          <a:endParaRPr lang="en-US"/>
        </a:p>
      </dgm:t>
    </dgm:pt>
    <dgm:pt modelId="{814E7B36-FD20-498D-A37A-0E529EBD0ECF}" type="sibTrans" cxnId="{8B1E5F3F-62AF-4B6C-AFBF-3F6E91485E29}">
      <dgm:prSet/>
      <dgm:spPr/>
      <dgm:t>
        <a:bodyPr/>
        <a:lstStyle/>
        <a:p>
          <a:endParaRPr lang="en-US"/>
        </a:p>
      </dgm:t>
    </dgm:pt>
    <dgm:pt modelId="{3EE26BD8-2E0D-4E34-97B2-3AA48D9A2D87}">
      <dgm:prSet phldrT="[Text]"/>
      <dgm:spPr/>
      <dgm:t>
        <a:bodyPr/>
        <a:lstStyle/>
        <a:p>
          <a:endParaRPr lang="en-US" dirty="0"/>
        </a:p>
      </dgm:t>
    </dgm:pt>
    <dgm:pt modelId="{6810A7A2-2906-4119-984A-EEF2028CE177}" type="parTrans" cxnId="{53D3377A-E8E3-4F5A-8D74-74E2873B6D51}">
      <dgm:prSet/>
      <dgm:spPr/>
      <dgm:t>
        <a:bodyPr/>
        <a:lstStyle/>
        <a:p>
          <a:endParaRPr lang="en-US"/>
        </a:p>
      </dgm:t>
    </dgm:pt>
    <dgm:pt modelId="{E6BBB9A7-DD93-48C5-B04C-3966BD4C611E}" type="sibTrans" cxnId="{53D3377A-E8E3-4F5A-8D74-74E2873B6D51}">
      <dgm:prSet/>
      <dgm:spPr/>
      <dgm:t>
        <a:bodyPr/>
        <a:lstStyle/>
        <a:p>
          <a:endParaRPr lang="en-US"/>
        </a:p>
      </dgm:t>
    </dgm:pt>
    <dgm:pt modelId="{2EACF310-BFF9-439B-BFE9-470F6E29D08A}">
      <dgm:prSet phldrT="[Text]"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მიმდინარეობს პროგრამის ყოველ კვარტალური ანალიზი, რის საფუძველზეც მუდმივად ხდება ნორმატიული ბაზის დახვეწა და დამატებითი რეგულაციების შემუშვება;</a:t>
          </a:r>
          <a:endParaRPr lang="en-US" sz="1600" b="1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4C922D-4160-4A26-89B8-3C8BBBEFC665}" type="parTrans" cxnId="{79934822-9B71-4398-A506-E6C13A64F1C1}">
      <dgm:prSet/>
      <dgm:spPr/>
      <dgm:t>
        <a:bodyPr/>
        <a:lstStyle/>
        <a:p>
          <a:endParaRPr lang="en-US"/>
        </a:p>
      </dgm:t>
    </dgm:pt>
    <dgm:pt modelId="{9D556E6F-CF3F-4C1A-85CD-554E99EEC53D}" type="sibTrans" cxnId="{79934822-9B71-4398-A506-E6C13A64F1C1}">
      <dgm:prSet/>
      <dgm:spPr/>
      <dgm:t>
        <a:bodyPr/>
        <a:lstStyle/>
        <a:p>
          <a:endParaRPr lang="en-US"/>
        </a:p>
      </dgm:t>
    </dgm:pt>
    <dgm:pt modelId="{6A7B4C46-CE55-42FE-AB58-F7EEBE5474FE}">
      <dgm:prSet phldrT="[Text]"/>
      <dgm:spPr/>
      <dgm:t>
        <a:bodyPr/>
        <a:lstStyle/>
        <a:p>
          <a:endParaRPr lang="en-US" dirty="0"/>
        </a:p>
      </dgm:t>
    </dgm:pt>
    <dgm:pt modelId="{D864FBA5-836C-41EB-B912-70DCE3D34201}" type="parTrans" cxnId="{BFBC9CDF-8C2F-4F28-98CB-0FA8BAF22C49}">
      <dgm:prSet/>
      <dgm:spPr/>
      <dgm:t>
        <a:bodyPr/>
        <a:lstStyle/>
        <a:p>
          <a:endParaRPr lang="en-US"/>
        </a:p>
      </dgm:t>
    </dgm:pt>
    <dgm:pt modelId="{66F01679-66F3-4491-8436-E60B850F0D83}" type="sibTrans" cxnId="{BFBC9CDF-8C2F-4F28-98CB-0FA8BAF22C49}">
      <dgm:prSet/>
      <dgm:spPr/>
      <dgm:t>
        <a:bodyPr/>
        <a:lstStyle/>
        <a:p>
          <a:endParaRPr lang="en-US"/>
        </a:p>
      </dgm:t>
    </dgm:pt>
    <dgm:pt modelId="{D75FE861-A1B4-426C-BDAB-CD111156D15E}">
      <dgm:prSet/>
      <dgm:spPr/>
      <dgm:t>
        <a:bodyPr/>
        <a:lstStyle/>
        <a:p>
          <a:endParaRPr lang="en-US" dirty="0"/>
        </a:p>
      </dgm:t>
    </dgm:pt>
    <dgm:pt modelId="{77403138-AFE9-4E9E-9694-4323B7C64BE7}" type="parTrans" cxnId="{952B3EBA-C707-4A94-AACD-1E96A1557F54}">
      <dgm:prSet/>
      <dgm:spPr/>
      <dgm:t>
        <a:bodyPr/>
        <a:lstStyle/>
        <a:p>
          <a:endParaRPr lang="en-US"/>
        </a:p>
      </dgm:t>
    </dgm:pt>
    <dgm:pt modelId="{0B9E0C71-1C34-4BB0-8584-CCEF32286C2B}" type="sibTrans" cxnId="{952B3EBA-C707-4A94-AACD-1E96A1557F54}">
      <dgm:prSet/>
      <dgm:spPr/>
      <dgm:t>
        <a:bodyPr/>
        <a:lstStyle/>
        <a:p>
          <a:endParaRPr lang="en-US"/>
        </a:p>
      </dgm:t>
    </dgm:pt>
    <dgm:pt modelId="{D02AAD7A-986F-4CD8-B704-D84C47DC01AD}">
      <dgm:prSet/>
      <dgm:spPr/>
      <dgm:t>
        <a:bodyPr/>
        <a:lstStyle/>
        <a:p>
          <a:endParaRPr lang="en-US" dirty="0"/>
        </a:p>
      </dgm:t>
    </dgm:pt>
    <dgm:pt modelId="{02ADFD1F-D25F-4DD3-9E50-9E64EEDA8B46}" type="parTrans" cxnId="{5CFBA889-351C-4E49-8C3F-1928CB4F238E}">
      <dgm:prSet/>
      <dgm:spPr/>
      <dgm:t>
        <a:bodyPr/>
        <a:lstStyle/>
        <a:p>
          <a:endParaRPr lang="en-US"/>
        </a:p>
      </dgm:t>
    </dgm:pt>
    <dgm:pt modelId="{78B7962D-0BBE-4281-9E7A-230B20A058A8}" type="sibTrans" cxnId="{5CFBA889-351C-4E49-8C3F-1928CB4F238E}">
      <dgm:prSet/>
      <dgm:spPr/>
      <dgm:t>
        <a:bodyPr/>
        <a:lstStyle/>
        <a:p>
          <a:endParaRPr lang="en-US"/>
        </a:p>
      </dgm:t>
    </dgm:pt>
    <dgm:pt modelId="{3E871C8A-E742-4F58-83EE-CB32FDCE4EE3}">
      <dgm:prSet custT="1"/>
      <dgm:spPr/>
      <dgm:t>
        <a:bodyPr/>
        <a:lstStyle/>
        <a:p>
          <a:r>
            <a:rPr lang="ka-GE" sz="1800" dirty="0"/>
            <a:t/>
          </a:r>
          <a:br>
            <a:rPr lang="ka-GE" sz="1800" dirty="0"/>
          </a:br>
          <a:r>
            <a:rPr lang="ka-GE" sz="1800" dirty="0"/>
            <a:t/>
          </a:r>
          <a:br>
            <a:rPr lang="ka-GE" sz="1800" dirty="0"/>
          </a:br>
          <a:endParaRPr lang="en-US" sz="1800" dirty="0"/>
        </a:p>
      </dgm:t>
    </dgm:pt>
    <dgm:pt modelId="{CA96F025-CF4C-467D-B3C7-A27E8234C8D3}" type="parTrans" cxnId="{E117394D-676B-4086-B567-884A31D08B4B}">
      <dgm:prSet/>
      <dgm:spPr/>
      <dgm:t>
        <a:bodyPr/>
        <a:lstStyle/>
        <a:p>
          <a:endParaRPr lang="en-US"/>
        </a:p>
      </dgm:t>
    </dgm:pt>
    <dgm:pt modelId="{30BEE057-9786-4EBA-B502-FF1D8812738A}" type="sibTrans" cxnId="{E117394D-676B-4086-B567-884A31D08B4B}">
      <dgm:prSet/>
      <dgm:spPr/>
      <dgm:t>
        <a:bodyPr/>
        <a:lstStyle/>
        <a:p>
          <a:endParaRPr lang="en-US"/>
        </a:p>
      </dgm:t>
    </dgm:pt>
    <dgm:pt modelId="{2B4A4AB6-A5DE-4605-B244-D7846075464C}">
      <dgm:prSet custT="1"/>
      <dgm:spPr/>
      <dgm:t>
        <a:bodyPr/>
        <a:lstStyle/>
        <a:p>
          <a:endParaRPr lang="en-US" sz="1800" dirty="0"/>
        </a:p>
      </dgm:t>
    </dgm:pt>
    <dgm:pt modelId="{D78F7F52-73C8-4EBA-96B5-6BBCCC04EF31}" type="parTrans" cxnId="{D5F21AF3-BAA4-42D5-8C13-349E6C9433D2}">
      <dgm:prSet/>
      <dgm:spPr/>
      <dgm:t>
        <a:bodyPr/>
        <a:lstStyle/>
        <a:p>
          <a:endParaRPr lang="en-US"/>
        </a:p>
      </dgm:t>
    </dgm:pt>
    <dgm:pt modelId="{91B4F021-0034-4332-A71C-CE32364D16DE}" type="sibTrans" cxnId="{D5F21AF3-BAA4-42D5-8C13-349E6C9433D2}">
      <dgm:prSet/>
      <dgm:spPr/>
      <dgm:t>
        <a:bodyPr/>
        <a:lstStyle/>
        <a:p>
          <a:endParaRPr lang="en-US"/>
        </a:p>
      </dgm:t>
    </dgm:pt>
    <dgm:pt modelId="{834048E6-B45B-479D-B6BE-DD8B65C8BE5C}">
      <dgm:prSet custT="1"/>
      <dgm:spPr/>
      <dgm:t>
        <a:bodyPr/>
        <a:lstStyle/>
        <a:p>
          <a:endParaRPr lang="en-US" sz="1800" dirty="0"/>
        </a:p>
      </dgm:t>
    </dgm:pt>
    <dgm:pt modelId="{620092E1-1ACD-4D49-BFE0-C22E8428687A}" type="parTrans" cxnId="{32993EFD-A293-428F-BD98-D48FEFB767FD}">
      <dgm:prSet/>
      <dgm:spPr/>
      <dgm:t>
        <a:bodyPr/>
        <a:lstStyle/>
        <a:p>
          <a:endParaRPr lang="en-US"/>
        </a:p>
      </dgm:t>
    </dgm:pt>
    <dgm:pt modelId="{7302E3F7-483C-4BD5-87EE-70A2DA044E54}" type="sibTrans" cxnId="{32993EFD-A293-428F-BD98-D48FEFB767FD}">
      <dgm:prSet/>
      <dgm:spPr/>
      <dgm:t>
        <a:bodyPr/>
        <a:lstStyle/>
        <a:p>
          <a:endParaRPr lang="en-US"/>
        </a:p>
      </dgm:t>
    </dgm:pt>
    <dgm:pt modelId="{8D1A7ADA-7FEB-4F7B-902A-54D6DEEE04AA}">
      <dgm:prSet phldrT="[Text]" custT="1"/>
      <dgm:spPr/>
      <dgm:t>
        <a:bodyPr/>
        <a:lstStyle/>
        <a:p>
          <a:endParaRPr lang="en-US" sz="1100" dirty="0"/>
        </a:p>
      </dgm:t>
    </dgm:pt>
    <dgm:pt modelId="{5A1C3524-FA60-40A9-A3CA-FE74620FDDEF}" type="parTrans" cxnId="{5172923E-48F3-4393-B273-31A85FE54C36}">
      <dgm:prSet/>
      <dgm:spPr/>
      <dgm:t>
        <a:bodyPr/>
        <a:lstStyle/>
        <a:p>
          <a:endParaRPr lang="en-US"/>
        </a:p>
      </dgm:t>
    </dgm:pt>
    <dgm:pt modelId="{127C7BA0-6EDE-4DA9-87CC-A0E2DAFBB568}" type="sibTrans" cxnId="{5172923E-48F3-4393-B273-31A85FE54C36}">
      <dgm:prSet/>
      <dgm:spPr/>
      <dgm:t>
        <a:bodyPr/>
        <a:lstStyle/>
        <a:p>
          <a:endParaRPr lang="en-US"/>
        </a:p>
      </dgm:t>
    </dgm:pt>
    <dgm:pt modelId="{54BFBB30-7E50-4D83-8C79-B1B2256F331B}">
      <dgm:prSet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</a:rPr>
            <a:t>მუშაობს  პერინატალური აუდიტის ჯგუფი, სამედიცინო მომსახურების ხარისხზე მეთვალყურეობის მიზნით</a:t>
          </a:r>
          <a:r>
            <a:rPr lang="ka-GE" sz="1600" dirty="0">
              <a:solidFill>
                <a:srgbClr val="14443B"/>
              </a:solidFill>
            </a:rPr>
            <a:t>;</a:t>
          </a:r>
          <a:endParaRPr lang="en-US" sz="1600" dirty="0">
            <a:solidFill>
              <a:srgbClr val="14443B"/>
            </a:solidFill>
          </a:endParaRPr>
        </a:p>
      </dgm:t>
    </dgm:pt>
    <dgm:pt modelId="{B756F8B5-CC02-4051-B38A-75F00C937229}" type="parTrans" cxnId="{06ECFB5C-4CD6-42BB-87FC-8B29F81C39DD}">
      <dgm:prSet/>
      <dgm:spPr/>
      <dgm:t>
        <a:bodyPr/>
        <a:lstStyle/>
        <a:p>
          <a:endParaRPr lang="en-US"/>
        </a:p>
      </dgm:t>
    </dgm:pt>
    <dgm:pt modelId="{81D00DD8-1383-45F7-918B-15FE0485560A}" type="sibTrans" cxnId="{06ECFB5C-4CD6-42BB-87FC-8B29F81C39DD}">
      <dgm:prSet/>
      <dgm:spPr/>
      <dgm:t>
        <a:bodyPr/>
        <a:lstStyle/>
        <a:p>
          <a:endParaRPr lang="en-US"/>
        </a:p>
      </dgm:t>
    </dgm:pt>
    <dgm:pt modelId="{265613DF-CCB0-474F-A58D-0445108B78B3}">
      <dgm:prSet/>
      <dgm:spPr/>
      <dgm:t>
        <a:bodyPr/>
        <a:lstStyle/>
        <a:p>
          <a:endParaRPr lang="en-US" dirty="0"/>
        </a:p>
      </dgm:t>
    </dgm:pt>
    <dgm:pt modelId="{759EE4EB-541E-4BFC-8941-D8E944343EC3}" type="parTrans" cxnId="{744F549F-E892-4050-A30E-25BF1AB50240}">
      <dgm:prSet/>
      <dgm:spPr/>
      <dgm:t>
        <a:bodyPr/>
        <a:lstStyle/>
        <a:p>
          <a:endParaRPr lang="en-US"/>
        </a:p>
      </dgm:t>
    </dgm:pt>
    <dgm:pt modelId="{C9154148-47B0-407D-8839-EFCC3503294A}" type="sibTrans" cxnId="{744F549F-E892-4050-A30E-25BF1AB50240}">
      <dgm:prSet/>
      <dgm:spPr/>
      <dgm:t>
        <a:bodyPr/>
        <a:lstStyle/>
        <a:p>
          <a:endParaRPr lang="en-US"/>
        </a:p>
      </dgm:t>
    </dgm:pt>
    <dgm:pt modelId="{8E5DF156-C67E-49F0-8D56-C9ABD05D8731}">
      <dgm:prSet custT="1"/>
      <dgm:spPr/>
      <dgm:t>
        <a:bodyPr/>
        <a:lstStyle/>
        <a:p>
          <a:pPr rtl="0"/>
          <a:r>
            <a:rPr lang="ka-GE" sz="1600" b="1" dirty="0">
              <a:solidFill>
                <a:srgbClr val="14443B"/>
              </a:solidFill>
            </a:rPr>
            <a:t>მომზადდა ანტენატალური სერვისის მიმწოდებელთა სტრატიფიცირების ინსტრუმენტი.</a:t>
          </a:r>
          <a:endParaRPr lang="en-US" sz="1600" b="1" dirty="0">
            <a:solidFill>
              <a:srgbClr val="14443B"/>
            </a:solidFill>
          </a:endParaRPr>
        </a:p>
      </dgm:t>
    </dgm:pt>
    <dgm:pt modelId="{894008C5-A54B-4F22-B76E-DECC4AE2964F}" type="parTrans" cxnId="{E49E315B-8083-432B-B17A-77585B71D288}">
      <dgm:prSet/>
      <dgm:spPr/>
      <dgm:t>
        <a:bodyPr/>
        <a:lstStyle/>
        <a:p>
          <a:endParaRPr lang="en-US"/>
        </a:p>
      </dgm:t>
    </dgm:pt>
    <dgm:pt modelId="{C2C9B900-90FD-4EA5-8D35-D1257EE8C170}" type="sibTrans" cxnId="{E49E315B-8083-432B-B17A-77585B71D288}">
      <dgm:prSet/>
      <dgm:spPr/>
      <dgm:t>
        <a:bodyPr/>
        <a:lstStyle/>
        <a:p>
          <a:endParaRPr lang="en-US"/>
        </a:p>
      </dgm:t>
    </dgm:pt>
    <dgm:pt modelId="{3EDC3888-E4E8-4D7F-85A6-8F1907ABDF41}">
      <dgm:prSet custT="1"/>
      <dgm:spPr/>
      <dgm:t>
        <a:bodyPr/>
        <a:lstStyle/>
        <a:p>
          <a:pPr rtl="0"/>
          <a:endParaRPr lang="en-US" sz="1600" b="1" dirty="0"/>
        </a:p>
      </dgm:t>
    </dgm:pt>
    <dgm:pt modelId="{38BD438F-7167-4E6A-B75D-C53E01F0A402}" type="parTrans" cxnId="{CB3F22CF-8A39-49E5-90E5-23BD20F32446}">
      <dgm:prSet/>
      <dgm:spPr/>
      <dgm:t>
        <a:bodyPr/>
        <a:lstStyle/>
        <a:p>
          <a:endParaRPr lang="en-US"/>
        </a:p>
      </dgm:t>
    </dgm:pt>
    <dgm:pt modelId="{4124588A-55B8-4142-BD2A-C760C204C98D}" type="sibTrans" cxnId="{CB3F22CF-8A39-49E5-90E5-23BD20F32446}">
      <dgm:prSet/>
      <dgm:spPr/>
      <dgm:t>
        <a:bodyPr/>
        <a:lstStyle/>
        <a:p>
          <a:endParaRPr lang="en-US"/>
        </a:p>
      </dgm:t>
    </dgm:pt>
    <dgm:pt modelId="{3629771C-3490-48DB-83E4-A2DC5D3D3AB4}">
      <dgm:prSet custT="1"/>
      <dgm:spPr/>
      <dgm:t>
        <a:bodyPr/>
        <a:lstStyle/>
        <a:p>
          <a:pPr rtl="0"/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ქვეყნის სამ დიდ ქალაქში ხდება სელექტიური კონტრაქტირება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საფუძველია მშობიარობათა რაოდებობა (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2019 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წლიდან საანგარიშო წლის განმავლობაში 750&lt; </a:t>
          </a:r>
          <a:r>
            <a:rPr lang="ka-GE" sz="1600" dirty="0" smtClean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ka-GE" sz="1100" dirty="0" smtClean="0"/>
            <a:t/>
          </a:r>
          <a:br>
            <a:rPr lang="ka-GE" sz="1100" dirty="0" smtClean="0"/>
          </a:br>
          <a:r>
            <a:rPr lang="ka-GE" sz="1100" dirty="0" smtClean="0"/>
            <a:t/>
          </a:r>
          <a:br>
            <a:rPr lang="ka-GE" sz="1100" dirty="0" smtClean="0"/>
          </a:br>
          <a:endParaRPr lang="en-US" sz="1600" dirty="0">
            <a:solidFill>
              <a:srgbClr val="14443B"/>
            </a:solidFill>
          </a:endParaRPr>
        </a:p>
      </dgm:t>
    </dgm:pt>
    <dgm:pt modelId="{956220ED-1E0B-49F7-8D22-66295C1332C5}" type="parTrans" cxnId="{D97B56AF-8303-4095-9FA9-D5883D0CFA11}">
      <dgm:prSet/>
      <dgm:spPr/>
      <dgm:t>
        <a:bodyPr/>
        <a:lstStyle/>
        <a:p>
          <a:endParaRPr lang="en-US"/>
        </a:p>
      </dgm:t>
    </dgm:pt>
    <dgm:pt modelId="{20CF9E58-B16F-41EA-9918-73210270259D}" type="sibTrans" cxnId="{D97B56AF-8303-4095-9FA9-D5883D0CFA11}">
      <dgm:prSet/>
      <dgm:spPr/>
      <dgm:t>
        <a:bodyPr/>
        <a:lstStyle/>
        <a:p>
          <a:endParaRPr lang="en-US"/>
        </a:p>
      </dgm:t>
    </dgm:pt>
    <dgm:pt modelId="{60BC0D02-1C8D-447A-9B98-07A90974C1E0}">
      <dgm:prSet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</a:rPr>
            <a:t>სელექტიური კონტრაქტირების დაწყებიდან სახელმწიფო პროგრამის სერვისის მიმწოდებლის სტატუსი შეუწყდა 12 დაწესებულებას</a:t>
          </a:r>
          <a:endParaRPr lang="en-US" sz="1600" b="1" dirty="0">
            <a:solidFill>
              <a:srgbClr val="14443B"/>
            </a:solidFill>
          </a:endParaRPr>
        </a:p>
      </dgm:t>
    </dgm:pt>
    <dgm:pt modelId="{87C37E92-DC70-4B9D-9A37-4FDE3350F9D3}" type="parTrans" cxnId="{1ECF168F-64F5-411B-9826-7C9A5A515610}">
      <dgm:prSet/>
      <dgm:spPr/>
      <dgm:t>
        <a:bodyPr/>
        <a:lstStyle/>
        <a:p>
          <a:endParaRPr lang="en-US"/>
        </a:p>
      </dgm:t>
    </dgm:pt>
    <dgm:pt modelId="{7A80324A-B133-46FC-B3A7-FCE8FAC81766}" type="sibTrans" cxnId="{1ECF168F-64F5-411B-9826-7C9A5A515610}">
      <dgm:prSet/>
      <dgm:spPr/>
      <dgm:t>
        <a:bodyPr/>
        <a:lstStyle/>
        <a:p>
          <a:endParaRPr lang="en-US"/>
        </a:p>
      </dgm:t>
    </dgm:pt>
    <dgm:pt modelId="{C2113AD5-C276-4477-836D-44ACFD4C2A48}">
      <dgm:prSet custT="1"/>
      <dgm:spPr/>
      <dgm:t>
        <a:bodyPr/>
        <a:lstStyle/>
        <a:p>
          <a:endParaRPr lang="en-US" sz="1800" dirty="0"/>
        </a:p>
      </dgm:t>
    </dgm:pt>
    <dgm:pt modelId="{A72942BB-BC9E-4CC3-82DD-7B461F53ED30}" type="parTrans" cxnId="{63B0B1D5-64B8-4711-9C38-01B17D9DE9EB}">
      <dgm:prSet/>
      <dgm:spPr/>
      <dgm:t>
        <a:bodyPr/>
        <a:lstStyle/>
        <a:p>
          <a:endParaRPr lang="en-US"/>
        </a:p>
      </dgm:t>
    </dgm:pt>
    <dgm:pt modelId="{CF4D56C5-B456-4029-8085-CD77DDF43105}" type="sibTrans" cxnId="{63B0B1D5-64B8-4711-9C38-01B17D9DE9EB}">
      <dgm:prSet/>
      <dgm:spPr/>
      <dgm:t>
        <a:bodyPr/>
        <a:lstStyle/>
        <a:p>
          <a:endParaRPr lang="en-US"/>
        </a:p>
      </dgm:t>
    </dgm:pt>
    <dgm:pt modelId="{4CF9C6D2-E337-413B-ADC4-D77CE31132F0}">
      <dgm:prSet custT="1"/>
      <dgm:spPr/>
      <dgm:t>
        <a:bodyPr/>
        <a:lstStyle/>
        <a:p>
          <a:endParaRPr lang="en-US" sz="1800" dirty="0"/>
        </a:p>
      </dgm:t>
    </dgm:pt>
    <dgm:pt modelId="{A4706558-35D1-4681-A485-48CBA018C70E}" type="parTrans" cxnId="{A255C460-404D-4449-817F-87C3C69C0690}">
      <dgm:prSet/>
      <dgm:spPr/>
      <dgm:t>
        <a:bodyPr/>
        <a:lstStyle/>
        <a:p>
          <a:endParaRPr lang="en-US"/>
        </a:p>
      </dgm:t>
    </dgm:pt>
    <dgm:pt modelId="{A3CCD1DF-91A7-4A22-B19A-C5EA723F8873}" type="sibTrans" cxnId="{A255C460-404D-4449-817F-87C3C69C0690}">
      <dgm:prSet/>
      <dgm:spPr/>
      <dgm:t>
        <a:bodyPr/>
        <a:lstStyle/>
        <a:p>
          <a:endParaRPr lang="en-US"/>
        </a:p>
      </dgm:t>
    </dgm:pt>
    <dgm:pt modelId="{571F2C0D-D795-4AEC-9212-F87B9852C26D}">
      <dgm:prSet custT="1"/>
      <dgm:spPr/>
      <dgm:t>
        <a:bodyPr/>
        <a:lstStyle/>
        <a:p>
          <a:endParaRPr lang="en-US" sz="1800" b="1" dirty="0"/>
        </a:p>
      </dgm:t>
    </dgm:pt>
    <dgm:pt modelId="{05FD03F2-50C2-4ECD-ABB3-094E77465AD9}" type="parTrans" cxnId="{82EE820F-7EAE-4201-9231-712251D07F75}">
      <dgm:prSet/>
      <dgm:spPr/>
      <dgm:t>
        <a:bodyPr/>
        <a:lstStyle/>
        <a:p>
          <a:endParaRPr lang="en-US"/>
        </a:p>
      </dgm:t>
    </dgm:pt>
    <dgm:pt modelId="{E072C923-BC57-4528-912B-EC13EE5A2B05}" type="sibTrans" cxnId="{82EE820F-7EAE-4201-9231-712251D07F75}">
      <dgm:prSet/>
      <dgm:spPr/>
      <dgm:t>
        <a:bodyPr/>
        <a:lstStyle/>
        <a:p>
          <a:endParaRPr lang="en-US"/>
        </a:p>
      </dgm:t>
    </dgm:pt>
    <dgm:pt modelId="{8CABD896-B174-4370-8AE3-8EBE9D775F39}" type="pres">
      <dgm:prSet presAssocID="{1692C2ED-70A1-4BEB-A139-9C0E0AB335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57542D-C829-483F-BFC3-98C5A8C1904B}" type="pres">
      <dgm:prSet presAssocID="{98762993-4F33-47B2-86B8-6E851CF5D68E}" presName="composite" presStyleCnt="0"/>
      <dgm:spPr/>
    </dgm:pt>
    <dgm:pt modelId="{DFF8059A-0E34-48A5-B741-C4B527BF06AC}" type="pres">
      <dgm:prSet presAssocID="{98762993-4F33-47B2-86B8-6E851CF5D68E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6A499-F21C-4DEC-A49E-0845FC458627}" type="pres">
      <dgm:prSet presAssocID="{98762993-4F33-47B2-86B8-6E851CF5D68E}" presName="descendantText" presStyleLbl="alignAcc1" presStyleIdx="0" presStyleCnt="6" custLinFactNeighborX="415" custLinFactNeighborY="1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C6B0B-102A-4619-B953-EFDEEBDB9482}" type="pres">
      <dgm:prSet presAssocID="{10D48F22-3714-4F73-BCE9-FA804D982D71}" presName="sp" presStyleCnt="0"/>
      <dgm:spPr/>
    </dgm:pt>
    <dgm:pt modelId="{8D0A3096-F67F-49C3-9D8D-4E95C8B099F9}" type="pres">
      <dgm:prSet presAssocID="{3EE26BD8-2E0D-4E34-97B2-3AA48D9A2D87}" presName="composite" presStyleCnt="0"/>
      <dgm:spPr/>
    </dgm:pt>
    <dgm:pt modelId="{7732A5C4-6B0B-42F5-AA13-DB187D5146AF}" type="pres">
      <dgm:prSet presAssocID="{3EE26BD8-2E0D-4E34-97B2-3AA48D9A2D87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79FF1-1979-45D6-96BB-3FDAD7C33831}" type="pres">
      <dgm:prSet presAssocID="{3EE26BD8-2E0D-4E34-97B2-3AA48D9A2D87}" presName="descendantText" presStyleLbl="alignAcc1" presStyleIdx="1" presStyleCnt="6" custScaleY="1324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07DAD-C9AE-4B4E-8F21-FA5900CC596A}" type="pres">
      <dgm:prSet presAssocID="{E6BBB9A7-DD93-48C5-B04C-3966BD4C611E}" presName="sp" presStyleCnt="0"/>
      <dgm:spPr/>
    </dgm:pt>
    <dgm:pt modelId="{6832C072-A69A-46EA-8AE6-87E1CE5B2591}" type="pres">
      <dgm:prSet presAssocID="{6A7B4C46-CE55-42FE-AB58-F7EEBE5474FE}" presName="composite" presStyleCnt="0"/>
      <dgm:spPr/>
    </dgm:pt>
    <dgm:pt modelId="{DABA6030-244E-422F-B912-3BEC463A028A}" type="pres">
      <dgm:prSet presAssocID="{6A7B4C46-CE55-42FE-AB58-F7EEBE5474FE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DEEC9-D3B2-43B7-A745-135E8AB5D590}" type="pres">
      <dgm:prSet presAssocID="{6A7B4C46-CE55-42FE-AB58-F7EEBE5474FE}" presName="descendantText" presStyleLbl="alignAcc1" presStyleIdx="2" presStyleCnt="6" custScaleX="99016" custScaleY="133257" custLinFactNeighborX="411" custLinFactNeighborY="6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60C1E-43B4-4932-89FD-FACDABC228D1}" type="pres">
      <dgm:prSet presAssocID="{66F01679-66F3-4491-8436-E60B850F0D83}" presName="sp" presStyleCnt="0"/>
      <dgm:spPr/>
    </dgm:pt>
    <dgm:pt modelId="{8AE0A243-7077-4F70-9B33-89512FF7F19C}" type="pres">
      <dgm:prSet presAssocID="{D75FE861-A1B4-426C-BDAB-CD111156D15E}" presName="composite" presStyleCnt="0"/>
      <dgm:spPr/>
    </dgm:pt>
    <dgm:pt modelId="{61E55DB9-8CEC-4BC0-AD26-64C0F105913E}" type="pres">
      <dgm:prSet presAssocID="{D75FE861-A1B4-426C-BDAB-CD111156D15E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CFFF6-8BEF-4923-BC4B-27A1B27DBF2D}" type="pres">
      <dgm:prSet presAssocID="{D75FE861-A1B4-426C-BDAB-CD111156D15E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D5B0B1-EC9A-41FB-8BC1-2767982A99C3}" type="pres">
      <dgm:prSet presAssocID="{0B9E0C71-1C34-4BB0-8584-CCEF32286C2B}" presName="sp" presStyleCnt="0"/>
      <dgm:spPr/>
    </dgm:pt>
    <dgm:pt modelId="{11A8DC28-EC04-4B9F-82FC-847510291096}" type="pres">
      <dgm:prSet presAssocID="{D02AAD7A-986F-4CD8-B704-D84C47DC01AD}" presName="composite" presStyleCnt="0"/>
      <dgm:spPr/>
    </dgm:pt>
    <dgm:pt modelId="{0A8BEA5C-C789-4117-8AFD-B10BAED773C7}" type="pres">
      <dgm:prSet presAssocID="{D02AAD7A-986F-4CD8-B704-D84C47DC01AD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0D241-9B94-4494-BC8F-BAF7ED43634A}" type="pres">
      <dgm:prSet presAssocID="{D02AAD7A-986F-4CD8-B704-D84C47DC01AD}" presName="descendantText" presStyleLbl="alignAcc1" presStyleIdx="4" presStyleCnt="6" custScaleX="99395" custScaleY="129061" custLinFactNeighborX="414" custLinFactNeighborY="1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08525-728F-4375-A5AC-7B84B3E90D21}" type="pres">
      <dgm:prSet presAssocID="{78B7962D-0BBE-4281-9E7A-230B20A058A8}" presName="sp" presStyleCnt="0"/>
      <dgm:spPr/>
    </dgm:pt>
    <dgm:pt modelId="{832C3567-6DBE-4D80-9784-9DC8804467AB}" type="pres">
      <dgm:prSet presAssocID="{265613DF-CCB0-474F-A58D-0445108B78B3}" presName="composite" presStyleCnt="0"/>
      <dgm:spPr/>
    </dgm:pt>
    <dgm:pt modelId="{9FB8CC2E-8298-4565-95D2-7B24295C8A0D}" type="pres">
      <dgm:prSet presAssocID="{265613DF-CCB0-474F-A58D-0445108B78B3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B70A2-FF42-4DB9-B80F-E461E6F58E7D}" type="pres">
      <dgm:prSet presAssocID="{265613DF-CCB0-474F-A58D-0445108B78B3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22474F-DE2A-4CE3-8C46-67F35389249F}" type="presOf" srcId="{571F2C0D-D795-4AEC-9212-F87B9852C26D}" destId="{2F7CFFF6-8BEF-4923-BC4B-27A1B27DBF2D}" srcOrd="0" destOrd="3" presId="urn:microsoft.com/office/officeart/2005/8/layout/chevron2"/>
    <dgm:cxn modelId="{1D03ADBB-256F-4751-92A1-8FC1C66626F6}" type="presOf" srcId="{60BC0D02-1C8D-447A-9B98-07A90974C1E0}" destId="{2F7CFFF6-8BEF-4923-BC4B-27A1B27DBF2D}" srcOrd="0" destOrd="4" presId="urn:microsoft.com/office/officeart/2005/8/layout/chevron2"/>
    <dgm:cxn modelId="{5CFBA889-351C-4E49-8C3F-1928CB4F238E}" srcId="{1692C2ED-70A1-4BEB-A139-9C0E0AB335D0}" destId="{D02AAD7A-986F-4CD8-B704-D84C47DC01AD}" srcOrd="4" destOrd="0" parTransId="{02ADFD1F-D25F-4DD3-9E50-9E64EEDA8B46}" sibTransId="{78B7962D-0BBE-4281-9E7A-230B20A058A8}"/>
    <dgm:cxn modelId="{27ECD7CF-9712-41D6-8847-D4F54D15FA12}" type="presOf" srcId="{3EE26BD8-2E0D-4E34-97B2-3AA48D9A2D87}" destId="{7732A5C4-6B0B-42F5-AA13-DB187D5146AF}" srcOrd="0" destOrd="0" presId="urn:microsoft.com/office/officeart/2005/8/layout/chevron2"/>
    <dgm:cxn modelId="{A72CA4B1-9EC5-44B3-83CA-D7F3369AAD22}" type="presOf" srcId="{3629771C-3490-48DB-83E4-A2DC5D3D3AB4}" destId="{DF8DEEC9-D3B2-43B7-A745-135E8AB5D590}" srcOrd="0" destOrd="2" presId="urn:microsoft.com/office/officeart/2005/8/layout/chevron2"/>
    <dgm:cxn modelId="{5AF531BE-AB31-4462-B03E-C5986C3BC9EF}" type="presOf" srcId="{265613DF-CCB0-474F-A58D-0445108B78B3}" destId="{9FB8CC2E-8298-4565-95D2-7B24295C8A0D}" srcOrd="0" destOrd="0" presId="urn:microsoft.com/office/officeart/2005/8/layout/chevron2"/>
    <dgm:cxn modelId="{EFDCF7D6-BF3E-4854-B825-E00D77CDEF6D}" type="presOf" srcId="{2EACF310-BFF9-439B-BFE9-470F6E29D08A}" destId="{C2879FF1-1979-45D6-96BB-3FDAD7C33831}" srcOrd="0" destOrd="0" presId="urn:microsoft.com/office/officeart/2005/8/layout/chevron2"/>
    <dgm:cxn modelId="{1DA9282A-C172-4453-A113-4FA00861AC2F}" srcId="{1692C2ED-70A1-4BEB-A139-9C0E0AB335D0}" destId="{98762993-4F33-47B2-86B8-6E851CF5D68E}" srcOrd="0" destOrd="0" parTransId="{CC7865D4-03A7-4C51-9960-0F122AA2D0E1}" sibTransId="{10D48F22-3714-4F73-BCE9-FA804D982D71}"/>
    <dgm:cxn modelId="{5EBA5CDC-0B5B-41C3-9C6F-118962187606}" type="presOf" srcId="{8E5DF156-C67E-49F0-8D56-C9ABD05D8731}" destId="{A5FB70A2-FF42-4DB9-B80F-E461E6F58E7D}" srcOrd="0" destOrd="0" presId="urn:microsoft.com/office/officeart/2005/8/layout/chevron2"/>
    <dgm:cxn modelId="{AF5975DE-5B36-4DA1-A758-12372BA6182B}" type="presOf" srcId="{1692C2ED-70A1-4BEB-A139-9C0E0AB335D0}" destId="{8CABD896-B174-4370-8AE3-8EBE9D775F39}" srcOrd="0" destOrd="0" presId="urn:microsoft.com/office/officeart/2005/8/layout/chevron2"/>
    <dgm:cxn modelId="{BFBC9CDF-8C2F-4F28-98CB-0FA8BAF22C49}" srcId="{1692C2ED-70A1-4BEB-A139-9C0E0AB335D0}" destId="{6A7B4C46-CE55-42FE-AB58-F7EEBE5474FE}" srcOrd="2" destOrd="0" parTransId="{D864FBA5-836C-41EB-B912-70DCE3D34201}" sibTransId="{66F01679-66F3-4491-8436-E60B850F0D83}"/>
    <dgm:cxn modelId="{AE3E5011-2535-4E8A-9AA1-ADE05024F189}" type="presOf" srcId="{D02AAD7A-986F-4CD8-B704-D84C47DC01AD}" destId="{0A8BEA5C-C789-4117-8AFD-B10BAED773C7}" srcOrd="0" destOrd="0" presId="urn:microsoft.com/office/officeart/2005/8/layout/chevron2"/>
    <dgm:cxn modelId="{952B3EBA-C707-4A94-AACD-1E96A1557F54}" srcId="{1692C2ED-70A1-4BEB-A139-9C0E0AB335D0}" destId="{D75FE861-A1B4-426C-BDAB-CD111156D15E}" srcOrd="3" destOrd="0" parTransId="{77403138-AFE9-4E9E-9694-4323B7C64BE7}" sibTransId="{0B9E0C71-1C34-4BB0-8584-CCEF32286C2B}"/>
    <dgm:cxn modelId="{A6ACAE0D-ABB4-4FCE-9976-07561905FE79}" type="presOf" srcId="{8D1A7ADA-7FEB-4F7B-902A-54D6DEEE04AA}" destId="{DF8DEEC9-D3B2-43B7-A745-135E8AB5D590}" srcOrd="0" destOrd="0" presId="urn:microsoft.com/office/officeart/2005/8/layout/chevron2"/>
    <dgm:cxn modelId="{82EE820F-7EAE-4201-9231-712251D07F75}" srcId="{D75FE861-A1B4-426C-BDAB-CD111156D15E}" destId="{571F2C0D-D795-4AEC-9212-F87B9852C26D}" srcOrd="3" destOrd="0" parTransId="{05FD03F2-50C2-4ECD-ABB3-094E77465AD9}" sibTransId="{E072C923-BC57-4528-912B-EC13EE5A2B05}"/>
    <dgm:cxn modelId="{CB3F22CF-8A39-49E5-90E5-23BD20F32446}" srcId="{6A7B4C46-CE55-42FE-AB58-F7EEBE5474FE}" destId="{3EDC3888-E4E8-4D7F-85A6-8F1907ABDF41}" srcOrd="1" destOrd="0" parTransId="{38BD438F-7167-4E6A-B75D-C53E01F0A402}" sibTransId="{4124588A-55B8-4142-BD2A-C760C204C98D}"/>
    <dgm:cxn modelId="{1D565CA6-E47C-4CCA-A833-96F0521D52B3}" type="presOf" srcId="{7D46BE27-B241-4AA8-B946-BBF3F34582A8}" destId="{FBD6A499-F21C-4DEC-A49E-0845FC458627}" srcOrd="0" destOrd="0" presId="urn:microsoft.com/office/officeart/2005/8/layout/chevron2"/>
    <dgm:cxn modelId="{D97B56AF-8303-4095-9FA9-D5883D0CFA11}" srcId="{6A7B4C46-CE55-42FE-AB58-F7EEBE5474FE}" destId="{3629771C-3490-48DB-83E4-A2DC5D3D3AB4}" srcOrd="2" destOrd="0" parTransId="{956220ED-1E0B-49F7-8D22-66295C1332C5}" sibTransId="{20CF9E58-B16F-41EA-9918-73210270259D}"/>
    <dgm:cxn modelId="{53D3377A-E8E3-4F5A-8D74-74E2873B6D51}" srcId="{1692C2ED-70A1-4BEB-A139-9C0E0AB335D0}" destId="{3EE26BD8-2E0D-4E34-97B2-3AA48D9A2D87}" srcOrd="1" destOrd="0" parTransId="{6810A7A2-2906-4119-984A-EEF2028CE177}" sibTransId="{E6BBB9A7-DD93-48C5-B04C-3966BD4C611E}"/>
    <dgm:cxn modelId="{9B76AE0A-2C6C-46B5-A32E-16A3D00FE871}" type="presOf" srcId="{6A7B4C46-CE55-42FE-AB58-F7EEBE5474FE}" destId="{DABA6030-244E-422F-B912-3BEC463A028A}" srcOrd="0" destOrd="0" presId="urn:microsoft.com/office/officeart/2005/8/layout/chevron2"/>
    <dgm:cxn modelId="{06ECFB5C-4CD6-42BB-87FC-8B29F81C39DD}" srcId="{D02AAD7A-986F-4CD8-B704-D84C47DC01AD}" destId="{54BFBB30-7E50-4D83-8C79-B1B2256F331B}" srcOrd="0" destOrd="0" parTransId="{B756F8B5-CC02-4051-B38A-75F00C937229}" sibTransId="{81D00DD8-1383-45F7-918B-15FE0485560A}"/>
    <dgm:cxn modelId="{744F549F-E892-4050-A30E-25BF1AB50240}" srcId="{1692C2ED-70A1-4BEB-A139-9C0E0AB335D0}" destId="{265613DF-CCB0-474F-A58D-0445108B78B3}" srcOrd="5" destOrd="0" parTransId="{759EE4EB-541E-4BFC-8941-D8E944343EC3}" sibTransId="{C9154148-47B0-407D-8839-EFCC3503294A}"/>
    <dgm:cxn modelId="{1B5878A9-4697-44B1-AAC5-6CF5DE4EB8A0}" type="presOf" srcId="{2B4A4AB6-A5DE-4605-B244-D7846075464C}" destId="{2F7CFFF6-8BEF-4923-BC4B-27A1B27DBF2D}" srcOrd="0" destOrd="0" presId="urn:microsoft.com/office/officeart/2005/8/layout/chevron2"/>
    <dgm:cxn modelId="{3FCC1734-D61C-48EC-929E-2530F77E3D08}" type="presOf" srcId="{98762993-4F33-47B2-86B8-6E851CF5D68E}" destId="{DFF8059A-0E34-48A5-B741-C4B527BF06AC}" srcOrd="0" destOrd="0" presId="urn:microsoft.com/office/officeart/2005/8/layout/chevron2"/>
    <dgm:cxn modelId="{5172923E-48F3-4393-B273-31A85FE54C36}" srcId="{6A7B4C46-CE55-42FE-AB58-F7EEBE5474FE}" destId="{8D1A7ADA-7FEB-4F7B-902A-54D6DEEE04AA}" srcOrd="0" destOrd="0" parTransId="{5A1C3524-FA60-40A9-A3CA-FE74620FDDEF}" sibTransId="{127C7BA0-6EDE-4DA9-87CC-A0E2DAFBB568}"/>
    <dgm:cxn modelId="{8B1E5F3F-62AF-4B6C-AFBF-3F6E91485E29}" srcId="{98762993-4F33-47B2-86B8-6E851CF5D68E}" destId="{7D46BE27-B241-4AA8-B946-BBF3F34582A8}" srcOrd="0" destOrd="0" parTransId="{677EFF2D-8245-4259-B449-DB4D491DC49D}" sibTransId="{814E7B36-FD20-498D-A37A-0E529EBD0ECF}"/>
    <dgm:cxn modelId="{32993EFD-A293-428F-BD98-D48FEFB767FD}" srcId="{D75FE861-A1B4-426C-BDAB-CD111156D15E}" destId="{834048E6-B45B-479D-B6BE-DD8B65C8BE5C}" srcOrd="5" destOrd="0" parTransId="{620092E1-1ACD-4D49-BFE0-C22E8428687A}" sibTransId="{7302E3F7-483C-4BD5-87EE-70A2DA044E54}"/>
    <dgm:cxn modelId="{E49E315B-8083-432B-B17A-77585B71D288}" srcId="{265613DF-CCB0-474F-A58D-0445108B78B3}" destId="{8E5DF156-C67E-49F0-8D56-C9ABD05D8731}" srcOrd="0" destOrd="0" parTransId="{894008C5-A54B-4F22-B76E-DECC4AE2964F}" sibTransId="{C2C9B900-90FD-4EA5-8D35-D1257EE8C170}"/>
    <dgm:cxn modelId="{D5F21AF3-BAA4-42D5-8C13-349E6C9433D2}" srcId="{D75FE861-A1B4-426C-BDAB-CD111156D15E}" destId="{2B4A4AB6-A5DE-4605-B244-D7846075464C}" srcOrd="0" destOrd="0" parTransId="{D78F7F52-73C8-4EBA-96B5-6BBCCC04EF31}" sibTransId="{91B4F021-0034-4332-A71C-CE32364D16DE}"/>
    <dgm:cxn modelId="{15F456B7-448D-4CE3-922B-E678691370C0}" type="presOf" srcId="{D75FE861-A1B4-426C-BDAB-CD111156D15E}" destId="{61E55DB9-8CEC-4BC0-AD26-64C0F105913E}" srcOrd="0" destOrd="0" presId="urn:microsoft.com/office/officeart/2005/8/layout/chevron2"/>
    <dgm:cxn modelId="{63B0B1D5-64B8-4711-9C38-01B17D9DE9EB}" srcId="{D75FE861-A1B4-426C-BDAB-CD111156D15E}" destId="{C2113AD5-C276-4477-836D-44ACFD4C2A48}" srcOrd="1" destOrd="0" parTransId="{A72942BB-BC9E-4CC3-82DD-7B461F53ED30}" sibTransId="{CF4D56C5-B456-4029-8085-CD77DDF43105}"/>
    <dgm:cxn modelId="{A255C460-404D-4449-817F-87C3C69C0690}" srcId="{D75FE861-A1B4-426C-BDAB-CD111156D15E}" destId="{4CF9C6D2-E337-413B-ADC4-D77CE31132F0}" srcOrd="2" destOrd="0" parTransId="{A4706558-35D1-4681-A485-48CBA018C70E}" sibTransId="{A3CCD1DF-91A7-4A22-B19A-C5EA723F8873}"/>
    <dgm:cxn modelId="{79934822-9B71-4398-A506-E6C13A64F1C1}" srcId="{3EE26BD8-2E0D-4E34-97B2-3AA48D9A2D87}" destId="{2EACF310-BFF9-439B-BFE9-470F6E29D08A}" srcOrd="0" destOrd="0" parTransId="{B34C922D-4160-4A26-89B8-3C8BBBEFC665}" sibTransId="{9D556E6F-CF3F-4C1A-85CD-554E99EEC53D}"/>
    <dgm:cxn modelId="{5518DD98-A77F-442B-B3FD-22E75EBA9EAC}" type="presOf" srcId="{3EDC3888-E4E8-4D7F-85A6-8F1907ABDF41}" destId="{DF8DEEC9-D3B2-43B7-A745-135E8AB5D590}" srcOrd="0" destOrd="1" presId="urn:microsoft.com/office/officeart/2005/8/layout/chevron2"/>
    <dgm:cxn modelId="{E117394D-676B-4086-B567-884A31D08B4B}" srcId="{D75FE861-A1B4-426C-BDAB-CD111156D15E}" destId="{3E871C8A-E742-4F58-83EE-CB32FDCE4EE3}" srcOrd="6" destOrd="0" parTransId="{CA96F025-CF4C-467D-B3C7-A27E8234C8D3}" sibTransId="{30BEE057-9786-4EBA-B502-FF1D8812738A}"/>
    <dgm:cxn modelId="{46C6B9E9-9E2C-454F-8CE4-42EAC0FF7BFA}" type="presOf" srcId="{54BFBB30-7E50-4D83-8C79-B1B2256F331B}" destId="{6550D241-9B94-4494-BC8F-BAF7ED43634A}" srcOrd="0" destOrd="0" presId="urn:microsoft.com/office/officeart/2005/8/layout/chevron2"/>
    <dgm:cxn modelId="{A50CEA8D-7CF4-4877-BB63-991DA993F791}" type="presOf" srcId="{3E871C8A-E742-4F58-83EE-CB32FDCE4EE3}" destId="{2F7CFFF6-8BEF-4923-BC4B-27A1B27DBF2D}" srcOrd="0" destOrd="6" presId="urn:microsoft.com/office/officeart/2005/8/layout/chevron2"/>
    <dgm:cxn modelId="{9D32FCE4-B19B-4FE4-BA4C-8AA9CFB17B68}" type="presOf" srcId="{834048E6-B45B-479D-B6BE-DD8B65C8BE5C}" destId="{2F7CFFF6-8BEF-4923-BC4B-27A1B27DBF2D}" srcOrd="0" destOrd="5" presId="urn:microsoft.com/office/officeart/2005/8/layout/chevron2"/>
    <dgm:cxn modelId="{1ECF168F-64F5-411B-9826-7C9A5A515610}" srcId="{D75FE861-A1B4-426C-BDAB-CD111156D15E}" destId="{60BC0D02-1C8D-447A-9B98-07A90974C1E0}" srcOrd="4" destOrd="0" parTransId="{87C37E92-DC70-4B9D-9A37-4FDE3350F9D3}" sibTransId="{7A80324A-B133-46FC-B3A7-FCE8FAC81766}"/>
    <dgm:cxn modelId="{B2052B2C-1ED7-4D37-96CF-7B41E223F569}" type="presOf" srcId="{4CF9C6D2-E337-413B-ADC4-D77CE31132F0}" destId="{2F7CFFF6-8BEF-4923-BC4B-27A1B27DBF2D}" srcOrd="0" destOrd="2" presId="urn:microsoft.com/office/officeart/2005/8/layout/chevron2"/>
    <dgm:cxn modelId="{6A0F8E8F-A826-4FA2-9461-89E978349894}" type="presOf" srcId="{C2113AD5-C276-4477-836D-44ACFD4C2A48}" destId="{2F7CFFF6-8BEF-4923-BC4B-27A1B27DBF2D}" srcOrd="0" destOrd="1" presId="urn:microsoft.com/office/officeart/2005/8/layout/chevron2"/>
    <dgm:cxn modelId="{4462418B-1358-4EB4-A05E-BEE5C8B6A018}" type="presParOf" srcId="{8CABD896-B174-4370-8AE3-8EBE9D775F39}" destId="{0D57542D-C829-483F-BFC3-98C5A8C1904B}" srcOrd="0" destOrd="0" presId="urn:microsoft.com/office/officeart/2005/8/layout/chevron2"/>
    <dgm:cxn modelId="{99220FE1-6E79-45F7-A387-322AF7B88147}" type="presParOf" srcId="{0D57542D-C829-483F-BFC3-98C5A8C1904B}" destId="{DFF8059A-0E34-48A5-B741-C4B527BF06AC}" srcOrd="0" destOrd="0" presId="urn:microsoft.com/office/officeart/2005/8/layout/chevron2"/>
    <dgm:cxn modelId="{E32E2E8A-47E4-4FEC-B37E-5A501A8830BF}" type="presParOf" srcId="{0D57542D-C829-483F-BFC3-98C5A8C1904B}" destId="{FBD6A499-F21C-4DEC-A49E-0845FC458627}" srcOrd="1" destOrd="0" presId="urn:microsoft.com/office/officeart/2005/8/layout/chevron2"/>
    <dgm:cxn modelId="{C90250EB-C20A-4EFC-9964-A177B11D5B62}" type="presParOf" srcId="{8CABD896-B174-4370-8AE3-8EBE9D775F39}" destId="{581C6B0B-102A-4619-B953-EFDEEBDB9482}" srcOrd="1" destOrd="0" presId="urn:microsoft.com/office/officeart/2005/8/layout/chevron2"/>
    <dgm:cxn modelId="{3ABCF05E-84A1-4A15-B610-CEB3C88FC676}" type="presParOf" srcId="{8CABD896-B174-4370-8AE3-8EBE9D775F39}" destId="{8D0A3096-F67F-49C3-9D8D-4E95C8B099F9}" srcOrd="2" destOrd="0" presId="urn:microsoft.com/office/officeart/2005/8/layout/chevron2"/>
    <dgm:cxn modelId="{304A6470-B74B-4B91-9693-FB8C30EE18CE}" type="presParOf" srcId="{8D0A3096-F67F-49C3-9D8D-4E95C8B099F9}" destId="{7732A5C4-6B0B-42F5-AA13-DB187D5146AF}" srcOrd="0" destOrd="0" presId="urn:microsoft.com/office/officeart/2005/8/layout/chevron2"/>
    <dgm:cxn modelId="{584E0071-CE50-40AA-AF51-2A9D1E8AFE56}" type="presParOf" srcId="{8D0A3096-F67F-49C3-9D8D-4E95C8B099F9}" destId="{C2879FF1-1979-45D6-96BB-3FDAD7C33831}" srcOrd="1" destOrd="0" presId="urn:microsoft.com/office/officeart/2005/8/layout/chevron2"/>
    <dgm:cxn modelId="{724076DE-ACAF-4007-86FF-828D504F5600}" type="presParOf" srcId="{8CABD896-B174-4370-8AE3-8EBE9D775F39}" destId="{4EF07DAD-C9AE-4B4E-8F21-FA5900CC596A}" srcOrd="3" destOrd="0" presId="urn:microsoft.com/office/officeart/2005/8/layout/chevron2"/>
    <dgm:cxn modelId="{1BF351B5-048F-43FB-AC50-DEFA169353A9}" type="presParOf" srcId="{8CABD896-B174-4370-8AE3-8EBE9D775F39}" destId="{6832C072-A69A-46EA-8AE6-87E1CE5B2591}" srcOrd="4" destOrd="0" presId="urn:microsoft.com/office/officeart/2005/8/layout/chevron2"/>
    <dgm:cxn modelId="{380EE91F-B6ED-43D7-8732-2F0B4EA768AD}" type="presParOf" srcId="{6832C072-A69A-46EA-8AE6-87E1CE5B2591}" destId="{DABA6030-244E-422F-B912-3BEC463A028A}" srcOrd="0" destOrd="0" presId="urn:microsoft.com/office/officeart/2005/8/layout/chevron2"/>
    <dgm:cxn modelId="{D61203B3-55B3-45D4-8208-BA3EF5AE7201}" type="presParOf" srcId="{6832C072-A69A-46EA-8AE6-87E1CE5B2591}" destId="{DF8DEEC9-D3B2-43B7-A745-135E8AB5D590}" srcOrd="1" destOrd="0" presId="urn:microsoft.com/office/officeart/2005/8/layout/chevron2"/>
    <dgm:cxn modelId="{1F11642C-A1C2-4945-86AB-694649DB6E12}" type="presParOf" srcId="{8CABD896-B174-4370-8AE3-8EBE9D775F39}" destId="{8B960C1E-43B4-4932-89FD-FACDABC228D1}" srcOrd="5" destOrd="0" presId="urn:microsoft.com/office/officeart/2005/8/layout/chevron2"/>
    <dgm:cxn modelId="{AB4EEC9B-5C74-4C63-B6F3-0962018BDF74}" type="presParOf" srcId="{8CABD896-B174-4370-8AE3-8EBE9D775F39}" destId="{8AE0A243-7077-4F70-9B33-89512FF7F19C}" srcOrd="6" destOrd="0" presId="urn:microsoft.com/office/officeart/2005/8/layout/chevron2"/>
    <dgm:cxn modelId="{1C6B3B00-EEF1-4A13-9F43-F22ED20CBABD}" type="presParOf" srcId="{8AE0A243-7077-4F70-9B33-89512FF7F19C}" destId="{61E55DB9-8CEC-4BC0-AD26-64C0F105913E}" srcOrd="0" destOrd="0" presId="urn:microsoft.com/office/officeart/2005/8/layout/chevron2"/>
    <dgm:cxn modelId="{A287ADDA-7A0C-4D13-8E90-05CE5760A596}" type="presParOf" srcId="{8AE0A243-7077-4F70-9B33-89512FF7F19C}" destId="{2F7CFFF6-8BEF-4923-BC4B-27A1B27DBF2D}" srcOrd="1" destOrd="0" presId="urn:microsoft.com/office/officeart/2005/8/layout/chevron2"/>
    <dgm:cxn modelId="{DD1FF9CC-922E-46C3-8330-7DA3B8EE2B51}" type="presParOf" srcId="{8CABD896-B174-4370-8AE3-8EBE9D775F39}" destId="{A1D5B0B1-EC9A-41FB-8BC1-2767982A99C3}" srcOrd="7" destOrd="0" presId="urn:microsoft.com/office/officeart/2005/8/layout/chevron2"/>
    <dgm:cxn modelId="{FADEEE74-6D43-42B4-89FA-11519F68623F}" type="presParOf" srcId="{8CABD896-B174-4370-8AE3-8EBE9D775F39}" destId="{11A8DC28-EC04-4B9F-82FC-847510291096}" srcOrd="8" destOrd="0" presId="urn:microsoft.com/office/officeart/2005/8/layout/chevron2"/>
    <dgm:cxn modelId="{2ED80CE4-3E8B-49F5-B0AA-B6BA6161EC8C}" type="presParOf" srcId="{11A8DC28-EC04-4B9F-82FC-847510291096}" destId="{0A8BEA5C-C789-4117-8AFD-B10BAED773C7}" srcOrd="0" destOrd="0" presId="urn:microsoft.com/office/officeart/2005/8/layout/chevron2"/>
    <dgm:cxn modelId="{E5CA67EC-6D16-4E4C-B029-711C0F0A7626}" type="presParOf" srcId="{11A8DC28-EC04-4B9F-82FC-847510291096}" destId="{6550D241-9B94-4494-BC8F-BAF7ED43634A}" srcOrd="1" destOrd="0" presId="urn:microsoft.com/office/officeart/2005/8/layout/chevron2"/>
    <dgm:cxn modelId="{1BABDE1E-B391-4599-8329-FEEB349D1FD2}" type="presParOf" srcId="{8CABD896-B174-4370-8AE3-8EBE9D775F39}" destId="{93408525-728F-4375-A5AC-7B84B3E90D21}" srcOrd="9" destOrd="0" presId="urn:microsoft.com/office/officeart/2005/8/layout/chevron2"/>
    <dgm:cxn modelId="{E84511F6-AC98-439E-84FD-9DF7460D912F}" type="presParOf" srcId="{8CABD896-B174-4370-8AE3-8EBE9D775F39}" destId="{832C3567-6DBE-4D80-9784-9DC8804467AB}" srcOrd="10" destOrd="0" presId="urn:microsoft.com/office/officeart/2005/8/layout/chevron2"/>
    <dgm:cxn modelId="{C17B9352-22EC-4E7C-B04D-63282D6FB9C6}" type="presParOf" srcId="{832C3567-6DBE-4D80-9784-9DC8804467AB}" destId="{9FB8CC2E-8298-4565-95D2-7B24295C8A0D}" srcOrd="0" destOrd="0" presId="urn:microsoft.com/office/officeart/2005/8/layout/chevron2"/>
    <dgm:cxn modelId="{7D79B82A-0038-440C-9D53-25E3E3F0D4A3}" type="presParOf" srcId="{832C3567-6DBE-4D80-9784-9DC8804467AB}" destId="{A5FB70A2-FF42-4DB9-B80F-E461E6F58E7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92C2ED-70A1-4BEB-A139-9C0E0AB335D0}" type="doc">
      <dgm:prSet loTypeId="urn:microsoft.com/office/officeart/2005/8/layout/chevron2" loCatId="process" qsTypeId="urn:microsoft.com/office/officeart/2005/8/quickstyle/3d1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98762993-4F33-47B2-86B8-6E851CF5D68E}">
      <dgm:prSet phldrT="[Text]"/>
      <dgm:spPr>
        <a:solidFill>
          <a:srgbClr val="33AB94"/>
        </a:solidFill>
      </dgm:spPr>
      <dgm:t>
        <a:bodyPr/>
        <a:lstStyle/>
        <a:p>
          <a:endParaRPr lang="en-US" dirty="0"/>
        </a:p>
      </dgm:t>
    </dgm:pt>
    <dgm:pt modelId="{CC7865D4-03A7-4C51-9960-0F122AA2D0E1}" type="parTrans" cxnId="{1DA9282A-C172-4453-A113-4FA00861AC2F}">
      <dgm:prSet/>
      <dgm:spPr/>
      <dgm:t>
        <a:bodyPr/>
        <a:lstStyle/>
        <a:p>
          <a:endParaRPr lang="en-US"/>
        </a:p>
      </dgm:t>
    </dgm:pt>
    <dgm:pt modelId="{10D48F22-3714-4F73-BCE9-FA804D982D71}" type="sibTrans" cxnId="{1DA9282A-C172-4453-A113-4FA00861AC2F}">
      <dgm:prSet/>
      <dgm:spPr/>
      <dgm:t>
        <a:bodyPr/>
        <a:lstStyle/>
        <a:p>
          <a:endParaRPr lang="en-US"/>
        </a:p>
      </dgm:t>
    </dgm:pt>
    <dgm:pt modelId="{7D46BE27-B241-4AA8-B946-BBF3F34582A8}">
      <dgm:prSet phldrT="[Text]" custT="1"/>
      <dgm:spPr>
        <a:ln>
          <a:solidFill>
            <a:srgbClr val="33AB94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ka-GE" sz="1200" b="1" kern="1200" dirty="0" smtClean="0">
              <a:solidFill>
                <a:schemeClr val="accent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rPr>
            <a:t>დაიწყოს ანტენატალური სერვისის მიმწოდებელთა სტრატიფიცირება, სამედიცინო მომსახურების ხარისხის გაუმჯობესების მიზნით</a:t>
          </a:r>
          <a:endParaRPr lang="en-US" sz="1000" b="1" kern="1200" dirty="0">
            <a:solidFill>
              <a:srgbClr val="0B4138"/>
            </a:solidFill>
          </a:endParaRPr>
        </a:p>
      </dgm:t>
    </dgm:pt>
    <dgm:pt modelId="{677EFF2D-8245-4259-B449-DB4D491DC49D}" type="parTrans" cxnId="{8B1E5F3F-62AF-4B6C-AFBF-3F6E91485E29}">
      <dgm:prSet/>
      <dgm:spPr/>
      <dgm:t>
        <a:bodyPr/>
        <a:lstStyle/>
        <a:p>
          <a:endParaRPr lang="en-US"/>
        </a:p>
      </dgm:t>
    </dgm:pt>
    <dgm:pt modelId="{814E7B36-FD20-498D-A37A-0E529EBD0ECF}" type="sibTrans" cxnId="{8B1E5F3F-62AF-4B6C-AFBF-3F6E91485E29}">
      <dgm:prSet/>
      <dgm:spPr/>
      <dgm:t>
        <a:bodyPr/>
        <a:lstStyle/>
        <a:p>
          <a:endParaRPr lang="en-US"/>
        </a:p>
      </dgm:t>
    </dgm:pt>
    <dgm:pt modelId="{3EE26BD8-2E0D-4E34-97B2-3AA48D9A2D87}">
      <dgm:prSet phldrT="[Text]"/>
      <dgm:spPr>
        <a:solidFill>
          <a:srgbClr val="62D0BB"/>
        </a:solidFill>
      </dgm:spPr>
      <dgm:t>
        <a:bodyPr/>
        <a:lstStyle/>
        <a:p>
          <a:endParaRPr lang="en-US" dirty="0"/>
        </a:p>
      </dgm:t>
    </dgm:pt>
    <dgm:pt modelId="{6810A7A2-2906-4119-984A-EEF2028CE177}" type="parTrans" cxnId="{53D3377A-E8E3-4F5A-8D74-74E2873B6D51}">
      <dgm:prSet/>
      <dgm:spPr/>
      <dgm:t>
        <a:bodyPr/>
        <a:lstStyle/>
        <a:p>
          <a:endParaRPr lang="en-US"/>
        </a:p>
      </dgm:t>
    </dgm:pt>
    <dgm:pt modelId="{E6BBB9A7-DD93-48C5-B04C-3966BD4C611E}" type="sibTrans" cxnId="{53D3377A-E8E3-4F5A-8D74-74E2873B6D51}">
      <dgm:prSet/>
      <dgm:spPr/>
      <dgm:t>
        <a:bodyPr/>
        <a:lstStyle/>
        <a:p>
          <a:endParaRPr lang="en-US"/>
        </a:p>
      </dgm:t>
    </dgm:pt>
    <dgm:pt modelId="{6A7B4C46-CE55-42FE-AB58-F7EEBE5474FE}">
      <dgm:prSet phldrT="[Text]"/>
      <dgm:spPr>
        <a:solidFill>
          <a:srgbClr val="62AEB2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n-US" dirty="0"/>
        </a:p>
      </dgm:t>
    </dgm:pt>
    <dgm:pt modelId="{D864FBA5-836C-41EB-B912-70DCE3D34201}" type="parTrans" cxnId="{BFBC9CDF-8C2F-4F28-98CB-0FA8BAF22C49}">
      <dgm:prSet/>
      <dgm:spPr/>
      <dgm:t>
        <a:bodyPr/>
        <a:lstStyle/>
        <a:p>
          <a:endParaRPr lang="en-US"/>
        </a:p>
      </dgm:t>
    </dgm:pt>
    <dgm:pt modelId="{66F01679-66F3-4491-8436-E60B850F0D83}" type="sibTrans" cxnId="{BFBC9CDF-8C2F-4F28-98CB-0FA8BAF22C49}">
      <dgm:prSet/>
      <dgm:spPr/>
      <dgm:t>
        <a:bodyPr/>
        <a:lstStyle/>
        <a:p>
          <a:endParaRPr lang="en-US"/>
        </a:p>
      </dgm:t>
    </dgm:pt>
    <dgm:pt modelId="{D75FE861-A1B4-426C-BDAB-CD111156D15E}">
      <dgm:prSet/>
      <dgm:spPr>
        <a:solidFill>
          <a:srgbClr val="33AB94"/>
        </a:solidFill>
      </dgm:spPr>
      <dgm:t>
        <a:bodyPr/>
        <a:lstStyle/>
        <a:p>
          <a:endParaRPr lang="en-US"/>
        </a:p>
      </dgm:t>
    </dgm:pt>
    <dgm:pt modelId="{77403138-AFE9-4E9E-9694-4323B7C64BE7}" type="parTrans" cxnId="{952B3EBA-C707-4A94-AACD-1E96A1557F54}">
      <dgm:prSet/>
      <dgm:spPr/>
      <dgm:t>
        <a:bodyPr/>
        <a:lstStyle/>
        <a:p>
          <a:endParaRPr lang="en-US"/>
        </a:p>
      </dgm:t>
    </dgm:pt>
    <dgm:pt modelId="{0B9E0C71-1C34-4BB0-8584-CCEF32286C2B}" type="sibTrans" cxnId="{952B3EBA-C707-4A94-AACD-1E96A1557F54}">
      <dgm:prSet/>
      <dgm:spPr/>
      <dgm:t>
        <a:bodyPr/>
        <a:lstStyle/>
        <a:p>
          <a:endParaRPr lang="en-US"/>
        </a:p>
      </dgm:t>
    </dgm:pt>
    <dgm:pt modelId="{D02AAD7A-986F-4CD8-B704-D84C47DC01AD}">
      <dgm:prSet/>
      <dgm:spPr>
        <a:solidFill>
          <a:srgbClr val="62D0BB"/>
        </a:solidFill>
      </dgm:spPr>
      <dgm:t>
        <a:bodyPr/>
        <a:lstStyle/>
        <a:p>
          <a:endParaRPr lang="en-US"/>
        </a:p>
      </dgm:t>
    </dgm:pt>
    <dgm:pt modelId="{02ADFD1F-D25F-4DD3-9E50-9E64EEDA8B46}" type="parTrans" cxnId="{5CFBA889-351C-4E49-8C3F-1928CB4F238E}">
      <dgm:prSet/>
      <dgm:spPr/>
      <dgm:t>
        <a:bodyPr/>
        <a:lstStyle/>
        <a:p>
          <a:endParaRPr lang="en-US"/>
        </a:p>
      </dgm:t>
    </dgm:pt>
    <dgm:pt modelId="{78B7962D-0BBE-4281-9E7A-230B20A058A8}" type="sibTrans" cxnId="{5CFBA889-351C-4E49-8C3F-1928CB4F238E}">
      <dgm:prSet/>
      <dgm:spPr/>
      <dgm:t>
        <a:bodyPr/>
        <a:lstStyle/>
        <a:p>
          <a:endParaRPr lang="en-US"/>
        </a:p>
      </dgm:t>
    </dgm:pt>
    <dgm:pt modelId="{2B4A4AB6-A5DE-4605-B244-D7846075464C}">
      <dgm:prSet custT="1"/>
      <dgm:spPr>
        <a:ln>
          <a:solidFill>
            <a:srgbClr val="48C8B0"/>
          </a:solidFill>
        </a:ln>
      </dgm:spPr>
      <dgm:t>
        <a:bodyPr/>
        <a:lstStyle/>
        <a:p>
          <a:endParaRPr lang="en-US" sz="1800" b="1" kern="1200" dirty="0"/>
        </a:p>
      </dgm:t>
    </dgm:pt>
    <dgm:pt modelId="{D78F7F52-73C8-4EBA-96B5-6BBCCC04EF31}" type="parTrans" cxnId="{D5F21AF3-BAA4-42D5-8C13-349E6C9433D2}">
      <dgm:prSet/>
      <dgm:spPr/>
      <dgm:t>
        <a:bodyPr/>
        <a:lstStyle/>
        <a:p>
          <a:endParaRPr lang="en-US"/>
        </a:p>
      </dgm:t>
    </dgm:pt>
    <dgm:pt modelId="{91B4F021-0034-4332-A71C-CE32364D16DE}" type="sibTrans" cxnId="{D5F21AF3-BAA4-42D5-8C13-349E6C9433D2}">
      <dgm:prSet/>
      <dgm:spPr/>
      <dgm:t>
        <a:bodyPr/>
        <a:lstStyle/>
        <a:p>
          <a:endParaRPr lang="en-US"/>
        </a:p>
      </dgm:t>
    </dgm:pt>
    <dgm:pt modelId="{834048E6-B45B-479D-B6BE-DD8B65C8BE5C}">
      <dgm:prSet custT="1"/>
      <dgm:spPr>
        <a:ln>
          <a:solidFill>
            <a:srgbClr val="48C8B0"/>
          </a:solidFill>
        </a:ln>
      </dgm:spPr>
      <dgm:t>
        <a:bodyPr/>
        <a:lstStyle/>
        <a:p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</a:rPr>
            <a:t>განახლდეს პერინატალური აუდიტის ჯგუფის მუშაობა, შემთხვევის უფრო ღრმა ანალიზის მიზნით</a:t>
          </a:r>
          <a:r>
            <a:rPr lang="ka-GE" sz="1400" kern="1200" dirty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</a:rPr>
            <a:t/>
          </a:r>
          <a:br>
            <a:rPr lang="ka-GE" sz="1400" kern="1200" dirty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</a:rPr>
          </a:br>
          <a:endParaRPr lang="en-US" sz="1800" kern="1200" dirty="0"/>
        </a:p>
      </dgm:t>
    </dgm:pt>
    <dgm:pt modelId="{620092E1-1ACD-4D49-BFE0-C22E8428687A}" type="parTrans" cxnId="{32993EFD-A293-428F-BD98-D48FEFB767FD}">
      <dgm:prSet/>
      <dgm:spPr/>
      <dgm:t>
        <a:bodyPr/>
        <a:lstStyle/>
        <a:p>
          <a:endParaRPr lang="en-US"/>
        </a:p>
      </dgm:t>
    </dgm:pt>
    <dgm:pt modelId="{7302E3F7-483C-4BD5-87EE-70A2DA044E54}" type="sibTrans" cxnId="{32993EFD-A293-428F-BD98-D48FEFB767FD}">
      <dgm:prSet/>
      <dgm:spPr/>
      <dgm:t>
        <a:bodyPr/>
        <a:lstStyle/>
        <a:p>
          <a:endParaRPr lang="en-US"/>
        </a:p>
      </dgm:t>
    </dgm:pt>
    <dgm:pt modelId="{8D1A7ADA-7FEB-4F7B-902A-54D6DEEE04AA}">
      <dgm:prSet phldrT="[Text]" custT="1"/>
      <dgm:spPr>
        <a:ln>
          <a:solidFill>
            <a:srgbClr val="62D0BB"/>
          </a:solidFill>
        </a:ln>
      </dgm:spPr>
      <dgm:t>
        <a:bodyPr/>
        <a:lstStyle/>
        <a:p>
          <a:pPr marL="57150" lvl="1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  <a:sym typeface="Arial"/>
            </a:rPr>
            <a:t>სავალდებულო გახდეს ინფორმაციის განთავსება ორსულის სტაცციონარში მიმართვისას იმ შემთხვევაშის, თუ ორსული იცვლის დაწესებულებას მშობიარობის მიზნით</a:t>
          </a:r>
          <a:endParaRPr lang="en-US" sz="1100" b="1" kern="1200" dirty="0"/>
        </a:p>
      </dgm:t>
    </dgm:pt>
    <dgm:pt modelId="{5A1C3524-FA60-40A9-A3CA-FE74620FDDEF}" type="parTrans" cxnId="{5172923E-48F3-4393-B273-31A85FE54C36}">
      <dgm:prSet/>
      <dgm:spPr/>
      <dgm:t>
        <a:bodyPr/>
        <a:lstStyle/>
        <a:p>
          <a:endParaRPr lang="en-US"/>
        </a:p>
      </dgm:t>
    </dgm:pt>
    <dgm:pt modelId="{127C7BA0-6EDE-4DA9-87CC-A0E2DAFBB568}" type="sibTrans" cxnId="{5172923E-48F3-4393-B273-31A85FE54C36}">
      <dgm:prSet/>
      <dgm:spPr/>
      <dgm:t>
        <a:bodyPr/>
        <a:lstStyle/>
        <a:p>
          <a:endParaRPr lang="en-US"/>
        </a:p>
      </dgm:t>
    </dgm:pt>
    <dgm:pt modelId="{265613DF-CCB0-474F-A58D-0445108B78B3}">
      <dgm:prSet/>
      <dgm:spPr>
        <a:solidFill>
          <a:srgbClr val="48C8B0"/>
        </a:solidFill>
      </dgm:spPr>
      <dgm:t>
        <a:bodyPr/>
        <a:lstStyle/>
        <a:p>
          <a:endParaRPr lang="en-US"/>
        </a:p>
      </dgm:t>
    </dgm:pt>
    <dgm:pt modelId="{759EE4EB-541E-4BFC-8941-D8E944343EC3}" type="parTrans" cxnId="{744F549F-E892-4050-A30E-25BF1AB50240}">
      <dgm:prSet/>
      <dgm:spPr/>
      <dgm:t>
        <a:bodyPr/>
        <a:lstStyle/>
        <a:p>
          <a:endParaRPr lang="en-US"/>
        </a:p>
      </dgm:t>
    </dgm:pt>
    <dgm:pt modelId="{C9154148-47B0-407D-8839-EFCC3503294A}" type="sibTrans" cxnId="{744F549F-E892-4050-A30E-25BF1AB50240}">
      <dgm:prSet/>
      <dgm:spPr/>
      <dgm:t>
        <a:bodyPr/>
        <a:lstStyle/>
        <a:p>
          <a:endParaRPr lang="en-US"/>
        </a:p>
      </dgm:t>
    </dgm:pt>
    <dgm:pt modelId="{8E5DF156-C67E-49F0-8D56-C9ABD05D8731}">
      <dgm:prSet custT="1"/>
      <dgm:spPr>
        <a:ln>
          <a:solidFill>
            <a:srgbClr val="239D89"/>
          </a:solidFill>
        </a:ln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50000"/>
            <a:buFont typeface="Arial" panose="020B0604020202020204" pitchFamily="34" charset="0"/>
            <a:buChar char="•"/>
          </a:pPr>
          <a:endParaRPr lang="en-US" sz="1400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</a:endParaRPr>
        </a:p>
      </dgm:t>
    </dgm:pt>
    <dgm:pt modelId="{894008C5-A54B-4F22-B76E-DECC4AE2964F}" type="parTrans" cxnId="{E49E315B-8083-432B-B17A-77585B71D288}">
      <dgm:prSet/>
      <dgm:spPr/>
      <dgm:t>
        <a:bodyPr/>
        <a:lstStyle/>
        <a:p>
          <a:endParaRPr lang="en-US"/>
        </a:p>
      </dgm:t>
    </dgm:pt>
    <dgm:pt modelId="{C2C9B900-90FD-4EA5-8D35-D1257EE8C170}" type="sibTrans" cxnId="{E49E315B-8083-432B-B17A-77585B71D288}">
      <dgm:prSet/>
      <dgm:spPr/>
      <dgm:t>
        <a:bodyPr/>
        <a:lstStyle/>
        <a:p>
          <a:endParaRPr lang="en-US"/>
        </a:p>
      </dgm:t>
    </dgm:pt>
    <dgm:pt modelId="{4B127432-BEE0-457A-928D-E44130ACB884}">
      <dgm:prSet custT="1"/>
      <dgm:spPr>
        <a:ln>
          <a:solidFill>
            <a:srgbClr val="62AEB2"/>
          </a:solidFill>
        </a:ln>
      </dgm:spPr>
      <dgm:t>
        <a:bodyPr/>
        <a:lstStyle/>
        <a:p>
          <a:endParaRPr lang="en-GB" sz="1600" kern="1200" dirty="0"/>
        </a:p>
      </dgm:t>
    </dgm:pt>
    <dgm:pt modelId="{770D0DDA-915A-487D-87FA-3020EB3F88F6}" type="parTrans" cxnId="{7E3D00A8-1070-4DC1-A43B-60ECAFFC13CE}">
      <dgm:prSet/>
      <dgm:spPr/>
      <dgm:t>
        <a:bodyPr/>
        <a:lstStyle/>
        <a:p>
          <a:endParaRPr lang="en-GB"/>
        </a:p>
      </dgm:t>
    </dgm:pt>
    <dgm:pt modelId="{470897B7-5B02-4834-91AF-AE68B0B5A971}" type="sibTrans" cxnId="{7E3D00A8-1070-4DC1-A43B-60ECAFFC13CE}">
      <dgm:prSet/>
      <dgm:spPr/>
      <dgm:t>
        <a:bodyPr/>
        <a:lstStyle/>
        <a:p>
          <a:endParaRPr lang="en-GB"/>
        </a:p>
      </dgm:t>
    </dgm:pt>
    <dgm:pt modelId="{0B835BA3-E0F7-40E4-AE9D-4F11B847E2CD}">
      <dgm:prSet phldrT="[Text]" custT="1"/>
      <dgm:spPr>
        <a:ln>
          <a:solidFill>
            <a:srgbClr val="239D89"/>
          </a:solidFill>
        </a:ln>
      </dgm:spPr>
      <dgm:t>
        <a:bodyPr/>
        <a:lstStyle/>
        <a:p>
          <a:pPr lvl="1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rPr>
            <a:t>საკეისრო კვეთის შემცირების მიზნით გამკაცრდეს რეგულაციები ყველა დონის პერინატალური სერვისის მიმწოდებლებისთვი</a:t>
          </a:r>
          <a:endParaRPr lang="en-US" sz="1400" b="1" kern="1200" dirty="0"/>
        </a:p>
      </dgm:t>
    </dgm:pt>
    <dgm:pt modelId="{BA8FDBD4-6FF6-4141-9448-2A148F5DB90D}" type="parTrans" cxnId="{94AC8CC3-B72A-434C-8039-BBB50A813310}">
      <dgm:prSet/>
      <dgm:spPr/>
      <dgm:t>
        <a:bodyPr/>
        <a:lstStyle/>
        <a:p>
          <a:endParaRPr lang="en-GB"/>
        </a:p>
      </dgm:t>
    </dgm:pt>
    <dgm:pt modelId="{D1790054-230C-4431-868E-989DEE85BCBC}" type="sibTrans" cxnId="{94AC8CC3-B72A-434C-8039-BBB50A813310}">
      <dgm:prSet/>
      <dgm:spPr/>
      <dgm:t>
        <a:bodyPr/>
        <a:lstStyle/>
        <a:p>
          <a:endParaRPr lang="en-GB"/>
        </a:p>
      </dgm:t>
    </dgm:pt>
    <dgm:pt modelId="{99DFB629-CC57-405D-AB2C-970856A7FFAA}">
      <dgm:prSet custT="1"/>
      <dgm:spPr>
        <a:ln>
          <a:solidFill>
            <a:srgbClr val="62AEB2"/>
          </a:solidFill>
        </a:ln>
      </dgm:spPr>
      <dgm:t>
        <a:bodyPr/>
        <a:lstStyle/>
        <a:p>
          <a:endParaRPr lang="en-US" sz="1400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</a:endParaRPr>
        </a:p>
      </dgm:t>
    </dgm:pt>
    <dgm:pt modelId="{FB5C8B5B-CB6A-4703-8ED7-ACAF0BFD13ED}" type="parTrans" cxnId="{8BDFAFFC-77E2-4FDF-A8CB-521058102514}">
      <dgm:prSet/>
      <dgm:spPr/>
      <dgm:t>
        <a:bodyPr/>
        <a:lstStyle/>
        <a:p>
          <a:endParaRPr lang="en-GB"/>
        </a:p>
      </dgm:t>
    </dgm:pt>
    <dgm:pt modelId="{85DBE610-2744-42C3-81B5-1CB256E3FB45}" type="sibTrans" cxnId="{8BDFAFFC-77E2-4FDF-A8CB-521058102514}">
      <dgm:prSet/>
      <dgm:spPr/>
      <dgm:t>
        <a:bodyPr/>
        <a:lstStyle/>
        <a:p>
          <a:endParaRPr lang="en-GB"/>
        </a:p>
      </dgm:t>
    </dgm:pt>
    <dgm:pt modelId="{630333A5-C4B7-4964-9429-C0756C532749}">
      <dgm:prSet custT="1"/>
      <dgm:spPr>
        <a:ln>
          <a:solidFill>
            <a:srgbClr val="62AEB2"/>
          </a:solidFill>
        </a:ln>
      </dgm:spPr>
      <dgm:t>
        <a:bodyPr/>
        <a:lstStyle/>
        <a:p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</a:rPr>
            <a:t>სელექტიურ კონტრაქტირებას დაემატოს ხარისხის ინდიკატორები, მშობიარობათა რაოდენობა სელექციისათვის გაიზარდოს 1000-მდე და მოვიდეს სესაბამისობაში საერთაშორისო სტანდარტთან</a:t>
          </a:r>
          <a:endParaRPr lang="en-GB" sz="1400" b="1" kern="1200" dirty="0">
            <a:solidFill>
              <a:srgbClr val="4F81BD">
                <a:lumMod val="50000"/>
              </a:srgbClr>
            </a:solidFill>
            <a:latin typeface="Arial"/>
            <a:ea typeface="Arial"/>
            <a:cs typeface="Arial"/>
          </a:endParaRPr>
        </a:p>
      </dgm:t>
    </dgm:pt>
    <dgm:pt modelId="{23201581-BD6F-4391-AA87-8A71C59BA9C7}" type="parTrans" cxnId="{F2A444B4-6122-465A-A793-F557C9F6E4E8}">
      <dgm:prSet/>
      <dgm:spPr/>
      <dgm:t>
        <a:bodyPr/>
        <a:lstStyle/>
        <a:p>
          <a:endParaRPr lang="en-GB"/>
        </a:p>
      </dgm:t>
    </dgm:pt>
    <dgm:pt modelId="{78A2E13B-D45F-428F-B81F-E3FC1B65FC4D}" type="sibTrans" cxnId="{F2A444B4-6122-465A-A793-F557C9F6E4E8}">
      <dgm:prSet/>
      <dgm:spPr/>
      <dgm:t>
        <a:bodyPr/>
        <a:lstStyle/>
        <a:p>
          <a:endParaRPr lang="en-GB"/>
        </a:p>
      </dgm:t>
    </dgm:pt>
    <dgm:pt modelId="{55ED0D77-97EF-4CE6-9E8C-16E4B9BB6A8E}">
      <dgm:prSet custT="1"/>
      <dgm:spPr>
        <a:ln>
          <a:solidFill>
            <a:srgbClr val="62AEB2"/>
          </a:solidFill>
        </a:ln>
      </dgm:spPr>
      <dgm:t>
        <a:bodyPr/>
        <a:lstStyle/>
        <a:p>
          <a:endParaRPr lang="en-GB" sz="1400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</a:endParaRPr>
        </a:p>
      </dgm:t>
    </dgm:pt>
    <dgm:pt modelId="{03C8A662-B9BE-4EDF-ABBE-4B5C32394BAC}" type="parTrans" cxnId="{FED39327-D265-4FB8-A9F7-EAE8D52EA6C9}">
      <dgm:prSet/>
      <dgm:spPr/>
      <dgm:t>
        <a:bodyPr/>
        <a:lstStyle/>
        <a:p>
          <a:endParaRPr lang="en-GB"/>
        </a:p>
      </dgm:t>
    </dgm:pt>
    <dgm:pt modelId="{3D75DC71-F4EC-4C63-ABD2-8DD25C526D32}" type="sibTrans" cxnId="{FED39327-D265-4FB8-A9F7-EAE8D52EA6C9}">
      <dgm:prSet/>
      <dgm:spPr/>
      <dgm:t>
        <a:bodyPr/>
        <a:lstStyle/>
        <a:p>
          <a:endParaRPr lang="en-GB"/>
        </a:p>
      </dgm:t>
    </dgm:pt>
    <dgm:pt modelId="{3A99E232-6884-4FA3-B48E-B77056827CBC}">
      <dgm:prSet custT="1"/>
      <dgm:spPr>
        <a:ln>
          <a:solidFill>
            <a:srgbClr val="239D89"/>
          </a:solidFill>
        </a:ln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50000"/>
            <a:buFont typeface="Arial" panose="020B0604020202020204" pitchFamily="34" charset="0"/>
            <a:buChar char="•"/>
          </a:pPr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</a:rPr>
            <a:t>განთავსდეს სამინისტროს პორტალზე დაწესებულებების შესახებ ინფორმაცია,რატა  პაციენტმა მშობიარობისას გააკეთოს ინფორმირებული არჩევანი</a:t>
          </a:r>
          <a:endParaRPr lang="en-GB" sz="1400" b="1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</a:endParaRPr>
        </a:p>
      </dgm:t>
    </dgm:pt>
    <dgm:pt modelId="{90A01BA2-9ABB-4129-9052-7D29BA2EE83B}" type="parTrans" cxnId="{93760537-27DF-4468-8A3A-DC05DC3A7592}">
      <dgm:prSet/>
      <dgm:spPr/>
      <dgm:t>
        <a:bodyPr/>
        <a:lstStyle/>
        <a:p>
          <a:endParaRPr lang="en-GB"/>
        </a:p>
      </dgm:t>
    </dgm:pt>
    <dgm:pt modelId="{0ECC961F-0B0F-4036-B2AB-47569057030C}" type="sibTrans" cxnId="{93760537-27DF-4468-8A3A-DC05DC3A7592}">
      <dgm:prSet/>
      <dgm:spPr/>
      <dgm:t>
        <a:bodyPr/>
        <a:lstStyle/>
        <a:p>
          <a:endParaRPr lang="en-GB"/>
        </a:p>
      </dgm:t>
    </dgm:pt>
    <dgm:pt modelId="{41472827-4E3B-47B7-B130-A7D659EED256}">
      <dgm:prSet custT="1"/>
      <dgm:spPr>
        <a:ln>
          <a:solidFill>
            <a:srgbClr val="239D89"/>
          </a:solidFill>
        </a:ln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50000"/>
            <a:buFont typeface="Arial" panose="020B0604020202020204" pitchFamily="34" charset="0"/>
            <a:buChar char="•"/>
          </a:pPr>
          <a:endParaRPr lang="en-GB" sz="1400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</a:endParaRPr>
        </a:p>
      </dgm:t>
    </dgm:pt>
    <dgm:pt modelId="{A616E655-2795-40B9-83EA-C3B65E819EA9}" type="parTrans" cxnId="{EB825030-9E80-4CAA-9048-B4618727E0EA}">
      <dgm:prSet/>
      <dgm:spPr/>
      <dgm:t>
        <a:bodyPr/>
        <a:lstStyle/>
        <a:p>
          <a:endParaRPr lang="en-GB"/>
        </a:p>
      </dgm:t>
    </dgm:pt>
    <dgm:pt modelId="{4DA5A156-6B8D-4EF1-B638-9EABDBD148BC}" type="sibTrans" cxnId="{EB825030-9E80-4CAA-9048-B4618727E0EA}">
      <dgm:prSet/>
      <dgm:spPr/>
      <dgm:t>
        <a:bodyPr/>
        <a:lstStyle/>
        <a:p>
          <a:endParaRPr lang="en-GB"/>
        </a:p>
      </dgm:t>
    </dgm:pt>
    <dgm:pt modelId="{89F10D85-B842-4764-8F3D-9A11AED43210}">
      <dgm:prSet custT="1"/>
      <dgm:spPr>
        <a:ln>
          <a:solidFill>
            <a:srgbClr val="62AEB2"/>
          </a:solidFill>
        </a:ln>
      </dgm:spPr>
      <dgm:t>
        <a:bodyPr/>
        <a:lstStyle/>
        <a:p>
          <a:endParaRPr lang="en-GB" sz="1400" kern="1200" dirty="0">
            <a:solidFill>
              <a:srgbClr val="4F81BD">
                <a:lumMod val="50000"/>
              </a:srgbClr>
            </a:solidFill>
            <a:latin typeface="Arial"/>
            <a:ea typeface="Arial"/>
            <a:cs typeface="Arial"/>
          </a:endParaRPr>
        </a:p>
      </dgm:t>
    </dgm:pt>
    <dgm:pt modelId="{8DE026B8-BAD8-4058-98C2-B8C231455BCF}" type="parTrans" cxnId="{DFBE03D5-985B-483B-BB23-5CA30393280C}">
      <dgm:prSet/>
      <dgm:spPr/>
      <dgm:t>
        <a:bodyPr/>
        <a:lstStyle/>
        <a:p>
          <a:endParaRPr lang="en-GB"/>
        </a:p>
      </dgm:t>
    </dgm:pt>
    <dgm:pt modelId="{8944B3EA-85AB-4832-B2AA-55D269C79CDD}" type="sibTrans" cxnId="{DFBE03D5-985B-483B-BB23-5CA30393280C}">
      <dgm:prSet/>
      <dgm:spPr/>
      <dgm:t>
        <a:bodyPr/>
        <a:lstStyle/>
        <a:p>
          <a:endParaRPr lang="en-GB"/>
        </a:p>
      </dgm:t>
    </dgm:pt>
    <dgm:pt modelId="{FB3A6DBF-8C35-4D97-9DAF-50D00149CC2B}">
      <dgm:prSet/>
      <dgm:spPr>
        <a:solidFill>
          <a:srgbClr val="48C8B0"/>
        </a:solidFill>
      </dgm:spPr>
      <dgm:t>
        <a:bodyPr/>
        <a:lstStyle/>
        <a:p>
          <a:endParaRPr lang="en-US" dirty="0"/>
        </a:p>
      </dgm:t>
    </dgm:pt>
    <dgm:pt modelId="{CD71F1C0-D983-4B7E-81D1-0BA2F460109D}" type="parTrans" cxnId="{C8D4CEBC-056B-4623-BCC4-C910D2E92172}">
      <dgm:prSet/>
      <dgm:spPr/>
      <dgm:t>
        <a:bodyPr/>
        <a:lstStyle/>
        <a:p>
          <a:endParaRPr lang="en-US"/>
        </a:p>
      </dgm:t>
    </dgm:pt>
    <dgm:pt modelId="{8AE57EC8-7411-4B94-94E0-2168636C4D0B}" type="sibTrans" cxnId="{C8D4CEBC-056B-4623-BCC4-C910D2E92172}">
      <dgm:prSet/>
      <dgm:spPr/>
      <dgm:t>
        <a:bodyPr/>
        <a:lstStyle/>
        <a:p>
          <a:endParaRPr lang="en-US"/>
        </a:p>
      </dgm:t>
    </dgm:pt>
    <dgm:pt modelId="{61619053-96AF-4881-B672-275BC87B23AF}">
      <dgm:prSet/>
      <dgm:spPr>
        <a:solidFill>
          <a:srgbClr val="48C8B0"/>
        </a:solidFill>
      </dgm:spPr>
      <dgm:t>
        <a:bodyPr/>
        <a:lstStyle/>
        <a:p>
          <a:endParaRPr lang="en-US" dirty="0"/>
        </a:p>
      </dgm:t>
    </dgm:pt>
    <dgm:pt modelId="{CCFF4F2A-255D-496C-BA43-2EBA997E3879}" type="parTrans" cxnId="{8DB7ECF3-F5CE-4C59-BAFB-BF38AA892B95}">
      <dgm:prSet/>
      <dgm:spPr/>
      <dgm:t>
        <a:bodyPr/>
        <a:lstStyle/>
        <a:p>
          <a:endParaRPr lang="en-US"/>
        </a:p>
      </dgm:t>
    </dgm:pt>
    <dgm:pt modelId="{6982FC12-B261-4D15-A551-3175ADA7B516}" type="sibTrans" cxnId="{8DB7ECF3-F5CE-4C59-BAFB-BF38AA892B95}">
      <dgm:prSet/>
      <dgm:spPr/>
      <dgm:t>
        <a:bodyPr/>
        <a:lstStyle/>
        <a:p>
          <a:endParaRPr lang="en-US"/>
        </a:p>
      </dgm:t>
    </dgm:pt>
    <dgm:pt modelId="{EBD19EF7-A6AB-4784-AA2D-DEC237AD11A0}">
      <dgm:prSet custT="1"/>
      <dgm:spPr/>
      <dgm:t>
        <a:bodyPr/>
        <a:lstStyle/>
        <a:p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  <a:sym typeface="Arial"/>
            </a:rPr>
            <a:t>დაიწყოს კლინიკური მენეჯერების გადამზადება სამედიცინო მომსახურების ხარისხის გაუმჯობესებისა და შიდა აუდიტის პროცესის სწავლების მიზნით;</a:t>
          </a:r>
          <a:endParaRPr lang="en-US" sz="1400" b="1" kern="1200" dirty="0">
            <a:solidFill>
              <a:srgbClr val="4F81BD">
                <a:lumMod val="50000"/>
              </a:srgbClr>
            </a:solidFill>
            <a:latin typeface="Arial"/>
            <a:ea typeface="Arial"/>
            <a:cs typeface="Arial"/>
          </a:endParaRPr>
        </a:p>
      </dgm:t>
    </dgm:pt>
    <dgm:pt modelId="{C5C1843D-6DE5-449B-A45A-A65665491DD0}" type="parTrans" cxnId="{67710D75-69D3-43C2-AE4F-A67DEC8CE1CE}">
      <dgm:prSet/>
      <dgm:spPr/>
      <dgm:t>
        <a:bodyPr/>
        <a:lstStyle/>
        <a:p>
          <a:endParaRPr lang="en-US"/>
        </a:p>
      </dgm:t>
    </dgm:pt>
    <dgm:pt modelId="{3DC670ED-2AD1-4A85-B935-2137A931D3AE}" type="sibTrans" cxnId="{67710D75-69D3-43C2-AE4F-A67DEC8CE1CE}">
      <dgm:prSet/>
      <dgm:spPr/>
      <dgm:t>
        <a:bodyPr/>
        <a:lstStyle/>
        <a:p>
          <a:endParaRPr lang="en-US"/>
        </a:p>
      </dgm:t>
    </dgm:pt>
    <dgm:pt modelId="{9EE8F840-3B5F-488B-8B57-216BCFE063DF}">
      <dgm:prSet custT="1"/>
      <dgm:spPr/>
      <dgm:t>
        <a:bodyPr/>
        <a:lstStyle/>
        <a:p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  <a:sym typeface="Arial"/>
            </a:rPr>
            <a:t>გადაიხედოს </a:t>
          </a:r>
          <a:r>
            <a:rPr lang="en-US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  <a:sym typeface="Arial"/>
            </a:rPr>
            <a:t>NICU</a:t>
          </a:r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  <a:sym typeface="Arial"/>
            </a:rPr>
            <a:t>-ში გატარებული პაციენტების ანაზღაურების მეთოდოლოგია</a:t>
          </a:r>
          <a:endParaRPr lang="en-US" sz="1400" b="1" kern="1200" dirty="0">
            <a:solidFill>
              <a:srgbClr val="4F81BD">
                <a:lumMod val="50000"/>
              </a:srgbClr>
            </a:solidFill>
            <a:latin typeface="Arial"/>
            <a:ea typeface="Arial"/>
            <a:cs typeface="Arial"/>
          </a:endParaRPr>
        </a:p>
      </dgm:t>
    </dgm:pt>
    <dgm:pt modelId="{A0896F2C-14E2-450D-94AC-4B391C51A98C}" type="parTrans" cxnId="{FFE0FCD2-2F01-4A8F-ADCC-468C5CDBD112}">
      <dgm:prSet/>
      <dgm:spPr/>
      <dgm:t>
        <a:bodyPr/>
        <a:lstStyle/>
        <a:p>
          <a:endParaRPr lang="en-US"/>
        </a:p>
      </dgm:t>
    </dgm:pt>
    <dgm:pt modelId="{022A6687-F79C-4CE1-BB41-31CD10576352}" type="sibTrans" cxnId="{FFE0FCD2-2F01-4A8F-ADCC-468C5CDBD112}">
      <dgm:prSet/>
      <dgm:spPr/>
      <dgm:t>
        <a:bodyPr/>
        <a:lstStyle/>
        <a:p>
          <a:endParaRPr lang="en-US"/>
        </a:p>
      </dgm:t>
    </dgm:pt>
    <dgm:pt modelId="{389AC765-FC61-4FA5-AD92-BBFE1109D491}">
      <dgm:prSet/>
      <dgm:spPr>
        <a:solidFill>
          <a:srgbClr val="48C8B0"/>
        </a:solidFill>
      </dgm:spPr>
      <dgm:t>
        <a:bodyPr/>
        <a:lstStyle/>
        <a:p>
          <a:endParaRPr lang="en-US" dirty="0"/>
        </a:p>
      </dgm:t>
    </dgm:pt>
    <dgm:pt modelId="{A2C8EB41-F98C-4AE5-A864-D5E93AA6843A}" type="parTrans" cxnId="{107130F1-3BEB-4083-9475-E360F963BF82}">
      <dgm:prSet/>
      <dgm:spPr/>
      <dgm:t>
        <a:bodyPr/>
        <a:lstStyle/>
        <a:p>
          <a:endParaRPr lang="en-US"/>
        </a:p>
      </dgm:t>
    </dgm:pt>
    <dgm:pt modelId="{4EB2AD8A-E17B-4C14-B1C1-AC751038900E}" type="sibTrans" cxnId="{107130F1-3BEB-4083-9475-E360F963BF82}">
      <dgm:prSet/>
      <dgm:spPr/>
      <dgm:t>
        <a:bodyPr/>
        <a:lstStyle/>
        <a:p>
          <a:endParaRPr lang="en-US"/>
        </a:p>
      </dgm:t>
    </dgm:pt>
    <dgm:pt modelId="{530B2722-8431-4E71-9726-5F9BBD3C6DF4}">
      <dgm:prSet custT="1"/>
      <dgm:spPr/>
      <dgm:t>
        <a:bodyPr/>
        <a:lstStyle/>
        <a:p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</a:rPr>
            <a:t>ძუძუთი კვების პოლიტიკის შემუშავება და დანერგვა</a:t>
          </a:r>
          <a:endParaRPr lang="en-US" sz="1400" b="1" kern="1200" dirty="0">
            <a:solidFill>
              <a:srgbClr val="4F81BD">
                <a:lumMod val="50000"/>
              </a:srgbClr>
            </a:solidFill>
            <a:latin typeface="Arial"/>
            <a:ea typeface="Arial"/>
            <a:cs typeface="Arial"/>
          </a:endParaRPr>
        </a:p>
      </dgm:t>
    </dgm:pt>
    <dgm:pt modelId="{117F23BC-3F39-4C98-AD3D-040C9E92211D}" type="parTrans" cxnId="{B6591A29-8D06-4BCE-84E2-74F3EA43487D}">
      <dgm:prSet/>
      <dgm:spPr/>
      <dgm:t>
        <a:bodyPr/>
        <a:lstStyle/>
        <a:p>
          <a:endParaRPr lang="en-US"/>
        </a:p>
      </dgm:t>
    </dgm:pt>
    <dgm:pt modelId="{23799AC5-AFB6-41C0-AAA1-BC5E6D655748}" type="sibTrans" cxnId="{B6591A29-8D06-4BCE-84E2-74F3EA43487D}">
      <dgm:prSet/>
      <dgm:spPr/>
      <dgm:t>
        <a:bodyPr/>
        <a:lstStyle/>
        <a:p>
          <a:endParaRPr lang="en-US"/>
        </a:p>
      </dgm:t>
    </dgm:pt>
    <dgm:pt modelId="{F65C6C71-D27A-456C-95BC-66BE5207A557}">
      <dgm:prSet/>
      <dgm:spPr>
        <a:solidFill>
          <a:srgbClr val="33AB94"/>
        </a:solidFill>
      </dgm:spPr>
      <dgm:t>
        <a:bodyPr/>
        <a:lstStyle/>
        <a:p>
          <a:endParaRPr lang="en-US" dirty="0"/>
        </a:p>
      </dgm:t>
    </dgm:pt>
    <dgm:pt modelId="{92F852CB-42FD-4FAD-912A-CC4A1F2C0422}" type="parTrans" cxnId="{B08FBF60-DB0D-403E-B96D-9A5AEF5C2F35}">
      <dgm:prSet/>
      <dgm:spPr/>
      <dgm:t>
        <a:bodyPr/>
        <a:lstStyle/>
        <a:p>
          <a:endParaRPr lang="en-US"/>
        </a:p>
      </dgm:t>
    </dgm:pt>
    <dgm:pt modelId="{B8323D9D-0157-4693-934C-4E448FBCF266}" type="sibTrans" cxnId="{B08FBF60-DB0D-403E-B96D-9A5AEF5C2F35}">
      <dgm:prSet/>
      <dgm:spPr/>
      <dgm:t>
        <a:bodyPr/>
        <a:lstStyle/>
        <a:p>
          <a:endParaRPr lang="en-US"/>
        </a:p>
      </dgm:t>
    </dgm:pt>
    <dgm:pt modelId="{FB011D81-56F3-435A-A1CA-DAAC376C3754}">
      <dgm:prSet custT="1"/>
      <dgm:spPr/>
      <dgm:t>
        <a:bodyPr/>
        <a:lstStyle/>
        <a:p>
          <a:pPr lvl="1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  <a:latin typeface="Arial"/>
              <a:ea typeface="Arial"/>
              <a:cs typeface="Arial"/>
            </a:rPr>
            <a:t>პირველი საკეისრო კვეთა მოთხოვნით არ დაფინანსდეს საყოველთაო ჯანდაცვის პროგრამიდან</a:t>
          </a:r>
          <a:endParaRPr lang="en-US" sz="1400" b="1" kern="1200" dirty="0">
            <a:solidFill>
              <a:schemeClr val="accent1">
                <a:lumMod val="50000"/>
              </a:schemeClr>
            </a:solidFill>
            <a:latin typeface="Arial"/>
            <a:ea typeface="Arial"/>
            <a:cs typeface="Arial"/>
          </a:endParaRPr>
        </a:p>
      </dgm:t>
    </dgm:pt>
    <dgm:pt modelId="{6BF3E1EB-6171-4CAF-BB3E-62C6FE3AFAB2}" type="parTrans" cxnId="{C5ADDA7B-57F5-4274-9E68-065D09BCF0D8}">
      <dgm:prSet/>
      <dgm:spPr/>
      <dgm:t>
        <a:bodyPr/>
        <a:lstStyle/>
        <a:p>
          <a:endParaRPr lang="en-US"/>
        </a:p>
      </dgm:t>
    </dgm:pt>
    <dgm:pt modelId="{BDEA796A-4E2B-437B-9615-824A7374497C}" type="sibTrans" cxnId="{C5ADDA7B-57F5-4274-9E68-065D09BCF0D8}">
      <dgm:prSet/>
      <dgm:spPr/>
      <dgm:t>
        <a:bodyPr/>
        <a:lstStyle/>
        <a:p>
          <a:endParaRPr lang="en-US"/>
        </a:p>
      </dgm:t>
    </dgm:pt>
    <dgm:pt modelId="{8CABD896-B174-4370-8AE3-8EBE9D775F39}" type="pres">
      <dgm:prSet presAssocID="{1692C2ED-70A1-4BEB-A139-9C0E0AB335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57542D-C829-483F-BFC3-98C5A8C1904B}" type="pres">
      <dgm:prSet presAssocID="{98762993-4F33-47B2-86B8-6E851CF5D68E}" presName="composite" presStyleCnt="0"/>
      <dgm:spPr/>
    </dgm:pt>
    <dgm:pt modelId="{DFF8059A-0E34-48A5-B741-C4B527BF06AC}" type="pres">
      <dgm:prSet presAssocID="{98762993-4F33-47B2-86B8-6E851CF5D68E}" presName="parentText" presStyleLbl="align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6A499-F21C-4DEC-A49E-0845FC458627}" type="pres">
      <dgm:prSet presAssocID="{98762993-4F33-47B2-86B8-6E851CF5D68E}" presName="descendantText" presStyleLbl="alignAcc1" presStyleIdx="0" presStyleCnt="10" custScaleY="121130" custLinFactNeighborX="-398" custLinFactNeighborY="226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C6B0B-102A-4619-B953-EFDEEBDB9482}" type="pres">
      <dgm:prSet presAssocID="{10D48F22-3714-4F73-BCE9-FA804D982D71}" presName="sp" presStyleCnt="0"/>
      <dgm:spPr/>
    </dgm:pt>
    <dgm:pt modelId="{8D0A3096-F67F-49C3-9D8D-4E95C8B099F9}" type="pres">
      <dgm:prSet presAssocID="{3EE26BD8-2E0D-4E34-97B2-3AA48D9A2D87}" presName="composite" presStyleCnt="0"/>
      <dgm:spPr/>
    </dgm:pt>
    <dgm:pt modelId="{7732A5C4-6B0B-42F5-AA13-DB187D5146AF}" type="pres">
      <dgm:prSet presAssocID="{3EE26BD8-2E0D-4E34-97B2-3AA48D9A2D87}" presName="parentText" presStyleLbl="align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79FF1-1979-45D6-96BB-3FDAD7C33831}" type="pres">
      <dgm:prSet presAssocID="{3EE26BD8-2E0D-4E34-97B2-3AA48D9A2D87}" presName="descendantText" presStyleLbl="alignAcc1" presStyleIdx="1" presStyleCnt="10" custScaleY="140691" custLinFactNeighborX="-145" custLinFactNeighborY="15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07DAD-C9AE-4B4E-8F21-FA5900CC596A}" type="pres">
      <dgm:prSet presAssocID="{E6BBB9A7-DD93-48C5-B04C-3966BD4C611E}" presName="sp" presStyleCnt="0"/>
      <dgm:spPr/>
    </dgm:pt>
    <dgm:pt modelId="{18C853F7-244B-46B5-8C0F-2FD27CA50CEA}" type="pres">
      <dgm:prSet presAssocID="{F65C6C71-D27A-456C-95BC-66BE5207A557}" presName="composite" presStyleCnt="0"/>
      <dgm:spPr/>
    </dgm:pt>
    <dgm:pt modelId="{52D32523-E50D-43D9-96A9-D46DCFEFD35A}" type="pres">
      <dgm:prSet presAssocID="{F65C6C71-D27A-456C-95BC-66BE5207A557}" presName="parentText" presStyleLbl="align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1D470-C6FC-43DD-8941-10C9CAFC87D0}" type="pres">
      <dgm:prSet presAssocID="{F65C6C71-D27A-456C-95BC-66BE5207A557}" presName="descendantText" presStyleLbl="alignAcc1" presStyleIdx="2" presStyleCnt="10" custScaleY="114977" custLinFactNeighborX="0" custLinFactNeighborY="235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2F53BC-CB57-4EF9-B634-6361F4BE0F06}" type="pres">
      <dgm:prSet presAssocID="{B8323D9D-0157-4693-934C-4E448FBCF266}" presName="sp" presStyleCnt="0"/>
      <dgm:spPr/>
    </dgm:pt>
    <dgm:pt modelId="{6832C072-A69A-46EA-8AE6-87E1CE5B2591}" type="pres">
      <dgm:prSet presAssocID="{6A7B4C46-CE55-42FE-AB58-F7EEBE5474FE}" presName="composite" presStyleCnt="0"/>
      <dgm:spPr/>
    </dgm:pt>
    <dgm:pt modelId="{DABA6030-244E-422F-B912-3BEC463A028A}" type="pres">
      <dgm:prSet presAssocID="{6A7B4C46-CE55-42FE-AB58-F7EEBE5474FE}" presName="parentText" presStyleLbl="align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DEEC9-D3B2-43B7-A745-135E8AB5D590}" type="pres">
      <dgm:prSet presAssocID="{6A7B4C46-CE55-42FE-AB58-F7EEBE5474FE}" presName="descendantText" presStyleLbl="alignAcc1" presStyleIdx="3" presStyleCnt="10" custScaleY="118110" custLinFactNeighborX="-268" custLinFactNeighborY="303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60C1E-43B4-4932-89FD-FACDABC228D1}" type="pres">
      <dgm:prSet presAssocID="{66F01679-66F3-4491-8436-E60B850F0D83}" presName="sp" presStyleCnt="0"/>
      <dgm:spPr/>
    </dgm:pt>
    <dgm:pt modelId="{8AE0A243-7077-4F70-9B33-89512FF7F19C}" type="pres">
      <dgm:prSet presAssocID="{D75FE861-A1B4-426C-BDAB-CD111156D15E}" presName="composite" presStyleCnt="0"/>
      <dgm:spPr/>
    </dgm:pt>
    <dgm:pt modelId="{61E55DB9-8CEC-4BC0-AD26-64C0F105913E}" type="pres">
      <dgm:prSet presAssocID="{D75FE861-A1B4-426C-BDAB-CD111156D15E}" presName="parentText" presStyleLbl="align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CFFF6-8BEF-4923-BC4B-27A1B27DBF2D}" type="pres">
      <dgm:prSet presAssocID="{D75FE861-A1B4-426C-BDAB-CD111156D15E}" presName="descendantText" presStyleLbl="alignAcc1" presStyleIdx="4" presStyleCnt="10" custScaleY="108608" custLinFactNeighborX="134" custLinFactNeighborY="245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D5B0B1-EC9A-41FB-8BC1-2767982A99C3}" type="pres">
      <dgm:prSet presAssocID="{0B9E0C71-1C34-4BB0-8584-CCEF32286C2B}" presName="sp" presStyleCnt="0"/>
      <dgm:spPr/>
    </dgm:pt>
    <dgm:pt modelId="{11A8DC28-EC04-4B9F-82FC-847510291096}" type="pres">
      <dgm:prSet presAssocID="{D02AAD7A-986F-4CD8-B704-D84C47DC01AD}" presName="composite" presStyleCnt="0"/>
      <dgm:spPr/>
    </dgm:pt>
    <dgm:pt modelId="{0A8BEA5C-C789-4117-8AFD-B10BAED773C7}" type="pres">
      <dgm:prSet presAssocID="{D02AAD7A-986F-4CD8-B704-D84C47DC01AD}" presName="parentText" presStyleLbl="align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0D241-9B94-4494-BC8F-BAF7ED43634A}" type="pres">
      <dgm:prSet presAssocID="{D02AAD7A-986F-4CD8-B704-D84C47DC01AD}" presName="descendantText" presStyleLbl="alignAcc1" presStyleIdx="5" presStyleCnt="10" custScaleY="142987" custLinFactNeighborX="-327" custLinFactNeighborY="203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08525-728F-4375-A5AC-7B84B3E90D21}" type="pres">
      <dgm:prSet presAssocID="{78B7962D-0BBE-4281-9E7A-230B20A058A8}" presName="sp" presStyleCnt="0"/>
      <dgm:spPr/>
    </dgm:pt>
    <dgm:pt modelId="{832C3567-6DBE-4D80-9784-9DC8804467AB}" type="pres">
      <dgm:prSet presAssocID="{265613DF-CCB0-474F-A58D-0445108B78B3}" presName="composite" presStyleCnt="0"/>
      <dgm:spPr/>
    </dgm:pt>
    <dgm:pt modelId="{9FB8CC2E-8298-4565-95D2-7B24295C8A0D}" type="pres">
      <dgm:prSet presAssocID="{265613DF-CCB0-474F-A58D-0445108B78B3}" presName="parentText" presStyleLbl="align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B70A2-FF42-4DB9-B80F-E461E6F58E7D}" type="pres">
      <dgm:prSet presAssocID="{265613DF-CCB0-474F-A58D-0445108B78B3}" presName="descendantText" presStyleLbl="alignAcc1" presStyleIdx="6" presStyleCnt="10" custScaleY="142373" custLinFactNeighborX="1511" custLinFactNeighborY="236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CC80D-8BE0-47DA-B160-C727C633C1EB}" type="pres">
      <dgm:prSet presAssocID="{C9154148-47B0-407D-8839-EFCC3503294A}" presName="sp" presStyleCnt="0"/>
      <dgm:spPr/>
    </dgm:pt>
    <dgm:pt modelId="{88E1A3BF-331B-489B-AC53-F3E8AD2037A5}" type="pres">
      <dgm:prSet presAssocID="{61619053-96AF-4881-B672-275BC87B23AF}" presName="composite" presStyleCnt="0"/>
      <dgm:spPr/>
    </dgm:pt>
    <dgm:pt modelId="{344BD3E4-6171-4D3D-AEC7-887D62861C2D}" type="pres">
      <dgm:prSet presAssocID="{61619053-96AF-4881-B672-275BC87B23AF}" presName="parentText" presStyleLbl="alignNode1" presStyleIdx="7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2B83F9-DAE7-48D1-A1D3-E57BA063FA06}" type="pres">
      <dgm:prSet presAssocID="{61619053-96AF-4881-B672-275BC87B23AF}" presName="descendantText" presStyleLbl="alignAcc1" presStyleIdx="7" presStyleCnt="10" custScaleY="143226" custLinFactNeighborX="268" custLinFactNeighborY="270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9A32E1-6EB3-4210-B37C-C311468CF124}" type="pres">
      <dgm:prSet presAssocID="{6982FC12-B261-4D15-A551-3175ADA7B516}" presName="sp" presStyleCnt="0"/>
      <dgm:spPr/>
    </dgm:pt>
    <dgm:pt modelId="{4AF25497-DCEB-450F-9680-69EA615B4E61}" type="pres">
      <dgm:prSet presAssocID="{FB3A6DBF-8C35-4D97-9DAF-50D00149CC2B}" presName="composite" presStyleCnt="0"/>
      <dgm:spPr/>
    </dgm:pt>
    <dgm:pt modelId="{92E3B4A0-2209-435C-A148-BA7A0307A485}" type="pres">
      <dgm:prSet presAssocID="{FB3A6DBF-8C35-4D97-9DAF-50D00149CC2B}" presName="parentText" presStyleLbl="align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AFE28C-E1FE-4F74-B8EC-421B42A6ED5C}" type="pres">
      <dgm:prSet presAssocID="{FB3A6DBF-8C35-4D97-9DAF-50D00149CC2B}" presName="descendantText" presStyleLbl="alignAcc1" presStyleIdx="8" presStyleCnt="10" custLinFactNeighborX="269" custLinFactNeighborY="268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B38EE-12F9-414C-A32B-9A8569547735}" type="pres">
      <dgm:prSet presAssocID="{8AE57EC8-7411-4B94-94E0-2168636C4D0B}" presName="sp" presStyleCnt="0"/>
      <dgm:spPr/>
    </dgm:pt>
    <dgm:pt modelId="{83AFA296-FFB4-4E99-9687-E6D499674693}" type="pres">
      <dgm:prSet presAssocID="{389AC765-FC61-4FA5-AD92-BBFE1109D491}" presName="composite" presStyleCnt="0"/>
      <dgm:spPr/>
    </dgm:pt>
    <dgm:pt modelId="{C699EB41-6CFB-4124-BFF5-F7FD3D322AA0}" type="pres">
      <dgm:prSet presAssocID="{389AC765-FC61-4FA5-AD92-BBFE1109D491}" presName="parentText" presStyleLbl="align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B415E3-6DD0-45A3-BC46-EBD0B1E5B06C}" type="pres">
      <dgm:prSet presAssocID="{389AC765-FC61-4FA5-AD92-BBFE1109D491}" presName="descendantText" presStyleLbl="alignAcc1" presStyleIdx="9" presStyleCnt="10" custScaleY="91463" custLinFactNeighborY="215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26BA79-1F7C-46A0-9A8C-2D589D51CD68}" type="presOf" srcId="{7D46BE27-B241-4AA8-B946-BBF3F34582A8}" destId="{FBD6A499-F21C-4DEC-A49E-0845FC458627}" srcOrd="0" destOrd="0" presId="urn:microsoft.com/office/officeart/2005/8/layout/chevron2"/>
    <dgm:cxn modelId="{43482F04-28E5-4799-9A40-D04E32936D14}" type="presOf" srcId="{8E5DF156-C67E-49F0-8D56-C9ABD05D8731}" destId="{A5FB70A2-FF42-4DB9-B80F-E461E6F58E7D}" srcOrd="0" destOrd="0" presId="urn:microsoft.com/office/officeart/2005/8/layout/chevron2"/>
    <dgm:cxn modelId="{7E3D00A8-1070-4DC1-A43B-60ECAFFC13CE}" srcId="{D02AAD7A-986F-4CD8-B704-D84C47DC01AD}" destId="{4B127432-BEE0-457A-928D-E44130ACB884}" srcOrd="4" destOrd="0" parTransId="{770D0DDA-915A-487D-87FA-3020EB3F88F6}" sibTransId="{470897B7-5B02-4834-91AF-AE68B0B5A971}"/>
    <dgm:cxn modelId="{5CFBA889-351C-4E49-8C3F-1928CB4F238E}" srcId="{1692C2ED-70A1-4BEB-A139-9C0E0AB335D0}" destId="{D02AAD7A-986F-4CD8-B704-D84C47DC01AD}" srcOrd="5" destOrd="0" parTransId="{02ADFD1F-D25F-4DD3-9E50-9E64EEDA8B46}" sibTransId="{78B7962D-0BBE-4281-9E7A-230B20A058A8}"/>
    <dgm:cxn modelId="{FED39327-D265-4FB8-A9F7-EAE8D52EA6C9}" srcId="{D02AAD7A-986F-4CD8-B704-D84C47DC01AD}" destId="{55ED0D77-97EF-4CE6-9E8C-16E4B9BB6A8E}" srcOrd="3" destOrd="0" parTransId="{03C8A662-B9BE-4EDF-ABBE-4B5C32394BAC}" sibTransId="{3D75DC71-F4EC-4C63-ABD2-8DD25C526D32}"/>
    <dgm:cxn modelId="{E4D2C7E6-01D5-4F2D-9296-847538C1955B}" type="presOf" srcId="{99DFB629-CC57-405D-AB2C-970856A7FFAA}" destId="{6550D241-9B94-4494-BC8F-BAF7ED43634A}" srcOrd="0" destOrd="0" presId="urn:microsoft.com/office/officeart/2005/8/layout/chevron2"/>
    <dgm:cxn modelId="{9541983C-F371-485C-8B41-77F46BE99FA0}" type="presOf" srcId="{8D1A7ADA-7FEB-4F7B-902A-54D6DEEE04AA}" destId="{DF8DEEC9-D3B2-43B7-A745-135E8AB5D590}" srcOrd="0" destOrd="0" presId="urn:microsoft.com/office/officeart/2005/8/layout/chevron2"/>
    <dgm:cxn modelId="{1DA9282A-C172-4453-A113-4FA00861AC2F}" srcId="{1692C2ED-70A1-4BEB-A139-9C0E0AB335D0}" destId="{98762993-4F33-47B2-86B8-6E851CF5D68E}" srcOrd="0" destOrd="0" parTransId="{CC7865D4-03A7-4C51-9960-0F122AA2D0E1}" sibTransId="{10D48F22-3714-4F73-BCE9-FA804D982D71}"/>
    <dgm:cxn modelId="{65797E96-8CD3-410C-A97F-B44F36DB845B}" type="presOf" srcId="{89F10D85-B842-4764-8F3D-9A11AED43210}" destId="{6550D241-9B94-4494-BC8F-BAF7ED43634A}" srcOrd="0" destOrd="1" presId="urn:microsoft.com/office/officeart/2005/8/layout/chevron2"/>
    <dgm:cxn modelId="{DFBE03D5-985B-483B-BB23-5CA30393280C}" srcId="{D02AAD7A-986F-4CD8-B704-D84C47DC01AD}" destId="{89F10D85-B842-4764-8F3D-9A11AED43210}" srcOrd="1" destOrd="0" parTransId="{8DE026B8-BAD8-4058-98C2-B8C231455BCF}" sibTransId="{8944B3EA-85AB-4832-B2AA-55D269C79CDD}"/>
    <dgm:cxn modelId="{20AF8FC8-778A-4AB3-964A-3089C15429A3}" type="presOf" srcId="{D02AAD7A-986F-4CD8-B704-D84C47DC01AD}" destId="{0A8BEA5C-C789-4117-8AFD-B10BAED773C7}" srcOrd="0" destOrd="0" presId="urn:microsoft.com/office/officeart/2005/8/layout/chevron2"/>
    <dgm:cxn modelId="{70C724F7-353B-4A9F-BDA1-272008D83AE8}" type="presOf" srcId="{55ED0D77-97EF-4CE6-9E8C-16E4B9BB6A8E}" destId="{6550D241-9B94-4494-BC8F-BAF7ED43634A}" srcOrd="0" destOrd="3" presId="urn:microsoft.com/office/officeart/2005/8/layout/chevron2"/>
    <dgm:cxn modelId="{49631988-5AED-461D-890A-997B6FA37191}" type="presOf" srcId="{2B4A4AB6-A5DE-4605-B244-D7846075464C}" destId="{2F7CFFF6-8BEF-4923-BC4B-27A1B27DBF2D}" srcOrd="0" destOrd="0" presId="urn:microsoft.com/office/officeart/2005/8/layout/chevron2"/>
    <dgm:cxn modelId="{BFBC9CDF-8C2F-4F28-98CB-0FA8BAF22C49}" srcId="{1692C2ED-70A1-4BEB-A139-9C0E0AB335D0}" destId="{6A7B4C46-CE55-42FE-AB58-F7EEBE5474FE}" srcOrd="3" destOrd="0" parTransId="{D864FBA5-836C-41EB-B912-70DCE3D34201}" sibTransId="{66F01679-66F3-4491-8436-E60B850F0D83}"/>
    <dgm:cxn modelId="{94AC8CC3-B72A-434C-8039-BBB50A813310}" srcId="{3EE26BD8-2E0D-4E34-97B2-3AA48D9A2D87}" destId="{0B835BA3-E0F7-40E4-AE9D-4F11B847E2CD}" srcOrd="0" destOrd="0" parTransId="{BA8FDBD4-6FF6-4141-9448-2A148F5DB90D}" sibTransId="{D1790054-230C-4431-868E-989DEE85BCBC}"/>
    <dgm:cxn modelId="{952B3EBA-C707-4A94-AACD-1E96A1557F54}" srcId="{1692C2ED-70A1-4BEB-A139-9C0E0AB335D0}" destId="{D75FE861-A1B4-426C-BDAB-CD111156D15E}" srcOrd="4" destOrd="0" parTransId="{77403138-AFE9-4E9E-9694-4323B7C64BE7}" sibTransId="{0B9E0C71-1C34-4BB0-8584-CCEF32286C2B}"/>
    <dgm:cxn modelId="{64D8A0FC-C0CE-4453-9983-100CCC979D12}" type="presOf" srcId="{834048E6-B45B-479D-B6BE-DD8B65C8BE5C}" destId="{2F7CFFF6-8BEF-4923-BC4B-27A1B27DBF2D}" srcOrd="0" destOrd="1" presId="urn:microsoft.com/office/officeart/2005/8/layout/chevron2"/>
    <dgm:cxn modelId="{93760537-27DF-4468-8A3A-DC05DC3A7592}" srcId="{265613DF-CCB0-474F-A58D-0445108B78B3}" destId="{3A99E232-6884-4FA3-B48E-B77056827CBC}" srcOrd="1" destOrd="0" parTransId="{90A01BA2-9ABB-4129-9052-7D29BA2EE83B}" sibTransId="{0ECC961F-0B0F-4036-B2AB-47569057030C}"/>
    <dgm:cxn modelId="{264BF003-3331-4A29-9A32-39F98C847903}" type="presOf" srcId="{630333A5-C4B7-4964-9429-C0756C532749}" destId="{6550D241-9B94-4494-BC8F-BAF7ED43634A}" srcOrd="0" destOrd="2" presId="urn:microsoft.com/office/officeart/2005/8/layout/chevron2"/>
    <dgm:cxn modelId="{1FE3C9FC-53B7-4E2F-B937-901F34E91E52}" type="presOf" srcId="{FB011D81-56F3-435A-A1CA-DAAC376C3754}" destId="{5651D470-C6FC-43DD-8941-10C9CAFC87D0}" srcOrd="0" destOrd="0" presId="urn:microsoft.com/office/officeart/2005/8/layout/chevron2"/>
    <dgm:cxn modelId="{56DA5CCC-1E49-417E-BB14-56BAB4C819BA}" type="presOf" srcId="{EBD19EF7-A6AB-4784-AA2D-DEC237AD11A0}" destId="{0C2B83F9-DAE7-48D1-A1D3-E57BA063FA06}" srcOrd="0" destOrd="0" presId="urn:microsoft.com/office/officeart/2005/8/layout/chevron2"/>
    <dgm:cxn modelId="{D964DE28-ECA1-4854-B94C-565145436365}" type="presOf" srcId="{D75FE861-A1B4-426C-BDAB-CD111156D15E}" destId="{61E55DB9-8CEC-4BC0-AD26-64C0F105913E}" srcOrd="0" destOrd="0" presId="urn:microsoft.com/office/officeart/2005/8/layout/chevron2"/>
    <dgm:cxn modelId="{BB620A61-9722-4505-9DDC-9553DE4B05E5}" type="presOf" srcId="{98762993-4F33-47B2-86B8-6E851CF5D68E}" destId="{DFF8059A-0E34-48A5-B741-C4B527BF06AC}" srcOrd="0" destOrd="0" presId="urn:microsoft.com/office/officeart/2005/8/layout/chevron2"/>
    <dgm:cxn modelId="{53D3377A-E8E3-4F5A-8D74-74E2873B6D51}" srcId="{1692C2ED-70A1-4BEB-A139-9C0E0AB335D0}" destId="{3EE26BD8-2E0D-4E34-97B2-3AA48D9A2D87}" srcOrd="1" destOrd="0" parTransId="{6810A7A2-2906-4119-984A-EEF2028CE177}" sibTransId="{E6BBB9A7-DD93-48C5-B04C-3966BD4C611E}"/>
    <dgm:cxn modelId="{7551E509-CBCA-4311-97E1-E38F930C57FD}" type="presOf" srcId="{61619053-96AF-4881-B672-275BC87B23AF}" destId="{344BD3E4-6171-4D3D-AEC7-887D62861C2D}" srcOrd="0" destOrd="0" presId="urn:microsoft.com/office/officeart/2005/8/layout/chevron2"/>
    <dgm:cxn modelId="{0C70A30C-C7AF-45CF-BE6C-5669B6794707}" type="presOf" srcId="{3EE26BD8-2E0D-4E34-97B2-3AA48D9A2D87}" destId="{7732A5C4-6B0B-42F5-AA13-DB187D5146AF}" srcOrd="0" destOrd="0" presId="urn:microsoft.com/office/officeart/2005/8/layout/chevron2"/>
    <dgm:cxn modelId="{993E3C5D-C78C-4EA9-93F5-207C1EA94E7F}" type="presOf" srcId="{FB3A6DBF-8C35-4D97-9DAF-50D00149CC2B}" destId="{92E3B4A0-2209-435C-A148-BA7A0307A485}" srcOrd="0" destOrd="0" presId="urn:microsoft.com/office/officeart/2005/8/layout/chevron2"/>
    <dgm:cxn modelId="{67710D75-69D3-43C2-AE4F-A67DEC8CE1CE}" srcId="{61619053-96AF-4881-B672-275BC87B23AF}" destId="{EBD19EF7-A6AB-4784-AA2D-DEC237AD11A0}" srcOrd="0" destOrd="0" parTransId="{C5C1843D-6DE5-449B-A45A-A65665491DD0}" sibTransId="{3DC670ED-2AD1-4A85-B935-2137A931D3AE}"/>
    <dgm:cxn modelId="{744F549F-E892-4050-A30E-25BF1AB50240}" srcId="{1692C2ED-70A1-4BEB-A139-9C0E0AB335D0}" destId="{265613DF-CCB0-474F-A58D-0445108B78B3}" srcOrd="6" destOrd="0" parTransId="{759EE4EB-541E-4BFC-8941-D8E944343EC3}" sibTransId="{C9154148-47B0-407D-8839-EFCC3503294A}"/>
    <dgm:cxn modelId="{C3F8BAC5-A940-4E28-93DA-856F66A490FA}" type="presOf" srcId="{6A7B4C46-CE55-42FE-AB58-F7EEBE5474FE}" destId="{DABA6030-244E-422F-B912-3BEC463A028A}" srcOrd="0" destOrd="0" presId="urn:microsoft.com/office/officeart/2005/8/layout/chevron2"/>
    <dgm:cxn modelId="{156C5C24-E3F3-4B66-8FA4-2A66B3B6BF8E}" type="presOf" srcId="{F65C6C71-D27A-456C-95BC-66BE5207A557}" destId="{52D32523-E50D-43D9-96A9-D46DCFEFD35A}" srcOrd="0" destOrd="0" presId="urn:microsoft.com/office/officeart/2005/8/layout/chevron2"/>
    <dgm:cxn modelId="{8BDFAFFC-77E2-4FDF-A8CB-521058102514}" srcId="{D02AAD7A-986F-4CD8-B704-D84C47DC01AD}" destId="{99DFB629-CC57-405D-AB2C-970856A7FFAA}" srcOrd="0" destOrd="0" parTransId="{FB5C8B5B-CB6A-4703-8ED7-ACAF0BFD13ED}" sibTransId="{85DBE610-2744-42C3-81B5-1CB256E3FB45}"/>
    <dgm:cxn modelId="{107130F1-3BEB-4083-9475-E360F963BF82}" srcId="{1692C2ED-70A1-4BEB-A139-9C0E0AB335D0}" destId="{389AC765-FC61-4FA5-AD92-BBFE1109D491}" srcOrd="9" destOrd="0" parTransId="{A2C8EB41-F98C-4AE5-A864-D5E93AA6843A}" sibTransId="{4EB2AD8A-E17B-4C14-B1C1-AC751038900E}"/>
    <dgm:cxn modelId="{2164F3DA-8990-4320-9B60-1B6D679B549E}" type="presOf" srcId="{265613DF-CCB0-474F-A58D-0445108B78B3}" destId="{9FB8CC2E-8298-4565-95D2-7B24295C8A0D}" srcOrd="0" destOrd="0" presId="urn:microsoft.com/office/officeart/2005/8/layout/chevron2"/>
    <dgm:cxn modelId="{F2A444B4-6122-465A-A793-F557C9F6E4E8}" srcId="{D02AAD7A-986F-4CD8-B704-D84C47DC01AD}" destId="{630333A5-C4B7-4964-9429-C0756C532749}" srcOrd="2" destOrd="0" parTransId="{23201581-BD6F-4391-AA87-8A71C59BA9C7}" sibTransId="{78A2E13B-D45F-428F-B81F-E3FC1B65FC4D}"/>
    <dgm:cxn modelId="{5172923E-48F3-4393-B273-31A85FE54C36}" srcId="{6A7B4C46-CE55-42FE-AB58-F7EEBE5474FE}" destId="{8D1A7ADA-7FEB-4F7B-902A-54D6DEEE04AA}" srcOrd="0" destOrd="0" parTransId="{5A1C3524-FA60-40A9-A3CA-FE74620FDDEF}" sibTransId="{127C7BA0-6EDE-4DA9-87CC-A0E2DAFBB568}"/>
    <dgm:cxn modelId="{A27C1170-A55A-41DA-9D3E-906DCBAEB88B}" type="presOf" srcId="{3A99E232-6884-4FA3-B48E-B77056827CBC}" destId="{A5FB70A2-FF42-4DB9-B80F-E461E6F58E7D}" srcOrd="0" destOrd="1" presId="urn:microsoft.com/office/officeart/2005/8/layout/chevron2"/>
    <dgm:cxn modelId="{FFE0FCD2-2F01-4A8F-ADCC-468C5CDBD112}" srcId="{FB3A6DBF-8C35-4D97-9DAF-50D00149CC2B}" destId="{9EE8F840-3B5F-488B-8B57-216BCFE063DF}" srcOrd="0" destOrd="0" parTransId="{A0896F2C-14E2-450D-94AC-4B391C51A98C}" sibTransId="{022A6687-F79C-4CE1-BB41-31CD10576352}"/>
    <dgm:cxn modelId="{8B1E5F3F-62AF-4B6C-AFBF-3F6E91485E29}" srcId="{98762993-4F33-47B2-86B8-6E851CF5D68E}" destId="{7D46BE27-B241-4AA8-B946-BBF3F34582A8}" srcOrd="0" destOrd="0" parTransId="{677EFF2D-8245-4259-B449-DB4D491DC49D}" sibTransId="{814E7B36-FD20-498D-A37A-0E529EBD0ECF}"/>
    <dgm:cxn modelId="{32993EFD-A293-428F-BD98-D48FEFB767FD}" srcId="{D75FE861-A1B4-426C-BDAB-CD111156D15E}" destId="{834048E6-B45B-479D-B6BE-DD8B65C8BE5C}" srcOrd="1" destOrd="0" parTransId="{620092E1-1ACD-4D49-BFE0-C22E8428687A}" sibTransId="{7302E3F7-483C-4BD5-87EE-70A2DA044E54}"/>
    <dgm:cxn modelId="{E49E315B-8083-432B-B17A-77585B71D288}" srcId="{265613DF-CCB0-474F-A58D-0445108B78B3}" destId="{8E5DF156-C67E-49F0-8D56-C9ABD05D8731}" srcOrd="0" destOrd="0" parTransId="{894008C5-A54B-4F22-B76E-DECC4AE2964F}" sibTransId="{C2C9B900-90FD-4EA5-8D35-D1257EE8C170}"/>
    <dgm:cxn modelId="{EB825030-9E80-4CAA-9048-B4618727E0EA}" srcId="{265613DF-CCB0-474F-A58D-0445108B78B3}" destId="{41472827-4E3B-47B7-B130-A7D659EED256}" srcOrd="2" destOrd="0" parTransId="{A616E655-2795-40B9-83EA-C3B65E819EA9}" sibTransId="{4DA5A156-6B8D-4EF1-B638-9EABDBD148BC}"/>
    <dgm:cxn modelId="{D5F21AF3-BAA4-42D5-8C13-349E6C9433D2}" srcId="{D75FE861-A1B4-426C-BDAB-CD111156D15E}" destId="{2B4A4AB6-A5DE-4605-B244-D7846075464C}" srcOrd="0" destOrd="0" parTransId="{D78F7F52-73C8-4EBA-96B5-6BBCCC04EF31}" sibTransId="{91B4F021-0034-4332-A71C-CE32364D16DE}"/>
    <dgm:cxn modelId="{B6591A29-8D06-4BCE-84E2-74F3EA43487D}" srcId="{389AC765-FC61-4FA5-AD92-BBFE1109D491}" destId="{530B2722-8431-4E71-9726-5F9BBD3C6DF4}" srcOrd="0" destOrd="0" parTransId="{117F23BC-3F39-4C98-AD3D-040C9E92211D}" sibTransId="{23799AC5-AFB6-41C0-AAA1-BC5E6D655748}"/>
    <dgm:cxn modelId="{B08FBF60-DB0D-403E-B96D-9A5AEF5C2F35}" srcId="{1692C2ED-70A1-4BEB-A139-9C0E0AB335D0}" destId="{F65C6C71-D27A-456C-95BC-66BE5207A557}" srcOrd="2" destOrd="0" parTransId="{92F852CB-42FD-4FAD-912A-CC4A1F2C0422}" sibTransId="{B8323D9D-0157-4693-934C-4E448FBCF266}"/>
    <dgm:cxn modelId="{E463C253-C090-4093-A3F1-9CDF632A90EB}" type="presOf" srcId="{389AC765-FC61-4FA5-AD92-BBFE1109D491}" destId="{C699EB41-6CFB-4124-BFF5-F7FD3D322AA0}" srcOrd="0" destOrd="0" presId="urn:microsoft.com/office/officeart/2005/8/layout/chevron2"/>
    <dgm:cxn modelId="{C5ADDA7B-57F5-4274-9E68-065D09BCF0D8}" srcId="{F65C6C71-D27A-456C-95BC-66BE5207A557}" destId="{FB011D81-56F3-435A-A1CA-DAAC376C3754}" srcOrd="0" destOrd="0" parTransId="{6BF3E1EB-6171-4CAF-BB3E-62C6FE3AFAB2}" sibTransId="{BDEA796A-4E2B-437B-9615-824A7374497C}"/>
    <dgm:cxn modelId="{8DB7ECF3-F5CE-4C59-BAFB-BF38AA892B95}" srcId="{1692C2ED-70A1-4BEB-A139-9C0E0AB335D0}" destId="{61619053-96AF-4881-B672-275BC87B23AF}" srcOrd="7" destOrd="0" parTransId="{CCFF4F2A-255D-496C-BA43-2EBA997E3879}" sibTransId="{6982FC12-B261-4D15-A551-3175ADA7B516}"/>
    <dgm:cxn modelId="{F89E554A-A64B-454A-8167-FEB294C11CE3}" type="presOf" srcId="{1692C2ED-70A1-4BEB-A139-9C0E0AB335D0}" destId="{8CABD896-B174-4370-8AE3-8EBE9D775F39}" srcOrd="0" destOrd="0" presId="urn:microsoft.com/office/officeart/2005/8/layout/chevron2"/>
    <dgm:cxn modelId="{71CBB408-0503-473E-BF0F-E5EC0E7D092D}" type="presOf" srcId="{41472827-4E3B-47B7-B130-A7D659EED256}" destId="{A5FB70A2-FF42-4DB9-B80F-E461E6F58E7D}" srcOrd="0" destOrd="2" presId="urn:microsoft.com/office/officeart/2005/8/layout/chevron2"/>
    <dgm:cxn modelId="{4EBDA226-26C0-44FB-8DC0-A597D8FA51F9}" type="presOf" srcId="{4B127432-BEE0-457A-928D-E44130ACB884}" destId="{6550D241-9B94-4494-BC8F-BAF7ED43634A}" srcOrd="0" destOrd="4" presId="urn:microsoft.com/office/officeart/2005/8/layout/chevron2"/>
    <dgm:cxn modelId="{2B2E5961-CC6B-4209-93BB-F123B882A7FA}" type="presOf" srcId="{0B835BA3-E0F7-40E4-AE9D-4F11B847E2CD}" destId="{C2879FF1-1979-45D6-96BB-3FDAD7C33831}" srcOrd="0" destOrd="0" presId="urn:microsoft.com/office/officeart/2005/8/layout/chevron2"/>
    <dgm:cxn modelId="{C8D4CEBC-056B-4623-BCC4-C910D2E92172}" srcId="{1692C2ED-70A1-4BEB-A139-9C0E0AB335D0}" destId="{FB3A6DBF-8C35-4D97-9DAF-50D00149CC2B}" srcOrd="8" destOrd="0" parTransId="{CD71F1C0-D983-4B7E-81D1-0BA2F460109D}" sibTransId="{8AE57EC8-7411-4B94-94E0-2168636C4D0B}"/>
    <dgm:cxn modelId="{98763B60-FE19-45B1-9465-566A73BD862F}" type="presOf" srcId="{9EE8F840-3B5F-488B-8B57-216BCFE063DF}" destId="{3EAFE28C-E1FE-4F74-B8EC-421B42A6ED5C}" srcOrd="0" destOrd="0" presId="urn:microsoft.com/office/officeart/2005/8/layout/chevron2"/>
    <dgm:cxn modelId="{81CBD25C-ECA0-417A-BE95-F6B0A5749DE3}" type="presOf" srcId="{530B2722-8431-4E71-9726-5F9BBD3C6DF4}" destId="{69B415E3-6DD0-45A3-BC46-EBD0B1E5B06C}" srcOrd="0" destOrd="0" presId="urn:microsoft.com/office/officeart/2005/8/layout/chevron2"/>
    <dgm:cxn modelId="{706432C9-72ED-4D1E-B159-DBD913320930}" type="presParOf" srcId="{8CABD896-B174-4370-8AE3-8EBE9D775F39}" destId="{0D57542D-C829-483F-BFC3-98C5A8C1904B}" srcOrd="0" destOrd="0" presId="urn:microsoft.com/office/officeart/2005/8/layout/chevron2"/>
    <dgm:cxn modelId="{3F34CFDD-0337-41EE-957D-30C9E4761F6A}" type="presParOf" srcId="{0D57542D-C829-483F-BFC3-98C5A8C1904B}" destId="{DFF8059A-0E34-48A5-B741-C4B527BF06AC}" srcOrd="0" destOrd="0" presId="urn:microsoft.com/office/officeart/2005/8/layout/chevron2"/>
    <dgm:cxn modelId="{11DA42DE-BDB2-4D4E-8594-BE8C68CCBA80}" type="presParOf" srcId="{0D57542D-C829-483F-BFC3-98C5A8C1904B}" destId="{FBD6A499-F21C-4DEC-A49E-0845FC458627}" srcOrd="1" destOrd="0" presId="urn:microsoft.com/office/officeart/2005/8/layout/chevron2"/>
    <dgm:cxn modelId="{779F58A0-09D8-48DC-BA21-75C23AE814C3}" type="presParOf" srcId="{8CABD896-B174-4370-8AE3-8EBE9D775F39}" destId="{581C6B0B-102A-4619-B953-EFDEEBDB9482}" srcOrd="1" destOrd="0" presId="urn:microsoft.com/office/officeart/2005/8/layout/chevron2"/>
    <dgm:cxn modelId="{7331DDCE-C3B3-44B9-9982-88F3E22845DD}" type="presParOf" srcId="{8CABD896-B174-4370-8AE3-8EBE9D775F39}" destId="{8D0A3096-F67F-49C3-9D8D-4E95C8B099F9}" srcOrd="2" destOrd="0" presId="urn:microsoft.com/office/officeart/2005/8/layout/chevron2"/>
    <dgm:cxn modelId="{F5C02D9D-C4B3-4544-B815-86EB9D742F56}" type="presParOf" srcId="{8D0A3096-F67F-49C3-9D8D-4E95C8B099F9}" destId="{7732A5C4-6B0B-42F5-AA13-DB187D5146AF}" srcOrd="0" destOrd="0" presId="urn:microsoft.com/office/officeart/2005/8/layout/chevron2"/>
    <dgm:cxn modelId="{BFF73A0C-57AB-44FB-A0C2-EF2689602618}" type="presParOf" srcId="{8D0A3096-F67F-49C3-9D8D-4E95C8B099F9}" destId="{C2879FF1-1979-45D6-96BB-3FDAD7C33831}" srcOrd="1" destOrd="0" presId="urn:microsoft.com/office/officeart/2005/8/layout/chevron2"/>
    <dgm:cxn modelId="{874A8984-9EE0-4968-B67C-DFF4D37476A6}" type="presParOf" srcId="{8CABD896-B174-4370-8AE3-8EBE9D775F39}" destId="{4EF07DAD-C9AE-4B4E-8F21-FA5900CC596A}" srcOrd="3" destOrd="0" presId="urn:microsoft.com/office/officeart/2005/8/layout/chevron2"/>
    <dgm:cxn modelId="{92192FE6-F3C7-4C25-B0AB-AA960ECDE46D}" type="presParOf" srcId="{8CABD896-B174-4370-8AE3-8EBE9D775F39}" destId="{18C853F7-244B-46B5-8C0F-2FD27CA50CEA}" srcOrd="4" destOrd="0" presId="urn:microsoft.com/office/officeart/2005/8/layout/chevron2"/>
    <dgm:cxn modelId="{DEC76E39-953B-4D87-A885-5CECEBD10F7D}" type="presParOf" srcId="{18C853F7-244B-46B5-8C0F-2FD27CA50CEA}" destId="{52D32523-E50D-43D9-96A9-D46DCFEFD35A}" srcOrd="0" destOrd="0" presId="urn:microsoft.com/office/officeart/2005/8/layout/chevron2"/>
    <dgm:cxn modelId="{1A044EA6-0E90-4CC2-9661-6B392A9BEC25}" type="presParOf" srcId="{18C853F7-244B-46B5-8C0F-2FD27CA50CEA}" destId="{5651D470-C6FC-43DD-8941-10C9CAFC87D0}" srcOrd="1" destOrd="0" presId="urn:microsoft.com/office/officeart/2005/8/layout/chevron2"/>
    <dgm:cxn modelId="{10B62AF1-5CF5-4A8C-825B-0D21F729568F}" type="presParOf" srcId="{8CABD896-B174-4370-8AE3-8EBE9D775F39}" destId="{992F53BC-CB57-4EF9-B634-6361F4BE0F06}" srcOrd="5" destOrd="0" presId="urn:microsoft.com/office/officeart/2005/8/layout/chevron2"/>
    <dgm:cxn modelId="{C1D9057D-67DE-4C5B-A246-522B925986D6}" type="presParOf" srcId="{8CABD896-B174-4370-8AE3-8EBE9D775F39}" destId="{6832C072-A69A-46EA-8AE6-87E1CE5B2591}" srcOrd="6" destOrd="0" presId="urn:microsoft.com/office/officeart/2005/8/layout/chevron2"/>
    <dgm:cxn modelId="{3BB6D0D2-180F-4AAD-9291-A0AEC71A9F7C}" type="presParOf" srcId="{6832C072-A69A-46EA-8AE6-87E1CE5B2591}" destId="{DABA6030-244E-422F-B912-3BEC463A028A}" srcOrd="0" destOrd="0" presId="urn:microsoft.com/office/officeart/2005/8/layout/chevron2"/>
    <dgm:cxn modelId="{3D2C563B-E8C2-4305-8F01-B6903F812BD1}" type="presParOf" srcId="{6832C072-A69A-46EA-8AE6-87E1CE5B2591}" destId="{DF8DEEC9-D3B2-43B7-A745-135E8AB5D590}" srcOrd="1" destOrd="0" presId="urn:microsoft.com/office/officeart/2005/8/layout/chevron2"/>
    <dgm:cxn modelId="{5EF81F0A-B4C2-4F24-8541-12AEDE850496}" type="presParOf" srcId="{8CABD896-B174-4370-8AE3-8EBE9D775F39}" destId="{8B960C1E-43B4-4932-89FD-FACDABC228D1}" srcOrd="7" destOrd="0" presId="urn:microsoft.com/office/officeart/2005/8/layout/chevron2"/>
    <dgm:cxn modelId="{E0AD5F6C-A469-49E6-9051-A1688BC640ED}" type="presParOf" srcId="{8CABD896-B174-4370-8AE3-8EBE9D775F39}" destId="{8AE0A243-7077-4F70-9B33-89512FF7F19C}" srcOrd="8" destOrd="0" presId="urn:microsoft.com/office/officeart/2005/8/layout/chevron2"/>
    <dgm:cxn modelId="{85EADF9B-4836-4559-BBB6-87DA19000659}" type="presParOf" srcId="{8AE0A243-7077-4F70-9B33-89512FF7F19C}" destId="{61E55DB9-8CEC-4BC0-AD26-64C0F105913E}" srcOrd="0" destOrd="0" presId="urn:microsoft.com/office/officeart/2005/8/layout/chevron2"/>
    <dgm:cxn modelId="{1AD5011E-4162-47E6-BD4D-93A81DE10299}" type="presParOf" srcId="{8AE0A243-7077-4F70-9B33-89512FF7F19C}" destId="{2F7CFFF6-8BEF-4923-BC4B-27A1B27DBF2D}" srcOrd="1" destOrd="0" presId="urn:microsoft.com/office/officeart/2005/8/layout/chevron2"/>
    <dgm:cxn modelId="{20568BB8-2F25-4F0E-84F0-9B58D93FDDD2}" type="presParOf" srcId="{8CABD896-B174-4370-8AE3-8EBE9D775F39}" destId="{A1D5B0B1-EC9A-41FB-8BC1-2767982A99C3}" srcOrd="9" destOrd="0" presId="urn:microsoft.com/office/officeart/2005/8/layout/chevron2"/>
    <dgm:cxn modelId="{1B601FD2-97BB-4039-BC44-8C457E2C1BD2}" type="presParOf" srcId="{8CABD896-B174-4370-8AE3-8EBE9D775F39}" destId="{11A8DC28-EC04-4B9F-82FC-847510291096}" srcOrd="10" destOrd="0" presId="urn:microsoft.com/office/officeart/2005/8/layout/chevron2"/>
    <dgm:cxn modelId="{2F3E729E-C68F-4D19-BC30-A25CD6F63648}" type="presParOf" srcId="{11A8DC28-EC04-4B9F-82FC-847510291096}" destId="{0A8BEA5C-C789-4117-8AFD-B10BAED773C7}" srcOrd="0" destOrd="0" presId="urn:microsoft.com/office/officeart/2005/8/layout/chevron2"/>
    <dgm:cxn modelId="{E427A4B0-D12E-49B7-A7E1-804DC6FEFDE8}" type="presParOf" srcId="{11A8DC28-EC04-4B9F-82FC-847510291096}" destId="{6550D241-9B94-4494-BC8F-BAF7ED43634A}" srcOrd="1" destOrd="0" presId="urn:microsoft.com/office/officeart/2005/8/layout/chevron2"/>
    <dgm:cxn modelId="{536FF783-D050-47F5-B498-BD0D330C6C4C}" type="presParOf" srcId="{8CABD896-B174-4370-8AE3-8EBE9D775F39}" destId="{93408525-728F-4375-A5AC-7B84B3E90D21}" srcOrd="11" destOrd="0" presId="urn:microsoft.com/office/officeart/2005/8/layout/chevron2"/>
    <dgm:cxn modelId="{E1934766-B3CA-49C6-A187-00B2F5EC168E}" type="presParOf" srcId="{8CABD896-B174-4370-8AE3-8EBE9D775F39}" destId="{832C3567-6DBE-4D80-9784-9DC8804467AB}" srcOrd="12" destOrd="0" presId="urn:microsoft.com/office/officeart/2005/8/layout/chevron2"/>
    <dgm:cxn modelId="{04B3BB41-1BB5-49CD-BC40-B5CC94C3D5C6}" type="presParOf" srcId="{832C3567-6DBE-4D80-9784-9DC8804467AB}" destId="{9FB8CC2E-8298-4565-95D2-7B24295C8A0D}" srcOrd="0" destOrd="0" presId="urn:microsoft.com/office/officeart/2005/8/layout/chevron2"/>
    <dgm:cxn modelId="{69CEAABF-E1B0-4567-A344-C5AAE739A703}" type="presParOf" srcId="{832C3567-6DBE-4D80-9784-9DC8804467AB}" destId="{A5FB70A2-FF42-4DB9-B80F-E461E6F58E7D}" srcOrd="1" destOrd="0" presId="urn:microsoft.com/office/officeart/2005/8/layout/chevron2"/>
    <dgm:cxn modelId="{E24DE29E-E13C-455A-9E7C-F19FF2454522}" type="presParOf" srcId="{8CABD896-B174-4370-8AE3-8EBE9D775F39}" destId="{9C4CC80D-8BE0-47DA-B160-C727C633C1EB}" srcOrd="13" destOrd="0" presId="urn:microsoft.com/office/officeart/2005/8/layout/chevron2"/>
    <dgm:cxn modelId="{8A613594-8D1F-4A33-B9BB-DBA0FE6B2FC1}" type="presParOf" srcId="{8CABD896-B174-4370-8AE3-8EBE9D775F39}" destId="{88E1A3BF-331B-489B-AC53-F3E8AD2037A5}" srcOrd="14" destOrd="0" presId="urn:microsoft.com/office/officeart/2005/8/layout/chevron2"/>
    <dgm:cxn modelId="{4287A46B-FA56-473C-AF9F-D326B449FBBE}" type="presParOf" srcId="{88E1A3BF-331B-489B-AC53-F3E8AD2037A5}" destId="{344BD3E4-6171-4D3D-AEC7-887D62861C2D}" srcOrd="0" destOrd="0" presId="urn:microsoft.com/office/officeart/2005/8/layout/chevron2"/>
    <dgm:cxn modelId="{F978BB12-2FBE-4486-8697-4DDF8B91A105}" type="presParOf" srcId="{88E1A3BF-331B-489B-AC53-F3E8AD2037A5}" destId="{0C2B83F9-DAE7-48D1-A1D3-E57BA063FA06}" srcOrd="1" destOrd="0" presId="urn:microsoft.com/office/officeart/2005/8/layout/chevron2"/>
    <dgm:cxn modelId="{41C4D1A4-BECD-4D51-B52F-8B795468A6E0}" type="presParOf" srcId="{8CABD896-B174-4370-8AE3-8EBE9D775F39}" destId="{309A32E1-6EB3-4210-B37C-C311468CF124}" srcOrd="15" destOrd="0" presId="urn:microsoft.com/office/officeart/2005/8/layout/chevron2"/>
    <dgm:cxn modelId="{354D4EB5-A8B8-4703-8C40-F4C309C39C16}" type="presParOf" srcId="{8CABD896-B174-4370-8AE3-8EBE9D775F39}" destId="{4AF25497-DCEB-450F-9680-69EA615B4E61}" srcOrd="16" destOrd="0" presId="urn:microsoft.com/office/officeart/2005/8/layout/chevron2"/>
    <dgm:cxn modelId="{2C0DFF8D-E6D8-44A5-9F55-C8B0F7F31F9B}" type="presParOf" srcId="{4AF25497-DCEB-450F-9680-69EA615B4E61}" destId="{92E3B4A0-2209-435C-A148-BA7A0307A485}" srcOrd="0" destOrd="0" presId="urn:microsoft.com/office/officeart/2005/8/layout/chevron2"/>
    <dgm:cxn modelId="{D4042598-7BB3-4F9B-A41B-E62D9A2AF9F2}" type="presParOf" srcId="{4AF25497-DCEB-450F-9680-69EA615B4E61}" destId="{3EAFE28C-E1FE-4F74-B8EC-421B42A6ED5C}" srcOrd="1" destOrd="0" presId="urn:microsoft.com/office/officeart/2005/8/layout/chevron2"/>
    <dgm:cxn modelId="{BAD0D808-0567-41CC-8D1F-A4EF4DCF208A}" type="presParOf" srcId="{8CABD896-B174-4370-8AE3-8EBE9D775F39}" destId="{BFBB38EE-12F9-414C-A32B-9A8569547735}" srcOrd="17" destOrd="0" presId="urn:microsoft.com/office/officeart/2005/8/layout/chevron2"/>
    <dgm:cxn modelId="{F4007739-E48E-4861-9627-4989E4D6D906}" type="presParOf" srcId="{8CABD896-B174-4370-8AE3-8EBE9D775F39}" destId="{83AFA296-FFB4-4E99-9687-E6D499674693}" srcOrd="18" destOrd="0" presId="urn:microsoft.com/office/officeart/2005/8/layout/chevron2"/>
    <dgm:cxn modelId="{309215CD-6F26-4665-BB29-5A3B415B5727}" type="presParOf" srcId="{83AFA296-FFB4-4E99-9687-E6D499674693}" destId="{C699EB41-6CFB-4124-BFF5-F7FD3D322AA0}" srcOrd="0" destOrd="0" presId="urn:microsoft.com/office/officeart/2005/8/layout/chevron2"/>
    <dgm:cxn modelId="{E1B8B88D-A2FB-4D90-9155-5BE2BBD58D67}" type="presParOf" srcId="{83AFA296-FFB4-4E99-9687-E6D499674693}" destId="{69B415E3-6DD0-45A3-BC46-EBD0B1E5B06C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62DAB4-8A00-4801-AD1D-A24F42648D0E}" type="doc">
      <dgm:prSet loTypeId="urn:microsoft.com/office/officeart/2005/8/layout/vProcess5" loCatId="process" qsTypeId="urn:microsoft.com/office/officeart/2005/8/quickstyle/3d3" qsCatId="3D" csTypeId="urn:microsoft.com/office/officeart/2005/8/colors/colorful3" csCatId="colorful" phldr="1"/>
      <dgm:spPr/>
    </dgm:pt>
    <dgm:pt modelId="{6673D8B6-F306-4AB7-8C7E-FA1AD495F24E}">
      <dgm:prSet phldrT="[Text]" custT="1"/>
      <dgm:spPr/>
      <dgm:t>
        <a:bodyPr/>
        <a:lstStyle/>
        <a:p>
          <a:r>
            <a:rPr lang="en-US" sz="2400" b="1" dirty="0"/>
            <a:t>III</a:t>
          </a:r>
          <a:r>
            <a:rPr lang="ka-GE" sz="2400" b="1" dirty="0"/>
            <a:t> დონე</a:t>
          </a:r>
          <a:r>
            <a:rPr lang="en-US" sz="2400" b="1" dirty="0"/>
            <a:t>  -</a:t>
          </a:r>
          <a:r>
            <a:rPr lang="ka-GE" sz="2400" b="1" dirty="0"/>
            <a:t> 7</a:t>
          </a:r>
          <a:r>
            <a:rPr lang="en-US" sz="2400" b="1" dirty="0"/>
            <a:t> </a:t>
          </a:r>
          <a:r>
            <a:rPr lang="ka-GE" sz="1800" b="1" dirty="0"/>
            <a:t>დაწესებულება</a:t>
          </a:r>
          <a:r>
            <a:rPr lang="en-US" sz="2400" b="1" dirty="0"/>
            <a:t>  </a:t>
          </a:r>
        </a:p>
      </dgm:t>
    </dgm:pt>
    <dgm:pt modelId="{539C38AE-F895-4593-AE64-49627F58272B}" type="parTrans" cxnId="{678492EF-0FF7-4567-B90D-02A53CF6B684}">
      <dgm:prSet/>
      <dgm:spPr/>
      <dgm:t>
        <a:bodyPr/>
        <a:lstStyle/>
        <a:p>
          <a:endParaRPr lang="en-US"/>
        </a:p>
      </dgm:t>
    </dgm:pt>
    <dgm:pt modelId="{0236C0F5-774C-4D70-A57C-D724F9203200}" type="sibTrans" cxnId="{678492EF-0FF7-4567-B90D-02A53CF6B684}">
      <dgm:prSet/>
      <dgm:spPr/>
      <dgm:t>
        <a:bodyPr/>
        <a:lstStyle/>
        <a:p>
          <a:endParaRPr lang="en-US"/>
        </a:p>
      </dgm:t>
    </dgm:pt>
    <dgm:pt modelId="{16CA0759-411B-4B74-B56A-DC046FAF7D27}">
      <dgm:prSet phldrT="[Text]" custT="1"/>
      <dgm:spPr>
        <a:solidFill>
          <a:srgbClr val="33AB94"/>
        </a:solidFill>
      </dgm:spPr>
      <dgm:t>
        <a:bodyPr/>
        <a:lstStyle/>
        <a:p>
          <a:r>
            <a:rPr lang="en-US" sz="2400" b="1" dirty="0"/>
            <a:t>II</a:t>
          </a:r>
          <a:r>
            <a:rPr lang="ka-GE" sz="2400" b="1" dirty="0"/>
            <a:t> დონე -</a:t>
          </a:r>
          <a:r>
            <a:rPr lang="en-US" sz="2400" b="1" dirty="0"/>
            <a:t> 40</a:t>
          </a:r>
          <a:r>
            <a:rPr lang="ka-GE" sz="2400" b="1" dirty="0"/>
            <a:t> </a:t>
          </a:r>
          <a:r>
            <a:rPr lang="ka-GE" sz="1800" b="1" dirty="0"/>
            <a:t>დაწესებულება</a:t>
          </a:r>
          <a:endParaRPr lang="en-US" sz="1800" b="1" dirty="0"/>
        </a:p>
      </dgm:t>
    </dgm:pt>
    <dgm:pt modelId="{A4266ABC-9D47-43A8-B1F6-20E830B018F3}" type="parTrans" cxnId="{AEEAEFCB-001D-4FB7-B063-1684461CE274}">
      <dgm:prSet/>
      <dgm:spPr/>
      <dgm:t>
        <a:bodyPr/>
        <a:lstStyle/>
        <a:p>
          <a:endParaRPr lang="en-US"/>
        </a:p>
      </dgm:t>
    </dgm:pt>
    <dgm:pt modelId="{2BD08FBB-869D-4149-9E2A-8AA4E81D3ACE}" type="sibTrans" cxnId="{AEEAEFCB-001D-4FB7-B063-1684461CE274}">
      <dgm:prSet/>
      <dgm:spPr/>
      <dgm:t>
        <a:bodyPr/>
        <a:lstStyle/>
        <a:p>
          <a:endParaRPr lang="en-US"/>
        </a:p>
      </dgm:t>
    </dgm:pt>
    <dgm:pt modelId="{C8C85D23-6ECD-4F96-9757-4D0E3F4B24C5}">
      <dgm:prSet phldrT="[Text]" custT="1"/>
      <dgm:spPr>
        <a:solidFill>
          <a:srgbClr val="19574B"/>
        </a:solidFill>
      </dgm:spPr>
      <dgm:t>
        <a:bodyPr/>
        <a:lstStyle/>
        <a:p>
          <a:r>
            <a:rPr lang="en-US" sz="2400" b="1" dirty="0"/>
            <a:t>I</a:t>
          </a:r>
          <a:r>
            <a:rPr lang="ka-GE" sz="2400" b="1" dirty="0"/>
            <a:t> დონე  - </a:t>
          </a:r>
          <a:r>
            <a:rPr lang="en-US" sz="2400" b="1" dirty="0"/>
            <a:t>25 </a:t>
          </a:r>
          <a:r>
            <a:rPr lang="ka-GE" sz="1600" b="1" dirty="0"/>
            <a:t>დაწესებულება</a:t>
          </a:r>
          <a:endParaRPr lang="en-US" sz="1600" b="1" dirty="0"/>
        </a:p>
      </dgm:t>
    </dgm:pt>
    <dgm:pt modelId="{DE145448-4C50-4720-BD37-087355C89F2F}" type="parTrans" cxnId="{69A70D99-D1CB-4DBC-BF5F-89E39D537DA1}">
      <dgm:prSet/>
      <dgm:spPr/>
      <dgm:t>
        <a:bodyPr/>
        <a:lstStyle/>
        <a:p>
          <a:endParaRPr lang="en-US"/>
        </a:p>
      </dgm:t>
    </dgm:pt>
    <dgm:pt modelId="{48A91621-ACC1-49AA-B4E5-E43838596D80}" type="sibTrans" cxnId="{69A70D99-D1CB-4DBC-BF5F-89E39D537DA1}">
      <dgm:prSet/>
      <dgm:spPr/>
      <dgm:t>
        <a:bodyPr/>
        <a:lstStyle/>
        <a:p>
          <a:endParaRPr lang="en-US"/>
        </a:p>
      </dgm:t>
    </dgm:pt>
    <dgm:pt modelId="{ECC16AAF-1256-4949-B582-EE88CE0ED7C8}">
      <dgm:prSet phldrT="[Text]" custT="1"/>
      <dgm:spPr/>
      <dgm:t>
        <a:bodyPr/>
        <a:lstStyle/>
        <a:p>
          <a:r>
            <a:rPr lang="en-US" sz="2400" b="1" dirty="0"/>
            <a:t>II</a:t>
          </a:r>
          <a:r>
            <a:rPr lang="ka-GE" sz="2400" b="1" dirty="0"/>
            <a:t>/</a:t>
          </a:r>
          <a:r>
            <a:rPr lang="en-US" sz="2400" b="1" dirty="0"/>
            <a:t>III</a:t>
          </a:r>
          <a:r>
            <a:rPr lang="ka-GE" sz="2400" b="1" dirty="0"/>
            <a:t> დონე - 6 </a:t>
          </a:r>
          <a:r>
            <a:rPr lang="ka-GE" sz="1800" b="1" dirty="0"/>
            <a:t>დაწესებულება</a:t>
          </a:r>
          <a:r>
            <a:rPr lang="en-US" sz="2400" b="1" dirty="0"/>
            <a:t>  </a:t>
          </a:r>
        </a:p>
      </dgm:t>
    </dgm:pt>
    <dgm:pt modelId="{B9AF0E6B-7562-4E5E-94D7-377678C0C0FB}" type="parTrans" cxnId="{FD6AD2DB-6BF3-45F8-ADFC-FDE0D4A980A1}">
      <dgm:prSet/>
      <dgm:spPr/>
      <dgm:t>
        <a:bodyPr/>
        <a:lstStyle/>
        <a:p>
          <a:endParaRPr lang="en-US"/>
        </a:p>
      </dgm:t>
    </dgm:pt>
    <dgm:pt modelId="{740321F4-CF99-453B-9F68-1F936013E0D0}" type="sibTrans" cxnId="{FD6AD2DB-6BF3-45F8-ADFC-FDE0D4A980A1}">
      <dgm:prSet/>
      <dgm:spPr/>
      <dgm:t>
        <a:bodyPr/>
        <a:lstStyle/>
        <a:p>
          <a:endParaRPr lang="en-US"/>
        </a:p>
      </dgm:t>
    </dgm:pt>
    <dgm:pt modelId="{44910E90-BF9F-4FC0-AC4E-6162F4C9595F}" type="pres">
      <dgm:prSet presAssocID="{2E62DAB4-8A00-4801-AD1D-A24F42648D0E}" presName="outerComposite" presStyleCnt="0">
        <dgm:presLayoutVars>
          <dgm:chMax val="5"/>
          <dgm:dir/>
          <dgm:resizeHandles val="exact"/>
        </dgm:presLayoutVars>
      </dgm:prSet>
      <dgm:spPr/>
    </dgm:pt>
    <dgm:pt modelId="{0BB0516A-7CCB-40FB-9B87-04EF3E402412}" type="pres">
      <dgm:prSet presAssocID="{2E62DAB4-8A00-4801-AD1D-A24F42648D0E}" presName="dummyMaxCanvas" presStyleCnt="0">
        <dgm:presLayoutVars/>
      </dgm:prSet>
      <dgm:spPr/>
    </dgm:pt>
    <dgm:pt modelId="{A4452676-7F09-4FE8-B8AA-D49DBBED6EC7}" type="pres">
      <dgm:prSet presAssocID="{2E62DAB4-8A00-4801-AD1D-A24F42648D0E}" presName="FourNodes_1" presStyleLbl="node1" presStyleIdx="0" presStyleCnt="4" custLinFactNeighborX="-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FF49CA-F061-4DA1-9D47-20861655C770}" type="pres">
      <dgm:prSet presAssocID="{2E62DAB4-8A00-4801-AD1D-A24F42648D0E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2CC10-6DC3-4239-B89F-78DEBC8AF79F}" type="pres">
      <dgm:prSet presAssocID="{2E62DAB4-8A00-4801-AD1D-A24F42648D0E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0A5C6-1EF5-4014-8CE0-8F1BBC7834CD}" type="pres">
      <dgm:prSet presAssocID="{2E62DAB4-8A00-4801-AD1D-A24F42648D0E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39CE7-B2E1-40D7-9CFF-950CA47ED1C7}" type="pres">
      <dgm:prSet presAssocID="{2E62DAB4-8A00-4801-AD1D-A24F42648D0E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918633-6C84-489B-82F6-BDA779B3D142}" type="pres">
      <dgm:prSet presAssocID="{2E62DAB4-8A00-4801-AD1D-A24F42648D0E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15F76-CAE2-4227-934E-826F5BFE6D85}" type="pres">
      <dgm:prSet presAssocID="{2E62DAB4-8A00-4801-AD1D-A24F42648D0E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AE9CF-9F07-4622-8DA0-2D6D6F52D814}" type="pres">
      <dgm:prSet presAssocID="{2E62DAB4-8A00-4801-AD1D-A24F42648D0E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8678F1-1EF9-49DE-8B99-30445EE4BB32}" type="pres">
      <dgm:prSet presAssocID="{2E62DAB4-8A00-4801-AD1D-A24F42648D0E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14968-51BB-40E6-B3C7-F0E86E19F4AB}" type="pres">
      <dgm:prSet presAssocID="{2E62DAB4-8A00-4801-AD1D-A24F42648D0E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A6932F-8399-47A3-B12E-2A24857B0CA5}" type="pres">
      <dgm:prSet presAssocID="{2E62DAB4-8A00-4801-AD1D-A24F42648D0E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32569B-9CEF-4E6A-A495-F7AC05E7F8BD}" type="presOf" srcId="{C8C85D23-6ECD-4F96-9757-4D0E3F4B24C5}" destId="{7EA6932F-8399-47A3-B12E-2A24857B0CA5}" srcOrd="1" destOrd="0" presId="urn:microsoft.com/office/officeart/2005/8/layout/vProcess5"/>
    <dgm:cxn modelId="{AEEAEFCB-001D-4FB7-B063-1684461CE274}" srcId="{2E62DAB4-8A00-4801-AD1D-A24F42648D0E}" destId="{16CA0759-411B-4B74-B56A-DC046FAF7D27}" srcOrd="2" destOrd="0" parTransId="{A4266ABC-9D47-43A8-B1F6-20E830B018F3}" sibTransId="{2BD08FBB-869D-4149-9E2A-8AA4E81D3ACE}"/>
    <dgm:cxn modelId="{FD6AD2DB-6BF3-45F8-ADFC-FDE0D4A980A1}" srcId="{2E62DAB4-8A00-4801-AD1D-A24F42648D0E}" destId="{ECC16AAF-1256-4949-B582-EE88CE0ED7C8}" srcOrd="1" destOrd="0" parTransId="{B9AF0E6B-7562-4E5E-94D7-377678C0C0FB}" sibTransId="{740321F4-CF99-453B-9F68-1F936013E0D0}"/>
    <dgm:cxn modelId="{A14FBAF1-D313-4A55-AF66-E2330FF33F90}" type="presOf" srcId="{16CA0759-411B-4B74-B56A-DC046FAF7D27}" destId="{0EE2CC10-6DC3-4239-B89F-78DEBC8AF79F}" srcOrd="0" destOrd="0" presId="urn:microsoft.com/office/officeart/2005/8/layout/vProcess5"/>
    <dgm:cxn modelId="{FFC6C165-3F65-4680-BE72-D9A8CC7FA5A3}" type="presOf" srcId="{ECC16AAF-1256-4949-B582-EE88CE0ED7C8}" destId="{82FF49CA-F061-4DA1-9D47-20861655C770}" srcOrd="0" destOrd="0" presId="urn:microsoft.com/office/officeart/2005/8/layout/vProcess5"/>
    <dgm:cxn modelId="{40D61462-FC9D-4391-BE07-A762A6982B4E}" type="presOf" srcId="{ECC16AAF-1256-4949-B582-EE88CE0ED7C8}" destId="{E08678F1-1EF9-49DE-8B99-30445EE4BB32}" srcOrd="1" destOrd="0" presId="urn:microsoft.com/office/officeart/2005/8/layout/vProcess5"/>
    <dgm:cxn modelId="{39FBA0AF-75E1-4C85-9DE1-B6EBDEC3AFF7}" type="presOf" srcId="{6673D8B6-F306-4AB7-8C7E-FA1AD495F24E}" destId="{A4452676-7F09-4FE8-B8AA-D49DBBED6EC7}" srcOrd="0" destOrd="0" presId="urn:microsoft.com/office/officeart/2005/8/layout/vProcess5"/>
    <dgm:cxn modelId="{A9EB659F-14BA-43D9-B47B-A5BF8E824893}" type="presOf" srcId="{C8C85D23-6ECD-4F96-9757-4D0E3F4B24C5}" destId="{F3E0A5C6-1EF5-4014-8CE0-8F1BBC7834CD}" srcOrd="0" destOrd="0" presId="urn:microsoft.com/office/officeart/2005/8/layout/vProcess5"/>
    <dgm:cxn modelId="{89142B08-16C2-4F88-935A-5F75F30FACC5}" type="presOf" srcId="{6673D8B6-F306-4AB7-8C7E-FA1AD495F24E}" destId="{CC0AE9CF-9F07-4622-8DA0-2D6D6F52D814}" srcOrd="1" destOrd="0" presId="urn:microsoft.com/office/officeart/2005/8/layout/vProcess5"/>
    <dgm:cxn modelId="{C9614EC6-97EE-4481-87D9-0F744FAA719D}" type="presOf" srcId="{0236C0F5-774C-4D70-A57C-D724F9203200}" destId="{28939CE7-B2E1-40D7-9CFF-950CA47ED1C7}" srcOrd="0" destOrd="0" presId="urn:microsoft.com/office/officeart/2005/8/layout/vProcess5"/>
    <dgm:cxn modelId="{D456EF5E-374A-4354-B46A-817AE4115EF2}" type="presOf" srcId="{2E62DAB4-8A00-4801-AD1D-A24F42648D0E}" destId="{44910E90-BF9F-4FC0-AC4E-6162F4C9595F}" srcOrd="0" destOrd="0" presId="urn:microsoft.com/office/officeart/2005/8/layout/vProcess5"/>
    <dgm:cxn modelId="{10CF70CA-0B0E-4810-8DC6-BCD6621D6C77}" type="presOf" srcId="{740321F4-CF99-453B-9F68-1F936013E0D0}" destId="{2B918633-6C84-489B-82F6-BDA779B3D142}" srcOrd="0" destOrd="0" presId="urn:microsoft.com/office/officeart/2005/8/layout/vProcess5"/>
    <dgm:cxn modelId="{65818D30-3013-4275-9538-AFDCBEFF6BDF}" type="presOf" srcId="{2BD08FBB-869D-4149-9E2A-8AA4E81D3ACE}" destId="{C5415F76-CAE2-4227-934E-826F5BFE6D85}" srcOrd="0" destOrd="0" presId="urn:microsoft.com/office/officeart/2005/8/layout/vProcess5"/>
    <dgm:cxn modelId="{215BCD04-2DE8-4A27-9FDC-4429DA43E91F}" type="presOf" srcId="{16CA0759-411B-4B74-B56A-DC046FAF7D27}" destId="{FCB14968-51BB-40E6-B3C7-F0E86E19F4AB}" srcOrd="1" destOrd="0" presId="urn:microsoft.com/office/officeart/2005/8/layout/vProcess5"/>
    <dgm:cxn modelId="{678492EF-0FF7-4567-B90D-02A53CF6B684}" srcId="{2E62DAB4-8A00-4801-AD1D-A24F42648D0E}" destId="{6673D8B6-F306-4AB7-8C7E-FA1AD495F24E}" srcOrd="0" destOrd="0" parTransId="{539C38AE-F895-4593-AE64-49627F58272B}" sibTransId="{0236C0F5-774C-4D70-A57C-D724F9203200}"/>
    <dgm:cxn modelId="{69A70D99-D1CB-4DBC-BF5F-89E39D537DA1}" srcId="{2E62DAB4-8A00-4801-AD1D-A24F42648D0E}" destId="{C8C85D23-6ECD-4F96-9757-4D0E3F4B24C5}" srcOrd="3" destOrd="0" parTransId="{DE145448-4C50-4720-BD37-087355C89F2F}" sibTransId="{48A91621-ACC1-49AA-B4E5-E43838596D80}"/>
    <dgm:cxn modelId="{8BE8C63C-D998-4603-B441-5AE1AECEAF53}" type="presParOf" srcId="{44910E90-BF9F-4FC0-AC4E-6162F4C9595F}" destId="{0BB0516A-7CCB-40FB-9B87-04EF3E402412}" srcOrd="0" destOrd="0" presId="urn:microsoft.com/office/officeart/2005/8/layout/vProcess5"/>
    <dgm:cxn modelId="{E4352433-3A1A-4922-B313-9E469B2FEEEA}" type="presParOf" srcId="{44910E90-BF9F-4FC0-AC4E-6162F4C9595F}" destId="{A4452676-7F09-4FE8-B8AA-D49DBBED6EC7}" srcOrd="1" destOrd="0" presId="urn:microsoft.com/office/officeart/2005/8/layout/vProcess5"/>
    <dgm:cxn modelId="{242CA0D4-DD04-4A74-8506-A9118A07287C}" type="presParOf" srcId="{44910E90-BF9F-4FC0-AC4E-6162F4C9595F}" destId="{82FF49CA-F061-4DA1-9D47-20861655C770}" srcOrd="2" destOrd="0" presId="urn:microsoft.com/office/officeart/2005/8/layout/vProcess5"/>
    <dgm:cxn modelId="{FBF03938-C513-4EA9-A288-ED2921A92041}" type="presParOf" srcId="{44910E90-BF9F-4FC0-AC4E-6162F4C9595F}" destId="{0EE2CC10-6DC3-4239-B89F-78DEBC8AF79F}" srcOrd="3" destOrd="0" presId="urn:microsoft.com/office/officeart/2005/8/layout/vProcess5"/>
    <dgm:cxn modelId="{35613A56-F4A0-49BF-A7D5-5F43D611F85C}" type="presParOf" srcId="{44910E90-BF9F-4FC0-AC4E-6162F4C9595F}" destId="{F3E0A5C6-1EF5-4014-8CE0-8F1BBC7834CD}" srcOrd="4" destOrd="0" presId="urn:microsoft.com/office/officeart/2005/8/layout/vProcess5"/>
    <dgm:cxn modelId="{28D300F6-9790-40F9-B756-00C9621C31C0}" type="presParOf" srcId="{44910E90-BF9F-4FC0-AC4E-6162F4C9595F}" destId="{28939CE7-B2E1-40D7-9CFF-950CA47ED1C7}" srcOrd="5" destOrd="0" presId="urn:microsoft.com/office/officeart/2005/8/layout/vProcess5"/>
    <dgm:cxn modelId="{814F9CF7-6332-462A-B835-2C5ED139F50C}" type="presParOf" srcId="{44910E90-BF9F-4FC0-AC4E-6162F4C9595F}" destId="{2B918633-6C84-489B-82F6-BDA779B3D142}" srcOrd="6" destOrd="0" presId="urn:microsoft.com/office/officeart/2005/8/layout/vProcess5"/>
    <dgm:cxn modelId="{099EC9A2-BD08-487D-8BB6-FFDD760B932F}" type="presParOf" srcId="{44910E90-BF9F-4FC0-AC4E-6162F4C9595F}" destId="{C5415F76-CAE2-4227-934E-826F5BFE6D85}" srcOrd="7" destOrd="0" presId="urn:microsoft.com/office/officeart/2005/8/layout/vProcess5"/>
    <dgm:cxn modelId="{9A3AEE45-F515-4059-A394-706B4BC06A3D}" type="presParOf" srcId="{44910E90-BF9F-4FC0-AC4E-6162F4C9595F}" destId="{CC0AE9CF-9F07-4622-8DA0-2D6D6F52D814}" srcOrd="8" destOrd="0" presId="urn:microsoft.com/office/officeart/2005/8/layout/vProcess5"/>
    <dgm:cxn modelId="{F477D54B-7737-4D68-A00C-0D0DF0C09657}" type="presParOf" srcId="{44910E90-BF9F-4FC0-AC4E-6162F4C9595F}" destId="{E08678F1-1EF9-49DE-8B99-30445EE4BB32}" srcOrd="9" destOrd="0" presId="urn:microsoft.com/office/officeart/2005/8/layout/vProcess5"/>
    <dgm:cxn modelId="{8B7E7BCD-CB23-4029-8A2D-77A4BC8AC16A}" type="presParOf" srcId="{44910E90-BF9F-4FC0-AC4E-6162F4C9595F}" destId="{FCB14968-51BB-40E6-B3C7-F0E86E19F4AB}" srcOrd="10" destOrd="0" presId="urn:microsoft.com/office/officeart/2005/8/layout/vProcess5"/>
    <dgm:cxn modelId="{9314F9E0-E24F-467A-92D9-9B6D32BD0715}" type="presParOf" srcId="{44910E90-BF9F-4FC0-AC4E-6162F4C9595F}" destId="{7EA6932F-8399-47A3-B12E-2A24857B0CA5}" srcOrd="11" destOrd="0" presId="urn:microsoft.com/office/officeart/2005/8/layout/vProcess5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61ADD0-F7A6-439A-A410-D1707E7F4933}" type="doc">
      <dgm:prSet loTypeId="urn:microsoft.com/office/officeart/2005/8/layout/chevron2" loCatId="process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en-GB"/>
        </a:p>
      </dgm:t>
    </dgm:pt>
    <dgm:pt modelId="{BB56453C-5113-4D5E-AB57-01B9B59C545F}">
      <dgm:prSet/>
      <dgm:spPr>
        <a:solidFill>
          <a:srgbClr val="0B4138"/>
        </a:solidFill>
        <a:ln>
          <a:solidFill>
            <a:srgbClr val="0B4138"/>
          </a:solidFill>
        </a:ln>
      </dgm:spPr>
      <dgm:t>
        <a:bodyPr/>
        <a:lstStyle/>
        <a:p>
          <a:endParaRPr lang="en-GB" dirty="0"/>
        </a:p>
      </dgm:t>
    </dgm:pt>
    <dgm:pt modelId="{4F3E397D-4AC1-4D71-B8ED-ABAEDB604A44}" type="parTrans" cxnId="{E7484293-16F6-4162-A01D-DE2F1E1679BD}">
      <dgm:prSet/>
      <dgm:spPr/>
      <dgm:t>
        <a:bodyPr/>
        <a:lstStyle/>
        <a:p>
          <a:endParaRPr lang="en-GB"/>
        </a:p>
      </dgm:t>
    </dgm:pt>
    <dgm:pt modelId="{036E7B82-94CB-442B-8A90-AF917FCA40B6}" type="sibTrans" cxnId="{E7484293-16F6-4162-A01D-DE2F1E1679BD}">
      <dgm:prSet/>
      <dgm:spPr/>
      <dgm:t>
        <a:bodyPr/>
        <a:lstStyle/>
        <a:p>
          <a:endParaRPr lang="en-GB"/>
        </a:p>
      </dgm:t>
    </dgm:pt>
    <dgm:pt modelId="{79D485D0-8896-44F3-BDAF-456E9FDECC71}">
      <dgm:prSet custT="1"/>
      <dgm:spPr>
        <a:solidFill>
          <a:srgbClr val="A1E3D6">
            <a:alpha val="90000"/>
          </a:srgbClr>
        </a:solidFill>
        <a:ln>
          <a:solidFill>
            <a:srgbClr val="0B4138"/>
          </a:solidFill>
        </a:ln>
      </dgm:spPr>
      <dgm:t>
        <a:bodyPr/>
        <a:lstStyle/>
        <a:p>
          <a:r>
            <a:rPr lang="ka-GE" sz="1600" dirty="0">
              <a:solidFill>
                <a:schemeClr val="tx1"/>
              </a:solidFill>
            </a:rPr>
            <a:t>ნაადრევ   მშობიარობათა  პროცენტული წილი არ აღემატება საერთაშორისო მაჩვენებლების ფარგლებს;</a:t>
          </a:r>
          <a:endParaRPr lang="en-GB" sz="1600" b="1" dirty="0"/>
        </a:p>
      </dgm:t>
    </dgm:pt>
    <dgm:pt modelId="{206AB907-2A8F-4AD7-994B-3A953935F870}" type="parTrans" cxnId="{4E10A61A-F4D6-4935-A3FA-AB95452919B1}">
      <dgm:prSet/>
      <dgm:spPr/>
      <dgm:t>
        <a:bodyPr/>
        <a:lstStyle/>
        <a:p>
          <a:endParaRPr lang="en-GB"/>
        </a:p>
      </dgm:t>
    </dgm:pt>
    <dgm:pt modelId="{D3101836-8703-4F04-8E66-FC904F000031}" type="sibTrans" cxnId="{4E10A61A-F4D6-4935-A3FA-AB95452919B1}">
      <dgm:prSet/>
      <dgm:spPr/>
      <dgm:t>
        <a:bodyPr/>
        <a:lstStyle/>
        <a:p>
          <a:endParaRPr lang="en-GB"/>
        </a:p>
      </dgm:t>
    </dgm:pt>
    <dgm:pt modelId="{BA1A4041-D9A9-47C6-8FF9-EA28AF9DB356}">
      <dgm:prSet custT="1"/>
      <dgm:spPr>
        <a:solidFill>
          <a:srgbClr val="A1E3D6">
            <a:alpha val="90000"/>
          </a:srgbClr>
        </a:solidFill>
        <a:ln>
          <a:solidFill>
            <a:srgbClr val="0B4138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ka-GE" sz="1600" dirty="0">
              <a:solidFill>
                <a:schemeClr val="tx1"/>
              </a:solidFill>
            </a:rPr>
            <a:t>184 ქვეყნის მონაცემებით ნაადრევი მშობიარობის მაჩვენებელი მერყეობს 5%-18%.</a:t>
          </a:r>
          <a:endParaRPr lang="en-GB" sz="1600" b="1" dirty="0"/>
        </a:p>
      </dgm:t>
    </dgm:pt>
    <dgm:pt modelId="{8F4A4A31-2865-4783-BDBB-56E47A8C4434}" type="parTrans" cxnId="{2C2644AF-7D58-4E8B-90EE-158D4997E1F4}">
      <dgm:prSet/>
      <dgm:spPr/>
      <dgm:t>
        <a:bodyPr/>
        <a:lstStyle/>
        <a:p>
          <a:endParaRPr lang="en-GB"/>
        </a:p>
      </dgm:t>
    </dgm:pt>
    <dgm:pt modelId="{D2DD1230-0789-46FA-A84C-1E7A15C0E816}" type="sibTrans" cxnId="{2C2644AF-7D58-4E8B-90EE-158D4997E1F4}">
      <dgm:prSet/>
      <dgm:spPr/>
      <dgm:t>
        <a:bodyPr/>
        <a:lstStyle/>
        <a:p>
          <a:endParaRPr lang="en-GB"/>
        </a:p>
      </dgm:t>
    </dgm:pt>
    <dgm:pt modelId="{D11E6823-7052-4A91-982C-25D33B9A8737}" type="pres">
      <dgm:prSet presAssocID="{8B61ADD0-F7A6-439A-A410-D1707E7F493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C6C98B-C5A4-4401-8A0C-0C8A4AAF12E0}" type="pres">
      <dgm:prSet presAssocID="{BB56453C-5113-4D5E-AB57-01B9B59C545F}" presName="composite" presStyleCnt="0"/>
      <dgm:spPr/>
    </dgm:pt>
    <dgm:pt modelId="{D38CF46C-B9C0-4982-9760-81ECC236A929}" type="pres">
      <dgm:prSet presAssocID="{BB56453C-5113-4D5E-AB57-01B9B59C545F}" presName="parentText" presStyleLbl="alignNode1" presStyleIdx="0" presStyleCnt="1" custScaleY="71574" custLinFactNeighborX="-2923" custLinFactNeighborY="-15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A0EACE-7EF8-4854-968B-DB97F47C0012}" type="pres">
      <dgm:prSet presAssocID="{BB56453C-5113-4D5E-AB57-01B9B59C545F}" presName="descendantText" presStyleLbl="alignAcc1" presStyleIdx="0" presStyleCnt="1" custScaleX="99800" custScaleY="173420" custLinFactNeighborX="587" custLinFactNeighborY="94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484293-16F6-4162-A01D-DE2F1E1679BD}" srcId="{8B61ADD0-F7A6-439A-A410-D1707E7F4933}" destId="{BB56453C-5113-4D5E-AB57-01B9B59C545F}" srcOrd="0" destOrd="0" parTransId="{4F3E397D-4AC1-4D71-B8ED-ABAEDB604A44}" sibTransId="{036E7B82-94CB-442B-8A90-AF917FCA40B6}"/>
    <dgm:cxn modelId="{F4DD481A-10AB-4CDA-9839-78400CDD8BE9}" type="presOf" srcId="{BA1A4041-D9A9-47C6-8FF9-EA28AF9DB356}" destId="{15A0EACE-7EF8-4854-968B-DB97F47C0012}" srcOrd="0" destOrd="1" presId="urn:microsoft.com/office/officeart/2005/8/layout/chevron2"/>
    <dgm:cxn modelId="{64E01F68-B3A8-4DF9-B1E1-B131CE371241}" type="presOf" srcId="{BB56453C-5113-4D5E-AB57-01B9B59C545F}" destId="{D38CF46C-B9C0-4982-9760-81ECC236A929}" srcOrd="0" destOrd="0" presId="urn:microsoft.com/office/officeart/2005/8/layout/chevron2"/>
    <dgm:cxn modelId="{2C2644AF-7D58-4E8B-90EE-158D4997E1F4}" srcId="{BB56453C-5113-4D5E-AB57-01B9B59C545F}" destId="{BA1A4041-D9A9-47C6-8FF9-EA28AF9DB356}" srcOrd="1" destOrd="0" parTransId="{8F4A4A31-2865-4783-BDBB-56E47A8C4434}" sibTransId="{D2DD1230-0789-46FA-A84C-1E7A15C0E816}"/>
    <dgm:cxn modelId="{EC0A3AEB-E88D-49B8-A779-C45B3D201671}" type="presOf" srcId="{8B61ADD0-F7A6-439A-A410-D1707E7F4933}" destId="{D11E6823-7052-4A91-982C-25D33B9A8737}" srcOrd="0" destOrd="0" presId="urn:microsoft.com/office/officeart/2005/8/layout/chevron2"/>
    <dgm:cxn modelId="{AD2BD3DB-F984-41EE-98A8-6CCD6C2AC966}" type="presOf" srcId="{79D485D0-8896-44F3-BDAF-456E9FDECC71}" destId="{15A0EACE-7EF8-4854-968B-DB97F47C0012}" srcOrd="0" destOrd="0" presId="urn:microsoft.com/office/officeart/2005/8/layout/chevron2"/>
    <dgm:cxn modelId="{4E10A61A-F4D6-4935-A3FA-AB95452919B1}" srcId="{BB56453C-5113-4D5E-AB57-01B9B59C545F}" destId="{79D485D0-8896-44F3-BDAF-456E9FDECC71}" srcOrd="0" destOrd="0" parTransId="{206AB907-2A8F-4AD7-994B-3A953935F870}" sibTransId="{D3101836-8703-4F04-8E66-FC904F000031}"/>
    <dgm:cxn modelId="{4263F2ED-127A-44E5-8B3E-68D5E91753C5}" type="presParOf" srcId="{D11E6823-7052-4A91-982C-25D33B9A8737}" destId="{21C6C98B-C5A4-4401-8A0C-0C8A4AAF12E0}" srcOrd="0" destOrd="0" presId="urn:microsoft.com/office/officeart/2005/8/layout/chevron2"/>
    <dgm:cxn modelId="{566A9AE9-8940-400F-9484-FFDBF441D329}" type="presParOf" srcId="{21C6C98B-C5A4-4401-8A0C-0C8A4AAF12E0}" destId="{D38CF46C-B9C0-4982-9760-81ECC236A929}" srcOrd="0" destOrd="0" presId="urn:microsoft.com/office/officeart/2005/8/layout/chevron2"/>
    <dgm:cxn modelId="{48BF6F7F-264B-487F-984F-160A43A915C9}" type="presParOf" srcId="{21C6C98B-C5A4-4401-8A0C-0C8A4AAF12E0}" destId="{15A0EACE-7EF8-4854-968B-DB97F47C001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61ADD0-F7A6-439A-A410-D1707E7F4933}" type="doc">
      <dgm:prSet loTypeId="urn:microsoft.com/office/officeart/2005/8/layout/chevron2" loCatId="process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en-GB"/>
        </a:p>
      </dgm:t>
    </dgm:pt>
    <dgm:pt modelId="{79D485D0-8896-44F3-BDAF-456E9FDECC71}">
      <dgm:prSet custT="1"/>
      <dgm:spPr>
        <a:solidFill>
          <a:srgbClr val="A1E3D6">
            <a:alpha val="90000"/>
          </a:srgbClr>
        </a:solidFill>
        <a:ln>
          <a:solidFill>
            <a:srgbClr val="0B4138"/>
          </a:solidFill>
        </a:ln>
      </dgm:spPr>
      <dgm:t>
        <a:bodyPr/>
        <a:lstStyle/>
        <a:p>
          <a:endParaRPr lang="en-GB" sz="1600" b="1" dirty="0"/>
        </a:p>
      </dgm:t>
    </dgm:pt>
    <dgm:pt modelId="{206AB907-2A8F-4AD7-994B-3A953935F870}" type="parTrans" cxnId="{4E10A61A-F4D6-4935-A3FA-AB95452919B1}">
      <dgm:prSet/>
      <dgm:spPr/>
      <dgm:t>
        <a:bodyPr/>
        <a:lstStyle/>
        <a:p>
          <a:endParaRPr lang="en-GB"/>
        </a:p>
      </dgm:t>
    </dgm:pt>
    <dgm:pt modelId="{D3101836-8703-4F04-8E66-FC904F000031}" type="sibTrans" cxnId="{4E10A61A-F4D6-4935-A3FA-AB95452919B1}">
      <dgm:prSet/>
      <dgm:spPr/>
      <dgm:t>
        <a:bodyPr/>
        <a:lstStyle/>
        <a:p>
          <a:endParaRPr lang="en-GB"/>
        </a:p>
      </dgm:t>
    </dgm:pt>
    <dgm:pt modelId="{327315FE-69F9-445A-8B76-249DCE08A28D}">
      <dgm:prSet custT="1"/>
      <dgm:spPr/>
      <dgm:t>
        <a:bodyPr/>
        <a:lstStyle/>
        <a:p>
          <a:endParaRPr lang="en-GB" sz="1600" b="1" dirty="0"/>
        </a:p>
      </dgm:t>
    </dgm:pt>
    <dgm:pt modelId="{F356D15A-5C7B-4E13-98F1-8E13C7EF948A}" type="parTrans" cxnId="{E4940D3E-881A-4035-AEF7-9AA3495DE5C1}">
      <dgm:prSet/>
      <dgm:spPr/>
      <dgm:t>
        <a:bodyPr/>
        <a:lstStyle/>
        <a:p>
          <a:endParaRPr lang="en-GB"/>
        </a:p>
      </dgm:t>
    </dgm:pt>
    <dgm:pt modelId="{A14774A0-DAAA-4214-8B54-3763F735B1DF}" type="sibTrans" cxnId="{E4940D3E-881A-4035-AEF7-9AA3495DE5C1}">
      <dgm:prSet/>
      <dgm:spPr/>
      <dgm:t>
        <a:bodyPr/>
        <a:lstStyle/>
        <a:p>
          <a:endParaRPr lang="en-GB"/>
        </a:p>
      </dgm:t>
    </dgm:pt>
    <dgm:pt modelId="{5D971DB0-8A41-4519-A5EC-8DAB13979F79}">
      <dgm:prSet custT="1"/>
      <dgm:spPr/>
      <dgm:t>
        <a:bodyPr/>
        <a:lstStyle/>
        <a:p>
          <a:endParaRPr lang="en-GB" sz="1600" b="1" dirty="0"/>
        </a:p>
      </dgm:t>
    </dgm:pt>
    <dgm:pt modelId="{4606A49E-1418-4EAD-8C35-E38672A6770F}" type="parTrans" cxnId="{ACF5FF9B-89DF-4B1F-B0E4-148A39A901C3}">
      <dgm:prSet/>
      <dgm:spPr/>
      <dgm:t>
        <a:bodyPr/>
        <a:lstStyle/>
        <a:p>
          <a:endParaRPr lang="en-GB"/>
        </a:p>
      </dgm:t>
    </dgm:pt>
    <dgm:pt modelId="{CA8D9043-8FD2-477E-B2E2-D428FF033AB5}" type="sibTrans" cxnId="{ACF5FF9B-89DF-4B1F-B0E4-148A39A901C3}">
      <dgm:prSet/>
      <dgm:spPr/>
      <dgm:t>
        <a:bodyPr/>
        <a:lstStyle/>
        <a:p>
          <a:endParaRPr lang="en-GB"/>
        </a:p>
      </dgm:t>
    </dgm:pt>
    <dgm:pt modelId="{3E14E722-36BC-4B5D-AA17-2A73F047269E}">
      <dgm:prSet custT="1"/>
      <dgm:spPr/>
      <dgm:t>
        <a:bodyPr/>
        <a:lstStyle/>
        <a:p>
          <a:r>
            <a:rPr lang="ka-GE" sz="1600" b="1" dirty="0"/>
            <a:t>ძალან მაღალია ახალშობილთა რეფერალი მათ შორის 2500გ-ზე მეტი წონის  ახალშობილთა % წილი!</a:t>
          </a:r>
          <a:endParaRPr lang="en-GB" sz="1600" b="1" dirty="0"/>
        </a:p>
      </dgm:t>
    </dgm:pt>
    <dgm:pt modelId="{AD8DE412-33BB-4FA1-936F-39696BF9DF8D}" type="parTrans" cxnId="{E58B053E-61A7-49A3-8C91-C2CF6F9A119B}">
      <dgm:prSet/>
      <dgm:spPr/>
      <dgm:t>
        <a:bodyPr/>
        <a:lstStyle/>
        <a:p>
          <a:endParaRPr lang="en-GB"/>
        </a:p>
      </dgm:t>
    </dgm:pt>
    <dgm:pt modelId="{A7E57603-061D-4A0F-A390-7EBFFFC18A12}" type="sibTrans" cxnId="{E58B053E-61A7-49A3-8C91-C2CF6F9A119B}">
      <dgm:prSet/>
      <dgm:spPr/>
      <dgm:t>
        <a:bodyPr/>
        <a:lstStyle/>
        <a:p>
          <a:endParaRPr lang="en-GB"/>
        </a:p>
      </dgm:t>
    </dgm:pt>
    <dgm:pt modelId="{ADD5F7EB-D95E-4C83-8B43-03089B90751C}">
      <dgm:prSet custT="1"/>
      <dgm:spPr/>
      <dgm:t>
        <a:bodyPr/>
        <a:lstStyle/>
        <a:p>
          <a:endParaRPr lang="en-GB" sz="1600" b="1" dirty="0"/>
        </a:p>
      </dgm:t>
    </dgm:pt>
    <dgm:pt modelId="{B9D387B7-D9A5-4756-BAA6-9D6AD59DA0C4}" type="parTrans" cxnId="{5A8DD4AB-ED92-462F-84F3-52AA6900A81A}">
      <dgm:prSet/>
      <dgm:spPr/>
      <dgm:t>
        <a:bodyPr/>
        <a:lstStyle/>
        <a:p>
          <a:endParaRPr lang="en-GB"/>
        </a:p>
      </dgm:t>
    </dgm:pt>
    <dgm:pt modelId="{4225513A-6BF8-4AE7-8A9D-06255E39408F}" type="sibTrans" cxnId="{5A8DD4AB-ED92-462F-84F3-52AA6900A81A}">
      <dgm:prSet/>
      <dgm:spPr/>
      <dgm:t>
        <a:bodyPr/>
        <a:lstStyle/>
        <a:p>
          <a:endParaRPr lang="en-GB"/>
        </a:p>
      </dgm:t>
    </dgm:pt>
    <dgm:pt modelId="{47A83650-3733-4653-B016-AD8B1D39B28F}">
      <dgm:prSet custT="1"/>
      <dgm:spPr/>
      <dgm:t>
        <a:bodyPr/>
        <a:lstStyle/>
        <a:p>
          <a:endParaRPr lang="en-GB" sz="1600" b="1" dirty="0"/>
        </a:p>
      </dgm:t>
    </dgm:pt>
    <dgm:pt modelId="{B1080E31-E0DB-4733-B7F1-3D2269675B3E}" type="parTrans" cxnId="{30C7B5BE-7693-4EC5-ADE5-3AF484544286}">
      <dgm:prSet/>
      <dgm:spPr/>
      <dgm:t>
        <a:bodyPr/>
        <a:lstStyle/>
        <a:p>
          <a:endParaRPr lang="en-GB"/>
        </a:p>
      </dgm:t>
    </dgm:pt>
    <dgm:pt modelId="{1832FC17-A135-4918-8C92-E7233F3C7577}" type="sibTrans" cxnId="{30C7B5BE-7693-4EC5-ADE5-3AF484544286}">
      <dgm:prSet/>
      <dgm:spPr/>
      <dgm:t>
        <a:bodyPr/>
        <a:lstStyle/>
        <a:p>
          <a:endParaRPr lang="en-GB"/>
        </a:p>
      </dgm:t>
    </dgm:pt>
    <dgm:pt modelId="{AB5EBC54-85FE-41B3-A2A8-BE4E3A82BD56}">
      <dgm:prSet custT="1"/>
      <dgm:spPr/>
      <dgm:t>
        <a:bodyPr/>
        <a:lstStyle/>
        <a:p>
          <a:endParaRPr lang="en-GB" sz="1600" b="1" dirty="0"/>
        </a:p>
      </dgm:t>
    </dgm:pt>
    <dgm:pt modelId="{E5F512BA-DACC-4DCA-9D5C-DE5499DFAB38}" type="parTrans" cxnId="{130FCD1F-D6C5-4C24-90FA-0CDB46D1A687}">
      <dgm:prSet/>
      <dgm:spPr/>
      <dgm:t>
        <a:bodyPr/>
        <a:lstStyle/>
        <a:p>
          <a:endParaRPr lang="en-GB"/>
        </a:p>
      </dgm:t>
    </dgm:pt>
    <dgm:pt modelId="{761FA28D-4EFB-458C-8392-521D979E597C}" type="sibTrans" cxnId="{130FCD1F-D6C5-4C24-90FA-0CDB46D1A687}">
      <dgm:prSet/>
      <dgm:spPr/>
      <dgm:t>
        <a:bodyPr/>
        <a:lstStyle/>
        <a:p>
          <a:endParaRPr lang="en-GB"/>
        </a:p>
      </dgm:t>
    </dgm:pt>
    <dgm:pt modelId="{BB56453C-5113-4D5E-AB57-01B9B59C545F}">
      <dgm:prSet/>
      <dgm:spPr>
        <a:solidFill>
          <a:srgbClr val="0B4138"/>
        </a:solidFill>
        <a:ln>
          <a:solidFill>
            <a:srgbClr val="0B4138"/>
          </a:solidFill>
        </a:ln>
      </dgm:spPr>
      <dgm:t>
        <a:bodyPr/>
        <a:lstStyle/>
        <a:p>
          <a:endParaRPr lang="en-GB" dirty="0"/>
        </a:p>
      </dgm:t>
    </dgm:pt>
    <dgm:pt modelId="{036E7B82-94CB-442B-8A90-AF917FCA40B6}" type="sibTrans" cxnId="{E7484293-16F6-4162-A01D-DE2F1E1679BD}">
      <dgm:prSet/>
      <dgm:spPr/>
      <dgm:t>
        <a:bodyPr/>
        <a:lstStyle/>
        <a:p>
          <a:endParaRPr lang="en-GB"/>
        </a:p>
      </dgm:t>
    </dgm:pt>
    <dgm:pt modelId="{4F3E397D-4AC1-4D71-B8ED-ABAEDB604A44}" type="parTrans" cxnId="{E7484293-16F6-4162-A01D-DE2F1E1679BD}">
      <dgm:prSet/>
      <dgm:spPr/>
      <dgm:t>
        <a:bodyPr/>
        <a:lstStyle/>
        <a:p>
          <a:endParaRPr lang="en-GB"/>
        </a:p>
      </dgm:t>
    </dgm:pt>
    <dgm:pt modelId="{D11E6823-7052-4A91-982C-25D33B9A8737}" type="pres">
      <dgm:prSet presAssocID="{8B61ADD0-F7A6-439A-A410-D1707E7F493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C6C98B-C5A4-4401-8A0C-0C8A4AAF12E0}" type="pres">
      <dgm:prSet presAssocID="{BB56453C-5113-4D5E-AB57-01B9B59C545F}" presName="composite" presStyleCnt="0"/>
      <dgm:spPr/>
    </dgm:pt>
    <dgm:pt modelId="{D38CF46C-B9C0-4982-9760-81ECC236A929}" type="pres">
      <dgm:prSet presAssocID="{BB56453C-5113-4D5E-AB57-01B9B59C545F}" presName="parentText" presStyleLbl="alignNode1" presStyleIdx="0" presStyleCnt="1" custScaleX="48739" custScaleY="50385" custLinFactNeighborX="-2923" custLinFactNeighborY="-15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A0EACE-7EF8-4854-968B-DB97F47C0012}" type="pres">
      <dgm:prSet presAssocID="{BB56453C-5113-4D5E-AB57-01B9B59C545F}" presName="descendantText" presStyleLbl="alignAcc1" presStyleIdx="0" presStyleCnt="1" custScaleY="180709" custLinFactNeighborX="587" custLinFactNeighborY="94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0FCD1F-D6C5-4C24-90FA-0CDB46D1A687}" srcId="{BB56453C-5113-4D5E-AB57-01B9B59C545F}" destId="{AB5EBC54-85FE-41B3-A2A8-BE4E3A82BD56}" srcOrd="2" destOrd="0" parTransId="{E5F512BA-DACC-4DCA-9D5C-DE5499DFAB38}" sibTransId="{761FA28D-4EFB-458C-8392-521D979E597C}"/>
    <dgm:cxn modelId="{E7484293-16F6-4162-A01D-DE2F1E1679BD}" srcId="{8B61ADD0-F7A6-439A-A410-D1707E7F4933}" destId="{BB56453C-5113-4D5E-AB57-01B9B59C545F}" srcOrd="0" destOrd="0" parTransId="{4F3E397D-4AC1-4D71-B8ED-ABAEDB604A44}" sibTransId="{036E7B82-94CB-442B-8A90-AF917FCA40B6}"/>
    <dgm:cxn modelId="{AD2BD3DB-F984-41EE-98A8-6CCD6C2AC966}" type="presOf" srcId="{79D485D0-8896-44F3-BDAF-456E9FDECC71}" destId="{15A0EACE-7EF8-4854-968B-DB97F47C0012}" srcOrd="0" destOrd="0" presId="urn:microsoft.com/office/officeart/2005/8/layout/chevron2"/>
    <dgm:cxn modelId="{E4940D3E-881A-4035-AEF7-9AA3495DE5C1}" srcId="{BB56453C-5113-4D5E-AB57-01B9B59C545F}" destId="{327315FE-69F9-445A-8B76-249DCE08A28D}" srcOrd="5" destOrd="0" parTransId="{F356D15A-5C7B-4E13-98F1-8E13C7EF948A}" sibTransId="{A14774A0-DAAA-4214-8B54-3763F735B1DF}"/>
    <dgm:cxn modelId="{046AAAAB-B487-4E6D-B6B8-EFB00EE07156}" type="presOf" srcId="{327315FE-69F9-445A-8B76-249DCE08A28D}" destId="{15A0EACE-7EF8-4854-968B-DB97F47C0012}" srcOrd="0" destOrd="5" presId="urn:microsoft.com/office/officeart/2005/8/layout/chevron2"/>
    <dgm:cxn modelId="{64E01F68-B3A8-4DF9-B1E1-B131CE371241}" type="presOf" srcId="{BB56453C-5113-4D5E-AB57-01B9B59C545F}" destId="{D38CF46C-B9C0-4982-9760-81ECC236A929}" srcOrd="0" destOrd="0" presId="urn:microsoft.com/office/officeart/2005/8/layout/chevron2"/>
    <dgm:cxn modelId="{2DAC8729-7FF7-4EC8-8869-5CB259931B34}" type="presOf" srcId="{3E14E722-36BC-4B5D-AA17-2A73F047269E}" destId="{15A0EACE-7EF8-4854-968B-DB97F47C0012}" srcOrd="0" destOrd="3" presId="urn:microsoft.com/office/officeart/2005/8/layout/chevron2"/>
    <dgm:cxn modelId="{5A8DD4AB-ED92-462F-84F3-52AA6900A81A}" srcId="{BB56453C-5113-4D5E-AB57-01B9B59C545F}" destId="{ADD5F7EB-D95E-4C83-8B43-03089B90751C}" srcOrd="4" destOrd="0" parTransId="{B9D387B7-D9A5-4756-BAA6-9D6AD59DA0C4}" sibTransId="{4225513A-6BF8-4AE7-8A9D-06255E39408F}"/>
    <dgm:cxn modelId="{E58B053E-61A7-49A3-8C91-C2CF6F9A119B}" srcId="{BB56453C-5113-4D5E-AB57-01B9B59C545F}" destId="{3E14E722-36BC-4B5D-AA17-2A73F047269E}" srcOrd="3" destOrd="0" parTransId="{AD8DE412-33BB-4FA1-936F-39696BF9DF8D}" sibTransId="{A7E57603-061D-4A0F-A390-7EBFFFC18A12}"/>
    <dgm:cxn modelId="{ACF5FF9B-89DF-4B1F-B0E4-148A39A901C3}" srcId="{BB56453C-5113-4D5E-AB57-01B9B59C545F}" destId="{5D971DB0-8A41-4519-A5EC-8DAB13979F79}" srcOrd="6" destOrd="0" parTransId="{4606A49E-1418-4EAD-8C35-E38672A6770F}" sibTransId="{CA8D9043-8FD2-477E-B2E2-D428FF033AB5}"/>
    <dgm:cxn modelId="{30C7B5BE-7693-4EC5-ADE5-3AF484544286}" srcId="{BB56453C-5113-4D5E-AB57-01B9B59C545F}" destId="{47A83650-3733-4653-B016-AD8B1D39B28F}" srcOrd="1" destOrd="0" parTransId="{B1080E31-E0DB-4733-B7F1-3D2269675B3E}" sibTransId="{1832FC17-A135-4918-8C92-E7233F3C7577}"/>
    <dgm:cxn modelId="{C5424690-5F13-4336-BA1B-35EC23FE58DD}" type="presOf" srcId="{AB5EBC54-85FE-41B3-A2A8-BE4E3A82BD56}" destId="{15A0EACE-7EF8-4854-968B-DB97F47C0012}" srcOrd="0" destOrd="2" presId="urn:microsoft.com/office/officeart/2005/8/layout/chevron2"/>
    <dgm:cxn modelId="{693334F9-71CD-4654-BB83-6EBC8827B65E}" type="presOf" srcId="{47A83650-3733-4653-B016-AD8B1D39B28F}" destId="{15A0EACE-7EF8-4854-968B-DB97F47C0012}" srcOrd="0" destOrd="1" presId="urn:microsoft.com/office/officeart/2005/8/layout/chevron2"/>
    <dgm:cxn modelId="{3AC31F7A-282E-4826-BC19-B2F230C7026D}" type="presOf" srcId="{5D971DB0-8A41-4519-A5EC-8DAB13979F79}" destId="{15A0EACE-7EF8-4854-968B-DB97F47C0012}" srcOrd="0" destOrd="6" presId="urn:microsoft.com/office/officeart/2005/8/layout/chevron2"/>
    <dgm:cxn modelId="{EC0A3AEB-E88D-49B8-A779-C45B3D201671}" type="presOf" srcId="{8B61ADD0-F7A6-439A-A410-D1707E7F4933}" destId="{D11E6823-7052-4A91-982C-25D33B9A8737}" srcOrd="0" destOrd="0" presId="urn:microsoft.com/office/officeart/2005/8/layout/chevron2"/>
    <dgm:cxn modelId="{5A195C97-844B-40B1-B1E6-386CC952BA36}" type="presOf" srcId="{ADD5F7EB-D95E-4C83-8B43-03089B90751C}" destId="{15A0EACE-7EF8-4854-968B-DB97F47C0012}" srcOrd="0" destOrd="4" presId="urn:microsoft.com/office/officeart/2005/8/layout/chevron2"/>
    <dgm:cxn modelId="{4E10A61A-F4D6-4935-A3FA-AB95452919B1}" srcId="{BB56453C-5113-4D5E-AB57-01B9B59C545F}" destId="{79D485D0-8896-44F3-BDAF-456E9FDECC71}" srcOrd="0" destOrd="0" parTransId="{206AB907-2A8F-4AD7-994B-3A953935F870}" sibTransId="{D3101836-8703-4F04-8E66-FC904F000031}"/>
    <dgm:cxn modelId="{4263F2ED-127A-44E5-8B3E-68D5E91753C5}" type="presParOf" srcId="{D11E6823-7052-4A91-982C-25D33B9A8737}" destId="{21C6C98B-C5A4-4401-8A0C-0C8A4AAF12E0}" srcOrd="0" destOrd="0" presId="urn:microsoft.com/office/officeart/2005/8/layout/chevron2"/>
    <dgm:cxn modelId="{566A9AE9-8940-400F-9484-FFDBF441D329}" type="presParOf" srcId="{21C6C98B-C5A4-4401-8A0C-0C8A4AAF12E0}" destId="{D38CF46C-B9C0-4982-9760-81ECC236A929}" srcOrd="0" destOrd="0" presId="urn:microsoft.com/office/officeart/2005/8/layout/chevron2"/>
    <dgm:cxn modelId="{48BF6F7F-264B-487F-984F-160A43A915C9}" type="presParOf" srcId="{21C6C98B-C5A4-4401-8A0C-0C8A4AAF12E0}" destId="{15A0EACE-7EF8-4854-968B-DB97F47C001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45CE85-A1C9-44D5-A6FC-A31FF453C7C5}" type="doc">
      <dgm:prSet loTypeId="urn:microsoft.com/office/officeart/2008/layout/VerticalCurvedList" loCatId="list" qsTypeId="urn:microsoft.com/office/officeart/2005/8/quickstyle/3d4" qsCatId="3D" csTypeId="urn:microsoft.com/office/officeart/2005/8/colors/accent3_3" csCatId="accent3" phldr="1"/>
      <dgm:spPr/>
      <dgm:t>
        <a:bodyPr/>
        <a:lstStyle/>
        <a:p>
          <a:endParaRPr lang="en-GB"/>
        </a:p>
      </dgm:t>
    </dgm:pt>
    <dgm:pt modelId="{54775686-2367-4D45-B091-4C5E77C5F8E0}">
      <dgm:prSet phldrT="[Text]"/>
      <dgm:spPr>
        <a:solidFill>
          <a:srgbClr val="03AA90"/>
        </a:solidFill>
      </dgm:spPr>
      <dgm:t>
        <a:bodyPr/>
        <a:lstStyle/>
        <a:p>
          <a:r>
            <a:rPr lang="ka-GE" dirty="0"/>
            <a:t>მშობიარობა 6 057 000ლარი</a:t>
          </a:r>
          <a:endParaRPr lang="en-GB" dirty="0"/>
        </a:p>
      </dgm:t>
    </dgm:pt>
    <dgm:pt modelId="{33F8EBE6-D0F8-4280-AFF4-A787A92B22C9}" type="parTrans" cxnId="{E2C9C9D3-68DE-4B7D-BC0B-D1C5E07771E7}">
      <dgm:prSet/>
      <dgm:spPr/>
      <dgm:t>
        <a:bodyPr/>
        <a:lstStyle/>
        <a:p>
          <a:endParaRPr lang="en-GB"/>
        </a:p>
      </dgm:t>
    </dgm:pt>
    <dgm:pt modelId="{4FDB9FAE-5577-4319-802B-A2DB6B1E17C7}" type="sibTrans" cxnId="{E2C9C9D3-68DE-4B7D-BC0B-D1C5E07771E7}">
      <dgm:prSet/>
      <dgm:spPr>
        <a:solidFill>
          <a:srgbClr val="06021C"/>
        </a:solidFill>
      </dgm:spPr>
      <dgm:t>
        <a:bodyPr/>
        <a:lstStyle/>
        <a:p>
          <a:endParaRPr lang="en-GB"/>
        </a:p>
      </dgm:t>
    </dgm:pt>
    <dgm:pt modelId="{D13E8005-7F7E-4D08-A56D-3201799DF2E5}">
      <dgm:prSet phldrT="[Text]"/>
      <dgm:spPr>
        <a:solidFill>
          <a:srgbClr val="03AA90"/>
        </a:solidFill>
      </dgm:spPr>
      <dgm:t>
        <a:bodyPr/>
        <a:lstStyle/>
        <a:p>
          <a:r>
            <a:rPr lang="ka-GE" dirty="0"/>
            <a:t>საკეისრო კვეთა 5 393 000 ლარი</a:t>
          </a:r>
          <a:endParaRPr lang="en-GB" dirty="0"/>
        </a:p>
      </dgm:t>
    </dgm:pt>
    <dgm:pt modelId="{B5F10609-024B-4D9E-A637-DEB6B5BE4D72}" type="parTrans" cxnId="{155A3F26-26FC-4762-96DE-F01AF54EF421}">
      <dgm:prSet/>
      <dgm:spPr/>
      <dgm:t>
        <a:bodyPr/>
        <a:lstStyle/>
        <a:p>
          <a:endParaRPr lang="en-GB"/>
        </a:p>
      </dgm:t>
    </dgm:pt>
    <dgm:pt modelId="{A2531BFD-EC90-4923-B6F7-96389E68632A}" type="sibTrans" cxnId="{155A3F26-26FC-4762-96DE-F01AF54EF421}">
      <dgm:prSet/>
      <dgm:spPr/>
      <dgm:t>
        <a:bodyPr/>
        <a:lstStyle/>
        <a:p>
          <a:endParaRPr lang="en-GB"/>
        </a:p>
      </dgm:t>
    </dgm:pt>
    <dgm:pt modelId="{E884E8EE-8858-4645-93DA-3B817DB27255}">
      <dgm:prSet phldrT="[Text]" custT="1"/>
      <dgm:spPr>
        <a:solidFill>
          <a:srgbClr val="03AA90"/>
        </a:solidFill>
      </dgm:spPr>
      <dgm:t>
        <a:bodyPr/>
        <a:lstStyle/>
        <a:p>
          <a:r>
            <a:rPr lang="ka-GE" sz="3500" kern="1200" dirty="0"/>
            <a:t>ინტენსიური მოვლა </a:t>
          </a:r>
          <a:r>
            <a:rPr lang="ka-GE" sz="3500" kern="1200" dirty="0">
              <a:solidFill>
                <a:srgbClr val="FFFFFF"/>
              </a:solidFill>
              <a:latin typeface="Sylfaen" panose="010A0502050306030303" pitchFamily="18" charset="0"/>
              <a:ea typeface="+mn-ea"/>
              <a:cs typeface="+mn-cs"/>
            </a:rPr>
            <a:t>21,756,291</a:t>
          </a:r>
          <a:r>
            <a:rPr lang="ka-GE" sz="3500" kern="1200" dirty="0"/>
            <a:t>ლარი</a:t>
          </a:r>
          <a:endParaRPr lang="en-GB" sz="3500" kern="1200" dirty="0"/>
        </a:p>
      </dgm:t>
    </dgm:pt>
    <dgm:pt modelId="{DDAFB2A2-9827-40AC-8CAA-42C692A837BF}" type="parTrans" cxnId="{50447A8D-FD49-4658-8D1C-0318AB06097D}">
      <dgm:prSet/>
      <dgm:spPr/>
      <dgm:t>
        <a:bodyPr/>
        <a:lstStyle/>
        <a:p>
          <a:endParaRPr lang="en-GB"/>
        </a:p>
      </dgm:t>
    </dgm:pt>
    <dgm:pt modelId="{31948113-9AAF-41BB-9663-23CD7B8623D0}" type="sibTrans" cxnId="{50447A8D-FD49-4658-8D1C-0318AB06097D}">
      <dgm:prSet/>
      <dgm:spPr/>
      <dgm:t>
        <a:bodyPr/>
        <a:lstStyle/>
        <a:p>
          <a:endParaRPr lang="en-GB"/>
        </a:p>
      </dgm:t>
    </dgm:pt>
    <dgm:pt modelId="{B8FDF589-A8D3-4F40-830E-BB2287688896}" type="pres">
      <dgm:prSet presAssocID="{9E45CE85-A1C9-44D5-A6FC-A31FF453C7C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CB9E246-56F3-4D32-AA69-D49EDFBE465C}" type="pres">
      <dgm:prSet presAssocID="{9E45CE85-A1C9-44D5-A6FC-A31FF453C7C5}" presName="Name1" presStyleCnt="0"/>
      <dgm:spPr/>
    </dgm:pt>
    <dgm:pt modelId="{153B233C-9128-450A-9260-1D9B1D2771AC}" type="pres">
      <dgm:prSet presAssocID="{9E45CE85-A1C9-44D5-A6FC-A31FF453C7C5}" presName="cycle" presStyleCnt="0"/>
      <dgm:spPr/>
    </dgm:pt>
    <dgm:pt modelId="{FE668064-B61B-42C3-B3E7-BDDDBF5A88B9}" type="pres">
      <dgm:prSet presAssocID="{9E45CE85-A1C9-44D5-A6FC-A31FF453C7C5}" presName="srcNode" presStyleLbl="node1" presStyleIdx="0" presStyleCnt="3"/>
      <dgm:spPr/>
    </dgm:pt>
    <dgm:pt modelId="{A8EF754D-5892-4989-BD6F-7386878ED393}" type="pres">
      <dgm:prSet presAssocID="{9E45CE85-A1C9-44D5-A6FC-A31FF453C7C5}" presName="conn" presStyleLbl="parChTrans1D2" presStyleIdx="0" presStyleCnt="1"/>
      <dgm:spPr/>
      <dgm:t>
        <a:bodyPr/>
        <a:lstStyle/>
        <a:p>
          <a:endParaRPr lang="en-US"/>
        </a:p>
      </dgm:t>
    </dgm:pt>
    <dgm:pt modelId="{82C4DA79-6792-4C58-A1FE-3375E69F6349}" type="pres">
      <dgm:prSet presAssocID="{9E45CE85-A1C9-44D5-A6FC-A31FF453C7C5}" presName="extraNode" presStyleLbl="node1" presStyleIdx="0" presStyleCnt="3"/>
      <dgm:spPr/>
    </dgm:pt>
    <dgm:pt modelId="{7607F483-4EAB-40BF-9187-22FD1A0DA7B7}" type="pres">
      <dgm:prSet presAssocID="{9E45CE85-A1C9-44D5-A6FC-A31FF453C7C5}" presName="dstNode" presStyleLbl="node1" presStyleIdx="0" presStyleCnt="3"/>
      <dgm:spPr/>
    </dgm:pt>
    <dgm:pt modelId="{2E4A3F38-D529-4058-8FD6-4D9B62832296}" type="pres">
      <dgm:prSet presAssocID="{54775686-2367-4D45-B091-4C5E77C5F8E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29E46E-9BBD-44AE-8F34-13D1D3B618C7}" type="pres">
      <dgm:prSet presAssocID="{54775686-2367-4D45-B091-4C5E77C5F8E0}" presName="accent_1" presStyleCnt="0"/>
      <dgm:spPr/>
    </dgm:pt>
    <dgm:pt modelId="{E364F038-299E-4FE4-B52C-510D5FEB184B}" type="pres">
      <dgm:prSet presAssocID="{54775686-2367-4D45-B091-4C5E77C5F8E0}" presName="accentRepeatNode" presStyleLbl="solidFgAcc1" presStyleIdx="0" presStyleCnt="3"/>
      <dgm:spPr>
        <a:solidFill>
          <a:srgbClr val="A1E3D6"/>
        </a:solidFill>
      </dgm:spPr>
      <dgm:t>
        <a:bodyPr/>
        <a:lstStyle/>
        <a:p>
          <a:endParaRPr lang="en-US"/>
        </a:p>
      </dgm:t>
    </dgm:pt>
    <dgm:pt modelId="{840CE6C8-D656-46D5-9024-4DEAF68BC567}" type="pres">
      <dgm:prSet presAssocID="{D13E8005-7F7E-4D08-A56D-3201799DF2E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291C4-D4EE-4D0A-9C05-E9AE23367702}" type="pres">
      <dgm:prSet presAssocID="{D13E8005-7F7E-4D08-A56D-3201799DF2E5}" presName="accent_2" presStyleCnt="0"/>
      <dgm:spPr/>
    </dgm:pt>
    <dgm:pt modelId="{B8BD3222-DDAC-43D3-80C2-555B3DF9F3ED}" type="pres">
      <dgm:prSet presAssocID="{D13E8005-7F7E-4D08-A56D-3201799DF2E5}" presName="accentRepeatNode" presStyleLbl="solidFgAcc1" presStyleIdx="1" presStyleCnt="3"/>
      <dgm:spPr>
        <a:solidFill>
          <a:srgbClr val="A1E3D6"/>
        </a:solidFill>
      </dgm:spPr>
      <dgm:t>
        <a:bodyPr/>
        <a:lstStyle/>
        <a:p>
          <a:endParaRPr lang="en-US"/>
        </a:p>
      </dgm:t>
    </dgm:pt>
    <dgm:pt modelId="{65B24D0D-FE70-431B-8555-64E0C56E116B}" type="pres">
      <dgm:prSet presAssocID="{E884E8EE-8858-4645-93DA-3B817DB2725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EC434-E6EC-4657-8B45-EDFD5F9167D6}" type="pres">
      <dgm:prSet presAssocID="{E884E8EE-8858-4645-93DA-3B817DB27255}" presName="accent_3" presStyleCnt="0"/>
      <dgm:spPr/>
    </dgm:pt>
    <dgm:pt modelId="{07F92CEE-6568-489E-A7F0-4F017F391109}" type="pres">
      <dgm:prSet presAssocID="{E884E8EE-8858-4645-93DA-3B817DB27255}" presName="accentRepeatNode" presStyleLbl="solidFgAcc1" presStyleIdx="2" presStyleCnt="3"/>
      <dgm:spPr>
        <a:solidFill>
          <a:srgbClr val="A1E3D6"/>
        </a:solidFill>
      </dgm:spPr>
      <dgm:t>
        <a:bodyPr/>
        <a:lstStyle/>
        <a:p>
          <a:endParaRPr lang="en-US"/>
        </a:p>
      </dgm:t>
    </dgm:pt>
  </dgm:ptLst>
  <dgm:cxnLst>
    <dgm:cxn modelId="{50447A8D-FD49-4658-8D1C-0318AB06097D}" srcId="{9E45CE85-A1C9-44D5-A6FC-A31FF453C7C5}" destId="{E884E8EE-8858-4645-93DA-3B817DB27255}" srcOrd="2" destOrd="0" parTransId="{DDAFB2A2-9827-40AC-8CAA-42C692A837BF}" sibTransId="{31948113-9AAF-41BB-9663-23CD7B8623D0}"/>
    <dgm:cxn modelId="{E3B42307-6AFC-4852-AE49-FAAF826842BA}" type="presOf" srcId="{D13E8005-7F7E-4D08-A56D-3201799DF2E5}" destId="{840CE6C8-D656-46D5-9024-4DEAF68BC567}" srcOrd="0" destOrd="0" presId="urn:microsoft.com/office/officeart/2008/layout/VerticalCurvedList"/>
    <dgm:cxn modelId="{E2C9C9D3-68DE-4B7D-BC0B-D1C5E07771E7}" srcId="{9E45CE85-A1C9-44D5-A6FC-A31FF453C7C5}" destId="{54775686-2367-4D45-B091-4C5E77C5F8E0}" srcOrd="0" destOrd="0" parTransId="{33F8EBE6-D0F8-4280-AFF4-A787A92B22C9}" sibTransId="{4FDB9FAE-5577-4319-802B-A2DB6B1E17C7}"/>
    <dgm:cxn modelId="{2FCF2A4A-3236-487B-947E-D970EB55F0C7}" type="presOf" srcId="{9E45CE85-A1C9-44D5-A6FC-A31FF453C7C5}" destId="{B8FDF589-A8D3-4F40-830E-BB2287688896}" srcOrd="0" destOrd="0" presId="urn:microsoft.com/office/officeart/2008/layout/VerticalCurvedList"/>
    <dgm:cxn modelId="{253551AE-3B1A-4E97-9571-72A586131651}" type="presOf" srcId="{4FDB9FAE-5577-4319-802B-A2DB6B1E17C7}" destId="{A8EF754D-5892-4989-BD6F-7386878ED393}" srcOrd="0" destOrd="0" presId="urn:microsoft.com/office/officeart/2008/layout/VerticalCurvedList"/>
    <dgm:cxn modelId="{155A3F26-26FC-4762-96DE-F01AF54EF421}" srcId="{9E45CE85-A1C9-44D5-A6FC-A31FF453C7C5}" destId="{D13E8005-7F7E-4D08-A56D-3201799DF2E5}" srcOrd="1" destOrd="0" parTransId="{B5F10609-024B-4D9E-A637-DEB6B5BE4D72}" sibTransId="{A2531BFD-EC90-4923-B6F7-96389E68632A}"/>
    <dgm:cxn modelId="{BEAF0F37-E001-462E-B1E2-DB9F5C7D5677}" type="presOf" srcId="{54775686-2367-4D45-B091-4C5E77C5F8E0}" destId="{2E4A3F38-D529-4058-8FD6-4D9B62832296}" srcOrd="0" destOrd="0" presId="urn:microsoft.com/office/officeart/2008/layout/VerticalCurvedList"/>
    <dgm:cxn modelId="{C0497B33-401F-4273-AF93-34EFA6B3DA96}" type="presOf" srcId="{E884E8EE-8858-4645-93DA-3B817DB27255}" destId="{65B24D0D-FE70-431B-8555-64E0C56E116B}" srcOrd="0" destOrd="0" presId="urn:microsoft.com/office/officeart/2008/layout/VerticalCurvedList"/>
    <dgm:cxn modelId="{89C92B7B-6BC0-46A8-A73D-A3DB68F1E206}" type="presParOf" srcId="{B8FDF589-A8D3-4F40-830E-BB2287688896}" destId="{FCB9E246-56F3-4D32-AA69-D49EDFBE465C}" srcOrd="0" destOrd="0" presId="urn:microsoft.com/office/officeart/2008/layout/VerticalCurvedList"/>
    <dgm:cxn modelId="{21068D40-18C7-4AFE-9C06-670C37E34D7F}" type="presParOf" srcId="{FCB9E246-56F3-4D32-AA69-D49EDFBE465C}" destId="{153B233C-9128-450A-9260-1D9B1D2771AC}" srcOrd="0" destOrd="0" presId="urn:microsoft.com/office/officeart/2008/layout/VerticalCurvedList"/>
    <dgm:cxn modelId="{AC7FFFA6-C221-4A7E-B5E6-1259DB579E7F}" type="presParOf" srcId="{153B233C-9128-450A-9260-1D9B1D2771AC}" destId="{FE668064-B61B-42C3-B3E7-BDDDBF5A88B9}" srcOrd="0" destOrd="0" presId="urn:microsoft.com/office/officeart/2008/layout/VerticalCurvedList"/>
    <dgm:cxn modelId="{AD15E204-F290-4825-96F3-22FE2C54630A}" type="presParOf" srcId="{153B233C-9128-450A-9260-1D9B1D2771AC}" destId="{A8EF754D-5892-4989-BD6F-7386878ED393}" srcOrd="1" destOrd="0" presId="urn:microsoft.com/office/officeart/2008/layout/VerticalCurvedList"/>
    <dgm:cxn modelId="{B67A2617-F2BB-442A-8E23-AA40C36FA51D}" type="presParOf" srcId="{153B233C-9128-450A-9260-1D9B1D2771AC}" destId="{82C4DA79-6792-4C58-A1FE-3375E69F6349}" srcOrd="2" destOrd="0" presId="urn:microsoft.com/office/officeart/2008/layout/VerticalCurvedList"/>
    <dgm:cxn modelId="{0E758713-2B82-4301-AE0E-8EE30DB310FF}" type="presParOf" srcId="{153B233C-9128-450A-9260-1D9B1D2771AC}" destId="{7607F483-4EAB-40BF-9187-22FD1A0DA7B7}" srcOrd="3" destOrd="0" presId="urn:microsoft.com/office/officeart/2008/layout/VerticalCurvedList"/>
    <dgm:cxn modelId="{356F95DE-B6E0-4077-AF38-B91DE8E15402}" type="presParOf" srcId="{FCB9E246-56F3-4D32-AA69-D49EDFBE465C}" destId="{2E4A3F38-D529-4058-8FD6-4D9B62832296}" srcOrd="1" destOrd="0" presId="urn:microsoft.com/office/officeart/2008/layout/VerticalCurvedList"/>
    <dgm:cxn modelId="{1E8567C4-6BBF-4378-800E-408CA8B84523}" type="presParOf" srcId="{FCB9E246-56F3-4D32-AA69-D49EDFBE465C}" destId="{C629E46E-9BBD-44AE-8F34-13D1D3B618C7}" srcOrd="2" destOrd="0" presId="urn:microsoft.com/office/officeart/2008/layout/VerticalCurvedList"/>
    <dgm:cxn modelId="{DDE2CCFC-8C3C-4AA0-9F87-4AB6E7C77A01}" type="presParOf" srcId="{C629E46E-9BBD-44AE-8F34-13D1D3B618C7}" destId="{E364F038-299E-4FE4-B52C-510D5FEB184B}" srcOrd="0" destOrd="0" presId="urn:microsoft.com/office/officeart/2008/layout/VerticalCurvedList"/>
    <dgm:cxn modelId="{2D94B780-7D10-41A1-89FB-871A4B163649}" type="presParOf" srcId="{FCB9E246-56F3-4D32-AA69-D49EDFBE465C}" destId="{840CE6C8-D656-46D5-9024-4DEAF68BC567}" srcOrd="3" destOrd="0" presId="urn:microsoft.com/office/officeart/2008/layout/VerticalCurvedList"/>
    <dgm:cxn modelId="{74A13C61-798E-4986-9563-6E9F0FFBBF6A}" type="presParOf" srcId="{FCB9E246-56F3-4D32-AA69-D49EDFBE465C}" destId="{10E291C4-D4EE-4D0A-9C05-E9AE23367702}" srcOrd="4" destOrd="0" presId="urn:microsoft.com/office/officeart/2008/layout/VerticalCurvedList"/>
    <dgm:cxn modelId="{F3C15732-64BF-434D-882F-9EAA2D928CC4}" type="presParOf" srcId="{10E291C4-D4EE-4D0A-9C05-E9AE23367702}" destId="{B8BD3222-DDAC-43D3-80C2-555B3DF9F3ED}" srcOrd="0" destOrd="0" presId="urn:microsoft.com/office/officeart/2008/layout/VerticalCurvedList"/>
    <dgm:cxn modelId="{90D04FE9-DEB0-4760-B857-A7E00F09B0B5}" type="presParOf" srcId="{FCB9E246-56F3-4D32-AA69-D49EDFBE465C}" destId="{65B24D0D-FE70-431B-8555-64E0C56E116B}" srcOrd="5" destOrd="0" presId="urn:microsoft.com/office/officeart/2008/layout/VerticalCurvedList"/>
    <dgm:cxn modelId="{5C840F2B-9E08-4584-B1EA-329C0882C5ED}" type="presParOf" srcId="{FCB9E246-56F3-4D32-AA69-D49EDFBE465C}" destId="{CDEEC434-E6EC-4657-8B45-EDFD5F9167D6}" srcOrd="6" destOrd="0" presId="urn:microsoft.com/office/officeart/2008/layout/VerticalCurvedList"/>
    <dgm:cxn modelId="{15D69240-679F-409A-ADDD-F887B7C3070D}" type="presParOf" srcId="{CDEEC434-E6EC-4657-8B45-EDFD5F9167D6}" destId="{07F92CEE-6568-489E-A7F0-4F017F3911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59E086-3932-412D-B6B2-00B3E221C6DF}" type="doc">
      <dgm:prSet loTypeId="urn:microsoft.com/office/officeart/2005/8/layout/lProcess1" loCatId="process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D6C89FF8-0F3B-40EE-A95E-0F8662B7521E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201</a:t>
          </a:r>
          <a:r>
            <a:rPr lang="ka-GE" dirty="0"/>
            <a:t>8</a:t>
          </a:r>
          <a:r>
            <a:rPr lang="en-US" dirty="0"/>
            <a:t> I-II </a:t>
          </a:r>
          <a:r>
            <a:rPr lang="ka-GE" dirty="0"/>
            <a:t>კვ.</a:t>
          </a:r>
          <a:endParaRPr lang="en-US" dirty="0"/>
        </a:p>
      </dgm:t>
    </dgm:pt>
    <dgm:pt modelId="{95314E99-9D37-4E53-8999-F8B507EDD68F}" type="parTrans" cxnId="{FE0352F0-B328-4958-90D0-9F553E964544}">
      <dgm:prSet/>
      <dgm:spPr/>
      <dgm:t>
        <a:bodyPr/>
        <a:lstStyle/>
        <a:p>
          <a:endParaRPr lang="en-US"/>
        </a:p>
      </dgm:t>
    </dgm:pt>
    <dgm:pt modelId="{0542ECDF-5C8C-40C9-9CEB-1FF9F9678D21}" type="sibTrans" cxnId="{FE0352F0-B328-4958-90D0-9F553E964544}">
      <dgm:prSet/>
      <dgm:spPr/>
      <dgm:t>
        <a:bodyPr/>
        <a:lstStyle/>
        <a:p>
          <a:endParaRPr lang="en-US"/>
        </a:p>
      </dgm:t>
    </dgm:pt>
    <dgm:pt modelId="{AFAF6BD3-0644-4FD0-8184-5E769EB3848A}">
      <dgm:prSet phldrT="[Text]"/>
      <dgm:spPr/>
      <dgm:t>
        <a:bodyPr/>
        <a:lstStyle/>
        <a:p>
          <a:r>
            <a:rPr lang="en-US" dirty="0">
              <a:solidFill>
                <a:srgbClr val="2C9492"/>
              </a:solidFill>
            </a:rPr>
            <a:t>24</a:t>
          </a:r>
          <a:r>
            <a:rPr lang="ka-GE" dirty="0">
              <a:solidFill>
                <a:srgbClr val="2C9492"/>
              </a:solidFill>
            </a:rPr>
            <a:t>,</a:t>
          </a:r>
          <a:r>
            <a:rPr lang="en-US" dirty="0" smtClean="0">
              <a:solidFill>
                <a:srgbClr val="2C9492"/>
              </a:solidFill>
            </a:rPr>
            <a:t>43</a:t>
          </a:r>
          <a:r>
            <a:rPr lang="ka-GE" dirty="0" smtClean="0">
              <a:solidFill>
                <a:srgbClr val="2C9492"/>
              </a:solidFill>
            </a:rPr>
            <a:t>2</a:t>
          </a:r>
          <a:endParaRPr lang="en-US" dirty="0">
            <a:solidFill>
              <a:srgbClr val="2C9492"/>
            </a:solidFill>
          </a:endParaRPr>
        </a:p>
      </dgm:t>
    </dgm:pt>
    <dgm:pt modelId="{77CDF8F8-BBFE-4FCD-985F-577F8DEA6443}" type="parTrans" cxnId="{EC931A17-C12F-4DEB-AF45-FBE7CC0E7758}">
      <dgm:prSet/>
      <dgm:spPr/>
      <dgm:t>
        <a:bodyPr/>
        <a:lstStyle/>
        <a:p>
          <a:endParaRPr lang="en-US"/>
        </a:p>
      </dgm:t>
    </dgm:pt>
    <dgm:pt modelId="{01CAA93C-21B9-4385-8854-E7C0885847CF}" type="sibTrans" cxnId="{EC931A17-C12F-4DEB-AF45-FBE7CC0E7758}">
      <dgm:prSet/>
      <dgm:spPr/>
      <dgm:t>
        <a:bodyPr/>
        <a:lstStyle/>
        <a:p>
          <a:endParaRPr lang="en-US"/>
        </a:p>
      </dgm:t>
    </dgm:pt>
    <dgm:pt modelId="{6E7D40A3-64F3-48C3-B6BE-FA80FCADFF7C}">
      <dgm:prSet phldrT="[Text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ka-GE" dirty="0">
              <a:solidFill>
                <a:srgbClr val="2C9492"/>
              </a:solidFill>
            </a:rPr>
            <a:t>3,818</a:t>
          </a:r>
          <a:endParaRPr lang="en-US" dirty="0">
            <a:solidFill>
              <a:srgbClr val="2C9492"/>
            </a:solidFill>
          </a:endParaRPr>
        </a:p>
      </dgm:t>
    </dgm:pt>
    <dgm:pt modelId="{94A6E0DE-2BD9-400C-8596-A6E456565AC4}" type="parTrans" cxnId="{8C0CCF18-26AF-490E-BB35-596899C6C6F2}">
      <dgm:prSet/>
      <dgm:spPr/>
      <dgm:t>
        <a:bodyPr/>
        <a:lstStyle/>
        <a:p>
          <a:endParaRPr lang="en-US"/>
        </a:p>
      </dgm:t>
    </dgm:pt>
    <dgm:pt modelId="{25C5AA50-4F18-435E-B922-411C610934C4}" type="sibTrans" cxnId="{8C0CCF18-26AF-490E-BB35-596899C6C6F2}">
      <dgm:prSet/>
      <dgm:spPr/>
      <dgm:t>
        <a:bodyPr/>
        <a:lstStyle/>
        <a:p>
          <a:endParaRPr lang="en-US"/>
        </a:p>
      </dgm:t>
    </dgm:pt>
    <dgm:pt modelId="{4CB47818-1EE9-4AAD-B274-280B71FEE4EA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201</a:t>
          </a:r>
          <a:r>
            <a:rPr lang="ka-GE" dirty="0"/>
            <a:t>9</a:t>
          </a:r>
          <a:r>
            <a:rPr lang="en-US" dirty="0"/>
            <a:t> I-II </a:t>
          </a:r>
          <a:r>
            <a:rPr lang="ka-GE" dirty="0"/>
            <a:t>კვ</a:t>
          </a:r>
          <a:endParaRPr lang="en-US" dirty="0"/>
        </a:p>
      </dgm:t>
    </dgm:pt>
    <dgm:pt modelId="{64FB2C25-7CB6-4E9C-A462-467BD671195D}" type="parTrans" cxnId="{B0CA43AC-9C15-4B35-87CD-97FD5107CD22}">
      <dgm:prSet/>
      <dgm:spPr/>
      <dgm:t>
        <a:bodyPr/>
        <a:lstStyle/>
        <a:p>
          <a:endParaRPr lang="en-US"/>
        </a:p>
      </dgm:t>
    </dgm:pt>
    <dgm:pt modelId="{5091464D-1C30-4572-AF4F-1441E2CDCF91}" type="sibTrans" cxnId="{B0CA43AC-9C15-4B35-87CD-97FD5107CD22}">
      <dgm:prSet/>
      <dgm:spPr/>
      <dgm:t>
        <a:bodyPr/>
        <a:lstStyle/>
        <a:p>
          <a:endParaRPr lang="en-US"/>
        </a:p>
      </dgm:t>
    </dgm:pt>
    <dgm:pt modelId="{C51FA7D0-3D98-4188-A9E3-46331E81B467}">
      <dgm:prSet phldrT="[Text]"/>
      <dgm:spPr/>
      <dgm:t>
        <a:bodyPr/>
        <a:lstStyle/>
        <a:p>
          <a:r>
            <a:rPr lang="en-US" dirty="0">
              <a:solidFill>
                <a:srgbClr val="2C9492"/>
              </a:solidFill>
            </a:rPr>
            <a:t>22</a:t>
          </a:r>
          <a:r>
            <a:rPr lang="ka-GE" dirty="0">
              <a:solidFill>
                <a:srgbClr val="2C9492"/>
              </a:solidFill>
            </a:rPr>
            <a:t>,</a:t>
          </a:r>
          <a:r>
            <a:rPr lang="en-US" dirty="0">
              <a:solidFill>
                <a:srgbClr val="2C9492"/>
              </a:solidFill>
            </a:rPr>
            <a:t>991</a:t>
          </a:r>
        </a:p>
      </dgm:t>
    </dgm:pt>
    <dgm:pt modelId="{34214220-90D2-45AD-83F3-4FC7B54ED4D2}" type="parTrans" cxnId="{9EAA5B0A-EE05-47EE-AE08-642928762325}">
      <dgm:prSet/>
      <dgm:spPr/>
      <dgm:t>
        <a:bodyPr/>
        <a:lstStyle/>
        <a:p>
          <a:endParaRPr lang="en-US"/>
        </a:p>
      </dgm:t>
    </dgm:pt>
    <dgm:pt modelId="{1FACF6CE-7BA8-4261-8368-5AFAB02D1E98}" type="sibTrans" cxnId="{9EAA5B0A-EE05-47EE-AE08-642928762325}">
      <dgm:prSet/>
      <dgm:spPr/>
      <dgm:t>
        <a:bodyPr/>
        <a:lstStyle/>
        <a:p>
          <a:endParaRPr lang="en-US"/>
        </a:p>
      </dgm:t>
    </dgm:pt>
    <dgm:pt modelId="{54B06912-2390-4587-AB8C-58D765FCB6B3}">
      <dgm:prSet phldrT="[Text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ka-GE" dirty="0">
              <a:solidFill>
                <a:srgbClr val="2C9492"/>
              </a:solidFill>
            </a:rPr>
            <a:t>3,796</a:t>
          </a:r>
          <a:endParaRPr lang="en-US" dirty="0">
            <a:solidFill>
              <a:srgbClr val="2C9492"/>
            </a:solidFill>
          </a:endParaRPr>
        </a:p>
      </dgm:t>
    </dgm:pt>
    <dgm:pt modelId="{E587FBF6-97B5-463B-844E-AD3AB2386E3C}" type="parTrans" cxnId="{1278F7CB-5C26-4D92-A779-56C32201B3BE}">
      <dgm:prSet/>
      <dgm:spPr/>
      <dgm:t>
        <a:bodyPr/>
        <a:lstStyle/>
        <a:p>
          <a:endParaRPr lang="en-US"/>
        </a:p>
      </dgm:t>
    </dgm:pt>
    <dgm:pt modelId="{A1357E6C-4947-4E0A-9FDF-1924C0DDD9EF}" type="sibTrans" cxnId="{1278F7CB-5C26-4D92-A779-56C32201B3BE}">
      <dgm:prSet/>
      <dgm:spPr/>
      <dgm:t>
        <a:bodyPr/>
        <a:lstStyle/>
        <a:p>
          <a:endParaRPr lang="en-US"/>
        </a:p>
      </dgm:t>
    </dgm:pt>
    <dgm:pt modelId="{BBFABBDC-25CD-4151-A4B2-A7DCDA264A80}">
      <dgm:prSet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ka-GE" dirty="0">
              <a:solidFill>
                <a:srgbClr val="2C9492"/>
              </a:solidFill>
            </a:rPr>
            <a:t>21,308,573</a:t>
          </a:r>
          <a:endParaRPr lang="en-US" dirty="0">
            <a:solidFill>
              <a:srgbClr val="2C9492"/>
            </a:solidFill>
          </a:endParaRPr>
        </a:p>
      </dgm:t>
    </dgm:pt>
    <dgm:pt modelId="{18D294C9-AB99-4CCE-9890-46773EC1EC71}" type="parTrans" cxnId="{04037053-9A9A-413B-ADB9-1A4006D4521D}">
      <dgm:prSet/>
      <dgm:spPr/>
      <dgm:t>
        <a:bodyPr/>
        <a:lstStyle/>
        <a:p>
          <a:endParaRPr lang="en-US"/>
        </a:p>
      </dgm:t>
    </dgm:pt>
    <dgm:pt modelId="{083E645B-EBE2-4A3C-8394-FC8D5930C4D4}" type="sibTrans" cxnId="{04037053-9A9A-413B-ADB9-1A4006D4521D}">
      <dgm:prSet/>
      <dgm:spPr/>
      <dgm:t>
        <a:bodyPr/>
        <a:lstStyle/>
        <a:p>
          <a:endParaRPr lang="en-US"/>
        </a:p>
      </dgm:t>
    </dgm:pt>
    <dgm:pt modelId="{FC7107B9-CD03-4E7C-A034-6A8F26BB1B89}">
      <dgm:prSet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ka-GE" dirty="0">
              <a:solidFill>
                <a:srgbClr val="2C9492"/>
              </a:solidFill>
            </a:rPr>
            <a:t>21,756,291</a:t>
          </a:r>
          <a:endParaRPr lang="en-US" dirty="0">
            <a:solidFill>
              <a:srgbClr val="2C9492"/>
            </a:solidFill>
          </a:endParaRPr>
        </a:p>
      </dgm:t>
    </dgm:pt>
    <dgm:pt modelId="{D8092111-62F5-4252-AF24-5FBB6A3173D5}" type="parTrans" cxnId="{BFB324B8-0A5D-490F-BAA4-993416916209}">
      <dgm:prSet/>
      <dgm:spPr/>
      <dgm:t>
        <a:bodyPr/>
        <a:lstStyle/>
        <a:p>
          <a:endParaRPr lang="en-US"/>
        </a:p>
      </dgm:t>
    </dgm:pt>
    <dgm:pt modelId="{D2EB791B-93F2-4D11-B7EB-37CF67B8A649}" type="sibTrans" cxnId="{BFB324B8-0A5D-490F-BAA4-993416916209}">
      <dgm:prSet/>
      <dgm:spPr/>
      <dgm:t>
        <a:bodyPr/>
        <a:lstStyle/>
        <a:p>
          <a:endParaRPr lang="en-US"/>
        </a:p>
      </dgm:t>
    </dgm:pt>
    <dgm:pt modelId="{A6BBFA5B-B327-4637-81FD-B80D26A902A0}">
      <dgm:prSet/>
      <dgm:spPr/>
      <dgm:t>
        <a:bodyPr/>
        <a:lstStyle/>
        <a:p>
          <a:r>
            <a:rPr lang="ka-GE" dirty="0" smtClean="0">
              <a:solidFill>
                <a:srgbClr val="2C9492"/>
              </a:solidFill>
            </a:rPr>
            <a:t>1441</a:t>
          </a:r>
          <a:endParaRPr lang="en-US" dirty="0">
            <a:solidFill>
              <a:srgbClr val="2C9492"/>
            </a:solidFill>
          </a:endParaRPr>
        </a:p>
      </dgm:t>
    </dgm:pt>
    <dgm:pt modelId="{D280AEAA-2E1E-43DB-A186-50FD7575414E}" type="parTrans" cxnId="{C86946DA-BD3E-41AA-BE79-E4C37875E312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B97919AB-9BD2-4337-BE8B-3351F01C5576}" type="sibTrans" cxnId="{C86946DA-BD3E-41AA-BE79-E4C37875E312}">
      <dgm:prSet/>
      <dgm:spPr/>
      <dgm:t>
        <a:bodyPr/>
        <a:lstStyle/>
        <a:p>
          <a:endParaRPr lang="en-US"/>
        </a:p>
      </dgm:t>
    </dgm:pt>
    <dgm:pt modelId="{40049C08-E4C0-41CA-9B9B-F78DA81DFD01}">
      <dgm:prSet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ka-GE" dirty="0" smtClean="0">
              <a:solidFill>
                <a:srgbClr val="2C9492"/>
              </a:solidFill>
            </a:rPr>
            <a:t>-22</a:t>
          </a:r>
          <a:endParaRPr lang="en-US" dirty="0">
            <a:solidFill>
              <a:srgbClr val="2C9492"/>
            </a:solidFill>
          </a:endParaRPr>
        </a:p>
      </dgm:t>
    </dgm:pt>
    <dgm:pt modelId="{A468CCC3-AAE4-49D8-AC9A-8F4F76E4C3FC}" type="parTrans" cxnId="{1B8989F3-E848-4D3A-8AB8-F12E9244BDB5}">
      <dgm:prSet/>
      <dgm:spPr/>
      <dgm:t>
        <a:bodyPr/>
        <a:lstStyle/>
        <a:p>
          <a:endParaRPr lang="en-US"/>
        </a:p>
      </dgm:t>
    </dgm:pt>
    <dgm:pt modelId="{5428A2BD-6867-47BD-A9C0-B173944F4DF0}" type="sibTrans" cxnId="{1B8989F3-E848-4D3A-8AB8-F12E9244BDB5}">
      <dgm:prSet/>
      <dgm:spPr/>
      <dgm:t>
        <a:bodyPr/>
        <a:lstStyle/>
        <a:p>
          <a:endParaRPr lang="en-US"/>
        </a:p>
      </dgm:t>
    </dgm:pt>
    <dgm:pt modelId="{8E7582B0-0071-451D-908B-C6FEF5014B86}">
      <dgm:prSet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ka-GE" dirty="0" smtClean="0">
              <a:solidFill>
                <a:srgbClr val="2C9492"/>
              </a:solidFill>
            </a:rPr>
            <a:t>447,718</a:t>
          </a:r>
          <a:endParaRPr lang="en-US" dirty="0">
            <a:solidFill>
              <a:srgbClr val="2C9492"/>
            </a:solidFill>
          </a:endParaRPr>
        </a:p>
      </dgm:t>
    </dgm:pt>
    <dgm:pt modelId="{1141080C-9998-41AC-8C2A-2EA31C6EF6E6}" type="parTrans" cxnId="{E7E89C6D-8788-4990-8589-C09EFE03FAEC}">
      <dgm:prSet/>
      <dgm:spPr/>
      <dgm:t>
        <a:bodyPr/>
        <a:lstStyle/>
        <a:p>
          <a:endParaRPr lang="en-US"/>
        </a:p>
      </dgm:t>
    </dgm:pt>
    <dgm:pt modelId="{09E287BF-D36C-4961-85A1-0070E90A5856}" type="sibTrans" cxnId="{E7E89C6D-8788-4990-8589-C09EFE03FAEC}">
      <dgm:prSet/>
      <dgm:spPr/>
      <dgm:t>
        <a:bodyPr/>
        <a:lstStyle/>
        <a:p>
          <a:endParaRPr lang="en-US"/>
        </a:p>
      </dgm:t>
    </dgm:pt>
    <dgm:pt modelId="{8852DE78-9C0C-435F-86D6-30CA2739AFEF}">
      <dgm:prSet/>
      <dgm:spPr>
        <a:solidFill>
          <a:schemeClr val="bg1"/>
        </a:solidFill>
      </dgm:spPr>
      <dgm:t>
        <a:bodyPr/>
        <a:lstStyle/>
        <a:p>
          <a:endParaRPr lang="en-US" dirty="0"/>
        </a:p>
      </dgm:t>
    </dgm:pt>
    <dgm:pt modelId="{A2792E88-3A4C-4197-A513-72105806784C}" type="sibTrans" cxnId="{CD6B55BA-1449-4FE5-AC48-A531C82DE7CB}">
      <dgm:prSet/>
      <dgm:spPr/>
      <dgm:t>
        <a:bodyPr/>
        <a:lstStyle/>
        <a:p>
          <a:endParaRPr lang="en-US"/>
        </a:p>
      </dgm:t>
    </dgm:pt>
    <dgm:pt modelId="{88C28D9B-9CF4-4AC0-9796-13861BE5E286}" type="parTrans" cxnId="{CD6B55BA-1449-4FE5-AC48-A531C82DE7CB}">
      <dgm:prSet/>
      <dgm:spPr/>
      <dgm:t>
        <a:bodyPr/>
        <a:lstStyle/>
        <a:p>
          <a:endParaRPr lang="en-US"/>
        </a:p>
      </dgm:t>
    </dgm:pt>
    <dgm:pt modelId="{017D4346-D46C-484E-8A56-E6B52211BEAC}" type="pres">
      <dgm:prSet presAssocID="{1359E086-3932-412D-B6B2-00B3E221C6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F6F8EE-A764-4C3F-AC10-899132E85393}" type="pres">
      <dgm:prSet presAssocID="{D6C89FF8-0F3B-40EE-A95E-0F8662B7521E}" presName="vertFlow" presStyleCnt="0"/>
      <dgm:spPr/>
    </dgm:pt>
    <dgm:pt modelId="{6BC7AEAA-DDE1-48AE-99D8-8F8728AFA7F4}" type="pres">
      <dgm:prSet presAssocID="{D6C89FF8-0F3B-40EE-A95E-0F8662B7521E}" presName="header" presStyleLbl="node1" presStyleIdx="0" presStyleCnt="3"/>
      <dgm:spPr/>
      <dgm:t>
        <a:bodyPr/>
        <a:lstStyle/>
        <a:p>
          <a:endParaRPr lang="en-US"/>
        </a:p>
      </dgm:t>
    </dgm:pt>
    <dgm:pt modelId="{224817D0-FD49-423B-BF12-8EB0AFCDD381}" type="pres">
      <dgm:prSet presAssocID="{77CDF8F8-BBFE-4FCD-985F-577F8DEA6443}" presName="parTrans" presStyleLbl="sibTrans2D1" presStyleIdx="0" presStyleCnt="9"/>
      <dgm:spPr/>
      <dgm:t>
        <a:bodyPr/>
        <a:lstStyle/>
        <a:p>
          <a:endParaRPr lang="en-US"/>
        </a:p>
      </dgm:t>
    </dgm:pt>
    <dgm:pt modelId="{964657E0-8AE7-4817-B70C-54224C9799E1}" type="pres">
      <dgm:prSet presAssocID="{AFAF6BD3-0644-4FD0-8184-5E769EB3848A}" presName="child" presStyleLbl="alignAccFollow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A91392-5539-42AE-B18A-3434A27F8489}" type="pres">
      <dgm:prSet presAssocID="{01CAA93C-21B9-4385-8854-E7C0885847CF}" presName="sibTrans" presStyleLbl="sibTrans2D1" presStyleIdx="1" presStyleCnt="9"/>
      <dgm:spPr/>
      <dgm:t>
        <a:bodyPr/>
        <a:lstStyle/>
        <a:p>
          <a:endParaRPr lang="en-US"/>
        </a:p>
      </dgm:t>
    </dgm:pt>
    <dgm:pt modelId="{CC95746E-6C71-4ECD-99FE-CE7232723F69}" type="pres">
      <dgm:prSet presAssocID="{6E7D40A3-64F3-48C3-B6BE-FA80FCADFF7C}" presName="child" presStyleLbl="alignAccFollow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7C14D4-12C9-4768-870E-9F33B959A74C}" type="pres">
      <dgm:prSet presAssocID="{25C5AA50-4F18-435E-B922-411C610934C4}" presName="sibTrans" presStyleLbl="sibTrans2D1" presStyleIdx="2" presStyleCnt="9"/>
      <dgm:spPr/>
      <dgm:t>
        <a:bodyPr/>
        <a:lstStyle/>
        <a:p>
          <a:endParaRPr lang="en-US"/>
        </a:p>
      </dgm:t>
    </dgm:pt>
    <dgm:pt modelId="{0FD2939B-AE53-41B3-8FF3-7DF735E6155C}" type="pres">
      <dgm:prSet presAssocID="{BBFABBDC-25CD-4151-A4B2-A7DCDA264A80}" presName="child" presStyleLbl="alignAccFollow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F6AA5-C9A3-4601-8AC9-B1FA46BE89DB}" type="pres">
      <dgm:prSet presAssocID="{D6C89FF8-0F3B-40EE-A95E-0F8662B7521E}" presName="hSp" presStyleCnt="0"/>
      <dgm:spPr/>
    </dgm:pt>
    <dgm:pt modelId="{6983BCCE-5CDF-4311-9D4E-9EB648AD1026}" type="pres">
      <dgm:prSet presAssocID="{8852DE78-9C0C-435F-86D6-30CA2739AFEF}" presName="vertFlow" presStyleCnt="0"/>
      <dgm:spPr/>
    </dgm:pt>
    <dgm:pt modelId="{30AE2D34-D4B1-4647-A54E-40E6E1B9682E}" type="pres">
      <dgm:prSet presAssocID="{8852DE78-9C0C-435F-86D6-30CA2739AFEF}" presName="header" presStyleLbl="node1" presStyleIdx="1" presStyleCnt="3"/>
      <dgm:spPr/>
      <dgm:t>
        <a:bodyPr/>
        <a:lstStyle/>
        <a:p>
          <a:endParaRPr lang="en-US"/>
        </a:p>
      </dgm:t>
    </dgm:pt>
    <dgm:pt modelId="{4BB2BE03-6357-4AB9-AA4A-CB7087E553BD}" type="pres">
      <dgm:prSet presAssocID="{D280AEAA-2E1E-43DB-A186-50FD7575414E}" presName="parTrans" presStyleLbl="sibTrans2D1" presStyleIdx="3" presStyleCnt="9"/>
      <dgm:spPr/>
      <dgm:t>
        <a:bodyPr/>
        <a:lstStyle/>
        <a:p>
          <a:endParaRPr lang="en-US"/>
        </a:p>
      </dgm:t>
    </dgm:pt>
    <dgm:pt modelId="{6F5B9970-0524-447E-A20E-803B48912611}" type="pres">
      <dgm:prSet presAssocID="{A6BBFA5B-B327-4637-81FD-B80D26A902A0}" presName="child" presStyleLbl="alignAccFollow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C81FB-6287-4AC6-BE52-F431E913A10E}" type="pres">
      <dgm:prSet presAssocID="{B97919AB-9BD2-4337-BE8B-3351F01C5576}" presName="sibTrans" presStyleLbl="sibTrans2D1" presStyleIdx="4" presStyleCnt="9"/>
      <dgm:spPr/>
      <dgm:t>
        <a:bodyPr/>
        <a:lstStyle/>
        <a:p>
          <a:endParaRPr lang="en-US"/>
        </a:p>
      </dgm:t>
    </dgm:pt>
    <dgm:pt modelId="{D7638577-C422-42EB-ABB4-E0DFE36C830E}" type="pres">
      <dgm:prSet presAssocID="{40049C08-E4C0-41CA-9B9B-F78DA81DFD01}" presName="child" presStyleLbl="alignAccFollow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0A1B3F-BEBA-4A61-B2C7-A0CC3C811C0C}" type="pres">
      <dgm:prSet presAssocID="{5428A2BD-6867-47BD-A9C0-B173944F4DF0}" presName="sibTrans" presStyleLbl="sibTrans2D1" presStyleIdx="5" presStyleCnt="9"/>
      <dgm:spPr/>
      <dgm:t>
        <a:bodyPr/>
        <a:lstStyle/>
        <a:p>
          <a:endParaRPr lang="en-US"/>
        </a:p>
      </dgm:t>
    </dgm:pt>
    <dgm:pt modelId="{8109D258-44DC-47C8-834F-BD78C706A6D4}" type="pres">
      <dgm:prSet presAssocID="{8E7582B0-0071-451D-908B-C6FEF5014B86}" presName="child" presStyleLbl="alignAccFollow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90C775-8755-46E8-8FFE-8DE6854C8F60}" type="pres">
      <dgm:prSet presAssocID="{8852DE78-9C0C-435F-86D6-30CA2739AFEF}" presName="hSp" presStyleCnt="0"/>
      <dgm:spPr/>
    </dgm:pt>
    <dgm:pt modelId="{ECBEE764-93F2-4A50-90C3-B23BC6DB72CF}" type="pres">
      <dgm:prSet presAssocID="{4CB47818-1EE9-4AAD-B274-280B71FEE4EA}" presName="vertFlow" presStyleCnt="0"/>
      <dgm:spPr/>
    </dgm:pt>
    <dgm:pt modelId="{97CEFC81-B069-4767-B6CF-219339B3B03B}" type="pres">
      <dgm:prSet presAssocID="{4CB47818-1EE9-4AAD-B274-280B71FEE4EA}" presName="header" presStyleLbl="node1" presStyleIdx="2" presStyleCnt="3"/>
      <dgm:spPr/>
      <dgm:t>
        <a:bodyPr/>
        <a:lstStyle/>
        <a:p>
          <a:endParaRPr lang="en-US"/>
        </a:p>
      </dgm:t>
    </dgm:pt>
    <dgm:pt modelId="{D4DEF4AF-6738-4E3B-9298-255B990C4EE9}" type="pres">
      <dgm:prSet presAssocID="{34214220-90D2-45AD-83F3-4FC7B54ED4D2}" presName="parTrans" presStyleLbl="sibTrans2D1" presStyleIdx="6" presStyleCnt="9"/>
      <dgm:spPr/>
      <dgm:t>
        <a:bodyPr/>
        <a:lstStyle/>
        <a:p>
          <a:endParaRPr lang="en-US"/>
        </a:p>
      </dgm:t>
    </dgm:pt>
    <dgm:pt modelId="{AF73CE71-6B0E-4BBD-B232-1A4BF87A4959}" type="pres">
      <dgm:prSet presAssocID="{C51FA7D0-3D98-4188-A9E3-46331E81B467}" presName="child" presStyleLbl="alignAccFollow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DF2768-2C6A-4D3B-9ED0-9E3BD06F994A}" type="pres">
      <dgm:prSet presAssocID="{1FACF6CE-7BA8-4261-8368-5AFAB02D1E98}" presName="sibTrans" presStyleLbl="sibTrans2D1" presStyleIdx="7" presStyleCnt="9"/>
      <dgm:spPr/>
      <dgm:t>
        <a:bodyPr/>
        <a:lstStyle/>
        <a:p>
          <a:endParaRPr lang="en-US"/>
        </a:p>
      </dgm:t>
    </dgm:pt>
    <dgm:pt modelId="{6A703B30-2B6B-4976-810E-CFEB2718AAA9}" type="pres">
      <dgm:prSet presAssocID="{54B06912-2390-4587-AB8C-58D765FCB6B3}" presName="child" presStyleLbl="alignAccFollow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B99C36-9F8A-47FB-B200-ADFBB9012656}" type="pres">
      <dgm:prSet presAssocID="{A1357E6C-4947-4E0A-9FDF-1924C0DDD9EF}" presName="sibTrans" presStyleLbl="sibTrans2D1" presStyleIdx="8" presStyleCnt="9"/>
      <dgm:spPr/>
      <dgm:t>
        <a:bodyPr/>
        <a:lstStyle/>
        <a:p>
          <a:endParaRPr lang="en-US"/>
        </a:p>
      </dgm:t>
    </dgm:pt>
    <dgm:pt modelId="{BAD46156-EE60-4AFD-A0FF-08329643F714}" type="pres">
      <dgm:prSet presAssocID="{FC7107B9-CD03-4E7C-A034-6A8F26BB1B89}" presName="child" presStyleLbl="alignAccFollow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BC160B-984D-4D44-9359-FF396896FA80}" type="presOf" srcId="{D280AEAA-2E1E-43DB-A186-50FD7575414E}" destId="{4BB2BE03-6357-4AB9-AA4A-CB7087E553BD}" srcOrd="0" destOrd="0" presId="urn:microsoft.com/office/officeart/2005/8/layout/lProcess1"/>
    <dgm:cxn modelId="{44D3B7C1-B66C-4337-906F-EF7CD8C4B4B0}" type="presOf" srcId="{77CDF8F8-BBFE-4FCD-985F-577F8DEA6443}" destId="{224817D0-FD49-423B-BF12-8EB0AFCDD381}" srcOrd="0" destOrd="0" presId="urn:microsoft.com/office/officeart/2005/8/layout/lProcess1"/>
    <dgm:cxn modelId="{EC931A17-C12F-4DEB-AF45-FBE7CC0E7758}" srcId="{D6C89FF8-0F3B-40EE-A95E-0F8662B7521E}" destId="{AFAF6BD3-0644-4FD0-8184-5E769EB3848A}" srcOrd="0" destOrd="0" parTransId="{77CDF8F8-BBFE-4FCD-985F-577F8DEA6443}" sibTransId="{01CAA93C-21B9-4385-8854-E7C0885847CF}"/>
    <dgm:cxn modelId="{3DD01C6A-B8B7-4026-BFBB-C3C4B0620131}" type="presOf" srcId="{FC7107B9-CD03-4E7C-A034-6A8F26BB1B89}" destId="{BAD46156-EE60-4AFD-A0FF-08329643F714}" srcOrd="0" destOrd="0" presId="urn:microsoft.com/office/officeart/2005/8/layout/lProcess1"/>
    <dgm:cxn modelId="{CD6B55BA-1449-4FE5-AC48-A531C82DE7CB}" srcId="{1359E086-3932-412D-B6B2-00B3E221C6DF}" destId="{8852DE78-9C0C-435F-86D6-30CA2739AFEF}" srcOrd="1" destOrd="0" parTransId="{88C28D9B-9CF4-4AC0-9796-13861BE5E286}" sibTransId="{A2792E88-3A4C-4197-A513-72105806784C}"/>
    <dgm:cxn modelId="{1590CC5E-FAEA-4EB0-8524-467577CA5F3B}" type="presOf" srcId="{B97919AB-9BD2-4337-BE8B-3351F01C5576}" destId="{D6FC81FB-6287-4AC6-BE52-F431E913A10E}" srcOrd="0" destOrd="0" presId="urn:microsoft.com/office/officeart/2005/8/layout/lProcess1"/>
    <dgm:cxn modelId="{D0335CA6-7A32-4C22-960E-90DE1FCC7A96}" type="presOf" srcId="{A6BBFA5B-B327-4637-81FD-B80D26A902A0}" destId="{6F5B9970-0524-447E-A20E-803B48912611}" srcOrd="0" destOrd="0" presId="urn:microsoft.com/office/officeart/2005/8/layout/lProcess1"/>
    <dgm:cxn modelId="{E9F72399-34C2-464D-B57C-D73EEC75DD10}" type="presOf" srcId="{40049C08-E4C0-41CA-9B9B-F78DA81DFD01}" destId="{D7638577-C422-42EB-ABB4-E0DFE36C830E}" srcOrd="0" destOrd="0" presId="urn:microsoft.com/office/officeart/2005/8/layout/lProcess1"/>
    <dgm:cxn modelId="{1278F7CB-5C26-4D92-A779-56C32201B3BE}" srcId="{4CB47818-1EE9-4AAD-B274-280B71FEE4EA}" destId="{54B06912-2390-4587-AB8C-58D765FCB6B3}" srcOrd="1" destOrd="0" parTransId="{E587FBF6-97B5-463B-844E-AD3AB2386E3C}" sibTransId="{A1357E6C-4947-4E0A-9FDF-1924C0DDD9EF}"/>
    <dgm:cxn modelId="{1B8989F3-E848-4D3A-8AB8-F12E9244BDB5}" srcId="{8852DE78-9C0C-435F-86D6-30CA2739AFEF}" destId="{40049C08-E4C0-41CA-9B9B-F78DA81DFD01}" srcOrd="1" destOrd="0" parTransId="{A468CCC3-AAE4-49D8-AC9A-8F4F76E4C3FC}" sibTransId="{5428A2BD-6867-47BD-A9C0-B173944F4DF0}"/>
    <dgm:cxn modelId="{C86946DA-BD3E-41AA-BE79-E4C37875E312}" srcId="{8852DE78-9C0C-435F-86D6-30CA2739AFEF}" destId="{A6BBFA5B-B327-4637-81FD-B80D26A902A0}" srcOrd="0" destOrd="0" parTransId="{D280AEAA-2E1E-43DB-A186-50FD7575414E}" sibTransId="{B97919AB-9BD2-4337-BE8B-3351F01C5576}"/>
    <dgm:cxn modelId="{B0CA43AC-9C15-4B35-87CD-97FD5107CD22}" srcId="{1359E086-3932-412D-B6B2-00B3E221C6DF}" destId="{4CB47818-1EE9-4AAD-B274-280B71FEE4EA}" srcOrd="2" destOrd="0" parTransId="{64FB2C25-7CB6-4E9C-A462-467BD671195D}" sibTransId="{5091464D-1C30-4572-AF4F-1441E2CDCF91}"/>
    <dgm:cxn modelId="{9E124DCC-E84D-47D0-A3C5-C6A7CA16320F}" type="presOf" srcId="{54B06912-2390-4587-AB8C-58D765FCB6B3}" destId="{6A703B30-2B6B-4976-810E-CFEB2718AAA9}" srcOrd="0" destOrd="0" presId="urn:microsoft.com/office/officeart/2005/8/layout/lProcess1"/>
    <dgm:cxn modelId="{04037053-9A9A-413B-ADB9-1A4006D4521D}" srcId="{D6C89FF8-0F3B-40EE-A95E-0F8662B7521E}" destId="{BBFABBDC-25CD-4151-A4B2-A7DCDA264A80}" srcOrd="2" destOrd="0" parTransId="{18D294C9-AB99-4CCE-9890-46773EC1EC71}" sibTransId="{083E645B-EBE2-4A3C-8394-FC8D5930C4D4}"/>
    <dgm:cxn modelId="{DEEF1ECC-714B-4084-A5CD-1B8C7CBAE645}" type="presOf" srcId="{AFAF6BD3-0644-4FD0-8184-5E769EB3848A}" destId="{964657E0-8AE7-4817-B70C-54224C9799E1}" srcOrd="0" destOrd="0" presId="urn:microsoft.com/office/officeart/2005/8/layout/lProcess1"/>
    <dgm:cxn modelId="{9EAA5B0A-EE05-47EE-AE08-642928762325}" srcId="{4CB47818-1EE9-4AAD-B274-280B71FEE4EA}" destId="{C51FA7D0-3D98-4188-A9E3-46331E81B467}" srcOrd="0" destOrd="0" parTransId="{34214220-90D2-45AD-83F3-4FC7B54ED4D2}" sibTransId="{1FACF6CE-7BA8-4261-8368-5AFAB02D1E98}"/>
    <dgm:cxn modelId="{E184323C-DBF6-4CED-A538-D4AEDD406F17}" type="presOf" srcId="{D6C89FF8-0F3B-40EE-A95E-0F8662B7521E}" destId="{6BC7AEAA-DDE1-48AE-99D8-8F8728AFA7F4}" srcOrd="0" destOrd="0" presId="urn:microsoft.com/office/officeart/2005/8/layout/lProcess1"/>
    <dgm:cxn modelId="{E7E89C6D-8788-4990-8589-C09EFE03FAEC}" srcId="{8852DE78-9C0C-435F-86D6-30CA2739AFEF}" destId="{8E7582B0-0071-451D-908B-C6FEF5014B86}" srcOrd="2" destOrd="0" parTransId="{1141080C-9998-41AC-8C2A-2EA31C6EF6E6}" sibTransId="{09E287BF-D36C-4961-85A1-0070E90A5856}"/>
    <dgm:cxn modelId="{91553829-A337-41B4-B4F0-87E1441388B4}" type="presOf" srcId="{8E7582B0-0071-451D-908B-C6FEF5014B86}" destId="{8109D258-44DC-47C8-834F-BD78C706A6D4}" srcOrd="0" destOrd="0" presId="urn:microsoft.com/office/officeart/2005/8/layout/lProcess1"/>
    <dgm:cxn modelId="{8C0CCF18-26AF-490E-BB35-596899C6C6F2}" srcId="{D6C89FF8-0F3B-40EE-A95E-0F8662B7521E}" destId="{6E7D40A3-64F3-48C3-B6BE-FA80FCADFF7C}" srcOrd="1" destOrd="0" parTransId="{94A6E0DE-2BD9-400C-8596-A6E456565AC4}" sibTransId="{25C5AA50-4F18-435E-B922-411C610934C4}"/>
    <dgm:cxn modelId="{09E2161D-6C96-4246-BF70-326373ECEEA3}" type="presOf" srcId="{BBFABBDC-25CD-4151-A4B2-A7DCDA264A80}" destId="{0FD2939B-AE53-41B3-8FF3-7DF735E6155C}" srcOrd="0" destOrd="0" presId="urn:microsoft.com/office/officeart/2005/8/layout/lProcess1"/>
    <dgm:cxn modelId="{513ACB07-9AB4-4655-8E8A-9F0D365E1E63}" type="presOf" srcId="{C51FA7D0-3D98-4188-A9E3-46331E81B467}" destId="{AF73CE71-6B0E-4BBD-B232-1A4BF87A4959}" srcOrd="0" destOrd="0" presId="urn:microsoft.com/office/officeart/2005/8/layout/lProcess1"/>
    <dgm:cxn modelId="{FE0352F0-B328-4958-90D0-9F553E964544}" srcId="{1359E086-3932-412D-B6B2-00B3E221C6DF}" destId="{D6C89FF8-0F3B-40EE-A95E-0F8662B7521E}" srcOrd="0" destOrd="0" parTransId="{95314E99-9D37-4E53-8999-F8B507EDD68F}" sibTransId="{0542ECDF-5C8C-40C9-9CEB-1FF9F9678D21}"/>
    <dgm:cxn modelId="{7FD09307-A0E9-4258-BB7A-49BD9CF8BCF9}" type="presOf" srcId="{8852DE78-9C0C-435F-86D6-30CA2739AFEF}" destId="{30AE2D34-D4B1-4647-A54E-40E6E1B9682E}" srcOrd="0" destOrd="0" presId="urn:microsoft.com/office/officeart/2005/8/layout/lProcess1"/>
    <dgm:cxn modelId="{8A3776E2-9E20-4CE2-8F70-02141E9F17AC}" type="presOf" srcId="{25C5AA50-4F18-435E-B922-411C610934C4}" destId="{3A7C14D4-12C9-4768-870E-9F33B959A74C}" srcOrd="0" destOrd="0" presId="urn:microsoft.com/office/officeart/2005/8/layout/lProcess1"/>
    <dgm:cxn modelId="{F90A55F4-D4E0-407D-9530-9790666D62E7}" type="presOf" srcId="{01CAA93C-21B9-4385-8854-E7C0885847CF}" destId="{22A91392-5539-42AE-B18A-3434A27F8489}" srcOrd="0" destOrd="0" presId="urn:microsoft.com/office/officeart/2005/8/layout/lProcess1"/>
    <dgm:cxn modelId="{4A524D9E-F19F-4660-BEA0-04C1F51ACC2D}" type="presOf" srcId="{5428A2BD-6867-47BD-A9C0-B173944F4DF0}" destId="{110A1B3F-BEBA-4A61-B2C7-A0CC3C811C0C}" srcOrd="0" destOrd="0" presId="urn:microsoft.com/office/officeart/2005/8/layout/lProcess1"/>
    <dgm:cxn modelId="{D7593E85-22B2-434F-B67B-6593EDEA18C7}" type="presOf" srcId="{34214220-90D2-45AD-83F3-4FC7B54ED4D2}" destId="{D4DEF4AF-6738-4E3B-9298-255B990C4EE9}" srcOrd="0" destOrd="0" presId="urn:microsoft.com/office/officeart/2005/8/layout/lProcess1"/>
    <dgm:cxn modelId="{86FC19BA-5531-46CF-B6F7-CAA5464248DF}" type="presOf" srcId="{1FACF6CE-7BA8-4261-8368-5AFAB02D1E98}" destId="{1FDF2768-2C6A-4D3B-9ED0-9E3BD06F994A}" srcOrd="0" destOrd="0" presId="urn:microsoft.com/office/officeart/2005/8/layout/lProcess1"/>
    <dgm:cxn modelId="{E90BC1E4-4423-44C6-94D5-A22A6ED3DD9D}" type="presOf" srcId="{4CB47818-1EE9-4AAD-B274-280B71FEE4EA}" destId="{97CEFC81-B069-4767-B6CF-219339B3B03B}" srcOrd="0" destOrd="0" presId="urn:microsoft.com/office/officeart/2005/8/layout/lProcess1"/>
    <dgm:cxn modelId="{8E7C36D2-3D7A-4475-8DDB-6A335244F213}" type="presOf" srcId="{1359E086-3932-412D-B6B2-00B3E221C6DF}" destId="{017D4346-D46C-484E-8A56-E6B52211BEAC}" srcOrd="0" destOrd="0" presId="urn:microsoft.com/office/officeart/2005/8/layout/lProcess1"/>
    <dgm:cxn modelId="{B12436DE-E5B8-420B-BDA9-5E83BBC7A945}" type="presOf" srcId="{6E7D40A3-64F3-48C3-B6BE-FA80FCADFF7C}" destId="{CC95746E-6C71-4ECD-99FE-CE7232723F69}" srcOrd="0" destOrd="0" presId="urn:microsoft.com/office/officeart/2005/8/layout/lProcess1"/>
    <dgm:cxn modelId="{C4746CB4-73D1-46EE-BAFD-D348550B06EE}" type="presOf" srcId="{A1357E6C-4947-4E0A-9FDF-1924C0DDD9EF}" destId="{D2B99C36-9F8A-47FB-B200-ADFBB9012656}" srcOrd="0" destOrd="0" presId="urn:microsoft.com/office/officeart/2005/8/layout/lProcess1"/>
    <dgm:cxn modelId="{BFB324B8-0A5D-490F-BAA4-993416916209}" srcId="{4CB47818-1EE9-4AAD-B274-280B71FEE4EA}" destId="{FC7107B9-CD03-4E7C-A034-6A8F26BB1B89}" srcOrd="2" destOrd="0" parTransId="{D8092111-62F5-4252-AF24-5FBB6A3173D5}" sibTransId="{D2EB791B-93F2-4D11-B7EB-37CF67B8A649}"/>
    <dgm:cxn modelId="{A889C8AE-8907-4FFF-B467-7028B87FCD1D}" type="presParOf" srcId="{017D4346-D46C-484E-8A56-E6B52211BEAC}" destId="{51F6F8EE-A764-4C3F-AC10-899132E85393}" srcOrd="0" destOrd="0" presId="urn:microsoft.com/office/officeart/2005/8/layout/lProcess1"/>
    <dgm:cxn modelId="{863A40F5-40C0-4905-8B5E-F38A1E32DBFC}" type="presParOf" srcId="{51F6F8EE-A764-4C3F-AC10-899132E85393}" destId="{6BC7AEAA-DDE1-48AE-99D8-8F8728AFA7F4}" srcOrd="0" destOrd="0" presId="urn:microsoft.com/office/officeart/2005/8/layout/lProcess1"/>
    <dgm:cxn modelId="{894EAF71-4DEE-4161-A267-6886BE6CBB91}" type="presParOf" srcId="{51F6F8EE-A764-4C3F-AC10-899132E85393}" destId="{224817D0-FD49-423B-BF12-8EB0AFCDD381}" srcOrd="1" destOrd="0" presId="urn:microsoft.com/office/officeart/2005/8/layout/lProcess1"/>
    <dgm:cxn modelId="{90C99F62-9866-4FD8-96B9-ECD7C4E72150}" type="presParOf" srcId="{51F6F8EE-A764-4C3F-AC10-899132E85393}" destId="{964657E0-8AE7-4817-B70C-54224C9799E1}" srcOrd="2" destOrd="0" presId="urn:microsoft.com/office/officeart/2005/8/layout/lProcess1"/>
    <dgm:cxn modelId="{8BB75A7B-98BE-4E2C-B47F-B57C5D11E82F}" type="presParOf" srcId="{51F6F8EE-A764-4C3F-AC10-899132E85393}" destId="{22A91392-5539-42AE-B18A-3434A27F8489}" srcOrd="3" destOrd="0" presId="urn:microsoft.com/office/officeart/2005/8/layout/lProcess1"/>
    <dgm:cxn modelId="{4AAD541E-A490-4882-9E0D-702679C392DF}" type="presParOf" srcId="{51F6F8EE-A764-4C3F-AC10-899132E85393}" destId="{CC95746E-6C71-4ECD-99FE-CE7232723F69}" srcOrd="4" destOrd="0" presId="urn:microsoft.com/office/officeart/2005/8/layout/lProcess1"/>
    <dgm:cxn modelId="{97A21AEC-9517-496B-ADD5-DB2BBD907AE8}" type="presParOf" srcId="{51F6F8EE-A764-4C3F-AC10-899132E85393}" destId="{3A7C14D4-12C9-4768-870E-9F33B959A74C}" srcOrd="5" destOrd="0" presId="urn:microsoft.com/office/officeart/2005/8/layout/lProcess1"/>
    <dgm:cxn modelId="{4D5FB3EF-4381-45EA-A598-A304D85619EE}" type="presParOf" srcId="{51F6F8EE-A764-4C3F-AC10-899132E85393}" destId="{0FD2939B-AE53-41B3-8FF3-7DF735E6155C}" srcOrd="6" destOrd="0" presId="urn:microsoft.com/office/officeart/2005/8/layout/lProcess1"/>
    <dgm:cxn modelId="{090FA874-F3D6-4717-BA89-8E3DEE4674C5}" type="presParOf" srcId="{017D4346-D46C-484E-8A56-E6B52211BEAC}" destId="{362F6AA5-C9A3-4601-8AC9-B1FA46BE89DB}" srcOrd="1" destOrd="0" presId="urn:microsoft.com/office/officeart/2005/8/layout/lProcess1"/>
    <dgm:cxn modelId="{260F7425-242A-46EF-9809-B0E0AE930D41}" type="presParOf" srcId="{017D4346-D46C-484E-8A56-E6B52211BEAC}" destId="{6983BCCE-5CDF-4311-9D4E-9EB648AD1026}" srcOrd="2" destOrd="0" presId="urn:microsoft.com/office/officeart/2005/8/layout/lProcess1"/>
    <dgm:cxn modelId="{28A43EAA-1AEC-48CB-894E-C43F40A2BA03}" type="presParOf" srcId="{6983BCCE-5CDF-4311-9D4E-9EB648AD1026}" destId="{30AE2D34-D4B1-4647-A54E-40E6E1B9682E}" srcOrd="0" destOrd="0" presId="urn:microsoft.com/office/officeart/2005/8/layout/lProcess1"/>
    <dgm:cxn modelId="{74ACD20F-5E4F-4AC1-9BA8-395A3ABF1278}" type="presParOf" srcId="{6983BCCE-5CDF-4311-9D4E-9EB648AD1026}" destId="{4BB2BE03-6357-4AB9-AA4A-CB7087E553BD}" srcOrd="1" destOrd="0" presId="urn:microsoft.com/office/officeart/2005/8/layout/lProcess1"/>
    <dgm:cxn modelId="{4BC2524A-1AF6-4A0E-9025-2D47563A81A3}" type="presParOf" srcId="{6983BCCE-5CDF-4311-9D4E-9EB648AD1026}" destId="{6F5B9970-0524-447E-A20E-803B48912611}" srcOrd="2" destOrd="0" presId="urn:microsoft.com/office/officeart/2005/8/layout/lProcess1"/>
    <dgm:cxn modelId="{F606F703-1966-47F8-A9A7-8A43FFBC6A86}" type="presParOf" srcId="{6983BCCE-5CDF-4311-9D4E-9EB648AD1026}" destId="{D6FC81FB-6287-4AC6-BE52-F431E913A10E}" srcOrd="3" destOrd="0" presId="urn:microsoft.com/office/officeart/2005/8/layout/lProcess1"/>
    <dgm:cxn modelId="{C511A7CB-D65D-42BE-A09A-F0A3127B189B}" type="presParOf" srcId="{6983BCCE-5CDF-4311-9D4E-9EB648AD1026}" destId="{D7638577-C422-42EB-ABB4-E0DFE36C830E}" srcOrd="4" destOrd="0" presId="urn:microsoft.com/office/officeart/2005/8/layout/lProcess1"/>
    <dgm:cxn modelId="{EA53E9D6-F91A-4C10-8767-8F3956073DA6}" type="presParOf" srcId="{6983BCCE-5CDF-4311-9D4E-9EB648AD1026}" destId="{110A1B3F-BEBA-4A61-B2C7-A0CC3C811C0C}" srcOrd="5" destOrd="0" presId="urn:microsoft.com/office/officeart/2005/8/layout/lProcess1"/>
    <dgm:cxn modelId="{5BA0BEB5-2CA8-4D96-94F7-679F9CBB18AC}" type="presParOf" srcId="{6983BCCE-5CDF-4311-9D4E-9EB648AD1026}" destId="{8109D258-44DC-47C8-834F-BD78C706A6D4}" srcOrd="6" destOrd="0" presId="urn:microsoft.com/office/officeart/2005/8/layout/lProcess1"/>
    <dgm:cxn modelId="{168CF6D2-E022-4558-983F-B7DD0225B23E}" type="presParOf" srcId="{017D4346-D46C-484E-8A56-E6B52211BEAC}" destId="{DB90C775-8755-46E8-8FFE-8DE6854C8F60}" srcOrd="3" destOrd="0" presId="urn:microsoft.com/office/officeart/2005/8/layout/lProcess1"/>
    <dgm:cxn modelId="{3EB98929-8BF5-459F-8F37-5B099F17DED7}" type="presParOf" srcId="{017D4346-D46C-484E-8A56-E6B52211BEAC}" destId="{ECBEE764-93F2-4A50-90C3-B23BC6DB72CF}" srcOrd="4" destOrd="0" presId="urn:microsoft.com/office/officeart/2005/8/layout/lProcess1"/>
    <dgm:cxn modelId="{F8F105AD-F248-49BB-BFBE-1E4EDAF89DC7}" type="presParOf" srcId="{ECBEE764-93F2-4A50-90C3-B23BC6DB72CF}" destId="{97CEFC81-B069-4767-B6CF-219339B3B03B}" srcOrd="0" destOrd="0" presId="urn:microsoft.com/office/officeart/2005/8/layout/lProcess1"/>
    <dgm:cxn modelId="{947DCEFA-2C3E-47E4-A8D4-CC677B8B2C33}" type="presParOf" srcId="{ECBEE764-93F2-4A50-90C3-B23BC6DB72CF}" destId="{D4DEF4AF-6738-4E3B-9298-255B990C4EE9}" srcOrd="1" destOrd="0" presId="urn:microsoft.com/office/officeart/2005/8/layout/lProcess1"/>
    <dgm:cxn modelId="{862E8DDC-9107-48BC-84B7-86B73346AF5D}" type="presParOf" srcId="{ECBEE764-93F2-4A50-90C3-B23BC6DB72CF}" destId="{AF73CE71-6B0E-4BBD-B232-1A4BF87A4959}" srcOrd="2" destOrd="0" presId="urn:microsoft.com/office/officeart/2005/8/layout/lProcess1"/>
    <dgm:cxn modelId="{751D682F-7BFE-4949-BE73-B12D014624AB}" type="presParOf" srcId="{ECBEE764-93F2-4A50-90C3-B23BC6DB72CF}" destId="{1FDF2768-2C6A-4D3B-9ED0-9E3BD06F994A}" srcOrd="3" destOrd="0" presId="urn:microsoft.com/office/officeart/2005/8/layout/lProcess1"/>
    <dgm:cxn modelId="{151E6ACA-1E0A-41FF-B660-F4E7799E9231}" type="presParOf" srcId="{ECBEE764-93F2-4A50-90C3-B23BC6DB72CF}" destId="{6A703B30-2B6B-4976-810E-CFEB2718AAA9}" srcOrd="4" destOrd="0" presId="urn:microsoft.com/office/officeart/2005/8/layout/lProcess1"/>
    <dgm:cxn modelId="{ECBE50CE-5C27-4125-9CF4-C412C7949FA1}" type="presParOf" srcId="{ECBEE764-93F2-4A50-90C3-B23BC6DB72CF}" destId="{D2B99C36-9F8A-47FB-B200-ADFBB9012656}" srcOrd="5" destOrd="0" presId="urn:microsoft.com/office/officeart/2005/8/layout/lProcess1"/>
    <dgm:cxn modelId="{D91F156C-F7D9-45DE-8EE6-FBC93B9748FE}" type="presParOf" srcId="{ECBEE764-93F2-4A50-90C3-B23BC6DB72CF}" destId="{BAD46156-EE60-4AFD-A0FF-08329643F714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A74302-F219-4A8C-9618-29C6744C6CA7}" type="doc">
      <dgm:prSet loTypeId="urn:microsoft.com/office/officeart/2005/8/layout/vList3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1336F9-9C63-4C18-89B5-F684925808B7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pPr rtl="0"/>
          <a:r>
            <a:rPr lang="ka-GE" b="1" i="0" dirty="0"/>
            <a:t>დაბადების რეგისტრის;</a:t>
          </a:r>
          <a:br>
            <a:rPr lang="ka-GE" b="1" i="0" dirty="0"/>
          </a:br>
          <a:r>
            <a:rPr lang="ka-GE" b="1" i="0" dirty="0"/>
            <a:t/>
          </a:r>
          <a:br>
            <a:rPr lang="ka-GE" b="1" i="0" dirty="0"/>
          </a:br>
          <a:r>
            <a:rPr lang="ka-GE" b="1" i="0" dirty="0"/>
            <a:t>ელექტრონული შეტყობინების გარდაცვალების რეგისტრის;</a:t>
          </a:r>
          <a:br>
            <a:rPr lang="ka-GE" b="1" i="0" dirty="0"/>
          </a:br>
          <a:r>
            <a:rPr lang="ka-GE" b="1" i="0" dirty="0"/>
            <a:t/>
          </a:r>
          <a:br>
            <a:rPr lang="ka-GE" b="1" i="0" dirty="0"/>
          </a:br>
          <a:r>
            <a:rPr lang="ka-GE" b="1" i="0" dirty="0"/>
            <a:t>საყოველთაო ჯანმრთელობის დაცვის სახელმწიფო პროგრამის  შეტყობინების ბაზის</a:t>
          </a:r>
          <a:br>
            <a:rPr lang="ka-GE" b="1" i="0" dirty="0"/>
          </a:br>
          <a:r>
            <a:rPr lang="ka-GE" b="1" i="0" dirty="0"/>
            <a:t/>
          </a:r>
          <a:br>
            <a:rPr lang="ka-GE" b="1" i="0" dirty="0"/>
          </a:br>
          <a:r>
            <a:rPr lang="ka-GE" b="1" i="0" dirty="0"/>
            <a:t>იუსტიციის სამინისტროს დაბადება-გარდაცვალების ბაზის</a:t>
          </a:r>
          <a:br>
            <a:rPr lang="ka-GE" b="1" i="0" dirty="0"/>
          </a:br>
          <a:r>
            <a:rPr lang="ka-GE" b="1" i="0" dirty="0"/>
            <a:t/>
          </a:r>
          <a:br>
            <a:rPr lang="ka-GE" b="1" i="0" dirty="0"/>
          </a:br>
          <a:endParaRPr lang="en-US" dirty="0"/>
        </a:p>
      </dgm:t>
    </dgm:pt>
    <dgm:pt modelId="{1533C369-BCD5-48FF-BAD7-67E75DE1C5AC}" type="parTrans" cxnId="{72348C9C-1E4E-4B80-B946-001AC94B084F}">
      <dgm:prSet/>
      <dgm:spPr/>
      <dgm:t>
        <a:bodyPr/>
        <a:lstStyle/>
        <a:p>
          <a:endParaRPr lang="en-US">
            <a:solidFill>
              <a:schemeClr val="accent1">
                <a:tint val="50000"/>
                <a:hueOff val="0"/>
                <a:satOff val="0"/>
                <a:lumOff val="0"/>
              </a:schemeClr>
            </a:solidFill>
          </a:endParaRPr>
        </a:p>
      </dgm:t>
    </dgm:pt>
    <dgm:pt modelId="{8A43D57A-38E4-4840-9ACF-181CD026D8C4}" type="sibTrans" cxnId="{72348C9C-1E4E-4B80-B946-001AC94B084F}">
      <dgm:prSet/>
      <dgm:spPr/>
      <dgm:t>
        <a:bodyPr/>
        <a:lstStyle/>
        <a:p>
          <a:endParaRPr lang="en-US">
            <a:solidFill>
              <a:schemeClr val="accent1">
                <a:tint val="50000"/>
                <a:hueOff val="0"/>
                <a:satOff val="0"/>
                <a:lumOff val="0"/>
              </a:schemeClr>
            </a:solidFill>
          </a:endParaRPr>
        </a:p>
      </dgm:t>
    </dgm:pt>
    <dgm:pt modelId="{16A26768-20E2-4B71-B167-1ACFD8FD9196}" type="pres">
      <dgm:prSet presAssocID="{61A74302-F219-4A8C-9618-29C6744C6CA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8ACC4B-EE57-49AD-AE47-22D355B56DC0}" type="pres">
      <dgm:prSet presAssocID="{B51336F9-9C63-4C18-89B5-F684925808B7}" presName="composite" presStyleCnt="0"/>
      <dgm:spPr/>
    </dgm:pt>
    <dgm:pt modelId="{0396AD7C-2A1B-4BFB-BF7C-427E47323A9A}" type="pres">
      <dgm:prSet presAssocID="{B51336F9-9C63-4C18-89B5-F684925808B7}" presName="imgShp" presStyleLbl="fgImgPlace1" presStyleIdx="0" presStyleCnt="1" custScaleX="148193" custScaleY="51277" custLinFactNeighborX="-3745" custLinFactNeighborY="37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70D4CD7-46CE-4F64-926A-7ABE949D0A8D}" type="pres">
      <dgm:prSet presAssocID="{B51336F9-9C63-4C18-89B5-F684925808B7}" presName="txShp" presStyleLbl="node1" presStyleIdx="0" presStyleCnt="1" custScaleX="110415" custScaleY="148666" custLinFactNeighborX="-2261" custLinFactNeighborY="-20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348C9C-1E4E-4B80-B946-001AC94B084F}" srcId="{61A74302-F219-4A8C-9618-29C6744C6CA7}" destId="{B51336F9-9C63-4C18-89B5-F684925808B7}" srcOrd="0" destOrd="0" parTransId="{1533C369-BCD5-48FF-BAD7-67E75DE1C5AC}" sibTransId="{8A43D57A-38E4-4840-9ACF-181CD026D8C4}"/>
    <dgm:cxn modelId="{76FEDF91-B1EE-49BE-B79B-7E419C1B77BC}" type="presOf" srcId="{61A74302-F219-4A8C-9618-29C6744C6CA7}" destId="{16A26768-20E2-4B71-B167-1ACFD8FD9196}" srcOrd="0" destOrd="0" presId="urn:microsoft.com/office/officeart/2005/8/layout/vList3#1"/>
    <dgm:cxn modelId="{5997570F-327C-4E02-BD8A-3C5520663FA0}" type="presOf" srcId="{B51336F9-9C63-4C18-89B5-F684925808B7}" destId="{B70D4CD7-46CE-4F64-926A-7ABE949D0A8D}" srcOrd="0" destOrd="0" presId="urn:microsoft.com/office/officeart/2005/8/layout/vList3#1"/>
    <dgm:cxn modelId="{2A6899DD-A8EE-486D-B541-0DFD3BE66C62}" type="presParOf" srcId="{16A26768-20E2-4B71-B167-1ACFD8FD9196}" destId="{EF8ACC4B-EE57-49AD-AE47-22D355B56DC0}" srcOrd="0" destOrd="0" presId="urn:microsoft.com/office/officeart/2005/8/layout/vList3#1"/>
    <dgm:cxn modelId="{13CA7A84-0E66-48EF-9F97-AFCF182964B0}" type="presParOf" srcId="{EF8ACC4B-EE57-49AD-AE47-22D355B56DC0}" destId="{0396AD7C-2A1B-4BFB-BF7C-427E47323A9A}" srcOrd="0" destOrd="0" presId="urn:microsoft.com/office/officeart/2005/8/layout/vList3#1"/>
    <dgm:cxn modelId="{E50B371D-5C7E-41DD-8EAA-F91FA2A0AD8A}" type="presParOf" srcId="{EF8ACC4B-EE57-49AD-AE47-22D355B56DC0}" destId="{B70D4CD7-46CE-4F64-926A-7ABE949D0A8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851C0A-8A28-4F3A-9745-052551E32297}" type="doc">
      <dgm:prSet loTypeId="urn:microsoft.com/office/officeart/2008/layout/VerticalCurvedList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en-GB"/>
        </a:p>
      </dgm:t>
    </dgm:pt>
    <dgm:pt modelId="{149002D1-EA71-406F-BEF1-9C1710D16A71}">
      <dgm:prSet phldrT="[Text]" custT="1"/>
      <dgm:spPr/>
      <dgm:t>
        <a:bodyPr/>
        <a:lstStyle/>
        <a:p>
          <a:r>
            <a:rPr lang="ka-GE" sz="1600" b="1" dirty="0">
              <a:solidFill>
                <a:srgbClr val="0B4138"/>
              </a:solidFill>
              <a:sym typeface="Calibri"/>
            </a:rPr>
            <a:t>შესაძლებელი გახდა კვარტალური ინფორმაციის შედარება </a:t>
          </a:r>
          <a:r>
            <a:rPr lang="ka-GE" sz="1600" b="1" dirty="0" smtClean="0">
              <a:solidFill>
                <a:srgbClr val="0B4138"/>
              </a:solidFill>
              <a:sym typeface="Calibri"/>
            </a:rPr>
            <a:t>2017-2018-19 </a:t>
          </a:r>
          <a:r>
            <a:rPr lang="ka-GE" sz="1600" b="1" dirty="0">
              <a:solidFill>
                <a:srgbClr val="0B4138"/>
              </a:solidFill>
              <a:sym typeface="Calibri"/>
            </a:rPr>
            <a:t>წლებში;</a:t>
          </a:r>
          <a:endParaRPr lang="en-GB" sz="1600" b="1" dirty="0">
            <a:solidFill>
              <a:srgbClr val="0B4138"/>
            </a:solidFill>
          </a:endParaRPr>
        </a:p>
      </dgm:t>
    </dgm:pt>
    <dgm:pt modelId="{994016F4-FB29-4BD8-B43C-E63DA167FA0B}" type="parTrans" cxnId="{741D30CA-B679-4A4F-B7EC-D3C88F9071BC}">
      <dgm:prSet/>
      <dgm:spPr/>
      <dgm:t>
        <a:bodyPr/>
        <a:lstStyle/>
        <a:p>
          <a:endParaRPr lang="en-GB"/>
        </a:p>
      </dgm:t>
    </dgm:pt>
    <dgm:pt modelId="{A929139A-BF64-48D5-837E-2F1B9E896031}" type="sibTrans" cxnId="{741D30CA-B679-4A4F-B7EC-D3C88F9071BC}">
      <dgm:prSet/>
      <dgm:spPr/>
      <dgm:t>
        <a:bodyPr/>
        <a:lstStyle/>
        <a:p>
          <a:endParaRPr lang="en-GB"/>
        </a:p>
      </dgm:t>
    </dgm:pt>
    <dgm:pt modelId="{2B7B2102-7AB7-4B9B-80AF-8049E2BB9F0E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a-GE" sz="1600" b="1" kern="1200" dirty="0" smtClean="0">
              <a:solidFill>
                <a:srgbClr val="0B4138"/>
              </a:solidFill>
              <a:latin typeface="Sylfaen" panose="010A0502050306030303" pitchFamily="18" charset="0"/>
              <a:ea typeface="+mn-ea"/>
              <a:cs typeface="+mn-cs"/>
            </a:rPr>
            <a:t>შემცირდა გვიანი ნეონატალური სიკვდილობა</a:t>
          </a:r>
          <a:endParaRPr lang="ka-GE" sz="1600" b="1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</a:endParaRPr>
        </a:p>
        <a:p>
          <a:pPr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kern="1200" dirty="0"/>
        </a:p>
      </dgm:t>
    </dgm:pt>
    <dgm:pt modelId="{595FEF05-5948-42F8-9E29-49F89BEB3935}" type="parTrans" cxnId="{113EF67E-1F5E-4DE7-8027-153626F812FD}">
      <dgm:prSet/>
      <dgm:spPr/>
      <dgm:t>
        <a:bodyPr/>
        <a:lstStyle/>
        <a:p>
          <a:endParaRPr lang="en-GB"/>
        </a:p>
      </dgm:t>
    </dgm:pt>
    <dgm:pt modelId="{177FDDF4-DD32-4E66-82C2-D3C3A64B3AC7}" type="sibTrans" cxnId="{113EF67E-1F5E-4DE7-8027-153626F812FD}">
      <dgm:prSet/>
      <dgm:spPr/>
      <dgm:t>
        <a:bodyPr/>
        <a:lstStyle/>
        <a:p>
          <a:endParaRPr lang="en-GB"/>
        </a:p>
      </dgm:t>
    </dgm:pt>
    <dgm:pt modelId="{E3A05B61-0AB1-47E4-94B1-18E5CC199BE0}">
      <dgm:prSet phldrT="[Text]" custT="1"/>
      <dgm:spPr/>
      <dgm:t>
        <a:bodyPr/>
        <a:lstStyle/>
        <a:p>
          <a:endParaRPr lang="en-US"/>
        </a:p>
      </dgm:t>
    </dgm:pt>
    <dgm:pt modelId="{74627B66-E0DB-4E51-A231-F465B8496EA4}" type="parTrans" cxnId="{B07D6795-3EDF-4A4A-A480-1DE71D907E51}">
      <dgm:prSet/>
      <dgm:spPr/>
      <dgm:t>
        <a:bodyPr/>
        <a:lstStyle/>
        <a:p>
          <a:endParaRPr lang="en-GB"/>
        </a:p>
      </dgm:t>
    </dgm:pt>
    <dgm:pt modelId="{BFE768BC-F1CE-419E-8E79-1D2BCAA74F5A}" type="sibTrans" cxnId="{B07D6795-3EDF-4A4A-A480-1DE71D907E51}">
      <dgm:prSet/>
      <dgm:spPr/>
      <dgm:t>
        <a:bodyPr/>
        <a:lstStyle/>
        <a:p>
          <a:endParaRPr lang="en-GB"/>
        </a:p>
      </dgm:t>
    </dgm:pt>
    <dgm:pt modelId="{627A79E6-A535-425C-9C44-32599F96AE56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ka-GE" sz="1100" b="1" dirty="0">
            <a:solidFill>
              <a:srgbClr val="0B4138"/>
            </a:solidFill>
            <a:sym typeface="Calibri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a-GE" sz="1400" b="1" dirty="0">
              <a:solidFill>
                <a:srgbClr val="0B4138"/>
              </a:solidFill>
              <a:sym typeface="Calibri"/>
            </a:rPr>
            <a:t>დონის შესაბამისი მომსახურება აჭარბებს  90%-99%-ს,  რაც ნიშნავს,რომ პაციენტი მიდის შესაბამის დაწესებულებაში რისკის შესაბამისად;</a:t>
          </a:r>
        </a:p>
        <a:p>
          <a:pPr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dirty="0"/>
        </a:p>
      </dgm:t>
    </dgm:pt>
    <dgm:pt modelId="{69960F61-EA2E-450D-9CD6-512B2C901B64}" type="parTrans" cxnId="{5BE480F1-B902-4693-94AB-59935590953F}">
      <dgm:prSet/>
      <dgm:spPr/>
      <dgm:t>
        <a:bodyPr/>
        <a:lstStyle/>
        <a:p>
          <a:endParaRPr lang="en-GB"/>
        </a:p>
      </dgm:t>
    </dgm:pt>
    <dgm:pt modelId="{412550D4-03A5-49FD-AAF0-F8B51F51EF17}" type="sibTrans" cxnId="{5BE480F1-B902-4693-94AB-59935590953F}">
      <dgm:prSet/>
      <dgm:spPr/>
      <dgm:t>
        <a:bodyPr/>
        <a:lstStyle/>
        <a:p>
          <a:endParaRPr lang="en-GB"/>
        </a:p>
      </dgm:t>
    </dgm:pt>
    <dgm:pt modelId="{B9676D2F-99AE-4CD0-830F-7F9C4F5EFB31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ka-GE" sz="1400" b="1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  <a:sym typeface="Calibri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a-GE" sz="1400" b="1" kern="1200" dirty="0">
              <a:solidFill>
                <a:srgbClr val="0B4138"/>
              </a:solidFill>
              <a:latin typeface="Sylfaen" panose="010A0502050306030303" pitchFamily="18" charset="0"/>
              <a:ea typeface="+mn-ea"/>
              <a:cs typeface="+mn-cs"/>
              <a:sym typeface="Calibri"/>
            </a:rPr>
            <a:t>შემცირებულია რეგიონებიდან პაციენტის რეფერირება;</a:t>
          </a:r>
        </a:p>
        <a:p>
          <a:pPr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kern="1200" dirty="0"/>
        </a:p>
      </dgm:t>
    </dgm:pt>
    <dgm:pt modelId="{C33233F6-32F9-4EAC-BB21-8F36FAF62782}" type="parTrans" cxnId="{BE589B57-C4AD-488E-B3EA-B8C65425986C}">
      <dgm:prSet/>
      <dgm:spPr/>
      <dgm:t>
        <a:bodyPr/>
        <a:lstStyle/>
        <a:p>
          <a:endParaRPr lang="en-GB"/>
        </a:p>
      </dgm:t>
    </dgm:pt>
    <dgm:pt modelId="{2BE51F78-1FD3-426D-9164-EADC363E3167}" type="sibTrans" cxnId="{BE589B57-C4AD-488E-B3EA-B8C65425986C}">
      <dgm:prSet/>
      <dgm:spPr/>
      <dgm:t>
        <a:bodyPr/>
        <a:lstStyle/>
        <a:p>
          <a:endParaRPr lang="en-GB"/>
        </a:p>
      </dgm:t>
    </dgm:pt>
    <dgm:pt modelId="{A1927057-4A65-4B94-8A4D-0432548CB06D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ka-GE" sz="1400" b="1" kern="1200" dirty="0" smtClean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  <a:sym typeface="Calibri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ka-GE" sz="1400" b="1" kern="1200" dirty="0" smtClean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  <a:sym typeface="Calibri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a-GE" sz="1600" b="1" kern="1200" dirty="0" smtClean="0">
              <a:solidFill>
                <a:srgbClr val="0B4138"/>
              </a:solidFill>
              <a:latin typeface="Sylfaen" panose="010A0502050306030303" pitchFamily="18" charset="0"/>
              <a:ea typeface="+mn-ea"/>
              <a:cs typeface="+mn-cs"/>
              <a:sym typeface="Calibri"/>
            </a:rPr>
            <a:t>შემცირდა საკეისრო კვეთის პროცენტი</a:t>
          </a:r>
          <a:endParaRPr lang="ka-GE" sz="1600" b="1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  <a:sym typeface="Calibri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ka-GE" sz="1400" b="1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  <a:sym typeface="Calibri"/>
          </a:endParaRP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kern="1200" dirty="0"/>
        </a:p>
      </dgm:t>
    </dgm:pt>
    <dgm:pt modelId="{E15B3C31-51AE-400B-8480-A4B6618EA23E}" type="parTrans" cxnId="{370A2212-858B-4E82-9D47-D98F86659693}">
      <dgm:prSet/>
      <dgm:spPr/>
      <dgm:t>
        <a:bodyPr/>
        <a:lstStyle/>
        <a:p>
          <a:endParaRPr lang="en-GB"/>
        </a:p>
      </dgm:t>
    </dgm:pt>
    <dgm:pt modelId="{E3F42ADC-EDA7-4F87-8673-E951AC3B511D}" type="sibTrans" cxnId="{370A2212-858B-4E82-9D47-D98F86659693}">
      <dgm:prSet/>
      <dgm:spPr/>
      <dgm:t>
        <a:bodyPr/>
        <a:lstStyle/>
        <a:p>
          <a:endParaRPr lang="en-GB"/>
        </a:p>
      </dgm:t>
    </dgm:pt>
    <dgm:pt modelId="{05E4F4F4-FCEC-4A90-B6A7-7157EAF3C7EC}">
      <dgm:prSet custT="1"/>
      <dgm:spPr/>
      <dgm:t>
        <a:bodyPr/>
        <a:lstStyle/>
        <a:p>
          <a:r>
            <a:rPr lang="ka-GE" sz="1400" b="1" kern="1200" dirty="0" smtClean="0">
              <a:solidFill>
                <a:srgbClr val="0B4138"/>
              </a:solidFill>
              <a:latin typeface="Sylfaen" panose="010A0502050306030303" pitchFamily="18" charset="0"/>
              <a:ea typeface="+mn-ea"/>
              <a:cs typeface="+mn-cs"/>
            </a:rPr>
            <a:t>შემცირდა ადრეული ნეონატალური სიკვდილობა</a:t>
          </a:r>
          <a:endParaRPr lang="en-GB" sz="1400" b="1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</a:endParaRPr>
        </a:p>
      </dgm:t>
    </dgm:pt>
    <dgm:pt modelId="{4A0E28BD-ACBF-4AB9-9BBE-6B21812A6E4A}" type="parTrans" cxnId="{B423CDB8-0107-476F-8C20-968A62269826}">
      <dgm:prSet/>
      <dgm:spPr/>
      <dgm:t>
        <a:bodyPr/>
        <a:lstStyle/>
        <a:p>
          <a:endParaRPr lang="en-GB"/>
        </a:p>
      </dgm:t>
    </dgm:pt>
    <dgm:pt modelId="{93AC2701-5EA5-41B1-90AA-F977517F6BE2}" type="sibTrans" cxnId="{B423CDB8-0107-476F-8C20-968A62269826}">
      <dgm:prSet/>
      <dgm:spPr/>
      <dgm:t>
        <a:bodyPr/>
        <a:lstStyle/>
        <a:p>
          <a:endParaRPr lang="en-GB"/>
        </a:p>
      </dgm:t>
    </dgm:pt>
    <dgm:pt modelId="{EBBAE291-99DE-4F5E-97CC-D42672471B8C}">
      <dgm:prSet/>
      <dgm:spPr/>
      <dgm:t>
        <a:bodyPr/>
        <a:lstStyle/>
        <a:p>
          <a:endParaRPr lang="en-US" dirty="0"/>
        </a:p>
      </dgm:t>
    </dgm:pt>
    <dgm:pt modelId="{2622BD54-0C4B-4F88-9198-A8A03EE25096}" type="parTrans" cxnId="{4ED21994-4712-41E2-ADD0-C4B099A76474}">
      <dgm:prSet/>
      <dgm:spPr/>
      <dgm:t>
        <a:bodyPr/>
        <a:lstStyle/>
        <a:p>
          <a:endParaRPr lang="en-US"/>
        </a:p>
      </dgm:t>
    </dgm:pt>
    <dgm:pt modelId="{9AE406C9-0880-46A0-B582-B44124EB63CD}" type="sibTrans" cxnId="{4ED21994-4712-41E2-ADD0-C4B099A76474}">
      <dgm:prSet/>
      <dgm:spPr/>
      <dgm:t>
        <a:bodyPr/>
        <a:lstStyle/>
        <a:p>
          <a:endParaRPr lang="en-US"/>
        </a:p>
      </dgm:t>
    </dgm:pt>
    <dgm:pt modelId="{C37811D7-5A11-416F-BA33-5B994C7DBE3E}">
      <dgm:prSet custT="1"/>
      <dgm:spPr/>
      <dgm:t>
        <a:bodyPr/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600" b="1" kern="1200" dirty="0" smtClean="0"/>
            <a:t>შემცირდა ტრანსპორტირების ინდექსი</a:t>
          </a:r>
          <a:endParaRPr lang="en-GB" sz="1600" b="1" kern="1200" dirty="0"/>
        </a:p>
      </dgm:t>
    </dgm:pt>
    <dgm:pt modelId="{82D81F71-B82C-48E7-BD44-05B9FFFBB9FB}" type="parTrans" cxnId="{08ACF978-20D2-475E-874E-BA3C0B8B36AE}">
      <dgm:prSet/>
      <dgm:spPr/>
      <dgm:t>
        <a:bodyPr/>
        <a:lstStyle/>
        <a:p>
          <a:endParaRPr lang="en-US"/>
        </a:p>
      </dgm:t>
    </dgm:pt>
    <dgm:pt modelId="{504FF7DA-DE2C-4B85-A636-2D861C3D4C49}" type="sibTrans" cxnId="{08ACF978-20D2-475E-874E-BA3C0B8B36AE}">
      <dgm:prSet/>
      <dgm:spPr/>
      <dgm:t>
        <a:bodyPr/>
        <a:lstStyle/>
        <a:p>
          <a:endParaRPr lang="en-US"/>
        </a:p>
      </dgm:t>
    </dgm:pt>
    <dgm:pt modelId="{FF6D060A-8FDB-4151-BB8D-CE74ABF1D667}" type="pres">
      <dgm:prSet presAssocID="{66851C0A-8A28-4F3A-9745-052551E322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FC73FCE-BF2E-4257-A597-493EB00A7AA1}" type="pres">
      <dgm:prSet presAssocID="{66851C0A-8A28-4F3A-9745-052551E32297}" presName="Name1" presStyleCnt="0"/>
      <dgm:spPr/>
    </dgm:pt>
    <dgm:pt modelId="{63A87897-7C02-43B6-8F9F-50F8AFC7DF3C}" type="pres">
      <dgm:prSet presAssocID="{66851C0A-8A28-4F3A-9745-052551E32297}" presName="cycle" presStyleCnt="0"/>
      <dgm:spPr/>
    </dgm:pt>
    <dgm:pt modelId="{AC265146-0981-473E-9B36-F7FB383969C5}" type="pres">
      <dgm:prSet presAssocID="{66851C0A-8A28-4F3A-9745-052551E32297}" presName="srcNode" presStyleLbl="node1" presStyleIdx="0" presStyleCnt="7"/>
      <dgm:spPr/>
    </dgm:pt>
    <dgm:pt modelId="{187F55C9-C8BC-4C79-BF5B-7A7E9696E238}" type="pres">
      <dgm:prSet presAssocID="{66851C0A-8A28-4F3A-9745-052551E32297}" presName="conn" presStyleLbl="parChTrans1D2" presStyleIdx="0" presStyleCnt="1"/>
      <dgm:spPr/>
      <dgm:t>
        <a:bodyPr/>
        <a:lstStyle/>
        <a:p>
          <a:endParaRPr lang="en-US"/>
        </a:p>
      </dgm:t>
    </dgm:pt>
    <dgm:pt modelId="{100FF596-2806-4CC5-8D4D-7A7BB529AA36}" type="pres">
      <dgm:prSet presAssocID="{66851C0A-8A28-4F3A-9745-052551E32297}" presName="extraNode" presStyleLbl="node1" presStyleIdx="0" presStyleCnt="7"/>
      <dgm:spPr/>
    </dgm:pt>
    <dgm:pt modelId="{FCCD373C-5FC6-46B6-98CD-2C632806730C}" type="pres">
      <dgm:prSet presAssocID="{66851C0A-8A28-4F3A-9745-052551E32297}" presName="dstNode" presStyleLbl="node1" presStyleIdx="0" presStyleCnt="7"/>
      <dgm:spPr/>
    </dgm:pt>
    <dgm:pt modelId="{AABA2CBC-C87D-40DC-9CDB-AC2B8111E0CD}" type="pres">
      <dgm:prSet presAssocID="{149002D1-EA71-406F-BEF1-9C1710D16A7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93ED55-905F-4B3E-87D0-7932CC4A603A}" type="pres">
      <dgm:prSet presAssocID="{149002D1-EA71-406F-BEF1-9C1710D16A71}" presName="accent_1" presStyleCnt="0"/>
      <dgm:spPr/>
    </dgm:pt>
    <dgm:pt modelId="{37B1BD62-5CA0-4F4F-A370-02739087F371}" type="pres">
      <dgm:prSet presAssocID="{149002D1-EA71-406F-BEF1-9C1710D16A71}" presName="accentRepeatNode" presStyleLbl="solidFgAcc1" presStyleIdx="0" presStyleCnt="7"/>
      <dgm:spPr>
        <a:solidFill>
          <a:srgbClr val="62D0BB"/>
        </a:solidFill>
      </dgm:spPr>
      <dgm:t>
        <a:bodyPr/>
        <a:lstStyle/>
        <a:p>
          <a:endParaRPr lang="en-US"/>
        </a:p>
      </dgm:t>
    </dgm:pt>
    <dgm:pt modelId="{7BBB9F34-97B9-49C8-AECF-06D7F2077584}" type="pres">
      <dgm:prSet presAssocID="{627A79E6-A535-425C-9C44-32599F96AE56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2A5C3-E353-4444-ADB1-F0FD92C9E4FD}" type="pres">
      <dgm:prSet presAssocID="{627A79E6-A535-425C-9C44-32599F96AE56}" presName="accent_2" presStyleCnt="0"/>
      <dgm:spPr/>
    </dgm:pt>
    <dgm:pt modelId="{2643EAC2-7ECE-4890-87DF-AE421F8504CF}" type="pres">
      <dgm:prSet presAssocID="{627A79E6-A535-425C-9C44-32599F96AE56}" presName="accentRepeatNode" presStyleLbl="solidFgAcc1" presStyleIdx="1" presStyleCnt="7"/>
      <dgm:spPr>
        <a:solidFill>
          <a:srgbClr val="62D0BB"/>
        </a:solidFill>
      </dgm:spPr>
      <dgm:t>
        <a:bodyPr/>
        <a:lstStyle/>
        <a:p>
          <a:endParaRPr lang="en-US"/>
        </a:p>
      </dgm:t>
    </dgm:pt>
    <dgm:pt modelId="{F0FD8D82-AD50-4643-BC45-DE13F350A282}" type="pres">
      <dgm:prSet presAssocID="{B9676D2F-99AE-4CD0-830F-7F9C4F5EFB31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FE11AF-A2E2-4D23-8580-BE29623207AB}" type="pres">
      <dgm:prSet presAssocID="{B9676D2F-99AE-4CD0-830F-7F9C4F5EFB31}" presName="accent_3" presStyleCnt="0"/>
      <dgm:spPr/>
    </dgm:pt>
    <dgm:pt modelId="{91005177-F360-4223-9B96-DCF17AA071A6}" type="pres">
      <dgm:prSet presAssocID="{B9676D2F-99AE-4CD0-830F-7F9C4F5EFB31}" presName="accentRepeatNode" presStyleLbl="solidFgAcc1" presStyleIdx="2" presStyleCnt="7"/>
      <dgm:spPr>
        <a:solidFill>
          <a:srgbClr val="62D0BB"/>
        </a:solidFill>
      </dgm:spPr>
      <dgm:t>
        <a:bodyPr/>
        <a:lstStyle/>
        <a:p>
          <a:endParaRPr lang="en-US"/>
        </a:p>
      </dgm:t>
    </dgm:pt>
    <dgm:pt modelId="{2E1CF5DF-8D67-485F-A2E1-AC320F3C101F}" type="pres">
      <dgm:prSet presAssocID="{C37811D7-5A11-416F-BA33-5B994C7DBE3E}" presName="text_4" presStyleLbl="node1" presStyleIdx="3" presStyleCnt="7" custScaleX="925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410509-22C5-4130-959F-0851B5867796}" type="pres">
      <dgm:prSet presAssocID="{C37811D7-5A11-416F-BA33-5B994C7DBE3E}" presName="accent_4" presStyleCnt="0"/>
      <dgm:spPr/>
    </dgm:pt>
    <dgm:pt modelId="{A53F9526-E3F4-4D46-9BBB-011583D93BAD}" type="pres">
      <dgm:prSet presAssocID="{C37811D7-5A11-416F-BA33-5B994C7DBE3E}" presName="accentRepeatNode" presStyleLbl="solidFgAcc1" presStyleIdx="3" presStyleCnt="7"/>
      <dgm:spPr>
        <a:solidFill>
          <a:srgbClr val="62D0BB"/>
        </a:solidFill>
      </dgm:spPr>
      <dgm:t>
        <a:bodyPr/>
        <a:lstStyle/>
        <a:p>
          <a:endParaRPr lang="en-US"/>
        </a:p>
      </dgm:t>
    </dgm:pt>
    <dgm:pt modelId="{21DC1EDB-1064-4D5F-9A6E-68D43492CF84}" type="pres">
      <dgm:prSet presAssocID="{A1927057-4A65-4B94-8A4D-0432548CB06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9F6D3-4592-4BB8-BE91-E80C099F1848}" type="pres">
      <dgm:prSet presAssocID="{A1927057-4A65-4B94-8A4D-0432548CB06D}" presName="accent_5" presStyleCnt="0"/>
      <dgm:spPr/>
    </dgm:pt>
    <dgm:pt modelId="{116DEE2E-69A0-4DC0-9FDB-98876D5CAECD}" type="pres">
      <dgm:prSet presAssocID="{A1927057-4A65-4B94-8A4D-0432548CB06D}" presName="accentRepeatNode" presStyleLbl="solidFgAcc1" presStyleIdx="4" presStyleCnt="7"/>
      <dgm:spPr>
        <a:solidFill>
          <a:srgbClr val="62D0BB"/>
        </a:solidFill>
      </dgm:spPr>
      <dgm:t>
        <a:bodyPr/>
        <a:lstStyle/>
        <a:p>
          <a:endParaRPr lang="en-US"/>
        </a:p>
      </dgm:t>
    </dgm:pt>
    <dgm:pt modelId="{0C8BB4D3-1C46-4AA8-9747-C24124070742}" type="pres">
      <dgm:prSet presAssocID="{05E4F4F4-FCEC-4A90-B6A7-7157EAF3C7EC}" presName="text_6" presStyleLbl="node1" presStyleIdx="5" presStyleCnt="7" custScaleX="897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57D755-356F-4D8B-9D92-D7DA7F55FB43}" type="pres">
      <dgm:prSet presAssocID="{05E4F4F4-FCEC-4A90-B6A7-7157EAF3C7EC}" presName="accent_6" presStyleCnt="0"/>
      <dgm:spPr/>
    </dgm:pt>
    <dgm:pt modelId="{48F5B4F9-CDEA-41C6-9719-0494695353CD}" type="pres">
      <dgm:prSet presAssocID="{05E4F4F4-FCEC-4A90-B6A7-7157EAF3C7EC}" presName="accentRepeatNode" presStyleLbl="solidFgAcc1" presStyleIdx="5" presStyleCnt="7"/>
      <dgm:spPr>
        <a:solidFill>
          <a:srgbClr val="62D0BB"/>
        </a:solidFill>
      </dgm:spPr>
      <dgm:t>
        <a:bodyPr/>
        <a:lstStyle/>
        <a:p>
          <a:endParaRPr lang="en-US"/>
        </a:p>
      </dgm:t>
    </dgm:pt>
    <dgm:pt modelId="{F40C5977-6013-44EE-AACA-ADFE5D357B71}" type="pres">
      <dgm:prSet presAssocID="{2B7B2102-7AB7-4B9B-80AF-8049E2BB9F0E}" presName="text_7" presStyleLbl="node1" presStyleIdx="6" presStyleCnt="7" custScaleX="899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2BCF40-282D-4982-BA13-4B9E7152D93C}" type="pres">
      <dgm:prSet presAssocID="{2B7B2102-7AB7-4B9B-80AF-8049E2BB9F0E}" presName="accent_7" presStyleCnt="0"/>
      <dgm:spPr/>
    </dgm:pt>
    <dgm:pt modelId="{08E63DB9-41C9-4A21-BEFB-2F4C0BFA7EE0}" type="pres">
      <dgm:prSet presAssocID="{2B7B2102-7AB7-4B9B-80AF-8049E2BB9F0E}" presName="accentRepeatNode" presStyleLbl="solidFgAcc1" presStyleIdx="6" presStyleCnt="7"/>
      <dgm:spPr>
        <a:solidFill>
          <a:srgbClr val="62D0BB"/>
        </a:solidFill>
      </dgm:spPr>
      <dgm:t>
        <a:bodyPr/>
        <a:lstStyle/>
        <a:p>
          <a:endParaRPr lang="en-US"/>
        </a:p>
      </dgm:t>
    </dgm:pt>
  </dgm:ptLst>
  <dgm:cxnLst>
    <dgm:cxn modelId="{BE589B57-C4AD-488E-B3EA-B8C65425986C}" srcId="{66851C0A-8A28-4F3A-9745-052551E32297}" destId="{B9676D2F-99AE-4CD0-830F-7F9C4F5EFB31}" srcOrd="2" destOrd="0" parTransId="{C33233F6-32F9-4EAC-BB21-8F36FAF62782}" sibTransId="{2BE51F78-1FD3-426D-9164-EADC363E3167}"/>
    <dgm:cxn modelId="{F1B17E65-C80B-4381-B268-84956AE73CEB}" type="presOf" srcId="{A1927057-4A65-4B94-8A4D-0432548CB06D}" destId="{21DC1EDB-1064-4D5F-9A6E-68D43492CF84}" srcOrd="0" destOrd="0" presId="urn:microsoft.com/office/officeart/2008/layout/VerticalCurvedList"/>
    <dgm:cxn modelId="{370A2212-858B-4E82-9D47-D98F86659693}" srcId="{66851C0A-8A28-4F3A-9745-052551E32297}" destId="{A1927057-4A65-4B94-8A4D-0432548CB06D}" srcOrd="4" destOrd="0" parTransId="{E15B3C31-51AE-400B-8480-A4B6618EA23E}" sibTransId="{E3F42ADC-EDA7-4F87-8673-E951AC3B511D}"/>
    <dgm:cxn modelId="{113EF67E-1F5E-4DE7-8027-153626F812FD}" srcId="{66851C0A-8A28-4F3A-9745-052551E32297}" destId="{2B7B2102-7AB7-4B9B-80AF-8049E2BB9F0E}" srcOrd="6" destOrd="0" parTransId="{595FEF05-5948-42F8-9E29-49F89BEB3935}" sibTransId="{177FDDF4-DD32-4E66-82C2-D3C3A64B3AC7}"/>
    <dgm:cxn modelId="{B2BAF2F4-C939-4BD7-8E72-980D4EE3B1DA}" type="presOf" srcId="{C37811D7-5A11-416F-BA33-5B994C7DBE3E}" destId="{2E1CF5DF-8D67-485F-A2E1-AC320F3C101F}" srcOrd="0" destOrd="0" presId="urn:microsoft.com/office/officeart/2008/layout/VerticalCurvedList"/>
    <dgm:cxn modelId="{B423CDB8-0107-476F-8C20-968A62269826}" srcId="{66851C0A-8A28-4F3A-9745-052551E32297}" destId="{05E4F4F4-FCEC-4A90-B6A7-7157EAF3C7EC}" srcOrd="5" destOrd="0" parTransId="{4A0E28BD-ACBF-4AB9-9BBE-6B21812A6E4A}" sibTransId="{93AC2701-5EA5-41B1-90AA-F977517F6BE2}"/>
    <dgm:cxn modelId="{08ACF978-20D2-475E-874E-BA3C0B8B36AE}" srcId="{66851C0A-8A28-4F3A-9745-052551E32297}" destId="{C37811D7-5A11-416F-BA33-5B994C7DBE3E}" srcOrd="3" destOrd="0" parTransId="{82D81F71-B82C-48E7-BD44-05B9FFFBB9FB}" sibTransId="{504FF7DA-DE2C-4B85-A636-2D861C3D4C49}"/>
    <dgm:cxn modelId="{4FBB0EAF-9C1E-4D9C-8F0D-68D54767F665}" type="presOf" srcId="{05E4F4F4-FCEC-4A90-B6A7-7157EAF3C7EC}" destId="{0C8BB4D3-1C46-4AA8-9747-C24124070742}" srcOrd="0" destOrd="0" presId="urn:microsoft.com/office/officeart/2008/layout/VerticalCurvedList"/>
    <dgm:cxn modelId="{A12D8AF6-ECED-452C-9F7B-2D33FA2E4600}" type="presOf" srcId="{2B7B2102-7AB7-4B9B-80AF-8049E2BB9F0E}" destId="{F40C5977-6013-44EE-AACA-ADFE5D357B71}" srcOrd="0" destOrd="0" presId="urn:microsoft.com/office/officeart/2008/layout/VerticalCurvedList"/>
    <dgm:cxn modelId="{B66B7374-D148-49EA-BF46-649A370F5306}" type="presOf" srcId="{A929139A-BF64-48D5-837E-2F1B9E896031}" destId="{187F55C9-C8BC-4C79-BF5B-7A7E9696E238}" srcOrd="0" destOrd="0" presId="urn:microsoft.com/office/officeart/2008/layout/VerticalCurvedList"/>
    <dgm:cxn modelId="{128EB62A-28AC-4531-97AB-2CD859043585}" type="presOf" srcId="{66851C0A-8A28-4F3A-9745-052551E32297}" destId="{FF6D060A-8FDB-4151-BB8D-CE74ABF1D667}" srcOrd="0" destOrd="0" presId="urn:microsoft.com/office/officeart/2008/layout/VerticalCurvedList"/>
    <dgm:cxn modelId="{B07D6795-3EDF-4A4A-A480-1DE71D907E51}" srcId="{66851C0A-8A28-4F3A-9745-052551E32297}" destId="{E3A05B61-0AB1-47E4-94B1-18E5CC199BE0}" srcOrd="8" destOrd="0" parTransId="{74627B66-E0DB-4E51-A231-F465B8496EA4}" sibTransId="{BFE768BC-F1CE-419E-8E79-1D2BCAA74F5A}"/>
    <dgm:cxn modelId="{829E58F5-FB6C-4159-BE95-D7F871BBF46B}" type="presOf" srcId="{149002D1-EA71-406F-BEF1-9C1710D16A71}" destId="{AABA2CBC-C87D-40DC-9CDB-AC2B8111E0CD}" srcOrd="0" destOrd="0" presId="urn:microsoft.com/office/officeart/2008/layout/VerticalCurvedList"/>
    <dgm:cxn modelId="{4ED21994-4712-41E2-ADD0-C4B099A76474}" srcId="{66851C0A-8A28-4F3A-9745-052551E32297}" destId="{EBBAE291-99DE-4F5E-97CC-D42672471B8C}" srcOrd="7" destOrd="0" parTransId="{2622BD54-0C4B-4F88-9198-A8A03EE25096}" sibTransId="{9AE406C9-0880-46A0-B582-B44124EB63CD}"/>
    <dgm:cxn modelId="{1A66FFCE-0809-4CBA-BC3E-29C017ED1388}" type="presOf" srcId="{627A79E6-A535-425C-9C44-32599F96AE56}" destId="{7BBB9F34-97B9-49C8-AECF-06D7F2077584}" srcOrd="0" destOrd="0" presId="urn:microsoft.com/office/officeart/2008/layout/VerticalCurvedList"/>
    <dgm:cxn modelId="{5BE480F1-B902-4693-94AB-59935590953F}" srcId="{66851C0A-8A28-4F3A-9745-052551E32297}" destId="{627A79E6-A535-425C-9C44-32599F96AE56}" srcOrd="1" destOrd="0" parTransId="{69960F61-EA2E-450D-9CD6-512B2C901B64}" sibTransId="{412550D4-03A5-49FD-AAF0-F8B51F51EF17}"/>
    <dgm:cxn modelId="{741D30CA-B679-4A4F-B7EC-D3C88F9071BC}" srcId="{66851C0A-8A28-4F3A-9745-052551E32297}" destId="{149002D1-EA71-406F-BEF1-9C1710D16A71}" srcOrd="0" destOrd="0" parTransId="{994016F4-FB29-4BD8-B43C-E63DA167FA0B}" sibTransId="{A929139A-BF64-48D5-837E-2F1B9E896031}"/>
    <dgm:cxn modelId="{CDC95E07-69F4-42F0-B264-9D791F3F2548}" type="presOf" srcId="{B9676D2F-99AE-4CD0-830F-7F9C4F5EFB31}" destId="{F0FD8D82-AD50-4643-BC45-DE13F350A282}" srcOrd="0" destOrd="0" presId="urn:microsoft.com/office/officeart/2008/layout/VerticalCurvedList"/>
    <dgm:cxn modelId="{1C29000C-31C1-4233-9A4F-484F45D90641}" type="presParOf" srcId="{FF6D060A-8FDB-4151-BB8D-CE74ABF1D667}" destId="{5FC73FCE-BF2E-4257-A597-493EB00A7AA1}" srcOrd="0" destOrd="0" presId="urn:microsoft.com/office/officeart/2008/layout/VerticalCurvedList"/>
    <dgm:cxn modelId="{344B2BAD-3157-494E-A99F-03967A802D27}" type="presParOf" srcId="{5FC73FCE-BF2E-4257-A597-493EB00A7AA1}" destId="{63A87897-7C02-43B6-8F9F-50F8AFC7DF3C}" srcOrd="0" destOrd="0" presId="urn:microsoft.com/office/officeart/2008/layout/VerticalCurvedList"/>
    <dgm:cxn modelId="{EBAD7DB0-62CB-4C3C-8917-C44132F26AD5}" type="presParOf" srcId="{63A87897-7C02-43B6-8F9F-50F8AFC7DF3C}" destId="{AC265146-0981-473E-9B36-F7FB383969C5}" srcOrd="0" destOrd="0" presId="urn:microsoft.com/office/officeart/2008/layout/VerticalCurvedList"/>
    <dgm:cxn modelId="{914E7A40-0908-4BBC-A9F5-8AB43501635C}" type="presParOf" srcId="{63A87897-7C02-43B6-8F9F-50F8AFC7DF3C}" destId="{187F55C9-C8BC-4C79-BF5B-7A7E9696E238}" srcOrd="1" destOrd="0" presId="urn:microsoft.com/office/officeart/2008/layout/VerticalCurvedList"/>
    <dgm:cxn modelId="{90E55FBE-7029-4D1C-A201-EEDBE54991E8}" type="presParOf" srcId="{63A87897-7C02-43B6-8F9F-50F8AFC7DF3C}" destId="{100FF596-2806-4CC5-8D4D-7A7BB529AA36}" srcOrd="2" destOrd="0" presId="urn:microsoft.com/office/officeart/2008/layout/VerticalCurvedList"/>
    <dgm:cxn modelId="{4E1DB814-730E-4102-B6B2-2881C455C869}" type="presParOf" srcId="{63A87897-7C02-43B6-8F9F-50F8AFC7DF3C}" destId="{FCCD373C-5FC6-46B6-98CD-2C632806730C}" srcOrd="3" destOrd="0" presId="urn:microsoft.com/office/officeart/2008/layout/VerticalCurvedList"/>
    <dgm:cxn modelId="{850E0F14-8CA0-4C7E-AEAF-F6E144A0E64F}" type="presParOf" srcId="{5FC73FCE-BF2E-4257-A597-493EB00A7AA1}" destId="{AABA2CBC-C87D-40DC-9CDB-AC2B8111E0CD}" srcOrd="1" destOrd="0" presId="urn:microsoft.com/office/officeart/2008/layout/VerticalCurvedList"/>
    <dgm:cxn modelId="{55C15F44-D986-43ED-8D77-70ECF4AE4B1C}" type="presParOf" srcId="{5FC73FCE-BF2E-4257-A597-493EB00A7AA1}" destId="{0C93ED55-905F-4B3E-87D0-7932CC4A603A}" srcOrd="2" destOrd="0" presId="urn:microsoft.com/office/officeart/2008/layout/VerticalCurvedList"/>
    <dgm:cxn modelId="{D710C9CB-50E6-457F-9369-3D907F126BCA}" type="presParOf" srcId="{0C93ED55-905F-4B3E-87D0-7932CC4A603A}" destId="{37B1BD62-5CA0-4F4F-A370-02739087F371}" srcOrd="0" destOrd="0" presId="urn:microsoft.com/office/officeart/2008/layout/VerticalCurvedList"/>
    <dgm:cxn modelId="{53E9341E-D5DA-4B04-9890-C94041979636}" type="presParOf" srcId="{5FC73FCE-BF2E-4257-A597-493EB00A7AA1}" destId="{7BBB9F34-97B9-49C8-AECF-06D7F2077584}" srcOrd="3" destOrd="0" presId="urn:microsoft.com/office/officeart/2008/layout/VerticalCurvedList"/>
    <dgm:cxn modelId="{F799141A-71E8-403A-8B93-C2C0ED3B9523}" type="presParOf" srcId="{5FC73FCE-BF2E-4257-A597-493EB00A7AA1}" destId="{1172A5C3-E353-4444-ADB1-F0FD92C9E4FD}" srcOrd="4" destOrd="0" presId="urn:microsoft.com/office/officeart/2008/layout/VerticalCurvedList"/>
    <dgm:cxn modelId="{BD3FE5D9-1D32-46F5-BA23-A901EDAAF2A7}" type="presParOf" srcId="{1172A5C3-E353-4444-ADB1-F0FD92C9E4FD}" destId="{2643EAC2-7ECE-4890-87DF-AE421F8504CF}" srcOrd="0" destOrd="0" presId="urn:microsoft.com/office/officeart/2008/layout/VerticalCurvedList"/>
    <dgm:cxn modelId="{0ED898D1-9BCF-493F-9CE2-53260079F49C}" type="presParOf" srcId="{5FC73FCE-BF2E-4257-A597-493EB00A7AA1}" destId="{F0FD8D82-AD50-4643-BC45-DE13F350A282}" srcOrd="5" destOrd="0" presId="urn:microsoft.com/office/officeart/2008/layout/VerticalCurvedList"/>
    <dgm:cxn modelId="{25F648A2-5036-4CD2-B433-0021DADE3DCF}" type="presParOf" srcId="{5FC73FCE-BF2E-4257-A597-493EB00A7AA1}" destId="{34FE11AF-A2E2-4D23-8580-BE29623207AB}" srcOrd="6" destOrd="0" presId="urn:microsoft.com/office/officeart/2008/layout/VerticalCurvedList"/>
    <dgm:cxn modelId="{95FA4496-896A-4BBD-8038-380802D60326}" type="presParOf" srcId="{34FE11AF-A2E2-4D23-8580-BE29623207AB}" destId="{91005177-F360-4223-9B96-DCF17AA071A6}" srcOrd="0" destOrd="0" presId="urn:microsoft.com/office/officeart/2008/layout/VerticalCurvedList"/>
    <dgm:cxn modelId="{22C373E7-2250-4288-91B9-53A7A0963040}" type="presParOf" srcId="{5FC73FCE-BF2E-4257-A597-493EB00A7AA1}" destId="{2E1CF5DF-8D67-485F-A2E1-AC320F3C101F}" srcOrd="7" destOrd="0" presId="urn:microsoft.com/office/officeart/2008/layout/VerticalCurvedList"/>
    <dgm:cxn modelId="{42587D7D-B185-4F31-94D9-3C2297B83CAD}" type="presParOf" srcId="{5FC73FCE-BF2E-4257-A597-493EB00A7AA1}" destId="{E0410509-22C5-4130-959F-0851B5867796}" srcOrd="8" destOrd="0" presId="urn:microsoft.com/office/officeart/2008/layout/VerticalCurvedList"/>
    <dgm:cxn modelId="{AB5ED297-6DC2-47FE-BFDD-14A7C8F81696}" type="presParOf" srcId="{E0410509-22C5-4130-959F-0851B5867796}" destId="{A53F9526-E3F4-4D46-9BBB-011583D93BAD}" srcOrd="0" destOrd="0" presId="urn:microsoft.com/office/officeart/2008/layout/VerticalCurvedList"/>
    <dgm:cxn modelId="{B732B46B-5CC2-41BB-BA7B-BEEC2FD159EC}" type="presParOf" srcId="{5FC73FCE-BF2E-4257-A597-493EB00A7AA1}" destId="{21DC1EDB-1064-4D5F-9A6E-68D43492CF84}" srcOrd="9" destOrd="0" presId="urn:microsoft.com/office/officeart/2008/layout/VerticalCurvedList"/>
    <dgm:cxn modelId="{1B649687-21B3-43C8-B22D-7086565979FF}" type="presParOf" srcId="{5FC73FCE-BF2E-4257-A597-493EB00A7AA1}" destId="{0879F6D3-4592-4BB8-BE91-E80C099F1848}" srcOrd="10" destOrd="0" presId="urn:microsoft.com/office/officeart/2008/layout/VerticalCurvedList"/>
    <dgm:cxn modelId="{F21D8CB4-C241-4860-AFF0-0096E4B81A4D}" type="presParOf" srcId="{0879F6D3-4592-4BB8-BE91-E80C099F1848}" destId="{116DEE2E-69A0-4DC0-9FDB-98876D5CAECD}" srcOrd="0" destOrd="0" presId="urn:microsoft.com/office/officeart/2008/layout/VerticalCurvedList"/>
    <dgm:cxn modelId="{70CD2C2C-675D-4CDD-ADC0-A8F51E82E066}" type="presParOf" srcId="{5FC73FCE-BF2E-4257-A597-493EB00A7AA1}" destId="{0C8BB4D3-1C46-4AA8-9747-C24124070742}" srcOrd="11" destOrd="0" presId="urn:microsoft.com/office/officeart/2008/layout/VerticalCurvedList"/>
    <dgm:cxn modelId="{EECC5159-1018-4041-B3DA-00281325D968}" type="presParOf" srcId="{5FC73FCE-BF2E-4257-A597-493EB00A7AA1}" destId="{A957D755-356F-4D8B-9D92-D7DA7F55FB43}" srcOrd="12" destOrd="0" presId="urn:microsoft.com/office/officeart/2008/layout/VerticalCurvedList"/>
    <dgm:cxn modelId="{4387AC19-DF51-499F-8DE3-5441FE006DB7}" type="presParOf" srcId="{A957D755-356F-4D8B-9D92-D7DA7F55FB43}" destId="{48F5B4F9-CDEA-41C6-9719-0494695353CD}" srcOrd="0" destOrd="0" presId="urn:microsoft.com/office/officeart/2008/layout/VerticalCurvedList"/>
    <dgm:cxn modelId="{54BF0E49-236C-4D63-9E60-3CC868AA7557}" type="presParOf" srcId="{5FC73FCE-BF2E-4257-A597-493EB00A7AA1}" destId="{F40C5977-6013-44EE-AACA-ADFE5D357B71}" srcOrd="13" destOrd="0" presId="urn:microsoft.com/office/officeart/2008/layout/VerticalCurvedList"/>
    <dgm:cxn modelId="{4FEC2415-0F4C-4460-953E-568213207580}" type="presParOf" srcId="{5FC73FCE-BF2E-4257-A597-493EB00A7AA1}" destId="{BB2BCF40-282D-4982-BA13-4B9E7152D93C}" srcOrd="14" destOrd="0" presId="urn:microsoft.com/office/officeart/2008/layout/VerticalCurvedList"/>
    <dgm:cxn modelId="{11830C99-DAD9-47A7-8737-CFCF8CABD353}" type="presParOf" srcId="{BB2BCF40-282D-4982-BA13-4B9E7152D93C}" destId="{08E63DB9-41C9-4A21-BEFB-2F4C0BFA7EE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92C2ED-70A1-4BEB-A139-9C0E0AB335D0}" type="doc">
      <dgm:prSet loTypeId="urn:microsoft.com/office/officeart/2005/8/layout/chevron2" loCatId="process" qsTypeId="urn:microsoft.com/office/officeart/2005/8/quickstyle/3d1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98762993-4F33-47B2-86B8-6E851CF5D68E}">
      <dgm:prSet phldrT="[Text]"/>
      <dgm:spPr>
        <a:solidFill>
          <a:srgbClr val="33AB94"/>
        </a:solidFill>
      </dgm:spPr>
      <dgm:t>
        <a:bodyPr/>
        <a:lstStyle/>
        <a:p>
          <a:endParaRPr lang="en-US" dirty="0"/>
        </a:p>
      </dgm:t>
    </dgm:pt>
    <dgm:pt modelId="{CC7865D4-03A7-4C51-9960-0F122AA2D0E1}" type="parTrans" cxnId="{1DA9282A-C172-4453-A113-4FA00861AC2F}">
      <dgm:prSet/>
      <dgm:spPr/>
      <dgm:t>
        <a:bodyPr/>
        <a:lstStyle/>
        <a:p>
          <a:endParaRPr lang="en-US"/>
        </a:p>
      </dgm:t>
    </dgm:pt>
    <dgm:pt modelId="{10D48F22-3714-4F73-BCE9-FA804D982D71}" type="sibTrans" cxnId="{1DA9282A-C172-4453-A113-4FA00861AC2F}">
      <dgm:prSet/>
      <dgm:spPr/>
      <dgm:t>
        <a:bodyPr/>
        <a:lstStyle/>
        <a:p>
          <a:endParaRPr lang="en-US"/>
        </a:p>
      </dgm:t>
    </dgm:pt>
    <dgm:pt modelId="{7D46BE27-B241-4AA8-B946-BBF3F34582A8}">
      <dgm:prSet phldrT="[Text]" custT="1"/>
      <dgm:spPr/>
      <dgm:t>
        <a:bodyPr/>
        <a:lstStyle/>
        <a:p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</a:rPr>
            <a:t>გრძელდება მშობიარობების რაოდენობის კლების ტენდენცია 2019 </a:t>
          </a:r>
          <a:r>
            <a:rPr lang="ka-GE" sz="1400" b="1" kern="1200" dirty="0">
              <a:solidFill>
                <a:schemeClr val="accent1">
                  <a:lumMod val="50000"/>
                </a:schemeClr>
              </a:solidFill>
            </a:rPr>
            <a:t>წლის მეორე კვარტალში</a:t>
          </a:r>
          <a:endParaRPr lang="en-US" sz="1400" b="1" kern="1200" dirty="0">
            <a:solidFill>
              <a:schemeClr val="accent1">
                <a:lumMod val="50000"/>
              </a:schemeClr>
            </a:solidFill>
          </a:endParaRPr>
        </a:p>
      </dgm:t>
    </dgm:pt>
    <dgm:pt modelId="{677EFF2D-8245-4259-B449-DB4D491DC49D}" type="parTrans" cxnId="{8B1E5F3F-62AF-4B6C-AFBF-3F6E91485E29}">
      <dgm:prSet/>
      <dgm:spPr/>
      <dgm:t>
        <a:bodyPr/>
        <a:lstStyle/>
        <a:p>
          <a:endParaRPr lang="en-US"/>
        </a:p>
      </dgm:t>
    </dgm:pt>
    <dgm:pt modelId="{814E7B36-FD20-498D-A37A-0E529EBD0ECF}" type="sibTrans" cxnId="{8B1E5F3F-62AF-4B6C-AFBF-3F6E91485E29}">
      <dgm:prSet/>
      <dgm:spPr/>
      <dgm:t>
        <a:bodyPr/>
        <a:lstStyle/>
        <a:p>
          <a:endParaRPr lang="en-US"/>
        </a:p>
      </dgm:t>
    </dgm:pt>
    <dgm:pt modelId="{3EE26BD8-2E0D-4E34-97B2-3AA48D9A2D87}">
      <dgm:prSet phldrT="[Text]"/>
      <dgm:spPr>
        <a:gradFill rotWithShape="0">
          <a:gsLst>
            <a:gs pos="100000">
              <a:srgbClr val="33AB94"/>
            </a:gs>
            <a:gs pos="100000">
              <a:schemeClr val="accent3">
                <a:shade val="50000"/>
                <a:hueOff val="89185"/>
                <a:satOff val="-1423"/>
                <a:lumOff val="1370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89185"/>
                <a:satOff val="-1423"/>
                <a:lumOff val="13702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n-US" dirty="0"/>
        </a:p>
      </dgm:t>
    </dgm:pt>
    <dgm:pt modelId="{6810A7A2-2906-4119-984A-EEF2028CE177}" type="parTrans" cxnId="{53D3377A-E8E3-4F5A-8D74-74E2873B6D51}">
      <dgm:prSet/>
      <dgm:spPr/>
      <dgm:t>
        <a:bodyPr/>
        <a:lstStyle/>
        <a:p>
          <a:endParaRPr lang="en-US"/>
        </a:p>
      </dgm:t>
    </dgm:pt>
    <dgm:pt modelId="{E6BBB9A7-DD93-48C5-B04C-3966BD4C611E}" type="sibTrans" cxnId="{53D3377A-E8E3-4F5A-8D74-74E2873B6D51}">
      <dgm:prSet/>
      <dgm:spPr/>
      <dgm:t>
        <a:bodyPr/>
        <a:lstStyle/>
        <a:p>
          <a:endParaRPr lang="en-US"/>
        </a:p>
      </dgm:t>
    </dgm:pt>
    <dgm:pt modelId="{2EACF310-BFF9-439B-BFE9-470F6E29D08A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ka-GE" sz="1600" kern="1200" dirty="0" smtClean="0">
              <a:solidFill>
                <a:srgbClr val="0B4138"/>
              </a:solidFill>
              <a:latin typeface="Sylfaen" panose="010A0502050306030303" pitchFamily="18" charset="0"/>
              <a:ea typeface="+mn-ea"/>
              <a:cs typeface="+mn-cs"/>
            </a:rPr>
            <a:t> </a:t>
          </a:r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</a:rPr>
            <a:t>პირველი </a:t>
          </a:r>
          <a:r>
            <a:rPr lang="ka-GE" sz="1400" b="1" kern="1200" dirty="0">
              <a:solidFill>
                <a:schemeClr val="accent1">
                  <a:lumMod val="50000"/>
                </a:schemeClr>
              </a:solidFill>
            </a:rPr>
            <a:t>დონის დაწესებულებებში დაბალია მშობიარობების რაოდენობა და მაღალია რეფერალი;</a:t>
          </a:r>
        </a:p>
        <a:p>
          <a:pPr lvl="1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US" sz="1800" kern="1200" dirty="0"/>
        </a:p>
      </dgm:t>
    </dgm:pt>
    <dgm:pt modelId="{B34C922D-4160-4A26-89B8-3C8BBBEFC665}" type="parTrans" cxnId="{79934822-9B71-4398-A506-E6C13A64F1C1}">
      <dgm:prSet/>
      <dgm:spPr/>
      <dgm:t>
        <a:bodyPr/>
        <a:lstStyle/>
        <a:p>
          <a:endParaRPr lang="en-US"/>
        </a:p>
      </dgm:t>
    </dgm:pt>
    <dgm:pt modelId="{9D556E6F-CF3F-4C1A-85CD-554E99EEC53D}" type="sibTrans" cxnId="{79934822-9B71-4398-A506-E6C13A64F1C1}">
      <dgm:prSet/>
      <dgm:spPr/>
      <dgm:t>
        <a:bodyPr/>
        <a:lstStyle/>
        <a:p>
          <a:endParaRPr lang="en-US"/>
        </a:p>
      </dgm:t>
    </dgm:pt>
    <dgm:pt modelId="{6A7B4C46-CE55-42FE-AB58-F7EEBE5474FE}">
      <dgm:prSet phldrT="[Text]"/>
      <dgm:spPr>
        <a:gradFill rotWithShape="0">
          <a:gsLst>
            <a:gs pos="100000">
              <a:srgbClr val="33AB94"/>
            </a:gs>
            <a:gs pos="100000">
              <a:schemeClr val="accent3">
                <a:shade val="50000"/>
                <a:hueOff val="178371"/>
                <a:satOff val="-2846"/>
                <a:lumOff val="27405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n-US" dirty="0"/>
        </a:p>
      </dgm:t>
    </dgm:pt>
    <dgm:pt modelId="{D864FBA5-836C-41EB-B912-70DCE3D34201}" type="parTrans" cxnId="{BFBC9CDF-8C2F-4F28-98CB-0FA8BAF22C49}">
      <dgm:prSet/>
      <dgm:spPr/>
      <dgm:t>
        <a:bodyPr/>
        <a:lstStyle/>
        <a:p>
          <a:endParaRPr lang="en-US"/>
        </a:p>
      </dgm:t>
    </dgm:pt>
    <dgm:pt modelId="{66F01679-66F3-4491-8436-E60B850F0D83}" type="sibTrans" cxnId="{BFBC9CDF-8C2F-4F28-98CB-0FA8BAF22C49}">
      <dgm:prSet/>
      <dgm:spPr/>
      <dgm:t>
        <a:bodyPr/>
        <a:lstStyle/>
        <a:p>
          <a:endParaRPr lang="en-US"/>
        </a:p>
      </dgm:t>
    </dgm:pt>
    <dgm:pt modelId="{D75FE861-A1B4-426C-BDAB-CD111156D15E}">
      <dgm:prSet/>
      <dgm:spPr>
        <a:solidFill>
          <a:srgbClr val="33AB94"/>
        </a:solidFill>
      </dgm:spPr>
      <dgm:t>
        <a:bodyPr/>
        <a:lstStyle/>
        <a:p>
          <a:endParaRPr lang="en-US"/>
        </a:p>
      </dgm:t>
    </dgm:pt>
    <dgm:pt modelId="{77403138-AFE9-4E9E-9694-4323B7C64BE7}" type="parTrans" cxnId="{952B3EBA-C707-4A94-AACD-1E96A1557F54}">
      <dgm:prSet/>
      <dgm:spPr/>
      <dgm:t>
        <a:bodyPr/>
        <a:lstStyle/>
        <a:p>
          <a:endParaRPr lang="en-US"/>
        </a:p>
      </dgm:t>
    </dgm:pt>
    <dgm:pt modelId="{0B9E0C71-1C34-4BB0-8584-CCEF32286C2B}" type="sibTrans" cxnId="{952B3EBA-C707-4A94-AACD-1E96A1557F54}">
      <dgm:prSet/>
      <dgm:spPr/>
      <dgm:t>
        <a:bodyPr/>
        <a:lstStyle/>
        <a:p>
          <a:endParaRPr lang="en-US"/>
        </a:p>
      </dgm:t>
    </dgm:pt>
    <dgm:pt modelId="{D02AAD7A-986F-4CD8-B704-D84C47DC01AD}">
      <dgm:prSet/>
      <dgm:spPr>
        <a:solidFill>
          <a:srgbClr val="33AB94"/>
        </a:solidFill>
      </dgm:spPr>
      <dgm:t>
        <a:bodyPr/>
        <a:lstStyle/>
        <a:p>
          <a:endParaRPr lang="en-US"/>
        </a:p>
      </dgm:t>
    </dgm:pt>
    <dgm:pt modelId="{02ADFD1F-D25F-4DD3-9E50-9E64EEDA8B46}" type="parTrans" cxnId="{5CFBA889-351C-4E49-8C3F-1928CB4F238E}">
      <dgm:prSet/>
      <dgm:spPr/>
      <dgm:t>
        <a:bodyPr/>
        <a:lstStyle/>
        <a:p>
          <a:endParaRPr lang="en-US"/>
        </a:p>
      </dgm:t>
    </dgm:pt>
    <dgm:pt modelId="{78B7962D-0BBE-4281-9E7A-230B20A058A8}" type="sibTrans" cxnId="{5CFBA889-351C-4E49-8C3F-1928CB4F238E}">
      <dgm:prSet/>
      <dgm:spPr/>
      <dgm:t>
        <a:bodyPr/>
        <a:lstStyle/>
        <a:p>
          <a:endParaRPr lang="en-US"/>
        </a:p>
      </dgm:t>
    </dgm:pt>
    <dgm:pt modelId="{2B4A4AB6-A5DE-4605-B244-D7846075464C}">
      <dgm:prSet custT="1"/>
      <dgm:spPr/>
      <dgm:t>
        <a:bodyPr/>
        <a:lstStyle/>
        <a:p>
          <a:pPr indent="0"/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</a:rPr>
            <a:t>კლების ტენდენციის მიუხედავად კვლავ მაღალია პირველი საკეისრო კვეთების რაოდენობა (45%)</a:t>
          </a:r>
          <a:br>
            <a:rPr lang="ka-GE" sz="1400" b="1" kern="1200" dirty="0" smtClean="0">
              <a:solidFill>
                <a:schemeClr val="accent1">
                  <a:lumMod val="50000"/>
                </a:schemeClr>
              </a:solidFill>
            </a:rPr>
          </a:br>
          <a:endParaRPr lang="en-US" sz="1800" kern="1200" dirty="0"/>
        </a:p>
      </dgm:t>
    </dgm:pt>
    <dgm:pt modelId="{D78F7F52-73C8-4EBA-96B5-6BBCCC04EF31}" type="parTrans" cxnId="{D5F21AF3-BAA4-42D5-8C13-349E6C9433D2}">
      <dgm:prSet/>
      <dgm:spPr/>
      <dgm:t>
        <a:bodyPr/>
        <a:lstStyle/>
        <a:p>
          <a:endParaRPr lang="en-US"/>
        </a:p>
      </dgm:t>
    </dgm:pt>
    <dgm:pt modelId="{91B4F021-0034-4332-A71C-CE32364D16DE}" type="sibTrans" cxnId="{D5F21AF3-BAA4-42D5-8C13-349E6C9433D2}">
      <dgm:prSet/>
      <dgm:spPr/>
      <dgm:t>
        <a:bodyPr/>
        <a:lstStyle/>
        <a:p>
          <a:endParaRPr lang="en-US"/>
        </a:p>
      </dgm:t>
    </dgm:pt>
    <dgm:pt modelId="{8D1A7ADA-7FEB-4F7B-902A-54D6DEEE04AA}">
      <dgm:prSet phldrT="[Text]" custT="1"/>
      <dgm:spPr/>
      <dgm:t>
        <a:bodyPr/>
        <a:lstStyle/>
        <a:p>
          <a:pPr marL="57150" lvl="1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US" sz="1100" kern="1200" dirty="0"/>
        </a:p>
      </dgm:t>
    </dgm:pt>
    <dgm:pt modelId="{5A1C3524-FA60-40A9-A3CA-FE74620FDDEF}" type="parTrans" cxnId="{5172923E-48F3-4393-B273-31A85FE54C36}">
      <dgm:prSet/>
      <dgm:spPr/>
      <dgm:t>
        <a:bodyPr/>
        <a:lstStyle/>
        <a:p>
          <a:endParaRPr lang="en-US"/>
        </a:p>
      </dgm:t>
    </dgm:pt>
    <dgm:pt modelId="{127C7BA0-6EDE-4DA9-87CC-A0E2DAFBB568}" type="sibTrans" cxnId="{5172923E-48F3-4393-B273-31A85FE54C36}">
      <dgm:prSet/>
      <dgm:spPr/>
      <dgm:t>
        <a:bodyPr/>
        <a:lstStyle/>
        <a:p>
          <a:endParaRPr lang="en-US"/>
        </a:p>
      </dgm:t>
    </dgm:pt>
    <dgm:pt modelId="{0027A3BC-8A64-4C79-8D69-08795C1C9011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a-GE" sz="1600" kern="1200" dirty="0" smtClean="0">
              <a:solidFill>
                <a:srgbClr val="0B4138"/>
              </a:solidFill>
              <a:latin typeface="Sylfaen" panose="010A0502050306030303" pitchFamily="18" charset="0"/>
              <a:ea typeface="+mn-ea"/>
              <a:cs typeface="+mn-cs"/>
            </a:rPr>
            <a:t> </a:t>
          </a:r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</a:rPr>
            <a:t>კვლავ მაღალია </a:t>
          </a:r>
          <a:r>
            <a:rPr lang="ka-GE" sz="1400" b="1" kern="1200" dirty="0">
              <a:solidFill>
                <a:schemeClr val="accent1">
                  <a:lumMod val="50000"/>
                </a:schemeClr>
              </a:solidFill>
            </a:rPr>
            <a:t>საკეისრო კვეთის მაჩვენებელი </a:t>
          </a:r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</a:rPr>
            <a:t>(39,6%);   </a:t>
          </a:r>
          <a:endParaRPr lang="ka-GE" sz="1400" b="1" kern="1200" dirty="0">
            <a:solidFill>
              <a:schemeClr val="accent1">
                <a:lumMod val="50000"/>
              </a:schemeClr>
            </a:solidFill>
          </a:endParaRPr>
        </a:p>
        <a:p>
          <a:pPr marL="57150" lvl="1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US" sz="1400" kern="1200" dirty="0">
            <a:solidFill>
              <a:schemeClr val="accent1">
                <a:lumMod val="50000"/>
              </a:schemeClr>
            </a:solidFill>
          </a:endParaRPr>
        </a:p>
      </dgm:t>
    </dgm:pt>
    <dgm:pt modelId="{5F968473-D054-4B9D-907C-A1D526C9EB3E}" type="parTrans" cxnId="{BAAD5E82-A4B9-4007-AA90-219BB097C5D9}">
      <dgm:prSet/>
      <dgm:spPr/>
      <dgm:t>
        <a:bodyPr/>
        <a:lstStyle/>
        <a:p>
          <a:endParaRPr lang="en-US"/>
        </a:p>
      </dgm:t>
    </dgm:pt>
    <dgm:pt modelId="{65DD8A8A-CA0B-449F-B3D3-B171F8397CDE}" type="sibTrans" cxnId="{BAAD5E82-A4B9-4007-AA90-219BB097C5D9}">
      <dgm:prSet/>
      <dgm:spPr/>
      <dgm:t>
        <a:bodyPr/>
        <a:lstStyle/>
        <a:p>
          <a:endParaRPr lang="en-US"/>
        </a:p>
      </dgm:t>
    </dgm:pt>
    <dgm:pt modelId="{265613DF-CCB0-474F-A58D-0445108B78B3}">
      <dgm:prSet/>
      <dgm:spPr>
        <a:gradFill rotWithShape="0">
          <a:gsLst>
            <a:gs pos="100000">
              <a:srgbClr val="33AB94"/>
            </a:gs>
            <a:gs pos="100000">
              <a:schemeClr val="accent3">
                <a:shade val="50000"/>
                <a:hueOff val="89185"/>
                <a:satOff val="-1423"/>
                <a:lumOff val="13702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n-US" dirty="0"/>
        </a:p>
      </dgm:t>
    </dgm:pt>
    <dgm:pt modelId="{759EE4EB-541E-4BFC-8941-D8E944343EC3}" type="parTrans" cxnId="{744F549F-E892-4050-A30E-25BF1AB50240}">
      <dgm:prSet/>
      <dgm:spPr/>
      <dgm:t>
        <a:bodyPr/>
        <a:lstStyle/>
        <a:p>
          <a:endParaRPr lang="en-US"/>
        </a:p>
      </dgm:t>
    </dgm:pt>
    <dgm:pt modelId="{C9154148-47B0-407D-8839-EFCC3503294A}" type="sibTrans" cxnId="{744F549F-E892-4050-A30E-25BF1AB50240}">
      <dgm:prSet/>
      <dgm:spPr/>
      <dgm:t>
        <a:bodyPr/>
        <a:lstStyle/>
        <a:p>
          <a:endParaRPr lang="en-US"/>
        </a:p>
      </dgm:t>
    </dgm:pt>
    <dgm:pt modelId="{8E5DF156-C67E-49F0-8D56-C9ABD05D8731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</a:rPr>
            <a:t> კლების ტენდენციის მიუხედავად, კვლავ მაღალია </a:t>
          </a:r>
          <a:r>
            <a:rPr lang="ka-GE" sz="1400" b="1" kern="1200" dirty="0">
              <a:solidFill>
                <a:schemeClr val="accent1">
                  <a:lumMod val="50000"/>
                </a:schemeClr>
              </a:solidFill>
            </a:rPr>
            <a:t>გადაუდებელი საკეირო კვეთების </a:t>
          </a:r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</a:rPr>
            <a:t>რაოდენობა(65,7%);</a:t>
          </a:r>
          <a:endParaRPr lang="en-US" sz="1400" b="1" kern="1200" dirty="0">
            <a:solidFill>
              <a:schemeClr val="accent1">
                <a:lumMod val="50000"/>
              </a:schemeClr>
            </a:solidFill>
          </a:endParaRPr>
        </a:p>
      </dgm:t>
    </dgm:pt>
    <dgm:pt modelId="{894008C5-A54B-4F22-B76E-DECC4AE2964F}" type="parTrans" cxnId="{E49E315B-8083-432B-B17A-77585B71D288}">
      <dgm:prSet/>
      <dgm:spPr/>
      <dgm:t>
        <a:bodyPr/>
        <a:lstStyle/>
        <a:p>
          <a:endParaRPr lang="en-US"/>
        </a:p>
      </dgm:t>
    </dgm:pt>
    <dgm:pt modelId="{C2C9B900-90FD-4EA5-8D35-D1257EE8C170}" type="sibTrans" cxnId="{E49E315B-8083-432B-B17A-77585B71D288}">
      <dgm:prSet/>
      <dgm:spPr/>
      <dgm:t>
        <a:bodyPr/>
        <a:lstStyle/>
        <a:p>
          <a:endParaRPr lang="en-US"/>
        </a:p>
      </dgm:t>
    </dgm:pt>
    <dgm:pt modelId="{4B127432-BEE0-457A-928D-E44130ACB884}">
      <dgm:prSet custT="1"/>
      <dgm:spPr/>
      <dgm:t>
        <a:bodyPr/>
        <a:lstStyle/>
        <a:p>
          <a:endParaRPr lang="en-GB" sz="1600" kern="1200" dirty="0"/>
        </a:p>
      </dgm:t>
    </dgm:pt>
    <dgm:pt modelId="{770D0DDA-915A-487D-87FA-3020EB3F88F6}" type="parTrans" cxnId="{7E3D00A8-1070-4DC1-A43B-60ECAFFC13CE}">
      <dgm:prSet/>
      <dgm:spPr/>
      <dgm:t>
        <a:bodyPr/>
        <a:lstStyle/>
        <a:p>
          <a:endParaRPr lang="en-GB"/>
        </a:p>
      </dgm:t>
    </dgm:pt>
    <dgm:pt modelId="{470897B7-5B02-4834-91AF-AE68B0B5A971}" type="sibTrans" cxnId="{7E3D00A8-1070-4DC1-A43B-60ECAFFC13CE}">
      <dgm:prSet/>
      <dgm:spPr/>
      <dgm:t>
        <a:bodyPr/>
        <a:lstStyle/>
        <a:p>
          <a:endParaRPr lang="en-GB"/>
        </a:p>
      </dgm:t>
    </dgm:pt>
    <dgm:pt modelId="{0B835BA3-E0F7-40E4-AE9D-4F11B847E2CD}">
      <dgm:prSet phldrT="[Text]" custT="1"/>
      <dgm:spPr/>
      <dgm:t>
        <a:bodyPr/>
        <a:lstStyle/>
        <a:p>
          <a:pPr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US" sz="1800" kern="1200" dirty="0"/>
        </a:p>
      </dgm:t>
    </dgm:pt>
    <dgm:pt modelId="{BA8FDBD4-6FF6-4141-9448-2A148F5DB90D}" type="parTrans" cxnId="{94AC8CC3-B72A-434C-8039-BBB50A813310}">
      <dgm:prSet/>
      <dgm:spPr/>
      <dgm:t>
        <a:bodyPr/>
        <a:lstStyle/>
        <a:p>
          <a:endParaRPr lang="en-GB"/>
        </a:p>
      </dgm:t>
    </dgm:pt>
    <dgm:pt modelId="{D1790054-230C-4431-868E-989DEE85BCBC}" type="sibTrans" cxnId="{94AC8CC3-B72A-434C-8039-BBB50A813310}">
      <dgm:prSet/>
      <dgm:spPr/>
      <dgm:t>
        <a:bodyPr/>
        <a:lstStyle/>
        <a:p>
          <a:endParaRPr lang="en-GB"/>
        </a:p>
      </dgm:t>
    </dgm:pt>
    <dgm:pt modelId="{33FCF122-0D63-402C-BAA1-488EDB3769DC}">
      <dgm:prSet custT="1"/>
      <dgm:spPr/>
      <dgm:t>
        <a:bodyPr/>
        <a:lstStyle/>
        <a:p>
          <a:r>
            <a:rPr lang="ka-GE" sz="1400" b="1" kern="1200" dirty="0">
              <a:solidFill>
                <a:srgbClr val="0B4138"/>
              </a:solidFill>
              <a:latin typeface="Sylfaen" panose="010A0502050306030303" pitchFamily="18" charset="0"/>
              <a:ea typeface="+mn-ea"/>
              <a:cs typeface="+mn-cs"/>
            </a:rPr>
            <a:t>მაღალია 39 კვირამდე ჩატარებული საკეისრო კვეთების რაოდენობა </a:t>
          </a:r>
          <a:r>
            <a:rPr lang="ka-GE" sz="1400" b="1" kern="1200" dirty="0" smtClean="0">
              <a:solidFill>
                <a:srgbClr val="0B4138"/>
              </a:solidFill>
              <a:latin typeface="Sylfaen" panose="010A0502050306030303" pitchFamily="18" charset="0"/>
              <a:ea typeface="+mn-ea"/>
              <a:cs typeface="+mn-cs"/>
            </a:rPr>
            <a:t>(49,7% გაიზარდა 2%-ით)</a:t>
          </a:r>
          <a:endParaRPr lang="en-US" sz="1400" b="1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</a:endParaRPr>
        </a:p>
      </dgm:t>
    </dgm:pt>
    <dgm:pt modelId="{FCBC2C05-3320-43E9-AE78-4077ADB456D1}" type="parTrans" cxnId="{B27F5400-C792-4811-B1C6-6E0E8BA9054F}">
      <dgm:prSet/>
      <dgm:spPr/>
      <dgm:t>
        <a:bodyPr/>
        <a:lstStyle/>
        <a:p>
          <a:endParaRPr lang="en-GB"/>
        </a:p>
      </dgm:t>
    </dgm:pt>
    <dgm:pt modelId="{B6C97904-CD18-4B30-959C-5C5587213564}" type="sibTrans" cxnId="{B27F5400-C792-4811-B1C6-6E0E8BA9054F}">
      <dgm:prSet/>
      <dgm:spPr/>
      <dgm:t>
        <a:bodyPr/>
        <a:lstStyle/>
        <a:p>
          <a:endParaRPr lang="en-GB"/>
        </a:p>
      </dgm:t>
    </dgm:pt>
    <dgm:pt modelId="{99DFB629-CC57-405D-AB2C-970856A7FFAA}">
      <dgm:prSet custT="1"/>
      <dgm:spPr/>
      <dgm:t>
        <a:bodyPr/>
        <a:lstStyle/>
        <a:p>
          <a:endParaRPr lang="en-US" sz="1400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</a:endParaRPr>
        </a:p>
      </dgm:t>
    </dgm:pt>
    <dgm:pt modelId="{FB5C8B5B-CB6A-4703-8ED7-ACAF0BFD13ED}" type="parTrans" cxnId="{8BDFAFFC-77E2-4FDF-A8CB-521058102514}">
      <dgm:prSet/>
      <dgm:spPr/>
      <dgm:t>
        <a:bodyPr/>
        <a:lstStyle/>
        <a:p>
          <a:endParaRPr lang="en-GB"/>
        </a:p>
      </dgm:t>
    </dgm:pt>
    <dgm:pt modelId="{85DBE610-2744-42C3-81B5-1CB256E3FB45}" type="sibTrans" cxnId="{8BDFAFFC-77E2-4FDF-A8CB-521058102514}">
      <dgm:prSet/>
      <dgm:spPr/>
      <dgm:t>
        <a:bodyPr/>
        <a:lstStyle/>
        <a:p>
          <a:endParaRPr lang="en-GB"/>
        </a:p>
      </dgm:t>
    </dgm:pt>
    <dgm:pt modelId="{558C297C-A7C1-472D-91FC-821DCEBBE9F0}">
      <dgm:prSet/>
      <dgm:spPr>
        <a:gradFill rotWithShape="0">
          <a:gsLst>
            <a:gs pos="100000">
              <a:srgbClr val="48C8B0"/>
            </a:gs>
            <a:gs pos="100000">
              <a:schemeClr val="accent3">
                <a:shade val="50000"/>
                <a:hueOff val="214045"/>
                <a:satOff val="-3415"/>
                <a:lumOff val="32886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8251F2EC-4678-4FD5-8E05-F7D1B5DA2B6B}" type="parTrans" cxnId="{8ECF3C0C-2F8A-4D2F-8350-328789A8E2B0}">
      <dgm:prSet/>
      <dgm:spPr/>
      <dgm:t>
        <a:bodyPr/>
        <a:lstStyle/>
        <a:p>
          <a:endParaRPr lang="en-US"/>
        </a:p>
      </dgm:t>
    </dgm:pt>
    <dgm:pt modelId="{99196556-8046-4D71-AC95-6EA7FE793838}" type="sibTrans" cxnId="{8ECF3C0C-2F8A-4D2F-8350-328789A8E2B0}">
      <dgm:prSet/>
      <dgm:spPr/>
      <dgm:t>
        <a:bodyPr/>
        <a:lstStyle/>
        <a:p>
          <a:endParaRPr lang="en-US"/>
        </a:p>
      </dgm:t>
    </dgm:pt>
    <dgm:pt modelId="{4E8FA6AF-D035-4F58-905C-1C86A4EAF773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</a:rPr>
            <a:t> მაღალია მკვდრადშობადობა, დაფიქსირდა მატების ტენდენცია</a:t>
          </a:r>
          <a:endParaRPr lang="en-US" sz="1400" b="1" kern="1200" dirty="0">
            <a:solidFill>
              <a:schemeClr val="accent1">
                <a:lumMod val="50000"/>
              </a:schemeClr>
            </a:solidFill>
          </a:endParaRPr>
        </a:p>
      </dgm:t>
    </dgm:pt>
    <dgm:pt modelId="{39799C8B-2EBB-47E1-96A8-65A4DF0E5CEB}" type="parTrans" cxnId="{A904A119-BD3F-4C86-BDCA-C49CD4F98288}">
      <dgm:prSet/>
      <dgm:spPr/>
      <dgm:t>
        <a:bodyPr/>
        <a:lstStyle/>
        <a:p>
          <a:endParaRPr lang="en-US"/>
        </a:p>
      </dgm:t>
    </dgm:pt>
    <dgm:pt modelId="{A6D2BD50-42FE-4CEA-982B-199D4E97FD8E}" type="sibTrans" cxnId="{A904A119-BD3F-4C86-BDCA-C49CD4F98288}">
      <dgm:prSet/>
      <dgm:spPr/>
      <dgm:t>
        <a:bodyPr/>
        <a:lstStyle/>
        <a:p>
          <a:endParaRPr lang="en-US"/>
        </a:p>
      </dgm:t>
    </dgm:pt>
    <dgm:pt modelId="{FFA9AB2C-D8B0-4438-8822-22FE351C9D2F}">
      <dgm:prSet/>
      <dgm:spPr>
        <a:gradFill rotWithShape="0">
          <a:gsLst>
            <a:gs pos="100000">
              <a:srgbClr val="62D0BB"/>
            </a:gs>
            <a:gs pos="100000">
              <a:schemeClr val="accent3">
                <a:shade val="50000"/>
                <a:hueOff val="160534"/>
                <a:satOff val="-2561"/>
                <a:lumOff val="24664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521E3BCA-25F5-40FA-9D20-1B93EA818C30}" type="parTrans" cxnId="{A7D932FE-588E-4C75-963D-8A5309E4D4EC}">
      <dgm:prSet/>
      <dgm:spPr/>
      <dgm:t>
        <a:bodyPr/>
        <a:lstStyle/>
        <a:p>
          <a:endParaRPr lang="en-US"/>
        </a:p>
      </dgm:t>
    </dgm:pt>
    <dgm:pt modelId="{6EBA881A-4F39-4328-B11D-B98A49617D35}" type="sibTrans" cxnId="{A7D932FE-588E-4C75-963D-8A5309E4D4EC}">
      <dgm:prSet/>
      <dgm:spPr/>
      <dgm:t>
        <a:bodyPr/>
        <a:lstStyle/>
        <a:p>
          <a:endParaRPr lang="en-US"/>
        </a:p>
      </dgm:t>
    </dgm:pt>
    <dgm:pt modelId="{82F4DDB9-6B83-4A3C-A42E-E121B99DF67A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</a:rPr>
            <a:t> მკვდრადშობილებში მაღალია დიდი წონის ახალშობილთა რაოდენობა</a:t>
          </a:r>
          <a:endParaRPr lang="en-US" sz="1400" b="1" kern="1200" dirty="0">
            <a:solidFill>
              <a:schemeClr val="accent1">
                <a:lumMod val="50000"/>
              </a:schemeClr>
            </a:solidFill>
          </a:endParaRPr>
        </a:p>
      </dgm:t>
    </dgm:pt>
    <dgm:pt modelId="{EA3FBE5D-3479-4396-8638-98B364E7CA59}" type="parTrans" cxnId="{A2298333-5661-4048-9320-99D763691C9E}">
      <dgm:prSet/>
      <dgm:spPr/>
      <dgm:t>
        <a:bodyPr/>
        <a:lstStyle/>
        <a:p>
          <a:endParaRPr lang="en-US"/>
        </a:p>
      </dgm:t>
    </dgm:pt>
    <dgm:pt modelId="{3B647CE7-9F8B-4BF4-8421-149540A1FC37}" type="sibTrans" cxnId="{A2298333-5661-4048-9320-99D763691C9E}">
      <dgm:prSet/>
      <dgm:spPr/>
      <dgm:t>
        <a:bodyPr/>
        <a:lstStyle/>
        <a:p>
          <a:endParaRPr lang="en-US"/>
        </a:p>
      </dgm:t>
    </dgm:pt>
    <dgm:pt modelId="{D983A8CC-ADC6-4D57-BACF-D4DD29D6490B}">
      <dgm:prSet/>
      <dgm:spPr>
        <a:gradFill rotWithShape="0">
          <a:gsLst>
            <a:gs pos="100000">
              <a:srgbClr val="33AB94"/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722DED39-E5ED-4C9B-A2D1-63CEF2867C09}" type="parTrans" cxnId="{E8C68AFF-60B7-4CE2-BCC9-2A41EFEFD095}">
      <dgm:prSet/>
      <dgm:spPr/>
      <dgm:t>
        <a:bodyPr/>
        <a:lstStyle/>
        <a:p>
          <a:endParaRPr lang="en-US"/>
        </a:p>
      </dgm:t>
    </dgm:pt>
    <dgm:pt modelId="{9A6D645E-A057-44B8-B587-89824923FA66}" type="sibTrans" cxnId="{E8C68AFF-60B7-4CE2-BCC9-2A41EFEFD095}">
      <dgm:prSet/>
      <dgm:spPr/>
      <dgm:t>
        <a:bodyPr/>
        <a:lstStyle/>
        <a:p>
          <a:endParaRPr lang="en-US"/>
        </a:p>
      </dgm:t>
    </dgm:pt>
    <dgm:pt modelId="{B48F216B-7F16-4BE7-AD0B-1C98E5D8A94D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ka-GE" sz="1400" kern="1200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</a:rPr>
            <a:t>მაღალია რეფერალი  შიდა რეფერალის ხარჯზე</a:t>
          </a:r>
          <a:endParaRPr lang="en-US" sz="1400" b="1" kern="1200" dirty="0">
            <a:solidFill>
              <a:schemeClr val="accent1">
                <a:lumMod val="50000"/>
              </a:schemeClr>
            </a:solidFill>
          </a:endParaRPr>
        </a:p>
      </dgm:t>
    </dgm:pt>
    <dgm:pt modelId="{8089CB3A-4E04-4FA8-83AF-AA04B313D204}" type="parTrans" cxnId="{9AC72903-FD7C-432E-A170-27F07945E6D3}">
      <dgm:prSet/>
      <dgm:spPr/>
      <dgm:t>
        <a:bodyPr/>
        <a:lstStyle/>
        <a:p>
          <a:endParaRPr lang="en-US"/>
        </a:p>
      </dgm:t>
    </dgm:pt>
    <dgm:pt modelId="{8B5C0E67-40AE-4BCC-805B-C376E27427D7}" type="sibTrans" cxnId="{9AC72903-FD7C-432E-A170-27F07945E6D3}">
      <dgm:prSet/>
      <dgm:spPr/>
      <dgm:t>
        <a:bodyPr/>
        <a:lstStyle/>
        <a:p>
          <a:endParaRPr lang="en-US"/>
        </a:p>
      </dgm:t>
    </dgm:pt>
    <dgm:pt modelId="{528B2331-6263-48E1-9162-6BDA27C17863}">
      <dgm:prSet/>
      <dgm:spPr>
        <a:gradFill rotWithShape="0">
          <a:gsLst>
            <a:gs pos="100000">
              <a:srgbClr val="48C8B0"/>
            </a:gs>
            <a:gs pos="100000">
              <a:schemeClr val="accent3">
                <a:shade val="50000"/>
                <a:hueOff val="53511"/>
                <a:satOff val="-854"/>
                <a:lumOff val="8221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8C8D3DE9-9DCB-4A99-8EF2-7CE582AC9F59}" type="parTrans" cxnId="{A2DA0531-14A1-44D6-8A6F-4C3046574D23}">
      <dgm:prSet/>
      <dgm:spPr/>
      <dgm:t>
        <a:bodyPr/>
        <a:lstStyle/>
        <a:p>
          <a:endParaRPr lang="en-US"/>
        </a:p>
      </dgm:t>
    </dgm:pt>
    <dgm:pt modelId="{7FBF047F-BB76-4925-B5BD-E11DC53AB510}" type="sibTrans" cxnId="{A2DA0531-14A1-44D6-8A6F-4C3046574D23}">
      <dgm:prSet/>
      <dgm:spPr/>
      <dgm:t>
        <a:bodyPr/>
        <a:lstStyle/>
        <a:p>
          <a:endParaRPr lang="en-US"/>
        </a:p>
      </dgm:t>
    </dgm:pt>
    <dgm:pt modelId="{3710CB85-3AA6-4ECD-81B8-FDA5482A0D8B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ka-GE" sz="1400" kern="1200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</a:rPr>
            <a:t>გაიზარდა დანახარჯი ახალშობილთა კრიტიკული მოვლის კომპონენტში</a:t>
          </a:r>
          <a:endParaRPr lang="en-US" sz="1400" b="1" kern="1200" dirty="0">
            <a:solidFill>
              <a:schemeClr val="accent1">
                <a:lumMod val="50000"/>
              </a:schemeClr>
            </a:solidFill>
          </a:endParaRPr>
        </a:p>
      </dgm:t>
    </dgm:pt>
    <dgm:pt modelId="{12D2F8EB-5478-48AD-9DAA-878C7B7C768A}" type="parTrans" cxnId="{5EFA84F4-222A-4021-903E-070567E29F11}">
      <dgm:prSet/>
      <dgm:spPr/>
      <dgm:t>
        <a:bodyPr/>
        <a:lstStyle/>
        <a:p>
          <a:endParaRPr lang="en-US"/>
        </a:p>
      </dgm:t>
    </dgm:pt>
    <dgm:pt modelId="{74593344-2444-4398-8D8D-6E5A61A4AE2F}" type="sibTrans" cxnId="{5EFA84F4-222A-4021-903E-070567E29F11}">
      <dgm:prSet/>
      <dgm:spPr/>
      <dgm:t>
        <a:bodyPr/>
        <a:lstStyle/>
        <a:p>
          <a:endParaRPr lang="en-US"/>
        </a:p>
      </dgm:t>
    </dgm:pt>
    <dgm:pt modelId="{7691C865-C2A7-44DF-B674-E0B9EECF33AB}">
      <dgm:prSet custT="1"/>
      <dgm:spPr/>
      <dgm:t>
        <a:bodyPr/>
        <a:lstStyle/>
        <a:p>
          <a:pPr indent="0"/>
          <a:endParaRPr lang="en-US" sz="1800" kern="1200" dirty="0"/>
        </a:p>
      </dgm:t>
    </dgm:pt>
    <dgm:pt modelId="{95407A2A-9991-4D41-A34F-AFA4169FC355}" type="parTrans" cxnId="{1080D4E5-CB38-46DA-A7FE-CC56C4E4939F}">
      <dgm:prSet/>
      <dgm:spPr/>
    </dgm:pt>
    <dgm:pt modelId="{27C36FAB-BED1-42A3-AD6C-4CD23C1FB584}" type="sibTrans" cxnId="{1080D4E5-CB38-46DA-A7FE-CC56C4E4939F}">
      <dgm:prSet/>
      <dgm:spPr/>
    </dgm:pt>
    <dgm:pt modelId="{8CABD896-B174-4370-8AE3-8EBE9D775F39}" type="pres">
      <dgm:prSet presAssocID="{1692C2ED-70A1-4BEB-A139-9C0E0AB335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57542D-C829-483F-BFC3-98C5A8C1904B}" type="pres">
      <dgm:prSet presAssocID="{98762993-4F33-47B2-86B8-6E851CF5D68E}" presName="composite" presStyleCnt="0"/>
      <dgm:spPr/>
    </dgm:pt>
    <dgm:pt modelId="{DFF8059A-0E34-48A5-B741-C4B527BF06AC}" type="pres">
      <dgm:prSet presAssocID="{98762993-4F33-47B2-86B8-6E851CF5D68E}" presName="parentText" presStyleLbl="align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6A499-F21C-4DEC-A49E-0845FC458627}" type="pres">
      <dgm:prSet presAssocID="{98762993-4F33-47B2-86B8-6E851CF5D68E}" presName="descendantText" presStyleLbl="alignAcc1" presStyleIdx="0" presStyleCnt="10" custScaleY="127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C6B0B-102A-4619-B953-EFDEEBDB9482}" type="pres">
      <dgm:prSet presAssocID="{10D48F22-3714-4F73-BCE9-FA804D982D71}" presName="sp" presStyleCnt="0"/>
      <dgm:spPr/>
    </dgm:pt>
    <dgm:pt modelId="{8D0A3096-F67F-49C3-9D8D-4E95C8B099F9}" type="pres">
      <dgm:prSet presAssocID="{3EE26BD8-2E0D-4E34-97B2-3AA48D9A2D87}" presName="composite" presStyleCnt="0"/>
      <dgm:spPr/>
    </dgm:pt>
    <dgm:pt modelId="{7732A5C4-6B0B-42F5-AA13-DB187D5146AF}" type="pres">
      <dgm:prSet presAssocID="{3EE26BD8-2E0D-4E34-97B2-3AA48D9A2D87}" presName="parentText" presStyleLbl="align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79FF1-1979-45D6-96BB-3FDAD7C33831}" type="pres">
      <dgm:prSet presAssocID="{3EE26BD8-2E0D-4E34-97B2-3AA48D9A2D87}" presName="descendantText" presStyleLbl="align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07DAD-C9AE-4B4E-8F21-FA5900CC596A}" type="pres">
      <dgm:prSet presAssocID="{E6BBB9A7-DD93-48C5-B04C-3966BD4C611E}" presName="sp" presStyleCnt="0"/>
      <dgm:spPr/>
    </dgm:pt>
    <dgm:pt modelId="{6832C072-A69A-46EA-8AE6-87E1CE5B2591}" type="pres">
      <dgm:prSet presAssocID="{6A7B4C46-CE55-42FE-AB58-F7EEBE5474FE}" presName="composite" presStyleCnt="0"/>
      <dgm:spPr/>
    </dgm:pt>
    <dgm:pt modelId="{DABA6030-244E-422F-B912-3BEC463A028A}" type="pres">
      <dgm:prSet presAssocID="{6A7B4C46-CE55-42FE-AB58-F7EEBE5474FE}" presName="parentText" presStyleLbl="align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DEEC9-D3B2-43B7-A745-135E8AB5D590}" type="pres">
      <dgm:prSet presAssocID="{6A7B4C46-CE55-42FE-AB58-F7EEBE5474FE}" presName="descendantText" presStyleLbl="align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60C1E-43B4-4932-89FD-FACDABC228D1}" type="pres">
      <dgm:prSet presAssocID="{66F01679-66F3-4491-8436-E60B850F0D83}" presName="sp" presStyleCnt="0"/>
      <dgm:spPr/>
    </dgm:pt>
    <dgm:pt modelId="{8AE0A243-7077-4F70-9B33-89512FF7F19C}" type="pres">
      <dgm:prSet presAssocID="{D75FE861-A1B4-426C-BDAB-CD111156D15E}" presName="composite" presStyleCnt="0"/>
      <dgm:spPr/>
    </dgm:pt>
    <dgm:pt modelId="{61E55DB9-8CEC-4BC0-AD26-64C0F105913E}" type="pres">
      <dgm:prSet presAssocID="{D75FE861-A1B4-426C-BDAB-CD111156D15E}" presName="parentText" presStyleLbl="align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CFFF6-8BEF-4923-BC4B-27A1B27DBF2D}" type="pres">
      <dgm:prSet presAssocID="{D75FE861-A1B4-426C-BDAB-CD111156D15E}" presName="descendantText" presStyleLbl="alignAcc1" presStyleIdx="3" presStyleCnt="10" custLinFactNeighborX="0" custLinFactNeighborY="60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D5B0B1-EC9A-41FB-8BC1-2767982A99C3}" type="pres">
      <dgm:prSet presAssocID="{0B9E0C71-1C34-4BB0-8584-CCEF32286C2B}" presName="sp" presStyleCnt="0"/>
      <dgm:spPr/>
    </dgm:pt>
    <dgm:pt modelId="{11A8DC28-EC04-4B9F-82FC-847510291096}" type="pres">
      <dgm:prSet presAssocID="{D02AAD7A-986F-4CD8-B704-D84C47DC01AD}" presName="composite" presStyleCnt="0"/>
      <dgm:spPr/>
    </dgm:pt>
    <dgm:pt modelId="{0A8BEA5C-C789-4117-8AFD-B10BAED773C7}" type="pres">
      <dgm:prSet presAssocID="{D02AAD7A-986F-4CD8-B704-D84C47DC01AD}" presName="parentText" presStyleLbl="align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0D241-9B94-4494-BC8F-BAF7ED43634A}" type="pres">
      <dgm:prSet presAssocID="{D02AAD7A-986F-4CD8-B704-D84C47DC01AD}" presName="descendantText" presStyleLbl="alignAcc1" presStyleIdx="4" presStyleCnt="10" custLinFactNeighborY="7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08525-728F-4375-A5AC-7B84B3E90D21}" type="pres">
      <dgm:prSet presAssocID="{78B7962D-0BBE-4281-9E7A-230B20A058A8}" presName="sp" presStyleCnt="0"/>
      <dgm:spPr/>
    </dgm:pt>
    <dgm:pt modelId="{832C3567-6DBE-4D80-9784-9DC8804467AB}" type="pres">
      <dgm:prSet presAssocID="{265613DF-CCB0-474F-A58D-0445108B78B3}" presName="composite" presStyleCnt="0"/>
      <dgm:spPr/>
    </dgm:pt>
    <dgm:pt modelId="{9FB8CC2E-8298-4565-95D2-7B24295C8A0D}" type="pres">
      <dgm:prSet presAssocID="{265613DF-CCB0-474F-A58D-0445108B78B3}" presName="parentText" presStyleLbl="align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B70A2-FF42-4DB9-B80F-E461E6F58E7D}" type="pres">
      <dgm:prSet presAssocID="{265613DF-CCB0-474F-A58D-0445108B78B3}" presName="descendantText" presStyleLbl="alignAcc1" presStyleIdx="5" presStyleCnt="10" custScaleX="1001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C93154-6C52-4B36-8BE0-B1833A2455B8}" type="pres">
      <dgm:prSet presAssocID="{C9154148-47B0-407D-8839-EFCC3503294A}" presName="sp" presStyleCnt="0"/>
      <dgm:spPr/>
    </dgm:pt>
    <dgm:pt modelId="{69CB2020-587F-4E10-9D1F-EF5F10011204}" type="pres">
      <dgm:prSet presAssocID="{558C297C-A7C1-472D-91FC-821DCEBBE9F0}" presName="composite" presStyleCnt="0"/>
      <dgm:spPr/>
    </dgm:pt>
    <dgm:pt modelId="{5892A75A-6856-4893-AB0A-F0C5985E1A28}" type="pres">
      <dgm:prSet presAssocID="{558C297C-A7C1-472D-91FC-821DCEBBE9F0}" presName="parentText" presStyleLbl="align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0128F8-A173-4605-A242-3C52B6F48CFF}" type="pres">
      <dgm:prSet presAssocID="{558C297C-A7C1-472D-91FC-821DCEBBE9F0}" presName="descendantText" presStyleLbl="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742985-A54B-46A6-9C2D-4B92BB24F040}" type="pres">
      <dgm:prSet presAssocID="{99196556-8046-4D71-AC95-6EA7FE793838}" presName="sp" presStyleCnt="0"/>
      <dgm:spPr/>
    </dgm:pt>
    <dgm:pt modelId="{E1A254FE-4272-4DD5-ACE6-0B43FD7B3532}" type="pres">
      <dgm:prSet presAssocID="{FFA9AB2C-D8B0-4438-8822-22FE351C9D2F}" presName="composite" presStyleCnt="0"/>
      <dgm:spPr/>
    </dgm:pt>
    <dgm:pt modelId="{417410BE-BD40-4FBF-A3E5-A00C3EA6391D}" type="pres">
      <dgm:prSet presAssocID="{FFA9AB2C-D8B0-4438-8822-22FE351C9D2F}" presName="parentText" presStyleLbl="alignNode1" presStyleIdx="7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4420FE-51E3-451A-AE80-F7FCF364BFB6}" type="pres">
      <dgm:prSet presAssocID="{FFA9AB2C-D8B0-4438-8822-22FE351C9D2F}" presName="descendantText" presStyleLbl="align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21C44E-FC36-436A-A8B0-54223EA57E8F}" type="pres">
      <dgm:prSet presAssocID="{6EBA881A-4F39-4328-B11D-B98A49617D35}" presName="sp" presStyleCnt="0"/>
      <dgm:spPr/>
    </dgm:pt>
    <dgm:pt modelId="{81DA1FEB-807A-4436-99DD-6687631327A3}" type="pres">
      <dgm:prSet presAssocID="{D983A8CC-ADC6-4D57-BACF-D4DD29D6490B}" presName="composite" presStyleCnt="0"/>
      <dgm:spPr/>
    </dgm:pt>
    <dgm:pt modelId="{61240B78-2AA8-4CE5-86B0-634A78B84E6B}" type="pres">
      <dgm:prSet presAssocID="{D983A8CC-ADC6-4D57-BACF-D4DD29D6490B}" presName="parentText" presStyleLbl="align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291730-32EB-4AD6-BF5E-3FCDB67F379F}" type="pres">
      <dgm:prSet presAssocID="{D983A8CC-ADC6-4D57-BACF-D4DD29D6490B}" presName="descendantText" presStyleLbl="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B72AA4-D205-4EE0-82C3-DB94349F5CB9}" type="pres">
      <dgm:prSet presAssocID="{9A6D645E-A057-44B8-B587-89824923FA66}" presName="sp" presStyleCnt="0"/>
      <dgm:spPr/>
    </dgm:pt>
    <dgm:pt modelId="{8AB77336-E5D1-482D-89DA-98062AAB5FC9}" type="pres">
      <dgm:prSet presAssocID="{528B2331-6263-48E1-9162-6BDA27C17863}" presName="composite" presStyleCnt="0"/>
      <dgm:spPr/>
    </dgm:pt>
    <dgm:pt modelId="{05051613-BB3E-4F0F-826B-63DC17970AAC}" type="pres">
      <dgm:prSet presAssocID="{528B2331-6263-48E1-9162-6BDA27C17863}" presName="parentText" presStyleLbl="align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99E0A3-EB3D-4133-BC42-D9DC8EEE40CE}" type="pres">
      <dgm:prSet presAssocID="{528B2331-6263-48E1-9162-6BDA27C17863}" presName="descendantText" presStyleLbl="align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26BA79-1F7C-46A0-9A8C-2D589D51CD68}" type="presOf" srcId="{7D46BE27-B241-4AA8-B946-BBF3F34582A8}" destId="{FBD6A499-F21C-4DEC-A49E-0845FC458627}" srcOrd="0" destOrd="0" presId="urn:microsoft.com/office/officeart/2005/8/layout/chevron2"/>
    <dgm:cxn modelId="{43482F04-28E5-4799-9A40-D04E32936D14}" type="presOf" srcId="{8E5DF156-C67E-49F0-8D56-C9ABD05D8731}" destId="{A5FB70A2-FF42-4DB9-B80F-E461E6F58E7D}" srcOrd="0" destOrd="0" presId="urn:microsoft.com/office/officeart/2005/8/layout/chevron2"/>
    <dgm:cxn modelId="{7E3D00A8-1070-4DC1-A43B-60ECAFFC13CE}" srcId="{D02AAD7A-986F-4CD8-B704-D84C47DC01AD}" destId="{4B127432-BEE0-457A-928D-E44130ACB884}" srcOrd="2" destOrd="0" parTransId="{770D0DDA-915A-487D-87FA-3020EB3F88F6}" sibTransId="{470897B7-5B02-4834-91AF-AE68B0B5A971}"/>
    <dgm:cxn modelId="{27620169-D36E-4FEF-BDD8-0AD2D4DA72E9}" type="presOf" srcId="{D983A8CC-ADC6-4D57-BACF-D4DD29D6490B}" destId="{61240B78-2AA8-4CE5-86B0-634A78B84E6B}" srcOrd="0" destOrd="0" presId="urn:microsoft.com/office/officeart/2005/8/layout/chevron2"/>
    <dgm:cxn modelId="{D2B5DF14-2F4F-45A8-B342-7633D8A48845}" type="presOf" srcId="{FFA9AB2C-D8B0-4438-8822-22FE351C9D2F}" destId="{417410BE-BD40-4FBF-A3E5-A00C3EA6391D}" srcOrd="0" destOrd="0" presId="urn:microsoft.com/office/officeart/2005/8/layout/chevron2"/>
    <dgm:cxn modelId="{5CFBA889-351C-4E49-8C3F-1928CB4F238E}" srcId="{1692C2ED-70A1-4BEB-A139-9C0E0AB335D0}" destId="{D02AAD7A-986F-4CD8-B704-D84C47DC01AD}" srcOrd="4" destOrd="0" parTransId="{02ADFD1F-D25F-4DD3-9E50-9E64EEDA8B46}" sibTransId="{78B7962D-0BBE-4281-9E7A-230B20A058A8}"/>
    <dgm:cxn modelId="{DC7DFD38-7FED-44D0-8A72-BDCA8E511A15}" type="presOf" srcId="{4E8FA6AF-D035-4F58-905C-1C86A4EAF773}" destId="{6D0128F8-A173-4605-A242-3C52B6F48CFF}" srcOrd="0" destOrd="0" presId="urn:microsoft.com/office/officeart/2005/8/layout/chevron2"/>
    <dgm:cxn modelId="{E4D2C7E6-01D5-4F2D-9296-847538C1955B}" type="presOf" srcId="{99DFB629-CC57-405D-AB2C-970856A7FFAA}" destId="{6550D241-9B94-4494-BC8F-BAF7ED43634A}" srcOrd="0" destOrd="0" presId="urn:microsoft.com/office/officeart/2005/8/layout/chevron2"/>
    <dgm:cxn modelId="{9541983C-F371-485C-8B41-77F46BE99FA0}" type="presOf" srcId="{8D1A7ADA-7FEB-4F7B-902A-54D6DEEE04AA}" destId="{DF8DEEC9-D3B2-43B7-A745-135E8AB5D590}" srcOrd="0" destOrd="0" presId="urn:microsoft.com/office/officeart/2005/8/layout/chevron2"/>
    <dgm:cxn modelId="{04EDEF9D-1049-4901-A146-640CC1F2A9A9}" type="presOf" srcId="{7691C865-C2A7-44DF-B674-E0B9EECF33AB}" destId="{2F7CFFF6-8BEF-4923-BC4B-27A1B27DBF2D}" srcOrd="0" destOrd="0" presId="urn:microsoft.com/office/officeart/2005/8/layout/chevron2"/>
    <dgm:cxn modelId="{DD62F7B0-E9F4-4522-998C-46EFBA9A26A7}" type="presOf" srcId="{0027A3BC-8A64-4C79-8D69-08795C1C9011}" destId="{DF8DEEC9-D3B2-43B7-A745-135E8AB5D590}" srcOrd="0" destOrd="1" presId="urn:microsoft.com/office/officeart/2005/8/layout/chevron2"/>
    <dgm:cxn modelId="{DBCBB526-53C5-464B-B04A-1E54C5D84486}" type="presOf" srcId="{3710CB85-3AA6-4ECD-81B8-FDA5482A0D8B}" destId="{4C99E0A3-EB3D-4133-BC42-D9DC8EEE40CE}" srcOrd="0" destOrd="0" presId="urn:microsoft.com/office/officeart/2005/8/layout/chevron2"/>
    <dgm:cxn modelId="{A7D932FE-588E-4C75-963D-8A5309E4D4EC}" srcId="{1692C2ED-70A1-4BEB-A139-9C0E0AB335D0}" destId="{FFA9AB2C-D8B0-4438-8822-22FE351C9D2F}" srcOrd="7" destOrd="0" parTransId="{521E3BCA-25F5-40FA-9D20-1B93EA818C30}" sibTransId="{6EBA881A-4F39-4328-B11D-B98A49617D35}"/>
    <dgm:cxn modelId="{1080D4E5-CB38-46DA-A7FE-CC56C4E4939F}" srcId="{D75FE861-A1B4-426C-BDAB-CD111156D15E}" destId="{7691C865-C2A7-44DF-B674-E0B9EECF33AB}" srcOrd="0" destOrd="0" parTransId="{95407A2A-9991-4D41-A34F-AFA4169FC355}" sibTransId="{27C36FAB-BED1-42A3-AD6C-4CD23C1FB584}"/>
    <dgm:cxn modelId="{D82EB7E5-FC8F-4CE1-9C48-AC84AC6243C0}" type="presOf" srcId="{2EACF310-BFF9-439B-BFE9-470F6E29D08A}" destId="{C2879FF1-1979-45D6-96BB-3FDAD7C33831}" srcOrd="0" destOrd="1" presId="urn:microsoft.com/office/officeart/2005/8/layout/chevron2"/>
    <dgm:cxn modelId="{1DA9282A-C172-4453-A113-4FA00861AC2F}" srcId="{1692C2ED-70A1-4BEB-A139-9C0E0AB335D0}" destId="{98762993-4F33-47B2-86B8-6E851CF5D68E}" srcOrd="0" destOrd="0" parTransId="{CC7865D4-03A7-4C51-9960-0F122AA2D0E1}" sibTransId="{10D48F22-3714-4F73-BCE9-FA804D982D71}"/>
    <dgm:cxn modelId="{9AC72903-FD7C-432E-A170-27F07945E6D3}" srcId="{D983A8CC-ADC6-4D57-BACF-D4DD29D6490B}" destId="{B48F216B-7F16-4BE7-AD0B-1C98E5D8A94D}" srcOrd="0" destOrd="0" parTransId="{8089CB3A-4E04-4FA8-83AF-AA04B313D204}" sibTransId="{8B5C0E67-40AE-4BCC-805B-C376E27427D7}"/>
    <dgm:cxn modelId="{E8C68AFF-60B7-4CE2-BCC9-2A41EFEFD095}" srcId="{1692C2ED-70A1-4BEB-A139-9C0E0AB335D0}" destId="{D983A8CC-ADC6-4D57-BACF-D4DD29D6490B}" srcOrd="8" destOrd="0" parTransId="{722DED39-E5ED-4C9B-A2D1-63CEF2867C09}" sibTransId="{9A6D645E-A057-44B8-B587-89824923FA66}"/>
    <dgm:cxn modelId="{20AF8FC8-778A-4AB3-964A-3089C15429A3}" type="presOf" srcId="{D02AAD7A-986F-4CD8-B704-D84C47DC01AD}" destId="{0A8BEA5C-C789-4117-8AFD-B10BAED773C7}" srcOrd="0" destOrd="0" presId="urn:microsoft.com/office/officeart/2005/8/layout/chevron2"/>
    <dgm:cxn modelId="{49631988-5AED-461D-890A-997B6FA37191}" type="presOf" srcId="{2B4A4AB6-A5DE-4605-B244-D7846075464C}" destId="{2F7CFFF6-8BEF-4923-BC4B-27A1B27DBF2D}" srcOrd="0" destOrd="1" presId="urn:microsoft.com/office/officeart/2005/8/layout/chevron2"/>
    <dgm:cxn modelId="{BFBC9CDF-8C2F-4F28-98CB-0FA8BAF22C49}" srcId="{1692C2ED-70A1-4BEB-A139-9C0E0AB335D0}" destId="{6A7B4C46-CE55-42FE-AB58-F7EEBE5474FE}" srcOrd="2" destOrd="0" parTransId="{D864FBA5-836C-41EB-B912-70DCE3D34201}" sibTransId="{66F01679-66F3-4491-8436-E60B850F0D83}"/>
    <dgm:cxn modelId="{94AC8CC3-B72A-434C-8039-BBB50A813310}" srcId="{3EE26BD8-2E0D-4E34-97B2-3AA48D9A2D87}" destId="{0B835BA3-E0F7-40E4-AE9D-4F11B847E2CD}" srcOrd="0" destOrd="0" parTransId="{BA8FDBD4-6FF6-4141-9448-2A148F5DB90D}" sibTransId="{D1790054-230C-4431-868E-989DEE85BCBC}"/>
    <dgm:cxn modelId="{5EFA84F4-222A-4021-903E-070567E29F11}" srcId="{528B2331-6263-48E1-9162-6BDA27C17863}" destId="{3710CB85-3AA6-4ECD-81B8-FDA5482A0D8B}" srcOrd="0" destOrd="0" parTransId="{12D2F8EB-5478-48AD-9DAA-878C7B7C768A}" sibTransId="{74593344-2444-4398-8D8D-6E5A61A4AE2F}"/>
    <dgm:cxn modelId="{952B3EBA-C707-4A94-AACD-1E96A1557F54}" srcId="{1692C2ED-70A1-4BEB-A139-9C0E0AB335D0}" destId="{D75FE861-A1B4-426C-BDAB-CD111156D15E}" srcOrd="3" destOrd="0" parTransId="{77403138-AFE9-4E9E-9694-4323B7C64BE7}" sibTransId="{0B9E0C71-1C34-4BB0-8584-CCEF32286C2B}"/>
    <dgm:cxn modelId="{D964DE28-ECA1-4854-B94C-565145436365}" type="presOf" srcId="{D75FE861-A1B4-426C-BDAB-CD111156D15E}" destId="{61E55DB9-8CEC-4BC0-AD26-64C0F105913E}" srcOrd="0" destOrd="0" presId="urn:microsoft.com/office/officeart/2005/8/layout/chevron2"/>
    <dgm:cxn modelId="{BB620A61-9722-4505-9DDC-9553DE4B05E5}" type="presOf" srcId="{98762993-4F33-47B2-86B8-6E851CF5D68E}" destId="{DFF8059A-0E34-48A5-B741-C4B527BF06AC}" srcOrd="0" destOrd="0" presId="urn:microsoft.com/office/officeart/2005/8/layout/chevron2"/>
    <dgm:cxn modelId="{95F540CB-4B5B-463C-835D-77FC693C1410}" type="presOf" srcId="{528B2331-6263-48E1-9162-6BDA27C17863}" destId="{05051613-BB3E-4F0F-826B-63DC17970AAC}" srcOrd="0" destOrd="0" presId="urn:microsoft.com/office/officeart/2005/8/layout/chevron2"/>
    <dgm:cxn modelId="{53D3377A-E8E3-4F5A-8D74-74E2873B6D51}" srcId="{1692C2ED-70A1-4BEB-A139-9C0E0AB335D0}" destId="{3EE26BD8-2E0D-4E34-97B2-3AA48D9A2D87}" srcOrd="1" destOrd="0" parTransId="{6810A7A2-2906-4119-984A-EEF2028CE177}" sibTransId="{E6BBB9A7-DD93-48C5-B04C-3966BD4C611E}"/>
    <dgm:cxn modelId="{A2298333-5661-4048-9320-99D763691C9E}" srcId="{FFA9AB2C-D8B0-4438-8822-22FE351C9D2F}" destId="{82F4DDB9-6B83-4A3C-A42E-E121B99DF67A}" srcOrd="0" destOrd="0" parTransId="{EA3FBE5D-3479-4396-8638-98B364E7CA59}" sibTransId="{3B647CE7-9F8B-4BF4-8421-149540A1FC37}"/>
    <dgm:cxn modelId="{0C70A30C-C7AF-45CF-BE6C-5669B6794707}" type="presOf" srcId="{3EE26BD8-2E0D-4E34-97B2-3AA48D9A2D87}" destId="{7732A5C4-6B0B-42F5-AA13-DB187D5146AF}" srcOrd="0" destOrd="0" presId="urn:microsoft.com/office/officeart/2005/8/layout/chevron2"/>
    <dgm:cxn modelId="{D5F8E034-37A2-4F69-BB02-09C6B46FC734}" type="presOf" srcId="{B48F216B-7F16-4BE7-AD0B-1C98E5D8A94D}" destId="{3A291730-32EB-4AD6-BF5E-3FCDB67F379F}" srcOrd="0" destOrd="0" presId="urn:microsoft.com/office/officeart/2005/8/layout/chevron2"/>
    <dgm:cxn modelId="{744F549F-E892-4050-A30E-25BF1AB50240}" srcId="{1692C2ED-70A1-4BEB-A139-9C0E0AB335D0}" destId="{265613DF-CCB0-474F-A58D-0445108B78B3}" srcOrd="5" destOrd="0" parTransId="{759EE4EB-541E-4BFC-8941-D8E944343EC3}" sibTransId="{C9154148-47B0-407D-8839-EFCC3503294A}"/>
    <dgm:cxn modelId="{C3F8BAC5-A940-4E28-93DA-856F66A490FA}" type="presOf" srcId="{6A7B4C46-CE55-42FE-AB58-F7EEBE5474FE}" destId="{DABA6030-244E-422F-B912-3BEC463A028A}" srcOrd="0" destOrd="0" presId="urn:microsoft.com/office/officeart/2005/8/layout/chevron2"/>
    <dgm:cxn modelId="{8BDFAFFC-77E2-4FDF-A8CB-521058102514}" srcId="{D02AAD7A-986F-4CD8-B704-D84C47DC01AD}" destId="{99DFB629-CC57-405D-AB2C-970856A7FFAA}" srcOrd="0" destOrd="0" parTransId="{FB5C8B5B-CB6A-4703-8ED7-ACAF0BFD13ED}" sibTransId="{85DBE610-2744-42C3-81B5-1CB256E3FB45}"/>
    <dgm:cxn modelId="{2164F3DA-8990-4320-9B60-1B6D679B549E}" type="presOf" srcId="{265613DF-CCB0-474F-A58D-0445108B78B3}" destId="{9FB8CC2E-8298-4565-95D2-7B24295C8A0D}" srcOrd="0" destOrd="0" presId="urn:microsoft.com/office/officeart/2005/8/layout/chevron2"/>
    <dgm:cxn modelId="{5172923E-48F3-4393-B273-31A85FE54C36}" srcId="{6A7B4C46-CE55-42FE-AB58-F7EEBE5474FE}" destId="{8D1A7ADA-7FEB-4F7B-902A-54D6DEEE04AA}" srcOrd="0" destOrd="0" parTransId="{5A1C3524-FA60-40A9-A3CA-FE74620FDDEF}" sibTransId="{127C7BA0-6EDE-4DA9-87CC-A0E2DAFBB568}"/>
    <dgm:cxn modelId="{5C7987D4-210E-4662-A848-FB4EA2409299}" type="presOf" srcId="{558C297C-A7C1-472D-91FC-821DCEBBE9F0}" destId="{5892A75A-6856-4893-AB0A-F0C5985E1A28}" srcOrd="0" destOrd="0" presId="urn:microsoft.com/office/officeart/2005/8/layout/chevron2"/>
    <dgm:cxn modelId="{8B1E5F3F-62AF-4B6C-AFBF-3F6E91485E29}" srcId="{98762993-4F33-47B2-86B8-6E851CF5D68E}" destId="{7D46BE27-B241-4AA8-B946-BBF3F34582A8}" srcOrd="0" destOrd="0" parTransId="{677EFF2D-8245-4259-B449-DB4D491DC49D}" sibTransId="{814E7B36-FD20-498D-A37A-0E529EBD0ECF}"/>
    <dgm:cxn modelId="{E49E315B-8083-432B-B17A-77585B71D288}" srcId="{265613DF-CCB0-474F-A58D-0445108B78B3}" destId="{8E5DF156-C67E-49F0-8D56-C9ABD05D8731}" srcOrd="0" destOrd="0" parTransId="{894008C5-A54B-4F22-B76E-DECC4AE2964F}" sibTransId="{C2C9B900-90FD-4EA5-8D35-D1257EE8C170}"/>
    <dgm:cxn modelId="{8ECF3C0C-2F8A-4D2F-8350-328789A8E2B0}" srcId="{1692C2ED-70A1-4BEB-A139-9C0E0AB335D0}" destId="{558C297C-A7C1-472D-91FC-821DCEBBE9F0}" srcOrd="6" destOrd="0" parTransId="{8251F2EC-4678-4FD5-8E05-F7D1B5DA2B6B}" sibTransId="{99196556-8046-4D71-AC95-6EA7FE793838}"/>
    <dgm:cxn modelId="{BAAD5E82-A4B9-4007-AA90-219BB097C5D9}" srcId="{6A7B4C46-CE55-42FE-AB58-F7EEBE5474FE}" destId="{0027A3BC-8A64-4C79-8D69-08795C1C9011}" srcOrd="1" destOrd="0" parTransId="{5F968473-D054-4B9D-907C-A1D526C9EB3E}" sibTransId="{65DD8A8A-CA0B-449F-B3D3-B171F8397CDE}"/>
    <dgm:cxn modelId="{D5F21AF3-BAA4-42D5-8C13-349E6C9433D2}" srcId="{D75FE861-A1B4-426C-BDAB-CD111156D15E}" destId="{2B4A4AB6-A5DE-4605-B244-D7846075464C}" srcOrd="1" destOrd="0" parTransId="{D78F7F52-73C8-4EBA-96B5-6BBCCC04EF31}" sibTransId="{91B4F021-0034-4332-A71C-CE32364D16DE}"/>
    <dgm:cxn modelId="{02517FB4-DA51-4905-8FDA-3F01A574917B}" type="presOf" srcId="{82F4DDB9-6B83-4A3C-A42E-E121B99DF67A}" destId="{DD4420FE-51E3-451A-AE80-F7FCF364BFB6}" srcOrd="0" destOrd="0" presId="urn:microsoft.com/office/officeart/2005/8/layout/chevron2"/>
    <dgm:cxn modelId="{79934822-9B71-4398-A506-E6C13A64F1C1}" srcId="{3EE26BD8-2E0D-4E34-97B2-3AA48D9A2D87}" destId="{2EACF310-BFF9-439B-BFE9-470F6E29D08A}" srcOrd="1" destOrd="0" parTransId="{B34C922D-4160-4A26-89B8-3C8BBBEFC665}" sibTransId="{9D556E6F-CF3F-4C1A-85CD-554E99EEC53D}"/>
    <dgm:cxn modelId="{A216A2CD-B186-4AFC-845B-594B094E7F76}" type="presOf" srcId="{33FCF122-0D63-402C-BAA1-488EDB3769DC}" destId="{6550D241-9B94-4494-BC8F-BAF7ED43634A}" srcOrd="0" destOrd="1" presId="urn:microsoft.com/office/officeart/2005/8/layout/chevron2"/>
    <dgm:cxn modelId="{F89E554A-A64B-454A-8167-FEB294C11CE3}" type="presOf" srcId="{1692C2ED-70A1-4BEB-A139-9C0E0AB335D0}" destId="{8CABD896-B174-4370-8AE3-8EBE9D775F39}" srcOrd="0" destOrd="0" presId="urn:microsoft.com/office/officeart/2005/8/layout/chevron2"/>
    <dgm:cxn modelId="{A904A119-BD3F-4C86-BDCA-C49CD4F98288}" srcId="{558C297C-A7C1-472D-91FC-821DCEBBE9F0}" destId="{4E8FA6AF-D035-4F58-905C-1C86A4EAF773}" srcOrd="0" destOrd="0" parTransId="{39799C8B-2EBB-47E1-96A8-65A4DF0E5CEB}" sibTransId="{A6D2BD50-42FE-4CEA-982B-199D4E97FD8E}"/>
    <dgm:cxn modelId="{4EBDA226-26C0-44FB-8DC0-A597D8FA51F9}" type="presOf" srcId="{4B127432-BEE0-457A-928D-E44130ACB884}" destId="{6550D241-9B94-4494-BC8F-BAF7ED43634A}" srcOrd="0" destOrd="2" presId="urn:microsoft.com/office/officeart/2005/8/layout/chevron2"/>
    <dgm:cxn modelId="{2B2E5961-CC6B-4209-93BB-F123B882A7FA}" type="presOf" srcId="{0B835BA3-E0F7-40E4-AE9D-4F11B847E2CD}" destId="{C2879FF1-1979-45D6-96BB-3FDAD7C33831}" srcOrd="0" destOrd="0" presId="urn:microsoft.com/office/officeart/2005/8/layout/chevron2"/>
    <dgm:cxn modelId="{B27F5400-C792-4811-B1C6-6E0E8BA9054F}" srcId="{D02AAD7A-986F-4CD8-B704-D84C47DC01AD}" destId="{33FCF122-0D63-402C-BAA1-488EDB3769DC}" srcOrd="1" destOrd="0" parTransId="{FCBC2C05-3320-43E9-AE78-4077ADB456D1}" sibTransId="{B6C97904-CD18-4B30-959C-5C5587213564}"/>
    <dgm:cxn modelId="{A2DA0531-14A1-44D6-8A6F-4C3046574D23}" srcId="{1692C2ED-70A1-4BEB-A139-9C0E0AB335D0}" destId="{528B2331-6263-48E1-9162-6BDA27C17863}" srcOrd="9" destOrd="0" parTransId="{8C8D3DE9-9DCB-4A99-8EF2-7CE582AC9F59}" sibTransId="{7FBF047F-BB76-4925-B5BD-E11DC53AB510}"/>
    <dgm:cxn modelId="{706432C9-72ED-4D1E-B159-DBD913320930}" type="presParOf" srcId="{8CABD896-B174-4370-8AE3-8EBE9D775F39}" destId="{0D57542D-C829-483F-BFC3-98C5A8C1904B}" srcOrd="0" destOrd="0" presId="urn:microsoft.com/office/officeart/2005/8/layout/chevron2"/>
    <dgm:cxn modelId="{3F34CFDD-0337-41EE-957D-30C9E4761F6A}" type="presParOf" srcId="{0D57542D-C829-483F-BFC3-98C5A8C1904B}" destId="{DFF8059A-0E34-48A5-B741-C4B527BF06AC}" srcOrd="0" destOrd="0" presId="urn:microsoft.com/office/officeart/2005/8/layout/chevron2"/>
    <dgm:cxn modelId="{11DA42DE-BDB2-4D4E-8594-BE8C68CCBA80}" type="presParOf" srcId="{0D57542D-C829-483F-BFC3-98C5A8C1904B}" destId="{FBD6A499-F21C-4DEC-A49E-0845FC458627}" srcOrd="1" destOrd="0" presId="urn:microsoft.com/office/officeart/2005/8/layout/chevron2"/>
    <dgm:cxn modelId="{779F58A0-09D8-48DC-BA21-75C23AE814C3}" type="presParOf" srcId="{8CABD896-B174-4370-8AE3-8EBE9D775F39}" destId="{581C6B0B-102A-4619-B953-EFDEEBDB9482}" srcOrd="1" destOrd="0" presId="urn:microsoft.com/office/officeart/2005/8/layout/chevron2"/>
    <dgm:cxn modelId="{7331DDCE-C3B3-44B9-9982-88F3E22845DD}" type="presParOf" srcId="{8CABD896-B174-4370-8AE3-8EBE9D775F39}" destId="{8D0A3096-F67F-49C3-9D8D-4E95C8B099F9}" srcOrd="2" destOrd="0" presId="urn:microsoft.com/office/officeart/2005/8/layout/chevron2"/>
    <dgm:cxn modelId="{F5C02D9D-C4B3-4544-B815-86EB9D742F56}" type="presParOf" srcId="{8D0A3096-F67F-49C3-9D8D-4E95C8B099F9}" destId="{7732A5C4-6B0B-42F5-AA13-DB187D5146AF}" srcOrd="0" destOrd="0" presId="urn:microsoft.com/office/officeart/2005/8/layout/chevron2"/>
    <dgm:cxn modelId="{BFF73A0C-57AB-44FB-A0C2-EF2689602618}" type="presParOf" srcId="{8D0A3096-F67F-49C3-9D8D-4E95C8B099F9}" destId="{C2879FF1-1979-45D6-96BB-3FDAD7C33831}" srcOrd="1" destOrd="0" presId="urn:microsoft.com/office/officeart/2005/8/layout/chevron2"/>
    <dgm:cxn modelId="{874A8984-9EE0-4968-B67C-DFF4D37476A6}" type="presParOf" srcId="{8CABD896-B174-4370-8AE3-8EBE9D775F39}" destId="{4EF07DAD-C9AE-4B4E-8F21-FA5900CC596A}" srcOrd="3" destOrd="0" presId="urn:microsoft.com/office/officeart/2005/8/layout/chevron2"/>
    <dgm:cxn modelId="{C1D9057D-67DE-4C5B-A246-522B925986D6}" type="presParOf" srcId="{8CABD896-B174-4370-8AE3-8EBE9D775F39}" destId="{6832C072-A69A-46EA-8AE6-87E1CE5B2591}" srcOrd="4" destOrd="0" presId="urn:microsoft.com/office/officeart/2005/8/layout/chevron2"/>
    <dgm:cxn modelId="{3BB6D0D2-180F-4AAD-9291-A0AEC71A9F7C}" type="presParOf" srcId="{6832C072-A69A-46EA-8AE6-87E1CE5B2591}" destId="{DABA6030-244E-422F-B912-3BEC463A028A}" srcOrd="0" destOrd="0" presId="urn:microsoft.com/office/officeart/2005/8/layout/chevron2"/>
    <dgm:cxn modelId="{3D2C563B-E8C2-4305-8F01-B6903F812BD1}" type="presParOf" srcId="{6832C072-A69A-46EA-8AE6-87E1CE5B2591}" destId="{DF8DEEC9-D3B2-43B7-A745-135E8AB5D590}" srcOrd="1" destOrd="0" presId="urn:microsoft.com/office/officeart/2005/8/layout/chevron2"/>
    <dgm:cxn modelId="{5EF81F0A-B4C2-4F24-8541-12AEDE850496}" type="presParOf" srcId="{8CABD896-B174-4370-8AE3-8EBE9D775F39}" destId="{8B960C1E-43B4-4932-89FD-FACDABC228D1}" srcOrd="5" destOrd="0" presId="urn:microsoft.com/office/officeart/2005/8/layout/chevron2"/>
    <dgm:cxn modelId="{E0AD5F6C-A469-49E6-9051-A1688BC640ED}" type="presParOf" srcId="{8CABD896-B174-4370-8AE3-8EBE9D775F39}" destId="{8AE0A243-7077-4F70-9B33-89512FF7F19C}" srcOrd="6" destOrd="0" presId="urn:microsoft.com/office/officeart/2005/8/layout/chevron2"/>
    <dgm:cxn modelId="{85EADF9B-4836-4559-BBB6-87DA19000659}" type="presParOf" srcId="{8AE0A243-7077-4F70-9B33-89512FF7F19C}" destId="{61E55DB9-8CEC-4BC0-AD26-64C0F105913E}" srcOrd="0" destOrd="0" presId="urn:microsoft.com/office/officeart/2005/8/layout/chevron2"/>
    <dgm:cxn modelId="{1AD5011E-4162-47E6-BD4D-93A81DE10299}" type="presParOf" srcId="{8AE0A243-7077-4F70-9B33-89512FF7F19C}" destId="{2F7CFFF6-8BEF-4923-BC4B-27A1B27DBF2D}" srcOrd="1" destOrd="0" presId="urn:microsoft.com/office/officeart/2005/8/layout/chevron2"/>
    <dgm:cxn modelId="{20568BB8-2F25-4F0E-84F0-9B58D93FDDD2}" type="presParOf" srcId="{8CABD896-B174-4370-8AE3-8EBE9D775F39}" destId="{A1D5B0B1-EC9A-41FB-8BC1-2767982A99C3}" srcOrd="7" destOrd="0" presId="urn:microsoft.com/office/officeart/2005/8/layout/chevron2"/>
    <dgm:cxn modelId="{1B601FD2-97BB-4039-BC44-8C457E2C1BD2}" type="presParOf" srcId="{8CABD896-B174-4370-8AE3-8EBE9D775F39}" destId="{11A8DC28-EC04-4B9F-82FC-847510291096}" srcOrd="8" destOrd="0" presId="urn:microsoft.com/office/officeart/2005/8/layout/chevron2"/>
    <dgm:cxn modelId="{2F3E729E-C68F-4D19-BC30-A25CD6F63648}" type="presParOf" srcId="{11A8DC28-EC04-4B9F-82FC-847510291096}" destId="{0A8BEA5C-C789-4117-8AFD-B10BAED773C7}" srcOrd="0" destOrd="0" presId="urn:microsoft.com/office/officeart/2005/8/layout/chevron2"/>
    <dgm:cxn modelId="{E427A4B0-D12E-49B7-A7E1-804DC6FEFDE8}" type="presParOf" srcId="{11A8DC28-EC04-4B9F-82FC-847510291096}" destId="{6550D241-9B94-4494-BC8F-BAF7ED43634A}" srcOrd="1" destOrd="0" presId="urn:microsoft.com/office/officeart/2005/8/layout/chevron2"/>
    <dgm:cxn modelId="{536FF783-D050-47F5-B498-BD0D330C6C4C}" type="presParOf" srcId="{8CABD896-B174-4370-8AE3-8EBE9D775F39}" destId="{93408525-728F-4375-A5AC-7B84B3E90D21}" srcOrd="9" destOrd="0" presId="urn:microsoft.com/office/officeart/2005/8/layout/chevron2"/>
    <dgm:cxn modelId="{E1934766-B3CA-49C6-A187-00B2F5EC168E}" type="presParOf" srcId="{8CABD896-B174-4370-8AE3-8EBE9D775F39}" destId="{832C3567-6DBE-4D80-9784-9DC8804467AB}" srcOrd="10" destOrd="0" presId="urn:microsoft.com/office/officeart/2005/8/layout/chevron2"/>
    <dgm:cxn modelId="{04B3BB41-1BB5-49CD-BC40-B5CC94C3D5C6}" type="presParOf" srcId="{832C3567-6DBE-4D80-9784-9DC8804467AB}" destId="{9FB8CC2E-8298-4565-95D2-7B24295C8A0D}" srcOrd="0" destOrd="0" presId="urn:microsoft.com/office/officeart/2005/8/layout/chevron2"/>
    <dgm:cxn modelId="{69CEAABF-E1B0-4567-A344-C5AAE739A703}" type="presParOf" srcId="{832C3567-6DBE-4D80-9784-9DC8804467AB}" destId="{A5FB70A2-FF42-4DB9-B80F-E461E6F58E7D}" srcOrd="1" destOrd="0" presId="urn:microsoft.com/office/officeart/2005/8/layout/chevron2"/>
    <dgm:cxn modelId="{B9A5B730-667B-44A3-AA36-9E4060D10ECD}" type="presParOf" srcId="{8CABD896-B174-4370-8AE3-8EBE9D775F39}" destId="{BDC93154-6C52-4B36-8BE0-B1833A2455B8}" srcOrd="11" destOrd="0" presId="urn:microsoft.com/office/officeart/2005/8/layout/chevron2"/>
    <dgm:cxn modelId="{437817F0-6448-4937-81A1-403B23A991D3}" type="presParOf" srcId="{8CABD896-B174-4370-8AE3-8EBE9D775F39}" destId="{69CB2020-587F-4E10-9D1F-EF5F10011204}" srcOrd="12" destOrd="0" presId="urn:microsoft.com/office/officeart/2005/8/layout/chevron2"/>
    <dgm:cxn modelId="{6E3BBB7B-A7F3-485D-B891-DCD061BA0446}" type="presParOf" srcId="{69CB2020-587F-4E10-9D1F-EF5F10011204}" destId="{5892A75A-6856-4893-AB0A-F0C5985E1A28}" srcOrd="0" destOrd="0" presId="urn:microsoft.com/office/officeart/2005/8/layout/chevron2"/>
    <dgm:cxn modelId="{38F3C81D-183C-44AF-92D8-2077664D2BF8}" type="presParOf" srcId="{69CB2020-587F-4E10-9D1F-EF5F10011204}" destId="{6D0128F8-A173-4605-A242-3C52B6F48CFF}" srcOrd="1" destOrd="0" presId="urn:microsoft.com/office/officeart/2005/8/layout/chevron2"/>
    <dgm:cxn modelId="{43CE1490-74DE-453C-A113-3E9F1EB9FAA6}" type="presParOf" srcId="{8CABD896-B174-4370-8AE3-8EBE9D775F39}" destId="{42742985-A54B-46A6-9C2D-4B92BB24F040}" srcOrd="13" destOrd="0" presId="urn:microsoft.com/office/officeart/2005/8/layout/chevron2"/>
    <dgm:cxn modelId="{DCB59D91-60D2-4AA5-A468-0003A2B24E62}" type="presParOf" srcId="{8CABD896-B174-4370-8AE3-8EBE9D775F39}" destId="{E1A254FE-4272-4DD5-ACE6-0B43FD7B3532}" srcOrd="14" destOrd="0" presId="urn:microsoft.com/office/officeart/2005/8/layout/chevron2"/>
    <dgm:cxn modelId="{BA1A71E9-D9A5-457C-AAD0-FF41657615B3}" type="presParOf" srcId="{E1A254FE-4272-4DD5-ACE6-0B43FD7B3532}" destId="{417410BE-BD40-4FBF-A3E5-A00C3EA6391D}" srcOrd="0" destOrd="0" presId="urn:microsoft.com/office/officeart/2005/8/layout/chevron2"/>
    <dgm:cxn modelId="{2DD4058B-C5B9-407D-836F-FEFC44D42FDD}" type="presParOf" srcId="{E1A254FE-4272-4DD5-ACE6-0B43FD7B3532}" destId="{DD4420FE-51E3-451A-AE80-F7FCF364BFB6}" srcOrd="1" destOrd="0" presId="urn:microsoft.com/office/officeart/2005/8/layout/chevron2"/>
    <dgm:cxn modelId="{E5E8ED07-84F0-440E-8C41-A0DF060F4043}" type="presParOf" srcId="{8CABD896-B174-4370-8AE3-8EBE9D775F39}" destId="{1921C44E-FC36-436A-A8B0-54223EA57E8F}" srcOrd="15" destOrd="0" presId="urn:microsoft.com/office/officeart/2005/8/layout/chevron2"/>
    <dgm:cxn modelId="{749B0FE4-64EF-4417-94A8-33678F338EB4}" type="presParOf" srcId="{8CABD896-B174-4370-8AE3-8EBE9D775F39}" destId="{81DA1FEB-807A-4436-99DD-6687631327A3}" srcOrd="16" destOrd="0" presId="urn:microsoft.com/office/officeart/2005/8/layout/chevron2"/>
    <dgm:cxn modelId="{59048720-EB98-4930-AD2C-8B74531F5C7B}" type="presParOf" srcId="{81DA1FEB-807A-4436-99DD-6687631327A3}" destId="{61240B78-2AA8-4CE5-86B0-634A78B84E6B}" srcOrd="0" destOrd="0" presId="urn:microsoft.com/office/officeart/2005/8/layout/chevron2"/>
    <dgm:cxn modelId="{DE292357-FFD3-4D82-97E6-4054D76001D4}" type="presParOf" srcId="{81DA1FEB-807A-4436-99DD-6687631327A3}" destId="{3A291730-32EB-4AD6-BF5E-3FCDB67F379F}" srcOrd="1" destOrd="0" presId="urn:microsoft.com/office/officeart/2005/8/layout/chevron2"/>
    <dgm:cxn modelId="{9F1BD556-CF1E-4AE1-B01C-87277F1DD817}" type="presParOf" srcId="{8CABD896-B174-4370-8AE3-8EBE9D775F39}" destId="{ACB72AA4-D205-4EE0-82C3-DB94349F5CB9}" srcOrd="17" destOrd="0" presId="urn:microsoft.com/office/officeart/2005/8/layout/chevron2"/>
    <dgm:cxn modelId="{7D635F29-3950-4FA2-8E85-CF2680B4B8CC}" type="presParOf" srcId="{8CABD896-B174-4370-8AE3-8EBE9D775F39}" destId="{8AB77336-E5D1-482D-89DA-98062AAB5FC9}" srcOrd="18" destOrd="0" presId="urn:microsoft.com/office/officeart/2005/8/layout/chevron2"/>
    <dgm:cxn modelId="{752423FC-3CA8-4F9F-AE16-142C1EDAAFFF}" type="presParOf" srcId="{8AB77336-E5D1-482D-89DA-98062AAB5FC9}" destId="{05051613-BB3E-4F0F-826B-63DC17970AAC}" srcOrd="0" destOrd="0" presId="urn:microsoft.com/office/officeart/2005/8/layout/chevron2"/>
    <dgm:cxn modelId="{BB8C7383-AC22-4EF6-A1D6-2C16CD48863C}" type="presParOf" srcId="{8AB77336-E5D1-482D-89DA-98062AAB5FC9}" destId="{4C99E0A3-EB3D-4133-BC42-D9DC8EEE40C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8059A-0E34-48A5-B741-C4B527BF06AC}">
      <dsp:nvSpPr>
        <dsp:cNvPr id="0" name=""/>
        <dsp:cNvSpPr/>
      </dsp:nvSpPr>
      <dsp:spPr>
        <a:xfrm rot="5400000">
          <a:off x="-80032" y="121544"/>
          <a:ext cx="533549" cy="373484"/>
        </a:xfrm>
        <a:prstGeom prst="chevron">
          <a:avLst/>
        </a:prstGeom>
        <a:solidFill>
          <a:srgbClr val="33AB94"/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-5400000">
        <a:off x="1" y="228253"/>
        <a:ext cx="373484" cy="160065"/>
      </dsp:txXfrm>
    </dsp:sp>
    <dsp:sp modelId="{FBD6A499-F21C-4DEC-A49E-0845FC458627}">
      <dsp:nvSpPr>
        <dsp:cNvPr id="0" name=""/>
        <dsp:cNvSpPr/>
      </dsp:nvSpPr>
      <dsp:spPr>
        <a:xfrm rot="5400000">
          <a:off x="4448996" y="-4026363"/>
          <a:ext cx="420087" cy="8639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33AB9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ka-GE" sz="1200" b="1" kern="1200" dirty="0" smtClean="0">
              <a:solidFill>
                <a:schemeClr val="accent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rPr>
            <a:t>დაიწყოს ანტენატალური სერვისის მიმწოდებელთა სტრატიფიცირება, სამედიცინო მომსახურების ხარისხის გაუმჯობესების მიზნით</a:t>
          </a:r>
          <a:endParaRPr lang="en-US" sz="1000" b="1" kern="1200" dirty="0">
            <a:solidFill>
              <a:srgbClr val="0B4138"/>
            </a:solidFill>
          </a:endParaRPr>
        </a:p>
      </dsp:txBody>
      <dsp:txXfrm rot="-5400000">
        <a:off x="339098" y="104042"/>
        <a:ext cx="8619378" cy="379073"/>
      </dsp:txXfrm>
    </dsp:sp>
    <dsp:sp modelId="{7732A5C4-6B0B-42F5-AA13-DB187D5146AF}">
      <dsp:nvSpPr>
        <dsp:cNvPr id="0" name=""/>
        <dsp:cNvSpPr/>
      </dsp:nvSpPr>
      <dsp:spPr>
        <a:xfrm rot="5400000">
          <a:off x="-80032" y="671301"/>
          <a:ext cx="533549" cy="373484"/>
        </a:xfrm>
        <a:prstGeom prst="chevron">
          <a:avLst/>
        </a:prstGeom>
        <a:solidFill>
          <a:srgbClr val="62D0BB"/>
        </a:solidFill>
        <a:ln w="9525" cap="flat" cmpd="sng" algn="ctr">
          <a:solidFill>
            <a:schemeClr val="accent3">
              <a:shade val="50000"/>
              <a:hueOff val="53511"/>
              <a:satOff val="-854"/>
              <a:lumOff val="822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-5400000">
        <a:off x="1" y="778010"/>
        <a:ext cx="373484" cy="160065"/>
      </dsp:txXfrm>
    </dsp:sp>
    <dsp:sp modelId="{C2879FF1-1979-45D6-96BB-3FDAD7C33831}">
      <dsp:nvSpPr>
        <dsp:cNvPr id="0" name=""/>
        <dsp:cNvSpPr/>
      </dsp:nvSpPr>
      <dsp:spPr>
        <a:xfrm rot="5400000">
          <a:off x="4436936" y="-3502565"/>
          <a:ext cx="487926" cy="8639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239D89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rPr>
            <a:t>საკეისრო კვეთის შემცირების მიზნით გამკაცრდეს რეგულაციები ყველა დონის პერინატალური სერვისის მიმწოდებლებისთვი</a:t>
          </a:r>
          <a:endParaRPr lang="en-US" sz="1400" b="1" kern="1200" dirty="0"/>
        </a:p>
      </dsp:txBody>
      <dsp:txXfrm rot="-5400000">
        <a:off x="360957" y="597233"/>
        <a:ext cx="8616066" cy="440288"/>
      </dsp:txXfrm>
    </dsp:sp>
    <dsp:sp modelId="{52D32523-E50D-43D9-96A9-D46DCFEFD35A}">
      <dsp:nvSpPr>
        <dsp:cNvPr id="0" name=""/>
        <dsp:cNvSpPr/>
      </dsp:nvSpPr>
      <dsp:spPr>
        <a:xfrm rot="5400000">
          <a:off x="-80032" y="1176470"/>
          <a:ext cx="533549" cy="373484"/>
        </a:xfrm>
        <a:prstGeom prst="chevron">
          <a:avLst/>
        </a:prstGeom>
        <a:solidFill>
          <a:srgbClr val="33AB94"/>
        </a:solidFill>
        <a:ln w="9525" cap="flat" cmpd="sng" algn="ctr">
          <a:solidFill>
            <a:schemeClr val="accent3">
              <a:shade val="50000"/>
              <a:hueOff val="107022"/>
              <a:satOff val="-1708"/>
              <a:lumOff val="164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-5400000">
        <a:off x="1" y="1283179"/>
        <a:ext cx="373484" cy="160065"/>
      </dsp:txXfrm>
    </dsp:sp>
    <dsp:sp modelId="{5651D470-C6FC-43DD-8941-10C9CAFC87D0}">
      <dsp:nvSpPr>
        <dsp:cNvPr id="0" name=""/>
        <dsp:cNvSpPr/>
      </dsp:nvSpPr>
      <dsp:spPr>
        <a:xfrm rot="5400000">
          <a:off x="4494053" y="-2968515"/>
          <a:ext cx="398748" cy="8639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07022"/>
              <a:satOff val="-1708"/>
              <a:lumOff val="164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400" b="1" kern="1200" dirty="0" smtClean="0">
              <a:solidFill>
                <a:schemeClr val="accent1">
                  <a:lumMod val="50000"/>
                </a:schemeClr>
              </a:solidFill>
              <a:latin typeface="Arial"/>
              <a:ea typeface="Arial"/>
              <a:cs typeface="Arial"/>
            </a:rPr>
            <a:t>პირველი საკეისრო კვეთა მოთხოვნით არ დაფინანსდეს საყოველთაო ჯანდაცვის პროგრამიდან</a:t>
          </a:r>
          <a:endParaRPr lang="en-US" sz="1400" b="1" kern="1200" dirty="0">
            <a:solidFill>
              <a:schemeClr val="accent1">
                <a:lumMod val="50000"/>
              </a:schemeClr>
            </a:solidFill>
            <a:latin typeface="Arial"/>
            <a:ea typeface="Arial"/>
            <a:cs typeface="Arial"/>
          </a:endParaRPr>
        </a:p>
      </dsp:txBody>
      <dsp:txXfrm rot="-5400000">
        <a:off x="373485" y="1171518"/>
        <a:ext cx="8620420" cy="359818"/>
      </dsp:txXfrm>
    </dsp:sp>
    <dsp:sp modelId="{DABA6030-244E-422F-B912-3BEC463A028A}">
      <dsp:nvSpPr>
        <dsp:cNvPr id="0" name=""/>
        <dsp:cNvSpPr/>
      </dsp:nvSpPr>
      <dsp:spPr>
        <a:xfrm rot="5400000">
          <a:off x="-80032" y="1687070"/>
          <a:ext cx="533549" cy="373484"/>
        </a:xfrm>
        <a:prstGeom prst="chevron">
          <a:avLst/>
        </a:prstGeom>
        <a:solidFill>
          <a:srgbClr val="62AEB2"/>
        </a:solidFill>
        <a:ln w="9525" cap="flat" cmpd="sng" algn="ctr">
          <a:solidFill>
            <a:schemeClr val="accent4">
              <a:lumMod val="7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-5400000">
        <a:off x="1" y="1793779"/>
        <a:ext cx="373484" cy="160065"/>
      </dsp:txXfrm>
    </dsp:sp>
    <dsp:sp modelId="{DF8DEEC9-D3B2-43B7-A745-135E8AB5D590}">
      <dsp:nvSpPr>
        <dsp:cNvPr id="0" name=""/>
        <dsp:cNvSpPr/>
      </dsp:nvSpPr>
      <dsp:spPr>
        <a:xfrm rot="5400000">
          <a:off x="4465465" y="-2434102"/>
          <a:ext cx="409613" cy="8639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2D0BB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  <a:sym typeface="Arial"/>
            </a:rPr>
            <a:t>სავალდებულო გახდეს ინფორმაციის განთავსება ორსულის სტაცციონარში მიმართვისას იმ შემთხვევაშის, თუ ორსული იცვლის დაწესებულებას მშობიარობის მიზნით</a:t>
          </a:r>
          <a:endParaRPr lang="en-US" sz="1100" b="1" kern="1200" dirty="0"/>
        </a:p>
      </dsp:txBody>
      <dsp:txXfrm rot="-5400000">
        <a:off x="350329" y="1701030"/>
        <a:ext cx="8619889" cy="369621"/>
      </dsp:txXfrm>
    </dsp:sp>
    <dsp:sp modelId="{61E55DB9-8CEC-4BC0-AD26-64C0F105913E}">
      <dsp:nvSpPr>
        <dsp:cNvPr id="0" name=""/>
        <dsp:cNvSpPr/>
      </dsp:nvSpPr>
      <dsp:spPr>
        <a:xfrm rot="5400000">
          <a:off x="-80032" y="2181194"/>
          <a:ext cx="533549" cy="373484"/>
        </a:xfrm>
        <a:prstGeom prst="chevron">
          <a:avLst/>
        </a:prstGeom>
        <a:solidFill>
          <a:srgbClr val="33AB94"/>
        </a:solidFill>
        <a:ln w="9525" cap="flat" cmpd="sng" algn="ctr">
          <a:solidFill>
            <a:schemeClr val="accent3">
              <a:shade val="50000"/>
              <a:hueOff val="214045"/>
              <a:satOff val="-3415"/>
              <a:lumOff val="328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" y="2287903"/>
        <a:ext cx="373484" cy="160065"/>
      </dsp:txXfrm>
    </dsp:sp>
    <dsp:sp modelId="{2F7CFFF6-8BEF-4923-BC4B-27A1B27DBF2D}">
      <dsp:nvSpPr>
        <dsp:cNvPr id="0" name=""/>
        <dsp:cNvSpPr/>
      </dsp:nvSpPr>
      <dsp:spPr>
        <a:xfrm rot="5400000">
          <a:off x="4505097" y="-1960218"/>
          <a:ext cx="376660" cy="8639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C8B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</a:rPr>
            <a:t>განახლდეს პერინატალური აუდიტის ჯგუფის მუშაობა, შემთხვევის უფრო ღრმა ანალიზის მიზნით</a:t>
          </a:r>
          <a:r>
            <a:rPr lang="ka-GE" sz="1400" kern="1200" dirty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</a:rPr>
            <a:t/>
          </a:r>
          <a:br>
            <a:rPr lang="ka-GE" sz="1400" kern="1200" dirty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</a:rPr>
          </a:br>
          <a:endParaRPr lang="en-US" sz="1800" kern="1200" dirty="0"/>
        </a:p>
      </dsp:txBody>
      <dsp:txXfrm rot="-5400000">
        <a:off x="373485" y="2189781"/>
        <a:ext cx="8621498" cy="339886"/>
      </dsp:txXfrm>
    </dsp:sp>
    <dsp:sp modelId="{0A8BEA5C-C789-4117-8AFD-B10BAED773C7}">
      <dsp:nvSpPr>
        <dsp:cNvPr id="0" name=""/>
        <dsp:cNvSpPr/>
      </dsp:nvSpPr>
      <dsp:spPr>
        <a:xfrm rot="5400000">
          <a:off x="-80032" y="2734933"/>
          <a:ext cx="533549" cy="373484"/>
        </a:xfrm>
        <a:prstGeom prst="chevron">
          <a:avLst/>
        </a:prstGeom>
        <a:solidFill>
          <a:srgbClr val="62D0BB"/>
        </a:solidFill>
        <a:ln w="9525" cap="flat" cmpd="sng" algn="ctr">
          <a:solidFill>
            <a:schemeClr val="accent3">
              <a:shade val="50000"/>
              <a:hueOff val="267556"/>
              <a:satOff val="-4269"/>
              <a:lumOff val="4110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" y="2841642"/>
        <a:ext cx="373484" cy="160065"/>
      </dsp:txXfrm>
    </dsp:sp>
    <dsp:sp modelId="{6550D241-9B94-4494-BC8F-BAF7ED43634A}">
      <dsp:nvSpPr>
        <dsp:cNvPr id="0" name=""/>
        <dsp:cNvSpPr/>
      </dsp:nvSpPr>
      <dsp:spPr>
        <a:xfrm rot="5400000">
          <a:off x="4417230" y="-1421194"/>
          <a:ext cx="495889" cy="8639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2AEB2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>
            <a:solidFill>
              <a:srgbClr val="4F81BD">
                <a:lumMod val="50000"/>
              </a:srgbClr>
            </a:solidFill>
            <a:latin typeface="Arial"/>
            <a:ea typeface="Arial"/>
            <a:cs typeface="Arial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</a:rPr>
            <a:t>სელექტიურ კონტრაქტირებას დაემატოს ხარისხის ინდიკატორები, მშობიარობათა რაოდენობა სელექციისათვის გაიზარდოს 1000-მდე და მოვიდეს სესაბამისობაში საერთაშორისო სტანდარტთან</a:t>
          </a:r>
          <a:endParaRPr lang="en-GB" sz="1400" b="1" kern="1200" dirty="0">
            <a:solidFill>
              <a:srgbClr val="4F81BD">
                <a:lumMod val="50000"/>
              </a:srgbClr>
            </a:solidFill>
            <a:latin typeface="Arial"/>
            <a:ea typeface="Arial"/>
            <a:cs typeface="Arial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kern="1200" dirty="0"/>
        </a:p>
      </dsp:txBody>
      <dsp:txXfrm rot="-5400000">
        <a:off x="345233" y="2675010"/>
        <a:ext cx="8615678" cy="447475"/>
      </dsp:txXfrm>
    </dsp:sp>
    <dsp:sp modelId="{9FB8CC2E-8298-4565-95D2-7B24295C8A0D}">
      <dsp:nvSpPr>
        <dsp:cNvPr id="0" name=""/>
        <dsp:cNvSpPr/>
      </dsp:nvSpPr>
      <dsp:spPr>
        <a:xfrm rot="5400000">
          <a:off x="-80032" y="3287607"/>
          <a:ext cx="533549" cy="373484"/>
        </a:xfrm>
        <a:prstGeom prst="chevron">
          <a:avLst/>
        </a:prstGeom>
        <a:solidFill>
          <a:srgbClr val="48C8B0"/>
        </a:solidFill>
        <a:ln w="9525" cap="flat" cmpd="sng" algn="ctr">
          <a:solidFill>
            <a:schemeClr val="accent3">
              <a:shade val="50000"/>
              <a:hueOff val="214045"/>
              <a:satOff val="-3415"/>
              <a:lumOff val="328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" y="3394316"/>
        <a:ext cx="373484" cy="160065"/>
      </dsp:txXfrm>
    </dsp:sp>
    <dsp:sp modelId="{A5FB70A2-FF42-4DB9-B80F-E461E6F58E7D}">
      <dsp:nvSpPr>
        <dsp:cNvPr id="0" name=""/>
        <dsp:cNvSpPr/>
      </dsp:nvSpPr>
      <dsp:spPr>
        <a:xfrm rot="5400000">
          <a:off x="4446547" y="-857003"/>
          <a:ext cx="493759" cy="8639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239D89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50000"/>
            <a:buFont typeface="Arial" panose="020B0604020202020204" pitchFamily="34" charset="0"/>
            <a:buChar char="••"/>
          </a:pPr>
          <a:endParaRPr lang="en-US" sz="1400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50000"/>
            <a:buFont typeface="Arial" panose="020B0604020202020204" pitchFamily="34" charset="0"/>
            <a:buChar char="••"/>
          </a:pPr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</a:rPr>
            <a:t>განთავსდეს სამინისტროს პორტალზე დაწესებულებების შესახებ ინფორმაცია,რატა  პაციენტმა მშობიარობისას გააკეთოს ინფორმირებული არჩევანი</a:t>
          </a:r>
          <a:endParaRPr lang="en-GB" sz="1400" b="1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50000"/>
            <a:buFont typeface="Arial" panose="020B0604020202020204" pitchFamily="34" charset="0"/>
            <a:buChar char="••"/>
          </a:pPr>
          <a:endParaRPr lang="en-GB" sz="1400" kern="1200" dirty="0">
            <a:solidFill>
              <a:srgbClr val="0B4138"/>
            </a:solidFill>
            <a:latin typeface="Sylfaen" panose="010A0502050306030303" pitchFamily="18" charset="0"/>
            <a:ea typeface="+mn-ea"/>
            <a:cs typeface="+mn-cs"/>
          </a:endParaRPr>
        </a:p>
      </dsp:txBody>
      <dsp:txXfrm rot="-5400000">
        <a:off x="373485" y="3240162"/>
        <a:ext cx="8615782" cy="445553"/>
      </dsp:txXfrm>
    </dsp:sp>
    <dsp:sp modelId="{344BD3E4-6171-4D3D-AEC7-887D62861C2D}">
      <dsp:nvSpPr>
        <dsp:cNvPr id="0" name=""/>
        <dsp:cNvSpPr/>
      </dsp:nvSpPr>
      <dsp:spPr>
        <a:xfrm rot="5400000">
          <a:off x="-80032" y="3841759"/>
          <a:ext cx="533549" cy="373484"/>
        </a:xfrm>
        <a:prstGeom prst="chevron">
          <a:avLst/>
        </a:prstGeom>
        <a:solidFill>
          <a:srgbClr val="48C8B0"/>
        </a:solidFill>
        <a:ln w="9525" cap="flat" cmpd="sng" algn="ctr">
          <a:solidFill>
            <a:schemeClr val="accent3">
              <a:shade val="50000"/>
              <a:hueOff val="160534"/>
              <a:satOff val="-2561"/>
              <a:lumOff val="2466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-5400000">
        <a:off x="1" y="3948468"/>
        <a:ext cx="373484" cy="160065"/>
      </dsp:txXfrm>
    </dsp:sp>
    <dsp:sp modelId="{0C2B83F9-DAE7-48D1-A1D3-E57BA063FA06}">
      <dsp:nvSpPr>
        <dsp:cNvPr id="0" name=""/>
        <dsp:cNvSpPr/>
      </dsp:nvSpPr>
      <dsp:spPr>
        <a:xfrm rot="5400000">
          <a:off x="4445068" y="-291139"/>
          <a:ext cx="496717" cy="8639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60534"/>
              <a:satOff val="-2561"/>
              <a:lumOff val="2466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  <a:sym typeface="Arial"/>
            </a:rPr>
            <a:t>დაიწყოს კლინიკური მენეჯერების გადამზადება სამედიცინო მომსახურების ხარისხის გაუმჯობესებისა და შიდა აუდიტის პროცესის სწავლების მიზნით;</a:t>
          </a:r>
          <a:endParaRPr lang="en-US" sz="1400" b="1" kern="1200" dirty="0">
            <a:solidFill>
              <a:srgbClr val="4F81BD">
                <a:lumMod val="50000"/>
              </a:srgbClr>
            </a:solidFill>
            <a:latin typeface="Arial"/>
            <a:ea typeface="Arial"/>
            <a:cs typeface="Arial"/>
          </a:endParaRPr>
        </a:p>
      </dsp:txBody>
      <dsp:txXfrm rot="-5400000">
        <a:off x="373484" y="3804693"/>
        <a:ext cx="8615637" cy="448221"/>
      </dsp:txXfrm>
    </dsp:sp>
    <dsp:sp modelId="{92E3B4A0-2209-435C-A148-BA7A0307A485}">
      <dsp:nvSpPr>
        <dsp:cNvPr id="0" name=""/>
        <dsp:cNvSpPr/>
      </dsp:nvSpPr>
      <dsp:spPr>
        <a:xfrm rot="5400000">
          <a:off x="-80032" y="4320957"/>
          <a:ext cx="533549" cy="373484"/>
        </a:xfrm>
        <a:prstGeom prst="chevron">
          <a:avLst/>
        </a:prstGeom>
        <a:solidFill>
          <a:srgbClr val="48C8B0"/>
        </a:solidFill>
        <a:ln w="9525" cap="flat" cmpd="sng" algn="ctr">
          <a:solidFill>
            <a:schemeClr val="accent3">
              <a:shade val="50000"/>
              <a:hueOff val="107022"/>
              <a:satOff val="-1708"/>
              <a:lumOff val="164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-5400000">
        <a:off x="1" y="4427666"/>
        <a:ext cx="373484" cy="160065"/>
      </dsp:txXfrm>
    </dsp:sp>
    <dsp:sp modelId="{3EAFE28C-E1FE-4F74-B8EC-421B42A6ED5C}">
      <dsp:nvSpPr>
        <dsp:cNvPr id="0" name=""/>
        <dsp:cNvSpPr/>
      </dsp:nvSpPr>
      <dsp:spPr>
        <a:xfrm rot="5400000">
          <a:off x="4520023" y="187642"/>
          <a:ext cx="346807" cy="8639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07022"/>
              <a:satOff val="-1708"/>
              <a:lumOff val="164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  <a:sym typeface="Arial"/>
            </a:rPr>
            <a:t>გადაიხედოს </a:t>
          </a:r>
          <a:r>
            <a:rPr lang="en-US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  <a:sym typeface="Arial"/>
            </a:rPr>
            <a:t>NICU</a:t>
          </a:r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  <a:sym typeface="Arial"/>
            </a:rPr>
            <a:t>-ში გატარებული პაციენტების ანაზღაურების მეთოდოლოგია</a:t>
          </a:r>
          <a:endParaRPr lang="en-US" sz="1400" b="1" kern="1200" dirty="0">
            <a:solidFill>
              <a:srgbClr val="4F81BD">
                <a:lumMod val="50000"/>
              </a:srgbClr>
            </a:solidFill>
            <a:latin typeface="Arial"/>
            <a:ea typeface="Arial"/>
            <a:cs typeface="Arial"/>
          </a:endParaRPr>
        </a:p>
      </dsp:txBody>
      <dsp:txXfrm rot="-5400000">
        <a:off x="373484" y="4351111"/>
        <a:ext cx="8622955" cy="312947"/>
      </dsp:txXfrm>
    </dsp:sp>
    <dsp:sp modelId="{C699EB41-6CFB-4124-BFF5-F7FD3D322AA0}">
      <dsp:nvSpPr>
        <dsp:cNvPr id="0" name=""/>
        <dsp:cNvSpPr/>
      </dsp:nvSpPr>
      <dsp:spPr>
        <a:xfrm rot="5400000">
          <a:off x="-80032" y="4800154"/>
          <a:ext cx="533549" cy="373484"/>
        </a:xfrm>
        <a:prstGeom prst="chevron">
          <a:avLst/>
        </a:prstGeom>
        <a:solidFill>
          <a:srgbClr val="48C8B0"/>
        </a:solidFill>
        <a:ln w="9525" cap="flat" cmpd="sng" algn="ctr">
          <a:solidFill>
            <a:schemeClr val="accent3">
              <a:shade val="50000"/>
              <a:hueOff val="53511"/>
              <a:satOff val="-854"/>
              <a:lumOff val="822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-5400000">
        <a:off x="1" y="4906863"/>
        <a:ext cx="373484" cy="160065"/>
      </dsp:txXfrm>
    </dsp:sp>
    <dsp:sp modelId="{69B415E3-6DD0-45A3-BC46-EBD0B1E5B06C}">
      <dsp:nvSpPr>
        <dsp:cNvPr id="0" name=""/>
        <dsp:cNvSpPr/>
      </dsp:nvSpPr>
      <dsp:spPr>
        <a:xfrm rot="5400000">
          <a:off x="4534827" y="648354"/>
          <a:ext cx="317200" cy="8639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53511"/>
              <a:satOff val="-854"/>
              <a:lumOff val="822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400" b="1" kern="1200" dirty="0" smtClean="0">
              <a:solidFill>
                <a:srgbClr val="4F81BD">
                  <a:lumMod val="50000"/>
                </a:srgbClr>
              </a:solidFill>
              <a:latin typeface="Arial"/>
              <a:ea typeface="Arial"/>
              <a:cs typeface="Arial"/>
            </a:rPr>
            <a:t>ძუძუთი კვების პოლიტიკის შემუშავება და დანერგვა</a:t>
          </a:r>
          <a:endParaRPr lang="en-US" sz="1400" b="1" kern="1200" dirty="0">
            <a:solidFill>
              <a:srgbClr val="4F81BD">
                <a:lumMod val="50000"/>
              </a:srgbClr>
            </a:solidFill>
            <a:latin typeface="Arial"/>
            <a:ea typeface="Arial"/>
            <a:cs typeface="Arial"/>
          </a:endParaRPr>
        </a:p>
      </dsp:txBody>
      <dsp:txXfrm rot="-5400000">
        <a:off x="373485" y="4825180"/>
        <a:ext cx="8624401" cy="2862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0.83418</cdr:x>
      <cdr:y>0.7511</cdr:y>
    </cdr:from>
    <cdr:to>
      <cdr:x>0.91013</cdr:x>
      <cdr:y>0.8137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7714" y="4861367"/>
          <a:ext cx="694481" cy="4051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 smtClean="0"/>
            <a:t>24</a:t>
          </a:r>
          <a:r>
            <a:rPr lang="ka-GE" sz="1100" b="1" dirty="0" smtClean="0"/>
            <a:t>432</a:t>
          </a:r>
          <a:endParaRPr lang="en-US" sz="1100" b="1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0.47742</cdr:x>
      <cdr:y>0.33255</cdr:y>
    </cdr:from>
    <cdr:to>
      <cdr:x>0.79226</cdr:x>
      <cdr:y>0.42925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76888" y="1591733"/>
          <a:ext cx="2754489" cy="4628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0.11937</cdr:x>
      <cdr:y>0.91745</cdr:y>
    </cdr:from>
    <cdr:to>
      <cdr:x>0.89291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74213" y="4481162"/>
          <a:ext cx="6313041" cy="3456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 dirty="0">
            <a:solidFill>
              <a:schemeClr val="bg2">
                <a:lumMod val="40000"/>
                <a:lumOff val="60000"/>
              </a:schemeClr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0.00169</cdr:x>
      <cdr:y>0.05925</cdr:y>
    </cdr:from>
    <cdr:to>
      <cdr:x>0.43051</cdr:x>
      <cdr:y>0.20499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431" y="280454"/>
          <a:ext cx="3915150" cy="6898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0.2912</cdr:x>
      <cdr:y>0.2948</cdr:y>
    </cdr:from>
    <cdr:to>
      <cdr:x>0.38608</cdr:x>
      <cdr:y>0.36206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58670" y="1395391"/>
          <a:ext cx="866274" cy="3183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0.3064</cdr:x>
      <cdr:y>0.33026</cdr:y>
    </cdr:from>
    <cdr:to>
      <cdr:x>0.40306</cdr:x>
      <cdr:y>0.40096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797452" y="1291291"/>
          <a:ext cx="882503" cy="2764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200" b="1" dirty="0" smtClean="0"/>
            <a:t>64,1 %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0.74518</cdr:x>
      <cdr:y>0.32865</cdr:y>
    </cdr:from>
    <cdr:to>
      <cdr:x>0.84184</cdr:x>
      <cdr:y>0.39935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803564" y="1284995"/>
          <a:ext cx="882503" cy="2764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ka-GE" sz="1200" b="1" dirty="0" smtClean="0"/>
            <a:t>40,2 %</a:t>
          </a:r>
          <a:endParaRPr lang="en-US" sz="1200" b="1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0.66251</cdr:x>
      <cdr:y>0</cdr:y>
    </cdr:from>
    <cdr:to>
      <cdr:x>0.71091</cdr:x>
      <cdr:y>0.05747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xmlns="" id="{3E927B90-B59C-4696-A8D9-E623F649034A}"/>
            </a:ext>
          </a:extLst>
        </cdr:cNvPr>
        <cdr:cNvSpPr/>
      </cdr:nvSpPr>
      <cdr:spPr>
        <a:xfrm xmlns:a="http://schemas.openxmlformats.org/drawingml/2006/main">
          <a:off x="5658077" y="0"/>
          <a:ext cx="413338" cy="276141"/>
        </a:xfrm>
        <a:prstGeom xmlns:a="http://schemas.openxmlformats.org/drawingml/2006/main" prst="rect">
          <a:avLst/>
        </a:prstGeom>
        <a:solidFill xmlns:a="http://schemas.openxmlformats.org/drawingml/2006/main">
          <a:srgbClr val="239D89"/>
        </a:solidFill>
        <a:ln xmlns:a="http://schemas.openxmlformats.org/drawingml/2006/main">
          <a:solidFill>
            <a:srgbClr val="48C8B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algn="ctr"/>
          <a:r>
            <a:rPr lang="en-US" sz="900" b="1" dirty="0"/>
            <a:t>9</a:t>
          </a:r>
          <a:r>
            <a:rPr lang="ka-GE" sz="900" b="1" dirty="0"/>
            <a:t>2</a:t>
          </a:r>
          <a:r>
            <a:rPr lang="en-US" sz="900" b="1" dirty="0"/>
            <a:t>%</a:t>
          </a:r>
        </a:p>
      </cdr:txBody>
    </cdr:sp>
  </cdr:relSizeAnchor>
  <cdr:relSizeAnchor xmlns:cdr="http://schemas.openxmlformats.org/drawingml/2006/chartDrawing">
    <cdr:from>
      <cdr:x>0.32987</cdr:x>
      <cdr:y>0.26426</cdr:y>
    </cdr:from>
    <cdr:to>
      <cdr:x>0.37827</cdr:x>
      <cdr:y>0.32173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xmlns="" id="{3E927B90-B59C-4696-A8D9-E623F649034A}"/>
            </a:ext>
          </a:extLst>
        </cdr:cNvPr>
        <cdr:cNvSpPr/>
      </cdr:nvSpPr>
      <cdr:spPr>
        <a:xfrm xmlns:a="http://schemas.openxmlformats.org/drawingml/2006/main">
          <a:off x="2817223" y="1327827"/>
          <a:ext cx="413338" cy="288768"/>
        </a:xfrm>
        <a:prstGeom xmlns:a="http://schemas.openxmlformats.org/drawingml/2006/main" prst="rect">
          <a:avLst/>
        </a:prstGeom>
        <a:solidFill xmlns:a="http://schemas.openxmlformats.org/drawingml/2006/main">
          <a:srgbClr val="239D89"/>
        </a:solidFill>
        <a:ln xmlns:a="http://schemas.openxmlformats.org/drawingml/2006/main">
          <a:solidFill>
            <a:srgbClr val="48C8B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algn="ctr"/>
          <a:r>
            <a:rPr lang="ka-GE" sz="900" b="1" dirty="0"/>
            <a:t>2.8</a:t>
          </a:r>
          <a:r>
            <a:rPr lang="en-US" sz="900" b="1" dirty="0"/>
            <a:t>%</a:t>
          </a:r>
        </a:p>
      </cdr:txBody>
    </cdr:sp>
  </cdr:relSizeAnchor>
  <cdr:relSizeAnchor xmlns:cdr="http://schemas.openxmlformats.org/drawingml/2006/chartDrawing">
    <cdr:from>
      <cdr:x>0.15732</cdr:x>
      <cdr:y>0.09818</cdr:y>
    </cdr:from>
    <cdr:to>
      <cdr:x>0.20571</cdr:x>
      <cdr:y>0.15565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xmlns="" id="{3E927B90-B59C-4696-A8D9-E623F649034A}"/>
            </a:ext>
          </a:extLst>
        </cdr:cNvPr>
        <cdr:cNvSpPr/>
      </cdr:nvSpPr>
      <cdr:spPr>
        <a:xfrm xmlns:a="http://schemas.openxmlformats.org/drawingml/2006/main">
          <a:off x="1343529" y="493327"/>
          <a:ext cx="413338" cy="288768"/>
        </a:xfrm>
        <a:prstGeom xmlns:a="http://schemas.openxmlformats.org/drawingml/2006/main" prst="rect">
          <a:avLst/>
        </a:prstGeom>
        <a:solidFill xmlns:a="http://schemas.openxmlformats.org/drawingml/2006/main">
          <a:srgbClr val="239D89"/>
        </a:solidFill>
        <a:ln xmlns:a="http://schemas.openxmlformats.org/drawingml/2006/main">
          <a:solidFill>
            <a:srgbClr val="48C8B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algn="ctr"/>
          <a:r>
            <a:rPr lang="ka-GE" sz="900" b="1" dirty="0"/>
            <a:t>3.8</a:t>
          </a:r>
          <a:r>
            <a:rPr lang="en-US" sz="900" b="1" dirty="0"/>
            <a:t>%</a:t>
          </a:r>
        </a:p>
      </cdr:txBody>
    </cdr:sp>
  </cdr:relSizeAnchor>
  <cdr:relSizeAnchor xmlns:cdr="http://schemas.openxmlformats.org/drawingml/2006/chartDrawing">
    <cdr:from>
      <cdr:x>0.80077</cdr:x>
      <cdr:y>0.69241</cdr:y>
    </cdr:from>
    <cdr:to>
      <cdr:x>0.84917</cdr:x>
      <cdr:y>0.74988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xmlns="" id="{3E927B90-B59C-4696-A8D9-E623F649034A}"/>
            </a:ext>
          </a:extLst>
        </cdr:cNvPr>
        <cdr:cNvSpPr/>
      </cdr:nvSpPr>
      <cdr:spPr>
        <a:xfrm xmlns:a="http://schemas.openxmlformats.org/drawingml/2006/main">
          <a:off x="6838807" y="3640558"/>
          <a:ext cx="413338" cy="302160"/>
        </a:xfrm>
        <a:prstGeom xmlns:a="http://schemas.openxmlformats.org/drawingml/2006/main" prst="rect">
          <a:avLst/>
        </a:prstGeom>
        <a:solidFill xmlns:a="http://schemas.openxmlformats.org/drawingml/2006/main">
          <a:srgbClr val="239D89"/>
        </a:solidFill>
        <a:ln xmlns:a="http://schemas.openxmlformats.org/drawingml/2006/main">
          <a:solidFill>
            <a:srgbClr val="48C8B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algn="ctr"/>
          <a:r>
            <a:rPr lang="ka-GE" sz="900" b="1" dirty="0"/>
            <a:t>0.7</a:t>
          </a:r>
          <a:r>
            <a:rPr lang="en-US" sz="900" b="1" dirty="0"/>
            <a:t>%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0.47236</cdr:x>
      <cdr:y>0.13144</cdr:y>
    </cdr:from>
    <cdr:to>
      <cdr:x>0.5</cdr:x>
      <cdr:y>0.17851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19260" y="685282"/>
          <a:ext cx="252740" cy="2454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0.518</cdr:x>
      <cdr:y>0.56188</cdr:y>
    </cdr:from>
    <cdr:to>
      <cdr:x>0.57957</cdr:x>
      <cdr:y>0.6004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42095" y="2893267"/>
          <a:ext cx="539826" cy="1983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0.5099</cdr:x>
      <cdr:y>0.57026</cdr:y>
    </cdr:from>
    <cdr:to>
      <cdr:x>0.5702</cdr:x>
      <cdr:y>0.61091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662513" y="2973247"/>
          <a:ext cx="551383" cy="211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0.67897</cdr:x>
      <cdr:y>0.35245</cdr:y>
    </cdr:from>
    <cdr:to>
      <cdr:x>0.73426</cdr:x>
      <cdr:y>0.39524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208543" y="1837636"/>
          <a:ext cx="505571" cy="2230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 dirty="0"/>
        </a:p>
      </cdr:txBody>
    </cdr:sp>
  </cdr:relSizeAnchor>
  <cdr:relSizeAnchor xmlns:cdr="http://schemas.openxmlformats.org/drawingml/2006/chartDrawing">
    <cdr:from>
      <cdr:x>0.69813</cdr:x>
      <cdr:y>0.60485</cdr:y>
    </cdr:from>
    <cdr:to>
      <cdr:x>0.75524</cdr:x>
      <cdr:y>0.65186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383685" y="3153571"/>
          <a:ext cx="522214" cy="2451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0.84714</cdr:x>
      <cdr:y>0.44261</cdr:y>
    </cdr:from>
    <cdr:to>
      <cdr:x>0.89978</cdr:x>
      <cdr:y>0.49222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746215" y="2307703"/>
          <a:ext cx="481340" cy="258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 dirty="0"/>
        </a:p>
      </cdr:txBody>
    </cdr:sp>
  </cdr:relSizeAnchor>
  <cdr:relSizeAnchor xmlns:cdr="http://schemas.openxmlformats.org/drawingml/2006/chartDrawing">
    <cdr:from>
      <cdr:x>0.89572</cdr:x>
      <cdr:y>0.76942</cdr:y>
    </cdr:from>
    <cdr:to>
      <cdr:x>1</cdr:x>
      <cdr:y>0.947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8538838" y="39619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0.89572</cdr:x>
      <cdr:y>0.59612</cdr:y>
    </cdr:from>
    <cdr:to>
      <cdr:x>1</cdr:x>
      <cdr:y>0.64533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854098" y="3069537"/>
          <a:ext cx="914400" cy="253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0.89572</cdr:x>
      <cdr:y>0.7416</cdr:y>
    </cdr:from>
    <cdr:to>
      <cdr:x>1</cdr:x>
      <cdr:y>0.91918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306945" y="381868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0.89572</cdr:x>
      <cdr:y>0.58389</cdr:y>
    </cdr:from>
    <cdr:to>
      <cdr:x>1</cdr:x>
      <cdr:y>0.6331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8190463" y="3044315"/>
          <a:ext cx="953537" cy="2565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 dirty="0"/>
        </a:p>
      </cdr:txBody>
    </cdr:sp>
  </cdr:relSizeAnchor>
  <cdr:relSizeAnchor xmlns:cdr="http://schemas.openxmlformats.org/drawingml/2006/chartDrawing">
    <cdr:from>
      <cdr:x>0</cdr:x>
      <cdr:y>0.0484</cdr:y>
    </cdr:from>
    <cdr:to>
      <cdr:x>0.41219</cdr:x>
      <cdr:y>0.22598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0" y="249219"/>
          <a:ext cx="361429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</cdr:x>
      <cdr:y>0.03342</cdr:y>
    </cdr:from>
    <cdr:to>
      <cdr:x>0.41219</cdr:x>
      <cdr:y>0.21116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0" y="174246"/>
          <a:ext cx="3668686" cy="9267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2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0.39884</cdr:x>
      <cdr:y>0.29285</cdr:y>
    </cdr:from>
    <cdr:to>
      <cdr:x>0.48372</cdr:x>
      <cdr:y>0.35653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646967" y="1526861"/>
          <a:ext cx="776177" cy="332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0.1314</cdr:x>
      <cdr:y>0.63999</cdr:y>
    </cdr:from>
    <cdr:to>
      <cdr:x>0.20116</cdr:x>
      <cdr:y>0.69301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201479" y="3336795"/>
          <a:ext cx="637954" cy="2764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0.35691</cdr:x>
      <cdr:y>0.32181</cdr:y>
    </cdr:from>
    <cdr:to>
      <cdr:x>0.42129</cdr:x>
      <cdr:y>0.37199</cdr:y>
    </cdr:to>
    <cdr:sp macro="" textlink="">
      <cdr:nvSpPr>
        <cdr:cNvPr id="16" name="Rectangle 15"/>
        <cdr:cNvSpPr/>
      </cdr:nvSpPr>
      <cdr:spPr>
        <a:xfrm xmlns:a="http://schemas.openxmlformats.org/drawingml/2006/main">
          <a:off x="3263628" y="1677865"/>
          <a:ext cx="588623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sz="1100" b="1" dirty="0" smtClean="0">
              <a:latin typeface="+mn-lt"/>
            </a:rPr>
            <a:t>51</a:t>
          </a:r>
          <a:r>
            <a:rPr lang="en-US" sz="1100" b="1" dirty="0" smtClean="0">
              <a:latin typeface="+mn-lt"/>
            </a:rPr>
            <a:t>.</a:t>
          </a:r>
          <a:r>
            <a:rPr lang="ka-GE" sz="1100" b="1" dirty="0" smtClean="0">
              <a:latin typeface="+mn-lt"/>
            </a:rPr>
            <a:t>2 %</a:t>
          </a:r>
          <a:endParaRPr lang="en-US" sz="1100" b="1" dirty="0">
            <a:latin typeface="+mn-lt"/>
          </a:endParaRPr>
        </a:p>
      </cdr:txBody>
    </cdr:sp>
  </cdr:relSizeAnchor>
  <cdr:relSizeAnchor xmlns:cdr="http://schemas.openxmlformats.org/drawingml/2006/chartDrawing">
    <cdr:from>
      <cdr:x>0.4097</cdr:x>
      <cdr:y>0.42474</cdr:y>
    </cdr:from>
    <cdr:to>
      <cdr:x>0.47407</cdr:x>
      <cdr:y>0.47491</cdr:y>
    </cdr:to>
    <cdr:sp macro="" textlink="">
      <cdr:nvSpPr>
        <cdr:cNvPr id="17" name="Rectangle 16"/>
        <cdr:cNvSpPr/>
      </cdr:nvSpPr>
      <cdr:spPr>
        <a:xfrm xmlns:a="http://schemas.openxmlformats.org/drawingml/2006/main">
          <a:off x="3746273" y="2214497"/>
          <a:ext cx="588623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ka-GE" b="1" dirty="0" smtClean="0"/>
            <a:t>69</a:t>
          </a:r>
          <a:r>
            <a:rPr lang="en-US" sz="1100" b="1" dirty="0" smtClean="0"/>
            <a:t>.</a:t>
          </a:r>
          <a:r>
            <a:rPr lang="ka-GE" b="1" dirty="0" smtClean="0"/>
            <a:t>5</a:t>
          </a:r>
          <a:r>
            <a:rPr lang="ka-GE" sz="1100" b="1" dirty="0" smtClean="0"/>
            <a:t> 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0.59947</cdr:x>
      <cdr:y>0.40814</cdr:y>
    </cdr:from>
    <cdr:to>
      <cdr:x>0.66384</cdr:x>
      <cdr:y>0.45832</cdr:y>
    </cdr:to>
    <cdr:sp macro="" textlink="">
      <cdr:nvSpPr>
        <cdr:cNvPr id="18" name="Rectangle 17"/>
        <cdr:cNvSpPr/>
      </cdr:nvSpPr>
      <cdr:spPr>
        <a:xfrm xmlns:a="http://schemas.openxmlformats.org/drawingml/2006/main">
          <a:off x="5481536" y="2127989"/>
          <a:ext cx="588623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ka-GE" b="1" dirty="0" smtClean="0"/>
            <a:t>47</a:t>
          </a:r>
          <a:r>
            <a:rPr lang="en-US" sz="1100" b="1" dirty="0" smtClean="0"/>
            <a:t>.</a:t>
          </a:r>
          <a:r>
            <a:rPr lang="ka-GE" b="1" dirty="0"/>
            <a:t>6</a:t>
          </a:r>
          <a:r>
            <a:rPr lang="ka-GE" sz="1100" b="1" dirty="0" smtClean="0"/>
            <a:t> 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0.64679</cdr:x>
      <cdr:y>0.45288</cdr:y>
    </cdr:from>
    <cdr:to>
      <cdr:x>0.71116</cdr:x>
      <cdr:y>0.50306</cdr:y>
    </cdr:to>
    <cdr:sp macro="" textlink="">
      <cdr:nvSpPr>
        <cdr:cNvPr id="19" name="Rectangle 18"/>
        <cdr:cNvSpPr/>
      </cdr:nvSpPr>
      <cdr:spPr>
        <a:xfrm xmlns:a="http://schemas.openxmlformats.org/drawingml/2006/main">
          <a:off x="5914231" y="2361250"/>
          <a:ext cx="588623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ka-GE" b="1" dirty="0" smtClean="0"/>
            <a:t>78</a:t>
          </a:r>
          <a:r>
            <a:rPr lang="en-US" sz="1100" b="1" dirty="0" smtClean="0"/>
            <a:t>.</a:t>
          </a:r>
          <a:r>
            <a:rPr lang="ka-GE" b="1" dirty="0"/>
            <a:t>4</a:t>
          </a:r>
          <a:r>
            <a:rPr lang="ka-GE" sz="1100" b="1" dirty="0" smtClean="0"/>
            <a:t> 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0.8302</cdr:x>
      <cdr:y>0.21791</cdr:y>
    </cdr:from>
    <cdr:to>
      <cdr:x>0.89458</cdr:x>
      <cdr:y>0.26809</cdr:y>
    </cdr:to>
    <cdr:sp macro="" textlink="">
      <cdr:nvSpPr>
        <cdr:cNvPr id="20" name="Rectangle 19"/>
        <cdr:cNvSpPr/>
      </cdr:nvSpPr>
      <cdr:spPr>
        <a:xfrm xmlns:a="http://schemas.openxmlformats.org/drawingml/2006/main">
          <a:off x="7591384" y="1136143"/>
          <a:ext cx="588623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ka-GE" b="1" dirty="0" smtClean="0"/>
            <a:t>58</a:t>
          </a:r>
          <a:r>
            <a:rPr lang="en-US" sz="1100" b="1" dirty="0" smtClean="0"/>
            <a:t>.</a:t>
          </a:r>
          <a:r>
            <a:rPr lang="ka-GE" b="1" dirty="0"/>
            <a:t>8</a:t>
          </a:r>
          <a:r>
            <a:rPr lang="ka-GE" sz="1100" b="1" dirty="0" smtClean="0"/>
            <a:t> 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0.8892</cdr:x>
      <cdr:y>0.26776</cdr:y>
    </cdr:from>
    <cdr:to>
      <cdr:x>0.94971</cdr:x>
      <cdr:y>0.31794</cdr:y>
    </cdr:to>
    <cdr:sp macro="" textlink="">
      <cdr:nvSpPr>
        <cdr:cNvPr id="21" name="Rectangle 20"/>
        <cdr:cNvSpPr/>
      </cdr:nvSpPr>
      <cdr:spPr>
        <a:xfrm xmlns:a="http://schemas.openxmlformats.org/drawingml/2006/main">
          <a:off x="8130829" y="1396056"/>
          <a:ext cx="553357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ka-GE" b="1" dirty="0" smtClean="0"/>
            <a:t>90</a:t>
          </a:r>
          <a:r>
            <a:rPr lang="en-US" sz="1100" b="1" dirty="0" smtClean="0"/>
            <a:t>.</a:t>
          </a:r>
          <a:r>
            <a:rPr lang="ka-GE" b="1" dirty="0" smtClean="0"/>
            <a:t>9</a:t>
          </a:r>
          <a:r>
            <a:rPr lang="ka-GE" sz="1100" b="1" dirty="0" smtClean="0"/>
            <a:t>%</a:t>
          </a:r>
          <a:endParaRPr lang="en-US" sz="1100" b="1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0.74105</cdr:x>
      <cdr:y>0.68599</cdr:y>
    </cdr:from>
    <cdr:to>
      <cdr:x>0.80759</cdr:x>
      <cdr:y>0.75006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043616" y="3295037"/>
          <a:ext cx="632487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b="1" dirty="0"/>
            <a:t>49%</a:t>
          </a:r>
          <a:endParaRPr lang="en-US" b="1" dirty="0"/>
        </a:p>
      </cdr:txBody>
    </cdr:sp>
  </cdr:relSizeAnchor>
  <cdr:relSizeAnchor xmlns:cdr="http://schemas.openxmlformats.org/drawingml/2006/chartDrawing">
    <cdr:from>
      <cdr:x>0.16286</cdr:x>
      <cdr:y>0.20226</cdr:y>
    </cdr:from>
    <cdr:to>
      <cdr:x>0.20972</cdr:x>
      <cdr:y>0.2885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xmlns="" id="{E63A2504-23B7-4954-A659-5BE3229F4E0D}"/>
            </a:ext>
          </a:extLst>
        </cdr:cNvPr>
        <cdr:cNvCxnSpPr/>
      </cdr:nvCxnSpPr>
      <cdr:spPr>
        <a:xfrm xmlns:a="http://schemas.openxmlformats.org/drawingml/2006/main">
          <a:off x="1547933" y="971525"/>
          <a:ext cx="445477" cy="414247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0.44219</cdr:x>
      <cdr:y>0.34454</cdr:y>
    </cdr:from>
    <cdr:to>
      <cdr:x>0.49433</cdr:x>
      <cdr:y>0.39264</cdr:y>
    </cdr:to>
    <cdr:cxnSp macro="">
      <cdr:nvCxnSpPr>
        <cdr:cNvPr id="9" name="Straight Arrow Connector 8">
          <a:extLst xmlns:a="http://schemas.openxmlformats.org/drawingml/2006/main">
            <a:ext uri="{FF2B5EF4-FFF2-40B4-BE49-F238E27FC236}">
              <a16:creationId xmlns:a16="http://schemas.microsoft.com/office/drawing/2014/main" xmlns="" id="{7C98414F-085B-4583-80A2-45F83E24224B}"/>
            </a:ext>
          </a:extLst>
        </cdr:cNvPr>
        <cdr:cNvCxnSpPr/>
      </cdr:nvCxnSpPr>
      <cdr:spPr>
        <a:xfrm xmlns:a="http://schemas.openxmlformats.org/drawingml/2006/main">
          <a:off x="4202985" y="1654926"/>
          <a:ext cx="495547" cy="231054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0.58435</cdr:x>
      <cdr:y>0.69731</cdr:y>
    </cdr:from>
    <cdr:to>
      <cdr:x>0.63369</cdr:x>
      <cdr:y>0.751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xmlns="" id="{482016B8-45AD-4806-AC59-1708972F5152}"/>
            </a:ext>
          </a:extLst>
        </cdr:cNvPr>
        <cdr:cNvCxnSpPr/>
      </cdr:nvCxnSpPr>
      <cdr:spPr>
        <a:xfrm xmlns:a="http://schemas.openxmlformats.org/drawingml/2006/main">
          <a:off x="5554226" y="3349410"/>
          <a:ext cx="468923" cy="257907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0.72496</cdr:x>
      <cdr:y>0.72123</cdr:y>
    </cdr:from>
    <cdr:to>
      <cdr:x>0.76813</cdr:x>
      <cdr:y>0.75327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xmlns="" id="{9AB849B9-1C66-4333-877B-EFDFE2CA7A8F}"/>
            </a:ext>
          </a:extLst>
        </cdr:cNvPr>
        <cdr:cNvCxnSpPr/>
      </cdr:nvCxnSpPr>
      <cdr:spPr>
        <a:xfrm xmlns:a="http://schemas.openxmlformats.org/drawingml/2006/main">
          <a:off x="6890657" y="3464312"/>
          <a:ext cx="410308" cy="153889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0.86343</cdr:x>
      <cdr:y>0.70951</cdr:y>
    </cdr:from>
    <cdr:to>
      <cdr:x>0.90996</cdr:x>
      <cdr:y>0.75832</cdr:y>
    </cdr:to>
    <cdr:cxnSp macro="">
      <cdr:nvCxnSpPr>
        <cdr:cNvPr id="17" name="Straight Arrow Connector 16">
          <a:extLst xmlns:a="http://schemas.openxmlformats.org/drawingml/2006/main">
            <a:ext uri="{FF2B5EF4-FFF2-40B4-BE49-F238E27FC236}">
              <a16:creationId xmlns:a16="http://schemas.microsoft.com/office/drawing/2014/main" xmlns="" id="{9DDEA823-E72F-4A86-9A1D-F17755546828}"/>
            </a:ext>
          </a:extLst>
        </cdr:cNvPr>
        <cdr:cNvCxnSpPr/>
      </cdr:nvCxnSpPr>
      <cdr:spPr>
        <a:xfrm xmlns:a="http://schemas.openxmlformats.org/drawingml/2006/main">
          <a:off x="8206800" y="3408025"/>
          <a:ext cx="442319" cy="234462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0.07694</cdr:x>
      <cdr:y>0.53735</cdr:y>
    </cdr:from>
    <cdr:to>
      <cdr:x>0.14145</cdr:x>
      <cdr:y>0.59496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7460" y="2379970"/>
          <a:ext cx="584791" cy="255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100" b="1" dirty="0" smtClean="0"/>
            <a:t>17,7 %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0.23096</cdr:x>
      <cdr:y>0.06153</cdr:y>
    </cdr:from>
    <cdr:to>
      <cdr:x>0.29547</cdr:x>
      <cdr:y>0.11914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093701" y="272519"/>
          <a:ext cx="584791" cy="255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ka-GE" b="1" dirty="0" smtClean="0"/>
            <a:t>98,</a:t>
          </a:r>
          <a:r>
            <a:rPr lang="ka-GE" sz="1100" b="1" dirty="0" smtClean="0"/>
            <a:t>6 %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0.39218</cdr:x>
      <cdr:y>0.32348</cdr:y>
    </cdr:from>
    <cdr:to>
      <cdr:x>0.45669</cdr:x>
      <cdr:y>0.38109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555255" y="1432721"/>
          <a:ext cx="584791" cy="255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ka-GE" b="1" dirty="0" smtClean="0"/>
            <a:t>45</a:t>
          </a:r>
          <a:r>
            <a:rPr lang="ka-GE" sz="1100" b="1" dirty="0" smtClean="0"/>
            <a:t>,7 %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0.5512</cdr:x>
      <cdr:y>0.52721</cdr:y>
    </cdr:from>
    <cdr:to>
      <cdr:x>0.61571</cdr:x>
      <cdr:y>0.58482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996754" y="2335077"/>
          <a:ext cx="584791" cy="255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ka-GE" b="1" dirty="0"/>
            <a:t>2</a:t>
          </a:r>
          <a:r>
            <a:rPr lang="ka-GE" sz="1100" b="1" dirty="0" smtClean="0"/>
            <a:t>7,4 %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0.71121</cdr:x>
      <cdr:y>0.5</cdr:y>
    </cdr:from>
    <cdr:to>
      <cdr:x>0.77572</cdr:x>
      <cdr:y>0.55761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6447311" y="2214562"/>
          <a:ext cx="584791" cy="255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ka-GE" b="1" dirty="0" smtClean="0"/>
            <a:t>48</a:t>
          </a:r>
          <a:r>
            <a:rPr lang="ka-GE" sz="1100" b="1" dirty="0" smtClean="0"/>
            <a:t>,8 %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0.86864</cdr:x>
      <cdr:y>0.15032</cdr:y>
    </cdr:from>
    <cdr:to>
      <cdr:x>0.93315</cdr:x>
      <cdr:y>0.20793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7874436" y="665765"/>
          <a:ext cx="584791" cy="255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ka-GE" sz="1100" b="1" dirty="0" smtClean="0"/>
            <a:t>100 %</a:t>
          </a:r>
          <a:endParaRPr lang="en-US" sz="1100" b="1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0.24086</cdr:x>
      <cdr:y>0.07703</cdr:y>
    </cdr:from>
    <cdr:to>
      <cdr:x>0.31154</cdr:x>
      <cdr:y>0.11367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101483" y="402452"/>
          <a:ext cx="616689" cy="191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smtClean="0">
              <a:solidFill>
                <a:schemeClr val="accent4">
                  <a:lumMod val="50000"/>
                </a:schemeClr>
              </a:solidFill>
            </a:rPr>
            <a:t>17.9 %</a:t>
          </a:r>
          <a:endParaRPr lang="en-US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0.38225</cdr:x>
      <cdr:y>0.07703</cdr:y>
    </cdr:from>
    <cdr:to>
      <cdr:x>0.45293</cdr:x>
      <cdr:y>0.11367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335203" y="402452"/>
          <a:ext cx="616689" cy="191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smtClean="0">
              <a:solidFill>
                <a:schemeClr val="accent4">
                  <a:lumMod val="50000"/>
                </a:schemeClr>
              </a:solidFill>
            </a:rPr>
            <a:t>12.5 %</a:t>
          </a:r>
          <a:endParaRPr lang="en-US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</cdr:x>
      <cdr:y>0.07703</cdr:y>
    </cdr:from>
    <cdr:to>
      <cdr:x>0.57068</cdr:x>
      <cdr:y>0.11367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362540" y="402452"/>
          <a:ext cx="616689" cy="191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smtClean="0">
              <a:solidFill>
                <a:schemeClr val="accent4">
                  <a:lumMod val="50000"/>
                </a:schemeClr>
              </a:solidFill>
            </a:rPr>
            <a:t>15.2 %</a:t>
          </a:r>
          <a:endParaRPr lang="en-US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0.63469</cdr:x>
      <cdr:y>0.08109</cdr:y>
    </cdr:from>
    <cdr:to>
      <cdr:x>0.70537</cdr:x>
      <cdr:y>0.11772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537733" y="423659"/>
          <a:ext cx="616689" cy="191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smtClean="0">
              <a:solidFill>
                <a:schemeClr val="accent4">
                  <a:lumMod val="50000"/>
                </a:schemeClr>
              </a:solidFill>
            </a:rPr>
            <a:t>14.5 %</a:t>
          </a:r>
          <a:endParaRPr lang="en-US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0.75893</cdr:x>
      <cdr:y>0.08109</cdr:y>
    </cdr:from>
    <cdr:to>
      <cdr:x>0.82961</cdr:x>
      <cdr:y>0.11772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621723" y="423659"/>
          <a:ext cx="616689" cy="191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smtClean="0">
              <a:solidFill>
                <a:schemeClr val="accent4">
                  <a:lumMod val="50000"/>
                </a:schemeClr>
              </a:solidFill>
            </a:rPr>
            <a:t>31.9 %</a:t>
          </a:r>
          <a:endParaRPr lang="en-US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0.90171</cdr:x>
      <cdr:y>0.08109</cdr:y>
    </cdr:from>
    <cdr:to>
      <cdr:x>0.97239</cdr:x>
      <cdr:y>0.11772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7867464" y="423659"/>
          <a:ext cx="616689" cy="191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smtClean="0">
              <a:solidFill>
                <a:schemeClr val="accent4">
                  <a:lumMod val="50000"/>
                </a:schemeClr>
              </a:solidFill>
            </a:rPr>
            <a:t>27.2 %</a:t>
          </a:r>
          <a:endParaRPr lang="en-US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0.10708</cdr:x>
      <cdr:y>0.07703</cdr:y>
    </cdr:from>
    <cdr:to>
      <cdr:x>0.17776</cdr:x>
      <cdr:y>0.11367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934265" y="402452"/>
          <a:ext cx="616689" cy="191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smtClean="0">
              <a:solidFill>
                <a:schemeClr val="accent4">
                  <a:lumMod val="50000"/>
                </a:schemeClr>
              </a:solidFill>
            </a:rPr>
            <a:t>25.7 %</a:t>
          </a:r>
          <a:endParaRPr lang="en-US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0.14443</cdr:x>
      <cdr:y>0.64686</cdr:y>
    </cdr:from>
    <cdr:to>
      <cdr:x>0.21509</cdr:x>
      <cdr:y>0.71943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1520" y="3121331"/>
          <a:ext cx="631850" cy="350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100" b="1" dirty="0">
              <a:solidFill>
                <a:srgbClr val="C00000"/>
              </a:solidFill>
            </a:rPr>
            <a:t>98%</a:t>
          </a:r>
          <a:endParaRPr lang="en-US" sz="1100" b="1" dirty="0">
            <a:solidFill>
              <a:srgbClr val="C00000"/>
            </a:solidFill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0.33304</cdr:x>
      <cdr:y>0.06024</cdr:y>
    </cdr:from>
    <cdr:to>
      <cdr:x>0.40678</cdr:x>
      <cdr:y>0.0711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80444" y="312888"/>
          <a:ext cx="349955" cy="56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0.0333</cdr:x>
      <cdr:y>0.02035</cdr:y>
    </cdr:from>
    <cdr:to>
      <cdr:x>0.96105</cdr:x>
      <cdr:y>0.13988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045" y="105706"/>
          <a:ext cx="4402666" cy="6208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0.03819</cdr:x>
      <cdr:y>0.0133</cdr:y>
    </cdr:from>
    <cdr:to>
      <cdr:x>0.93642</cdr:x>
      <cdr:y>0.15075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1427" y="69067"/>
          <a:ext cx="3796756" cy="7139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0.4177</cdr:x>
      <cdr:y>0.43683</cdr:y>
    </cdr:from>
    <cdr:to>
      <cdr:x>0.4669</cdr:x>
      <cdr:y>0.50838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xmlns="" id="{A0829D68-E23E-4289-9FEE-3C65647A29E9}"/>
            </a:ext>
          </a:extLst>
        </cdr:cNvPr>
        <cdr:cNvSpPr/>
      </cdr:nvSpPr>
      <cdr:spPr>
        <a:xfrm xmlns:a="http://schemas.openxmlformats.org/drawingml/2006/main">
          <a:off x="3509731" y="1762893"/>
          <a:ext cx="413338" cy="288768"/>
        </a:xfrm>
        <a:prstGeom xmlns:a="http://schemas.openxmlformats.org/drawingml/2006/main" prst="rect">
          <a:avLst/>
        </a:prstGeom>
        <a:solidFill xmlns:a="http://schemas.openxmlformats.org/drawingml/2006/main">
          <a:srgbClr val="239D89"/>
        </a:solidFill>
        <a:ln xmlns:a="http://schemas.openxmlformats.org/drawingml/2006/main">
          <a:solidFill>
            <a:srgbClr val="48C8B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algn="ctr"/>
          <a:r>
            <a:rPr lang="en-US" sz="900" b="1" dirty="0"/>
            <a:t>99%</a:t>
          </a: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0.4729</cdr:x>
      <cdr:y>0.37224</cdr:y>
    </cdr:from>
    <cdr:to>
      <cdr:x>0.51193</cdr:x>
      <cdr:y>0.40001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72112" y="2062771"/>
          <a:ext cx="352540" cy="1538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0.54271</cdr:x>
      <cdr:y>0.23933</cdr:y>
    </cdr:from>
    <cdr:to>
      <cdr:x>0.6447</cdr:x>
      <cdr:y>0.28286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902741" y="1326257"/>
          <a:ext cx="921357" cy="241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0.48735</cdr:x>
      <cdr:y>0.2813</cdr:y>
    </cdr:from>
    <cdr:to>
      <cdr:x>0.58857</cdr:x>
      <cdr:y>0.44631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02668" y="155881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0.50419</cdr:x>
      <cdr:y>0.24616</cdr:y>
    </cdr:from>
    <cdr:to>
      <cdr:x>0.60541</cdr:x>
      <cdr:y>0.29111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554775" y="1364097"/>
          <a:ext cx="914401" cy="249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>
              <a:solidFill>
                <a:srgbClr val="C00000"/>
              </a:solidFill>
            </a:rPr>
            <a:t>RAMUS</a:t>
          </a:r>
          <a:r>
            <a:rPr lang="ka-GE" sz="1100" b="1" dirty="0">
              <a:solidFill>
                <a:srgbClr val="C00000"/>
              </a:solidFill>
            </a:rPr>
            <a:t> </a:t>
          </a:r>
          <a:endParaRPr lang="en-US" sz="11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0.43764</cdr:x>
      <cdr:y>0.37705</cdr:y>
    </cdr:from>
    <cdr:to>
      <cdr:x>0.53886</cdr:x>
      <cdr:y>0.54206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53589" y="208939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0.26219</cdr:x>
      <cdr:y>0.54817</cdr:y>
    </cdr:from>
    <cdr:to>
      <cdr:x>0.36341</cdr:x>
      <cdr:y>0.5828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368625" y="3037665"/>
          <a:ext cx="914400" cy="1919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>
              <a:solidFill>
                <a:srgbClr val="C00000"/>
              </a:solidFill>
            </a:rPr>
            <a:t>RAMUS</a:t>
          </a:r>
          <a:endParaRPr lang="en-US" sz="1100" b="1" dirty="0">
            <a:solidFill>
              <a:srgbClr val="C0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0.23851</cdr:x>
      <cdr:y>0.13923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-4494882" y="-1563239"/>
          <a:ext cx="1064173" cy="58229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noFill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0.11852</cdr:x>
      <cdr:y>0.20004</cdr:y>
    </cdr:from>
    <cdr:to>
      <cdr:x>0.95114</cdr:x>
      <cdr:y>0.30494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88769" y="903382"/>
          <a:ext cx="6946067" cy="473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0.0888</cdr:x>
      <cdr:y>0.1976</cdr:y>
    </cdr:from>
    <cdr:to>
      <cdr:x>1</cdr:x>
      <cdr:y>0.27078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40822" y="892365"/>
          <a:ext cx="7601637" cy="3305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0.16011</cdr:x>
      <cdr:y>0.20248</cdr:y>
    </cdr:from>
    <cdr:to>
      <cdr:x>0.26972</cdr:x>
      <cdr:y>0.40496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335733" y="91439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0.0822</cdr:x>
      <cdr:y>0.21468</cdr:y>
    </cdr:from>
    <cdr:to>
      <cdr:x>1</cdr:x>
      <cdr:y>0.30006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85737" y="969483"/>
          <a:ext cx="7656722" cy="3855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0.3983</cdr:x>
      <cdr:y>0.62813</cdr:y>
    </cdr:from>
    <cdr:to>
      <cdr:x>0.45166</cdr:x>
      <cdr:y>0.69262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71729" y="2897322"/>
          <a:ext cx="451692" cy="2974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0.56358</cdr:x>
      <cdr:y>0.59947</cdr:y>
    </cdr:from>
    <cdr:to>
      <cdr:x>0.60783</cdr:x>
      <cdr:y>0.64724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770871" y="2765120"/>
          <a:ext cx="374574" cy="2203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0.859</cdr:x>
      <cdr:y>0.80176</cdr:y>
    </cdr:from>
    <cdr:to>
      <cdr:x>0.96702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271701" y="37263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0.83425</cdr:x>
      <cdr:y>0.74242</cdr:y>
    </cdr:from>
    <cdr:to>
      <cdr:x>0.92612</cdr:x>
      <cdr:y>0.82028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062174" y="3424485"/>
          <a:ext cx="777667" cy="359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dirty="0"/>
            <a:t>45,5%</a:t>
          </a:r>
          <a:endParaRPr lang="en-US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0.68859</cdr:x>
      <cdr:y>0.11161</cdr:y>
    </cdr:from>
    <cdr:to>
      <cdr:x>0.76627</cdr:x>
      <cdr:y>0.11336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xmlns="" id="{4F0FE9C1-7591-4358-9B56-F0F724481811}"/>
            </a:ext>
          </a:extLst>
        </cdr:cNvPr>
        <cdr:cNvCxnSpPr/>
      </cdr:nvCxnSpPr>
      <cdr:spPr>
        <a:xfrm xmlns:a="http://schemas.openxmlformats.org/drawingml/2006/main" flipH="1" flipV="1">
          <a:off x="6105726" y="642490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0.66116</cdr:x>
      <cdr:y>0.23556</cdr:y>
    </cdr:from>
    <cdr:to>
      <cdr:x>0.73884</cdr:x>
      <cdr:y>0.23731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xmlns="" id="{2D2685F0-AD9E-4D50-8525-BFBE3AE1D49E}"/>
            </a:ext>
          </a:extLst>
        </cdr:cNvPr>
        <cdr:cNvCxnSpPr/>
      </cdr:nvCxnSpPr>
      <cdr:spPr>
        <a:xfrm xmlns:a="http://schemas.openxmlformats.org/drawingml/2006/main" flipH="1" flipV="1">
          <a:off x="5862486" y="1356015"/>
          <a:ext cx="688784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0.55781</cdr:x>
      <cdr:y>0.43208</cdr:y>
    </cdr:from>
    <cdr:to>
      <cdr:x>0.63549</cdr:x>
      <cdr:y>0.43383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xmlns="" id="{7DEE5780-9A60-4601-A16C-7E6517C1D5C9}"/>
            </a:ext>
          </a:extLst>
        </cdr:cNvPr>
        <cdr:cNvCxnSpPr/>
      </cdr:nvCxnSpPr>
      <cdr:spPr>
        <a:xfrm xmlns:a="http://schemas.openxmlformats.org/drawingml/2006/main" flipH="1" flipV="1">
          <a:off x="4946078" y="2487296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0.64242</cdr:x>
      <cdr:y>0.27622</cdr:y>
    </cdr:from>
    <cdr:to>
      <cdr:x>0.7201</cdr:x>
      <cdr:y>0.27797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xmlns="" id="{27E5FD2B-0274-4E34-A3E8-4EAB05F7ECD3}"/>
            </a:ext>
          </a:extLst>
        </cdr:cNvPr>
        <cdr:cNvCxnSpPr/>
      </cdr:nvCxnSpPr>
      <cdr:spPr>
        <a:xfrm xmlns:a="http://schemas.openxmlformats.org/drawingml/2006/main" flipH="1" flipV="1">
          <a:off x="5696266" y="1590079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0.15348</cdr:x>
      <cdr:y>0.19403</cdr:y>
    </cdr:from>
    <cdr:to>
      <cdr:x>0.26887</cdr:x>
      <cdr:y>0.25512</cdr:y>
    </cdr:to>
    <cdr:sp macro="" textlink="">
      <cdr:nvSpPr>
        <cdr:cNvPr id="3" name="TextBox 5"/>
        <cdr:cNvSpPr txBox="1"/>
      </cdr:nvSpPr>
      <cdr:spPr>
        <a:xfrm xmlns:a="http://schemas.openxmlformats.org/drawingml/2006/main">
          <a:off x="757345" y="830886"/>
          <a:ext cx="569383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sz="1100" dirty="0" smtClean="0"/>
            <a:t>9.</a:t>
          </a:r>
          <a:r>
            <a:rPr lang="en-US" sz="1100" dirty="0" smtClean="0"/>
            <a:t>8 %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0.62463</cdr:x>
      <cdr:y>0.57769</cdr:y>
    </cdr:from>
    <cdr:to>
      <cdr:x>0.73568</cdr:x>
      <cdr:y>0.63304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53100" y="2788638"/>
          <a:ext cx="578386" cy="267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0.58621</cdr:x>
      <cdr:y>0.61089</cdr:y>
    </cdr:from>
    <cdr:to>
      <cdr:x>0.75862</cdr:x>
      <cdr:y>0.67166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22014" y="2768626"/>
          <a:ext cx="771181" cy="275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0.59852</cdr:x>
      <cdr:y>0.6061</cdr:y>
    </cdr:from>
    <cdr:to>
      <cdr:x>0.74631</cdr:x>
      <cdr:y>0.67644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77100" y="2683734"/>
          <a:ext cx="661011" cy="3114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>
              <a:solidFill>
                <a:schemeClr val="bg1"/>
              </a:solidFill>
            </a:rPr>
            <a:t>6 9,3%</a:t>
          </a:r>
          <a:endParaRPr lang="en-US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0.44072</cdr:x>
      <cdr:y>0.53934</cdr:y>
    </cdr:from>
    <cdr:to>
      <cdr:x>0.588</cdr:x>
      <cdr:y>0.60814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35839" y="2241153"/>
          <a:ext cx="613458" cy="2858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69.3%</a:t>
          </a:r>
          <a:endParaRPr lang="en-US" sz="1100" dirty="0">
            <a:solidFill>
              <a:schemeClr val="bg1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0.31005</cdr:x>
      <cdr:y>0.4736</cdr:y>
    </cdr:from>
    <cdr:to>
      <cdr:x>0.37031</cdr:x>
      <cdr:y>0.52842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16616" y="1800077"/>
          <a:ext cx="508548" cy="208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0.73239</cdr:x>
      <cdr:y>0.45951</cdr:y>
    </cdr:from>
    <cdr:to>
      <cdr:x>0.81092</cdr:x>
      <cdr:y>0.54049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180881" y="1746519"/>
          <a:ext cx="662754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0.73651</cdr:x>
      <cdr:y>0.45951</cdr:y>
    </cdr:from>
    <cdr:to>
      <cdr:x>0.81092</cdr:x>
      <cdr:y>0.5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215605" y="1746519"/>
          <a:ext cx="628030" cy="1538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29011" y="1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5801" y="4723494"/>
            <a:ext cx="5409562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2901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522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5801" y="4723494"/>
            <a:ext cx="5409562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382901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462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ძალიან მაღალია პირველსაკეისროთა რაოდენობა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7057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sz="1600" b="1" dirty="0" smtClean="0"/>
              <a:t>მკვეთრად გაუმჯობესებულია საკეისრო კვეთის პროცენტი და 39 კვირამდე საკეისრო კვეტის პროცენტი.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66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sz="1600" b="1" dirty="0"/>
              <a:t>ძალიან საინტერესო მონაცემია და მიმაჩნია თითოეული კლინიკისთვის ინდივიდუალური ანალიზის გაკეთება, დიდი შეუსაბამობაა მონაცემთა შორის.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4889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2018-ში იყო2,7 შემცირდა 2-მდე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451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014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კვლავ ძალიან მაღალია შიდა რეფერალი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968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ძალიან</a:t>
            </a:r>
            <a:r>
              <a:rPr lang="ka-GE" baseline="0" dirty="0" smtClean="0"/>
              <a:t> მაღალია რეფერალი მათ შორის საკეისრო კვეთის შემდგომი რეფერალ;ი და 39 კვ-მდე საკეისრო კვეთის რეფერალი, სტრუქტურა არ იცვლება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711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მართალია</a:t>
            </a:r>
            <a:r>
              <a:rPr lang="ka-GE" baseline="0" dirty="0" smtClean="0"/>
              <a:t> ტრანსპორტირების ინდექსი შემცირებულია, მაგრამ ჯერ კიდევ შორს ვართ საერთაშორისო სტანდარტიდან რეფერალის რაოდენობითმ მაღალია რეფერალი, შიდა რეფერალის ხარჯზე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4918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კრიტიკას ვერ უძლებს რეფერალში შიდა რეფერალის 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312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II-III </a:t>
            </a:r>
            <a:r>
              <a:rPr lang="ka-GE" dirty="0" smtClean="0"/>
              <a:t>დონის დაწესებულებები  კვლავ შიდა რეფერალით იტვირთებიან</a:t>
            </a:r>
            <a:r>
              <a:rPr lang="ka-GE" baseline="0" dirty="0" smtClean="0"/>
              <a:t> ერთეულია გარედან შემოყვანილი პაციენტები, განსაკუთრებით დედაქალაქის კლინიკებში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264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258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ძალიან მატალია შიდა რეფერალი, დონის შესაბამისი მიმართვიანობისას სასურველია, რომ არ რეფერირდებოდეს ამდენი ახალშობილი, ანტენატალური მოვლა ყველა მონაცემს გამოასწორებს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763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505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თუ 2018 წლის ანალიზით ერთ-ორ კლინიკაზე მოდიოდა მაღალი რისკის პაციენტის</a:t>
            </a:r>
            <a:r>
              <a:rPr lang="ka-GE" baseline="0" dirty="0" smtClean="0"/>
              <a:t> %, ორი კვარტლის ანალიზით, თითქმის ტანაბრად გადანაწილდა რისკის მომსახურება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913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წამყვანი მიზეზები კვლავ რესპირატორული დარღვევებია, უნდა მიექცეს ყურადღება</a:t>
            </a:r>
            <a:r>
              <a:rPr lang="ka-GE" baseline="0" dirty="0" smtClean="0"/>
              <a:t> 39 კვ-მდე საკეისროებს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253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არ არის მაღალი დედათა</a:t>
            </a:r>
            <a:r>
              <a:rPr lang="ka-GE" baseline="0" dirty="0" smtClean="0"/>
              <a:t> რეფერალის რაოდენობა, რაც დონის შესაბამისი მიმართვიანობით უნდა ავხსნათ.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344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9248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მკვდრად შობადობის მაჩვენებელმა კვლავ მოიმატა,</a:t>
            </a:r>
            <a:r>
              <a:rPr lang="ka-GE" baseline="0" dirty="0" smtClean="0"/>
              <a:t> რაც ზალიან სამწუხაროა, მაგრამ ანტენატალური მეთვალყურეობის გაუმჯობესების გარეშე სიტუაციის გამოსწორება შუძლებელი იქნება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675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8500"/>
            <a:ext cx="4656138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95160" y="4422571"/>
            <a:ext cx="55644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dirty="0"/>
              <a:t>დადებითი დინამიკაა მაღალი წონის ახალშობილთა მკვდრადშობადობის შემცირების თვალსაზრისით</a:t>
            </a:r>
            <a:r>
              <a:rPr lang="ka-GE" baseline="0" dirty="0"/>
              <a:t> 2016-60,6%, 2017-57%, 2018-52% </a:t>
            </a:r>
            <a:r>
              <a:rPr lang="ka-GE" dirty="0"/>
              <a:t>საყურადღებოა: 1500-2500</a:t>
            </a:r>
            <a:r>
              <a:rPr lang="ka-GE" baseline="0" dirty="0"/>
              <a:t> და 2500 მეტი მკვდრადშბილთა 4</a:t>
            </a:r>
            <a:r>
              <a:rPr lang="en-US" baseline="0" dirty="0"/>
              <a:t>1</a:t>
            </a:r>
            <a:r>
              <a:rPr lang="ka-GE" baseline="0" dirty="0"/>
              <a:t>%,.</a:t>
            </a:r>
            <a:endParaRPr dirty="0"/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3938693" y="8842149"/>
            <a:ext cx="3014400" cy="465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ka-GE"/>
              <a:pPr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7684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/>
              <a:t>ძალიან მაღალია დროულ ახალშობილთა ანტენატალური სიკვდილის მაჩვენებელი </a:t>
            </a:r>
            <a:r>
              <a:rPr lang="ka-GE" dirty="0" smtClean="0"/>
              <a:t>51%საერთაშორისო </a:t>
            </a:r>
            <a:r>
              <a:rPr lang="ka-GE" dirty="0"/>
              <a:t>გამოცდილებით არ უნდა აღემატებოდეს 10%-ს ჩვენი ტიპის ქვეყნებში) ასევე მაღალია  34 კვირის ზემოთ</a:t>
            </a:r>
            <a:r>
              <a:rPr lang="ka-GE" baseline="0" dirty="0"/>
              <a:t> </a:t>
            </a:r>
            <a:r>
              <a:rPr lang="ka-GE" baseline="0" dirty="0" smtClean="0"/>
              <a:t>48,1</a:t>
            </a:r>
            <a:r>
              <a:rPr lang="ka-GE" baseline="0" dirty="0"/>
              <a:t>%,.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993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/>
              <a:t>სტრუქტურულად პირველ 12 საათში უნდა იღუპებოდეს 2/3, ამ შემთხვევაშის განსხვავებული და არასწორი სტრუქტურაა, რაც უფრო ღრმა ანალიზს საჭიროებს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63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181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/>
              <a:t>2018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39796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გარდა იმისა,რომ მკვეთრად შემცირებულია ნეონატალური სიკვდილობა, სტრუქტურა იმეორებს, საუკეთესო საერთაშორისო</a:t>
            </a:r>
            <a:r>
              <a:rPr lang="ka-GE" baseline="0" dirty="0"/>
              <a:t> გამოცდილებას, 2/3 ადრეულ ნეონატალურზე მოდის.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8033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წონითი სტრუქტურა მკვეთრად გაუმჯობესებულია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53774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5045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2100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2013 წლამდე ქვეყანაში არსებული სტატისტიკა არ შეესაბამებოდა რეალურ მდგომარეობას, შესაბამისად საერთაშორისო</a:t>
            </a:r>
            <a:r>
              <a:rPr lang="ka-GE" baseline="0" dirty="0"/>
              <a:t> ორგანიზაციები აწარმოებდნენ პარალელურ დათვლებს, სწორედ ამიტომაა წარმოდგენილი მაჩვენებელი 2 ფერში, ასე მაგალითად 2005 წელს ქვეყნის ოფიციალური სტატისტიკის მიხედვით იყო 23,4, გარე დათვლებით იგივე მაჩვენებელი იყო 45,0. სწორედ საეჭვო სატისტყიკის გამო მოხდა 2008 და 2012 წელს დედათა სიკვდილობის რეტორსპექტული ანალიზი </a:t>
            </a:r>
            <a:r>
              <a:rPr lang="en-US" baseline="0" dirty="0"/>
              <a:t>RAMUS </a:t>
            </a:r>
            <a:r>
              <a:rPr lang="ka-GE" baseline="0" dirty="0"/>
              <a:t>მეთოდოლოგიით, რამაც დაადასტურა აღნიშნული პრობლემა. 2013 წლიდან პარალელური დათვლები აღარ ხდება, რადგან სტატისტიკური ინფორმაცია გახდა სანდო.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0164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შემთხვევათა რაოდენობა შემცირდა 22 -ით, მაგრამ კომპონენტზე დანახარჯი გაიზარდა  -გახდა თითქმის 450000 ლარი,</a:t>
            </a:r>
            <a:r>
              <a:rPr lang="ka-GE" baseline="0" dirty="0" smtClean="0"/>
              <a:t> ეს საკითხი შემდგომ ჩაღრმავებულ ანალიზს მოითხოვს.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54384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85642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84399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75801" y="4723494"/>
            <a:ext cx="5409562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5677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75802" y="4723493"/>
            <a:ext cx="5409445" cy="44742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dirty="0"/>
              <a:t>პროცესის</a:t>
            </a:r>
            <a:r>
              <a:rPr lang="ka-GE" baseline="0" dirty="0"/>
              <a:t> მონიტორინგი მიმდინარეონს ეფექტურობის საზომი ინდიკატორებით, რომელიც საერთაშრისო სტანდარტია და 3 ნაწილისაგან შედგება.</a:t>
            </a:r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baseline="0" dirty="0"/>
              <a:t>პროცესის ინდიკატოთა სპექტრი მუდმოვად იხვეწება, ფართოვდება და უახლოვდება საერთაშორისო სტანდარტს, რითაც შესაძლებელი ხდება ქვეყანაში არსებული მდგომარეობის შედარება მსოფლიო მონაცემებთან.</a:t>
            </a:r>
            <a:endParaRPr dirty="0"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829010" y="9443789"/>
            <a:ext cx="2930456" cy="497281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1572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312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საკეისრო</a:t>
            </a:r>
            <a:r>
              <a:rPr lang="ka-GE" baseline="0" dirty="0"/>
              <a:t> კვეთის მაჩვენებელი შემცირებულია 2,1%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707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8587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II  </a:t>
            </a:r>
            <a:r>
              <a:rPr lang="ka-GE" dirty="0" smtClean="0"/>
              <a:t>დონის</a:t>
            </a:r>
            <a:r>
              <a:rPr lang="ka-GE" baseline="0" dirty="0" smtClean="0"/>
              <a:t> </a:t>
            </a:r>
            <a:r>
              <a:rPr lang="ka-GE" dirty="0" smtClean="0"/>
              <a:t>პერინატალური სერვისის მიმწოდებელ დაწესებულები რომელთაც აქვთ საკეისრო კვეთუს  ყველაზე მაღალი პროცენტი  (50%-ზე მეტი)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3951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გამოხატული კლების დინამიკის მიუხედავად კვლავ მაღალია პირველ საკეისრო კვეთების</a:t>
            </a:r>
            <a:r>
              <a:rPr lang="ka-GE" baseline="0" dirty="0" smtClean="0"/>
              <a:t> პროცენტი.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54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  <p:pic>
        <p:nvPicPr>
          <p:cNvPr id="15" name="Shape 15" descr="MOH ppt-02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MOH ppt-02.jpg"/>
          <p:cNvPicPr preferRelativeResize="0"/>
          <p:nvPr/>
        </p:nvPicPr>
        <p:blipFill rotWithShape="1">
          <a:blip r:embed="rId13">
            <a:alphaModFix/>
          </a:blip>
          <a:srcRect t="24446" r="72501" b="62219"/>
          <a:stretch/>
        </p:blipFill>
        <p:spPr>
          <a:xfrm>
            <a:off x="152400" y="533400"/>
            <a:ext cx="2514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 descr="MOH ppt-02.jpg"/>
          <p:cNvPicPr preferRelativeResize="0"/>
          <p:nvPr/>
        </p:nvPicPr>
        <p:blipFill rotWithShape="1">
          <a:blip r:embed="rId14">
            <a:alphaModFix/>
          </a:blip>
          <a:srcRect l="2499" t="8890" r="72500" b="78410"/>
          <a:stretch/>
        </p:blipFill>
        <p:spPr>
          <a:xfrm>
            <a:off x="0" y="0"/>
            <a:ext cx="1600200" cy="609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t>‹#›</a:t>
            </a:fld>
            <a:endParaRPr/>
          </a:p>
        </p:txBody>
      </p:sp>
      <p:pic>
        <p:nvPicPr>
          <p:cNvPr id="93" name="Shape 93" descr="MOH ppt-02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0"/>
            <a:ext cx="914399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 descr="MOH ppt-02.jpg"/>
          <p:cNvPicPr preferRelativeResize="0"/>
          <p:nvPr/>
        </p:nvPicPr>
        <p:blipFill rotWithShape="1">
          <a:blip r:embed="rId11">
            <a:alphaModFix/>
          </a:blip>
          <a:srcRect t="24445" r="72501" b="62219"/>
          <a:stretch/>
        </p:blipFill>
        <p:spPr>
          <a:xfrm>
            <a:off x="152400" y="533400"/>
            <a:ext cx="2514600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 descr="MOH ppt-02.jpg"/>
          <p:cNvPicPr preferRelativeResize="0"/>
          <p:nvPr/>
        </p:nvPicPr>
        <p:blipFill rotWithShape="1">
          <a:blip r:embed="rId12">
            <a:alphaModFix/>
          </a:blip>
          <a:srcRect l="2500" t="8890" r="72500" b="78409"/>
          <a:stretch/>
        </p:blipFill>
        <p:spPr>
          <a:xfrm>
            <a:off x="0" y="0"/>
            <a:ext cx="1600199" cy="609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6.xml"/><Relationship Id="rId7" Type="http://schemas.openxmlformats.org/officeDocument/2006/relationships/diagramColors" Target="../diagrams/colors3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chart" Target="../charts/chart16.xml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chart" Target="../charts/chart17.xml"/><Relationship Id="rId9" Type="http://schemas.microsoft.com/office/2007/relationships/diagramDrawing" Target="../diagrams/drawin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4.xml"/><Relationship Id="rId4" Type="http://schemas.openxmlformats.org/officeDocument/2006/relationships/chart" Target="../charts/char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dc.ge/Handlers/GetFile.ashx?ID=7af3bca8-caa6-43e2-a283-d862e2a6ef9d" TargetMode="Externa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6.xml"/><Relationship Id="rId4" Type="http://schemas.openxmlformats.org/officeDocument/2006/relationships/hyperlink" Target="http://www.ncdc.ge/Handlers/GetFile.ashx?ID=7af3bca8-caa6-43e2-a283-d862e2a6ef9d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/>
        </p:nvSpPr>
        <p:spPr>
          <a:xfrm>
            <a:off x="1046180" y="5399958"/>
            <a:ext cx="7205032" cy="82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a-GE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201</a:t>
            </a:r>
            <a:r>
              <a:rPr lang="en-US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9 </a:t>
            </a:r>
            <a:r>
              <a:rPr lang="ka-GE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წელი</a:t>
            </a:r>
            <a:r>
              <a:rPr lang="en-US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 </a:t>
            </a:r>
            <a:endParaRPr lang="ka-GE" sz="1800" b="1" dirty="0">
              <a:ln w="10160">
                <a:solidFill>
                  <a:srgbClr val="E9F0DC"/>
                </a:solidFill>
                <a:prstDash val="solid"/>
              </a:ln>
              <a:solidFill>
                <a:srgbClr val="123E36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378" y="2554510"/>
            <a:ext cx="88226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a-GE" sz="40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03AA9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პერინატალური რეგიონალიზაცია</a:t>
            </a:r>
            <a:endParaRPr lang="en-US" sz="4000" b="1" cap="none" spc="0" dirty="0">
              <a:ln w="10160">
                <a:solidFill>
                  <a:srgbClr val="E9F0DC"/>
                </a:solidFill>
                <a:prstDash val="solid"/>
              </a:ln>
              <a:solidFill>
                <a:srgbClr val="03AA9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9142" y="4642276"/>
            <a:ext cx="6499108" cy="104644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ka-GE" sz="2000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ვერა ბაზიარი</a:t>
            </a:r>
            <a:endParaRPr lang="en-US" sz="1600" b="1" dirty="0">
              <a:solidFill>
                <a:srgbClr val="1444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ka-GE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პერინატალური რეგიონალიზაციის პროგრამის კოორდინატორი</a:t>
            </a:r>
          </a:p>
          <a:p>
            <a:pPr lvl="0" algn="ctr"/>
            <a:r>
              <a:rPr lang="ka-GE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ჯანმრთელობის პოლიტიკის სამმართველო</a:t>
            </a:r>
            <a:endParaRPr lang="en-US" b="1" dirty="0">
              <a:solidFill>
                <a:srgbClr val="1444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endParaRPr lang="ka-G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74"/>
          <p:cNvSpPr txBox="1"/>
          <p:nvPr/>
        </p:nvSpPr>
        <p:spPr>
          <a:xfrm>
            <a:off x="1399142" y="1160258"/>
            <a:ext cx="70038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ka-GE" sz="3200" b="1" dirty="0">
                <a:solidFill>
                  <a:srgbClr val="134F5C"/>
                </a:solidFill>
              </a:rPr>
              <a:t>დედათა და ბავშვთა ჯანმრთელობა</a:t>
            </a:r>
            <a:endParaRPr sz="3200" b="1" dirty="0">
              <a:solidFill>
                <a:srgbClr val="134F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609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160527332"/>
              </p:ext>
            </p:extLst>
          </p:nvPr>
        </p:nvGraphicFramePr>
        <p:xfrm>
          <a:off x="4704203" y="1310732"/>
          <a:ext cx="4439797" cy="362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873216817"/>
              </p:ext>
            </p:extLst>
          </p:nvPr>
        </p:nvGraphicFramePr>
        <p:xfrm>
          <a:off x="402048" y="1365409"/>
          <a:ext cx="4461831" cy="3678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76974" y="2896787"/>
            <a:ext cx="25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ნაადრევი მშობიარობა  7.9%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08463" y="428497"/>
            <a:ext cx="753553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მშობიარობები/საკეირო კვეთები  გესტაციური ვადის მიხედვით (ნაადრევი მშობიარობა)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8955" y="-33051"/>
            <a:ext cx="32769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71641" y="3094616"/>
            <a:ext cx="25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ნაადრევი მშობიარობა  </a:t>
            </a:r>
            <a:r>
              <a:rPr lang="ka-GE" dirty="0" smtClean="0"/>
              <a:t>9</a:t>
            </a:r>
            <a:r>
              <a:rPr lang="ka-GE" dirty="0"/>
              <a:t>%</a:t>
            </a:r>
            <a:endParaRPr lang="en-US" dirty="0"/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xmlns="" id="{2F3EBBAB-B221-418F-803E-F7570DD891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6028090"/>
              </p:ext>
            </p:extLst>
          </p:nvPr>
        </p:nvGraphicFramePr>
        <p:xfrm>
          <a:off x="187287" y="5017875"/>
          <a:ext cx="8676795" cy="1192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896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99D4B705-914D-46A8-8E24-2FB5EABEAF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5757557"/>
              </p:ext>
            </p:extLst>
          </p:nvPr>
        </p:nvGraphicFramePr>
        <p:xfrm>
          <a:off x="158621" y="939435"/>
          <a:ext cx="9144000" cy="4427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D6924E-A534-4E0E-B3E7-4019B08C1994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258">
            <a:extLst>
              <a:ext uri="{FF2B5EF4-FFF2-40B4-BE49-F238E27FC236}">
                <a16:creationId xmlns:a16="http://schemas.microsoft.com/office/drawing/2014/main" xmlns="" id="{84E3683D-A9D1-4E1D-8842-17597215E8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3022" y="441957"/>
            <a:ext cx="7540978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კვეთის ტენდენციები</a:t>
            </a:r>
            <a:endParaRPr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367122"/>
            <a:ext cx="93026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dirty="0"/>
              <a:t>2018 წელს 2017 წელთან შედარებით საკეისრო კვეთის რაოდენობა ≈3%  შემცირდა, </a:t>
            </a:r>
            <a:r>
              <a:rPr lang="en-US" dirty="0"/>
              <a:t>2019 I-II </a:t>
            </a:r>
            <a:r>
              <a:rPr lang="ka-GE" dirty="0" smtClean="0"/>
              <a:t>კვ</a:t>
            </a:r>
            <a:r>
              <a:rPr lang="en-US" dirty="0" smtClean="0"/>
              <a:t> 2018 </a:t>
            </a:r>
            <a:r>
              <a:rPr lang="ka-GE" dirty="0" smtClean="0"/>
              <a:t>წელთან შედარებით 2.1%-იტ, მაგრამ,კვლავ </a:t>
            </a:r>
            <a:r>
              <a:rPr lang="ka-GE" dirty="0"/>
              <a:t>მაღალია პროცენტი, როგორც მსოფლიო ასევე რეგიონის  მაჩვენებელებთან შედარებით.</a:t>
            </a:r>
          </a:p>
        </p:txBody>
      </p:sp>
    </p:spTree>
    <p:extLst>
      <p:ext uri="{BB962C8B-B14F-4D97-AF65-F5344CB8AC3E}">
        <p14:creationId xmlns:p14="http://schemas.microsoft.com/office/powerpoint/2010/main" val="114555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A84667C1-A568-4834-882E-B5BAE68A33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8649434"/>
              </p:ext>
            </p:extLst>
          </p:nvPr>
        </p:nvGraphicFramePr>
        <p:xfrm>
          <a:off x="329938" y="813689"/>
          <a:ext cx="8465270" cy="461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16489FF9-2F6E-4AC5-A059-96C7C58368DA}"/>
              </a:ext>
            </a:extLst>
          </p:cNvPr>
          <p:cNvSpPr txBox="1">
            <a:spLocks/>
          </p:cNvSpPr>
          <p:nvPr/>
        </p:nvSpPr>
        <p:spPr>
          <a:xfrm>
            <a:off x="1608463" y="19557"/>
            <a:ext cx="7535537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მშობიარობები/საკეირო კვეთების განაწილება დონეების მიხედვით</a:t>
            </a:r>
            <a:endParaRPr lang="nb-NO"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8BE060-A1DF-4514-A9C0-4058F6E70B9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596568" y="4255806"/>
            <a:ext cx="727320" cy="31894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200" dirty="0"/>
              <a:t>37,4%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3745735" y="4076241"/>
            <a:ext cx="52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/>
              <a:t>44,2%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179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39091" y="1285930"/>
            <a:ext cx="1465118" cy="2207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6"/>
          <p:cNvGraphicFramePr>
            <a:graphicFrameLocks/>
          </p:cNvGraphicFramePr>
          <p:nvPr/>
        </p:nvGraphicFramePr>
        <p:xfrm>
          <a:off x="141968" y="529936"/>
          <a:ext cx="8866950" cy="575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39807" y="659639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/>
              <a:t>Births by caesarean section</a:t>
            </a:r>
            <a:r>
              <a:rPr lang="ka-GE" b="1" dirty="0"/>
              <a:t> </a:t>
            </a:r>
            <a:r>
              <a:rPr lang="en-US" b="1" dirty="0"/>
              <a:t>Data by country</a:t>
            </a:r>
            <a:r>
              <a:rPr lang="ka-GE" b="1" dirty="0"/>
              <a:t> –</a:t>
            </a:r>
            <a:r>
              <a:rPr lang="en-US" b="1" dirty="0"/>
              <a:t>WHO 2012-2016</a:t>
            </a:r>
          </a:p>
          <a:p>
            <a:endParaRPr lang="en-US" b="1" dirty="0">
              <a:solidFill>
                <a:srgbClr val="2A2EE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5028" y="24731"/>
            <a:ext cx="498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საკეისრო კვეთების ტენდენცია მსოფლიოში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92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B0F134B4-F560-4BAF-9EAF-7DD020CDF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6880138"/>
              </p:ext>
            </p:extLst>
          </p:nvPr>
        </p:nvGraphicFramePr>
        <p:xfrm>
          <a:off x="1" y="1711330"/>
          <a:ext cx="4934425" cy="4282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20985" y="3201828"/>
            <a:ext cx="698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39.6</a:t>
            </a:r>
            <a:r>
              <a:rPr lang="ka-GE" dirty="0"/>
              <a:t>%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77579" y="2556240"/>
            <a:ext cx="64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11.3%</a:t>
            </a:r>
            <a:endParaRPr lang="en-US" sz="1100" dirty="0"/>
          </a:p>
        </p:txBody>
      </p:sp>
      <p:sp>
        <p:nvSpPr>
          <p:cNvPr id="7" name="Shape 258"/>
          <p:cNvSpPr txBox="1">
            <a:spLocks noGrp="1"/>
          </p:cNvSpPr>
          <p:nvPr>
            <p:ph type="title"/>
          </p:nvPr>
        </p:nvSpPr>
        <p:spPr>
          <a:xfrm>
            <a:off x="1603022" y="384137"/>
            <a:ext cx="7540978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კვეთის ტენდენციები</a:t>
            </a:r>
            <a:endParaRPr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5866683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="" xmlns:a16="http://schemas.microsoft.com/office/drawing/2014/main" id="{B0F134B4-F560-4BAF-9EAF-7DD020CDF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9691779"/>
              </p:ext>
            </p:extLst>
          </p:nvPr>
        </p:nvGraphicFramePr>
        <p:xfrm>
          <a:off x="4703689" y="1694239"/>
          <a:ext cx="4165505" cy="4155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4178" y="1847195"/>
            <a:ext cx="3966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ka-GE" sz="1400" b="1" i="0" u="none" strike="noStrike" kern="1200" cap="none" spc="0" baseline="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ka-GE" b="1" kern="1200" dirty="0">
                <a:ln w="0" cmpd="sng">
                  <a:solidFill>
                    <a:schemeClr val="tx1"/>
                  </a:solidFill>
                  <a:prstDash val="solid"/>
                </a:ln>
                <a:noFill/>
              </a:rPr>
              <a:t>საკეისრო</a:t>
            </a:r>
            <a:r>
              <a:rPr lang="ka-GE" sz="1600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ka-GE" b="1" kern="1200" dirty="0">
                <a:ln w="0" cmpd="sng">
                  <a:solidFill>
                    <a:schemeClr val="tx1"/>
                  </a:solidFill>
                  <a:prstDash val="solid"/>
                </a:ln>
                <a:noFill/>
              </a:rPr>
              <a:t>კვეთების რიგითობა</a:t>
            </a:r>
            <a:endParaRPr lang="en-US" b="1" kern="1200" dirty="0">
              <a:ln w="0" cmpd="sng">
                <a:solidFill>
                  <a:schemeClr val="tx1"/>
                </a:solidFill>
                <a:prstDash val="solid"/>
              </a:ln>
              <a:noFill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618" y="1016941"/>
            <a:ext cx="4033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1"/>
                </a:solidFill>
              </a:rPr>
              <a:t>მცირდება. </a:t>
            </a:r>
            <a:r>
              <a:rPr lang="ka-GE" b="1" dirty="0" smtClean="0">
                <a:solidFill>
                  <a:schemeClr val="tx1"/>
                </a:solidFill>
              </a:rPr>
              <a:t>მაგრამ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ka-GE" b="1" dirty="0" smtClean="0">
                <a:solidFill>
                  <a:schemeClr val="tx1"/>
                </a:solidFill>
              </a:rPr>
              <a:t>თითქმის </a:t>
            </a:r>
            <a:r>
              <a:rPr lang="ka-GE" b="1" dirty="0">
                <a:solidFill>
                  <a:schemeClr val="tx1"/>
                </a:solidFill>
              </a:rPr>
              <a:t>ყოველ მეორე მშობიარეს </a:t>
            </a:r>
            <a:r>
              <a:rPr lang="ka-GE" b="1" dirty="0" smtClean="0">
                <a:solidFill>
                  <a:schemeClr val="tx1"/>
                </a:solidFill>
              </a:rPr>
              <a:t>კვლავ უკეთდება </a:t>
            </a:r>
            <a:r>
              <a:rPr lang="ka-GE" b="1" dirty="0">
                <a:solidFill>
                  <a:schemeClr val="tx1"/>
                </a:solidFill>
              </a:rPr>
              <a:t>პირველი საკეისრო კვეთა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4426" y="955575"/>
            <a:ext cx="447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1"/>
                </a:solidFill>
              </a:rPr>
              <a:t>მცირდება, მაგრამ კვლავ მაღალია გადაუდებელ საკეისროთა პროცენტული წილი </a:t>
            </a:r>
            <a:r>
              <a:rPr lang="en-US" b="1" dirty="0">
                <a:solidFill>
                  <a:schemeClr val="tx1"/>
                </a:solidFill>
              </a:rPr>
              <a:t>(</a:t>
            </a:r>
            <a:r>
              <a:rPr lang="ka-GE" b="1" dirty="0">
                <a:solidFill>
                  <a:schemeClr val="tx1"/>
                </a:solidFill>
              </a:rPr>
              <a:t>საშუალო ევროპული მაჩვენებელი 11%)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1832" y="4067386"/>
            <a:ext cx="698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49.1</a:t>
            </a:r>
            <a:r>
              <a:rPr lang="ka-GE" dirty="0" smtClean="0"/>
              <a:t>%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06424" y="2575173"/>
            <a:ext cx="64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14%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737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>
            <p:extLst/>
          </p:nvPr>
        </p:nvGraphicFramePr>
        <p:xfrm>
          <a:off x="231494" y="2065867"/>
          <a:ext cx="8439319" cy="3800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კვეთების რაოდენობა 39 კვირამდე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6333442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457E435-E247-4549-B00E-0491738F5246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931" y="1102818"/>
            <a:ext cx="802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tx1"/>
                </a:solidFill>
              </a:rPr>
              <a:t>სტაბილურად მაღალია 39 კვირამდე საკეისრო კვეთის ხვედრითი წილი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31584" y="3812386"/>
            <a:ext cx="613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52.3</a:t>
            </a:r>
          </a:p>
        </p:txBody>
      </p:sp>
      <p:sp>
        <p:nvSpPr>
          <p:cNvPr id="5" name="Rectangle 4"/>
          <p:cNvSpPr/>
          <p:nvPr/>
        </p:nvSpPr>
        <p:spPr>
          <a:xfrm>
            <a:off x="6308161" y="3812385"/>
            <a:ext cx="532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50.3</a:t>
            </a:r>
          </a:p>
        </p:txBody>
      </p:sp>
    </p:spTree>
    <p:extLst>
      <p:ext uri="{BB962C8B-B14F-4D97-AF65-F5344CB8AC3E}">
        <p14:creationId xmlns:p14="http://schemas.microsoft.com/office/powerpoint/2010/main" val="39967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81908" y="0"/>
            <a:ext cx="7161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     </a:t>
            </a:r>
            <a:r>
              <a:rPr lang="ka-GE" sz="2000" dirty="0">
                <a:solidFill>
                  <a:schemeClr val="bg1"/>
                </a:solidFill>
              </a:rPr>
              <a:t>ურგენტული საკეისრო კვეთების  რაოდენობა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1621778"/>
              </p:ext>
            </p:extLst>
          </p:nvPr>
        </p:nvGraphicFramePr>
        <p:xfrm>
          <a:off x="84572" y="763928"/>
          <a:ext cx="8943681" cy="5208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076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>
                <a:solidFill>
                  <a:schemeClr val="bg1"/>
                </a:solidFill>
                <a:sym typeface="Calibri"/>
              </a:rPr>
              <a:t>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14DA61A5-140F-4F52-B71A-48D360AF32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064025"/>
              </p:ext>
            </p:extLst>
          </p:nvPr>
        </p:nvGraphicFramePr>
        <p:xfrm>
          <a:off x="88777" y="523783"/>
          <a:ext cx="8753382" cy="5442009"/>
        </p:xfrm>
        <a:graphic>
          <a:graphicData uri="http://schemas.openxmlformats.org/drawingml/2006/table">
            <a:tbl>
              <a:tblPr/>
              <a:tblGrid>
                <a:gridCol w="2515771">
                  <a:extLst>
                    <a:ext uri="{9D8B030D-6E8A-4147-A177-3AD203B41FA5}">
                      <a16:colId xmlns:a16="http://schemas.microsoft.com/office/drawing/2014/main" xmlns="" val="3851381337"/>
                    </a:ext>
                  </a:extLst>
                </a:gridCol>
                <a:gridCol w="1064914">
                  <a:extLst>
                    <a:ext uri="{9D8B030D-6E8A-4147-A177-3AD203B41FA5}">
                      <a16:colId xmlns:a16="http://schemas.microsoft.com/office/drawing/2014/main" xmlns="" val="2832186566"/>
                    </a:ext>
                  </a:extLst>
                </a:gridCol>
                <a:gridCol w="1086356">
                  <a:extLst>
                    <a:ext uri="{9D8B030D-6E8A-4147-A177-3AD203B41FA5}">
                      <a16:colId xmlns:a16="http://schemas.microsoft.com/office/drawing/2014/main" xmlns="" val="4058351305"/>
                    </a:ext>
                  </a:extLst>
                </a:gridCol>
                <a:gridCol w="970279">
                  <a:extLst>
                    <a:ext uri="{9D8B030D-6E8A-4147-A177-3AD203B41FA5}">
                      <a16:colId xmlns:a16="http://schemas.microsoft.com/office/drawing/2014/main" xmlns="" val="1950316855"/>
                    </a:ext>
                  </a:extLst>
                </a:gridCol>
                <a:gridCol w="862946">
                  <a:extLst>
                    <a:ext uri="{9D8B030D-6E8A-4147-A177-3AD203B41FA5}">
                      <a16:colId xmlns:a16="http://schemas.microsoft.com/office/drawing/2014/main" xmlns="" val="1968558488"/>
                    </a:ext>
                  </a:extLst>
                </a:gridCol>
                <a:gridCol w="1302555">
                  <a:extLst>
                    <a:ext uri="{9D8B030D-6E8A-4147-A177-3AD203B41FA5}">
                      <a16:colId xmlns:a16="http://schemas.microsoft.com/office/drawing/2014/main" xmlns="" val="2523720253"/>
                    </a:ext>
                  </a:extLst>
                </a:gridCol>
                <a:gridCol w="950561">
                  <a:extLst>
                    <a:ext uri="{9D8B030D-6E8A-4147-A177-3AD203B41FA5}">
                      <a16:colId xmlns:a16="http://schemas.microsoft.com/office/drawing/2014/main" xmlns="" val="2209516500"/>
                    </a:ext>
                  </a:extLst>
                </a:gridCol>
              </a:tblGrid>
              <a:tr h="1784265"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პროვაიდერის დასახელება</a:t>
                      </a:r>
                    </a:p>
                  </a:txBody>
                  <a:tcPr marL="5043" marR="5043" marT="5043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მშობიარობის რაოდენობა</a:t>
                      </a:r>
                    </a:p>
                  </a:txBody>
                  <a:tcPr marL="5043" marR="5043" marT="50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რაოდენობა</a:t>
                      </a:r>
                    </a:p>
                  </a:txBody>
                  <a:tcPr marL="5043" marR="5043" marT="50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%</a:t>
                      </a:r>
                    </a:p>
                  </a:txBody>
                  <a:tcPr marL="5043" marR="5043" marT="50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I </a:t>
                      </a:r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რაოდენობა</a:t>
                      </a:r>
                    </a:p>
                  </a:txBody>
                  <a:tcPr marL="5043" marR="5043" marT="50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I </a:t>
                      </a:r>
                      <a:r>
                        <a:rPr lang="ka-G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% მშობიარობაში</a:t>
                      </a:r>
                    </a:p>
                  </a:txBody>
                  <a:tcPr marL="5043" marR="5043" marT="50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I </a:t>
                      </a:r>
                      <a:r>
                        <a:rPr lang="ka-G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% სკ-ში</a:t>
                      </a:r>
                    </a:p>
                  </a:txBody>
                  <a:tcPr marL="5043" marR="5043" marT="5043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7731996"/>
                  </a:ext>
                </a:extLst>
              </a:tr>
              <a:tr h="44056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"ოქროს საწმისი -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XXI </a:t>
                      </a:r>
                      <a:r>
                        <a:rPr lang="ka-G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საუკუნე"</a:t>
                      </a:r>
                    </a:p>
                  </a:txBody>
                  <a:tcPr marL="5043" marR="5043" marT="5043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38.41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427566"/>
                  </a:ext>
                </a:extLst>
              </a:tr>
              <a:tr h="44056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"ბათუმის სამედიცინო ცენტრი"</a:t>
                      </a:r>
                    </a:p>
                  </a:txBody>
                  <a:tcPr marL="5043" marR="5043" marT="5043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628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412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32.32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49.27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65243340"/>
                  </a:ext>
                </a:extLst>
              </a:tr>
              <a:tr h="44056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სენა-მედი</a:t>
                      </a:r>
                    </a:p>
                  </a:txBody>
                  <a:tcPr marL="5043" marR="5043" marT="5043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31.47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51.05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2105842"/>
                  </a:ext>
                </a:extLst>
              </a:tr>
              <a:tr h="57382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ს.ს. სამედიცინო კორპორაცია ევექსი - ზუგდიდის რეფერალური ჰოსპიტალი</a:t>
                      </a:r>
                    </a:p>
                  </a:txBody>
                  <a:tcPr marL="5043" marR="5043" marT="5043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32.51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53.04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2826887"/>
                  </a:ext>
                </a:extLst>
              </a:tr>
              <a:tr h="44056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სიხარული</a:t>
                      </a:r>
                    </a:p>
                  </a:txBody>
                  <a:tcPr marL="5043" marR="5043" marT="5043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29.34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48.13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5664111"/>
                  </a:ext>
                </a:extLst>
              </a:tr>
              <a:tr h="44056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ლაიფი</a:t>
                      </a:r>
                    </a:p>
                  </a:txBody>
                  <a:tcPr marL="5043" marR="5043" marT="5043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31.33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52.00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842033"/>
                  </a:ext>
                </a:extLst>
              </a:tr>
              <a:tr h="44056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"ავთანდილ ყამბარაშვილის კლინიკა"</a:t>
                      </a:r>
                    </a:p>
                  </a:txBody>
                  <a:tcPr marL="5043" marR="5043" marT="5043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17.86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32.71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0858612"/>
                  </a:ext>
                </a:extLst>
              </a:tr>
              <a:tr h="44056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მედ ემერჯენსი</a:t>
                      </a:r>
                    </a:p>
                  </a:txBody>
                  <a:tcPr marL="5043" marR="5043" marT="5043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20.00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37.93</a:t>
                      </a:r>
                    </a:p>
                  </a:txBody>
                  <a:tcPr marL="5043" marR="5043" marT="5043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5851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24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050B223-9EA4-4DCD-A880-FA1495082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805404"/>
              </p:ext>
            </p:extLst>
          </p:nvPr>
        </p:nvGraphicFramePr>
        <p:xfrm>
          <a:off x="168676" y="648070"/>
          <a:ext cx="8842159" cy="4948898"/>
        </p:xfrm>
        <a:graphic>
          <a:graphicData uri="http://schemas.openxmlformats.org/drawingml/2006/table">
            <a:tbl>
              <a:tblPr/>
              <a:tblGrid>
                <a:gridCol w="2458687">
                  <a:extLst>
                    <a:ext uri="{9D8B030D-6E8A-4147-A177-3AD203B41FA5}">
                      <a16:colId xmlns:a16="http://schemas.microsoft.com/office/drawing/2014/main" xmlns="" val="1393089650"/>
                    </a:ext>
                  </a:extLst>
                </a:gridCol>
                <a:gridCol w="953187">
                  <a:extLst>
                    <a:ext uri="{9D8B030D-6E8A-4147-A177-3AD203B41FA5}">
                      <a16:colId xmlns:a16="http://schemas.microsoft.com/office/drawing/2014/main" xmlns="" val="3190855058"/>
                    </a:ext>
                  </a:extLst>
                </a:gridCol>
                <a:gridCol w="1060086">
                  <a:extLst>
                    <a:ext uri="{9D8B030D-6E8A-4147-A177-3AD203B41FA5}">
                      <a16:colId xmlns:a16="http://schemas.microsoft.com/office/drawing/2014/main" xmlns="" val="1436391032"/>
                    </a:ext>
                  </a:extLst>
                </a:gridCol>
                <a:gridCol w="1114219">
                  <a:extLst>
                    <a:ext uri="{9D8B030D-6E8A-4147-A177-3AD203B41FA5}">
                      <a16:colId xmlns:a16="http://schemas.microsoft.com/office/drawing/2014/main" xmlns="" val="3671676250"/>
                    </a:ext>
                  </a:extLst>
                </a:gridCol>
                <a:gridCol w="997729">
                  <a:extLst>
                    <a:ext uri="{9D8B030D-6E8A-4147-A177-3AD203B41FA5}">
                      <a16:colId xmlns:a16="http://schemas.microsoft.com/office/drawing/2014/main" xmlns="" val="2144726545"/>
                    </a:ext>
                  </a:extLst>
                </a:gridCol>
                <a:gridCol w="1140261">
                  <a:extLst>
                    <a:ext uri="{9D8B030D-6E8A-4147-A177-3AD203B41FA5}">
                      <a16:colId xmlns:a16="http://schemas.microsoft.com/office/drawing/2014/main" xmlns="" val="3131957477"/>
                    </a:ext>
                  </a:extLst>
                </a:gridCol>
                <a:gridCol w="1117990">
                  <a:extLst>
                    <a:ext uri="{9D8B030D-6E8A-4147-A177-3AD203B41FA5}">
                      <a16:colId xmlns:a16="http://schemas.microsoft.com/office/drawing/2014/main" xmlns="" val="1053606864"/>
                    </a:ext>
                  </a:extLst>
                </a:gridCol>
              </a:tblGrid>
              <a:tr h="1330305"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პროვაიდერის დასახელება</a:t>
                      </a:r>
                    </a:p>
                  </a:txBody>
                  <a:tcPr marL="5652" marR="5652" marT="5652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მშობიარობის რაოდენობა</a:t>
                      </a:r>
                    </a:p>
                  </a:txBody>
                  <a:tcPr marL="5652" marR="5652" marT="56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რაოდენობა</a:t>
                      </a:r>
                    </a:p>
                  </a:txBody>
                  <a:tcPr marL="5652" marR="5652" marT="56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%</a:t>
                      </a:r>
                    </a:p>
                  </a:txBody>
                  <a:tcPr marL="5652" marR="5652" marT="56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I </a:t>
                      </a:r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რაოდენობა</a:t>
                      </a:r>
                    </a:p>
                  </a:txBody>
                  <a:tcPr marL="5652" marR="5652" marT="56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I </a:t>
                      </a:r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% მშობიარობაში</a:t>
                      </a:r>
                    </a:p>
                  </a:txBody>
                  <a:tcPr marL="5652" marR="5652" marT="56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I </a:t>
                      </a:r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% სკ-ში</a:t>
                      </a:r>
                    </a:p>
                  </a:txBody>
                  <a:tcPr marL="5652" marR="5652" marT="565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3324740"/>
                  </a:ext>
                </a:extLst>
              </a:tr>
              <a:tr h="57839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,,არქიმედეს კლინიკა"</a:t>
                      </a:r>
                    </a:p>
                  </a:txBody>
                  <a:tcPr marL="5652" marR="5652" marT="565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46.27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21.39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46.24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6187213"/>
                  </a:ext>
                </a:extLst>
              </a:tr>
              <a:tr h="57839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ჰერა 2011</a:t>
                      </a:r>
                    </a:p>
                  </a:txBody>
                  <a:tcPr marL="5652" marR="5652" marT="565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1,349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536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39.73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20.61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51.87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5873392"/>
                  </a:ext>
                </a:extLst>
              </a:tr>
              <a:tr h="726623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სამედიცინო კორპორაცია ევექსი - მ. იაშვილის სახელობის (ბდბცჰ)</a:t>
                      </a:r>
                    </a:p>
                  </a:txBody>
                  <a:tcPr marL="5652" marR="5652" marT="565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636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38.52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44.08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9060114"/>
                  </a:ext>
                </a:extLst>
              </a:tr>
              <a:tr h="57839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5652" marR="5652" marT="565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1,284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494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38.47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38.66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5985965"/>
                  </a:ext>
                </a:extLst>
              </a:tr>
              <a:tr h="57839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5652" marR="5652" marT="565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2,265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8896498"/>
                  </a:ext>
                </a:extLst>
              </a:tr>
              <a:tr h="57839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ჯეო ჰოსპიტალს</a:t>
                      </a:r>
                    </a:p>
                  </a:txBody>
                  <a:tcPr marL="5652" marR="5652" marT="565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46.67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5808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54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>
                <a:solidFill>
                  <a:schemeClr val="bg1"/>
                </a:solidFill>
                <a:sym typeface="Calibri"/>
              </a:rPr>
              <a:t>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1CF47123-9DF5-47DD-A13B-A558DE59F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118984"/>
              </p:ext>
            </p:extLst>
          </p:nvPr>
        </p:nvGraphicFramePr>
        <p:xfrm>
          <a:off x="124288" y="772357"/>
          <a:ext cx="8753382" cy="5072972"/>
        </p:xfrm>
        <a:graphic>
          <a:graphicData uri="http://schemas.openxmlformats.org/drawingml/2006/table">
            <a:tbl>
              <a:tblPr/>
              <a:tblGrid>
                <a:gridCol w="2701341">
                  <a:extLst>
                    <a:ext uri="{9D8B030D-6E8A-4147-A177-3AD203B41FA5}">
                      <a16:colId xmlns:a16="http://schemas.microsoft.com/office/drawing/2014/main" xmlns="" val="2795745642"/>
                    </a:ext>
                  </a:extLst>
                </a:gridCol>
                <a:gridCol w="980535">
                  <a:extLst>
                    <a:ext uri="{9D8B030D-6E8A-4147-A177-3AD203B41FA5}">
                      <a16:colId xmlns:a16="http://schemas.microsoft.com/office/drawing/2014/main" xmlns="" val="2327271252"/>
                    </a:ext>
                  </a:extLst>
                </a:gridCol>
                <a:gridCol w="987028">
                  <a:extLst>
                    <a:ext uri="{9D8B030D-6E8A-4147-A177-3AD203B41FA5}">
                      <a16:colId xmlns:a16="http://schemas.microsoft.com/office/drawing/2014/main" xmlns="" val="1918848342"/>
                    </a:ext>
                  </a:extLst>
                </a:gridCol>
                <a:gridCol w="642867">
                  <a:extLst>
                    <a:ext uri="{9D8B030D-6E8A-4147-A177-3AD203B41FA5}">
                      <a16:colId xmlns:a16="http://schemas.microsoft.com/office/drawing/2014/main" xmlns="" val="533649056"/>
                    </a:ext>
                  </a:extLst>
                </a:gridCol>
                <a:gridCol w="1032483">
                  <a:extLst>
                    <a:ext uri="{9D8B030D-6E8A-4147-A177-3AD203B41FA5}">
                      <a16:colId xmlns:a16="http://schemas.microsoft.com/office/drawing/2014/main" xmlns="" val="1138031407"/>
                    </a:ext>
                  </a:extLst>
                </a:gridCol>
                <a:gridCol w="1389632">
                  <a:extLst>
                    <a:ext uri="{9D8B030D-6E8A-4147-A177-3AD203B41FA5}">
                      <a16:colId xmlns:a16="http://schemas.microsoft.com/office/drawing/2014/main" xmlns="" val="2557289987"/>
                    </a:ext>
                  </a:extLst>
                </a:gridCol>
                <a:gridCol w="1019496">
                  <a:extLst>
                    <a:ext uri="{9D8B030D-6E8A-4147-A177-3AD203B41FA5}">
                      <a16:colId xmlns:a16="http://schemas.microsoft.com/office/drawing/2014/main" xmlns="" val="3041586006"/>
                    </a:ext>
                  </a:extLst>
                </a:gridCol>
              </a:tblGrid>
              <a:tr h="1141098"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პროვაიდერის დასახელება</a:t>
                      </a:r>
                    </a:p>
                  </a:txBody>
                  <a:tcPr marL="4579" marR="4579" marT="4579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მშობიარობის რაოდენობა</a:t>
                      </a:r>
                    </a:p>
                  </a:txBody>
                  <a:tcPr marL="4579" marR="4579" marT="45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რაოდენობა</a:t>
                      </a:r>
                    </a:p>
                  </a:txBody>
                  <a:tcPr marL="4579" marR="4579" marT="45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%</a:t>
                      </a:r>
                    </a:p>
                  </a:txBody>
                  <a:tcPr marL="4579" marR="4579" marT="45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I </a:t>
                      </a:r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რაოდენობა</a:t>
                      </a:r>
                    </a:p>
                  </a:txBody>
                  <a:tcPr marL="4579" marR="4579" marT="45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I </a:t>
                      </a:r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% მშობიარობაში</a:t>
                      </a:r>
                    </a:p>
                  </a:txBody>
                  <a:tcPr marL="4579" marR="4579" marT="45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I </a:t>
                      </a:r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% სკ-ში</a:t>
                      </a:r>
                    </a:p>
                  </a:txBody>
                  <a:tcPr marL="4579" marR="4579" marT="4579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2825752"/>
                  </a:ext>
                </a:extLst>
              </a:tr>
              <a:tr h="496132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აკადემიკოს ო. ღუდუშაურის სახელობის ეროვნული სამედიცინო ცენტრი</a:t>
                      </a:r>
                    </a:p>
                  </a:txBody>
                  <a:tcPr marL="4579" marR="4579" marT="4579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859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56.11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33.06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58.92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6570439"/>
                  </a:ext>
                </a:extLst>
              </a:tr>
              <a:tr h="496132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BROTHERS"</a:t>
                      </a:r>
                    </a:p>
                  </a:txBody>
                  <a:tcPr marL="4579" marR="4579" marT="4579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528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55.68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31.06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55.78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8965485"/>
                  </a:ext>
                </a:extLst>
              </a:tr>
              <a:tr h="897995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აკად. ზ. ცხაკაიას სახ. დასავლეთ  საქართველოს ინტერვენციული მედიცინის ეროვნული ცენტრი  </a:t>
                      </a:r>
                    </a:p>
                  </a:txBody>
                  <a:tcPr marL="4579" marR="4579" marT="4579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50.55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15.09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29.86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2463213"/>
                  </a:ext>
                </a:extLst>
              </a:tr>
              <a:tr h="496132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 ირის ბორჩაშვილის სახელობის ჯანმრთელობის ცენტრი მედინა"</a:t>
                      </a:r>
                    </a:p>
                  </a:txBody>
                  <a:tcPr marL="4579" marR="4579" marT="4579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47.67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25.58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53.66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04051069"/>
                  </a:ext>
                </a:extLst>
              </a:tr>
              <a:tr h="496132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5 კლინიკური საავადმყოფო</a:t>
                      </a:r>
                    </a:p>
                  </a:txBody>
                  <a:tcPr marL="4579" marR="4579" marT="4579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41.91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23.08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55.06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2317315"/>
                  </a:ext>
                </a:extLst>
              </a:tr>
              <a:tr h="496132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„ევექსის ჰოსპიტლები“ - ივ. ბოკერიას სახელობის ჰოსპიტალი</a:t>
                      </a:r>
                    </a:p>
                  </a:txBody>
                  <a:tcPr marL="4579" marR="4579" marT="4579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25.88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10.24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39.58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1866141"/>
                  </a:ext>
                </a:extLst>
              </a:tr>
              <a:tr h="496132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"პინეო სამედიცინო ეკოსისტემა"</a:t>
                      </a:r>
                    </a:p>
                  </a:txBody>
                  <a:tcPr marL="4579" marR="4579" marT="4579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941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21.25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8.82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41.50</a:t>
                      </a:r>
                    </a:p>
                  </a:txBody>
                  <a:tcPr marL="4579" marR="4579" marT="4579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7658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0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9124DF-8E17-48E3-9F26-A537F49BA6C8}"/>
              </a:ext>
            </a:extLst>
          </p:cNvPr>
          <p:cNvSpPr txBox="1"/>
          <p:nvPr/>
        </p:nvSpPr>
        <p:spPr>
          <a:xfrm>
            <a:off x="2326201" y="541039"/>
            <a:ext cx="5775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ცოცხალშობილთა რაოდენობა</a:t>
            </a:r>
            <a:endParaRPr lang="en-GB" sz="32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xmlns="" id="{2A7A4E60-97CF-46F1-A6C8-2CFE48EDC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7238704"/>
              </p:ext>
            </p:extLst>
          </p:nvPr>
        </p:nvGraphicFramePr>
        <p:xfrm>
          <a:off x="1" y="0"/>
          <a:ext cx="9144000" cy="647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CDB9E9-290E-47C7-BA70-3E191E19E2C1}"/>
              </a:ext>
            </a:extLst>
          </p:cNvPr>
          <p:cNvSpPr txBox="1"/>
          <p:nvPr/>
        </p:nvSpPr>
        <p:spPr>
          <a:xfrm>
            <a:off x="2326201" y="6581001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დაბადების რეგისტრი (2018)</a:t>
            </a:r>
            <a:endParaRPr lang="en-GB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10" y="389353"/>
            <a:ext cx="848490" cy="1320983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917083" y="2974694"/>
            <a:ext cx="57873" cy="1886673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87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5DF932CA-BAFA-482C-98FC-3CC6D89BB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870926"/>
              </p:ext>
            </p:extLst>
          </p:nvPr>
        </p:nvGraphicFramePr>
        <p:xfrm>
          <a:off x="248575" y="719091"/>
          <a:ext cx="8708993" cy="5051398"/>
        </p:xfrm>
        <a:graphic>
          <a:graphicData uri="http://schemas.openxmlformats.org/drawingml/2006/table">
            <a:tbl>
              <a:tblPr/>
              <a:tblGrid>
                <a:gridCol w="2775674">
                  <a:extLst>
                    <a:ext uri="{9D8B030D-6E8A-4147-A177-3AD203B41FA5}">
                      <a16:colId xmlns:a16="http://schemas.microsoft.com/office/drawing/2014/main" xmlns="" val="2274149615"/>
                    </a:ext>
                  </a:extLst>
                </a:gridCol>
                <a:gridCol w="1281733">
                  <a:extLst>
                    <a:ext uri="{9D8B030D-6E8A-4147-A177-3AD203B41FA5}">
                      <a16:colId xmlns:a16="http://schemas.microsoft.com/office/drawing/2014/main" xmlns="" val="82534282"/>
                    </a:ext>
                  </a:extLst>
                </a:gridCol>
                <a:gridCol w="1290221">
                  <a:extLst>
                    <a:ext uri="{9D8B030D-6E8A-4147-A177-3AD203B41FA5}">
                      <a16:colId xmlns:a16="http://schemas.microsoft.com/office/drawing/2014/main" xmlns="" val="4196055196"/>
                    </a:ext>
                  </a:extLst>
                </a:gridCol>
                <a:gridCol w="1833472">
                  <a:extLst>
                    <a:ext uri="{9D8B030D-6E8A-4147-A177-3AD203B41FA5}">
                      <a16:colId xmlns:a16="http://schemas.microsoft.com/office/drawing/2014/main" xmlns="" val="2010446259"/>
                    </a:ext>
                  </a:extLst>
                </a:gridCol>
                <a:gridCol w="1527893">
                  <a:extLst>
                    <a:ext uri="{9D8B030D-6E8A-4147-A177-3AD203B41FA5}">
                      <a16:colId xmlns:a16="http://schemas.microsoft.com/office/drawing/2014/main" xmlns="" val="1743025718"/>
                    </a:ext>
                  </a:extLst>
                </a:gridCol>
              </a:tblGrid>
              <a:tr h="645684"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პროვაიდერის დასახელება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მშობიარობის რაოდენობა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რაოდენობა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რაოდენობა 39 კვირამდე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ახალშობილთა რეფერალების რაოდენობა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9499861"/>
                  </a:ext>
                </a:extLst>
              </a:tr>
              <a:tr h="64568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,,არქიმედეს კლინიკა"</a:t>
                      </a:r>
                    </a:p>
                  </a:txBody>
                  <a:tcPr marL="6016" marR="6016" marT="6016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(46.3%)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(17.9%)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016" marR="6016" marT="6016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4199701"/>
                  </a:ext>
                </a:extLst>
              </a:tr>
              <a:tr h="64568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ჰერა 2011</a:t>
                      </a:r>
                    </a:p>
                  </a:txBody>
                  <a:tcPr marL="6016" marR="6016" marT="6016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1,349</a:t>
                      </a: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536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(39.7%)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(22.1%)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</a:t>
                      </a:r>
                    </a:p>
                  </a:txBody>
                  <a:tcPr marL="6016" marR="6016" marT="6016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55198938"/>
                  </a:ext>
                </a:extLst>
              </a:tr>
              <a:tr h="117729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სამედიცინო კორპორაცია ევექსი - მ. იაშვილის სახელობის ბათუმის დედათა და ბავშვთა ცენტრალური ჰოსპიტალი</a:t>
                      </a:r>
                    </a:p>
                  </a:txBody>
                  <a:tcPr marL="6016" marR="6016" marT="6016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636</a:t>
                      </a: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(38.5%)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(14.1%)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016" marR="6016" marT="6016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4912455"/>
                  </a:ext>
                </a:extLst>
              </a:tr>
              <a:tr h="64568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6016" marR="6016" marT="6016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1,284</a:t>
                      </a: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494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(38.5%)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(25%)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6016" marR="6016" marT="6016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6282337"/>
                  </a:ext>
                </a:extLst>
              </a:tr>
              <a:tr h="64568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6016" marR="6016" marT="6016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2,265</a:t>
                      </a: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(27.9%)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(9%)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</a:t>
                      </a:r>
                    </a:p>
                  </a:txBody>
                  <a:tcPr marL="6016" marR="6016" marT="6016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2876953"/>
                  </a:ext>
                </a:extLst>
              </a:tr>
              <a:tr h="64568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ჯეო ჰოსპიტალს</a:t>
                      </a:r>
                    </a:p>
                  </a:txBody>
                  <a:tcPr marL="6016" marR="6016" marT="6016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</a:t>
                      </a: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(26.3%)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(14%)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6" marR="6016" marT="60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6016" marR="6016" marT="6016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8325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49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>
                <a:solidFill>
                  <a:schemeClr val="bg1"/>
                </a:solidFill>
                <a:sym typeface="Calibri"/>
              </a:rPr>
              <a:t>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E6EED4D-8206-4F06-9E37-D656C78D4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151195"/>
              </p:ext>
            </p:extLst>
          </p:nvPr>
        </p:nvGraphicFramePr>
        <p:xfrm>
          <a:off x="266331" y="772357"/>
          <a:ext cx="8762259" cy="5131291"/>
        </p:xfrm>
        <a:graphic>
          <a:graphicData uri="http://schemas.openxmlformats.org/drawingml/2006/table">
            <a:tbl>
              <a:tblPr/>
              <a:tblGrid>
                <a:gridCol w="2657939">
                  <a:extLst>
                    <a:ext uri="{9D8B030D-6E8A-4147-A177-3AD203B41FA5}">
                      <a16:colId xmlns:a16="http://schemas.microsoft.com/office/drawing/2014/main" xmlns="" val="1851033865"/>
                    </a:ext>
                  </a:extLst>
                </a:gridCol>
                <a:gridCol w="1227367">
                  <a:extLst>
                    <a:ext uri="{9D8B030D-6E8A-4147-A177-3AD203B41FA5}">
                      <a16:colId xmlns:a16="http://schemas.microsoft.com/office/drawing/2014/main" xmlns="" val="1743578714"/>
                    </a:ext>
                  </a:extLst>
                </a:gridCol>
                <a:gridCol w="1235495">
                  <a:extLst>
                    <a:ext uri="{9D8B030D-6E8A-4147-A177-3AD203B41FA5}">
                      <a16:colId xmlns:a16="http://schemas.microsoft.com/office/drawing/2014/main" xmlns="" val="1006922400"/>
                    </a:ext>
                  </a:extLst>
                </a:gridCol>
                <a:gridCol w="1755703">
                  <a:extLst>
                    <a:ext uri="{9D8B030D-6E8A-4147-A177-3AD203B41FA5}">
                      <a16:colId xmlns:a16="http://schemas.microsoft.com/office/drawing/2014/main" xmlns="" val="3312102037"/>
                    </a:ext>
                  </a:extLst>
                </a:gridCol>
                <a:gridCol w="1885755">
                  <a:extLst>
                    <a:ext uri="{9D8B030D-6E8A-4147-A177-3AD203B41FA5}">
                      <a16:colId xmlns:a16="http://schemas.microsoft.com/office/drawing/2014/main" xmlns="" val="3625552043"/>
                    </a:ext>
                  </a:extLst>
                </a:gridCol>
              </a:tblGrid>
              <a:tr h="714765"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პროვაიდერის დასახელება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მშობიარობის რაოდენობა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რაოდენობა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საკეისროების რაოდენობა 39 კვირამდე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ახალშობილთა რეფერალების რაოდენობა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8095049"/>
                  </a:ext>
                </a:extLst>
              </a:tr>
              <a:tr h="793192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აკადემიკოს ო. ღუდუშაურის სახელობის ეროვნული სამედიცინო ცენტრი</a:t>
                      </a:r>
                    </a:p>
                  </a:txBody>
                  <a:tcPr marL="5726" marR="5726" marT="5726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859</a:t>
                      </a: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(56.1%)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417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(48.5%)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5726" marR="5726" marT="5726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4140826"/>
                  </a:ext>
                </a:extLst>
              </a:tr>
              <a:tr h="414586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BROTHERS"</a:t>
                      </a:r>
                    </a:p>
                  </a:txBody>
                  <a:tcPr marL="5726" marR="5726" marT="5726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528</a:t>
                      </a: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(55.7%)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(29.5%)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5726" marR="5726" marT="5726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684438"/>
                  </a:ext>
                </a:extLst>
              </a:tr>
              <a:tr h="793192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აკად. ზ. ცხაკაიას სახ. დასავლეთ  საქართველოს ინტერვენციული მედიცინის ეროვნული ცენტრი  </a:t>
                      </a:r>
                    </a:p>
                  </a:txBody>
                  <a:tcPr marL="5726" marR="5726" marT="5726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(50.5%)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(29.5%)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</a:t>
                      </a:r>
                    </a:p>
                  </a:txBody>
                  <a:tcPr marL="5726" marR="5726" marT="5726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4235499"/>
                  </a:ext>
                </a:extLst>
              </a:tr>
              <a:tr h="793192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 ირის ბორჩაშვილის სახელობის ჯანმრთელობის ცენტრი მედინა"</a:t>
                      </a:r>
                    </a:p>
                  </a:txBody>
                  <a:tcPr marL="5726" marR="5726" marT="5726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(47.7%)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(26.3%)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5726" marR="5726" marT="5726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5758783"/>
                  </a:ext>
                </a:extLst>
              </a:tr>
              <a:tr h="414586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5 კლინიკური საავადმყოფო</a:t>
                      </a:r>
                    </a:p>
                  </a:txBody>
                  <a:tcPr marL="5726" marR="5726" marT="5726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</a:t>
                      </a: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(41.9%)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(20.9%)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5726" marR="5726" marT="5726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2746808"/>
                  </a:ext>
                </a:extLst>
              </a:tr>
              <a:tr h="793192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„ევექსის ჰოსპიტლები“ - ივ. ბოკერიას სახელობის ჰოსპიტალი</a:t>
                      </a:r>
                    </a:p>
                  </a:txBody>
                  <a:tcPr marL="5726" marR="5726" marT="5726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</a:t>
                      </a: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(25.9%)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(16.9%)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5726" marR="5726" marT="5726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5230452"/>
                  </a:ext>
                </a:extLst>
              </a:tr>
              <a:tr h="414586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"პინეო სამედიცინო ეკოსისტემა"</a:t>
                      </a:r>
                    </a:p>
                  </a:txBody>
                  <a:tcPr marL="5726" marR="5726" marT="5726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941</a:t>
                      </a: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(21.3%)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  <a:r>
                        <a:rPr lang="ka-G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(10.1%)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6" marR="5726" marT="57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5726" marR="5726" marT="5726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943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31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405345723"/>
              </p:ext>
            </p:extLst>
          </p:nvPr>
        </p:nvGraphicFramePr>
        <p:xfrm>
          <a:off x="79022" y="1524000"/>
          <a:ext cx="9064978" cy="4594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91733" y="368105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5541484" y="6164983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23" y="976363"/>
            <a:ext cx="9064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1"/>
                </a:solidFill>
              </a:rPr>
              <a:t>სტაბილურად მაღალია შიდა რეფერალი 2017-18 წლებში, </a:t>
            </a:r>
            <a:r>
              <a:rPr lang="en-US" b="1" dirty="0">
                <a:solidFill>
                  <a:schemeClr val="tx1"/>
                </a:solidFill>
              </a:rPr>
              <a:t>II-III </a:t>
            </a:r>
            <a:r>
              <a:rPr lang="ka-GE" b="1" dirty="0">
                <a:solidFill>
                  <a:schemeClr val="tx1"/>
                </a:solidFill>
              </a:rPr>
              <a:t>დონის დაწესებულებებში შემცირდა 7,4%-ით.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2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733" y="410921"/>
            <a:ext cx="7552267" cy="492412"/>
          </a:xfr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ნეონატალური ტრანსპორტირების ინდექსი: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" name="Chart 90"/>
          <p:cNvGraphicFramePr/>
          <p:nvPr>
            <p:extLst>
              <p:ext uri="{D42A27DB-BD31-4B8C-83A1-F6EECF244321}">
                <p14:modId xmlns:p14="http://schemas.microsoft.com/office/powerpoint/2010/main" val="479272361"/>
              </p:ext>
            </p:extLst>
          </p:nvPr>
        </p:nvGraphicFramePr>
        <p:xfrm>
          <a:off x="504200" y="1170774"/>
          <a:ext cx="8169781" cy="418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20389" y="3386351"/>
            <a:ext cx="146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სამიზნე 3.5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4039" y="6338270"/>
            <a:ext cx="29094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224" y="5394838"/>
            <a:ext cx="8864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</a:rPr>
              <a:t>რეფერალი 100 ცოცხალშობილზე 3-ჯერ აღემატება, საერთაშორისო სტანდარტს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</a:rPr>
              <a:t> ნეონატალური ტრანსპორტირების ინდექსით ვაკმაყოფილებთ სამიზნე </a:t>
            </a:r>
            <a:r>
              <a:rPr lang="ka-GE" sz="1600" b="1" dirty="0" smtClean="0">
                <a:solidFill>
                  <a:schemeClr val="tx1"/>
                </a:solidFill>
              </a:rPr>
              <a:t>მაჩვენებელს</a:t>
            </a:r>
            <a:r>
              <a:rPr lang="en-US" sz="1600" b="1" dirty="0" smtClean="0">
                <a:solidFill>
                  <a:schemeClr val="tx1"/>
                </a:solidFill>
              </a:rPr>
              <a:t> -</a:t>
            </a:r>
            <a:r>
              <a:rPr lang="ka-GE" sz="1600" b="1" dirty="0" smtClean="0">
                <a:solidFill>
                  <a:schemeClr val="tx1"/>
                </a:solidFill>
              </a:rPr>
              <a:t> 2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468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8F4D2AC0-E7CE-435A-98AE-68055B85B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9163324"/>
              </p:ext>
            </p:extLst>
          </p:nvPr>
        </p:nvGraphicFramePr>
        <p:xfrm>
          <a:off x="142043" y="701337"/>
          <a:ext cx="8895425" cy="3656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2EE4F70B-A41C-49B9-AD34-213DAE901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634039"/>
              </p:ext>
            </p:extLst>
          </p:nvPr>
        </p:nvGraphicFramePr>
        <p:xfrm>
          <a:off x="-11723" y="1221923"/>
          <a:ext cx="9130036" cy="390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7075129" y="6109752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CFDFC3-E843-4C0D-B56B-A0FCF66F63BA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58CDC66B-D103-48F8-9138-D68143E91B94}"/>
              </a:ext>
            </a:extLst>
          </p:cNvPr>
          <p:cNvSpPr txBox="1">
            <a:spLocks/>
          </p:cNvSpPr>
          <p:nvPr/>
        </p:nvSpPr>
        <p:spPr>
          <a:xfrm>
            <a:off x="1577769" y="421735"/>
            <a:ext cx="755226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სულ ახალშობილთა რეფერალი ყველა დონის კლინიკიდნ</a:t>
            </a:r>
          </a:p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-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2334</a:t>
            </a:r>
            <a:endParaRPr lang="en-US" sz="2000" b="1" kern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617378E1-B24B-41E9-BC79-87EC86F732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014828"/>
              </p:ext>
            </p:extLst>
          </p:nvPr>
        </p:nvGraphicFramePr>
        <p:xfrm>
          <a:off x="279918" y="5131837"/>
          <a:ext cx="8757550" cy="97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3252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8FADBA90-906F-4310-9349-592E71CF62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1112661"/>
              </p:ext>
            </p:extLst>
          </p:nvPr>
        </p:nvGraphicFramePr>
        <p:xfrm>
          <a:off x="457200" y="1180731"/>
          <a:ext cx="8540319" cy="4805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xmlns="" id="{69A29A2F-8209-4FE5-A8CC-0957A8B50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416"/>
          </a:xfrm>
        </p:spPr>
        <p:txBody>
          <a:bodyPr/>
          <a:lstStyle/>
          <a:p>
            <a:r>
              <a:rPr lang="ka-GE" sz="1800" b="1" dirty="0"/>
              <a:t>შიდა და გარე რეფერალი </a:t>
            </a:r>
            <a:r>
              <a:rPr lang="en-US" sz="1800" b="1" dirty="0"/>
              <a:t>II </a:t>
            </a:r>
            <a:r>
              <a:rPr lang="ka-GE" sz="1800" b="1" dirty="0"/>
              <a:t>და </a:t>
            </a:r>
            <a:r>
              <a:rPr lang="en-US" sz="1800" b="1" dirty="0"/>
              <a:t>II-III </a:t>
            </a:r>
            <a:r>
              <a:rPr lang="ka-GE" sz="1800" b="1" dirty="0"/>
              <a:t>დონის კლინიკებიდან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7770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5299E9-56D5-465F-A902-A1A5B6A40CD6}"/>
              </a:ext>
            </a:extLst>
          </p:cNvPr>
          <p:cNvSpPr/>
          <p:nvPr/>
        </p:nvSpPr>
        <p:spPr>
          <a:xfrm>
            <a:off x="2836409" y="439874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რეფერალები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DDC9C0F6-4118-4A53-BA2C-8AF041076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9190988"/>
              </p:ext>
            </p:extLst>
          </p:nvPr>
        </p:nvGraphicFramePr>
        <p:xfrm>
          <a:off x="0" y="809903"/>
          <a:ext cx="9144000" cy="521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E75EF7C-F620-435D-8408-FA813609303B}"/>
              </a:ext>
            </a:extLst>
          </p:cNvPr>
          <p:cNvSpPr/>
          <p:nvPr/>
        </p:nvSpPr>
        <p:spPr>
          <a:xfrm>
            <a:off x="221261" y="1244530"/>
            <a:ext cx="2220098" cy="2184469"/>
          </a:xfrm>
          <a:prstGeom prst="roundRect">
            <a:avLst/>
          </a:prstGeom>
          <a:solidFill>
            <a:srgbClr val="A1E3D6"/>
          </a:solidFill>
          <a:ln>
            <a:solidFill>
              <a:srgbClr val="168472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C00000"/>
                </a:solidFill>
              </a:rPr>
              <a:t>ძალიან მაღალია ახალშობილთა რეფერალი საკეისრო</a:t>
            </a:r>
          </a:p>
          <a:p>
            <a:pPr algn="ctr"/>
            <a:r>
              <a:rPr lang="ka-GE" b="1" dirty="0">
                <a:solidFill>
                  <a:srgbClr val="C00000"/>
                </a:solidFill>
              </a:rPr>
              <a:t>კვეთის შემდგომ და მათ შორის 39 კვირამდე საკეისრო</a:t>
            </a:r>
          </a:p>
          <a:p>
            <a:pPr algn="ctr"/>
            <a:r>
              <a:rPr lang="ka-GE" b="1" dirty="0">
                <a:solidFill>
                  <a:srgbClr val="C00000"/>
                </a:solidFill>
              </a:rPr>
              <a:t> კვეთის შემდეგ, რაც აუარესებს გამოსავალს და </a:t>
            </a:r>
          </a:p>
          <a:p>
            <a:pPr algn="ctr"/>
            <a:r>
              <a:rPr lang="ka-GE" b="1" dirty="0">
                <a:solidFill>
                  <a:srgbClr val="C00000"/>
                </a:solidFill>
              </a:rPr>
              <a:t>ზრდის დანახარჯს!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27450" y="875198"/>
            <a:ext cx="209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2019 </a:t>
            </a:r>
            <a:r>
              <a:rPr lang="ka-GE" sz="1800" b="1" dirty="0" smtClean="0"/>
              <a:t>წ. </a:t>
            </a:r>
            <a:r>
              <a:rPr lang="en-US" sz="1800" b="1" dirty="0" smtClean="0"/>
              <a:t>I-II</a:t>
            </a:r>
            <a:r>
              <a:rPr lang="ka-GE" sz="1800" b="1" dirty="0" smtClean="0"/>
              <a:t> კვ.</a:t>
            </a:r>
            <a:endParaRPr lang="en-US" sz="1800" b="1" dirty="0"/>
          </a:p>
        </p:txBody>
      </p:sp>
      <p:sp>
        <p:nvSpPr>
          <p:cNvPr id="4" name="Rectangle 3"/>
          <p:cNvSpPr/>
          <p:nvPr/>
        </p:nvSpPr>
        <p:spPr>
          <a:xfrm>
            <a:off x="1118214" y="4210777"/>
            <a:ext cx="6222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latin typeface="+mn-lt"/>
              </a:rPr>
              <a:t>34.1</a:t>
            </a:r>
            <a:r>
              <a:rPr lang="ka-GE" sz="1100" b="1" dirty="0" smtClean="0">
                <a:latin typeface="+mn-lt"/>
              </a:rPr>
              <a:t> %</a:t>
            </a:r>
            <a:endParaRPr lang="en-US" sz="1100" b="1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26628" y="4210777"/>
            <a:ext cx="5886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1100" b="1" dirty="0" smtClean="0">
                <a:latin typeface="+mn-lt"/>
              </a:rPr>
              <a:t>86</a:t>
            </a:r>
            <a:r>
              <a:rPr lang="en-US" sz="1100" b="1" dirty="0" smtClean="0">
                <a:latin typeface="+mn-lt"/>
              </a:rPr>
              <a:t>.</a:t>
            </a:r>
            <a:r>
              <a:rPr lang="ka-GE" sz="1100" b="1" dirty="0">
                <a:latin typeface="+mn-lt"/>
              </a:rPr>
              <a:t>7</a:t>
            </a:r>
            <a:r>
              <a:rPr lang="ka-GE" sz="1100" b="1" dirty="0" smtClean="0">
                <a:latin typeface="+mn-lt"/>
              </a:rPr>
              <a:t> %</a:t>
            </a:r>
            <a:endParaRPr lang="en-US" sz="11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241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97446" y="404950"/>
            <a:ext cx="7546554" cy="369332"/>
          </a:xfrm>
          <a:prstGeom prst="rect">
            <a:avLst/>
          </a:prstGeom>
          <a:solidFill>
            <a:srgbClr val="0FC79B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ka-GE" sz="1800" dirty="0"/>
              <a:t> </a:t>
            </a:r>
            <a:r>
              <a:rPr lang="en-US" sz="1800" dirty="0"/>
              <a:t>რ</a:t>
            </a:r>
            <a:r>
              <a:rPr lang="ka-GE" sz="1800" dirty="0"/>
              <a:t>ეფერალის პროცენტული წილი სულ მშობიარობების რაოდენობაში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612079" y="-38729"/>
            <a:ext cx="529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2852" y="722806"/>
            <a:ext cx="548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II-III </a:t>
            </a:r>
            <a:r>
              <a:rPr lang="ka-GE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xmlns="" id="{6B54FF1A-19DA-4350-A4F0-CF2E4D53F8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5929121"/>
              </p:ext>
            </p:extLst>
          </p:nvPr>
        </p:nvGraphicFramePr>
        <p:xfrm>
          <a:off x="403933" y="1171853"/>
          <a:ext cx="8336133" cy="4976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856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988014548"/>
              </p:ext>
            </p:extLst>
          </p:nvPr>
        </p:nvGraphicFramePr>
        <p:xfrm>
          <a:off x="-454687" y="1468775"/>
          <a:ext cx="9504903" cy="4803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860" y="908046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II-III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 2018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110612" y="6272129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5749" y="2437324"/>
            <a:ext cx="583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95%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59116" y="2981536"/>
            <a:ext cx="583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99%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56982" y="2889203"/>
            <a:ext cx="583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93%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40216" y="4713978"/>
            <a:ext cx="660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64%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74540" y="4744755"/>
            <a:ext cx="583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48%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26677" y="3227757"/>
            <a:ext cx="424269" cy="2774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40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7208" y="946149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II-III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 2019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I-II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 კვ.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203210" y="6298383"/>
            <a:ext cx="3602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xmlns="" id="{B2198341-BC66-45FC-B86A-7AC3A9F7FC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7838884"/>
              </p:ext>
            </p:extLst>
          </p:nvPr>
        </p:nvGraphicFramePr>
        <p:xfrm>
          <a:off x="78716" y="903334"/>
          <a:ext cx="9065284" cy="4952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474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770208"/>
            <a:ext cx="9144000" cy="48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86582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07206" y="392159"/>
            <a:ext cx="7557570" cy="369332"/>
          </a:xfrm>
          <a:prstGeom prst="rect">
            <a:avLst/>
          </a:prstGeom>
          <a:solidFill>
            <a:srgbClr val="0FC79B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ka-GE" sz="1800" dirty="0"/>
              <a:t>                                      </a:t>
            </a:r>
            <a:r>
              <a:rPr lang="en-US" sz="1800" dirty="0"/>
              <a:t>რ</a:t>
            </a:r>
            <a:r>
              <a:rPr lang="ka-GE" sz="1800" dirty="0"/>
              <a:t>ეფერალი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612079" y="-38729"/>
            <a:ext cx="529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8784" y="819110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xmlns="" id="{127CCD7E-2071-415D-8834-8F5E8CF872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8521"/>
              </p:ext>
            </p:extLst>
          </p:nvPr>
        </p:nvGraphicFramePr>
        <p:xfrm>
          <a:off x="0" y="816768"/>
          <a:ext cx="9164776" cy="522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339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03971103"/>
              </p:ext>
            </p:extLst>
          </p:nvPr>
        </p:nvGraphicFramePr>
        <p:xfrm>
          <a:off x="103909" y="1399142"/>
          <a:ext cx="9040091" cy="4662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860" y="908046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2466142" y="4196354"/>
            <a:ext cx="632298" cy="324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77%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537303" y="4131677"/>
            <a:ext cx="632298" cy="35716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96%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591474" y="3334681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45%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5714030" y="2052688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70%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6798946" y="3684877"/>
            <a:ext cx="445916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94%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7964644" y="4177707"/>
            <a:ext cx="493556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46%</a:t>
            </a:r>
            <a:endParaRPr lang="en-US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53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084" y="224827"/>
            <a:ext cx="7772400" cy="733961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b="1" dirty="0">
                <a:solidFill>
                  <a:srgbClr val="168472"/>
                </a:solidFill>
              </a:rPr>
              <a:t>III </a:t>
            </a:r>
            <a:r>
              <a:rPr lang="ka-GE" sz="1800" b="1" dirty="0">
                <a:solidFill>
                  <a:srgbClr val="168472"/>
                </a:solidFill>
              </a:rPr>
              <a:t>დონის დაწესებულებების მიერ მაღალი რისკი მომსახურების % წილი</a:t>
            </a:r>
            <a:r>
              <a:rPr lang="en-US" sz="1800" b="1" dirty="0">
                <a:solidFill>
                  <a:srgbClr val="C00000"/>
                </a:solidFill>
              </a:rPr>
              <a:t/>
            </a:r>
            <a:br>
              <a:rPr lang="en-US" sz="1800" b="1" dirty="0">
                <a:solidFill>
                  <a:srgbClr val="C00000"/>
                </a:solidFill>
              </a:rPr>
            </a:br>
            <a:endParaRPr lang="en-US" sz="1800" dirty="0">
              <a:solidFill>
                <a:srgbClr val="C000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7C704A0C-7910-4300-A839-16ADE892E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308308"/>
              </p:ext>
            </p:extLst>
          </p:nvPr>
        </p:nvGraphicFramePr>
        <p:xfrm>
          <a:off x="117568" y="958788"/>
          <a:ext cx="8813369" cy="4971752"/>
        </p:xfrm>
        <a:graphic>
          <a:graphicData uri="http://schemas.openxmlformats.org/drawingml/2006/table">
            <a:tbl>
              <a:tblPr/>
              <a:tblGrid>
                <a:gridCol w="3833087">
                  <a:extLst>
                    <a:ext uri="{9D8B030D-6E8A-4147-A177-3AD203B41FA5}">
                      <a16:colId xmlns:a16="http://schemas.microsoft.com/office/drawing/2014/main" xmlns="" val="1452912736"/>
                    </a:ext>
                  </a:extLst>
                </a:gridCol>
                <a:gridCol w="1128986">
                  <a:extLst>
                    <a:ext uri="{9D8B030D-6E8A-4147-A177-3AD203B41FA5}">
                      <a16:colId xmlns:a16="http://schemas.microsoft.com/office/drawing/2014/main" xmlns="" val="2919570580"/>
                    </a:ext>
                  </a:extLst>
                </a:gridCol>
                <a:gridCol w="1338393">
                  <a:extLst>
                    <a:ext uri="{9D8B030D-6E8A-4147-A177-3AD203B41FA5}">
                      <a16:colId xmlns:a16="http://schemas.microsoft.com/office/drawing/2014/main" xmlns="" val="433474170"/>
                    </a:ext>
                  </a:extLst>
                </a:gridCol>
                <a:gridCol w="1119880">
                  <a:extLst>
                    <a:ext uri="{9D8B030D-6E8A-4147-A177-3AD203B41FA5}">
                      <a16:colId xmlns:a16="http://schemas.microsoft.com/office/drawing/2014/main" xmlns="" val="1172257383"/>
                    </a:ext>
                  </a:extLst>
                </a:gridCol>
                <a:gridCol w="1393023">
                  <a:extLst>
                    <a:ext uri="{9D8B030D-6E8A-4147-A177-3AD203B41FA5}">
                      <a16:colId xmlns:a16="http://schemas.microsoft.com/office/drawing/2014/main" xmlns="" val="2098769953"/>
                    </a:ext>
                  </a:extLst>
                </a:gridCol>
              </a:tblGrid>
              <a:tr h="1273098"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პროვაიდერის დასახელება</a:t>
                      </a:r>
                    </a:p>
                  </a:txBody>
                  <a:tcPr marL="6470" marR="6470" marT="6470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მშობიარობების რაოდენობა</a:t>
                      </a:r>
                    </a:p>
                  </a:txBody>
                  <a:tcPr marL="6470" marR="6470" marT="64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საკესირო კვეთების რაოდენობა</a:t>
                      </a:r>
                    </a:p>
                  </a:txBody>
                  <a:tcPr marL="6470" marR="6470" marT="64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მაღალი რისკი</a:t>
                      </a:r>
                    </a:p>
                  </a:txBody>
                  <a:tcPr marL="6470" marR="6470" marT="64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a-G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მაღალი რისკი %</a:t>
                      </a:r>
                    </a:p>
                  </a:txBody>
                  <a:tcPr marL="6470" marR="6470" marT="6470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3152471"/>
                  </a:ext>
                </a:extLst>
              </a:tr>
              <a:tr h="48041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"პინეო სამედიცინო ეკოსისტემა"</a:t>
                      </a:r>
                    </a:p>
                  </a:txBody>
                  <a:tcPr marL="6470" marR="6470" marT="647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955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20.9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779055"/>
                  </a:ext>
                </a:extLst>
              </a:tr>
              <a:tr h="81617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აკად. ზ. ცხაკაიას სახ. დასავლეთ  საქართველოს ინტერვენციული მედიცინის ეროვნული ცენტრი  </a:t>
                      </a:r>
                    </a:p>
                  </a:txBody>
                  <a:tcPr marL="6470" marR="6470" marT="647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48.7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31815960"/>
                  </a:ext>
                </a:extLst>
              </a:tr>
              <a:tr h="48041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 ირის ბორჩაშვილის სახელობის ჯანმრთელობის ცენტრი მედინა"</a:t>
                      </a:r>
                    </a:p>
                  </a:txBody>
                  <a:tcPr marL="6470" marR="6470" marT="647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45.9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6134882"/>
                  </a:ext>
                </a:extLst>
              </a:tr>
              <a:tr h="48041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BROTHERS"</a:t>
                      </a:r>
                    </a:p>
                  </a:txBody>
                  <a:tcPr marL="6470" marR="6470" marT="647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548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53.6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7387362"/>
                  </a:ext>
                </a:extLst>
              </a:tr>
              <a:tr h="48041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აკადემიკოს ო. ღუდუშაურის სახელობის ეროვნული სამედიცინო ცენტრი</a:t>
                      </a:r>
                    </a:p>
                  </a:txBody>
                  <a:tcPr marL="6470" marR="6470" marT="647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899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53.6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5236617"/>
                  </a:ext>
                </a:extLst>
              </a:tr>
              <a:tr h="48041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„ევექსის ჰოსპიტლები“ - ივ. ბოკერიას სახელობის ჰოსპიტალი</a:t>
                      </a:r>
                    </a:p>
                  </a:txBody>
                  <a:tcPr marL="6470" marR="6470" marT="647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25.7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7456108"/>
                  </a:ext>
                </a:extLst>
              </a:tr>
              <a:tr h="480414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5 კლინიკური საავადმყოფო</a:t>
                      </a:r>
                    </a:p>
                  </a:txBody>
                  <a:tcPr marL="6470" marR="6470" marT="647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40.2</a:t>
                      </a:r>
                    </a:p>
                  </a:txBody>
                  <a:tcPr marL="6470" marR="6470" marT="647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5273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4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5299E9-56D5-465F-A902-A1A5B6A40CD6}"/>
              </a:ext>
            </a:extLst>
          </p:cNvPr>
          <p:cNvSpPr/>
          <p:nvPr/>
        </p:nvSpPr>
        <p:spPr>
          <a:xfrm>
            <a:off x="2397968" y="497652"/>
            <a:ext cx="5426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რეფერალის დიაგნოზები: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2985B6BC-E5EC-459A-B3CC-FB278A722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1893631"/>
              </p:ext>
            </p:extLst>
          </p:nvPr>
        </p:nvGraphicFramePr>
        <p:xfrm>
          <a:off x="65314" y="755780"/>
          <a:ext cx="9078685" cy="525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260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5299E9-56D5-465F-A902-A1A5B6A40CD6}"/>
              </a:ext>
            </a:extLst>
          </p:cNvPr>
          <p:cNvSpPr/>
          <p:nvPr/>
        </p:nvSpPr>
        <p:spPr>
          <a:xfrm>
            <a:off x="2103120" y="447424"/>
            <a:ext cx="5710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sz="24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დედათა </a:t>
            </a:r>
            <a:r>
              <a:rPr lang="ka-GE" sz="2400" b="1" kern="120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რეფერალი 2019 </a:t>
            </a:r>
            <a:r>
              <a:rPr lang="en-US" sz="2400" b="1" kern="120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I-II</a:t>
            </a:r>
            <a:r>
              <a:rPr lang="ka-GE" sz="2400" b="1" kern="120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 კვ.(26)</a:t>
            </a:r>
            <a:endParaRPr lang="ka-GE" sz="24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54226EAA-2432-44A6-95FC-E0A0133D60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9707417"/>
              </p:ext>
            </p:extLst>
          </p:nvPr>
        </p:nvGraphicFramePr>
        <p:xfrm>
          <a:off x="621437" y="1287262"/>
          <a:ext cx="8049376" cy="434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41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5299E9-56D5-465F-A902-A1A5B6A40CD6}"/>
              </a:ext>
            </a:extLst>
          </p:cNvPr>
          <p:cNvSpPr/>
          <p:nvPr/>
        </p:nvSpPr>
        <p:spPr>
          <a:xfrm>
            <a:off x="2397968" y="415817"/>
            <a:ext cx="6272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დედათა რეფერალის დიაგნოზები: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91C99B64-A477-45C1-9FDE-FA49FC31D7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3490858"/>
              </p:ext>
            </p:extLst>
          </p:nvPr>
        </p:nvGraphicFramePr>
        <p:xfrm>
          <a:off x="133165" y="785150"/>
          <a:ext cx="8842159" cy="4969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812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9124DF-8E17-48E3-9F26-A537F49BA6C8}"/>
              </a:ext>
            </a:extLst>
          </p:cNvPr>
          <p:cNvSpPr txBox="1"/>
          <p:nvPr/>
        </p:nvSpPr>
        <p:spPr>
          <a:xfrm>
            <a:off x="154236" y="352540"/>
            <a:ext cx="898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i="1" dirty="0">
                <a:solidFill>
                  <a:srgbClr val="134F5C"/>
                </a:solidFill>
              </a:rPr>
              <a:t>მკვდრადშობადობისა და ნეონატალური სიკვდილობის მაჩვენებლები</a:t>
            </a:r>
            <a:endParaRPr lang="en-GB" sz="2400" b="1" i="1" dirty="0">
              <a:solidFill>
                <a:srgbClr val="134F5C"/>
              </a:solidFill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xmlns="" id="{2A7A4E60-97CF-46F1-A6C8-2CFE48EDC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8876684"/>
              </p:ext>
            </p:extLst>
          </p:nvPr>
        </p:nvGraphicFramePr>
        <p:xfrm>
          <a:off x="0" y="1248149"/>
          <a:ext cx="9144000" cy="4660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CDB9E9-290E-47C7-BA70-3E191E19E2C1}"/>
              </a:ext>
            </a:extLst>
          </p:cNvPr>
          <p:cNvSpPr txBox="1"/>
          <p:nvPr/>
        </p:nvSpPr>
        <p:spPr>
          <a:xfrm>
            <a:off x="2649369" y="6139777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N</a:t>
            </a:r>
            <a:r>
              <a:rPr lang="en-US" sz="1200" dirty="0">
                <a:solidFill>
                  <a:srgbClr val="14443B"/>
                </a:solidFill>
              </a:rPr>
              <a:t>CDC </a:t>
            </a:r>
            <a:r>
              <a:rPr lang="ka-GE" sz="1200" dirty="0">
                <a:solidFill>
                  <a:srgbClr val="14443B"/>
                </a:solidFill>
              </a:rPr>
              <a:t>, დაბადების რეგისტრი (2019)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9182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1619480" y="389126"/>
            <a:ext cx="7524519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2144425" y="5761175"/>
            <a:ext cx="63816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39" name="Shape 339"/>
          <p:cNvSpPr txBox="1"/>
          <p:nvPr/>
        </p:nvSpPr>
        <p:spPr>
          <a:xfrm>
            <a:off x="5507705" y="1419021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i="1" dirty="0">
                <a:solidFill>
                  <a:srgbClr val="4F81BD">
                    <a:lumMod val="50000"/>
                  </a:srgbClr>
                </a:solidFill>
                <a:latin typeface="Sylfaen" panose="010A0502050306030303" pitchFamily="18" charset="0"/>
              </a:rPr>
              <a:t>438</a:t>
            </a:r>
            <a:endParaRPr sz="1800" b="1" i="1" dirty="0">
              <a:solidFill>
                <a:srgbClr val="4F81BD">
                  <a:lumMod val="50000"/>
                </a:srgbClr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910392082"/>
              </p:ext>
            </p:extLst>
          </p:nvPr>
        </p:nvGraphicFramePr>
        <p:xfrm>
          <a:off x="265289" y="1539089"/>
          <a:ext cx="8679535" cy="4540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59267" y="6538639"/>
            <a:ext cx="6525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</a:t>
            </a:r>
            <a:r>
              <a:rPr lang="ka-GE" dirty="0"/>
              <a:t>:</a:t>
            </a:r>
            <a:r>
              <a:rPr lang="en-US" dirty="0"/>
              <a:t> </a:t>
            </a:r>
            <a:r>
              <a:rPr lang="en-US" sz="1050" dirty="0"/>
              <a:t>Death Registry</a:t>
            </a:r>
          </a:p>
          <a:p>
            <a:r>
              <a:rPr lang="ka-GE" dirty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3512" y="2146157"/>
            <a:ext cx="638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/>
              <a:t>24</a:t>
            </a:r>
            <a:r>
              <a:rPr lang="en-US" sz="1200" b="1" dirty="0"/>
              <a:t>%</a:t>
            </a:r>
          </a:p>
        </p:txBody>
      </p:sp>
      <p:sp>
        <p:nvSpPr>
          <p:cNvPr id="10" name="Shape 339"/>
          <p:cNvSpPr txBox="1"/>
          <p:nvPr/>
        </p:nvSpPr>
        <p:spPr>
          <a:xfrm>
            <a:off x="3489592" y="1389785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ka-GE" sz="1800" b="1" i="1" dirty="0">
                <a:solidFill>
                  <a:srgbClr val="4F81BD">
                    <a:lumMod val="50000"/>
                  </a:srgbClr>
                </a:solidFill>
                <a:latin typeface="Sylfaen" panose="010A0502050306030303" pitchFamily="18" charset="0"/>
              </a:rPr>
              <a:t>506</a:t>
            </a:r>
            <a:endParaRPr sz="1800" b="1" i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1" name="Shape 339"/>
          <p:cNvSpPr txBox="1"/>
          <p:nvPr/>
        </p:nvSpPr>
        <p:spPr>
          <a:xfrm>
            <a:off x="1485357" y="1404172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sz="1800" b="1" i="1" dirty="0">
                <a:solidFill>
                  <a:srgbClr val="4F81BD">
                    <a:lumMod val="50000"/>
                  </a:srgbClr>
                </a:solidFill>
              </a:rPr>
              <a:t>558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528" y="905580"/>
            <a:ext cx="8957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60"/>
              </a:spcBef>
            </a:pPr>
            <a:r>
              <a:rPr lang="ka-GE" b="1" dirty="0" smtClean="0">
                <a:solidFill>
                  <a:srgbClr val="2C9492"/>
                </a:solidFill>
              </a:rPr>
              <a:t>  დადებითი </a:t>
            </a:r>
            <a:r>
              <a:rPr lang="ka-GE" b="1" dirty="0">
                <a:solidFill>
                  <a:srgbClr val="2C9492"/>
                </a:solidFill>
              </a:rPr>
              <a:t>დინამიკაა მაღალი წონის ახალშობილთა მკვდრადშობადობის შემცირების თვალსაზრისით  </a:t>
            </a:r>
          </a:p>
        </p:txBody>
      </p:sp>
      <p:sp>
        <p:nvSpPr>
          <p:cNvPr id="15" name="Shape 339">
            <a:extLst>
              <a:ext uri="{FF2B5EF4-FFF2-40B4-BE49-F238E27FC236}">
                <a16:creationId xmlns:a16="http://schemas.microsoft.com/office/drawing/2014/main" xmlns="" id="{A535F0D6-64C3-4D7E-8AC4-C27B3924EE59}"/>
              </a:ext>
            </a:extLst>
          </p:cNvPr>
          <p:cNvSpPr txBox="1"/>
          <p:nvPr/>
        </p:nvSpPr>
        <p:spPr>
          <a:xfrm>
            <a:off x="7484592" y="1404172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ka-GE" sz="1800" b="1" i="1" dirty="0">
                <a:solidFill>
                  <a:srgbClr val="4F81BD">
                    <a:lumMod val="50000"/>
                  </a:srgbClr>
                </a:solidFill>
                <a:latin typeface="Sylfaen" panose="010A0502050306030303" pitchFamily="18" charset="0"/>
              </a:rPr>
              <a:t>222</a:t>
            </a:r>
            <a:endParaRPr sz="1800" b="1" i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D0BB88A-420E-4CBE-89F0-532A13EA4533}"/>
              </a:ext>
            </a:extLst>
          </p:cNvPr>
          <p:cNvSpPr txBox="1"/>
          <p:nvPr/>
        </p:nvSpPr>
        <p:spPr>
          <a:xfrm>
            <a:off x="5548624" y="2157509"/>
            <a:ext cx="638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24%</a:t>
            </a:r>
          </a:p>
        </p:txBody>
      </p:sp>
    </p:spTree>
    <p:extLst>
      <p:ext uri="{BB962C8B-B14F-4D97-AF65-F5344CB8AC3E}">
        <p14:creationId xmlns:p14="http://schemas.microsoft.com/office/powerpoint/2010/main" val="13765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550825323"/>
              </p:ext>
            </p:extLst>
          </p:nvPr>
        </p:nvGraphicFramePr>
        <p:xfrm>
          <a:off x="-7347" y="819983"/>
          <a:ext cx="4760596" cy="5226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77332674"/>
              </p:ext>
            </p:extLst>
          </p:nvPr>
        </p:nvGraphicFramePr>
        <p:xfrm>
          <a:off x="4760596" y="800189"/>
          <a:ext cx="4461140" cy="5051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56749" y="6102237"/>
            <a:ext cx="4763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6927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335"/>
          <p:cNvSpPr txBox="1">
            <a:spLocks/>
          </p:cNvSpPr>
          <p:nvPr/>
        </p:nvSpPr>
        <p:spPr>
          <a:xfrm>
            <a:off x="1603023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69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995603369"/>
              </p:ext>
            </p:extLst>
          </p:nvPr>
        </p:nvGraphicFramePr>
        <p:xfrm>
          <a:off x="4572001" y="1243856"/>
          <a:ext cx="4352080" cy="4763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579228309"/>
              </p:ext>
            </p:extLst>
          </p:nvPr>
        </p:nvGraphicFramePr>
        <p:xfrm>
          <a:off x="59434" y="1212214"/>
          <a:ext cx="4385244" cy="4795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48987" y="0"/>
            <a:ext cx="529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335"/>
          <p:cNvSpPr txBox="1">
            <a:spLocks/>
          </p:cNvSpPr>
          <p:nvPr/>
        </p:nvSpPr>
        <p:spPr>
          <a:xfrm>
            <a:off x="1603022" y="389126"/>
            <a:ext cx="7540979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52370" y="904438"/>
            <a:ext cx="4281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>
                <a:solidFill>
                  <a:srgbClr val="C00000"/>
                </a:solidFill>
              </a:rPr>
              <a:t>ინტრანატალური სიკვდილის  64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ka-GE" b="1" dirty="0">
                <a:solidFill>
                  <a:srgbClr val="C00000"/>
                </a:solidFill>
              </a:rPr>
              <a:t>შემთხვევა(2018</a:t>
            </a:r>
            <a:r>
              <a:rPr lang="ka-GE" dirty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731298" y="904437"/>
            <a:ext cx="48077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>
                <a:solidFill>
                  <a:srgbClr val="C00000"/>
                </a:solidFill>
              </a:rPr>
              <a:t>ინტრანატალური სიკვდილის  25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ka-GE" b="1" dirty="0">
                <a:solidFill>
                  <a:srgbClr val="C00000"/>
                </a:solidFill>
              </a:rPr>
              <a:t>შემთხვევა(2019 </a:t>
            </a:r>
            <a:r>
              <a:rPr lang="en-US" b="1" dirty="0">
                <a:solidFill>
                  <a:srgbClr val="C00000"/>
                </a:solidFill>
              </a:rPr>
              <a:t>I-II </a:t>
            </a:r>
            <a:r>
              <a:rPr lang="ka-GE" b="1" dirty="0">
                <a:solidFill>
                  <a:srgbClr val="C00000"/>
                </a:solidFill>
              </a:rPr>
              <a:t>კვ.</a:t>
            </a:r>
            <a:r>
              <a:rPr lang="ka-GE" dirty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4751" y="6404765"/>
            <a:ext cx="18838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dirty="0"/>
              <a:t>წყარო: </a:t>
            </a:r>
            <a:r>
              <a:rPr lang="en-US" dirty="0"/>
              <a:t>Death </a:t>
            </a:r>
            <a:r>
              <a:rPr lang="en-US" dirty="0" err="1"/>
              <a:t>Registr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9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50983855"/>
              </p:ext>
            </p:extLst>
          </p:nvPr>
        </p:nvGraphicFramePr>
        <p:xfrm>
          <a:off x="220339" y="649994"/>
          <a:ext cx="8637224" cy="529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110169" y="535373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25824" y="23536"/>
            <a:ext cx="501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ნეონატალური სიკვდილობის ტენდენცია საქართველოში</a:t>
            </a:r>
            <a:endParaRPr lang="en-US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77925" y="720675"/>
            <a:ext cx="1054237" cy="341523"/>
          </a:xfrm>
          <a:prstGeom prst="roundRect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14443B"/>
                </a:solidFill>
              </a:rPr>
              <a:t>სამიზნე</a:t>
            </a:r>
            <a:endParaRPr lang="en-US" b="1" dirty="0">
              <a:solidFill>
                <a:srgbClr val="14443B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669030" y="720675"/>
            <a:ext cx="352539" cy="299291"/>
          </a:xfrm>
          <a:prstGeom prst="rightArrow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43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609" y="6280919"/>
            <a:ext cx="2909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წყარო: </a:t>
            </a:r>
            <a:r>
              <a:rPr lang="ka-GE" sz="1050" dirty="0">
                <a:hlinkClick r:id="rId3"/>
              </a:rPr>
              <a:t>სტატისტიკური ცნობარი </a:t>
            </a:r>
            <a:r>
              <a:rPr lang="ka-GE" sz="1050" dirty="0"/>
              <a:t>,</a:t>
            </a:r>
            <a:r>
              <a:rPr lang="en-US" sz="1050" dirty="0"/>
              <a:t>NCDC</a:t>
            </a:r>
            <a:endParaRPr lang="ka-GE" sz="1050" dirty="0"/>
          </a:p>
          <a:p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97252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/>
        </p:nvGraphicFramePr>
        <p:xfrm>
          <a:off x="-1" y="495759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2150383" y="4988742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282584" y="4591565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282584" y="4169313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851275" y="2339851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66163" y="6550223"/>
            <a:ext cx="4902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>
                <a:solidFill>
                  <a:srgbClr val="2A2EE2"/>
                </a:solidFill>
              </a:rPr>
              <a:t>წყარო:</a:t>
            </a:r>
            <a:r>
              <a:rPr lang="en-US" sz="1100" dirty="0">
                <a:solidFill>
                  <a:schemeClr val="tx1"/>
                </a:solidFill>
              </a:rPr>
              <a:t>UNICEF GLOBAL DATABASES</a:t>
            </a:r>
            <a:r>
              <a:rPr lang="ka-GE" sz="1100" dirty="0">
                <a:solidFill>
                  <a:schemeClr val="tx1"/>
                </a:solidFill>
              </a:rPr>
              <a:t>-</a:t>
            </a:r>
            <a:r>
              <a:rPr lang="en-US" sz="1100" dirty="0">
                <a:solidFill>
                  <a:schemeClr val="tx1"/>
                </a:solidFill>
              </a:rPr>
              <a:t>Child Mortality Estimates</a:t>
            </a:r>
            <a:r>
              <a:rPr lang="ka-GE" sz="1100" dirty="0">
                <a:solidFill>
                  <a:schemeClr val="tx1"/>
                </a:solidFill>
              </a:rPr>
              <a:t> (2015)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7092" y="26847"/>
            <a:ext cx="4682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ნეონატალური სიკვდილობის ტენდენცია მსოფლიოში</a:t>
            </a:r>
            <a:endParaRPr lang="en-U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6163" y="1485510"/>
            <a:ext cx="1186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100" dirty="0"/>
              <a:t>2017 წელი</a:t>
            </a: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4202350" y="1324374"/>
            <a:ext cx="920493" cy="1611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200" dirty="0"/>
              <a:t>2018 წელი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76420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88902330"/>
              </p:ext>
            </p:extLst>
          </p:nvPr>
        </p:nvGraphicFramePr>
        <p:xfrm>
          <a:off x="160506" y="1191962"/>
          <a:ext cx="8697686" cy="435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hape 239">
            <a:extLst>
              <a:ext uri="{FF2B5EF4-FFF2-40B4-BE49-F238E27FC236}">
                <a16:creationId xmlns:a16="http://schemas.microsoft.com/office/drawing/2014/main" xmlns="" id="{23556652-BDE7-48E6-AE90-A0A6C976F78F}"/>
              </a:ext>
            </a:extLst>
          </p:cNvPr>
          <p:cNvSpPr txBox="1">
            <a:spLocks/>
          </p:cNvSpPr>
          <p:nvPr/>
        </p:nvSpPr>
        <p:spPr>
          <a:xfrm>
            <a:off x="1593167" y="450617"/>
            <a:ext cx="7550833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                   ნეონატალური სიკვდილიანობა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CDB9E9-290E-47C7-BA70-3E191E19E2C1}"/>
              </a:ext>
            </a:extLst>
          </p:cNvPr>
          <p:cNvSpPr txBox="1"/>
          <p:nvPr/>
        </p:nvSpPr>
        <p:spPr>
          <a:xfrm>
            <a:off x="2878646" y="5791552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დაბადების რეგისტრი (2018)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5345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9973926"/>
              </p:ext>
            </p:extLst>
          </p:nvPr>
        </p:nvGraphicFramePr>
        <p:xfrm>
          <a:off x="1453196" y="1310687"/>
          <a:ext cx="6852357" cy="449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994052" y="884195"/>
            <a:ext cx="2677099" cy="64999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 წელს დაფიქსირდა  166 შემთხვევა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5258517" y="879719"/>
            <a:ext cx="2677099" cy="64999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2019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I-II </a:t>
            </a:r>
            <a:r>
              <a:rPr lang="ka-GE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კვ. წელს დაფიქსირდა  </a:t>
            </a:r>
            <a:r>
              <a:rPr lang="ka-G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r>
              <a:rPr lang="ka-GE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 შემთხვევა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09322" y="6141208"/>
            <a:ext cx="3800819" cy="54667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/>
                </a:solidFill>
              </a:rPr>
              <a:t>2017 და 2018 წლებში გვაქვს 2-2% შეუვსებელი მონაცემებისა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8" name="Shape 354"/>
          <p:cNvSpPr txBox="1">
            <a:spLocks/>
          </p:cNvSpPr>
          <p:nvPr/>
        </p:nvSpPr>
        <p:spPr>
          <a:xfrm>
            <a:off x="1616624" y="379467"/>
            <a:ext cx="7552266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ადრეული ნეონატალური სიკვდილობა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417150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54"/>
          <p:cNvSpPr txBox="1">
            <a:spLocks/>
          </p:cNvSpPr>
          <p:nvPr/>
        </p:nvSpPr>
        <p:spPr>
          <a:xfrm>
            <a:off x="1591734" y="369332"/>
            <a:ext cx="7552266" cy="677078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ადრეული ნეონატალური სიკვდილობის სტრუქტურა დაბადებიდან 24, 48 და 72 საათზე მეტი დროის განმავლობაში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103333070"/>
              </p:ext>
            </p:extLst>
          </p:nvPr>
        </p:nvGraphicFramePr>
        <p:xfrm>
          <a:off x="1024569" y="1211855"/>
          <a:ext cx="7689773" cy="4428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5192" y="5432359"/>
            <a:ext cx="501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600" b="1" dirty="0" smtClean="0">
                <a:solidFill>
                  <a:srgbClr val="C00000"/>
                </a:solidFill>
              </a:rPr>
              <a:t>24  საათში 2/3-ს პრინციპი დარღვეულია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9278" y="6147412"/>
            <a:ext cx="35446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en-US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https://news.nationalgeographic.com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963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778833194"/>
              </p:ext>
            </p:extLst>
          </p:nvPr>
        </p:nvGraphicFramePr>
        <p:xfrm>
          <a:off x="574158" y="1311007"/>
          <a:ext cx="8133907" cy="4547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hape 354"/>
          <p:cNvSpPr txBox="1">
            <a:spLocks/>
          </p:cNvSpPr>
          <p:nvPr/>
        </p:nvSpPr>
        <p:spPr>
          <a:xfrm>
            <a:off x="1591734" y="360239"/>
            <a:ext cx="7552266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გვიანი ნეონატალური სიკვდილობა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6064" y="950196"/>
            <a:ext cx="17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88 შემთხვევა</a:t>
            </a:r>
            <a:endParaRPr lang="en-U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3206" y="897163"/>
            <a:ext cx="17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40 შემთხვევა</a:t>
            </a:r>
            <a:endParaRPr lang="en-U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260735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892610140"/>
              </p:ext>
            </p:extLst>
          </p:nvPr>
        </p:nvGraphicFramePr>
        <p:xfrm>
          <a:off x="1147864" y="1332689"/>
          <a:ext cx="7295745" cy="4293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7431" y="0"/>
            <a:ext cx="500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7445" y="447153"/>
            <a:ext cx="7546555" cy="615553"/>
          </a:xfrm>
          <a:prstGeom prst="rect">
            <a:avLst/>
          </a:prstGeom>
          <a:solidFill>
            <a:srgbClr val="03AA9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სიკვდილიანობა/100 000 ცოცხლადშობილზე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321258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-1" y="495759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25824" y="23536"/>
            <a:ext cx="501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სიკვდილობის ტენდენცია საქართველოში</a:t>
            </a:r>
            <a:endParaRPr lang="en-U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70731" y="834224"/>
            <a:ext cx="892366" cy="341523"/>
          </a:xfrm>
          <a:prstGeom prst="roundRect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14443B"/>
                </a:solidFill>
              </a:rPr>
              <a:t>სამიზნე</a:t>
            </a:r>
            <a:endParaRPr lang="en-US" b="1" dirty="0">
              <a:solidFill>
                <a:srgbClr val="14443B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804787" y="873526"/>
            <a:ext cx="265944" cy="299291"/>
          </a:xfrm>
          <a:prstGeom prst="rightArrow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43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609" y="6280919"/>
            <a:ext cx="2909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dirty="0">
                <a:hlinkClick r:id="rId4"/>
              </a:rPr>
              <a:t>სტატისტიკური ცნობარი </a:t>
            </a:r>
            <a:r>
              <a:rPr lang="ka-GE" sz="1050" dirty="0"/>
              <a:t>,</a:t>
            </a:r>
            <a:r>
              <a:rPr lang="en-US" sz="1050" dirty="0"/>
              <a:t>NCDC</a:t>
            </a:r>
            <a:endParaRPr lang="ka-GE" sz="1050" dirty="0"/>
          </a:p>
          <a:p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0815" y="4114198"/>
            <a:ext cx="1515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RAMUS-200</a:t>
            </a:r>
            <a:r>
              <a:rPr lang="en-US" sz="1100" dirty="0">
                <a:solidFill>
                  <a:srgbClr val="C00000"/>
                </a:solidFill>
              </a:rPr>
              <a:t>8</a:t>
            </a:r>
            <a:endParaRPr lang="en-US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24608" y="1552080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04749" y="2963944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63700" y="4375809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59120" y="2418115"/>
            <a:ext cx="1515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RAMUS-2014</a:t>
            </a:r>
            <a:endParaRPr lang="en-US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50203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B72F6D5F-CCDA-4340-A6D3-AE47CF69F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1563651"/>
              </p:ext>
            </p:extLst>
          </p:nvPr>
        </p:nvGraphicFramePr>
        <p:xfrm>
          <a:off x="96415" y="1397000"/>
          <a:ext cx="88516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118D4A-6CF4-4B9B-B29D-D5BBFB23D384}"/>
              </a:ext>
            </a:extLst>
          </p:cNvPr>
          <p:cNvSpPr txBox="1"/>
          <p:nvPr/>
        </p:nvSpPr>
        <p:spPr>
          <a:xfrm>
            <a:off x="363895" y="494522"/>
            <a:ext cx="9041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დაწესებულებების მიერ 2019 </a:t>
            </a:r>
            <a:r>
              <a:rPr lang="en-US" sz="24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I-II </a:t>
            </a:r>
            <a:r>
              <a:rPr lang="ka-GE" sz="2400" b="1" kern="120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კვ. </a:t>
            </a:r>
            <a:r>
              <a:rPr lang="ka-GE" sz="24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წლის განმავლობაში პერინატალურ სერვისში მოთხოვნილი თანხა</a:t>
            </a:r>
            <a:endParaRPr lang="en-US" sz="24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4264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16781728"/>
              </p:ext>
            </p:extLst>
          </p:nvPr>
        </p:nvGraphicFramePr>
        <p:xfrm>
          <a:off x="140676" y="926123"/>
          <a:ext cx="9003324" cy="4360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Down Arrow 6"/>
          <p:cNvSpPr/>
          <p:nvPr/>
        </p:nvSpPr>
        <p:spPr>
          <a:xfrm>
            <a:off x="3516916" y="2466752"/>
            <a:ext cx="117232" cy="4347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3516917" y="4343401"/>
            <a:ext cx="117231" cy="356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0676" y="5416011"/>
            <a:ext cx="246770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a-GE" sz="1800" dirty="0"/>
              <a:t>ცოცხალშობილი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1653" y="5439106"/>
            <a:ext cx="322384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a-GE" sz="1800" dirty="0"/>
              <a:t>შემთხვევათა რაოდენობა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78768" y="5439307"/>
            <a:ext cx="263769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a-GE" sz="1800" dirty="0"/>
              <a:t>მოთხოვნილი თანხა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2127735" y="449795"/>
            <a:ext cx="5169877" cy="52322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NICU </a:t>
            </a:r>
            <a:r>
              <a:rPr lang="ka-GE" sz="2800" dirty="0"/>
              <a:t>სერვისზე დანახარჯი</a:t>
            </a:r>
            <a:endParaRPr lang="en-US" sz="2800" dirty="0"/>
          </a:p>
        </p:txBody>
      </p:sp>
      <p:sp>
        <p:nvSpPr>
          <p:cNvPr id="16" name="Down Arrow 15"/>
          <p:cNvSpPr/>
          <p:nvPr/>
        </p:nvSpPr>
        <p:spPr>
          <a:xfrm>
            <a:off x="3516917" y="3377787"/>
            <a:ext cx="108786" cy="4058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4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hape 239"/>
          <p:cNvSpPr txBox="1">
            <a:spLocks/>
          </p:cNvSpPr>
          <p:nvPr/>
        </p:nvSpPr>
        <p:spPr>
          <a:xfrm>
            <a:off x="0" y="707755"/>
            <a:ext cx="9144000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პერინატალური სერვისის მიმწოდებელი </a:t>
            </a:r>
            <a:r>
              <a:rPr lang="en-US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78 </a:t>
            </a:r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დაწესებულება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739C2A-0CEE-457B-9F9C-F6E742B1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8325"/>
            <a:ext cx="8229600" cy="373432"/>
          </a:xfrm>
        </p:spPr>
        <p:txBody>
          <a:bodyPr/>
          <a:lstStyle/>
          <a:p>
            <a:r>
              <a:rPr lang="ka-GE" sz="1800" dirty="0">
                <a:solidFill>
                  <a:schemeClr val="bg1">
                    <a:lumMod val="95000"/>
                  </a:schemeClr>
                </a:solidFill>
              </a:rPr>
              <a:t>სტრუქტურული ინდიკატორი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2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58970186"/>
              </p:ext>
            </p:extLst>
          </p:nvPr>
        </p:nvGraphicFramePr>
        <p:xfrm>
          <a:off x="231354" y="1013552"/>
          <a:ext cx="8912646" cy="4748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8886" y="-77118"/>
            <a:ext cx="7772400" cy="517792"/>
          </a:xfrm>
        </p:spPr>
        <p:txBody>
          <a:bodyPr/>
          <a:lstStyle/>
          <a:p>
            <a:r>
              <a:rPr lang="ka-GE" dirty="0"/>
              <a:t>           </a:t>
            </a:r>
            <a:r>
              <a:rPr lang="ka-GE" b="1" dirty="0">
                <a:solidFill>
                  <a:schemeClr val="tx1"/>
                </a:solidFill>
              </a:rPr>
              <a:t>ინფორმაციის მაღალი სანდოობა                            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3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Shape 302"/>
          <p:cNvGrpSpPr/>
          <p:nvPr/>
        </p:nvGrpSpPr>
        <p:grpSpPr>
          <a:xfrm>
            <a:off x="538" y="930656"/>
            <a:ext cx="4921774" cy="5176049"/>
            <a:chOff x="1016380" y="283724"/>
            <a:chExt cx="2285306" cy="4076401"/>
          </a:xfrm>
        </p:grpSpPr>
        <p:sp>
          <p:nvSpPr>
            <p:cNvPr id="8" name="Shape 303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304"/>
            <p:cNvSpPr/>
            <p:nvPr/>
          </p:nvSpPr>
          <p:spPr>
            <a:xfrm>
              <a:off x="1056494" y="283724"/>
              <a:ext cx="2193473" cy="457991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1D7E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dirty="0" smtClean="0"/>
                <a:t>:</a:t>
              </a:r>
              <a:endParaRPr dirty="0"/>
            </a:p>
          </p:txBody>
        </p:sp>
        <p:sp>
          <p:nvSpPr>
            <p:cNvPr id="10" name="Shape 305"/>
            <p:cNvSpPr/>
            <p:nvPr/>
          </p:nvSpPr>
          <p:spPr>
            <a:xfrm>
              <a:off x="1225925" y="1192067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1D7E74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1" name="Shape 306"/>
            <p:cNvSpPr/>
            <p:nvPr/>
          </p:nvSpPr>
          <p:spPr>
            <a:xfrm>
              <a:off x="1016380" y="296344"/>
              <a:ext cx="2285306" cy="3749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a-GE" sz="1200" b="1" dirty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დედათა </a:t>
              </a:r>
              <a:r>
                <a:rPr lang="ka-GE" sz="1200" b="1" dirty="0" smtClean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სიკვდილობა</a:t>
              </a:r>
              <a:r>
                <a:rPr lang="ka-GE" sz="1200" b="1" dirty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200" b="1" dirty="0" smtClean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(</a:t>
              </a:r>
              <a:r>
                <a:rPr lang="ka-GE" sz="1200" b="1" dirty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2018 წლის  </a:t>
              </a:r>
              <a:r>
                <a:rPr lang="en-US" sz="1200" b="1" dirty="0" smtClean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I</a:t>
              </a:r>
              <a:r>
                <a:rPr lang="ka-GE" sz="1200" b="1" dirty="0" smtClean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-</a:t>
              </a:r>
              <a:r>
                <a:rPr lang="en-US" sz="1200" b="1" dirty="0" smtClean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 II</a:t>
              </a:r>
              <a:r>
                <a:rPr lang="ka-GE" sz="1200" b="1" dirty="0" smtClean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 კვარტალი</a:t>
              </a:r>
              <a:r>
                <a:rPr lang="en-US" sz="1200" b="1" dirty="0" smtClean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ka-GE" sz="1200" b="1" dirty="0" smtClean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კვარტალი</a:t>
              </a:r>
              <a:r>
                <a:rPr lang="ka-GE" sz="1200" b="1" dirty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)</a:t>
              </a:r>
              <a:endParaRPr sz="1200" b="1" dirty="0">
                <a:solidFill>
                  <a:srgbClr val="1D7E7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lvl="0" algn="ctr"/>
              <a:endParaRPr sz="1200" b="1" dirty="0">
                <a:solidFill>
                  <a:srgbClr val="1D7E7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" name="Shape 308"/>
            <p:cNvSpPr/>
            <p:nvPr/>
          </p:nvSpPr>
          <p:spPr>
            <a:xfrm>
              <a:off x="1029911" y="660758"/>
              <a:ext cx="2147424" cy="3699367"/>
            </a:xfrm>
            <a:prstGeom prst="rect">
              <a:avLst/>
            </a:prstGeom>
            <a:solidFill>
              <a:srgbClr val="33AB94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55600">
                <a:lnSpc>
                  <a:spcPct val="115000"/>
                </a:lnSpc>
                <a:buClr>
                  <a:srgbClr val="FFFFFF"/>
                </a:buClr>
                <a:buSzPts val="2000"/>
                <a:buFont typeface="Roboto"/>
                <a:buChar char="❖"/>
              </a:pPr>
              <a:r>
                <a:rPr lang="ka-GE" sz="20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თრომბოემბოლია</a:t>
              </a:r>
              <a:endParaRPr lang="ka-GE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55600">
                <a:lnSpc>
                  <a:spcPct val="115000"/>
                </a:lnSpc>
                <a:buClr>
                  <a:srgbClr val="FFFFFF"/>
                </a:buClr>
                <a:buSzPts val="2000"/>
                <a:buFont typeface="Roboto"/>
                <a:buChar char="❖"/>
              </a:pPr>
              <a:r>
                <a:rPr lang="ka-GE" sz="2000" dirty="0">
                  <a:solidFill>
                    <a:schemeClr val="bg1"/>
                  </a:solidFill>
                </a:rPr>
                <a:t>დატვირთული  სომატური ანამნეზი</a:t>
              </a:r>
              <a:r>
                <a:rPr lang="en-US" sz="2000" dirty="0">
                  <a:solidFill>
                    <a:schemeClr val="bg1"/>
                  </a:solidFill>
                </a:rPr>
                <a:t> (5</a:t>
              </a:r>
              <a:r>
                <a:rPr lang="ka-GE" sz="2000" dirty="0">
                  <a:solidFill>
                    <a:schemeClr val="bg1"/>
                  </a:solidFill>
                </a:rPr>
                <a:t> ოპერაცია, მესამე საკეისრო კვეთა</a:t>
              </a:r>
              <a:r>
                <a:rPr lang="ka-GE" sz="2000" dirty="0" smtClean="0">
                  <a:solidFill>
                    <a:schemeClr val="bg1"/>
                  </a:solidFill>
                </a:rPr>
                <a:t>)</a:t>
              </a:r>
            </a:p>
            <a:p>
              <a:pPr marL="457200" indent="-355600">
                <a:lnSpc>
                  <a:spcPct val="115000"/>
                </a:lnSpc>
                <a:buClr>
                  <a:srgbClr val="FFFFFF"/>
                </a:buClr>
                <a:buSzPts val="2000"/>
                <a:buFont typeface="Roboto"/>
                <a:buChar char="❖"/>
              </a:pPr>
              <a:r>
                <a:rPr lang="ka-GE" sz="20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საშვილოსნოს ღრუს კიურეტაჟი, პროფუზული სისხლდენა</a:t>
              </a:r>
            </a:p>
            <a:p>
              <a:pPr marL="457200" lvl="0" indent="-355600">
                <a:lnSpc>
                  <a:spcPct val="115000"/>
                </a:lnSpc>
                <a:buClr>
                  <a:srgbClr val="FFFFFF"/>
                </a:buClr>
                <a:buSzPts val="2000"/>
                <a:buFont typeface="Roboto"/>
                <a:buChar char="❖"/>
              </a:pPr>
              <a:endParaRPr sz="20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" name="Shape 302"/>
          <p:cNvGrpSpPr/>
          <p:nvPr/>
        </p:nvGrpSpPr>
        <p:grpSpPr>
          <a:xfrm>
            <a:off x="4475202" y="884091"/>
            <a:ext cx="4943586" cy="5323987"/>
            <a:chOff x="1088665" y="283726"/>
            <a:chExt cx="2191723" cy="3655954"/>
          </a:xfrm>
        </p:grpSpPr>
        <p:sp>
          <p:nvSpPr>
            <p:cNvPr id="15" name="Shape 303"/>
            <p:cNvSpPr/>
            <p:nvPr/>
          </p:nvSpPr>
          <p:spPr>
            <a:xfrm>
              <a:off x="1178650" y="283726"/>
              <a:ext cx="2030400" cy="3598151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304"/>
            <p:cNvSpPr/>
            <p:nvPr/>
          </p:nvSpPr>
          <p:spPr>
            <a:xfrm>
              <a:off x="1168087" y="293121"/>
              <a:ext cx="2048389" cy="414676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1D7E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a-GE" dirty="0" smtClean="0"/>
                <a:t>:</a:t>
              </a:r>
              <a:endParaRPr dirty="0"/>
            </a:p>
          </p:txBody>
        </p:sp>
        <p:sp>
          <p:nvSpPr>
            <p:cNvPr id="17" name="Shape 305"/>
            <p:cNvSpPr/>
            <p:nvPr/>
          </p:nvSpPr>
          <p:spPr>
            <a:xfrm>
              <a:off x="1225925" y="1192067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1D7E74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8" name="Shape 306"/>
            <p:cNvSpPr/>
            <p:nvPr/>
          </p:nvSpPr>
          <p:spPr>
            <a:xfrm>
              <a:off x="1205118" y="317847"/>
              <a:ext cx="1997827" cy="389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ka-GE" b="1" dirty="0" smtClean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     დედათა სიკვდილობა </a:t>
              </a:r>
              <a:r>
                <a:rPr lang="en-US" b="1" dirty="0" smtClean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(</a:t>
              </a:r>
              <a:r>
                <a:rPr lang="ka-GE" b="1" dirty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2019 წლის </a:t>
              </a:r>
              <a:r>
                <a:rPr lang="en-US" b="1" dirty="0" smtClean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I</a:t>
              </a:r>
              <a:r>
                <a:rPr lang="ka-GE" b="1" dirty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-</a:t>
              </a:r>
              <a:r>
                <a:rPr lang="en-US" b="1" dirty="0" smtClean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II</a:t>
              </a:r>
              <a:r>
                <a:rPr lang="ka-GE" b="1" dirty="0" smtClean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ka-GE" b="1" dirty="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კვარტალი)</a:t>
              </a:r>
              <a:endParaRPr b="1" dirty="0">
                <a:solidFill>
                  <a:srgbClr val="1D7E7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lvl="0" algn="ctr"/>
              <a:endParaRPr sz="2400" b="1" dirty="0">
                <a:solidFill>
                  <a:srgbClr val="1D7E7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" name="Shape 308"/>
            <p:cNvSpPr/>
            <p:nvPr/>
          </p:nvSpPr>
          <p:spPr>
            <a:xfrm>
              <a:off x="1088665" y="653164"/>
              <a:ext cx="2191723" cy="3286516"/>
            </a:xfrm>
            <a:prstGeom prst="rect">
              <a:avLst/>
            </a:prstGeom>
            <a:solidFill>
              <a:srgbClr val="33AB94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55600">
                <a:lnSpc>
                  <a:spcPct val="115000"/>
                </a:lnSpc>
                <a:buClr>
                  <a:srgbClr val="FFFFFF"/>
                </a:buClr>
                <a:buSzPts val="2000"/>
                <a:buFont typeface="Roboto"/>
                <a:buChar char="❖"/>
              </a:pPr>
              <a:r>
                <a:rPr lang="ka-GE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სეპტიური შოკი, ორმხრივი პნევმონია, გრიპი იდენტიფიცირებული</a:t>
              </a:r>
              <a:r>
                <a:rPr lang="ka-GE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.(საკეისრო კვ. პოლიორგანული უკმარისობა.</a:t>
              </a:r>
            </a:p>
            <a:p>
              <a:pPr marL="457200" lvl="0" indent="-355600">
                <a:lnSpc>
                  <a:spcPct val="115000"/>
                </a:lnSpc>
                <a:buClr>
                  <a:srgbClr val="FFFFFF"/>
                </a:buClr>
                <a:buSzPts val="2000"/>
                <a:buFont typeface="Roboto"/>
                <a:buChar char="❖"/>
              </a:pPr>
              <a:r>
                <a:rPr lang="ka-GE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ორსულობა სავარაუდოდ 20 კვირა. </a:t>
              </a:r>
              <a:r>
                <a:rPr lang="ka-GE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კონვულსია(ბინაზე გარდაცვალება)</a:t>
              </a:r>
            </a:p>
            <a:p>
              <a:pPr marL="457200" lvl="0" indent="-355600">
                <a:lnSpc>
                  <a:spcPct val="115000"/>
                </a:lnSpc>
                <a:buClr>
                  <a:srgbClr val="FFFFFF"/>
                </a:buClr>
                <a:buSzPts val="2000"/>
                <a:buFont typeface="Roboto"/>
                <a:buChar char="❖"/>
              </a:pPr>
              <a:r>
                <a:rPr lang="ka-GE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ორსულობა 38 კვირა,გულის გაჩერება, დაუზუსტებელი.ფილტვის არტერიის ემბოლია </a:t>
              </a:r>
              <a:r>
                <a:rPr lang="ka-GE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საკეისრო კვეთა.</a:t>
              </a:r>
            </a:p>
            <a:p>
              <a:pPr marL="457200" lvl="0" indent="-355600">
                <a:lnSpc>
                  <a:spcPct val="115000"/>
                </a:lnSpc>
                <a:buClr>
                  <a:srgbClr val="FFFFFF"/>
                </a:buClr>
                <a:buSzPts val="2000"/>
                <a:buFont typeface="Roboto"/>
                <a:buChar char="❖"/>
              </a:pPr>
              <a:r>
                <a:rPr lang="ka-GE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დატვირთული სამეანო ანამნეზი, გადატანილი საკეისრო კვეთა, სარძევე ჯირკვლის სიმსივნე </a:t>
              </a:r>
              <a:r>
                <a:rPr lang="en-US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IV </a:t>
              </a:r>
              <a:r>
                <a:rPr lang="ka-GE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სტადია, შოკი დაუზუსტებელი. გესტაცია 24 და4/7 </a:t>
              </a:r>
              <a:r>
                <a:rPr lang="ka-GE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კვირა</a:t>
              </a:r>
            </a:p>
            <a:p>
              <a:pPr marL="457200" lvl="0" indent="-355600">
                <a:lnSpc>
                  <a:spcPct val="115000"/>
                </a:lnSpc>
                <a:buClr>
                  <a:srgbClr val="FFFFFF"/>
                </a:buClr>
                <a:buSzPts val="2000"/>
                <a:buFont typeface="Roboto"/>
                <a:buChar char="❖"/>
              </a:pPr>
              <a:r>
                <a:rPr lang="ka-GE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გულის შეგუბებითი უკმარისობა;სხვა მეორადი პულმონური ჰიპერტენზია;სუნთქვის მწვავე </a:t>
              </a:r>
              <a:r>
                <a:rPr lang="ka-GE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უკმარისობა</a:t>
              </a:r>
            </a:p>
            <a:p>
              <a:pPr marL="457200" lvl="0" indent="-355600">
                <a:lnSpc>
                  <a:spcPct val="115000"/>
                </a:lnSpc>
                <a:buClr>
                  <a:srgbClr val="FFFFFF"/>
                </a:buClr>
                <a:buSzPts val="2000"/>
                <a:buFont typeface="Roboto"/>
                <a:buChar char="❖"/>
              </a:pPr>
              <a:r>
                <a:rPr lang="ka-GE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ka-GE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თრომბო-ემბოლია(საკეისრო კვეთა)</a:t>
              </a:r>
            </a:p>
            <a:p>
              <a:pPr marL="457200" lvl="0" indent="-355600">
                <a:lnSpc>
                  <a:spcPct val="115000"/>
                </a:lnSpc>
                <a:buClr>
                  <a:srgbClr val="FFFFFF"/>
                </a:buClr>
                <a:buSzPts val="2000"/>
                <a:buFont typeface="Roboto"/>
                <a:buChar char="❖"/>
              </a:pPr>
              <a:r>
                <a:rPr lang="ka-GE" sz="12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ორსულობა 34 2/7 კვირა,სუნთქვის მწვავე უკმარისობა,ფილტვის შეშუპება,კომა,ეკლამპსია, </a:t>
              </a:r>
              <a:r>
                <a:rPr lang="ka-GE" sz="12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სიმსუქნე,დაუზუსტებელი(საკეისრო კვეთა)</a:t>
              </a:r>
              <a:endParaRPr lang="ka-G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" name="Shape 239">
            <a:extLst>
              <a:ext uri="{FF2B5EF4-FFF2-40B4-BE49-F238E27FC236}">
                <a16:creationId xmlns:a16="http://schemas.microsoft.com/office/drawing/2014/main" xmlns="" id="{136DE6CB-B825-48B9-8B94-C839B4FBE8FB}"/>
              </a:ext>
            </a:extLst>
          </p:cNvPr>
          <p:cNvSpPr txBox="1">
            <a:spLocks/>
          </p:cNvSpPr>
          <p:nvPr/>
        </p:nvSpPr>
        <p:spPr>
          <a:xfrm>
            <a:off x="1608463" y="405350"/>
            <a:ext cx="753553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დედათა სიკვდილიანობა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43749" y="6132366"/>
            <a:ext cx="400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0" y="6181488"/>
            <a:ext cx="4747993" cy="632781"/>
          </a:xfrm>
          <a:prstGeom prst="roundRect">
            <a:avLst/>
          </a:prstGeom>
          <a:solidFill>
            <a:srgbClr val="239D8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831701" y="6159088"/>
            <a:ext cx="4426178" cy="688921"/>
          </a:xfrm>
          <a:prstGeom prst="roundRect">
            <a:avLst/>
          </a:prstGeom>
          <a:solidFill>
            <a:srgbClr val="239D8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46790" y="6343989"/>
            <a:ext cx="3827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</a:t>
            </a:r>
            <a:r>
              <a:rPr lang="ka-GE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a-GE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წლის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a-GE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ka-GE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ka-GE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კვარტალი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ka-GE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a-GE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6326" y="6286254"/>
            <a:ext cx="3755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</a:t>
            </a:r>
            <a:r>
              <a:rPr lang="ka-GE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a-GE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წლის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ka-GE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a-GE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ka-GE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კვარტალი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ka-GE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endParaRPr lang="en-US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737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8463" y="0"/>
            <a:ext cx="7535537" cy="492412"/>
          </a:xfr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marL="457200" indent="-431800"/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დადებითი ტენდენციები:</a:t>
            </a:r>
            <a:endParaRPr lang="en-US" sz="2000" b="1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C14698DA-AFD1-47CA-A086-8B486D511A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856139"/>
              </p:ext>
            </p:extLst>
          </p:nvPr>
        </p:nvGraphicFramePr>
        <p:xfrm>
          <a:off x="135294" y="492412"/>
          <a:ext cx="8640148" cy="4919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876EB3-3442-40C5-9518-4C2E31E6EB95}"/>
              </a:ext>
            </a:extLst>
          </p:cNvPr>
          <p:cNvSpPr txBox="1"/>
          <p:nvPr/>
        </p:nvSpPr>
        <p:spPr>
          <a:xfrm>
            <a:off x="485193" y="5360150"/>
            <a:ext cx="79403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50000"/>
            </a:pPr>
            <a:r>
              <a:rPr lang="ka-GE" sz="1800" dirty="0" smtClean="0">
                <a:solidFill>
                  <a:schemeClr val="accent1">
                    <a:lumMod val="50000"/>
                  </a:schemeClr>
                </a:solidFill>
                <a:sym typeface="Calibri"/>
              </a:rPr>
              <a:t> </a:t>
            </a:r>
            <a:r>
              <a:rPr lang="ka-GE" b="1" kern="1200" dirty="0" smtClean="0">
                <a:solidFill>
                  <a:srgbClr val="0B4138"/>
                </a:solidFill>
                <a:latin typeface="Sylfaen" panose="010A0502050306030303" pitchFamily="18" charset="0"/>
                <a:ea typeface="+mn-ea"/>
                <a:cs typeface="+mn-cs"/>
                <a:sym typeface="Calibri"/>
              </a:rPr>
              <a:t>ნეონატალური სიკდილის წონით სტრუქტურაში მცირდება 2500გ &lt; წონის ახალშობილთა რაოდენობა</a:t>
            </a:r>
          </a:p>
          <a:p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76C9F2D-B4F3-4356-84E3-1989BDBCDB2C}"/>
              </a:ext>
            </a:extLst>
          </p:cNvPr>
          <p:cNvSpPr/>
          <p:nvPr/>
        </p:nvSpPr>
        <p:spPr>
          <a:xfrm>
            <a:off x="-74643" y="5289403"/>
            <a:ext cx="559836" cy="486246"/>
          </a:xfrm>
          <a:prstGeom prst="ellipse">
            <a:avLst/>
          </a:prstGeom>
          <a:solidFill>
            <a:srgbClr val="62D0B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848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86F83937-FDEC-456D-A3DD-ED5AED317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0330342"/>
              </p:ext>
            </p:extLst>
          </p:nvPr>
        </p:nvGraphicFramePr>
        <p:xfrm>
          <a:off x="0" y="492412"/>
          <a:ext cx="9144000" cy="5516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xmlns="" id="{3D8AB11F-D2B8-4E6B-B439-9DBAAEE37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873" y="0"/>
            <a:ext cx="7567127" cy="492412"/>
          </a:xfr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marL="457200" indent="-431800"/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პრობლემები:</a:t>
            </a:r>
            <a:endParaRPr lang="en-US" sz="2000" b="1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73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7446" y="15963"/>
            <a:ext cx="7546553" cy="492412"/>
          </a:xfr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marL="457200" indent="-431800"/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რეკომენდაციები </a:t>
            </a:r>
            <a:endParaRPr lang="en-US" sz="2000" b="1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6D394552-44F6-42E0-8BBD-881AE3E5F4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8250724"/>
              </p:ext>
            </p:extLst>
          </p:nvPr>
        </p:nvGraphicFramePr>
        <p:xfrm>
          <a:off x="0" y="679269"/>
          <a:ext cx="9013370" cy="5258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3575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0" y="2236565"/>
            <a:ext cx="9144000" cy="738633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indent="-431800" algn="ctr"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ka-GE" sz="28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       </a:t>
            </a:r>
            <a:r>
              <a:rPr lang="ka-GE" sz="32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მა</a:t>
            </a:r>
            <a:r>
              <a:rPr lang="ka-GE" sz="3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დლობა</a:t>
            </a:r>
            <a:r>
              <a:rPr lang="ka-GE" sz="28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ka-GE" sz="32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ყურადღებისათვის!</a:t>
            </a:r>
            <a:endParaRPr sz="32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7E4F0BCA-AA2D-4772-8071-E5631311BD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2273314"/>
              </p:ext>
            </p:extLst>
          </p:nvPr>
        </p:nvGraphicFramePr>
        <p:xfrm>
          <a:off x="119743" y="461980"/>
          <a:ext cx="8926286" cy="5274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3F887B26-DF4B-4950-A0B2-17FDC859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8325"/>
            <a:ext cx="8229600" cy="373432"/>
          </a:xfrm>
        </p:spPr>
        <p:txBody>
          <a:bodyPr/>
          <a:lstStyle/>
          <a:p>
            <a:r>
              <a:rPr lang="ka-GE" sz="1800" dirty="0">
                <a:solidFill>
                  <a:schemeClr val="bg1">
                    <a:lumMod val="95000"/>
                  </a:schemeClr>
                </a:solidFill>
              </a:rPr>
              <a:t>სტრუქტურული ინდიკატორი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BC278B-F8B9-4760-AB4B-426365DB428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15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132202" y="264406"/>
            <a:ext cx="9011797" cy="59491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1600" dirty="0">
                <a:solidFill>
                  <a:schemeClr val="dk2"/>
                </a:solidFill>
              </a:rPr>
              <a:t>სტრუქტურული ინდიკატორები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დაწესებულების დონის შესაბამისი კადრებით უზრუნველყოფა</a:t>
            </a:r>
            <a:endParaRPr sz="1800"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დაწესებულების დონის შესაბამისი აღჭურვილობით უზრუნველყოფა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განსაზღვრული პერიოდულობით დონის გადამოწმება</a:t>
            </a:r>
            <a:endParaRPr lang="ka-GE" sz="1800" dirty="0"/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1600" dirty="0">
                <a:solidFill>
                  <a:schemeClr val="dk2"/>
                </a:solidFill>
              </a:rPr>
              <a:t>პროცესის ინდიკატორები (1-2 წელი)</a:t>
            </a:r>
          </a:p>
          <a:p>
            <a:pPr marL="342900" indent="-342900">
              <a:buClr>
                <a:schemeClr val="dk2"/>
              </a:buClr>
            </a:pPr>
            <a:r>
              <a:rPr lang="ka-GE" sz="1400" dirty="0">
                <a:solidFill>
                  <a:srgbClr val="006666"/>
                </a:solidFill>
              </a:rPr>
              <a:t>დონის შესაბამისი მიმართვიანობა ყველა დონეზე;</a:t>
            </a:r>
          </a:p>
          <a:p>
            <a:pPr marL="342900" indent="-342900">
              <a:buClr>
                <a:schemeClr val="dk2"/>
              </a:buClr>
            </a:pPr>
            <a:r>
              <a:rPr lang="ka-GE" sz="1400" dirty="0">
                <a:solidFill>
                  <a:srgbClr val="006666"/>
                </a:solidFill>
              </a:rPr>
              <a:t>მშობიარობების/საკეისრო კვეთების საერთო რაოდენობა</a:t>
            </a:r>
            <a:r>
              <a:rPr lang="en-US" sz="1400" dirty="0">
                <a:solidFill>
                  <a:srgbClr val="006666"/>
                </a:solidFill>
              </a:rPr>
              <a:t> </a:t>
            </a:r>
            <a:r>
              <a:rPr lang="ka-GE" sz="1400" dirty="0">
                <a:solidFill>
                  <a:srgbClr val="006666"/>
                </a:solidFill>
              </a:rPr>
              <a:t>სტრუქტურა ყველა დონეზე;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ნაადრევი მშობიარობა  ( 22 0/7-33 6/7 კვირა) ყველა დონეზე;</a:t>
            </a:r>
            <a:endParaRPr lang="en-US" sz="1400" dirty="0">
              <a:solidFill>
                <a:srgbClr val="006666"/>
              </a:solidFill>
            </a:endParaRP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დედათა და ახალშობილთა რეფერალის საერთო რაოდენობა;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ნეონატალური ტრანსპორტრების ინდექსი (ტრანსპორტირებულ ახალშობილთა რაოდენობა/100 ცოცხალშობილზე;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რეფერირებულ ახალშობილთა რაოდენობა ( შიდა და გარე რეფერალი);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დროულ (2500გრ-ზე მეტი წონის) ახალშობილთა რეფერალი;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საკეისრო კვეთის შემდგომ რეფერალი(მათ შორის 39.კვ-მდე);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სხვა კლინიკაში რეფერალი სიცოცხლის 24 სთ-ში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სიცოცხლის 72 სთ-ის შემდგომ რეფერირებული ახალშობილები</a:t>
            </a:r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1600" dirty="0">
                <a:solidFill>
                  <a:schemeClr val="dk2"/>
                </a:solidFill>
              </a:rPr>
              <a:t>შედეგის ინდიკატორი (3-5 წელი)</a:t>
            </a:r>
            <a:endParaRPr sz="1600"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მკვდრადშობადობა</a:t>
            </a:r>
            <a:endParaRPr sz="1800" dirty="0"/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ადრეული ნეონატალური სიკვდილობა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31A992"/>
                </a:solidFill>
              </a:rPr>
              <a:t> </a:t>
            </a:r>
            <a:r>
              <a:rPr lang="ka-GE" sz="1400" dirty="0" smtClean="0">
                <a:solidFill>
                  <a:srgbClr val="31A992"/>
                </a:solidFill>
              </a:rPr>
              <a:t>დღეანაკლ ახალშობილთა რაოდენობა და მათი მკურნალობის გამოსავალი ლეტალობა სიცოცხლის პირველ 12 სთ-ში, 24 სთ-ში, 72 სთ-ის შემდგომ 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 smtClean="0">
                <a:solidFill>
                  <a:srgbClr val="31A992"/>
                </a:solidFill>
              </a:rPr>
              <a:t>დედათა სიკვდილობა</a:t>
            </a:r>
            <a:endParaRPr lang="ka-GE" sz="1800" dirty="0" smtClean="0">
              <a:solidFill>
                <a:srgbClr val="31A992"/>
              </a:solidFill>
            </a:endParaRPr>
          </a:p>
          <a:p>
            <a:pPr marL="0" lvl="0" indent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1597446" y="0"/>
            <a:ext cx="7546553" cy="385590"/>
          </a:xfrm>
          <a:prstGeom prst="rect">
            <a:avLst/>
          </a:prstGeom>
          <a:solidFill>
            <a:srgbClr val="03AA9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buClr>
                <a:srgbClr val="006666"/>
              </a:buClr>
              <a:buSzPts val="2400"/>
            </a:pPr>
            <a:r>
              <a:rPr lang="ka-GE" sz="2000" dirty="0">
                <a:solidFill>
                  <a:schemeClr val="bg1"/>
                </a:solidFill>
              </a:rPr>
              <a:t>ეფექტურობის საზომი ინდიკატორები</a:t>
            </a:r>
          </a:p>
        </p:txBody>
      </p:sp>
    </p:spTree>
    <p:extLst>
      <p:ext uri="{BB962C8B-B14F-4D97-AF65-F5344CB8AC3E}">
        <p14:creationId xmlns:p14="http://schemas.microsoft.com/office/powerpoint/2010/main" val="3751114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702744238"/>
              </p:ext>
            </p:extLst>
          </p:nvPr>
        </p:nvGraphicFramePr>
        <p:xfrm>
          <a:off x="194176" y="1211453"/>
          <a:ext cx="7992696" cy="381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239"/>
          <p:cNvSpPr txBox="1">
            <a:spLocks/>
          </p:cNvSpPr>
          <p:nvPr/>
        </p:nvSpPr>
        <p:spPr>
          <a:xfrm>
            <a:off x="1619480" y="445575"/>
            <a:ext cx="753553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მშობიარობის რაოდენობა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DF2C63-F4A8-4152-AF33-84679A339067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E449F4-97CC-4681-94A2-C3DB8EBD1BE2}"/>
              </a:ext>
            </a:extLst>
          </p:cNvPr>
          <p:cNvSpPr txBox="1"/>
          <p:nvPr/>
        </p:nvSpPr>
        <p:spPr>
          <a:xfrm>
            <a:off x="3888955" y="-33051"/>
            <a:ext cx="32769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0019" y="5042019"/>
            <a:ext cx="8263783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a-GE" sz="1600" dirty="0"/>
              <a:t>მშობიარობების საერთო რაოდენობა 2016-დან 2018 წელს 8%</a:t>
            </a:r>
            <a:r>
              <a:rPr lang="en-GB" sz="1600" dirty="0"/>
              <a:t>-</a:t>
            </a:r>
            <a:r>
              <a:rPr lang="ka-GE" sz="1600" dirty="0"/>
              <a:t>ით შემცირდა</a:t>
            </a: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a-GE" sz="1600" dirty="0"/>
              <a:t>37 0/7-40 7/7 ვადაზე მშობიარობების პროცენტული წილი 2016 წელს 77%-დან 2018 წელს 86%-მდე გაიზარდა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657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6489FF9-2F6E-4AC5-A059-96C7C58368DA}"/>
              </a:ext>
            </a:extLst>
          </p:cNvPr>
          <p:cNvSpPr txBox="1">
            <a:spLocks/>
          </p:cNvSpPr>
          <p:nvPr/>
        </p:nvSpPr>
        <p:spPr>
          <a:xfrm>
            <a:off x="1608463" y="19557"/>
            <a:ext cx="7535537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მშობიარობები/საკეირო კვეთების განაწილება დონეების მიხედვით</a:t>
            </a:r>
            <a:endParaRPr lang="nb-NO"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8BE060-A1DF-4514-A9C0-4058F6E70B9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4421" y="4923714"/>
            <a:ext cx="1569903" cy="388507"/>
          </a:xfrm>
          <a:prstGeom prst="rect">
            <a:avLst/>
          </a:prstGeom>
          <a:solidFill>
            <a:srgbClr val="239D89"/>
          </a:solidFill>
          <a:ln>
            <a:solidFill>
              <a:srgbClr val="48C8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b="1" dirty="0"/>
              <a:t>სამიზნე  90%</a:t>
            </a:r>
            <a:endParaRPr lang="en-US" b="1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7535AC5A-567A-4A5D-B2B2-24A5840829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777137"/>
              </p:ext>
            </p:extLst>
          </p:nvPr>
        </p:nvGraphicFramePr>
        <p:xfrm>
          <a:off x="461639" y="820391"/>
          <a:ext cx="8402442" cy="4035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829D68-E23E-4289-9FEE-3C65647A29E9}"/>
              </a:ext>
            </a:extLst>
          </p:cNvPr>
          <p:cNvSpPr/>
          <p:nvPr/>
        </p:nvSpPr>
        <p:spPr>
          <a:xfrm>
            <a:off x="1195125" y="3521599"/>
            <a:ext cx="413338" cy="288768"/>
          </a:xfrm>
          <a:prstGeom prst="rect">
            <a:avLst/>
          </a:prstGeom>
          <a:solidFill>
            <a:srgbClr val="239D89"/>
          </a:solidFill>
          <a:ln>
            <a:solidFill>
              <a:srgbClr val="48C8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95%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1DB1D58-6EDD-4268-89C6-68E8FAC17464}"/>
              </a:ext>
            </a:extLst>
          </p:cNvPr>
          <p:cNvSpPr/>
          <p:nvPr/>
        </p:nvSpPr>
        <p:spPr>
          <a:xfrm>
            <a:off x="2057739" y="3665983"/>
            <a:ext cx="413338" cy="288768"/>
          </a:xfrm>
          <a:prstGeom prst="rect">
            <a:avLst/>
          </a:prstGeom>
          <a:solidFill>
            <a:srgbClr val="239D89"/>
          </a:solidFill>
          <a:ln>
            <a:solidFill>
              <a:srgbClr val="48C8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92%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E927B90-B59C-4696-A8D9-E623F649034A}"/>
              </a:ext>
            </a:extLst>
          </p:cNvPr>
          <p:cNvSpPr/>
          <p:nvPr/>
        </p:nvSpPr>
        <p:spPr>
          <a:xfrm>
            <a:off x="3245817" y="975187"/>
            <a:ext cx="413338" cy="288768"/>
          </a:xfrm>
          <a:prstGeom prst="rect">
            <a:avLst/>
          </a:prstGeom>
          <a:solidFill>
            <a:srgbClr val="239D89"/>
          </a:solidFill>
          <a:ln>
            <a:solidFill>
              <a:srgbClr val="48C8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99%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89968" y="5381508"/>
            <a:ext cx="7945784" cy="592779"/>
            <a:chOff x="638378" y="156636"/>
            <a:chExt cx="7945784" cy="592779"/>
          </a:xfrm>
          <a:scene3d>
            <a:camera prst="orthographicFront"/>
            <a:lightRig rig="chilly" dir="t"/>
          </a:scene3d>
        </p:grpSpPr>
        <p:sp>
          <p:nvSpPr>
            <p:cNvPr id="14" name="Round Same Side Corner Rectangle 13"/>
            <p:cNvSpPr/>
            <p:nvPr/>
          </p:nvSpPr>
          <p:spPr>
            <a:xfrm rot="5400000">
              <a:off x="4314880" y="-3519866"/>
              <a:ext cx="592779" cy="7945784"/>
            </a:xfrm>
            <a:prstGeom prst="round2SameRect">
              <a:avLst/>
            </a:prstGeom>
            <a:solidFill>
              <a:srgbClr val="A1E3D6">
                <a:alpha val="90000"/>
              </a:srgbClr>
            </a:solidFill>
            <a:ln>
              <a:solidFill>
                <a:srgbClr val="0B4138"/>
              </a:solidFill>
            </a:ln>
            <a:sp3d prstMaterial="dkEdge">
              <a:bevelT w="25400" h="6350" prst="softRound"/>
              <a:bevelB w="0" h="0" prst="convex"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ound Same Side Corner Rectangle 4"/>
            <p:cNvSpPr/>
            <p:nvPr/>
          </p:nvSpPr>
          <p:spPr>
            <a:xfrm>
              <a:off x="638378" y="185573"/>
              <a:ext cx="7916847" cy="53490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a-GE" sz="1600" b="1" kern="1200" dirty="0"/>
                <a:t>მშობიარობის და საკეისრო კვეთების შესრულების დროს დონის შესაბამისი მომსახურება შესრულდა 90%-ზე მეტ შემთხვევებში</a:t>
              </a:r>
              <a:endParaRPr lang="en-GB" sz="16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057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2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15446</TotalTime>
  <Words>2871</Words>
  <Application>Microsoft Office PowerPoint</Application>
  <PresentationFormat>On-screen Show (4:3)</PresentationFormat>
  <Paragraphs>741</Paragraphs>
  <Slides>55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Roboto Medium</vt:lpstr>
      <vt:lpstr>Calibri</vt:lpstr>
      <vt:lpstr>Sylfaen</vt:lpstr>
      <vt:lpstr>Arial</vt:lpstr>
      <vt:lpstr>Roboto</vt:lpstr>
      <vt:lpstr>Wingdings</vt:lpstr>
      <vt:lpstr>Theme1</vt:lpstr>
      <vt:lpstr>Theme2</vt:lpstr>
      <vt:lpstr>PowerPoint Presentation</vt:lpstr>
      <vt:lpstr>PowerPoint Presentation</vt:lpstr>
      <vt:lpstr>PowerPoint Presentation</vt:lpstr>
      <vt:lpstr>PowerPoint Presentation</vt:lpstr>
      <vt:lpstr>სტრუქტურული ინდიკატორი</vt:lpstr>
      <vt:lpstr>სტრუქტურული ინდიკატორი</vt:lpstr>
      <vt:lpstr>PowerPoint Presentation</vt:lpstr>
      <vt:lpstr>PowerPoint Presentation</vt:lpstr>
      <vt:lpstr>PowerPoint Presentation</vt:lpstr>
      <vt:lpstr>PowerPoint Presentation</vt:lpstr>
      <vt:lpstr>საკეისრო კვეთის ტენდენციები</vt:lpstr>
      <vt:lpstr>PowerPoint Presentation</vt:lpstr>
      <vt:lpstr>PowerPoint Presentation</vt:lpstr>
      <vt:lpstr>საკეისრო კვეთის ტენდენციები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ნეონატალური ტრანსპორტირების ინდექსი:</vt:lpstr>
      <vt:lpstr>PowerPoint Presentation</vt:lpstr>
      <vt:lpstr>შიდა და გარე რეფერალი II და II-III დონის კლინიკებიდან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III დონის დაწესებულებების მიერ მაღალი რისკი მომსახურების % წილი </vt:lpstr>
      <vt:lpstr>PowerPoint Presentation</vt:lpstr>
      <vt:lpstr>PowerPoint Presentation</vt:lpstr>
      <vt:lpstr>PowerPoint Presentation</vt:lpstr>
      <vt:lpstr>PowerPoint Presentation</vt:lpstr>
      <vt:lpstr>მკვდრადშობადობა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დადებითი ტენდენციები:</vt:lpstr>
      <vt:lpstr>პრობლემები:</vt:lpstr>
      <vt:lpstr>რეკომენდაციები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Vera Baziari;Mariam Meparidze</dc:creator>
  <cp:lastModifiedBy>Vera Baziari</cp:lastModifiedBy>
  <cp:revision>798</cp:revision>
  <cp:lastPrinted>2018-08-06T09:16:26Z</cp:lastPrinted>
  <dcterms:modified xsi:type="dcterms:W3CDTF">2019-12-10T09:44:59Z</dcterms:modified>
</cp:coreProperties>
</file>