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83" r:id="rId4"/>
    <p:sldId id="354" r:id="rId5"/>
    <p:sldId id="360" r:id="rId6"/>
    <p:sldId id="344" r:id="rId7"/>
    <p:sldId id="368" r:id="rId8"/>
    <p:sldId id="288" r:id="rId9"/>
    <p:sldId id="364" r:id="rId10"/>
    <p:sldId id="347" r:id="rId11"/>
    <p:sldId id="286" r:id="rId12"/>
    <p:sldId id="349" r:id="rId13"/>
    <p:sldId id="348" r:id="rId14"/>
    <p:sldId id="365" r:id="rId15"/>
    <p:sldId id="351" r:id="rId16"/>
    <p:sldId id="352" r:id="rId17"/>
    <p:sldId id="353" r:id="rId18"/>
    <p:sldId id="342" r:id="rId19"/>
    <p:sldId id="357" r:id="rId20"/>
    <p:sldId id="358" r:id="rId21"/>
    <p:sldId id="359" r:id="rId22"/>
    <p:sldId id="367" r:id="rId23"/>
    <p:sldId id="291" r:id="rId24"/>
    <p:sldId id="299" r:id="rId25"/>
    <p:sldId id="29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8C77"/>
    <a:srgbClr val="ECF0F2"/>
    <a:srgbClr val="F6F6FF"/>
    <a:srgbClr val="04B5A2"/>
    <a:srgbClr val="0D243B"/>
    <a:srgbClr val="0919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24" autoAdjust="0"/>
    <p:restoredTop sz="94634"/>
  </p:normalViewPr>
  <p:slideViewPr>
    <p:cSldViewPr snapToGrid="0">
      <p:cViewPr varScale="1">
        <p:scale>
          <a:sx n="93" d="100"/>
          <a:sy n="93" d="100"/>
        </p:scale>
        <p:origin x="-55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86E-FA8E-8441-A92E-C6CA3B40AE88}" type="datetimeFigureOut">
              <a:rPr lang="x-none" smtClean="0"/>
              <a:pPr/>
              <a:t>17.06.2020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D936-613F-ED4D-B44D-4BB69E43345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D936-613F-ED4D-B44D-4BB69E433454}" type="slidenum">
              <a:rPr lang="x-none" smtClean="0"/>
              <a:pPr/>
              <a:t>26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2390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="" xmlns:a16="http://schemas.microsoft.com/office/drawing/2014/main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="" xmlns:a16="http://schemas.microsoft.com/office/drawing/2014/main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="" xmlns:a16="http://schemas.microsoft.com/office/drawing/2014/main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="" xmlns:a16="http://schemas.microsoft.com/office/drawing/2014/main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="" xmlns:a16="http://schemas.microsoft.com/office/drawing/2014/main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="" xmlns:a16="http://schemas.microsoft.com/office/drawing/2014/main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37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EE23EC-803A-5E41-AB88-15A8E60DA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="" xmlns:a16="http://schemas.microsoft.com/office/drawing/2014/main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="" xmlns:a16="http://schemas.microsoft.com/office/drawing/2014/main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="" xmlns:a16="http://schemas.microsoft.com/office/drawing/2014/main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="" xmlns:a16="http://schemas.microsoft.com/office/drawing/2014/main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="" xmlns:a16="http://schemas.microsoft.com/office/drawing/2014/main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=""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=""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="" xmlns:a16="http://schemas.microsoft.com/office/drawing/2014/main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="" xmlns:a16="http://schemas.microsoft.com/office/drawing/2014/main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="" xmlns:a16="http://schemas.microsoft.com/office/drawing/2014/main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315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="" xmlns:a16="http://schemas.microsoft.com/office/drawing/2014/main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="" xmlns:a16="http://schemas.microsoft.com/office/drawing/2014/main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="" xmlns:a16="http://schemas.microsoft.com/office/drawing/2014/main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="" xmlns:a16="http://schemas.microsoft.com/office/drawing/2014/main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="" xmlns:a16="http://schemas.microsoft.com/office/drawing/2014/main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="" xmlns:a16="http://schemas.microsoft.com/office/drawing/2014/main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="" xmlns:a16="http://schemas.microsoft.com/office/drawing/2014/main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="" xmlns:a16="http://schemas.microsoft.com/office/drawing/2014/main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="" xmlns:a16="http://schemas.microsoft.com/office/drawing/2014/main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="" xmlns:a16="http://schemas.microsoft.com/office/drawing/2014/main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="" xmlns:a16="http://schemas.microsoft.com/office/drawing/2014/main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="" xmlns:a16="http://schemas.microsoft.com/office/drawing/2014/main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="" xmlns:a16="http://schemas.microsoft.com/office/drawing/2014/main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="" xmlns:a16="http://schemas.microsoft.com/office/drawing/2014/main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=""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=""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1B0D249-DC1F-4796-9484-09DDD0C9F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622" y="2187678"/>
            <a:ext cx="1403555" cy="1403555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  <a:effectLst>
            <a:outerShdw blurRad="457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50F305-143F-F546-971F-134F7F6616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C474-3B0A-874F-9A29-70955EEB772B}" type="datetimeFigureOut">
              <a:rPr lang="en-US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0A554F-81F0-524F-A9F9-ABA60CF827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4BF8D-2999-EA45-B1BB-9223E5B4F4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1B3AAB-B299-8742-835A-26F87C5577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191206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="" xmlns:a16="http://schemas.microsoft.com/office/drawing/2014/main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="" xmlns:a16="http://schemas.microsoft.com/office/drawing/2014/main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="" xmlns:a16="http://schemas.microsoft.com/office/drawing/2014/main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82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="" xmlns:a16="http://schemas.microsoft.com/office/drawing/2014/main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="" xmlns:a16="http://schemas.microsoft.com/office/drawing/2014/main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="" xmlns:a16="http://schemas.microsoft.com/office/drawing/2014/main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1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="" xmlns:a16="http://schemas.microsoft.com/office/drawing/2014/main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="" xmlns:a16="http://schemas.microsoft.com/office/drawing/2014/main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="" xmlns:a16="http://schemas.microsoft.com/office/drawing/2014/main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86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9" r:id="rId2"/>
    <p:sldLayoutId id="2147483679" r:id="rId3"/>
    <p:sldLayoutId id="2147483649" r:id="rId4"/>
    <p:sldLayoutId id="2147483650" r:id="rId5"/>
    <p:sldLayoutId id="2147483673" r:id="rId6"/>
    <p:sldLayoutId id="2147483651" r:id="rId7"/>
    <p:sldLayoutId id="2147483652" r:id="rId8"/>
    <p:sldLayoutId id="2147483653" r:id="rId9"/>
    <p:sldLayoutId id="214748368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89" r:id="rId33"/>
    <p:sldLayoutId id="2147483678" r:id="rId34"/>
    <p:sldLayoutId id="2147483680" r:id="rId35"/>
    <p:sldLayoutId id="2147483681" r:id="rId36"/>
    <p:sldLayoutId id="2147483682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90" r:id="rId43"/>
    <p:sldLayoutId id="2147483691" r:id="rId44"/>
    <p:sldLayoutId id="2147483702" r:id="rId45"/>
    <p:sldLayoutId id="2147483703" r:id="rId46"/>
    <p:sldLayoutId id="2147483704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5" r:id="rId65"/>
    <p:sldLayoutId id="2147483717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0F3930D-0BD6-4FBD-B9A6-2F125FA86D69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gradFill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280B30C-298B-457B-B4F9-8E93C9231E61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8CCB34B6-71C3-0043-AA8C-64C119AECB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4" r="5634"/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197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E3152ED6-5EB4-4B52-8A5B-AD3EAA9793F7}"/>
              </a:ext>
            </a:extLst>
          </p:cNvPr>
          <p:cNvSpPr/>
          <p:nvPr/>
        </p:nvSpPr>
        <p:spPr>
          <a:xfrm flipH="1">
            <a:off x="5637037" y="148746"/>
            <a:ext cx="6432300" cy="6592016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B833786-5A5F-4A17-9AE4-B5A6B26C7A01}"/>
              </a:ext>
            </a:extLst>
          </p:cNvPr>
          <p:cNvSpPr txBox="1"/>
          <p:nvPr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BPG DejaVu Sans" panose="020B0603030804020204" pitchFamily="34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10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BPG DejaVu Sans" panose="020B0603030804020204" pitchFamily="34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060AA2-DD11-4627-B167-BF3126D39B83}"/>
              </a:ext>
            </a:extLst>
          </p:cNvPr>
          <p:cNvSpPr txBox="1"/>
          <p:nvPr/>
        </p:nvSpPr>
        <p:spPr>
          <a:xfrm>
            <a:off x="454970" y="4403599"/>
            <a:ext cx="456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a-GE" sz="2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რა მიმართულებას ვირჩევთ და რამდენად სწრაფია დეინსტიტუციონალიზაციის პროცესი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1EC7A6-3A76-45EA-BA98-36E6CC3A60D3}"/>
              </a:ext>
            </a:extLst>
          </p:cNvPr>
          <p:cNvSpPr txBox="1"/>
          <p:nvPr/>
        </p:nvSpPr>
        <p:spPr>
          <a:xfrm>
            <a:off x="5893515" y="612844"/>
            <a:ext cx="59193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პროცესი- 2020 წლის შემდგომი პერიოდისთვის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დეინსტიტუციონალიზაცია განიხილება, როგორც ძირითადი მექანიზმი ფსიქიკური აშლილობის მქონე პირთა ცხოვრების ხარისხის გაუმჯობესებისთვის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დაფინანსების ზრდა: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2016 წელს 16 მილიონიდან 2020 წელს 27.5 მილიონამდე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ძველი ინსტიტუციების რეორგანიზაცია და ახალი სერვისები: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ბედიანის დაწესებულების რეორგანიზაცია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ახალი საცხოვრისი ბათუმში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2022 წლამდე ამოქმედდება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საცხოვრისის ტიპის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ფსიქიკური ჯანმრთელობის ცენტრი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 საოჯახო ტიპის სახლი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მზადაა ბენეფიციარების მისაღებად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8D6542-D58B-4F70-929F-19BD0D51131D}"/>
              </a:ext>
            </a:extLst>
          </p:cNvPr>
          <p:cNvGrpSpPr/>
          <p:nvPr/>
        </p:nvGrpSpPr>
        <p:grpSpPr>
          <a:xfrm>
            <a:off x="454970" y="1396064"/>
            <a:ext cx="5017342" cy="2733704"/>
            <a:chOff x="689022" y="1149327"/>
            <a:chExt cx="4100509" cy="273370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3E73D0E-29BA-4FE8-A417-5A69C770F7A1}"/>
                </a:ext>
              </a:extLst>
            </p:cNvPr>
            <p:cNvSpPr txBox="1"/>
            <p:nvPr/>
          </p:nvSpPr>
          <p:spPr>
            <a:xfrm>
              <a:off x="689022" y="1205375"/>
              <a:ext cx="376573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ჯანმრთელობის მიზნები ვერ მიიღწევა ფსიქიკური ჯანმრთელობის ხელშეწყობის გარეშე-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3CEF56D-DFB4-470C-9F7E-9E2255A1F4B6}"/>
                </a:ext>
              </a:extLst>
            </p:cNvPr>
            <p:cNvSpPr txBox="1"/>
            <p:nvPr/>
          </p:nvSpPr>
          <p:spPr>
            <a:xfrm>
              <a:off x="842181" y="1149327"/>
              <a:ext cx="3947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454970" y="406477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34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D7F2F2C4-B5BA-4865-9451-056A908AC565}"/>
              </a:ext>
            </a:extLst>
          </p:cNvPr>
          <p:cNvSpPr/>
          <p:nvPr/>
        </p:nvSpPr>
        <p:spPr>
          <a:xfrm>
            <a:off x="7528744" y="1"/>
            <a:ext cx="4663256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93486" y="3116915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883730" y="2505812"/>
            <a:ext cx="4663256" cy="1846376"/>
            <a:chOff x="883730" y="1380594"/>
            <a:chExt cx="4663256" cy="184637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883730" y="1657310"/>
              <a:ext cx="4663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ჯანდაცვის სისტემის მოწყობა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ხელმისაწვდომობის ჭრილში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883730" y="138059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უნივერსალური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A710C0-7EA7-1649-AC20-D3882B083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63" y="1008195"/>
            <a:ext cx="7955835" cy="5562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380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728256D8-73D8-6C49-BB61-52A76B45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182" y="292894"/>
            <a:ext cx="7788275" cy="788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პაციენტის უფლებების დაცვისა და ჯანდაცვის სერვისების ხარისხის უზრუნველყოფისთვის </a:t>
            </a:r>
            <a:b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რეგულირების მექანიზმების დახვეწა </a:t>
            </a:r>
            <a:endParaRPr lang="en-US" altLang="x-non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  <p:sp>
        <p:nvSpPr>
          <p:cNvPr id="13315" name="Freeform 6">
            <a:extLst>
              <a:ext uri="{FF2B5EF4-FFF2-40B4-BE49-F238E27FC236}">
                <a16:creationId xmlns="" xmlns:a16="http://schemas.microsoft.com/office/drawing/2014/main" id="{D8B2A99C-E363-8740-8949-143AC743CFA9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2254885"/>
            <a:ext cx="1800225" cy="9931400"/>
          </a:xfrm>
          <a:custGeom>
            <a:avLst/>
            <a:gdLst>
              <a:gd name="T0" fmla="*/ 1529991 w 487"/>
              <a:gd name="T1" fmla="*/ 47938 h 2693"/>
              <a:gd name="T2" fmla="*/ 1308253 w 487"/>
              <a:gd name="T3" fmla="*/ 99564 h 2693"/>
              <a:gd name="T4" fmla="*/ 1529991 w 487"/>
              <a:gd name="T5" fmla="*/ 151190 h 2693"/>
              <a:gd name="T6" fmla="*/ 1733251 w 487"/>
              <a:gd name="T7" fmla="*/ 379818 h 2693"/>
              <a:gd name="T8" fmla="*/ 1286079 w 487"/>
              <a:gd name="T9" fmla="*/ 1840087 h 2693"/>
              <a:gd name="T10" fmla="*/ 813039 w 487"/>
              <a:gd name="T11" fmla="*/ 1906463 h 2693"/>
              <a:gd name="T12" fmla="*/ 328911 w 487"/>
              <a:gd name="T13" fmla="*/ 1294330 h 2693"/>
              <a:gd name="T14" fmla="*/ 118260 w 487"/>
              <a:gd name="T15" fmla="*/ 184377 h 2693"/>
              <a:gd name="T16" fmla="*/ 303042 w 487"/>
              <a:gd name="T17" fmla="*/ 140127 h 2693"/>
              <a:gd name="T18" fmla="*/ 391737 w 487"/>
              <a:gd name="T19" fmla="*/ 0 h 2693"/>
              <a:gd name="T20" fmla="*/ 229129 w 487"/>
              <a:gd name="T21" fmla="*/ 73751 h 2693"/>
              <a:gd name="T22" fmla="*/ 232825 w 487"/>
              <a:gd name="T23" fmla="*/ 1283267 h 2693"/>
              <a:gd name="T24" fmla="*/ 720648 w 487"/>
              <a:gd name="T25" fmla="*/ 2076091 h 2693"/>
              <a:gd name="T26" fmla="*/ 838908 w 487"/>
              <a:gd name="T27" fmla="*/ 2116654 h 2693"/>
              <a:gd name="T28" fmla="*/ 1138254 w 487"/>
              <a:gd name="T29" fmla="*/ 3027479 h 2693"/>
              <a:gd name="T30" fmla="*/ 1138254 w 487"/>
              <a:gd name="T31" fmla="*/ 3281919 h 2693"/>
              <a:gd name="T32" fmla="*/ 838908 w 487"/>
              <a:gd name="T33" fmla="*/ 4152181 h 2693"/>
              <a:gd name="T34" fmla="*/ 465649 w 487"/>
              <a:gd name="T35" fmla="*/ 4417685 h 2693"/>
              <a:gd name="T36" fmla="*/ 764995 w 487"/>
              <a:gd name="T37" fmla="*/ 4716376 h 2693"/>
              <a:gd name="T38" fmla="*/ 1031081 w 487"/>
              <a:gd name="T39" fmla="*/ 5660389 h 2693"/>
              <a:gd name="T40" fmla="*/ 1212167 w 487"/>
              <a:gd name="T41" fmla="*/ 5844767 h 2693"/>
              <a:gd name="T42" fmla="*/ 838908 w 487"/>
              <a:gd name="T43" fmla="*/ 6110270 h 2693"/>
              <a:gd name="T44" fmla="*/ 661518 w 487"/>
              <a:gd name="T45" fmla="*/ 6862530 h 2693"/>
              <a:gd name="T46" fmla="*/ 661518 w 487"/>
              <a:gd name="T47" fmla="*/ 7352975 h 2693"/>
              <a:gd name="T48" fmla="*/ 838908 w 487"/>
              <a:gd name="T49" fmla="*/ 8105235 h 2693"/>
              <a:gd name="T50" fmla="*/ 1212167 w 487"/>
              <a:gd name="T51" fmla="*/ 8370738 h 2693"/>
              <a:gd name="T52" fmla="*/ 1031081 w 487"/>
              <a:gd name="T53" fmla="*/ 8551428 h 2693"/>
              <a:gd name="T54" fmla="*/ 650431 w 487"/>
              <a:gd name="T55" fmla="*/ 9679819 h 2693"/>
              <a:gd name="T56" fmla="*/ 957168 w 487"/>
              <a:gd name="T57" fmla="*/ 9436440 h 2693"/>
              <a:gd name="T58" fmla="*/ 1138254 w 487"/>
              <a:gd name="T59" fmla="*/ 8669430 h 2693"/>
              <a:gd name="T60" fmla="*/ 1138254 w 487"/>
              <a:gd name="T61" fmla="*/ 8178986 h 2693"/>
              <a:gd name="T62" fmla="*/ 957168 w 487"/>
              <a:gd name="T63" fmla="*/ 7426726 h 2693"/>
              <a:gd name="T64" fmla="*/ 587605 w 487"/>
              <a:gd name="T65" fmla="*/ 7161222 h 2693"/>
              <a:gd name="T66" fmla="*/ 764995 w 487"/>
              <a:gd name="T67" fmla="*/ 6980532 h 2693"/>
              <a:gd name="T68" fmla="*/ 1031081 w 487"/>
              <a:gd name="T69" fmla="*/ 6036519 h 2693"/>
              <a:gd name="T70" fmla="*/ 1330427 w 487"/>
              <a:gd name="T71" fmla="*/ 5734140 h 2693"/>
              <a:gd name="T72" fmla="*/ 957168 w 487"/>
              <a:gd name="T73" fmla="*/ 5468637 h 2693"/>
              <a:gd name="T74" fmla="*/ 657822 w 487"/>
              <a:gd name="T75" fmla="*/ 4598375 h 2693"/>
              <a:gd name="T76" fmla="*/ 657822 w 487"/>
              <a:gd name="T77" fmla="*/ 4343934 h 2693"/>
              <a:gd name="T78" fmla="*/ 957168 w 487"/>
              <a:gd name="T79" fmla="*/ 3473672 h 2693"/>
              <a:gd name="T80" fmla="*/ 1330427 w 487"/>
              <a:gd name="T81" fmla="*/ 3208168 h 2693"/>
              <a:gd name="T82" fmla="*/ 1031081 w 487"/>
              <a:gd name="T83" fmla="*/ 2909477 h 2693"/>
              <a:gd name="T84" fmla="*/ 986733 w 487"/>
              <a:gd name="T85" fmla="*/ 2116654 h 2693"/>
              <a:gd name="T86" fmla="*/ 1393253 w 487"/>
              <a:gd name="T87" fmla="*/ 1895401 h 2693"/>
              <a:gd name="T88" fmla="*/ 1792381 w 487"/>
              <a:gd name="T89" fmla="*/ 387193 h 2693"/>
              <a:gd name="T90" fmla="*/ 901734 w 487"/>
              <a:gd name="T91" fmla="*/ 9812570 h 2693"/>
              <a:gd name="T92" fmla="*/ 1031081 w 487"/>
              <a:gd name="T93" fmla="*/ 9679819 h 26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2240123"/>
            <a:ext cx="28431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ინფექციის კონტროლის მიზნებისთვის რეგულირების სააგენტოს მიერ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121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დაწესებულება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D267167-1F98-46B3-8A57-24B5650C25BF}"/>
              </a:ext>
            </a:extLst>
          </p:cNvPr>
          <p:cNvSpPr/>
          <p:nvPr/>
        </p:nvSpPr>
        <p:spPr>
          <a:xfrm>
            <a:off x="3482975" y="4681538"/>
            <a:ext cx="1060450" cy="10604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FFE32EA-1FE6-6345-9834-3225B035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507912"/>
            <a:ext cx="22812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უწყვეტი პროფესიული განვითარების საბჭოს შემადგენლობა და ოპერირების პრინციპები</a:t>
            </a:r>
          </a:p>
        </p:txBody>
      </p:sp>
      <p:sp>
        <p:nvSpPr>
          <p:cNvPr id="31" name="Freeform 223">
            <a:extLst>
              <a:ext uri="{FF2B5EF4-FFF2-40B4-BE49-F238E27FC236}">
                <a16:creationId xmlns="" xmlns:a16="http://schemas.microsoft.com/office/drawing/2014/main" id="{7FDE3430-655B-B04C-8DE0-B3664AC06DA4}"/>
              </a:ext>
            </a:extLst>
          </p:cNvPr>
          <p:cNvSpPr>
            <a:spLocks noEditPoints="1"/>
          </p:cNvSpPr>
          <p:nvPr/>
        </p:nvSpPr>
        <p:spPr bwMode="auto">
          <a:xfrm>
            <a:off x="3819525" y="5046663"/>
            <a:ext cx="385763" cy="330200"/>
          </a:xfrm>
          <a:custGeom>
            <a:avLst/>
            <a:gdLst>
              <a:gd name="T0" fmla="*/ 194943399 w 68"/>
              <a:gd name="T1" fmla="*/ 1141839264 h 58"/>
              <a:gd name="T2" fmla="*/ 175447923 w 68"/>
              <a:gd name="T3" fmla="*/ 1141839264 h 58"/>
              <a:gd name="T4" fmla="*/ 0 w 68"/>
              <a:gd name="T5" fmla="*/ 964659376 h 58"/>
              <a:gd name="T6" fmla="*/ 0 w 68"/>
              <a:gd name="T7" fmla="*/ 354365484 h 58"/>
              <a:gd name="T8" fmla="*/ 175447923 w 68"/>
              <a:gd name="T9" fmla="*/ 177179888 h 58"/>
              <a:gd name="T10" fmla="*/ 194943399 w 68"/>
              <a:gd name="T11" fmla="*/ 177179888 h 58"/>
              <a:gd name="T12" fmla="*/ 194943399 w 68"/>
              <a:gd name="T13" fmla="*/ 1141839264 h 58"/>
              <a:gd name="T14" fmla="*/ 1072188695 w 68"/>
              <a:gd name="T15" fmla="*/ 1141839264 h 58"/>
              <a:gd name="T16" fmla="*/ 272919623 w 68"/>
              <a:gd name="T17" fmla="*/ 1141839264 h 58"/>
              <a:gd name="T18" fmla="*/ 272919623 w 68"/>
              <a:gd name="T19" fmla="*/ 177179888 h 58"/>
              <a:gd name="T20" fmla="*/ 389886798 w 68"/>
              <a:gd name="T21" fmla="*/ 177179888 h 58"/>
              <a:gd name="T22" fmla="*/ 389886798 w 68"/>
              <a:gd name="T23" fmla="*/ 59059963 h 58"/>
              <a:gd name="T24" fmla="*/ 467863022 w 68"/>
              <a:gd name="T25" fmla="*/ 0 h 58"/>
              <a:gd name="T26" fmla="*/ 877245296 w 68"/>
              <a:gd name="T27" fmla="*/ 0 h 58"/>
              <a:gd name="T28" fmla="*/ 955221519 w 68"/>
              <a:gd name="T29" fmla="*/ 59059963 h 58"/>
              <a:gd name="T30" fmla="*/ 955221519 w 68"/>
              <a:gd name="T31" fmla="*/ 177179888 h 58"/>
              <a:gd name="T32" fmla="*/ 1072188695 w 68"/>
              <a:gd name="T33" fmla="*/ 177179888 h 58"/>
              <a:gd name="T34" fmla="*/ 1072188695 w 68"/>
              <a:gd name="T35" fmla="*/ 1141839264 h 58"/>
              <a:gd name="T36" fmla="*/ 955221519 w 68"/>
              <a:gd name="T37" fmla="*/ 590605335 h 58"/>
              <a:gd name="T38" fmla="*/ 935726043 w 68"/>
              <a:gd name="T39" fmla="*/ 570922486 h 58"/>
              <a:gd name="T40" fmla="*/ 760278120 w 68"/>
              <a:gd name="T41" fmla="*/ 570922486 h 58"/>
              <a:gd name="T42" fmla="*/ 760278120 w 68"/>
              <a:gd name="T43" fmla="*/ 393736890 h 58"/>
              <a:gd name="T44" fmla="*/ 740782644 w 68"/>
              <a:gd name="T45" fmla="*/ 374048333 h 58"/>
              <a:gd name="T46" fmla="*/ 604325673 w 68"/>
              <a:gd name="T47" fmla="*/ 374048333 h 58"/>
              <a:gd name="T48" fmla="*/ 584830197 w 68"/>
              <a:gd name="T49" fmla="*/ 393736890 h 58"/>
              <a:gd name="T50" fmla="*/ 584830197 w 68"/>
              <a:gd name="T51" fmla="*/ 570922486 h 58"/>
              <a:gd name="T52" fmla="*/ 409382274 w 68"/>
              <a:gd name="T53" fmla="*/ 570922486 h 58"/>
              <a:gd name="T54" fmla="*/ 389886798 w 68"/>
              <a:gd name="T55" fmla="*/ 590605335 h 58"/>
              <a:gd name="T56" fmla="*/ 389886798 w 68"/>
              <a:gd name="T57" fmla="*/ 728413817 h 58"/>
              <a:gd name="T58" fmla="*/ 409382274 w 68"/>
              <a:gd name="T59" fmla="*/ 748102374 h 58"/>
              <a:gd name="T60" fmla="*/ 584830197 w 68"/>
              <a:gd name="T61" fmla="*/ 748102374 h 58"/>
              <a:gd name="T62" fmla="*/ 584830197 w 68"/>
              <a:gd name="T63" fmla="*/ 925282262 h 58"/>
              <a:gd name="T64" fmla="*/ 604325673 w 68"/>
              <a:gd name="T65" fmla="*/ 944970819 h 58"/>
              <a:gd name="T66" fmla="*/ 740782644 w 68"/>
              <a:gd name="T67" fmla="*/ 944970819 h 58"/>
              <a:gd name="T68" fmla="*/ 760278120 w 68"/>
              <a:gd name="T69" fmla="*/ 925282262 h 58"/>
              <a:gd name="T70" fmla="*/ 760278120 w 68"/>
              <a:gd name="T71" fmla="*/ 748102374 h 58"/>
              <a:gd name="T72" fmla="*/ 935726043 w 68"/>
              <a:gd name="T73" fmla="*/ 748102374 h 58"/>
              <a:gd name="T74" fmla="*/ 955221519 w 68"/>
              <a:gd name="T75" fmla="*/ 728413817 h 58"/>
              <a:gd name="T76" fmla="*/ 955221519 w 68"/>
              <a:gd name="T77" fmla="*/ 590605335 h 58"/>
              <a:gd name="T78" fmla="*/ 857749820 w 68"/>
              <a:gd name="T79" fmla="*/ 177179888 h 58"/>
              <a:gd name="T80" fmla="*/ 857749820 w 68"/>
              <a:gd name="T81" fmla="*/ 78748520 h 58"/>
              <a:gd name="T82" fmla="*/ 487358498 w 68"/>
              <a:gd name="T83" fmla="*/ 78748520 h 58"/>
              <a:gd name="T84" fmla="*/ 487358498 w 68"/>
              <a:gd name="T85" fmla="*/ 177179888 h 58"/>
              <a:gd name="T86" fmla="*/ 857749820 w 68"/>
              <a:gd name="T87" fmla="*/ 177179888 h 58"/>
              <a:gd name="T88" fmla="*/ 1325612841 w 68"/>
              <a:gd name="T89" fmla="*/ 964659376 h 58"/>
              <a:gd name="T90" fmla="*/ 1169660394 w 68"/>
              <a:gd name="T91" fmla="*/ 1141839264 h 58"/>
              <a:gd name="T92" fmla="*/ 1150164918 w 68"/>
              <a:gd name="T93" fmla="*/ 1141839264 h 58"/>
              <a:gd name="T94" fmla="*/ 1150164918 w 68"/>
              <a:gd name="T95" fmla="*/ 177179888 h 58"/>
              <a:gd name="T96" fmla="*/ 1169660394 w 68"/>
              <a:gd name="T97" fmla="*/ 177179888 h 58"/>
              <a:gd name="T98" fmla="*/ 1325612841 w 68"/>
              <a:gd name="T99" fmla="*/ 354365484 h 58"/>
              <a:gd name="T100" fmla="*/ 1325612841 w 68"/>
              <a:gd name="T101" fmla="*/ 96465937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F99BEBB-59A5-784F-BBD1-B98D3F28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" y="2356365"/>
            <a:ext cx="2977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 ფარმაცევტული საქმიანობის რეგულირების სააგენტოს ჩამოყალიბება- განახლებული მიზნებითა და ინსტიტუციური რესურსით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BC98171-1347-4DCF-A418-90C68A02091B}"/>
              </a:ext>
            </a:extLst>
          </p:cNvPr>
          <p:cNvCxnSpPr>
            <a:cxnSpLocks/>
          </p:cNvCxnSpPr>
          <p:nvPr/>
        </p:nvCxnSpPr>
        <p:spPr>
          <a:xfrm>
            <a:off x="3386138" y="3057752"/>
            <a:ext cx="150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D8D039E-CFBE-46EC-A629-1BE8A8AA1438}"/>
              </a:ext>
            </a:extLst>
          </p:cNvPr>
          <p:cNvCxnSpPr>
            <a:cxnSpLocks/>
          </p:cNvCxnSpPr>
          <p:nvPr/>
        </p:nvCxnSpPr>
        <p:spPr>
          <a:xfrm>
            <a:off x="7300913" y="4142746"/>
            <a:ext cx="94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704321A-FA21-4C78-A482-880C12E0BACA}"/>
              </a:ext>
            </a:extLst>
          </p:cNvPr>
          <p:cNvCxnSpPr>
            <a:cxnSpLocks/>
          </p:cNvCxnSpPr>
          <p:nvPr/>
        </p:nvCxnSpPr>
        <p:spPr>
          <a:xfrm>
            <a:off x="4891088" y="5211763"/>
            <a:ext cx="80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E193453E-F5BB-DC41-ABF1-3DADD4A5F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44" r="25044"/>
          <a:stretch>
            <a:fillRect/>
          </a:stretch>
        </p:blipFill>
        <p:spPr>
          <a:xfrm>
            <a:off x="7387148" y="2250449"/>
            <a:ext cx="873783" cy="873783"/>
          </a:xfrm>
          <a:custGeom>
            <a:avLst/>
            <a:gdLst>
              <a:gd name="T0" fmla="*/ 701778 w 914400"/>
              <a:gd name="T1" fmla="*/ 0 h 914400"/>
              <a:gd name="T2" fmla="*/ 1403555 w 914400"/>
              <a:gd name="T3" fmla="*/ 701778 h 914400"/>
              <a:gd name="T4" fmla="*/ 701778 w 914400"/>
              <a:gd name="T5" fmla="*/ 1403555 h 914400"/>
              <a:gd name="T6" fmla="*/ 0 w 914400"/>
              <a:gd name="T7" fmla="*/ 701778 h 914400"/>
              <a:gd name="T8" fmla="*/ 701778 w 914400"/>
              <a:gd name="T9" fmla="*/ 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457200" dist="76201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3741360"/>
            <a:ext cx="2843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სანებართვო პირობებთან და სხვა რეგულაციებთან შესაბამისობის მიზნით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263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დაწესებულება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5378153"/>
            <a:ext cx="3334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შესწავლილ იქნა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228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პაციენტის საქმე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55CEF2E-3738-4732-8854-0B32150720AD}"/>
              </a:ext>
            </a:extLst>
          </p:cNvPr>
          <p:cNvSpPr/>
          <p:nvPr/>
        </p:nvSpPr>
        <p:spPr>
          <a:xfrm>
            <a:off x="6996113" y="5042158"/>
            <a:ext cx="1150937" cy="115093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E489D87-92F9-F347-B558-620A3A56BFA5}"/>
              </a:ext>
            </a:extLst>
          </p:cNvPr>
          <p:cNvGrpSpPr/>
          <p:nvPr/>
        </p:nvGrpSpPr>
        <p:grpSpPr>
          <a:xfrm>
            <a:off x="7319121" y="5338751"/>
            <a:ext cx="504919" cy="557751"/>
            <a:chOff x="7411132" y="1355725"/>
            <a:chExt cx="851694" cy="922338"/>
          </a:xfrm>
          <a:solidFill>
            <a:schemeClr val="bg1"/>
          </a:solidFill>
        </p:grpSpPr>
        <p:sp>
          <p:nvSpPr>
            <p:cNvPr id="19" name="Freeform 23">
              <a:extLst>
                <a:ext uri="{FF2B5EF4-FFF2-40B4-BE49-F238E27FC236}">
                  <a16:creationId xmlns="" xmlns:a16="http://schemas.microsoft.com/office/drawing/2014/main" id="{027BA22C-75AC-AB47-8EFE-74C3E7E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813" y="1525588"/>
              <a:ext cx="354013" cy="752475"/>
            </a:xfrm>
            <a:custGeom>
              <a:avLst/>
              <a:gdLst>
                <a:gd name="T0" fmla="*/ 350 w 352"/>
                <a:gd name="T1" fmla="*/ 118 h 746"/>
                <a:gd name="T2" fmla="*/ 323 w 352"/>
                <a:gd name="T3" fmla="*/ 29 h 746"/>
                <a:gd name="T4" fmla="*/ 193 w 352"/>
                <a:gd name="T5" fmla="*/ 5 h 746"/>
                <a:gd name="T6" fmla="*/ 175 w 352"/>
                <a:gd name="T7" fmla="*/ 5 h 746"/>
                <a:gd name="T8" fmla="*/ 159 w 352"/>
                <a:gd name="T9" fmla="*/ 5 h 746"/>
                <a:gd name="T10" fmla="*/ 29 w 352"/>
                <a:gd name="T11" fmla="*/ 29 h 746"/>
                <a:gd name="T12" fmla="*/ 2 w 352"/>
                <a:gd name="T13" fmla="*/ 118 h 746"/>
                <a:gd name="T14" fmla="*/ 2 w 352"/>
                <a:gd name="T15" fmla="*/ 322 h 746"/>
                <a:gd name="T16" fmla="*/ 26 w 352"/>
                <a:gd name="T17" fmla="*/ 359 h 746"/>
                <a:gd name="T18" fmla="*/ 63 w 352"/>
                <a:gd name="T19" fmla="*/ 322 h 746"/>
                <a:gd name="T20" fmla="*/ 63 w 352"/>
                <a:gd name="T21" fmla="*/ 123 h 746"/>
                <a:gd name="T22" fmla="*/ 87 w 352"/>
                <a:gd name="T23" fmla="*/ 123 h 746"/>
                <a:gd name="T24" fmla="*/ 87 w 352"/>
                <a:gd name="T25" fmla="*/ 691 h 746"/>
                <a:gd name="T26" fmla="*/ 167 w 352"/>
                <a:gd name="T27" fmla="*/ 702 h 746"/>
                <a:gd name="T28" fmla="*/ 167 w 352"/>
                <a:gd name="T29" fmla="*/ 359 h 746"/>
                <a:gd name="T30" fmla="*/ 172 w 352"/>
                <a:gd name="T31" fmla="*/ 359 h 746"/>
                <a:gd name="T32" fmla="*/ 180 w 352"/>
                <a:gd name="T33" fmla="*/ 359 h 746"/>
                <a:gd name="T34" fmla="*/ 185 w 352"/>
                <a:gd name="T35" fmla="*/ 359 h 746"/>
                <a:gd name="T36" fmla="*/ 185 w 352"/>
                <a:gd name="T37" fmla="*/ 702 h 746"/>
                <a:gd name="T38" fmla="*/ 265 w 352"/>
                <a:gd name="T39" fmla="*/ 691 h 746"/>
                <a:gd name="T40" fmla="*/ 265 w 352"/>
                <a:gd name="T41" fmla="*/ 123 h 746"/>
                <a:gd name="T42" fmla="*/ 289 w 352"/>
                <a:gd name="T43" fmla="*/ 123 h 746"/>
                <a:gd name="T44" fmla="*/ 289 w 352"/>
                <a:gd name="T45" fmla="*/ 322 h 746"/>
                <a:gd name="T46" fmla="*/ 326 w 352"/>
                <a:gd name="T47" fmla="*/ 359 h 746"/>
                <a:gd name="T48" fmla="*/ 350 w 352"/>
                <a:gd name="T49" fmla="*/ 322 h 746"/>
                <a:gd name="T50" fmla="*/ 350 w 352"/>
                <a:gd name="T51" fmla="*/ 1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2" h="746">
                  <a:moveTo>
                    <a:pt x="350" y="118"/>
                  </a:moveTo>
                  <a:cubicBezTo>
                    <a:pt x="350" y="86"/>
                    <a:pt x="350" y="50"/>
                    <a:pt x="323" y="29"/>
                  </a:cubicBezTo>
                  <a:cubicBezTo>
                    <a:pt x="286" y="0"/>
                    <a:pt x="238" y="5"/>
                    <a:pt x="193" y="5"/>
                  </a:cubicBezTo>
                  <a:cubicBezTo>
                    <a:pt x="188" y="5"/>
                    <a:pt x="183" y="5"/>
                    <a:pt x="175" y="5"/>
                  </a:cubicBezTo>
                  <a:cubicBezTo>
                    <a:pt x="169" y="5"/>
                    <a:pt x="164" y="5"/>
                    <a:pt x="159" y="5"/>
                  </a:cubicBezTo>
                  <a:cubicBezTo>
                    <a:pt x="114" y="5"/>
                    <a:pt x="66" y="0"/>
                    <a:pt x="29" y="29"/>
                  </a:cubicBezTo>
                  <a:cubicBezTo>
                    <a:pt x="2" y="50"/>
                    <a:pt x="2" y="86"/>
                    <a:pt x="2" y="118"/>
                  </a:cubicBezTo>
                  <a:cubicBezTo>
                    <a:pt x="2" y="186"/>
                    <a:pt x="0" y="254"/>
                    <a:pt x="2" y="322"/>
                  </a:cubicBezTo>
                  <a:cubicBezTo>
                    <a:pt x="0" y="338"/>
                    <a:pt x="8" y="361"/>
                    <a:pt x="26" y="359"/>
                  </a:cubicBezTo>
                  <a:cubicBezTo>
                    <a:pt x="50" y="364"/>
                    <a:pt x="63" y="340"/>
                    <a:pt x="63" y="322"/>
                  </a:cubicBezTo>
                  <a:cubicBezTo>
                    <a:pt x="63" y="254"/>
                    <a:pt x="63" y="188"/>
                    <a:pt x="63" y="123"/>
                  </a:cubicBezTo>
                  <a:cubicBezTo>
                    <a:pt x="69" y="123"/>
                    <a:pt x="79" y="123"/>
                    <a:pt x="87" y="123"/>
                  </a:cubicBezTo>
                  <a:cubicBezTo>
                    <a:pt x="87" y="311"/>
                    <a:pt x="85" y="503"/>
                    <a:pt x="87" y="691"/>
                  </a:cubicBezTo>
                  <a:cubicBezTo>
                    <a:pt x="82" y="738"/>
                    <a:pt x="161" y="746"/>
                    <a:pt x="167" y="702"/>
                  </a:cubicBezTo>
                  <a:cubicBezTo>
                    <a:pt x="167" y="586"/>
                    <a:pt x="167" y="474"/>
                    <a:pt x="167" y="359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85" y="474"/>
                    <a:pt x="185" y="586"/>
                    <a:pt x="185" y="702"/>
                  </a:cubicBezTo>
                  <a:cubicBezTo>
                    <a:pt x="191" y="746"/>
                    <a:pt x="270" y="738"/>
                    <a:pt x="265" y="691"/>
                  </a:cubicBezTo>
                  <a:cubicBezTo>
                    <a:pt x="268" y="503"/>
                    <a:pt x="265" y="311"/>
                    <a:pt x="265" y="123"/>
                  </a:cubicBezTo>
                  <a:cubicBezTo>
                    <a:pt x="273" y="123"/>
                    <a:pt x="283" y="123"/>
                    <a:pt x="289" y="123"/>
                  </a:cubicBezTo>
                  <a:cubicBezTo>
                    <a:pt x="289" y="188"/>
                    <a:pt x="289" y="254"/>
                    <a:pt x="289" y="322"/>
                  </a:cubicBezTo>
                  <a:cubicBezTo>
                    <a:pt x="289" y="340"/>
                    <a:pt x="302" y="364"/>
                    <a:pt x="326" y="359"/>
                  </a:cubicBezTo>
                  <a:cubicBezTo>
                    <a:pt x="344" y="361"/>
                    <a:pt x="352" y="338"/>
                    <a:pt x="350" y="322"/>
                  </a:cubicBezTo>
                  <a:cubicBezTo>
                    <a:pt x="352" y="254"/>
                    <a:pt x="350" y="186"/>
                    <a:pt x="35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="" xmlns:a16="http://schemas.microsoft.com/office/drawing/2014/main" id="{C0FB8B1E-E0CC-2049-A57A-F279736E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776" y="1355725"/>
              <a:ext cx="182562" cy="177800"/>
            </a:xfrm>
            <a:custGeom>
              <a:avLst/>
              <a:gdLst>
                <a:gd name="T0" fmla="*/ 156 w 180"/>
                <a:gd name="T1" fmla="*/ 110 h 176"/>
                <a:gd name="T2" fmla="*/ 71 w 180"/>
                <a:gd name="T3" fmla="*/ 19 h 176"/>
                <a:gd name="T4" fmla="*/ 34 w 180"/>
                <a:gd name="T5" fmla="*/ 134 h 176"/>
                <a:gd name="T6" fmla="*/ 156 w 180"/>
                <a:gd name="T7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76">
                  <a:moveTo>
                    <a:pt x="156" y="110"/>
                  </a:moveTo>
                  <a:cubicBezTo>
                    <a:pt x="180" y="60"/>
                    <a:pt x="125" y="0"/>
                    <a:pt x="71" y="19"/>
                  </a:cubicBezTo>
                  <a:cubicBezTo>
                    <a:pt x="21" y="26"/>
                    <a:pt x="0" y="97"/>
                    <a:pt x="34" y="134"/>
                  </a:cubicBezTo>
                  <a:cubicBezTo>
                    <a:pt x="66" y="176"/>
                    <a:pt x="143" y="163"/>
                    <a:pt x="156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D58382B0-7A19-0748-9518-05652A1D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557" y="1448205"/>
              <a:ext cx="166688" cy="133350"/>
            </a:xfrm>
            <a:custGeom>
              <a:avLst/>
              <a:gdLst>
                <a:gd name="T0" fmla="*/ 81 w 165"/>
                <a:gd name="T1" fmla="*/ 132 h 132"/>
                <a:gd name="T2" fmla="*/ 133 w 165"/>
                <a:gd name="T3" fmla="*/ 106 h 132"/>
                <a:gd name="T4" fmla="*/ 94 w 165"/>
                <a:gd name="T5" fmla="*/ 0 h 132"/>
                <a:gd name="T6" fmla="*/ 81 w 165"/>
                <a:gd name="T7" fmla="*/ 0 h 132"/>
                <a:gd name="T8" fmla="*/ 71 w 165"/>
                <a:gd name="T9" fmla="*/ 0 h 132"/>
                <a:gd name="T10" fmla="*/ 31 w 165"/>
                <a:gd name="T11" fmla="*/ 106 h 132"/>
                <a:gd name="T12" fmla="*/ 81 w 165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32">
                  <a:moveTo>
                    <a:pt x="81" y="132"/>
                  </a:moveTo>
                  <a:cubicBezTo>
                    <a:pt x="102" y="132"/>
                    <a:pt x="123" y="121"/>
                    <a:pt x="133" y="106"/>
                  </a:cubicBezTo>
                  <a:cubicBezTo>
                    <a:pt x="165" y="69"/>
                    <a:pt x="139" y="11"/>
                    <a:pt x="94" y="0"/>
                  </a:cubicBezTo>
                  <a:cubicBezTo>
                    <a:pt x="91" y="0"/>
                    <a:pt x="86" y="0"/>
                    <a:pt x="81" y="0"/>
                  </a:cubicBezTo>
                  <a:cubicBezTo>
                    <a:pt x="78" y="0"/>
                    <a:pt x="73" y="0"/>
                    <a:pt x="71" y="0"/>
                  </a:cubicBezTo>
                  <a:cubicBezTo>
                    <a:pt x="26" y="11"/>
                    <a:pt x="0" y="69"/>
                    <a:pt x="31" y="106"/>
                  </a:cubicBezTo>
                  <a:cubicBezTo>
                    <a:pt x="42" y="121"/>
                    <a:pt x="63" y="132"/>
                    <a:pt x="81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7A7A6B59-0DF8-0743-AC73-F8011B60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132" y="1599018"/>
              <a:ext cx="358775" cy="673100"/>
            </a:xfrm>
            <a:custGeom>
              <a:avLst/>
              <a:gdLst>
                <a:gd name="T0" fmla="*/ 280 w 356"/>
                <a:gd name="T1" fmla="*/ 26 h 668"/>
                <a:gd name="T2" fmla="*/ 178 w 356"/>
                <a:gd name="T3" fmla="*/ 5 h 668"/>
                <a:gd name="T4" fmla="*/ 79 w 356"/>
                <a:gd name="T5" fmla="*/ 26 h 668"/>
                <a:gd name="T6" fmla="*/ 34 w 356"/>
                <a:gd name="T7" fmla="*/ 142 h 668"/>
                <a:gd name="T8" fmla="*/ 0 w 356"/>
                <a:gd name="T9" fmla="*/ 265 h 668"/>
                <a:gd name="T10" fmla="*/ 52 w 356"/>
                <a:gd name="T11" fmla="*/ 268 h 668"/>
                <a:gd name="T12" fmla="*/ 102 w 356"/>
                <a:gd name="T13" fmla="*/ 100 h 668"/>
                <a:gd name="T14" fmla="*/ 115 w 356"/>
                <a:gd name="T15" fmla="*/ 92 h 668"/>
                <a:gd name="T16" fmla="*/ 37 w 356"/>
                <a:gd name="T17" fmla="*/ 400 h 668"/>
                <a:gd name="T18" fmla="*/ 115 w 356"/>
                <a:gd name="T19" fmla="*/ 400 h 668"/>
                <a:gd name="T20" fmla="*/ 115 w 356"/>
                <a:gd name="T21" fmla="*/ 634 h 668"/>
                <a:gd name="T22" fmla="*/ 173 w 356"/>
                <a:gd name="T23" fmla="*/ 634 h 668"/>
                <a:gd name="T24" fmla="*/ 175 w 356"/>
                <a:gd name="T25" fmla="*/ 400 h 668"/>
                <a:gd name="T26" fmla="*/ 178 w 356"/>
                <a:gd name="T27" fmla="*/ 400 h 668"/>
                <a:gd name="T28" fmla="*/ 183 w 356"/>
                <a:gd name="T29" fmla="*/ 400 h 668"/>
                <a:gd name="T30" fmla="*/ 186 w 356"/>
                <a:gd name="T31" fmla="*/ 634 h 668"/>
                <a:gd name="T32" fmla="*/ 243 w 356"/>
                <a:gd name="T33" fmla="*/ 634 h 668"/>
                <a:gd name="T34" fmla="*/ 243 w 356"/>
                <a:gd name="T35" fmla="*/ 400 h 668"/>
                <a:gd name="T36" fmla="*/ 322 w 356"/>
                <a:gd name="T37" fmla="*/ 400 h 668"/>
                <a:gd name="T38" fmla="*/ 243 w 356"/>
                <a:gd name="T39" fmla="*/ 92 h 668"/>
                <a:gd name="T40" fmla="*/ 257 w 356"/>
                <a:gd name="T41" fmla="*/ 100 h 668"/>
                <a:gd name="T42" fmla="*/ 306 w 356"/>
                <a:gd name="T43" fmla="*/ 268 h 668"/>
                <a:gd name="T44" fmla="*/ 356 w 356"/>
                <a:gd name="T45" fmla="*/ 265 h 668"/>
                <a:gd name="T46" fmla="*/ 325 w 356"/>
                <a:gd name="T47" fmla="*/ 142 h 668"/>
                <a:gd name="T48" fmla="*/ 280 w 356"/>
                <a:gd name="T49" fmla="*/ 2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668">
                  <a:moveTo>
                    <a:pt x="280" y="26"/>
                  </a:moveTo>
                  <a:cubicBezTo>
                    <a:pt x="254" y="0"/>
                    <a:pt x="215" y="2"/>
                    <a:pt x="178" y="5"/>
                  </a:cubicBezTo>
                  <a:cubicBezTo>
                    <a:pt x="144" y="2"/>
                    <a:pt x="105" y="0"/>
                    <a:pt x="79" y="26"/>
                  </a:cubicBezTo>
                  <a:cubicBezTo>
                    <a:pt x="50" y="58"/>
                    <a:pt x="47" y="102"/>
                    <a:pt x="34" y="142"/>
                  </a:cubicBezTo>
                  <a:cubicBezTo>
                    <a:pt x="24" y="181"/>
                    <a:pt x="5" y="223"/>
                    <a:pt x="0" y="265"/>
                  </a:cubicBezTo>
                  <a:cubicBezTo>
                    <a:pt x="3" y="292"/>
                    <a:pt x="47" y="294"/>
                    <a:pt x="52" y="268"/>
                  </a:cubicBezTo>
                  <a:cubicBezTo>
                    <a:pt x="71" y="213"/>
                    <a:pt x="84" y="155"/>
                    <a:pt x="102" y="100"/>
                  </a:cubicBezTo>
                  <a:cubicBezTo>
                    <a:pt x="105" y="100"/>
                    <a:pt x="110" y="94"/>
                    <a:pt x="115" y="92"/>
                  </a:cubicBezTo>
                  <a:cubicBezTo>
                    <a:pt x="89" y="194"/>
                    <a:pt x="60" y="297"/>
                    <a:pt x="37" y="400"/>
                  </a:cubicBezTo>
                  <a:cubicBezTo>
                    <a:pt x="63" y="400"/>
                    <a:pt x="89" y="400"/>
                    <a:pt x="115" y="400"/>
                  </a:cubicBezTo>
                  <a:cubicBezTo>
                    <a:pt x="115" y="478"/>
                    <a:pt x="113" y="555"/>
                    <a:pt x="115" y="634"/>
                  </a:cubicBezTo>
                  <a:cubicBezTo>
                    <a:pt x="118" y="668"/>
                    <a:pt x="170" y="668"/>
                    <a:pt x="173" y="634"/>
                  </a:cubicBezTo>
                  <a:cubicBezTo>
                    <a:pt x="175" y="557"/>
                    <a:pt x="173" y="478"/>
                    <a:pt x="175" y="400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1" y="400"/>
                    <a:pt x="183" y="400"/>
                    <a:pt x="183" y="400"/>
                  </a:cubicBezTo>
                  <a:cubicBezTo>
                    <a:pt x="186" y="478"/>
                    <a:pt x="183" y="557"/>
                    <a:pt x="186" y="634"/>
                  </a:cubicBezTo>
                  <a:cubicBezTo>
                    <a:pt x="188" y="668"/>
                    <a:pt x="241" y="668"/>
                    <a:pt x="243" y="634"/>
                  </a:cubicBezTo>
                  <a:cubicBezTo>
                    <a:pt x="246" y="555"/>
                    <a:pt x="243" y="478"/>
                    <a:pt x="243" y="400"/>
                  </a:cubicBezTo>
                  <a:cubicBezTo>
                    <a:pt x="270" y="400"/>
                    <a:pt x="296" y="400"/>
                    <a:pt x="322" y="400"/>
                  </a:cubicBezTo>
                  <a:cubicBezTo>
                    <a:pt x="298" y="297"/>
                    <a:pt x="270" y="194"/>
                    <a:pt x="243" y="92"/>
                  </a:cubicBezTo>
                  <a:cubicBezTo>
                    <a:pt x="249" y="94"/>
                    <a:pt x="254" y="100"/>
                    <a:pt x="257" y="100"/>
                  </a:cubicBezTo>
                  <a:cubicBezTo>
                    <a:pt x="275" y="155"/>
                    <a:pt x="288" y="213"/>
                    <a:pt x="306" y="268"/>
                  </a:cubicBezTo>
                  <a:cubicBezTo>
                    <a:pt x="311" y="294"/>
                    <a:pt x="356" y="292"/>
                    <a:pt x="356" y="265"/>
                  </a:cubicBezTo>
                  <a:cubicBezTo>
                    <a:pt x="353" y="223"/>
                    <a:pt x="335" y="181"/>
                    <a:pt x="325" y="142"/>
                  </a:cubicBezTo>
                  <a:cubicBezTo>
                    <a:pt x="311" y="102"/>
                    <a:pt x="309" y="58"/>
                    <a:pt x="28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4007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 animBg="1"/>
      <p:bldP spid="30" grpId="0"/>
      <p:bldP spid="32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15834" y="2317357"/>
            <a:ext cx="4868313" cy="738664"/>
            <a:chOff x="469403" y="1991264"/>
            <a:chExt cx="4809181" cy="73866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991264"/>
              <a:ext cx="4396394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 მომსახურების სააგენტოს მიერ 2017-2019 წლებში დარეგისტრირებული 4 მლნ შემთხვევა გაერთიანდა 669 </a:t>
              </a:r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DRG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კოდში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3" y="2204408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3825591" y="55910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3247817" y="-5341"/>
            <a:ext cx="8645512" cy="1505882"/>
            <a:chOff x="6979959" y="1110373"/>
            <a:chExt cx="4882546" cy="150588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6979959" y="1415926"/>
              <a:ext cx="4882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ეფექტურობის გაუმჯობესებისა და დიაგნოზთან შეჭიდული ჯგუფების დანერგვისთვის </a:t>
              </a:r>
            </a:p>
            <a:p>
              <a:pPr algn="r"/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საფუძვლების მომზადება 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110373"/>
              <a:ext cx="3947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=""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63090C4-5E2E-C142-B0F5-3E03D7CB21BA}"/>
              </a:ext>
            </a:extLst>
          </p:cNvPr>
          <p:cNvGrpSpPr/>
          <p:nvPr/>
        </p:nvGrpSpPr>
        <p:grpSpPr>
          <a:xfrm>
            <a:off x="8027346" y="4020917"/>
            <a:ext cx="3998619" cy="1848810"/>
            <a:chOff x="4449096" y="5043948"/>
            <a:chExt cx="3564218" cy="1633471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2A1E2C3-6A0D-C140-8104-4DC0D0F7ECC7}"/>
                </a:ext>
              </a:extLst>
            </p:cNvPr>
            <p:cNvSpPr/>
            <p:nvPr/>
          </p:nvSpPr>
          <p:spPr>
            <a:xfrm>
              <a:off x="4449096" y="5043948"/>
              <a:ext cx="3564218" cy="1633471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465FB59-D11F-AD43-937C-7E3E4A69C49E}"/>
                </a:ext>
              </a:extLst>
            </p:cNvPr>
            <p:cNvGrpSpPr/>
            <p:nvPr/>
          </p:nvGrpSpPr>
          <p:grpSpPr>
            <a:xfrm>
              <a:off x="4494376" y="5148226"/>
              <a:ext cx="3473659" cy="1361040"/>
              <a:chOff x="4494376" y="5128351"/>
              <a:chExt cx="3473659" cy="1361040"/>
            </a:xfrm>
          </p:grpSpPr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A4529714-70AB-C843-8B64-22932734E285}"/>
                  </a:ext>
                </a:extLst>
              </p:cNvPr>
              <p:cNvSpPr txBox="1"/>
              <p:nvPr/>
            </p:nvSpPr>
            <p:spPr>
              <a:xfrm>
                <a:off x="4494376" y="5456063"/>
                <a:ext cx="3473659" cy="103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ჰოსპიტალის საინფორმაციო სისტემები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ერთიანი სამუშაო გარემო და სტანდარტები.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ცენტრალური ელექტრონული სამედიცინო ჩანაწერები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75F73BCF-B2D8-8F4D-8324-5F0DF83CD3DE}"/>
                  </a:ext>
                </a:extLst>
              </p:cNvPr>
              <p:cNvSpPr txBox="1"/>
              <p:nvPr/>
            </p:nvSpPr>
            <p:spPr>
              <a:xfrm>
                <a:off x="4988649" y="5128351"/>
                <a:ext cx="2485112" cy="35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BPG DejaVu Sans" panose="020B0603030804020204" pitchFamily="34" charset="0"/>
                  </a:rPr>
                  <a:t>ეკოსისტემა</a:t>
                </a:r>
                <a:endParaRPr lang="x-none" sz="2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15834" y="3391228"/>
            <a:ext cx="6897836" cy="312373"/>
            <a:chOff x="469403" y="3048382"/>
            <a:chExt cx="6814052" cy="312373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3050680"/>
              <a:ext cx="6401265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ამოქმედდა ელექტრონული სამედიცინო ჩანაწერების სისტემა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3" y="304838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415834" y="4038808"/>
            <a:ext cx="6816059" cy="523220"/>
            <a:chOff x="469403" y="3790086"/>
            <a:chExt cx="6733269" cy="52322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6320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584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ჰოსპიტალური და ამბულატორიული სერვისის მიმოწდებელმა და 1532 აფთიაქმა დაიწყო სისტემით სარგებლობა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3" y="386473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415834" y="4897235"/>
            <a:ext cx="7101169" cy="738664"/>
            <a:chOff x="469403" y="4724081"/>
            <a:chExt cx="7014916" cy="73866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66021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3" y="4891060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2FEE7F7-CD65-2847-BC26-5CB6C0C857A7}"/>
              </a:ext>
            </a:extLst>
          </p:cNvPr>
          <p:cNvGrpSpPr/>
          <p:nvPr/>
        </p:nvGrpSpPr>
        <p:grpSpPr>
          <a:xfrm>
            <a:off x="415834" y="5971105"/>
            <a:ext cx="7611513" cy="523220"/>
            <a:chOff x="469403" y="5645012"/>
            <a:chExt cx="7519061" cy="523220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F63C099-3753-9B49-B846-0E5C17882340}"/>
                </a:ext>
              </a:extLst>
            </p:cNvPr>
            <p:cNvSpPr txBox="1"/>
            <p:nvPr/>
          </p:nvSpPr>
          <p:spPr>
            <a:xfrm>
              <a:off x="882190" y="5645012"/>
              <a:ext cx="7106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0ADF5B4B-319C-EF42-9508-685F84EA2FCA}"/>
                </a:ext>
              </a:extLst>
            </p:cNvPr>
            <p:cNvSpPr/>
            <p:nvPr/>
          </p:nvSpPr>
          <p:spPr>
            <a:xfrm>
              <a:off x="469403" y="5811991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3" y="1873405"/>
            <a:ext cx="4244744" cy="1889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595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3719772" y="598426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3719772" y="1548939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3719772" y="2498050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3719772" y="3570973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5292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წლიდან სამინისტრომ შეიმუშავა სოფლის ექიმის პროგრამის მართვის ახალი მოდელი, რამაც გააუმჯობესა სოფლის ექიმისა და ექთნის სამუშაო პირობები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1526552"/>
            <a:ext cx="7266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მთელი ქვეყნის მასშტაბით გარემონტდა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341 ამბულატორია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2352552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2020 წლიდან მოხდება  მათი უახლესი  თანამედროვე ტექნოლოგიებით აღჭურვა და დამატებით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250-მდე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ახალი ამბულატორიის რეაბილიტაცია და აღჭურვა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3425475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(ბაზრის კვლევა)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C2A6053-A3AF-7048-994C-2A2835A897C6}"/>
              </a:ext>
            </a:extLst>
          </p:cNvPr>
          <p:cNvGrpSpPr/>
          <p:nvPr/>
        </p:nvGrpSpPr>
        <p:grpSpPr>
          <a:xfrm>
            <a:off x="546350" y="1875498"/>
            <a:ext cx="2918753" cy="2718187"/>
            <a:chOff x="546350" y="1875498"/>
            <a:chExt cx="2918753" cy="271818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A0F57CE-E9DE-2947-AE32-B2DD2FCBD11E}"/>
                </a:ext>
              </a:extLst>
            </p:cNvPr>
            <p:cNvSpPr txBox="1"/>
            <p:nvPr/>
          </p:nvSpPr>
          <p:spPr>
            <a:xfrm>
              <a:off x="546350" y="1875498"/>
              <a:ext cx="2844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პირველადი ჯანდაცვა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CF567E-770B-F343-800B-0798EEC95957}"/>
                </a:ext>
              </a:extLst>
            </p:cNvPr>
            <p:cNvSpPr txBox="1"/>
            <p:nvPr/>
          </p:nvSpPr>
          <p:spPr>
            <a:xfrm>
              <a:off x="546350" y="2992156"/>
              <a:ext cx="2918753" cy="160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a-GE" sz="28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სისტემის საფუძველი 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FCC9CF0-01EF-9048-B228-F4C91CFA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49839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140-დან 85 პჯდ ცენტრმა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1B86AC-FD1D-2E42-BEA0-0433A2EA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5571319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0327890-CD26-7A4E-8AE7-A3679A0218D0}"/>
              </a:ext>
            </a:extLst>
          </p:cNvPr>
          <p:cNvSpPr/>
          <p:nvPr/>
        </p:nvSpPr>
        <p:spPr>
          <a:xfrm>
            <a:off x="3719772" y="4643896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9BCB76C-F9E0-4E4C-92AE-7CA8727FB67B}"/>
              </a:ext>
            </a:extLst>
          </p:cNvPr>
          <p:cNvSpPr/>
          <p:nvPr/>
        </p:nvSpPr>
        <p:spPr>
          <a:xfrm>
            <a:off x="3719772" y="5716817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=""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692897" y="293122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50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26" grpId="0"/>
      <p:bldP spid="28" grpId="0"/>
      <p:bldP spid="29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="" xmlns:a16="http://schemas.microsoft.com/office/drawing/2014/main" id="{6560F8B2-7505-4034-AB0E-44251814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227263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="" xmlns:a16="http://schemas.microsoft.com/office/drawing/2014/main" id="{C85713B9-BF2B-4F6A-9AC1-B07CF933E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3341688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="" xmlns:a16="http://schemas.microsoft.com/office/drawing/2014/main" id="{19B9A6D2-9709-44EF-B334-2765997B7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456113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="" xmlns:a16="http://schemas.microsoft.com/office/drawing/2014/main" id="{C37FE6E2-1BF8-483E-AD38-1AA833B92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5584825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648354A2-A5DD-4016-9D35-8A8A6F11C48B}"/>
              </a:ext>
            </a:extLst>
          </p:cNvPr>
          <p:cNvSpPr>
            <a:spLocks/>
          </p:cNvSpPr>
          <p:nvPr/>
        </p:nvSpPr>
        <p:spPr bwMode="auto">
          <a:xfrm>
            <a:off x="1125538" y="1714500"/>
            <a:ext cx="3179762" cy="4370388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EC75752C-C517-43ED-8D55-53B2FE29CE66}"/>
              </a:ext>
            </a:extLst>
          </p:cNvPr>
          <p:cNvSpPr>
            <a:spLocks/>
          </p:cNvSpPr>
          <p:nvPr/>
        </p:nvSpPr>
        <p:spPr bwMode="auto">
          <a:xfrm>
            <a:off x="3365500" y="5454650"/>
            <a:ext cx="261938" cy="260350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0878D15D-BEC7-48DF-98B3-BB1D324858FF}"/>
              </a:ext>
            </a:extLst>
          </p:cNvPr>
          <p:cNvSpPr>
            <a:spLocks/>
          </p:cNvSpPr>
          <p:nvPr/>
        </p:nvSpPr>
        <p:spPr bwMode="auto">
          <a:xfrm>
            <a:off x="4094163" y="4327525"/>
            <a:ext cx="260350" cy="258763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E9756DB-DF10-1345-80FC-DDC902A1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213100"/>
            <a:ext cx="260350" cy="2571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A204E44E-58C3-7B41-A682-5D51E6D0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2097088"/>
            <a:ext cx="261938" cy="260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5870575" y="1778000"/>
            <a:ext cx="927100" cy="898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5870575" y="2892425"/>
            <a:ext cx="927100" cy="898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5870575" y="4006850"/>
            <a:ext cx="927100" cy="900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5870575" y="5133975"/>
            <a:ext cx="927100" cy="900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427789"/>
            <a:ext cx="4470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ჰოსპიტალური ქსელის შესწავლა: გეოგრაფიული ხელმისაწვდომობა, ადამიანური რესურსი, აღჭურვილობა, ფიზიკური ინფრასტრუქტურა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079030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სახელმწიფო საკუთრებაში არსებული ქსელის გაძლიერება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237829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ტარიფიკაცია და დიაგნოზთან შეჭიდული ჯგუფები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5238297"/>
            <a:ext cx="4660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სელექციური კონტრაქტირება პერინატალური სერვისების და კარდიო ქირურგიის მიმართულებებში. 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="" xmlns:a16="http://schemas.microsoft.com/office/drawing/2014/main" id="{D6FC1561-F9E4-46D6-BBB0-2566EC6A14E2}"/>
              </a:ext>
            </a:extLst>
          </p:cNvPr>
          <p:cNvSpPr/>
          <p:nvPr/>
        </p:nvSpPr>
        <p:spPr>
          <a:xfrm>
            <a:off x="1722248" y="2211620"/>
            <a:ext cx="584577" cy="586775"/>
          </a:xfrm>
          <a:prstGeom prst="plus">
            <a:avLst>
              <a:gd name="adj" fmla="val 347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F3E57BEC-0EF2-5A4B-BB81-049C9AE68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643" y="3035300"/>
            <a:ext cx="3633788" cy="2239963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ჰოსპიტალური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მომსახურების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მოდელი</a:t>
            </a: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 </a:t>
            </a:r>
            <a:endParaRPr lang="en-US" sz="24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22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44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2462526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გადაუდებელი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AA3D2F-59E1-BD4E-B183-67D56E3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8052" y="5508226"/>
            <a:ext cx="1344879" cy="868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D8345FC-7A78-3240-A797-A9CAC6C847F8}"/>
              </a:ext>
            </a:extLst>
          </p:cNvPr>
          <p:cNvSpPr/>
          <p:nvPr/>
        </p:nvSpPr>
        <p:spPr>
          <a:xfrm>
            <a:off x="4936399" y="683004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7A2C419-E12C-904E-B099-8EC1844CD40E}"/>
              </a:ext>
            </a:extLst>
          </p:cNvPr>
          <p:cNvSpPr/>
          <p:nvPr/>
        </p:nvSpPr>
        <p:spPr>
          <a:xfrm>
            <a:off x="4936399" y="1901940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1A7A4DA-3404-3047-9A07-47EED0EEC82A}"/>
              </a:ext>
            </a:extLst>
          </p:cNvPr>
          <p:cNvSpPr/>
          <p:nvPr/>
        </p:nvSpPr>
        <p:spPr>
          <a:xfrm>
            <a:off x="4936399" y="3120876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7C1113-E93B-1643-814A-2D4BFB25B201}"/>
              </a:ext>
            </a:extLst>
          </p:cNvPr>
          <p:cNvSpPr/>
          <p:nvPr/>
        </p:nvSpPr>
        <p:spPr>
          <a:xfrm>
            <a:off x="4936399" y="433981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528CEA2-9D30-F642-A6A2-AF5C787FBE88}"/>
              </a:ext>
            </a:extLst>
          </p:cNvPr>
          <p:cNvSpPr/>
          <p:nvPr/>
        </p:nvSpPr>
        <p:spPr>
          <a:xfrm>
            <a:off x="4936399" y="5558747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B2E690C-CB34-7D45-B4DE-97738F3F5FDA}"/>
              </a:ext>
            </a:extLst>
          </p:cNvPr>
          <p:cNvSpPr txBox="1"/>
          <p:nvPr/>
        </p:nvSpPr>
        <p:spPr>
          <a:xfrm>
            <a:off x="5566041" y="423692"/>
            <a:ext cx="662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5F5869-0F33-844D-8F41-EB4F289F33C5}"/>
              </a:ext>
            </a:extLst>
          </p:cNvPr>
          <p:cNvSpPr txBox="1"/>
          <p:nvPr/>
        </p:nvSpPr>
        <p:spPr>
          <a:xfrm>
            <a:off x="5566041" y="1688371"/>
            <a:ext cx="6623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სერვისისთვის მატერიალურ ტექნიკური ბაზა, 2019 წლის ივლისიდან - დღემდე: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113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ავტომობილი, 7 რეანიმობილი და 18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სერვის ცენტრი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BFADBC0-AA12-9142-9A60-64D23B09D4FB}"/>
              </a:ext>
            </a:extLst>
          </p:cNvPr>
          <p:cNvSpPr txBox="1"/>
          <p:nvPr/>
        </p:nvSpPr>
        <p:spPr>
          <a:xfrm>
            <a:off x="5566041" y="3040093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დაფიქსირდა სასწრაფო დახმარების გამოძახების 944 469 და რეფერალის 7475 შემთხვევა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A2413B-48EB-254F-A4D7-3A7EEE7D104C}"/>
              </a:ext>
            </a:extLst>
          </p:cNvPr>
          <p:cNvSpPr txBox="1"/>
          <p:nvPr/>
        </p:nvSpPr>
        <p:spPr>
          <a:xfrm>
            <a:off x="5566041" y="4203610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აკრედიტირებული სასწავლო პროგრამის გავლის შედეგად გადამზადდა და დასაქმდა 81 პარამედიკოსი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E2AE503-4E5C-7944-8CBE-A3800CB865D5}"/>
              </a:ext>
            </a:extLst>
          </p:cNvPr>
          <p:cNvSpPr txBox="1"/>
          <p:nvPr/>
        </p:nvSpPr>
        <p:spPr>
          <a:xfrm>
            <a:off x="5566041" y="5176324"/>
            <a:ext cx="662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საფუძველი ჩაეყარა საერთაშორისო თანამშრომლობას ირლანდიის, პოლონეთის, ისრაელის, ბელორუსიის სასწრაფო გადაუდებელი სამედიცინო დახმარების ცენტრებთან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186093C-DC79-424B-AFEA-7F4CC9C38F5D}"/>
              </a:ext>
            </a:extLst>
          </p:cNvPr>
          <p:cNvSpPr txBox="1"/>
          <p:nvPr/>
        </p:nvSpPr>
        <p:spPr>
          <a:xfrm>
            <a:off x="803154" y="2237700"/>
            <a:ext cx="4027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საგანგებო სიტუაციების კოორდინაციისა და გადაუდებელი </a:t>
            </a:r>
            <a:endParaRPr lang="en-US" sz="24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დახმარების ცენტრი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0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11" grpId="0" animBg="1"/>
      <p:bldP spid="13" grpId="0" animBg="1"/>
      <p:bldP spid="14" grpId="0" animBg="1"/>
      <p:bldP spid="15" grpId="0" animBg="1"/>
      <p:bldP spid="16" grpId="0" animBg="1"/>
      <p:bldP spid="27" grpId="0"/>
      <p:bldP spid="28" grpId="0"/>
      <p:bldP spid="29" grpId="0"/>
      <p:bldP spid="30" grpId="0"/>
      <p:bldP spid="31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C050D9A-4603-4263-9C39-AE65E7170E01}"/>
              </a:ext>
            </a:extLst>
          </p:cNvPr>
          <p:cNvGrpSpPr/>
          <p:nvPr/>
        </p:nvGrpSpPr>
        <p:grpSpPr>
          <a:xfrm>
            <a:off x="2078218" y="941816"/>
            <a:ext cx="9640042" cy="1015663"/>
            <a:chOff x="225961" y="1398855"/>
            <a:chExt cx="13893361" cy="1015663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A3CCADC-82CC-4152-8E45-982DE4785999}"/>
                </a:ext>
              </a:extLst>
            </p:cNvPr>
            <p:cNvSpPr txBox="1"/>
            <p:nvPr/>
          </p:nvSpPr>
          <p:spPr>
            <a:xfrm>
              <a:off x="225961" y="1398855"/>
              <a:ext cx="13893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საგანგებო სიტუაციების კოორდინაციისა და გადაუდებელი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დახმარების ცენტრის </a:t>
              </a: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საინფორმაციო-ტექნოლოგიური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უზრუნველყოფა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9280AAC-7FE7-426A-B467-E3CFFE2DF8FB}"/>
                </a:ext>
              </a:extLst>
            </p:cNvPr>
            <p:cNvSpPr txBox="1"/>
            <p:nvPr/>
          </p:nvSpPr>
          <p:spPr>
            <a:xfrm>
              <a:off x="2402814" y="1828845"/>
              <a:ext cx="3947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0449BBA-6C7E-8D4B-A18C-8D358B6A055E}"/>
              </a:ext>
            </a:extLst>
          </p:cNvPr>
          <p:cNvSpPr txBox="1"/>
          <p:nvPr/>
        </p:nvSpPr>
        <p:spPr>
          <a:xfrm>
            <a:off x="2513698" y="5233898"/>
            <a:ext cx="322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საინფორმაციო სისტემის 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GPS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სისტემის ინტეგრაცია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C518BFD4-74EC-5D48-95DA-BC499396BA0F}"/>
              </a:ext>
            </a:extLst>
          </p:cNvPr>
          <p:cNvSpPr txBox="1"/>
          <p:nvPr/>
        </p:nvSpPr>
        <p:spPr>
          <a:xfrm>
            <a:off x="6094659" y="4787047"/>
            <a:ext cx="3334242" cy="1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იძლევა პაციენტის ბარათის ჭრილში თვალი ბრიგადის მიერ განვლილ ტრაექტორიას და გეოგრაფიული დაშორების მიხედვით პაციენტის გადამისამართების საშუალებას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8" y="2407341"/>
            <a:ext cx="3625244" cy="20822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51" b="-80"/>
          <a:stretch/>
        </p:blipFill>
        <p:spPr>
          <a:xfrm>
            <a:off x="6096000" y="2402731"/>
            <a:ext cx="3625243" cy="2052537"/>
          </a:xfrm>
          <a:prstGeom prst="rect">
            <a:avLst/>
          </a:prstGeom>
        </p:spPr>
      </p:pic>
      <p:sp>
        <p:nvSpPr>
          <p:cNvPr id="14" name="Rectangle: Rounded Corners 17">
            <a:extLst>
              <a:ext uri="{FF2B5EF4-FFF2-40B4-BE49-F238E27FC236}">
                <a16:creationId xmlns="" xmlns:a16="http://schemas.microsoft.com/office/drawing/2014/main" id="{3735AE3E-3691-CE46-BD50-8DD8D2C15BA5}"/>
              </a:ext>
            </a:extLst>
          </p:cNvPr>
          <p:cNvSpPr/>
          <p:nvPr/>
        </p:nvSpPr>
        <p:spPr>
          <a:xfrm>
            <a:off x="1706614" y="1143630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="" xmlns:a16="http://schemas.microsoft.com/office/drawing/2014/main" id="{1916CC79-A748-8A43-9230-9175AF90A0AE}"/>
              </a:ext>
            </a:extLst>
          </p:cNvPr>
          <p:cNvSpPr/>
          <p:nvPr/>
        </p:nvSpPr>
        <p:spPr>
          <a:xfrm rot="5400000" flipV="1">
            <a:off x="5173198" y="5490507"/>
            <a:ext cx="1461796" cy="548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33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DA29A8F-AE0F-4204-A7A3-9D7A94E0DAA1}"/>
              </a:ext>
            </a:extLst>
          </p:cNvPr>
          <p:cNvGrpSpPr/>
          <p:nvPr/>
        </p:nvGrpSpPr>
        <p:grpSpPr>
          <a:xfrm>
            <a:off x="402167" y="2642885"/>
            <a:ext cx="3653207" cy="2118515"/>
            <a:chOff x="4449097" y="5043947"/>
            <a:chExt cx="3293806" cy="2420018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7265DD2E-9D16-4F9E-B9D3-8EF2DE4C182A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0364A30F-A096-45EB-B5A2-B9A5E993CE15}"/>
                </a:ext>
              </a:extLst>
            </p:cNvPr>
            <p:cNvGrpSpPr/>
            <p:nvPr/>
          </p:nvGrpSpPr>
          <p:grpSpPr>
            <a:xfrm>
              <a:off x="4683255" y="5043947"/>
              <a:ext cx="2825491" cy="2267806"/>
              <a:chOff x="4683255" y="5024072"/>
              <a:chExt cx="2825491" cy="2267806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9FE980E-5719-4C64-978C-8025AD5CF3E3}"/>
                  </a:ext>
                </a:extLst>
              </p:cNvPr>
              <p:cNvSpPr txBox="1"/>
              <p:nvPr/>
            </p:nvSpPr>
            <p:spPr>
              <a:xfrm>
                <a:off x="4683255" y="5586722"/>
                <a:ext cx="2825491" cy="17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სასწრაფო გადაუდებელი სამსახურის და პირველადი ჯანდაცვის ქსელის მობილიზება: </a:t>
                </a:r>
              </a:p>
              <a:p>
                <a:pPr algn="ctr"/>
                <a:endParaRPr lang="ka-GE" sz="1300" dirty="0">
                  <a:solidFill>
                    <a:schemeClr val="bg1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112-ი და 25 პჯდ ცენტრი </a:t>
                </a: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„ონლაინ კონსულტაციის მოდელისთვის“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8C8606BF-B8BD-4E82-B445-E1BEB6A17907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„ცხელებაზე“რეაგირება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5A5A1-5224-4E42-B498-CFDD9F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1893184"/>
            <a:ext cx="10123950" cy="4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4277BDF-FE5E-F541-9B97-D79F44954549}"/>
              </a:ext>
            </a:extLst>
          </p:cNvPr>
          <p:cNvGrpSpPr/>
          <p:nvPr/>
        </p:nvGrpSpPr>
        <p:grpSpPr>
          <a:xfrm>
            <a:off x="4181286" y="2642888"/>
            <a:ext cx="3653207" cy="2111088"/>
            <a:chOff x="4449097" y="5043947"/>
            <a:chExt cx="3293806" cy="2411533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927841C-0E1C-7D44-AEBB-D9B79F783D57}"/>
                </a:ext>
              </a:extLst>
            </p:cNvPr>
            <p:cNvSpPr/>
            <p:nvPr/>
          </p:nvSpPr>
          <p:spPr>
            <a:xfrm>
              <a:off x="4449097" y="5043947"/>
              <a:ext cx="3293806" cy="241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9F9642D-45EA-1E46-AF9D-0D1750150E65}"/>
                </a:ext>
              </a:extLst>
            </p:cNvPr>
            <p:cNvGrpSpPr/>
            <p:nvPr/>
          </p:nvGrpSpPr>
          <p:grpSpPr>
            <a:xfrm>
              <a:off x="4683254" y="5043947"/>
              <a:ext cx="2825492" cy="2032824"/>
              <a:chOff x="4683254" y="5024072"/>
              <a:chExt cx="2825492" cy="2032824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8E74E272-377B-1845-B48D-674680E5B16F}"/>
                  </a:ext>
                </a:extLst>
              </p:cNvPr>
              <p:cNvSpPr txBox="1"/>
              <p:nvPr/>
            </p:nvSpPr>
            <p:spPr>
              <a:xfrm>
                <a:off x="4683254" y="5619672"/>
                <a:ext cx="2825492" cy="14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ლუგარის ლაბორატორია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15 სახელმწიფო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კერძო ლაბორატორია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PCR </a:t>
                </a: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ტესტირებისთვის</a:t>
                </a:r>
                <a:endParaRPr lang="ka-GE" sz="1300" dirty="0"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2C41CC8-8B60-5347-81C5-F2931CB9E134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ლაბორატორიები</a:t>
                </a:r>
                <a:endParaRPr lang="en-US" sz="12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049A2F6-412A-0148-94EF-0953610F44BA}"/>
              </a:ext>
            </a:extLst>
          </p:cNvPr>
          <p:cNvGrpSpPr/>
          <p:nvPr/>
        </p:nvGrpSpPr>
        <p:grpSpPr>
          <a:xfrm>
            <a:off x="402167" y="5003260"/>
            <a:ext cx="11224838" cy="1563795"/>
            <a:chOff x="4449097" y="5043947"/>
            <a:chExt cx="3293806" cy="1563795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A69FCFEF-636D-4F4E-8DC7-F321967DE9D1}"/>
                </a:ext>
              </a:extLst>
            </p:cNvPr>
            <p:cNvSpPr/>
            <p:nvPr/>
          </p:nvSpPr>
          <p:spPr>
            <a:xfrm>
              <a:off x="4449097" y="5043947"/>
              <a:ext cx="3293806" cy="15637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C8F0B074-9A82-F647-8854-F21B39CD101B}"/>
                </a:ext>
              </a:extLst>
            </p:cNvPr>
            <p:cNvSpPr txBox="1"/>
            <p:nvPr/>
          </p:nvSpPr>
          <p:spPr>
            <a:xfrm>
              <a:off x="4485740" y="5171577"/>
              <a:ext cx="32205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ჯანდაცვის რაიონული სამსახურები, დაავადებათა კონტროლისა და საზოგადოებრივი ჯანმრთელობის ცენტრის ეპიდემიოლოგიური სამსახური </a:t>
              </a:r>
            </a:p>
            <a:p>
              <a:pPr algn="ctr"/>
              <a:endPara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მეთვალყურეობა 84 საკარანტინე ზონაში (სასტუმროებში), რისთვისაც მობილიზებულია 405 სამედიცინო პერსონალი </a:t>
              </a:r>
            </a:p>
          </p:txBody>
        </p:sp>
      </p:grpSp>
      <p:sp>
        <p:nvSpPr>
          <p:cNvPr id="69" name="Rectangle: Rounded Corners 34">
            <a:extLst>
              <a:ext uri="{FF2B5EF4-FFF2-40B4-BE49-F238E27FC236}">
                <a16:creationId xmlns="" xmlns:a16="http://schemas.microsoft.com/office/drawing/2014/main" id="{94333424-604D-7841-870D-22D27D25BCC0}"/>
              </a:ext>
            </a:extLst>
          </p:cNvPr>
          <p:cNvSpPr/>
          <p:nvPr/>
        </p:nvSpPr>
        <p:spPr>
          <a:xfrm>
            <a:off x="5759797" y="62667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F840316-E03F-CC49-A38B-B7F9A62D702B}"/>
              </a:ext>
            </a:extLst>
          </p:cNvPr>
          <p:cNvGrpSpPr/>
          <p:nvPr/>
        </p:nvGrpSpPr>
        <p:grpSpPr>
          <a:xfrm>
            <a:off x="7960405" y="2642888"/>
            <a:ext cx="3653207" cy="2118516"/>
            <a:chOff x="7960405" y="2642888"/>
            <a:chExt cx="3653207" cy="211851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5764F33F-FA61-458C-AB60-14CEC66B8422}"/>
                </a:ext>
              </a:extLst>
            </p:cNvPr>
            <p:cNvGrpSpPr/>
            <p:nvPr/>
          </p:nvGrpSpPr>
          <p:grpSpPr>
            <a:xfrm>
              <a:off x="7960405" y="2642888"/>
              <a:ext cx="3653207" cy="2118516"/>
              <a:chOff x="4449097" y="5043947"/>
              <a:chExt cx="3293806" cy="242001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7F18613D-6D8B-481E-BB45-B81301F8FB1B}"/>
                  </a:ext>
                </a:extLst>
              </p:cNvPr>
              <p:cNvSpPr/>
              <p:nvPr/>
            </p:nvSpPr>
            <p:spPr>
              <a:xfrm>
                <a:off x="4449097" y="5043947"/>
                <a:ext cx="3293806" cy="2420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sx="94000" sy="94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bg1">
                      <a:lumMod val="95000"/>
                      <a:alpha val="6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5F15AAFB-4439-4B13-B17D-55ADC628D13C}"/>
                  </a:ext>
                </a:extLst>
              </p:cNvPr>
              <p:cNvGrpSpPr/>
              <p:nvPr/>
            </p:nvGrpSpPr>
            <p:grpSpPr>
              <a:xfrm>
                <a:off x="4449097" y="5043947"/>
                <a:ext cx="3293806" cy="2334175"/>
                <a:chOff x="4449097" y="5024072"/>
                <a:chExt cx="3293806" cy="233417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9D62EF6F-50C0-42D4-B923-99D21E2AE6BF}"/>
                    </a:ext>
                  </a:extLst>
                </p:cNvPr>
                <p:cNvSpPr txBox="1"/>
                <p:nvPr/>
              </p:nvSpPr>
              <p:spPr>
                <a:xfrm>
                  <a:off x="4449097" y="5653091"/>
                  <a:ext cx="1681447" cy="170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ცხელების კლინიკები: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თბილისში 100 და რეგიონებში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285 საწოლი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61 ხელოვნური სუნთქვის აპარატი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E4130F72-25FD-40E5-A00C-CCEB5234AA3F}"/>
                    </a:ext>
                  </a:extLst>
                </p:cNvPr>
                <p:cNvSpPr txBox="1"/>
                <p:nvPr/>
              </p:nvSpPr>
              <p:spPr>
                <a:xfrm>
                  <a:off x="4853444" y="5024072"/>
                  <a:ext cx="2485112" cy="597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400" dirty="0">
                      <a:solidFill>
                        <a:srgbClr val="04B5A2"/>
                      </a:solidFill>
                      <a:latin typeface="BPG DejaVu Sans" panose="020B0603030804020204" pitchFamily="34" charset="0"/>
                    </a:rPr>
                    <a:t>ჰოსპიტალური ქსელი მობილიზება </a:t>
                  </a:r>
                  <a:endParaRPr lang="en-US" sz="1200" dirty="0">
                    <a:solidFill>
                      <a:srgbClr val="04B5A2"/>
                    </a:solidFill>
                    <a:latin typeface="BPG DejaVu Sans" panose="020B0603030804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9A165199-2E89-A943-9660-1EEAE8FEEF2E}"/>
                    </a:ext>
                  </a:extLst>
                </p:cNvPr>
                <p:cNvSpPr txBox="1"/>
                <p:nvPr/>
              </p:nvSpPr>
              <p:spPr>
                <a:xfrm>
                  <a:off x="6130544" y="5653091"/>
                  <a:ext cx="1612359" cy="170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COVID-19</a:t>
                  </a:r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კლინიკები: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თბილისში 470 და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რეგიონებში: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439 საწოლი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525 ხელოვნური სუნთქვის აპარატი</a:t>
                  </a:r>
                  <a:endPara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endParaRPr>
                </a:p>
              </p:txBody>
            </p:sp>
          </p:grpSp>
        </p:grpSp>
        <p:sp>
          <p:nvSpPr>
            <p:cNvPr id="70" name="Rectangle: Rounded Corners 34">
              <a:extLst>
                <a:ext uri="{FF2B5EF4-FFF2-40B4-BE49-F238E27FC236}">
                  <a16:creationId xmlns="" xmlns:a16="http://schemas.microsoft.com/office/drawing/2014/main" id="{11C12429-2537-6C41-9A02-754023AF7E34}"/>
                </a:ext>
              </a:extLst>
            </p:cNvPr>
            <p:cNvSpPr/>
            <p:nvPr/>
          </p:nvSpPr>
          <p:spPr>
            <a:xfrm rot="5400000" flipV="1">
              <a:off x="9093416" y="3902586"/>
              <a:ext cx="1463812" cy="457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C93DAE25-CCF1-7943-B186-4C7963009B14}"/>
              </a:ext>
            </a:extLst>
          </p:cNvPr>
          <p:cNvSpPr txBox="1">
            <a:spLocks/>
          </p:cNvSpPr>
          <p:nvPr/>
        </p:nvSpPr>
        <p:spPr>
          <a:xfrm>
            <a:off x="1489662" y="198848"/>
            <a:ext cx="10123950" cy="7890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rgbClr val="038C77"/>
                </a:solidFill>
                <a:latin typeface="BPG DejaVu Sans" panose="020B06030308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  <a:t>ჯანდაცვის სისტემის მზაობა</a:t>
            </a:r>
            <a:b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</a:br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კოვიდზე რეაგირებისთვის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071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BAFA6C-00B3-45D9-A6C4-A7AE7A872F62}"/>
              </a:ext>
            </a:extLst>
          </p:cNvPr>
          <p:cNvSpPr txBox="1"/>
          <p:nvPr/>
        </p:nvSpPr>
        <p:spPr>
          <a:xfrm>
            <a:off x="7796790" y="565822"/>
            <a:ext cx="365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E48E27-3F4B-4ECA-92C5-39D7857CC52F}"/>
              </a:ext>
            </a:extLst>
          </p:cNvPr>
          <p:cNvSpPr txBox="1"/>
          <p:nvPr/>
        </p:nvSpPr>
        <p:spPr>
          <a:xfrm>
            <a:off x="638010" y="2466787"/>
            <a:ext cx="5782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კოვიდზე პასუხის </a:t>
            </a:r>
          </a:p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ძირითადი სტრატეგიები და მათი შედეგები 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492888" y="351514"/>
            <a:ext cx="5426969" cy="76076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3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ცხელების კლინიკებში ტრიაჟის მიზნით გადაყვანილი და გამოკვლეულ იქნა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6570</a:t>
              </a:r>
              <a:r>
                <a:rPr lang="ka-GE" sz="140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პაციენტი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492888" y="1364947"/>
            <a:ext cx="5426969" cy="1231330"/>
            <a:chOff x="7579196" y="3262160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0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86765" y="3296118"/>
              <a:ext cx="3490712" cy="3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კოვიდის კლინიკებში დღემდე იმართა კოვიდ 19-ის 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ყველა შემთხვევა (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864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/100%)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გამოჯანმრთელდა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703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;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გარდაიცვალა 1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492888" y="2725163"/>
            <a:ext cx="5426969" cy="1054015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04359" y="3995389"/>
              <a:ext cx="3512799" cy="47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კოვიდთან დაკავშირებული ტესტირების, დიაგნოსტიკისა და სამედიცინო სერვისისთვის პროგრამულად განისაზღვრა: 89,900.0 ათასი ლარი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492888" y="3915988"/>
            <a:ext cx="5426969" cy="1054016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04359" y="4784492"/>
              <a:ext cx="3440196" cy="3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112-პჯდ ონლაინ კონსულტაციის მოდელი: აპრილი-მაისში 16856 ზარიდან ოჯახის ექიმის მიერ იმართა 96% 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492888" y="5106814"/>
            <a:ext cx="5426969" cy="1231327"/>
            <a:chOff x="7796790" y="5352608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4359" y="5393363"/>
              <a:ext cx="3418109" cy="48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მიზნობრივი ტესტირება და კონტაქტების მიდევნება: 30.01.2020 დან 17.07. 2020 მდე გამოკვეულია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79843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დადებითობის მაჩვენებელი 1.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%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399682-4D4A-CB4D-B2C6-64FEE362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388" y="3613501"/>
            <a:ext cx="6184900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52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AD97AC-B81B-4784-B774-78B0CF60DC96}"/>
              </a:ext>
            </a:extLst>
          </p:cNvPr>
          <p:cNvSpPr txBox="1"/>
          <p:nvPr/>
        </p:nvSpPr>
        <p:spPr>
          <a:xfrm>
            <a:off x="7016250" y="2459504"/>
            <a:ext cx="425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ანგარიში</a:t>
            </a:r>
            <a:endParaRPr lang="ka-GE" sz="3200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24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rPr>
              <a:t>ჯანმრთელობის დაცვის სფეროში</a:t>
            </a:r>
            <a:r>
              <a:rPr lang="ka-G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PG DejaVu Sans" panose="020B0603030804020204" pitchFamily="34" charset="0"/>
              </a:rPr>
              <a:t> 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5C3CF5D-D910-462F-8D19-045E9B5763DD}"/>
              </a:ext>
            </a:extLst>
          </p:cNvPr>
          <p:cNvCxnSpPr/>
          <p:nvPr/>
        </p:nvCxnSpPr>
        <p:spPr>
          <a:xfrm flipV="1">
            <a:off x="1143893" y="0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2E54EA2-3369-4273-BB29-AE337DB2C6C8}"/>
              </a:ext>
            </a:extLst>
          </p:cNvPr>
          <p:cNvCxnSpPr/>
          <p:nvPr/>
        </p:nvCxnSpPr>
        <p:spPr>
          <a:xfrm flipV="1">
            <a:off x="1143893" y="4321277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6712C70-A819-3748-AC59-1449FA7B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2542954"/>
            <a:ext cx="4282200" cy="1778323"/>
          </a:xfrm>
          <a:prstGeom prst="rect">
            <a:avLst/>
          </a:prstGeom>
          <a:grp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0732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686524" y="1139679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995470" y="439648"/>
            <a:ext cx="10711347" cy="1516979"/>
            <a:chOff x="-145511" y="419438"/>
            <a:chExt cx="9042759" cy="15169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4233992" y="419438"/>
              <a:ext cx="4663256" cy="149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32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კრიზისი თუ შესაძლებლობა?</a:t>
              </a:r>
              <a:endParaRPr lang="x-none" sz="3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-145511" y="920754"/>
              <a:ext cx="42324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კოვიდ 19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-ის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პირველი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ტალღის ზემოქმედება ჯანდაცვის სექტორზე:</a:t>
              </a:r>
              <a:endParaRPr lang="x-none" sz="20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91698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კრიზისი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3079684-3901-3045-90B1-1A1A3C580CE7}"/>
              </a:ext>
            </a:extLst>
          </p:cNvPr>
          <p:cNvSpPr txBox="1"/>
          <p:nvPr/>
        </p:nvSpPr>
        <p:spPr>
          <a:xfrm>
            <a:off x="433898" y="3147047"/>
            <a:ext cx="5257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დაწესებულებებში ინფექციის პრევენციისა და კონტროლის პრაქტიკის გაუმჯობესება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პირველადი ჯანდაცვის ქსელის მობილიზება და 112-თან თანამშრომლობით ონლაინ კონსულტაციის მოდელი</a:t>
            </a:r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●გადაუდებელი დახმარების სერვისების გაუმჯობესებისთვის რესურსის მობილიზების შესაძლებლობა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 </a:t>
            </a:r>
          </a:p>
          <a:p>
            <a:pPr lvl="0">
              <a:spcBef>
                <a:spcPts val="1200"/>
              </a:spcBef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="" xmlns:a16="http://schemas.microsoft.com/office/drawing/2014/main" id="{470D6503-7EFE-DD4B-8354-9F9D47D60D55}"/>
              </a:ext>
            </a:extLst>
          </p:cNvPr>
          <p:cNvSpPr/>
          <p:nvPr/>
        </p:nvSpPr>
        <p:spPr>
          <a:xfrm>
            <a:off x="2530813" y="1876143"/>
            <a:ext cx="1063397" cy="1063397"/>
          </a:xfrm>
          <a:prstGeom prst="plus">
            <a:avLst>
              <a:gd name="adj" fmla="val 32810"/>
            </a:avLst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A70637D-C5C8-C94C-AC83-C9AD35C83885}"/>
              </a:ext>
            </a:extLst>
          </p:cNvPr>
          <p:cNvSpPr/>
          <p:nvPr/>
        </p:nvSpPr>
        <p:spPr>
          <a:xfrm>
            <a:off x="8546758" y="2208144"/>
            <a:ext cx="1165463" cy="399393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DB2AE8-F1C8-5741-86B1-0DBD4A1B7850}"/>
              </a:ext>
            </a:extLst>
          </p:cNvPr>
          <p:cNvSpPr txBox="1"/>
          <p:nvPr/>
        </p:nvSpPr>
        <p:spPr>
          <a:xfrm>
            <a:off x="6500876" y="3091627"/>
            <a:ext cx="5257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კოვიდის და ცხელების კლინიკებში სხვა სერვისების მიწოდების შეჩერება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●„მზადყოფნის“ რეჟიმში მყოფი კლინიკებისთვის დამატებითი ფინანსური რესურსის მობილიზების აუცილებლობა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●პირადი დაცვის საშუალებებისა და ტესტების მარაგების შევსების ლოჯისტიკა და ხარჯები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●სამედიცინო პერსონალში კოვიდით ინფიცირების შემთხვევები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FDD4F9-6F52-264F-A2C4-7E69E9A5FBB9}"/>
              </a:ext>
            </a:extLst>
          </p:cNvPr>
          <p:cNvSpPr txBox="1"/>
          <p:nvPr/>
        </p:nvSpPr>
        <p:spPr>
          <a:xfrm rot="16200000">
            <a:off x="-2714834" y="323478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შესაძლებლობა</a:t>
            </a:r>
            <a:endParaRPr lang="en-US" sz="44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01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69402" y="3056435"/>
            <a:ext cx="5559691" cy="1815882"/>
            <a:chOff x="469402" y="1452655"/>
            <a:chExt cx="4926684" cy="181588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452655"/>
              <a:ext cx="4513896" cy="18158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2" y="2188245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469062" y="1636328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965245" y="695038"/>
            <a:ext cx="9393601" cy="1998316"/>
            <a:chOff x="7039474" y="1056134"/>
            <a:chExt cx="4630011" cy="154285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7039474" y="1387089"/>
              <a:ext cx="4630011" cy="121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დღეს,</a:t>
              </a:r>
            </a:p>
            <a:p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ეპიდემიის პირობებში და სამომავლოდ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05613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=""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69404" y="5140548"/>
            <a:ext cx="5559689" cy="1323439"/>
            <a:chOff x="469404" y="2542849"/>
            <a:chExt cx="4926682" cy="132343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2542849"/>
              <a:ext cx="4513896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ჯერ კიდევ კოვიდის ეპიდემიის დაწყებამდე,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4" y="3032218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6494002" y="3115145"/>
            <a:ext cx="4926684" cy="1569660"/>
            <a:chOff x="469402" y="3790086"/>
            <a:chExt cx="4926684" cy="156966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45138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ჩამოყალიბდა სახელმწიფო სამედიცინო ჰოლდინგი, რომელიც მართავს ცენტრალურ რესპუბლიკურ საავადმყოფოს, უნივერსალური ჯანდაცვის ცენტრს და ბავშვთა ინფექციურ საავადმყოფოს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2" y="4202061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6624670" y="4944016"/>
            <a:ext cx="4926684" cy="1077218"/>
            <a:chOff x="469402" y="4724081"/>
            <a:chExt cx="4926684" cy="107721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45138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2" y="4920613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8367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1250218-7D4F-485C-84CD-4972BBD43593}"/>
              </a:ext>
            </a:extLst>
          </p:cNvPr>
          <p:cNvSpPr/>
          <p:nvPr/>
        </p:nvSpPr>
        <p:spPr>
          <a:xfrm>
            <a:off x="4324443" y="3629415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79E729F-5B05-47F4-AD48-026E50CB6DAE}"/>
              </a:ext>
            </a:extLst>
          </p:cNvPr>
          <p:cNvSpPr/>
          <p:nvPr/>
        </p:nvSpPr>
        <p:spPr>
          <a:xfrm>
            <a:off x="559096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8DC49D7-560A-4B79-B97E-EC2963784CF7}"/>
              </a:ext>
            </a:extLst>
          </p:cNvPr>
          <p:cNvSpPr/>
          <p:nvPr/>
        </p:nvSpPr>
        <p:spPr>
          <a:xfrm>
            <a:off x="8089792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C6BAF8B-967D-A646-88ED-2C976B43D852}"/>
              </a:ext>
            </a:extLst>
          </p:cNvPr>
          <p:cNvGrpSpPr/>
          <p:nvPr/>
        </p:nvGrpSpPr>
        <p:grpSpPr>
          <a:xfrm>
            <a:off x="4324442" y="3815820"/>
            <a:ext cx="3357484" cy="2394724"/>
            <a:chOff x="4324442" y="3815820"/>
            <a:chExt cx="3357484" cy="239472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BB535DF-35EE-4C4D-BBE5-D5A937C9DD47}"/>
                </a:ext>
              </a:extLst>
            </p:cNvPr>
            <p:cNvSpPr txBox="1"/>
            <p:nvPr/>
          </p:nvSpPr>
          <p:spPr>
            <a:xfrm>
              <a:off x="4465483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 (სულ 400)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5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5 (სულ 200)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CB0605F-FF91-41D1-A936-802DB6EDF107}"/>
                </a:ext>
              </a:extLst>
            </p:cNvPr>
            <p:cNvSpPr txBox="1"/>
            <p:nvPr/>
          </p:nvSpPr>
          <p:spPr>
            <a:xfrm>
              <a:off x="4324442" y="3815820"/>
              <a:ext cx="335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ინფექციის ახალი შემთხვევები კვირაში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100 000 მოსახლეზე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27D489B-DFEA-8D4D-A79D-0C34E998D926}"/>
              </a:ext>
            </a:extLst>
          </p:cNvPr>
          <p:cNvGrpSpPr/>
          <p:nvPr/>
        </p:nvGrpSpPr>
        <p:grpSpPr>
          <a:xfrm>
            <a:off x="559095" y="3815820"/>
            <a:ext cx="3357481" cy="2394724"/>
            <a:chOff x="559095" y="3815820"/>
            <a:chExt cx="3357481" cy="239472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605C007-E92E-4E45-9238-3358A7701CC1}"/>
                </a:ext>
              </a:extLst>
            </p:cNvPr>
            <p:cNvSpPr txBox="1"/>
            <p:nvPr/>
          </p:nvSpPr>
          <p:spPr>
            <a:xfrm>
              <a:off x="791747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1.2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1.1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1.1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3C750C2-F2D9-46B0-9546-BFB8B8B743CE}"/>
                </a:ext>
              </a:extLst>
            </p:cNvPr>
            <p:cNvSpPr txBox="1"/>
            <p:nvPr/>
          </p:nvSpPr>
          <p:spPr>
            <a:xfrm>
              <a:off x="559095" y="3815820"/>
              <a:ext cx="335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ვირუსის 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რეპროდუქციის 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მაჩვენებელი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D996253-191D-1049-B428-F4E31D2B14CD}"/>
              </a:ext>
            </a:extLst>
          </p:cNvPr>
          <p:cNvGrpSpPr/>
          <p:nvPr/>
        </p:nvGrpSpPr>
        <p:grpSpPr>
          <a:xfrm>
            <a:off x="8089790" y="3815820"/>
            <a:ext cx="3357482" cy="2394724"/>
            <a:chOff x="8089790" y="3815820"/>
            <a:chExt cx="3357482" cy="239472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4E2B374-80A3-49D5-B610-F847492CC751}"/>
                </a:ext>
              </a:extLst>
            </p:cNvPr>
            <p:cNvSpPr txBox="1"/>
            <p:nvPr/>
          </p:nvSpPr>
          <p:spPr>
            <a:xfrm>
              <a:off x="8322442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50%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30%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30%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715A5BA-58A2-446B-9BB6-9B7EC5534EDC}"/>
                </a:ext>
              </a:extLst>
            </p:cNvPr>
            <p:cNvSpPr txBox="1"/>
            <p:nvPr/>
          </p:nvSpPr>
          <p:spPr>
            <a:xfrm>
              <a:off x="8089790" y="3815820"/>
              <a:ext cx="3357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საწოლფონდის დატვირთვა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08728F6-08AA-4C48-A982-D8E962D0E9D4}"/>
              </a:ext>
            </a:extLst>
          </p:cNvPr>
          <p:cNvSpPr txBox="1"/>
          <p:nvPr/>
        </p:nvSpPr>
        <p:spPr>
          <a:xfrm>
            <a:off x="2397032" y="1111735"/>
            <a:ext cx="83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კორონა შუქნიშანი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:</a:t>
            </a:r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საქართველო </a:t>
            </a:r>
            <a:endParaRPr lang="en-US" sz="32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97D5BFB-17FA-F249-8C6A-C4C460F91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15" y="2163917"/>
            <a:ext cx="1444083" cy="1394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D60278A-C2D3-0E4E-9E35-C3854961B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93" y="2163917"/>
            <a:ext cx="1444083" cy="1394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58C572-334C-5445-A6E7-6B515ED3A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08" y="2163917"/>
            <a:ext cx="1444083" cy="1394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51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057D0E0-E016-4489-AB16-FCBD02962B46}"/>
              </a:ext>
            </a:extLst>
          </p:cNvPr>
          <p:cNvSpPr/>
          <p:nvPr/>
        </p:nvSpPr>
        <p:spPr>
          <a:xfrm>
            <a:off x="495767" y="1814812"/>
            <a:ext cx="261024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39D9B6-3471-4919-84E9-384B060DF393}"/>
              </a:ext>
            </a:extLst>
          </p:cNvPr>
          <p:cNvGrpSpPr/>
          <p:nvPr/>
        </p:nvGrpSpPr>
        <p:grpSpPr>
          <a:xfrm>
            <a:off x="886010" y="1203709"/>
            <a:ext cx="5209990" cy="984602"/>
            <a:chOff x="886010" y="1203709"/>
            <a:chExt cx="5209990" cy="984602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F26A879-0F28-4181-947D-2911C5C8555A}"/>
                </a:ext>
              </a:extLst>
            </p:cNvPr>
            <p:cNvSpPr txBox="1"/>
            <p:nvPr/>
          </p:nvSpPr>
          <p:spPr>
            <a:xfrm>
              <a:off x="886010" y="1480425"/>
              <a:ext cx="5209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7D9A72A-CE53-40A4-B3DD-45683138415B}"/>
                </a:ext>
              </a:extLst>
            </p:cNvPr>
            <p:cNvSpPr txBox="1"/>
            <p:nvPr/>
          </p:nvSpPr>
          <p:spPr>
            <a:xfrm>
              <a:off x="886010" y="1203709"/>
              <a:ext cx="3676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ea typeface="Roboto Light" panose="02000000000000000000" pitchFamily="2" charset="0"/>
                </a:rPr>
                <a:t>აპლიკაცია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F50DFBF1-5F6F-0340-81EB-E100EF67E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" b="20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6B17A5B2-FA07-734E-A1FB-8A32EF47BB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="" xmlns:a16="http://schemas.microsoft.com/office/drawing/2014/main" id="{BEB6EB82-741E-F14C-8BBB-1F84C41B4E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="" xmlns:a16="http://schemas.microsoft.com/office/drawing/2014/main" id="{1DD5D62C-1040-4042-8206-852208BF5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="" xmlns:a16="http://schemas.microsoft.com/office/drawing/2014/main" id="{92BA8466-E77D-2746-8434-7C747596E5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3324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CAF9804-41CB-4894-B191-8D9F8DE31441}"/>
              </a:ext>
            </a:extLst>
          </p:cNvPr>
          <p:cNvSpPr/>
          <p:nvPr/>
        </p:nvSpPr>
        <p:spPr>
          <a:xfrm>
            <a:off x="1071716" y="2772697"/>
            <a:ext cx="10048568" cy="13126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698500" dist="393700" dir="5400000" sx="86000" sy="86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63BAF2-B700-41D2-85AE-8DA978C8D7B1}"/>
              </a:ext>
            </a:extLst>
          </p:cNvPr>
          <p:cNvSpPr txBox="1"/>
          <p:nvPr/>
        </p:nvSpPr>
        <p:spPr>
          <a:xfrm>
            <a:off x="4180575" y="356132"/>
            <a:ext cx="38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="" xmlns:a16="http://schemas.microsoft.com/office/drawing/2014/main" id="{BC59770B-C751-44AE-9CB9-B8D7553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7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="" xmlns:a16="http://schemas.microsoft.com/office/drawing/2014/main" id="{C4123450-1C68-4A53-822C-C6D14E705F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70089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9089E8A-5074-4C85-B077-E7275287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13" y="994680"/>
            <a:ext cx="7657240" cy="4889416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="" xmlns:a16="http://schemas.microsoft.com/office/drawing/2014/main" id="{F98D21EC-5761-5041-8341-C6C3133160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242406-8375-4440-BC7E-81C1146F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62" y="731145"/>
            <a:ext cx="2583676" cy="527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80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8D3E88-77F8-4029-AF6E-47A53E8A1868}"/>
              </a:ext>
            </a:extLst>
          </p:cNvPr>
          <p:cNvGrpSpPr/>
          <p:nvPr/>
        </p:nvGrpSpPr>
        <p:grpSpPr>
          <a:xfrm>
            <a:off x="1787996" y="904052"/>
            <a:ext cx="8901498" cy="2838644"/>
            <a:chOff x="2363548" y="904052"/>
            <a:chExt cx="5647877" cy="28386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EB938C8-9D4C-415E-888F-F76C36EF256D}"/>
                </a:ext>
              </a:extLst>
            </p:cNvPr>
            <p:cNvSpPr txBox="1"/>
            <p:nvPr/>
          </p:nvSpPr>
          <p:spPr>
            <a:xfrm>
              <a:off x="2363548" y="904052"/>
              <a:ext cx="54667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კოვიდ 19-ის პასუხისთვის საერთაშორისო თანამშრომლობა 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25017F4-B8F3-4B29-B6DE-070545442DAC}"/>
                </a:ext>
              </a:extLst>
            </p:cNvPr>
            <p:cNvSpPr txBox="1"/>
            <p:nvPr/>
          </p:nvSpPr>
          <p:spPr>
            <a:xfrm>
              <a:off x="4180575" y="3434919"/>
              <a:ext cx="383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1A599DA-D7FE-4DD1-80CD-31864829A3B1}"/>
              </a:ext>
            </a:extLst>
          </p:cNvPr>
          <p:cNvGrpSpPr/>
          <p:nvPr/>
        </p:nvGrpSpPr>
        <p:grpSpPr>
          <a:xfrm>
            <a:off x="1986830" y="2252851"/>
            <a:ext cx="8218340" cy="1026037"/>
            <a:chOff x="3362631" y="4240690"/>
            <a:chExt cx="5532991" cy="1026037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0F39A5B-91E7-4ACA-8362-9D405F4F4B89}"/>
                </a:ext>
              </a:extLst>
            </p:cNvPr>
            <p:cNvSpPr txBox="1"/>
            <p:nvPr/>
          </p:nvSpPr>
          <p:spPr>
            <a:xfrm>
              <a:off x="3397152" y="4240690"/>
              <a:ext cx="5498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CE07A6A-3CBE-40FC-9DF4-AA78F26B3373}"/>
                </a:ext>
              </a:extLst>
            </p:cNvPr>
            <p:cNvSpPr txBox="1"/>
            <p:nvPr/>
          </p:nvSpPr>
          <p:spPr>
            <a:xfrm>
              <a:off x="3362631" y="4984790"/>
              <a:ext cx="5466738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7" name="Picture Placeholder 26">
            <a:extLst>
              <a:ext uri="{FF2B5EF4-FFF2-40B4-BE49-F238E27FC236}">
                <a16:creationId xmlns="" xmlns:a16="http://schemas.microsoft.com/office/drawing/2014/main" id="{A2014318-ECEB-444C-95B7-7B225AEC38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-72345" b="-72345"/>
          <a:stretch/>
        </p:blipFill>
        <p:spPr>
          <a:xfrm>
            <a:off x="199201" y="3152545"/>
            <a:ext cx="2369525" cy="1809968"/>
          </a:xfrm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C21F3F02-1922-9C48-A4CF-4D899E5FD6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3135" r="13135"/>
          <a:stretch>
            <a:fillRect/>
          </a:stretch>
        </p:blipFill>
        <p:spPr>
          <a:xfrm>
            <a:off x="10263534" y="3617762"/>
            <a:ext cx="1415436" cy="1082271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="" xmlns:a16="http://schemas.microsoft.com/office/drawing/2014/main" id="{565BA348-0158-9F49-B958-881E607DE5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/>
          <a:srcRect l="-8853" r="-8853"/>
          <a:stretch/>
        </p:blipFill>
        <p:spPr>
          <a:xfrm>
            <a:off x="2132227" y="4930429"/>
            <a:ext cx="1085850" cy="830262"/>
          </a:xfrm>
          <a:prstGeom prst="rect">
            <a:avLst/>
          </a:prstGeom>
        </p:spPr>
      </p:pic>
      <p:sp>
        <p:nvSpPr>
          <p:cNvPr id="30" name="Picture Placeholder 14">
            <a:extLst>
              <a:ext uri="{FF2B5EF4-FFF2-40B4-BE49-F238E27FC236}">
                <a16:creationId xmlns="" xmlns:a16="http://schemas.microsoft.com/office/drawing/2014/main" id="{A8E55FA8-3D2D-A64A-8F23-158114510569}"/>
              </a:ext>
            </a:extLst>
          </p:cNvPr>
          <p:cNvSpPr txBox="1">
            <a:spLocks/>
          </p:cNvSpPr>
          <p:nvPr/>
        </p:nvSpPr>
        <p:spPr>
          <a:xfrm>
            <a:off x="6465630" y="3205095"/>
            <a:ext cx="1203010" cy="919149"/>
          </a:xfrm>
          <a:custGeom>
            <a:avLst/>
            <a:gdLst>
              <a:gd name="connsiteX0" fmla="*/ 0 w 2721742"/>
              <a:gd name="connsiteY0" fmla="*/ 0 h 2079523"/>
              <a:gd name="connsiteX1" fmla="*/ 2721742 w 2721742"/>
              <a:gd name="connsiteY1" fmla="*/ 0 h 2079523"/>
              <a:gd name="connsiteX2" fmla="*/ 2721742 w 2721742"/>
              <a:gd name="connsiteY2" fmla="*/ 2079523 h 2079523"/>
              <a:gd name="connsiteX3" fmla="*/ 0 w 2721742"/>
              <a:gd name="connsiteY3" fmla="*/ 2079523 h 20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42" h="2079523">
                <a:moveTo>
                  <a:pt x="0" y="0"/>
                </a:moveTo>
                <a:lnTo>
                  <a:pt x="2721742" y="0"/>
                </a:lnTo>
                <a:lnTo>
                  <a:pt x="2721742" y="2079523"/>
                </a:lnTo>
                <a:lnTo>
                  <a:pt x="0" y="2079523"/>
                </a:lnTo>
                <a:close/>
              </a:path>
            </a:pathLst>
          </a:custGeom>
        </p:spPr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1A56BCA-24C3-4E44-A4BE-000AED530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068" y="3694560"/>
            <a:ext cx="962931" cy="726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A1CA9F2-2B3C-4D41-8B02-5216049A5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020" y="5004190"/>
            <a:ext cx="912763" cy="9127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059EA49-3843-534C-B067-9D105EC661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776" b="22994"/>
          <a:stretch/>
        </p:blipFill>
        <p:spPr>
          <a:xfrm>
            <a:off x="3450293" y="5228215"/>
            <a:ext cx="2036841" cy="8331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DA6362-253B-5840-A5A9-5BCCE5CB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937" y="3673811"/>
            <a:ext cx="877421" cy="775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5F28EE6-D218-EC47-BDF5-43A2FFC29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954" y="3734497"/>
            <a:ext cx="590550" cy="1200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DDCBC4D-B3F7-F148-A413-4943E5E77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951" y="4698497"/>
            <a:ext cx="1599521" cy="15995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2A58D0C-854B-DD41-BA39-208AC2433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2892" y="5311143"/>
            <a:ext cx="646733" cy="6467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F9D5A21-FC14-764D-AD6E-6FD0D7890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1572" y="3643484"/>
            <a:ext cx="874137" cy="8741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9AEB990-C0E4-9246-815C-8CD411231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609" y="5267255"/>
            <a:ext cx="1348476" cy="804137"/>
          </a:xfrm>
          <a:prstGeom prst="rect">
            <a:avLst/>
          </a:prstGeom>
        </p:spPr>
      </p:pic>
      <p:pic>
        <p:nvPicPr>
          <p:cNvPr id="22" name="Picture 2" descr="EEAS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77280" y="3678274"/>
            <a:ext cx="1085142" cy="709242"/>
          </a:xfrm>
          <a:prstGeom prst="rect">
            <a:avLst/>
          </a:prstGeom>
          <a:noFill/>
        </p:spPr>
      </p:pic>
      <p:sp>
        <p:nvSpPr>
          <p:cNvPr id="3076" name="AutoShape 4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Expertise Fran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27070" y="4672265"/>
            <a:ext cx="678530" cy="6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 descr="GI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89684" y="4728141"/>
            <a:ext cx="1713664" cy="450201"/>
          </a:xfrm>
          <a:prstGeom prst="rect">
            <a:avLst/>
          </a:prstGeom>
          <a:noFill/>
        </p:spPr>
      </p:pic>
      <p:sp>
        <p:nvSpPr>
          <p:cNvPr id="3087" name="AutoShape 15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AutoShape 17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AutoShape 19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AutoShape 21" descr="File:IOM Logo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2288" y="4620126"/>
            <a:ext cx="1197875" cy="6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6" name="AutoShape 24" descr="Image result for UNICE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1830" y="5287641"/>
            <a:ext cx="1079750" cy="6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97745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0" y="2492477"/>
            <a:ext cx="12192000" cy="43655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A4998CC0-773C-EF4D-BCB2-E1E448530B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29" b="1412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4D5F4D-5931-431E-8981-571CC1031A53}"/>
              </a:ext>
            </a:extLst>
          </p:cNvPr>
          <p:cNvSpPr txBox="1"/>
          <p:nvPr/>
        </p:nvSpPr>
        <p:spPr>
          <a:xfrm>
            <a:off x="2495459" y="538399"/>
            <a:ext cx="7201083" cy="1569660"/>
          </a:xfrm>
          <a:prstGeom prst="rect">
            <a:avLst/>
          </a:prstGeom>
          <a:noFill/>
          <a:effectLst>
            <a:outerShdw blurRad="165100" dist="508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b="1">
                <a:gradFill flip="none" rotWithShape="1">
                  <a:gsLst>
                    <a:gs pos="10000">
                      <a:schemeClr val="accent1">
                        <a:alpha val="92000"/>
                      </a:schemeClr>
                    </a:gs>
                    <a:gs pos="100000">
                      <a:schemeClr val="accent2">
                        <a:alpha val="75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Roboto Black" panose="02000000000000000000" pitchFamily="2" charset="0"/>
              </a:defRPr>
            </a:lvl1pPr>
          </a:lstStyle>
          <a:p>
            <a:pPr algn="ctr"/>
            <a:r>
              <a:rPr lang="ka-GE" sz="9600" dirty="0">
                <a:gradFill flip="none" rotWithShape="1"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BPG DejaVu Sans" panose="020B0603030804020204" pitchFamily="34" charset="0"/>
              </a:rPr>
              <a:t>მადლობა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BPG DejaVu Sans" panose="020B06030308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F20808EB-EC62-401F-8886-D77438AE4213}"/>
              </a:ext>
            </a:extLst>
          </p:cNvPr>
          <p:cNvSpPr/>
          <p:nvPr/>
        </p:nvSpPr>
        <p:spPr>
          <a:xfrm>
            <a:off x="954146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76D8FA2F-586A-4478-9F21-ECB2B1413DFE}"/>
              </a:ext>
            </a:extLst>
          </p:cNvPr>
          <p:cNvSpPr/>
          <p:nvPr/>
        </p:nvSpPr>
        <p:spPr>
          <a:xfrm>
            <a:off x="190180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49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B60803A-B8BC-4EB9-817F-078296B24F70}"/>
              </a:ext>
            </a:extLst>
          </p:cNvPr>
          <p:cNvSpPr txBox="1"/>
          <p:nvPr/>
        </p:nvSpPr>
        <p:spPr>
          <a:xfrm>
            <a:off x="1169716" y="2128249"/>
            <a:ext cx="985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რით იყო აღსანიშნავი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ACF861-2374-E747-8842-392E29026A74}"/>
              </a:ext>
            </a:extLst>
          </p:cNvPr>
          <p:cNvSpPr txBox="1"/>
          <p:nvPr/>
        </p:nvSpPr>
        <p:spPr>
          <a:xfrm>
            <a:off x="525966" y="4019720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ჯანდაცვის სექტორში </a:t>
            </a:r>
            <a:endParaRPr lang="en-US" sz="4000" b="1" spc="1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44F4E2-2613-7F40-9B85-184E412ADE7B}"/>
              </a:ext>
            </a:extLst>
          </p:cNvPr>
          <p:cNvSpPr txBox="1"/>
          <p:nvPr/>
        </p:nvSpPr>
        <p:spPr>
          <a:xfrm>
            <a:off x="525966" y="3075057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გასული 12 თვე </a:t>
            </a:r>
          </a:p>
        </p:txBody>
      </p:sp>
    </p:spTree>
    <p:extLst>
      <p:ext uri="{BB962C8B-B14F-4D97-AF65-F5344CB8AC3E}">
        <p14:creationId xmlns="" xmlns:p14="http://schemas.microsoft.com/office/powerpoint/2010/main" val="1325374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276686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სამინისტროს ცენტრალური აპარატის ოპტიმიზაცია/რეორგანიზაცია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332815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და ფარმაცევტული საქმიანობის რეგულირების სააგენტოების შერწყმა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388944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088262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თბილისსა და რეგიონებში სასწრაფო დახმარების სერვისების ერთიანი მართვის ქვეშ მოქცევა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445073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850565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სახელმწიფო სამედიცინო ჰოლდინგის ჩამოყალიბება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501202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სოფლის ექიმის პროგრამის მართვა-კოორდინაცია გადაუდებელი დახმარების სამსახურის მიერ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5557331"/>
            <a:ext cx="5854390" cy="948549"/>
            <a:chOff x="7823198" y="5352607"/>
            <a:chExt cx="3780694" cy="576652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23198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23198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იანვრიდან კოვიდ 19-ზე რეაგირების აუცილებლობა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სისტემური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715301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საყოველთაო ჯანდაცვის პროგრამაში ფასწარმოქმნის მექანიზმის გადახედვა და ფასების რეგულირება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771430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მარეგულირებელი ჩარჩო კარდიოქირურგიის სერვისებისთვის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827559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153749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პჯდ სელექტიური კონტრაქტირება დიდ ქალაქებში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883688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785078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ახალი სტრატეგიული გეგმების მომზადების დაწყება ყველა დაინტერესებული მხარის მონაწილეობით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939817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ჯანმრთელობის დაცვის პროგრამებით მოცვის გაუმჯობესება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3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572429" y="1537945"/>
            <a:ext cx="11047141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716839"/>
              <a:ext cx="3534694" cy="27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დაცვა, როგორც ადამიანის ფუნდამენტური უფლება და არა პრივილეგია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572429" y="2728229"/>
            <a:ext cx="11047141" cy="626867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408926"/>
              <a:ext cx="3534694" cy="28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მოქალაქეს უნდა ჰქოდეს გარანტირებული ეს უფლება, როგორც დღეს, ასევე გრძელვადიან პერსპექტივაში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572429" y="3442872"/>
            <a:ext cx="11047141" cy="699760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31882"/>
              <a:ext cx="3534694" cy="27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2013-2019 წლებში პროგრამის ფარგლებში იმართა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8 მილიონზე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მეტი შემთხვევა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572429" y="4257774"/>
            <a:ext cx="11047141" cy="1062280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793771"/>
              <a:ext cx="3534694" cy="31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ერთ სულ მოსახლეზე სახელმწიფოს მიერ ჯანდაცვაზე გაწეული ხარჯი 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წელს 71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აშშ დოლარიდან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2019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წელს 118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დოლარამდე გაიზარდა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572429" y="5435196"/>
            <a:ext cx="11047141" cy="881026"/>
            <a:chOff x="7796790" y="5352609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85353"/>
              <a:ext cx="3534694" cy="36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ჯიბიდან გადახდების კლებამ შეამცირა ავადმყოფობასთან დაკავშირებული გაღარიბების რისკი </a:t>
              </a:r>
            </a:p>
            <a:p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– 73%; 2018 – 52%</a:t>
              </a:r>
              <a:endPara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5350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4183629" y="1659413"/>
            <a:ext cx="7679475" cy="813723"/>
            <a:chOff x="7796790" y="2655703"/>
            <a:chExt cx="3780694" cy="42560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655703"/>
              <a:ext cx="3780694" cy="37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694961"/>
              <a:ext cx="3534694" cy="38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მექანიზმის სრულყოფა საერთაშორისო პრაქტიკის შესაბამისად (ტარიფიკაცია და დიაგნოზთან შეჭიდული ჯგუფების მეთოდი)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4183629" y="2498013"/>
            <a:ext cx="7679475" cy="720000"/>
            <a:chOff x="7579196" y="3122859"/>
            <a:chExt cx="3780694" cy="66232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122859"/>
              <a:ext cx="3780694" cy="66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224283"/>
              <a:ext cx="3534694" cy="48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მომსახურების ხარისხის გაუმჯობესების აუცილებლობა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4183629" y="3336617"/>
            <a:ext cx="7679475" cy="720000"/>
            <a:chOff x="7796790" y="3958977"/>
            <a:chExt cx="3780694" cy="593331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93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97941"/>
              <a:ext cx="3534694" cy="25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მედიკამენტებზე ხელმისაწვდომობის გაუმჯობესება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4183629" y="4175221"/>
            <a:ext cx="7679475" cy="720001"/>
            <a:chOff x="7796790" y="4730994"/>
            <a:chExt cx="3780694" cy="390848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4"/>
              <a:ext cx="3780694" cy="39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842880"/>
              <a:ext cx="3534694" cy="16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ადამიანური რესურსის პოტენციალის გაძლიერება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4183629" y="5013355"/>
            <a:ext cx="7679475" cy="738664"/>
            <a:chOff x="7796790" y="5352288"/>
            <a:chExt cx="3780694" cy="48347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52288"/>
              <a:ext cx="3672346" cy="48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რეგიონული ხელმისაწვდომობის გაუმჯობესება - ჩატარდა ანალიზი და გამოვლინდა საჭიროებები ჯანდაცვის სერვისებზე რეგიონული უთანასწორობის აღმოფხვრისთვის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6988736-99C4-F641-8D8D-57DDBFF519ED}"/>
              </a:ext>
            </a:extLst>
          </p:cNvPr>
          <p:cNvGrpSpPr/>
          <p:nvPr/>
        </p:nvGrpSpPr>
        <p:grpSpPr>
          <a:xfrm>
            <a:off x="4183629" y="5852430"/>
            <a:ext cx="7679475" cy="720000"/>
            <a:chOff x="7796790" y="5352609"/>
            <a:chExt cx="3780694" cy="471257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41CCDC3-C259-4948-870A-03DE2516163B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928C13B-3BFC-B042-A76F-5135D1273B87}"/>
                </a:ext>
              </a:extLst>
            </p:cNvPr>
            <p:cNvSpPr txBox="1"/>
            <p:nvPr/>
          </p:nvSpPr>
          <p:spPr>
            <a:xfrm>
              <a:off x="7905137" y="5417008"/>
              <a:ext cx="3534694" cy="34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პოლიტიკის განახლება რისკების უფრო სამართლიანი და გონივრული გადანაწილებისთვის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362ACFE-20F7-CD4A-BD06-C7B478B79251}"/>
              </a:ext>
            </a:extLst>
          </p:cNvPr>
          <p:cNvGrpSpPr/>
          <p:nvPr/>
        </p:nvGrpSpPr>
        <p:grpSpPr>
          <a:xfrm>
            <a:off x="172542" y="1659411"/>
            <a:ext cx="3761245" cy="3353944"/>
            <a:chOff x="172542" y="1659411"/>
            <a:chExt cx="3761245" cy="3353944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4138FB2-D209-C244-86EC-C4EDC94010A9}"/>
                </a:ext>
              </a:extLst>
            </p:cNvPr>
            <p:cNvSpPr/>
            <p:nvPr/>
          </p:nvSpPr>
          <p:spPr>
            <a:xfrm>
              <a:off x="172542" y="1659411"/>
              <a:ext cx="3761245" cy="3353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D07CCAF-6C3A-4748-BE5D-ED74B8BDCEC4}"/>
                </a:ext>
              </a:extLst>
            </p:cNvPr>
            <p:cNvSpPr txBox="1"/>
            <p:nvPr/>
          </p:nvSpPr>
          <p:spPr>
            <a:xfrm>
              <a:off x="509762" y="2074760"/>
              <a:ext cx="3067792" cy="2537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a-GE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ცვლილებები აუცილებელია პროგრამის კიდევ უფრო გაფართოვებისა და გრძელვადიანი მდგრადობისთვის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59801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=""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(1)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EFFDC1-EF88-5A47-A202-430C46C70F1F}"/>
              </a:ext>
            </a:extLst>
          </p:cNvPr>
          <p:cNvGrpSpPr/>
          <p:nvPr/>
        </p:nvGrpSpPr>
        <p:grpSpPr>
          <a:xfrm>
            <a:off x="2978086" y="3392849"/>
            <a:ext cx="9213914" cy="1624854"/>
            <a:chOff x="2978086" y="3392849"/>
            <a:chExt cx="9213914" cy="1624854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35F24DE2-437F-4F08-A15D-D66189015634}"/>
                </a:ext>
              </a:extLst>
            </p:cNvPr>
            <p:cNvSpPr/>
            <p:nvPr/>
          </p:nvSpPr>
          <p:spPr>
            <a:xfrm>
              <a:off x="2978086" y="3392849"/>
              <a:ext cx="9213914" cy="1624854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73DD7CC-CA10-44AA-91EE-401373FC62D9}"/>
                </a:ext>
              </a:extLst>
            </p:cNvPr>
            <p:cNvSpPr txBox="1"/>
            <p:nvPr/>
          </p:nvSpPr>
          <p:spPr>
            <a:xfrm>
              <a:off x="2978086" y="3540336"/>
              <a:ext cx="86111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დაიწყო შედეგებზე ორიენტირებული დაფინანსების მეთოდის პილოტირება ტუბერკულოზის სერვისისთვის, რომლის მიზანი ტუბერკულოზის მართვის პაციენტზე ორიენტირებული მოდელის ჩამოყალიბებაა</a:t>
              </a:r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="" xmlns:a16="http://schemas.microsoft.com/office/drawing/2014/main" id="{2BD0F24F-EECD-5A40-A4C2-D44F080C68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-526" b="1120"/>
          <a:stretch/>
        </p:blipFill>
        <p:spPr>
          <a:xfrm>
            <a:off x="353677" y="2441509"/>
            <a:ext cx="1823224" cy="1569426"/>
          </a:xfrm>
          <a:prstGeom prst="rect">
            <a:avLst/>
          </a:prstGeom>
        </p:spPr>
      </p:pic>
      <p:pic>
        <p:nvPicPr>
          <p:cNvPr id="24" name="Picture 4" descr="EASL | The Home of Hepatolog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" y="4392553"/>
            <a:ext cx="1822324" cy="1043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18116C-AC8C-8749-94FC-1753E781BA74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2978085" y="2013968"/>
              <a:ext cx="85201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საქართველოს მიენიჭა EASLE (საერთაშორისო ღვიძლის საზოგადოების) ჯილდო Center for Excellence for Hep C Elimination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გლობალური ფონდის ხელშეწყობით დაინერგა პირველად ჯანდაცვაში აივ/შიდსის,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 ჰეპატიტისა და ტუბერკულოზის სკრინინგის ინტეგრირებული მოდელი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9A76F31-DA9C-314A-957A-4D27FE0A2095}"/>
              </a:ext>
            </a:extLst>
          </p:cNvPr>
          <p:cNvGrpSpPr/>
          <p:nvPr/>
        </p:nvGrpSpPr>
        <p:grpSpPr>
          <a:xfrm>
            <a:off x="2978086" y="5124235"/>
            <a:ext cx="9213914" cy="876942"/>
            <a:chOff x="2978086" y="5124235"/>
            <a:chExt cx="9213914" cy="876942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BD212BB4-EE37-5F4B-8210-AF227C525240}"/>
                </a:ext>
              </a:extLst>
            </p:cNvPr>
            <p:cNvSpPr/>
            <p:nvPr/>
          </p:nvSpPr>
          <p:spPr>
            <a:xfrm>
              <a:off x="2978086" y="5124235"/>
              <a:ext cx="9213914" cy="876942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2AC194-C1FF-FC43-9EAF-EFBDA1704D5B}"/>
                </a:ext>
              </a:extLst>
            </p:cNvPr>
            <p:cNvSpPr txBox="1"/>
            <p:nvPr/>
          </p:nvSpPr>
          <p:spPr>
            <a:xfrm>
              <a:off x="2978086" y="5331657"/>
              <a:ext cx="7063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ამოქმედდა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NAT 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ტექნოლოგიაზე დამყარებული უსაფრთხო სისხლის პროგრამა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7294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=""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(2)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27BBA3-F96C-AF4B-B631-65280BFD656C}"/>
              </a:ext>
            </a:extLst>
          </p:cNvPr>
          <p:cNvGrpSpPr/>
          <p:nvPr/>
        </p:nvGrpSpPr>
        <p:grpSpPr>
          <a:xfrm>
            <a:off x="2978086" y="3392848"/>
            <a:ext cx="9213914" cy="2598499"/>
            <a:chOff x="2978086" y="3392848"/>
            <a:chExt cx="9213914" cy="2598499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35F24DE2-437F-4F08-A15D-D66189015634}"/>
                </a:ext>
              </a:extLst>
            </p:cNvPr>
            <p:cNvSpPr/>
            <p:nvPr/>
          </p:nvSpPr>
          <p:spPr>
            <a:xfrm>
              <a:off x="2978086" y="3392848"/>
              <a:ext cx="9213914" cy="2598499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73DD7CC-CA10-44AA-91EE-401373FC62D9}"/>
                </a:ext>
              </a:extLst>
            </p:cNvPr>
            <p:cNvSpPr txBox="1"/>
            <p:nvPr/>
          </p:nvSpPr>
          <p:spPr>
            <a:xfrm>
              <a:off x="2978086" y="3553324"/>
              <a:ext cx="861118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იმუნიზაციის პროგრამის გაფართოვება: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პაპილომავირუსის საწინააღმდეგო აცრის დანერგვა 10-11-12 წლის ასაკის გოგონებში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გრიპის ვაქცინის შესყიდვის მოცულობების გაზრდა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2018 წელთან შედარებით 2.5-ჯერ მეტი და შეადგინა 100 ათასი დოზა, მიმდინარე წელს უკვე შესყიდულია 135 ათასი დოზა და დამატებით ხდება 100 ათასი დოზის შესყიდვა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2020 წლიდან პნევმონიის ვაქცინაციის დანერგვა 65 წლის ზემოთ პირებში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D6AE3AB-B951-7F41-8521-407D80F462B1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2978085" y="2151100"/>
              <a:ext cx="852018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კიბოს სკრინინგის პროგრამაში მომსახურების ტარიფების გაზრდა  მომსახურების მაქსიმალური გეოგრაფიული ხელმისაწვდომობის უზრუნველსაყოფად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ზუგდიდში ახალი სკრინინგ ცენტრის გახსნა ჩეხეთის მთავრობის დახმარებით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109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{CAE6EA8D-967E-384B-A3B3-E81E41C0A587}tf16401378</Template>
  <TotalTime>5202</TotalTime>
  <Words>1344</Words>
  <Application>Microsoft Macintosh PowerPoint</Application>
  <PresentationFormat>Custom</PresentationFormat>
  <Paragraphs>195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პაციენტის უფლებების დაცვისა და ჯანდაცვის სერვისების ხარისხის უზრუნველყოფისთვის  რეგულირების მექანიზმების დახვეწა </vt:lpstr>
      <vt:lpstr>Slide 13</vt:lpstr>
      <vt:lpstr>Slide 14</vt:lpstr>
      <vt:lpstr>ჰოსპიტალური  მომსახურების  მოდელი </vt:lpstr>
      <vt:lpstr>Slide 16</vt:lpstr>
      <vt:lpstr>Slide 17</vt:lpstr>
      <vt:lpstr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Windows User</cp:lastModifiedBy>
  <cp:revision>200</cp:revision>
  <dcterms:created xsi:type="dcterms:W3CDTF">2018-07-09T04:24:15Z</dcterms:created>
  <dcterms:modified xsi:type="dcterms:W3CDTF">2020-06-17T19:22:25Z</dcterms:modified>
</cp:coreProperties>
</file>