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66" r:id="rId3"/>
    <p:sldId id="283" r:id="rId4"/>
    <p:sldId id="354" r:id="rId5"/>
    <p:sldId id="360" r:id="rId6"/>
    <p:sldId id="344" r:id="rId7"/>
    <p:sldId id="368" r:id="rId8"/>
    <p:sldId id="288" r:id="rId9"/>
    <p:sldId id="364" r:id="rId10"/>
    <p:sldId id="347" r:id="rId11"/>
    <p:sldId id="286" r:id="rId12"/>
    <p:sldId id="349" r:id="rId13"/>
    <p:sldId id="348" r:id="rId14"/>
    <p:sldId id="365" r:id="rId15"/>
    <p:sldId id="351" r:id="rId16"/>
    <p:sldId id="352" r:id="rId17"/>
    <p:sldId id="353" r:id="rId18"/>
    <p:sldId id="342" r:id="rId19"/>
    <p:sldId id="357" r:id="rId20"/>
    <p:sldId id="358" r:id="rId21"/>
    <p:sldId id="359" r:id="rId22"/>
    <p:sldId id="367" r:id="rId23"/>
    <p:sldId id="291" r:id="rId24"/>
    <p:sldId id="299" r:id="rId25"/>
    <p:sldId id="292" r:id="rId26"/>
    <p:sldId id="34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C77"/>
    <a:srgbClr val="ECF0F2"/>
    <a:srgbClr val="F6F6FF"/>
    <a:srgbClr val="04B5A2"/>
    <a:srgbClr val="0D243B"/>
    <a:srgbClr val="091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0" autoAdjust="0"/>
    <p:restoredTop sz="94676"/>
  </p:normalViewPr>
  <p:slideViewPr>
    <p:cSldViewPr snapToGrid="0">
      <p:cViewPr varScale="1">
        <p:scale>
          <a:sx n="69" d="100"/>
          <a:sy n="69" d="100"/>
        </p:scale>
        <p:origin x="11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8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9B86E-FA8E-8441-A92E-C6CA3B40AE88}" type="datetimeFigureOut">
              <a:rPr lang="en-GE" smtClean="0"/>
              <a:t>06/17/2020</a:t>
            </a:fld>
            <a:endParaRPr lang="en-G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4D936-613F-ED4D-B44D-4BB69E433454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8209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4D936-613F-ED4D-B44D-4BB69E433454}" type="slidenum">
              <a:rPr lang="en-GE" smtClean="0"/>
              <a:t>26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423903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C87FF6C-76A8-45A5-979C-95ADEA0A6893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D900E1-C0E0-024C-8968-140D3E86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38" y="680293"/>
            <a:ext cx="7788324" cy="7890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lnSpc>
                <a:spcPct val="150000"/>
              </a:lnSpc>
              <a:defRPr sz="2800">
                <a:solidFill>
                  <a:srgbClr val="038C77"/>
                </a:solidFill>
                <a:latin typeface="BPG DejaVu Sans" panose="020B0603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F92262-2B23-FB41-9BBF-CF3665B34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6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67DB82B-124A-43FA-834C-D4528174943E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46F27E-6FBE-42E5-B236-4C58EB5B8EEC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AB73EE9B-AD49-4E62-9278-2034992657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81A06D-E6F2-4CE6-8FB6-E15CAAD5CAAD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22" name="Freeform 51">
            <a:extLst>
              <a:ext uri="{FF2B5EF4-FFF2-40B4-BE49-F238E27FC236}">
                <a16:creationId xmlns:a16="http://schemas.microsoft.com/office/drawing/2014/main" id="{D9F3A4AD-60E6-49FA-A66A-CBF3C86FE5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91D987-3568-41A5-A61A-6BECFBF85080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25D912-D8E9-43AB-9163-8721C95B46C0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D4A84A-A635-43A3-B171-E9F53DD25ABB}"/>
              </a:ext>
            </a:extLst>
          </p:cNvPr>
          <p:cNvSpPr txBox="1"/>
          <p:nvPr userDrawn="1"/>
        </p:nvSpPr>
        <p:spPr>
          <a:xfrm>
            <a:off x="17460" y="2250701"/>
            <a:ext cx="1052884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66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effectLst>
                  <a:outerShdw blurRad="152400" dist="88900" dir="2700000" sx="97000" sy="97000" algn="tl" rotWithShape="0">
                    <a:prstClr val="black">
                      <a:alpha val="8000"/>
                    </a:prstClr>
                  </a:outerShdw>
                </a:effectLst>
                <a:latin typeface="+mj-lt"/>
              </a:rPr>
              <a:t>აპლიკაცია</a:t>
            </a:r>
            <a:endParaRPr lang="en-US" sz="16600" b="1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effectLst>
                <a:outerShdw blurRad="152400" dist="88900" dir="2700000" sx="97000" sy="97000" algn="tl" rotWithShape="0">
                  <a:prstClr val="black">
                    <a:alpha val="8000"/>
                  </a:prstClr>
                </a:outerShdw>
              </a:effectLst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7CF27D-7E33-46C9-B7F0-47E9E33C9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430" y="705097"/>
            <a:ext cx="3052240" cy="6091711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778B22D-FB83-4408-80D2-9F98C94E74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8035" y="893338"/>
            <a:ext cx="2650729" cy="5720080"/>
          </a:xfrm>
          <a:custGeom>
            <a:avLst/>
            <a:gdLst>
              <a:gd name="connsiteX0" fmla="*/ 264207 w 2650729"/>
              <a:gd name="connsiteY0" fmla="*/ 0 h 5720080"/>
              <a:gd name="connsiteX1" fmla="*/ 554401 w 2650729"/>
              <a:gd name="connsiteY1" fmla="*/ 0 h 5720080"/>
              <a:gd name="connsiteX2" fmla="*/ 589051 w 2650729"/>
              <a:gd name="connsiteY2" fmla="*/ 38883 h 5720080"/>
              <a:gd name="connsiteX3" fmla="*/ 589051 w 2650729"/>
              <a:gd name="connsiteY3" fmla="*/ 69125 h 5720080"/>
              <a:gd name="connsiteX4" fmla="*/ 740645 w 2650729"/>
              <a:gd name="connsiteY4" fmla="*/ 211695 h 5720080"/>
              <a:gd name="connsiteX5" fmla="*/ 1918747 w 2650729"/>
              <a:gd name="connsiteY5" fmla="*/ 211695 h 5720080"/>
              <a:gd name="connsiteX6" fmla="*/ 2066010 w 2650729"/>
              <a:gd name="connsiteY6" fmla="*/ 64805 h 5720080"/>
              <a:gd name="connsiteX7" fmla="*/ 2066010 w 2650729"/>
              <a:gd name="connsiteY7" fmla="*/ 38883 h 5720080"/>
              <a:gd name="connsiteX8" fmla="*/ 2100659 w 2650729"/>
              <a:gd name="connsiteY8" fmla="*/ 0 h 5720080"/>
              <a:gd name="connsiteX9" fmla="*/ 2386523 w 2650729"/>
              <a:gd name="connsiteY9" fmla="*/ 0 h 5720080"/>
              <a:gd name="connsiteX10" fmla="*/ 2650729 w 2650729"/>
              <a:gd name="connsiteY10" fmla="*/ 267859 h 5720080"/>
              <a:gd name="connsiteX11" fmla="*/ 2650729 w 2650729"/>
              <a:gd name="connsiteY11" fmla="*/ 5456542 h 5720080"/>
              <a:gd name="connsiteX12" fmla="*/ 2386523 w 2650729"/>
              <a:gd name="connsiteY12" fmla="*/ 5720080 h 5720080"/>
              <a:gd name="connsiteX13" fmla="*/ 264207 w 2650729"/>
              <a:gd name="connsiteY13" fmla="*/ 5720080 h 5720080"/>
              <a:gd name="connsiteX14" fmla="*/ 0 w 2650729"/>
              <a:gd name="connsiteY14" fmla="*/ 5456542 h 5720080"/>
              <a:gd name="connsiteX15" fmla="*/ 0 w 2650729"/>
              <a:gd name="connsiteY15" fmla="*/ 267859 h 5720080"/>
              <a:gd name="connsiteX16" fmla="*/ 264207 w 2650729"/>
              <a:gd name="connsiteY16" fmla="*/ 0 h 5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50729" h="5720080">
                <a:moveTo>
                  <a:pt x="264207" y="0"/>
                </a:moveTo>
                <a:cubicBezTo>
                  <a:pt x="264207" y="0"/>
                  <a:pt x="264207" y="0"/>
                  <a:pt x="554401" y="0"/>
                </a:cubicBezTo>
                <a:cubicBezTo>
                  <a:pt x="571726" y="0"/>
                  <a:pt x="589051" y="17281"/>
                  <a:pt x="589051" y="38883"/>
                </a:cubicBezTo>
                <a:cubicBezTo>
                  <a:pt x="589051" y="38883"/>
                  <a:pt x="589051" y="38883"/>
                  <a:pt x="589051" y="69125"/>
                </a:cubicBezTo>
                <a:cubicBezTo>
                  <a:pt x="589051" y="112329"/>
                  <a:pt x="623701" y="211695"/>
                  <a:pt x="740645" y="211695"/>
                </a:cubicBezTo>
                <a:cubicBezTo>
                  <a:pt x="801283" y="211695"/>
                  <a:pt x="1814797" y="211695"/>
                  <a:pt x="1918747" y="211695"/>
                </a:cubicBezTo>
                <a:cubicBezTo>
                  <a:pt x="2022697" y="211695"/>
                  <a:pt x="2066010" y="116648"/>
                  <a:pt x="2066010" y="64805"/>
                </a:cubicBezTo>
                <a:cubicBezTo>
                  <a:pt x="2066010" y="64805"/>
                  <a:pt x="2066010" y="64805"/>
                  <a:pt x="2066010" y="38883"/>
                </a:cubicBezTo>
                <a:cubicBezTo>
                  <a:pt x="2066010" y="17281"/>
                  <a:pt x="2083335" y="0"/>
                  <a:pt x="2100659" y="0"/>
                </a:cubicBezTo>
                <a:cubicBezTo>
                  <a:pt x="2100659" y="0"/>
                  <a:pt x="2100659" y="0"/>
                  <a:pt x="2386523" y="0"/>
                </a:cubicBezTo>
                <a:cubicBezTo>
                  <a:pt x="2529454" y="0"/>
                  <a:pt x="2650729" y="120968"/>
                  <a:pt x="2650729" y="267859"/>
                </a:cubicBezTo>
                <a:cubicBezTo>
                  <a:pt x="2650729" y="267859"/>
                  <a:pt x="2650729" y="267859"/>
                  <a:pt x="2650729" y="5456542"/>
                </a:cubicBezTo>
                <a:cubicBezTo>
                  <a:pt x="2650729" y="5603432"/>
                  <a:pt x="2529454" y="5720080"/>
                  <a:pt x="2386523" y="5720080"/>
                </a:cubicBezTo>
                <a:cubicBezTo>
                  <a:pt x="2386523" y="5720080"/>
                  <a:pt x="2386523" y="5720080"/>
                  <a:pt x="264207" y="5720080"/>
                </a:cubicBezTo>
                <a:cubicBezTo>
                  <a:pt x="121276" y="5720080"/>
                  <a:pt x="0" y="5603432"/>
                  <a:pt x="0" y="5456542"/>
                </a:cubicBezTo>
                <a:cubicBezTo>
                  <a:pt x="0" y="5456542"/>
                  <a:pt x="0" y="5456542"/>
                  <a:pt x="0" y="267859"/>
                </a:cubicBezTo>
                <a:cubicBezTo>
                  <a:pt x="0" y="120968"/>
                  <a:pt x="121276" y="0"/>
                  <a:pt x="264207" y="0"/>
                </a:cubicBez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4FB3C2-8896-AE44-9F8B-491874F5B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1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26A41-DDFC-491F-B5F0-C1DA6D7936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1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46CD04-1A6D-448E-AEED-15DDF0408985}"/>
              </a:ext>
            </a:extLst>
          </p:cNvPr>
          <p:cNvSpPr/>
          <p:nvPr userDrawn="1"/>
        </p:nvSpPr>
        <p:spPr>
          <a:xfrm>
            <a:off x="6096000" y="0"/>
            <a:ext cx="6096000" cy="5921829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DDEAD-7F54-4220-9FBC-F490F0C8E3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65487" y="1559530"/>
            <a:ext cx="2097686" cy="3738940"/>
          </a:xfrm>
          <a:custGeom>
            <a:avLst/>
            <a:gdLst>
              <a:gd name="connsiteX0" fmla="*/ 0 w 2097686"/>
              <a:gd name="connsiteY0" fmla="*/ 0 h 3738940"/>
              <a:gd name="connsiteX1" fmla="*/ 2097686 w 2097686"/>
              <a:gd name="connsiteY1" fmla="*/ 0 h 3738940"/>
              <a:gd name="connsiteX2" fmla="*/ 2097686 w 2097686"/>
              <a:gd name="connsiteY2" fmla="*/ 3738940 h 3738940"/>
              <a:gd name="connsiteX3" fmla="*/ 0 w 2097686"/>
              <a:gd name="connsiteY3" fmla="*/ 3738940 h 373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686" h="3738940">
                <a:moveTo>
                  <a:pt x="0" y="0"/>
                </a:moveTo>
                <a:lnTo>
                  <a:pt x="2097686" y="0"/>
                </a:lnTo>
                <a:lnTo>
                  <a:pt x="2097686" y="3738940"/>
                </a:lnTo>
                <a:lnTo>
                  <a:pt x="0" y="373894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548532B-6154-486C-AB32-FAE8AA7959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69546" y="1559530"/>
            <a:ext cx="2097686" cy="3738940"/>
          </a:xfrm>
          <a:custGeom>
            <a:avLst/>
            <a:gdLst>
              <a:gd name="connsiteX0" fmla="*/ 0 w 2097686"/>
              <a:gd name="connsiteY0" fmla="*/ 0 h 3738940"/>
              <a:gd name="connsiteX1" fmla="*/ 2097686 w 2097686"/>
              <a:gd name="connsiteY1" fmla="*/ 0 h 3738940"/>
              <a:gd name="connsiteX2" fmla="*/ 2097686 w 2097686"/>
              <a:gd name="connsiteY2" fmla="*/ 3738940 h 3738940"/>
              <a:gd name="connsiteX3" fmla="*/ 0 w 2097686"/>
              <a:gd name="connsiteY3" fmla="*/ 3738940 h 373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686" h="3738940">
                <a:moveTo>
                  <a:pt x="0" y="0"/>
                </a:moveTo>
                <a:lnTo>
                  <a:pt x="2097686" y="0"/>
                </a:lnTo>
                <a:lnTo>
                  <a:pt x="2097686" y="3738940"/>
                </a:lnTo>
                <a:lnTo>
                  <a:pt x="0" y="373894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AA6E6C-A71E-40F7-BBAB-5FCF4BF27B10}"/>
              </a:ext>
            </a:extLst>
          </p:cNvPr>
          <p:cNvSpPr/>
          <p:nvPr userDrawn="1"/>
        </p:nvSpPr>
        <p:spPr>
          <a:xfrm>
            <a:off x="0" y="0"/>
            <a:ext cx="12192001" cy="2507226"/>
          </a:xfrm>
          <a:prstGeom prst="rect">
            <a:avLst/>
          </a:prstGeom>
          <a:solidFill>
            <a:srgbClr val="0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AA7401-5E0D-4D40-8B52-AB784D9B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9546" y="946237"/>
            <a:ext cx="10072912" cy="3379020"/>
          </a:xfrm>
          <a:custGeom>
            <a:avLst/>
            <a:gdLst>
              <a:gd name="connsiteX0" fmla="*/ 0 w 9188245"/>
              <a:gd name="connsiteY0" fmla="*/ 0 h 3244645"/>
              <a:gd name="connsiteX1" fmla="*/ 9188245 w 9188245"/>
              <a:gd name="connsiteY1" fmla="*/ 0 h 3244645"/>
              <a:gd name="connsiteX2" fmla="*/ 9188245 w 9188245"/>
              <a:gd name="connsiteY2" fmla="*/ 3244645 h 3244645"/>
              <a:gd name="connsiteX3" fmla="*/ 0 w 9188245"/>
              <a:gd name="connsiteY3" fmla="*/ 3244645 h 324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88245" h="3244645">
                <a:moveTo>
                  <a:pt x="0" y="0"/>
                </a:moveTo>
                <a:lnTo>
                  <a:pt x="9188245" y="0"/>
                </a:lnTo>
                <a:lnTo>
                  <a:pt x="9188245" y="3244645"/>
                </a:lnTo>
                <a:lnTo>
                  <a:pt x="0" y="3244645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635000" dist="165100" dir="2700000" sx="95000" sy="95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EFBB40-A415-48E5-85FB-19DA7FC5FC76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2DFF4AF-45EB-4D8A-956D-82EC9FAF02CB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99">
              <a:extLst>
                <a:ext uri="{FF2B5EF4-FFF2-40B4-BE49-F238E27FC236}">
                  <a16:creationId xmlns:a16="http://schemas.microsoft.com/office/drawing/2014/main" id="{6D46E181-A764-4FA5-ACDD-854ECE51469D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48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4C1FAB5-DE17-4DDC-9E3E-EE50213437B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5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B93A1DF-3DFA-46B8-B3A1-60555024768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99">
              <a:extLst>
                <a:ext uri="{FF2B5EF4-FFF2-40B4-BE49-F238E27FC236}">
                  <a16:creationId xmlns:a16="http://schemas.microsoft.com/office/drawing/2014/main" id="{D21DFF9D-A293-4FF6-A34F-28DBD8D38655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1E46BF8-C3AD-4FD3-84AC-FC10622AF388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73F2C7-43DB-4FB2-8596-C813A4BF058B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27" name="Freeform 2">
            <a:extLst>
              <a:ext uri="{FF2B5EF4-FFF2-40B4-BE49-F238E27FC236}">
                <a16:creationId xmlns:a16="http://schemas.microsoft.com/office/drawing/2014/main" id="{1C84CDE1-1855-48C4-BAEE-AC9C1DA098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F004B2-AF70-4A20-A335-872E1E0BA2FC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29" name="Freeform 51">
            <a:extLst>
              <a:ext uri="{FF2B5EF4-FFF2-40B4-BE49-F238E27FC236}">
                <a16:creationId xmlns:a16="http://schemas.microsoft.com/office/drawing/2014/main" id="{EB93D1D0-EA9A-486C-BAF0-5D447D16B7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832A76A-9258-4984-81DF-AA663BEDA9FA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B12B5A-98CB-41EB-A8E9-607E88A4894E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712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FBDE37-3373-40D5-AD8B-E367FB05C513}"/>
              </a:ext>
            </a:extLst>
          </p:cNvPr>
          <p:cNvSpPr/>
          <p:nvPr userDrawn="1"/>
        </p:nvSpPr>
        <p:spPr>
          <a:xfrm>
            <a:off x="0" y="1070965"/>
            <a:ext cx="7010400" cy="4183206"/>
          </a:xfrm>
          <a:prstGeom prst="rect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8DE0630-3D87-431C-AF12-3409001534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0372" y="2032000"/>
            <a:ext cx="2380343" cy="3820160"/>
          </a:xfrm>
          <a:custGeom>
            <a:avLst/>
            <a:gdLst>
              <a:gd name="connsiteX0" fmla="*/ 0 w 2380343"/>
              <a:gd name="connsiteY0" fmla="*/ 0 h 3820160"/>
              <a:gd name="connsiteX1" fmla="*/ 2380343 w 2380343"/>
              <a:gd name="connsiteY1" fmla="*/ 0 h 3820160"/>
              <a:gd name="connsiteX2" fmla="*/ 2380343 w 2380343"/>
              <a:gd name="connsiteY2" fmla="*/ 3820160 h 3820160"/>
              <a:gd name="connsiteX3" fmla="*/ 0 w 2380343"/>
              <a:gd name="connsiteY3" fmla="*/ 3820160 h 382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343" h="3820160">
                <a:moveTo>
                  <a:pt x="0" y="0"/>
                </a:moveTo>
                <a:lnTo>
                  <a:pt x="2380343" y="0"/>
                </a:lnTo>
                <a:lnTo>
                  <a:pt x="2380343" y="3820160"/>
                </a:lnTo>
                <a:lnTo>
                  <a:pt x="0" y="382016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49300" dist="4572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3C499F-9C16-43EA-BB0E-FC9B2D3254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0915" y="2032000"/>
            <a:ext cx="2380343" cy="3820160"/>
          </a:xfrm>
          <a:custGeom>
            <a:avLst/>
            <a:gdLst>
              <a:gd name="connsiteX0" fmla="*/ 0 w 2380343"/>
              <a:gd name="connsiteY0" fmla="*/ 0 h 3820160"/>
              <a:gd name="connsiteX1" fmla="*/ 2380343 w 2380343"/>
              <a:gd name="connsiteY1" fmla="*/ 0 h 3820160"/>
              <a:gd name="connsiteX2" fmla="*/ 2380343 w 2380343"/>
              <a:gd name="connsiteY2" fmla="*/ 3820160 h 3820160"/>
              <a:gd name="connsiteX3" fmla="*/ 0 w 2380343"/>
              <a:gd name="connsiteY3" fmla="*/ 3820160 h 382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343" h="3820160">
                <a:moveTo>
                  <a:pt x="0" y="0"/>
                </a:moveTo>
                <a:lnTo>
                  <a:pt x="2380343" y="0"/>
                </a:lnTo>
                <a:lnTo>
                  <a:pt x="2380343" y="3820160"/>
                </a:lnTo>
                <a:lnTo>
                  <a:pt x="0" y="382016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49300" dist="4572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3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ACC18E-5C00-4FEA-905E-A74376060005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0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8047EA8-018B-4E2A-B72A-3B606C7D27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8324" y="4241800"/>
            <a:ext cx="1625600" cy="1625600"/>
          </a:xfrm>
          <a:custGeom>
            <a:avLst/>
            <a:gdLst>
              <a:gd name="connsiteX0" fmla="*/ 0 w 1625600"/>
              <a:gd name="connsiteY0" fmla="*/ 0 h 1625600"/>
              <a:gd name="connsiteX1" fmla="*/ 1625600 w 1625600"/>
              <a:gd name="connsiteY1" fmla="*/ 0 h 1625600"/>
              <a:gd name="connsiteX2" fmla="*/ 1625600 w 1625600"/>
              <a:gd name="connsiteY2" fmla="*/ 1625600 h 1625600"/>
              <a:gd name="connsiteX3" fmla="*/ 0 w 1625600"/>
              <a:gd name="connsiteY3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1625600">
                <a:moveTo>
                  <a:pt x="0" y="0"/>
                </a:moveTo>
                <a:lnTo>
                  <a:pt x="1625600" y="0"/>
                </a:lnTo>
                <a:lnTo>
                  <a:pt x="1625600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2BC6EAD-7A86-4DC3-9A4F-B82EF8FF2F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959522" y="2616200"/>
            <a:ext cx="1625600" cy="1625600"/>
          </a:xfrm>
          <a:custGeom>
            <a:avLst/>
            <a:gdLst>
              <a:gd name="connsiteX0" fmla="*/ 0 w 1625600"/>
              <a:gd name="connsiteY0" fmla="*/ 0 h 1625600"/>
              <a:gd name="connsiteX1" fmla="*/ 1625600 w 1625600"/>
              <a:gd name="connsiteY1" fmla="*/ 0 h 1625600"/>
              <a:gd name="connsiteX2" fmla="*/ 1625600 w 1625600"/>
              <a:gd name="connsiteY2" fmla="*/ 1625600 h 1625600"/>
              <a:gd name="connsiteX3" fmla="*/ 0 w 1625600"/>
              <a:gd name="connsiteY3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1625600">
                <a:moveTo>
                  <a:pt x="0" y="0"/>
                </a:moveTo>
                <a:lnTo>
                  <a:pt x="1625600" y="0"/>
                </a:lnTo>
                <a:lnTo>
                  <a:pt x="1625600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6B92F6E-9A28-42A7-8483-7D6B8DA285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59522" y="990600"/>
            <a:ext cx="1625600" cy="1625600"/>
          </a:xfrm>
          <a:custGeom>
            <a:avLst/>
            <a:gdLst>
              <a:gd name="connsiteX0" fmla="*/ 0 w 1625600"/>
              <a:gd name="connsiteY0" fmla="*/ 0 h 1625600"/>
              <a:gd name="connsiteX1" fmla="*/ 1625600 w 1625600"/>
              <a:gd name="connsiteY1" fmla="*/ 0 h 1625600"/>
              <a:gd name="connsiteX2" fmla="*/ 1625600 w 1625600"/>
              <a:gd name="connsiteY2" fmla="*/ 1625600 h 1625600"/>
              <a:gd name="connsiteX3" fmla="*/ 0 w 1625600"/>
              <a:gd name="connsiteY3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1625600">
                <a:moveTo>
                  <a:pt x="0" y="0"/>
                </a:moveTo>
                <a:lnTo>
                  <a:pt x="1625600" y="0"/>
                </a:lnTo>
                <a:lnTo>
                  <a:pt x="1625600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2" grpId="0" animBg="1"/>
      <p:bldP spid="1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F31052-3C4B-4D99-93C7-229836E6BDDE}"/>
              </a:ext>
            </a:extLst>
          </p:cNvPr>
          <p:cNvSpPr/>
          <p:nvPr userDrawn="1"/>
        </p:nvSpPr>
        <p:spPr>
          <a:xfrm>
            <a:off x="1" y="4644571"/>
            <a:ext cx="5950857" cy="2213429"/>
          </a:xfrm>
          <a:prstGeom prst="rect">
            <a:avLst/>
          </a:prstGeom>
          <a:solidFill>
            <a:srgbClr val="0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E53D34-3B5C-480F-960F-24A67311EA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0858" y="2641600"/>
            <a:ext cx="6241143" cy="4216400"/>
          </a:xfrm>
          <a:custGeom>
            <a:avLst/>
            <a:gdLst>
              <a:gd name="connsiteX0" fmla="*/ 0 w 6241143"/>
              <a:gd name="connsiteY0" fmla="*/ 0 h 4216400"/>
              <a:gd name="connsiteX1" fmla="*/ 6241143 w 6241143"/>
              <a:gd name="connsiteY1" fmla="*/ 0 h 4216400"/>
              <a:gd name="connsiteX2" fmla="*/ 6241143 w 6241143"/>
              <a:gd name="connsiteY2" fmla="*/ 4216400 h 4216400"/>
              <a:gd name="connsiteX3" fmla="*/ 0 w 6241143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4216400">
                <a:moveTo>
                  <a:pt x="0" y="0"/>
                </a:moveTo>
                <a:lnTo>
                  <a:pt x="6241143" y="0"/>
                </a:lnTo>
                <a:lnTo>
                  <a:pt x="6241143" y="4216400"/>
                </a:lnTo>
                <a:lnTo>
                  <a:pt x="0" y="42164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302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CB810A-CBF6-40AC-900C-7D68EC95F3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C58D77-830C-4517-9081-7F51AE37E1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914401"/>
            <a:ext cx="5707625" cy="5029200"/>
          </a:xfrm>
          <a:custGeom>
            <a:avLst/>
            <a:gdLst>
              <a:gd name="connsiteX0" fmla="*/ 0 w 6096000"/>
              <a:gd name="connsiteY0" fmla="*/ 0 h 5029200"/>
              <a:gd name="connsiteX1" fmla="*/ 6096000 w 6096000"/>
              <a:gd name="connsiteY1" fmla="*/ 0 h 5029200"/>
              <a:gd name="connsiteX2" fmla="*/ 6096000 w 6096000"/>
              <a:gd name="connsiteY2" fmla="*/ 5029200 h 5029200"/>
              <a:gd name="connsiteX3" fmla="*/ 0 w 6096000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029200">
                <a:moveTo>
                  <a:pt x="0" y="0"/>
                </a:moveTo>
                <a:lnTo>
                  <a:pt x="6096000" y="0"/>
                </a:lnTo>
                <a:lnTo>
                  <a:pt x="6096000" y="5029200"/>
                </a:lnTo>
                <a:lnTo>
                  <a:pt x="0" y="50292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63748-6985-44C6-8956-9E225564058E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EE23EC-803A-5E41-AB88-15A8E60DA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0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5AB8D3-AD61-4B78-91E4-0FE670F7E9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88361" y="3449608"/>
            <a:ext cx="2671671" cy="2671671"/>
          </a:xfrm>
          <a:custGeom>
            <a:avLst/>
            <a:gdLst>
              <a:gd name="connsiteX0" fmla="*/ 0 w 2671671"/>
              <a:gd name="connsiteY0" fmla="*/ 0 h 2671671"/>
              <a:gd name="connsiteX1" fmla="*/ 2671671 w 2671671"/>
              <a:gd name="connsiteY1" fmla="*/ 0 h 2671671"/>
              <a:gd name="connsiteX2" fmla="*/ 2671671 w 2671671"/>
              <a:gd name="connsiteY2" fmla="*/ 2671671 h 2671671"/>
              <a:gd name="connsiteX3" fmla="*/ 0 w 2671671"/>
              <a:gd name="connsiteY3" fmla="*/ 2671671 h 267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671" h="2671671">
                <a:moveTo>
                  <a:pt x="0" y="0"/>
                </a:moveTo>
                <a:lnTo>
                  <a:pt x="2671671" y="0"/>
                </a:lnTo>
                <a:lnTo>
                  <a:pt x="2671671" y="2671671"/>
                </a:lnTo>
                <a:lnTo>
                  <a:pt x="0" y="2671671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7EC3962-34E8-40EA-A6EE-89B7191213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4681" y="736725"/>
            <a:ext cx="5445350" cy="2611283"/>
          </a:xfrm>
          <a:custGeom>
            <a:avLst/>
            <a:gdLst>
              <a:gd name="connsiteX0" fmla="*/ 0 w 5445350"/>
              <a:gd name="connsiteY0" fmla="*/ 0 h 2611283"/>
              <a:gd name="connsiteX1" fmla="*/ 5445350 w 5445350"/>
              <a:gd name="connsiteY1" fmla="*/ 0 h 2611283"/>
              <a:gd name="connsiteX2" fmla="*/ 5445350 w 5445350"/>
              <a:gd name="connsiteY2" fmla="*/ 2611283 h 2611283"/>
              <a:gd name="connsiteX3" fmla="*/ 0 w 5445350"/>
              <a:gd name="connsiteY3" fmla="*/ 2611283 h 261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5350" h="2611283">
                <a:moveTo>
                  <a:pt x="0" y="0"/>
                </a:moveTo>
                <a:lnTo>
                  <a:pt x="5445350" y="0"/>
                </a:lnTo>
                <a:lnTo>
                  <a:pt x="5445350" y="2611283"/>
                </a:lnTo>
                <a:lnTo>
                  <a:pt x="0" y="261128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63D0666-AAEF-411D-8D32-2BE6FC18BE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4681" y="3449608"/>
            <a:ext cx="2671671" cy="2671671"/>
          </a:xfrm>
          <a:custGeom>
            <a:avLst/>
            <a:gdLst>
              <a:gd name="connsiteX0" fmla="*/ 0 w 2671671"/>
              <a:gd name="connsiteY0" fmla="*/ 0 h 2671671"/>
              <a:gd name="connsiteX1" fmla="*/ 2671671 w 2671671"/>
              <a:gd name="connsiteY1" fmla="*/ 0 h 2671671"/>
              <a:gd name="connsiteX2" fmla="*/ 2671671 w 2671671"/>
              <a:gd name="connsiteY2" fmla="*/ 2671671 h 2671671"/>
              <a:gd name="connsiteX3" fmla="*/ 0 w 2671671"/>
              <a:gd name="connsiteY3" fmla="*/ 2671671 h 267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671" h="2671671">
                <a:moveTo>
                  <a:pt x="0" y="0"/>
                </a:moveTo>
                <a:lnTo>
                  <a:pt x="2671671" y="0"/>
                </a:lnTo>
                <a:lnTo>
                  <a:pt x="2671671" y="2671671"/>
                </a:lnTo>
                <a:lnTo>
                  <a:pt x="0" y="2671671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A1847FE-7CE6-44EF-9333-524CF0E903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971" y="736724"/>
            <a:ext cx="5380701" cy="5380705"/>
          </a:xfrm>
          <a:custGeom>
            <a:avLst/>
            <a:gdLst>
              <a:gd name="connsiteX0" fmla="*/ 0 w 5380701"/>
              <a:gd name="connsiteY0" fmla="*/ 0 h 5380705"/>
              <a:gd name="connsiteX1" fmla="*/ 5380701 w 5380701"/>
              <a:gd name="connsiteY1" fmla="*/ 0 h 5380705"/>
              <a:gd name="connsiteX2" fmla="*/ 5380701 w 5380701"/>
              <a:gd name="connsiteY2" fmla="*/ 5380705 h 5380705"/>
              <a:gd name="connsiteX3" fmla="*/ 0 w 5380701"/>
              <a:gd name="connsiteY3" fmla="*/ 5380705 h 538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0701" h="5380705">
                <a:moveTo>
                  <a:pt x="0" y="0"/>
                </a:moveTo>
                <a:lnTo>
                  <a:pt x="5380701" y="0"/>
                </a:lnTo>
                <a:lnTo>
                  <a:pt x="5380701" y="5380705"/>
                </a:lnTo>
                <a:lnTo>
                  <a:pt x="0" y="5380705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2ECC718-0340-4E6B-BA8F-37D9983200B2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E96EA5F-FB3A-4E13-A6F9-6FCCCBCFB4AD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99">
              <a:extLst>
                <a:ext uri="{FF2B5EF4-FFF2-40B4-BE49-F238E27FC236}">
                  <a16:creationId xmlns:a16="http://schemas.microsoft.com/office/drawing/2014/main" id="{A14601F7-8056-4567-937F-D3BE761AD244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EF37192-13B3-4464-A4D9-BE2FA10F7CD3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F7B230-B9C8-4178-BD6B-CD0CA4D11351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3EECDB9-B472-424D-A73D-3177301EF59F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45" name="Freeform 2">
              <a:extLst>
                <a:ext uri="{FF2B5EF4-FFF2-40B4-BE49-F238E27FC236}">
                  <a16:creationId xmlns:a16="http://schemas.microsoft.com/office/drawing/2014/main" id="{A1C218AA-B2A6-49F3-9AAB-E221CFDAF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8D8AA8E-3A94-4351-874C-1F25F15F2FA2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BDAE8BF-0762-4122-AEFC-587220BF9972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482D2EE3-AFB0-4581-AFC0-CC0059E0B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9E4D508-6B7D-4D96-BC2B-FE112A1D9832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82B1D5C-2CF5-433E-987D-D9A489F83E3F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42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7D2ECC-54B6-471A-93B6-039099409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2628" y="0"/>
            <a:ext cx="5414286" cy="3889829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BD19B8-05A2-4749-BA96-10CDFB88096F}"/>
              </a:ext>
            </a:extLst>
          </p:cNvPr>
          <p:cNvSpPr/>
          <p:nvPr userDrawn="1"/>
        </p:nvSpPr>
        <p:spPr>
          <a:xfrm>
            <a:off x="0" y="0"/>
            <a:ext cx="1901371" cy="798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8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CE9AE9-3954-4FF2-8554-9C4D788F0D67}"/>
              </a:ext>
            </a:extLst>
          </p:cNvPr>
          <p:cNvSpPr/>
          <p:nvPr userDrawn="1"/>
        </p:nvSpPr>
        <p:spPr>
          <a:xfrm>
            <a:off x="-1" y="803786"/>
            <a:ext cx="8386451" cy="5250427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694BCE6-6616-4960-8367-52E19B8F97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9317" y="803787"/>
            <a:ext cx="3047999" cy="5250426"/>
          </a:xfrm>
          <a:custGeom>
            <a:avLst/>
            <a:gdLst>
              <a:gd name="connsiteX0" fmla="*/ 0 w 3047999"/>
              <a:gd name="connsiteY0" fmla="*/ 0 h 5250426"/>
              <a:gd name="connsiteX1" fmla="*/ 3047999 w 3047999"/>
              <a:gd name="connsiteY1" fmla="*/ 0 h 5250426"/>
              <a:gd name="connsiteX2" fmla="*/ 3047999 w 3047999"/>
              <a:gd name="connsiteY2" fmla="*/ 5250426 h 5250426"/>
              <a:gd name="connsiteX3" fmla="*/ 0 w 3047999"/>
              <a:gd name="connsiteY3" fmla="*/ 5250426 h 525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999" h="5250426">
                <a:moveTo>
                  <a:pt x="0" y="0"/>
                </a:moveTo>
                <a:lnTo>
                  <a:pt x="3047999" y="0"/>
                </a:lnTo>
                <a:lnTo>
                  <a:pt x="3047999" y="5250426"/>
                </a:lnTo>
                <a:lnTo>
                  <a:pt x="0" y="52504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2D8FD73-CDFF-4337-892D-5E522C41D1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684" y="803787"/>
            <a:ext cx="7787149" cy="2558845"/>
          </a:xfrm>
          <a:custGeom>
            <a:avLst/>
            <a:gdLst>
              <a:gd name="connsiteX0" fmla="*/ 0 w 7787149"/>
              <a:gd name="connsiteY0" fmla="*/ 0 h 2558845"/>
              <a:gd name="connsiteX1" fmla="*/ 7787149 w 7787149"/>
              <a:gd name="connsiteY1" fmla="*/ 0 h 2558845"/>
              <a:gd name="connsiteX2" fmla="*/ 7787149 w 7787149"/>
              <a:gd name="connsiteY2" fmla="*/ 2558845 h 2558845"/>
              <a:gd name="connsiteX3" fmla="*/ 0 w 7787149"/>
              <a:gd name="connsiteY3" fmla="*/ 2558845 h 255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7149" h="2558845">
                <a:moveTo>
                  <a:pt x="0" y="0"/>
                </a:moveTo>
                <a:lnTo>
                  <a:pt x="7787149" y="0"/>
                </a:lnTo>
                <a:lnTo>
                  <a:pt x="7787149" y="2558845"/>
                </a:lnTo>
                <a:lnTo>
                  <a:pt x="0" y="2558845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6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81F1F99-D537-479D-8281-FB8EC6B68F96}"/>
              </a:ext>
            </a:extLst>
          </p:cNvPr>
          <p:cNvSpPr/>
          <p:nvPr userDrawn="1"/>
        </p:nvSpPr>
        <p:spPr>
          <a:xfrm>
            <a:off x="6740014" y="0"/>
            <a:ext cx="5451986" cy="5707625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5160662-B5EF-4C15-8564-C7E1B3E3ED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54998" y="2080895"/>
            <a:ext cx="3357482" cy="2412143"/>
          </a:xfrm>
          <a:custGeom>
            <a:avLst/>
            <a:gdLst>
              <a:gd name="connsiteX0" fmla="*/ 0 w 3357482"/>
              <a:gd name="connsiteY0" fmla="*/ 0 h 2412143"/>
              <a:gd name="connsiteX1" fmla="*/ 3357482 w 3357482"/>
              <a:gd name="connsiteY1" fmla="*/ 0 h 2412143"/>
              <a:gd name="connsiteX2" fmla="*/ 3357482 w 3357482"/>
              <a:gd name="connsiteY2" fmla="*/ 2412143 h 2412143"/>
              <a:gd name="connsiteX3" fmla="*/ 0 w 3357482"/>
              <a:gd name="connsiteY3" fmla="*/ 2412143 h 241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482" h="2412143">
                <a:moveTo>
                  <a:pt x="0" y="0"/>
                </a:moveTo>
                <a:lnTo>
                  <a:pt x="3357482" y="0"/>
                </a:lnTo>
                <a:lnTo>
                  <a:pt x="3357482" y="2412143"/>
                </a:lnTo>
                <a:lnTo>
                  <a:pt x="0" y="241214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270000" dist="609600" dir="3300000" sx="80000" sy="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3A5B30E-D482-4E83-9EDF-992C6A0032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01394" y="3848735"/>
            <a:ext cx="3357482" cy="2412143"/>
          </a:xfrm>
          <a:custGeom>
            <a:avLst/>
            <a:gdLst>
              <a:gd name="connsiteX0" fmla="*/ 0 w 3357482"/>
              <a:gd name="connsiteY0" fmla="*/ 0 h 2412143"/>
              <a:gd name="connsiteX1" fmla="*/ 3357482 w 3357482"/>
              <a:gd name="connsiteY1" fmla="*/ 0 h 2412143"/>
              <a:gd name="connsiteX2" fmla="*/ 3357482 w 3357482"/>
              <a:gd name="connsiteY2" fmla="*/ 2412143 h 2412143"/>
              <a:gd name="connsiteX3" fmla="*/ 0 w 3357482"/>
              <a:gd name="connsiteY3" fmla="*/ 2412143 h 241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482" h="2412143">
                <a:moveTo>
                  <a:pt x="0" y="0"/>
                </a:moveTo>
                <a:lnTo>
                  <a:pt x="3357482" y="0"/>
                </a:lnTo>
                <a:lnTo>
                  <a:pt x="3357482" y="2412143"/>
                </a:lnTo>
                <a:lnTo>
                  <a:pt x="0" y="241214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254000" dist="127000" dir="2700000" sx="97000" sy="97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30A420C-CF19-4139-925E-0A71636A9C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29718" y="297815"/>
            <a:ext cx="3357482" cy="2412143"/>
          </a:xfrm>
          <a:custGeom>
            <a:avLst/>
            <a:gdLst>
              <a:gd name="connsiteX0" fmla="*/ 0 w 3357482"/>
              <a:gd name="connsiteY0" fmla="*/ 0 h 2412143"/>
              <a:gd name="connsiteX1" fmla="*/ 3357482 w 3357482"/>
              <a:gd name="connsiteY1" fmla="*/ 0 h 2412143"/>
              <a:gd name="connsiteX2" fmla="*/ 3357482 w 3357482"/>
              <a:gd name="connsiteY2" fmla="*/ 2412143 h 2412143"/>
              <a:gd name="connsiteX3" fmla="*/ 0 w 3357482"/>
              <a:gd name="connsiteY3" fmla="*/ 2412143 h 241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482" h="2412143">
                <a:moveTo>
                  <a:pt x="0" y="0"/>
                </a:moveTo>
                <a:lnTo>
                  <a:pt x="3357482" y="0"/>
                </a:lnTo>
                <a:lnTo>
                  <a:pt x="3357482" y="2412143"/>
                </a:lnTo>
                <a:lnTo>
                  <a:pt x="0" y="241214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254000" dist="127000" dir="2700000" sx="97000" sy="97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1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9C088-2826-4CED-9A50-9C286B4B85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718629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2FD71F5-F07C-4AE0-ADD5-B0FB3DB9C0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58050" y="235681"/>
            <a:ext cx="3827128" cy="5482946"/>
          </a:xfrm>
          <a:prstGeom prst="rect">
            <a:avLst/>
          </a:prstGeom>
          <a:noFill/>
          <a:effectLst>
            <a:outerShdw blurRad="787400" dist="584200" dir="5400000" sx="83000" sy="83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7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971D5-46DF-4C12-BF16-AFAE7BF102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"/>
            <a:ext cx="6096000" cy="4804229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42B827-7ED9-4FFA-8007-B34EC4E201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12191999" cy="3854122"/>
          </a:xfrm>
          <a:custGeom>
            <a:avLst/>
            <a:gdLst>
              <a:gd name="connsiteX0" fmla="*/ 0 w 12191999"/>
              <a:gd name="connsiteY0" fmla="*/ 0 h 3854122"/>
              <a:gd name="connsiteX1" fmla="*/ 12191999 w 12191999"/>
              <a:gd name="connsiteY1" fmla="*/ 0 h 3854122"/>
              <a:gd name="connsiteX2" fmla="*/ 12191999 w 12191999"/>
              <a:gd name="connsiteY2" fmla="*/ 2910188 h 3854122"/>
              <a:gd name="connsiteX3" fmla="*/ 11540257 w 12191999"/>
              <a:gd name="connsiteY3" fmla="*/ 2887920 h 3854122"/>
              <a:gd name="connsiteX4" fmla="*/ 10071099 w 12191999"/>
              <a:gd name="connsiteY4" fmla="*/ 2867892 h 3854122"/>
              <a:gd name="connsiteX5" fmla="*/ 254789 w 12191999"/>
              <a:gd name="connsiteY5" fmla="*/ 3801899 h 3854122"/>
              <a:gd name="connsiteX6" fmla="*/ 0 w 12191999"/>
              <a:gd name="connsiteY6" fmla="*/ 3854122 h 385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854122">
                <a:moveTo>
                  <a:pt x="0" y="0"/>
                </a:moveTo>
                <a:lnTo>
                  <a:pt x="12191999" y="0"/>
                </a:lnTo>
                <a:lnTo>
                  <a:pt x="12191999" y="2910188"/>
                </a:lnTo>
                <a:lnTo>
                  <a:pt x="11540257" y="2887920"/>
                </a:lnTo>
                <a:cubicBezTo>
                  <a:pt x="11053652" y="2874622"/>
                  <a:pt x="10563833" y="2867892"/>
                  <a:pt x="10071099" y="2867892"/>
                </a:cubicBezTo>
                <a:cubicBezTo>
                  <a:pt x="6621956" y="2867892"/>
                  <a:pt x="3315671" y="3197657"/>
                  <a:pt x="254789" y="3801899"/>
                </a:cubicBezTo>
                <a:lnTo>
                  <a:pt x="0" y="3854122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4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BDF825E-D58C-4902-B9C8-26D25E68C1F0}"/>
              </a:ext>
            </a:extLst>
          </p:cNvPr>
          <p:cNvSpPr/>
          <p:nvPr userDrawn="1"/>
        </p:nvSpPr>
        <p:spPr>
          <a:xfrm flipV="1">
            <a:off x="0" y="1085088"/>
            <a:ext cx="8959496" cy="5772912"/>
          </a:xfrm>
          <a:custGeom>
            <a:avLst/>
            <a:gdLst>
              <a:gd name="connsiteX0" fmla="*/ 0 w 7253244"/>
              <a:gd name="connsiteY0" fmla="*/ 0 h 5326339"/>
              <a:gd name="connsiteX1" fmla="*/ 7253244 w 7253244"/>
              <a:gd name="connsiteY1" fmla="*/ 0 h 5326339"/>
              <a:gd name="connsiteX2" fmla="*/ 7212652 w 7253244"/>
              <a:gd name="connsiteY2" fmla="*/ 227299 h 5326339"/>
              <a:gd name="connsiteX3" fmla="*/ 956342 w 7253244"/>
              <a:gd name="connsiteY3" fmla="*/ 5326339 h 5326339"/>
              <a:gd name="connsiteX4" fmla="*/ 303406 w 7253244"/>
              <a:gd name="connsiteY4" fmla="*/ 5293369 h 5326339"/>
              <a:gd name="connsiteX5" fmla="*/ 0 w 7253244"/>
              <a:gd name="connsiteY5" fmla="*/ 5254815 h 532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3244" h="5326339">
                <a:moveTo>
                  <a:pt x="0" y="0"/>
                </a:moveTo>
                <a:lnTo>
                  <a:pt x="7253244" y="0"/>
                </a:lnTo>
                <a:lnTo>
                  <a:pt x="7212652" y="227299"/>
                </a:lnTo>
                <a:cubicBezTo>
                  <a:pt x="6617177" y="3137315"/>
                  <a:pt x="4042396" y="5326339"/>
                  <a:pt x="956342" y="5326339"/>
                </a:cubicBezTo>
                <a:cubicBezTo>
                  <a:pt x="735910" y="5326339"/>
                  <a:pt x="518086" y="5315171"/>
                  <a:pt x="303406" y="5293369"/>
                </a:cubicBezTo>
                <a:lnTo>
                  <a:pt x="0" y="5254815"/>
                </a:lnTo>
                <a:close/>
              </a:path>
            </a:pathLst>
          </a:cu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3DE3323-0C55-424F-BBC8-44E0FA2D10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7664" y="0"/>
            <a:ext cx="9988004" cy="4994002"/>
          </a:xfrm>
          <a:custGeom>
            <a:avLst/>
            <a:gdLst>
              <a:gd name="connsiteX0" fmla="*/ 0 w 12270660"/>
              <a:gd name="connsiteY0" fmla="*/ 0 h 6135330"/>
              <a:gd name="connsiteX1" fmla="*/ 12270660 w 12270660"/>
              <a:gd name="connsiteY1" fmla="*/ 0 h 6135330"/>
              <a:gd name="connsiteX2" fmla="*/ 6135329 w 12270660"/>
              <a:gd name="connsiteY2" fmla="*/ 6135330 h 6135330"/>
              <a:gd name="connsiteX3" fmla="*/ 0 w 12270660"/>
              <a:gd name="connsiteY3" fmla="*/ 0 h 61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0660" h="6135330">
                <a:moveTo>
                  <a:pt x="0" y="0"/>
                </a:moveTo>
                <a:lnTo>
                  <a:pt x="12270660" y="0"/>
                </a:lnTo>
                <a:cubicBezTo>
                  <a:pt x="12270660" y="3388449"/>
                  <a:pt x="9523778" y="6135330"/>
                  <a:pt x="6135329" y="6135330"/>
                </a:cubicBezTo>
                <a:cubicBezTo>
                  <a:pt x="2746880" y="6135330"/>
                  <a:pt x="0" y="338844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D04AD40-7194-4E91-BB82-47A49CE7B848}"/>
              </a:ext>
            </a:extLst>
          </p:cNvPr>
          <p:cNvSpPr/>
          <p:nvPr userDrawn="1"/>
        </p:nvSpPr>
        <p:spPr>
          <a:xfrm>
            <a:off x="4221499" y="1"/>
            <a:ext cx="7970501" cy="4298109"/>
          </a:xfrm>
          <a:custGeom>
            <a:avLst/>
            <a:gdLst>
              <a:gd name="connsiteX0" fmla="*/ 0 w 7970501"/>
              <a:gd name="connsiteY0" fmla="*/ 0 h 4298109"/>
              <a:gd name="connsiteX1" fmla="*/ 7970501 w 7970501"/>
              <a:gd name="connsiteY1" fmla="*/ 0 h 4298109"/>
              <a:gd name="connsiteX2" fmla="*/ 7970501 w 7970501"/>
              <a:gd name="connsiteY2" fmla="*/ 3998667 h 4298109"/>
              <a:gd name="connsiteX3" fmla="*/ 7934038 w 7970501"/>
              <a:gd name="connsiteY3" fmla="*/ 4011005 h 4298109"/>
              <a:gd name="connsiteX4" fmla="*/ 6035022 w 7970501"/>
              <a:gd name="connsiteY4" fmla="*/ 4298109 h 4298109"/>
              <a:gd name="connsiteX5" fmla="*/ 36474 w 7970501"/>
              <a:gd name="connsiteY5" fmla="*/ 107796 h 429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0501" h="4298109">
                <a:moveTo>
                  <a:pt x="0" y="0"/>
                </a:moveTo>
                <a:lnTo>
                  <a:pt x="7970501" y="0"/>
                </a:lnTo>
                <a:lnTo>
                  <a:pt x="7970501" y="3998667"/>
                </a:lnTo>
                <a:lnTo>
                  <a:pt x="7934038" y="4011005"/>
                </a:lnTo>
                <a:cubicBezTo>
                  <a:pt x="7334140" y="4197593"/>
                  <a:pt x="6696319" y="4298109"/>
                  <a:pt x="6035022" y="4298109"/>
                </a:cubicBezTo>
                <a:cubicBezTo>
                  <a:pt x="3279617" y="4298109"/>
                  <a:pt x="931796" y="2553033"/>
                  <a:pt x="36474" y="107796"/>
                </a:cubicBezTo>
                <a:close/>
              </a:path>
            </a:pathLst>
          </a:cu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8DA6B22-F48B-4D7C-AFCF-E672140E3F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135330" y="0"/>
            <a:ext cx="12270660" cy="6135330"/>
          </a:xfrm>
          <a:custGeom>
            <a:avLst/>
            <a:gdLst>
              <a:gd name="connsiteX0" fmla="*/ 0 w 12270660"/>
              <a:gd name="connsiteY0" fmla="*/ 0 h 6135330"/>
              <a:gd name="connsiteX1" fmla="*/ 12270660 w 12270660"/>
              <a:gd name="connsiteY1" fmla="*/ 0 h 6135330"/>
              <a:gd name="connsiteX2" fmla="*/ 6135329 w 12270660"/>
              <a:gd name="connsiteY2" fmla="*/ 6135330 h 6135330"/>
              <a:gd name="connsiteX3" fmla="*/ 0 w 12270660"/>
              <a:gd name="connsiteY3" fmla="*/ 0 h 61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0660" h="6135330">
                <a:moveTo>
                  <a:pt x="0" y="0"/>
                </a:moveTo>
                <a:lnTo>
                  <a:pt x="12270660" y="0"/>
                </a:lnTo>
                <a:cubicBezTo>
                  <a:pt x="12270660" y="3388449"/>
                  <a:pt x="9523778" y="6135330"/>
                  <a:pt x="6135329" y="6135330"/>
                </a:cubicBezTo>
                <a:cubicBezTo>
                  <a:pt x="2746880" y="6135330"/>
                  <a:pt x="0" y="338844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FBBB0B-82C4-4412-BA24-FE770BBDD27D}"/>
              </a:ext>
            </a:extLst>
          </p:cNvPr>
          <p:cNvSpPr/>
          <p:nvPr userDrawn="1"/>
        </p:nvSpPr>
        <p:spPr>
          <a:xfrm>
            <a:off x="4020038" y="0"/>
            <a:ext cx="8171961" cy="6858000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77CD9D-E38A-4256-B8D0-054C2E3BFE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5769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7CA08F7-088D-4F1F-BE83-A9D5129E5E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6107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A609E12-CA4F-4BAB-85B6-6CE4ECDEF9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6445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9F85C07-D341-4796-B527-BC7AC44585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56784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9785FFD-CD31-4CD6-9F00-255FA1638C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5768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61146E1-B29D-4679-B16B-42C159A285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96107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4D7DC44-C684-44B6-B5F4-86960BCDB9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6445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27E9148-688B-402B-B716-91B4C59D9F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056784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4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E74770-086E-4260-83C3-5C5B751912D1}"/>
              </a:ext>
            </a:extLst>
          </p:cNvPr>
          <p:cNvSpPr/>
          <p:nvPr userDrawn="1"/>
        </p:nvSpPr>
        <p:spPr>
          <a:xfrm>
            <a:off x="2374947" y="0"/>
            <a:ext cx="744210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dist="1524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350681-EEB9-4B4B-942B-4B3580A15E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8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FC49565-C824-4F8E-B731-673C889F2C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81714" y="0"/>
            <a:ext cx="5486400" cy="5718629"/>
          </a:xfrm>
          <a:custGeom>
            <a:avLst/>
            <a:gdLst>
              <a:gd name="connsiteX0" fmla="*/ 0 w 5486400"/>
              <a:gd name="connsiteY0" fmla="*/ 0 h 5718629"/>
              <a:gd name="connsiteX1" fmla="*/ 5486400 w 5486400"/>
              <a:gd name="connsiteY1" fmla="*/ 0 h 5718629"/>
              <a:gd name="connsiteX2" fmla="*/ 5486400 w 5486400"/>
              <a:gd name="connsiteY2" fmla="*/ 5718629 h 5718629"/>
              <a:gd name="connsiteX3" fmla="*/ 0 w 5486400"/>
              <a:gd name="connsiteY3" fmla="*/ 5718629 h 571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5718629">
                <a:moveTo>
                  <a:pt x="0" y="0"/>
                </a:moveTo>
                <a:lnTo>
                  <a:pt x="5486400" y="0"/>
                </a:lnTo>
                <a:lnTo>
                  <a:pt x="5486400" y="5718629"/>
                </a:lnTo>
                <a:lnTo>
                  <a:pt x="0" y="5718629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4936DF-0DF9-4A2E-99F9-B3B61AE875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07572" y="1139370"/>
            <a:ext cx="4663256" cy="3958520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270000" dist="622300" dir="33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4739823-FF09-4552-83F8-AC99C22C64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2736B9-71FE-4AE3-917F-03CB0B668319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C4788F-2E88-4F2C-BBF7-A1903DC6E902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CA0FF5-5568-4BCA-9E88-426E373F6B4C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FDEAC2CA-C356-4321-B8D2-21E2F260C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83E352-7A8D-4224-B937-7E0B0BD7AE51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8E803D-8C4B-424E-A837-86B5FCF66EDF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64EDD75D-4802-4D98-9BC0-5AA90EE7D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C87FF6C-76A8-45A5-979C-95ADEA0A6893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7164D2-B506-4613-9381-B6FB98ED39AC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2CF61F-B1AA-47CC-9E54-FEF97FF093CC}"/>
              </a:ext>
            </a:extLst>
          </p:cNvPr>
          <p:cNvSpPr/>
          <p:nvPr userDrawn="1"/>
        </p:nvSpPr>
        <p:spPr>
          <a:xfrm>
            <a:off x="5638800" y="0"/>
            <a:ext cx="6553200" cy="4099560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0C4A97E-5B23-43BC-91AC-570D010F12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360" y="990437"/>
            <a:ext cx="6913970" cy="4067421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effectLst>
            <a:outerShdw blurRad="1270000" dist="609600" dir="5400000" sx="90000" sy="9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5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311032B-59A1-4DF8-8595-B6019C350A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4232" y="1592826"/>
            <a:ext cx="5928852" cy="3657600"/>
          </a:xfrm>
          <a:custGeom>
            <a:avLst/>
            <a:gdLst>
              <a:gd name="connsiteX0" fmla="*/ 0 w 5928852"/>
              <a:gd name="connsiteY0" fmla="*/ 0 h 3657600"/>
              <a:gd name="connsiteX1" fmla="*/ 5928852 w 5928852"/>
              <a:gd name="connsiteY1" fmla="*/ 0 h 3657600"/>
              <a:gd name="connsiteX2" fmla="*/ 5928852 w 5928852"/>
              <a:gd name="connsiteY2" fmla="*/ 3657600 h 3657600"/>
              <a:gd name="connsiteX3" fmla="*/ 0 w 5928852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8852" h="3657600">
                <a:moveTo>
                  <a:pt x="0" y="0"/>
                </a:moveTo>
                <a:lnTo>
                  <a:pt x="5928852" y="0"/>
                </a:lnTo>
                <a:lnTo>
                  <a:pt x="5928852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242B9BA-2F7C-41B6-BCA5-EA07B5ABE8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92826"/>
            <a:ext cx="1528916" cy="3657600"/>
          </a:xfrm>
          <a:custGeom>
            <a:avLst/>
            <a:gdLst>
              <a:gd name="connsiteX0" fmla="*/ 0 w 1528916"/>
              <a:gd name="connsiteY0" fmla="*/ 0 h 3657600"/>
              <a:gd name="connsiteX1" fmla="*/ 1528916 w 1528916"/>
              <a:gd name="connsiteY1" fmla="*/ 0 h 3657600"/>
              <a:gd name="connsiteX2" fmla="*/ 1528916 w 1528916"/>
              <a:gd name="connsiteY2" fmla="*/ 3657600 h 3657600"/>
              <a:gd name="connsiteX3" fmla="*/ 0 w 1528916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916" h="3657600">
                <a:moveTo>
                  <a:pt x="0" y="0"/>
                </a:moveTo>
                <a:lnTo>
                  <a:pt x="1528916" y="0"/>
                </a:lnTo>
                <a:lnTo>
                  <a:pt x="1528916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3DBDA-29EE-4BDE-892E-CC4A63CF6B4A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4FE2C-F0C6-4A04-B4A0-980A643D8868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E10B9B61-EF06-4A87-9FDC-5AA355C467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98C95-DCA0-42AF-8E7B-4EA00E6E01C5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9" name="Freeform 51">
            <a:extLst>
              <a:ext uri="{FF2B5EF4-FFF2-40B4-BE49-F238E27FC236}">
                <a16:creationId xmlns:a16="http://schemas.microsoft.com/office/drawing/2014/main" id="{51F595CE-2305-4071-8F6C-C92242DF1E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74B42A-84EA-47E0-83A4-8C5F812B331F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C6E2F9-B707-4242-A6C4-75A21B02E2C6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BDD73B-380B-384F-BF51-B0D176F5C3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8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E7179D6-87F3-4A6F-9228-04992774F8D3}"/>
              </a:ext>
            </a:extLst>
          </p:cNvPr>
          <p:cNvSpPr/>
          <p:nvPr userDrawn="1"/>
        </p:nvSpPr>
        <p:spPr>
          <a:xfrm rot="5400000">
            <a:off x="1909917" y="-1909915"/>
            <a:ext cx="6857999" cy="10677832"/>
          </a:xfrm>
          <a:custGeom>
            <a:avLst/>
            <a:gdLst>
              <a:gd name="connsiteX0" fmla="*/ 0 w 6857999"/>
              <a:gd name="connsiteY0" fmla="*/ 10677832 h 10677832"/>
              <a:gd name="connsiteX1" fmla="*/ 0 w 6857999"/>
              <a:gd name="connsiteY1" fmla="*/ 0 h 10677832"/>
              <a:gd name="connsiteX2" fmla="*/ 6857999 w 6857999"/>
              <a:gd name="connsiteY2" fmla="*/ 6857999 h 10677832"/>
              <a:gd name="connsiteX3" fmla="*/ 6857999 w 6857999"/>
              <a:gd name="connsiteY3" fmla="*/ 10677832 h 106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0677832">
                <a:moveTo>
                  <a:pt x="0" y="10677832"/>
                </a:moveTo>
                <a:lnTo>
                  <a:pt x="0" y="0"/>
                </a:lnTo>
                <a:lnTo>
                  <a:pt x="6857999" y="6857999"/>
                </a:lnTo>
                <a:lnTo>
                  <a:pt x="6857999" y="10677832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C8CF88C3-E58C-4091-BAB4-EC8C3C3DFDB1}"/>
              </a:ext>
            </a:extLst>
          </p:cNvPr>
          <p:cNvSpPr/>
          <p:nvPr userDrawn="1"/>
        </p:nvSpPr>
        <p:spPr>
          <a:xfrm rot="5400000">
            <a:off x="-2" y="-1"/>
            <a:ext cx="4216445" cy="4216445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alpha val="49000"/>
                </a:schemeClr>
              </a:gs>
              <a:gs pos="100000">
                <a:schemeClr val="accent1">
                  <a:alpha val="43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623BF6-E5B3-46B7-BA41-6F9C1466B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6733569" y="828947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940D9A-C273-489A-8485-11F57E1E66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9466936" y="1293619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2BEF91-CC13-453A-AE76-EF3AE4A34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6321540" y="4500046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A8399C-6A98-46BB-AE6F-4F2593079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9054907" y="4964718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5137D7-56D8-465E-9148-2BD0792EA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9878967" y="-2326093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66335F99-D31A-435D-A10F-1AC24C1087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700000">
            <a:off x="6463157" y="4633612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9 w 1854037"/>
              <a:gd name="connsiteY2" fmla="*/ 27197 h 4000878"/>
              <a:gd name="connsiteX3" fmla="*/ 412009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1" y="0"/>
                  <a:pt x="412009" y="12087"/>
                  <a:pt x="412009" y="27197"/>
                </a:cubicBezTo>
                <a:cubicBezTo>
                  <a:pt x="412009" y="27197"/>
                  <a:pt x="412009" y="27197"/>
                  <a:pt x="412009" y="48349"/>
                </a:cubicBezTo>
                <a:cubicBezTo>
                  <a:pt x="412009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0908D474-DDF3-480C-9558-401CF7F3D8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700000">
            <a:off x="6875186" y="962513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9 w 1854037"/>
              <a:gd name="connsiteY2" fmla="*/ 27197 h 4000878"/>
              <a:gd name="connsiteX3" fmla="*/ 412009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1" y="0"/>
                  <a:pt x="412009" y="12087"/>
                  <a:pt x="412009" y="27197"/>
                </a:cubicBezTo>
                <a:cubicBezTo>
                  <a:pt x="412009" y="27197"/>
                  <a:pt x="412009" y="27197"/>
                  <a:pt x="412009" y="48349"/>
                </a:cubicBezTo>
                <a:cubicBezTo>
                  <a:pt x="412009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A72C4056-27AB-4D9E-A215-8A63C66CD8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2700000">
            <a:off x="10020584" y="-2192527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8 w 1854037"/>
              <a:gd name="connsiteY2" fmla="*/ 27197 h 4000878"/>
              <a:gd name="connsiteX3" fmla="*/ 412008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0" y="0"/>
                  <a:pt x="412008" y="12087"/>
                  <a:pt x="412008" y="27197"/>
                </a:cubicBezTo>
                <a:cubicBezTo>
                  <a:pt x="412008" y="27197"/>
                  <a:pt x="412008" y="27197"/>
                  <a:pt x="412008" y="48349"/>
                </a:cubicBezTo>
                <a:cubicBezTo>
                  <a:pt x="412008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11144F9-6B1D-48D6-A399-FC081E0898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700000">
            <a:off x="9608553" y="1427185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8 w 1854037"/>
              <a:gd name="connsiteY2" fmla="*/ 27197 h 4000878"/>
              <a:gd name="connsiteX3" fmla="*/ 412008 w 1854037"/>
              <a:gd name="connsiteY3" fmla="*/ 48349 h 4000878"/>
              <a:gd name="connsiteX4" fmla="*/ 518040 w 1854037"/>
              <a:gd name="connsiteY4" fmla="*/ 148069 h 4000878"/>
              <a:gd name="connsiteX5" fmla="*/ 1342056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0" y="0"/>
                  <a:pt x="412008" y="12087"/>
                  <a:pt x="412008" y="27197"/>
                </a:cubicBezTo>
                <a:cubicBezTo>
                  <a:pt x="412008" y="27197"/>
                  <a:pt x="412008" y="27197"/>
                  <a:pt x="412008" y="48349"/>
                </a:cubicBezTo>
                <a:cubicBezTo>
                  <a:pt x="412008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6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9050712-B62F-4BCD-AD97-5DE0685811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700000">
            <a:off x="9196524" y="5098284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8 w 1854037"/>
              <a:gd name="connsiteY2" fmla="*/ 27197 h 4000878"/>
              <a:gd name="connsiteX3" fmla="*/ 412008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0" y="0"/>
                  <a:pt x="412008" y="12087"/>
                  <a:pt x="412008" y="27197"/>
                </a:cubicBezTo>
                <a:cubicBezTo>
                  <a:pt x="412008" y="27197"/>
                  <a:pt x="412008" y="27197"/>
                  <a:pt x="412008" y="48349"/>
                </a:cubicBezTo>
                <a:cubicBezTo>
                  <a:pt x="412008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93A64C7-B9E6-4BD1-8966-5E455B0E72B0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50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B619BC-F256-47AA-BDF1-BE494E904551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99">
              <a:extLst>
                <a:ext uri="{FF2B5EF4-FFF2-40B4-BE49-F238E27FC236}">
                  <a16:creationId xmlns:a16="http://schemas.microsoft.com/office/drawing/2014/main" id="{DFE567CE-6580-4808-9FFB-C04138A261CD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14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3263DE-627C-4C45-BAAD-F6B1DE91DF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1553" y="4002742"/>
            <a:ext cx="5081391" cy="2855258"/>
          </a:xfrm>
          <a:custGeom>
            <a:avLst/>
            <a:gdLst>
              <a:gd name="connsiteX0" fmla="*/ 0 w 5081391"/>
              <a:gd name="connsiteY0" fmla="*/ 0 h 2855258"/>
              <a:gd name="connsiteX1" fmla="*/ 5081391 w 5081391"/>
              <a:gd name="connsiteY1" fmla="*/ 0 h 2855258"/>
              <a:gd name="connsiteX2" fmla="*/ 5081391 w 5081391"/>
              <a:gd name="connsiteY2" fmla="*/ 2855258 h 2855258"/>
              <a:gd name="connsiteX3" fmla="*/ 0 w 5081391"/>
              <a:gd name="connsiteY3" fmla="*/ 2855258 h 285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1391" h="2855258">
                <a:moveTo>
                  <a:pt x="0" y="0"/>
                </a:moveTo>
                <a:lnTo>
                  <a:pt x="5081391" y="0"/>
                </a:lnTo>
                <a:lnTo>
                  <a:pt x="5081391" y="2855258"/>
                </a:lnTo>
                <a:lnTo>
                  <a:pt x="0" y="285525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906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C1B358-9465-4640-ABDE-7F108ACE70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9058" y="4002742"/>
            <a:ext cx="5081391" cy="2855258"/>
          </a:xfrm>
          <a:custGeom>
            <a:avLst/>
            <a:gdLst>
              <a:gd name="connsiteX0" fmla="*/ 0 w 5081391"/>
              <a:gd name="connsiteY0" fmla="*/ 0 h 2855258"/>
              <a:gd name="connsiteX1" fmla="*/ 5081391 w 5081391"/>
              <a:gd name="connsiteY1" fmla="*/ 0 h 2855258"/>
              <a:gd name="connsiteX2" fmla="*/ 5081391 w 5081391"/>
              <a:gd name="connsiteY2" fmla="*/ 2855258 h 2855258"/>
              <a:gd name="connsiteX3" fmla="*/ 0 w 5081391"/>
              <a:gd name="connsiteY3" fmla="*/ 2855258 h 285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1391" h="2855258">
                <a:moveTo>
                  <a:pt x="0" y="0"/>
                </a:moveTo>
                <a:lnTo>
                  <a:pt x="5081391" y="0"/>
                </a:lnTo>
                <a:lnTo>
                  <a:pt x="5081391" y="2855258"/>
                </a:lnTo>
                <a:lnTo>
                  <a:pt x="0" y="285525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906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46BC5C2-78A6-419C-BE77-A546F85E43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63771" y="3000829"/>
            <a:ext cx="6864457" cy="3857171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effectLst>
            <a:outerShdw blurRad="9906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6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D152B4-37EC-4F19-99CA-0FE2EE7DA9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996814"/>
          </a:xfrm>
          <a:custGeom>
            <a:avLst/>
            <a:gdLst>
              <a:gd name="connsiteX0" fmla="*/ 0 w 12192000"/>
              <a:gd name="connsiteY0" fmla="*/ 0 h 3996814"/>
              <a:gd name="connsiteX1" fmla="*/ 12192000 w 12192000"/>
              <a:gd name="connsiteY1" fmla="*/ 0 h 3996814"/>
              <a:gd name="connsiteX2" fmla="*/ 12192000 w 12192000"/>
              <a:gd name="connsiteY2" fmla="*/ 3996814 h 3996814"/>
              <a:gd name="connsiteX3" fmla="*/ 0 w 12192000"/>
              <a:gd name="connsiteY3" fmla="*/ 3996814 h 399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96814">
                <a:moveTo>
                  <a:pt x="0" y="0"/>
                </a:moveTo>
                <a:lnTo>
                  <a:pt x="12192000" y="0"/>
                </a:lnTo>
                <a:lnTo>
                  <a:pt x="12192000" y="3996814"/>
                </a:lnTo>
                <a:lnTo>
                  <a:pt x="0" y="3996814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5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D3A53DD-D617-4470-86C7-A8BD2C7B7182}"/>
              </a:ext>
            </a:extLst>
          </p:cNvPr>
          <p:cNvSpPr txBox="1"/>
          <p:nvPr userDrawn="1"/>
        </p:nvSpPr>
        <p:spPr>
          <a:xfrm>
            <a:off x="1238865" y="1810569"/>
            <a:ext cx="1584468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bg1">
                    <a:lumMod val="75000"/>
                    <a:alpha val="13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CLARICINE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26341F-8611-4341-8A85-0BA5B51B3B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8865" y="781665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985CB1-9CC5-434A-972C-3F5A6E45E2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9239" y="781665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E91BF2-8BE2-4C6A-8815-5922D36719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19052" y="3834582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0A0E9F-9B00-4A36-B1E8-29F74441EE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76968" y="3834582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2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C5267B-1F0F-4EBF-8AE5-CD816707A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1325" y="1805940"/>
            <a:ext cx="4472940" cy="2712720"/>
          </a:xfrm>
          <a:custGeom>
            <a:avLst/>
            <a:gdLst>
              <a:gd name="connsiteX0" fmla="*/ 0 w 4472940"/>
              <a:gd name="connsiteY0" fmla="*/ 0 h 2598420"/>
              <a:gd name="connsiteX1" fmla="*/ 4472940 w 4472940"/>
              <a:gd name="connsiteY1" fmla="*/ 0 h 2598420"/>
              <a:gd name="connsiteX2" fmla="*/ 4472940 w 4472940"/>
              <a:gd name="connsiteY2" fmla="*/ 2598420 h 2598420"/>
              <a:gd name="connsiteX3" fmla="*/ 0 w 4472940"/>
              <a:gd name="connsiteY3" fmla="*/ 2598420 h 2598420"/>
              <a:gd name="connsiteX4" fmla="*/ 0 w 4472940"/>
              <a:gd name="connsiteY4" fmla="*/ 0 h 2598420"/>
              <a:gd name="connsiteX0" fmla="*/ 0 w 4472940"/>
              <a:gd name="connsiteY0" fmla="*/ 0 h 2644140"/>
              <a:gd name="connsiteX1" fmla="*/ 4472940 w 4472940"/>
              <a:gd name="connsiteY1" fmla="*/ 0 h 2644140"/>
              <a:gd name="connsiteX2" fmla="*/ 4472940 w 4472940"/>
              <a:gd name="connsiteY2" fmla="*/ 2644140 h 2644140"/>
              <a:gd name="connsiteX3" fmla="*/ 0 w 4472940"/>
              <a:gd name="connsiteY3" fmla="*/ 2598420 h 2644140"/>
              <a:gd name="connsiteX4" fmla="*/ 0 w 4472940"/>
              <a:gd name="connsiteY4" fmla="*/ 0 h 2644140"/>
              <a:gd name="connsiteX0" fmla="*/ 0 w 4472940"/>
              <a:gd name="connsiteY0" fmla="*/ 0 h 2674620"/>
              <a:gd name="connsiteX1" fmla="*/ 4472940 w 4472940"/>
              <a:gd name="connsiteY1" fmla="*/ 0 h 2674620"/>
              <a:gd name="connsiteX2" fmla="*/ 4434840 w 4472940"/>
              <a:gd name="connsiteY2" fmla="*/ 2674620 h 2674620"/>
              <a:gd name="connsiteX3" fmla="*/ 0 w 4472940"/>
              <a:gd name="connsiteY3" fmla="*/ 2598420 h 2674620"/>
              <a:gd name="connsiteX4" fmla="*/ 0 w 4472940"/>
              <a:gd name="connsiteY4" fmla="*/ 0 h 2674620"/>
              <a:gd name="connsiteX0" fmla="*/ 0 w 4472940"/>
              <a:gd name="connsiteY0" fmla="*/ 0 h 2720340"/>
              <a:gd name="connsiteX1" fmla="*/ 4472940 w 4472940"/>
              <a:gd name="connsiteY1" fmla="*/ 0 h 2720340"/>
              <a:gd name="connsiteX2" fmla="*/ 4450080 w 4472940"/>
              <a:gd name="connsiteY2" fmla="*/ 2720340 h 2720340"/>
              <a:gd name="connsiteX3" fmla="*/ 0 w 4472940"/>
              <a:gd name="connsiteY3" fmla="*/ 2598420 h 2720340"/>
              <a:gd name="connsiteX4" fmla="*/ 0 w 4472940"/>
              <a:gd name="connsiteY4" fmla="*/ 0 h 2720340"/>
              <a:gd name="connsiteX0" fmla="*/ 0 w 4472940"/>
              <a:gd name="connsiteY0" fmla="*/ 0 h 2697480"/>
              <a:gd name="connsiteX1" fmla="*/ 4472940 w 4472940"/>
              <a:gd name="connsiteY1" fmla="*/ 0 h 2697480"/>
              <a:gd name="connsiteX2" fmla="*/ 4457700 w 4472940"/>
              <a:gd name="connsiteY2" fmla="*/ 2697480 h 2697480"/>
              <a:gd name="connsiteX3" fmla="*/ 0 w 4472940"/>
              <a:gd name="connsiteY3" fmla="*/ 2598420 h 2697480"/>
              <a:gd name="connsiteX4" fmla="*/ 0 w 4472940"/>
              <a:gd name="connsiteY4" fmla="*/ 0 h 2697480"/>
              <a:gd name="connsiteX0" fmla="*/ 0 w 4472940"/>
              <a:gd name="connsiteY0" fmla="*/ 0 h 2712720"/>
              <a:gd name="connsiteX1" fmla="*/ 4472940 w 4472940"/>
              <a:gd name="connsiteY1" fmla="*/ 0 h 2712720"/>
              <a:gd name="connsiteX2" fmla="*/ 4457700 w 4472940"/>
              <a:gd name="connsiteY2" fmla="*/ 2712720 h 2712720"/>
              <a:gd name="connsiteX3" fmla="*/ 0 w 4472940"/>
              <a:gd name="connsiteY3" fmla="*/ 2598420 h 2712720"/>
              <a:gd name="connsiteX4" fmla="*/ 0 w 4472940"/>
              <a:gd name="connsiteY4" fmla="*/ 0 h 271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940" h="2712720">
                <a:moveTo>
                  <a:pt x="0" y="0"/>
                </a:moveTo>
                <a:lnTo>
                  <a:pt x="4472940" y="0"/>
                </a:lnTo>
                <a:lnTo>
                  <a:pt x="4457700" y="2712720"/>
                </a:lnTo>
                <a:lnTo>
                  <a:pt x="0" y="25984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innerShdw blurRad="165100">
              <a:prstClr val="black">
                <a:alpha val="26000"/>
              </a:prstClr>
            </a:innerShdw>
          </a:effectLst>
          <a:scene3d>
            <a:camera prst="perspectiveRelaxedModerately" fov="1500000">
              <a:rot lat="20857991" lon="19442477" rev="600000"/>
            </a:camera>
            <a:lightRig rig="threePt" dir="t"/>
          </a:scene3d>
          <a:sp3d z="31750"/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2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2FD0EE-C24F-4E8E-99AF-9EBB724375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4600" y="0"/>
            <a:ext cx="9677400" cy="6858000"/>
          </a:xfrm>
          <a:custGeom>
            <a:avLst/>
            <a:gdLst>
              <a:gd name="connsiteX0" fmla="*/ 0 w 9677400"/>
              <a:gd name="connsiteY0" fmla="*/ 0 h 6858000"/>
              <a:gd name="connsiteX1" fmla="*/ 9677400 w 9677400"/>
              <a:gd name="connsiteY1" fmla="*/ 0 h 6858000"/>
              <a:gd name="connsiteX2" fmla="*/ 9677400 w 9677400"/>
              <a:gd name="connsiteY2" fmla="*/ 6858000 h 6858000"/>
              <a:gd name="connsiteX3" fmla="*/ 6858000 w 9677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7400" h="6858000">
                <a:moveTo>
                  <a:pt x="0" y="0"/>
                </a:moveTo>
                <a:lnTo>
                  <a:pt x="9677400" y="0"/>
                </a:lnTo>
                <a:lnTo>
                  <a:pt x="9677400" y="6858000"/>
                </a:lnTo>
                <a:lnTo>
                  <a:pt x="685800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306FC0D-FA45-478C-ACA1-594B48247B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93243" y="1734609"/>
            <a:ext cx="1828556" cy="1828556"/>
          </a:xfrm>
          <a:custGeom>
            <a:avLst/>
            <a:gdLst>
              <a:gd name="connsiteX0" fmla="*/ 914278 w 1828556"/>
              <a:gd name="connsiteY0" fmla="*/ 0 h 1828556"/>
              <a:gd name="connsiteX1" fmla="*/ 1828556 w 1828556"/>
              <a:gd name="connsiteY1" fmla="*/ 914278 h 1828556"/>
              <a:gd name="connsiteX2" fmla="*/ 914278 w 1828556"/>
              <a:gd name="connsiteY2" fmla="*/ 1828556 h 1828556"/>
              <a:gd name="connsiteX3" fmla="*/ 0 w 1828556"/>
              <a:gd name="connsiteY3" fmla="*/ 914278 h 1828556"/>
              <a:gd name="connsiteX4" fmla="*/ 914278 w 1828556"/>
              <a:gd name="connsiteY4" fmla="*/ 0 h 182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556" h="1828556">
                <a:moveTo>
                  <a:pt x="914278" y="0"/>
                </a:moveTo>
                <a:cubicBezTo>
                  <a:pt x="1419220" y="0"/>
                  <a:pt x="1828556" y="409336"/>
                  <a:pt x="1828556" y="914278"/>
                </a:cubicBezTo>
                <a:cubicBezTo>
                  <a:pt x="1828556" y="1419220"/>
                  <a:pt x="1419220" y="1828556"/>
                  <a:pt x="914278" y="1828556"/>
                </a:cubicBezTo>
                <a:cubicBezTo>
                  <a:pt x="409336" y="1828556"/>
                  <a:pt x="0" y="1419220"/>
                  <a:pt x="0" y="914278"/>
                </a:cubicBezTo>
                <a:cubicBezTo>
                  <a:pt x="0" y="409336"/>
                  <a:pt x="409336" y="0"/>
                  <a:pt x="91427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244BB38-56FD-4532-8D69-C0278A6E37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51714" y="1734609"/>
            <a:ext cx="1828556" cy="1828556"/>
          </a:xfrm>
          <a:custGeom>
            <a:avLst/>
            <a:gdLst>
              <a:gd name="connsiteX0" fmla="*/ 914278 w 1828556"/>
              <a:gd name="connsiteY0" fmla="*/ 0 h 1828556"/>
              <a:gd name="connsiteX1" fmla="*/ 1828556 w 1828556"/>
              <a:gd name="connsiteY1" fmla="*/ 914278 h 1828556"/>
              <a:gd name="connsiteX2" fmla="*/ 914278 w 1828556"/>
              <a:gd name="connsiteY2" fmla="*/ 1828556 h 1828556"/>
              <a:gd name="connsiteX3" fmla="*/ 0 w 1828556"/>
              <a:gd name="connsiteY3" fmla="*/ 914278 h 1828556"/>
              <a:gd name="connsiteX4" fmla="*/ 914278 w 1828556"/>
              <a:gd name="connsiteY4" fmla="*/ 0 h 182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556" h="1828556">
                <a:moveTo>
                  <a:pt x="914278" y="0"/>
                </a:moveTo>
                <a:cubicBezTo>
                  <a:pt x="1419220" y="0"/>
                  <a:pt x="1828556" y="409336"/>
                  <a:pt x="1828556" y="914278"/>
                </a:cubicBezTo>
                <a:cubicBezTo>
                  <a:pt x="1828556" y="1419220"/>
                  <a:pt x="1419220" y="1828556"/>
                  <a:pt x="914278" y="1828556"/>
                </a:cubicBezTo>
                <a:cubicBezTo>
                  <a:pt x="409336" y="1828556"/>
                  <a:pt x="0" y="1419220"/>
                  <a:pt x="0" y="914278"/>
                </a:cubicBezTo>
                <a:cubicBezTo>
                  <a:pt x="0" y="409336"/>
                  <a:pt x="409336" y="0"/>
                  <a:pt x="91427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1548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1842DC9-2AE3-4554-B63E-E706B39FBD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-1"/>
            <a:ext cx="4331109" cy="5294671"/>
          </a:xfrm>
          <a:custGeom>
            <a:avLst/>
            <a:gdLst>
              <a:gd name="connsiteX0" fmla="*/ 0 w 4331109"/>
              <a:gd name="connsiteY0" fmla="*/ 0 h 5294671"/>
              <a:gd name="connsiteX1" fmla="*/ 4331109 w 4331109"/>
              <a:gd name="connsiteY1" fmla="*/ 0 h 5294671"/>
              <a:gd name="connsiteX2" fmla="*/ 4331109 w 4331109"/>
              <a:gd name="connsiteY2" fmla="*/ 5294671 h 5294671"/>
              <a:gd name="connsiteX3" fmla="*/ 0 w 4331109"/>
              <a:gd name="connsiteY3" fmla="*/ 5294671 h 529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109" h="5294671">
                <a:moveTo>
                  <a:pt x="0" y="0"/>
                </a:moveTo>
                <a:lnTo>
                  <a:pt x="4331109" y="0"/>
                </a:lnTo>
                <a:lnTo>
                  <a:pt x="4331109" y="5294671"/>
                </a:lnTo>
                <a:lnTo>
                  <a:pt x="0" y="5294671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8382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9CDB48-2135-463C-ACF3-1D4405979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1109" y="0"/>
            <a:ext cx="7860891" cy="4586748"/>
          </a:xfrm>
          <a:custGeom>
            <a:avLst/>
            <a:gdLst>
              <a:gd name="connsiteX0" fmla="*/ 0 w 7860891"/>
              <a:gd name="connsiteY0" fmla="*/ 0 h 4586748"/>
              <a:gd name="connsiteX1" fmla="*/ 7860891 w 7860891"/>
              <a:gd name="connsiteY1" fmla="*/ 0 h 4586748"/>
              <a:gd name="connsiteX2" fmla="*/ 7860891 w 7860891"/>
              <a:gd name="connsiteY2" fmla="*/ 4586748 h 4586748"/>
              <a:gd name="connsiteX3" fmla="*/ 0 w 7860891"/>
              <a:gd name="connsiteY3" fmla="*/ 4586748 h 458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891" h="4586748">
                <a:moveTo>
                  <a:pt x="0" y="0"/>
                </a:moveTo>
                <a:lnTo>
                  <a:pt x="7860891" y="0"/>
                </a:lnTo>
                <a:lnTo>
                  <a:pt x="7860891" y="4586748"/>
                </a:lnTo>
                <a:lnTo>
                  <a:pt x="0" y="458674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9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AA9B84-5EBD-483E-84BA-20947950A4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192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687875-F878-4EB5-8A21-92011C10F2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868680"/>
            <a:ext cx="4282440" cy="5989320"/>
          </a:xfrm>
          <a:custGeom>
            <a:avLst/>
            <a:gdLst>
              <a:gd name="connsiteX0" fmla="*/ 0 w 4282440"/>
              <a:gd name="connsiteY0" fmla="*/ 0 h 5989320"/>
              <a:gd name="connsiteX1" fmla="*/ 4282440 w 4282440"/>
              <a:gd name="connsiteY1" fmla="*/ 0 h 5989320"/>
              <a:gd name="connsiteX2" fmla="*/ 4282440 w 4282440"/>
              <a:gd name="connsiteY2" fmla="*/ 5989320 h 5989320"/>
              <a:gd name="connsiteX3" fmla="*/ 0 w 4282440"/>
              <a:gd name="connsiteY3" fmla="*/ 5989320 h 598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440" h="5989320">
                <a:moveTo>
                  <a:pt x="0" y="0"/>
                </a:moveTo>
                <a:lnTo>
                  <a:pt x="4282440" y="0"/>
                </a:lnTo>
                <a:lnTo>
                  <a:pt x="4282440" y="5989320"/>
                </a:lnTo>
                <a:lnTo>
                  <a:pt x="0" y="5989320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effectLst>
            <a:outerShdw blurRad="914400" dist="863600" dir="2700000" sx="90000" sy="9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501D82-DE39-430A-B6E6-26CC3F9C9A8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403A058-FBE2-4385-B819-53ED1BD98A36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99">
              <a:extLst>
                <a:ext uri="{FF2B5EF4-FFF2-40B4-BE49-F238E27FC236}">
                  <a16:creationId xmlns:a16="http://schemas.microsoft.com/office/drawing/2014/main" id="{5220113B-9397-4699-9510-9305E3096D81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3BE4BE5-A09E-4FD7-9454-F888839001A6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75000"/>
                  <a:alpha val="6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F92C29-49A8-46F9-A9CD-2977F6223260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2C5E63-E59C-4E3F-97AA-F4EC88199347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115EC1B5-662B-449B-9CB2-3C2978857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4CD4FF-C323-4A46-BD12-4D0904D8F10E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2AB10F-CBAC-4849-9475-F97F0CA36C63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8" name="Freeform 51">
              <a:extLst>
                <a:ext uri="{FF2B5EF4-FFF2-40B4-BE49-F238E27FC236}">
                  <a16:creationId xmlns:a16="http://schemas.microsoft.com/office/drawing/2014/main" id="{1CE37547-B403-40CD-82A0-DCBDEBAB1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3C52F4-D77D-4FD9-830C-3B47368661EA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6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0F3CFAB-150C-47CE-B2A8-23135692CC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87240" y="2573568"/>
            <a:ext cx="3230880" cy="2697480"/>
          </a:xfrm>
          <a:custGeom>
            <a:avLst/>
            <a:gdLst>
              <a:gd name="connsiteX0" fmla="*/ 0 w 3230880"/>
              <a:gd name="connsiteY0" fmla="*/ 0 h 2697480"/>
              <a:gd name="connsiteX1" fmla="*/ 3230880 w 3230880"/>
              <a:gd name="connsiteY1" fmla="*/ 0 h 2697480"/>
              <a:gd name="connsiteX2" fmla="*/ 3230880 w 3230880"/>
              <a:gd name="connsiteY2" fmla="*/ 2697480 h 2697480"/>
              <a:gd name="connsiteX3" fmla="*/ 0 w 3230880"/>
              <a:gd name="connsiteY3" fmla="*/ 2697480 h 269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880" h="2697480">
                <a:moveTo>
                  <a:pt x="0" y="0"/>
                </a:moveTo>
                <a:lnTo>
                  <a:pt x="3230880" y="0"/>
                </a:lnTo>
                <a:lnTo>
                  <a:pt x="3230880" y="2697480"/>
                </a:lnTo>
                <a:lnTo>
                  <a:pt x="0" y="269748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8C08807-DF8F-4AD1-9EB2-BF7FD74B0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1572" y="3811992"/>
            <a:ext cx="4160028" cy="2377440"/>
          </a:xfrm>
          <a:custGeom>
            <a:avLst/>
            <a:gdLst>
              <a:gd name="connsiteX0" fmla="*/ 0 w 4160028"/>
              <a:gd name="connsiteY0" fmla="*/ 0 h 2377440"/>
              <a:gd name="connsiteX1" fmla="*/ 4160028 w 4160028"/>
              <a:gd name="connsiteY1" fmla="*/ 0 h 2377440"/>
              <a:gd name="connsiteX2" fmla="*/ 4160028 w 4160028"/>
              <a:gd name="connsiteY2" fmla="*/ 2377440 h 2377440"/>
              <a:gd name="connsiteX3" fmla="*/ 0 w 4160028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028" h="2377440">
                <a:moveTo>
                  <a:pt x="0" y="0"/>
                </a:moveTo>
                <a:lnTo>
                  <a:pt x="4160028" y="0"/>
                </a:lnTo>
                <a:lnTo>
                  <a:pt x="4160028" y="2377440"/>
                </a:lnTo>
                <a:lnTo>
                  <a:pt x="0" y="237744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39800" dist="508000" dir="2700000" sx="85000" sy="85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B053E5E-5A5B-49E5-A9B0-053356A126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39548" y="3491952"/>
            <a:ext cx="3230880" cy="2697480"/>
          </a:xfrm>
          <a:custGeom>
            <a:avLst/>
            <a:gdLst>
              <a:gd name="connsiteX0" fmla="*/ 0 w 3230880"/>
              <a:gd name="connsiteY0" fmla="*/ 0 h 2697480"/>
              <a:gd name="connsiteX1" fmla="*/ 3230880 w 3230880"/>
              <a:gd name="connsiteY1" fmla="*/ 0 h 2697480"/>
              <a:gd name="connsiteX2" fmla="*/ 3230880 w 3230880"/>
              <a:gd name="connsiteY2" fmla="*/ 2697480 h 2697480"/>
              <a:gd name="connsiteX3" fmla="*/ 0 w 3230880"/>
              <a:gd name="connsiteY3" fmla="*/ 2697480 h 269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880" h="2697480">
                <a:moveTo>
                  <a:pt x="0" y="0"/>
                </a:moveTo>
                <a:lnTo>
                  <a:pt x="3230880" y="0"/>
                </a:lnTo>
                <a:lnTo>
                  <a:pt x="3230880" y="2697480"/>
                </a:lnTo>
                <a:lnTo>
                  <a:pt x="0" y="269748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39800" dist="508000" dir="2700000" sx="85000" sy="85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1AFA1C5-4B17-468C-A448-D6979FD5FA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9548" y="0"/>
            <a:ext cx="3642852" cy="3366048"/>
          </a:xfrm>
          <a:custGeom>
            <a:avLst/>
            <a:gdLst>
              <a:gd name="connsiteX0" fmla="*/ 0 w 3642852"/>
              <a:gd name="connsiteY0" fmla="*/ 0 h 3366048"/>
              <a:gd name="connsiteX1" fmla="*/ 3642852 w 3642852"/>
              <a:gd name="connsiteY1" fmla="*/ 0 h 3366048"/>
              <a:gd name="connsiteX2" fmla="*/ 3642852 w 3642852"/>
              <a:gd name="connsiteY2" fmla="*/ 3366048 h 3366048"/>
              <a:gd name="connsiteX3" fmla="*/ 0 w 3642852"/>
              <a:gd name="connsiteY3" fmla="*/ 3366048 h 336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2852" h="3366048">
                <a:moveTo>
                  <a:pt x="0" y="0"/>
                </a:moveTo>
                <a:lnTo>
                  <a:pt x="3642852" y="0"/>
                </a:lnTo>
                <a:lnTo>
                  <a:pt x="3642852" y="3366048"/>
                </a:lnTo>
                <a:lnTo>
                  <a:pt x="0" y="336604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1270000" dist="1092200" dir="2700000" sx="78000" sy="7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1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F38CAB-F24B-48F0-9F4C-7AE84377AD1D}"/>
              </a:ext>
            </a:extLst>
          </p:cNvPr>
          <p:cNvSpPr/>
          <p:nvPr userDrawn="1"/>
        </p:nvSpPr>
        <p:spPr>
          <a:xfrm>
            <a:off x="6462739" y="530942"/>
            <a:ext cx="5217984" cy="5220929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B6A443B-624E-479E-9E7D-71DFD22A49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57254" y="929148"/>
            <a:ext cx="2507226" cy="5220929"/>
          </a:xfrm>
          <a:custGeom>
            <a:avLst/>
            <a:gdLst>
              <a:gd name="connsiteX0" fmla="*/ 0 w 2507226"/>
              <a:gd name="connsiteY0" fmla="*/ 0 h 5220929"/>
              <a:gd name="connsiteX1" fmla="*/ 2507226 w 2507226"/>
              <a:gd name="connsiteY1" fmla="*/ 0 h 5220929"/>
              <a:gd name="connsiteX2" fmla="*/ 2507226 w 2507226"/>
              <a:gd name="connsiteY2" fmla="*/ 5220929 h 5220929"/>
              <a:gd name="connsiteX3" fmla="*/ 0 w 2507226"/>
              <a:gd name="connsiteY3" fmla="*/ 5220929 h 522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7226" h="5220929">
                <a:moveTo>
                  <a:pt x="0" y="0"/>
                </a:moveTo>
                <a:lnTo>
                  <a:pt x="2507226" y="0"/>
                </a:lnTo>
                <a:lnTo>
                  <a:pt x="2507226" y="5220929"/>
                </a:lnTo>
                <a:lnTo>
                  <a:pt x="0" y="5220929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003300" dist="368300" dir="3300000" sx="85000" sy="85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992E8D1-8487-461C-8DBF-9FC46E5BFC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78627" y="3864077"/>
            <a:ext cx="2177897" cy="2286000"/>
          </a:xfrm>
          <a:custGeom>
            <a:avLst/>
            <a:gdLst>
              <a:gd name="connsiteX0" fmla="*/ 0 w 2177897"/>
              <a:gd name="connsiteY0" fmla="*/ 0 h 2286000"/>
              <a:gd name="connsiteX1" fmla="*/ 2177897 w 2177897"/>
              <a:gd name="connsiteY1" fmla="*/ 0 h 2286000"/>
              <a:gd name="connsiteX2" fmla="*/ 2177897 w 2177897"/>
              <a:gd name="connsiteY2" fmla="*/ 2286000 h 2286000"/>
              <a:gd name="connsiteX3" fmla="*/ 0 w 2177897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897" h="2286000">
                <a:moveTo>
                  <a:pt x="0" y="0"/>
                </a:moveTo>
                <a:lnTo>
                  <a:pt x="2177897" y="0"/>
                </a:lnTo>
                <a:lnTo>
                  <a:pt x="2177897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89B5FA0-1444-4421-880F-1BAC7DB19E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64077"/>
            <a:ext cx="2177897" cy="2286000"/>
          </a:xfrm>
          <a:custGeom>
            <a:avLst/>
            <a:gdLst>
              <a:gd name="connsiteX0" fmla="*/ 0 w 2177897"/>
              <a:gd name="connsiteY0" fmla="*/ 0 h 2286000"/>
              <a:gd name="connsiteX1" fmla="*/ 2177897 w 2177897"/>
              <a:gd name="connsiteY1" fmla="*/ 0 h 2286000"/>
              <a:gd name="connsiteX2" fmla="*/ 2177897 w 2177897"/>
              <a:gd name="connsiteY2" fmla="*/ 2286000 h 2286000"/>
              <a:gd name="connsiteX3" fmla="*/ 0 w 2177897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897" h="2286000">
                <a:moveTo>
                  <a:pt x="0" y="0"/>
                </a:moveTo>
                <a:lnTo>
                  <a:pt x="2177897" y="0"/>
                </a:lnTo>
                <a:lnTo>
                  <a:pt x="2177897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9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3444133-7363-4E26-9F4C-B051FEBEC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7694" y="1691639"/>
            <a:ext cx="2587231" cy="3474722"/>
          </a:xfrm>
          <a:custGeom>
            <a:avLst/>
            <a:gdLst>
              <a:gd name="connsiteX0" fmla="*/ 1541865 w 2587231"/>
              <a:gd name="connsiteY0" fmla="*/ 0 h 3474722"/>
              <a:gd name="connsiteX1" fmla="*/ 2366474 w 2587231"/>
              <a:gd name="connsiteY1" fmla="*/ 278349 h 3474722"/>
              <a:gd name="connsiteX2" fmla="*/ 2560158 w 2587231"/>
              <a:gd name="connsiteY2" fmla="*/ 1034530 h 3474722"/>
              <a:gd name="connsiteX3" fmla="*/ 2553200 w 2587231"/>
              <a:gd name="connsiteY3" fmla="*/ 1048447 h 3474722"/>
              <a:gd name="connsiteX4" fmla="*/ 1799338 w 2587231"/>
              <a:gd name="connsiteY4" fmla="*/ 1048447 h 3474722"/>
              <a:gd name="connsiteX5" fmla="*/ 1732071 w 2587231"/>
              <a:gd name="connsiteY5" fmla="*/ 723708 h 3474722"/>
              <a:gd name="connsiteX6" fmla="*/ 1421247 w 2587231"/>
              <a:gd name="connsiteY6" fmla="*/ 603089 h 3474722"/>
              <a:gd name="connsiteX7" fmla="*/ 1152177 w 2587231"/>
              <a:gd name="connsiteY7" fmla="*/ 687754 h 3474722"/>
              <a:gd name="connsiteX8" fmla="*/ 1003724 w 2587231"/>
              <a:gd name="connsiteY8" fmla="*/ 890716 h 3474722"/>
              <a:gd name="connsiteX9" fmla="*/ 1075630 w 2587231"/>
              <a:gd name="connsiteY9" fmla="*/ 1172545 h 3474722"/>
              <a:gd name="connsiteX10" fmla="*/ 1572021 w 2587231"/>
              <a:gd name="connsiteY10" fmla="*/ 1414941 h 3474722"/>
              <a:gd name="connsiteX11" fmla="*/ 2305005 w 2587231"/>
              <a:gd name="connsiteY11" fmla="*/ 1866097 h 3474722"/>
              <a:gd name="connsiteX12" fmla="*/ 2448819 w 2587231"/>
              <a:gd name="connsiteY12" fmla="*/ 2579367 h 3474722"/>
              <a:gd name="connsiteX13" fmla="*/ 2003460 w 2587231"/>
              <a:gd name="connsiteY13" fmla="*/ 3249723 h 3474722"/>
              <a:gd name="connsiteX14" fmla="*/ 1133620 w 2587231"/>
              <a:gd name="connsiteY14" fmla="*/ 3474722 h 3474722"/>
              <a:gd name="connsiteX15" fmla="*/ 267259 w 2587231"/>
              <a:gd name="connsiteY15" fmla="*/ 3220728 h 3474722"/>
              <a:gd name="connsiteX16" fmla="*/ 29502 w 2587231"/>
              <a:gd name="connsiteY16" fmla="*/ 2440193 h 3474722"/>
              <a:gd name="connsiteX17" fmla="*/ 34141 w 2587231"/>
              <a:gd name="connsiteY17" fmla="*/ 2426275 h 3474722"/>
              <a:gd name="connsiteX18" fmla="*/ 788003 w 2587231"/>
              <a:gd name="connsiteY18" fmla="*/ 2426275 h 3474722"/>
              <a:gd name="connsiteX19" fmla="*/ 881947 w 2587231"/>
              <a:gd name="connsiteY19" fmla="*/ 2776531 h 3474722"/>
              <a:gd name="connsiteX20" fmla="*/ 1254237 w 2587231"/>
              <a:gd name="connsiteY20" fmla="*/ 2871634 h 3474722"/>
              <a:gd name="connsiteX21" fmla="*/ 1522149 w 2587231"/>
              <a:gd name="connsiteY21" fmla="*/ 2789289 h 3474722"/>
              <a:gd name="connsiteX22" fmla="*/ 1676400 w 2587231"/>
              <a:gd name="connsiteY22" fmla="*/ 2584006 h 3474722"/>
              <a:gd name="connsiteX23" fmla="*/ 1618411 w 2587231"/>
              <a:gd name="connsiteY23" fmla="*/ 2276663 h 3474722"/>
              <a:gd name="connsiteX24" fmla="*/ 1226404 w 2587231"/>
              <a:gd name="connsiteY24" fmla="*/ 2048184 h 3474722"/>
              <a:gd name="connsiteX25" fmla="*/ 406434 w 2587231"/>
              <a:gd name="connsiteY25" fmla="*/ 1579631 h 3474722"/>
              <a:gd name="connsiteX26" fmla="*/ 224347 w 2587231"/>
              <a:gd name="connsiteY26" fmla="*/ 895355 h 3474722"/>
              <a:gd name="connsiteX27" fmla="*/ 673184 w 2587231"/>
              <a:gd name="connsiteY27" fmla="*/ 234278 h 3474722"/>
              <a:gd name="connsiteX28" fmla="*/ 1541865 w 2587231"/>
              <a:gd name="connsiteY28" fmla="*/ 0 h 347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87231" h="3474722">
                <a:moveTo>
                  <a:pt x="1541865" y="0"/>
                </a:moveTo>
                <a:cubicBezTo>
                  <a:pt x="1892894" y="0"/>
                  <a:pt x="2167763" y="92783"/>
                  <a:pt x="2366474" y="278349"/>
                </a:cubicBezTo>
                <a:cubicBezTo>
                  <a:pt x="2565185" y="463916"/>
                  <a:pt x="2629746" y="715975"/>
                  <a:pt x="2560158" y="1034530"/>
                </a:cubicBezTo>
                <a:lnTo>
                  <a:pt x="2553200" y="1048447"/>
                </a:lnTo>
                <a:lnTo>
                  <a:pt x="1799338" y="1048447"/>
                </a:lnTo>
                <a:cubicBezTo>
                  <a:pt x="1825627" y="912367"/>
                  <a:pt x="1803204" y="804120"/>
                  <a:pt x="1732071" y="723708"/>
                </a:cubicBezTo>
                <a:cubicBezTo>
                  <a:pt x="1660937" y="643296"/>
                  <a:pt x="1557330" y="603089"/>
                  <a:pt x="1421247" y="603089"/>
                </a:cubicBezTo>
                <a:cubicBezTo>
                  <a:pt x="1325373" y="603089"/>
                  <a:pt x="1235681" y="631311"/>
                  <a:pt x="1152177" y="687754"/>
                </a:cubicBezTo>
                <a:cubicBezTo>
                  <a:pt x="1068673" y="744198"/>
                  <a:pt x="1019188" y="811851"/>
                  <a:pt x="1003724" y="890716"/>
                </a:cubicBezTo>
                <a:cubicBezTo>
                  <a:pt x="977435" y="1019067"/>
                  <a:pt x="1001405" y="1113009"/>
                  <a:pt x="1075630" y="1172545"/>
                </a:cubicBezTo>
                <a:cubicBezTo>
                  <a:pt x="1149858" y="1232081"/>
                  <a:pt x="1315321" y="1312879"/>
                  <a:pt x="1572021" y="1414941"/>
                </a:cubicBezTo>
                <a:cubicBezTo>
                  <a:pt x="1906038" y="1534012"/>
                  <a:pt x="2150368" y="1684398"/>
                  <a:pt x="2305005" y="1866097"/>
                </a:cubicBezTo>
                <a:cubicBezTo>
                  <a:pt x="2459644" y="2047798"/>
                  <a:pt x="2507582" y="2285555"/>
                  <a:pt x="2448819" y="2579367"/>
                </a:cubicBezTo>
                <a:cubicBezTo>
                  <a:pt x="2388511" y="2876273"/>
                  <a:pt x="2240058" y="3099725"/>
                  <a:pt x="2003460" y="3249723"/>
                </a:cubicBezTo>
                <a:cubicBezTo>
                  <a:pt x="1766864" y="3399723"/>
                  <a:pt x="1476918" y="3474722"/>
                  <a:pt x="1133620" y="3474722"/>
                </a:cubicBezTo>
                <a:cubicBezTo>
                  <a:pt x="793416" y="3474722"/>
                  <a:pt x="504629" y="3390059"/>
                  <a:pt x="267259" y="3220728"/>
                </a:cubicBezTo>
                <a:cubicBezTo>
                  <a:pt x="29890" y="3051400"/>
                  <a:pt x="-49363" y="2791222"/>
                  <a:pt x="29502" y="2440193"/>
                </a:cubicBezTo>
                <a:lnTo>
                  <a:pt x="34141" y="2426275"/>
                </a:lnTo>
                <a:lnTo>
                  <a:pt x="788003" y="2426275"/>
                </a:lnTo>
                <a:cubicBezTo>
                  <a:pt x="752436" y="2596377"/>
                  <a:pt x="783751" y="2713129"/>
                  <a:pt x="881947" y="2776531"/>
                </a:cubicBezTo>
                <a:cubicBezTo>
                  <a:pt x="980142" y="2839933"/>
                  <a:pt x="1104239" y="2871634"/>
                  <a:pt x="1254237" y="2871634"/>
                </a:cubicBezTo>
                <a:cubicBezTo>
                  <a:pt x="1347022" y="2871634"/>
                  <a:pt x="1436324" y="2844184"/>
                  <a:pt x="1522149" y="2789289"/>
                </a:cubicBezTo>
                <a:cubicBezTo>
                  <a:pt x="1607973" y="2734392"/>
                  <a:pt x="1659390" y="2665965"/>
                  <a:pt x="1676400" y="2584006"/>
                </a:cubicBezTo>
                <a:cubicBezTo>
                  <a:pt x="1702688" y="2443285"/>
                  <a:pt x="1683360" y="2340838"/>
                  <a:pt x="1618411" y="2276663"/>
                </a:cubicBezTo>
                <a:cubicBezTo>
                  <a:pt x="1553464" y="2212487"/>
                  <a:pt x="1422794" y="2136329"/>
                  <a:pt x="1226404" y="2048184"/>
                </a:cubicBezTo>
                <a:cubicBezTo>
                  <a:pt x="856818" y="1916743"/>
                  <a:pt x="583494" y="1760556"/>
                  <a:pt x="406434" y="1579631"/>
                </a:cubicBezTo>
                <a:cubicBezTo>
                  <a:pt x="229372" y="1398703"/>
                  <a:pt x="168676" y="1170612"/>
                  <a:pt x="224347" y="895355"/>
                </a:cubicBezTo>
                <a:cubicBezTo>
                  <a:pt x="281563" y="610822"/>
                  <a:pt x="431175" y="390462"/>
                  <a:pt x="673184" y="234278"/>
                </a:cubicBezTo>
                <a:cubicBezTo>
                  <a:pt x="915193" y="78091"/>
                  <a:pt x="1204753" y="0"/>
                  <a:pt x="1541865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61610D-3EFD-40A2-B5F1-60BD853A68F1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1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C002CF2-7020-485D-A510-57DBB3F149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0012" y="2064774"/>
            <a:ext cx="3142592" cy="2728452"/>
          </a:xfrm>
          <a:custGeom>
            <a:avLst/>
            <a:gdLst>
              <a:gd name="connsiteX0" fmla="*/ 0 w 3142592"/>
              <a:gd name="connsiteY0" fmla="*/ 0 h 2728452"/>
              <a:gd name="connsiteX1" fmla="*/ 607156 w 3142592"/>
              <a:gd name="connsiteY1" fmla="*/ 0 h 2728452"/>
              <a:gd name="connsiteX2" fmla="*/ 648382 w 3142592"/>
              <a:gd name="connsiteY2" fmla="*/ 1695913 h 2728452"/>
              <a:gd name="connsiteX3" fmla="*/ 659626 w 3142592"/>
              <a:gd name="connsiteY3" fmla="*/ 1697788 h 2728452"/>
              <a:gd name="connsiteX4" fmla="*/ 1354856 w 3142592"/>
              <a:gd name="connsiteY4" fmla="*/ 0 h 2728452"/>
              <a:gd name="connsiteX5" fmla="*/ 1787736 w 3142592"/>
              <a:gd name="connsiteY5" fmla="*/ 0 h 2728452"/>
              <a:gd name="connsiteX6" fmla="*/ 1943273 w 3142592"/>
              <a:gd name="connsiteY6" fmla="*/ 1699661 h 2728452"/>
              <a:gd name="connsiteX7" fmla="*/ 1954517 w 3142592"/>
              <a:gd name="connsiteY7" fmla="*/ 1699661 h 2728452"/>
              <a:gd name="connsiteX8" fmla="*/ 2539184 w 3142592"/>
              <a:gd name="connsiteY8" fmla="*/ 0 h 2728452"/>
              <a:gd name="connsiteX9" fmla="*/ 3142592 w 3142592"/>
              <a:gd name="connsiteY9" fmla="*/ 0 h 2728452"/>
              <a:gd name="connsiteX10" fmla="*/ 2132541 w 3142592"/>
              <a:gd name="connsiteY10" fmla="*/ 2728452 h 2728452"/>
              <a:gd name="connsiteX11" fmla="*/ 1544124 w 3142592"/>
              <a:gd name="connsiteY11" fmla="*/ 2728452 h 2728452"/>
              <a:gd name="connsiteX12" fmla="*/ 1394209 w 3142592"/>
              <a:gd name="connsiteY12" fmla="*/ 1129984 h 2728452"/>
              <a:gd name="connsiteX13" fmla="*/ 1382965 w 3142592"/>
              <a:gd name="connsiteY13" fmla="*/ 1129984 h 2728452"/>
              <a:gd name="connsiteX14" fmla="*/ 727089 w 3142592"/>
              <a:gd name="connsiteY14" fmla="*/ 2728452 h 2728452"/>
              <a:gd name="connsiteX15" fmla="*/ 138672 w 3142592"/>
              <a:gd name="connsiteY15" fmla="*/ 2728452 h 27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42592" h="2728452">
                <a:moveTo>
                  <a:pt x="0" y="0"/>
                </a:moveTo>
                <a:lnTo>
                  <a:pt x="607156" y="0"/>
                </a:lnTo>
                <a:lnTo>
                  <a:pt x="648382" y="1695913"/>
                </a:lnTo>
                <a:lnTo>
                  <a:pt x="659626" y="1697788"/>
                </a:lnTo>
                <a:lnTo>
                  <a:pt x="1354856" y="0"/>
                </a:lnTo>
                <a:lnTo>
                  <a:pt x="1787736" y="0"/>
                </a:lnTo>
                <a:lnTo>
                  <a:pt x="1943273" y="1699661"/>
                </a:lnTo>
                <a:lnTo>
                  <a:pt x="1954517" y="1699661"/>
                </a:lnTo>
                <a:lnTo>
                  <a:pt x="2539184" y="0"/>
                </a:lnTo>
                <a:lnTo>
                  <a:pt x="3142592" y="0"/>
                </a:lnTo>
                <a:lnTo>
                  <a:pt x="2132541" y="2728452"/>
                </a:lnTo>
                <a:lnTo>
                  <a:pt x="1544124" y="2728452"/>
                </a:lnTo>
                <a:lnTo>
                  <a:pt x="1394209" y="1129984"/>
                </a:lnTo>
                <a:lnTo>
                  <a:pt x="1382965" y="1129984"/>
                </a:lnTo>
                <a:lnTo>
                  <a:pt x="727089" y="2728452"/>
                </a:lnTo>
                <a:lnTo>
                  <a:pt x="138672" y="2728452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EFC2C-1525-4006-A12B-10B8FFD247AB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4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9EB8C9-E376-45F6-B5E5-B5DB96BAAB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3794" y="1691639"/>
            <a:ext cx="2875028" cy="3474722"/>
          </a:xfrm>
          <a:custGeom>
            <a:avLst/>
            <a:gdLst>
              <a:gd name="connsiteX0" fmla="*/ 1576354 w 2875028"/>
              <a:gd name="connsiteY0" fmla="*/ 603090 h 3474722"/>
              <a:gd name="connsiteX1" fmla="*/ 1162310 w 2875028"/>
              <a:gd name="connsiteY1" fmla="*/ 828088 h 3474722"/>
              <a:gd name="connsiteX2" fmla="*/ 926873 w 2875028"/>
              <a:gd name="connsiteY2" fmla="*/ 1428857 h 3474722"/>
              <a:gd name="connsiteX3" fmla="*/ 803937 w 2875028"/>
              <a:gd name="connsiteY3" fmla="*/ 2041226 h 3474722"/>
              <a:gd name="connsiteX4" fmla="*/ 858446 w 2875028"/>
              <a:gd name="connsiteY4" fmla="*/ 2646635 h 3474722"/>
              <a:gd name="connsiteX5" fmla="*/ 1279450 w 2875028"/>
              <a:gd name="connsiteY5" fmla="*/ 2871634 h 3474722"/>
              <a:gd name="connsiteX6" fmla="*/ 1701611 w 2875028"/>
              <a:gd name="connsiteY6" fmla="*/ 2641996 h 3474722"/>
              <a:gd name="connsiteX7" fmla="*/ 1949806 w 2875028"/>
              <a:gd name="connsiteY7" fmla="*/ 2041226 h 3474722"/>
              <a:gd name="connsiteX8" fmla="*/ 2072744 w 2875028"/>
              <a:gd name="connsiteY8" fmla="*/ 1428857 h 3474722"/>
              <a:gd name="connsiteX9" fmla="*/ 2004317 w 2875028"/>
              <a:gd name="connsiteY9" fmla="*/ 830408 h 3474722"/>
              <a:gd name="connsiteX10" fmla="*/ 1576354 w 2875028"/>
              <a:gd name="connsiteY10" fmla="*/ 603090 h 3474722"/>
              <a:gd name="connsiteX11" fmla="*/ 1696973 w 2875028"/>
              <a:gd name="connsiteY11" fmla="*/ 0 h 3474722"/>
              <a:gd name="connsiteX12" fmla="*/ 2613203 w 2875028"/>
              <a:gd name="connsiteY12" fmla="*/ 416364 h 3474722"/>
              <a:gd name="connsiteX13" fmla="*/ 2845162 w 2875028"/>
              <a:gd name="connsiteY13" fmla="*/ 1433496 h 3474722"/>
              <a:gd name="connsiteX14" fmla="*/ 2722224 w 2875028"/>
              <a:gd name="connsiteY14" fmla="*/ 2041226 h 3474722"/>
              <a:gd name="connsiteX15" fmla="*/ 2173645 w 2875028"/>
              <a:gd name="connsiteY15" fmla="*/ 3093153 h 3474722"/>
              <a:gd name="connsiteX16" fmla="*/ 1158832 w 2875028"/>
              <a:gd name="connsiteY16" fmla="*/ 3474722 h 3474722"/>
              <a:gd name="connsiteX17" fmla="*/ 251878 w 2875028"/>
              <a:gd name="connsiteY17" fmla="*/ 3060678 h 3474722"/>
              <a:gd name="connsiteX18" fmla="*/ 31519 w 2875028"/>
              <a:gd name="connsiteY18" fmla="*/ 2041226 h 3474722"/>
              <a:gd name="connsiteX19" fmla="*/ 154455 w 2875028"/>
              <a:gd name="connsiteY19" fmla="*/ 1433496 h 3474722"/>
              <a:gd name="connsiteX20" fmla="*/ 692596 w 2875028"/>
              <a:gd name="connsiteY20" fmla="*/ 380410 h 3474722"/>
              <a:gd name="connsiteX21" fmla="*/ 1696973 w 2875028"/>
              <a:gd name="connsiteY21" fmla="*/ 0 h 347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75028" h="3474722">
                <a:moveTo>
                  <a:pt x="1576354" y="603090"/>
                </a:moveTo>
                <a:cubicBezTo>
                  <a:pt x="1407799" y="603090"/>
                  <a:pt x="1269784" y="678089"/>
                  <a:pt x="1162310" y="828088"/>
                </a:cubicBezTo>
                <a:cubicBezTo>
                  <a:pt x="1054837" y="978088"/>
                  <a:pt x="976358" y="1178343"/>
                  <a:pt x="926873" y="1428857"/>
                </a:cubicBezTo>
                <a:lnTo>
                  <a:pt x="803937" y="2041226"/>
                </a:lnTo>
                <a:cubicBezTo>
                  <a:pt x="752906" y="2294832"/>
                  <a:pt x="771075" y="2496635"/>
                  <a:pt x="858446" y="2646635"/>
                </a:cubicBezTo>
                <a:cubicBezTo>
                  <a:pt x="945816" y="2796633"/>
                  <a:pt x="1086152" y="2871634"/>
                  <a:pt x="1279450" y="2871634"/>
                </a:cubicBezTo>
                <a:cubicBezTo>
                  <a:pt x="1444912" y="2871634"/>
                  <a:pt x="1585632" y="2795088"/>
                  <a:pt x="1701611" y="2641996"/>
                </a:cubicBezTo>
                <a:cubicBezTo>
                  <a:pt x="1817591" y="2488903"/>
                  <a:pt x="1900321" y="2288647"/>
                  <a:pt x="1949806" y="2041226"/>
                </a:cubicBezTo>
                <a:lnTo>
                  <a:pt x="2072744" y="1428857"/>
                </a:lnTo>
                <a:cubicBezTo>
                  <a:pt x="2122228" y="1181438"/>
                  <a:pt x="2099418" y="981953"/>
                  <a:pt x="2004317" y="830408"/>
                </a:cubicBezTo>
                <a:cubicBezTo>
                  <a:pt x="1909214" y="678863"/>
                  <a:pt x="1766559" y="603090"/>
                  <a:pt x="1576354" y="603090"/>
                </a:cubicBezTo>
                <a:close/>
                <a:moveTo>
                  <a:pt x="1696973" y="0"/>
                </a:moveTo>
                <a:cubicBezTo>
                  <a:pt x="2074291" y="0"/>
                  <a:pt x="2379700" y="138789"/>
                  <a:pt x="2613203" y="416364"/>
                </a:cubicBezTo>
                <a:cubicBezTo>
                  <a:pt x="2846707" y="693940"/>
                  <a:pt x="2924027" y="1032985"/>
                  <a:pt x="2845162" y="1433496"/>
                </a:cubicBezTo>
                <a:lnTo>
                  <a:pt x="2722224" y="2041226"/>
                </a:lnTo>
                <a:cubicBezTo>
                  <a:pt x="2632534" y="2488130"/>
                  <a:pt x="2449674" y="2838772"/>
                  <a:pt x="2173645" y="3093153"/>
                </a:cubicBezTo>
                <a:cubicBezTo>
                  <a:pt x="1897615" y="3347532"/>
                  <a:pt x="1559344" y="3474722"/>
                  <a:pt x="1158832" y="3474722"/>
                </a:cubicBezTo>
                <a:cubicBezTo>
                  <a:pt x="781514" y="3474722"/>
                  <a:pt x="479196" y="3336709"/>
                  <a:pt x="251878" y="3060678"/>
                </a:cubicBezTo>
                <a:cubicBezTo>
                  <a:pt x="24559" y="2784650"/>
                  <a:pt x="-48893" y="2444832"/>
                  <a:pt x="31519" y="2041226"/>
                </a:cubicBezTo>
                <a:lnTo>
                  <a:pt x="154455" y="1433496"/>
                </a:lnTo>
                <a:cubicBezTo>
                  <a:pt x="244145" y="985045"/>
                  <a:pt x="423525" y="634018"/>
                  <a:pt x="692596" y="380410"/>
                </a:cubicBezTo>
                <a:cubicBezTo>
                  <a:pt x="961666" y="126804"/>
                  <a:pt x="1296460" y="0"/>
                  <a:pt x="1696973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C35C73-4EA8-4AEE-8F7D-14708CD869DD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7BF2ABD-4293-4469-9F8D-91887A9741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1058" y="1740351"/>
            <a:ext cx="2500500" cy="3377298"/>
          </a:xfrm>
          <a:custGeom>
            <a:avLst/>
            <a:gdLst>
              <a:gd name="connsiteX0" fmla="*/ 120620 w 2500500"/>
              <a:gd name="connsiteY0" fmla="*/ 0 h 3377298"/>
              <a:gd name="connsiteX1" fmla="*/ 2500500 w 2500500"/>
              <a:gd name="connsiteY1" fmla="*/ 0 h 3377298"/>
              <a:gd name="connsiteX2" fmla="*/ 2379883 w 2500500"/>
              <a:gd name="connsiteY2" fmla="*/ 603090 h 3377298"/>
              <a:gd name="connsiteX3" fmla="*/ 1574990 w 2500500"/>
              <a:gd name="connsiteY3" fmla="*/ 603090 h 3377298"/>
              <a:gd name="connsiteX4" fmla="*/ 1020613 w 2500500"/>
              <a:gd name="connsiteY4" fmla="*/ 3377298 h 3377298"/>
              <a:gd name="connsiteX5" fmla="*/ 243556 w 2500500"/>
              <a:gd name="connsiteY5" fmla="*/ 3377298 h 3377298"/>
              <a:gd name="connsiteX6" fmla="*/ 797933 w 2500500"/>
              <a:gd name="connsiteY6" fmla="*/ 603090 h 3377298"/>
              <a:gd name="connsiteX7" fmla="*/ 0 w 2500500"/>
              <a:gd name="connsiteY7" fmla="*/ 603090 h 337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0500" h="3377298">
                <a:moveTo>
                  <a:pt x="120620" y="0"/>
                </a:moveTo>
                <a:lnTo>
                  <a:pt x="2500500" y="0"/>
                </a:lnTo>
                <a:lnTo>
                  <a:pt x="2379883" y="603090"/>
                </a:lnTo>
                <a:lnTo>
                  <a:pt x="1574990" y="603090"/>
                </a:lnTo>
                <a:lnTo>
                  <a:pt x="1020613" y="3377298"/>
                </a:lnTo>
                <a:lnTo>
                  <a:pt x="243556" y="3377298"/>
                </a:lnTo>
                <a:lnTo>
                  <a:pt x="797933" y="603090"/>
                </a:lnTo>
                <a:lnTo>
                  <a:pt x="0" y="60309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BF20A7-D01E-4DAC-A087-F21B75D21FB3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6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E9E6643-30C5-454E-96C4-7A89A4B16F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56852" y="2975924"/>
            <a:ext cx="4247534" cy="2409776"/>
          </a:xfrm>
          <a:custGeom>
            <a:avLst/>
            <a:gdLst>
              <a:gd name="connsiteX0" fmla="*/ 0 w 4247534"/>
              <a:gd name="connsiteY0" fmla="*/ 0 h 2409776"/>
              <a:gd name="connsiteX1" fmla="*/ 4247534 w 4247534"/>
              <a:gd name="connsiteY1" fmla="*/ 0 h 2409776"/>
              <a:gd name="connsiteX2" fmla="*/ 4247534 w 4247534"/>
              <a:gd name="connsiteY2" fmla="*/ 2409776 h 2409776"/>
              <a:gd name="connsiteX3" fmla="*/ 0 w 4247534"/>
              <a:gd name="connsiteY3" fmla="*/ 2409776 h 24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7534" h="2409776">
                <a:moveTo>
                  <a:pt x="0" y="0"/>
                </a:moveTo>
                <a:lnTo>
                  <a:pt x="4247534" y="0"/>
                </a:lnTo>
                <a:lnTo>
                  <a:pt x="4247534" y="2409776"/>
                </a:lnTo>
                <a:lnTo>
                  <a:pt x="0" y="240977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304800" dist="1524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7AD42C6-9CEB-4B58-A419-D82D5630AB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87614" y="2975924"/>
            <a:ext cx="4247534" cy="2409776"/>
          </a:xfrm>
          <a:custGeom>
            <a:avLst/>
            <a:gdLst>
              <a:gd name="connsiteX0" fmla="*/ 0 w 4247534"/>
              <a:gd name="connsiteY0" fmla="*/ 0 h 2409776"/>
              <a:gd name="connsiteX1" fmla="*/ 4247534 w 4247534"/>
              <a:gd name="connsiteY1" fmla="*/ 0 h 2409776"/>
              <a:gd name="connsiteX2" fmla="*/ 4247534 w 4247534"/>
              <a:gd name="connsiteY2" fmla="*/ 2409776 h 2409776"/>
              <a:gd name="connsiteX3" fmla="*/ 0 w 4247534"/>
              <a:gd name="connsiteY3" fmla="*/ 2409776 h 24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7534" h="2409776">
                <a:moveTo>
                  <a:pt x="0" y="0"/>
                </a:moveTo>
                <a:lnTo>
                  <a:pt x="4247534" y="0"/>
                </a:lnTo>
                <a:lnTo>
                  <a:pt x="4247534" y="2409776"/>
                </a:lnTo>
                <a:lnTo>
                  <a:pt x="0" y="240977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304800" dist="1524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5D2861-2D27-4F40-BAFE-2981588BEEB0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5F05651-8CC4-412E-8F41-C33EEFB1706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99">
              <a:extLst>
                <a:ext uri="{FF2B5EF4-FFF2-40B4-BE49-F238E27FC236}">
                  <a16:creationId xmlns:a16="http://schemas.microsoft.com/office/drawing/2014/main" id="{3DE3541C-47AE-4BB7-A30D-2585A6421AD9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E23FFC3-4A77-4FC0-8DF7-B7BC5A7B7E0F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060190-B236-4E48-AE65-C425CF96D2B6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BAB67F-A113-475E-A181-78D344CBD8D1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167C09D1-5B3C-4A98-855C-4411BB9DA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8B127E0-F072-4813-A467-9062274F6A51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7584F6-FC91-4336-84E7-95843506D777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1" name="Freeform 51">
              <a:extLst>
                <a:ext uri="{FF2B5EF4-FFF2-40B4-BE49-F238E27FC236}">
                  <a16:creationId xmlns:a16="http://schemas.microsoft.com/office/drawing/2014/main" id="{B9793F1D-C94F-4F20-926E-2197C82FF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A1E12DE-1C78-4A3A-91E9-E6B3A68012AB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C123A8-C40C-450B-BA35-BE4BA8F9CFE1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5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0F4E81-FADE-4DAE-BE06-F9FB0A8E99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1275" y="1149328"/>
            <a:ext cx="4778543" cy="1807233"/>
          </a:xfrm>
          <a:custGeom>
            <a:avLst/>
            <a:gdLst>
              <a:gd name="connsiteX0" fmla="*/ 0 w 4778543"/>
              <a:gd name="connsiteY0" fmla="*/ 0 h 1807233"/>
              <a:gd name="connsiteX1" fmla="*/ 4778543 w 4778543"/>
              <a:gd name="connsiteY1" fmla="*/ 0 h 1807233"/>
              <a:gd name="connsiteX2" fmla="*/ 4778543 w 4778543"/>
              <a:gd name="connsiteY2" fmla="*/ 1807233 h 1807233"/>
              <a:gd name="connsiteX3" fmla="*/ 0 w 4778543"/>
              <a:gd name="connsiteY3" fmla="*/ 1807233 h 180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8543" h="1807233">
                <a:moveTo>
                  <a:pt x="0" y="0"/>
                </a:moveTo>
                <a:lnTo>
                  <a:pt x="4778543" y="0"/>
                </a:lnTo>
                <a:lnTo>
                  <a:pt x="4778543" y="1807233"/>
                </a:lnTo>
                <a:lnTo>
                  <a:pt x="0" y="180723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944EB72-D84D-4183-8FE7-F4EE211B78F4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75DED45-E408-0449-9D43-76390917A2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E663F002-78C3-0045-BCFD-E000BE361C78}"/>
              </a:ext>
            </a:extLst>
          </p:cNvPr>
          <p:cNvSpPr>
            <a:spLocks/>
          </p:cNvSpPr>
          <p:nvPr userDrawn="1"/>
        </p:nvSpPr>
        <p:spPr>
          <a:xfrm flipH="1">
            <a:off x="0" y="0"/>
            <a:ext cx="12191997" cy="6857999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gradFill flip="none" rotWithShape="1">
            <a:gsLst>
              <a:gs pos="6000">
                <a:schemeClr val="accent1">
                  <a:alpha val="57000"/>
                </a:schemeClr>
              </a:gs>
              <a:gs pos="59000">
                <a:schemeClr val="accent2">
                  <a:lumMod val="13000"/>
                  <a:lumOff val="87000"/>
                  <a:alpha val="1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9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7BDD32-A0D2-42E4-B4A0-AFB8E2BC55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92073" y="1224116"/>
            <a:ext cx="2300509" cy="4409768"/>
          </a:xfrm>
          <a:custGeom>
            <a:avLst/>
            <a:gdLst>
              <a:gd name="connsiteX0" fmla="*/ 0 w 2300509"/>
              <a:gd name="connsiteY0" fmla="*/ 0 h 4409768"/>
              <a:gd name="connsiteX1" fmla="*/ 2300509 w 2300509"/>
              <a:gd name="connsiteY1" fmla="*/ 0 h 4409768"/>
              <a:gd name="connsiteX2" fmla="*/ 2300509 w 2300509"/>
              <a:gd name="connsiteY2" fmla="*/ 4409768 h 4409768"/>
              <a:gd name="connsiteX3" fmla="*/ 0 w 2300509"/>
              <a:gd name="connsiteY3" fmla="*/ 4409768 h 440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509" h="4409768">
                <a:moveTo>
                  <a:pt x="0" y="0"/>
                </a:moveTo>
                <a:lnTo>
                  <a:pt x="2300509" y="0"/>
                </a:lnTo>
                <a:lnTo>
                  <a:pt x="2300509" y="4409768"/>
                </a:lnTo>
                <a:lnTo>
                  <a:pt x="0" y="440976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508000" dist="368300" dir="2700000" sx="93000" sy="93000" algn="tl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ADA32B-853D-4850-9C96-F6D47B7EB6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3885" y="693174"/>
            <a:ext cx="2951747" cy="5471652"/>
          </a:xfrm>
          <a:custGeom>
            <a:avLst/>
            <a:gdLst>
              <a:gd name="connsiteX0" fmla="*/ 0 w 2951747"/>
              <a:gd name="connsiteY0" fmla="*/ 0 h 5471652"/>
              <a:gd name="connsiteX1" fmla="*/ 2951747 w 2951747"/>
              <a:gd name="connsiteY1" fmla="*/ 0 h 5471652"/>
              <a:gd name="connsiteX2" fmla="*/ 2951747 w 2951747"/>
              <a:gd name="connsiteY2" fmla="*/ 5471652 h 5471652"/>
              <a:gd name="connsiteX3" fmla="*/ 0 w 2951747"/>
              <a:gd name="connsiteY3" fmla="*/ 5471652 h 54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1747" h="5471652">
                <a:moveTo>
                  <a:pt x="0" y="0"/>
                </a:moveTo>
                <a:lnTo>
                  <a:pt x="2951747" y="0"/>
                </a:lnTo>
                <a:lnTo>
                  <a:pt x="2951747" y="5471652"/>
                </a:lnTo>
                <a:lnTo>
                  <a:pt x="0" y="5471652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1117600" dist="825500" dir="2700000" sx="88000" sy="88000" algn="tl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FB6E28-4E0B-451D-9C4C-B07029F8C4E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0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1B9A00D9-23E7-416B-AB1C-942404E9DD25}"/>
              </a:ext>
            </a:extLst>
          </p:cNvPr>
          <p:cNvSpPr/>
          <p:nvPr userDrawn="1"/>
        </p:nvSpPr>
        <p:spPr>
          <a:xfrm flipH="1" flipV="1">
            <a:off x="5945460" y="-1"/>
            <a:ext cx="6246540" cy="6246540"/>
          </a:xfrm>
          <a:prstGeom prst="rtTriangle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3114F4D-B3C5-490F-865E-5EB18123D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20688" y="2059151"/>
            <a:ext cx="2769772" cy="2769772"/>
          </a:xfrm>
          <a:custGeom>
            <a:avLst/>
            <a:gdLst>
              <a:gd name="connsiteX0" fmla="*/ 1384886 w 2769772"/>
              <a:gd name="connsiteY0" fmla="*/ 0 h 2769772"/>
              <a:gd name="connsiteX1" fmla="*/ 2769772 w 2769772"/>
              <a:gd name="connsiteY1" fmla="*/ 1384886 h 2769772"/>
              <a:gd name="connsiteX2" fmla="*/ 1384886 w 2769772"/>
              <a:gd name="connsiteY2" fmla="*/ 2769772 h 2769772"/>
              <a:gd name="connsiteX3" fmla="*/ 0 w 2769772"/>
              <a:gd name="connsiteY3" fmla="*/ 1384886 h 2769772"/>
              <a:gd name="connsiteX4" fmla="*/ 1384886 w 2769772"/>
              <a:gd name="connsiteY4" fmla="*/ 0 h 276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772" h="2769772">
                <a:moveTo>
                  <a:pt x="1384886" y="0"/>
                </a:moveTo>
                <a:cubicBezTo>
                  <a:pt x="2149737" y="0"/>
                  <a:pt x="2769772" y="620035"/>
                  <a:pt x="2769772" y="1384886"/>
                </a:cubicBezTo>
                <a:cubicBezTo>
                  <a:pt x="2769772" y="2149737"/>
                  <a:pt x="2149737" y="2769772"/>
                  <a:pt x="1384886" y="2769772"/>
                </a:cubicBezTo>
                <a:cubicBezTo>
                  <a:pt x="620035" y="2769772"/>
                  <a:pt x="0" y="2149737"/>
                  <a:pt x="0" y="1384886"/>
                </a:cubicBezTo>
                <a:cubicBezTo>
                  <a:pt x="0" y="620035"/>
                  <a:pt x="620035" y="0"/>
                  <a:pt x="1384886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3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17E0721C-A7D6-4245-A5D4-47517C2AF8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492DA5-6923-483A-A5EA-6A900B86222D}"/>
              </a:ext>
            </a:extLst>
          </p:cNvPr>
          <p:cNvSpPr/>
          <p:nvPr userDrawn="1"/>
        </p:nvSpPr>
        <p:spPr>
          <a:xfrm>
            <a:off x="0" y="3030583"/>
            <a:ext cx="12192000" cy="3086838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4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6BA14E-6E92-46C9-91C5-47AE5F7946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2514" y="0"/>
            <a:ext cx="5009486" cy="6858000"/>
          </a:xfrm>
          <a:custGeom>
            <a:avLst/>
            <a:gdLst>
              <a:gd name="connsiteX0" fmla="*/ 0 w 5009486"/>
              <a:gd name="connsiteY0" fmla="*/ 0 h 6858000"/>
              <a:gd name="connsiteX1" fmla="*/ 5009486 w 5009486"/>
              <a:gd name="connsiteY1" fmla="*/ 0 h 6858000"/>
              <a:gd name="connsiteX2" fmla="*/ 5009486 w 5009486"/>
              <a:gd name="connsiteY2" fmla="*/ 6858000 h 6858000"/>
              <a:gd name="connsiteX3" fmla="*/ 0 w 50094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486" h="6858000">
                <a:moveTo>
                  <a:pt x="0" y="0"/>
                </a:moveTo>
                <a:lnTo>
                  <a:pt x="5009486" y="0"/>
                </a:lnTo>
                <a:lnTo>
                  <a:pt x="5009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E98E8BE-1DEA-48B5-A8B8-9CEBE7208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846" y="1853123"/>
            <a:ext cx="3151754" cy="3151754"/>
          </a:xfrm>
          <a:custGeom>
            <a:avLst/>
            <a:gdLst>
              <a:gd name="connsiteX0" fmla="*/ 1575877 w 3151754"/>
              <a:gd name="connsiteY0" fmla="*/ 0 h 3151754"/>
              <a:gd name="connsiteX1" fmla="*/ 3151754 w 3151754"/>
              <a:gd name="connsiteY1" fmla="*/ 1575877 h 3151754"/>
              <a:gd name="connsiteX2" fmla="*/ 1575877 w 3151754"/>
              <a:gd name="connsiteY2" fmla="*/ 3151754 h 3151754"/>
              <a:gd name="connsiteX3" fmla="*/ 0 w 3151754"/>
              <a:gd name="connsiteY3" fmla="*/ 1575877 h 3151754"/>
              <a:gd name="connsiteX4" fmla="*/ 1575877 w 3151754"/>
              <a:gd name="connsiteY4" fmla="*/ 0 h 315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754" h="3151754">
                <a:moveTo>
                  <a:pt x="1575877" y="0"/>
                </a:moveTo>
                <a:cubicBezTo>
                  <a:pt x="2446209" y="0"/>
                  <a:pt x="3151754" y="705545"/>
                  <a:pt x="3151754" y="1575877"/>
                </a:cubicBezTo>
                <a:cubicBezTo>
                  <a:pt x="3151754" y="2446209"/>
                  <a:pt x="2446209" y="3151754"/>
                  <a:pt x="1575877" y="3151754"/>
                </a:cubicBezTo>
                <a:cubicBezTo>
                  <a:pt x="705545" y="3151754"/>
                  <a:pt x="0" y="2446209"/>
                  <a:pt x="0" y="1575877"/>
                </a:cubicBezTo>
                <a:cubicBezTo>
                  <a:pt x="0" y="705545"/>
                  <a:pt x="705545" y="0"/>
                  <a:pt x="1575877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8A873D-4923-4991-A41B-03F540C6509D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29B06C9-55CF-4E01-8807-6764528FC7E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99">
              <a:extLst>
                <a:ext uri="{FF2B5EF4-FFF2-40B4-BE49-F238E27FC236}">
                  <a16:creationId xmlns:a16="http://schemas.microsoft.com/office/drawing/2014/main" id="{4A5FBC64-FFB6-45A2-9A0E-83B87744B98C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294CDF8-A60B-485E-88D0-B10E75F87D26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BA71AF-CD2E-4665-8DB5-55D9B1F9A614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F9C39E-FE89-4659-933F-3BE4A7D1555F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1930BABF-EC15-4B35-A655-57DDB0A81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9FE288-6C69-450B-96D8-ED31AC6160EF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281E9D-E663-4801-A632-8D6108FD1132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173260E8-823C-4234-A102-CA1868390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14441A-3766-4174-8909-B5E04B1D53B0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EF9BA2-95C7-4729-9A77-F37314F1EF91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1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E5D8C2-B61A-4AFF-9551-86C3D6F03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53400" y="1853123"/>
            <a:ext cx="3151754" cy="3151754"/>
          </a:xfrm>
          <a:custGeom>
            <a:avLst/>
            <a:gdLst>
              <a:gd name="connsiteX0" fmla="*/ 1575877 w 3151754"/>
              <a:gd name="connsiteY0" fmla="*/ 0 h 3151754"/>
              <a:gd name="connsiteX1" fmla="*/ 3151754 w 3151754"/>
              <a:gd name="connsiteY1" fmla="*/ 1575877 h 3151754"/>
              <a:gd name="connsiteX2" fmla="*/ 1575877 w 3151754"/>
              <a:gd name="connsiteY2" fmla="*/ 3151754 h 3151754"/>
              <a:gd name="connsiteX3" fmla="*/ 0 w 3151754"/>
              <a:gd name="connsiteY3" fmla="*/ 1575877 h 3151754"/>
              <a:gd name="connsiteX4" fmla="*/ 1575877 w 3151754"/>
              <a:gd name="connsiteY4" fmla="*/ 0 h 315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754" h="3151754">
                <a:moveTo>
                  <a:pt x="1575877" y="0"/>
                </a:moveTo>
                <a:cubicBezTo>
                  <a:pt x="2446209" y="0"/>
                  <a:pt x="3151754" y="705545"/>
                  <a:pt x="3151754" y="1575877"/>
                </a:cubicBezTo>
                <a:cubicBezTo>
                  <a:pt x="3151754" y="2446209"/>
                  <a:pt x="2446209" y="3151754"/>
                  <a:pt x="1575877" y="3151754"/>
                </a:cubicBezTo>
                <a:cubicBezTo>
                  <a:pt x="705545" y="3151754"/>
                  <a:pt x="0" y="2446209"/>
                  <a:pt x="0" y="1575877"/>
                </a:cubicBezTo>
                <a:cubicBezTo>
                  <a:pt x="0" y="705545"/>
                  <a:pt x="705545" y="0"/>
                  <a:pt x="1575877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0666FE-9AF3-4487-B3E2-57575927B56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5421ED6-0BC7-43B4-B31B-36039F39390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99">
              <a:extLst>
                <a:ext uri="{FF2B5EF4-FFF2-40B4-BE49-F238E27FC236}">
                  <a16:creationId xmlns:a16="http://schemas.microsoft.com/office/drawing/2014/main" id="{777AE1B1-A399-4DBB-A791-0ACC5F9434E3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1A83F95-74A7-49C6-9879-78D54776A963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830222-24AE-4014-AB44-F0E264292455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CC0707-037D-40E2-9DA2-9F8BEDF9B9E8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DA2FFC2E-FF65-4ECA-91D8-6C87FDC35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E2558F-9E02-46C6-86E0-FD71434E4AD0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38C98E-DA43-46A8-B0D4-0AC023C827D2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A2BDB13E-B9F4-4358-B778-E8915670A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A0E613E-3445-40BA-A90E-98C7D88F5B87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F95C0E-753E-40E0-8651-CA4D0CF7FA95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2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E0985B-F7E2-406F-9CCE-E65A191783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10743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2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2378780-64E5-47BB-BB19-DBCCB96B5C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954" y="430231"/>
            <a:ext cx="5427974" cy="5480712"/>
          </a:xfrm>
          <a:custGeom>
            <a:avLst/>
            <a:gdLst>
              <a:gd name="connsiteX0" fmla="*/ 0 w 10078064"/>
              <a:gd name="connsiteY0" fmla="*/ 0 h 3200400"/>
              <a:gd name="connsiteX1" fmla="*/ 10078064 w 10078064"/>
              <a:gd name="connsiteY1" fmla="*/ 0 h 3200400"/>
              <a:gd name="connsiteX2" fmla="*/ 10078064 w 10078064"/>
              <a:gd name="connsiteY2" fmla="*/ 3200400 h 3200400"/>
              <a:gd name="connsiteX3" fmla="*/ 0 w 10078064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064" h="3200400">
                <a:moveTo>
                  <a:pt x="0" y="0"/>
                </a:moveTo>
                <a:lnTo>
                  <a:pt x="10078064" y="0"/>
                </a:lnTo>
                <a:lnTo>
                  <a:pt x="10078064" y="3200400"/>
                </a:lnTo>
                <a:lnTo>
                  <a:pt x="0" y="32004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270000" dist="622300" dir="33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3DBDA-29EE-4BDE-892E-CC4A63CF6B4A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4FE2C-F0C6-4A04-B4A0-980A643D8868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E10B9B61-EF06-4A87-9FDC-5AA355C467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98C95-DCA0-42AF-8E7B-4EA00E6E01C5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9" name="Freeform 51">
            <a:extLst>
              <a:ext uri="{FF2B5EF4-FFF2-40B4-BE49-F238E27FC236}">
                <a16:creationId xmlns:a16="http://schemas.microsoft.com/office/drawing/2014/main" id="{51F595CE-2305-4071-8F6C-C92242DF1E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74B42A-84EA-47E0-83A4-8C5F812B331F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C6E2F9-B707-4242-A6C4-75A21B02E2C6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F6F4475-F229-074B-983D-D92CBE4E6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7CA1B3-140B-42CA-9F8A-4CAACD75DC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92477"/>
            <a:ext cx="12192000" cy="4365523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7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0559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2940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1647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1623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09D0-CE8D-426A-B7AA-56B885DF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38" y="573206"/>
            <a:ext cx="7788324" cy="789038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B0D249-DC1F-4796-9484-09DDD0C9FE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622" y="2187678"/>
            <a:ext cx="1403555" cy="1403555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pattFill prst="pct60">
            <a:fgClr>
              <a:schemeClr val="accent1"/>
            </a:fgClr>
            <a:bgClr>
              <a:schemeClr val="bg1"/>
            </a:bgClr>
          </a:pattFill>
          <a:effectLst>
            <a:outerShdw blurRad="457200" dist="762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0F305-143F-F546-971F-134F7F6616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C474-3B0A-874F-9A29-70955EEB772B}" type="datetimeFigureOut">
              <a:rPr lang="en-US"/>
              <a:pPr>
                <a:defRPr/>
              </a:pPr>
              <a:t>17-Jun-20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A554F-81F0-524F-A9F9-ABA60CF827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4BF8D-2999-EA45-B1BB-9223E5B4F4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D1B3AAB-B299-8742-835A-26F87C5577A4}" type="slidenum">
              <a:rPr lang="en-US" altLang="en-GE"/>
              <a:pPr/>
              <a:t>‹#›</a:t>
            </a:fld>
            <a:endParaRPr lang="en-US" altLang="en-GE"/>
          </a:p>
        </p:txBody>
      </p:sp>
    </p:spTree>
    <p:extLst>
      <p:ext uri="{BB962C8B-B14F-4D97-AF65-F5344CB8AC3E}">
        <p14:creationId xmlns:p14="http://schemas.microsoft.com/office/powerpoint/2010/main" val="1912061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09D0-CE8D-426A-B7AA-56B885DF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38" y="573206"/>
            <a:ext cx="7788324" cy="789038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CE3CCE-2BF1-6642-835A-AF43A516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F7AE6-7869-404E-89AF-E979F5728ACF}" type="datetimeFigureOut">
              <a:rPr lang="en-US"/>
              <a:pPr>
                <a:defRPr/>
              </a:pPr>
              <a:t>17-Jun-20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9238AE-D9B2-4C4A-B4C6-09EA2592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131AE2-773C-9745-8FBA-4ACABA69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C3352-6E2A-1642-9070-773B1D9AC8B9}" type="slidenum">
              <a:rPr lang="en-US" altLang="en-GE"/>
              <a:pPr/>
              <a:t>‹#›</a:t>
            </a:fld>
            <a:endParaRPr lang="en-US" altLang="en-GE"/>
          </a:p>
        </p:txBody>
      </p:sp>
    </p:spTree>
    <p:extLst>
      <p:ext uri="{BB962C8B-B14F-4D97-AF65-F5344CB8AC3E}">
        <p14:creationId xmlns:p14="http://schemas.microsoft.com/office/powerpoint/2010/main" val="25010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09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4EE9789-1330-4C0B-9511-566A93DF372D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BD0E01-3045-4B50-85C9-51BD26DC9195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99">
              <a:extLst>
                <a:ext uri="{FF2B5EF4-FFF2-40B4-BE49-F238E27FC236}">
                  <a16:creationId xmlns:a16="http://schemas.microsoft.com/office/drawing/2014/main" id="{698CF333-1FB9-401C-8CE3-76225999F65E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013B20B-2426-441D-A832-38217D7CD151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75000"/>
                  <a:alpha val="6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5AABFF-F11C-4D96-BE23-926B1C421469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636185-7171-42EC-9B89-601B1D3DD340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C74D5CEB-A30A-407C-BBF9-452262B06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E8794E-AB10-4F59-94B2-77A405960A21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523932-8E76-426D-BC2A-906CAA5B2DCD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25" name="Freeform 51">
              <a:extLst>
                <a:ext uri="{FF2B5EF4-FFF2-40B4-BE49-F238E27FC236}">
                  <a16:creationId xmlns:a16="http://schemas.microsoft.com/office/drawing/2014/main" id="{F4FC34D7-2EE7-474B-8E76-1F92F1B28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9350BC8-173D-4399-B994-92BD60B55D7F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rgbClr val="0D243B"/>
            </a:fgClr>
            <a:bgClr>
              <a:srgbClr val="09192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BE588C-6B2B-4E92-BE6B-9DFDA8556EF2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20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0D24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6ECABA-BC08-4CB3-91D5-8A5D08E3BFF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0E2090-A380-45B1-9369-7B42BDCC9885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99">
              <a:extLst>
                <a:ext uri="{FF2B5EF4-FFF2-40B4-BE49-F238E27FC236}">
                  <a16:creationId xmlns:a16="http://schemas.microsoft.com/office/drawing/2014/main" id="{22FE3F23-11F9-4722-AA6F-75E15C9A8F59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9628A7C-7DFC-4D73-83FE-E43D6E6C40DD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75000"/>
                  <a:alpha val="6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A15160-42CB-4AC9-8244-6AB80B818F36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1AA219-1C1A-4029-980F-2B392A666537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775B36DA-B50C-484E-ABBA-7D9CBB78C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3AA25A-3FC9-4E92-BED3-C4B67AEDBBD8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DC3DBC-7C6A-4884-B0D6-2213F887C81B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625F09F7-5F05-4BD9-8ABB-61E8DBC66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56B8174-225D-488E-8A90-1266B7CD315D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rgbClr val="091929"/>
            </a:fgClr>
            <a:bgClr>
              <a:srgbClr val="0D243B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E652C42-3B56-4C16-8FEE-68EEE1639939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31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09D23A-9750-4E78-89AA-537B923F66A6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5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8F4633A-179C-4F7F-80A9-280FC02C338D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99">
              <a:extLst>
                <a:ext uri="{FF2B5EF4-FFF2-40B4-BE49-F238E27FC236}">
                  <a16:creationId xmlns:a16="http://schemas.microsoft.com/office/drawing/2014/main" id="{DFE69D57-4DA9-4FF1-B985-5D37E6EB0AEF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2211B88-4C30-490C-963F-2D93673C73D9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78F761-3547-469F-9B0E-F5C5F3BE0B2C}"/>
              </a:ext>
            </a:extLst>
          </p:cNvPr>
          <p:cNvSpPr txBox="1"/>
          <p:nvPr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7" name="Freeform 2">
            <a:extLst>
              <a:ext uri="{FF2B5EF4-FFF2-40B4-BE49-F238E27FC236}">
                <a16:creationId xmlns:a16="http://schemas.microsoft.com/office/drawing/2014/main" id="{A2096458-AAE2-418D-BBC5-CB3CF0A9F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C6D7B7-920B-4C34-99BA-0871BD4D49FC}"/>
              </a:ext>
            </a:extLst>
          </p:cNvPr>
          <p:cNvSpPr txBox="1"/>
          <p:nvPr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20" name="Freeform 51">
            <a:extLst>
              <a:ext uri="{FF2B5EF4-FFF2-40B4-BE49-F238E27FC236}">
                <a16:creationId xmlns:a16="http://schemas.microsoft.com/office/drawing/2014/main" id="{24748701-8576-419C-B8B8-3FF2485E2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CB2B74-B13C-416E-9272-06BAAF13AF8B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DBF54-BF79-48D3-A2AF-1C2859B32855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63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DF21D5F-8732-4EF5-AD21-AE7D926B4980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rgbClr val="ECF0F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563A0-3DF6-334E-8A87-DA8D112D3E53}"/>
              </a:ext>
            </a:extLst>
          </p:cNvPr>
          <p:cNvPicPr>
            <a:picLocks noChangeAspect="1"/>
          </p:cNvPicPr>
          <p:nvPr userDrawn="1"/>
        </p:nvPicPr>
        <p:blipFill>
          <a:blip r:embed="rId6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7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9" r:id="rId2"/>
    <p:sldLayoutId id="2147483679" r:id="rId3"/>
    <p:sldLayoutId id="2147483649" r:id="rId4"/>
    <p:sldLayoutId id="2147483650" r:id="rId5"/>
    <p:sldLayoutId id="2147483673" r:id="rId6"/>
    <p:sldLayoutId id="2147483651" r:id="rId7"/>
    <p:sldLayoutId id="2147483652" r:id="rId8"/>
    <p:sldLayoutId id="2147483653" r:id="rId9"/>
    <p:sldLayoutId id="2147483683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4" r:id="rId29"/>
    <p:sldLayoutId id="2147483675" r:id="rId30"/>
    <p:sldLayoutId id="2147483676" r:id="rId31"/>
    <p:sldLayoutId id="2147483677" r:id="rId32"/>
    <p:sldLayoutId id="2147483689" r:id="rId33"/>
    <p:sldLayoutId id="2147483678" r:id="rId34"/>
    <p:sldLayoutId id="2147483680" r:id="rId35"/>
    <p:sldLayoutId id="2147483681" r:id="rId36"/>
    <p:sldLayoutId id="2147483682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90" r:id="rId43"/>
    <p:sldLayoutId id="2147483691" r:id="rId44"/>
    <p:sldLayoutId id="2147483702" r:id="rId45"/>
    <p:sldLayoutId id="2147483703" r:id="rId46"/>
    <p:sldLayoutId id="2147483704" r:id="rId47"/>
    <p:sldLayoutId id="2147483692" r:id="rId48"/>
    <p:sldLayoutId id="2147483693" r:id="rId49"/>
    <p:sldLayoutId id="2147483694" r:id="rId50"/>
    <p:sldLayoutId id="2147483695" r:id="rId51"/>
    <p:sldLayoutId id="2147483696" r:id="rId52"/>
    <p:sldLayoutId id="2147483697" r:id="rId53"/>
    <p:sldLayoutId id="2147483698" r:id="rId54"/>
    <p:sldLayoutId id="2147483700" r:id="rId55"/>
    <p:sldLayoutId id="2147483701" r:id="rId56"/>
    <p:sldLayoutId id="2147483705" r:id="rId57"/>
    <p:sldLayoutId id="2147483706" r:id="rId58"/>
    <p:sldLayoutId id="2147483707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5" r:id="rId65"/>
    <p:sldLayoutId id="2147483717" r:id="rId6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0F3930D-0BD6-4FBD-B9A6-2F125FA86D69}"/>
              </a:ext>
            </a:extLst>
          </p:cNvPr>
          <p:cNvSpPr/>
          <p:nvPr/>
        </p:nvSpPr>
        <p:spPr>
          <a:xfrm>
            <a:off x="0" y="1"/>
            <a:ext cx="6096000" cy="6858000"/>
          </a:xfrm>
          <a:prstGeom prst="rect">
            <a:avLst/>
          </a:prstGeom>
          <a:gradFill>
            <a:gsLst>
              <a:gs pos="10000">
                <a:schemeClr val="accent1">
                  <a:alpha val="92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80B30C-298B-457B-B4F9-8E93C9231E61}"/>
              </a:ext>
            </a:extLst>
          </p:cNvPr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CCB34B6-71C3-0043-AA8C-64C119AECB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r="5634"/>
          <a:stretch>
            <a:fillRect/>
          </a:stretch>
        </p:blipFill>
        <p:spPr>
          <a:xfrm>
            <a:off x="0" y="-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9744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3152ED6-5EB4-4B52-8A5B-AD3EAA9793F7}"/>
              </a:ext>
            </a:extLst>
          </p:cNvPr>
          <p:cNvSpPr/>
          <p:nvPr/>
        </p:nvSpPr>
        <p:spPr>
          <a:xfrm flipH="1">
            <a:off x="5637037" y="148746"/>
            <a:ext cx="6432300" cy="6592016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gradFill flip="none" rotWithShape="1">
            <a:gsLst>
              <a:gs pos="10000">
                <a:schemeClr val="accent1">
                  <a:alpha val="70000"/>
                </a:schemeClr>
              </a:gs>
              <a:gs pos="100000">
                <a:schemeClr val="accent2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PG DejaVu Sans" panose="020B06030308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833786-5A5F-4A17-9AE4-B5A6B26C7A01}"/>
              </a:ext>
            </a:extLst>
          </p:cNvPr>
          <p:cNvSpPr txBox="1"/>
          <p:nvPr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BPG DejaVu Sans" panose="020B0603030804020204" pitchFamily="34" charset="0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10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BPG DejaVu Sans" panose="020B0603030804020204" pitchFamily="34" charset="0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60AA2-DD11-4627-B167-BF3126D39B83}"/>
              </a:ext>
            </a:extLst>
          </p:cNvPr>
          <p:cNvSpPr txBox="1"/>
          <p:nvPr/>
        </p:nvSpPr>
        <p:spPr>
          <a:xfrm>
            <a:off x="454970" y="4403599"/>
            <a:ext cx="456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a-GE" sz="2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რა მიმართულებას ვირჩევთ და რამდენად სწრაფია დეინსტიტუციონალიზაციის პროცესი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1EC7A6-3A76-45EA-BA98-36E6CC3A60D3}"/>
              </a:ext>
            </a:extLst>
          </p:cNvPr>
          <p:cNvSpPr txBox="1"/>
          <p:nvPr/>
        </p:nvSpPr>
        <p:spPr>
          <a:xfrm>
            <a:off x="5893515" y="612844"/>
            <a:ext cx="59193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2019 წელს საფრანგეთის მთავრობის ხელშეწყობით დაიწყო საჭიროებების ანალიზისა და ახალი სტრატეგიის მომზადების პროცესი- 2020 წლის შემდგომი პერიოდისთვის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დეინსტიტუციონალიზაცია განიხილება, როგორც ძირითადი მექანიზმი ფსიქიკური აშლილობის მქონე პირთა ცხოვრების ხარისხის გაუმჯობესებისთვის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დაფინანსების ზრდა: 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2016 წელს 16 მილიონიდან 2020 წელს 27.5 მილიონამდე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ძველი ინსტიტუციების რეორგანიზაცია და ახალი სერვისები: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ბედიანის დაწესებულების რეორგანიზაცია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ახალი საცხოვრისი ბათუმში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საერთაშორისო პარტნიორობა ჩინეთის მთავრობასთან ახალი ფსიქიკური ჯანმრთელობის ცენტრების მშენებლობისთვის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2022 წლამდე ამოქმედდება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4 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საცხოვრისის ტიპის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ფსიქიკური ჯანმრთელობის ცენტრი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4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 საოჯახო ტიპის სახლი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მზადაა ბენეფიციარების მისაღებად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8D6542-D58B-4F70-929F-19BD0D51131D}"/>
              </a:ext>
            </a:extLst>
          </p:cNvPr>
          <p:cNvGrpSpPr/>
          <p:nvPr/>
        </p:nvGrpSpPr>
        <p:grpSpPr>
          <a:xfrm>
            <a:off x="454970" y="1396064"/>
            <a:ext cx="5017342" cy="2733704"/>
            <a:chOff x="689022" y="1149327"/>
            <a:chExt cx="4100509" cy="273370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E73D0E-29BA-4FE8-A417-5A69C770F7A1}"/>
                </a:ext>
              </a:extLst>
            </p:cNvPr>
            <p:cNvSpPr txBox="1"/>
            <p:nvPr/>
          </p:nvSpPr>
          <p:spPr>
            <a:xfrm>
              <a:off x="689022" y="1205375"/>
              <a:ext cx="376573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8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ჯანმრთელობის მიზნები ვერ მიიღწევა ფსიქიკური ჯანმრთელობის ხელშეწყობის გარეშე-</a:t>
              </a:r>
              <a:endParaRPr lang="en-US" sz="28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CEF56D-DFB4-470C-9F7E-9E2255A1F4B6}"/>
                </a:ext>
              </a:extLst>
            </p:cNvPr>
            <p:cNvSpPr txBox="1"/>
            <p:nvPr/>
          </p:nvSpPr>
          <p:spPr>
            <a:xfrm>
              <a:off x="842181" y="1149327"/>
              <a:ext cx="39473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>
                    <a:lumMod val="65000"/>
                  </a:schemeClr>
                </a:solidFill>
                <a:latin typeface="BPG DejaVu Sans" panose="020B0603030804020204" pitchFamily="34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4A33DF-27C9-4987-8AD2-4351D89C06D9}"/>
              </a:ext>
            </a:extLst>
          </p:cNvPr>
          <p:cNvSpPr/>
          <p:nvPr/>
        </p:nvSpPr>
        <p:spPr>
          <a:xfrm>
            <a:off x="454970" y="4064777"/>
            <a:ext cx="74874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PG 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47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/>
      <p:bldP spid="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7F2F2C4-B5BA-4865-9451-056A908AC565}"/>
              </a:ext>
            </a:extLst>
          </p:cNvPr>
          <p:cNvSpPr/>
          <p:nvPr/>
        </p:nvSpPr>
        <p:spPr>
          <a:xfrm>
            <a:off x="7528744" y="1"/>
            <a:ext cx="4663256" cy="6857999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gradFill flip="none" rotWithShape="1">
            <a:gsLst>
              <a:gs pos="10000">
                <a:schemeClr val="accent1">
                  <a:alpha val="70000"/>
                </a:schemeClr>
              </a:gs>
              <a:gs pos="100000">
                <a:schemeClr val="accent2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50EC2B3-90CE-475B-A1B5-78D648BFA8DE}"/>
              </a:ext>
            </a:extLst>
          </p:cNvPr>
          <p:cNvSpPr/>
          <p:nvPr/>
        </p:nvSpPr>
        <p:spPr>
          <a:xfrm>
            <a:off x="493486" y="3116915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B638C5-EDA7-4FF3-B8E9-3CFF938328AA}"/>
              </a:ext>
            </a:extLst>
          </p:cNvPr>
          <p:cNvGrpSpPr/>
          <p:nvPr/>
        </p:nvGrpSpPr>
        <p:grpSpPr>
          <a:xfrm>
            <a:off x="883730" y="2505812"/>
            <a:ext cx="4663256" cy="1846376"/>
            <a:chOff x="883730" y="1380594"/>
            <a:chExt cx="4663256" cy="18463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9A0EE8-8CD1-48DE-AAA3-B231EB37EDBB}"/>
                </a:ext>
              </a:extLst>
            </p:cNvPr>
            <p:cNvSpPr txBox="1"/>
            <p:nvPr/>
          </p:nvSpPr>
          <p:spPr>
            <a:xfrm>
              <a:off x="883730" y="1657310"/>
              <a:ext cx="46632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4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ჯანდაცვის სისტემის მოწყობა </a:t>
              </a:r>
              <a:r>
                <a:rPr lang="ka-GE" sz="2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უნივერსალური ხელმისაწვდომობის ჭრილში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677CEE-4FD5-4867-8277-EE5E4FEC9BCB}"/>
                </a:ext>
              </a:extLst>
            </p:cNvPr>
            <p:cNvSpPr txBox="1"/>
            <p:nvPr/>
          </p:nvSpPr>
          <p:spPr>
            <a:xfrm>
              <a:off x="883730" y="1380594"/>
              <a:ext cx="394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26892BD-70E5-436C-A2F4-958CCAD89159}"/>
              </a:ext>
            </a:extLst>
          </p:cNvPr>
          <p:cNvSpPr txBox="1"/>
          <p:nvPr/>
        </p:nvSpPr>
        <p:spPr>
          <a:xfrm rot="16200000">
            <a:off x="8192627" y="282465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60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უნივერსალური</a:t>
            </a:r>
            <a:endParaRPr lang="en-US" sz="60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ED85F7-7B9D-43A4-9BC3-D24A64DD817C}"/>
              </a:ext>
            </a:extLst>
          </p:cNvPr>
          <p:cNvSpPr txBox="1"/>
          <p:nvPr/>
        </p:nvSpPr>
        <p:spPr>
          <a:xfrm>
            <a:off x="523666" y="5360269"/>
            <a:ext cx="3186826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1200" i="1" dirty="0">
              <a:solidFill>
                <a:schemeClr val="accent1"/>
              </a:solidFill>
              <a:latin typeface="BPG DejaVu Sans" panose="020B06030308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394" y="1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065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28256D8-73D8-6C49-BB61-52A76B455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182" y="292894"/>
            <a:ext cx="7788275" cy="7889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a-GE" sz="24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  <a:t>პაციენტის უფლებების დაცვისა და ჯანდაცვის სერვისების ხარისხის უზრუნველყოფისთვის </a:t>
            </a:r>
            <a:br>
              <a:rPr lang="ka-GE" sz="24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</a:br>
            <a:r>
              <a:rPr lang="ka-GE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ea typeface="+mn-ea"/>
                <a:cs typeface="+mn-cs"/>
              </a:rPr>
              <a:t>რეგულირების მექანიზმების დახვეწა </a:t>
            </a:r>
            <a:endParaRPr lang="en-US" altLang="en-GE" sz="2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ea typeface="+mn-ea"/>
              <a:cs typeface="+mn-cs"/>
            </a:endParaRPr>
          </a:p>
        </p:txBody>
      </p:sp>
      <p:sp>
        <p:nvSpPr>
          <p:cNvPr id="13315" name="Freeform 6">
            <a:extLst>
              <a:ext uri="{FF2B5EF4-FFF2-40B4-BE49-F238E27FC236}">
                <a16:creationId xmlns:a16="http://schemas.microsoft.com/office/drawing/2014/main" id="{D8B2A99C-E363-8740-8949-143AC743CFA9}"/>
              </a:ext>
            </a:extLst>
          </p:cNvPr>
          <p:cNvSpPr>
            <a:spLocks noEditPoints="1"/>
          </p:cNvSpPr>
          <p:nvPr/>
        </p:nvSpPr>
        <p:spPr bwMode="auto">
          <a:xfrm>
            <a:off x="5195888" y="2254885"/>
            <a:ext cx="1800225" cy="9931400"/>
          </a:xfrm>
          <a:custGeom>
            <a:avLst/>
            <a:gdLst>
              <a:gd name="T0" fmla="*/ 1529991 w 487"/>
              <a:gd name="T1" fmla="*/ 47938 h 2693"/>
              <a:gd name="T2" fmla="*/ 1308253 w 487"/>
              <a:gd name="T3" fmla="*/ 99564 h 2693"/>
              <a:gd name="T4" fmla="*/ 1529991 w 487"/>
              <a:gd name="T5" fmla="*/ 151190 h 2693"/>
              <a:gd name="T6" fmla="*/ 1733251 w 487"/>
              <a:gd name="T7" fmla="*/ 379818 h 2693"/>
              <a:gd name="T8" fmla="*/ 1286079 w 487"/>
              <a:gd name="T9" fmla="*/ 1840087 h 2693"/>
              <a:gd name="T10" fmla="*/ 813039 w 487"/>
              <a:gd name="T11" fmla="*/ 1906463 h 2693"/>
              <a:gd name="T12" fmla="*/ 328911 w 487"/>
              <a:gd name="T13" fmla="*/ 1294330 h 2693"/>
              <a:gd name="T14" fmla="*/ 118260 w 487"/>
              <a:gd name="T15" fmla="*/ 184377 h 2693"/>
              <a:gd name="T16" fmla="*/ 303042 w 487"/>
              <a:gd name="T17" fmla="*/ 140127 h 2693"/>
              <a:gd name="T18" fmla="*/ 391737 w 487"/>
              <a:gd name="T19" fmla="*/ 0 h 2693"/>
              <a:gd name="T20" fmla="*/ 229129 w 487"/>
              <a:gd name="T21" fmla="*/ 73751 h 2693"/>
              <a:gd name="T22" fmla="*/ 232825 w 487"/>
              <a:gd name="T23" fmla="*/ 1283267 h 2693"/>
              <a:gd name="T24" fmla="*/ 720648 w 487"/>
              <a:gd name="T25" fmla="*/ 2076091 h 2693"/>
              <a:gd name="T26" fmla="*/ 838908 w 487"/>
              <a:gd name="T27" fmla="*/ 2116654 h 2693"/>
              <a:gd name="T28" fmla="*/ 1138254 w 487"/>
              <a:gd name="T29" fmla="*/ 3027479 h 2693"/>
              <a:gd name="T30" fmla="*/ 1138254 w 487"/>
              <a:gd name="T31" fmla="*/ 3281919 h 2693"/>
              <a:gd name="T32" fmla="*/ 838908 w 487"/>
              <a:gd name="T33" fmla="*/ 4152181 h 2693"/>
              <a:gd name="T34" fmla="*/ 465649 w 487"/>
              <a:gd name="T35" fmla="*/ 4417685 h 2693"/>
              <a:gd name="T36" fmla="*/ 764995 w 487"/>
              <a:gd name="T37" fmla="*/ 4716376 h 2693"/>
              <a:gd name="T38" fmla="*/ 1031081 w 487"/>
              <a:gd name="T39" fmla="*/ 5660389 h 2693"/>
              <a:gd name="T40" fmla="*/ 1212167 w 487"/>
              <a:gd name="T41" fmla="*/ 5844767 h 2693"/>
              <a:gd name="T42" fmla="*/ 838908 w 487"/>
              <a:gd name="T43" fmla="*/ 6110270 h 2693"/>
              <a:gd name="T44" fmla="*/ 661518 w 487"/>
              <a:gd name="T45" fmla="*/ 6862530 h 2693"/>
              <a:gd name="T46" fmla="*/ 661518 w 487"/>
              <a:gd name="T47" fmla="*/ 7352975 h 2693"/>
              <a:gd name="T48" fmla="*/ 838908 w 487"/>
              <a:gd name="T49" fmla="*/ 8105235 h 2693"/>
              <a:gd name="T50" fmla="*/ 1212167 w 487"/>
              <a:gd name="T51" fmla="*/ 8370738 h 2693"/>
              <a:gd name="T52" fmla="*/ 1031081 w 487"/>
              <a:gd name="T53" fmla="*/ 8551428 h 2693"/>
              <a:gd name="T54" fmla="*/ 650431 w 487"/>
              <a:gd name="T55" fmla="*/ 9679819 h 2693"/>
              <a:gd name="T56" fmla="*/ 957168 w 487"/>
              <a:gd name="T57" fmla="*/ 9436440 h 2693"/>
              <a:gd name="T58" fmla="*/ 1138254 w 487"/>
              <a:gd name="T59" fmla="*/ 8669430 h 2693"/>
              <a:gd name="T60" fmla="*/ 1138254 w 487"/>
              <a:gd name="T61" fmla="*/ 8178986 h 2693"/>
              <a:gd name="T62" fmla="*/ 957168 w 487"/>
              <a:gd name="T63" fmla="*/ 7426726 h 2693"/>
              <a:gd name="T64" fmla="*/ 587605 w 487"/>
              <a:gd name="T65" fmla="*/ 7161222 h 2693"/>
              <a:gd name="T66" fmla="*/ 764995 w 487"/>
              <a:gd name="T67" fmla="*/ 6980532 h 2693"/>
              <a:gd name="T68" fmla="*/ 1031081 w 487"/>
              <a:gd name="T69" fmla="*/ 6036519 h 2693"/>
              <a:gd name="T70" fmla="*/ 1330427 w 487"/>
              <a:gd name="T71" fmla="*/ 5734140 h 2693"/>
              <a:gd name="T72" fmla="*/ 957168 w 487"/>
              <a:gd name="T73" fmla="*/ 5468637 h 2693"/>
              <a:gd name="T74" fmla="*/ 657822 w 487"/>
              <a:gd name="T75" fmla="*/ 4598375 h 2693"/>
              <a:gd name="T76" fmla="*/ 657822 w 487"/>
              <a:gd name="T77" fmla="*/ 4343934 h 2693"/>
              <a:gd name="T78" fmla="*/ 957168 w 487"/>
              <a:gd name="T79" fmla="*/ 3473672 h 2693"/>
              <a:gd name="T80" fmla="*/ 1330427 w 487"/>
              <a:gd name="T81" fmla="*/ 3208168 h 2693"/>
              <a:gd name="T82" fmla="*/ 1031081 w 487"/>
              <a:gd name="T83" fmla="*/ 2909477 h 2693"/>
              <a:gd name="T84" fmla="*/ 986733 w 487"/>
              <a:gd name="T85" fmla="*/ 2116654 h 2693"/>
              <a:gd name="T86" fmla="*/ 1393253 w 487"/>
              <a:gd name="T87" fmla="*/ 1895401 h 2693"/>
              <a:gd name="T88" fmla="*/ 1792381 w 487"/>
              <a:gd name="T89" fmla="*/ 387193 h 2693"/>
              <a:gd name="T90" fmla="*/ 901734 w 487"/>
              <a:gd name="T91" fmla="*/ 9812570 h 2693"/>
              <a:gd name="T92" fmla="*/ 1031081 w 487"/>
              <a:gd name="T93" fmla="*/ 9679819 h 269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87" h="2693">
                <a:moveTo>
                  <a:pt x="467" y="39"/>
                </a:moveTo>
                <a:cubicBezTo>
                  <a:pt x="453" y="24"/>
                  <a:pt x="434" y="21"/>
                  <a:pt x="425" y="20"/>
                </a:cubicBezTo>
                <a:cubicBezTo>
                  <a:pt x="423" y="16"/>
                  <a:pt x="419" y="13"/>
                  <a:pt x="414" y="13"/>
                </a:cubicBezTo>
                <a:cubicBezTo>
                  <a:pt x="411" y="13"/>
                  <a:pt x="408" y="14"/>
                  <a:pt x="406" y="16"/>
                </a:cubicBezTo>
                <a:cubicBezTo>
                  <a:pt x="401" y="7"/>
                  <a:pt x="392" y="0"/>
                  <a:pt x="381" y="0"/>
                </a:cubicBezTo>
                <a:cubicBezTo>
                  <a:pt x="366" y="0"/>
                  <a:pt x="354" y="12"/>
                  <a:pt x="354" y="27"/>
                </a:cubicBezTo>
                <a:cubicBezTo>
                  <a:pt x="354" y="42"/>
                  <a:pt x="366" y="54"/>
                  <a:pt x="381" y="54"/>
                </a:cubicBezTo>
                <a:cubicBezTo>
                  <a:pt x="392" y="54"/>
                  <a:pt x="401" y="48"/>
                  <a:pt x="406" y="38"/>
                </a:cubicBezTo>
                <a:cubicBezTo>
                  <a:pt x="408" y="40"/>
                  <a:pt x="411" y="41"/>
                  <a:pt x="414" y="41"/>
                </a:cubicBezTo>
                <a:cubicBezTo>
                  <a:pt x="418" y="41"/>
                  <a:pt x="421" y="39"/>
                  <a:pt x="424" y="36"/>
                </a:cubicBezTo>
                <a:cubicBezTo>
                  <a:pt x="430" y="37"/>
                  <a:pt x="445" y="39"/>
                  <a:pt x="455" y="50"/>
                </a:cubicBezTo>
                <a:cubicBezTo>
                  <a:pt x="466" y="62"/>
                  <a:pt x="471" y="80"/>
                  <a:pt x="469" y="103"/>
                </a:cubicBezTo>
                <a:cubicBezTo>
                  <a:pt x="465" y="149"/>
                  <a:pt x="437" y="252"/>
                  <a:pt x="409" y="343"/>
                </a:cubicBezTo>
                <a:cubicBezTo>
                  <a:pt x="404" y="343"/>
                  <a:pt x="400" y="346"/>
                  <a:pt x="398" y="351"/>
                </a:cubicBezTo>
                <a:cubicBezTo>
                  <a:pt x="375" y="430"/>
                  <a:pt x="355" y="487"/>
                  <a:pt x="348" y="499"/>
                </a:cubicBezTo>
                <a:cubicBezTo>
                  <a:pt x="333" y="528"/>
                  <a:pt x="305" y="531"/>
                  <a:pt x="291" y="531"/>
                </a:cubicBezTo>
                <a:cubicBezTo>
                  <a:pt x="286" y="523"/>
                  <a:pt x="277" y="517"/>
                  <a:pt x="267" y="517"/>
                </a:cubicBezTo>
                <a:cubicBezTo>
                  <a:pt x="220" y="517"/>
                  <a:pt x="220" y="517"/>
                  <a:pt x="220" y="517"/>
                </a:cubicBezTo>
                <a:cubicBezTo>
                  <a:pt x="209" y="517"/>
                  <a:pt x="200" y="523"/>
                  <a:pt x="195" y="531"/>
                </a:cubicBezTo>
                <a:cubicBezTo>
                  <a:pt x="181" y="531"/>
                  <a:pt x="154" y="527"/>
                  <a:pt x="139" y="499"/>
                </a:cubicBezTo>
                <a:cubicBezTo>
                  <a:pt x="133" y="487"/>
                  <a:pt x="112" y="430"/>
                  <a:pt x="89" y="351"/>
                </a:cubicBezTo>
                <a:cubicBezTo>
                  <a:pt x="87" y="346"/>
                  <a:pt x="83" y="343"/>
                  <a:pt x="78" y="343"/>
                </a:cubicBezTo>
                <a:cubicBezTo>
                  <a:pt x="50" y="252"/>
                  <a:pt x="22" y="149"/>
                  <a:pt x="18" y="103"/>
                </a:cubicBezTo>
                <a:cubicBezTo>
                  <a:pt x="16" y="80"/>
                  <a:pt x="21" y="62"/>
                  <a:pt x="32" y="50"/>
                </a:cubicBezTo>
                <a:cubicBezTo>
                  <a:pt x="42" y="39"/>
                  <a:pt x="57" y="37"/>
                  <a:pt x="63" y="36"/>
                </a:cubicBezTo>
                <a:cubicBezTo>
                  <a:pt x="66" y="39"/>
                  <a:pt x="69" y="41"/>
                  <a:pt x="74" y="41"/>
                </a:cubicBezTo>
                <a:cubicBezTo>
                  <a:pt x="77" y="41"/>
                  <a:pt x="79" y="40"/>
                  <a:pt x="82" y="38"/>
                </a:cubicBezTo>
                <a:cubicBezTo>
                  <a:pt x="86" y="48"/>
                  <a:pt x="95" y="54"/>
                  <a:pt x="106" y="54"/>
                </a:cubicBezTo>
                <a:cubicBezTo>
                  <a:pt x="121" y="54"/>
                  <a:pt x="133" y="42"/>
                  <a:pt x="133" y="27"/>
                </a:cubicBezTo>
                <a:cubicBezTo>
                  <a:pt x="133" y="12"/>
                  <a:pt x="121" y="0"/>
                  <a:pt x="106" y="0"/>
                </a:cubicBezTo>
                <a:cubicBezTo>
                  <a:pt x="95" y="0"/>
                  <a:pt x="86" y="7"/>
                  <a:pt x="82" y="16"/>
                </a:cubicBezTo>
                <a:cubicBezTo>
                  <a:pt x="79" y="14"/>
                  <a:pt x="77" y="13"/>
                  <a:pt x="74" y="13"/>
                </a:cubicBezTo>
                <a:cubicBezTo>
                  <a:pt x="68" y="13"/>
                  <a:pt x="64" y="16"/>
                  <a:pt x="62" y="20"/>
                </a:cubicBezTo>
                <a:cubicBezTo>
                  <a:pt x="53" y="21"/>
                  <a:pt x="34" y="24"/>
                  <a:pt x="20" y="39"/>
                </a:cubicBezTo>
                <a:cubicBezTo>
                  <a:pt x="6" y="54"/>
                  <a:pt x="0" y="76"/>
                  <a:pt x="3" y="105"/>
                </a:cubicBezTo>
                <a:cubicBezTo>
                  <a:pt x="7" y="151"/>
                  <a:pt x="35" y="256"/>
                  <a:pt x="63" y="348"/>
                </a:cubicBezTo>
                <a:cubicBezTo>
                  <a:pt x="58" y="350"/>
                  <a:pt x="56" y="356"/>
                  <a:pt x="58" y="361"/>
                </a:cubicBezTo>
                <a:cubicBezTo>
                  <a:pt x="77" y="424"/>
                  <a:pt x="101" y="496"/>
                  <a:pt x="110" y="514"/>
                </a:cubicBezTo>
                <a:cubicBezTo>
                  <a:pt x="132" y="553"/>
                  <a:pt x="169" y="563"/>
                  <a:pt x="195" y="563"/>
                </a:cubicBezTo>
                <a:cubicBezTo>
                  <a:pt x="196" y="563"/>
                  <a:pt x="196" y="563"/>
                  <a:pt x="197" y="563"/>
                </a:cubicBezTo>
                <a:cubicBezTo>
                  <a:pt x="202" y="570"/>
                  <a:pt x="211" y="574"/>
                  <a:pt x="220" y="574"/>
                </a:cubicBezTo>
                <a:cubicBezTo>
                  <a:pt x="227" y="574"/>
                  <a:pt x="227" y="574"/>
                  <a:pt x="227" y="574"/>
                </a:cubicBezTo>
                <a:cubicBezTo>
                  <a:pt x="227" y="769"/>
                  <a:pt x="227" y="769"/>
                  <a:pt x="227" y="769"/>
                </a:cubicBezTo>
                <a:cubicBezTo>
                  <a:pt x="227" y="797"/>
                  <a:pt x="251" y="821"/>
                  <a:pt x="279" y="821"/>
                </a:cubicBezTo>
                <a:cubicBezTo>
                  <a:pt x="308" y="821"/>
                  <a:pt x="308" y="821"/>
                  <a:pt x="308" y="821"/>
                </a:cubicBezTo>
                <a:cubicBezTo>
                  <a:pt x="319" y="821"/>
                  <a:pt x="328" y="830"/>
                  <a:pt x="328" y="841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28" y="881"/>
                  <a:pt x="319" y="890"/>
                  <a:pt x="308" y="890"/>
                </a:cubicBezTo>
                <a:cubicBezTo>
                  <a:pt x="279" y="890"/>
                  <a:pt x="279" y="890"/>
                  <a:pt x="279" y="890"/>
                </a:cubicBezTo>
                <a:cubicBezTo>
                  <a:pt x="251" y="890"/>
                  <a:pt x="227" y="914"/>
                  <a:pt x="227" y="942"/>
                </a:cubicBezTo>
                <a:cubicBezTo>
                  <a:pt x="227" y="1126"/>
                  <a:pt x="227" y="1126"/>
                  <a:pt x="227" y="1126"/>
                </a:cubicBezTo>
                <a:cubicBezTo>
                  <a:pt x="227" y="1137"/>
                  <a:pt x="218" y="1146"/>
                  <a:pt x="207" y="1146"/>
                </a:cubicBezTo>
                <a:cubicBezTo>
                  <a:pt x="178" y="1146"/>
                  <a:pt x="178" y="1146"/>
                  <a:pt x="178" y="1146"/>
                </a:cubicBezTo>
                <a:cubicBezTo>
                  <a:pt x="149" y="1146"/>
                  <a:pt x="126" y="1169"/>
                  <a:pt x="126" y="1198"/>
                </a:cubicBezTo>
                <a:cubicBezTo>
                  <a:pt x="126" y="1227"/>
                  <a:pt x="126" y="1227"/>
                  <a:pt x="126" y="1227"/>
                </a:cubicBezTo>
                <a:cubicBezTo>
                  <a:pt x="126" y="1256"/>
                  <a:pt x="149" y="1279"/>
                  <a:pt x="178" y="1279"/>
                </a:cubicBezTo>
                <a:cubicBezTo>
                  <a:pt x="207" y="1279"/>
                  <a:pt x="207" y="1279"/>
                  <a:pt x="207" y="1279"/>
                </a:cubicBezTo>
                <a:cubicBezTo>
                  <a:pt x="218" y="1279"/>
                  <a:pt x="227" y="1288"/>
                  <a:pt x="227" y="1299"/>
                </a:cubicBezTo>
                <a:cubicBezTo>
                  <a:pt x="227" y="1483"/>
                  <a:pt x="227" y="1483"/>
                  <a:pt x="227" y="1483"/>
                </a:cubicBezTo>
                <a:cubicBezTo>
                  <a:pt x="227" y="1512"/>
                  <a:pt x="251" y="1535"/>
                  <a:pt x="279" y="1535"/>
                </a:cubicBezTo>
                <a:cubicBezTo>
                  <a:pt x="308" y="1535"/>
                  <a:pt x="308" y="1535"/>
                  <a:pt x="308" y="1535"/>
                </a:cubicBezTo>
                <a:cubicBezTo>
                  <a:pt x="319" y="1535"/>
                  <a:pt x="328" y="1544"/>
                  <a:pt x="328" y="1555"/>
                </a:cubicBezTo>
                <a:cubicBezTo>
                  <a:pt x="328" y="1585"/>
                  <a:pt x="328" y="1585"/>
                  <a:pt x="328" y="1585"/>
                </a:cubicBezTo>
                <a:cubicBezTo>
                  <a:pt x="328" y="1596"/>
                  <a:pt x="319" y="1605"/>
                  <a:pt x="308" y="1605"/>
                </a:cubicBezTo>
                <a:cubicBezTo>
                  <a:pt x="279" y="1605"/>
                  <a:pt x="279" y="1605"/>
                  <a:pt x="279" y="1605"/>
                </a:cubicBezTo>
                <a:cubicBezTo>
                  <a:pt x="251" y="1605"/>
                  <a:pt x="227" y="1628"/>
                  <a:pt x="227" y="1657"/>
                </a:cubicBezTo>
                <a:cubicBezTo>
                  <a:pt x="227" y="1841"/>
                  <a:pt x="227" y="1841"/>
                  <a:pt x="227" y="1841"/>
                </a:cubicBezTo>
                <a:cubicBezTo>
                  <a:pt x="227" y="1852"/>
                  <a:pt x="218" y="1861"/>
                  <a:pt x="207" y="1861"/>
                </a:cubicBezTo>
                <a:cubicBezTo>
                  <a:pt x="179" y="1861"/>
                  <a:pt x="179" y="1861"/>
                  <a:pt x="179" y="1861"/>
                </a:cubicBezTo>
                <a:cubicBezTo>
                  <a:pt x="150" y="1861"/>
                  <a:pt x="127" y="1884"/>
                  <a:pt x="127" y="1913"/>
                </a:cubicBezTo>
                <a:cubicBezTo>
                  <a:pt x="127" y="1942"/>
                  <a:pt x="127" y="1942"/>
                  <a:pt x="127" y="1942"/>
                </a:cubicBezTo>
                <a:cubicBezTo>
                  <a:pt x="127" y="1971"/>
                  <a:pt x="150" y="1994"/>
                  <a:pt x="179" y="1994"/>
                </a:cubicBezTo>
                <a:cubicBezTo>
                  <a:pt x="207" y="1994"/>
                  <a:pt x="207" y="1994"/>
                  <a:pt x="207" y="1994"/>
                </a:cubicBezTo>
                <a:cubicBezTo>
                  <a:pt x="218" y="1994"/>
                  <a:pt x="227" y="2003"/>
                  <a:pt x="227" y="2014"/>
                </a:cubicBezTo>
                <a:cubicBezTo>
                  <a:pt x="227" y="2198"/>
                  <a:pt x="227" y="2198"/>
                  <a:pt x="227" y="2198"/>
                </a:cubicBezTo>
                <a:cubicBezTo>
                  <a:pt x="227" y="2227"/>
                  <a:pt x="251" y="2250"/>
                  <a:pt x="279" y="2250"/>
                </a:cubicBezTo>
                <a:cubicBezTo>
                  <a:pt x="308" y="2250"/>
                  <a:pt x="308" y="2250"/>
                  <a:pt x="308" y="2250"/>
                </a:cubicBezTo>
                <a:cubicBezTo>
                  <a:pt x="319" y="2250"/>
                  <a:pt x="328" y="2259"/>
                  <a:pt x="328" y="2270"/>
                </a:cubicBezTo>
                <a:cubicBezTo>
                  <a:pt x="328" y="2299"/>
                  <a:pt x="328" y="2299"/>
                  <a:pt x="328" y="2299"/>
                </a:cubicBezTo>
                <a:cubicBezTo>
                  <a:pt x="328" y="2310"/>
                  <a:pt x="319" y="2319"/>
                  <a:pt x="308" y="2319"/>
                </a:cubicBezTo>
                <a:cubicBezTo>
                  <a:pt x="279" y="2319"/>
                  <a:pt x="279" y="2319"/>
                  <a:pt x="279" y="2319"/>
                </a:cubicBezTo>
                <a:cubicBezTo>
                  <a:pt x="251" y="2319"/>
                  <a:pt x="227" y="2343"/>
                  <a:pt x="227" y="2371"/>
                </a:cubicBezTo>
                <a:cubicBezTo>
                  <a:pt x="227" y="2559"/>
                  <a:pt x="227" y="2559"/>
                  <a:pt x="227" y="2559"/>
                </a:cubicBezTo>
                <a:cubicBezTo>
                  <a:pt x="198" y="2567"/>
                  <a:pt x="176" y="2593"/>
                  <a:pt x="176" y="2625"/>
                </a:cubicBezTo>
                <a:cubicBezTo>
                  <a:pt x="176" y="2663"/>
                  <a:pt x="206" y="2693"/>
                  <a:pt x="244" y="2693"/>
                </a:cubicBezTo>
                <a:cubicBezTo>
                  <a:pt x="281" y="2693"/>
                  <a:pt x="311" y="2663"/>
                  <a:pt x="311" y="2625"/>
                </a:cubicBezTo>
                <a:cubicBezTo>
                  <a:pt x="311" y="2593"/>
                  <a:pt x="289" y="2566"/>
                  <a:pt x="259" y="2559"/>
                </a:cubicBezTo>
                <a:cubicBezTo>
                  <a:pt x="259" y="2371"/>
                  <a:pt x="259" y="2371"/>
                  <a:pt x="259" y="2371"/>
                </a:cubicBezTo>
                <a:cubicBezTo>
                  <a:pt x="259" y="2360"/>
                  <a:pt x="268" y="2351"/>
                  <a:pt x="279" y="2351"/>
                </a:cubicBezTo>
                <a:cubicBezTo>
                  <a:pt x="308" y="2351"/>
                  <a:pt x="308" y="2351"/>
                  <a:pt x="308" y="2351"/>
                </a:cubicBezTo>
                <a:cubicBezTo>
                  <a:pt x="337" y="2351"/>
                  <a:pt x="360" y="2328"/>
                  <a:pt x="360" y="2299"/>
                </a:cubicBezTo>
                <a:cubicBezTo>
                  <a:pt x="360" y="2270"/>
                  <a:pt x="360" y="2270"/>
                  <a:pt x="360" y="2270"/>
                </a:cubicBezTo>
                <a:cubicBezTo>
                  <a:pt x="360" y="2241"/>
                  <a:pt x="337" y="2218"/>
                  <a:pt x="308" y="2218"/>
                </a:cubicBezTo>
                <a:cubicBezTo>
                  <a:pt x="279" y="2218"/>
                  <a:pt x="279" y="2218"/>
                  <a:pt x="279" y="2218"/>
                </a:cubicBezTo>
                <a:cubicBezTo>
                  <a:pt x="268" y="2218"/>
                  <a:pt x="259" y="2209"/>
                  <a:pt x="259" y="2198"/>
                </a:cubicBezTo>
                <a:cubicBezTo>
                  <a:pt x="259" y="2014"/>
                  <a:pt x="259" y="2014"/>
                  <a:pt x="259" y="2014"/>
                </a:cubicBezTo>
                <a:cubicBezTo>
                  <a:pt x="259" y="1985"/>
                  <a:pt x="236" y="1962"/>
                  <a:pt x="207" y="1962"/>
                </a:cubicBezTo>
                <a:cubicBezTo>
                  <a:pt x="179" y="1962"/>
                  <a:pt x="179" y="1962"/>
                  <a:pt x="179" y="1962"/>
                </a:cubicBezTo>
                <a:cubicBezTo>
                  <a:pt x="168" y="1962"/>
                  <a:pt x="159" y="1953"/>
                  <a:pt x="159" y="1942"/>
                </a:cubicBezTo>
                <a:cubicBezTo>
                  <a:pt x="159" y="1913"/>
                  <a:pt x="159" y="1913"/>
                  <a:pt x="159" y="1913"/>
                </a:cubicBezTo>
                <a:cubicBezTo>
                  <a:pt x="159" y="1902"/>
                  <a:pt x="168" y="1893"/>
                  <a:pt x="179" y="1893"/>
                </a:cubicBezTo>
                <a:cubicBezTo>
                  <a:pt x="207" y="1893"/>
                  <a:pt x="207" y="1893"/>
                  <a:pt x="207" y="1893"/>
                </a:cubicBezTo>
                <a:cubicBezTo>
                  <a:pt x="236" y="1893"/>
                  <a:pt x="259" y="1869"/>
                  <a:pt x="259" y="1841"/>
                </a:cubicBezTo>
                <a:cubicBezTo>
                  <a:pt x="259" y="1657"/>
                  <a:pt x="259" y="1657"/>
                  <a:pt x="259" y="1657"/>
                </a:cubicBezTo>
                <a:cubicBezTo>
                  <a:pt x="259" y="1646"/>
                  <a:pt x="268" y="1637"/>
                  <a:pt x="279" y="1637"/>
                </a:cubicBezTo>
                <a:cubicBezTo>
                  <a:pt x="308" y="1637"/>
                  <a:pt x="308" y="1637"/>
                  <a:pt x="308" y="1637"/>
                </a:cubicBezTo>
                <a:cubicBezTo>
                  <a:pt x="337" y="1637"/>
                  <a:pt x="360" y="1613"/>
                  <a:pt x="360" y="1585"/>
                </a:cubicBezTo>
                <a:cubicBezTo>
                  <a:pt x="360" y="1555"/>
                  <a:pt x="360" y="1555"/>
                  <a:pt x="360" y="1555"/>
                </a:cubicBezTo>
                <a:cubicBezTo>
                  <a:pt x="360" y="1527"/>
                  <a:pt x="337" y="1503"/>
                  <a:pt x="308" y="1503"/>
                </a:cubicBezTo>
                <a:cubicBezTo>
                  <a:pt x="279" y="1503"/>
                  <a:pt x="279" y="1503"/>
                  <a:pt x="279" y="1503"/>
                </a:cubicBezTo>
                <a:cubicBezTo>
                  <a:pt x="268" y="1503"/>
                  <a:pt x="259" y="1494"/>
                  <a:pt x="259" y="1483"/>
                </a:cubicBezTo>
                <a:cubicBezTo>
                  <a:pt x="259" y="1299"/>
                  <a:pt x="259" y="1299"/>
                  <a:pt x="259" y="1299"/>
                </a:cubicBezTo>
                <a:cubicBezTo>
                  <a:pt x="259" y="1271"/>
                  <a:pt x="236" y="1247"/>
                  <a:pt x="207" y="1247"/>
                </a:cubicBezTo>
                <a:cubicBezTo>
                  <a:pt x="178" y="1247"/>
                  <a:pt x="178" y="1247"/>
                  <a:pt x="178" y="1247"/>
                </a:cubicBezTo>
                <a:cubicBezTo>
                  <a:pt x="167" y="1247"/>
                  <a:pt x="158" y="1238"/>
                  <a:pt x="158" y="1227"/>
                </a:cubicBezTo>
                <a:cubicBezTo>
                  <a:pt x="158" y="1198"/>
                  <a:pt x="158" y="1198"/>
                  <a:pt x="158" y="1198"/>
                </a:cubicBezTo>
                <a:cubicBezTo>
                  <a:pt x="158" y="1187"/>
                  <a:pt x="167" y="1178"/>
                  <a:pt x="178" y="1178"/>
                </a:cubicBezTo>
                <a:cubicBezTo>
                  <a:pt x="207" y="1178"/>
                  <a:pt x="207" y="1178"/>
                  <a:pt x="207" y="1178"/>
                </a:cubicBezTo>
                <a:cubicBezTo>
                  <a:pt x="236" y="1178"/>
                  <a:pt x="259" y="1155"/>
                  <a:pt x="259" y="1126"/>
                </a:cubicBezTo>
                <a:cubicBezTo>
                  <a:pt x="259" y="942"/>
                  <a:pt x="259" y="942"/>
                  <a:pt x="259" y="942"/>
                </a:cubicBezTo>
                <a:cubicBezTo>
                  <a:pt x="259" y="931"/>
                  <a:pt x="268" y="922"/>
                  <a:pt x="279" y="922"/>
                </a:cubicBezTo>
                <a:cubicBezTo>
                  <a:pt x="308" y="922"/>
                  <a:pt x="308" y="922"/>
                  <a:pt x="308" y="922"/>
                </a:cubicBezTo>
                <a:cubicBezTo>
                  <a:pt x="337" y="922"/>
                  <a:pt x="360" y="899"/>
                  <a:pt x="360" y="870"/>
                </a:cubicBezTo>
                <a:cubicBezTo>
                  <a:pt x="360" y="841"/>
                  <a:pt x="360" y="841"/>
                  <a:pt x="360" y="841"/>
                </a:cubicBezTo>
                <a:cubicBezTo>
                  <a:pt x="360" y="812"/>
                  <a:pt x="337" y="789"/>
                  <a:pt x="308" y="789"/>
                </a:cubicBezTo>
                <a:cubicBezTo>
                  <a:pt x="279" y="789"/>
                  <a:pt x="279" y="789"/>
                  <a:pt x="279" y="789"/>
                </a:cubicBezTo>
                <a:cubicBezTo>
                  <a:pt x="268" y="789"/>
                  <a:pt x="259" y="780"/>
                  <a:pt x="259" y="769"/>
                </a:cubicBezTo>
                <a:cubicBezTo>
                  <a:pt x="259" y="574"/>
                  <a:pt x="259" y="574"/>
                  <a:pt x="259" y="574"/>
                </a:cubicBezTo>
                <a:cubicBezTo>
                  <a:pt x="267" y="574"/>
                  <a:pt x="267" y="574"/>
                  <a:pt x="267" y="574"/>
                </a:cubicBezTo>
                <a:cubicBezTo>
                  <a:pt x="276" y="574"/>
                  <a:pt x="284" y="570"/>
                  <a:pt x="289" y="563"/>
                </a:cubicBezTo>
                <a:cubicBezTo>
                  <a:pt x="290" y="563"/>
                  <a:pt x="291" y="563"/>
                  <a:pt x="292" y="563"/>
                </a:cubicBezTo>
                <a:cubicBezTo>
                  <a:pt x="318" y="563"/>
                  <a:pt x="355" y="553"/>
                  <a:pt x="377" y="514"/>
                </a:cubicBezTo>
                <a:cubicBezTo>
                  <a:pt x="386" y="496"/>
                  <a:pt x="410" y="424"/>
                  <a:pt x="429" y="361"/>
                </a:cubicBezTo>
                <a:cubicBezTo>
                  <a:pt x="431" y="356"/>
                  <a:pt x="429" y="350"/>
                  <a:pt x="425" y="348"/>
                </a:cubicBezTo>
                <a:cubicBezTo>
                  <a:pt x="452" y="256"/>
                  <a:pt x="480" y="151"/>
                  <a:pt x="485" y="105"/>
                </a:cubicBezTo>
                <a:cubicBezTo>
                  <a:pt x="487" y="76"/>
                  <a:pt x="481" y="54"/>
                  <a:pt x="467" y="39"/>
                </a:cubicBezTo>
                <a:close/>
                <a:moveTo>
                  <a:pt x="279" y="2625"/>
                </a:moveTo>
                <a:cubicBezTo>
                  <a:pt x="279" y="2645"/>
                  <a:pt x="263" y="2661"/>
                  <a:pt x="244" y="2661"/>
                </a:cubicBezTo>
                <a:cubicBezTo>
                  <a:pt x="224" y="2661"/>
                  <a:pt x="208" y="2645"/>
                  <a:pt x="208" y="2625"/>
                </a:cubicBezTo>
                <a:cubicBezTo>
                  <a:pt x="208" y="2605"/>
                  <a:pt x="224" y="2589"/>
                  <a:pt x="244" y="2589"/>
                </a:cubicBezTo>
                <a:cubicBezTo>
                  <a:pt x="263" y="2589"/>
                  <a:pt x="279" y="2605"/>
                  <a:pt x="279" y="2625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221481-AB81-5A4B-B10D-111FD0A8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476" y="2240123"/>
            <a:ext cx="284314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ინფექციის კონტროლის მიზნებისთვის რეგულირების სააგენტოს მიერ შეფასდა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121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სამედიცინო დაწესებულება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D267167-1F98-46B3-8A57-24B5650C25BF}"/>
              </a:ext>
            </a:extLst>
          </p:cNvPr>
          <p:cNvSpPr/>
          <p:nvPr/>
        </p:nvSpPr>
        <p:spPr>
          <a:xfrm>
            <a:off x="3482975" y="4681538"/>
            <a:ext cx="1060450" cy="106045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3175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FE32EA-1FE6-6345-9834-3225B0353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4507912"/>
            <a:ext cx="22812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 algn="r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განახლდა უწყვეტი პროფესიული განვითარების საბჭოს შემადგენლობა და ოპერირების პრინციპები</a:t>
            </a:r>
          </a:p>
        </p:txBody>
      </p:sp>
      <p:sp>
        <p:nvSpPr>
          <p:cNvPr id="31" name="Freeform 223">
            <a:extLst>
              <a:ext uri="{FF2B5EF4-FFF2-40B4-BE49-F238E27FC236}">
                <a16:creationId xmlns:a16="http://schemas.microsoft.com/office/drawing/2014/main" id="{7FDE3430-655B-B04C-8DE0-B3664AC06DA4}"/>
              </a:ext>
            </a:extLst>
          </p:cNvPr>
          <p:cNvSpPr>
            <a:spLocks noEditPoints="1"/>
          </p:cNvSpPr>
          <p:nvPr/>
        </p:nvSpPr>
        <p:spPr bwMode="auto">
          <a:xfrm>
            <a:off x="3819525" y="5046663"/>
            <a:ext cx="385763" cy="330200"/>
          </a:xfrm>
          <a:custGeom>
            <a:avLst/>
            <a:gdLst>
              <a:gd name="T0" fmla="*/ 194943399 w 68"/>
              <a:gd name="T1" fmla="*/ 1141839264 h 58"/>
              <a:gd name="T2" fmla="*/ 175447923 w 68"/>
              <a:gd name="T3" fmla="*/ 1141839264 h 58"/>
              <a:gd name="T4" fmla="*/ 0 w 68"/>
              <a:gd name="T5" fmla="*/ 964659376 h 58"/>
              <a:gd name="T6" fmla="*/ 0 w 68"/>
              <a:gd name="T7" fmla="*/ 354365484 h 58"/>
              <a:gd name="T8" fmla="*/ 175447923 w 68"/>
              <a:gd name="T9" fmla="*/ 177179888 h 58"/>
              <a:gd name="T10" fmla="*/ 194943399 w 68"/>
              <a:gd name="T11" fmla="*/ 177179888 h 58"/>
              <a:gd name="T12" fmla="*/ 194943399 w 68"/>
              <a:gd name="T13" fmla="*/ 1141839264 h 58"/>
              <a:gd name="T14" fmla="*/ 1072188695 w 68"/>
              <a:gd name="T15" fmla="*/ 1141839264 h 58"/>
              <a:gd name="T16" fmla="*/ 272919623 w 68"/>
              <a:gd name="T17" fmla="*/ 1141839264 h 58"/>
              <a:gd name="T18" fmla="*/ 272919623 w 68"/>
              <a:gd name="T19" fmla="*/ 177179888 h 58"/>
              <a:gd name="T20" fmla="*/ 389886798 w 68"/>
              <a:gd name="T21" fmla="*/ 177179888 h 58"/>
              <a:gd name="T22" fmla="*/ 389886798 w 68"/>
              <a:gd name="T23" fmla="*/ 59059963 h 58"/>
              <a:gd name="T24" fmla="*/ 467863022 w 68"/>
              <a:gd name="T25" fmla="*/ 0 h 58"/>
              <a:gd name="T26" fmla="*/ 877245296 w 68"/>
              <a:gd name="T27" fmla="*/ 0 h 58"/>
              <a:gd name="T28" fmla="*/ 955221519 w 68"/>
              <a:gd name="T29" fmla="*/ 59059963 h 58"/>
              <a:gd name="T30" fmla="*/ 955221519 w 68"/>
              <a:gd name="T31" fmla="*/ 177179888 h 58"/>
              <a:gd name="T32" fmla="*/ 1072188695 w 68"/>
              <a:gd name="T33" fmla="*/ 177179888 h 58"/>
              <a:gd name="T34" fmla="*/ 1072188695 w 68"/>
              <a:gd name="T35" fmla="*/ 1141839264 h 58"/>
              <a:gd name="T36" fmla="*/ 955221519 w 68"/>
              <a:gd name="T37" fmla="*/ 590605335 h 58"/>
              <a:gd name="T38" fmla="*/ 935726043 w 68"/>
              <a:gd name="T39" fmla="*/ 570922486 h 58"/>
              <a:gd name="T40" fmla="*/ 760278120 w 68"/>
              <a:gd name="T41" fmla="*/ 570922486 h 58"/>
              <a:gd name="T42" fmla="*/ 760278120 w 68"/>
              <a:gd name="T43" fmla="*/ 393736890 h 58"/>
              <a:gd name="T44" fmla="*/ 740782644 w 68"/>
              <a:gd name="T45" fmla="*/ 374048333 h 58"/>
              <a:gd name="T46" fmla="*/ 604325673 w 68"/>
              <a:gd name="T47" fmla="*/ 374048333 h 58"/>
              <a:gd name="T48" fmla="*/ 584830197 w 68"/>
              <a:gd name="T49" fmla="*/ 393736890 h 58"/>
              <a:gd name="T50" fmla="*/ 584830197 w 68"/>
              <a:gd name="T51" fmla="*/ 570922486 h 58"/>
              <a:gd name="T52" fmla="*/ 409382274 w 68"/>
              <a:gd name="T53" fmla="*/ 570922486 h 58"/>
              <a:gd name="T54" fmla="*/ 389886798 w 68"/>
              <a:gd name="T55" fmla="*/ 590605335 h 58"/>
              <a:gd name="T56" fmla="*/ 389886798 w 68"/>
              <a:gd name="T57" fmla="*/ 728413817 h 58"/>
              <a:gd name="T58" fmla="*/ 409382274 w 68"/>
              <a:gd name="T59" fmla="*/ 748102374 h 58"/>
              <a:gd name="T60" fmla="*/ 584830197 w 68"/>
              <a:gd name="T61" fmla="*/ 748102374 h 58"/>
              <a:gd name="T62" fmla="*/ 584830197 w 68"/>
              <a:gd name="T63" fmla="*/ 925282262 h 58"/>
              <a:gd name="T64" fmla="*/ 604325673 w 68"/>
              <a:gd name="T65" fmla="*/ 944970819 h 58"/>
              <a:gd name="T66" fmla="*/ 740782644 w 68"/>
              <a:gd name="T67" fmla="*/ 944970819 h 58"/>
              <a:gd name="T68" fmla="*/ 760278120 w 68"/>
              <a:gd name="T69" fmla="*/ 925282262 h 58"/>
              <a:gd name="T70" fmla="*/ 760278120 w 68"/>
              <a:gd name="T71" fmla="*/ 748102374 h 58"/>
              <a:gd name="T72" fmla="*/ 935726043 w 68"/>
              <a:gd name="T73" fmla="*/ 748102374 h 58"/>
              <a:gd name="T74" fmla="*/ 955221519 w 68"/>
              <a:gd name="T75" fmla="*/ 728413817 h 58"/>
              <a:gd name="T76" fmla="*/ 955221519 w 68"/>
              <a:gd name="T77" fmla="*/ 590605335 h 58"/>
              <a:gd name="T78" fmla="*/ 857749820 w 68"/>
              <a:gd name="T79" fmla="*/ 177179888 h 58"/>
              <a:gd name="T80" fmla="*/ 857749820 w 68"/>
              <a:gd name="T81" fmla="*/ 78748520 h 58"/>
              <a:gd name="T82" fmla="*/ 487358498 w 68"/>
              <a:gd name="T83" fmla="*/ 78748520 h 58"/>
              <a:gd name="T84" fmla="*/ 487358498 w 68"/>
              <a:gd name="T85" fmla="*/ 177179888 h 58"/>
              <a:gd name="T86" fmla="*/ 857749820 w 68"/>
              <a:gd name="T87" fmla="*/ 177179888 h 58"/>
              <a:gd name="T88" fmla="*/ 1325612841 w 68"/>
              <a:gd name="T89" fmla="*/ 964659376 h 58"/>
              <a:gd name="T90" fmla="*/ 1169660394 w 68"/>
              <a:gd name="T91" fmla="*/ 1141839264 h 58"/>
              <a:gd name="T92" fmla="*/ 1150164918 w 68"/>
              <a:gd name="T93" fmla="*/ 1141839264 h 58"/>
              <a:gd name="T94" fmla="*/ 1150164918 w 68"/>
              <a:gd name="T95" fmla="*/ 177179888 h 58"/>
              <a:gd name="T96" fmla="*/ 1169660394 w 68"/>
              <a:gd name="T97" fmla="*/ 177179888 h 58"/>
              <a:gd name="T98" fmla="*/ 1325612841 w 68"/>
              <a:gd name="T99" fmla="*/ 354365484 h 58"/>
              <a:gd name="T100" fmla="*/ 1325612841 w 68"/>
              <a:gd name="T101" fmla="*/ 964659376 h 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8" h="58">
                <a:moveTo>
                  <a:pt x="10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0" y="9"/>
                  <a:pt x="10" y="9"/>
                  <a:pt x="10" y="9"/>
                </a:cubicBezTo>
                <a:lnTo>
                  <a:pt x="10" y="58"/>
                </a:lnTo>
                <a:close/>
                <a:moveTo>
                  <a:pt x="55" y="58"/>
                </a:moveTo>
                <a:cubicBezTo>
                  <a:pt x="14" y="58"/>
                  <a:pt x="14" y="58"/>
                  <a:pt x="14" y="58"/>
                </a:cubicBezTo>
                <a:cubicBezTo>
                  <a:pt x="14" y="9"/>
                  <a:pt x="14" y="9"/>
                  <a:pt x="14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5" y="9"/>
                  <a:pt x="55" y="9"/>
                  <a:pt x="55" y="9"/>
                </a:cubicBezTo>
                <a:lnTo>
                  <a:pt x="55" y="58"/>
                </a:lnTo>
                <a:close/>
                <a:moveTo>
                  <a:pt x="49" y="30"/>
                </a:moveTo>
                <a:cubicBezTo>
                  <a:pt x="49" y="29"/>
                  <a:pt x="49" y="29"/>
                  <a:pt x="4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19"/>
                  <a:pt x="38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0" y="19"/>
                  <a:pt x="30" y="20"/>
                  <a:pt x="30" y="20"/>
                </a:cubicBezTo>
                <a:cubicBezTo>
                  <a:pt x="30" y="29"/>
                  <a:pt x="30" y="29"/>
                  <a:pt x="30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0" y="29"/>
                  <a:pt x="20" y="29"/>
                  <a:pt x="20" y="30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8"/>
                  <a:pt x="20" y="38"/>
                  <a:pt x="21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8"/>
                  <a:pt x="30" y="48"/>
                  <a:pt x="31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8"/>
                  <a:pt x="39" y="48"/>
                  <a:pt x="39" y="47"/>
                </a:cubicBezTo>
                <a:cubicBezTo>
                  <a:pt x="39" y="38"/>
                  <a:pt x="39" y="38"/>
                  <a:pt x="39" y="38"/>
                </a:cubicBezTo>
                <a:cubicBezTo>
                  <a:pt x="48" y="38"/>
                  <a:pt x="48" y="38"/>
                  <a:pt x="48" y="38"/>
                </a:cubicBezTo>
                <a:cubicBezTo>
                  <a:pt x="49" y="38"/>
                  <a:pt x="49" y="38"/>
                  <a:pt x="49" y="37"/>
                </a:cubicBezTo>
                <a:lnTo>
                  <a:pt x="49" y="30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9"/>
                  <a:pt x="59" y="9"/>
                  <a:pt x="59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E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99BEBB-59A5-784F-BBD1-B98D3F28F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64" y="2356365"/>
            <a:ext cx="29772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 algn="r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სამედიცინო და ფარმაცევტული საქმიანობის რეგულირების სააგენტოს ჩამოყალიბება- განახლებული მიზნებითა და ინსტიტუციური რესურსით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C98171-1347-4DCF-A418-90C68A02091B}"/>
              </a:ext>
            </a:extLst>
          </p:cNvPr>
          <p:cNvCxnSpPr>
            <a:cxnSpLocks/>
          </p:cNvCxnSpPr>
          <p:nvPr/>
        </p:nvCxnSpPr>
        <p:spPr>
          <a:xfrm>
            <a:off x="3386138" y="3057752"/>
            <a:ext cx="1504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D8D039E-CFBE-46EC-A629-1BE8A8AA1438}"/>
              </a:ext>
            </a:extLst>
          </p:cNvPr>
          <p:cNvCxnSpPr>
            <a:cxnSpLocks/>
          </p:cNvCxnSpPr>
          <p:nvPr/>
        </p:nvCxnSpPr>
        <p:spPr>
          <a:xfrm>
            <a:off x="7300913" y="4142746"/>
            <a:ext cx="943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704321A-FA21-4C78-A482-880C12E0BACA}"/>
              </a:ext>
            </a:extLst>
          </p:cNvPr>
          <p:cNvCxnSpPr>
            <a:cxnSpLocks/>
          </p:cNvCxnSpPr>
          <p:nvPr/>
        </p:nvCxnSpPr>
        <p:spPr>
          <a:xfrm>
            <a:off x="4891088" y="5211763"/>
            <a:ext cx="80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193453E-F5BB-DC41-ABF1-3DADD4A5F9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4" r="25044"/>
          <a:stretch>
            <a:fillRect/>
          </a:stretch>
        </p:blipFill>
        <p:spPr>
          <a:xfrm>
            <a:off x="7387148" y="2250449"/>
            <a:ext cx="873783" cy="873783"/>
          </a:xfrm>
          <a:custGeom>
            <a:avLst/>
            <a:gdLst>
              <a:gd name="T0" fmla="*/ 701778 w 914400"/>
              <a:gd name="T1" fmla="*/ 0 h 914400"/>
              <a:gd name="T2" fmla="*/ 1403555 w 914400"/>
              <a:gd name="T3" fmla="*/ 701778 h 914400"/>
              <a:gd name="T4" fmla="*/ 701778 w 914400"/>
              <a:gd name="T5" fmla="*/ 1403555 h 914400"/>
              <a:gd name="T6" fmla="*/ 0 w 914400"/>
              <a:gd name="T7" fmla="*/ 701778 h 914400"/>
              <a:gd name="T8" fmla="*/ 701778 w 914400"/>
              <a:gd name="T9" fmla="*/ 0 h 914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effectLst>
            <a:outerShdw blurRad="457200" dist="76201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221481-AB81-5A4B-B10D-111FD0A8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476" y="3741360"/>
            <a:ext cx="28431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სანებართვო პირობებთან და სხვა რეგულაციებთან შესაბამისობის მიზნით შეფასდა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263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დაწესებულება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221481-AB81-5A4B-B10D-111FD0A8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476" y="5378153"/>
            <a:ext cx="3334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შესწავლილ იქნა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228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პაციენტის საქმე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5CEF2E-3738-4732-8854-0B32150720AD}"/>
              </a:ext>
            </a:extLst>
          </p:cNvPr>
          <p:cNvSpPr/>
          <p:nvPr/>
        </p:nvSpPr>
        <p:spPr>
          <a:xfrm>
            <a:off x="6996113" y="5042158"/>
            <a:ext cx="1150937" cy="115093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3175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489D87-92F9-F347-B558-620A3A56BFA5}"/>
              </a:ext>
            </a:extLst>
          </p:cNvPr>
          <p:cNvGrpSpPr/>
          <p:nvPr/>
        </p:nvGrpSpPr>
        <p:grpSpPr>
          <a:xfrm>
            <a:off x="7319121" y="5338751"/>
            <a:ext cx="504919" cy="557751"/>
            <a:chOff x="7411132" y="1355725"/>
            <a:chExt cx="851694" cy="922338"/>
          </a:xfrm>
          <a:solidFill>
            <a:schemeClr val="bg1"/>
          </a:solidFill>
        </p:grpSpPr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027BA22C-75AC-AB47-8EFE-74C3E7ED6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8813" y="1525588"/>
              <a:ext cx="354013" cy="752475"/>
            </a:xfrm>
            <a:custGeom>
              <a:avLst/>
              <a:gdLst>
                <a:gd name="T0" fmla="*/ 350 w 352"/>
                <a:gd name="T1" fmla="*/ 118 h 746"/>
                <a:gd name="T2" fmla="*/ 323 w 352"/>
                <a:gd name="T3" fmla="*/ 29 h 746"/>
                <a:gd name="T4" fmla="*/ 193 w 352"/>
                <a:gd name="T5" fmla="*/ 5 h 746"/>
                <a:gd name="T6" fmla="*/ 175 w 352"/>
                <a:gd name="T7" fmla="*/ 5 h 746"/>
                <a:gd name="T8" fmla="*/ 159 w 352"/>
                <a:gd name="T9" fmla="*/ 5 h 746"/>
                <a:gd name="T10" fmla="*/ 29 w 352"/>
                <a:gd name="T11" fmla="*/ 29 h 746"/>
                <a:gd name="T12" fmla="*/ 2 w 352"/>
                <a:gd name="T13" fmla="*/ 118 h 746"/>
                <a:gd name="T14" fmla="*/ 2 w 352"/>
                <a:gd name="T15" fmla="*/ 322 h 746"/>
                <a:gd name="T16" fmla="*/ 26 w 352"/>
                <a:gd name="T17" fmla="*/ 359 h 746"/>
                <a:gd name="T18" fmla="*/ 63 w 352"/>
                <a:gd name="T19" fmla="*/ 322 h 746"/>
                <a:gd name="T20" fmla="*/ 63 w 352"/>
                <a:gd name="T21" fmla="*/ 123 h 746"/>
                <a:gd name="T22" fmla="*/ 87 w 352"/>
                <a:gd name="T23" fmla="*/ 123 h 746"/>
                <a:gd name="T24" fmla="*/ 87 w 352"/>
                <a:gd name="T25" fmla="*/ 691 h 746"/>
                <a:gd name="T26" fmla="*/ 167 w 352"/>
                <a:gd name="T27" fmla="*/ 702 h 746"/>
                <a:gd name="T28" fmla="*/ 167 w 352"/>
                <a:gd name="T29" fmla="*/ 359 h 746"/>
                <a:gd name="T30" fmla="*/ 172 w 352"/>
                <a:gd name="T31" fmla="*/ 359 h 746"/>
                <a:gd name="T32" fmla="*/ 180 w 352"/>
                <a:gd name="T33" fmla="*/ 359 h 746"/>
                <a:gd name="T34" fmla="*/ 185 w 352"/>
                <a:gd name="T35" fmla="*/ 359 h 746"/>
                <a:gd name="T36" fmla="*/ 185 w 352"/>
                <a:gd name="T37" fmla="*/ 702 h 746"/>
                <a:gd name="T38" fmla="*/ 265 w 352"/>
                <a:gd name="T39" fmla="*/ 691 h 746"/>
                <a:gd name="T40" fmla="*/ 265 w 352"/>
                <a:gd name="T41" fmla="*/ 123 h 746"/>
                <a:gd name="T42" fmla="*/ 289 w 352"/>
                <a:gd name="T43" fmla="*/ 123 h 746"/>
                <a:gd name="T44" fmla="*/ 289 w 352"/>
                <a:gd name="T45" fmla="*/ 322 h 746"/>
                <a:gd name="T46" fmla="*/ 326 w 352"/>
                <a:gd name="T47" fmla="*/ 359 h 746"/>
                <a:gd name="T48" fmla="*/ 350 w 352"/>
                <a:gd name="T49" fmla="*/ 322 h 746"/>
                <a:gd name="T50" fmla="*/ 350 w 352"/>
                <a:gd name="T51" fmla="*/ 11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2" h="746">
                  <a:moveTo>
                    <a:pt x="350" y="118"/>
                  </a:moveTo>
                  <a:cubicBezTo>
                    <a:pt x="350" y="86"/>
                    <a:pt x="350" y="50"/>
                    <a:pt x="323" y="29"/>
                  </a:cubicBezTo>
                  <a:cubicBezTo>
                    <a:pt x="286" y="0"/>
                    <a:pt x="238" y="5"/>
                    <a:pt x="193" y="5"/>
                  </a:cubicBezTo>
                  <a:cubicBezTo>
                    <a:pt x="188" y="5"/>
                    <a:pt x="183" y="5"/>
                    <a:pt x="175" y="5"/>
                  </a:cubicBezTo>
                  <a:cubicBezTo>
                    <a:pt x="169" y="5"/>
                    <a:pt x="164" y="5"/>
                    <a:pt x="159" y="5"/>
                  </a:cubicBezTo>
                  <a:cubicBezTo>
                    <a:pt x="114" y="5"/>
                    <a:pt x="66" y="0"/>
                    <a:pt x="29" y="29"/>
                  </a:cubicBezTo>
                  <a:cubicBezTo>
                    <a:pt x="2" y="50"/>
                    <a:pt x="2" y="86"/>
                    <a:pt x="2" y="118"/>
                  </a:cubicBezTo>
                  <a:cubicBezTo>
                    <a:pt x="2" y="186"/>
                    <a:pt x="0" y="254"/>
                    <a:pt x="2" y="322"/>
                  </a:cubicBezTo>
                  <a:cubicBezTo>
                    <a:pt x="0" y="338"/>
                    <a:pt x="8" y="361"/>
                    <a:pt x="26" y="359"/>
                  </a:cubicBezTo>
                  <a:cubicBezTo>
                    <a:pt x="50" y="364"/>
                    <a:pt x="63" y="340"/>
                    <a:pt x="63" y="322"/>
                  </a:cubicBezTo>
                  <a:cubicBezTo>
                    <a:pt x="63" y="254"/>
                    <a:pt x="63" y="188"/>
                    <a:pt x="63" y="123"/>
                  </a:cubicBezTo>
                  <a:cubicBezTo>
                    <a:pt x="69" y="123"/>
                    <a:pt x="79" y="123"/>
                    <a:pt x="87" y="123"/>
                  </a:cubicBezTo>
                  <a:cubicBezTo>
                    <a:pt x="87" y="311"/>
                    <a:pt x="85" y="503"/>
                    <a:pt x="87" y="691"/>
                  </a:cubicBezTo>
                  <a:cubicBezTo>
                    <a:pt x="82" y="738"/>
                    <a:pt x="161" y="746"/>
                    <a:pt x="167" y="702"/>
                  </a:cubicBezTo>
                  <a:cubicBezTo>
                    <a:pt x="167" y="586"/>
                    <a:pt x="167" y="474"/>
                    <a:pt x="167" y="359"/>
                  </a:cubicBezTo>
                  <a:cubicBezTo>
                    <a:pt x="172" y="359"/>
                    <a:pt x="172" y="359"/>
                    <a:pt x="172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5" y="359"/>
                    <a:pt x="185" y="359"/>
                    <a:pt x="185" y="359"/>
                  </a:cubicBezTo>
                  <a:cubicBezTo>
                    <a:pt x="185" y="474"/>
                    <a:pt x="185" y="586"/>
                    <a:pt x="185" y="702"/>
                  </a:cubicBezTo>
                  <a:cubicBezTo>
                    <a:pt x="191" y="746"/>
                    <a:pt x="270" y="738"/>
                    <a:pt x="265" y="691"/>
                  </a:cubicBezTo>
                  <a:cubicBezTo>
                    <a:pt x="268" y="503"/>
                    <a:pt x="265" y="311"/>
                    <a:pt x="265" y="123"/>
                  </a:cubicBezTo>
                  <a:cubicBezTo>
                    <a:pt x="273" y="123"/>
                    <a:pt x="283" y="123"/>
                    <a:pt x="289" y="123"/>
                  </a:cubicBezTo>
                  <a:cubicBezTo>
                    <a:pt x="289" y="188"/>
                    <a:pt x="289" y="254"/>
                    <a:pt x="289" y="322"/>
                  </a:cubicBezTo>
                  <a:cubicBezTo>
                    <a:pt x="289" y="340"/>
                    <a:pt x="302" y="364"/>
                    <a:pt x="326" y="359"/>
                  </a:cubicBezTo>
                  <a:cubicBezTo>
                    <a:pt x="344" y="361"/>
                    <a:pt x="352" y="338"/>
                    <a:pt x="350" y="322"/>
                  </a:cubicBezTo>
                  <a:cubicBezTo>
                    <a:pt x="352" y="254"/>
                    <a:pt x="350" y="186"/>
                    <a:pt x="350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C0FB8B1E-E0CC-2049-A57A-F279736E8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9776" y="1355725"/>
              <a:ext cx="182562" cy="177800"/>
            </a:xfrm>
            <a:custGeom>
              <a:avLst/>
              <a:gdLst>
                <a:gd name="T0" fmla="*/ 156 w 180"/>
                <a:gd name="T1" fmla="*/ 110 h 176"/>
                <a:gd name="T2" fmla="*/ 71 w 180"/>
                <a:gd name="T3" fmla="*/ 19 h 176"/>
                <a:gd name="T4" fmla="*/ 34 w 180"/>
                <a:gd name="T5" fmla="*/ 134 h 176"/>
                <a:gd name="T6" fmla="*/ 156 w 180"/>
                <a:gd name="T7" fmla="*/ 1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76">
                  <a:moveTo>
                    <a:pt x="156" y="110"/>
                  </a:moveTo>
                  <a:cubicBezTo>
                    <a:pt x="180" y="60"/>
                    <a:pt x="125" y="0"/>
                    <a:pt x="71" y="19"/>
                  </a:cubicBezTo>
                  <a:cubicBezTo>
                    <a:pt x="21" y="26"/>
                    <a:pt x="0" y="97"/>
                    <a:pt x="34" y="134"/>
                  </a:cubicBezTo>
                  <a:cubicBezTo>
                    <a:pt x="66" y="176"/>
                    <a:pt x="143" y="163"/>
                    <a:pt x="156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58382B0-7A19-0748-9518-05652A1DD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9557" y="1448205"/>
              <a:ext cx="166688" cy="133350"/>
            </a:xfrm>
            <a:custGeom>
              <a:avLst/>
              <a:gdLst>
                <a:gd name="T0" fmla="*/ 81 w 165"/>
                <a:gd name="T1" fmla="*/ 132 h 132"/>
                <a:gd name="T2" fmla="*/ 133 w 165"/>
                <a:gd name="T3" fmla="*/ 106 h 132"/>
                <a:gd name="T4" fmla="*/ 94 w 165"/>
                <a:gd name="T5" fmla="*/ 0 h 132"/>
                <a:gd name="T6" fmla="*/ 81 w 165"/>
                <a:gd name="T7" fmla="*/ 0 h 132"/>
                <a:gd name="T8" fmla="*/ 71 w 165"/>
                <a:gd name="T9" fmla="*/ 0 h 132"/>
                <a:gd name="T10" fmla="*/ 31 w 165"/>
                <a:gd name="T11" fmla="*/ 106 h 132"/>
                <a:gd name="T12" fmla="*/ 81 w 165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132">
                  <a:moveTo>
                    <a:pt x="81" y="132"/>
                  </a:moveTo>
                  <a:cubicBezTo>
                    <a:pt x="102" y="132"/>
                    <a:pt x="123" y="121"/>
                    <a:pt x="133" y="106"/>
                  </a:cubicBezTo>
                  <a:cubicBezTo>
                    <a:pt x="165" y="69"/>
                    <a:pt x="139" y="11"/>
                    <a:pt x="94" y="0"/>
                  </a:cubicBezTo>
                  <a:cubicBezTo>
                    <a:pt x="91" y="0"/>
                    <a:pt x="86" y="0"/>
                    <a:pt x="81" y="0"/>
                  </a:cubicBezTo>
                  <a:cubicBezTo>
                    <a:pt x="78" y="0"/>
                    <a:pt x="73" y="0"/>
                    <a:pt x="71" y="0"/>
                  </a:cubicBezTo>
                  <a:cubicBezTo>
                    <a:pt x="26" y="11"/>
                    <a:pt x="0" y="69"/>
                    <a:pt x="31" y="106"/>
                  </a:cubicBezTo>
                  <a:cubicBezTo>
                    <a:pt x="42" y="121"/>
                    <a:pt x="63" y="132"/>
                    <a:pt x="81" y="1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A7A6B59-0DF8-0743-AC73-F8011B608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132" y="1599018"/>
              <a:ext cx="358775" cy="673100"/>
            </a:xfrm>
            <a:custGeom>
              <a:avLst/>
              <a:gdLst>
                <a:gd name="T0" fmla="*/ 280 w 356"/>
                <a:gd name="T1" fmla="*/ 26 h 668"/>
                <a:gd name="T2" fmla="*/ 178 w 356"/>
                <a:gd name="T3" fmla="*/ 5 h 668"/>
                <a:gd name="T4" fmla="*/ 79 w 356"/>
                <a:gd name="T5" fmla="*/ 26 h 668"/>
                <a:gd name="T6" fmla="*/ 34 w 356"/>
                <a:gd name="T7" fmla="*/ 142 h 668"/>
                <a:gd name="T8" fmla="*/ 0 w 356"/>
                <a:gd name="T9" fmla="*/ 265 h 668"/>
                <a:gd name="T10" fmla="*/ 52 w 356"/>
                <a:gd name="T11" fmla="*/ 268 h 668"/>
                <a:gd name="T12" fmla="*/ 102 w 356"/>
                <a:gd name="T13" fmla="*/ 100 h 668"/>
                <a:gd name="T14" fmla="*/ 115 w 356"/>
                <a:gd name="T15" fmla="*/ 92 h 668"/>
                <a:gd name="T16" fmla="*/ 37 w 356"/>
                <a:gd name="T17" fmla="*/ 400 h 668"/>
                <a:gd name="T18" fmla="*/ 115 w 356"/>
                <a:gd name="T19" fmla="*/ 400 h 668"/>
                <a:gd name="T20" fmla="*/ 115 w 356"/>
                <a:gd name="T21" fmla="*/ 634 h 668"/>
                <a:gd name="T22" fmla="*/ 173 w 356"/>
                <a:gd name="T23" fmla="*/ 634 h 668"/>
                <a:gd name="T24" fmla="*/ 175 w 356"/>
                <a:gd name="T25" fmla="*/ 400 h 668"/>
                <a:gd name="T26" fmla="*/ 178 w 356"/>
                <a:gd name="T27" fmla="*/ 400 h 668"/>
                <a:gd name="T28" fmla="*/ 183 w 356"/>
                <a:gd name="T29" fmla="*/ 400 h 668"/>
                <a:gd name="T30" fmla="*/ 186 w 356"/>
                <a:gd name="T31" fmla="*/ 634 h 668"/>
                <a:gd name="T32" fmla="*/ 243 w 356"/>
                <a:gd name="T33" fmla="*/ 634 h 668"/>
                <a:gd name="T34" fmla="*/ 243 w 356"/>
                <a:gd name="T35" fmla="*/ 400 h 668"/>
                <a:gd name="T36" fmla="*/ 322 w 356"/>
                <a:gd name="T37" fmla="*/ 400 h 668"/>
                <a:gd name="T38" fmla="*/ 243 w 356"/>
                <a:gd name="T39" fmla="*/ 92 h 668"/>
                <a:gd name="T40" fmla="*/ 257 w 356"/>
                <a:gd name="T41" fmla="*/ 100 h 668"/>
                <a:gd name="T42" fmla="*/ 306 w 356"/>
                <a:gd name="T43" fmla="*/ 268 h 668"/>
                <a:gd name="T44" fmla="*/ 356 w 356"/>
                <a:gd name="T45" fmla="*/ 265 h 668"/>
                <a:gd name="T46" fmla="*/ 325 w 356"/>
                <a:gd name="T47" fmla="*/ 142 h 668"/>
                <a:gd name="T48" fmla="*/ 280 w 356"/>
                <a:gd name="T49" fmla="*/ 26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6" h="668">
                  <a:moveTo>
                    <a:pt x="280" y="26"/>
                  </a:moveTo>
                  <a:cubicBezTo>
                    <a:pt x="254" y="0"/>
                    <a:pt x="215" y="2"/>
                    <a:pt x="178" y="5"/>
                  </a:cubicBezTo>
                  <a:cubicBezTo>
                    <a:pt x="144" y="2"/>
                    <a:pt x="105" y="0"/>
                    <a:pt x="79" y="26"/>
                  </a:cubicBezTo>
                  <a:cubicBezTo>
                    <a:pt x="50" y="58"/>
                    <a:pt x="47" y="102"/>
                    <a:pt x="34" y="142"/>
                  </a:cubicBezTo>
                  <a:cubicBezTo>
                    <a:pt x="24" y="181"/>
                    <a:pt x="5" y="223"/>
                    <a:pt x="0" y="265"/>
                  </a:cubicBezTo>
                  <a:cubicBezTo>
                    <a:pt x="3" y="292"/>
                    <a:pt x="47" y="294"/>
                    <a:pt x="52" y="268"/>
                  </a:cubicBezTo>
                  <a:cubicBezTo>
                    <a:pt x="71" y="213"/>
                    <a:pt x="84" y="155"/>
                    <a:pt x="102" y="100"/>
                  </a:cubicBezTo>
                  <a:cubicBezTo>
                    <a:pt x="105" y="100"/>
                    <a:pt x="110" y="94"/>
                    <a:pt x="115" y="92"/>
                  </a:cubicBezTo>
                  <a:cubicBezTo>
                    <a:pt x="89" y="194"/>
                    <a:pt x="60" y="297"/>
                    <a:pt x="37" y="400"/>
                  </a:cubicBezTo>
                  <a:cubicBezTo>
                    <a:pt x="63" y="400"/>
                    <a:pt x="89" y="400"/>
                    <a:pt x="115" y="400"/>
                  </a:cubicBezTo>
                  <a:cubicBezTo>
                    <a:pt x="115" y="478"/>
                    <a:pt x="113" y="555"/>
                    <a:pt x="115" y="634"/>
                  </a:cubicBezTo>
                  <a:cubicBezTo>
                    <a:pt x="118" y="668"/>
                    <a:pt x="170" y="668"/>
                    <a:pt x="173" y="634"/>
                  </a:cubicBezTo>
                  <a:cubicBezTo>
                    <a:pt x="175" y="557"/>
                    <a:pt x="173" y="478"/>
                    <a:pt x="175" y="400"/>
                  </a:cubicBezTo>
                  <a:cubicBezTo>
                    <a:pt x="178" y="400"/>
                    <a:pt x="178" y="400"/>
                    <a:pt x="178" y="400"/>
                  </a:cubicBezTo>
                  <a:cubicBezTo>
                    <a:pt x="181" y="400"/>
                    <a:pt x="183" y="400"/>
                    <a:pt x="183" y="400"/>
                  </a:cubicBezTo>
                  <a:cubicBezTo>
                    <a:pt x="186" y="478"/>
                    <a:pt x="183" y="557"/>
                    <a:pt x="186" y="634"/>
                  </a:cubicBezTo>
                  <a:cubicBezTo>
                    <a:pt x="188" y="668"/>
                    <a:pt x="241" y="668"/>
                    <a:pt x="243" y="634"/>
                  </a:cubicBezTo>
                  <a:cubicBezTo>
                    <a:pt x="246" y="555"/>
                    <a:pt x="243" y="478"/>
                    <a:pt x="243" y="400"/>
                  </a:cubicBezTo>
                  <a:cubicBezTo>
                    <a:pt x="270" y="400"/>
                    <a:pt x="296" y="400"/>
                    <a:pt x="322" y="400"/>
                  </a:cubicBezTo>
                  <a:cubicBezTo>
                    <a:pt x="298" y="297"/>
                    <a:pt x="270" y="194"/>
                    <a:pt x="243" y="92"/>
                  </a:cubicBezTo>
                  <a:cubicBezTo>
                    <a:pt x="249" y="94"/>
                    <a:pt x="254" y="100"/>
                    <a:pt x="257" y="100"/>
                  </a:cubicBezTo>
                  <a:cubicBezTo>
                    <a:pt x="275" y="155"/>
                    <a:pt x="288" y="213"/>
                    <a:pt x="306" y="268"/>
                  </a:cubicBezTo>
                  <a:cubicBezTo>
                    <a:pt x="311" y="294"/>
                    <a:pt x="356" y="292"/>
                    <a:pt x="356" y="265"/>
                  </a:cubicBezTo>
                  <a:cubicBezTo>
                    <a:pt x="353" y="223"/>
                    <a:pt x="335" y="181"/>
                    <a:pt x="325" y="142"/>
                  </a:cubicBezTo>
                  <a:cubicBezTo>
                    <a:pt x="311" y="102"/>
                    <a:pt x="309" y="58"/>
                    <a:pt x="28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0071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7" grpId="0" animBg="1"/>
      <p:bldP spid="30" grpId="0"/>
      <p:bldP spid="32" grpId="0"/>
      <p:bldP spid="14" grpId="0"/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8FB3268-B89A-AB45-93CF-3D192F372B31}"/>
              </a:ext>
            </a:extLst>
          </p:cNvPr>
          <p:cNvGrpSpPr/>
          <p:nvPr/>
        </p:nvGrpSpPr>
        <p:grpSpPr>
          <a:xfrm>
            <a:off x="415834" y="2317357"/>
            <a:ext cx="4868313" cy="738664"/>
            <a:chOff x="469403" y="1991264"/>
            <a:chExt cx="4809181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A18CFC-337C-4332-8CD4-45051B9F4A71}"/>
                </a:ext>
              </a:extLst>
            </p:cNvPr>
            <p:cNvSpPr txBox="1"/>
            <p:nvPr/>
          </p:nvSpPr>
          <p:spPr>
            <a:xfrm>
              <a:off x="882190" y="1991264"/>
              <a:ext cx="4396394" cy="73866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სოციალური მომსახურების სააგენტოს მიერ 2017-2019 წლებში დარეგისტრირებული 4 მლნ შემთხვევა გაერთიანდა 669 </a:t>
              </a:r>
              <a:r>
                <a:rPr lang="en-US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DRG </a:t>
              </a:r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კოდში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C3C65F-8576-41B0-A5FE-3626E26E028B}"/>
                </a:ext>
              </a:extLst>
            </p:cNvPr>
            <p:cNvSpPr/>
            <p:nvPr/>
          </p:nvSpPr>
          <p:spPr>
            <a:xfrm>
              <a:off x="469403" y="2204408"/>
              <a:ext cx="314369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FC34F6E-2623-4FF3-B4CC-331CEAAECF32}"/>
              </a:ext>
            </a:extLst>
          </p:cNvPr>
          <p:cNvSpPr/>
          <p:nvPr/>
        </p:nvSpPr>
        <p:spPr>
          <a:xfrm>
            <a:off x="3825591" y="559100"/>
            <a:ext cx="496183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A017AE-1BF0-43D1-8415-7EE4B53BC3CB}"/>
              </a:ext>
            </a:extLst>
          </p:cNvPr>
          <p:cNvGrpSpPr/>
          <p:nvPr/>
        </p:nvGrpSpPr>
        <p:grpSpPr>
          <a:xfrm>
            <a:off x="3247817" y="-5341"/>
            <a:ext cx="8645512" cy="1505882"/>
            <a:chOff x="6979959" y="1110373"/>
            <a:chExt cx="4882546" cy="15058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96CAD1-4FB9-4D8A-B664-38208227041C}"/>
                </a:ext>
              </a:extLst>
            </p:cNvPr>
            <p:cNvSpPr txBox="1"/>
            <p:nvPr/>
          </p:nvSpPr>
          <p:spPr>
            <a:xfrm>
              <a:off x="6979959" y="1415926"/>
              <a:ext cx="48825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a-GE" sz="24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ეფექტურობის გაუმჯობესებისა და დიაგნოზთან შეჭიდული ჯგუფების დანერგვისთვის </a:t>
              </a:r>
            </a:p>
            <a:p>
              <a:pPr algn="r"/>
              <a:r>
                <a:rPr lang="ka-GE" sz="2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საფუძვლების მომზადება 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4EF3FC7-8E03-4EE4-9B2A-26677879F496}"/>
                </a:ext>
              </a:extLst>
            </p:cNvPr>
            <p:cNvSpPr txBox="1"/>
            <p:nvPr/>
          </p:nvSpPr>
          <p:spPr>
            <a:xfrm>
              <a:off x="7039475" y="1110373"/>
              <a:ext cx="39473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sp>
        <p:nvSpPr>
          <p:cNvPr id="31" name="Freeform 57">
            <a:extLst>
              <a:ext uri="{FF2B5EF4-FFF2-40B4-BE49-F238E27FC236}">
                <a16:creationId xmlns:a16="http://schemas.microsoft.com/office/drawing/2014/main" id="{CC07383C-9DFE-5C43-9F9B-2319E181EF6F}"/>
              </a:ext>
            </a:extLst>
          </p:cNvPr>
          <p:cNvSpPr>
            <a:spLocks noEditPoints="1"/>
          </p:cNvSpPr>
          <p:nvPr/>
        </p:nvSpPr>
        <p:spPr bwMode="auto">
          <a:xfrm>
            <a:off x="5228717" y="3810677"/>
            <a:ext cx="2402228" cy="2059050"/>
          </a:xfrm>
          <a:custGeom>
            <a:avLst/>
            <a:gdLst>
              <a:gd name="T0" fmla="*/ 156 w 228"/>
              <a:gd name="T1" fmla="*/ 84 h 196"/>
              <a:gd name="T2" fmla="*/ 143 w 228"/>
              <a:gd name="T3" fmla="*/ 84 h 196"/>
              <a:gd name="T4" fmla="*/ 128 w 228"/>
              <a:gd name="T5" fmla="*/ 3 h 196"/>
              <a:gd name="T6" fmla="*/ 124 w 228"/>
              <a:gd name="T7" fmla="*/ 0 h 196"/>
              <a:gd name="T8" fmla="*/ 120 w 228"/>
              <a:gd name="T9" fmla="*/ 3 h 196"/>
              <a:gd name="T10" fmla="*/ 99 w 228"/>
              <a:gd name="T11" fmla="*/ 169 h 196"/>
              <a:gd name="T12" fmla="*/ 72 w 228"/>
              <a:gd name="T13" fmla="*/ 47 h 196"/>
              <a:gd name="T14" fmla="*/ 68 w 228"/>
              <a:gd name="T15" fmla="*/ 44 h 196"/>
              <a:gd name="T16" fmla="*/ 64 w 228"/>
              <a:gd name="T17" fmla="*/ 47 h 196"/>
              <a:gd name="T18" fmla="*/ 43 w 228"/>
              <a:gd name="T19" fmla="*/ 126 h 196"/>
              <a:gd name="T20" fmla="*/ 28 w 228"/>
              <a:gd name="T21" fmla="*/ 83 h 196"/>
              <a:gd name="T22" fmla="*/ 24 w 228"/>
              <a:gd name="T23" fmla="*/ 80 h 196"/>
              <a:gd name="T24" fmla="*/ 4 w 228"/>
              <a:gd name="T25" fmla="*/ 80 h 196"/>
              <a:gd name="T26" fmla="*/ 0 w 228"/>
              <a:gd name="T27" fmla="*/ 84 h 196"/>
              <a:gd name="T28" fmla="*/ 4 w 228"/>
              <a:gd name="T29" fmla="*/ 88 h 196"/>
              <a:gd name="T30" fmla="*/ 21 w 228"/>
              <a:gd name="T31" fmla="*/ 88 h 196"/>
              <a:gd name="T32" fmla="*/ 40 w 228"/>
              <a:gd name="T33" fmla="*/ 141 h 196"/>
              <a:gd name="T34" fmla="*/ 44 w 228"/>
              <a:gd name="T35" fmla="*/ 144 h 196"/>
              <a:gd name="T36" fmla="*/ 48 w 228"/>
              <a:gd name="T37" fmla="*/ 141 h 196"/>
              <a:gd name="T38" fmla="*/ 68 w 228"/>
              <a:gd name="T39" fmla="*/ 65 h 196"/>
              <a:gd name="T40" fmla="*/ 96 w 228"/>
              <a:gd name="T41" fmla="*/ 193 h 196"/>
              <a:gd name="T42" fmla="*/ 100 w 228"/>
              <a:gd name="T43" fmla="*/ 196 h 196"/>
              <a:gd name="T44" fmla="*/ 100 w 228"/>
              <a:gd name="T45" fmla="*/ 196 h 196"/>
              <a:gd name="T46" fmla="*/ 104 w 228"/>
              <a:gd name="T47" fmla="*/ 193 h 196"/>
              <a:gd name="T48" fmla="*/ 125 w 228"/>
              <a:gd name="T49" fmla="*/ 29 h 196"/>
              <a:gd name="T50" fmla="*/ 136 w 228"/>
              <a:gd name="T51" fmla="*/ 89 h 196"/>
              <a:gd name="T52" fmla="*/ 140 w 228"/>
              <a:gd name="T53" fmla="*/ 92 h 196"/>
              <a:gd name="T54" fmla="*/ 156 w 228"/>
              <a:gd name="T55" fmla="*/ 92 h 196"/>
              <a:gd name="T56" fmla="*/ 160 w 228"/>
              <a:gd name="T57" fmla="*/ 88 h 196"/>
              <a:gd name="T58" fmla="*/ 156 w 228"/>
              <a:gd name="T59" fmla="*/ 84 h 196"/>
              <a:gd name="T60" fmla="*/ 196 w 228"/>
              <a:gd name="T61" fmla="*/ 84 h 196"/>
              <a:gd name="T62" fmla="*/ 176 w 228"/>
              <a:gd name="T63" fmla="*/ 84 h 196"/>
              <a:gd name="T64" fmla="*/ 172 w 228"/>
              <a:gd name="T65" fmla="*/ 88 h 196"/>
              <a:gd name="T66" fmla="*/ 176 w 228"/>
              <a:gd name="T67" fmla="*/ 92 h 196"/>
              <a:gd name="T68" fmla="*/ 196 w 228"/>
              <a:gd name="T69" fmla="*/ 92 h 196"/>
              <a:gd name="T70" fmla="*/ 200 w 228"/>
              <a:gd name="T71" fmla="*/ 88 h 196"/>
              <a:gd name="T72" fmla="*/ 196 w 228"/>
              <a:gd name="T73" fmla="*/ 84 h 196"/>
              <a:gd name="T74" fmla="*/ 224 w 228"/>
              <a:gd name="T75" fmla="*/ 84 h 196"/>
              <a:gd name="T76" fmla="*/ 212 w 228"/>
              <a:gd name="T77" fmla="*/ 84 h 196"/>
              <a:gd name="T78" fmla="*/ 208 w 228"/>
              <a:gd name="T79" fmla="*/ 88 h 196"/>
              <a:gd name="T80" fmla="*/ 212 w 228"/>
              <a:gd name="T81" fmla="*/ 92 h 196"/>
              <a:gd name="T82" fmla="*/ 224 w 228"/>
              <a:gd name="T83" fmla="*/ 92 h 196"/>
              <a:gd name="T84" fmla="*/ 228 w 228"/>
              <a:gd name="T85" fmla="*/ 88 h 196"/>
              <a:gd name="T86" fmla="*/ 224 w 228"/>
              <a:gd name="T87" fmla="*/ 8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8" h="196">
                <a:moveTo>
                  <a:pt x="156" y="84"/>
                </a:moveTo>
                <a:cubicBezTo>
                  <a:pt x="143" y="84"/>
                  <a:pt x="143" y="84"/>
                  <a:pt x="143" y="84"/>
                </a:cubicBezTo>
                <a:cubicBezTo>
                  <a:pt x="128" y="3"/>
                  <a:pt x="128" y="3"/>
                  <a:pt x="128" y="3"/>
                </a:cubicBezTo>
                <a:cubicBezTo>
                  <a:pt x="128" y="1"/>
                  <a:pt x="126" y="0"/>
                  <a:pt x="124" y="0"/>
                </a:cubicBezTo>
                <a:cubicBezTo>
                  <a:pt x="122" y="0"/>
                  <a:pt x="120" y="2"/>
                  <a:pt x="120" y="3"/>
                </a:cubicBezTo>
                <a:cubicBezTo>
                  <a:pt x="99" y="169"/>
                  <a:pt x="99" y="169"/>
                  <a:pt x="99" y="169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5"/>
                  <a:pt x="70" y="44"/>
                  <a:pt x="68" y="44"/>
                </a:cubicBezTo>
                <a:cubicBezTo>
                  <a:pt x="66" y="44"/>
                  <a:pt x="65" y="45"/>
                  <a:pt x="64" y="47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28" y="83"/>
                  <a:pt x="28" y="83"/>
                  <a:pt x="28" y="83"/>
                </a:cubicBezTo>
                <a:cubicBezTo>
                  <a:pt x="27" y="81"/>
                  <a:pt x="26" y="80"/>
                  <a:pt x="24" y="80"/>
                </a:cubicBezTo>
                <a:cubicBezTo>
                  <a:pt x="4" y="80"/>
                  <a:pt x="4" y="80"/>
                  <a:pt x="4" y="80"/>
                </a:cubicBezTo>
                <a:cubicBezTo>
                  <a:pt x="2" y="80"/>
                  <a:pt x="0" y="82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21" y="88"/>
                  <a:pt x="21" y="88"/>
                  <a:pt x="21" y="88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41" y="143"/>
                  <a:pt x="42" y="144"/>
                  <a:pt x="44" y="144"/>
                </a:cubicBezTo>
                <a:cubicBezTo>
                  <a:pt x="46" y="144"/>
                  <a:pt x="47" y="143"/>
                  <a:pt x="48" y="141"/>
                </a:cubicBezTo>
                <a:cubicBezTo>
                  <a:pt x="68" y="65"/>
                  <a:pt x="68" y="65"/>
                  <a:pt x="68" y="65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5"/>
                  <a:pt x="98" y="196"/>
                  <a:pt x="100" y="196"/>
                </a:cubicBezTo>
                <a:cubicBezTo>
                  <a:pt x="100" y="196"/>
                  <a:pt x="100" y="196"/>
                  <a:pt x="100" y="196"/>
                </a:cubicBezTo>
                <a:cubicBezTo>
                  <a:pt x="102" y="196"/>
                  <a:pt x="104" y="194"/>
                  <a:pt x="104" y="193"/>
                </a:cubicBezTo>
                <a:cubicBezTo>
                  <a:pt x="125" y="29"/>
                  <a:pt x="125" y="29"/>
                  <a:pt x="125" y="29"/>
                </a:cubicBezTo>
                <a:cubicBezTo>
                  <a:pt x="136" y="89"/>
                  <a:pt x="136" y="89"/>
                  <a:pt x="136" y="89"/>
                </a:cubicBezTo>
                <a:cubicBezTo>
                  <a:pt x="136" y="91"/>
                  <a:pt x="138" y="92"/>
                  <a:pt x="140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8" y="92"/>
                  <a:pt x="160" y="90"/>
                  <a:pt x="160" y="88"/>
                </a:cubicBezTo>
                <a:cubicBezTo>
                  <a:pt x="160" y="86"/>
                  <a:pt x="158" y="84"/>
                  <a:pt x="156" y="84"/>
                </a:cubicBezTo>
                <a:close/>
                <a:moveTo>
                  <a:pt x="196" y="84"/>
                </a:moveTo>
                <a:cubicBezTo>
                  <a:pt x="176" y="84"/>
                  <a:pt x="176" y="84"/>
                  <a:pt x="176" y="84"/>
                </a:cubicBezTo>
                <a:cubicBezTo>
                  <a:pt x="174" y="84"/>
                  <a:pt x="172" y="86"/>
                  <a:pt x="172" y="88"/>
                </a:cubicBezTo>
                <a:cubicBezTo>
                  <a:pt x="172" y="90"/>
                  <a:pt x="174" y="92"/>
                  <a:pt x="176" y="92"/>
                </a:cubicBezTo>
                <a:cubicBezTo>
                  <a:pt x="196" y="92"/>
                  <a:pt x="196" y="92"/>
                  <a:pt x="196" y="92"/>
                </a:cubicBezTo>
                <a:cubicBezTo>
                  <a:pt x="198" y="92"/>
                  <a:pt x="200" y="90"/>
                  <a:pt x="200" y="88"/>
                </a:cubicBezTo>
                <a:cubicBezTo>
                  <a:pt x="200" y="86"/>
                  <a:pt x="198" y="84"/>
                  <a:pt x="196" y="84"/>
                </a:cubicBezTo>
                <a:close/>
                <a:moveTo>
                  <a:pt x="224" y="84"/>
                </a:moveTo>
                <a:cubicBezTo>
                  <a:pt x="212" y="84"/>
                  <a:pt x="212" y="84"/>
                  <a:pt x="212" y="84"/>
                </a:cubicBezTo>
                <a:cubicBezTo>
                  <a:pt x="210" y="84"/>
                  <a:pt x="208" y="86"/>
                  <a:pt x="208" y="88"/>
                </a:cubicBezTo>
                <a:cubicBezTo>
                  <a:pt x="208" y="90"/>
                  <a:pt x="210" y="92"/>
                  <a:pt x="212" y="92"/>
                </a:cubicBezTo>
                <a:cubicBezTo>
                  <a:pt x="224" y="92"/>
                  <a:pt x="224" y="92"/>
                  <a:pt x="224" y="92"/>
                </a:cubicBezTo>
                <a:cubicBezTo>
                  <a:pt x="226" y="92"/>
                  <a:pt x="228" y="90"/>
                  <a:pt x="228" y="88"/>
                </a:cubicBezTo>
                <a:cubicBezTo>
                  <a:pt x="228" y="86"/>
                  <a:pt x="226" y="84"/>
                  <a:pt x="224" y="84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3090C4-5E2E-C142-B0F5-3E03D7CB21BA}"/>
              </a:ext>
            </a:extLst>
          </p:cNvPr>
          <p:cNvGrpSpPr/>
          <p:nvPr/>
        </p:nvGrpSpPr>
        <p:grpSpPr>
          <a:xfrm>
            <a:off x="8027346" y="4020917"/>
            <a:ext cx="3998619" cy="1848810"/>
            <a:chOff x="4449096" y="5043948"/>
            <a:chExt cx="3564218" cy="163347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2A1E2C3-6A0D-C140-8104-4DC0D0F7ECC7}"/>
                </a:ext>
              </a:extLst>
            </p:cNvPr>
            <p:cNvSpPr/>
            <p:nvPr/>
          </p:nvSpPr>
          <p:spPr>
            <a:xfrm>
              <a:off x="4449096" y="5043948"/>
              <a:ext cx="3564218" cy="1633471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465FB59-D11F-AD43-937C-7E3E4A69C49E}"/>
                </a:ext>
              </a:extLst>
            </p:cNvPr>
            <p:cNvGrpSpPr/>
            <p:nvPr/>
          </p:nvGrpSpPr>
          <p:grpSpPr>
            <a:xfrm>
              <a:off x="4494376" y="5148226"/>
              <a:ext cx="3473659" cy="1361040"/>
              <a:chOff x="4494376" y="5128351"/>
              <a:chExt cx="3473659" cy="136104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4529714-70AB-C843-8B64-22932734E285}"/>
                  </a:ext>
                </a:extLst>
              </p:cNvPr>
              <p:cNvSpPr txBox="1"/>
              <p:nvPr/>
            </p:nvSpPr>
            <p:spPr>
              <a:xfrm>
                <a:off x="4494376" y="5456063"/>
                <a:ext cx="3473659" cy="1033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1400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ჰოსპიტალის საინფორმაციო სისტემები</a:t>
                </a:r>
              </a:p>
              <a:p>
                <a:pPr algn="ctr"/>
                <a:r>
                  <a:rPr lang="ka-GE" sz="1400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ერთიანი სამუშაო გარემო და სტანდარტები.</a:t>
                </a:r>
              </a:p>
              <a:p>
                <a:pPr algn="ctr"/>
                <a:r>
                  <a:rPr lang="ka-GE" sz="1400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ცენტრალური ელექტრონული სამედიცინო ჩანაწერები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5F73BCF-B2D8-8F4D-8324-5F0DF83CD3DE}"/>
                  </a:ext>
                </a:extLst>
              </p:cNvPr>
              <p:cNvSpPr txBox="1"/>
              <p:nvPr/>
            </p:nvSpPr>
            <p:spPr>
              <a:xfrm>
                <a:off x="4988649" y="5128351"/>
                <a:ext cx="2485112" cy="353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20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BPG DejaVu Sans" panose="020B0603030804020204" pitchFamily="34" charset="0"/>
                  </a:rPr>
                  <a:t>ეკოსისტემა</a:t>
                </a:r>
                <a:endParaRPr lang="en-GE" sz="20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167BB5-A72F-3445-BC3D-4AE601E5CC0B}"/>
              </a:ext>
            </a:extLst>
          </p:cNvPr>
          <p:cNvGrpSpPr/>
          <p:nvPr/>
        </p:nvGrpSpPr>
        <p:grpSpPr>
          <a:xfrm>
            <a:off x="415834" y="3391228"/>
            <a:ext cx="6897836" cy="312373"/>
            <a:chOff x="469403" y="3048382"/>
            <a:chExt cx="6814052" cy="31237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5E8A88-D5BC-4F48-8F88-5BC43AAA18A8}"/>
                </a:ext>
              </a:extLst>
            </p:cNvPr>
            <p:cNvSpPr txBox="1"/>
            <p:nvPr/>
          </p:nvSpPr>
          <p:spPr>
            <a:xfrm>
              <a:off x="882190" y="3050680"/>
              <a:ext cx="6401265" cy="30777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ამოქმედდა ელექტრონული სამედიცინო ჩანაწერების სისტემა 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B1DC54B-7D20-7E4C-A5BB-B3DB0858ACBC}"/>
                </a:ext>
              </a:extLst>
            </p:cNvPr>
            <p:cNvSpPr/>
            <p:nvPr/>
          </p:nvSpPr>
          <p:spPr>
            <a:xfrm>
              <a:off x="469403" y="3048382"/>
              <a:ext cx="314369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728877-7ABD-E84C-95BD-60E69DC07EA5}"/>
              </a:ext>
            </a:extLst>
          </p:cNvPr>
          <p:cNvGrpSpPr/>
          <p:nvPr/>
        </p:nvGrpSpPr>
        <p:grpSpPr>
          <a:xfrm>
            <a:off x="415834" y="4038808"/>
            <a:ext cx="6816059" cy="523220"/>
            <a:chOff x="469403" y="3790086"/>
            <a:chExt cx="6733269" cy="5232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0E8A61-E2C1-4D49-AFB9-DEF885EA007E}"/>
                </a:ext>
              </a:extLst>
            </p:cNvPr>
            <p:cNvSpPr txBox="1"/>
            <p:nvPr/>
          </p:nvSpPr>
          <p:spPr>
            <a:xfrm>
              <a:off x="882190" y="3790086"/>
              <a:ext cx="6320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584 </a:t>
              </a:r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ჰოსპიტალური და ამბულატორიული სერვისის მიმოწდებელმა და 1532 აფთიაქმა დაიწყო სისტემით სარგებლობა </a:t>
              </a:r>
              <a:endParaRPr lang="en-US" sz="1400" noProof="1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4EFA2E3-49A9-1348-8AF7-6B77A3AF9843}"/>
                </a:ext>
              </a:extLst>
            </p:cNvPr>
            <p:cNvSpPr/>
            <p:nvPr/>
          </p:nvSpPr>
          <p:spPr>
            <a:xfrm>
              <a:off x="469403" y="3864732"/>
              <a:ext cx="314369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FA1D19-A44D-C142-AD22-00CC4EDCA3E9}"/>
              </a:ext>
            </a:extLst>
          </p:cNvPr>
          <p:cNvGrpSpPr/>
          <p:nvPr/>
        </p:nvGrpSpPr>
        <p:grpSpPr>
          <a:xfrm>
            <a:off x="415834" y="4897235"/>
            <a:ext cx="7101169" cy="738664"/>
            <a:chOff x="469403" y="4724081"/>
            <a:chExt cx="7014916" cy="73866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9281215-E4B0-6C4C-B584-222349FD9AEA}"/>
                </a:ext>
              </a:extLst>
            </p:cNvPr>
            <p:cNvSpPr txBox="1"/>
            <p:nvPr/>
          </p:nvSpPr>
          <p:spPr>
            <a:xfrm>
              <a:off x="882190" y="4724081"/>
              <a:ext cx="66021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ჩეხეთის მთავრობის ხელშეწყობით დაიწყო მუშაობა პირველადი ჯანდაცვის მიმწოდებლებისთვის ერთიანი ელექტრონული საინფორმაციო სისტემის მომზადებაზე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5DEB995-2835-A844-9104-01050F315A45}"/>
                </a:ext>
              </a:extLst>
            </p:cNvPr>
            <p:cNvSpPr/>
            <p:nvPr/>
          </p:nvSpPr>
          <p:spPr>
            <a:xfrm>
              <a:off x="469403" y="4891060"/>
              <a:ext cx="314369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FEE7F7-CD65-2847-BC26-5CB6C0C857A7}"/>
              </a:ext>
            </a:extLst>
          </p:cNvPr>
          <p:cNvGrpSpPr/>
          <p:nvPr/>
        </p:nvGrpSpPr>
        <p:grpSpPr>
          <a:xfrm>
            <a:off x="415834" y="5971105"/>
            <a:ext cx="7611513" cy="523220"/>
            <a:chOff x="469403" y="5645012"/>
            <a:chExt cx="7519061" cy="52322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F63C099-3753-9B49-B846-0E5C17882340}"/>
                </a:ext>
              </a:extLst>
            </p:cNvPr>
            <p:cNvSpPr txBox="1"/>
            <p:nvPr/>
          </p:nvSpPr>
          <p:spPr>
            <a:xfrm>
              <a:off x="882190" y="5645012"/>
              <a:ext cx="7106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თბილისი ხუთი პირველადი ჯანდაცვის ცენტრში დაინერგა არაგადამდები დაავადებების მომსახურების ხარისხის ელექტრონული შეფასების სისტემა </a:t>
              </a:r>
              <a:endParaRPr lang="en-US" sz="1400" noProof="1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ADF5B4B-319C-EF42-9508-685F84EA2FCA}"/>
                </a:ext>
              </a:extLst>
            </p:cNvPr>
            <p:cNvSpPr/>
            <p:nvPr/>
          </p:nvSpPr>
          <p:spPr>
            <a:xfrm>
              <a:off x="469403" y="5811991"/>
              <a:ext cx="314369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573" y="1873405"/>
            <a:ext cx="4244744" cy="188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551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62EFD87-FA36-3642-8852-F5235E4220D5}"/>
              </a:ext>
            </a:extLst>
          </p:cNvPr>
          <p:cNvGrpSpPr/>
          <p:nvPr/>
        </p:nvGrpSpPr>
        <p:grpSpPr>
          <a:xfrm>
            <a:off x="546350" y="1217119"/>
            <a:ext cx="4209429" cy="1612486"/>
            <a:chOff x="405650" y="1126105"/>
            <a:chExt cx="4209429" cy="16124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0F57CE-E9DE-2947-AE32-B2DD2FCBD11E}"/>
                </a:ext>
              </a:extLst>
            </p:cNvPr>
            <p:cNvSpPr txBox="1"/>
            <p:nvPr/>
          </p:nvSpPr>
          <p:spPr>
            <a:xfrm>
              <a:off x="405650" y="1784484"/>
              <a:ext cx="28440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8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პირველადი ჯანდაცვა</a:t>
              </a:r>
              <a:endParaRPr lang="en-US" sz="28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201DA16-0C30-7741-AEEC-EF382E8E52C1}"/>
                </a:ext>
              </a:extLst>
            </p:cNvPr>
            <p:cNvSpPr txBox="1"/>
            <p:nvPr/>
          </p:nvSpPr>
          <p:spPr>
            <a:xfrm>
              <a:off x="521675" y="1126105"/>
              <a:ext cx="40934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65000"/>
                  </a:schemeClr>
                </a:solidFill>
                <a:latin typeface="BPG DejaVu Sans" panose="020B0603030804020204" pitchFamily="34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9685F609-4B7C-4682-B0AE-1D1775A1946B}"/>
              </a:ext>
            </a:extLst>
          </p:cNvPr>
          <p:cNvSpPr/>
          <p:nvPr/>
        </p:nvSpPr>
        <p:spPr>
          <a:xfrm>
            <a:off x="3719772" y="598426"/>
            <a:ext cx="468000" cy="46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DC419B2-E479-4603-B823-39AA44F221AB}"/>
              </a:ext>
            </a:extLst>
          </p:cNvPr>
          <p:cNvSpPr/>
          <p:nvPr/>
        </p:nvSpPr>
        <p:spPr>
          <a:xfrm>
            <a:off x="3771968" y="1548939"/>
            <a:ext cx="468000" cy="46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B59A35-33F2-4203-937F-46E782A46AD1}"/>
              </a:ext>
            </a:extLst>
          </p:cNvPr>
          <p:cNvSpPr/>
          <p:nvPr/>
        </p:nvSpPr>
        <p:spPr>
          <a:xfrm>
            <a:off x="3719772" y="2498050"/>
            <a:ext cx="468000" cy="4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535230-3AC5-4621-8B67-DBFC0CEF6A8B}"/>
              </a:ext>
            </a:extLst>
          </p:cNvPr>
          <p:cNvSpPr/>
          <p:nvPr/>
        </p:nvSpPr>
        <p:spPr>
          <a:xfrm>
            <a:off x="3719772" y="3570973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731A53-A227-854A-817F-27843A2B3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452928"/>
            <a:ext cx="7266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2019 წლიდან სამინისტრომ შეიმუშავა სოფლის ექიმის პროგრამის მართვის ახალი მოდელი, რამაც გააუმჯობესა სოფლის ექიმისა და ექთნის სამუშაო პირობები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B849CB-75FB-0045-A73B-1A9CD88BA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1526552"/>
            <a:ext cx="7266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2019 წელს მთელი ქვეყნის მასშტაბით გარემონტდა 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341 ამბულატორია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D5A1DE-4380-BA47-AB18-967ED361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2352552"/>
            <a:ext cx="7266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2020 წლიდან მოხდება  მათი უახლესი  თანამედროვე ტექნოლოგიებით აღჭურვა და დამატებით 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250-მდე</a:t>
            </a: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 ახალი ამბულატორიის რეაბილიტაცია და აღჭურვა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5F1945-2789-EF42-9987-CBF132451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3425475"/>
            <a:ext cx="7266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900 ზე მეტ ოჯახის ექიმს სოფლად გადაეცა კომპიუტერი საინფორმაციო სისტემაში მუშაობისა და ტელემედიცინის დანერგვისთვის (ბაზრის კვლევა)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CF567E-770B-F343-800B-0798EEC95957}"/>
              </a:ext>
            </a:extLst>
          </p:cNvPr>
          <p:cNvSpPr txBox="1"/>
          <p:nvPr/>
        </p:nvSpPr>
        <p:spPr>
          <a:xfrm>
            <a:off x="587447" y="2992156"/>
            <a:ext cx="2918753" cy="160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a-GE" sz="28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ჯანდაცვის სისტემის საფუძველი 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CC9CF0-01EF-9048-B228-F4C91CFAC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4498398"/>
            <a:ext cx="7266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თბილისში, ბათუმსა და ქუთაისში დასრულდა სელექტიური კონტრაქტირების პირველი ეტაპი : პროგრამაში მონაწილეობა გააგრძელა 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140-დან 85 პჯდ ცენტრმა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1B86AC-FD1D-2E42-BEA0-0433A2EA4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5571319"/>
            <a:ext cx="7266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ჯანმრთელობის მსოფლიო ორგანიზაციის ხელშეწყობით მიმდინარეობს პირველადი ჯანდაცვის სერვისების პაკეტისა და დაფინანსების მექანიზმების გადახედვა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327890-CD26-7A4E-8AE7-A3679A0218D0}"/>
              </a:ext>
            </a:extLst>
          </p:cNvPr>
          <p:cNvSpPr/>
          <p:nvPr/>
        </p:nvSpPr>
        <p:spPr>
          <a:xfrm>
            <a:off x="3719772" y="4643896"/>
            <a:ext cx="468000" cy="4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9BCB76C-F9E0-4E4C-92AE-7CA8727FB67B}"/>
              </a:ext>
            </a:extLst>
          </p:cNvPr>
          <p:cNvSpPr/>
          <p:nvPr/>
        </p:nvSpPr>
        <p:spPr>
          <a:xfrm>
            <a:off x="3719772" y="5716817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3" name="Rectangle: Rounded Corners 9">
            <a:extLst>
              <a:ext uri="{FF2B5EF4-FFF2-40B4-BE49-F238E27FC236}">
                <a16:creationId xmlns:a16="http://schemas.microsoft.com/office/drawing/2014/main" id="{A74A33DF-27C9-4987-8AD2-4351D89C06D9}"/>
              </a:ext>
            </a:extLst>
          </p:cNvPr>
          <p:cNvSpPr/>
          <p:nvPr/>
        </p:nvSpPr>
        <p:spPr>
          <a:xfrm>
            <a:off x="692897" y="2931227"/>
            <a:ext cx="74874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PG 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507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3" grpId="0"/>
      <p:bldP spid="32" grpId="0"/>
      <p:bldP spid="35" grpId="0"/>
      <p:bldP spid="38" grpId="0"/>
      <p:bldP spid="21" grpId="0"/>
      <p:bldP spid="26" grpId="0"/>
      <p:bldP spid="28" grpId="0"/>
      <p:bldP spid="29" grpId="0" animBg="1"/>
      <p:bldP spid="30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">
            <a:extLst>
              <a:ext uri="{FF2B5EF4-FFF2-40B4-BE49-F238E27FC236}">
                <a16:creationId xmlns:a16="http://schemas.microsoft.com/office/drawing/2014/main" id="{6560F8B2-7505-4034-AB0E-442518146D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450" y="2227263"/>
            <a:ext cx="2381250" cy="0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Line 15">
            <a:extLst>
              <a:ext uri="{FF2B5EF4-FFF2-40B4-BE49-F238E27FC236}">
                <a16:creationId xmlns:a16="http://schemas.microsoft.com/office/drawing/2014/main" id="{C85713B9-BF2B-4F6A-9AC1-B07CF933E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4513" y="3341688"/>
            <a:ext cx="1627187" cy="0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Line 16">
            <a:extLst>
              <a:ext uri="{FF2B5EF4-FFF2-40B4-BE49-F238E27FC236}">
                <a16:creationId xmlns:a16="http://schemas.microsoft.com/office/drawing/2014/main" id="{19B9A6D2-9709-44EF-B334-2765997B7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4513" y="4456113"/>
            <a:ext cx="1627187" cy="0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id="{C37FE6E2-1BF8-483E-AD38-1AA833B92A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450" y="5584825"/>
            <a:ext cx="2381250" cy="0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48354A2-A5DD-4016-9D35-8A8A6F11C48B}"/>
              </a:ext>
            </a:extLst>
          </p:cNvPr>
          <p:cNvSpPr>
            <a:spLocks/>
          </p:cNvSpPr>
          <p:nvPr/>
        </p:nvSpPr>
        <p:spPr bwMode="auto">
          <a:xfrm>
            <a:off x="1125538" y="1714500"/>
            <a:ext cx="3179762" cy="4370388"/>
          </a:xfrm>
          <a:custGeom>
            <a:avLst/>
            <a:gdLst>
              <a:gd name="T0" fmla="*/ 0 w 1970"/>
              <a:gd name="T1" fmla="*/ 2575 h 2719"/>
              <a:gd name="T2" fmla="*/ 610 w 1970"/>
              <a:gd name="T3" fmla="*/ 2719 h 2719"/>
              <a:gd name="T4" fmla="*/ 1970 w 1970"/>
              <a:gd name="T5" fmla="*/ 1360 h 2719"/>
              <a:gd name="T6" fmla="*/ 610 w 1970"/>
              <a:gd name="T7" fmla="*/ 0 h 2719"/>
              <a:gd name="T8" fmla="*/ 0 w 1970"/>
              <a:gd name="T9" fmla="*/ 144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0" h="2719">
                <a:moveTo>
                  <a:pt x="0" y="2575"/>
                </a:moveTo>
                <a:cubicBezTo>
                  <a:pt x="183" y="2667"/>
                  <a:pt x="391" y="2719"/>
                  <a:pt x="610" y="2719"/>
                </a:cubicBezTo>
                <a:cubicBezTo>
                  <a:pt x="1361" y="2719"/>
                  <a:pt x="1970" y="2111"/>
                  <a:pt x="1970" y="1360"/>
                </a:cubicBezTo>
                <a:cubicBezTo>
                  <a:pt x="1970" y="608"/>
                  <a:pt x="1361" y="0"/>
                  <a:pt x="610" y="0"/>
                </a:cubicBezTo>
                <a:cubicBezTo>
                  <a:pt x="391" y="0"/>
                  <a:pt x="183" y="52"/>
                  <a:pt x="0" y="144"/>
                </a:cubicBezTo>
              </a:path>
            </a:pathLst>
          </a:cu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EC75752C-C517-43ED-8D55-53B2FE29CE66}"/>
              </a:ext>
            </a:extLst>
          </p:cNvPr>
          <p:cNvSpPr>
            <a:spLocks/>
          </p:cNvSpPr>
          <p:nvPr/>
        </p:nvSpPr>
        <p:spPr bwMode="auto">
          <a:xfrm>
            <a:off x="3365500" y="5454650"/>
            <a:ext cx="261938" cy="260350"/>
          </a:xfrm>
          <a:prstGeom prst="ellipse">
            <a:avLst/>
          </a:pr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878D15D-BEC7-48DF-98B3-BB1D324858FF}"/>
              </a:ext>
            </a:extLst>
          </p:cNvPr>
          <p:cNvSpPr>
            <a:spLocks/>
          </p:cNvSpPr>
          <p:nvPr/>
        </p:nvSpPr>
        <p:spPr bwMode="auto">
          <a:xfrm>
            <a:off x="4094163" y="4327525"/>
            <a:ext cx="260350" cy="258763"/>
          </a:xfrm>
          <a:prstGeom prst="ellipse">
            <a:avLst/>
          </a:pr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7E9756DB-DF10-1345-80FC-DDC902A19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3213100"/>
            <a:ext cx="260350" cy="2571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 eaLnBrk="1" hangingPunct="1"/>
            <a:endParaRPr lang="en-GE" altLang="en-GE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A204E44E-58C3-7B41-A682-5D51E6D0B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0" y="2097088"/>
            <a:ext cx="261938" cy="2603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 eaLnBrk="1" hangingPunct="1"/>
            <a:endParaRPr lang="en-GE" altLang="en-G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85F609-4B7C-4682-B0AE-1D1775A1946B}"/>
              </a:ext>
            </a:extLst>
          </p:cNvPr>
          <p:cNvSpPr/>
          <p:nvPr/>
        </p:nvSpPr>
        <p:spPr>
          <a:xfrm>
            <a:off x="5870575" y="1778000"/>
            <a:ext cx="927100" cy="898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DC419B2-E479-4603-B823-39AA44F221AB}"/>
              </a:ext>
            </a:extLst>
          </p:cNvPr>
          <p:cNvSpPr/>
          <p:nvPr/>
        </p:nvSpPr>
        <p:spPr>
          <a:xfrm>
            <a:off x="5870575" y="2892425"/>
            <a:ext cx="927100" cy="8985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B59A35-33F2-4203-937F-46E782A46AD1}"/>
              </a:ext>
            </a:extLst>
          </p:cNvPr>
          <p:cNvSpPr/>
          <p:nvPr/>
        </p:nvSpPr>
        <p:spPr>
          <a:xfrm>
            <a:off x="5870575" y="4006850"/>
            <a:ext cx="927100" cy="9001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535230-3AC5-4621-8B67-DBFC0CEF6A8B}"/>
              </a:ext>
            </a:extLst>
          </p:cNvPr>
          <p:cNvSpPr/>
          <p:nvPr/>
        </p:nvSpPr>
        <p:spPr>
          <a:xfrm>
            <a:off x="5870575" y="5133975"/>
            <a:ext cx="927100" cy="9001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731A53-A227-854A-817F-27843A2B3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1549355"/>
            <a:ext cx="44702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ჰოსპიტალური ქსელის შესწავლა: გეოგრაფიული ხელმისაწვდომობა, ადამიანური რესურსი, აღჭურვილობა, ფიზიკური ინფრასტრუქტურა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B849CB-75FB-0045-A73B-1A9CD88BA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3191382"/>
            <a:ext cx="46607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სახელმწიფო საკუთრებაში არსებული ქსელის გაძლიერება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D5A1DE-4380-BA47-AB18-967ED361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4237829"/>
            <a:ext cx="46607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ტარიფიკაცია და დიაგნოზთან შეჭიდული ჯგუფები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5F1945-2789-EF42-9987-CBF132451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5304265"/>
            <a:ext cx="4660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600" dirty="0" smtClean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სელექციური </a:t>
            </a: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კონტრაქტირება პერინატალური სერვისების და კარდიო ქირურგიის მიმართულებებში. </a:t>
            </a:r>
          </a:p>
        </p:txBody>
      </p:sp>
      <p:sp>
        <p:nvSpPr>
          <p:cNvPr id="44" name="Cross 43">
            <a:extLst>
              <a:ext uri="{FF2B5EF4-FFF2-40B4-BE49-F238E27FC236}">
                <a16:creationId xmlns:a16="http://schemas.microsoft.com/office/drawing/2014/main" id="{D6FC1561-F9E4-46D6-BBB0-2566EC6A14E2}"/>
              </a:ext>
            </a:extLst>
          </p:cNvPr>
          <p:cNvSpPr/>
          <p:nvPr/>
        </p:nvSpPr>
        <p:spPr>
          <a:xfrm>
            <a:off x="1722248" y="2211620"/>
            <a:ext cx="584577" cy="586775"/>
          </a:xfrm>
          <a:prstGeom prst="plus">
            <a:avLst>
              <a:gd name="adj" fmla="val 3478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3E57BEC-0EF2-5A4B-BB81-049C9AE68B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643" y="3035300"/>
            <a:ext cx="3633788" cy="2239963"/>
          </a:xfr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ka-GE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  <a:t>ჰოსპიტალური </a:t>
            </a:r>
            <a:r>
              <a:rPr lang="en-US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  <a:t/>
            </a:r>
            <a:br>
              <a:rPr lang="en-US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</a:br>
            <a:r>
              <a:rPr lang="ka-GE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  <a:t>მომსახურების </a:t>
            </a:r>
            <a:r>
              <a:rPr lang="en-US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  <a:t/>
            </a:r>
            <a:br>
              <a:rPr lang="en-US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</a:br>
            <a:r>
              <a:rPr lang="ka-GE" sz="2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ea typeface="+mn-ea"/>
                <a:cs typeface="+mn-cs"/>
              </a:rPr>
              <a:t>მოდელი</a:t>
            </a:r>
            <a:r>
              <a:rPr lang="ka-GE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  <a:t> </a:t>
            </a:r>
            <a:endParaRPr lang="en-US" sz="2400" b="1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622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3" grpId="0"/>
      <p:bldP spid="32" grpId="0"/>
      <p:bldP spid="35" grpId="0"/>
      <p:bldP spid="38" grpId="0"/>
      <p:bldP spid="44" grpId="0" animBg="1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7F2F2C4-B5BA-4865-9451-056A908AC565}"/>
              </a:ext>
            </a:extLst>
          </p:cNvPr>
          <p:cNvSpPr>
            <a:spLocks/>
          </p:cNvSpPr>
          <p:nvPr/>
        </p:nvSpPr>
        <p:spPr>
          <a:xfrm flipH="1">
            <a:off x="5081454" y="299555"/>
            <a:ext cx="7110546" cy="6857999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7000"/>
                </a:schemeClr>
              </a:gs>
              <a:gs pos="59000">
                <a:schemeClr val="accent2">
                  <a:lumMod val="13000"/>
                  <a:lumOff val="87000"/>
                  <a:alpha val="2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50EC2B3-90CE-475B-A1B5-78D648BFA8DE}"/>
              </a:ext>
            </a:extLst>
          </p:cNvPr>
          <p:cNvSpPr/>
          <p:nvPr/>
        </p:nvSpPr>
        <p:spPr>
          <a:xfrm>
            <a:off x="454493" y="2868926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B638C5-EDA7-4FF3-B8E9-3CFF938328AA}"/>
              </a:ext>
            </a:extLst>
          </p:cNvPr>
          <p:cNvGrpSpPr/>
          <p:nvPr/>
        </p:nvGrpSpPr>
        <p:grpSpPr>
          <a:xfrm>
            <a:off x="734712" y="1380594"/>
            <a:ext cx="4663256" cy="2424358"/>
            <a:chOff x="734712" y="1380594"/>
            <a:chExt cx="4663256" cy="2424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9A0EE8-8CD1-48DE-AAA3-B231EB37EDBB}"/>
                </a:ext>
              </a:extLst>
            </p:cNvPr>
            <p:cNvSpPr txBox="1"/>
            <p:nvPr/>
          </p:nvSpPr>
          <p:spPr>
            <a:xfrm>
              <a:off x="734712" y="2235292"/>
              <a:ext cx="46632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4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საგანგებო სიტუაციების კოორდინაციისა და გადაუდებელი </a:t>
              </a:r>
              <a:endParaRPr lang="en-US" sz="24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endParaRPr>
            </a:p>
            <a:p>
              <a:r>
                <a:rPr lang="ka-GE" sz="2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დახმარების ცენტრი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677CEE-4FD5-4867-8277-EE5E4FEC9BCB}"/>
                </a:ext>
              </a:extLst>
            </p:cNvPr>
            <p:cNvSpPr txBox="1"/>
            <p:nvPr/>
          </p:nvSpPr>
          <p:spPr>
            <a:xfrm>
              <a:off x="883730" y="1380594"/>
              <a:ext cx="394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26892BD-70E5-436C-A2F4-958CCAD89159}"/>
              </a:ext>
            </a:extLst>
          </p:cNvPr>
          <p:cNvSpPr txBox="1"/>
          <p:nvPr/>
        </p:nvSpPr>
        <p:spPr>
          <a:xfrm rot="16200000">
            <a:off x="8192627" y="282465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60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გადაუდებელი</a:t>
            </a:r>
            <a:endParaRPr lang="en-US" sz="60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ED85F7-7B9D-43A4-9BC3-D24A64DD817C}"/>
              </a:ext>
            </a:extLst>
          </p:cNvPr>
          <p:cNvSpPr txBox="1"/>
          <p:nvPr/>
        </p:nvSpPr>
        <p:spPr>
          <a:xfrm>
            <a:off x="523666" y="5360269"/>
            <a:ext cx="3186826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1200" i="1" dirty="0">
              <a:solidFill>
                <a:schemeClr val="accent1"/>
              </a:solidFill>
              <a:latin typeface="BPG DejaVu Sans" panose="020B06030308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AA3D2F-59E1-BD4E-B183-67D56E3BF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10492" y="5508226"/>
            <a:ext cx="1344879" cy="8689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3079684-3901-3045-90B1-1A1A3C580CE7}"/>
              </a:ext>
            </a:extLst>
          </p:cNvPr>
          <p:cNvSpPr txBox="1"/>
          <p:nvPr/>
        </p:nvSpPr>
        <p:spPr>
          <a:xfrm>
            <a:off x="5324872" y="535899"/>
            <a:ext cx="662370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გადაუდებელ შემთხვევებზე სწრაფი და ეფექტური რეაგირებისთვის 2019 წელს გაერთიანდა თბილისის და ყველა სხვა რეგიონის სასწრაფო დახმარების სამსახურები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განახლდა სერვისისთვის მატერიალურ ტექნიკური ბაზა, 2019 წლის ივლისიდან - დღემდე: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113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 </a:t>
            </a:r>
            <a:r>
              <a:rPr lang="ka-GE" sz="1600" dirty="0" smtClean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ავტომობილი</a:t>
            </a: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, 7 რეანიმობილი და 18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 </a:t>
            </a: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სერვის ცენტრი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დაფიქსირდა სასწრაფო დახმარების გამოძახების 944 469 და რეფერალის 7475 </a:t>
            </a:r>
            <a:r>
              <a:rPr lang="ka-GE" sz="1600" dirty="0" smtClean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შემთხვევა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ka-GE" sz="16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245888"/>
              </a:buClr>
              <a:buSzPct val="130000"/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ცენტრის აკრედიტირებული სასწავლო პროგრამის </a:t>
            </a:r>
            <a:r>
              <a:rPr lang="ka-GE" sz="1600" dirty="0" smtClean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გავლის </a:t>
            </a: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შედეგად გადამზადდა და დასაქმდა 81 </a:t>
            </a:r>
            <a:r>
              <a:rPr lang="ka-GE" sz="1600" dirty="0" smtClean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პარამედიკოსი</a:t>
            </a:r>
          </a:p>
          <a:p>
            <a:pPr marL="285750" indent="-285750">
              <a:spcBef>
                <a:spcPts val="1200"/>
              </a:spcBef>
              <a:buClr>
                <a:srgbClr val="245888"/>
              </a:buClr>
              <a:buSzPct val="130000"/>
              <a:buFont typeface="Arial" panose="020B0604020202020204" pitchFamily="34" charset="0"/>
              <a:buChar char="•"/>
            </a:pPr>
            <a:endParaRPr lang="ka-GE" sz="16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245888"/>
              </a:buClr>
              <a:buSzPct val="130000"/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საფუძველი ჩაეყარა საერთაშორისო თანამშრომლობას ირლანდიის, პოლონეთის, ისრაელის, ბელორუსიის სასწრაფო გადაუდებელი სამედიცინო დახმარების ცენტრებთან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8345FC-7A78-3240-A797-A9CAC6C847F8}"/>
              </a:ext>
            </a:extLst>
          </p:cNvPr>
          <p:cNvSpPr/>
          <p:nvPr/>
        </p:nvSpPr>
        <p:spPr>
          <a:xfrm>
            <a:off x="5238851" y="583492"/>
            <a:ext cx="318234" cy="312373"/>
          </a:xfrm>
          <a:prstGeom prst="ellipse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A2C419-E12C-904E-B099-8EC1844CD40E}"/>
              </a:ext>
            </a:extLst>
          </p:cNvPr>
          <p:cNvSpPr/>
          <p:nvPr/>
        </p:nvSpPr>
        <p:spPr>
          <a:xfrm>
            <a:off x="5238851" y="1684302"/>
            <a:ext cx="318234" cy="312373"/>
          </a:xfrm>
          <a:prstGeom prst="ellipse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1A7A4DA-3404-3047-9A07-47EED0EEC82A}"/>
              </a:ext>
            </a:extLst>
          </p:cNvPr>
          <p:cNvSpPr/>
          <p:nvPr/>
        </p:nvSpPr>
        <p:spPr>
          <a:xfrm>
            <a:off x="5238851" y="3005829"/>
            <a:ext cx="318234" cy="312373"/>
          </a:xfrm>
          <a:prstGeom prst="ellipse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7C1113-E93B-1643-814A-2D4BFB25B201}"/>
              </a:ext>
            </a:extLst>
          </p:cNvPr>
          <p:cNvSpPr/>
          <p:nvPr/>
        </p:nvSpPr>
        <p:spPr>
          <a:xfrm>
            <a:off x="5261255" y="4002942"/>
            <a:ext cx="318234" cy="312373"/>
          </a:xfrm>
          <a:prstGeom prst="ellipse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28CEA2-9D30-F642-A6A2-AF5C787FBE88}"/>
              </a:ext>
            </a:extLst>
          </p:cNvPr>
          <p:cNvSpPr/>
          <p:nvPr/>
        </p:nvSpPr>
        <p:spPr>
          <a:xfrm>
            <a:off x="5238851" y="5000055"/>
            <a:ext cx="318234" cy="312373"/>
          </a:xfrm>
          <a:prstGeom prst="ellipse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5407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5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050D9A-4603-4263-9C39-AE65E7170E01}"/>
              </a:ext>
            </a:extLst>
          </p:cNvPr>
          <p:cNvGrpSpPr/>
          <p:nvPr/>
        </p:nvGrpSpPr>
        <p:grpSpPr>
          <a:xfrm>
            <a:off x="2078218" y="941816"/>
            <a:ext cx="9640042" cy="1015663"/>
            <a:chOff x="225961" y="1398855"/>
            <a:chExt cx="13893361" cy="10156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3CCADC-82CC-4152-8E45-982DE4785999}"/>
                </a:ext>
              </a:extLst>
            </p:cNvPr>
            <p:cNvSpPr txBox="1"/>
            <p:nvPr/>
          </p:nvSpPr>
          <p:spPr>
            <a:xfrm>
              <a:off x="225961" y="1398855"/>
              <a:ext cx="138933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ka-GE" sz="2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საგანგებო სიტუაციების კოორდინაციისა და გადაუდებელი </a:t>
              </a:r>
            </a:p>
            <a:p>
              <a:pPr>
                <a:spcBef>
                  <a:spcPct val="0"/>
                </a:spcBef>
              </a:pPr>
              <a:r>
                <a:rPr lang="ka-GE" sz="2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დახმარების ცენტრის </a:t>
              </a:r>
              <a:r>
                <a:rPr lang="ka-GE" sz="2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საინფორმაციო-ტექნოლოგიური </a:t>
              </a:r>
            </a:p>
            <a:p>
              <a:pPr>
                <a:spcBef>
                  <a:spcPct val="0"/>
                </a:spcBef>
              </a:pPr>
              <a:r>
                <a:rPr lang="ka-GE" sz="2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უზრუნველყოფა 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280AAC-7FE7-426A-B467-E3CFFE2DF8FB}"/>
                </a:ext>
              </a:extLst>
            </p:cNvPr>
            <p:cNvSpPr txBox="1"/>
            <p:nvPr/>
          </p:nvSpPr>
          <p:spPr>
            <a:xfrm>
              <a:off x="2402814" y="1828845"/>
              <a:ext cx="3947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>
                <a:solidFill>
                  <a:schemeClr val="bg1"/>
                </a:solidFill>
                <a:ea typeface="Roboto Light" panose="02000000000000000000" pitchFamily="2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B0449BBA-6C7E-8D4B-A18C-8D358B6A055E}"/>
              </a:ext>
            </a:extLst>
          </p:cNvPr>
          <p:cNvSpPr txBox="1"/>
          <p:nvPr/>
        </p:nvSpPr>
        <p:spPr>
          <a:xfrm>
            <a:off x="2513698" y="5233898"/>
            <a:ext cx="3225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245888"/>
              </a:buClr>
              <a:buSzPct val="130000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ცენტრის საინფორმაციო სისტემის და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GPS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სისტემის ინტეგრაცია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30FC9D3-360D-8F4B-B5E5-A0366933CFAD}"/>
              </a:ext>
            </a:extLst>
          </p:cNvPr>
          <p:cNvGrpSpPr/>
          <p:nvPr/>
        </p:nvGrpSpPr>
        <p:grpSpPr>
          <a:xfrm>
            <a:off x="6094659" y="4787047"/>
            <a:ext cx="3589414" cy="1632366"/>
            <a:chOff x="4449097" y="5043946"/>
            <a:chExt cx="3293806" cy="1209370"/>
          </a:xfrm>
          <a:solidFill>
            <a:schemeClr val="bg1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D7CD9E4-B119-CE4B-9144-B756C7A4D6AD}"/>
                </a:ext>
              </a:extLst>
            </p:cNvPr>
            <p:cNvSpPr/>
            <p:nvPr/>
          </p:nvSpPr>
          <p:spPr>
            <a:xfrm>
              <a:off x="4449097" y="5043947"/>
              <a:ext cx="3293806" cy="1209369"/>
            </a:xfrm>
            <a:prstGeom prst="rect">
              <a:avLst/>
            </a:prstGeom>
            <a:noFill/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518BFD4-74EC-5D48-95DA-BC499396BA0F}"/>
                </a:ext>
              </a:extLst>
            </p:cNvPr>
            <p:cNvSpPr txBox="1"/>
            <p:nvPr/>
          </p:nvSpPr>
          <p:spPr>
            <a:xfrm>
              <a:off x="4449097" y="5043946"/>
              <a:ext cx="305964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245888"/>
                </a:buClr>
                <a:buSzPct val="130000"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იძლევა პაციენტის ბარათის ჭრილში თვალი ბრიგადის მიერ განვლილ ტრაექტორიას და გეოგრაფიული დაშორების მიხედვით პაციენტის გადამისამართების საშუალებას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18" y="2407341"/>
            <a:ext cx="3625244" cy="208226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" b="-80"/>
          <a:stretch/>
        </p:blipFill>
        <p:spPr>
          <a:xfrm>
            <a:off x="6096000" y="2402731"/>
            <a:ext cx="3625243" cy="2052537"/>
          </a:xfrm>
          <a:prstGeom prst="rect">
            <a:avLst/>
          </a:prstGeom>
        </p:spPr>
      </p:pic>
      <p:sp>
        <p:nvSpPr>
          <p:cNvPr id="14" name="Rectangle: Rounded Corners 17">
            <a:extLst>
              <a:ext uri="{FF2B5EF4-FFF2-40B4-BE49-F238E27FC236}">
                <a16:creationId xmlns:a16="http://schemas.microsoft.com/office/drawing/2014/main" id="{3735AE3E-3691-CE46-BD50-8DD8D2C15BA5}"/>
              </a:ext>
            </a:extLst>
          </p:cNvPr>
          <p:cNvSpPr/>
          <p:nvPr/>
        </p:nvSpPr>
        <p:spPr>
          <a:xfrm>
            <a:off x="1706614" y="1143630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1916CC79-A748-8A43-9230-9175AF90A0AE}"/>
              </a:ext>
            </a:extLst>
          </p:cNvPr>
          <p:cNvSpPr/>
          <p:nvPr/>
        </p:nvSpPr>
        <p:spPr>
          <a:xfrm rot="5400000" flipV="1">
            <a:off x="5173198" y="5490507"/>
            <a:ext cx="1461796" cy="548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0DA29A8F-AE0F-4204-A7A3-9D7A94E0DAA1}"/>
              </a:ext>
            </a:extLst>
          </p:cNvPr>
          <p:cNvGrpSpPr/>
          <p:nvPr/>
        </p:nvGrpSpPr>
        <p:grpSpPr>
          <a:xfrm>
            <a:off x="402167" y="2642885"/>
            <a:ext cx="3653207" cy="2118515"/>
            <a:chOff x="4449097" y="5043947"/>
            <a:chExt cx="3293806" cy="242001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265DD2E-9D16-4F9E-B9D3-8EF2DE4C182A}"/>
                </a:ext>
              </a:extLst>
            </p:cNvPr>
            <p:cNvSpPr/>
            <p:nvPr/>
          </p:nvSpPr>
          <p:spPr>
            <a:xfrm>
              <a:off x="4449097" y="5043947"/>
              <a:ext cx="3293806" cy="2420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364A30F-A096-45EB-B5A2-B9A5E993CE15}"/>
                </a:ext>
              </a:extLst>
            </p:cNvPr>
            <p:cNvGrpSpPr/>
            <p:nvPr/>
          </p:nvGrpSpPr>
          <p:grpSpPr>
            <a:xfrm>
              <a:off x="4683255" y="5043947"/>
              <a:ext cx="2825491" cy="2267806"/>
              <a:chOff x="4683255" y="5024072"/>
              <a:chExt cx="2825491" cy="2267806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9FE980E-5719-4C64-978C-8025AD5CF3E3}"/>
                  </a:ext>
                </a:extLst>
              </p:cNvPr>
              <p:cNvSpPr txBox="1"/>
              <p:nvPr/>
            </p:nvSpPr>
            <p:spPr>
              <a:xfrm>
                <a:off x="4683255" y="5586722"/>
                <a:ext cx="2825491" cy="170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სასწრაფო გადაუდებელი სამსახურის და პირველადი ჯანდაცვის ქსელის მობილიზება: </a:t>
                </a:r>
              </a:p>
              <a:p>
                <a:pPr algn="ctr"/>
                <a:endParaRPr lang="ka-GE" sz="1300" dirty="0">
                  <a:solidFill>
                    <a:schemeClr val="bg1">
                      <a:lumMod val="50000"/>
                    </a:schemeClr>
                  </a:solidFill>
                  <a:latin typeface="BPG DejaVu Sans" panose="020B0603030804020204" pitchFamily="34" charset="0"/>
                </a:endParaRPr>
              </a:p>
              <a:p>
                <a:pPr algn="ctr"/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112-ი და 25 პჯდ ცენტრი </a:t>
                </a:r>
              </a:p>
              <a:p>
                <a:pPr algn="ctr"/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„ონლაინ კონსულტაციის მოდელისთვის“ 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C8606BF-B8BD-4E82-B445-E1BEB6A17907}"/>
                  </a:ext>
                </a:extLst>
              </p:cNvPr>
              <p:cNvSpPr txBox="1"/>
              <p:nvPr/>
            </p:nvSpPr>
            <p:spPr>
              <a:xfrm>
                <a:off x="4853444" y="5024072"/>
                <a:ext cx="2485112" cy="351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1400" dirty="0">
                    <a:solidFill>
                      <a:srgbClr val="04B5A2"/>
                    </a:solidFill>
                    <a:latin typeface="BPG DejaVu Sans" panose="020B0603030804020204" pitchFamily="34" charset="0"/>
                  </a:rPr>
                  <a:t>„ცხელებაზე“რეაგირება</a:t>
                </a:r>
                <a:endParaRPr lang="en-US" sz="1400" dirty="0">
                  <a:solidFill>
                    <a:srgbClr val="04B5A2"/>
                  </a:solidFill>
                  <a:latin typeface="BPG DejaVu Sans" panose="020B0603030804020204" pitchFamily="34" charset="0"/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764F33F-FA61-458C-AB60-14CEC66B8422}"/>
              </a:ext>
            </a:extLst>
          </p:cNvPr>
          <p:cNvGrpSpPr/>
          <p:nvPr/>
        </p:nvGrpSpPr>
        <p:grpSpPr>
          <a:xfrm>
            <a:off x="7960405" y="2642888"/>
            <a:ext cx="3653207" cy="2118516"/>
            <a:chOff x="4449097" y="5043947"/>
            <a:chExt cx="3293806" cy="242001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F18613D-6D8B-481E-BB45-B81301F8FB1B}"/>
                </a:ext>
              </a:extLst>
            </p:cNvPr>
            <p:cNvSpPr/>
            <p:nvPr/>
          </p:nvSpPr>
          <p:spPr>
            <a:xfrm>
              <a:off x="4449097" y="5043947"/>
              <a:ext cx="3293806" cy="2420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F15AAFB-4439-4B13-B17D-55ADC628D13C}"/>
                </a:ext>
              </a:extLst>
            </p:cNvPr>
            <p:cNvGrpSpPr/>
            <p:nvPr/>
          </p:nvGrpSpPr>
          <p:grpSpPr>
            <a:xfrm>
              <a:off x="4449097" y="5043947"/>
              <a:ext cx="3293806" cy="2334175"/>
              <a:chOff x="4449097" y="5024072"/>
              <a:chExt cx="3293806" cy="2334175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D62EF6F-50C0-42D4-B923-99D21E2AE6BF}"/>
                  </a:ext>
                </a:extLst>
              </p:cNvPr>
              <p:cNvSpPr txBox="1"/>
              <p:nvPr/>
            </p:nvSpPr>
            <p:spPr>
              <a:xfrm>
                <a:off x="4449097" y="5653091"/>
                <a:ext cx="1681447" cy="170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ცხელების კლინიკები:</a:t>
                </a:r>
              </a:p>
              <a:p>
                <a:pPr algn="r"/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 თბილისში 100 და რეგიონებში </a:t>
                </a:r>
              </a:p>
              <a:p>
                <a:pPr algn="r"/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285 საწოლი </a:t>
                </a:r>
              </a:p>
              <a:p>
                <a:pPr algn="r"/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61 ხელოვნური სუნთქვის აპარატი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4130F72-25FD-40E5-A00C-CCEB5234AA3F}"/>
                  </a:ext>
                </a:extLst>
              </p:cNvPr>
              <p:cNvSpPr txBox="1"/>
              <p:nvPr/>
            </p:nvSpPr>
            <p:spPr>
              <a:xfrm>
                <a:off x="4853444" y="5024072"/>
                <a:ext cx="2485112" cy="59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1400" dirty="0">
                    <a:solidFill>
                      <a:srgbClr val="04B5A2"/>
                    </a:solidFill>
                    <a:latin typeface="BPG DejaVu Sans" panose="020B0603030804020204" pitchFamily="34" charset="0"/>
                  </a:rPr>
                  <a:t>ჰოსპიტალური ქსელი მობილიზება </a:t>
                </a:r>
                <a:endParaRPr lang="en-US" sz="1200" dirty="0">
                  <a:solidFill>
                    <a:srgbClr val="04B5A2"/>
                  </a:solidFill>
                  <a:latin typeface="BPG DejaVu Sans" panose="020B0603030804020204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A165199-2E89-A943-9660-1EEAE8FEEF2E}"/>
                  </a:ext>
                </a:extLst>
              </p:cNvPr>
              <p:cNvSpPr txBox="1"/>
              <p:nvPr/>
            </p:nvSpPr>
            <p:spPr>
              <a:xfrm>
                <a:off x="6130544" y="5653091"/>
                <a:ext cx="1612359" cy="170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COVID-19</a:t>
                </a:r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 კლინიკები: </a:t>
                </a:r>
              </a:p>
              <a:p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თბილისში 470 და </a:t>
                </a:r>
              </a:p>
              <a:p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რეგიონებში: </a:t>
                </a:r>
              </a:p>
              <a:p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439 საწოლი</a:t>
                </a:r>
              </a:p>
              <a:p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525 ხელოვნური სუნთქვის აპარატი</a:t>
                </a:r>
                <a:endParaRPr lang="en-US" sz="1300" dirty="0">
                  <a:solidFill>
                    <a:schemeClr val="bg1">
                      <a:lumMod val="50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05A5A1-5224-4E42-B498-CFDD9F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025" y="1893184"/>
            <a:ext cx="10123950" cy="4941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ნორმატიული ჩარჩო კოვიდ-19-ზე რეაგირებისთვის: მიზნობრივი ტესტირების ალგორითმი, შემთხვევის მართვის გაიდლაინი, ჰოსპიტლების მობილიზაციის გეგმა, ინფექციისკონტროლის ახალი რეგულაციები</a:t>
            </a:r>
            <a:endParaRPr lang="en-US" sz="1400" dirty="0">
              <a:solidFill>
                <a:schemeClr val="accent5">
                  <a:lumMod val="75000"/>
                </a:schemeClr>
              </a:solidFill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277BDF-FE5E-F541-9B97-D79F44954549}"/>
              </a:ext>
            </a:extLst>
          </p:cNvPr>
          <p:cNvGrpSpPr/>
          <p:nvPr/>
        </p:nvGrpSpPr>
        <p:grpSpPr>
          <a:xfrm>
            <a:off x="4181286" y="2642888"/>
            <a:ext cx="3653207" cy="2111088"/>
            <a:chOff x="4449097" y="5043947"/>
            <a:chExt cx="3293806" cy="241153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27841C-0E1C-7D44-AEBB-D9B79F783D57}"/>
                </a:ext>
              </a:extLst>
            </p:cNvPr>
            <p:cNvSpPr/>
            <p:nvPr/>
          </p:nvSpPr>
          <p:spPr>
            <a:xfrm>
              <a:off x="4449097" y="5043947"/>
              <a:ext cx="3293806" cy="2411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9F9642D-45EA-1E46-AF9D-0D1750150E65}"/>
                </a:ext>
              </a:extLst>
            </p:cNvPr>
            <p:cNvGrpSpPr/>
            <p:nvPr/>
          </p:nvGrpSpPr>
          <p:grpSpPr>
            <a:xfrm>
              <a:off x="4683254" y="5043947"/>
              <a:ext cx="2825492" cy="2032824"/>
              <a:chOff x="4683254" y="5024072"/>
              <a:chExt cx="2825492" cy="2032824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74E272-377B-1845-B48D-674680E5B16F}"/>
                  </a:ext>
                </a:extLst>
              </p:cNvPr>
              <p:cNvSpPr txBox="1"/>
              <p:nvPr/>
            </p:nvSpPr>
            <p:spPr>
              <a:xfrm>
                <a:off x="4683254" y="5619672"/>
                <a:ext cx="2825492" cy="1437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ლუგარის ლაბორატორია და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15 სახელმწიფო და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კერძო ლაბორატორია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PCR </a:t>
                </a:r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ტესტირებისთვის</a:t>
                </a:r>
                <a:endParaRPr lang="ka-GE" sz="1300" dirty="0">
                  <a:latin typeface="BPG DejaVu Sans" panose="020B0603030804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C41CC8-8B60-5347-81C5-F2931CB9E134}"/>
                  </a:ext>
                </a:extLst>
              </p:cNvPr>
              <p:cNvSpPr txBox="1"/>
              <p:nvPr/>
            </p:nvSpPr>
            <p:spPr>
              <a:xfrm>
                <a:off x="4853444" y="5024072"/>
                <a:ext cx="2485112" cy="351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1400" dirty="0">
                    <a:solidFill>
                      <a:srgbClr val="04B5A2"/>
                    </a:solidFill>
                    <a:latin typeface="BPG DejaVu Sans" panose="020B0603030804020204" pitchFamily="34" charset="0"/>
                  </a:rPr>
                  <a:t>ლაბორატორიები</a:t>
                </a:r>
                <a:endParaRPr lang="en-US" sz="1200" dirty="0">
                  <a:solidFill>
                    <a:srgbClr val="04B5A2"/>
                  </a:solidFill>
                  <a:latin typeface="BPG DejaVu Sans" panose="020B0603030804020204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049A2F6-412A-0148-94EF-0953610F44BA}"/>
              </a:ext>
            </a:extLst>
          </p:cNvPr>
          <p:cNvGrpSpPr/>
          <p:nvPr/>
        </p:nvGrpSpPr>
        <p:grpSpPr>
          <a:xfrm>
            <a:off x="402167" y="5003260"/>
            <a:ext cx="11224838" cy="1563795"/>
            <a:chOff x="4449097" y="5043947"/>
            <a:chExt cx="3293806" cy="156379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69FCFEF-636D-4F4E-8DC7-F321967DE9D1}"/>
                </a:ext>
              </a:extLst>
            </p:cNvPr>
            <p:cNvSpPr/>
            <p:nvPr/>
          </p:nvSpPr>
          <p:spPr>
            <a:xfrm>
              <a:off x="4449097" y="5043947"/>
              <a:ext cx="3293806" cy="15637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8F0B074-9A82-F647-8854-F21B39CD101B}"/>
                </a:ext>
              </a:extLst>
            </p:cNvPr>
            <p:cNvSpPr txBox="1"/>
            <p:nvPr/>
          </p:nvSpPr>
          <p:spPr>
            <a:xfrm>
              <a:off x="4485740" y="5171577"/>
              <a:ext cx="32205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საზოგადოებრივი ჯანდაცვის რაიონული სამსახურები, დაავადებათა კონტროლისა და საზოგადოებრივი ჯანმრთელობის ცენტრის ეპიდემიოლოგიური სამსახური </a:t>
              </a:r>
            </a:p>
            <a:p>
              <a:pPr algn="ctr"/>
              <a:endPara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მეთვალყურეობა 84 საკარანტინე ზონაში (სასტუმროებში), რისთვისაც მობილიზებულია 405 სამედიცინო პერსონალი </a:t>
              </a:r>
            </a:p>
          </p:txBody>
        </p:sp>
      </p:grpSp>
      <p:sp>
        <p:nvSpPr>
          <p:cNvPr id="69" name="Rectangle: Rounded Corners 34">
            <a:extLst>
              <a:ext uri="{FF2B5EF4-FFF2-40B4-BE49-F238E27FC236}">
                <a16:creationId xmlns:a16="http://schemas.microsoft.com/office/drawing/2014/main" id="{94333424-604D-7841-870D-22D27D25BCC0}"/>
              </a:ext>
            </a:extLst>
          </p:cNvPr>
          <p:cNvSpPr/>
          <p:nvPr/>
        </p:nvSpPr>
        <p:spPr>
          <a:xfrm>
            <a:off x="5759797" y="626670"/>
            <a:ext cx="496183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34">
            <a:extLst>
              <a:ext uri="{FF2B5EF4-FFF2-40B4-BE49-F238E27FC236}">
                <a16:creationId xmlns:a16="http://schemas.microsoft.com/office/drawing/2014/main" id="{11C12429-2537-6C41-9A02-754023AF7E34}"/>
              </a:ext>
            </a:extLst>
          </p:cNvPr>
          <p:cNvSpPr/>
          <p:nvPr/>
        </p:nvSpPr>
        <p:spPr>
          <a:xfrm rot="5400000" flipV="1">
            <a:off x="9093416" y="3902586"/>
            <a:ext cx="1463812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93DAE25-CCF1-7943-B186-4C7963009B14}"/>
              </a:ext>
            </a:extLst>
          </p:cNvPr>
          <p:cNvSpPr txBox="1">
            <a:spLocks/>
          </p:cNvSpPr>
          <p:nvPr/>
        </p:nvSpPr>
        <p:spPr>
          <a:xfrm>
            <a:off x="1489662" y="198848"/>
            <a:ext cx="10123950" cy="78903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2800" kern="1200">
                <a:solidFill>
                  <a:srgbClr val="038C77"/>
                </a:solidFill>
                <a:latin typeface="BPG DejaVu Sans" panose="020B0603030804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ka-GE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</a:rPr>
              <a:t>ჯანდაცვის სისტემის მზაობა</a:t>
            </a:r>
            <a:br>
              <a:rPr lang="ka-GE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</a:rPr>
            </a:br>
            <a:r>
              <a:rPr lang="ka-GE" b="1" dirty="0">
                <a:solidFill>
                  <a:schemeClr val="accent5">
                    <a:lumMod val="75000"/>
                  </a:schemeClr>
                </a:solidFill>
              </a:rPr>
              <a:t>კოვიდზე რეაგირებისთვის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718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 animBg="1"/>
      <p:bldP spid="70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638010" y="565822"/>
            <a:ext cx="10816570" cy="3285960"/>
            <a:chOff x="638010" y="565822"/>
            <a:chExt cx="10816570" cy="32859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638010" y="2466787"/>
              <a:ext cx="57823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8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კოვიდზე პასუხის </a:t>
              </a:r>
            </a:p>
            <a:p>
              <a:r>
                <a:rPr lang="ka-GE" sz="28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ძირითადი სტრატეგიები და მათი შედეგები </a:t>
              </a:r>
              <a:endParaRPr lang="en-GE" sz="28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6492888" y="351514"/>
            <a:ext cx="5426969" cy="760768"/>
            <a:chOff x="7796790" y="2565345"/>
            <a:chExt cx="3780694" cy="5766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56534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904359" y="2631323"/>
              <a:ext cx="3550221" cy="363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ცხელების კლინიკებში ტრიაჟის მიზნით გადაყვანილი და გამოკვლეულ იქნა 4000 მდე პაციენტი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6492888" y="1364947"/>
            <a:ext cx="5426969" cy="1231330"/>
            <a:chOff x="7579196" y="3262160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0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686765" y="3296118"/>
              <a:ext cx="3490712" cy="3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კოვიდის კლინიკებში დღემდე იმართა კოვიდ 19-ის </a:t>
              </a:r>
            </a:p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ყველა შემთხვევა (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864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/100%)</a:t>
              </a:r>
            </a:p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გამოჯანმრთელდა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703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;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გარდაიცვალა 1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4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6492888" y="2725163"/>
            <a:ext cx="5426969" cy="1054015"/>
            <a:chOff x="7796790" y="3958977"/>
            <a:chExt cx="3780694" cy="5766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04359" y="3995389"/>
              <a:ext cx="3512799" cy="474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კოვიდთან დაკავშირებული ტესტირების, დიაგნოსტიკისა და სამედიცინო სერვისისთვის პროგრამულად განისაზღვრა: 89,900.0 ათასი ლარი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6492888" y="3915988"/>
            <a:ext cx="5426969" cy="1054016"/>
            <a:chOff x="7796790" y="4655793"/>
            <a:chExt cx="3780694" cy="5766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655793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904359" y="4784492"/>
              <a:ext cx="3440196" cy="3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112-პჯდ ონლაინ კონსულტაციის მოდელი: აპრილი-მაისში 16856 ზარიდან ოჯახის ექიმის მიერ იმართა 96% 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6492888" y="5106814"/>
            <a:ext cx="5426969" cy="1231327"/>
            <a:chOff x="7796790" y="5352608"/>
            <a:chExt cx="3780694" cy="5766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796790" y="5352608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7904359" y="5393363"/>
              <a:ext cx="3418109" cy="482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მიზნობრივი ტესტირება და კონტაქტების მიდევნება: 30.01.2020 დან </a:t>
              </a:r>
              <a:r>
                <a:rPr lang="ka-GE" sz="1400" dirty="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17.07.</a:t>
              </a:r>
              <a:r>
                <a:rPr lang="ka-GE" sz="1400" dirty="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2020 მდე გამოკვეულია </a:t>
              </a:r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79843</a:t>
              </a:r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indent="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დადებითობის მაჩვენებელი </a:t>
              </a:r>
              <a:r>
                <a:rPr lang="ka-GE" sz="1400" dirty="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1.</a:t>
              </a:r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</a:t>
              </a:r>
              <a:r>
                <a:rPr lang="ka-GE" sz="1400" dirty="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%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D399682-4D4A-CB4D-B2C6-64FEE3621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703" y="3429000"/>
            <a:ext cx="61849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24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ED86E3-C8FA-4532-941E-1FD96CEFA81D}"/>
              </a:ext>
            </a:extLst>
          </p:cNvPr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alpha val="92000"/>
                </a:schemeClr>
              </a:gs>
              <a:gs pos="100000">
                <a:schemeClr val="accent2">
                  <a:alpha val="7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D97AC-B81B-4784-B774-78B0CF60DC96}"/>
              </a:ext>
            </a:extLst>
          </p:cNvPr>
          <p:cNvSpPr txBox="1"/>
          <p:nvPr/>
        </p:nvSpPr>
        <p:spPr>
          <a:xfrm>
            <a:off x="7016250" y="2459504"/>
            <a:ext cx="4255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PG DejaVu Sans" panose="020B0603030804020204" pitchFamily="34" charset="0"/>
              </a:rPr>
              <a:t>ანგარიში</a:t>
            </a:r>
            <a:endParaRPr lang="ka-GE" sz="3200" dirty="0">
              <a:solidFill>
                <a:schemeClr val="accent2">
                  <a:lumMod val="20000"/>
                  <a:lumOff val="80000"/>
                </a:schemeClr>
              </a:solidFill>
              <a:latin typeface="BPG DejaVu Sans" panose="020B0603030804020204" pitchFamily="34" charset="0"/>
            </a:endParaRPr>
          </a:p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/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</a:br>
            <a:r>
              <a:rPr lang="ka-GE" sz="2400" dirty="0">
                <a:solidFill>
                  <a:schemeClr val="accent5">
                    <a:lumMod val="50000"/>
                  </a:schemeClr>
                </a:solidFill>
                <a:latin typeface="BPG DejaVu Sans" panose="020B0603030804020204" pitchFamily="34" charset="0"/>
              </a:rPr>
              <a:t>ჯანმრთელობის დაცვის სფეროში</a:t>
            </a:r>
            <a:r>
              <a:rPr lang="ka-GE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BPG DejaVu Sans" panose="020B0603030804020204" pitchFamily="34" charset="0"/>
              </a:rPr>
              <a:t> </a:t>
            </a: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3CF5D-D910-462F-8D19-045E9B5763DD}"/>
              </a:ext>
            </a:extLst>
          </p:cNvPr>
          <p:cNvCxnSpPr/>
          <p:nvPr/>
        </p:nvCxnSpPr>
        <p:spPr>
          <a:xfrm flipV="1">
            <a:off x="1143893" y="0"/>
            <a:ext cx="0" cy="253672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E54EA2-3369-4273-BB29-AE337DB2C6C8}"/>
              </a:ext>
            </a:extLst>
          </p:cNvPr>
          <p:cNvCxnSpPr/>
          <p:nvPr/>
        </p:nvCxnSpPr>
        <p:spPr>
          <a:xfrm flipV="1">
            <a:off x="1143893" y="4321277"/>
            <a:ext cx="0" cy="253672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6712C70-A819-3748-AC59-1449FA7B6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4" y="2542954"/>
            <a:ext cx="4282200" cy="1778323"/>
          </a:xfrm>
          <a:prstGeom prst="rect">
            <a:avLst/>
          </a:prstGeom>
          <a:grp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73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50EC2B3-90CE-475B-A1B5-78D648BFA8DE}"/>
              </a:ext>
            </a:extLst>
          </p:cNvPr>
          <p:cNvSpPr/>
          <p:nvPr/>
        </p:nvSpPr>
        <p:spPr>
          <a:xfrm>
            <a:off x="686524" y="1139679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B638C5-EDA7-4FF3-B8E9-3CFF938328AA}"/>
              </a:ext>
            </a:extLst>
          </p:cNvPr>
          <p:cNvGrpSpPr/>
          <p:nvPr/>
        </p:nvGrpSpPr>
        <p:grpSpPr>
          <a:xfrm>
            <a:off x="995470" y="439648"/>
            <a:ext cx="10711347" cy="1516979"/>
            <a:chOff x="-145511" y="419438"/>
            <a:chExt cx="9042759" cy="15169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9A0EE8-8CD1-48DE-AAA3-B231EB37EDBB}"/>
                </a:ext>
              </a:extLst>
            </p:cNvPr>
            <p:cNvSpPr txBox="1"/>
            <p:nvPr/>
          </p:nvSpPr>
          <p:spPr>
            <a:xfrm>
              <a:off x="4233992" y="419438"/>
              <a:ext cx="4663256" cy="1491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a-GE" sz="32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კრიზისი თუ შესაძლებლობა?</a:t>
              </a:r>
              <a:endParaRPr lang="en-GE" sz="3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677CEE-4FD5-4867-8277-EE5E4FEC9BCB}"/>
                </a:ext>
              </a:extLst>
            </p:cNvPr>
            <p:cNvSpPr txBox="1"/>
            <p:nvPr/>
          </p:nvSpPr>
          <p:spPr>
            <a:xfrm>
              <a:off x="-145511" y="920754"/>
              <a:ext cx="42324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0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კოვიდ 19</a:t>
              </a:r>
              <a:r>
                <a:rPr lang="ka-GE" sz="20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-ის </a:t>
              </a:r>
              <a:r>
                <a:rPr lang="ka-GE" sz="2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პირველი</a:t>
              </a:r>
              <a:r>
                <a:rPr lang="ka-GE" sz="20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ტალღის ზემოქმედება ჯანდაცვის სექტორზე:</a:t>
              </a:r>
              <a:endParaRPr lang="en-GE" sz="20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endParaRPr>
            </a:p>
            <a:p>
              <a:endParaRPr lang="en-US" sz="16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26892BD-70E5-436C-A2F4-958CCAD89159}"/>
              </a:ext>
            </a:extLst>
          </p:cNvPr>
          <p:cNvSpPr txBox="1"/>
          <p:nvPr/>
        </p:nvSpPr>
        <p:spPr>
          <a:xfrm rot="16200000">
            <a:off x="8192627" y="2916982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კრიზისი</a:t>
            </a:r>
            <a:endParaRPr lang="en-US" sz="60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ED85F7-7B9D-43A4-9BC3-D24A64DD817C}"/>
              </a:ext>
            </a:extLst>
          </p:cNvPr>
          <p:cNvSpPr txBox="1"/>
          <p:nvPr/>
        </p:nvSpPr>
        <p:spPr>
          <a:xfrm>
            <a:off x="523666" y="5360269"/>
            <a:ext cx="3186826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1200" i="1" dirty="0">
              <a:solidFill>
                <a:schemeClr val="accent1"/>
              </a:solidFill>
              <a:latin typeface="BPG DejaVu Sans" panose="020B06030308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079684-3901-3045-90B1-1A1A3C580CE7}"/>
              </a:ext>
            </a:extLst>
          </p:cNvPr>
          <p:cNvSpPr txBox="1"/>
          <p:nvPr/>
        </p:nvSpPr>
        <p:spPr>
          <a:xfrm>
            <a:off x="433898" y="3147047"/>
            <a:ext cx="525722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სამედიცინო დაწესებულებებში ინფექციის პრევენციისა და კონტროლის პრაქტიკის გაუმჯობესება</a:t>
            </a:r>
          </a:p>
          <a:p>
            <a:pPr lvl="0">
              <a:spcBef>
                <a:spcPts val="1200"/>
              </a:spcBef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 პირველადი ჯანდაცვის ქსელის მობილიზება და 112-თან თანამშრომლობით ონლაინ კონსულტაციის მოდელი</a:t>
            </a:r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●გადაუდებელი დახმარების სერვისების გაუმჯობესებისთვის რესურსის მობილიზების შესაძლებლობა</a:t>
            </a:r>
          </a:p>
          <a:p>
            <a:pPr lvl="0">
              <a:spcBef>
                <a:spcPts val="1200"/>
              </a:spcBef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 საზოგადოებრივი ჯანდაცვისა და სახელმწიფო მფლობელობაში არსებული კლინიკების გაძლიერებისთვის დონორული დახმარების მობილიზება  </a:t>
            </a:r>
          </a:p>
          <a:p>
            <a:pPr lvl="0">
              <a:spcBef>
                <a:spcPts val="1200"/>
              </a:spcBef>
            </a:pP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470D6503-7EFE-DD4B-8354-9F9D47D60D55}"/>
              </a:ext>
            </a:extLst>
          </p:cNvPr>
          <p:cNvSpPr/>
          <p:nvPr/>
        </p:nvSpPr>
        <p:spPr>
          <a:xfrm>
            <a:off x="2530813" y="1876143"/>
            <a:ext cx="1063397" cy="1063397"/>
          </a:xfrm>
          <a:prstGeom prst="plus">
            <a:avLst>
              <a:gd name="adj" fmla="val 32810"/>
            </a:avLst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70637D-C5C8-C94C-AC83-C9AD35C83885}"/>
              </a:ext>
            </a:extLst>
          </p:cNvPr>
          <p:cNvSpPr/>
          <p:nvPr/>
        </p:nvSpPr>
        <p:spPr>
          <a:xfrm>
            <a:off x="8546758" y="2208144"/>
            <a:ext cx="1165463" cy="399393"/>
          </a:xfrm>
          <a:prstGeom prst="rect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B2AE8-F1C8-5741-86B1-0DBD4A1B7850}"/>
              </a:ext>
            </a:extLst>
          </p:cNvPr>
          <p:cNvSpPr txBox="1"/>
          <p:nvPr/>
        </p:nvSpPr>
        <p:spPr>
          <a:xfrm>
            <a:off x="6500876" y="3091627"/>
            <a:ext cx="52572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●ჰოსპიტალური და ამბულატორიული მიმართვიანობის შემცირების ფონზე სამედიცინო დაწესებულებების შემოსავლების შემცირება </a:t>
            </a:r>
            <a:endParaRPr lang="en-US" sz="1400" dirty="0" smtClean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 კოვიდის და ცხელების კლინიკებში სხვა სერვისების მიწოდების </a:t>
            </a:r>
            <a:r>
              <a:rPr lang="ka-GE" sz="1400" dirty="0" smtClean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შეჩერება</a:t>
            </a:r>
            <a:endParaRPr lang="en-US" sz="1400" dirty="0" smtClean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●„მზადყოფნის“ რეჟიმში მყოფი კლინიკებისთვის დამატებითი ფინანსური რესურსის მობილიზების აუცილებლობა </a:t>
            </a:r>
            <a:endParaRPr lang="en-US" sz="1400" dirty="0" smtClean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●პირადი დაცვის საშუალებებისა და ტესტების მარაგების შევსების ლოჯისტიკა და ხარჯები </a:t>
            </a:r>
            <a:endParaRPr lang="en-US" sz="1400" dirty="0" smtClean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●სამედიცინო პერსონალში კოვიდით ინფიცირების </a:t>
            </a:r>
            <a:r>
              <a:rPr lang="ka-GE" sz="1400" dirty="0" smtClean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შემთხვევები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FDD4F9-6F52-264F-A2C4-7E69E9A5FBB9}"/>
              </a:ext>
            </a:extLst>
          </p:cNvPr>
          <p:cNvSpPr txBox="1"/>
          <p:nvPr/>
        </p:nvSpPr>
        <p:spPr>
          <a:xfrm rot="16200000">
            <a:off x="-2714834" y="323478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შესაძლებლობა</a:t>
            </a:r>
            <a:endParaRPr lang="en-US" sz="44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1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  <p:bldP spid="2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8FB3268-B89A-AB45-93CF-3D192F372B31}"/>
              </a:ext>
            </a:extLst>
          </p:cNvPr>
          <p:cNvGrpSpPr/>
          <p:nvPr/>
        </p:nvGrpSpPr>
        <p:grpSpPr>
          <a:xfrm>
            <a:off x="469402" y="3056435"/>
            <a:ext cx="5559691" cy="1815882"/>
            <a:chOff x="469402" y="1452655"/>
            <a:chExt cx="4926684" cy="18158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A18CFC-337C-4332-8CD4-45051B9F4A71}"/>
                </a:ext>
              </a:extLst>
            </p:cNvPr>
            <p:cNvSpPr txBox="1"/>
            <p:nvPr/>
          </p:nvSpPr>
          <p:spPr>
            <a:xfrm>
              <a:off x="882190" y="1452655"/>
              <a:ext cx="4513896" cy="181588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 19-ის ეპიდემიამ კიდევ ერთხელ დაგვანახა თუ რაოდენ მნიშვნელოვანია ჯანდაცვის სისტემაში კერძო და სახლმწიფო სიმძლავრეებს შორის სწორი ბალანსის შენარჩუნება საზოგადოებრივი ჯანდაცვის მიზნების შეუფერხებელი განხორციელებისთვის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C3C65F-8576-41B0-A5FE-3626E26E028B}"/>
                </a:ext>
              </a:extLst>
            </p:cNvPr>
            <p:cNvSpPr/>
            <p:nvPr/>
          </p:nvSpPr>
          <p:spPr>
            <a:xfrm>
              <a:off x="469402" y="2188245"/>
              <a:ext cx="306251" cy="344700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FC34F6E-2623-4FF3-B4CC-331CEAAECF32}"/>
              </a:ext>
            </a:extLst>
          </p:cNvPr>
          <p:cNvSpPr/>
          <p:nvPr/>
        </p:nvSpPr>
        <p:spPr>
          <a:xfrm>
            <a:off x="469062" y="1636328"/>
            <a:ext cx="496183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A017AE-1BF0-43D1-8415-7EE4B53BC3CB}"/>
              </a:ext>
            </a:extLst>
          </p:cNvPr>
          <p:cNvGrpSpPr/>
          <p:nvPr/>
        </p:nvGrpSpPr>
        <p:grpSpPr>
          <a:xfrm>
            <a:off x="965245" y="695038"/>
            <a:ext cx="9393601" cy="1998316"/>
            <a:chOff x="7039474" y="1056134"/>
            <a:chExt cx="4630011" cy="154285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96CAD1-4FB9-4D8A-B664-38208227041C}"/>
                </a:ext>
              </a:extLst>
            </p:cNvPr>
            <p:cNvSpPr txBox="1"/>
            <p:nvPr/>
          </p:nvSpPr>
          <p:spPr>
            <a:xfrm>
              <a:off x="7039474" y="1387089"/>
              <a:ext cx="4630011" cy="121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4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სახელმწიფო დაწესებულებების სქელის ოპტიმიზაცია და გაძლიერება შექმნის ჯანდაცვის სისტემის სიმყარის გარანტიას დღეს,</a:t>
              </a:r>
            </a:p>
            <a:p>
              <a:r>
                <a:rPr lang="ka-GE" sz="2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 19-ის ეპიდემიის პირობებში და სამომავლოდ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4EF3FC7-8E03-4EE4-9B2A-26677879F496}"/>
                </a:ext>
              </a:extLst>
            </p:cNvPr>
            <p:cNvSpPr txBox="1"/>
            <p:nvPr/>
          </p:nvSpPr>
          <p:spPr>
            <a:xfrm>
              <a:off x="7039475" y="1056134"/>
              <a:ext cx="394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sp>
        <p:nvSpPr>
          <p:cNvPr id="31" name="Freeform 57">
            <a:extLst>
              <a:ext uri="{FF2B5EF4-FFF2-40B4-BE49-F238E27FC236}">
                <a16:creationId xmlns:a16="http://schemas.microsoft.com/office/drawing/2014/main" id="{CC07383C-9DFE-5C43-9F9B-2319E181EF6F}"/>
              </a:ext>
            </a:extLst>
          </p:cNvPr>
          <p:cNvSpPr>
            <a:spLocks noEditPoints="1"/>
          </p:cNvSpPr>
          <p:nvPr/>
        </p:nvSpPr>
        <p:spPr bwMode="auto">
          <a:xfrm>
            <a:off x="5228717" y="3810677"/>
            <a:ext cx="2402228" cy="2059050"/>
          </a:xfrm>
          <a:custGeom>
            <a:avLst/>
            <a:gdLst>
              <a:gd name="T0" fmla="*/ 156 w 228"/>
              <a:gd name="T1" fmla="*/ 84 h 196"/>
              <a:gd name="T2" fmla="*/ 143 w 228"/>
              <a:gd name="T3" fmla="*/ 84 h 196"/>
              <a:gd name="T4" fmla="*/ 128 w 228"/>
              <a:gd name="T5" fmla="*/ 3 h 196"/>
              <a:gd name="T6" fmla="*/ 124 w 228"/>
              <a:gd name="T7" fmla="*/ 0 h 196"/>
              <a:gd name="T8" fmla="*/ 120 w 228"/>
              <a:gd name="T9" fmla="*/ 3 h 196"/>
              <a:gd name="T10" fmla="*/ 99 w 228"/>
              <a:gd name="T11" fmla="*/ 169 h 196"/>
              <a:gd name="T12" fmla="*/ 72 w 228"/>
              <a:gd name="T13" fmla="*/ 47 h 196"/>
              <a:gd name="T14" fmla="*/ 68 w 228"/>
              <a:gd name="T15" fmla="*/ 44 h 196"/>
              <a:gd name="T16" fmla="*/ 64 w 228"/>
              <a:gd name="T17" fmla="*/ 47 h 196"/>
              <a:gd name="T18" fmla="*/ 43 w 228"/>
              <a:gd name="T19" fmla="*/ 126 h 196"/>
              <a:gd name="T20" fmla="*/ 28 w 228"/>
              <a:gd name="T21" fmla="*/ 83 h 196"/>
              <a:gd name="T22" fmla="*/ 24 w 228"/>
              <a:gd name="T23" fmla="*/ 80 h 196"/>
              <a:gd name="T24" fmla="*/ 4 w 228"/>
              <a:gd name="T25" fmla="*/ 80 h 196"/>
              <a:gd name="T26" fmla="*/ 0 w 228"/>
              <a:gd name="T27" fmla="*/ 84 h 196"/>
              <a:gd name="T28" fmla="*/ 4 w 228"/>
              <a:gd name="T29" fmla="*/ 88 h 196"/>
              <a:gd name="T30" fmla="*/ 21 w 228"/>
              <a:gd name="T31" fmla="*/ 88 h 196"/>
              <a:gd name="T32" fmla="*/ 40 w 228"/>
              <a:gd name="T33" fmla="*/ 141 h 196"/>
              <a:gd name="T34" fmla="*/ 44 w 228"/>
              <a:gd name="T35" fmla="*/ 144 h 196"/>
              <a:gd name="T36" fmla="*/ 48 w 228"/>
              <a:gd name="T37" fmla="*/ 141 h 196"/>
              <a:gd name="T38" fmla="*/ 68 w 228"/>
              <a:gd name="T39" fmla="*/ 65 h 196"/>
              <a:gd name="T40" fmla="*/ 96 w 228"/>
              <a:gd name="T41" fmla="*/ 193 h 196"/>
              <a:gd name="T42" fmla="*/ 100 w 228"/>
              <a:gd name="T43" fmla="*/ 196 h 196"/>
              <a:gd name="T44" fmla="*/ 100 w 228"/>
              <a:gd name="T45" fmla="*/ 196 h 196"/>
              <a:gd name="T46" fmla="*/ 104 w 228"/>
              <a:gd name="T47" fmla="*/ 193 h 196"/>
              <a:gd name="T48" fmla="*/ 125 w 228"/>
              <a:gd name="T49" fmla="*/ 29 h 196"/>
              <a:gd name="T50" fmla="*/ 136 w 228"/>
              <a:gd name="T51" fmla="*/ 89 h 196"/>
              <a:gd name="T52" fmla="*/ 140 w 228"/>
              <a:gd name="T53" fmla="*/ 92 h 196"/>
              <a:gd name="T54" fmla="*/ 156 w 228"/>
              <a:gd name="T55" fmla="*/ 92 h 196"/>
              <a:gd name="T56" fmla="*/ 160 w 228"/>
              <a:gd name="T57" fmla="*/ 88 h 196"/>
              <a:gd name="T58" fmla="*/ 156 w 228"/>
              <a:gd name="T59" fmla="*/ 84 h 196"/>
              <a:gd name="T60" fmla="*/ 196 w 228"/>
              <a:gd name="T61" fmla="*/ 84 h 196"/>
              <a:gd name="T62" fmla="*/ 176 w 228"/>
              <a:gd name="T63" fmla="*/ 84 h 196"/>
              <a:gd name="T64" fmla="*/ 172 w 228"/>
              <a:gd name="T65" fmla="*/ 88 h 196"/>
              <a:gd name="T66" fmla="*/ 176 w 228"/>
              <a:gd name="T67" fmla="*/ 92 h 196"/>
              <a:gd name="T68" fmla="*/ 196 w 228"/>
              <a:gd name="T69" fmla="*/ 92 h 196"/>
              <a:gd name="T70" fmla="*/ 200 w 228"/>
              <a:gd name="T71" fmla="*/ 88 h 196"/>
              <a:gd name="T72" fmla="*/ 196 w 228"/>
              <a:gd name="T73" fmla="*/ 84 h 196"/>
              <a:gd name="T74" fmla="*/ 224 w 228"/>
              <a:gd name="T75" fmla="*/ 84 h 196"/>
              <a:gd name="T76" fmla="*/ 212 w 228"/>
              <a:gd name="T77" fmla="*/ 84 h 196"/>
              <a:gd name="T78" fmla="*/ 208 w 228"/>
              <a:gd name="T79" fmla="*/ 88 h 196"/>
              <a:gd name="T80" fmla="*/ 212 w 228"/>
              <a:gd name="T81" fmla="*/ 92 h 196"/>
              <a:gd name="T82" fmla="*/ 224 w 228"/>
              <a:gd name="T83" fmla="*/ 92 h 196"/>
              <a:gd name="T84" fmla="*/ 228 w 228"/>
              <a:gd name="T85" fmla="*/ 88 h 196"/>
              <a:gd name="T86" fmla="*/ 224 w 228"/>
              <a:gd name="T87" fmla="*/ 8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8" h="196">
                <a:moveTo>
                  <a:pt x="156" y="84"/>
                </a:moveTo>
                <a:cubicBezTo>
                  <a:pt x="143" y="84"/>
                  <a:pt x="143" y="84"/>
                  <a:pt x="143" y="84"/>
                </a:cubicBezTo>
                <a:cubicBezTo>
                  <a:pt x="128" y="3"/>
                  <a:pt x="128" y="3"/>
                  <a:pt x="128" y="3"/>
                </a:cubicBezTo>
                <a:cubicBezTo>
                  <a:pt x="128" y="1"/>
                  <a:pt x="126" y="0"/>
                  <a:pt x="124" y="0"/>
                </a:cubicBezTo>
                <a:cubicBezTo>
                  <a:pt x="122" y="0"/>
                  <a:pt x="120" y="2"/>
                  <a:pt x="120" y="3"/>
                </a:cubicBezTo>
                <a:cubicBezTo>
                  <a:pt x="99" y="169"/>
                  <a:pt x="99" y="169"/>
                  <a:pt x="99" y="169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5"/>
                  <a:pt x="70" y="44"/>
                  <a:pt x="68" y="44"/>
                </a:cubicBezTo>
                <a:cubicBezTo>
                  <a:pt x="66" y="44"/>
                  <a:pt x="65" y="45"/>
                  <a:pt x="64" y="47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28" y="83"/>
                  <a:pt x="28" y="83"/>
                  <a:pt x="28" y="83"/>
                </a:cubicBezTo>
                <a:cubicBezTo>
                  <a:pt x="27" y="81"/>
                  <a:pt x="26" y="80"/>
                  <a:pt x="24" y="80"/>
                </a:cubicBezTo>
                <a:cubicBezTo>
                  <a:pt x="4" y="80"/>
                  <a:pt x="4" y="80"/>
                  <a:pt x="4" y="80"/>
                </a:cubicBezTo>
                <a:cubicBezTo>
                  <a:pt x="2" y="80"/>
                  <a:pt x="0" y="82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21" y="88"/>
                  <a:pt x="21" y="88"/>
                  <a:pt x="21" y="88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41" y="143"/>
                  <a:pt x="42" y="144"/>
                  <a:pt x="44" y="144"/>
                </a:cubicBezTo>
                <a:cubicBezTo>
                  <a:pt x="46" y="144"/>
                  <a:pt x="47" y="143"/>
                  <a:pt x="48" y="141"/>
                </a:cubicBezTo>
                <a:cubicBezTo>
                  <a:pt x="68" y="65"/>
                  <a:pt x="68" y="65"/>
                  <a:pt x="68" y="65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5"/>
                  <a:pt x="98" y="196"/>
                  <a:pt x="100" y="196"/>
                </a:cubicBezTo>
                <a:cubicBezTo>
                  <a:pt x="100" y="196"/>
                  <a:pt x="100" y="196"/>
                  <a:pt x="100" y="196"/>
                </a:cubicBezTo>
                <a:cubicBezTo>
                  <a:pt x="102" y="196"/>
                  <a:pt x="104" y="194"/>
                  <a:pt x="104" y="193"/>
                </a:cubicBezTo>
                <a:cubicBezTo>
                  <a:pt x="125" y="29"/>
                  <a:pt x="125" y="29"/>
                  <a:pt x="125" y="29"/>
                </a:cubicBezTo>
                <a:cubicBezTo>
                  <a:pt x="136" y="89"/>
                  <a:pt x="136" y="89"/>
                  <a:pt x="136" y="89"/>
                </a:cubicBezTo>
                <a:cubicBezTo>
                  <a:pt x="136" y="91"/>
                  <a:pt x="138" y="92"/>
                  <a:pt x="140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8" y="92"/>
                  <a:pt x="160" y="90"/>
                  <a:pt x="160" y="88"/>
                </a:cubicBezTo>
                <a:cubicBezTo>
                  <a:pt x="160" y="86"/>
                  <a:pt x="158" y="84"/>
                  <a:pt x="156" y="84"/>
                </a:cubicBezTo>
                <a:close/>
                <a:moveTo>
                  <a:pt x="196" y="84"/>
                </a:moveTo>
                <a:cubicBezTo>
                  <a:pt x="176" y="84"/>
                  <a:pt x="176" y="84"/>
                  <a:pt x="176" y="84"/>
                </a:cubicBezTo>
                <a:cubicBezTo>
                  <a:pt x="174" y="84"/>
                  <a:pt x="172" y="86"/>
                  <a:pt x="172" y="88"/>
                </a:cubicBezTo>
                <a:cubicBezTo>
                  <a:pt x="172" y="90"/>
                  <a:pt x="174" y="92"/>
                  <a:pt x="176" y="92"/>
                </a:cubicBezTo>
                <a:cubicBezTo>
                  <a:pt x="196" y="92"/>
                  <a:pt x="196" y="92"/>
                  <a:pt x="196" y="92"/>
                </a:cubicBezTo>
                <a:cubicBezTo>
                  <a:pt x="198" y="92"/>
                  <a:pt x="200" y="90"/>
                  <a:pt x="200" y="88"/>
                </a:cubicBezTo>
                <a:cubicBezTo>
                  <a:pt x="200" y="86"/>
                  <a:pt x="198" y="84"/>
                  <a:pt x="196" y="84"/>
                </a:cubicBezTo>
                <a:close/>
                <a:moveTo>
                  <a:pt x="224" y="84"/>
                </a:moveTo>
                <a:cubicBezTo>
                  <a:pt x="212" y="84"/>
                  <a:pt x="212" y="84"/>
                  <a:pt x="212" y="84"/>
                </a:cubicBezTo>
                <a:cubicBezTo>
                  <a:pt x="210" y="84"/>
                  <a:pt x="208" y="86"/>
                  <a:pt x="208" y="88"/>
                </a:cubicBezTo>
                <a:cubicBezTo>
                  <a:pt x="208" y="90"/>
                  <a:pt x="210" y="92"/>
                  <a:pt x="212" y="92"/>
                </a:cubicBezTo>
                <a:cubicBezTo>
                  <a:pt x="224" y="92"/>
                  <a:pt x="224" y="92"/>
                  <a:pt x="224" y="92"/>
                </a:cubicBezTo>
                <a:cubicBezTo>
                  <a:pt x="226" y="92"/>
                  <a:pt x="228" y="90"/>
                  <a:pt x="228" y="88"/>
                </a:cubicBezTo>
                <a:cubicBezTo>
                  <a:pt x="228" y="86"/>
                  <a:pt x="226" y="84"/>
                  <a:pt x="224" y="84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167BB5-A72F-3445-BC3D-4AE601E5CC0B}"/>
              </a:ext>
            </a:extLst>
          </p:cNvPr>
          <p:cNvGrpSpPr/>
          <p:nvPr/>
        </p:nvGrpSpPr>
        <p:grpSpPr>
          <a:xfrm>
            <a:off x="469404" y="5140548"/>
            <a:ext cx="5559689" cy="1323439"/>
            <a:chOff x="469404" y="2542849"/>
            <a:chExt cx="4926682" cy="132343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5E8A88-D5BC-4F48-8F88-5BC43AAA18A8}"/>
                </a:ext>
              </a:extLst>
            </p:cNvPr>
            <p:cNvSpPr txBox="1"/>
            <p:nvPr/>
          </p:nvSpPr>
          <p:spPr>
            <a:xfrm>
              <a:off x="882190" y="2542849"/>
              <a:ext cx="4513896" cy="132343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ჯერ კიდევ კოვიდის ეპიდემიის დაწყებამდე, 2019 წელს დაიწყო სახელმწიფოს საკუთრებაში არსებული სამედიცინო დაწესებულებების ოპტიმიზაციის პროცესის განხორციელება 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B1DC54B-7D20-7E4C-A5BB-B3DB0858ACBC}"/>
                </a:ext>
              </a:extLst>
            </p:cNvPr>
            <p:cNvSpPr/>
            <p:nvPr/>
          </p:nvSpPr>
          <p:spPr>
            <a:xfrm>
              <a:off x="469404" y="3032218"/>
              <a:ext cx="306251" cy="344700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728877-7ABD-E84C-95BD-60E69DC07EA5}"/>
              </a:ext>
            </a:extLst>
          </p:cNvPr>
          <p:cNvGrpSpPr/>
          <p:nvPr/>
        </p:nvGrpSpPr>
        <p:grpSpPr>
          <a:xfrm>
            <a:off x="6494002" y="3115145"/>
            <a:ext cx="4926684" cy="1569660"/>
            <a:chOff x="469402" y="3790086"/>
            <a:chExt cx="4926684" cy="15696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0E8A61-E2C1-4D49-AFB9-DEF885EA007E}"/>
                </a:ext>
              </a:extLst>
            </p:cNvPr>
            <p:cNvSpPr txBox="1"/>
            <p:nvPr/>
          </p:nvSpPr>
          <p:spPr>
            <a:xfrm>
              <a:off x="882190" y="3790086"/>
              <a:ext cx="45138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ჩამოყალიბდა სახელმწიფო სამედიცინო ჰოლდინგი, რომელიც მართავს ცენტრალურ რესპუბლიკურ </a:t>
              </a:r>
              <a:r>
                <a:rPr lang="ka-GE" sz="1600" dirty="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საავადმყო</a:t>
              </a:r>
              <a:r>
                <a:rPr lang="ka-GE" sz="1600" dirty="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ფო</a:t>
              </a:r>
              <a:r>
                <a:rPr lang="ka-GE" sz="1600" dirty="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</a:t>
              </a:r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, უნივერსალური ჯანდაცვის ცენტრს და ბავშვთა ინფექციურ საავადმყოფოს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4EFA2E3-49A9-1348-8AF7-6B77A3AF9843}"/>
                </a:ext>
              </a:extLst>
            </p:cNvPr>
            <p:cNvSpPr/>
            <p:nvPr/>
          </p:nvSpPr>
          <p:spPr>
            <a:xfrm>
              <a:off x="469402" y="4202061"/>
              <a:ext cx="345600" cy="345600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FA1D19-A44D-C142-AD22-00CC4EDCA3E9}"/>
              </a:ext>
            </a:extLst>
          </p:cNvPr>
          <p:cNvGrpSpPr/>
          <p:nvPr/>
        </p:nvGrpSpPr>
        <p:grpSpPr>
          <a:xfrm>
            <a:off x="6624670" y="4944016"/>
            <a:ext cx="4926684" cy="1077218"/>
            <a:chOff x="469402" y="4724081"/>
            <a:chExt cx="4926684" cy="107721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9281215-E4B0-6C4C-B584-222349FD9AEA}"/>
                </a:ext>
              </a:extLst>
            </p:cNvPr>
            <p:cNvSpPr txBox="1"/>
            <p:nvPr/>
          </p:nvSpPr>
          <p:spPr>
            <a:xfrm>
              <a:off x="882190" y="4724081"/>
              <a:ext cx="45138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გაეროს მოსახლეობის ფონდის ხელშეწყობით მუშავდება ჰოლდინგის ორგანიზაციული და ინსტიტუციური განვითარების გეგმა 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5DEB995-2835-A844-9104-01050F315A45}"/>
                </a:ext>
              </a:extLst>
            </p:cNvPr>
            <p:cNvSpPr/>
            <p:nvPr/>
          </p:nvSpPr>
          <p:spPr>
            <a:xfrm>
              <a:off x="469402" y="4920613"/>
              <a:ext cx="345600" cy="345600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3672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250218-7D4F-485C-84CD-4972BBD43593}"/>
              </a:ext>
            </a:extLst>
          </p:cNvPr>
          <p:cNvSpPr/>
          <p:nvPr/>
        </p:nvSpPr>
        <p:spPr>
          <a:xfrm>
            <a:off x="4324443" y="3629415"/>
            <a:ext cx="3357482" cy="2689089"/>
          </a:xfrm>
          <a:prstGeom prst="rect">
            <a:avLst/>
          </a:prstGeom>
          <a:gradFill>
            <a:gsLst>
              <a:gs pos="10000">
                <a:schemeClr val="accent1">
                  <a:alpha val="85000"/>
                </a:schemeClr>
              </a:gs>
              <a:gs pos="100000">
                <a:schemeClr val="accent2">
                  <a:alpha val="75000"/>
                </a:schemeClr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9E729F-5B05-47F4-AD48-026E50CB6DAE}"/>
              </a:ext>
            </a:extLst>
          </p:cNvPr>
          <p:cNvSpPr/>
          <p:nvPr/>
        </p:nvSpPr>
        <p:spPr>
          <a:xfrm>
            <a:off x="559096" y="3625743"/>
            <a:ext cx="3357482" cy="2689089"/>
          </a:xfrm>
          <a:prstGeom prst="rect">
            <a:avLst/>
          </a:prstGeom>
          <a:gradFill>
            <a:gsLst>
              <a:gs pos="10000">
                <a:schemeClr val="accent1">
                  <a:alpha val="85000"/>
                </a:schemeClr>
              </a:gs>
              <a:gs pos="100000">
                <a:schemeClr val="accent2">
                  <a:alpha val="75000"/>
                </a:schemeClr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DC49D7-560A-4B79-B97E-EC2963784CF7}"/>
              </a:ext>
            </a:extLst>
          </p:cNvPr>
          <p:cNvSpPr/>
          <p:nvPr/>
        </p:nvSpPr>
        <p:spPr>
          <a:xfrm>
            <a:off x="8089792" y="3625743"/>
            <a:ext cx="3357482" cy="2689089"/>
          </a:xfrm>
          <a:prstGeom prst="rect">
            <a:avLst/>
          </a:prstGeom>
          <a:gradFill>
            <a:gsLst>
              <a:gs pos="10000">
                <a:schemeClr val="accent1">
                  <a:alpha val="85000"/>
                </a:schemeClr>
              </a:gs>
              <a:gs pos="100000">
                <a:schemeClr val="accent2">
                  <a:alpha val="75000"/>
                </a:schemeClr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1B2873-FD7F-4AA2-951D-918043A48522}"/>
              </a:ext>
            </a:extLst>
          </p:cNvPr>
          <p:cNvGrpSpPr/>
          <p:nvPr/>
        </p:nvGrpSpPr>
        <p:grpSpPr>
          <a:xfrm>
            <a:off x="4324442" y="3937710"/>
            <a:ext cx="3357484" cy="2272834"/>
            <a:chOff x="5332430" y="2636254"/>
            <a:chExt cx="3357484" cy="227283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B535DF-35EE-4C4D-BBE5-D5A937C9DD47}"/>
                </a:ext>
              </a:extLst>
            </p:cNvPr>
            <p:cNvSpPr txBox="1"/>
            <p:nvPr/>
          </p:nvSpPr>
          <p:spPr>
            <a:xfrm>
              <a:off x="5473471" y="3739537"/>
              <a:ext cx="289218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წითელი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 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10 (სულ 400)</a:t>
              </a:r>
            </a:p>
            <a:p>
              <a:pPr algn="ctr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ყვითელი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5</a:t>
              </a:r>
            </a:p>
            <a:p>
              <a:pPr algn="ctr"/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მწვანე &lt; 5 (სულ 200)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B0605F-FF91-41D1-A936-802DB6EDF107}"/>
                </a:ext>
              </a:extLst>
            </p:cNvPr>
            <p:cNvSpPr txBox="1"/>
            <p:nvPr/>
          </p:nvSpPr>
          <p:spPr>
            <a:xfrm>
              <a:off x="5332430" y="2636254"/>
              <a:ext cx="33574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ინფექციის ახალი შემთხვევები კვირაში </a:t>
              </a:r>
            </a:p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100 000 მოსახლეზე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F7E3613-80B9-48AA-BD89-515183ED204A}"/>
              </a:ext>
            </a:extLst>
          </p:cNvPr>
          <p:cNvGrpSpPr/>
          <p:nvPr/>
        </p:nvGrpSpPr>
        <p:grpSpPr>
          <a:xfrm>
            <a:off x="559095" y="3931932"/>
            <a:ext cx="3357481" cy="2221733"/>
            <a:chOff x="1322682" y="4154924"/>
            <a:chExt cx="3357481" cy="222173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605C007-E92E-4E45-9238-3358A7701CC1}"/>
                </a:ext>
              </a:extLst>
            </p:cNvPr>
            <p:cNvSpPr txBox="1"/>
            <p:nvPr/>
          </p:nvSpPr>
          <p:spPr>
            <a:xfrm>
              <a:off x="1555334" y="5207106"/>
              <a:ext cx="289218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წითელი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1.2</a:t>
              </a:r>
            </a:p>
            <a:p>
              <a:pPr algn="ctr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ყვითელი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1.1</a:t>
              </a:r>
            </a:p>
            <a:p>
              <a:pPr algn="ctr"/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მწვანე &lt; 1.1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3C750C2-F2D9-46B0-9546-BFB8B8B743CE}"/>
                </a:ext>
              </a:extLst>
            </p:cNvPr>
            <p:cNvSpPr txBox="1"/>
            <p:nvPr/>
          </p:nvSpPr>
          <p:spPr>
            <a:xfrm>
              <a:off x="1322682" y="4154924"/>
              <a:ext cx="33574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ვირუსის რეპორდუქციის მაჩვენებელი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94B0050-93C6-42B6-B249-BABEAF3E7AB7}"/>
              </a:ext>
            </a:extLst>
          </p:cNvPr>
          <p:cNvGrpSpPr/>
          <p:nvPr/>
        </p:nvGrpSpPr>
        <p:grpSpPr>
          <a:xfrm>
            <a:off x="8089790" y="3974577"/>
            <a:ext cx="3357482" cy="2235967"/>
            <a:chOff x="8529717" y="795332"/>
            <a:chExt cx="3357482" cy="223596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4E2B374-80A3-49D5-B610-F847492CC751}"/>
                </a:ext>
              </a:extLst>
            </p:cNvPr>
            <p:cNvSpPr txBox="1"/>
            <p:nvPr/>
          </p:nvSpPr>
          <p:spPr>
            <a:xfrm>
              <a:off x="8762369" y="1861748"/>
              <a:ext cx="289218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წითელი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50%</a:t>
              </a:r>
            </a:p>
            <a:p>
              <a:pPr algn="ctr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ყვითელი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30%</a:t>
              </a:r>
            </a:p>
            <a:p>
              <a:pPr algn="ctr"/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მწვანე &lt; 30%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715A5BA-58A2-446B-9BB6-9B7EC5534EDC}"/>
                </a:ext>
              </a:extLst>
            </p:cNvPr>
            <p:cNvSpPr txBox="1"/>
            <p:nvPr/>
          </p:nvSpPr>
          <p:spPr>
            <a:xfrm>
              <a:off x="8529717" y="795332"/>
              <a:ext cx="33574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 საწოლფონდის დატვირთვა 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7B3EFBF-5E86-4874-9BC6-5720DB068DAA}"/>
              </a:ext>
            </a:extLst>
          </p:cNvPr>
          <p:cNvGrpSpPr/>
          <p:nvPr/>
        </p:nvGrpSpPr>
        <p:grpSpPr>
          <a:xfrm>
            <a:off x="1457001" y="341353"/>
            <a:ext cx="9277998" cy="1355157"/>
            <a:chOff x="986986" y="1276427"/>
            <a:chExt cx="9277998" cy="135515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8728F6-08AA-4C48-A982-D8E962D0E9D4}"/>
                </a:ext>
              </a:extLst>
            </p:cNvPr>
            <p:cNvSpPr txBox="1"/>
            <p:nvPr/>
          </p:nvSpPr>
          <p:spPr>
            <a:xfrm>
              <a:off x="1927017" y="2046809"/>
              <a:ext cx="83379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PG DejaVu Sans" panose="020B0603030804020204" pitchFamily="34" charset="0"/>
                </a:rPr>
                <a:t>კორონა შუქნიშანი</a:t>
              </a:r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PG DejaVu Sans" panose="020B0603030804020204" pitchFamily="34" charset="0"/>
                </a:rPr>
                <a:t>:</a:t>
              </a:r>
              <a:r>
                <a:rPr lang="ka-GE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ka-GE" sz="32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საქართველო </a:t>
              </a:r>
              <a:endParaRPr lang="en-US" sz="32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4AF57B-B7D7-4F77-8797-02C39D18A689}"/>
                </a:ext>
              </a:extLst>
            </p:cNvPr>
            <p:cNvSpPr txBox="1"/>
            <p:nvPr/>
          </p:nvSpPr>
          <p:spPr>
            <a:xfrm>
              <a:off x="986986" y="1276427"/>
              <a:ext cx="3357482" cy="319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latin typeface="BPG DejaVu Sans" panose="020B0603030804020204" pitchFamily="34" charset="0"/>
                <a:ea typeface="Roboto Light" panose="02000000000000000000" pitchFamily="2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97D5BFB-17FA-F249-8C6A-C4C460F91C9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15" y="2163917"/>
            <a:ext cx="1444083" cy="13942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60278A-C2D3-0E4E-9E35-C3854961BC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93" y="2163917"/>
            <a:ext cx="1444083" cy="13942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58C572-334C-5445-A6E7-6B515ED3AE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308" y="2163917"/>
            <a:ext cx="1444083" cy="13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19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3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057D0E0-E016-4489-AB16-FCBD02962B46}"/>
              </a:ext>
            </a:extLst>
          </p:cNvPr>
          <p:cNvSpPr/>
          <p:nvPr/>
        </p:nvSpPr>
        <p:spPr>
          <a:xfrm>
            <a:off x="495767" y="1814812"/>
            <a:ext cx="261024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39D9B6-3471-4919-84E9-384B060DF393}"/>
              </a:ext>
            </a:extLst>
          </p:cNvPr>
          <p:cNvGrpSpPr/>
          <p:nvPr/>
        </p:nvGrpSpPr>
        <p:grpSpPr>
          <a:xfrm>
            <a:off x="886010" y="1203709"/>
            <a:ext cx="5209990" cy="984602"/>
            <a:chOff x="886010" y="1203709"/>
            <a:chExt cx="5209990" cy="98460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F26A879-0F28-4181-947D-2911C5C8555A}"/>
                </a:ext>
              </a:extLst>
            </p:cNvPr>
            <p:cNvSpPr txBox="1"/>
            <p:nvPr/>
          </p:nvSpPr>
          <p:spPr>
            <a:xfrm>
              <a:off x="886010" y="1480425"/>
              <a:ext cx="52099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40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 19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7D9A72A-CE53-40A4-B3DD-45683138415B}"/>
                </a:ext>
              </a:extLst>
            </p:cNvPr>
            <p:cNvSpPr txBox="1"/>
            <p:nvPr/>
          </p:nvSpPr>
          <p:spPr>
            <a:xfrm>
              <a:off x="886010" y="1203709"/>
              <a:ext cx="36769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ea typeface="Roboto Light" panose="02000000000000000000" pitchFamily="2" charset="0"/>
                </a:rPr>
                <a:t>აპლიკაცია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50DFBF1-5F6F-0340-81EB-E100EF67E9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205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B17A5B2-FA07-734E-A1FB-8A32EF47BB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" b="224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BEB6EB82-741E-F14C-8BBB-1F84C41B4E2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DD5D62C-1040-4042-8206-852208BF55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92BA8466-E77D-2746-8434-7C747596E5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" b="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3247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AF9804-41CB-4894-B191-8D9F8DE31441}"/>
              </a:ext>
            </a:extLst>
          </p:cNvPr>
          <p:cNvSpPr/>
          <p:nvPr/>
        </p:nvSpPr>
        <p:spPr>
          <a:xfrm>
            <a:off x="1071716" y="2772697"/>
            <a:ext cx="10048568" cy="13126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698500" dist="393700" dir="5400000" sx="86000" sy="86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63BAF2-B700-41D2-85AE-8DA978C8D7B1}"/>
              </a:ext>
            </a:extLst>
          </p:cNvPr>
          <p:cNvSpPr txBox="1"/>
          <p:nvPr/>
        </p:nvSpPr>
        <p:spPr>
          <a:xfrm>
            <a:off x="4180575" y="356132"/>
            <a:ext cx="383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ea typeface="Roboto Light" panose="02000000000000000000" pitchFamily="2" charset="0"/>
            </a:endParaRPr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BC59770B-C751-44AE-9CB9-B8D7553D5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57" y="3304790"/>
            <a:ext cx="138654" cy="248421"/>
          </a:xfrm>
          <a:custGeom>
            <a:avLst/>
            <a:gdLst>
              <a:gd name="T0" fmla="*/ 15797 w 265"/>
              <a:gd name="T1" fmla="*/ 84849 h 472"/>
              <a:gd name="T2" fmla="*/ 15797 w 265"/>
              <a:gd name="T3" fmla="*/ 84849 h 472"/>
              <a:gd name="T4" fmla="*/ 94780 w 265"/>
              <a:gd name="T5" fmla="*/ 10471 h 472"/>
              <a:gd name="T6" fmla="*/ 94780 w 265"/>
              <a:gd name="T7" fmla="*/ 0 h 472"/>
              <a:gd name="T8" fmla="*/ 84369 w 265"/>
              <a:gd name="T9" fmla="*/ 0 h 472"/>
              <a:gd name="T10" fmla="*/ 0 w 265"/>
              <a:gd name="T11" fmla="*/ 79795 h 472"/>
              <a:gd name="T12" fmla="*/ 0 w 265"/>
              <a:gd name="T13" fmla="*/ 84849 h 472"/>
              <a:gd name="T14" fmla="*/ 0 w 265"/>
              <a:gd name="T15" fmla="*/ 90265 h 472"/>
              <a:gd name="T16" fmla="*/ 84369 w 265"/>
              <a:gd name="T17" fmla="*/ 170060 h 472"/>
              <a:gd name="T18" fmla="*/ 94780 w 265"/>
              <a:gd name="T19" fmla="*/ 170060 h 472"/>
              <a:gd name="T20" fmla="*/ 94780 w 265"/>
              <a:gd name="T21" fmla="*/ 159589 h 472"/>
              <a:gd name="T22" fmla="*/ 15797 w 265"/>
              <a:gd name="T23" fmla="*/ 84849 h 4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5" h="472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C4123450-1C68-4A53-822C-C6D14E705F2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470089" y="3304790"/>
            <a:ext cx="138654" cy="248421"/>
          </a:xfrm>
          <a:custGeom>
            <a:avLst/>
            <a:gdLst>
              <a:gd name="T0" fmla="*/ 15797 w 265"/>
              <a:gd name="T1" fmla="*/ 84849 h 472"/>
              <a:gd name="T2" fmla="*/ 15797 w 265"/>
              <a:gd name="T3" fmla="*/ 84849 h 472"/>
              <a:gd name="T4" fmla="*/ 94780 w 265"/>
              <a:gd name="T5" fmla="*/ 10471 h 472"/>
              <a:gd name="T6" fmla="*/ 94780 w 265"/>
              <a:gd name="T7" fmla="*/ 0 h 472"/>
              <a:gd name="T8" fmla="*/ 84369 w 265"/>
              <a:gd name="T9" fmla="*/ 0 h 472"/>
              <a:gd name="T10" fmla="*/ 0 w 265"/>
              <a:gd name="T11" fmla="*/ 79795 h 472"/>
              <a:gd name="T12" fmla="*/ 0 w 265"/>
              <a:gd name="T13" fmla="*/ 84849 h 472"/>
              <a:gd name="T14" fmla="*/ 0 w 265"/>
              <a:gd name="T15" fmla="*/ 90265 h 472"/>
              <a:gd name="T16" fmla="*/ 84369 w 265"/>
              <a:gd name="T17" fmla="*/ 170060 h 472"/>
              <a:gd name="T18" fmla="*/ 94780 w 265"/>
              <a:gd name="T19" fmla="*/ 170060 h 472"/>
              <a:gd name="T20" fmla="*/ 94780 w 265"/>
              <a:gd name="T21" fmla="*/ 159589 h 472"/>
              <a:gd name="T22" fmla="*/ 15797 w 265"/>
              <a:gd name="T23" fmla="*/ 84849 h 4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5" h="472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089E8A-5074-4C85-B077-E7275287D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813" y="994680"/>
            <a:ext cx="7657240" cy="4889416"/>
          </a:xfrm>
          <a:prstGeom prst="rect">
            <a:avLst/>
          </a:prstGeo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F98D21EC-5761-5041-8341-C6C3133160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 r="356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242406-8375-4440-BC7E-81C1146F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62" y="731145"/>
            <a:ext cx="2583676" cy="52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06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7" grpId="0" animBg="1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8D3E88-77F8-4029-AF6E-47A53E8A1868}"/>
              </a:ext>
            </a:extLst>
          </p:cNvPr>
          <p:cNvGrpSpPr/>
          <p:nvPr/>
        </p:nvGrpSpPr>
        <p:grpSpPr>
          <a:xfrm>
            <a:off x="1787996" y="904052"/>
            <a:ext cx="8901498" cy="2838644"/>
            <a:chOff x="2363548" y="904052"/>
            <a:chExt cx="5647877" cy="28386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B938C8-9D4C-415E-888F-F76C36EF256D}"/>
                </a:ext>
              </a:extLst>
            </p:cNvPr>
            <p:cNvSpPr txBox="1"/>
            <p:nvPr/>
          </p:nvSpPr>
          <p:spPr>
            <a:xfrm>
              <a:off x="2363548" y="904052"/>
              <a:ext cx="546673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32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კოვიდ 19-ის პასუხისთვის საერთაშორისო თანამშრომლობა </a:t>
              </a:r>
              <a:endParaRPr lang="en-US" sz="3200" dirty="0">
                <a:solidFill>
                  <a:schemeClr val="accent5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5017F4-B8F3-4B29-B6DE-070545442DAC}"/>
                </a:ext>
              </a:extLst>
            </p:cNvPr>
            <p:cNvSpPr txBox="1"/>
            <p:nvPr/>
          </p:nvSpPr>
          <p:spPr>
            <a:xfrm>
              <a:off x="4180575" y="3434919"/>
              <a:ext cx="3830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1A599DA-D7FE-4DD1-80CD-31864829A3B1}"/>
              </a:ext>
            </a:extLst>
          </p:cNvPr>
          <p:cNvGrpSpPr/>
          <p:nvPr/>
        </p:nvGrpSpPr>
        <p:grpSpPr>
          <a:xfrm>
            <a:off x="1986830" y="2252851"/>
            <a:ext cx="8218340" cy="1026037"/>
            <a:chOff x="3362631" y="4240690"/>
            <a:chExt cx="5532991" cy="10260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F39A5B-91E7-4ACA-8362-9D405F4F4B89}"/>
                </a:ext>
              </a:extLst>
            </p:cNvPr>
            <p:cNvSpPr txBox="1"/>
            <p:nvPr/>
          </p:nvSpPr>
          <p:spPr>
            <a:xfrm>
              <a:off x="3397152" y="4240690"/>
              <a:ext cx="5498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ჯანდაცვის სამინისტრო გამოხატავს მადლიერებას ყველა საერთაშორისო პარტნიორის მიმართ გაწეული დახმარებისთვის</a:t>
              </a:r>
              <a:endParaRPr lang="en-US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E07A6A-3CBE-40FC-9DF4-AA78F26B3373}"/>
                </a:ext>
              </a:extLst>
            </p:cNvPr>
            <p:cNvSpPr txBox="1"/>
            <p:nvPr/>
          </p:nvSpPr>
          <p:spPr>
            <a:xfrm>
              <a:off x="3362631" y="4984790"/>
              <a:ext cx="5466738" cy="28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A2014318-ECEB-444C-95B7-7B225AEC382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t="-72345" b="-72345"/>
          <a:stretch/>
        </p:blipFill>
        <p:spPr>
          <a:xfrm>
            <a:off x="199201" y="3152545"/>
            <a:ext cx="2369525" cy="1809968"/>
          </a:xfrm>
          <a:prstGeom prst="rect">
            <a:avLst/>
          </a:prstGeom>
        </p:spPr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C21F3F02-1922-9C48-A4CF-4D899E5FD6A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13135" r="13135"/>
          <a:stretch>
            <a:fillRect/>
          </a:stretch>
        </p:blipFill>
        <p:spPr>
          <a:xfrm>
            <a:off x="10271555" y="3738078"/>
            <a:ext cx="1415436" cy="1082271"/>
          </a:xfrm>
          <a:prstGeom prst="rect">
            <a:avLst/>
          </a:prstGeo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565BA348-0158-9F49-B958-881E607DE58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/>
          <a:srcRect l="-8853" r="-8853"/>
          <a:stretch/>
        </p:blipFill>
        <p:spPr>
          <a:xfrm>
            <a:off x="688437" y="4962513"/>
            <a:ext cx="1085850" cy="830262"/>
          </a:xfrm>
          <a:prstGeom prst="rect">
            <a:avLst/>
          </a:prstGeom>
        </p:spPr>
      </p:pic>
      <p:sp>
        <p:nvSpPr>
          <p:cNvPr id="30" name="Picture Placeholder 14">
            <a:extLst>
              <a:ext uri="{FF2B5EF4-FFF2-40B4-BE49-F238E27FC236}">
                <a16:creationId xmlns:a16="http://schemas.microsoft.com/office/drawing/2014/main" id="{A8E55FA8-3D2D-A64A-8F23-158114510569}"/>
              </a:ext>
            </a:extLst>
          </p:cNvPr>
          <p:cNvSpPr txBox="1">
            <a:spLocks/>
          </p:cNvSpPr>
          <p:nvPr/>
        </p:nvSpPr>
        <p:spPr>
          <a:xfrm>
            <a:off x="6465630" y="3205095"/>
            <a:ext cx="1203010" cy="919149"/>
          </a:xfrm>
          <a:custGeom>
            <a:avLst/>
            <a:gdLst>
              <a:gd name="connsiteX0" fmla="*/ 0 w 2721742"/>
              <a:gd name="connsiteY0" fmla="*/ 0 h 2079523"/>
              <a:gd name="connsiteX1" fmla="*/ 2721742 w 2721742"/>
              <a:gd name="connsiteY1" fmla="*/ 0 h 2079523"/>
              <a:gd name="connsiteX2" fmla="*/ 2721742 w 2721742"/>
              <a:gd name="connsiteY2" fmla="*/ 2079523 h 2079523"/>
              <a:gd name="connsiteX3" fmla="*/ 0 w 2721742"/>
              <a:gd name="connsiteY3" fmla="*/ 2079523 h 207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742" h="2079523">
                <a:moveTo>
                  <a:pt x="0" y="0"/>
                </a:moveTo>
                <a:lnTo>
                  <a:pt x="2721742" y="0"/>
                </a:lnTo>
                <a:lnTo>
                  <a:pt x="2721742" y="2079523"/>
                </a:lnTo>
                <a:lnTo>
                  <a:pt x="0" y="2079523"/>
                </a:lnTo>
                <a:close/>
              </a:path>
            </a:pathLst>
          </a:custGeom>
        </p:spPr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1A56BCA-24C3-4E44-A4BE-000AED530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605" y="3710602"/>
            <a:ext cx="848296" cy="6401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A1CA9F2-2B3C-4D41-8B02-5216049A5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1757" y="5397221"/>
            <a:ext cx="912763" cy="9127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059EA49-3843-534C-B067-9D105EC661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4776" b="22994"/>
          <a:stretch/>
        </p:blipFill>
        <p:spPr>
          <a:xfrm>
            <a:off x="5054503" y="4730911"/>
            <a:ext cx="2036841" cy="8331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6DA6362-253B-5840-A5A9-5BCCE5CBF5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3886" y="3697873"/>
            <a:ext cx="877421" cy="7756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5F28EE6-D218-EC47-BDF5-43A2FFC291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1123" y="3822729"/>
            <a:ext cx="590550" cy="12001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DDCBC4D-B3F7-F148-A413-4943E5E775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1857" y="4858920"/>
            <a:ext cx="1599521" cy="15995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2A58D0C-854B-DD41-BA39-208AC24333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4133" y="5206869"/>
            <a:ext cx="646733" cy="64673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F9D5A21-FC14-764D-AD6E-6FD0D78908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27720" y="3803905"/>
            <a:ext cx="874137" cy="87413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9AEB990-C0E4-9246-815C-8CD411231B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6904" y="5564034"/>
            <a:ext cx="1348476" cy="8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45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ED86E3-C8FA-4532-941E-1FD96CEFA81D}"/>
              </a:ext>
            </a:extLst>
          </p:cNvPr>
          <p:cNvSpPr/>
          <p:nvPr/>
        </p:nvSpPr>
        <p:spPr>
          <a:xfrm>
            <a:off x="0" y="2492477"/>
            <a:ext cx="12192000" cy="4365523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100000">
                <a:schemeClr val="bg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4998CC0-773C-EF4D-BCB2-E1E448530B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9" b="14129"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F4D5F4D-5931-431E-8981-571CC1031A53}"/>
              </a:ext>
            </a:extLst>
          </p:cNvPr>
          <p:cNvSpPr txBox="1"/>
          <p:nvPr/>
        </p:nvSpPr>
        <p:spPr>
          <a:xfrm>
            <a:off x="2495459" y="538399"/>
            <a:ext cx="7201083" cy="1569660"/>
          </a:xfrm>
          <a:prstGeom prst="rect">
            <a:avLst/>
          </a:prstGeom>
          <a:noFill/>
          <a:effectLst>
            <a:outerShdw blurRad="165100" dist="50800" dir="2700000" algn="tl" rotWithShape="0">
              <a:prstClr val="black">
                <a:alpha val="1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800" b="1">
                <a:gradFill flip="none" rotWithShape="1">
                  <a:gsLst>
                    <a:gs pos="10000">
                      <a:schemeClr val="accent1">
                        <a:alpha val="92000"/>
                      </a:schemeClr>
                    </a:gs>
                    <a:gs pos="100000">
                      <a:schemeClr val="accent2">
                        <a:alpha val="75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Roboto Black" panose="02000000000000000000" pitchFamily="2" charset="0"/>
              </a:defRPr>
            </a:lvl1pPr>
          </a:lstStyle>
          <a:p>
            <a:pPr algn="ctr"/>
            <a:r>
              <a:rPr lang="ka-GE" sz="9600" dirty="0">
                <a:gradFill flip="none" rotWithShape="1"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BPG DejaVu Sans" panose="020B0603030804020204" pitchFamily="34" charset="0"/>
              </a:rPr>
              <a:t>მადლობა</a:t>
            </a:r>
            <a:endParaRPr lang="en-US" dirty="0">
              <a:gradFill flip="none" rotWithShape="1"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atin typeface="BPG DejaVu Sans" panose="020B0603030804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20808EB-EC62-401F-8886-D77438AE4213}"/>
              </a:ext>
            </a:extLst>
          </p:cNvPr>
          <p:cNvSpPr/>
          <p:nvPr/>
        </p:nvSpPr>
        <p:spPr>
          <a:xfrm>
            <a:off x="9541460" y="1420872"/>
            <a:ext cx="74874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6D8FA2F-586A-4478-9F21-ECB2B1413DFE}"/>
              </a:ext>
            </a:extLst>
          </p:cNvPr>
          <p:cNvSpPr/>
          <p:nvPr/>
        </p:nvSpPr>
        <p:spPr>
          <a:xfrm>
            <a:off x="1901800" y="1420872"/>
            <a:ext cx="74874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91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378A98F-F32B-494F-8297-CD59246687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r="5634"/>
          <a:stretch/>
        </p:blipFill>
        <p:spPr/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B60803A-B8BC-4EB9-817F-078296B24F70}"/>
              </a:ext>
            </a:extLst>
          </p:cNvPr>
          <p:cNvSpPr txBox="1"/>
          <p:nvPr/>
        </p:nvSpPr>
        <p:spPr>
          <a:xfrm>
            <a:off x="1169716" y="2128249"/>
            <a:ext cx="9852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რით იყო აღსანიშნავი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ACF861-2374-E747-8842-392E29026A74}"/>
              </a:ext>
            </a:extLst>
          </p:cNvPr>
          <p:cNvSpPr txBox="1"/>
          <p:nvPr/>
        </p:nvSpPr>
        <p:spPr>
          <a:xfrm>
            <a:off x="525966" y="4019720"/>
            <a:ext cx="1114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ჯანდაცვის სექტორში </a:t>
            </a:r>
            <a:endParaRPr lang="en-US" sz="4000" b="1" spc="18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4F4E2-2613-7F40-9B85-184E412ADE7B}"/>
              </a:ext>
            </a:extLst>
          </p:cNvPr>
          <p:cNvSpPr txBox="1"/>
          <p:nvPr/>
        </p:nvSpPr>
        <p:spPr>
          <a:xfrm>
            <a:off x="525966" y="3075057"/>
            <a:ext cx="1114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გასული 12 თვე </a:t>
            </a:r>
          </a:p>
        </p:txBody>
      </p:sp>
    </p:spTree>
    <p:extLst>
      <p:ext uri="{BB962C8B-B14F-4D97-AF65-F5344CB8AC3E}">
        <p14:creationId xmlns:p14="http://schemas.microsoft.com/office/powerpoint/2010/main" val="132537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638011" y="565822"/>
            <a:ext cx="10167521" cy="3224404"/>
            <a:chOff x="638011" y="565822"/>
            <a:chExt cx="10816569" cy="32244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638011" y="2466787"/>
              <a:ext cx="42409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4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ინსტიტუციური</a:t>
              </a:r>
              <a:r>
                <a:rPr lang="ka-GE" sz="4000" dirty="0">
                  <a:latin typeface="BPG DejaVu Sans" panose="020B0603030804020204" pitchFamily="34" charset="0"/>
                </a:rPr>
                <a:t> </a:t>
              </a:r>
              <a:r>
                <a:rPr lang="ka-GE" sz="4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ცვლილებები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6200078" y="276686"/>
            <a:ext cx="5854390" cy="948551"/>
            <a:chOff x="7796790" y="2517892"/>
            <a:chExt cx="3780694" cy="5766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517892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796790" y="2647177"/>
              <a:ext cx="3657790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სამინისტროს ცენტრალური აპარატის ოპტიმიზაცია/რეორგანიზაცია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6200078" y="1332815"/>
            <a:ext cx="5854390" cy="948551"/>
            <a:chOff x="7579196" y="3262161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579196" y="3391446"/>
              <a:ext cx="3635703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სამედიცინო და ფარმაცევტული საქმიანობის რეგულირების </a:t>
              </a:r>
              <a:r>
                <a:rPr lang="ka-GE" sz="1400" dirty="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სააგენ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ტ</a:t>
              </a:r>
              <a:r>
                <a:rPr lang="ka-GE" sz="1400" dirty="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ოების 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შერწყმა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6200078" y="2388944"/>
            <a:ext cx="5854390" cy="948551"/>
            <a:chOff x="7796790" y="3958977"/>
            <a:chExt cx="3780694" cy="5766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796790" y="4088262"/>
              <a:ext cx="3780694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თბილისსა და რეგიონებში სასწრაფო დახმარების სერვისების ერთიანი მართვის ქვეშ მოქცევა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6200078" y="3445073"/>
            <a:ext cx="5854390" cy="948551"/>
            <a:chOff x="7796790" y="4655793"/>
            <a:chExt cx="3780694" cy="5766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655793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796790" y="4850565"/>
              <a:ext cx="3780694" cy="18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სახელმწიფო სამედიცინო ჰოლდინგის ჩამოყალიბება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6200078" y="4501202"/>
            <a:ext cx="5854390" cy="948549"/>
            <a:chOff x="7796790" y="5352607"/>
            <a:chExt cx="3780694" cy="5766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796790" y="535260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7796790" y="5481893"/>
              <a:ext cx="3780694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სოფლის ექიმის პროგრამის მართვა-კოორდინაცია გადაუდებელი დახმარების სამსახურის მიერ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2FF0D95-8F8E-4B42-B7C2-1BDB223609BB}"/>
              </a:ext>
            </a:extLst>
          </p:cNvPr>
          <p:cNvSpPr txBox="1"/>
          <p:nvPr/>
        </p:nvSpPr>
        <p:spPr>
          <a:xfrm>
            <a:off x="0" y="5442444"/>
            <a:ext cx="5607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ცვლილებები</a:t>
            </a:r>
            <a:endParaRPr lang="en-US" sz="48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6200078" y="5557331"/>
            <a:ext cx="5854390" cy="948549"/>
            <a:chOff x="7823198" y="5352607"/>
            <a:chExt cx="3780694" cy="57665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823198" y="535260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7823198" y="5481893"/>
              <a:ext cx="3780694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2020 წლის იანვრიდან კოვიდ 19-ზე რეაგირების აუცილებლობა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915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7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638011" y="565822"/>
            <a:ext cx="10167521" cy="3224404"/>
            <a:chOff x="638011" y="565822"/>
            <a:chExt cx="10816569" cy="32244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638011" y="2466787"/>
              <a:ext cx="42409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4000" b="1" dirty="0" smtClean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სისტემური</a:t>
              </a:r>
              <a:r>
                <a:rPr lang="ka-GE" sz="4000" dirty="0" smtClean="0">
                  <a:latin typeface="BPG DejaVu Sans" panose="020B0603030804020204" pitchFamily="34" charset="0"/>
                </a:rPr>
                <a:t> </a:t>
              </a:r>
              <a:r>
                <a:rPr lang="ka-GE" sz="4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ცვლილებები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6200078" y="715301"/>
            <a:ext cx="5854390" cy="948551"/>
            <a:chOff x="7796790" y="2517892"/>
            <a:chExt cx="3780694" cy="5766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517892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796790" y="2647177"/>
              <a:ext cx="3657790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საყოველ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თ</a:t>
              </a:r>
              <a:r>
                <a:rPr lang="ka-GE" sz="1400" dirty="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აო 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ჯანდაცვის პროგრამაში ფასწარმოქმნის მექანიზმის გადახედვა და ფასების რეგულირება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6200078" y="1771430"/>
            <a:ext cx="5854390" cy="948551"/>
            <a:chOff x="7579196" y="3262161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579196" y="3391446"/>
              <a:ext cx="3635703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მარეგულირებელი ჩარჩო კარდიოქირურგიის სერვისებისთვის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6200078" y="2827559"/>
            <a:ext cx="5854390" cy="948551"/>
            <a:chOff x="7796790" y="3958977"/>
            <a:chExt cx="3780694" cy="5766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796790" y="4153749"/>
              <a:ext cx="3780694" cy="18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პჯდ სელექტიური კონტრაქტირება დიდ ქალაქებში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6200078" y="3883688"/>
            <a:ext cx="5854390" cy="948551"/>
            <a:chOff x="7796790" y="4655793"/>
            <a:chExt cx="3780694" cy="5766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655793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796790" y="4785078"/>
              <a:ext cx="3780694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ახალი სტრატეგიული გეგმების მომზადების დაწყება ყველა დაინტერესებული მხარის მონაწილეობით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6200078" y="4939817"/>
            <a:ext cx="5854390" cy="948549"/>
            <a:chOff x="7796790" y="5352607"/>
            <a:chExt cx="3780694" cy="5766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796790" y="535260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7796790" y="5481893"/>
              <a:ext cx="3780694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საზოგადოებრივი ჯანმრთელობის დაცვის პროგრამებით მოცვის გაუმჯობესება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2FF0D95-8F8E-4B42-B7C2-1BDB223609BB}"/>
              </a:ext>
            </a:extLst>
          </p:cNvPr>
          <p:cNvSpPr txBox="1"/>
          <p:nvPr/>
        </p:nvSpPr>
        <p:spPr>
          <a:xfrm>
            <a:off x="0" y="5442444"/>
            <a:ext cx="5607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ცვლილებები</a:t>
            </a:r>
            <a:endParaRPr lang="en-US" sz="48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03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572429" y="1537945"/>
            <a:ext cx="11047141" cy="1102508"/>
            <a:chOff x="7796790" y="2565345"/>
            <a:chExt cx="3780694" cy="5766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56534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905138" y="2716839"/>
              <a:ext cx="3534694" cy="273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2013 წელს საყოველთაო ხელმისაწვდომობის პროგრამის ამოქმედებით საქართველოს მთავრობამ აღიარა ჯანმრთელობის დაცვა, როგორც ადამიანის ფუნდამენტური უფლება და არა პრივილეგია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572429" y="2728229"/>
            <a:ext cx="11047141" cy="626867"/>
            <a:chOff x="7579196" y="3262161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702292" y="3408926"/>
              <a:ext cx="3534694" cy="283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მოქალაქეს უნდა ჰქოდეს გარანტირებული ეს </a:t>
              </a:r>
              <a:r>
                <a:rPr lang="ka-GE" sz="1400" dirty="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უფლება, როგორც დღეს, ასევე გრძელვადიან პერსპექტივაში </a:t>
              </a:r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572429" y="3442872"/>
            <a:ext cx="11047141" cy="699760"/>
            <a:chOff x="7796790" y="3958977"/>
            <a:chExt cx="3780694" cy="5766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19790" y="4031882"/>
              <a:ext cx="3534694" cy="27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2013-2019 წლებში პროგრამის ფარგლებში იმართა </a:t>
              </a:r>
              <a:r>
                <a:rPr lang="ka-GE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8 მილიონზე 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მეტი შემთხვევა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572429" y="4257774"/>
            <a:ext cx="11047141" cy="1062280"/>
            <a:chOff x="7796790" y="4730995"/>
            <a:chExt cx="3780694" cy="5766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73099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919790" y="4793771"/>
              <a:ext cx="3534694" cy="31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ერთ სულ მოსახლეზე სახელმწიფოს მიერ ჯანდაცვაზე გაწეული ხარჯი </a:t>
              </a:r>
              <a:r>
                <a:rPr lang="ka-GE" sz="1400" dirty="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ka-GE" sz="1600" dirty="0" smtClean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2012 </a:t>
              </a:r>
              <a:r>
                <a:rPr lang="ka-GE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წელს 71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ka-GE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აშშ დოლარიდან 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2019 </a:t>
              </a:r>
              <a:r>
                <a:rPr lang="ka-GE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წელს 118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ka-GE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დოლარამდე გაიზარდა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572429" y="5435196"/>
            <a:ext cx="11047141" cy="881026"/>
            <a:chOff x="7796790" y="5352609"/>
            <a:chExt cx="3780694" cy="5766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796790" y="5352609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7905138" y="5385353"/>
              <a:ext cx="3534694" cy="362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ჯიბიდან გადახდების კლებამ შეამცირა ავადმყოფობასთან დაკავშირებული გაღარიბების რისკი </a:t>
              </a:r>
              <a:endParaRPr lang="ka-GE" sz="1400" dirty="0" smtClean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2012 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– 73%; 2018 – 52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%</a:t>
              </a:r>
              <a:endPara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B05B935-F880-4696-AB2F-3B18871A31AA}"/>
              </a:ext>
            </a:extLst>
          </p:cNvPr>
          <p:cNvGrpSpPr/>
          <p:nvPr/>
        </p:nvGrpSpPr>
        <p:grpSpPr>
          <a:xfrm>
            <a:off x="2734351" y="135864"/>
            <a:ext cx="9457649" cy="1282696"/>
            <a:chOff x="468939" y="1905893"/>
            <a:chExt cx="6071602" cy="47143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763FC5-CAB6-4BF4-AF1E-BE5B73F64DD3}"/>
                </a:ext>
              </a:extLst>
            </p:cNvPr>
            <p:cNvSpPr/>
            <p:nvPr/>
          </p:nvSpPr>
          <p:spPr>
            <a:xfrm>
              <a:off x="592025" y="1905893"/>
              <a:ext cx="5948516" cy="4714362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outerShdw blurRad="419100" dist="241300" dir="2700000" sx="93000" sy="93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DD241E-AA60-4D4A-9C55-FF95F651C547}"/>
                </a:ext>
              </a:extLst>
            </p:cNvPr>
            <p:cNvSpPr txBox="1"/>
            <p:nvPr/>
          </p:nvSpPr>
          <p:spPr>
            <a:xfrm>
              <a:off x="468939" y="2791113"/>
              <a:ext cx="5860458" cy="2943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a-GE" sz="2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უნივერსალური  ხელმისაწვდომობის პროგრამის გავლილი ეტაპები, სად ვართ დღეს და რა მიმართულებას ვირჩევთ 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502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4183629" y="1659413"/>
            <a:ext cx="7679475" cy="813723"/>
            <a:chOff x="7796790" y="2655703"/>
            <a:chExt cx="3780694" cy="4256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655703"/>
              <a:ext cx="3780694" cy="376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905138" y="2694961"/>
              <a:ext cx="3534694" cy="386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დაფინანსების მექანიზმის სრულყოფა საერთაშორისო პრაქტიკის შესაბამისად (ტარიფიკაცია და დიაგნოზთან შეჭიდული ჯგუფების მეთოდი)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4183629" y="2498013"/>
            <a:ext cx="7679475" cy="720000"/>
            <a:chOff x="7579196" y="3122859"/>
            <a:chExt cx="3780694" cy="6623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122859"/>
              <a:ext cx="3780694" cy="662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702292" y="3224283"/>
              <a:ext cx="3534694" cy="481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სამედიცინო მომსახურების ხარისხის გაუმჯობესების აუცილებლობა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4183629" y="3336617"/>
            <a:ext cx="7679475" cy="720000"/>
            <a:chOff x="7796790" y="3958977"/>
            <a:chExt cx="3780694" cy="5933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93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19790" y="4097941"/>
              <a:ext cx="3534694" cy="253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მედიკამენტებზე ხელმისაწვდომობის გაუმჯობესება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4183629" y="4175221"/>
            <a:ext cx="7679475" cy="720001"/>
            <a:chOff x="7796790" y="4730994"/>
            <a:chExt cx="3780694" cy="3908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730994"/>
              <a:ext cx="3780694" cy="39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919790" y="4842880"/>
              <a:ext cx="3534694" cy="16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ადამიანური </a:t>
              </a:r>
              <a:r>
                <a:rPr lang="ka-GE" sz="1400" dirty="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რესურსის 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პოტენციალის გაძლიერება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4183629" y="5013355"/>
            <a:ext cx="7679475" cy="738664"/>
            <a:chOff x="7796790" y="5352288"/>
            <a:chExt cx="3780694" cy="48347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796790" y="5352609"/>
              <a:ext cx="3780694" cy="471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7905138" y="5352288"/>
              <a:ext cx="3672346" cy="483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რეგიონული ხელმისაწვდომობის გაუმჯობესება - ჩატარდა ანალიზი და </a:t>
              </a:r>
              <a:r>
                <a:rPr lang="ka-GE" sz="1400" dirty="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გამოვლინდა საჭიროებები ჯანდაცვის სერვისებზე რეგიონული უთანასწორობის აღმოფხვრისთვის </a:t>
              </a:r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B05B935-F880-4696-AB2F-3B18871A31AA}"/>
              </a:ext>
            </a:extLst>
          </p:cNvPr>
          <p:cNvGrpSpPr/>
          <p:nvPr/>
        </p:nvGrpSpPr>
        <p:grpSpPr>
          <a:xfrm>
            <a:off x="2734351" y="135864"/>
            <a:ext cx="9457649" cy="1282696"/>
            <a:chOff x="468939" y="1905893"/>
            <a:chExt cx="6071602" cy="47143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763FC5-CAB6-4BF4-AF1E-BE5B73F64DD3}"/>
                </a:ext>
              </a:extLst>
            </p:cNvPr>
            <p:cNvSpPr/>
            <p:nvPr/>
          </p:nvSpPr>
          <p:spPr>
            <a:xfrm>
              <a:off x="592025" y="1905893"/>
              <a:ext cx="5948516" cy="4714362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outerShdw blurRad="419100" dist="241300" dir="2700000" sx="93000" sy="93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DD241E-AA60-4D4A-9C55-FF95F651C547}"/>
                </a:ext>
              </a:extLst>
            </p:cNvPr>
            <p:cNvSpPr txBox="1"/>
            <p:nvPr/>
          </p:nvSpPr>
          <p:spPr>
            <a:xfrm>
              <a:off x="468939" y="2791113"/>
              <a:ext cx="5860458" cy="2943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a-GE" sz="2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უნივერსალური  ხელმისაწვდომობის პროგრამის გავლილი ეტაპები, სად ვართ დღეს და რა მიმართულებას ვირჩევთ 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988736-99C4-F641-8D8D-57DDBFF519ED}"/>
              </a:ext>
            </a:extLst>
          </p:cNvPr>
          <p:cNvGrpSpPr/>
          <p:nvPr/>
        </p:nvGrpSpPr>
        <p:grpSpPr>
          <a:xfrm>
            <a:off x="4183629" y="5852430"/>
            <a:ext cx="7679475" cy="720000"/>
            <a:chOff x="7796790" y="5352609"/>
            <a:chExt cx="3780694" cy="47125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41CCDC3-C259-4948-870A-03DE2516163B}"/>
                </a:ext>
              </a:extLst>
            </p:cNvPr>
            <p:cNvSpPr/>
            <p:nvPr/>
          </p:nvSpPr>
          <p:spPr>
            <a:xfrm>
              <a:off x="7796790" y="5352609"/>
              <a:ext cx="3780694" cy="471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28C13B-3BFC-B042-A76F-5135D1273B87}"/>
                </a:ext>
              </a:extLst>
            </p:cNvPr>
            <p:cNvSpPr txBox="1"/>
            <p:nvPr/>
          </p:nvSpPr>
          <p:spPr>
            <a:xfrm>
              <a:off x="7905137" y="5417008"/>
              <a:ext cx="3534694" cy="34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დაფინანსების პოლიტიკის განახლება რისკების უფრო სამართლიანი და გონივრული გადანაწილებისთვის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4138FB2-D209-C244-86EC-C4EDC94010A9}"/>
              </a:ext>
            </a:extLst>
          </p:cNvPr>
          <p:cNvSpPr/>
          <p:nvPr/>
        </p:nvSpPr>
        <p:spPr>
          <a:xfrm>
            <a:off x="172542" y="1659411"/>
            <a:ext cx="3761245" cy="33539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27000" dist="76200" dir="2700000" sx="95000" sy="95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b="1" dirty="0">
              <a:solidFill>
                <a:schemeClr val="bg1">
                  <a:lumMod val="95000"/>
                  <a:alpha val="60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7CCAF-6C3A-4748-BE5D-ED74B8BDCEC4}"/>
              </a:ext>
            </a:extLst>
          </p:cNvPr>
          <p:cNvSpPr txBox="1"/>
          <p:nvPr/>
        </p:nvSpPr>
        <p:spPr>
          <a:xfrm>
            <a:off x="509762" y="2074760"/>
            <a:ext cx="3067792" cy="25375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dirty="0">
                <a:solidFill>
                  <a:schemeClr val="accent2">
                    <a:lumMod val="20000"/>
                    <a:lumOff val="80000"/>
                  </a:schemeClr>
                </a:solidFill>
                <a:latin typeface="BPG DejaVu Sans" panose="020B0603030804020204" pitchFamily="34" charset="0"/>
              </a:rPr>
              <a:t>ცვლილებები აუცილებელია პროგრამის კიდევ უფრო გაფართოვებისა და გრძელვადიანი </a:t>
            </a:r>
            <a:r>
              <a:rPr lang="ka-GE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PG DejaVu Sans" panose="020B0603030804020204" pitchFamily="34" charset="0"/>
              </a:rPr>
              <a:t>მდგრადობისთვის </a:t>
            </a:r>
            <a:endParaRPr lang="ka-GE" dirty="0">
              <a:solidFill>
                <a:schemeClr val="accent2">
                  <a:lumMod val="20000"/>
                  <a:lumOff val="80000"/>
                </a:schemeClr>
              </a:solidFill>
              <a:latin typeface="BPG 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01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44">
            <a:extLst>
              <a:ext uri="{FF2B5EF4-FFF2-40B4-BE49-F238E27FC236}">
                <a16:creationId xmlns:a16="http://schemas.microsoft.com/office/drawing/2014/main" id="{E0501F12-7D30-0F46-93EB-5B28CEEFD374}"/>
              </a:ext>
            </a:extLst>
          </p:cNvPr>
          <p:cNvSpPr/>
          <p:nvPr/>
        </p:nvSpPr>
        <p:spPr>
          <a:xfrm>
            <a:off x="-23229" y="1923927"/>
            <a:ext cx="7655421" cy="4067421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blipFill dpi="0" rotWithShape="1">
            <a:blip r:embed="rId2">
              <a:alphaModFix amt="5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7E72222-3E4B-4646-BB08-3C5546640EDA}"/>
              </a:ext>
            </a:extLst>
          </p:cNvPr>
          <p:cNvSpPr/>
          <p:nvPr/>
        </p:nvSpPr>
        <p:spPr>
          <a:xfrm>
            <a:off x="2761594" y="458609"/>
            <a:ext cx="21649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2295AE-2088-473C-B119-AF23921FBC86}"/>
              </a:ext>
            </a:extLst>
          </p:cNvPr>
          <p:cNvSpPr txBox="1"/>
          <p:nvPr/>
        </p:nvSpPr>
        <p:spPr>
          <a:xfrm>
            <a:off x="3096270" y="223095"/>
            <a:ext cx="7147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მიღწევები</a:t>
            </a:r>
            <a:endParaRPr lang="en-US" sz="2800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</a:endParaRPr>
          </a:p>
          <a:p>
            <a:r>
              <a:rPr lang="ka-GE" sz="2800" dirty="0">
                <a:solidFill>
                  <a:schemeClr val="tx2">
                    <a:lumMod val="75000"/>
                  </a:schemeClr>
                </a:solidFill>
                <a:latin typeface="BPG DejaVu Sans" panose="020B0603030804020204" pitchFamily="34" charset="0"/>
              </a:rPr>
              <a:t>საზოგადოებრივი ჯანმრთელობის </a:t>
            </a:r>
          </a:p>
          <a:p>
            <a:r>
              <a:rPr lang="ka-GE" sz="2800" dirty="0">
                <a:solidFill>
                  <a:schemeClr val="tx2">
                    <a:lumMod val="75000"/>
                  </a:schemeClr>
                </a:solidFill>
                <a:latin typeface="BPG DejaVu Sans" panose="020B0603030804020204" pitchFamily="34" charset="0"/>
              </a:rPr>
              <a:t>დაცვის სფეროში (1)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F24DE2-437F-4F08-A15D-D66189015634}"/>
              </a:ext>
            </a:extLst>
          </p:cNvPr>
          <p:cNvSpPr/>
          <p:nvPr/>
        </p:nvSpPr>
        <p:spPr>
          <a:xfrm>
            <a:off x="2978086" y="3392849"/>
            <a:ext cx="9213914" cy="1624854"/>
          </a:xfrm>
          <a:prstGeom prst="rect">
            <a:avLst/>
          </a:prstGeom>
          <a:gradFill>
            <a:gsLst>
              <a:gs pos="53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>
            <a:outerShdw blurRad="1270000" dist="622300" dir="3300000" sx="85000" sy="8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0D99989-BA8C-4FEF-8F32-176CE3071581}"/>
              </a:ext>
            </a:extLst>
          </p:cNvPr>
          <p:cNvGrpSpPr/>
          <p:nvPr/>
        </p:nvGrpSpPr>
        <p:grpSpPr>
          <a:xfrm>
            <a:off x="10400340" y="2441509"/>
            <a:ext cx="916589" cy="800271"/>
            <a:chOff x="7894638" y="4051300"/>
            <a:chExt cx="2501900" cy="2184400"/>
          </a:xfrm>
          <a:solidFill>
            <a:schemeClr val="bg1">
              <a:alpha val="30000"/>
            </a:schemeClr>
          </a:solidFill>
        </p:grpSpPr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194AF51D-624B-4DB2-923F-B2787D81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1" y="4511675"/>
              <a:ext cx="153988" cy="212725"/>
            </a:xfrm>
            <a:custGeom>
              <a:avLst/>
              <a:gdLst>
                <a:gd name="T0" fmla="*/ 47 w 62"/>
                <a:gd name="T1" fmla="*/ 5 h 86"/>
                <a:gd name="T2" fmla="*/ 17 w 62"/>
                <a:gd name="T3" fmla="*/ 15 h 86"/>
                <a:gd name="T4" fmla="*/ 3 w 62"/>
                <a:gd name="T5" fmla="*/ 59 h 86"/>
                <a:gd name="T6" fmla="*/ 20 w 62"/>
                <a:gd name="T7" fmla="*/ 85 h 86"/>
                <a:gd name="T8" fmla="*/ 24 w 62"/>
                <a:gd name="T9" fmla="*/ 86 h 86"/>
                <a:gd name="T10" fmla="*/ 46 w 62"/>
                <a:gd name="T11" fmla="*/ 68 h 86"/>
                <a:gd name="T12" fmla="*/ 57 w 62"/>
                <a:gd name="T13" fmla="*/ 34 h 86"/>
                <a:gd name="T14" fmla="*/ 47 w 62"/>
                <a:gd name="T15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6">
                  <a:moveTo>
                    <a:pt x="47" y="5"/>
                  </a:moveTo>
                  <a:cubicBezTo>
                    <a:pt x="36" y="0"/>
                    <a:pt x="22" y="4"/>
                    <a:pt x="17" y="15"/>
                  </a:cubicBezTo>
                  <a:cubicBezTo>
                    <a:pt x="11" y="29"/>
                    <a:pt x="6" y="44"/>
                    <a:pt x="3" y="59"/>
                  </a:cubicBezTo>
                  <a:cubicBezTo>
                    <a:pt x="0" y="71"/>
                    <a:pt x="8" y="83"/>
                    <a:pt x="20" y="85"/>
                  </a:cubicBezTo>
                  <a:cubicBezTo>
                    <a:pt x="22" y="85"/>
                    <a:pt x="23" y="86"/>
                    <a:pt x="24" y="86"/>
                  </a:cubicBezTo>
                  <a:cubicBezTo>
                    <a:pt x="35" y="86"/>
                    <a:pt x="44" y="78"/>
                    <a:pt x="46" y="68"/>
                  </a:cubicBezTo>
                  <a:cubicBezTo>
                    <a:pt x="48" y="56"/>
                    <a:pt x="52" y="45"/>
                    <a:pt x="57" y="34"/>
                  </a:cubicBezTo>
                  <a:cubicBezTo>
                    <a:pt x="62" y="23"/>
                    <a:pt x="58" y="10"/>
                    <a:pt x="4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C15E136D-BF3B-43A6-A15C-2F6ED1273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6" y="4254500"/>
              <a:ext cx="460375" cy="222250"/>
            </a:xfrm>
            <a:custGeom>
              <a:avLst/>
              <a:gdLst>
                <a:gd name="T0" fmla="*/ 166 w 186"/>
                <a:gd name="T1" fmla="*/ 10 h 90"/>
                <a:gd name="T2" fmla="*/ 11 w 186"/>
                <a:gd name="T3" fmla="*/ 51 h 90"/>
                <a:gd name="T4" fmla="*/ 8 w 186"/>
                <a:gd name="T5" fmla="*/ 82 h 90"/>
                <a:gd name="T6" fmla="*/ 25 w 186"/>
                <a:gd name="T7" fmla="*/ 90 h 90"/>
                <a:gd name="T8" fmla="*/ 39 w 186"/>
                <a:gd name="T9" fmla="*/ 86 h 90"/>
                <a:gd name="T10" fmla="*/ 159 w 186"/>
                <a:gd name="T11" fmla="*/ 53 h 90"/>
                <a:gd name="T12" fmla="*/ 184 w 186"/>
                <a:gd name="T13" fmla="*/ 35 h 90"/>
                <a:gd name="T14" fmla="*/ 166 w 186"/>
                <a:gd name="T15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90">
                  <a:moveTo>
                    <a:pt x="166" y="10"/>
                  </a:moveTo>
                  <a:cubicBezTo>
                    <a:pt x="113" y="0"/>
                    <a:pt x="55" y="16"/>
                    <a:pt x="11" y="51"/>
                  </a:cubicBezTo>
                  <a:cubicBezTo>
                    <a:pt x="2" y="59"/>
                    <a:pt x="0" y="73"/>
                    <a:pt x="8" y="82"/>
                  </a:cubicBezTo>
                  <a:cubicBezTo>
                    <a:pt x="12" y="88"/>
                    <a:pt x="18" y="90"/>
                    <a:pt x="25" y="90"/>
                  </a:cubicBezTo>
                  <a:cubicBezTo>
                    <a:pt x="30" y="90"/>
                    <a:pt x="35" y="89"/>
                    <a:pt x="39" y="86"/>
                  </a:cubicBezTo>
                  <a:cubicBezTo>
                    <a:pt x="73" y="58"/>
                    <a:pt x="118" y="46"/>
                    <a:pt x="159" y="53"/>
                  </a:cubicBezTo>
                  <a:cubicBezTo>
                    <a:pt x="170" y="55"/>
                    <a:pt x="182" y="47"/>
                    <a:pt x="184" y="35"/>
                  </a:cubicBezTo>
                  <a:cubicBezTo>
                    <a:pt x="186" y="23"/>
                    <a:pt x="178" y="12"/>
                    <a:pt x="16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B4F33B8E-9ADD-4606-9ED4-2430800D8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4638" y="4051300"/>
              <a:ext cx="2501900" cy="2184400"/>
            </a:xfrm>
            <a:custGeom>
              <a:avLst/>
              <a:gdLst>
                <a:gd name="T0" fmla="*/ 729 w 1009"/>
                <a:gd name="T1" fmla="*/ 0 h 883"/>
                <a:gd name="T2" fmla="*/ 505 w 1009"/>
                <a:gd name="T3" fmla="*/ 150 h 883"/>
                <a:gd name="T4" fmla="*/ 281 w 1009"/>
                <a:gd name="T5" fmla="*/ 0 h 883"/>
                <a:gd name="T6" fmla="*/ 0 w 1009"/>
                <a:gd name="T7" fmla="*/ 281 h 883"/>
                <a:gd name="T8" fmla="*/ 249 w 1009"/>
                <a:gd name="T9" fmla="*/ 698 h 883"/>
                <a:gd name="T10" fmla="*/ 504 w 1009"/>
                <a:gd name="T11" fmla="*/ 883 h 883"/>
                <a:gd name="T12" fmla="*/ 516 w 1009"/>
                <a:gd name="T13" fmla="*/ 880 h 883"/>
                <a:gd name="T14" fmla="*/ 930 w 1009"/>
                <a:gd name="T15" fmla="*/ 508 h 883"/>
                <a:gd name="T16" fmla="*/ 921 w 1009"/>
                <a:gd name="T17" fmla="*/ 76 h 883"/>
                <a:gd name="T18" fmla="*/ 505 w 1009"/>
                <a:gd name="T19" fmla="*/ 836 h 883"/>
                <a:gd name="T20" fmla="*/ 174 w 1009"/>
                <a:gd name="T21" fmla="*/ 504 h 883"/>
                <a:gd name="T22" fmla="*/ 217 w 1009"/>
                <a:gd name="T23" fmla="*/ 405 h 883"/>
                <a:gd name="T24" fmla="*/ 294 w 1009"/>
                <a:gd name="T25" fmla="*/ 616 h 883"/>
                <a:gd name="T26" fmla="*/ 369 w 1009"/>
                <a:gd name="T27" fmla="*/ 357 h 883"/>
                <a:gd name="T28" fmla="*/ 458 w 1009"/>
                <a:gd name="T29" fmla="*/ 726 h 883"/>
                <a:gd name="T30" fmla="*/ 480 w 1009"/>
                <a:gd name="T31" fmla="*/ 710 h 883"/>
                <a:gd name="T32" fmla="*/ 600 w 1009"/>
                <a:gd name="T33" fmla="*/ 551 h 883"/>
                <a:gd name="T34" fmla="*/ 641 w 1009"/>
                <a:gd name="T35" fmla="*/ 550 h 883"/>
                <a:gd name="T36" fmla="*/ 723 w 1009"/>
                <a:gd name="T37" fmla="*/ 464 h 883"/>
                <a:gd name="T38" fmla="*/ 723 w 1009"/>
                <a:gd name="T39" fmla="*/ 420 h 883"/>
                <a:gd name="T40" fmla="*/ 637 w 1009"/>
                <a:gd name="T41" fmla="*/ 434 h 883"/>
                <a:gd name="T42" fmla="*/ 571 w 1009"/>
                <a:gd name="T43" fmla="*/ 372 h 883"/>
                <a:gd name="T44" fmla="*/ 530 w 1009"/>
                <a:gd name="T45" fmla="*/ 375 h 883"/>
                <a:gd name="T46" fmla="*/ 392 w 1009"/>
                <a:gd name="T47" fmla="*/ 245 h 883"/>
                <a:gd name="T48" fmla="*/ 371 w 1009"/>
                <a:gd name="T49" fmla="*/ 227 h 883"/>
                <a:gd name="T50" fmla="*/ 291 w 1009"/>
                <a:gd name="T51" fmla="*/ 504 h 883"/>
                <a:gd name="T52" fmla="*/ 217 w 1009"/>
                <a:gd name="T53" fmla="*/ 300 h 883"/>
                <a:gd name="T54" fmla="*/ 195 w 1009"/>
                <a:gd name="T55" fmla="*/ 316 h 883"/>
                <a:gd name="T56" fmla="*/ 101 w 1009"/>
                <a:gd name="T57" fmla="*/ 460 h 883"/>
                <a:gd name="T58" fmla="*/ 281 w 1009"/>
                <a:gd name="T59" fmla="*/ 44 h 883"/>
                <a:gd name="T60" fmla="*/ 495 w 1009"/>
                <a:gd name="T61" fmla="*/ 241 h 883"/>
                <a:gd name="T62" fmla="*/ 520 w 1009"/>
                <a:gd name="T63" fmla="*/ 237 h 883"/>
                <a:gd name="T64" fmla="*/ 729 w 1009"/>
                <a:gd name="T65" fmla="*/ 44 h 883"/>
                <a:gd name="T66" fmla="*/ 732 w 1009"/>
                <a:gd name="T67" fmla="*/ 66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9" h="883">
                  <a:moveTo>
                    <a:pt x="921" y="76"/>
                  </a:moveTo>
                  <a:cubicBezTo>
                    <a:pt x="868" y="28"/>
                    <a:pt x="798" y="0"/>
                    <a:pt x="729" y="0"/>
                  </a:cubicBezTo>
                  <a:cubicBezTo>
                    <a:pt x="672" y="0"/>
                    <a:pt x="620" y="18"/>
                    <a:pt x="578" y="52"/>
                  </a:cubicBezTo>
                  <a:cubicBezTo>
                    <a:pt x="547" y="77"/>
                    <a:pt x="522" y="110"/>
                    <a:pt x="505" y="150"/>
                  </a:cubicBezTo>
                  <a:cubicBezTo>
                    <a:pt x="487" y="110"/>
                    <a:pt x="462" y="77"/>
                    <a:pt x="432" y="52"/>
                  </a:cubicBezTo>
                  <a:cubicBezTo>
                    <a:pt x="389" y="18"/>
                    <a:pt x="337" y="0"/>
                    <a:pt x="281" y="0"/>
                  </a:cubicBezTo>
                  <a:cubicBezTo>
                    <a:pt x="211" y="0"/>
                    <a:pt x="141" y="28"/>
                    <a:pt x="89" y="76"/>
                  </a:cubicBezTo>
                  <a:cubicBezTo>
                    <a:pt x="32" y="129"/>
                    <a:pt x="0" y="202"/>
                    <a:pt x="0" y="281"/>
                  </a:cubicBezTo>
                  <a:cubicBezTo>
                    <a:pt x="0" y="353"/>
                    <a:pt x="27" y="429"/>
                    <a:pt x="79" y="508"/>
                  </a:cubicBezTo>
                  <a:cubicBezTo>
                    <a:pt x="120" y="570"/>
                    <a:pt x="177" y="634"/>
                    <a:pt x="249" y="698"/>
                  </a:cubicBezTo>
                  <a:cubicBezTo>
                    <a:pt x="369" y="806"/>
                    <a:pt x="488" y="877"/>
                    <a:pt x="493" y="880"/>
                  </a:cubicBezTo>
                  <a:cubicBezTo>
                    <a:pt x="496" y="882"/>
                    <a:pt x="500" y="883"/>
                    <a:pt x="504" y="883"/>
                  </a:cubicBezTo>
                  <a:cubicBezTo>
                    <a:pt x="504" y="883"/>
                    <a:pt x="505" y="883"/>
                    <a:pt x="505" y="883"/>
                  </a:cubicBezTo>
                  <a:cubicBezTo>
                    <a:pt x="509" y="883"/>
                    <a:pt x="513" y="882"/>
                    <a:pt x="516" y="880"/>
                  </a:cubicBezTo>
                  <a:cubicBezTo>
                    <a:pt x="521" y="877"/>
                    <a:pt x="640" y="806"/>
                    <a:pt x="761" y="698"/>
                  </a:cubicBezTo>
                  <a:cubicBezTo>
                    <a:pt x="832" y="634"/>
                    <a:pt x="889" y="570"/>
                    <a:pt x="930" y="508"/>
                  </a:cubicBezTo>
                  <a:cubicBezTo>
                    <a:pt x="983" y="429"/>
                    <a:pt x="1009" y="353"/>
                    <a:pt x="1009" y="281"/>
                  </a:cubicBezTo>
                  <a:cubicBezTo>
                    <a:pt x="1009" y="202"/>
                    <a:pt x="978" y="129"/>
                    <a:pt x="921" y="76"/>
                  </a:cubicBezTo>
                  <a:close/>
                  <a:moveTo>
                    <a:pt x="732" y="665"/>
                  </a:moveTo>
                  <a:cubicBezTo>
                    <a:pt x="635" y="752"/>
                    <a:pt x="537" y="815"/>
                    <a:pt x="505" y="836"/>
                  </a:cubicBezTo>
                  <a:cubicBezTo>
                    <a:pt x="455" y="804"/>
                    <a:pt x="249" y="670"/>
                    <a:pt x="130" y="504"/>
                  </a:cubicBezTo>
                  <a:cubicBezTo>
                    <a:pt x="174" y="504"/>
                    <a:pt x="174" y="504"/>
                    <a:pt x="174" y="504"/>
                  </a:cubicBezTo>
                  <a:cubicBezTo>
                    <a:pt x="184" y="504"/>
                    <a:pt x="193" y="497"/>
                    <a:pt x="195" y="488"/>
                  </a:cubicBezTo>
                  <a:cubicBezTo>
                    <a:pt x="217" y="405"/>
                    <a:pt x="217" y="405"/>
                    <a:pt x="217" y="405"/>
                  </a:cubicBezTo>
                  <a:cubicBezTo>
                    <a:pt x="273" y="600"/>
                    <a:pt x="273" y="600"/>
                    <a:pt x="273" y="600"/>
                  </a:cubicBezTo>
                  <a:cubicBezTo>
                    <a:pt x="275" y="610"/>
                    <a:pt x="284" y="616"/>
                    <a:pt x="294" y="616"/>
                  </a:cubicBezTo>
                  <a:cubicBezTo>
                    <a:pt x="304" y="616"/>
                    <a:pt x="313" y="608"/>
                    <a:pt x="315" y="599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437" y="708"/>
                    <a:pt x="437" y="708"/>
                    <a:pt x="437" y="708"/>
                  </a:cubicBezTo>
                  <a:cubicBezTo>
                    <a:pt x="439" y="718"/>
                    <a:pt x="448" y="726"/>
                    <a:pt x="458" y="726"/>
                  </a:cubicBezTo>
                  <a:cubicBezTo>
                    <a:pt x="458" y="726"/>
                    <a:pt x="459" y="726"/>
                    <a:pt x="459" y="726"/>
                  </a:cubicBezTo>
                  <a:cubicBezTo>
                    <a:pt x="469" y="726"/>
                    <a:pt x="477" y="720"/>
                    <a:pt x="480" y="710"/>
                  </a:cubicBezTo>
                  <a:cubicBezTo>
                    <a:pt x="555" y="446"/>
                    <a:pt x="555" y="446"/>
                    <a:pt x="555" y="446"/>
                  </a:cubicBezTo>
                  <a:cubicBezTo>
                    <a:pt x="600" y="551"/>
                    <a:pt x="600" y="551"/>
                    <a:pt x="600" y="551"/>
                  </a:cubicBezTo>
                  <a:cubicBezTo>
                    <a:pt x="604" y="559"/>
                    <a:pt x="612" y="565"/>
                    <a:pt x="621" y="564"/>
                  </a:cubicBezTo>
                  <a:cubicBezTo>
                    <a:pt x="630" y="564"/>
                    <a:pt x="638" y="558"/>
                    <a:pt x="641" y="550"/>
                  </a:cubicBezTo>
                  <a:cubicBezTo>
                    <a:pt x="673" y="464"/>
                    <a:pt x="673" y="464"/>
                    <a:pt x="673" y="464"/>
                  </a:cubicBezTo>
                  <a:cubicBezTo>
                    <a:pt x="723" y="464"/>
                    <a:pt x="723" y="464"/>
                    <a:pt x="723" y="464"/>
                  </a:cubicBezTo>
                  <a:cubicBezTo>
                    <a:pt x="735" y="464"/>
                    <a:pt x="745" y="454"/>
                    <a:pt x="745" y="442"/>
                  </a:cubicBezTo>
                  <a:cubicBezTo>
                    <a:pt x="745" y="430"/>
                    <a:pt x="735" y="420"/>
                    <a:pt x="723" y="420"/>
                  </a:cubicBezTo>
                  <a:cubicBezTo>
                    <a:pt x="657" y="420"/>
                    <a:pt x="657" y="420"/>
                    <a:pt x="657" y="420"/>
                  </a:cubicBezTo>
                  <a:cubicBezTo>
                    <a:pt x="648" y="420"/>
                    <a:pt x="640" y="425"/>
                    <a:pt x="637" y="434"/>
                  </a:cubicBezTo>
                  <a:cubicBezTo>
                    <a:pt x="619" y="483"/>
                    <a:pt x="619" y="483"/>
                    <a:pt x="619" y="483"/>
                  </a:cubicBezTo>
                  <a:cubicBezTo>
                    <a:pt x="571" y="372"/>
                    <a:pt x="571" y="372"/>
                    <a:pt x="571" y="372"/>
                  </a:cubicBezTo>
                  <a:cubicBezTo>
                    <a:pt x="567" y="364"/>
                    <a:pt x="559" y="358"/>
                    <a:pt x="549" y="359"/>
                  </a:cubicBezTo>
                  <a:cubicBezTo>
                    <a:pt x="540" y="359"/>
                    <a:pt x="532" y="366"/>
                    <a:pt x="530" y="375"/>
                  </a:cubicBezTo>
                  <a:cubicBezTo>
                    <a:pt x="463" y="609"/>
                    <a:pt x="463" y="609"/>
                    <a:pt x="463" y="609"/>
                  </a:cubicBezTo>
                  <a:cubicBezTo>
                    <a:pt x="392" y="245"/>
                    <a:pt x="392" y="245"/>
                    <a:pt x="392" y="245"/>
                  </a:cubicBezTo>
                  <a:cubicBezTo>
                    <a:pt x="390" y="235"/>
                    <a:pt x="382" y="228"/>
                    <a:pt x="371" y="228"/>
                  </a:cubicBezTo>
                  <a:cubicBezTo>
                    <a:pt x="371" y="228"/>
                    <a:pt x="371" y="227"/>
                    <a:pt x="371" y="227"/>
                  </a:cubicBezTo>
                  <a:cubicBezTo>
                    <a:pt x="361" y="227"/>
                    <a:pt x="352" y="235"/>
                    <a:pt x="349" y="245"/>
                  </a:cubicBezTo>
                  <a:cubicBezTo>
                    <a:pt x="291" y="504"/>
                    <a:pt x="291" y="504"/>
                    <a:pt x="291" y="504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5" y="307"/>
                    <a:pt x="226" y="300"/>
                    <a:pt x="217" y="300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07" y="300"/>
                    <a:pt x="198" y="307"/>
                    <a:pt x="195" y="316"/>
                  </a:cubicBezTo>
                  <a:cubicBezTo>
                    <a:pt x="157" y="460"/>
                    <a:pt x="157" y="460"/>
                    <a:pt x="157" y="460"/>
                  </a:cubicBezTo>
                  <a:cubicBezTo>
                    <a:pt x="101" y="460"/>
                    <a:pt x="101" y="460"/>
                    <a:pt x="101" y="460"/>
                  </a:cubicBezTo>
                  <a:cubicBezTo>
                    <a:pt x="66" y="402"/>
                    <a:pt x="44" y="342"/>
                    <a:pt x="44" y="281"/>
                  </a:cubicBezTo>
                  <a:cubicBezTo>
                    <a:pt x="44" y="135"/>
                    <a:pt x="167" y="44"/>
                    <a:pt x="281" y="44"/>
                  </a:cubicBezTo>
                  <a:cubicBezTo>
                    <a:pt x="382" y="44"/>
                    <a:pt x="457" y="111"/>
                    <a:pt x="483" y="224"/>
                  </a:cubicBezTo>
                  <a:cubicBezTo>
                    <a:pt x="484" y="232"/>
                    <a:pt x="488" y="238"/>
                    <a:pt x="495" y="241"/>
                  </a:cubicBezTo>
                  <a:cubicBezTo>
                    <a:pt x="503" y="245"/>
                    <a:pt x="512" y="244"/>
                    <a:pt x="519" y="238"/>
                  </a:cubicBezTo>
                  <a:cubicBezTo>
                    <a:pt x="520" y="237"/>
                    <a:pt x="520" y="237"/>
                    <a:pt x="520" y="237"/>
                  </a:cubicBezTo>
                  <a:cubicBezTo>
                    <a:pt x="523" y="234"/>
                    <a:pt x="525" y="230"/>
                    <a:pt x="527" y="226"/>
                  </a:cubicBezTo>
                  <a:cubicBezTo>
                    <a:pt x="551" y="112"/>
                    <a:pt x="627" y="44"/>
                    <a:pt x="729" y="44"/>
                  </a:cubicBezTo>
                  <a:cubicBezTo>
                    <a:pt x="842" y="44"/>
                    <a:pt x="965" y="135"/>
                    <a:pt x="965" y="281"/>
                  </a:cubicBezTo>
                  <a:cubicBezTo>
                    <a:pt x="965" y="425"/>
                    <a:pt x="838" y="569"/>
                    <a:pt x="732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1434E0F5-29C3-4366-827A-773719CC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8051" y="5091113"/>
              <a:ext cx="141288" cy="107950"/>
            </a:xfrm>
            <a:custGeom>
              <a:avLst/>
              <a:gdLst>
                <a:gd name="T0" fmla="*/ 29 w 57"/>
                <a:gd name="T1" fmla="*/ 0 h 44"/>
                <a:gd name="T2" fmla="*/ 29 w 57"/>
                <a:gd name="T3" fmla="*/ 44 h 44"/>
                <a:gd name="T4" fmla="*/ 29 w 57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44">
                  <a:moveTo>
                    <a:pt x="29" y="0"/>
                  </a:moveTo>
                  <a:cubicBezTo>
                    <a:pt x="0" y="0"/>
                    <a:pt x="0" y="44"/>
                    <a:pt x="29" y="44"/>
                  </a:cubicBezTo>
                  <a:cubicBezTo>
                    <a:pt x="57" y="44"/>
                    <a:pt x="57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73DD7CC-CA10-44AA-91EE-401373FC62D9}"/>
              </a:ext>
            </a:extLst>
          </p:cNvPr>
          <p:cNvSpPr txBox="1"/>
          <p:nvPr/>
        </p:nvSpPr>
        <p:spPr>
          <a:xfrm>
            <a:off x="2978086" y="3540336"/>
            <a:ext cx="8611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  <a:latin typeface="BPG DejaVu Sans" panose="020B0603030804020204" pitchFamily="34" charset="0"/>
              </a:defRPr>
            </a:lvl1pPr>
            <a:lvl2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BPG DejaVu Sans" panose="020B0603030804020204" pitchFamily="34" charset="0"/>
              </a:defRPr>
            </a:lvl2pPr>
          </a:lstStyle>
          <a:p>
            <a:r>
              <a:rPr lang="ka-GE" dirty="0">
                <a:solidFill>
                  <a:schemeClr val="accent5">
                    <a:lumMod val="75000"/>
                  </a:schemeClr>
                </a:solidFill>
              </a:rPr>
              <a:t>2019 წელს სამინისტრომ აამოქმედა დიაგნოზთან შეჭიდული ჯგუფით დაფინანსების მეთოდოლოგია ტუბერკულოზის პროგრამისთვის </a:t>
            </a:r>
          </a:p>
          <a:p>
            <a:r>
              <a:rPr lang="ka-GE" dirty="0">
                <a:solidFill>
                  <a:schemeClr val="accent5">
                    <a:lumMod val="75000"/>
                  </a:schemeClr>
                </a:solidFill>
              </a:rPr>
              <a:t>დაიწყო შედეგებზე ორიენტირებული დაფინანსების მეთოდის პილოტირება ტუბერკულოზის სერვისისთვის, რომლის მიზანი ტუბერკულოზის მართვის პაციენტზე ორიენტირებული მოდელის ჩამოყალიბებაა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2BD0F24F-EECD-5A40-A4C2-D44F080C68F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t="-526" b="1120"/>
          <a:stretch/>
        </p:blipFill>
        <p:spPr>
          <a:xfrm>
            <a:off x="353677" y="2441509"/>
            <a:ext cx="1823224" cy="1569426"/>
          </a:xfrm>
          <a:prstGeom prst="rect">
            <a:avLst/>
          </a:prstGeom>
        </p:spPr>
      </p:pic>
      <p:pic>
        <p:nvPicPr>
          <p:cNvPr id="24" name="Picture 4" descr="EASL | The Home of Hepatology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8" y="4392553"/>
            <a:ext cx="1822324" cy="10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6FD025E-5B10-4C4A-911F-E118E9926953}"/>
              </a:ext>
            </a:extLst>
          </p:cNvPr>
          <p:cNvSpPr/>
          <p:nvPr/>
        </p:nvSpPr>
        <p:spPr>
          <a:xfrm>
            <a:off x="2978085" y="1914098"/>
            <a:ext cx="9213915" cy="1366556"/>
          </a:xfrm>
          <a:prstGeom prst="rect">
            <a:avLst/>
          </a:prstGeom>
          <a:gradFill>
            <a:gsLst>
              <a:gs pos="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4FA6E3-04F9-2E45-A47C-892C88C91E77}"/>
              </a:ext>
            </a:extLst>
          </p:cNvPr>
          <p:cNvSpPr txBox="1"/>
          <p:nvPr/>
        </p:nvSpPr>
        <p:spPr>
          <a:xfrm>
            <a:off x="2978085" y="2013968"/>
            <a:ext cx="8520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  <a:latin typeface="BPG DejaVu Sans" panose="020B0603030804020204" pitchFamily="34" charset="0"/>
              </a:defRPr>
            </a:lvl1pPr>
            <a:lvl2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BPG DejaVu Sans" panose="020B0603030804020204" pitchFamily="34" charset="0"/>
              </a:defRPr>
            </a:lvl2pPr>
          </a:lstStyle>
          <a:p>
            <a:r>
              <a:rPr lang="ka-GE" dirty="0">
                <a:solidFill>
                  <a:schemeClr val="accent5">
                    <a:lumMod val="75000"/>
                  </a:schemeClr>
                </a:solidFill>
              </a:rPr>
              <a:t>2019 წელს საქართველოს მიენიჭა EASLE (საერთაშორისო ღვიძლის საზოგადოების) ჯილდო Center for Excellence for Hep C Elimination </a:t>
            </a:r>
          </a:p>
          <a:p>
            <a:r>
              <a:rPr lang="ka-GE" dirty="0">
                <a:solidFill>
                  <a:schemeClr val="accent5">
                    <a:lumMod val="75000"/>
                  </a:schemeClr>
                </a:solidFill>
              </a:rPr>
              <a:t>გლობალური ფონდის ხელშეწყობით დაინერგა პირველად ჯანდაცვაში აივ/შიდსის,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ka-GE" dirty="0">
                <a:solidFill>
                  <a:schemeClr val="accent5">
                    <a:lumMod val="75000"/>
                  </a:schemeClr>
                </a:solidFill>
              </a:rPr>
              <a:t> ჰეპატიტისა და ტუბერკულოზის სკრინინგის ინტეგრირებული მოდელი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212BB4-EE37-5F4B-8210-AF227C525240}"/>
              </a:ext>
            </a:extLst>
          </p:cNvPr>
          <p:cNvSpPr/>
          <p:nvPr/>
        </p:nvSpPr>
        <p:spPr>
          <a:xfrm>
            <a:off x="2978086" y="5124235"/>
            <a:ext cx="9213914" cy="876942"/>
          </a:xfrm>
          <a:prstGeom prst="rect">
            <a:avLst/>
          </a:prstGeom>
          <a:gradFill>
            <a:gsLst>
              <a:gs pos="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>
            <a:outerShdw blurRad="1270000" dist="622300" dir="3300000" sx="85000" sy="8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2AC194-C1FF-FC43-9EAF-EFBDA1704D5B}"/>
              </a:ext>
            </a:extLst>
          </p:cNvPr>
          <p:cNvSpPr txBox="1"/>
          <p:nvPr/>
        </p:nvSpPr>
        <p:spPr>
          <a:xfrm>
            <a:off x="2978086" y="5331657"/>
            <a:ext cx="7063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  <a:latin typeface="BPG DejaVu Sans" panose="020B0603030804020204" pitchFamily="34" charset="0"/>
              </a:defRPr>
            </a:lvl1pPr>
            <a:lvl2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BPG DejaVu Sans" panose="020B0603030804020204" pitchFamily="34" charset="0"/>
              </a:defRPr>
            </a:lvl2pPr>
          </a:lstStyle>
          <a:p>
            <a:r>
              <a:rPr lang="ka-GE" dirty="0">
                <a:solidFill>
                  <a:schemeClr val="accent5">
                    <a:lumMod val="75000"/>
                  </a:schemeClr>
                </a:solidFill>
              </a:rPr>
              <a:t>ამოქმედდა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NAT </a:t>
            </a:r>
            <a:r>
              <a:rPr lang="ka-GE" dirty="0">
                <a:solidFill>
                  <a:schemeClr val="accent5">
                    <a:lumMod val="75000"/>
                  </a:schemeClr>
                </a:solidFill>
              </a:rPr>
              <a:t>ტექნოლოგიაზე დამყარებული უსაფრთხო სისხლის პროგრამა </a:t>
            </a:r>
          </a:p>
        </p:txBody>
      </p:sp>
    </p:spTree>
    <p:extLst>
      <p:ext uri="{BB962C8B-B14F-4D97-AF65-F5344CB8AC3E}">
        <p14:creationId xmlns:p14="http://schemas.microsoft.com/office/powerpoint/2010/main" val="3372948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9" grpId="0" animBg="1"/>
      <p:bldP spid="50" grpId="0"/>
      <p:bldP spid="47" grpId="0" animBg="1"/>
      <p:bldP spid="26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44">
            <a:extLst>
              <a:ext uri="{FF2B5EF4-FFF2-40B4-BE49-F238E27FC236}">
                <a16:creationId xmlns:a16="http://schemas.microsoft.com/office/drawing/2014/main" id="{E0501F12-7D30-0F46-93EB-5B28CEEFD374}"/>
              </a:ext>
            </a:extLst>
          </p:cNvPr>
          <p:cNvSpPr/>
          <p:nvPr/>
        </p:nvSpPr>
        <p:spPr>
          <a:xfrm>
            <a:off x="-23229" y="1923927"/>
            <a:ext cx="7655421" cy="4067421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blipFill dpi="0" rotWithShape="1">
            <a:blip r:embed="rId2">
              <a:alphaModFix amt="5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7E72222-3E4B-4646-BB08-3C5546640EDA}"/>
              </a:ext>
            </a:extLst>
          </p:cNvPr>
          <p:cNvSpPr/>
          <p:nvPr/>
        </p:nvSpPr>
        <p:spPr>
          <a:xfrm>
            <a:off x="2761594" y="458609"/>
            <a:ext cx="21649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2295AE-2088-473C-B119-AF23921FBC86}"/>
              </a:ext>
            </a:extLst>
          </p:cNvPr>
          <p:cNvSpPr txBox="1"/>
          <p:nvPr/>
        </p:nvSpPr>
        <p:spPr>
          <a:xfrm>
            <a:off x="3096270" y="223095"/>
            <a:ext cx="7147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მიღწევები</a:t>
            </a:r>
            <a:endParaRPr lang="en-US" sz="2800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</a:endParaRPr>
          </a:p>
          <a:p>
            <a:r>
              <a:rPr lang="ka-GE" sz="2800" dirty="0">
                <a:solidFill>
                  <a:schemeClr val="tx2">
                    <a:lumMod val="75000"/>
                  </a:schemeClr>
                </a:solidFill>
                <a:latin typeface="BPG DejaVu Sans" panose="020B0603030804020204" pitchFamily="34" charset="0"/>
              </a:rPr>
              <a:t>საზოგადოებრივი ჯანმრთელობის </a:t>
            </a:r>
          </a:p>
          <a:p>
            <a:r>
              <a:rPr lang="ka-GE" sz="2800" dirty="0">
                <a:solidFill>
                  <a:schemeClr val="tx2">
                    <a:lumMod val="75000"/>
                  </a:schemeClr>
                </a:solidFill>
                <a:latin typeface="BPG DejaVu Sans" panose="020B0603030804020204" pitchFamily="34" charset="0"/>
              </a:rPr>
              <a:t>დაცვის სფეროში (2)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F24DE2-437F-4F08-A15D-D66189015634}"/>
              </a:ext>
            </a:extLst>
          </p:cNvPr>
          <p:cNvSpPr/>
          <p:nvPr/>
        </p:nvSpPr>
        <p:spPr>
          <a:xfrm>
            <a:off x="2978086" y="3392848"/>
            <a:ext cx="9213914" cy="2598499"/>
          </a:xfrm>
          <a:prstGeom prst="rect">
            <a:avLst/>
          </a:prstGeom>
          <a:gradFill>
            <a:gsLst>
              <a:gs pos="53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>
            <a:outerShdw blurRad="1270000" dist="622300" dir="3300000" sx="85000" sy="8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0D99989-BA8C-4FEF-8F32-176CE3071581}"/>
              </a:ext>
            </a:extLst>
          </p:cNvPr>
          <p:cNvGrpSpPr/>
          <p:nvPr/>
        </p:nvGrpSpPr>
        <p:grpSpPr>
          <a:xfrm>
            <a:off x="10400340" y="2441509"/>
            <a:ext cx="916589" cy="800271"/>
            <a:chOff x="7894638" y="4051300"/>
            <a:chExt cx="2501900" cy="2184400"/>
          </a:xfrm>
          <a:solidFill>
            <a:schemeClr val="bg1">
              <a:alpha val="30000"/>
            </a:schemeClr>
          </a:solidFill>
        </p:grpSpPr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194AF51D-624B-4DB2-923F-B2787D81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1" y="4511675"/>
              <a:ext cx="153988" cy="212725"/>
            </a:xfrm>
            <a:custGeom>
              <a:avLst/>
              <a:gdLst>
                <a:gd name="T0" fmla="*/ 47 w 62"/>
                <a:gd name="T1" fmla="*/ 5 h 86"/>
                <a:gd name="T2" fmla="*/ 17 w 62"/>
                <a:gd name="T3" fmla="*/ 15 h 86"/>
                <a:gd name="T4" fmla="*/ 3 w 62"/>
                <a:gd name="T5" fmla="*/ 59 h 86"/>
                <a:gd name="T6" fmla="*/ 20 w 62"/>
                <a:gd name="T7" fmla="*/ 85 h 86"/>
                <a:gd name="T8" fmla="*/ 24 w 62"/>
                <a:gd name="T9" fmla="*/ 86 h 86"/>
                <a:gd name="T10" fmla="*/ 46 w 62"/>
                <a:gd name="T11" fmla="*/ 68 h 86"/>
                <a:gd name="T12" fmla="*/ 57 w 62"/>
                <a:gd name="T13" fmla="*/ 34 h 86"/>
                <a:gd name="T14" fmla="*/ 47 w 62"/>
                <a:gd name="T15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6">
                  <a:moveTo>
                    <a:pt x="47" y="5"/>
                  </a:moveTo>
                  <a:cubicBezTo>
                    <a:pt x="36" y="0"/>
                    <a:pt x="22" y="4"/>
                    <a:pt x="17" y="15"/>
                  </a:cubicBezTo>
                  <a:cubicBezTo>
                    <a:pt x="11" y="29"/>
                    <a:pt x="6" y="44"/>
                    <a:pt x="3" y="59"/>
                  </a:cubicBezTo>
                  <a:cubicBezTo>
                    <a:pt x="0" y="71"/>
                    <a:pt x="8" y="83"/>
                    <a:pt x="20" y="85"/>
                  </a:cubicBezTo>
                  <a:cubicBezTo>
                    <a:pt x="22" y="85"/>
                    <a:pt x="23" y="86"/>
                    <a:pt x="24" y="86"/>
                  </a:cubicBezTo>
                  <a:cubicBezTo>
                    <a:pt x="35" y="86"/>
                    <a:pt x="44" y="78"/>
                    <a:pt x="46" y="68"/>
                  </a:cubicBezTo>
                  <a:cubicBezTo>
                    <a:pt x="48" y="56"/>
                    <a:pt x="52" y="45"/>
                    <a:pt x="57" y="34"/>
                  </a:cubicBezTo>
                  <a:cubicBezTo>
                    <a:pt x="62" y="23"/>
                    <a:pt x="58" y="10"/>
                    <a:pt x="4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C15E136D-BF3B-43A6-A15C-2F6ED1273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6" y="4254500"/>
              <a:ext cx="460375" cy="222250"/>
            </a:xfrm>
            <a:custGeom>
              <a:avLst/>
              <a:gdLst>
                <a:gd name="T0" fmla="*/ 166 w 186"/>
                <a:gd name="T1" fmla="*/ 10 h 90"/>
                <a:gd name="T2" fmla="*/ 11 w 186"/>
                <a:gd name="T3" fmla="*/ 51 h 90"/>
                <a:gd name="T4" fmla="*/ 8 w 186"/>
                <a:gd name="T5" fmla="*/ 82 h 90"/>
                <a:gd name="T6" fmla="*/ 25 w 186"/>
                <a:gd name="T7" fmla="*/ 90 h 90"/>
                <a:gd name="T8" fmla="*/ 39 w 186"/>
                <a:gd name="T9" fmla="*/ 86 h 90"/>
                <a:gd name="T10" fmla="*/ 159 w 186"/>
                <a:gd name="T11" fmla="*/ 53 h 90"/>
                <a:gd name="T12" fmla="*/ 184 w 186"/>
                <a:gd name="T13" fmla="*/ 35 h 90"/>
                <a:gd name="T14" fmla="*/ 166 w 186"/>
                <a:gd name="T15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90">
                  <a:moveTo>
                    <a:pt x="166" y="10"/>
                  </a:moveTo>
                  <a:cubicBezTo>
                    <a:pt x="113" y="0"/>
                    <a:pt x="55" y="16"/>
                    <a:pt x="11" y="51"/>
                  </a:cubicBezTo>
                  <a:cubicBezTo>
                    <a:pt x="2" y="59"/>
                    <a:pt x="0" y="73"/>
                    <a:pt x="8" y="82"/>
                  </a:cubicBezTo>
                  <a:cubicBezTo>
                    <a:pt x="12" y="88"/>
                    <a:pt x="18" y="90"/>
                    <a:pt x="25" y="90"/>
                  </a:cubicBezTo>
                  <a:cubicBezTo>
                    <a:pt x="30" y="90"/>
                    <a:pt x="35" y="89"/>
                    <a:pt x="39" y="86"/>
                  </a:cubicBezTo>
                  <a:cubicBezTo>
                    <a:pt x="73" y="58"/>
                    <a:pt x="118" y="46"/>
                    <a:pt x="159" y="53"/>
                  </a:cubicBezTo>
                  <a:cubicBezTo>
                    <a:pt x="170" y="55"/>
                    <a:pt x="182" y="47"/>
                    <a:pt x="184" y="35"/>
                  </a:cubicBezTo>
                  <a:cubicBezTo>
                    <a:pt x="186" y="23"/>
                    <a:pt x="178" y="12"/>
                    <a:pt x="16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B4F33B8E-9ADD-4606-9ED4-2430800D8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4638" y="4051300"/>
              <a:ext cx="2501900" cy="2184400"/>
            </a:xfrm>
            <a:custGeom>
              <a:avLst/>
              <a:gdLst>
                <a:gd name="T0" fmla="*/ 729 w 1009"/>
                <a:gd name="T1" fmla="*/ 0 h 883"/>
                <a:gd name="T2" fmla="*/ 505 w 1009"/>
                <a:gd name="T3" fmla="*/ 150 h 883"/>
                <a:gd name="T4" fmla="*/ 281 w 1009"/>
                <a:gd name="T5" fmla="*/ 0 h 883"/>
                <a:gd name="T6" fmla="*/ 0 w 1009"/>
                <a:gd name="T7" fmla="*/ 281 h 883"/>
                <a:gd name="T8" fmla="*/ 249 w 1009"/>
                <a:gd name="T9" fmla="*/ 698 h 883"/>
                <a:gd name="T10" fmla="*/ 504 w 1009"/>
                <a:gd name="T11" fmla="*/ 883 h 883"/>
                <a:gd name="T12" fmla="*/ 516 w 1009"/>
                <a:gd name="T13" fmla="*/ 880 h 883"/>
                <a:gd name="T14" fmla="*/ 930 w 1009"/>
                <a:gd name="T15" fmla="*/ 508 h 883"/>
                <a:gd name="T16" fmla="*/ 921 w 1009"/>
                <a:gd name="T17" fmla="*/ 76 h 883"/>
                <a:gd name="T18" fmla="*/ 505 w 1009"/>
                <a:gd name="T19" fmla="*/ 836 h 883"/>
                <a:gd name="T20" fmla="*/ 174 w 1009"/>
                <a:gd name="T21" fmla="*/ 504 h 883"/>
                <a:gd name="T22" fmla="*/ 217 w 1009"/>
                <a:gd name="T23" fmla="*/ 405 h 883"/>
                <a:gd name="T24" fmla="*/ 294 w 1009"/>
                <a:gd name="T25" fmla="*/ 616 h 883"/>
                <a:gd name="T26" fmla="*/ 369 w 1009"/>
                <a:gd name="T27" fmla="*/ 357 h 883"/>
                <a:gd name="T28" fmla="*/ 458 w 1009"/>
                <a:gd name="T29" fmla="*/ 726 h 883"/>
                <a:gd name="T30" fmla="*/ 480 w 1009"/>
                <a:gd name="T31" fmla="*/ 710 h 883"/>
                <a:gd name="T32" fmla="*/ 600 w 1009"/>
                <a:gd name="T33" fmla="*/ 551 h 883"/>
                <a:gd name="T34" fmla="*/ 641 w 1009"/>
                <a:gd name="T35" fmla="*/ 550 h 883"/>
                <a:gd name="T36" fmla="*/ 723 w 1009"/>
                <a:gd name="T37" fmla="*/ 464 h 883"/>
                <a:gd name="T38" fmla="*/ 723 w 1009"/>
                <a:gd name="T39" fmla="*/ 420 h 883"/>
                <a:gd name="T40" fmla="*/ 637 w 1009"/>
                <a:gd name="T41" fmla="*/ 434 h 883"/>
                <a:gd name="T42" fmla="*/ 571 w 1009"/>
                <a:gd name="T43" fmla="*/ 372 h 883"/>
                <a:gd name="T44" fmla="*/ 530 w 1009"/>
                <a:gd name="T45" fmla="*/ 375 h 883"/>
                <a:gd name="T46" fmla="*/ 392 w 1009"/>
                <a:gd name="T47" fmla="*/ 245 h 883"/>
                <a:gd name="T48" fmla="*/ 371 w 1009"/>
                <a:gd name="T49" fmla="*/ 227 h 883"/>
                <a:gd name="T50" fmla="*/ 291 w 1009"/>
                <a:gd name="T51" fmla="*/ 504 h 883"/>
                <a:gd name="T52" fmla="*/ 217 w 1009"/>
                <a:gd name="T53" fmla="*/ 300 h 883"/>
                <a:gd name="T54" fmla="*/ 195 w 1009"/>
                <a:gd name="T55" fmla="*/ 316 h 883"/>
                <a:gd name="T56" fmla="*/ 101 w 1009"/>
                <a:gd name="T57" fmla="*/ 460 h 883"/>
                <a:gd name="T58" fmla="*/ 281 w 1009"/>
                <a:gd name="T59" fmla="*/ 44 h 883"/>
                <a:gd name="T60" fmla="*/ 495 w 1009"/>
                <a:gd name="T61" fmla="*/ 241 h 883"/>
                <a:gd name="T62" fmla="*/ 520 w 1009"/>
                <a:gd name="T63" fmla="*/ 237 h 883"/>
                <a:gd name="T64" fmla="*/ 729 w 1009"/>
                <a:gd name="T65" fmla="*/ 44 h 883"/>
                <a:gd name="T66" fmla="*/ 732 w 1009"/>
                <a:gd name="T67" fmla="*/ 66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9" h="883">
                  <a:moveTo>
                    <a:pt x="921" y="76"/>
                  </a:moveTo>
                  <a:cubicBezTo>
                    <a:pt x="868" y="28"/>
                    <a:pt x="798" y="0"/>
                    <a:pt x="729" y="0"/>
                  </a:cubicBezTo>
                  <a:cubicBezTo>
                    <a:pt x="672" y="0"/>
                    <a:pt x="620" y="18"/>
                    <a:pt x="578" y="52"/>
                  </a:cubicBezTo>
                  <a:cubicBezTo>
                    <a:pt x="547" y="77"/>
                    <a:pt x="522" y="110"/>
                    <a:pt x="505" y="150"/>
                  </a:cubicBezTo>
                  <a:cubicBezTo>
                    <a:pt x="487" y="110"/>
                    <a:pt x="462" y="77"/>
                    <a:pt x="432" y="52"/>
                  </a:cubicBezTo>
                  <a:cubicBezTo>
                    <a:pt x="389" y="18"/>
                    <a:pt x="337" y="0"/>
                    <a:pt x="281" y="0"/>
                  </a:cubicBezTo>
                  <a:cubicBezTo>
                    <a:pt x="211" y="0"/>
                    <a:pt x="141" y="28"/>
                    <a:pt x="89" y="76"/>
                  </a:cubicBezTo>
                  <a:cubicBezTo>
                    <a:pt x="32" y="129"/>
                    <a:pt x="0" y="202"/>
                    <a:pt x="0" y="281"/>
                  </a:cubicBezTo>
                  <a:cubicBezTo>
                    <a:pt x="0" y="353"/>
                    <a:pt x="27" y="429"/>
                    <a:pt x="79" y="508"/>
                  </a:cubicBezTo>
                  <a:cubicBezTo>
                    <a:pt x="120" y="570"/>
                    <a:pt x="177" y="634"/>
                    <a:pt x="249" y="698"/>
                  </a:cubicBezTo>
                  <a:cubicBezTo>
                    <a:pt x="369" y="806"/>
                    <a:pt x="488" y="877"/>
                    <a:pt x="493" y="880"/>
                  </a:cubicBezTo>
                  <a:cubicBezTo>
                    <a:pt x="496" y="882"/>
                    <a:pt x="500" y="883"/>
                    <a:pt x="504" y="883"/>
                  </a:cubicBezTo>
                  <a:cubicBezTo>
                    <a:pt x="504" y="883"/>
                    <a:pt x="505" y="883"/>
                    <a:pt x="505" y="883"/>
                  </a:cubicBezTo>
                  <a:cubicBezTo>
                    <a:pt x="509" y="883"/>
                    <a:pt x="513" y="882"/>
                    <a:pt x="516" y="880"/>
                  </a:cubicBezTo>
                  <a:cubicBezTo>
                    <a:pt x="521" y="877"/>
                    <a:pt x="640" y="806"/>
                    <a:pt x="761" y="698"/>
                  </a:cubicBezTo>
                  <a:cubicBezTo>
                    <a:pt x="832" y="634"/>
                    <a:pt x="889" y="570"/>
                    <a:pt x="930" y="508"/>
                  </a:cubicBezTo>
                  <a:cubicBezTo>
                    <a:pt x="983" y="429"/>
                    <a:pt x="1009" y="353"/>
                    <a:pt x="1009" y="281"/>
                  </a:cubicBezTo>
                  <a:cubicBezTo>
                    <a:pt x="1009" y="202"/>
                    <a:pt x="978" y="129"/>
                    <a:pt x="921" y="76"/>
                  </a:cubicBezTo>
                  <a:close/>
                  <a:moveTo>
                    <a:pt x="732" y="665"/>
                  </a:moveTo>
                  <a:cubicBezTo>
                    <a:pt x="635" y="752"/>
                    <a:pt x="537" y="815"/>
                    <a:pt x="505" y="836"/>
                  </a:cubicBezTo>
                  <a:cubicBezTo>
                    <a:pt x="455" y="804"/>
                    <a:pt x="249" y="670"/>
                    <a:pt x="130" y="504"/>
                  </a:cubicBezTo>
                  <a:cubicBezTo>
                    <a:pt x="174" y="504"/>
                    <a:pt x="174" y="504"/>
                    <a:pt x="174" y="504"/>
                  </a:cubicBezTo>
                  <a:cubicBezTo>
                    <a:pt x="184" y="504"/>
                    <a:pt x="193" y="497"/>
                    <a:pt x="195" y="488"/>
                  </a:cubicBezTo>
                  <a:cubicBezTo>
                    <a:pt x="217" y="405"/>
                    <a:pt x="217" y="405"/>
                    <a:pt x="217" y="405"/>
                  </a:cubicBezTo>
                  <a:cubicBezTo>
                    <a:pt x="273" y="600"/>
                    <a:pt x="273" y="600"/>
                    <a:pt x="273" y="600"/>
                  </a:cubicBezTo>
                  <a:cubicBezTo>
                    <a:pt x="275" y="610"/>
                    <a:pt x="284" y="616"/>
                    <a:pt x="294" y="616"/>
                  </a:cubicBezTo>
                  <a:cubicBezTo>
                    <a:pt x="304" y="616"/>
                    <a:pt x="313" y="608"/>
                    <a:pt x="315" y="599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437" y="708"/>
                    <a:pt x="437" y="708"/>
                    <a:pt x="437" y="708"/>
                  </a:cubicBezTo>
                  <a:cubicBezTo>
                    <a:pt x="439" y="718"/>
                    <a:pt x="448" y="726"/>
                    <a:pt x="458" y="726"/>
                  </a:cubicBezTo>
                  <a:cubicBezTo>
                    <a:pt x="458" y="726"/>
                    <a:pt x="459" y="726"/>
                    <a:pt x="459" y="726"/>
                  </a:cubicBezTo>
                  <a:cubicBezTo>
                    <a:pt x="469" y="726"/>
                    <a:pt x="477" y="720"/>
                    <a:pt x="480" y="710"/>
                  </a:cubicBezTo>
                  <a:cubicBezTo>
                    <a:pt x="555" y="446"/>
                    <a:pt x="555" y="446"/>
                    <a:pt x="555" y="446"/>
                  </a:cubicBezTo>
                  <a:cubicBezTo>
                    <a:pt x="600" y="551"/>
                    <a:pt x="600" y="551"/>
                    <a:pt x="600" y="551"/>
                  </a:cubicBezTo>
                  <a:cubicBezTo>
                    <a:pt x="604" y="559"/>
                    <a:pt x="612" y="565"/>
                    <a:pt x="621" y="564"/>
                  </a:cubicBezTo>
                  <a:cubicBezTo>
                    <a:pt x="630" y="564"/>
                    <a:pt x="638" y="558"/>
                    <a:pt x="641" y="550"/>
                  </a:cubicBezTo>
                  <a:cubicBezTo>
                    <a:pt x="673" y="464"/>
                    <a:pt x="673" y="464"/>
                    <a:pt x="673" y="464"/>
                  </a:cubicBezTo>
                  <a:cubicBezTo>
                    <a:pt x="723" y="464"/>
                    <a:pt x="723" y="464"/>
                    <a:pt x="723" y="464"/>
                  </a:cubicBezTo>
                  <a:cubicBezTo>
                    <a:pt x="735" y="464"/>
                    <a:pt x="745" y="454"/>
                    <a:pt x="745" y="442"/>
                  </a:cubicBezTo>
                  <a:cubicBezTo>
                    <a:pt x="745" y="430"/>
                    <a:pt x="735" y="420"/>
                    <a:pt x="723" y="420"/>
                  </a:cubicBezTo>
                  <a:cubicBezTo>
                    <a:pt x="657" y="420"/>
                    <a:pt x="657" y="420"/>
                    <a:pt x="657" y="420"/>
                  </a:cubicBezTo>
                  <a:cubicBezTo>
                    <a:pt x="648" y="420"/>
                    <a:pt x="640" y="425"/>
                    <a:pt x="637" y="434"/>
                  </a:cubicBezTo>
                  <a:cubicBezTo>
                    <a:pt x="619" y="483"/>
                    <a:pt x="619" y="483"/>
                    <a:pt x="619" y="483"/>
                  </a:cubicBezTo>
                  <a:cubicBezTo>
                    <a:pt x="571" y="372"/>
                    <a:pt x="571" y="372"/>
                    <a:pt x="571" y="372"/>
                  </a:cubicBezTo>
                  <a:cubicBezTo>
                    <a:pt x="567" y="364"/>
                    <a:pt x="559" y="358"/>
                    <a:pt x="549" y="359"/>
                  </a:cubicBezTo>
                  <a:cubicBezTo>
                    <a:pt x="540" y="359"/>
                    <a:pt x="532" y="366"/>
                    <a:pt x="530" y="375"/>
                  </a:cubicBezTo>
                  <a:cubicBezTo>
                    <a:pt x="463" y="609"/>
                    <a:pt x="463" y="609"/>
                    <a:pt x="463" y="609"/>
                  </a:cubicBezTo>
                  <a:cubicBezTo>
                    <a:pt x="392" y="245"/>
                    <a:pt x="392" y="245"/>
                    <a:pt x="392" y="245"/>
                  </a:cubicBezTo>
                  <a:cubicBezTo>
                    <a:pt x="390" y="235"/>
                    <a:pt x="382" y="228"/>
                    <a:pt x="371" y="228"/>
                  </a:cubicBezTo>
                  <a:cubicBezTo>
                    <a:pt x="371" y="228"/>
                    <a:pt x="371" y="227"/>
                    <a:pt x="371" y="227"/>
                  </a:cubicBezTo>
                  <a:cubicBezTo>
                    <a:pt x="361" y="227"/>
                    <a:pt x="352" y="235"/>
                    <a:pt x="349" y="245"/>
                  </a:cubicBezTo>
                  <a:cubicBezTo>
                    <a:pt x="291" y="504"/>
                    <a:pt x="291" y="504"/>
                    <a:pt x="291" y="504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5" y="307"/>
                    <a:pt x="226" y="300"/>
                    <a:pt x="217" y="300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07" y="300"/>
                    <a:pt x="198" y="307"/>
                    <a:pt x="195" y="316"/>
                  </a:cubicBezTo>
                  <a:cubicBezTo>
                    <a:pt x="157" y="460"/>
                    <a:pt x="157" y="460"/>
                    <a:pt x="157" y="460"/>
                  </a:cubicBezTo>
                  <a:cubicBezTo>
                    <a:pt x="101" y="460"/>
                    <a:pt x="101" y="460"/>
                    <a:pt x="101" y="460"/>
                  </a:cubicBezTo>
                  <a:cubicBezTo>
                    <a:pt x="66" y="402"/>
                    <a:pt x="44" y="342"/>
                    <a:pt x="44" y="281"/>
                  </a:cubicBezTo>
                  <a:cubicBezTo>
                    <a:pt x="44" y="135"/>
                    <a:pt x="167" y="44"/>
                    <a:pt x="281" y="44"/>
                  </a:cubicBezTo>
                  <a:cubicBezTo>
                    <a:pt x="382" y="44"/>
                    <a:pt x="457" y="111"/>
                    <a:pt x="483" y="224"/>
                  </a:cubicBezTo>
                  <a:cubicBezTo>
                    <a:pt x="484" y="232"/>
                    <a:pt x="488" y="238"/>
                    <a:pt x="495" y="241"/>
                  </a:cubicBezTo>
                  <a:cubicBezTo>
                    <a:pt x="503" y="245"/>
                    <a:pt x="512" y="244"/>
                    <a:pt x="519" y="238"/>
                  </a:cubicBezTo>
                  <a:cubicBezTo>
                    <a:pt x="520" y="237"/>
                    <a:pt x="520" y="237"/>
                    <a:pt x="520" y="237"/>
                  </a:cubicBezTo>
                  <a:cubicBezTo>
                    <a:pt x="523" y="234"/>
                    <a:pt x="525" y="230"/>
                    <a:pt x="527" y="226"/>
                  </a:cubicBezTo>
                  <a:cubicBezTo>
                    <a:pt x="551" y="112"/>
                    <a:pt x="627" y="44"/>
                    <a:pt x="729" y="44"/>
                  </a:cubicBezTo>
                  <a:cubicBezTo>
                    <a:pt x="842" y="44"/>
                    <a:pt x="965" y="135"/>
                    <a:pt x="965" y="281"/>
                  </a:cubicBezTo>
                  <a:cubicBezTo>
                    <a:pt x="965" y="425"/>
                    <a:pt x="838" y="569"/>
                    <a:pt x="732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1434E0F5-29C3-4366-827A-773719CC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8051" y="5091113"/>
              <a:ext cx="141288" cy="107950"/>
            </a:xfrm>
            <a:custGeom>
              <a:avLst/>
              <a:gdLst>
                <a:gd name="T0" fmla="*/ 29 w 57"/>
                <a:gd name="T1" fmla="*/ 0 h 44"/>
                <a:gd name="T2" fmla="*/ 29 w 57"/>
                <a:gd name="T3" fmla="*/ 44 h 44"/>
                <a:gd name="T4" fmla="*/ 29 w 57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44">
                  <a:moveTo>
                    <a:pt x="29" y="0"/>
                  </a:moveTo>
                  <a:cubicBezTo>
                    <a:pt x="0" y="0"/>
                    <a:pt x="0" y="44"/>
                    <a:pt x="29" y="44"/>
                  </a:cubicBezTo>
                  <a:cubicBezTo>
                    <a:pt x="57" y="44"/>
                    <a:pt x="57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73DD7CC-CA10-44AA-91EE-401373FC62D9}"/>
              </a:ext>
            </a:extLst>
          </p:cNvPr>
          <p:cNvSpPr txBox="1"/>
          <p:nvPr/>
        </p:nvSpPr>
        <p:spPr>
          <a:xfrm>
            <a:off x="2978086" y="3553324"/>
            <a:ext cx="86111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  <a:latin typeface="BPG DejaVu Sans" panose="020B0603030804020204" pitchFamily="34" charset="0"/>
              </a:defRPr>
            </a:lvl1pPr>
            <a:lvl2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BPG DejaVu Sans" panose="020B0603030804020204" pitchFamily="34" charset="0"/>
              </a:defRPr>
            </a:lvl2pPr>
          </a:lstStyle>
          <a:p>
            <a:r>
              <a:rPr lang="ka-GE" dirty="0">
                <a:solidFill>
                  <a:schemeClr val="accent5">
                    <a:lumMod val="75000"/>
                  </a:schemeClr>
                </a:solidFill>
              </a:rPr>
              <a:t>იმუნიზაციის პროგრამის გაფართოვება: </a:t>
            </a:r>
          </a:p>
          <a:p>
            <a:pPr lvl="1"/>
            <a:r>
              <a:rPr lang="ka-GE" dirty="0">
                <a:solidFill>
                  <a:schemeClr val="accent5">
                    <a:lumMod val="75000"/>
                  </a:schemeClr>
                </a:solidFill>
              </a:rPr>
              <a:t>პაპილომავირუსის საწინააღმდეგო აცრის დანერგვა 10-11-12 წლის ასაკის გოგონებში</a:t>
            </a:r>
          </a:p>
          <a:p>
            <a:pPr lvl="1"/>
            <a:r>
              <a:rPr lang="ka-GE" dirty="0">
                <a:solidFill>
                  <a:schemeClr val="accent5">
                    <a:lumMod val="75000"/>
                  </a:schemeClr>
                </a:solidFill>
              </a:rPr>
              <a:t>გრიპის ვაქცინის შესყიდვის მოცულობების გაზრდა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2018 წელთან შედარებით 2.5-ჯერ მეტი და შეადგინა 100 ათასი დოზა, მიმდინარე წელს უკვე შესყიდულია 135 ათასი დოზა და დამატებით ხდება 100 ათასი დოზის შესყიდვა </a:t>
            </a:r>
          </a:p>
          <a:p>
            <a:pPr lvl="1"/>
            <a:r>
              <a:rPr lang="ka-GE" dirty="0">
                <a:solidFill>
                  <a:schemeClr val="accent5">
                    <a:lumMod val="75000"/>
                  </a:schemeClr>
                </a:solidFill>
              </a:rPr>
              <a:t>2020 წლიდან პნევმონიის ვაქცინაციის დანერგვა 65 წლის ზემოთ პირებში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FD025E-5B10-4C4A-911F-E118E9926953}"/>
              </a:ext>
            </a:extLst>
          </p:cNvPr>
          <p:cNvSpPr/>
          <p:nvPr/>
        </p:nvSpPr>
        <p:spPr>
          <a:xfrm>
            <a:off x="2978085" y="1914098"/>
            <a:ext cx="9213915" cy="1366556"/>
          </a:xfrm>
          <a:prstGeom prst="rect">
            <a:avLst/>
          </a:prstGeom>
          <a:gradFill>
            <a:gsLst>
              <a:gs pos="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4FA6E3-04F9-2E45-A47C-892C88C91E77}"/>
              </a:ext>
            </a:extLst>
          </p:cNvPr>
          <p:cNvSpPr txBox="1"/>
          <p:nvPr/>
        </p:nvSpPr>
        <p:spPr>
          <a:xfrm>
            <a:off x="2978085" y="2151100"/>
            <a:ext cx="85201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  <a:latin typeface="BPG DejaVu Sans" panose="020B0603030804020204" pitchFamily="34" charset="0"/>
              </a:defRPr>
            </a:lvl1pPr>
            <a:lvl2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BPG DejaVu Sans" panose="020B0603030804020204" pitchFamily="34" charset="0"/>
              </a:defRPr>
            </a:lvl2pPr>
          </a:lstStyle>
          <a:p>
            <a:r>
              <a:rPr lang="ka-GE" dirty="0">
                <a:solidFill>
                  <a:schemeClr val="accent5">
                    <a:lumMod val="75000"/>
                  </a:schemeClr>
                </a:solidFill>
              </a:rPr>
              <a:t>კიბოს სკრინინგის პროგრამაში მომსახურების ტარიფების გაზრდა  მომსახურების მაქსიმალური გეოგრაფიული ხელმისაწვდომობის უზრუნველსაყოფად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ka-GE" dirty="0">
                <a:solidFill>
                  <a:schemeClr val="accent5">
                    <a:lumMod val="75000"/>
                  </a:schemeClr>
                </a:solidFill>
              </a:rPr>
              <a:t>ზუგდიდში ახალი სკრინინგ ცენტრის გახსნა ჩეხეთის მთავრობის დახმარებით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96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9" grpId="0" animBg="1"/>
      <p:bldP spid="50" grpId="0"/>
      <p:bldP spid="47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#Claricine 00 Defaul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2C2"/>
      </a:accent1>
      <a:accent2>
        <a:srgbClr val="00DDA2"/>
      </a:accent2>
      <a:accent3>
        <a:srgbClr val="009BA8"/>
      </a:accent3>
      <a:accent4>
        <a:srgbClr val="00C38F"/>
      </a:accent4>
      <a:accent5>
        <a:srgbClr val="007882"/>
      </a:accent5>
      <a:accent6>
        <a:srgbClr val="009D73"/>
      </a:accent6>
      <a:hlink>
        <a:srgbClr val="0563C1"/>
      </a:hlink>
      <a:folHlink>
        <a:srgbClr val="954F72"/>
      </a:folHlink>
    </a:clrScheme>
    <a:fontScheme name="Custom 64">
      <a:majorFont>
        <a:latin typeface="Roboto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{CAE6EA8D-967E-384B-A3B3-E81E41C0A587}tf16401378</Template>
  <TotalTime>4902</TotalTime>
  <Words>1345</Words>
  <Application>Microsoft Office PowerPoint</Application>
  <PresentationFormat>Widescreen</PresentationFormat>
  <Paragraphs>197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BPG DejaVu Sans</vt:lpstr>
      <vt:lpstr>Calibri</vt:lpstr>
      <vt:lpstr>Liberation Sans</vt:lpstr>
      <vt:lpstr>Montserrat</vt:lpstr>
      <vt:lpstr>Quicksand</vt:lpstr>
      <vt:lpstr>Roboto</vt:lpstr>
      <vt:lpstr>Roboto Black</vt:lpstr>
      <vt:lpstr>Roboto Light</vt:lpstr>
      <vt:lpstr>Segoe UI</vt:lpstr>
      <vt:lpstr>Segoe UI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პაციენტის უფლებების დაცვისა და ჯანდაცვის სერვისების ხარისხის უზრუნველყოფისთვის  რეგულირების მექანიზმების დახვეწა </vt:lpstr>
      <vt:lpstr>PowerPoint Presentation</vt:lpstr>
      <vt:lpstr>PowerPoint Presentation</vt:lpstr>
      <vt:lpstr>ჰოსპიტალური  მომსახურების  მოდელი </vt:lpstr>
      <vt:lpstr>PowerPoint Presentation</vt:lpstr>
      <vt:lpstr>PowerPoint Presentation</vt:lpstr>
      <vt:lpstr>ნორმატიული ჩარჩო კოვიდ-19-ზე რეაგირებისთვის: მიზნობრივი ტესტირების ალგორითმი, შემთხვევის მართვის გაიდლაინი, ჰოსპიტლების მობილიზაციის გეგმა, ინფექციისკონტროლის ახალი რეგულაციები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rrgraph3</dc:creator>
  <cp:lastModifiedBy>Tamar Gabunia</cp:lastModifiedBy>
  <cp:revision>182</cp:revision>
  <dcterms:created xsi:type="dcterms:W3CDTF">2018-07-09T04:24:15Z</dcterms:created>
  <dcterms:modified xsi:type="dcterms:W3CDTF">2020-06-17T12:03:57Z</dcterms:modified>
</cp:coreProperties>
</file>