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358" r:id="rId3"/>
    <p:sldId id="359" r:id="rId4"/>
    <p:sldId id="342" r:id="rId5"/>
    <p:sldId id="304" r:id="rId6"/>
    <p:sldId id="345" r:id="rId7"/>
    <p:sldId id="318" r:id="rId8"/>
    <p:sldId id="341" r:id="rId9"/>
    <p:sldId id="346" r:id="rId10"/>
    <p:sldId id="347" r:id="rId11"/>
    <p:sldId id="350" r:id="rId12"/>
    <p:sldId id="352" r:id="rId13"/>
    <p:sldId id="353" r:id="rId14"/>
    <p:sldId id="343" r:id="rId15"/>
    <p:sldId id="344" r:id="rId16"/>
    <p:sldId id="349" r:id="rId17"/>
    <p:sldId id="354" r:id="rId18"/>
    <p:sldId id="355" r:id="rId19"/>
    <p:sldId id="356" r:id="rId20"/>
    <p:sldId id="336" r:id="rId21"/>
    <p:sldId id="325" r:id="rId22"/>
    <p:sldId id="326" r:id="rId23"/>
    <p:sldId id="315" r:id="rId24"/>
    <p:sldId id="357" r:id="rId25"/>
    <p:sldId id="329" r:id="rId26"/>
    <p:sldId id="330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5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731E-2"/>
          <c:y val="3.4560553877851966E-2"/>
          <c:w val="0.83859300573539419"/>
          <c:h val="0.60102589611255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450</c:v>
                </c:pt>
                <c:pt idx="1">
                  <c:v>548</c:v>
                </c:pt>
                <c:pt idx="2">
                  <c:v>693</c:v>
                </c:pt>
                <c:pt idx="3">
                  <c:v>914</c:v>
                </c:pt>
                <c:pt idx="4" formatCode="General">
                  <c:v>1064</c:v>
                </c:pt>
                <c:pt idx="5" formatCode="General">
                  <c:v>1111</c:v>
                </c:pt>
                <c:pt idx="6" formatCode="General">
                  <c:v>1153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562545344"/>
        <c:axId val="562546432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9E-2"/>
                  <c:y val="-5.4739790344288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3344551689103393E-2"/>
                  <c:y val="-7.6545114073068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5266519849797E-2"/>
                  <c:y val="-4.5031282800504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367491259591896E-2"/>
                  <c:y val="-6.4262047177961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95266519849797E-2"/>
                  <c:y val="-4.6959154310732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096417481060596E-2"/>
                  <c:y val="-4.3381777866500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1.7209900867980875E-2</c:v>
                </c:pt>
                <c:pt idx="1">
                  <c:v>2.0409014953656761E-2</c:v>
                </c:pt>
                <c:pt idx="2">
                  <c:v>2.3780707749627678E-2</c:v>
                </c:pt>
                <c:pt idx="3">
                  <c:v>2.9000000000000001E-2</c:v>
                </c:pt>
                <c:pt idx="4" formatCode="0.00%">
                  <c:v>3.1E-2</c:v>
                </c:pt>
                <c:pt idx="5" formatCode="0.00%">
                  <c:v>0.03</c:v>
                </c:pt>
                <c:pt idx="6" formatCode="0.00%">
                  <c:v>2.9000000000000001E-2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542624"/>
        <c:axId val="562543168"/>
      </c:lineChart>
      <c:catAx>
        <c:axId val="56254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62546432"/>
        <c:crosses val="autoZero"/>
        <c:auto val="1"/>
        <c:lblAlgn val="ctr"/>
        <c:lblOffset val="100"/>
        <c:noMultiLvlLbl val="0"/>
      </c:catAx>
      <c:valAx>
        <c:axId val="5625464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2545344"/>
        <c:crosses val="autoZero"/>
        <c:crossBetween val="between"/>
      </c:valAx>
      <c:valAx>
        <c:axId val="56254316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2542624"/>
        <c:crosses val="max"/>
        <c:crossBetween val="between"/>
      </c:valAx>
      <c:catAx>
        <c:axId val="56254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6254316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204216408432822E-2"/>
          <c:y val="0.79363963799214543"/>
          <c:w val="0.85098044196088418"/>
          <c:h val="0.1623281991116742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3"/>
          <c:y val="4.5121577608127836E-2"/>
          <c:w val="0.81475551667152735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1609</c:v>
                </c:pt>
                <c:pt idx="1">
                  <c:v>1557</c:v>
                </c:pt>
                <c:pt idx="2">
                  <c:v>1623</c:v>
                </c:pt>
                <c:pt idx="3">
                  <c:v>1444</c:v>
                </c:pt>
                <c:pt idx="4">
                  <c:v>1591</c:v>
                </c:pt>
                <c:pt idx="5">
                  <c:v>1575</c:v>
                </c:pt>
                <c:pt idx="6">
                  <c:v>1513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562549152"/>
        <c:axId val="5625415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19E-2"/>
                  <c:y val="-5.0610594936841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3-4761-B4DF-5DBCE9259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9045744281981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09813356663869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8-472A-8350-874F9330A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912803394433241E-2"/>
                  <c:y val="-7.6414229886173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010421867828238E-2"/>
                  <c:y val="-0.123063727184522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0%</c:formatCode>
                <c:ptCount val="7"/>
                <c:pt idx="0" formatCode="0.00%">
                  <c:v>0.73399999999999999</c:v>
                </c:pt>
                <c:pt idx="1">
                  <c:v>0.69099999999999995</c:v>
                </c:pt>
                <c:pt idx="2" formatCode="0.00%">
                  <c:v>0.66</c:v>
                </c:pt>
                <c:pt idx="3" formatCode="0.0%">
                  <c:v>0.56999999999999995</c:v>
                </c:pt>
                <c:pt idx="4" formatCode="0.0%">
                  <c:v>0.55600000000000005</c:v>
                </c:pt>
                <c:pt idx="5">
                  <c:v>0.55000000000000004</c:v>
                </c:pt>
                <c:pt idx="6">
                  <c:v>0.52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548608"/>
        <c:axId val="562540992"/>
      </c:lineChart>
      <c:catAx>
        <c:axId val="5625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2540992"/>
        <c:crosses val="autoZero"/>
        <c:auto val="1"/>
        <c:lblAlgn val="ctr"/>
        <c:lblOffset val="100"/>
        <c:noMultiLvlLbl val="0"/>
      </c:catAx>
      <c:valAx>
        <c:axId val="56254099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2548608"/>
        <c:crosses val="autoZero"/>
        <c:crossBetween val="between"/>
      </c:valAx>
      <c:valAx>
        <c:axId val="56254153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2549152"/>
        <c:crosses val="max"/>
        <c:crossBetween val="between"/>
      </c:valAx>
      <c:catAx>
        <c:axId val="562549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6254153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8E-2"/>
          <c:y val="0.81559549321241243"/>
          <c:w val="0.97996925731505791"/>
          <c:h val="0.15464314370213691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8615750920200686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4D-4556-8F1A-07121DE6F2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4D-4556-8F1A-07121DE6F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914896"/>
        <c:axId val="521913264"/>
      </c:barChart>
      <c:catAx>
        <c:axId val="5219148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21913264"/>
        <c:crosses val="autoZero"/>
        <c:auto val="1"/>
        <c:lblAlgn val="ctr"/>
        <c:lblOffset val="100"/>
        <c:noMultiLvlLbl val="0"/>
      </c:catAx>
      <c:valAx>
        <c:axId val="521913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191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12778948322344"/>
          <c:y val="7.2406962548135917E-2"/>
          <c:w val="0.27856317542309522"/>
          <c:h val="0.27023036905210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36-4B96-AF81-FACD530D08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36-4B96-AF81-FACD530D0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903472"/>
        <c:axId val="521910000"/>
      </c:barChart>
      <c:catAx>
        <c:axId val="521903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21910000"/>
        <c:crosses val="autoZero"/>
        <c:auto val="1"/>
        <c:lblAlgn val="ctr"/>
        <c:lblOffset val="100"/>
        <c:noMultiLvlLbl val="0"/>
      </c:catAx>
      <c:valAx>
        <c:axId val="521910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190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725044066445347"/>
          <c:y val="8.5233132623127997E-2"/>
          <c:w val="0.2857297760071299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76666425932223"/>
          <c:y val="0.18765037362554102"/>
          <c:w val="0.5621971405407673"/>
          <c:h val="0.73135859528161618"/>
        </c:manualLayout>
      </c:layout>
      <c:pieChart>
        <c:varyColors val="1"/>
        <c:ser>
          <c:idx val="0"/>
          <c:order val="0"/>
          <c:explosion val="8"/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C4A-4FBE-B041-5BEA8CB8DA68}"/>
              </c:ext>
            </c:extLst>
          </c:dPt>
          <c:dLbls>
            <c:dLbl>
              <c:idx val="1"/>
              <c:layout>
                <c:manualLayout>
                  <c:x val="4.791535136356647E-2"/>
                  <c:y val="0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4A-4FBE-B041-5BEA8CB8DA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950418411991369E-2"/>
                  <c:y val="0.10055246480864657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C4A-4FBE-B041-5BEA8CB8DA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032763912985454E-3"/>
                  <c:y val="3.692506746515840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4A-4FBE-B041-5BEA8CB8DA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54183653976079E-2"/>
                  <c:y val="-4.338469697974182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C4A-4FBE-B041-5BEA8CB8DA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721499177620083"/>
                  <c:y val="2.3475076786740163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4A-4FBE-B041-5BEA8CB8DA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Sheet2!$A$21:$A$27</c:f>
              <c:strCache>
                <c:ptCount val="7"/>
                <c:pt idx="0">
                  <c:v>გადაუდებელი ამბულატორია</c:v>
                </c:pt>
                <c:pt idx="1">
                  <c:v>იმუნიზაცია</c:v>
                </c:pt>
                <c:pt idx="2">
                  <c:v>გადაუდებელი სტაციონარი</c:v>
                </c:pt>
                <c:pt idx="3">
                  <c:v>გეგმიური ქირურგია</c:v>
                </c:pt>
                <c:pt idx="4">
                  <c:v>კარდიოქირურგია</c:v>
                </c:pt>
                <c:pt idx="5">
                  <c:v>მშობიარობა და საკეისრო კვეთა</c:v>
                </c:pt>
                <c:pt idx="6">
                  <c:v>ქიმიო, ჰორმონო და სხივური თერაპია</c:v>
                </c:pt>
              </c:strCache>
            </c:strRef>
          </c:cat>
          <c:val>
            <c:numRef>
              <c:f>Sheet2!$B$21:$B$27</c:f>
              <c:numCache>
                <c:formatCode>General</c:formatCode>
                <c:ptCount val="7"/>
                <c:pt idx="0">
                  <c:v>1218083</c:v>
                </c:pt>
                <c:pt idx="1">
                  <c:v>408285</c:v>
                </c:pt>
                <c:pt idx="2">
                  <c:v>552366</c:v>
                </c:pt>
                <c:pt idx="3">
                  <c:v>239401</c:v>
                </c:pt>
                <c:pt idx="4">
                  <c:v>8287</c:v>
                </c:pt>
                <c:pt idx="5">
                  <c:v>136935</c:v>
                </c:pt>
                <c:pt idx="6">
                  <c:v>100682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4A-4FBE-B041-5BEA8CB8D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98250218722658"/>
          <c:y val="0.12683970059298144"/>
          <c:w val="0.71434580052493446"/>
          <c:h val="0.7393385826771653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688-4B34-BF6B-CD6E5FF8B6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Sheet1!$A$1:$A$9</c:f>
              <c:strCache>
                <c:ptCount val="9"/>
                <c:pt idx="0">
                  <c:v>Cured***</c:v>
                </c:pt>
                <c:pt idx="1">
                  <c:v>Tested for SVR</c:v>
                </c:pt>
                <c:pt idx="2">
                  <c:v>Eligible for SVR Testing</c:v>
                </c:pt>
                <c:pt idx="3">
                  <c:v>Completed ≥1 Round of Treatment</c:v>
                </c:pt>
                <c:pt idx="4">
                  <c:v>Initiated HCV Treatment</c:v>
                </c:pt>
                <c:pt idx="5">
                  <c:v>Positive for Current HCV Infection</c:v>
                </c:pt>
                <c:pt idx="6">
                  <c:v>Tested for HCV RNA or Core Antigen  </c:v>
                </c:pt>
                <c:pt idx="7">
                  <c:v>Positive Anti-HCV Test (Tx eligible)**</c:v>
                </c:pt>
                <c:pt idx="8">
                  <c:v>Positive Anti-HCV Test (Total)*</c:v>
                </c:pt>
              </c:strCache>
            </c:strRef>
          </c:cat>
          <c:val>
            <c:numRef>
              <c:f>Sheet1!$B$1:$B$9</c:f>
              <c:numCache>
                <c:formatCode>#,##0</c:formatCode>
                <c:ptCount val="9"/>
                <c:pt idx="0">
                  <c:v>42916</c:v>
                </c:pt>
                <c:pt idx="1">
                  <c:v>43456</c:v>
                </c:pt>
                <c:pt idx="2">
                  <c:v>57336</c:v>
                </c:pt>
                <c:pt idx="3">
                  <c:v>60971</c:v>
                </c:pt>
                <c:pt idx="4">
                  <c:v>65187</c:v>
                </c:pt>
                <c:pt idx="5">
                  <c:v>83519</c:v>
                </c:pt>
                <c:pt idx="6">
                  <c:v>102466</c:v>
                </c:pt>
                <c:pt idx="7">
                  <c:v>125581</c:v>
                </c:pt>
                <c:pt idx="8">
                  <c:v>130145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02-4A75-B573-9ACD225ED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21910544"/>
        <c:axId val="521904016"/>
      </c:barChart>
      <c:catAx>
        <c:axId val="52191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904016"/>
        <c:crosses val="autoZero"/>
        <c:auto val="1"/>
        <c:lblAlgn val="ctr"/>
        <c:lblOffset val="100"/>
        <c:noMultiLvlLbl val="0"/>
      </c:catAx>
      <c:valAx>
        <c:axId val="52190401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21910544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50000"/>
              <a:alpha val="89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ჩანაცვლებითი თერაპიის კომპონენტის ბიუჯეტი (ათასი ლარი)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2779</c:v>
                </c:pt>
                <c:pt idx="1">
                  <c:v>7140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B5-4536-AB6B-7A9AE35116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ბენეფიციარი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2019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1600</c:v>
                </c:pt>
                <c:pt idx="1">
                  <c:v>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B5-4536-AB6B-7A9AE3511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1907824"/>
        <c:axId val="521911632"/>
        <c:axId val="0"/>
      </c:bar3DChart>
      <c:catAx>
        <c:axId val="52190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1911632"/>
        <c:crosses val="autoZero"/>
        <c:auto val="1"/>
        <c:lblAlgn val="ctr"/>
        <c:lblOffset val="100"/>
        <c:noMultiLvlLbl val="0"/>
      </c:catAx>
      <c:valAx>
        <c:axId val="52191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190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84673491020892"/>
          <c:y val="0.17677050237141412"/>
          <c:w val="0.25615326508979114"/>
          <c:h val="0.801429755491089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DAF1-2A7B-4A93-A25F-C73C6D3D56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17440-78FB-4F19-B53E-3767B81E3DD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ka-GE" sz="2000" dirty="0" smtClean="0">
              <a:latin typeface="Arial" panose="020B0604020202020204" pitchFamily="34" charset="0"/>
              <a:cs typeface="Arial" panose="020B0604020202020204" pitchFamily="34" charset="0"/>
            </a:rPr>
            <a:t>მომსახურებაზე გაზრდილი ხელმისაწვდომობა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C83E-F327-411F-A68D-74830168472B}" type="par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E7DDA-44E1-42EF-9209-15F1F3124D3E}" type="sib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C5B04-B7F7-4979-AF6D-27CABF561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ka-GE" sz="2000" dirty="0" smtClean="0">
              <a:latin typeface="Arial" panose="020B0604020202020204" pitchFamily="34" charset="0"/>
              <a:cs typeface="Arial" panose="020B0604020202020204" pitchFamily="34" charset="0"/>
            </a:rPr>
            <a:t>მომხმარებლების გაზრდილი გამოცდილება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6FD6-E0F7-4324-9DC1-7449A8C72A2C}" type="par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9632D-8680-49BF-A658-81C1DA270DB1}" type="sib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22864-45DA-47F0-9766-0E99F38734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ka-GE" sz="2000" dirty="0" smtClean="0">
              <a:latin typeface="Arial" panose="020B0604020202020204" pitchFamily="34" charset="0"/>
              <a:cs typeface="Arial" panose="020B0604020202020204" pitchFamily="34" charset="0"/>
            </a:rPr>
            <a:t>გაზრდილი ფინანსური დაცულობა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7296-2D1F-4E85-9766-618AF475DB3C}" type="par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C1217-CC73-443D-B075-B82F94E7B2E4}" type="sib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89793-4975-4999-A52B-651EE91730DA}" type="pres">
      <dgm:prSet presAssocID="{6EEADAF1-2A7B-4A93-A25F-C73C6D3D56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6596CC-A13F-4946-83FF-C16B16B18351}" type="pres">
      <dgm:prSet presAssocID="{18F17440-78FB-4F19-B53E-3767B81E3DD5}" presName="horFlow" presStyleCnt="0"/>
      <dgm:spPr/>
    </dgm:pt>
    <dgm:pt modelId="{B4998F7A-9161-4387-AB5F-2166D0E85277}" type="pres">
      <dgm:prSet presAssocID="{18F17440-78FB-4F19-B53E-3767B81E3DD5}" presName="bigChev" presStyleLbl="node1" presStyleIdx="0" presStyleCnt="3" custScaleX="251907" custLinFactNeighborX="314" custLinFactNeighborY="-39121"/>
      <dgm:spPr/>
      <dgm:t>
        <a:bodyPr/>
        <a:lstStyle/>
        <a:p>
          <a:endParaRPr lang="en-GB"/>
        </a:p>
      </dgm:t>
    </dgm:pt>
    <dgm:pt modelId="{0EEA75ED-6D39-4516-8E97-D13611EF628E}" type="pres">
      <dgm:prSet presAssocID="{18F17440-78FB-4F19-B53E-3767B81E3DD5}" presName="vSp" presStyleCnt="0"/>
      <dgm:spPr/>
    </dgm:pt>
    <dgm:pt modelId="{0EBA0EAE-2F21-4E85-92C9-50E6977BE50C}" type="pres">
      <dgm:prSet presAssocID="{F98C5B04-B7F7-4979-AF6D-27CABF561EDF}" presName="horFlow" presStyleCnt="0"/>
      <dgm:spPr/>
    </dgm:pt>
    <dgm:pt modelId="{F668D32E-F538-4EFB-9EF2-9FE4BA3FCB38}" type="pres">
      <dgm:prSet presAssocID="{F98C5B04-B7F7-4979-AF6D-27CABF561EDF}" presName="bigChev" presStyleLbl="node1" presStyleIdx="1" presStyleCnt="3" custScaleX="252217" custLinFactNeighborX="155" custLinFactNeighborY="-45916"/>
      <dgm:spPr/>
      <dgm:t>
        <a:bodyPr/>
        <a:lstStyle/>
        <a:p>
          <a:endParaRPr lang="en-US"/>
        </a:p>
      </dgm:t>
    </dgm:pt>
    <dgm:pt modelId="{C631CD4A-20CE-4034-B6C4-75BB7DA2A6A8}" type="pres">
      <dgm:prSet presAssocID="{F98C5B04-B7F7-4979-AF6D-27CABF561EDF}" presName="vSp" presStyleCnt="0"/>
      <dgm:spPr/>
    </dgm:pt>
    <dgm:pt modelId="{1BA63240-BE5B-451D-B40C-D46C492946A5}" type="pres">
      <dgm:prSet presAssocID="{F3A22864-45DA-47F0-9766-0E99F38734A4}" presName="horFlow" presStyleCnt="0"/>
      <dgm:spPr/>
    </dgm:pt>
    <dgm:pt modelId="{65F66A6B-97A1-4A91-BEA6-29E9A8CA017F}" type="pres">
      <dgm:prSet presAssocID="{F3A22864-45DA-47F0-9766-0E99F38734A4}" presName="bigChev" presStyleLbl="node1" presStyleIdx="2" presStyleCnt="3" custScaleX="251754" custLinFactNeighborY="-64622"/>
      <dgm:spPr/>
      <dgm:t>
        <a:bodyPr/>
        <a:lstStyle/>
        <a:p>
          <a:endParaRPr lang="en-US"/>
        </a:p>
      </dgm:t>
    </dgm:pt>
  </dgm:ptLst>
  <dgm:cxnLst>
    <dgm:cxn modelId="{B950A503-5506-4D20-B996-D5F8BBABAF4E}" type="presOf" srcId="{6EEADAF1-2A7B-4A93-A25F-C73C6D3D56DA}" destId="{DA089793-4975-4999-A52B-651EE91730DA}" srcOrd="0" destOrd="0" presId="urn:microsoft.com/office/officeart/2005/8/layout/lProcess3"/>
    <dgm:cxn modelId="{EB02785A-4E45-43F6-9F9D-FC5F0CBABEDC}" type="presOf" srcId="{F3A22864-45DA-47F0-9766-0E99F38734A4}" destId="{65F66A6B-97A1-4A91-BEA6-29E9A8CA017F}" srcOrd="0" destOrd="0" presId="urn:microsoft.com/office/officeart/2005/8/layout/lProcess3"/>
    <dgm:cxn modelId="{F0874AB1-E004-44CD-83BB-CB09F9EAC966}" srcId="{6EEADAF1-2A7B-4A93-A25F-C73C6D3D56DA}" destId="{F3A22864-45DA-47F0-9766-0E99F38734A4}" srcOrd="2" destOrd="0" parTransId="{645F7296-2D1F-4E85-9766-618AF475DB3C}" sibTransId="{963C1217-CC73-443D-B075-B82F94E7B2E4}"/>
    <dgm:cxn modelId="{2F8DB360-B19E-4442-B216-F73C6FDA73D0}" srcId="{6EEADAF1-2A7B-4A93-A25F-C73C6D3D56DA}" destId="{18F17440-78FB-4F19-B53E-3767B81E3DD5}" srcOrd="0" destOrd="0" parTransId="{323DC83E-F327-411F-A68D-74830168472B}" sibTransId="{AE6E7DDA-44E1-42EF-9209-15F1F3124D3E}"/>
    <dgm:cxn modelId="{F058F1F9-5974-4BF4-9E70-D49934E04019}" type="presOf" srcId="{18F17440-78FB-4F19-B53E-3767B81E3DD5}" destId="{B4998F7A-9161-4387-AB5F-2166D0E85277}" srcOrd="0" destOrd="0" presId="urn:microsoft.com/office/officeart/2005/8/layout/lProcess3"/>
    <dgm:cxn modelId="{CBBC9ECE-8DE1-462C-B5DF-4A88E6A129EE}" type="presOf" srcId="{F98C5B04-B7F7-4979-AF6D-27CABF561EDF}" destId="{F668D32E-F538-4EFB-9EF2-9FE4BA3FCB38}" srcOrd="0" destOrd="0" presId="urn:microsoft.com/office/officeart/2005/8/layout/lProcess3"/>
    <dgm:cxn modelId="{481C668A-D840-4E10-9DB3-0E26C9BB195D}" srcId="{6EEADAF1-2A7B-4A93-A25F-C73C6D3D56DA}" destId="{F98C5B04-B7F7-4979-AF6D-27CABF561EDF}" srcOrd="1" destOrd="0" parTransId="{F7186FD6-E0F7-4324-9DC1-7449A8C72A2C}" sibTransId="{3B89632D-8680-49BF-A658-81C1DA270DB1}"/>
    <dgm:cxn modelId="{FFDDD68B-BB4A-4AFF-84F8-4010299FBB73}" type="presParOf" srcId="{DA089793-4975-4999-A52B-651EE91730DA}" destId="{CE6596CC-A13F-4946-83FF-C16B16B18351}" srcOrd="0" destOrd="0" presId="urn:microsoft.com/office/officeart/2005/8/layout/lProcess3"/>
    <dgm:cxn modelId="{22F2A70B-87B6-4C34-BBE3-3075E005A9BA}" type="presParOf" srcId="{CE6596CC-A13F-4946-83FF-C16B16B18351}" destId="{B4998F7A-9161-4387-AB5F-2166D0E85277}" srcOrd="0" destOrd="0" presId="urn:microsoft.com/office/officeart/2005/8/layout/lProcess3"/>
    <dgm:cxn modelId="{B44BF8DC-6E0D-4167-991B-1003B234A7E5}" type="presParOf" srcId="{DA089793-4975-4999-A52B-651EE91730DA}" destId="{0EEA75ED-6D39-4516-8E97-D13611EF628E}" srcOrd="1" destOrd="0" presId="urn:microsoft.com/office/officeart/2005/8/layout/lProcess3"/>
    <dgm:cxn modelId="{6BEEEACE-3F8F-482B-B49F-DBDE5918B355}" type="presParOf" srcId="{DA089793-4975-4999-A52B-651EE91730DA}" destId="{0EBA0EAE-2F21-4E85-92C9-50E6977BE50C}" srcOrd="2" destOrd="0" presId="urn:microsoft.com/office/officeart/2005/8/layout/lProcess3"/>
    <dgm:cxn modelId="{3C6DA56A-8111-46E0-9DDA-756FCB987C3B}" type="presParOf" srcId="{0EBA0EAE-2F21-4E85-92C9-50E6977BE50C}" destId="{F668D32E-F538-4EFB-9EF2-9FE4BA3FCB38}" srcOrd="0" destOrd="0" presId="urn:microsoft.com/office/officeart/2005/8/layout/lProcess3"/>
    <dgm:cxn modelId="{C871FA6A-2FCB-4579-9931-BDC62A5196C9}" type="presParOf" srcId="{DA089793-4975-4999-A52B-651EE91730DA}" destId="{C631CD4A-20CE-4034-B6C4-75BB7DA2A6A8}" srcOrd="3" destOrd="0" presId="urn:microsoft.com/office/officeart/2005/8/layout/lProcess3"/>
    <dgm:cxn modelId="{481513F7-364C-445D-B948-B3484639DF9D}" type="presParOf" srcId="{DA089793-4975-4999-A52B-651EE91730DA}" destId="{1BA63240-BE5B-451D-B40C-D46C492946A5}" srcOrd="4" destOrd="0" presId="urn:microsoft.com/office/officeart/2005/8/layout/lProcess3"/>
    <dgm:cxn modelId="{CB94DFCE-B08A-4725-A8E7-979A853BBE1B}" type="presParOf" srcId="{1BA63240-BE5B-451D-B40C-D46C492946A5}" destId="{65F66A6B-97A1-4A91-BEA6-29E9A8CA017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0D801-76EA-492D-902B-1E23ECEAC8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86CB0-E867-440D-95FC-174B3744D0E9}">
      <dgm:prSet phldrT="[Text]" custT="1"/>
      <dgm:spPr/>
      <dgm:t>
        <a:bodyPr/>
        <a:lstStyle/>
        <a:p>
          <a:r>
            <a:rPr lang="ka-GE" sz="1200" dirty="0" smtClean="0"/>
            <a:t>დაავადებათა ადრეული გამოვლენა და სკრინინგი</a:t>
          </a:r>
          <a:endParaRPr lang="en-US" sz="1200" dirty="0"/>
        </a:p>
      </dgm:t>
    </dgm:pt>
    <dgm:pt modelId="{D0E4303D-42CE-475E-912E-0835DC16FFC6}" type="parTrans" cxnId="{38F36B20-EAEF-45EA-99EE-6F9EDFAF7211}">
      <dgm:prSet/>
      <dgm:spPr/>
      <dgm:t>
        <a:bodyPr/>
        <a:lstStyle/>
        <a:p>
          <a:endParaRPr lang="en-US" sz="1200"/>
        </a:p>
      </dgm:t>
    </dgm:pt>
    <dgm:pt modelId="{ED0B52D6-93DF-48D5-B90B-85E004F3ABC0}" type="sibTrans" cxnId="{38F36B20-EAEF-45EA-99EE-6F9EDFAF7211}">
      <dgm:prSet/>
      <dgm:spPr/>
      <dgm:t>
        <a:bodyPr/>
        <a:lstStyle/>
        <a:p>
          <a:endParaRPr lang="en-US"/>
        </a:p>
      </dgm:t>
    </dgm:pt>
    <dgm:pt modelId="{310CB19F-2F4F-4951-9205-02D2BF639043}">
      <dgm:prSet phldrT="[Text]" custT="1"/>
      <dgm:spPr/>
      <dgm:t>
        <a:bodyPr/>
        <a:lstStyle/>
        <a:p>
          <a:r>
            <a:rPr lang="ka-GE" sz="1200" dirty="0" smtClean="0"/>
            <a:t>იმუნიზაცია</a:t>
          </a:r>
          <a:endParaRPr lang="en-US" sz="1200" dirty="0"/>
        </a:p>
      </dgm:t>
    </dgm:pt>
    <dgm:pt modelId="{7A5C1450-BD53-4846-9068-1F1CF0B3D5C2}" type="parTrans" cxnId="{D5255B20-202E-4AED-9A2D-36C558538F10}">
      <dgm:prSet/>
      <dgm:spPr/>
      <dgm:t>
        <a:bodyPr/>
        <a:lstStyle/>
        <a:p>
          <a:endParaRPr lang="en-US" sz="1200"/>
        </a:p>
      </dgm:t>
    </dgm:pt>
    <dgm:pt modelId="{BDC29C9F-3611-477C-A8D8-ED38BD1E437B}" type="sibTrans" cxnId="{D5255B20-202E-4AED-9A2D-36C558538F10}">
      <dgm:prSet/>
      <dgm:spPr/>
      <dgm:t>
        <a:bodyPr/>
        <a:lstStyle/>
        <a:p>
          <a:endParaRPr lang="en-US"/>
        </a:p>
      </dgm:t>
    </dgm:pt>
    <dgm:pt modelId="{F0C2A0CC-B182-448C-B928-CB4973FF3875}">
      <dgm:prSet custT="1"/>
      <dgm:spPr/>
      <dgm:t>
        <a:bodyPr/>
        <a:lstStyle/>
        <a:p>
          <a:r>
            <a:rPr lang="ka-GE" sz="1200" dirty="0" smtClean="0"/>
            <a:t>ეპიდზედამხედველობა</a:t>
          </a:r>
          <a:endParaRPr lang="en-US" sz="1200" dirty="0"/>
        </a:p>
      </dgm:t>
    </dgm:pt>
    <dgm:pt modelId="{636619E8-021D-4AA0-A488-802BBB4210D3}" type="parTrans" cxnId="{A2727ED7-6AF0-4CE2-A867-918EDACD5D61}">
      <dgm:prSet/>
      <dgm:spPr/>
      <dgm:t>
        <a:bodyPr/>
        <a:lstStyle/>
        <a:p>
          <a:endParaRPr lang="en-US" sz="1200"/>
        </a:p>
      </dgm:t>
    </dgm:pt>
    <dgm:pt modelId="{10A5F00B-2F39-4570-836C-C45799188796}" type="sibTrans" cxnId="{A2727ED7-6AF0-4CE2-A867-918EDACD5D61}">
      <dgm:prSet/>
      <dgm:spPr/>
      <dgm:t>
        <a:bodyPr/>
        <a:lstStyle/>
        <a:p>
          <a:endParaRPr lang="en-US"/>
        </a:p>
      </dgm:t>
    </dgm:pt>
    <dgm:pt modelId="{5DD1663D-C577-4A2E-9D88-05575F9CD7A1}">
      <dgm:prSet custT="1"/>
      <dgm:spPr/>
      <dgm:t>
        <a:bodyPr/>
        <a:lstStyle/>
        <a:p>
          <a:r>
            <a:rPr lang="ka-GE" sz="1200" dirty="0" smtClean="0"/>
            <a:t>უსაფრთხო სისხლი</a:t>
          </a:r>
          <a:endParaRPr lang="en-US" sz="1200" dirty="0"/>
        </a:p>
      </dgm:t>
    </dgm:pt>
    <dgm:pt modelId="{6568E874-052F-4516-9044-A6DAD1FD8C05}" type="parTrans" cxnId="{D9A5A89C-6B40-4CB4-9271-8F7AEF23034D}">
      <dgm:prSet/>
      <dgm:spPr/>
      <dgm:t>
        <a:bodyPr/>
        <a:lstStyle/>
        <a:p>
          <a:endParaRPr lang="en-US" sz="1200"/>
        </a:p>
      </dgm:t>
    </dgm:pt>
    <dgm:pt modelId="{2D2F8F3F-6415-423E-AC1B-E7B7A77474C5}" type="sibTrans" cxnId="{D9A5A89C-6B40-4CB4-9271-8F7AEF23034D}">
      <dgm:prSet/>
      <dgm:spPr/>
      <dgm:t>
        <a:bodyPr/>
        <a:lstStyle/>
        <a:p>
          <a:endParaRPr lang="en-US"/>
        </a:p>
      </dgm:t>
    </dgm:pt>
    <dgm:pt modelId="{E2C14C76-98C4-476E-9619-EE146F974E2A}">
      <dgm:prSet custT="1"/>
      <dgm:spPr/>
      <dgm:t>
        <a:bodyPr/>
        <a:lstStyle/>
        <a:p>
          <a:r>
            <a:rPr lang="ka-GE" sz="1200" dirty="0" smtClean="0"/>
            <a:t>პროფესიულ დაავადებათა პრევენცია</a:t>
          </a:r>
          <a:endParaRPr lang="en-US" sz="1200" dirty="0"/>
        </a:p>
      </dgm:t>
    </dgm:pt>
    <dgm:pt modelId="{202E90DC-4F8D-49E1-8D48-A7404B45762A}" type="parTrans" cxnId="{BB00923C-62A7-4C61-85A7-F8C44B684F95}">
      <dgm:prSet/>
      <dgm:spPr/>
      <dgm:t>
        <a:bodyPr/>
        <a:lstStyle/>
        <a:p>
          <a:endParaRPr lang="en-US" sz="1200"/>
        </a:p>
      </dgm:t>
    </dgm:pt>
    <dgm:pt modelId="{1142118A-B408-4E60-A732-E204B885BD42}" type="sibTrans" cxnId="{BB00923C-62A7-4C61-85A7-F8C44B684F95}">
      <dgm:prSet/>
      <dgm:spPr/>
      <dgm:t>
        <a:bodyPr/>
        <a:lstStyle/>
        <a:p>
          <a:endParaRPr lang="en-US"/>
        </a:p>
      </dgm:t>
    </dgm:pt>
    <dgm:pt modelId="{312CF3C2-5855-41BE-B589-95CB015FFA23}">
      <dgm:prSet custT="1"/>
      <dgm:spPr/>
      <dgm:t>
        <a:bodyPr/>
        <a:lstStyle/>
        <a:p>
          <a:r>
            <a:rPr lang="ka-GE" sz="1200" dirty="0" smtClean="0"/>
            <a:t>ტუბერკულოზის მართვა</a:t>
          </a:r>
          <a:endParaRPr lang="en-US" sz="1200" dirty="0"/>
        </a:p>
      </dgm:t>
    </dgm:pt>
    <dgm:pt modelId="{D1C2ACC1-8027-4405-ACED-5BA67CFCC5D2}" type="parTrans" cxnId="{6872FCA0-98A9-4EF9-B4A5-7FE40E47E9AE}">
      <dgm:prSet/>
      <dgm:spPr/>
      <dgm:t>
        <a:bodyPr/>
        <a:lstStyle/>
        <a:p>
          <a:endParaRPr lang="en-US" sz="1200"/>
        </a:p>
      </dgm:t>
    </dgm:pt>
    <dgm:pt modelId="{0E3713F2-2B3A-4BC0-80DA-98373E0749A5}" type="sibTrans" cxnId="{6872FCA0-98A9-4EF9-B4A5-7FE40E47E9AE}">
      <dgm:prSet/>
      <dgm:spPr/>
      <dgm:t>
        <a:bodyPr/>
        <a:lstStyle/>
        <a:p>
          <a:endParaRPr lang="en-US"/>
        </a:p>
      </dgm:t>
    </dgm:pt>
    <dgm:pt modelId="{3DC91D92-5FF7-4802-B0E4-4A4DECA4A071}">
      <dgm:prSet custT="1"/>
      <dgm:spPr/>
      <dgm:t>
        <a:bodyPr/>
        <a:lstStyle/>
        <a:p>
          <a:r>
            <a:rPr lang="ka-GE" sz="1200" dirty="0" smtClean="0"/>
            <a:t>აივ-ინფექცია/შიდსის მართვა</a:t>
          </a:r>
          <a:endParaRPr lang="en-US" sz="1200" dirty="0"/>
        </a:p>
      </dgm:t>
    </dgm:pt>
    <dgm:pt modelId="{0E8FD6ED-B1B0-4EA1-86CC-B2C197A1F7B3}" type="parTrans" cxnId="{BA8054AD-E0F6-4457-BC78-2BD79E89BA56}">
      <dgm:prSet/>
      <dgm:spPr/>
      <dgm:t>
        <a:bodyPr/>
        <a:lstStyle/>
        <a:p>
          <a:endParaRPr lang="en-US" sz="1200"/>
        </a:p>
      </dgm:t>
    </dgm:pt>
    <dgm:pt modelId="{F72A577A-E3E8-4EBD-B362-BD870D4C2981}" type="sibTrans" cxnId="{BA8054AD-E0F6-4457-BC78-2BD79E89BA56}">
      <dgm:prSet/>
      <dgm:spPr/>
      <dgm:t>
        <a:bodyPr/>
        <a:lstStyle/>
        <a:p>
          <a:endParaRPr lang="en-US"/>
        </a:p>
      </dgm:t>
    </dgm:pt>
    <dgm:pt modelId="{BA7B9E87-38F6-4D46-92BE-A1174E12B3B8}">
      <dgm:prSet custT="1"/>
      <dgm:spPr/>
      <dgm:t>
        <a:bodyPr/>
        <a:lstStyle/>
        <a:p>
          <a:r>
            <a:rPr lang="ka-GE" sz="1200" dirty="0" smtClean="0"/>
            <a:t>დედათა და ბავშვთა ჯანმრთელობა</a:t>
          </a:r>
          <a:endParaRPr lang="en-US" sz="1200" dirty="0"/>
        </a:p>
      </dgm:t>
    </dgm:pt>
    <dgm:pt modelId="{C56FEE11-50D5-4A72-92DD-6463372D79B8}" type="parTrans" cxnId="{3E1D3FA0-DAB0-4512-BD60-4742A5D4851D}">
      <dgm:prSet/>
      <dgm:spPr/>
      <dgm:t>
        <a:bodyPr/>
        <a:lstStyle/>
        <a:p>
          <a:endParaRPr lang="en-US" sz="1200"/>
        </a:p>
      </dgm:t>
    </dgm:pt>
    <dgm:pt modelId="{31E10A9A-383A-4487-A142-026787D4C6BB}" type="sibTrans" cxnId="{3E1D3FA0-DAB0-4512-BD60-4742A5D4851D}">
      <dgm:prSet/>
      <dgm:spPr/>
      <dgm:t>
        <a:bodyPr/>
        <a:lstStyle/>
        <a:p>
          <a:endParaRPr lang="en-US"/>
        </a:p>
      </dgm:t>
    </dgm:pt>
    <dgm:pt modelId="{CCBC8F22-B39B-487B-AE98-C0EDD81599A1}">
      <dgm:prSet phldrT="[Text]" custT="1"/>
      <dgm:spPr/>
      <dgm:t>
        <a:bodyPr/>
        <a:lstStyle/>
        <a:p>
          <a:r>
            <a:rPr lang="ka-GE" sz="1200" dirty="0" smtClean="0"/>
            <a:t>საზოგადოებრივი ჯანმრთელობის დაცვა</a:t>
          </a:r>
          <a:endParaRPr lang="en-US" sz="1200" dirty="0"/>
        </a:p>
      </dgm:t>
    </dgm:pt>
    <dgm:pt modelId="{F74DBFC1-9499-4ED3-A82D-7EBE442A5682}" type="sibTrans" cxnId="{D6A48739-B91A-4456-ADC3-38539BF39D0D}">
      <dgm:prSet/>
      <dgm:spPr/>
      <dgm:t>
        <a:bodyPr/>
        <a:lstStyle/>
        <a:p>
          <a:endParaRPr lang="en-US"/>
        </a:p>
      </dgm:t>
    </dgm:pt>
    <dgm:pt modelId="{774A3B5F-6AE7-48B5-8A13-3DB605997D74}" type="parTrans" cxnId="{D6A48739-B91A-4456-ADC3-38539BF39D0D}">
      <dgm:prSet/>
      <dgm:spPr/>
      <dgm:t>
        <a:bodyPr/>
        <a:lstStyle/>
        <a:p>
          <a:endParaRPr lang="en-US"/>
        </a:p>
      </dgm:t>
    </dgm:pt>
    <dgm:pt modelId="{0D32E4B4-8CAE-4CA5-A007-92A7F38E6180}">
      <dgm:prSet custT="1"/>
      <dgm:spPr/>
      <dgm:t>
        <a:bodyPr/>
        <a:lstStyle/>
        <a:p>
          <a:r>
            <a:rPr lang="ka-GE" sz="1200" dirty="0" smtClean="0"/>
            <a:t>ჯანმრთელობის ხელშეწყობა</a:t>
          </a:r>
          <a:endParaRPr lang="en-US" sz="1200" dirty="0"/>
        </a:p>
      </dgm:t>
    </dgm:pt>
    <dgm:pt modelId="{997E8FB6-9C9C-4CF9-BC73-E3E4F7B30D5D}" type="parTrans" cxnId="{774518FB-86FE-45C2-8598-C3937DFADF8E}">
      <dgm:prSet/>
      <dgm:spPr/>
      <dgm:t>
        <a:bodyPr/>
        <a:lstStyle/>
        <a:p>
          <a:endParaRPr lang="en-US"/>
        </a:p>
      </dgm:t>
    </dgm:pt>
    <dgm:pt modelId="{8A986C0D-2EAF-4344-B3DE-AA2A4A233525}" type="sibTrans" cxnId="{774518FB-86FE-45C2-8598-C3937DFADF8E}">
      <dgm:prSet/>
      <dgm:spPr/>
      <dgm:t>
        <a:bodyPr/>
        <a:lstStyle/>
        <a:p>
          <a:endParaRPr lang="en-US"/>
        </a:p>
      </dgm:t>
    </dgm:pt>
    <dgm:pt modelId="{770FDF23-4B65-4226-A839-BE40E8E1DEA0}" type="pres">
      <dgm:prSet presAssocID="{39A0D801-76EA-492D-902B-1E23ECEAC8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37C1CC-C7B6-49C7-B8E7-9D71C911562D}" type="pres">
      <dgm:prSet presAssocID="{CCBC8F22-B39B-487B-AE98-C0EDD81599A1}" presName="root" presStyleCnt="0"/>
      <dgm:spPr/>
    </dgm:pt>
    <dgm:pt modelId="{5F07E23E-86C0-4A50-AC0A-51603A996AC7}" type="pres">
      <dgm:prSet presAssocID="{CCBC8F22-B39B-487B-AE98-C0EDD81599A1}" presName="rootComposite" presStyleCnt="0"/>
      <dgm:spPr/>
    </dgm:pt>
    <dgm:pt modelId="{86181B5B-B0A5-441E-B99E-3B1D7614FCB2}" type="pres">
      <dgm:prSet presAssocID="{CCBC8F22-B39B-487B-AE98-C0EDD81599A1}" presName="rootText" presStyleLbl="node1" presStyleIdx="0" presStyleCnt="1" custScaleX="2000000" custScaleY="297581" custLinFactX="-92268" custLinFactNeighborX="-100000" custLinFactNeighborY="-1770"/>
      <dgm:spPr/>
      <dgm:t>
        <a:bodyPr/>
        <a:lstStyle/>
        <a:p>
          <a:endParaRPr lang="en-US"/>
        </a:p>
      </dgm:t>
    </dgm:pt>
    <dgm:pt modelId="{B539BEE3-9BFF-4F66-A963-B3040E9DEBE5}" type="pres">
      <dgm:prSet presAssocID="{CCBC8F22-B39B-487B-AE98-C0EDD81599A1}" presName="rootConnector" presStyleLbl="node1" presStyleIdx="0" presStyleCnt="1"/>
      <dgm:spPr/>
      <dgm:t>
        <a:bodyPr/>
        <a:lstStyle/>
        <a:p>
          <a:endParaRPr lang="en-US"/>
        </a:p>
      </dgm:t>
    </dgm:pt>
    <dgm:pt modelId="{0AA7C4DF-07B5-47E1-8831-726D704A102D}" type="pres">
      <dgm:prSet presAssocID="{CCBC8F22-B39B-487B-AE98-C0EDD81599A1}" presName="childShape" presStyleCnt="0"/>
      <dgm:spPr/>
    </dgm:pt>
    <dgm:pt modelId="{DCBED488-C5A5-44A8-B696-EB3305963A4F}" type="pres">
      <dgm:prSet presAssocID="{D0E4303D-42CE-475E-912E-0835DC16FFC6}" presName="Name13" presStyleLbl="parChTrans1D2" presStyleIdx="0" presStyleCnt="9" custSzX="759303" custSzY="577118"/>
      <dgm:spPr/>
      <dgm:t>
        <a:bodyPr/>
        <a:lstStyle/>
        <a:p>
          <a:endParaRPr lang="en-US"/>
        </a:p>
      </dgm:t>
    </dgm:pt>
    <dgm:pt modelId="{54D536C0-4A49-4788-80BB-0FB00D099340}" type="pres">
      <dgm:prSet presAssocID="{4E686CB0-E867-440D-95FC-174B3744D0E9}" presName="childText" presStyleLbl="bgAcc1" presStyleIdx="0" presStyleCnt="9" custScaleX="2000000" custScaleY="412113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CC913-170D-4E82-A374-A5DABE1D4FCB}" type="pres">
      <dgm:prSet presAssocID="{7A5C1450-BD53-4846-9068-1F1CF0B3D5C2}" presName="Name13" presStyleLbl="parChTrans1D2" presStyleIdx="1" presStyleCnt="9" custSzX="759303" custSzY="1452992"/>
      <dgm:spPr/>
      <dgm:t>
        <a:bodyPr/>
        <a:lstStyle/>
        <a:p>
          <a:endParaRPr lang="en-US"/>
        </a:p>
      </dgm:t>
    </dgm:pt>
    <dgm:pt modelId="{6F9FF152-A6F6-4674-989F-084AD7062F47}" type="pres">
      <dgm:prSet presAssocID="{310CB19F-2F4F-4951-9205-02D2BF639043}" presName="childText" presStyleLbl="bgAcc1" presStyleIdx="1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0FAF4-766A-4D24-9BCB-C114CA52FCBF}" type="pres">
      <dgm:prSet presAssocID="{636619E8-021D-4AA0-A488-802BBB4210D3}" presName="Name13" presStyleLbl="parChTrans1D2" presStyleIdx="2" presStyleCnt="9" custSzX="759303" custSzY="2161319"/>
      <dgm:spPr/>
      <dgm:t>
        <a:bodyPr/>
        <a:lstStyle/>
        <a:p>
          <a:endParaRPr lang="en-US"/>
        </a:p>
      </dgm:t>
    </dgm:pt>
    <dgm:pt modelId="{16993EE3-3E4D-4EEB-A405-78FD0A5C3EF3}" type="pres">
      <dgm:prSet presAssocID="{F0C2A0CC-B182-448C-B928-CB4973FF3875}" presName="childText" presStyleLbl="bgAcc1" presStyleIdx="2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AC63D-53AC-4529-81B6-3E780AF1B21F}" type="pres">
      <dgm:prSet presAssocID="{6568E874-052F-4516-9044-A6DAD1FD8C05}" presName="Name13" presStyleLbl="parChTrans1D2" presStyleIdx="3" presStyleCnt="9" custSzX="759303" custSzY="2869647"/>
      <dgm:spPr/>
      <dgm:t>
        <a:bodyPr/>
        <a:lstStyle/>
        <a:p>
          <a:endParaRPr lang="en-US"/>
        </a:p>
      </dgm:t>
    </dgm:pt>
    <dgm:pt modelId="{0B48E6AD-4902-45BC-8356-6BAD92A820AD}" type="pres">
      <dgm:prSet presAssocID="{5DD1663D-C577-4A2E-9D88-05575F9CD7A1}" presName="childText" presStyleLbl="bgAcc1" presStyleIdx="3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0C682-CF87-40DD-9FD0-B147464A8F0D}" type="pres">
      <dgm:prSet presAssocID="{202E90DC-4F8D-49E1-8D48-A7404B45762A}" presName="Name13" presStyleLbl="parChTrans1D2" presStyleIdx="4" presStyleCnt="9" custSzX="759303" custSzY="3577974"/>
      <dgm:spPr/>
      <dgm:t>
        <a:bodyPr/>
        <a:lstStyle/>
        <a:p>
          <a:endParaRPr lang="en-US"/>
        </a:p>
      </dgm:t>
    </dgm:pt>
    <dgm:pt modelId="{1C4A0FAA-B406-41F6-B5B1-69C2E4A8D422}" type="pres">
      <dgm:prSet presAssocID="{E2C14C76-98C4-476E-9619-EE146F974E2A}" presName="childText" presStyleLbl="bgAcc1" presStyleIdx="4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2EDC1-F73D-4768-A6B5-29B7AF4A30AF}" type="pres">
      <dgm:prSet presAssocID="{D1C2ACC1-8027-4405-ACED-5BA67CFCC5D2}" presName="Name13" presStyleLbl="parChTrans1D2" presStyleIdx="5" presStyleCnt="9" custSzX="759303" custSzY="4286302"/>
      <dgm:spPr/>
      <dgm:t>
        <a:bodyPr/>
        <a:lstStyle/>
        <a:p>
          <a:endParaRPr lang="en-US"/>
        </a:p>
      </dgm:t>
    </dgm:pt>
    <dgm:pt modelId="{2B353E8B-6BBF-46E9-890F-FFE25813F5A0}" type="pres">
      <dgm:prSet presAssocID="{312CF3C2-5855-41BE-B589-95CB015FFA23}" presName="childText" presStyleLbl="bgAcc1" presStyleIdx="5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232D8-401B-4E01-B082-5DC322129FD4}" type="pres">
      <dgm:prSet presAssocID="{0E8FD6ED-B1B0-4EA1-86CC-B2C197A1F7B3}" presName="Name13" presStyleLbl="parChTrans1D2" presStyleIdx="6" presStyleCnt="9" custSzX="759303" custSzY="4994630"/>
      <dgm:spPr/>
      <dgm:t>
        <a:bodyPr/>
        <a:lstStyle/>
        <a:p>
          <a:endParaRPr lang="en-US"/>
        </a:p>
      </dgm:t>
    </dgm:pt>
    <dgm:pt modelId="{A3FCEA4D-F496-4050-A3B6-00A46B4D859C}" type="pres">
      <dgm:prSet presAssocID="{3DC91D92-5FF7-4802-B0E4-4A4DECA4A071}" presName="childText" presStyleLbl="bgAcc1" presStyleIdx="6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8891A-F069-4493-9ACD-CB1D2BCBE5F1}" type="pres">
      <dgm:prSet presAssocID="{C56FEE11-50D5-4A72-92DD-6463372D79B8}" presName="Name13" presStyleLbl="parChTrans1D2" presStyleIdx="7" presStyleCnt="9" custSzX="759303" custSzY="5702957"/>
      <dgm:spPr/>
      <dgm:t>
        <a:bodyPr/>
        <a:lstStyle/>
        <a:p>
          <a:endParaRPr lang="en-US"/>
        </a:p>
      </dgm:t>
    </dgm:pt>
    <dgm:pt modelId="{C12C58A8-872A-4913-8F9F-2035F67B5458}" type="pres">
      <dgm:prSet presAssocID="{BA7B9E87-38F6-4D46-92BE-A1174E12B3B8}" presName="childText" presStyleLbl="bgAcc1" presStyleIdx="7" presStyleCnt="9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EBB76-A774-4D1F-B97C-9B7CC0E213BA}" type="pres">
      <dgm:prSet presAssocID="{997E8FB6-9C9C-4CF9-BC73-E3E4F7B30D5D}" presName="Name13" presStyleLbl="parChTrans1D2" presStyleIdx="8" presStyleCnt="9" custSzX="759303" custSzY="6608621"/>
      <dgm:spPr/>
      <dgm:t>
        <a:bodyPr/>
        <a:lstStyle/>
        <a:p>
          <a:endParaRPr lang="en-US"/>
        </a:p>
      </dgm:t>
    </dgm:pt>
    <dgm:pt modelId="{56F4E9CC-C3C3-46C5-9D91-8E7D7369D13C}" type="pres">
      <dgm:prSet presAssocID="{0D32E4B4-8CAE-4CA5-A007-92A7F38E6180}" presName="childText" presStyleLbl="bgAcc1" presStyleIdx="8" presStyleCnt="9" custScaleX="2000000" custScaleY="438441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D33A6-C90F-427E-B59D-557BF8CEF3E8}" type="presOf" srcId="{0D32E4B4-8CAE-4CA5-A007-92A7F38E6180}" destId="{56F4E9CC-C3C3-46C5-9D91-8E7D7369D13C}" srcOrd="0" destOrd="0" presId="urn:microsoft.com/office/officeart/2005/8/layout/hierarchy3"/>
    <dgm:cxn modelId="{BB00923C-62A7-4C61-85A7-F8C44B684F95}" srcId="{CCBC8F22-B39B-487B-AE98-C0EDD81599A1}" destId="{E2C14C76-98C4-476E-9619-EE146F974E2A}" srcOrd="4" destOrd="0" parTransId="{202E90DC-4F8D-49E1-8D48-A7404B45762A}" sibTransId="{1142118A-B408-4E60-A732-E204B885BD42}"/>
    <dgm:cxn modelId="{A4EF81CD-22E4-4E14-8E58-4EE69DFCE352}" type="presOf" srcId="{E2C14C76-98C4-476E-9619-EE146F974E2A}" destId="{1C4A0FAA-B406-41F6-B5B1-69C2E4A8D422}" srcOrd="0" destOrd="0" presId="urn:microsoft.com/office/officeart/2005/8/layout/hierarchy3"/>
    <dgm:cxn modelId="{515B8BCD-ED9F-4BC6-BD36-50400F2662C6}" type="presOf" srcId="{202E90DC-4F8D-49E1-8D48-A7404B45762A}" destId="{45B0C682-CF87-40DD-9FD0-B147464A8F0D}" srcOrd="0" destOrd="0" presId="urn:microsoft.com/office/officeart/2005/8/layout/hierarchy3"/>
    <dgm:cxn modelId="{D5255B20-202E-4AED-9A2D-36C558538F10}" srcId="{CCBC8F22-B39B-487B-AE98-C0EDD81599A1}" destId="{310CB19F-2F4F-4951-9205-02D2BF639043}" srcOrd="1" destOrd="0" parTransId="{7A5C1450-BD53-4846-9068-1F1CF0B3D5C2}" sibTransId="{BDC29C9F-3611-477C-A8D8-ED38BD1E437B}"/>
    <dgm:cxn modelId="{AABE89A0-6BA3-4251-BC1A-0CE919297A3F}" type="presOf" srcId="{CCBC8F22-B39B-487B-AE98-C0EDD81599A1}" destId="{B539BEE3-9BFF-4F66-A963-B3040E9DEBE5}" srcOrd="1" destOrd="0" presId="urn:microsoft.com/office/officeart/2005/8/layout/hierarchy3"/>
    <dgm:cxn modelId="{642DC177-9EDF-4609-BEE4-E9702003CE15}" type="presOf" srcId="{39A0D801-76EA-492D-902B-1E23ECEAC8BA}" destId="{770FDF23-4B65-4226-A839-BE40E8E1DEA0}" srcOrd="0" destOrd="0" presId="urn:microsoft.com/office/officeart/2005/8/layout/hierarchy3"/>
    <dgm:cxn modelId="{0612AB43-1265-4A0F-B245-5B5F9A72AE4E}" type="presOf" srcId="{3DC91D92-5FF7-4802-B0E4-4A4DECA4A071}" destId="{A3FCEA4D-F496-4050-A3B6-00A46B4D859C}" srcOrd="0" destOrd="0" presId="urn:microsoft.com/office/officeart/2005/8/layout/hierarchy3"/>
    <dgm:cxn modelId="{D9A5A89C-6B40-4CB4-9271-8F7AEF23034D}" srcId="{CCBC8F22-B39B-487B-AE98-C0EDD81599A1}" destId="{5DD1663D-C577-4A2E-9D88-05575F9CD7A1}" srcOrd="3" destOrd="0" parTransId="{6568E874-052F-4516-9044-A6DAD1FD8C05}" sibTransId="{2D2F8F3F-6415-423E-AC1B-E7B7A77474C5}"/>
    <dgm:cxn modelId="{774518FB-86FE-45C2-8598-C3937DFADF8E}" srcId="{CCBC8F22-B39B-487B-AE98-C0EDD81599A1}" destId="{0D32E4B4-8CAE-4CA5-A007-92A7F38E6180}" srcOrd="8" destOrd="0" parTransId="{997E8FB6-9C9C-4CF9-BC73-E3E4F7B30D5D}" sibTransId="{8A986C0D-2EAF-4344-B3DE-AA2A4A233525}"/>
    <dgm:cxn modelId="{F2CFC0B1-A454-4CD3-BA67-8B3F70AB752E}" type="presOf" srcId="{BA7B9E87-38F6-4D46-92BE-A1174E12B3B8}" destId="{C12C58A8-872A-4913-8F9F-2035F67B5458}" srcOrd="0" destOrd="0" presId="urn:microsoft.com/office/officeart/2005/8/layout/hierarchy3"/>
    <dgm:cxn modelId="{33776254-753D-4104-9678-0D35346F932C}" type="presOf" srcId="{997E8FB6-9C9C-4CF9-BC73-E3E4F7B30D5D}" destId="{608EBB76-A774-4D1F-B97C-9B7CC0E213BA}" srcOrd="0" destOrd="0" presId="urn:microsoft.com/office/officeart/2005/8/layout/hierarchy3"/>
    <dgm:cxn modelId="{38F36B20-EAEF-45EA-99EE-6F9EDFAF7211}" srcId="{CCBC8F22-B39B-487B-AE98-C0EDD81599A1}" destId="{4E686CB0-E867-440D-95FC-174B3744D0E9}" srcOrd="0" destOrd="0" parTransId="{D0E4303D-42CE-475E-912E-0835DC16FFC6}" sibTransId="{ED0B52D6-93DF-48D5-B90B-85E004F3ABC0}"/>
    <dgm:cxn modelId="{3E1D3FA0-DAB0-4512-BD60-4742A5D4851D}" srcId="{CCBC8F22-B39B-487B-AE98-C0EDD81599A1}" destId="{BA7B9E87-38F6-4D46-92BE-A1174E12B3B8}" srcOrd="7" destOrd="0" parTransId="{C56FEE11-50D5-4A72-92DD-6463372D79B8}" sibTransId="{31E10A9A-383A-4487-A142-026787D4C6BB}"/>
    <dgm:cxn modelId="{D6A48739-B91A-4456-ADC3-38539BF39D0D}" srcId="{39A0D801-76EA-492D-902B-1E23ECEAC8BA}" destId="{CCBC8F22-B39B-487B-AE98-C0EDD81599A1}" srcOrd="0" destOrd="0" parTransId="{774A3B5F-6AE7-48B5-8A13-3DB605997D74}" sibTransId="{F74DBFC1-9499-4ED3-A82D-7EBE442A5682}"/>
    <dgm:cxn modelId="{54008936-B352-4B5D-B449-A3CF73650653}" type="presOf" srcId="{0E8FD6ED-B1B0-4EA1-86CC-B2C197A1F7B3}" destId="{59B232D8-401B-4E01-B082-5DC322129FD4}" srcOrd="0" destOrd="0" presId="urn:microsoft.com/office/officeart/2005/8/layout/hierarchy3"/>
    <dgm:cxn modelId="{F1392F72-9C8C-49D2-85CC-F67CF32185E6}" type="presOf" srcId="{5DD1663D-C577-4A2E-9D88-05575F9CD7A1}" destId="{0B48E6AD-4902-45BC-8356-6BAD92A820AD}" srcOrd="0" destOrd="0" presId="urn:microsoft.com/office/officeart/2005/8/layout/hierarchy3"/>
    <dgm:cxn modelId="{A2727ED7-6AF0-4CE2-A867-918EDACD5D61}" srcId="{CCBC8F22-B39B-487B-AE98-C0EDD81599A1}" destId="{F0C2A0CC-B182-448C-B928-CB4973FF3875}" srcOrd="2" destOrd="0" parTransId="{636619E8-021D-4AA0-A488-802BBB4210D3}" sibTransId="{10A5F00B-2F39-4570-836C-C45799188796}"/>
    <dgm:cxn modelId="{E36E65A1-034F-4CEE-B806-79F033AA4318}" type="presOf" srcId="{312CF3C2-5855-41BE-B589-95CB015FFA23}" destId="{2B353E8B-6BBF-46E9-890F-FFE25813F5A0}" srcOrd="0" destOrd="0" presId="urn:microsoft.com/office/officeart/2005/8/layout/hierarchy3"/>
    <dgm:cxn modelId="{6872FCA0-98A9-4EF9-B4A5-7FE40E47E9AE}" srcId="{CCBC8F22-B39B-487B-AE98-C0EDD81599A1}" destId="{312CF3C2-5855-41BE-B589-95CB015FFA23}" srcOrd="5" destOrd="0" parTransId="{D1C2ACC1-8027-4405-ACED-5BA67CFCC5D2}" sibTransId="{0E3713F2-2B3A-4BC0-80DA-98373E0749A5}"/>
    <dgm:cxn modelId="{8608395F-27BA-460F-B353-64FAD6B23B5D}" type="presOf" srcId="{6568E874-052F-4516-9044-A6DAD1FD8C05}" destId="{A0FAC63D-53AC-4529-81B6-3E780AF1B21F}" srcOrd="0" destOrd="0" presId="urn:microsoft.com/office/officeart/2005/8/layout/hierarchy3"/>
    <dgm:cxn modelId="{BA8054AD-E0F6-4457-BC78-2BD79E89BA56}" srcId="{CCBC8F22-B39B-487B-AE98-C0EDD81599A1}" destId="{3DC91D92-5FF7-4802-B0E4-4A4DECA4A071}" srcOrd="6" destOrd="0" parTransId="{0E8FD6ED-B1B0-4EA1-86CC-B2C197A1F7B3}" sibTransId="{F72A577A-E3E8-4EBD-B362-BD870D4C2981}"/>
    <dgm:cxn modelId="{B768F874-90DD-40CF-BB61-9F63E4575C3B}" type="presOf" srcId="{310CB19F-2F4F-4951-9205-02D2BF639043}" destId="{6F9FF152-A6F6-4674-989F-084AD7062F47}" srcOrd="0" destOrd="0" presId="urn:microsoft.com/office/officeart/2005/8/layout/hierarchy3"/>
    <dgm:cxn modelId="{5E7DA8CF-9F1A-4499-A1BA-E081EF0E17BB}" type="presOf" srcId="{D0E4303D-42CE-475E-912E-0835DC16FFC6}" destId="{DCBED488-C5A5-44A8-B696-EB3305963A4F}" srcOrd="0" destOrd="0" presId="urn:microsoft.com/office/officeart/2005/8/layout/hierarchy3"/>
    <dgm:cxn modelId="{9AA1B5B3-3827-4D73-AB71-A03B03EB7304}" type="presOf" srcId="{7A5C1450-BD53-4846-9068-1F1CF0B3D5C2}" destId="{6F9CC913-170D-4E82-A374-A5DABE1D4FCB}" srcOrd="0" destOrd="0" presId="urn:microsoft.com/office/officeart/2005/8/layout/hierarchy3"/>
    <dgm:cxn modelId="{9818A690-E037-4797-87B4-FA54D5DE1DEB}" type="presOf" srcId="{636619E8-021D-4AA0-A488-802BBB4210D3}" destId="{EC40FAF4-766A-4D24-9BCB-C114CA52FCBF}" srcOrd="0" destOrd="0" presId="urn:microsoft.com/office/officeart/2005/8/layout/hierarchy3"/>
    <dgm:cxn modelId="{D722EF8F-285E-4D93-ADDF-79FC9AE1BE1B}" type="presOf" srcId="{C56FEE11-50D5-4A72-92DD-6463372D79B8}" destId="{4AD8891A-F069-4493-9ACD-CB1D2BCBE5F1}" srcOrd="0" destOrd="0" presId="urn:microsoft.com/office/officeart/2005/8/layout/hierarchy3"/>
    <dgm:cxn modelId="{7E0AECFF-A73F-4E3C-A8D9-5BEA7347ACFF}" type="presOf" srcId="{CCBC8F22-B39B-487B-AE98-C0EDD81599A1}" destId="{86181B5B-B0A5-441E-B99E-3B1D7614FCB2}" srcOrd="0" destOrd="0" presId="urn:microsoft.com/office/officeart/2005/8/layout/hierarchy3"/>
    <dgm:cxn modelId="{F70D8A8F-0265-4882-BA11-D276F0283313}" type="presOf" srcId="{D1C2ACC1-8027-4405-ACED-5BA67CFCC5D2}" destId="{E4C2EDC1-F73D-4768-A6B5-29B7AF4A30AF}" srcOrd="0" destOrd="0" presId="urn:microsoft.com/office/officeart/2005/8/layout/hierarchy3"/>
    <dgm:cxn modelId="{775A55AE-ADF0-4045-A132-E5667409CAE1}" type="presOf" srcId="{F0C2A0CC-B182-448C-B928-CB4973FF3875}" destId="{16993EE3-3E4D-4EEB-A405-78FD0A5C3EF3}" srcOrd="0" destOrd="0" presId="urn:microsoft.com/office/officeart/2005/8/layout/hierarchy3"/>
    <dgm:cxn modelId="{3FEC0904-645A-4228-BC8B-B3CFD2FACA18}" type="presOf" srcId="{4E686CB0-E867-440D-95FC-174B3744D0E9}" destId="{54D536C0-4A49-4788-80BB-0FB00D099340}" srcOrd="0" destOrd="0" presId="urn:microsoft.com/office/officeart/2005/8/layout/hierarchy3"/>
    <dgm:cxn modelId="{BF775303-F8A2-48DE-AFC2-4A0452239BA2}" type="presParOf" srcId="{770FDF23-4B65-4226-A839-BE40E8E1DEA0}" destId="{8437C1CC-C7B6-49C7-B8E7-9D71C911562D}" srcOrd="0" destOrd="0" presId="urn:microsoft.com/office/officeart/2005/8/layout/hierarchy3"/>
    <dgm:cxn modelId="{FA1F98AE-81E9-4CBB-8F49-E123F9A68BFA}" type="presParOf" srcId="{8437C1CC-C7B6-49C7-B8E7-9D71C911562D}" destId="{5F07E23E-86C0-4A50-AC0A-51603A996AC7}" srcOrd="0" destOrd="0" presId="urn:microsoft.com/office/officeart/2005/8/layout/hierarchy3"/>
    <dgm:cxn modelId="{4DDE91E6-2269-4253-B8E9-CA059557D97A}" type="presParOf" srcId="{5F07E23E-86C0-4A50-AC0A-51603A996AC7}" destId="{86181B5B-B0A5-441E-B99E-3B1D7614FCB2}" srcOrd="0" destOrd="0" presId="urn:microsoft.com/office/officeart/2005/8/layout/hierarchy3"/>
    <dgm:cxn modelId="{CDBDEA64-1B55-4A0C-926D-281B4B5D81B7}" type="presParOf" srcId="{5F07E23E-86C0-4A50-AC0A-51603A996AC7}" destId="{B539BEE3-9BFF-4F66-A963-B3040E9DEBE5}" srcOrd="1" destOrd="0" presId="urn:microsoft.com/office/officeart/2005/8/layout/hierarchy3"/>
    <dgm:cxn modelId="{A80ADC6B-B679-4739-BCB3-EB80740F9902}" type="presParOf" srcId="{8437C1CC-C7B6-49C7-B8E7-9D71C911562D}" destId="{0AA7C4DF-07B5-47E1-8831-726D704A102D}" srcOrd="1" destOrd="0" presId="urn:microsoft.com/office/officeart/2005/8/layout/hierarchy3"/>
    <dgm:cxn modelId="{AFB4FA6C-3869-432E-A655-F920A5EB4798}" type="presParOf" srcId="{0AA7C4DF-07B5-47E1-8831-726D704A102D}" destId="{DCBED488-C5A5-44A8-B696-EB3305963A4F}" srcOrd="0" destOrd="0" presId="urn:microsoft.com/office/officeart/2005/8/layout/hierarchy3"/>
    <dgm:cxn modelId="{EDF47FCF-1D8C-41BA-8890-907A1EB3F0DB}" type="presParOf" srcId="{0AA7C4DF-07B5-47E1-8831-726D704A102D}" destId="{54D536C0-4A49-4788-80BB-0FB00D099340}" srcOrd="1" destOrd="0" presId="urn:microsoft.com/office/officeart/2005/8/layout/hierarchy3"/>
    <dgm:cxn modelId="{A54339C2-7991-4AF6-B7C5-4979855A2B08}" type="presParOf" srcId="{0AA7C4DF-07B5-47E1-8831-726D704A102D}" destId="{6F9CC913-170D-4E82-A374-A5DABE1D4FCB}" srcOrd="2" destOrd="0" presId="urn:microsoft.com/office/officeart/2005/8/layout/hierarchy3"/>
    <dgm:cxn modelId="{A02EACA2-D1E1-46E3-A4F9-DD7D097EB148}" type="presParOf" srcId="{0AA7C4DF-07B5-47E1-8831-726D704A102D}" destId="{6F9FF152-A6F6-4674-989F-084AD7062F47}" srcOrd="3" destOrd="0" presId="urn:microsoft.com/office/officeart/2005/8/layout/hierarchy3"/>
    <dgm:cxn modelId="{F3919024-259B-4D57-9BC1-8ED44265DDF7}" type="presParOf" srcId="{0AA7C4DF-07B5-47E1-8831-726D704A102D}" destId="{EC40FAF4-766A-4D24-9BCB-C114CA52FCBF}" srcOrd="4" destOrd="0" presId="urn:microsoft.com/office/officeart/2005/8/layout/hierarchy3"/>
    <dgm:cxn modelId="{8E5A7112-9906-4DD7-BC9C-FBECDD10C8AF}" type="presParOf" srcId="{0AA7C4DF-07B5-47E1-8831-726D704A102D}" destId="{16993EE3-3E4D-4EEB-A405-78FD0A5C3EF3}" srcOrd="5" destOrd="0" presId="urn:microsoft.com/office/officeart/2005/8/layout/hierarchy3"/>
    <dgm:cxn modelId="{6FEE75C3-9784-461B-B637-63C72B88C347}" type="presParOf" srcId="{0AA7C4DF-07B5-47E1-8831-726D704A102D}" destId="{A0FAC63D-53AC-4529-81B6-3E780AF1B21F}" srcOrd="6" destOrd="0" presId="urn:microsoft.com/office/officeart/2005/8/layout/hierarchy3"/>
    <dgm:cxn modelId="{3F7D153D-512B-4A53-BC42-26A7235947DC}" type="presParOf" srcId="{0AA7C4DF-07B5-47E1-8831-726D704A102D}" destId="{0B48E6AD-4902-45BC-8356-6BAD92A820AD}" srcOrd="7" destOrd="0" presId="urn:microsoft.com/office/officeart/2005/8/layout/hierarchy3"/>
    <dgm:cxn modelId="{75492019-DE82-4E42-B17B-0AE36B8B240A}" type="presParOf" srcId="{0AA7C4DF-07B5-47E1-8831-726D704A102D}" destId="{45B0C682-CF87-40DD-9FD0-B147464A8F0D}" srcOrd="8" destOrd="0" presId="urn:microsoft.com/office/officeart/2005/8/layout/hierarchy3"/>
    <dgm:cxn modelId="{B96CDC9E-F5BA-40E4-8CB6-E1EC0A31A3F8}" type="presParOf" srcId="{0AA7C4DF-07B5-47E1-8831-726D704A102D}" destId="{1C4A0FAA-B406-41F6-B5B1-69C2E4A8D422}" srcOrd="9" destOrd="0" presId="urn:microsoft.com/office/officeart/2005/8/layout/hierarchy3"/>
    <dgm:cxn modelId="{6F837F10-F3D4-40D2-AE03-9BD730E6A9AE}" type="presParOf" srcId="{0AA7C4DF-07B5-47E1-8831-726D704A102D}" destId="{E4C2EDC1-F73D-4768-A6B5-29B7AF4A30AF}" srcOrd="10" destOrd="0" presId="urn:microsoft.com/office/officeart/2005/8/layout/hierarchy3"/>
    <dgm:cxn modelId="{9E03A4ED-C82D-44FF-BEB5-8C57C56BCB33}" type="presParOf" srcId="{0AA7C4DF-07B5-47E1-8831-726D704A102D}" destId="{2B353E8B-6BBF-46E9-890F-FFE25813F5A0}" srcOrd="11" destOrd="0" presId="urn:microsoft.com/office/officeart/2005/8/layout/hierarchy3"/>
    <dgm:cxn modelId="{6548ABAF-7FF9-4FF3-972F-5A50F8348A8C}" type="presParOf" srcId="{0AA7C4DF-07B5-47E1-8831-726D704A102D}" destId="{59B232D8-401B-4E01-B082-5DC322129FD4}" srcOrd="12" destOrd="0" presId="urn:microsoft.com/office/officeart/2005/8/layout/hierarchy3"/>
    <dgm:cxn modelId="{525C0B4C-CA56-4E91-8ED1-1DD587AF59D9}" type="presParOf" srcId="{0AA7C4DF-07B5-47E1-8831-726D704A102D}" destId="{A3FCEA4D-F496-4050-A3B6-00A46B4D859C}" srcOrd="13" destOrd="0" presId="urn:microsoft.com/office/officeart/2005/8/layout/hierarchy3"/>
    <dgm:cxn modelId="{C3D8E31F-523D-4B52-94C1-E0956BEAF658}" type="presParOf" srcId="{0AA7C4DF-07B5-47E1-8831-726D704A102D}" destId="{4AD8891A-F069-4493-9ACD-CB1D2BCBE5F1}" srcOrd="14" destOrd="0" presId="urn:microsoft.com/office/officeart/2005/8/layout/hierarchy3"/>
    <dgm:cxn modelId="{3F78599A-47FB-4B02-9448-8EAC9E45977E}" type="presParOf" srcId="{0AA7C4DF-07B5-47E1-8831-726D704A102D}" destId="{C12C58A8-872A-4913-8F9F-2035F67B5458}" srcOrd="15" destOrd="0" presId="urn:microsoft.com/office/officeart/2005/8/layout/hierarchy3"/>
    <dgm:cxn modelId="{12D967AC-B2D1-4ED3-98C7-B605E1D2057E}" type="presParOf" srcId="{0AA7C4DF-07B5-47E1-8831-726D704A102D}" destId="{608EBB76-A774-4D1F-B97C-9B7CC0E213BA}" srcOrd="16" destOrd="0" presId="urn:microsoft.com/office/officeart/2005/8/layout/hierarchy3"/>
    <dgm:cxn modelId="{29760EA5-2C56-4D55-881C-D22CA1ECE6A3}" type="presParOf" srcId="{0AA7C4DF-07B5-47E1-8831-726D704A102D}" destId="{56F4E9CC-C3C3-46C5-9D91-8E7D7369D13C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0D801-76EA-492D-902B-1E23ECEAC8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86CB0-E867-440D-95FC-174B3744D0E9}">
      <dgm:prSet phldrT="[Text]" custT="1"/>
      <dgm:spPr/>
      <dgm:t>
        <a:bodyPr/>
        <a:lstStyle/>
        <a:p>
          <a:r>
            <a:rPr lang="ka-GE" sz="1200" dirty="0" smtClean="0"/>
            <a:t>ფსიქიკური ჯანმრთელობა</a:t>
          </a:r>
          <a:endParaRPr lang="en-US" sz="1200" dirty="0"/>
        </a:p>
      </dgm:t>
    </dgm:pt>
    <dgm:pt modelId="{D0E4303D-42CE-475E-912E-0835DC16FFC6}" type="parTrans" cxnId="{38F36B20-EAEF-45EA-99EE-6F9EDFAF7211}">
      <dgm:prSet/>
      <dgm:spPr/>
      <dgm:t>
        <a:bodyPr/>
        <a:lstStyle/>
        <a:p>
          <a:endParaRPr lang="en-US" sz="1200"/>
        </a:p>
      </dgm:t>
    </dgm:pt>
    <dgm:pt modelId="{ED0B52D6-93DF-48D5-B90B-85E004F3ABC0}" type="sibTrans" cxnId="{38F36B20-EAEF-45EA-99EE-6F9EDFAF7211}">
      <dgm:prSet/>
      <dgm:spPr/>
      <dgm:t>
        <a:bodyPr/>
        <a:lstStyle/>
        <a:p>
          <a:endParaRPr lang="en-US"/>
        </a:p>
      </dgm:t>
    </dgm:pt>
    <dgm:pt modelId="{310CB19F-2F4F-4951-9205-02D2BF639043}">
      <dgm:prSet phldrT="[Text]" custT="1"/>
      <dgm:spPr/>
      <dgm:t>
        <a:bodyPr/>
        <a:lstStyle/>
        <a:p>
          <a:r>
            <a:rPr lang="ka-GE" sz="1200" dirty="0" smtClean="0"/>
            <a:t>დიაბეტის მართვა</a:t>
          </a:r>
          <a:endParaRPr lang="en-US" sz="1200" dirty="0"/>
        </a:p>
      </dgm:t>
    </dgm:pt>
    <dgm:pt modelId="{7A5C1450-BD53-4846-9068-1F1CF0B3D5C2}" type="parTrans" cxnId="{D5255B20-202E-4AED-9A2D-36C558538F10}">
      <dgm:prSet/>
      <dgm:spPr/>
      <dgm:t>
        <a:bodyPr/>
        <a:lstStyle/>
        <a:p>
          <a:endParaRPr lang="en-US" sz="1200"/>
        </a:p>
      </dgm:t>
    </dgm:pt>
    <dgm:pt modelId="{BDC29C9F-3611-477C-A8D8-ED38BD1E437B}" type="sibTrans" cxnId="{D5255B20-202E-4AED-9A2D-36C558538F10}">
      <dgm:prSet/>
      <dgm:spPr/>
      <dgm:t>
        <a:bodyPr/>
        <a:lstStyle/>
        <a:p>
          <a:endParaRPr lang="en-US"/>
        </a:p>
      </dgm:t>
    </dgm:pt>
    <dgm:pt modelId="{F0C2A0CC-B182-448C-B928-CB4973FF3875}">
      <dgm:prSet custT="1"/>
      <dgm:spPr/>
      <dgm:t>
        <a:bodyPr/>
        <a:lstStyle/>
        <a:p>
          <a:r>
            <a:rPr lang="ka-GE" sz="1200" dirty="0" smtClean="0"/>
            <a:t>ბავშვთა ონკოჰემატოლოგიური მომსახურება</a:t>
          </a:r>
          <a:endParaRPr lang="en-US" sz="1200" dirty="0"/>
        </a:p>
      </dgm:t>
    </dgm:pt>
    <dgm:pt modelId="{636619E8-021D-4AA0-A488-802BBB4210D3}" type="parTrans" cxnId="{A2727ED7-6AF0-4CE2-A867-918EDACD5D61}">
      <dgm:prSet/>
      <dgm:spPr/>
      <dgm:t>
        <a:bodyPr/>
        <a:lstStyle/>
        <a:p>
          <a:endParaRPr lang="en-US" sz="1200"/>
        </a:p>
      </dgm:t>
    </dgm:pt>
    <dgm:pt modelId="{10A5F00B-2F39-4570-836C-C45799188796}" type="sibTrans" cxnId="{A2727ED7-6AF0-4CE2-A867-918EDACD5D61}">
      <dgm:prSet/>
      <dgm:spPr/>
      <dgm:t>
        <a:bodyPr/>
        <a:lstStyle/>
        <a:p>
          <a:endParaRPr lang="en-US"/>
        </a:p>
      </dgm:t>
    </dgm:pt>
    <dgm:pt modelId="{5DD1663D-C577-4A2E-9D88-05575F9CD7A1}">
      <dgm:prSet custT="1"/>
      <dgm:spPr/>
      <dgm:t>
        <a:bodyPr/>
        <a:lstStyle/>
        <a:p>
          <a:r>
            <a:rPr lang="ka-GE" sz="1200" dirty="0" smtClean="0"/>
            <a:t>დიალიზი და თირკმლის ტრანსპლანტაცია</a:t>
          </a:r>
          <a:endParaRPr lang="en-US" sz="1200" dirty="0"/>
        </a:p>
      </dgm:t>
    </dgm:pt>
    <dgm:pt modelId="{6568E874-052F-4516-9044-A6DAD1FD8C05}" type="parTrans" cxnId="{D9A5A89C-6B40-4CB4-9271-8F7AEF23034D}">
      <dgm:prSet/>
      <dgm:spPr/>
      <dgm:t>
        <a:bodyPr/>
        <a:lstStyle/>
        <a:p>
          <a:endParaRPr lang="en-US" sz="1200"/>
        </a:p>
      </dgm:t>
    </dgm:pt>
    <dgm:pt modelId="{2D2F8F3F-6415-423E-AC1B-E7B7A77474C5}" type="sibTrans" cxnId="{D9A5A89C-6B40-4CB4-9271-8F7AEF23034D}">
      <dgm:prSet/>
      <dgm:spPr/>
      <dgm:t>
        <a:bodyPr/>
        <a:lstStyle/>
        <a:p>
          <a:endParaRPr lang="en-US"/>
        </a:p>
      </dgm:t>
    </dgm:pt>
    <dgm:pt modelId="{E2C14C76-98C4-476E-9619-EE146F974E2A}">
      <dgm:prSet custT="1"/>
      <dgm:spPr/>
      <dgm:t>
        <a:bodyPr/>
        <a:lstStyle/>
        <a:p>
          <a:r>
            <a:rPr lang="ka-GE" sz="1200" dirty="0" smtClean="0"/>
            <a:t>ინკურაბელურ პაციენტთა მზრუნველობა</a:t>
          </a:r>
          <a:endParaRPr lang="en-US" sz="1200" dirty="0"/>
        </a:p>
      </dgm:t>
    </dgm:pt>
    <dgm:pt modelId="{202E90DC-4F8D-49E1-8D48-A7404B45762A}" type="parTrans" cxnId="{BB00923C-62A7-4C61-85A7-F8C44B684F95}">
      <dgm:prSet/>
      <dgm:spPr/>
      <dgm:t>
        <a:bodyPr/>
        <a:lstStyle/>
        <a:p>
          <a:endParaRPr lang="en-US" sz="1200"/>
        </a:p>
      </dgm:t>
    </dgm:pt>
    <dgm:pt modelId="{1142118A-B408-4E60-A732-E204B885BD42}" type="sibTrans" cxnId="{BB00923C-62A7-4C61-85A7-F8C44B684F95}">
      <dgm:prSet/>
      <dgm:spPr/>
      <dgm:t>
        <a:bodyPr/>
        <a:lstStyle/>
        <a:p>
          <a:endParaRPr lang="en-US"/>
        </a:p>
      </dgm:t>
    </dgm:pt>
    <dgm:pt modelId="{3DC91D92-5FF7-4802-B0E4-4A4DECA4A071}">
      <dgm:prSet custT="1"/>
      <dgm:spPr/>
      <dgm:t>
        <a:bodyPr/>
        <a:lstStyle/>
        <a:p>
          <a:r>
            <a:rPr lang="ka-GE" sz="1200" dirty="0" smtClean="0"/>
            <a:t>სასწრაფო გადაუდებელი დახმარება</a:t>
          </a:r>
          <a:endParaRPr lang="en-US" sz="1200" dirty="0"/>
        </a:p>
      </dgm:t>
    </dgm:pt>
    <dgm:pt modelId="{0E8FD6ED-B1B0-4EA1-86CC-B2C197A1F7B3}" type="parTrans" cxnId="{BA8054AD-E0F6-4457-BC78-2BD79E89BA56}">
      <dgm:prSet/>
      <dgm:spPr/>
      <dgm:t>
        <a:bodyPr/>
        <a:lstStyle/>
        <a:p>
          <a:endParaRPr lang="en-US" sz="1200"/>
        </a:p>
      </dgm:t>
    </dgm:pt>
    <dgm:pt modelId="{F72A577A-E3E8-4EBD-B362-BD870D4C2981}" type="sibTrans" cxnId="{BA8054AD-E0F6-4457-BC78-2BD79E89BA56}">
      <dgm:prSet/>
      <dgm:spPr/>
      <dgm:t>
        <a:bodyPr/>
        <a:lstStyle/>
        <a:p>
          <a:endParaRPr lang="en-US"/>
        </a:p>
      </dgm:t>
    </dgm:pt>
    <dgm:pt modelId="{BA7B9E87-38F6-4D46-92BE-A1174E12B3B8}">
      <dgm:prSet custT="1"/>
      <dgm:spPr/>
      <dgm:t>
        <a:bodyPr/>
        <a:lstStyle/>
        <a:p>
          <a:r>
            <a:rPr lang="ka-GE" sz="1200" dirty="0" smtClean="0"/>
            <a:t>სოფლის ექიმი</a:t>
          </a:r>
          <a:endParaRPr lang="en-US" sz="1200" dirty="0"/>
        </a:p>
      </dgm:t>
    </dgm:pt>
    <dgm:pt modelId="{C56FEE11-50D5-4A72-92DD-6463372D79B8}" type="parTrans" cxnId="{3E1D3FA0-DAB0-4512-BD60-4742A5D4851D}">
      <dgm:prSet/>
      <dgm:spPr/>
      <dgm:t>
        <a:bodyPr/>
        <a:lstStyle/>
        <a:p>
          <a:endParaRPr lang="en-US" sz="1200"/>
        </a:p>
      </dgm:t>
    </dgm:pt>
    <dgm:pt modelId="{31E10A9A-383A-4487-A142-026787D4C6BB}" type="sibTrans" cxnId="{3E1D3FA0-DAB0-4512-BD60-4742A5D4851D}">
      <dgm:prSet/>
      <dgm:spPr/>
      <dgm:t>
        <a:bodyPr/>
        <a:lstStyle/>
        <a:p>
          <a:endParaRPr lang="en-US"/>
        </a:p>
      </dgm:t>
    </dgm:pt>
    <dgm:pt modelId="{865B0462-B1B7-475E-A3DD-944229B430A3}">
      <dgm:prSet custT="1"/>
      <dgm:spPr/>
      <dgm:t>
        <a:bodyPr/>
        <a:lstStyle/>
        <a:p>
          <a:r>
            <a:rPr lang="en-US" sz="1200" dirty="0" err="1" smtClean="0"/>
            <a:t>სამხედრო</a:t>
          </a:r>
          <a:r>
            <a:rPr lang="en-US" sz="1200" dirty="0" smtClean="0"/>
            <a:t> </a:t>
          </a:r>
          <a:r>
            <a:rPr lang="en-US" sz="1200" dirty="0" err="1" smtClean="0"/>
            <a:t>ძალებში</a:t>
          </a:r>
          <a:r>
            <a:rPr lang="en-US" sz="1200" dirty="0" smtClean="0"/>
            <a:t> </a:t>
          </a:r>
          <a:r>
            <a:rPr lang="en-US" sz="1200" dirty="0" err="1" smtClean="0"/>
            <a:t>გასაწვევ</a:t>
          </a:r>
          <a:r>
            <a:rPr lang="en-US" sz="1200" dirty="0" smtClean="0"/>
            <a:t> </a:t>
          </a:r>
          <a:r>
            <a:rPr lang="en-US" sz="1200" dirty="0" err="1" smtClean="0"/>
            <a:t>მოქალაქეთა</a:t>
          </a:r>
          <a:r>
            <a:rPr lang="en-US" sz="1200" dirty="0" smtClean="0"/>
            <a:t> </a:t>
          </a:r>
          <a:r>
            <a:rPr lang="en-US" sz="1200" dirty="0" err="1" smtClean="0"/>
            <a:t>სამედიცინო</a:t>
          </a:r>
          <a:r>
            <a:rPr lang="en-US" sz="1200" dirty="0" smtClean="0"/>
            <a:t> </a:t>
          </a:r>
          <a:r>
            <a:rPr lang="en-US" sz="1200" dirty="0" err="1" smtClean="0"/>
            <a:t>შემოწმება</a:t>
          </a:r>
          <a:endParaRPr lang="en-US" sz="1200" dirty="0"/>
        </a:p>
      </dgm:t>
    </dgm:pt>
    <dgm:pt modelId="{D2059A1C-39C1-432B-A98D-E51F4ACC0E36}" type="parTrans" cxnId="{845EA813-7592-49B6-95FE-258E83E0DE66}">
      <dgm:prSet/>
      <dgm:spPr/>
      <dgm:t>
        <a:bodyPr/>
        <a:lstStyle/>
        <a:p>
          <a:endParaRPr lang="en-US" sz="1200"/>
        </a:p>
      </dgm:t>
    </dgm:pt>
    <dgm:pt modelId="{9568BEDE-1ED0-4E3D-B38A-5D13A76F9AD5}" type="sibTrans" cxnId="{845EA813-7592-49B6-95FE-258E83E0DE66}">
      <dgm:prSet/>
      <dgm:spPr/>
      <dgm:t>
        <a:bodyPr/>
        <a:lstStyle/>
        <a:p>
          <a:endParaRPr lang="en-US"/>
        </a:p>
      </dgm:t>
    </dgm:pt>
    <dgm:pt modelId="{CCBC8F22-B39B-487B-AE98-C0EDD81599A1}">
      <dgm:prSet phldrT="[Text]" custT="1"/>
      <dgm:spPr/>
      <dgm:t>
        <a:bodyPr/>
        <a:lstStyle/>
        <a:p>
          <a:r>
            <a:rPr lang="ka-GE" sz="1200" dirty="0" smtClean="0"/>
            <a:t>პრიორიტეტულ სფეროებში მოსახლეობისათვის სამედიცინო მომსახურების მიწოდება </a:t>
          </a:r>
          <a:endParaRPr lang="en-US" sz="1200" dirty="0"/>
        </a:p>
      </dgm:t>
    </dgm:pt>
    <dgm:pt modelId="{F74DBFC1-9499-4ED3-A82D-7EBE442A5682}" type="sibTrans" cxnId="{D6A48739-B91A-4456-ADC3-38539BF39D0D}">
      <dgm:prSet/>
      <dgm:spPr/>
      <dgm:t>
        <a:bodyPr/>
        <a:lstStyle/>
        <a:p>
          <a:endParaRPr lang="en-US"/>
        </a:p>
      </dgm:t>
    </dgm:pt>
    <dgm:pt modelId="{774A3B5F-6AE7-48B5-8A13-3DB605997D74}" type="parTrans" cxnId="{D6A48739-B91A-4456-ADC3-38539BF39D0D}">
      <dgm:prSet/>
      <dgm:spPr/>
      <dgm:t>
        <a:bodyPr/>
        <a:lstStyle/>
        <a:p>
          <a:endParaRPr lang="en-US"/>
        </a:p>
      </dgm:t>
    </dgm:pt>
    <dgm:pt modelId="{770FDF23-4B65-4226-A839-BE40E8E1DEA0}" type="pres">
      <dgm:prSet presAssocID="{39A0D801-76EA-492D-902B-1E23ECEAC8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37C1CC-C7B6-49C7-B8E7-9D71C911562D}" type="pres">
      <dgm:prSet presAssocID="{CCBC8F22-B39B-487B-AE98-C0EDD81599A1}" presName="root" presStyleCnt="0"/>
      <dgm:spPr/>
    </dgm:pt>
    <dgm:pt modelId="{5F07E23E-86C0-4A50-AC0A-51603A996AC7}" type="pres">
      <dgm:prSet presAssocID="{CCBC8F22-B39B-487B-AE98-C0EDD81599A1}" presName="rootComposite" presStyleCnt="0"/>
      <dgm:spPr/>
    </dgm:pt>
    <dgm:pt modelId="{86181B5B-B0A5-441E-B99E-3B1D7614FCB2}" type="pres">
      <dgm:prSet presAssocID="{CCBC8F22-B39B-487B-AE98-C0EDD81599A1}" presName="rootText" presStyleLbl="node1" presStyleIdx="0" presStyleCnt="1" custScaleX="2000000" custScaleY="297581" custLinFactX="-34343" custLinFactNeighborX="-100000" custLinFactNeighborY="-1770"/>
      <dgm:spPr/>
      <dgm:t>
        <a:bodyPr/>
        <a:lstStyle/>
        <a:p>
          <a:endParaRPr lang="en-US"/>
        </a:p>
      </dgm:t>
    </dgm:pt>
    <dgm:pt modelId="{B539BEE3-9BFF-4F66-A963-B3040E9DEBE5}" type="pres">
      <dgm:prSet presAssocID="{CCBC8F22-B39B-487B-AE98-C0EDD81599A1}" presName="rootConnector" presStyleLbl="node1" presStyleIdx="0" presStyleCnt="1"/>
      <dgm:spPr/>
      <dgm:t>
        <a:bodyPr/>
        <a:lstStyle/>
        <a:p>
          <a:endParaRPr lang="en-US"/>
        </a:p>
      </dgm:t>
    </dgm:pt>
    <dgm:pt modelId="{0AA7C4DF-07B5-47E1-8831-726D704A102D}" type="pres">
      <dgm:prSet presAssocID="{CCBC8F22-B39B-487B-AE98-C0EDD81599A1}" presName="childShape" presStyleCnt="0"/>
      <dgm:spPr/>
    </dgm:pt>
    <dgm:pt modelId="{DCBED488-C5A5-44A8-B696-EB3305963A4F}" type="pres">
      <dgm:prSet presAssocID="{D0E4303D-42CE-475E-912E-0835DC16FFC6}" presName="Name13" presStyleLbl="parChTrans1D2" presStyleIdx="0" presStyleCnt="8" custSzX="759303" custSzY="577118"/>
      <dgm:spPr/>
      <dgm:t>
        <a:bodyPr/>
        <a:lstStyle/>
        <a:p>
          <a:endParaRPr lang="en-US"/>
        </a:p>
      </dgm:t>
    </dgm:pt>
    <dgm:pt modelId="{54D536C0-4A49-4788-80BB-0FB00D099340}" type="pres">
      <dgm:prSet presAssocID="{4E686CB0-E867-440D-95FC-174B3744D0E9}" presName="childText" presStyleLbl="bgAcc1" presStyleIdx="0" presStyleCnt="8" custScaleX="2000000" custScaleY="412113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CC913-170D-4E82-A374-A5DABE1D4FCB}" type="pres">
      <dgm:prSet presAssocID="{7A5C1450-BD53-4846-9068-1F1CF0B3D5C2}" presName="Name13" presStyleLbl="parChTrans1D2" presStyleIdx="1" presStyleCnt="8" custSzX="759303" custSzY="1452992"/>
      <dgm:spPr/>
      <dgm:t>
        <a:bodyPr/>
        <a:lstStyle/>
        <a:p>
          <a:endParaRPr lang="en-US"/>
        </a:p>
      </dgm:t>
    </dgm:pt>
    <dgm:pt modelId="{6F9FF152-A6F6-4674-989F-084AD7062F47}" type="pres">
      <dgm:prSet presAssocID="{310CB19F-2F4F-4951-9205-02D2BF639043}" presName="childText" presStyleLbl="bgAcc1" presStyleIdx="1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0FAF4-766A-4D24-9BCB-C114CA52FCBF}" type="pres">
      <dgm:prSet presAssocID="{636619E8-021D-4AA0-A488-802BBB4210D3}" presName="Name13" presStyleLbl="parChTrans1D2" presStyleIdx="2" presStyleCnt="8" custSzX="759303" custSzY="2161319"/>
      <dgm:spPr/>
      <dgm:t>
        <a:bodyPr/>
        <a:lstStyle/>
        <a:p>
          <a:endParaRPr lang="en-US"/>
        </a:p>
      </dgm:t>
    </dgm:pt>
    <dgm:pt modelId="{16993EE3-3E4D-4EEB-A405-78FD0A5C3EF3}" type="pres">
      <dgm:prSet presAssocID="{F0C2A0CC-B182-448C-B928-CB4973FF3875}" presName="childText" presStyleLbl="bgAcc1" presStyleIdx="2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AC63D-53AC-4529-81B6-3E780AF1B21F}" type="pres">
      <dgm:prSet presAssocID="{6568E874-052F-4516-9044-A6DAD1FD8C05}" presName="Name13" presStyleLbl="parChTrans1D2" presStyleIdx="3" presStyleCnt="8" custSzX="759303" custSzY="2869647"/>
      <dgm:spPr/>
      <dgm:t>
        <a:bodyPr/>
        <a:lstStyle/>
        <a:p>
          <a:endParaRPr lang="en-US"/>
        </a:p>
      </dgm:t>
    </dgm:pt>
    <dgm:pt modelId="{0B48E6AD-4902-45BC-8356-6BAD92A820AD}" type="pres">
      <dgm:prSet presAssocID="{5DD1663D-C577-4A2E-9D88-05575F9CD7A1}" presName="childText" presStyleLbl="bgAcc1" presStyleIdx="3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0C682-CF87-40DD-9FD0-B147464A8F0D}" type="pres">
      <dgm:prSet presAssocID="{202E90DC-4F8D-49E1-8D48-A7404B45762A}" presName="Name13" presStyleLbl="parChTrans1D2" presStyleIdx="4" presStyleCnt="8" custSzX="759303" custSzY="3577974"/>
      <dgm:spPr/>
      <dgm:t>
        <a:bodyPr/>
        <a:lstStyle/>
        <a:p>
          <a:endParaRPr lang="en-US"/>
        </a:p>
      </dgm:t>
    </dgm:pt>
    <dgm:pt modelId="{1C4A0FAA-B406-41F6-B5B1-69C2E4A8D422}" type="pres">
      <dgm:prSet presAssocID="{E2C14C76-98C4-476E-9619-EE146F974E2A}" presName="childText" presStyleLbl="bgAcc1" presStyleIdx="4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232D8-401B-4E01-B082-5DC322129FD4}" type="pres">
      <dgm:prSet presAssocID="{0E8FD6ED-B1B0-4EA1-86CC-B2C197A1F7B3}" presName="Name13" presStyleLbl="parChTrans1D2" presStyleIdx="5" presStyleCnt="8" custSzX="759303" custSzY="4994630"/>
      <dgm:spPr/>
      <dgm:t>
        <a:bodyPr/>
        <a:lstStyle/>
        <a:p>
          <a:endParaRPr lang="en-US"/>
        </a:p>
      </dgm:t>
    </dgm:pt>
    <dgm:pt modelId="{A3FCEA4D-F496-4050-A3B6-00A46B4D859C}" type="pres">
      <dgm:prSet presAssocID="{3DC91D92-5FF7-4802-B0E4-4A4DECA4A071}" presName="childText" presStyleLbl="bgAcc1" presStyleIdx="5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8891A-F069-4493-9ACD-CB1D2BCBE5F1}" type="pres">
      <dgm:prSet presAssocID="{C56FEE11-50D5-4A72-92DD-6463372D79B8}" presName="Name13" presStyleLbl="parChTrans1D2" presStyleIdx="6" presStyleCnt="8" custSzX="759303" custSzY="5702957"/>
      <dgm:spPr/>
      <dgm:t>
        <a:bodyPr/>
        <a:lstStyle/>
        <a:p>
          <a:endParaRPr lang="en-US"/>
        </a:p>
      </dgm:t>
    </dgm:pt>
    <dgm:pt modelId="{C12C58A8-872A-4913-8F9F-2035F67B5458}" type="pres">
      <dgm:prSet presAssocID="{BA7B9E87-38F6-4D46-92BE-A1174E12B3B8}" presName="childText" presStyleLbl="bgAcc1" presStyleIdx="6" presStyleCnt="8" custScaleX="2000000" custScaleY="264037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EF6B0-5956-40D3-BBEA-82D2017D1ADC}" type="pres">
      <dgm:prSet presAssocID="{D2059A1C-39C1-432B-A98D-E51F4ACC0E36}" presName="Name13" presStyleLbl="parChTrans1D2" presStyleIdx="7" presStyleCnt="8" custSzX="759303" custSzY="6608621"/>
      <dgm:spPr/>
      <dgm:t>
        <a:bodyPr/>
        <a:lstStyle/>
        <a:p>
          <a:endParaRPr lang="en-US"/>
        </a:p>
      </dgm:t>
    </dgm:pt>
    <dgm:pt modelId="{0CB885BA-0F21-48E4-8732-94265277421E}" type="pres">
      <dgm:prSet presAssocID="{865B0462-B1B7-475E-A3DD-944229B430A3}" presName="childText" presStyleLbl="bgAcc1" presStyleIdx="7" presStyleCnt="8" custScaleX="2000000" custScaleY="438441" custLinFactX="-67929" custLinFactNeighborX="-100000" custLinFactNeighborY="-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0923C-62A7-4C61-85A7-F8C44B684F95}" srcId="{CCBC8F22-B39B-487B-AE98-C0EDD81599A1}" destId="{E2C14C76-98C4-476E-9619-EE146F974E2A}" srcOrd="4" destOrd="0" parTransId="{202E90DC-4F8D-49E1-8D48-A7404B45762A}" sibTransId="{1142118A-B408-4E60-A732-E204B885BD42}"/>
    <dgm:cxn modelId="{A4EF81CD-22E4-4E14-8E58-4EE69DFCE352}" type="presOf" srcId="{E2C14C76-98C4-476E-9619-EE146F974E2A}" destId="{1C4A0FAA-B406-41F6-B5B1-69C2E4A8D422}" srcOrd="0" destOrd="0" presId="urn:microsoft.com/office/officeart/2005/8/layout/hierarchy3"/>
    <dgm:cxn modelId="{515B8BCD-ED9F-4BC6-BD36-50400F2662C6}" type="presOf" srcId="{202E90DC-4F8D-49E1-8D48-A7404B45762A}" destId="{45B0C682-CF87-40DD-9FD0-B147464A8F0D}" srcOrd="0" destOrd="0" presId="urn:microsoft.com/office/officeart/2005/8/layout/hierarchy3"/>
    <dgm:cxn modelId="{D5255B20-202E-4AED-9A2D-36C558538F10}" srcId="{CCBC8F22-B39B-487B-AE98-C0EDD81599A1}" destId="{310CB19F-2F4F-4951-9205-02D2BF639043}" srcOrd="1" destOrd="0" parTransId="{7A5C1450-BD53-4846-9068-1F1CF0B3D5C2}" sibTransId="{BDC29C9F-3611-477C-A8D8-ED38BD1E437B}"/>
    <dgm:cxn modelId="{AABE89A0-6BA3-4251-BC1A-0CE919297A3F}" type="presOf" srcId="{CCBC8F22-B39B-487B-AE98-C0EDD81599A1}" destId="{B539BEE3-9BFF-4F66-A963-B3040E9DEBE5}" srcOrd="1" destOrd="0" presId="urn:microsoft.com/office/officeart/2005/8/layout/hierarchy3"/>
    <dgm:cxn modelId="{642DC177-9EDF-4609-BEE4-E9702003CE15}" type="presOf" srcId="{39A0D801-76EA-492D-902B-1E23ECEAC8BA}" destId="{770FDF23-4B65-4226-A839-BE40E8E1DEA0}" srcOrd="0" destOrd="0" presId="urn:microsoft.com/office/officeart/2005/8/layout/hierarchy3"/>
    <dgm:cxn modelId="{0612AB43-1265-4A0F-B245-5B5F9A72AE4E}" type="presOf" srcId="{3DC91D92-5FF7-4802-B0E4-4A4DECA4A071}" destId="{A3FCEA4D-F496-4050-A3B6-00A46B4D859C}" srcOrd="0" destOrd="0" presId="urn:microsoft.com/office/officeart/2005/8/layout/hierarchy3"/>
    <dgm:cxn modelId="{D9A5A89C-6B40-4CB4-9271-8F7AEF23034D}" srcId="{CCBC8F22-B39B-487B-AE98-C0EDD81599A1}" destId="{5DD1663D-C577-4A2E-9D88-05575F9CD7A1}" srcOrd="3" destOrd="0" parTransId="{6568E874-052F-4516-9044-A6DAD1FD8C05}" sibTransId="{2D2F8F3F-6415-423E-AC1B-E7B7A77474C5}"/>
    <dgm:cxn modelId="{F2CFC0B1-A454-4CD3-BA67-8B3F70AB752E}" type="presOf" srcId="{BA7B9E87-38F6-4D46-92BE-A1174E12B3B8}" destId="{C12C58A8-872A-4913-8F9F-2035F67B5458}" srcOrd="0" destOrd="0" presId="urn:microsoft.com/office/officeart/2005/8/layout/hierarchy3"/>
    <dgm:cxn modelId="{38F36B20-EAEF-45EA-99EE-6F9EDFAF7211}" srcId="{CCBC8F22-B39B-487B-AE98-C0EDD81599A1}" destId="{4E686CB0-E867-440D-95FC-174B3744D0E9}" srcOrd="0" destOrd="0" parTransId="{D0E4303D-42CE-475E-912E-0835DC16FFC6}" sibTransId="{ED0B52D6-93DF-48D5-B90B-85E004F3ABC0}"/>
    <dgm:cxn modelId="{3E1D3FA0-DAB0-4512-BD60-4742A5D4851D}" srcId="{CCBC8F22-B39B-487B-AE98-C0EDD81599A1}" destId="{BA7B9E87-38F6-4D46-92BE-A1174E12B3B8}" srcOrd="6" destOrd="0" parTransId="{C56FEE11-50D5-4A72-92DD-6463372D79B8}" sibTransId="{31E10A9A-383A-4487-A142-026787D4C6BB}"/>
    <dgm:cxn modelId="{D6A48739-B91A-4456-ADC3-38539BF39D0D}" srcId="{39A0D801-76EA-492D-902B-1E23ECEAC8BA}" destId="{CCBC8F22-B39B-487B-AE98-C0EDD81599A1}" srcOrd="0" destOrd="0" parTransId="{774A3B5F-6AE7-48B5-8A13-3DB605997D74}" sibTransId="{F74DBFC1-9499-4ED3-A82D-7EBE442A5682}"/>
    <dgm:cxn modelId="{54008936-B352-4B5D-B449-A3CF73650653}" type="presOf" srcId="{0E8FD6ED-B1B0-4EA1-86CC-B2C197A1F7B3}" destId="{59B232D8-401B-4E01-B082-5DC322129FD4}" srcOrd="0" destOrd="0" presId="urn:microsoft.com/office/officeart/2005/8/layout/hierarchy3"/>
    <dgm:cxn modelId="{F1392F72-9C8C-49D2-85CC-F67CF32185E6}" type="presOf" srcId="{5DD1663D-C577-4A2E-9D88-05575F9CD7A1}" destId="{0B48E6AD-4902-45BC-8356-6BAD92A820AD}" srcOrd="0" destOrd="0" presId="urn:microsoft.com/office/officeart/2005/8/layout/hierarchy3"/>
    <dgm:cxn modelId="{BCF628E5-DEB5-4A94-A15A-2955AAB5C156}" type="presOf" srcId="{865B0462-B1B7-475E-A3DD-944229B430A3}" destId="{0CB885BA-0F21-48E4-8732-94265277421E}" srcOrd="0" destOrd="0" presId="urn:microsoft.com/office/officeart/2005/8/layout/hierarchy3"/>
    <dgm:cxn modelId="{A2727ED7-6AF0-4CE2-A867-918EDACD5D61}" srcId="{CCBC8F22-B39B-487B-AE98-C0EDD81599A1}" destId="{F0C2A0CC-B182-448C-B928-CB4973FF3875}" srcOrd="2" destOrd="0" parTransId="{636619E8-021D-4AA0-A488-802BBB4210D3}" sibTransId="{10A5F00B-2F39-4570-836C-C45799188796}"/>
    <dgm:cxn modelId="{8608395F-27BA-460F-B353-64FAD6B23B5D}" type="presOf" srcId="{6568E874-052F-4516-9044-A6DAD1FD8C05}" destId="{A0FAC63D-53AC-4529-81B6-3E780AF1B21F}" srcOrd="0" destOrd="0" presId="urn:microsoft.com/office/officeart/2005/8/layout/hierarchy3"/>
    <dgm:cxn modelId="{BA8054AD-E0F6-4457-BC78-2BD79E89BA56}" srcId="{CCBC8F22-B39B-487B-AE98-C0EDD81599A1}" destId="{3DC91D92-5FF7-4802-B0E4-4A4DECA4A071}" srcOrd="5" destOrd="0" parTransId="{0E8FD6ED-B1B0-4EA1-86CC-B2C197A1F7B3}" sibTransId="{F72A577A-E3E8-4EBD-B362-BD870D4C2981}"/>
    <dgm:cxn modelId="{B768F874-90DD-40CF-BB61-9F63E4575C3B}" type="presOf" srcId="{310CB19F-2F4F-4951-9205-02D2BF639043}" destId="{6F9FF152-A6F6-4674-989F-084AD7062F47}" srcOrd="0" destOrd="0" presId="urn:microsoft.com/office/officeart/2005/8/layout/hierarchy3"/>
    <dgm:cxn modelId="{5E7DA8CF-9F1A-4499-A1BA-E081EF0E17BB}" type="presOf" srcId="{D0E4303D-42CE-475E-912E-0835DC16FFC6}" destId="{DCBED488-C5A5-44A8-B696-EB3305963A4F}" srcOrd="0" destOrd="0" presId="urn:microsoft.com/office/officeart/2005/8/layout/hierarchy3"/>
    <dgm:cxn modelId="{9AA1B5B3-3827-4D73-AB71-A03B03EB7304}" type="presOf" srcId="{7A5C1450-BD53-4846-9068-1F1CF0B3D5C2}" destId="{6F9CC913-170D-4E82-A374-A5DABE1D4FCB}" srcOrd="0" destOrd="0" presId="urn:microsoft.com/office/officeart/2005/8/layout/hierarchy3"/>
    <dgm:cxn modelId="{9818A690-E037-4797-87B4-FA54D5DE1DEB}" type="presOf" srcId="{636619E8-021D-4AA0-A488-802BBB4210D3}" destId="{EC40FAF4-766A-4D24-9BCB-C114CA52FCBF}" srcOrd="0" destOrd="0" presId="urn:microsoft.com/office/officeart/2005/8/layout/hierarchy3"/>
    <dgm:cxn modelId="{845EA813-7592-49B6-95FE-258E83E0DE66}" srcId="{CCBC8F22-B39B-487B-AE98-C0EDD81599A1}" destId="{865B0462-B1B7-475E-A3DD-944229B430A3}" srcOrd="7" destOrd="0" parTransId="{D2059A1C-39C1-432B-A98D-E51F4ACC0E36}" sibTransId="{9568BEDE-1ED0-4E3D-B38A-5D13A76F9AD5}"/>
    <dgm:cxn modelId="{D722EF8F-285E-4D93-ADDF-79FC9AE1BE1B}" type="presOf" srcId="{C56FEE11-50D5-4A72-92DD-6463372D79B8}" destId="{4AD8891A-F069-4493-9ACD-CB1D2BCBE5F1}" srcOrd="0" destOrd="0" presId="urn:microsoft.com/office/officeart/2005/8/layout/hierarchy3"/>
    <dgm:cxn modelId="{7E0AECFF-A73F-4E3C-A8D9-5BEA7347ACFF}" type="presOf" srcId="{CCBC8F22-B39B-487B-AE98-C0EDD81599A1}" destId="{86181B5B-B0A5-441E-B99E-3B1D7614FCB2}" srcOrd="0" destOrd="0" presId="urn:microsoft.com/office/officeart/2005/8/layout/hierarchy3"/>
    <dgm:cxn modelId="{B9C596BA-A9BE-4FCA-A644-75662F30EDC3}" type="presOf" srcId="{D2059A1C-39C1-432B-A98D-E51F4ACC0E36}" destId="{1C3EF6B0-5956-40D3-BBEA-82D2017D1ADC}" srcOrd="0" destOrd="0" presId="urn:microsoft.com/office/officeart/2005/8/layout/hierarchy3"/>
    <dgm:cxn modelId="{775A55AE-ADF0-4045-A132-E5667409CAE1}" type="presOf" srcId="{F0C2A0CC-B182-448C-B928-CB4973FF3875}" destId="{16993EE3-3E4D-4EEB-A405-78FD0A5C3EF3}" srcOrd="0" destOrd="0" presId="urn:microsoft.com/office/officeart/2005/8/layout/hierarchy3"/>
    <dgm:cxn modelId="{3FEC0904-645A-4228-BC8B-B3CFD2FACA18}" type="presOf" srcId="{4E686CB0-E867-440D-95FC-174B3744D0E9}" destId="{54D536C0-4A49-4788-80BB-0FB00D099340}" srcOrd="0" destOrd="0" presId="urn:microsoft.com/office/officeart/2005/8/layout/hierarchy3"/>
    <dgm:cxn modelId="{BF775303-F8A2-48DE-AFC2-4A0452239BA2}" type="presParOf" srcId="{770FDF23-4B65-4226-A839-BE40E8E1DEA0}" destId="{8437C1CC-C7B6-49C7-B8E7-9D71C911562D}" srcOrd="0" destOrd="0" presId="urn:microsoft.com/office/officeart/2005/8/layout/hierarchy3"/>
    <dgm:cxn modelId="{FA1F98AE-81E9-4CBB-8F49-E123F9A68BFA}" type="presParOf" srcId="{8437C1CC-C7B6-49C7-B8E7-9D71C911562D}" destId="{5F07E23E-86C0-4A50-AC0A-51603A996AC7}" srcOrd="0" destOrd="0" presId="urn:microsoft.com/office/officeart/2005/8/layout/hierarchy3"/>
    <dgm:cxn modelId="{4DDE91E6-2269-4253-B8E9-CA059557D97A}" type="presParOf" srcId="{5F07E23E-86C0-4A50-AC0A-51603A996AC7}" destId="{86181B5B-B0A5-441E-B99E-3B1D7614FCB2}" srcOrd="0" destOrd="0" presId="urn:microsoft.com/office/officeart/2005/8/layout/hierarchy3"/>
    <dgm:cxn modelId="{CDBDEA64-1B55-4A0C-926D-281B4B5D81B7}" type="presParOf" srcId="{5F07E23E-86C0-4A50-AC0A-51603A996AC7}" destId="{B539BEE3-9BFF-4F66-A963-B3040E9DEBE5}" srcOrd="1" destOrd="0" presId="urn:microsoft.com/office/officeart/2005/8/layout/hierarchy3"/>
    <dgm:cxn modelId="{A80ADC6B-B679-4739-BCB3-EB80740F9902}" type="presParOf" srcId="{8437C1CC-C7B6-49C7-B8E7-9D71C911562D}" destId="{0AA7C4DF-07B5-47E1-8831-726D704A102D}" srcOrd="1" destOrd="0" presId="urn:microsoft.com/office/officeart/2005/8/layout/hierarchy3"/>
    <dgm:cxn modelId="{AFB4FA6C-3869-432E-A655-F920A5EB4798}" type="presParOf" srcId="{0AA7C4DF-07B5-47E1-8831-726D704A102D}" destId="{DCBED488-C5A5-44A8-B696-EB3305963A4F}" srcOrd="0" destOrd="0" presId="urn:microsoft.com/office/officeart/2005/8/layout/hierarchy3"/>
    <dgm:cxn modelId="{EDF47FCF-1D8C-41BA-8890-907A1EB3F0DB}" type="presParOf" srcId="{0AA7C4DF-07B5-47E1-8831-726D704A102D}" destId="{54D536C0-4A49-4788-80BB-0FB00D099340}" srcOrd="1" destOrd="0" presId="urn:microsoft.com/office/officeart/2005/8/layout/hierarchy3"/>
    <dgm:cxn modelId="{A54339C2-7991-4AF6-B7C5-4979855A2B08}" type="presParOf" srcId="{0AA7C4DF-07B5-47E1-8831-726D704A102D}" destId="{6F9CC913-170D-4E82-A374-A5DABE1D4FCB}" srcOrd="2" destOrd="0" presId="urn:microsoft.com/office/officeart/2005/8/layout/hierarchy3"/>
    <dgm:cxn modelId="{A02EACA2-D1E1-46E3-A4F9-DD7D097EB148}" type="presParOf" srcId="{0AA7C4DF-07B5-47E1-8831-726D704A102D}" destId="{6F9FF152-A6F6-4674-989F-084AD7062F47}" srcOrd="3" destOrd="0" presId="urn:microsoft.com/office/officeart/2005/8/layout/hierarchy3"/>
    <dgm:cxn modelId="{F3919024-259B-4D57-9BC1-8ED44265DDF7}" type="presParOf" srcId="{0AA7C4DF-07B5-47E1-8831-726D704A102D}" destId="{EC40FAF4-766A-4D24-9BCB-C114CA52FCBF}" srcOrd="4" destOrd="0" presId="urn:microsoft.com/office/officeart/2005/8/layout/hierarchy3"/>
    <dgm:cxn modelId="{8E5A7112-9906-4DD7-BC9C-FBECDD10C8AF}" type="presParOf" srcId="{0AA7C4DF-07B5-47E1-8831-726D704A102D}" destId="{16993EE3-3E4D-4EEB-A405-78FD0A5C3EF3}" srcOrd="5" destOrd="0" presId="urn:microsoft.com/office/officeart/2005/8/layout/hierarchy3"/>
    <dgm:cxn modelId="{6FEE75C3-9784-461B-B637-63C72B88C347}" type="presParOf" srcId="{0AA7C4DF-07B5-47E1-8831-726D704A102D}" destId="{A0FAC63D-53AC-4529-81B6-3E780AF1B21F}" srcOrd="6" destOrd="0" presId="urn:microsoft.com/office/officeart/2005/8/layout/hierarchy3"/>
    <dgm:cxn modelId="{3F7D153D-512B-4A53-BC42-26A7235947DC}" type="presParOf" srcId="{0AA7C4DF-07B5-47E1-8831-726D704A102D}" destId="{0B48E6AD-4902-45BC-8356-6BAD92A820AD}" srcOrd="7" destOrd="0" presId="urn:microsoft.com/office/officeart/2005/8/layout/hierarchy3"/>
    <dgm:cxn modelId="{75492019-DE82-4E42-B17B-0AE36B8B240A}" type="presParOf" srcId="{0AA7C4DF-07B5-47E1-8831-726D704A102D}" destId="{45B0C682-CF87-40DD-9FD0-B147464A8F0D}" srcOrd="8" destOrd="0" presId="urn:microsoft.com/office/officeart/2005/8/layout/hierarchy3"/>
    <dgm:cxn modelId="{B96CDC9E-F5BA-40E4-8CB6-E1EC0A31A3F8}" type="presParOf" srcId="{0AA7C4DF-07B5-47E1-8831-726D704A102D}" destId="{1C4A0FAA-B406-41F6-B5B1-69C2E4A8D422}" srcOrd="9" destOrd="0" presId="urn:microsoft.com/office/officeart/2005/8/layout/hierarchy3"/>
    <dgm:cxn modelId="{6548ABAF-7FF9-4FF3-972F-5A50F8348A8C}" type="presParOf" srcId="{0AA7C4DF-07B5-47E1-8831-726D704A102D}" destId="{59B232D8-401B-4E01-B082-5DC322129FD4}" srcOrd="10" destOrd="0" presId="urn:microsoft.com/office/officeart/2005/8/layout/hierarchy3"/>
    <dgm:cxn modelId="{525C0B4C-CA56-4E91-8ED1-1DD587AF59D9}" type="presParOf" srcId="{0AA7C4DF-07B5-47E1-8831-726D704A102D}" destId="{A3FCEA4D-F496-4050-A3B6-00A46B4D859C}" srcOrd="11" destOrd="0" presId="urn:microsoft.com/office/officeart/2005/8/layout/hierarchy3"/>
    <dgm:cxn modelId="{C3D8E31F-523D-4B52-94C1-E0956BEAF658}" type="presParOf" srcId="{0AA7C4DF-07B5-47E1-8831-726D704A102D}" destId="{4AD8891A-F069-4493-9ACD-CB1D2BCBE5F1}" srcOrd="12" destOrd="0" presId="urn:microsoft.com/office/officeart/2005/8/layout/hierarchy3"/>
    <dgm:cxn modelId="{3F78599A-47FB-4B02-9448-8EAC9E45977E}" type="presParOf" srcId="{0AA7C4DF-07B5-47E1-8831-726D704A102D}" destId="{C12C58A8-872A-4913-8F9F-2035F67B5458}" srcOrd="13" destOrd="0" presId="urn:microsoft.com/office/officeart/2005/8/layout/hierarchy3"/>
    <dgm:cxn modelId="{836797EB-CCC7-48DA-AF79-B54DEDC35D57}" type="presParOf" srcId="{0AA7C4DF-07B5-47E1-8831-726D704A102D}" destId="{1C3EF6B0-5956-40D3-BBEA-82D2017D1ADC}" srcOrd="14" destOrd="0" presId="urn:microsoft.com/office/officeart/2005/8/layout/hierarchy3"/>
    <dgm:cxn modelId="{1C72C138-49C2-4B09-B3B3-63033B39B76E}" type="presParOf" srcId="{0AA7C4DF-07B5-47E1-8831-726D704A102D}" destId="{0CB885BA-0F21-48E4-8732-94265277421E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8F7A-9161-4387-AB5F-2166D0E85277}">
      <dsp:nvSpPr>
        <dsp:cNvPr id="0" name=""/>
        <dsp:cNvSpPr/>
      </dsp:nvSpPr>
      <dsp:spPr>
        <a:xfrm>
          <a:off x="7506" y="0"/>
          <a:ext cx="4028672" cy="639707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მომსახურებაზე გაზრდილი ხელმისაწვდომობა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60" y="0"/>
        <a:ext cx="3388965" cy="639707"/>
      </dsp:txXfrm>
    </dsp:sp>
    <dsp:sp modelId="{F668D32E-F538-4EFB-9EF2-9FE4BA3FCB38}">
      <dsp:nvSpPr>
        <dsp:cNvPr id="0" name=""/>
        <dsp:cNvSpPr/>
      </dsp:nvSpPr>
      <dsp:spPr>
        <a:xfrm>
          <a:off x="4963" y="601637"/>
          <a:ext cx="4033630" cy="639707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მომხმარებლების გაზრდილი გამოცდილება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817" y="601637"/>
        <a:ext cx="3393923" cy="639707"/>
      </dsp:txXfrm>
    </dsp:sp>
    <dsp:sp modelId="{65F66A6B-97A1-4A91-BEA6-29E9A8CA017F}">
      <dsp:nvSpPr>
        <dsp:cNvPr id="0" name=""/>
        <dsp:cNvSpPr/>
      </dsp:nvSpPr>
      <dsp:spPr>
        <a:xfrm>
          <a:off x="2484" y="1211240"/>
          <a:ext cx="4026225" cy="639707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გაზრდილი ფინანსური დაცულობა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338" y="1211240"/>
        <a:ext cx="3386518" cy="639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81B5B-B0A5-441E-B99E-3B1D7614FCB2}">
      <dsp:nvSpPr>
        <dsp:cNvPr id="0" name=""/>
        <dsp:cNvSpPr/>
      </dsp:nvSpPr>
      <dsp:spPr>
        <a:xfrm>
          <a:off x="685799" y="0"/>
          <a:ext cx="5901190" cy="439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საზოგადოებრივი ჯანმრთელობის დაცვა</a:t>
          </a:r>
          <a:endParaRPr lang="en-US" sz="1200" kern="1200" dirty="0"/>
        </a:p>
      </dsp:txBody>
      <dsp:txXfrm>
        <a:off x="698657" y="12858"/>
        <a:ext cx="5875474" cy="413304"/>
      </dsp:txXfrm>
    </dsp:sp>
    <dsp:sp modelId="{DCBED488-C5A5-44A8-B696-EB3305963A4F}">
      <dsp:nvSpPr>
        <dsp:cNvPr id="0" name=""/>
        <dsp:cNvSpPr/>
      </dsp:nvSpPr>
      <dsp:spPr>
        <a:xfrm>
          <a:off x="1275918" y="439020"/>
          <a:ext cx="761031" cy="34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876"/>
              </a:lnTo>
              <a:lnTo>
                <a:pt x="761031" y="340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36C0-4A49-4788-80BB-0FB00D099340}">
      <dsp:nvSpPr>
        <dsp:cNvPr id="0" name=""/>
        <dsp:cNvSpPr/>
      </dsp:nvSpPr>
      <dsp:spPr>
        <a:xfrm>
          <a:off x="2036950" y="475902"/>
          <a:ext cx="4720952" cy="607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დაავადებათა ადრეული გამოვლენა და სკრინინგი</a:t>
          </a:r>
          <a:endParaRPr lang="en-US" sz="1200" kern="1200" dirty="0"/>
        </a:p>
      </dsp:txBody>
      <dsp:txXfrm>
        <a:off x="2054757" y="493709"/>
        <a:ext cx="4685338" cy="572375"/>
      </dsp:txXfrm>
    </dsp:sp>
    <dsp:sp modelId="{6F9CC913-170D-4E82-A374-A5DABE1D4FCB}">
      <dsp:nvSpPr>
        <dsp:cNvPr id="0" name=""/>
        <dsp:cNvSpPr/>
      </dsp:nvSpPr>
      <dsp:spPr>
        <a:xfrm>
          <a:off x="1275918" y="439020"/>
          <a:ext cx="761031" cy="876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520"/>
              </a:lnTo>
              <a:lnTo>
                <a:pt x="761031" y="8765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FF152-A6F6-4674-989F-084AD7062F47}">
      <dsp:nvSpPr>
        <dsp:cNvPr id="0" name=""/>
        <dsp:cNvSpPr/>
      </dsp:nvSpPr>
      <dsp:spPr>
        <a:xfrm>
          <a:off x="2036950" y="1120774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იმუნიზაცია</a:t>
          </a:r>
          <a:endParaRPr lang="en-US" sz="1200" kern="1200" dirty="0"/>
        </a:p>
      </dsp:txBody>
      <dsp:txXfrm>
        <a:off x="2048359" y="1132183"/>
        <a:ext cx="4698134" cy="366715"/>
      </dsp:txXfrm>
    </dsp:sp>
    <dsp:sp modelId="{EC40FAF4-766A-4D24-9BCB-C114CA52FCBF}">
      <dsp:nvSpPr>
        <dsp:cNvPr id="0" name=""/>
        <dsp:cNvSpPr/>
      </dsp:nvSpPr>
      <dsp:spPr>
        <a:xfrm>
          <a:off x="1275918" y="439020"/>
          <a:ext cx="761031" cy="130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936"/>
              </a:lnTo>
              <a:lnTo>
                <a:pt x="761031" y="13029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93EE3-3E4D-4EEB-A405-78FD0A5C3EF3}">
      <dsp:nvSpPr>
        <dsp:cNvPr id="0" name=""/>
        <dsp:cNvSpPr/>
      </dsp:nvSpPr>
      <dsp:spPr>
        <a:xfrm>
          <a:off x="2036950" y="1547190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ეპიდზედამხედველობა</a:t>
          </a:r>
          <a:endParaRPr lang="en-US" sz="1200" kern="1200" dirty="0"/>
        </a:p>
      </dsp:txBody>
      <dsp:txXfrm>
        <a:off x="2048359" y="1558599"/>
        <a:ext cx="4698134" cy="366715"/>
      </dsp:txXfrm>
    </dsp:sp>
    <dsp:sp modelId="{A0FAC63D-53AC-4529-81B6-3E780AF1B21F}">
      <dsp:nvSpPr>
        <dsp:cNvPr id="0" name=""/>
        <dsp:cNvSpPr/>
      </dsp:nvSpPr>
      <dsp:spPr>
        <a:xfrm>
          <a:off x="1275918" y="439020"/>
          <a:ext cx="761031" cy="1729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351"/>
              </a:lnTo>
              <a:lnTo>
                <a:pt x="761031" y="17293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8E6AD-4902-45BC-8356-6BAD92A820AD}">
      <dsp:nvSpPr>
        <dsp:cNvPr id="0" name=""/>
        <dsp:cNvSpPr/>
      </dsp:nvSpPr>
      <dsp:spPr>
        <a:xfrm>
          <a:off x="2036950" y="1973605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უსაფრთხო სისხლი</a:t>
          </a:r>
          <a:endParaRPr lang="en-US" sz="1200" kern="1200" dirty="0"/>
        </a:p>
      </dsp:txBody>
      <dsp:txXfrm>
        <a:off x="2048359" y="1985014"/>
        <a:ext cx="4698134" cy="366715"/>
      </dsp:txXfrm>
    </dsp:sp>
    <dsp:sp modelId="{45B0C682-CF87-40DD-9FD0-B147464A8F0D}">
      <dsp:nvSpPr>
        <dsp:cNvPr id="0" name=""/>
        <dsp:cNvSpPr/>
      </dsp:nvSpPr>
      <dsp:spPr>
        <a:xfrm>
          <a:off x="1275918" y="439020"/>
          <a:ext cx="761031" cy="215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767"/>
              </a:lnTo>
              <a:lnTo>
                <a:pt x="761031" y="21557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A0FAA-B406-41F6-B5B1-69C2E4A8D422}">
      <dsp:nvSpPr>
        <dsp:cNvPr id="0" name=""/>
        <dsp:cNvSpPr/>
      </dsp:nvSpPr>
      <dsp:spPr>
        <a:xfrm>
          <a:off x="2036950" y="2400021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პროფესიულ დაავადებათა პრევენცია</a:t>
          </a:r>
          <a:endParaRPr lang="en-US" sz="1200" kern="1200" dirty="0"/>
        </a:p>
      </dsp:txBody>
      <dsp:txXfrm>
        <a:off x="2048359" y="2411430"/>
        <a:ext cx="4698134" cy="366715"/>
      </dsp:txXfrm>
    </dsp:sp>
    <dsp:sp modelId="{E4C2EDC1-F73D-4768-A6B5-29B7AF4A30AF}">
      <dsp:nvSpPr>
        <dsp:cNvPr id="0" name=""/>
        <dsp:cNvSpPr/>
      </dsp:nvSpPr>
      <dsp:spPr>
        <a:xfrm>
          <a:off x="1275918" y="439020"/>
          <a:ext cx="761031" cy="2582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182"/>
              </a:lnTo>
              <a:lnTo>
                <a:pt x="761031" y="25821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53E8B-6BBF-46E9-890F-FFE25813F5A0}">
      <dsp:nvSpPr>
        <dsp:cNvPr id="0" name=""/>
        <dsp:cNvSpPr/>
      </dsp:nvSpPr>
      <dsp:spPr>
        <a:xfrm>
          <a:off x="2036950" y="2826436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ტუბერკულოზის მართვა</a:t>
          </a:r>
          <a:endParaRPr lang="en-US" sz="1200" kern="1200" dirty="0"/>
        </a:p>
      </dsp:txBody>
      <dsp:txXfrm>
        <a:off x="2048359" y="2837845"/>
        <a:ext cx="4698134" cy="366715"/>
      </dsp:txXfrm>
    </dsp:sp>
    <dsp:sp modelId="{59B232D8-401B-4E01-B082-5DC322129FD4}">
      <dsp:nvSpPr>
        <dsp:cNvPr id="0" name=""/>
        <dsp:cNvSpPr/>
      </dsp:nvSpPr>
      <dsp:spPr>
        <a:xfrm>
          <a:off x="1275918" y="439020"/>
          <a:ext cx="761031" cy="300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8598"/>
              </a:lnTo>
              <a:lnTo>
                <a:pt x="761031" y="30085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CEA4D-F496-4050-A3B6-00A46B4D859C}">
      <dsp:nvSpPr>
        <dsp:cNvPr id="0" name=""/>
        <dsp:cNvSpPr/>
      </dsp:nvSpPr>
      <dsp:spPr>
        <a:xfrm>
          <a:off x="2036950" y="3252852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აივ-ინფექცია/შიდსის მართვა</a:t>
          </a:r>
          <a:endParaRPr lang="en-US" sz="1200" kern="1200" dirty="0"/>
        </a:p>
      </dsp:txBody>
      <dsp:txXfrm>
        <a:off x="2048359" y="3264261"/>
        <a:ext cx="4698134" cy="366715"/>
      </dsp:txXfrm>
    </dsp:sp>
    <dsp:sp modelId="{4AD8891A-F069-4493-9ACD-CB1D2BCBE5F1}">
      <dsp:nvSpPr>
        <dsp:cNvPr id="0" name=""/>
        <dsp:cNvSpPr/>
      </dsp:nvSpPr>
      <dsp:spPr>
        <a:xfrm>
          <a:off x="1275918" y="439020"/>
          <a:ext cx="761031" cy="3435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5014"/>
              </a:lnTo>
              <a:lnTo>
                <a:pt x="761031" y="34350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C58A8-872A-4913-8F9F-2035F67B5458}">
      <dsp:nvSpPr>
        <dsp:cNvPr id="0" name=""/>
        <dsp:cNvSpPr/>
      </dsp:nvSpPr>
      <dsp:spPr>
        <a:xfrm>
          <a:off x="2036950" y="3679268"/>
          <a:ext cx="4720952" cy="38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დედათა და ბავშვთა ჯანმრთელობა</a:t>
          </a:r>
          <a:endParaRPr lang="en-US" sz="1200" kern="1200" dirty="0"/>
        </a:p>
      </dsp:txBody>
      <dsp:txXfrm>
        <a:off x="2048359" y="3690677"/>
        <a:ext cx="4698134" cy="366715"/>
      </dsp:txXfrm>
    </dsp:sp>
    <dsp:sp modelId="{608EBB76-A774-4D1F-B97C-9B7CC0E213BA}">
      <dsp:nvSpPr>
        <dsp:cNvPr id="0" name=""/>
        <dsp:cNvSpPr/>
      </dsp:nvSpPr>
      <dsp:spPr>
        <a:xfrm>
          <a:off x="1275918" y="439020"/>
          <a:ext cx="761031" cy="3990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0078"/>
              </a:lnTo>
              <a:lnTo>
                <a:pt x="761031" y="39900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4E9CC-C3C3-46C5-9D91-8E7D7369D13C}">
      <dsp:nvSpPr>
        <dsp:cNvPr id="0" name=""/>
        <dsp:cNvSpPr/>
      </dsp:nvSpPr>
      <dsp:spPr>
        <a:xfrm>
          <a:off x="2036950" y="4105683"/>
          <a:ext cx="4720952" cy="64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ჯანმრთელობის ხელშეწყობა</a:t>
          </a:r>
          <a:endParaRPr lang="en-US" sz="1200" kern="1200" dirty="0"/>
        </a:p>
      </dsp:txBody>
      <dsp:txXfrm>
        <a:off x="2055895" y="4124628"/>
        <a:ext cx="4683062" cy="608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81B5B-B0A5-441E-B99E-3B1D7614FCB2}">
      <dsp:nvSpPr>
        <dsp:cNvPr id="0" name=""/>
        <dsp:cNvSpPr/>
      </dsp:nvSpPr>
      <dsp:spPr>
        <a:xfrm>
          <a:off x="524924" y="0"/>
          <a:ext cx="6486177" cy="482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პრიორიტეტულ სფეროებში მოსახლეობისათვის სამედიცინო მომსახურების მიწოდება </a:t>
          </a:r>
          <a:endParaRPr lang="en-US" sz="1200" kern="1200" dirty="0"/>
        </a:p>
      </dsp:txBody>
      <dsp:txXfrm>
        <a:off x="539057" y="14133"/>
        <a:ext cx="6457911" cy="454274"/>
      </dsp:txXfrm>
    </dsp:sp>
    <dsp:sp modelId="{DCBED488-C5A5-44A8-B696-EB3305963A4F}">
      <dsp:nvSpPr>
        <dsp:cNvPr id="0" name=""/>
        <dsp:cNvSpPr/>
      </dsp:nvSpPr>
      <dsp:spPr>
        <a:xfrm>
          <a:off x="1173542" y="482540"/>
          <a:ext cx="648617" cy="3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193"/>
              </a:lnTo>
              <a:lnTo>
                <a:pt x="648617" y="3731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36C0-4A49-4788-80BB-0FB00D099340}">
      <dsp:nvSpPr>
        <dsp:cNvPr id="0" name=""/>
        <dsp:cNvSpPr/>
      </dsp:nvSpPr>
      <dsp:spPr>
        <a:xfrm>
          <a:off x="1822159" y="521604"/>
          <a:ext cx="5188942" cy="668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ფსიქიკური ჯანმრთელობა</a:t>
          </a:r>
          <a:endParaRPr lang="en-US" sz="1200" kern="1200" dirty="0"/>
        </a:p>
      </dsp:txBody>
      <dsp:txXfrm>
        <a:off x="1841732" y="541177"/>
        <a:ext cx="5149796" cy="629113"/>
      </dsp:txXfrm>
    </dsp:sp>
    <dsp:sp modelId="{6F9CC913-170D-4E82-A374-A5DABE1D4FCB}">
      <dsp:nvSpPr>
        <dsp:cNvPr id="0" name=""/>
        <dsp:cNvSpPr/>
      </dsp:nvSpPr>
      <dsp:spPr>
        <a:xfrm>
          <a:off x="1173542" y="482540"/>
          <a:ext cx="648617" cy="96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35"/>
              </a:lnTo>
              <a:lnTo>
                <a:pt x="648617" y="961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FF152-A6F6-4674-989F-084AD7062F47}">
      <dsp:nvSpPr>
        <dsp:cNvPr id="0" name=""/>
        <dsp:cNvSpPr/>
      </dsp:nvSpPr>
      <dsp:spPr>
        <a:xfrm>
          <a:off x="1822159" y="1230402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დიაბეტის მართვა</a:t>
          </a:r>
          <a:endParaRPr lang="en-US" sz="1200" kern="1200" dirty="0"/>
        </a:p>
      </dsp:txBody>
      <dsp:txXfrm>
        <a:off x="1834699" y="1242942"/>
        <a:ext cx="5163862" cy="403067"/>
      </dsp:txXfrm>
    </dsp:sp>
    <dsp:sp modelId="{EC40FAF4-766A-4D24-9BCB-C114CA52FCBF}">
      <dsp:nvSpPr>
        <dsp:cNvPr id="0" name=""/>
        <dsp:cNvSpPr/>
      </dsp:nvSpPr>
      <dsp:spPr>
        <a:xfrm>
          <a:off x="1173542" y="482540"/>
          <a:ext cx="648617" cy="1430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621"/>
              </a:lnTo>
              <a:lnTo>
                <a:pt x="648617" y="14306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93EE3-3E4D-4EEB-A405-78FD0A5C3EF3}">
      <dsp:nvSpPr>
        <dsp:cNvPr id="0" name=""/>
        <dsp:cNvSpPr/>
      </dsp:nvSpPr>
      <dsp:spPr>
        <a:xfrm>
          <a:off x="1822159" y="1699088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ბავშვთა ონკოჰემატოლოგიური მომსახურება</a:t>
          </a:r>
          <a:endParaRPr lang="en-US" sz="1200" kern="1200" dirty="0"/>
        </a:p>
      </dsp:txBody>
      <dsp:txXfrm>
        <a:off x="1834699" y="1711628"/>
        <a:ext cx="5163862" cy="403067"/>
      </dsp:txXfrm>
    </dsp:sp>
    <dsp:sp modelId="{A0FAC63D-53AC-4529-81B6-3E780AF1B21F}">
      <dsp:nvSpPr>
        <dsp:cNvPr id="0" name=""/>
        <dsp:cNvSpPr/>
      </dsp:nvSpPr>
      <dsp:spPr>
        <a:xfrm>
          <a:off x="1173542" y="482540"/>
          <a:ext cx="648617" cy="1899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308"/>
              </a:lnTo>
              <a:lnTo>
                <a:pt x="648617" y="18993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8E6AD-4902-45BC-8356-6BAD92A820AD}">
      <dsp:nvSpPr>
        <dsp:cNvPr id="0" name=""/>
        <dsp:cNvSpPr/>
      </dsp:nvSpPr>
      <dsp:spPr>
        <a:xfrm>
          <a:off x="1822159" y="2167775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დიალიზი და თირკმლის ტრანსპლანტაცია</a:t>
          </a:r>
          <a:endParaRPr lang="en-US" sz="1200" kern="1200" dirty="0"/>
        </a:p>
      </dsp:txBody>
      <dsp:txXfrm>
        <a:off x="1834699" y="2180315"/>
        <a:ext cx="5163862" cy="403067"/>
      </dsp:txXfrm>
    </dsp:sp>
    <dsp:sp modelId="{45B0C682-CF87-40DD-9FD0-B147464A8F0D}">
      <dsp:nvSpPr>
        <dsp:cNvPr id="0" name=""/>
        <dsp:cNvSpPr/>
      </dsp:nvSpPr>
      <dsp:spPr>
        <a:xfrm>
          <a:off x="1173542" y="482540"/>
          <a:ext cx="648617" cy="2367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994"/>
              </a:lnTo>
              <a:lnTo>
                <a:pt x="648617" y="23679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A0FAA-B406-41F6-B5B1-69C2E4A8D422}">
      <dsp:nvSpPr>
        <dsp:cNvPr id="0" name=""/>
        <dsp:cNvSpPr/>
      </dsp:nvSpPr>
      <dsp:spPr>
        <a:xfrm>
          <a:off x="1822159" y="2636461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ინკურაბელურ პაციენტთა მზრუნველობა</a:t>
          </a:r>
          <a:endParaRPr lang="en-US" sz="1200" kern="1200" dirty="0"/>
        </a:p>
      </dsp:txBody>
      <dsp:txXfrm>
        <a:off x="1834699" y="2649001"/>
        <a:ext cx="5163862" cy="403067"/>
      </dsp:txXfrm>
    </dsp:sp>
    <dsp:sp modelId="{59B232D8-401B-4E01-B082-5DC322129FD4}">
      <dsp:nvSpPr>
        <dsp:cNvPr id="0" name=""/>
        <dsp:cNvSpPr/>
      </dsp:nvSpPr>
      <dsp:spPr>
        <a:xfrm>
          <a:off x="1173542" y="482540"/>
          <a:ext cx="648617" cy="283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680"/>
              </a:lnTo>
              <a:lnTo>
                <a:pt x="648617" y="28366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CEA4D-F496-4050-A3B6-00A46B4D859C}">
      <dsp:nvSpPr>
        <dsp:cNvPr id="0" name=""/>
        <dsp:cNvSpPr/>
      </dsp:nvSpPr>
      <dsp:spPr>
        <a:xfrm>
          <a:off x="1822159" y="3105147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სასწრაფო გადაუდებელი დახმარება</a:t>
          </a:r>
          <a:endParaRPr lang="en-US" sz="1200" kern="1200" dirty="0"/>
        </a:p>
      </dsp:txBody>
      <dsp:txXfrm>
        <a:off x="1834699" y="3117687"/>
        <a:ext cx="5163862" cy="403067"/>
      </dsp:txXfrm>
    </dsp:sp>
    <dsp:sp modelId="{4AD8891A-F069-4493-9ACD-CB1D2BCBE5F1}">
      <dsp:nvSpPr>
        <dsp:cNvPr id="0" name=""/>
        <dsp:cNvSpPr/>
      </dsp:nvSpPr>
      <dsp:spPr>
        <a:xfrm>
          <a:off x="1173542" y="482540"/>
          <a:ext cx="648617" cy="330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367"/>
              </a:lnTo>
              <a:lnTo>
                <a:pt x="648617" y="33053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C58A8-872A-4913-8F9F-2035F67B5458}">
      <dsp:nvSpPr>
        <dsp:cNvPr id="0" name=""/>
        <dsp:cNvSpPr/>
      </dsp:nvSpPr>
      <dsp:spPr>
        <a:xfrm>
          <a:off x="1822159" y="3573834"/>
          <a:ext cx="5188942" cy="42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სოფლის ექიმი</a:t>
          </a:r>
          <a:endParaRPr lang="en-US" sz="1200" kern="1200" dirty="0"/>
        </a:p>
      </dsp:txBody>
      <dsp:txXfrm>
        <a:off x="1834699" y="3586374"/>
        <a:ext cx="5163862" cy="403067"/>
      </dsp:txXfrm>
    </dsp:sp>
    <dsp:sp modelId="{1C3EF6B0-5956-40D3-BBEA-82D2017D1ADC}">
      <dsp:nvSpPr>
        <dsp:cNvPr id="0" name=""/>
        <dsp:cNvSpPr/>
      </dsp:nvSpPr>
      <dsp:spPr>
        <a:xfrm>
          <a:off x="1173542" y="482540"/>
          <a:ext cx="648617" cy="3915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5455"/>
              </a:lnTo>
              <a:lnTo>
                <a:pt x="648617" y="39154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885BA-0F21-48E4-8732-94265277421E}">
      <dsp:nvSpPr>
        <dsp:cNvPr id="0" name=""/>
        <dsp:cNvSpPr/>
      </dsp:nvSpPr>
      <dsp:spPr>
        <a:xfrm>
          <a:off x="1822159" y="4042520"/>
          <a:ext cx="5188942" cy="710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სამხედრო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ძალებში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გასაწვევ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მოქალაქეთა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სამედიცინო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შემოწმება</a:t>
          </a:r>
          <a:endParaRPr lang="en-US" sz="1200" kern="1200" dirty="0"/>
        </a:p>
      </dsp:txBody>
      <dsp:txXfrm>
        <a:off x="1842982" y="4063343"/>
        <a:ext cx="5147296" cy="66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0.0675</cdr:x>
      <cdr:y>0.92281</cdr:y>
    </cdr:from>
    <cdr:to>
      <cdr:x>0.25</cdr:x>
      <cdr:y>0.97963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9468" y="6086008"/>
          <a:ext cx="2188564" cy="374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0.03875</cdr:x>
      <cdr:y>0.94554</cdr:y>
    </cdr:from>
    <cdr:to>
      <cdr:x>0.22125</cdr:x>
      <cdr:y>0.96372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694" y="6235909"/>
          <a:ext cx="2188564" cy="119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0.5261</cdr:x>
      <cdr:y>0.21176</cdr:y>
    </cdr:from>
    <cdr:to>
      <cdr:x>0.6011</cdr:x>
      <cdr:y>0.26078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414247" y="1452281"/>
          <a:ext cx="914400" cy="336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0.29706</cdr:x>
      <cdr:y>0.07843</cdr:y>
    </cdr:from>
    <cdr:to>
      <cdr:x>0.37206</cdr:x>
      <cdr:y>0.21176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21741" y="5378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0.35833</cdr:x>
      <cdr:y>0.24815</cdr:y>
    </cdr:from>
    <cdr:to>
      <cdr:x>0.45833</cdr:x>
      <cdr:y>0.29259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76600" y="1276348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0.375</cdr:x>
      <cdr:y>0.29259</cdr:y>
    </cdr:from>
    <cdr:to>
      <cdr:x>0.475</cdr:x>
      <cdr:y>0.42593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29000" y="1504948"/>
          <a:ext cx="9144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0.30443</cdr:x>
      <cdr:y>0.43272</cdr:y>
    </cdr:from>
    <cdr:to>
      <cdr:x>0.41277</cdr:x>
      <cdr:y>0.48694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783706" y="2225708"/>
          <a:ext cx="990661" cy="278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dirty="0"/>
            <a:t>78.1%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0.30443</cdr:x>
      <cdr:y>0.75854</cdr:y>
    </cdr:from>
    <cdr:to>
      <cdr:x>0.41277</cdr:x>
      <cdr:y>0.82407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783705" y="3901560"/>
          <a:ext cx="990661" cy="337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98.8%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A4D15-BF76-4C56-8095-2A2A3EC3842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8472A-0730-493B-8A52-8FB84C21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The population of Georgia has declined</a:t>
            </a:r>
            <a:r>
              <a:rPr lang="en-US" b="0" baseline="0" dirty="0" smtClean="0">
                <a:latin typeface="Tw Cen MT" panose="020B0602020104020603" pitchFamily="34" charset="0"/>
              </a:rPr>
              <a:t> during the last 25 years, largely due to the outmigration and according to the census conducted in 2014, it is 3,7 </a:t>
            </a:r>
            <a:r>
              <a:rPr lang="en-US" b="0" baseline="0" dirty="0" err="1" smtClean="0">
                <a:latin typeface="Tw Cen MT" panose="020B0602020104020603" pitchFamily="34" charset="0"/>
              </a:rPr>
              <a:t>mln</a:t>
            </a:r>
            <a:r>
              <a:rPr lang="en-US" b="0" baseline="0" dirty="0" smtClean="0">
                <a:latin typeface="Tw Cen MT" panose="020B0602020104020603" pitchFamily="34" charset="0"/>
              </a:rPr>
              <a:t>.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Georgia has made a good progress in improving health outcomes.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expectancy has increased by about 5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over the few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decades and currently is at 73.5 years.</a:t>
            </a:r>
            <a:endParaRPr lang="en-US" sz="1200" b="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ly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declin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ed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under-five mortality and infant mortality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2015 Georgia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MDGs 4</a:t>
            </a:r>
            <a:r>
              <a:rPr lang="en-US" sz="1200" b="0" kern="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decrease under-5 mortality rate</a:t>
            </a:r>
            <a:endParaRPr lang="en-US" sz="1200" b="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5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UHC program was accompanied with</a:t>
            </a:r>
            <a:r>
              <a:rPr lang="en-US" baseline="0" dirty="0" smtClean="0"/>
              <a:t> a substantial increase in the governments budget allocations. From 2012 to 2016, the health budget more than doubled, as a percentage of GDP it increased from 1.7 percent to 3% in 2016.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share of the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out-of-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payments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itures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significantly decreased from 73%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 2012)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5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(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mainly due to the lower cost of hospitalization, which is a direct consequence of the universal healthcare program.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58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dirty="0" smtClean="0"/>
              <a:t>არაგადამდები თუ გადამდები დაავადებების პრევენციისთვის</a:t>
            </a:r>
            <a:r>
              <a:rPr lang="ka-GE" baseline="0" dirty="0" smtClean="0"/>
              <a:t> მნიშვნელოვანია მოსახლეობის სამედიცინო მომსახურებაზე ხელმისაწვდომობა. სწორედ სოციალურად ორიენტირებული პოლიტიკა აირჩია 2012 წელს ახლად არჩეულმა და უკვე 2016 წელს ხელმეორედ არჩეულმა მთავრობამ. პოლიტიკური პრიორიტეტი აისახა პრაქტიკულ ნაბიჯებშიც, 2012 წლიდან დღემდე 3-ჯერ გაიზარდა ჯანდაცვაზე სახელმწიფო ალოკაციები.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a-G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baseline="0" dirty="0" smtClean="0"/>
              <a:t>მეორე მნიშვნელოვანი ნაბიჯი იყო 2013 წელს საყოველთაო ჯანდაცვის პროგრამის ამოქმედება, რითაც ქვეყანაში პირველად შეიქმნა უნივერსალური მოცვის პრეცენდენტი.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baseline="0" dirty="0" smtClean="0"/>
              <a:t>მსოფლიო ბანკის, ჯანმრთელობის მსოფლიო ორგნზიაციისა და აშშ-ის განვითარების სააგენტოს მიერ 2014 და 2017 წლებში ჩატარებულმა კვლევებმა აჩვენა, რომ 2013 წლიდან გაიზარდა მომსახურებაზე ხელმისაწვდომობა, გაიზარდა სერვისების მოხმარება, შემცირდა ფინანსური ბარიერები.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6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2698" y="185352"/>
            <a:ext cx="5438140" cy="4141523"/>
          </a:xfrm>
        </p:spPr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74DD4-A335-4789-BC77-41EF11F6F6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642698" y="4370769"/>
            <a:ext cx="5438140" cy="10717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slide shows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number of people with a positive HCV test results presenting to four pilot provider sites in Tbilisi by week.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first four weeks of the program at least 700 people presented to the 4 sites combined, peaking during the second week at a 1000 people.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642698" y="5444975"/>
            <a:ext cx="5438140" cy="101614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here are the same trends by month BUT  for 12 provider sites enrolled in the program as of October 18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peak volume of Hepatitis C –infected persons seeking care occurred in May and thereafter stabilized  at approximately 2300 people per month.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otes Placeholder 2"/>
          <p:cNvSpPr txBox="1">
            <a:spLocks/>
          </p:cNvSpPr>
          <p:nvPr/>
        </p:nvSpPr>
        <p:spPr>
          <a:xfrm>
            <a:off x="642698" y="6461116"/>
            <a:ext cx="5438140" cy="1238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slide demonstrates  number of persons with current HCV-infection and indications for treatment, who were approved by the committee ,depicted in blue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those who started treatment depicted in  orange, by month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Initially in May and June proportionally a low percentage of patients eligible to start treatment were approved. However as the process was refined, in July and August larger proportion of patients started treatment.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Notes Placeholder 2"/>
          <p:cNvSpPr txBox="1">
            <a:spLocks/>
          </p:cNvSpPr>
          <p:nvPr/>
        </p:nvSpPr>
        <p:spPr>
          <a:xfrm>
            <a:off x="642698" y="7918253"/>
            <a:ext cx="5438140" cy="8839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 are the demographic characteristics of 3 722 people who started treatment.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86% of patients were  male.  Median age was 51.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data of Family score was equally distributed among those with less than 70.000 score and those with &gt;70,000</a:t>
            </a:r>
          </a:p>
        </p:txBody>
      </p:sp>
      <p:sp>
        <p:nvSpPr>
          <p:cNvPr id="9" name="Notes Placeholder 2"/>
          <p:cNvSpPr txBox="1">
            <a:spLocks/>
          </p:cNvSpPr>
          <p:nvPr/>
        </p:nvSpPr>
        <p:spPr>
          <a:xfrm>
            <a:off x="642698" y="8887493"/>
            <a:ext cx="5438140" cy="49133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Among patients who started treatment the majority resided in Tbilisi followed by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Imereti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Adjara regions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6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 smtClean="0"/>
              <a:t>2020 წელი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6324600" cy="1828800"/>
          </a:xfrm>
        </p:spPr>
        <p:txBody>
          <a:bodyPr/>
          <a:lstStyle/>
          <a:p>
            <a:pPr algn="l"/>
            <a:r>
              <a:rPr lang="ka-GE" sz="3600" dirty="0" smtClean="0"/>
              <a:t>ჯანმრთელობის დაცვის სახელმწიფო პროგრამები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333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19" y="1676399"/>
            <a:ext cx="8706047" cy="4429809"/>
          </a:xfrm>
        </p:spPr>
        <p:txBody>
          <a:bodyPr>
            <a:noAutofit/>
          </a:bodyPr>
          <a:lstStyle/>
          <a:p>
            <a:pPr lvl="0" algn="just">
              <a:lnSpc>
                <a:spcPct val="114000"/>
              </a:lnSpc>
              <a:spcBef>
                <a:spcPts val="30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 2" panose="05020102010507070707" pitchFamily="18" charset="2"/>
              <a:buChar char="P"/>
            </a:pPr>
            <a:r>
              <a:rPr lang="ka-GE" sz="2400" b="0" dirty="0" smtClean="0">
                <a:effectLst/>
              </a:rPr>
              <a:t>საქართველოს </a:t>
            </a:r>
            <a:r>
              <a:rPr lang="ka-GE" sz="2400" b="0" dirty="0">
                <a:effectLst/>
              </a:rPr>
              <a:t>მთავრობამ თითოეული მოქალაქისათვის შექმნა ჯანდაცვის უფლებით უნივერსალური სარგებლობის ფუნდამენტი </a:t>
            </a:r>
          </a:p>
          <a:p>
            <a:pPr lvl="0" algn="just">
              <a:lnSpc>
                <a:spcPct val="114000"/>
              </a:lnSpc>
              <a:spcBef>
                <a:spcPts val="30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 2" panose="05020102010507070707" pitchFamily="18" charset="2"/>
              <a:buChar char="P"/>
            </a:pPr>
            <a:r>
              <a:rPr lang="ka-GE" sz="2400" b="0" dirty="0" smtClean="0">
                <a:effectLst/>
              </a:rPr>
              <a:t>საქართველოს </a:t>
            </a:r>
            <a:r>
              <a:rPr lang="ka-GE" sz="2400" b="0" dirty="0">
                <a:effectLst/>
              </a:rPr>
              <a:t>ყველა მოქალაქე უზრუნველყოფილია საბაზისო სამედიცინო მომსახურებით, </a:t>
            </a:r>
            <a:r>
              <a:rPr lang="ka-GE" sz="2400" b="0" dirty="0" smtClean="0">
                <a:effectLst/>
              </a:rPr>
              <a:t>515 </a:t>
            </a:r>
            <a:r>
              <a:rPr lang="ka-GE" sz="2400" b="0" dirty="0">
                <a:effectLst/>
              </a:rPr>
              <a:t>ათასამდე პირს აქვს კერძო ან კორპორატიული დაზღვევა; </a:t>
            </a:r>
            <a:endParaRPr lang="en-US" sz="2400" b="0" dirty="0">
              <a:effectLst/>
            </a:endParaRPr>
          </a:p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 2" panose="05020102010507070707" pitchFamily="18" charset="2"/>
              <a:buChar char="P"/>
            </a:pPr>
            <a:r>
              <a:rPr lang="ka-GE" sz="2400" b="0" dirty="0" smtClean="0">
                <a:effectLst/>
              </a:rPr>
              <a:t>საყოველთაო </a:t>
            </a:r>
            <a:r>
              <a:rPr lang="ka-GE" sz="2400" b="0" dirty="0">
                <a:effectLst/>
              </a:rPr>
              <a:t>ჯანდაცვის მოსარგებლეების აბსოლუტური უმრავლესობა (96.4%) კმაყოფილი ან ძალიან კმაყოფილია ჰოსპიტალური და/ან </a:t>
            </a:r>
            <a:r>
              <a:rPr lang="ka-GE" sz="2400" b="0" dirty="0" smtClean="0">
                <a:effectLst/>
              </a:rPr>
              <a:t>ამბულატორიული </a:t>
            </a:r>
            <a:r>
              <a:rPr lang="ka-GE" sz="2400" b="0" dirty="0">
                <a:effectLst/>
              </a:rPr>
              <a:t>მომსახურებით, </a:t>
            </a:r>
            <a:endParaRPr lang="en-US" sz="2400" b="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88639"/>
            <a:ext cx="8229600" cy="1257747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საყოველთაო ჯანდაცვის პროგრამის შეფასება (</a:t>
            </a:r>
            <a:r>
              <a:rPr lang="en-US" sz="2400" b="1" dirty="0"/>
              <a:t>WB</a:t>
            </a:r>
            <a:r>
              <a:rPr lang="ka-GE" sz="2400" b="1" dirty="0"/>
              <a:t>, </a:t>
            </a:r>
            <a:r>
              <a:rPr lang="en-US" sz="2400" b="1" dirty="0"/>
              <a:t>WHO </a:t>
            </a:r>
            <a:r>
              <a:rPr lang="ka-GE" sz="2400" b="1" dirty="0"/>
              <a:t>და </a:t>
            </a:r>
            <a:r>
              <a:rPr lang="en-US" sz="2400" b="1" dirty="0" smtClean="0"/>
              <a:t>USAID</a:t>
            </a:r>
            <a:r>
              <a:rPr lang="ka-GE" sz="2400" b="1" dirty="0" smtClean="0"/>
              <a:t>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5" y="633622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WB</a:t>
            </a:r>
            <a:r>
              <a:rPr lang="ka-GE" sz="1200" b="1" dirty="0" smtClean="0"/>
              <a:t>, </a:t>
            </a:r>
            <a:r>
              <a:rPr lang="en-US" sz="1200" b="1" dirty="0" smtClean="0"/>
              <a:t>WHO </a:t>
            </a:r>
            <a:r>
              <a:rPr lang="ka-GE" sz="1200" b="1" dirty="0" smtClean="0"/>
              <a:t>და </a:t>
            </a:r>
            <a:r>
              <a:rPr lang="en-US" sz="1200" b="1" dirty="0" smtClean="0"/>
              <a:t>USAID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038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905000"/>
            <a:ext cx="77851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b="1" dirty="0" smtClean="0">
                <a:solidFill>
                  <a:srgbClr val="FF0000"/>
                </a:solidFill>
              </a:rPr>
              <a:t>ამოქმედდა </a:t>
            </a:r>
            <a:r>
              <a:rPr lang="en-US" sz="2000" b="1" dirty="0" smtClean="0">
                <a:solidFill>
                  <a:srgbClr val="FF0000"/>
                </a:solidFill>
              </a:rPr>
              <a:t>2017 </a:t>
            </a:r>
            <a:r>
              <a:rPr lang="ka-GE" sz="2000" b="1" dirty="0" smtClean="0">
                <a:solidFill>
                  <a:srgbClr val="FF0000"/>
                </a:solidFill>
              </a:rPr>
              <a:t>წლის 1 ივლისიდან </a:t>
            </a:r>
            <a:r>
              <a:rPr lang="ka-GE" sz="2000" dirty="0"/>
              <a:t>ქრონიკული დაავადებების მქონე პირთათვის, რომლებიც რეგისტრირებულნი არიან „სოციალურად დაუცველი ოჯახების“ მონაცემთა ერთიან ბაზაში და მათზე მინიჭებული სარეიტინგო ქულა  არ აღემატება </a:t>
            </a:r>
            <a:r>
              <a:rPr lang="ka-GE" sz="2000" b="1" dirty="0">
                <a:solidFill>
                  <a:srgbClr val="FF0000"/>
                </a:solidFill>
              </a:rPr>
              <a:t>100 </a:t>
            </a:r>
            <a:r>
              <a:rPr lang="ka-GE" sz="2000" b="1" dirty="0" smtClean="0">
                <a:solidFill>
                  <a:srgbClr val="FF0000"/>
                </a:solidFill>
              </a:rPr>
              <a:t>000</a:t>
            </a:r>
            <a:r>
              <a:rPr lang="ka-GE" sz="2000" dirty="0" smtClean="0"/>
              <a:t>-ს.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2018 </a:t>
            </a:r>
            <a:r>
              <a:rPr lang="ka-GE" sz="2000" b="1" dirty="0">
                <a:solidFill>
                  <a:srgbClr val="FF0000"/>
                </a:solidFill>
              </a:rPr>
              <a:t>წლის სექტემბრიდან </a:t>
            </a:r>
            <a:r>
              <a:rPr lang="ka-GE" sz="2000" b="1" dirty="0"/>
              <a:t>პროგრამის ბენეფიციარებად დამატებით განისაზღვრნენ </a:t>
            </a:r>
            <a:r>
              <a:rPr lang="en-US" sz="2000" dirty="0" err="1"/>
              <a:t>საპენსიო</a:t>
            </a:r>
            <a:r>
              <a:rPr lang="en-US" sz="2000" dirty="0"/>
              <a:t> </a:t>
            </a:r>
            <a:r>
              <a:rPr lang="en-US" sz="2000" dirty="0" err="1"/>
              <a:t>ასაკის</a:t>
            </a:r>
            <a:r>
              <a:rPr lang="en-US" sz="2000" dirty="0"/>
              <a:t> </a:t>
            </a:r>
            <a:r>
              <a:rPr lang="ka-GE" sz="2000" dirty="0"/>
              <a:t>პირები</a:t>
            </a:r>
            <a:r>
              <a:rPr lang="en-US" sz="2000" dirty="0"/>
              <a:t> (</a:t>
            </a:r>
            <a:r>
              <a:rPr lang="en-US" sz="2000" dirty="0" err="1"/>
              <a:t>ქალი</a:t>
            </a:r>
            <a:r>
              <a:rPr lang="en-US" sz="2000" dirty="0"/>
              <a:t>  –  60 </a:t>
            </a:r>
            <a:r>
              <a:rPr lang="en-US" sz="2000" dirty="0" err="1"/>
              <a:t>წლიდან</a:t>
            </a:r>
            <a:r>
              <a:rPr lang="en-US" sz="2000" dirty="0"/>
              <a:t>, </a:t>
            </a:r>
            <a:r>
              <a:rPr lang="en-US" sz="2000" dirty="0" err="1"/>
              <a:t>მამაკაცი</a:t>
            </a:r>
            <a:r>
              <a:rPr lang="en-US" sz="2000" dirty="0"/>
              <a:t>  –  65 </a:t>
            </a:r>
            <a:r>
              <a:rPr lang="en-US" sz="2000" dirty="0" err="1"/>
              <a:t>წლიდან</a:t>
            </a:r>
            <a:r>
              <a:rPr lang="en-US" sz="2000" dirty="0"/>
              <a:t>), </a:t>
            </a:r>
            <a:r>
              <a:rPr lang="en-US" sz="2000" dirty="0" err="1"/>
              <a:t>შეზღუდული</a:t>
            </a:r>
            <a:r>
              <a:rPr lang="en-US" sz="2000" dirty="0"/>
              <a:t> </a:t>
            </a:r>
            <a:r>
              <a:rPr lang="en-US" sz="2000" dirty="0" err="1"/>
              <a:t>შესაძლებლობის</a:t>
            </a:r>
            <a:r>
              <a:rPr lang="en-US" sz="2000" dirty="0"/>
              <a:t> </a:t>
            </a:r>
            <a:r>
              <a:rPr lang="en-US" sz="2000" dirty="0" err="1"/>
              <a:t>სტატუსის</a:t>
            </a:r>
            <a:r>
              <a:rPr lang="en-US" sz="2000" dirty="0"/>
              <a:t> </a:t>
            </a:r>
            <a:r>
              <a:rPr lang="en-US" sz="2000" dirty="0" err="1"/>
              <a:t>მქონე</a:t>
            </a:r>
            <a:r>
              <a:rPr lang="en-US" sz="2000" dirty="0"/>
              <a:t> </a:t>
            </a:r>
            <a:r>
              <a:rPr lang="en-US" sz="2000" dirty="0" err="1"/>
              <a:t>ბავშვ</a:t>
            </a:r>
            <a:r>
              <a:rPr lang="ka-GE" sz="2000" dirty="0"/>
              <a:t>ებ</a:t>
            </a:r>
            <a:r>
              <a:rPr lang="en-US" sz="2000" dirty="0"/>
              <a:t>ი, </a:t>
            </a:r>
            <a:r>
              <a:rPr lang="en-US" sz="2000" dirty="0" err="1"/>
              <a:t>აგრეთვე</a:t>
            </a:r>
            <a:r>
              <a:rPr lang="en-US" sz="2000" dirty="0"/>
              <a:t> </a:t>
            </a:r>
            <a:r>
              <a:rPr lang="en-US" sz="2000" dirty="0" err="1"/>
              <a:t>მკვეთრად</a:t>
            </a:r>
            <a:r>
              <a:rPr lang="en-US" sz="2000" dirty="0"/>
              <a:t> </a:t>
            </a:r>
            <a:r>
              <a:rPr lang="en-US" sz="2000" dirty="0" err="1"/>
              <a:t>ან</a:t>
            </a:r>
            <a:r>
              <a:rPr lang="en-US" sz="2000" dirty="0"/>
              <a:t> </a:t>
            </a:r>
            <a:r>
              <a:rPr lang="en-US" sz="2000" dirty="0" err="1"/>
              <a:t>მნიშვნელოვნად</a:t>
            </a:r>
            <a:r>
              <a:rPr lang="en-US" sz="2000" dirty="0"/>
              <a:t> </a:t>
            </a:r>
            <a:r>
              <a:rPr lang="en-US" sz="2000" dirty="0" err="1"/>
              <a:t>გამოხატული</a:t>
            </a:r>
            <a:r>
              <a:rPr lang="en-US" sz="2000" dirty="0"/>
              <a:t> </a:t>
            </a:r>
            <a:r>
              <a:rPr lang="en-US" sz="2000" dirty="0" err="1"/>
              <a:t>შეზღუდული</a:t>
            </a:r>
            <a:r>
              <a:rPr lang="en-US" sz="2000" dirty="0"/>
              <a:t> </a:t>
            </a:r>
            <a:r>
              <a:rPr lang="en-US" sz="2000" dirty="0" err="1"/>
              <a:t>შესაძლებლობის</a:t>
            </a:r>
            <a:r>
              <a:rPr lang="en-US" sz="2000" dirty="0"/>
              <a:t> </a:t>
            </a:r>
            <a:r>
              <a:rPr lang="en-US" sz="2000" dirty="0" err="1"/>
              <a:t>სტატუსის</a:t>
            </a:r>
            <a:r>
              <a:rPr lang="en-US" sz="2000" dirty="0"/>
              <a:t> </a:t>
            </a:r>
            <a:r>
              <a:rPr lang="en-US" sz="2000" dirty="0" err="1"/>
              <a:t>მქონე</a:t>
            </a:r>
            <a:r>
              <a:rPr lang="en-US" sz="2000" dirty="0"/>
              <a:t> </a:t>
            </a:r>
            <a:r>
              <a:rPr lang="en-US" sz="2000" dirty="0" err="1"/>
              <a:t>პირ</a:t>
            </a:r>
            <a:r>
              <a:rPr lang="ka-GE" sz="2000" dirty="0"/>
              <a:t>ებ</a:t>
            </a:r>
            <a:r>
              <a:rPr lang="en-US" sz="2000" dirty="0"/>
              <a:t>ი.</a:t>
            </a:r>
            <a:r>
              <a:rPr lang="ka-GE" sz="2000" dirty="0"/>
              <a:t> ასევე, ვეტერანები და გამყოფი ხაზის მიმდებარედ მცხოვრები მოსახლეობა</a:t>
            </a:r>
            <a:endParaRPr lang="en-US" sz="2000" dirty="0"/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1800" b="1" dirty="0"/>
              <a:t>ქრონიკული დაავადებების სამკურნალო მედიკამენტებით უზრუნველყოფის სახელმწიფო </a:t>
            </a:r>
            <a:r>
              <a:rPr lang="ka-GE" sz="1800" b="1" dirty="0" smtClean="0"/>
              <a:t>პროგრამა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725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b="1" u="sng" dirty="0" err="1">
                <a:solidFill>
                  <a:srgbClr val="C00000"/>
                </a:solidFill>
              </a:rPr>
              <a:t>გულ-სისხლძარღვთა</a:t>
            </a:r>
            <a:r>
              <a:rPr lang="en-US" sz="1800" dirty="0">
                <a:solidFill>
                  <a:srgbClr val="595959"/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ქრონიკული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დაავადებების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სამკურნალო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პროდუქტი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თ უზრუნველყოფას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en-US" sz="1800" dirty="0">
              <a:solidFill>
                <a:srgbClr val="595959"/>
              </a:solidFill>
            </a:endParaRPr>
          </a:p>
          <a:p>
            <a:pPr>
              <a:buFont typeface="Arial"/>
              <a:buChar char="•"/>
            </a:pPr>
            <a:r>
              <a:rPr lang="en-US" sz="1800" b="1" u="sng" dirty="0" err="1" smtClean="0">
                <a:solidFill>
                  <a:srgbClr val="C00000"/>
                </a:solidFill>
              </a:rPr>
              <a:t>ფილტვის</a:t>
            </a:r>
            <a:r>
              <a:rPr lang="en-US" sz="1800" b="1" u="sng" dirty="0" smtClean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ქრონიკულ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დაავადებათა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ka-GE" sz="1800" b="1" u="sng" dirty="0" smtClean="0">
                <a:solidFill>
                  <a:srgbClr val="C00000"/>
                </a:solidFill>
              </a:rPr>
              <a:t>(ასთმა, ფქოდი)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სამკურნალო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პროდუქტი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თ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en-US" sz="1800" dirty="0">
              <a:solidFill>
                <a:srgbClr val="595959"/>
              </a:solidFill>
            </a:endParaRPr>
          </a:p>
          <a:p>
            <a:pPr>
              <a:buFont typeface="Arial"/>
              <a:buChar char="•"/>
            </a:pPr>
            <a:r>
              <a:rPr lang="en-US" sz="1800" b="1" u="sng" dirty="0" err="1" smtClean="0">
                <a:solidFill>
                  <a:srgbClr val="C00000"/>
                </a:solidFill>
              </a:rPr>
              <a:t>დიაბეტის</a:t>
            </a:r>
            <a:r>
              <a:rPr lang="en-US" sz="1800" b="1" u="sng" dirty="0" smtClean="0">
                <a:solidFill>
                  <a:srgbClr val="C00000"/>
                </a:solidFill>
              </a:rPr>
              <a:t> </a:t>
            </a:r>
            <a:r>
              <a:rPr lang="en-US" sz="1800" b="1" u="sng" dirty="0">
                <a:solidFill>
                  <a:srgbClr val="C00000"/>
                </a:solidFill>
              </a:rPr>
              <a:t>(</a:t>
            </a:r>
            <a:r>
              <a:rPr lang="en-US" sz="1800" b="1" u="sng" dirty="0" err="1">
                <a:solidFill>
                  <a:srgbClr val="C00000"/>
                </a:solidFill>
              </a:rPr>
              <a:t>ტიპი</a:t>
            </a:r>
            <a:r>
              <a:rPr lang="en-US" sz="1800" b="1" u="sng" dirty="0">
                <a:solidFill>
                  <a:srgbClr val="C00000"/>
                </a:solidFill>
              </a:rPr>
              <a:t> 2)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სამკურნალო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პროდუქტი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თ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en-US" sz="1800" dirty="0">
              <a:solidFill>
                <a:srgbClr val="595959"/>
              </a:solidFill>
            </a:endParaRPr>
          </a:p>
          <a:p>
            <a:pPr>
              <a:buFont typeface="Arial"/>
              <a:buChar char="•"/>
            </a:pPr>
            <a:r>
              <a:rPr lang="en-US" sz="1800" b="1" u="sng" dirty="0" err="1" smtClean="0">
                <a:solidFill>
                  <a:srgbClr val="C00000"/>
                </a:solidFill>
              </a:rPr>
              <a:t>ფარისებრი</a:t>
            </a:r>
            <a:r>
              <a:rPr lang="en-US" sz="1800" b="1" u="sng" dirty="0" smtClean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ჯირკვლის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დაავადებათა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სამკურნალო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პროდუქტი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თ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უზრუნველყოფას;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800" dirty="0">
              <a:solidFill>
                <a:srgbClr val="595959"/>
              </a:solidFill>
            </a:endParaRPr>
          </a:p>
          <a:p>
            <a:r>
              <a:rPr lang="ka-GE" sz="1800" b="1" u="sng" dirty="0" smtClean="0">
                <a:solidFill>
                  <a:srgbClr val="C00000"/>
                </a:solidFill>
              </a:rPr>
              <a:t>პარკინსონის </a:t>
            </a:r>
            <a:r>
              <a:rPr lang="ka-GE" sz="1800" b="1" u="sng" dirty="0">
                <a:solidFill>
                  <a:schemeClr val="tx1"/>
                </a:solidFill>
              </a:rPr>
              <a:t>სამკურნალო </a:t>
            </a:r>
            <a:r>
              <a:rPr lang="en-US" sz="1800" b="1" u="sng" dirty="0" err="1">
                <a:solidFill>
                  <a:schemeClr val="tx1"/>
                </a:solidFill>
              </a:rPr>
              <a:t>ფარმაცევტული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</a:rPr>
              <a:t>პროდუქტი</a:t>
            </a:r>
            <a:r>
              <a:rPr lang="ka-GE" sz="1800" b="1" u="sng" dirty="0" smtClean="0">
                <a:solidFill>
                  <a:schemeClr val="tx1"/>
                </a:solidFill>
              </a:rPr>
              <a:t>თ</a:t>
            </a:r>
            <a:r>
              <a:rPr lang="en-US" sz="1800" b="1" u="sng" dirty="0" smtClean="0">
                <a:solidFill>
                  <a:schemeClr val="tx1"/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</a:t>
            </a:r>
            <a:r>
              <a:rPr lang="en-US" sz="1800" b="1" u="sng" dirty="0" smtClean="0">
                <a:solidFill>
                  <a:schemeClr val="tx1"/>
                </a:solidFill>
              </a:rPr>
              <a:t>;</a:t>
            </a:r>
            <a:endParaRPr lang="en-US" sz="1800" b="1" u="sng" dirty="0">
              <a:solidFill>
                <a:schemeClr val="tx1"/>
              </a:solidFill>
            </a:endParaRPr>
          </a:p>
          <a:p>
            <a:r>
              <a:rPr lang="ka-GE" sz="1800" b="1" u="sng" dirty="0">
                <a:solidFill>
                  <a:srgbClr val="C00000"/>
                </a:solidFill>
              </a:rPr>
              <a:t>ეპილეფსიის </a:t>
            </a:r>
            <a:r>
              <a:rPr lang="ka-GE" sz="1800" b="1" u="sng" dirty="0">
                <a:solidFill>
                  <a:schemeClr val="tx1"/>
                </a:solidFill>
              </a:rPr>
              <a:t>სამკურნალო </a:t>
            </a:r>
            <a:r>
              <a:rPr lang="en-US" sz="1800" b="1" u="sng" dirty="0" err="1">
                <a:solidFill>
                  <a:schemeClr val="tx1"/>
                </a:solidFill>
              </a:rPr>
              <a:t>ფარმაცევტული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</a:rPr>
              <a:t>პროდუქტი</a:t>
            </a:r>
            <a:r>
              <a:rPr lang="ka-GE" sz="1800" b="1" u="sng" dirty="0" smtClean="0">
                <a:solidFill>
                  <a:schemeClr val="tx1"/>
                </a:solidFill>
              </a:rPr>
              <a:t>თ</a:t>
            </a:r>
            <a:r>
              <a:rPr lang="en-US" sz="1800" b="1" u="sng" dirty="0" smtClean="0">
                <a:solidFill>
                  <a:schemeClr val="tx1"/>
                </a:solidFill>
              </a:rPr>
              <a:t> </a:t>
            </a:r>
            <a:r>
              <a:rPr lang="ka-G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უზრუნველყოფას</a:t>
            </a:r>
            <a:r>
              <a:rPr lang="en-US" sz="1800" b="1" u="sng" dirty="0" smtClean="0">
                <a:solidFill>
                  <a:schemeClr val="tx1"/>
                </a:solidFill>
              </a:rPr>
              <a:t>;</a:t>
            </a:r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000" b="1" dirty="0"/>
              <a:t>ქრონიკული დაავადებების სამკურნალო მედიკამენტებით </a:t>
            </a:r>
            <a:r>
              <a:rPr lang="ka-GE" sz="2000" b="1" dirty="0" smtClean="0"/>
              <a:t>უზრუნველყოფა მოიცავს: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579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2020 წლიდან პროგრამა სრულად ინტეგრირდა საყოველთაო ჯანდაცვის პროგრამის ფარგლებში</a:t>
            </a:r>
          </a:p>
          <a:p>
            <a:r>
              <a:rPr lang="ka-GE" dirty="0" smtClean="0"/>
              <a:t>მოსარგებლეები დარჩა უცვლელი</a:t>
            </a:r>
          </a:p>
          <a:p>
            <a:r>
              <a:rPr lang="ka-GE" dirty="0" smtClean="0"/>
              <a:t>პროგრამა გახდა ვაუჩერული</a:t>
            </a:r>
          </a:p>
          <a:p>
            <a:r>
              <a:rPr lang="ka-GE" dirty="0" smtClean="0"/>
              <a:t>ბენეფიციარები სრულად უფასოდ მიიღებენ სიით განსაზღვრულ მედიკამენტებს,შესაბამისი აფთიაქბიდან, შესაბამის ფასად და დადგენილი ლიმიტების ფარგლებში</a:t>
            </a:r>
          </a:p>
          <a:p>
            <a:endParaRPr lang="ka-GE" dirty="0"/>
          </a:p>
          <a:p>
            <a:endParaRPr lang="ka-GE" dirty="0" smtClean="0"/>
          </a:p>
          <a:p>
            <a:r>
              <a:rPr lang="ka-GE" b="1" dirty="0" smtClean="0">
                <a:solidFill>
                  <a:srgbClr val="FF0000"/>
                </a:solidFill>
              </a:rPr>
              <a:t>*2017 წლიდან პროგრამის ფარგლებში რეგისტრირებულია და სერვისებით ისარგებლა 160 000-მდე პირმა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000" b="1" dirty="0"/>
              <a:t>ქრონიკული დაავადებების სამკურნალო მედიკამენტებით უზრუნველყოფა </a:t>
            </a:r>
            <a:r>
              <a:rPr lang="ka-GE" sz="2000" b="1" dirty="0" smtClean="0"/>
              <a:t>2020 წლიდან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1796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პროგრამის მოსარგებლეები არიან:</a:t>
            </a:r>
          </a:p>
          <a:p>
            <a:pPr marL="45720" indent="0">
              <a:buNone/>
            </a:pPr>
            <a:endParaRPr lang="ka-G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საქართველოს</a:t>
            </a:r>
            <a:r>
              <a:rPr lang="en-US" dirty="0"/>
              <a:t> </a:t>
            </a:r>
            <a:r>
              <a:rPr lang="en-US" dirty="0" err="1"/>
              <a:t>მოქალაქეობის</a:t>
            </a:r>
            <a:r>
              <a:rPr lang="en-US" dirty="0"/>
              <a:t> </a:t>
            </a:r>
            <a:r>
              <a:rPr lang="en-US" dirty="0" err="1"/>
              <a:t>დამადასტურებელი</a:t>
            </a:r>
            <a:r>
              <a:rPr lang="en-US" dirty="0"/>
              <a:t> </a:t>
            </a:r>
            <a:r>
              <a:rPr lang="en-US" dirty="0" err="1"/>
              <a:t>დოკუმენტის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 smtClean="0"/>
              <a:t>პირები</a:t>
            </a:r>
            <a:r>
              <a:rPr lang="ka-GE" dirty="0" smtClean="0"/>
              <a:t>;</a:t>
            </a:r>
          </a:p>
          <a:p>
            <a:pPr marL="320040" lvl="1" indent="0">
              <a:buNone/>
            </a:pPr>
            <a:endParaRPr lang="ka-G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პენიტენციურ</a:t>
            </a:r>
            <a:r>
              <a:rPr lang="en-US" dirty="0"/>
              <a:t> </a:t>
            </a:r>
            <a:r>
              <a:rPr lang="en-US" dirty="0" err="1"/>
              <a:t>დაწესებულებებში</a:t>
            </a:r>
            <a:r>
              <a:rPr lang="en-US" dirty="0"/>
              <a:t> </a:t>
            </a:r>
            <a:r>
              <a:rPr lang="en-US" dirty="0" err="1"/>
              <a:t>განთავსებული</a:t>
            </a:r>
            <a:r>
              <a:rPr lang="en-US" dirty="0"/>
              <a:t> </a:t>
            </a:r>
            <a:r>
              <a:rPr lang="en-US" dirty="0" err="1"/>
              <a:t>ბრალდებულები</a:t>
            </a:r>
            <a:r>
              <a:rPr lang="en-US" dirty="0"/>
              <a:t>/ </a:t>
            </a:r>
            <a:r>
              <a:rPr lang="en-US" dirty="0" err="1"/>
              <a:t>მსჯავრდებულები</a:t>
            </a:r>
            <a:r>
              <a:rPr lang="en-US" dirty="0"/>
              <a:t>, </a:t>
            </a:r>
            <a:r>
              <a:rPr lang="en-US" dirty="0" err="1"/>
              <a:t>საქართველოს</a:t>
            </a:r>
            <a:r>
              <a:rPr lang="en-US" dirty="0"/>
              <a:t> </a:t>
            </a:r>
            <a:r>
              <a:rPr lang="en-US" dirty="0" err="1"/>
              <a:t>მოქალაქეობის</a:t>
            </a:r>
            <a:r>
              <a:rPr lang="en-US" dirty="0"/>
              <a:t> </a:t>
            </a:r>
            <a:r>
              <a:rPr lang="en-US" dirty="0" err="1"/>
              <a:t>დამადასტურებელი</a:t>
            </a:r>
            <a:r>
              <a:rPr lang="en-US" dirty="0"/>
              <a:t> </a:t>
            </a:r>
            <a:r>
              <a:rPr lang="en-US" dirty="0" err="1"/>
              <a:t>დოკუმენტის</a:t>
            </a:r>
            <a:r>
              <a:rPr lang="en-US" dirty="0"/>
              <a:t> </a:t>
            </a:r>
            <a:r>
              <a:rPr lang="en-US" dirty="0" err="1"/>
              <a:t>არქონის</a:t>
            </a:r>
            <a:r>
              <a:rPr lang="en-US" dirty="0"/>
              <a:t> </a:t>
            </a:r>
            <a:r>
              <a:rPr lang="en-US" dirty="0" err="1" smtClean="0"/>
              <a:t>მიუხედავად</a:t>
            </a:r>
            <a:r>
              <a:rPr lang="ka-GE" dirty="0" smtClean="0"/>
              <a:t>;</a:t>
            </a:r>
          </a:p>
          <a:p>
            <a:pPr marL="320040" lvl="1" indent="0">
              <a:buNone/>
            </a:pPr>
            <a:endParaRPr lang="ka-G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პირადობის</a:t>
            </a:r>
            <a:r>
              <a:rPr lang="en-US" dirty="0"/>
              <a:t> </a:t>
            </a:r>
            <a:r>
              <a:rPr lang="en-US" dirty="0" err="1"/>
              <a:t>ნეიტრალური</a:t>
            </a:r>
            <a:r>
              <a:rPr lang="en-US" dirty="0"/>
              <a:t> </a:t>
            </a:r>
            <a:r>
              <a:rPr lang="en-US" dirty="0" err="1"/>
              <a:t>მოწმობის</a:t>
            </a:r>
            <a:r>
              <a:rPr lang="en-US" dirty="0"/>
              <a:t> </a:t>
            </a:r>
            <a:r>
              <a:rPr lang="en-US" dirty="0" err="1"/>
              <a:t>ან</a:t>
            </a:r>
            <a:r>
              <a:rPr lang="en-US" dirty="0"/>
              <a:t>/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ნეიტრალური</a:t>
            </a:r>
            <a:r>
              <a:rPr lang="en-US" dirty="0"/>
              <a:t> </a:t>
            </a:r>
            <a:r>
              <a:rPr lang="en-US" dirty="0" err="1"/>
              <a:t>სამგზავრო</a:t>
            </a:r>
            <a:r>
              <a:rPr lang="en-US" dirty="0"/>
              <a:t> </a:t>
            </a:r>
            <a:r>
              <a:rPr lang="en-US" dirty="0" err="1"/>
              <a:t>დოკუმენტის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/>
              <a:t>პირები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ka-GE" dirty="0"/>
              <a:t>ჰეპატიტის მართვა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9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b="1" dirty="0" smtClean="0"/>
              <a:t>პროგრამა მოიცავს შემდეგ კომპონენტებს:</a:t>
            </a:r>
          </a:p>
          <a:p>
            <a:endParaRPr lang="ka-GE" dirty="0"/>
          </a:p>
          <a:p>
            <a:pPr lvl="1"/>
            <a:r>
              <a:rPr lang="ka-GE" b="1" dirty="0" smtClean="0"/>
              <a:t>სკრინინგული კვლევის კომპონენტი</a:t>
            </a:r>
          </a:p>
          <a:p>
            <a:pPr lvl="1"/>
            <a:r>
              <a:rPr lang="ka-GE" b="1" dirty="0" smtClean="0"/>
              <a:t>დიაგნოსტიკის კომპონენტი</a:t>
            </a:r>
          </a:p>
          <a:p>
            <a:pPr lvl="1"/>
            <a:r>
              <a:rPr lang="ka-GE" b="1" dirty="0" smtClean="0"/>
              <a:t>მკურნალობის კომპონენტი</a:t>
            </a:r>
          </a:p>
          <a:p>
            <a:pPr marL="640080" lvl="2" indent="0">
              <a:buNone/>
            </a:pPr>
            <a:r>
              <a:rPr lang="ka-GE" sz="1200" i="1" dirty="0"/>
              <a:t>უფასოდ გაიცემა </a:t>
            </a:r>
            <a:r>
              <a:rPr lang="ka-GE" sz="1200" i="1" dirty="0" smtClean="0"/>
              <a:t>ანტივირუსული მედიკამენტი სოფოსბუვირ/ველპატასვირი, ასევე კომბინაციაში რიბავირინთან</a:t>
            </a:r>
          </a:p>
          <a:p>
            <a:pPr marL="640080" lvl="2" indent="0">
              <a:buNone/>
            </a:pPr>
            <a:endParaRPr lang="ka-GE" sz="1200" i="1" dirty="0"/>
          </a:p>
          <a:p>
            <a:pPr marL="640080" lvl="2" indent="0">
              <a:buNone/>
            </a:pPr>
            <a:endParaRPr lang="ka-GE" sz="1200" i="1" dirty="0" smtClean="0"/>
          </a:p>
          <a:p>
            <a:pPr marL="640080" lvl="2" indent="0">
              <a:buNone/>
            </a:pPr>
            <a:endParaRPr lang="ka-GE" sz="1200" i="1" dirty="0"/>
          </a:p>
          <a:p>
            <a:pPr marL="640080" lvl="2" indent="0">
              <a:buNone/>
            </a:pPr>
            <a:endParaRPr lang="ka-GE" sz="1200" i="1" dirty="0" smtClean="0"/>
          </a:p>
          <a:p>
            <a:pPr marL="640080" lvl="2" indent="0">
              <a:buNone/>
            </a:pPr>
            <a:r>
              <a:rPr lang="ka-GE" b="1" i="1" dirty="0" smtClean="0">
                <a:solidFill>
                  <a:srgbClr val="FF0000"/>
                </a:solidFill>
              </a:rPr>
              <a:t>**პროგრამის ფარგლებში ბენეფიციარებისათვის სრულად უფასოა როგორც დიაგნოსტიკური კვლევები, ასევე მკურნალობა!!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ka-GE" dirty="0"/>
              <a:t>ჰეპატიტის </a:t>
            </a:r>
            <a:r>
              <a:rPr lang="ka-GE" dirty="0" smtClean="0"/>
              <a:t>მართვა-</a:t>
            </a:r>
            <a:br>
              <a:rPr lang="ka-GE" dirty="0" smtClean="0"/>
            </a:br>
            <a:r>
              <a:rPr lang="ka-GE" dirty="0" smtClean="0"/>
              <a:t>სერვისები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3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2" y="1038122"/>
            <a:ext cx="899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Georgia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Hepatitis C Elimination Program Care Cascade, April 28, 2015 – January 31, 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52578" y="1410241"/>
            <a:ext cx="9144000" cy="4771381"/>
            <a:chOff x="0" y="2"/>
            <a:chExt cx="9144000" cy="5143500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/>
            </p:nvPr>
          </p:nvGraphicFramePr>
          <p:xfrm>
            <a:off x="0" y="2"/>
            <a:ext cx="9144000" cy="5143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"/>
            <p:cNvSpPr txBox="1"/>
            <p:nvPr/>
          </p:nvSpPr>
          <p:spPr>
            <a:xfrm>
              <a:off x="2783766" y="2645978"/>
              <a:ext cx="990600" cy="27889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/>
                <a:t>93.5%</a:t>
              </a:r>
            </a:p>
            <a:p>
              <a:pPr>
                <a:defRPr/>
              </a:pPr>
              <a:endParaRPr lang="en-US" dirty="0">
                <a:latin typeface="Calibri" panose="020F0502020204030204"/>
              </a:endParaRPr>
            </a:p>
            <a:p>
              <a:pPr>
                <a:defRPr/>
              </a:pPr>
              <a:endParaRPr lang="en-US" dirty="0">
                <a:latin typeface="Calibri" panose="020F0502020204030204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2783766" y="1376105"/>
              <a:ext cx="990600" cy="27889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/>
                <a:t>80.4%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2591388" y="1849511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2783706" y="1785065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81.5%</a:t>
              </a:r>
              <a:endParaRPr lang="en-US" dirty="0"/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2783706" y="950737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96.5% </a:t>
              </a: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2783706" y="3070458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94.0%</a:t>
              </a:r>
            </a:p>
          </p:txBody>
        </p:sp>
        <p:sp>
          <p:nvSpPr>
            <p:cNvPr id="32" name="TextBox 1"/>
            <p:cNvSpPr txBox="1"/>
            <p:nvPr/>
          </p:nvSpPr>
          <p:spPr>
            <a:xfrm>
              <a:off x="2783706" y="3488777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75.8%</a:t>
              </a: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580776" y="991138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2580776" y="1421756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2591388" y="2255176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580776" y="2692447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2574502" y="3091980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2574502" y="3534614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2579549" y="3950353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309" y="5921514"/>
            <a:ext cx="8962291" cy="707886"/>
          </a:xfrm>
          <a:prstGeom prst="rect">
            <a:avLst/>
          </a:prstGeom>
          <a:solidFill>
            <a:srgbClr val="FFFFCC">
              <a:alpha val="54118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* Among persons with national ID number;  ** Age ≥ 12 with no mortality data prior to confirmation  </a:t>
            </a:r>
          </a:p>
          <a:p>
            <a:r>
              <a:rPr lang="en-US" sz="1000" dirty="0"/>
              <a:t>*** Per-protocol, includes retreatments. Among 43,840 persons tested after their </a:t>
            </a:r>
            <a:r>
              <a:rPr lang="en-US" sz="1000" b="1" dirty="0"/>
              <a:t>1</a:t>
            </a:r>
            <a:r>
              <a:rPr lang="en-US" sz="1000" b="1" baseline="30000" dirty="0"/>
              <a:t>st</a:t>
            </a:r>
            <a:r>
              <a:rPr lang="en-US" sz="1000" b="1" dirty="0"/>
              <a:t> round of treatment</a:t>
            </a:r>
            <a:r>
              <a:rPr lang="en-US" sz="1000" dirty="0"/>
              <a:t>, 42,233 (</a:t>
            </a:r>
            <a:r>
              <a:rPr lang="en-US" sz="1000" dirty="0">
                <a:solidFill>
                  <a:srgbClr val="FF0000"/>
                </a:solidFill>
              </a:rPr>
              <a:t>96.3%</a:t>
            </a:r>
            <a:r>
              <a:rPr lang="en-US" sz="1000" dirty="0"/>
              <a:t>) achieved SVR </a:t>
            </a:r>
          </a:p>
          <a:p>
            <a:r>
              <a:rPr lang="en-US" sz="1000" dirty="0"/>
              <a:t>(Including </a:t>
            </a:r>
            <a:r>
              <a:rPr lang="en-US" sz="1000" dirty="0">
                <a:solidFill>
                  <a:srgbClr val="FF0000"/>
                </a:solidFill>
              </a:rPr>
              <a:t>82.3%</a:t>
            </a:r>
            <a:r>
              <a:rPr lang="en-US" sz="1000" dirty="0"/>
              <a:t> for </a:t>
            </a:r>
            <a:r>
              <a:rPr lang="en-US" sz="1000" b="1" dirty="0"/>
              <a:t>SOF-based regimens</a:t>
            </a:r>
            <a:r>
              <a:rPr lang="en-US" sz="1000" dirty="0"/>
              <a:t>, </a:t>
            </a:r>
            <a:r>
              <a:rPr lang="en-US" sz="1000" dirty="0">
                <a:solidFill>
                  <a:srgbClr val="FF0000"/>
                </a:solidFill>
              </a:rPr>
              <a:t>98.2%</a:t>
            </a:r>
            <a:r>
              <a:rPr lang="en-US" sz="1000" dirty="0"/>
              <a:t> for </a:t>
            </a:r>
            <a:r>
              <a:rPr lang="en-US" sz="1000" b="1" dirty="0"/>
              <a:t>SOF/LED regimens</a:t>
            </a:r>
            <a:r>
              <a:rPr lang="en-US" sz="1000" dirty="0"/>
              <a:t>, and </a:t>
            </a:r>
            <a:r>
              <a:rPr lang="en-US" sz="1000" dirty="0">
                <a:solidFill>
                  <a:srgbClr val="FF0000"/>
                </a:solidFill>
              </a:rPr>
              <a:t>98.3% </a:t>
            </a:r>
            <a:r>
              <a:rPr lang="en-US" sz="1000" dirty="0"/>
              <a:t>for </a:t>
            </a:r>
            <a:r>
              <a:rPr lang="en-US" sz="1000" b="1" dirty="0"/>
              <a:t>SOF/VEL regimens</a:t>
            </a:r>
            <a:r>
              <a:rPr lang="en-US" sz="1000" dirty="0"/>
              <a:t>).  1,575 persons were </a:t>
            </a:r>
            <a:r>
              <a:rPr lang="en-US" sz="1000" b="1" dirty="0"/>
              <a:t>retreated</a:t>
            </a:r>
            <a:r>
              <a:rPr lang="en-US" sz="1000" dirty="0"/>
              <a:t> with a 2</a:t>
            </a:r>
            <a:r>
              <a:rPr lang="en-US" sz="1000" baseline="30000" dirty="0"/>
              <a:t>nd</a:t>
            </a:r>
            <a:r>
              <a:rPr lang="en-US" sz="1000" dirty="0"/>
              <a:t> round of treatment, with </a:t>
            </a:r>
            <a:r>
              <a:rPr lang="en-US" sz="1000" dirty="0">
                <a:solidFill>
                  <a:srgbClr val="FF0000"/>
                </a:solidFill>
              </a:rPr>
              <a:t>94.5%</a:t>
            </a:r>
            <a:r>
              <a:rPr lang="en-US" sz="1000" dirty="0"/>
              <a:t> (770/815) of those tested achieving SVR. Overall SVR by </a:t>
            </a:r>
            <a:r>
              <a:rPr lang="en-US" sz="1000" b="1" dirty="0"/>
              <a:t>Intention-to-Treat analysis: </a:t>
            </a:r>
            <a:r>
              <a:rPr lang="en-US" sz="1000" dirty="0">
                <a:solidFill>
                  <a:srgbClr val="FF0000"/>
                </a:solidFill>
              </a:rPr>
              <a:t>73.6%</a:t>
            </a:r>
            <a:r>
              <a:rPr lang="en-US" sz="10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5686"/>
            <a:ext cx="8381260" cy="163592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 </a:t>
            </a:r>
            <a:r>
              <a:rPr lang="ka-GE" dirty="0" smtClean="0"/>
              <a:t>ჰეპატიტის მოვლის კასკადი </a:t>
            </a:r>
            <a:br>
              <a:rPr lang="ka-GE" dirty="0" smtClean="0"/>
            </a:br>
            <a:r>
              <a:rPr lang="ka-GE" dirty="0" smtClean="0"/>
              <a:t>აპრილი 2015-იანვარი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6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12" y="351609"/>
            <a:ext cx="7548988" cy="94379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/>
              <a:t>ნარკომანიი</a:t>
            </a:r>
            <a:r>
              <a:rPr lang="ka-GE" b="1" dirty="0"/>
              <a:t>თ დაავადებულ პაციენტთა მკურნალობის</a:t>
            </a:r>
            <a:r>
              <a:rPr lang="en-US" b="1" dirty="0"/>
              <a:t> </a:t>
            </a:r>
            <a:r>
              <a:rPr lang="en-US" b="1" dirty="0" err="1"/>
              <a:t>სახელმწიფო</a:t>
            </a:r>
            <a:r>
              <a:rPr lang="en-US" b="1" dirty="0"/>
              <a:t> </a:t>
            </a:r>
            <a:r>
              <a:rPr lang="en-US" b="1" dirty="0" err="1"/>
              <a:t>პროგრამა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114"/>
            <a:ext cx="8229600" cy="57472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პროგრამის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მოსარგებლეები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არიან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საქართველოს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მოქალაქეები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საქართველოს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მოქალაქეობის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დამადასტურებელი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დოკუმენტის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პირადობის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ნეიტრალური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მოწმობის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ნეიტრალური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სამგზავრო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დოკუმენტის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მქონე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პირები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საქართველოში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სტატუსის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მქონე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მოქალაქეობის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არმქონე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პირები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საქართველოში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თავშესაფრის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მაძიებელი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პირები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ლტოლვილის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ან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ჰუმანიტარული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სტატუსის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მქონე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პირები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2017 </a:t>
            </a:r>
            <a:r>
              <a:rPr lang="ka-GE" sz="2400" b="1" u="sng" dirty="0" smtClean="0">
                <a:solidFill>
                  <a:srgbClr val="FF0000"/>
                </a:solidFill>
              </a:rPr>
              <a:t>წლიდან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ჩამანაცვლებელი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ფარმაცევტული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პროდუქტის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ka-G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მიმღები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ka-G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</a:t>
            </a:r>
            <a:r>
              <a:rPr lang="en-US" sz="1800" b="1" u="sng" dirty="0" err="1" smtClean="0">
                <a:solidFill>
                  <a:srgbClr val="FF0000"/>
                </a:solidFill>
              </a:rPr>
              <a:t>უცხო</a:t>
            </a:r>
            <a:r>
              <a:rPr lang="en-US" sz="1800" b="1" u="sng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</a:rPr>
              <a:t>ქვეყნის</a:t>
            </a:r>
            <a:r>
              <a:rPr lang="en-US" sz="1800" b="1" u="sng" dirty="0">
                <a:solidFill>
                  <a:srgbClr val="FF0000"/>
                </a:solidFill>
              </a:rPr>
              <a:t> </a:t>
            </a:r>
            <a:r>
              <a:rPr lang="en-US" sz="1800" b="1" u="sng" dirty="0" err="1" smtClean="0">
                <a:solidFill>
                  <a:srgbClr val="FF0000"/>
                </a:solidFill>
              </a:rPr>
              <a:t>მოქალაქეები</a:t>
            </a:r>
            <a:r>
              <a:rPr lang="en-US" sz="1800" b="1" u="sng" dirty="0" smtClean="0">
                <a:solidFill>
                  <a:srgbClr val="FF0000"/>
                </a:solidFill>
              </a:rPr>
              <a:t> 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უცხოეთში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მოქმედ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ჩანაცვლებით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პროგრამები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ს ბენეფიციარები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).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 </a:t>
            </a: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6032" y="94420"/>
            <a:ext cx="1308411" cy="13711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42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52" y="211642"/>
            <a:ext cx="7412963" cy="81613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/>
              <a:t>ნარკომანიი</a:t>
            </a:r>
            <a:r>
              <a:rPr lang="ka-GE" sz="2000" b="1" dirty="0"/>
              <a:t>თ დაავადებულ პაციენტთა მკურნალობის</a:t>
            </a:r>
            <a:r>
              <a:rPr lang="en-US" sz="2000" b="1" dirty="0"/>
              <a:t> </a:t>
            </a:r>
            <a:r>
              <a:rPr lang="en-US" sz="2000" b="1" i="1" dirty="0" err="1" smtClean="0"/>
              <a:t>პროგრამის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მოცულობა</a:t>
            </a:r>
            <a:endParaRPr lang="en-US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52" y="1717423"/>
            <a:ext cx="8442580" cy="5673977"/>
          </a:xfrm>
        </p:spPr>
        <p:txBody>
          <a:bodyPr>
            <a:noAutofit/>
          </a:bodyPr>
          <a:lstStyle/>
          <a:p>
            <a:pPr algn="just"/>
            <a:endParaRPr lang="ka-GE" sz="1800" dirty="0"/>
          </a:p>
          <a:p>
            <a:pPr algn="just"/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სტაციონარულ</a:t>
            </a:r>
            <a:r>
              <a:rPr lang="ka-GE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დეტოქსიკაცია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პირველად</a:t>
            </a:r>
            <a:r>
              <a:rPr lang="ka-GE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რეაბილიტაცია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ოპიოიდების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სტიმულატორების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სხვა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ფსიქოაქტიური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ნივთიერებების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მოხმარებით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გამოწვეული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ფსიქიკური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ქცევითი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აშლილობების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დროს</a:t>
            </a:r>
            <a:r>
              <a:rPr lang="ka-GE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  <a:endParaRPr lang="en-US" sz="1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ჩანაცვლებითი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თერაპიის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განხორციელება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ჩამანაცვლებელი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ფარმაცევტული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პროდუქტის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მიწოდების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უზრუნველყოფა</a:t>
            </a: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ქ.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თბილისსა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რეგიონებში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  <a:endParaRPr lang="ka-GE" sz="1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ka-GE" sz="1800" b="1" dirty="0" smtClean="0">
                <a:solidFill>
                  <a:srgbClr val="FF0000"/>
                </a:solidFill>
              </a:rPr>
              <a:t>2017 წლის 1 ივლისიდან                </a:t>
            </a:r>
            <a:r>
              <a:rPr lang="en-US" sz="1800" b="1" dirty="0" err="1" smtClean="0">
                <a:solidFill>
                  <a:srgbClr val="FF0000"/>
                </a:solidFill>
              </a:rPr>
              <a:t>ფსიქოსოციალური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რეაბილიტაცი</a:t>
            </a:r>
            <a:r>
              <a:rPr lang="ka-GE" sz="1800" b="1" dirty="0" smtClean="0">
                <a:solidFill>
                  <a:srgbClr val="FF0000"/>
                </a:solidFill>
              </a:rPr>
              <a:t>ა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ჩამანაცვლებელი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ფარმაცევტული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პროდუქტის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შესყიდვა</a:t>
            </a:r>
            <a:r>
              <a:rPr lang="ka-GE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მომსახურების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ეფექტურობის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შეფასების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კომპონენტ</a:t>
            </a:r>
            <a:r>
              <a:rPr lang="ka-GE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ი;</a:t>
            </a:r>
          </a:p>
          <a:p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ალკოჰოლის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მიღებით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გამოწვეული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ფსიქიკური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და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ქცევითი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აშლილობების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სტაციონარულ</a:t>
            </a:r>
            <a:r>
              <a:rPr lang="ka-GE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ი</a:t>
            </a: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მომსახურება</a:t>
            </a:r>
            <a:r>
              <a:rPr lang="ka-GE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en-US" sz="1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5928" y="44316"/>
            <a:ext cx="1496302" cy="150578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429000" y="4267200"/>
            <a:ext cx="108976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7324"/>
            <a:ext cx="8042276" cy="831876"/>
          </a:xfrm>
        </p:spPr>
        <p:txBody>
          <a:bodyPr/>
          <a:lstStyle/>
          <a:p>
            <a:pPr algn="l"/>
            <a:r>
              <a:rPr lang="ka-GE" sz="2000" b="1" dirty="0" smtClean="0"/>
              <a:t>მეტადონით ჩანაცვლებითი თერაპიის კომპონენტის ბიუჯეტისა და მოსარგებლეების ზრდა</a:t>
            </a:r>
            <a:br>
              <a:rPr lang="ka-GE" sz="2000" b="1" dirty="0" smtClean="0"/>
            </a:br>
            <a:r>
              <a:rPr lang="ka-GE" sz="2000" b="1" dirty="0" smtClean="0"/>
              <a:t>              </a:t>
            </a:r>
            <a:r>
              <a:rPr lang="ka-GE" sz="2000" b="1" i="1" dirty="0" smtClean="0"/>
              <a:t>2013 </a:t>
            </a:r>
            <a:r>
              <a:rPr lang="en-US" sz="2000" b="1" i="1" dirty="0" smtClean="0"/>
              <a:t>VS</a:t>
            </a:r>
            <a:r>
              <a:rPr lang="ka-GE" sz="2000" b="1" i="1" dirty="0" smtClean="0"/>
              <a:t> 201</a:t>
            </a:r>
            <a:r>
              <a:rPr lang="en-US" sz="2000" b="1" i="1" dirty="0" smtClean="0"/>
              <a:t>9</a:t>
            </a:r>
            <a:endParaRPr lang="en-US" sz="20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905600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9314" y="44316"/>
            <a:ext cx="1262916" cy="12709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15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45" y="2286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ka-GE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საქართველოს დემოგრაფიული და სოციალურ-ეკონომიკური სურათი,</a:t>
            </a:r>
            <a:r>
              <a:rPr lang="en-US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917" y="1924707"/>
            <a:ext cx="19826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517" y="2403611"/>
            <a:ext cx="162616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85" y="5132327"/>
            <a:ext cx="56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43884" y="2068830"/>
            <a:ext cx="896544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3657600" y="1600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3115270"/>
            <a:ext cx="671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დედათა </a:t>
            </a:r>
            <a:r>
              <a:rPr lang="ka-GE" b="1" dirty="0" err="1" smtClean="0"/>
              <a:t>სიკვდილობა</a:t>
            </a:r>
            <a:r>
              <a:rPr lang="ka-GE" b="1" dirty="0" smtClean="0"/>
              <a:t> </a:t>
            </a:r>
            <a:r>
              <a:rPr lang="en-US" b="1" dirty="0" smtClean="0"/>
              <a:t>(100000 </a:t>
            </a:r>
            <a:r>
              <a:rPr lang="ka-GE" b="1" dirty="0" err="1" smtClean="0"/>
              <a:t>ცოცხლადშობილზე</a:t>
            </a:r>
            <a:r>
              <a:rPr lang="en-US" b="1" dirty="0" smtClean="0"/>
              <a:t>) </a:t>
            </a:r>
            <a:r>
              <a:rPr lang="en-US" b="1" dirty="0" smtClean="0"/>
              <a:t>–27.4</a:t>
            </a:r>
          </a:p>
          <a:p>
            <a:r>
              <a:rPr lang="ka-GE" b="1" dirty="0" smtClean="0"/>
              <a:t>ჩვილ ბავშვთა </a:t>
            </a:r>
            <a:r>
              <a:rPr lang="ka-GE" b="1" dirty="0" err="1" smtClean="0"/>
              <a:t>სიკვდილობა</a:t>
            </a:r>
            <a:r>
              <a:rPr lang="en-US" b="1" dirty="0" smtClean="0"/>
              <a:t>(1000 </a:t>
            </a:r>
            <a:r>
              <a:rPr lang="ka-GE" b="1" dirty="0" err="1" smtClean="0"/>
              <a:t>ცოცხლადშობილზე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8.1</a:t>
            </a:r>
          </a:p>
          <a:p>
            <a:r>
              <a:rPr lang="ka-GE" b="1" dirty="0" smtClean="0"/>
              <a:t>5 წლამდე ბავშვთა </a:t>
            </a:r>
            <a:r>
              <a:rPr lang="ka-GE" b="1" dirty="0" err="1" smtClean="0"/>
              <a:t>სიკვდილობა</a:t>
            </a:r>
            <a:r>
              <a:rPr lang="en-US" b="1" dirty="0" smtClean="0"/>
              <a:t> (1000 </a:t>
            </a:r>
            <a:r>
              <a:rPr lang="ka-GE" b="1" dirty="0" err="1" smtClean="0"/>
              <a:t>ცოცხლადშობილზე</a:t>
            </a:r>
            <a:r>
              <a:rPr lang="en-US" b="1" dirty="0" smtClean="0"/>
              <a:t>) </a:t>
            </a:r>
            <a:r>
              <a:rPr lang="en-US" b="1" dirty="0" smtClean="0"/>
              <a:t>– 19.8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862" y="4306669"/>
            <a:ext cx="669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err="1" smtClean="0"/>
              <a:t>მშპ</a:t>
            </a:r>
            <a:r>
              <a:rPr lang="ka-GE" b="1" dirty="0" smtClean="0"/>
              <a:t> ერთ სულ მოსახლეზე </a:t>
            </a:r>
            <a:r>
              <a:rPr lang="en-US" b="1" dirty="0" smtClean="0"/>
              <a:t>(</a:t>
            </a:r>
            <a:r>
              <a:rPr lang="ka-GE" b="1" dirty="0" smtClean="0"/>
              <a:t>მიმდინარე ფასებით</a:t>
            </a:r>
            <a:r>
              <a:rPr lang="en-US" b="1" dirty="0" smtClean="0"/>
              <a:t>) </a:t>
            </a:r>
            <a:r>
              <a:rPr lang="en-US" b="1" dirty="0" smtClean="0"/>
              <a:t>– 4722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ka-GE" b="1" dirty="0" err="1" smtClean="0"/>
              <a:t>მშპ</a:t>
            </a:r>
            <a:r>
              <a:rPr lang="ka-GE" b="1" dirty="0" smtClean="0"/>
              <a:t> რეალური ზრდა</a:t>
            </a:r>
            <a:r>
              <a:rPr lang="en-US" b="1" dirty="0" smtClean="0"/>
              <a:t>– </a:t>
            </a:r>
            <a:r>
              <a:rPr lang="en-US" b="1" dirty="0" smtClean="0"/>
              <a:t>5.8%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405894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სახელმწიფოს დანახარჯები ჯანდაცვაზე </a:t>
            </a:r>
            <a:r>
              <a:rPr lang="ka-GE" b="1" dirty="0" err="1" smtClean="0"/>
              <a:t>მშპ</a:t>
            </a:r>
            <a:r>
              <a:rPr lang="ka-GE" b="1" dirty="0" smtClean="0"/>
              <a:t>-დან</a:t>
            </a:r>
            <a:r>
              <a:rPr lang="en-US" b="1" dirty="0" smtClean="0"/>
              <a:t> </a:t>
            </a:r>
            <a:r>
              <a:rPr lang="en-US" b="1" dirty="0" smtClean="0"/>
              <a:t>– 3.0%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ka-GE" b="1" dirty="0" smtClean="0"/>
              <a:t>სახელმწიფო დანახარჯები ჯანდაცვაზე ერთ სულ მოსახლეზე</a:t>
            </a:r>
            <a:r>
              <a:rPr lang="en-US" b="1" dirty="0" smtClean="0"/>
              <a:t>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1562472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1332" y="1695271"/>
            <a:ext cx="755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მოსახლეობა </a:t>
            </a:r>
            <a:r>
              <a:rPr lang="en-US" b="1" dirty="0" smtClean="0"/>
              <a:t>– 3 729 600</a:t>
            </a:r>
          </a:p>
          <a:p>
            <a:r>
              <a:rPr lang="ka-GE" b="1" dirty="0" smtClean="0"/>
              <a:t>შობადობის მაჩვენებელი </a:t>
            </a:r>
            <a:r>
              <a:rPr lang="en-US" b="1" dirty="0" smtClean="0"/>
              <a:t>(</a:t>
            </a:r>
            <a:r>
              <a:rPr lang="ka-GE" b="1" dirty="0" smtClean="0"/>
              <a:t>ათას მოსახლეზე</a:t>
            </a:r>
            <a:r>
              <a:rPr lang="en-US" b="1" dirty="0" smtClean="0"/>
              <a:t>) </a:t>
            </a:r>
            <a:r>
              <a:rPr lang="en-US" b="1" dirty="0"/>
              <a:t>– </a:t>
            </a:r>
            <a:r>
              <a:rPr lang="en-US" b="1" dirty="0" smtClean="0"/>
              <a:t>13.7</a:t>
            </a:r>
            <a:endParaRPr lang="en-US" b="1" dirty="0"/>
          </a:p>
          <a:p>
            <a:r>
              <a:rPr lang="ka-GE" b="1" dirty="0" smtClean="0"/>
              <a:t>გარდაცვალების მაჩვენებელი </a:t>
            </a:r>
            <a:r>
              <a:rPr lang="en-US" b="1" dirty="0" smtClean="0"/>
              <a:t>(</a:t>
            </a:r>
            <a:r>
              <a:rPr lang="ka-GE" b="1" dirty="0" smtClean="0"/>
              <a:t>ათას მოსახლეზე</a:t>
            </a:r>
            <a:r>
              <a:rPr lang="en-US" b="1" dirty="0" smtClean="0"/>
              <a:t>) </a:t>
            </a:r>
            <a:r>
              <a:rPr lang="en-US" b="1" dirty="0" smtClean="0"/>
              <a:t>– 12.5</a:t>
            </a:r>
            <a:endParaRPr lang="en-US" b="1" dirty="0"/>
          </a:p>
          <a:p>
            <a:r>
              <a:rPr lang="ka-GE" b="1" dirty="0" smtClean="0"/>
              <a:t>სიცოცხლის მოსალოდნელი ხანგრძლივობა დაბადებისას</a:t>
            </a:r>
            <a:r>
              <a:rPr lang="en-US" b="1" dirty="0" smtClean="0"/>
              <a:t>– </a:t>
            </a:r>
            <a:r>
              <a:rPr lang="en-US" b="1" dirty="0" smtClean="0"/>
              <a:t>74.0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3283" r="28011" b="47164"/>
          <a:stretch/>
        </p:blipFill>
        <p:spPr bwMode="auto">
          <a:xfrm>
            <a:off x="420139" y="1911824"/>
            <a:ext cx="928047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24251"/>
          <a:stretch/>
        </p:blipFill>
        <p:spPr bwMode="auto">
          <a:xfrm>
            <a:off x="68545" y="4311525"/>
            <a:ext cx="644804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43175"/>
            <a:ext cx="997733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>
            <a:off x="2333767" y="3075502"/>
            <a:ext cx="714233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err="1"/>
              <a:t>იშვიათი</a:t>
            </a:r>
            <a:r>
              <a:rPr lang="en-US" b="1" dirty="0"/>
              <a:t> </a:t>
            </a:r>
            <a:r>
              <a:rPr lang="en-US" b="1" dirty="0" err="1"/>
              <a:t>დაავადებების</a:t>
            </a:r>
            <a:r>
              <a:rPr lang="en-US" b="1" dirty="0"/>
              <a:t> </a:t>
            </a:r>
            <a:r>
              <a:rPr lang="en-US" b="1" dirty="0" err="1"/>
              <a:t>მქონე</a:t>
            </a:r>
            <a:r>
              <a:rPr lang="en-US" b="1" dirty="0"/>
              <a:t> </a:t>
            </a:r>
            <a:r>
              <a:rPr lang="en-US" b="1" dirty="0" err="1"/>
              <a:t>ბავშვთა</a:t>
            </a:r>
            <a:r>
              <a:rPr lang="en-US" b="1" dirty="0"/>
              <a:t> </a:t>
            </a:r>
            <a:r>
              <a:rPr lang="en-US" b="1" dirty="0" err="1"/>
              <a:t>ამბულატორიულ</a:t>
            </a:r>
            <a:r>
              <a:rPr lang="en-US" b="1" dirty="0"/>
              <a:t> </a:t>
            </a:r>
            <a:r>
              <a:rPr lang="en-US" b="1" dirty="0" err="1"/>
              <a:t>მომსახურება</a:t>
            </a:r>
            <a:r>
              <a:rPr lang="en-US" dirty="0"/>
              <a:t>: </a:t>
            </a:r>
            <a:endParaRPr lang="ka-GE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err="1"/>
              <a:t>ექიმის</a:t>
            </a:r>
            <a:r>
              <a:rPr lang="en-US" dirty="0"/>
              <a:t>/</a:t>
            </a:r>
            <a:r>
              <a:rPr lang="en-US" dirty="0" err="1"/>
              <a:t>სპეციალისტის</a:t>
            </a:r>
            <a:r>
              <a:rPr lang="en-US" dirty="0"/>
              <a:t> </a:t>
            </a:r>
            <a:r>
              <a:rPr lang="en-US" dirty="0" err="1"/>
              <a:t>კონსულტაცია</a:t>
            </a:r>
            <a:r>
              <a:rPr lang="ka-GE" dirty="0"/>
              <a:t>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err="1"/>
              <a:t>იშვიათი</a:t>
            </a:r>
            <a:r>
              <a:rPr lang="en-US" dirty="0"/>
              <a:t> </a:t>
            </a:r>
            <a:r>
              <a:rPr lang="en-US" dirty="0" err="1"/>
              <a:t>დაავადების</a:t>
            </a:r>
            <a:r>
              <a:rPr lang="en-US" dirty="0"/>
              <a:t> </a:t>
            </a:r>
            <a:r>
              <a:rPr lang="en-US" dirty="0" err="1"/>
              <a:t>ამბულატორიული</a:t>
            </a:r>
            <a:r>
              <a:rPr lang="en-US" dirty="0"/>
              <a:t> </a:t>
            </a:r>
            <a:r>
              <a:rPr lang="en-US" dirty="0" err="1"/>
              <a:t>ზედამხედველობისთვის</a:t>
            </a:r>
            <a:r>
              <a:rPr lang="en-US" dirty="0"/>
              <a:t> </a:t>
            </a:r>
            <a:r>
              <a:rPr lang="en-US" dirty="0" err="1"/>
              <a:t>აუცილებელი</a:t>
            </a:r>
            <a:r>
              <a:rPr lang="en-US" dirty="0"/>
              <a:t> </a:t>
            </a:r>
            <a:r>
              <a:rPr lang="en-US" dirty="0" err="1"/>
              <a:t>კლინიკო-ლაბორატორიული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ინსტრუმენტული</a:t>
            </a:r>
            <a:r>
              <a:rPr lang="en-US" dirty="0"/>
              <a:t> </a:t>
            </a:r>
            <a:r>
              <a:rPr lang="en-US" dirty="0" err="1"/>
              <a:t>გამოკვლევები</a:t>
            </a:r>
            <a:r>
              <a:rPr lang="ka-GE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ka-GE" dirty="0" smtClean="0"/>
              <a:t>2</a:t>
            </a:r>
            <a:r>
              <a:rPr lang="ka-GE" dirty="0"/>
              <a:t>. </a:t>
            </a:r>
            <a:r>
              <a:rPr lang="en-US" b="1" dirty="0" err="1"/>
              <a:t>იშვიათი</a:t>
            </a:r>
            <a:r>
              <a:rPr lang="en-US" b="1" dirty="0"/>
              <a:t> </a:t>
            </a:r>
            <a:r>
              <a:rPr lang="en-US" b="1" dirty="0" err="1"/>
              <a:t>დაავადებების</a:t>
            </a:r>
            <a:r>
              <a:rPr lang="en-US" b="1" dirty="0"/>
              <a:t> </a:t>
            </a:r>
            <a:r>
              <a:rPr lang="en-US" b="1" dirty="0" err="1"/>
              <a:t>მქონე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მუდმივ</a:t>
            </a:r>
            <a:r>
              <a:rPr lang="en-US" b="1" dirty="0"/>
              <a:t> </a:t>
            </a:r>
            <a:r>
              <a:rPr lang="en-US" b="1" dirty="0" err="1"/>
              <a:t>ჩანაცვლებით</a:t>
            </a:r>
            <a:r>
              <a:rPr lang="en-US" b="1" dirty="0"/>
              <a:t> </a:t>
            </a:r>
            <a:r>
              <a:rPr lang="en-US" b="1" dirty="0" err="1"/>
              <a:t>მკურნალობას</a:t>
            </a:r>
            <a:r>
              <a:rPr lang="en-US" b="1" dirty="0"/>
              <a:t> </a:t>
            </a:r>
            <a:r>
              <a:rPr lang="en-US" b="1" dirty="0" err="1"/>
              <a:t>დაქვემდებარებულ</a:t>
            </a:r>
            <a:r>
              <a:rPr lang="en-US" b="1" dirty="0"/>
              <a:t> </a:t>
            </a:r>
            <a:r>
              <a:rPr lang="en-US" b="1" dirty="0" err="1"/>
              <a:t>ბავშვთა</a:t>
            </a:r>
            <a:r>
              <a:rPr lang="en-US" b="1" dirty="0"/>
              <a:t> </a:t>
            </a:r>
            <a:r>
              <a:rPr lang="en-US" b="1" dirty="0" err="1"/>
              <a:t>სტაციონარულ</a:t>
            </a:r>
            <a:r>
              <a:rPr lang="en-US" b="1" dirty="0"/>
              <a:t> </a:t>
            </a:r>
            <a:r>
              <a:rPr lang="en-US" b="1" dirty="0" err="1"/>
              <a:t>მომსახურება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ka-GE" dirty="0"/>
              <a:t>3. </a:t>
            </a:r>
            <a:r>
              <a:rPr lang="en-US" b="1" dirty="0" err="1"/>
              <a:t>ჰემოფილიით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სისხლის</a:t>
            </a:r>
            <a:r>
              <a:rPr lang="en-US" b="1" dirty="0"/>
              <a:t> </a:t>
            </a:r>
            <a:r>
              <a:rPr lang="en-US" b="1" dirty="0" err="1"/>
              <a:t>შედედების</a:t>
            </a:r>
            <a:r>
              <a:rPr lang="en-US" b="1" dirty="0"/>
              <a:t> </a:t>
            </a:r>
            <a:r>
              <a:rPr lang="en-US" b="1" dirty="0" err="1"/>
              <a:t>სხვა</a:t>
            </a:r>
            <a:r>
              <a:rPr lang="en-US" b="1" dirty="0"/>
              <a:t> </a:t>
            </a:r>
            <a:r>
              <a:rPr lang="en-US" b="1" dirty="0" err="1"/>
              <a:t>მემკვიდრული</a:t>
            </a:r>
            <a:r>
              <a:rPr lang="en-US" b="1" dirty="0"/>
              <a:t> </a:t>
            </a:r>
            <a:r>
              <a:rPr lang="en-US" b="1" dirty="0" err="1"/>
              <a:t>პათოლოგიებით</a:t>
            </a:r>
            <a:r>
              <a:rPr lang="en-US" b="1" dirty="0"/>
              <a:t> </a:t>
            </a:r>
            <a:r>
              <a:rPr lang="en-US" b="1" dirty="0" err="1"/>
              <a:t>დაავადებულ</a:t>
            </a:r>
            <a:r>
              <a:rPr lang="en-US" b="1" dirty="0"/>
              <a:t> </a:t>
            </a:r>
            <a:r>
              <a:rPr lang="en-US" b="1" dirty="0" err="1"/>
              <a:t>ბავშვთა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მოზრდილთა</a:t>
            </a:r>
            <a:r>
              <a:rPr lang="en-US" b="1" dirty="0"/>
              <a:t> </a:t>
            </a:r>
            <a:r>
              <a:rPr lang="en-US" b="1" dirty="0" err="1"/>
              <a:t>ამბულატორიულ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სტაციონარულ</a:t>
            </a:r>
            <a:r>
              <a:rPr lang="en-US" b="1" dirty="0"/>
              <a:t> </a:t>
            </a:r>
            <a:r>
              <a:rPr lang="en-US" b="1" dirty="0" err="1"/>
              <a:t>მომსახურება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იშვიათი დაავადებების </a:t>
            </a:r>
            <a:r>
              <a:rPr lang="ka-GE" dirty="0" smtClean="0"/>
              <a:t>მკურნალობის </a:t>
            </a:r>
            <a:r>
              <a:rPr lang="ka-GE" dirty="0"/>
              <a:t>სახელმწიფო პროგრამა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73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ka-GE" sz="1800" dirty="0"/>
              <a:t>სხვადასხვა სახელმწიფო პროგრამის ფარგლებში სახელმწიფოს მხრიდან შეისყიდება მედიკამენტები, რომლებიც უსასყიდლოდ გადაეცემათ შესაბამისი მიზნობრივი ჯგუფების </a:t>
            </a:r>
            <a:r>
              <a:rPr lang="ka-GE" sz="1800" dirty="0" smtClean="0"/>
              <a:t>მოსარგებლეებს</a:t>
            </a:r>
          </a:p>
          <a:p>
            <a:pPr marL="45720" indent="0" algn="just">
              <a:buNone/>
            </a:pPr>
            <a:endParaRPr lang="ka-GE" sz="1800" dirty="0"/>
          </a:p>
          <a:p>
            <a:pPr algn="just"/>
            <a:r>
              <a:rPr lang="ka-GE" sz="1800" dirty="0" smtClean="0"/>
              <a:t>მედიკამენტების გაცემა ხორციელდება ორი გზით:</a:t>
            </a:r>
          </a:p>
          <a:p>
            <a:pPr algn="just"/>
            <a:endParaRPr lang="ka-GE" sz="18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ka-GE" sz="1600" dirty="0" smtClean="0"/>
              <a:t>სოციალური მომსახურების სააგენტო გასცემს ვაუჩერს (განცხადებისა და პირადობის დამადასტურებელი დოკუმენტის წარდგენის საფუძველზე);</a:t>
            </a:r>
          </a:p>
          <a:p>
            <a:pPr marL="365760" lvl="1" indent="0" algn="just">
              <a:buNone/>
            </a:pPr>
            <a:endParaRPr lang="ka-GE" sz="16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ka-GE" sz="1600" dirty="0" smtClean="0"/>
              <a:t>მედიკამენტი მიეწოდება სერვისთან ერთად.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81260" cy="1054394"/>
          </a:xfrm>
        </p:spPr>
        <p:txBody>
          <a:bodyPr/>
          <a:lstStyle/>
          <a:p>
            <a:r>
              <a:rPr lang="ka-GE" sz="2000" b="1" dirty="0"/>
              <a:t>სპეციფიკური მედიკამენტებით უზრუნველყოფა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7125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839701"/>
              </p:ext>
            </p:extLst>
          </p:nvPr>
        </p:nvGraphicFramePr>
        <p:xfrm>
          <a:off x="152400" y="1539238"/>
          <a:ext cx="8838460" cy="493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="" xmlns:a16="http://schemas.microsoft.com/office/drawing/2014/main" val="165740097"/>
                    </a:ext>
                  </a:extLst>
                </a:gridCol>
                <a:gridCol w="4037860">
                  <a:extLst>
                    <a:ext uri="{9D8B030D-6E8A-4147-A177-3AD203B41FA5}">
                      <a16:colId xmlns="" xmlns:a16="http://schemas.microsoft.com/office/drawing/2014/main" val="2519018532"/>
                    </a:ext>
                  </a:extLst>
                </a:gridCol>
              </a:tblGrid>
              <a:tr h="403786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პროგრამა/კომპონენტი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შესყიდული მედიკამენტი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9087249"/>
                  </a:ext>
                </a:extLst>
              </a:tr>
              <a:tr h="403786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შაქრიანი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დიაბეტი (მოზრდილები)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dirty="0" smtClean="0">
                          <a:solidFill>
                            <a:srgbClr val="C00000"/>
                          </a:solidFill>
                        </a:rPr>
                        <a:t>ინსულინი და ინსულინის ანალოგები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7251133"/>
                  </a:ext>
                </a:extLst>
              </a:tr>
              <a:tr h="564030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შაქრიანი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დიაბეტი (18 წლამდე)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ინსულინი, ინსულინის ანალოგები, გლუკაგონი, შპრიც-კალმისტრები, ნემსები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727730"/>
                  </a:ext>
                </a:extLst>
              </a:tr>
              <a:tr h="403786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უშაქრო დიაბეტი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ადიურეზული ჰორმონი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7554375"/>
                  </a:ext>
                </a:extLst>
              </a:tr>
              <a:tr h="403786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ორგანოთა ტრანსპლანტაციის შემდეგ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იმუნოსუპრესული მედიკამენტები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8136103"/>
                  </a:ext>
                </a:extLst>
              </a:tr>
              <a:tr h="696945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ანტენატალური მეთვალყურეობის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პერიოდში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ფოლის მჟავა და რკინის პრეპარატები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8660622"/>
                  </a:ext>
                </a:extLst>
              </a:tr>
              <a:tr h="403786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იშვიათი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დაავადებები (ჰემოფილია, მუკოვისციდოზი, ფენილკეტონურია, ზრდის ჰორმონის დეფიციტი, ბრუტონის დაავადება, იუვენილური რევმატოიდული ართრიტი, დიდი თალასემია, ფილტვის იდიოპათიური ფიბროზი)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შესაბამისი მედიკამენტები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5709699"/>
                  </a:ext>
                </a:extLst>
              </a:tr>
              <a:tr h="385243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ჩანაცვლებითი</a:t>
                      </a:r>
                      <a:r>
                        <a:rPr lang="ka-GE" sz="1400" baseline="0" dirty="0" smtClean="0">
                          <a:solidFill>
                            <a:srgbClr val="002060"/>
                          </a:solidFill>
                        </a:rPr>
                        <a:t> თერაპიის პაციენტებისათვის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მეტადონი და ბუპრენორფინი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12045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ka-GE" sz="1400" dirty="0" smtClean="0">
                          <a:solidFill>
                            <a:srgbClr val="002060"/>
                          </a:solidFill>
                        </a:rPr>
                        <a:t>პალიატიური ზრუნვა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მორფის საინექციო და ტაბლეტირებული ფორმები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841832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81260" cy="1054394"/>
          </a:xfrm>
        </p:spPr>
        <p:txBody>
          <a:bodyPr/>
          <a:lstStyle/>
          <a:p>
            <a:r>
              <a:rPr lang="ka-GE" sz="2000" b="1" dirty="0"/>
              <a:t>სპეციფიკური მედიკამენტებით უზრუნველყოფა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869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x-none" dirty="0" smtClean="0"/>
              <a:t>პროგრამის მოსარგებლეები არიან:</a:t>
            </a:r>
          </a:p>
          <a:p>
            <a:pPr algn="just"/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x-none" dirty="0" smtClean="0"/>
              <a:t>სტიქიური </a:t>
            </a:r>
            <a:r>
              <a:rPr lang="x-none" dirty="0"/>
              <a:t>უბედურებების, კატასტროფების, საგანგებო სიტუაციების დროს დაზარალებული მოსახლეობა</a:t>
            </a:r>
            <a:r>
              <a:rPr lang="x-none" dirty="0" smtClean="0"/>
              <a:t>;</a:t>
            </a:r>
          </a:p>
          <a:p>
            <a:pPr marL="365760" lvl="1" indent="0" algn="just">
              <a:buNone/>
            </a:pPr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ka-GE" dirty="0"/>
              <a:t>ო</a:t>
            </a:r>
            <a:r>
              <a:rPr lang="x-none" dirty="0"/>
              <a:t>კუპირებულ ტერიტორიებ</a:t>
            </a:r>
            <a:r>
              <a:rPr lang="ka-GE" dirty="0"/>
              <a:t>ზე </a:t>
            </a:r>
            <a:r>
              <a:rPr lang="x-none" dirty="0"/>
              <a:t>მცხოვრები საქართველოს მოქალაქეები და საქართველოში მუდმივად მცხოვრები მოქალაქეობის არმქონე პირები, საქართველოს მოქალაქეობის </a:t>
            </a:r>
            <a:r>
              <a:rPr lang="x-none" dirty="0" smtClean="0"/>
              <a:t>დამადასტურებელი </a:t>
            </a:r>
            <a:r>
              <a:rPr lang="x-none" dirty="0"/>
              <a:t>ან შესაბამისი ოფიციალური დოკუმენტის ქონის მიუხედავად; </a:t>
            </a:r>
            <a:endParaRPr lang="x-none" dirty="0" smtClean="0"/>
          </a:p>
          <a:p>
            <a:pPr marL="365760" lvl="1" indent="0" algn="just">
              <a:buNone/>
            </a:pPr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x-none" dirty="0"/>
              <a:t>გულის თანდაყოლილი მანკით დაავადებული საქართველოს </a:t>
            </a:r>
            <a:r>
              <a:rPr lang="x-none" dirty="0" smtClean="0"/>
              <a:t>მოქალაქეები;</a:t>
            </a:r>
          </a:p>
          <a:p>
            <a:pPr marL="365760" lvl="1" indent="0" algn="just">
              <a:buNone/>
            </a:pPr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x-none" dirty="0"/>
              <a:t>სექსუალური ძალადობის მსხვერპლი საქართველოს </a:t>
            </a:r>
            <a:r>
              <a:rPr lang="x-none" dirty="0" smtClean="0"/>
              <a:t>მოქალაქეები;</a:t>
            </a:r>
          </a:p>
          <a:p>
            <a:pPr marL="365760" lvl="1" indent="0" algn="just">
              <a:buNone/>
            </a:pPr>
            <a:endParaRPr lang="x-none" dirty="0" smtClean="0"/>
          </a:p>
          <a:p>
            <a:pPr marL="365760" lvl="1" indent="0" algn="just">
              <a:buNone/>
            </a:pPr>
            <a:endParaRPr lang="x-none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x-none" dirty="0"/>
              <a:t>ადრეული ძუძუს აგრესიული HER-2 რეცეპტორ-დადებითი დიაგნოზის მქონე საქართველოს </a:t>
            </a:r>
            <a:r>
              <a:rPr lang="x-none" dirty="0" smtClean="0"/>
              <a:t>მოქალაქეები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რეფერალური მომსახურების სახელმწიფო პროგრამა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50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2019 </a:t>
            </a:r>
            <a:r>
              <a:rPr lang="ka-GE" dirty="0" smtClean="0"/>
              <a:t>წლის განმავლობაში რეფერალური დახმარების კომისიის მიერ დადებითი გადაწყვეტილება მიღებულ იქნა </a:t>
            </a:r>
            <a:r>
              <a:rPr lang="ka-GE" b="1" i="1" u="sng" dirty="0" smtClean="0"/>
              <a:t>25 987 შემთხვევაში</a:t>
            </a:r>
            <a:r>
              <a:rPr lang="ka-GE" dirty="0" smtClean="0"/>
              <a:t>, მ.შ:</a:t>
            </a:r>
          </a:p>
          <a:p>
            <a:pPr marL="45720" indent="0">
              <a:buNone/>
            </a:pPr>
            <a:endParaRPr lang="ka-G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ka-GE" dirty="0"/>
              <a:t> </a:t>
            </a:r>
            <a:r>
              <a:rPr lang="ka-GE" sz="2000" dirty="0"/>
              <a:t>აფხაზეთის და   ყოფილი სამხრეთ ოსეთის   ოკუპირებულ ტერიტორიებზე  </a:t>
            </a:r>
            <a:r>
              <a:rPr lang="ka-GE" sz="2000" dirty="0" smtClean="0"/>
              <a:t>მცხოვრები მოქალაქეების დახმარების  </a:t>
            </a:r>
            <a:r>
              <a:rPr lang="ka-GE" sz="2000" b="1" i="1" u="sng" dirty="0" smtClean="0"/>
              <a:t>1552 </a:t>
            </a:r>
            <a:r>
              <a:rPr lang="ka-GE" sz="2000" b="1" i="1" u="sng" dirty="0"/>
              <a:t>შემთხვევა (863 </a:t>
            </a:r>
            <a:r>
              <a:rPr lang="ka-GE" sz="2000" b="1" i="1" u="sng" dirty="0" smtClean="0"/>
              <a:t>ბენეფიციარი, მ.შ. 103 ბავშვი);</a:t>
            </a:r>
          </a:p>
          <a:p>
            <a:pPr marL="365760" lvl="1" indent="0">
              <a:buNone/>
            </a:pPr>
            <a:endParaRPr lang="ka-GE" sz="2000" b="1" i="1" u="sng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2000" dirty="0" smtClean="0"/>
              <a:t>გულის თანდაყოლილი მანკების მკურნალობა - </a:t>
            </a:r>
            <a:r>
              <a:rPr lang="ka-GE" sz="2000" b="1" dirty="0" smtClean="0"/>
              <a:t>684 შემთხვევა;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ka-GE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2000" dirty="0" smtClean="0"/>
              <a:t>საზღვარგარეთ მკუნრალობა - </a:t>
            </a:r>
            <a:r>
              <a:rPr lang="ka-GE" sz="2000" b="1" dirty="0" smtClean="0"/>
              <a:t>350 შემთხვევა (მ.შ. 0-18 წლამდე ასაკის - 132</a:t>
            </a:r>
            <a:r>
              <a:rPr lang="ka-GE" sz="2000" b="1" dirty="0" smtClean="0"/>
              <a:t>);</a:t>
            </a:r>
          </a:p>
          <a:p>
            <a:pPr marL="365760" lvl="1" indent="0">
              <a:buNone/>
            </a:pPr>
            <a:endParaRPr lang="ka-GE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2000" b="1" dirty="0" smtClean="0"/>
              <a:t>ადრეული ძუძუს კიბოს მკურნალობა - </a:t>
            </a:r>
            <a:r>
              <a:rPr lang="ka-GE" sz="2000" b="1" dirty="0" err="1" smtClean="0"/>
              <a:t>ჰერცეპტინით</a:t>
            </a:r>
            <a:r>
              <a:rPr lang="ka-GE" sz="2000" b="1" dirty="0" smtClean="0"/>
              <a:t> უზრუნველყოფა -  </a:t>
            </a:r>
            <a:r>
              <a:rPr lang="ka-GE" sz="2000" b="1" smtClean="0"/>
              <a:t>859 შემთხვევა;</a:t>
            </a:r>
          </a:p>
          <a:p>
            <a:pPr marL="365760" lvl="1" indent="0">
              <a:buNone/>
            </a:pPr>
            <a:endParaRPr lang="ka-GE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2000" b="1" dirty="0" err="1" smtClean="0"/>
              <a:t>მეტასტაზური</a:t>
            </a:r>
            <a:r>
              <a:rPr lang="ka-GE" sz="2000" b="1" dirty="0" smtClean="0"/>
              <a:t> ძუძუს კიბოს მკურნალობა - 485 შემთხვევა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რეფერალური მომსახურების სახელმწიფო პროგრამა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83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69111"/>
              </p:ext>
            </p:extLst>
          </p:nvPr>
        </p:nvGraphicFramePr>
        <p:xfrm>
          <a:off x="381000" y="1676400"/>
          <a:ext cx="8407400" cy="475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ჯანმრთელობის დაცვის სხვა სახელმწიფო პროგრამები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434137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u="sng" dirty="0" smtClean="0">
                <a:solidFill>
                  <a:srgbClr val="FF0000"/>
                </a:solidFill>
              </a:rPr>
              <a:t>*</a:t>
            </a:r>
            <a:r>
              <a:rPr lang="ka-GE" sz="1400" b="1" i="1" u="sng" dirty="0" smtClean="0">
                <a:solidFill>
                  <a:srgbClr val="FF0000"/>
                </a:solidFill>
              </a:rPr>
              <a:t>სრულად უფასოა პროგრამის ბენეფიციარებისათვის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184556"/>
              </p:ext>
            </p:extLst>
          </p:nvPr>
        </p:nvGraphicFramePr>
        <p:xfrm>
          <a:off x="381000" y="1676400"/>
          <a:ext cx="8407400" cy="475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ჯანმრთელობის დაცვის სხვა სახელმწიფო პროგრამები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6412468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u="sng" dirty="0">
                <a:solidFill>
                  <a:srgbClr val="FF0000"/>
                </a:solidFill>
              </a:rPr>
              <a:t>*</a:t>
            </a:r>
            <a:r>
              <a:rPr lang="ka-GE" sz="1400" b="1" i="1" u="sng" dirty="0">
                <a:solidFill>
                  <a:srgbClr val="FF0000"/>
                </a:solidFill>
              </a:rPr>
              <a:t>სრულად უფასოა პროგრამის ბენეფიციარებისათვის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2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440668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 smtClean="0"/>
              <a:t>მადლობა ყურადღებისთვის!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636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8480" cy="718784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ჯანდაცვის სექტორის დანახარჯები</a:t>
            </a:r>
            <a:endParaRPr lang="sl-SI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2275" y="2016641"/>
          <a:ext cx="4724400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9650" y="6172200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2016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</a:t>
            </a:r>
            <a:r>
              <a:rPr lang="en-US" sz="1050" dirty="0" smtClean="0"/>
              <a:t>201</a:t>
            </a:r>
            <a:r>
              <a:rPr lang="ka-GE" sz="1050" dirty="0" smtClean="0"/>
              <a:t>8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953000" y="1899683"/>
          <a:ext cx="4067601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77134" y="1219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Out-of-Pocket Payment as % of Total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465421"/>
            <a:ext cx="4254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Public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საყოველთაო ჯანდაცვის პროგრამა</a:t>
            </a:r>
          </a:p>
          <a:p>
            <a:r>
              <a:rPr lang="ka-GE" dirty="0"/>
              <a:t>მედიკამენტებით (მ.შ. სპეციფიკური მედიკამენტებით) უზრუნველყოფა</a:t>
            </a:r>
          </a:p>
          <a:p>
            <a:r>
              <a:rPr lang="en-US" dirty="0" smtClean="0"/>
              <a:t>C </a:t>
            </a:r>
            <a:r>
              <a:rPr lang="ka-GE" dirty="0" smtClean="0"/>
              <a:t>ჰეპატიტის ელიმინაციის პროგრამა</a:t>
            </a:r>
          </a:p>
          <a:p>
            <a:r>
              <a:rPr lang="ka-GE" dirty="0" smtClean="0"/>
              <a:t>ნარკომანიით დაავადებულ პირთა თერაპიის პროგრამა</a:t>
            </a:r>
          </a:p>
          <a:p>
            <a:r>
              <a:rPr lang="ka-GE" dirty="0" smtClean="0"/>
              <a:t>იშვიათი დაავადებების სამკურნალო პროგრამა</a:t>
            </a:r>
          </a:p>
          <a:p>
            <a:r>
              <a:rPr lang="ka-GE" dirty="0" smtClean="0"/>
              <a:t>რეფერალური მომსახურების პროგრამა</a:t>
            </a:r>
          </a:p>
          <a:p>
            <a:r>
              <a:rPr lang="ka-GE" dirty="0" smtClean="0"/>
              <a:t>საზოგადოებრივი ჯანდაცვის (პრევენციული) პროგრამები</a:t>
            </a:r>
          </a:p>
          <a:p>
            <a:r>
              <a:rPr lang="ka-GE" dirty="0" smtClean="0"/>
              <a:t>სხვა პრიორიტეტული მიმართულებების პროგრამები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000" b="1" dirty="0" smtClean="0"/>
              <a:t>მოცულობისა და მნიშვნელობის მიხედვით, სახელმწიფო პროგრამები შესაძლოა დავყოთ რამდენიმე ჯგუფად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998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89931"/>
            <a:ext cx="9067800" cy="114300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საყოველთაო ჯანდაცვა – სოციალურად ორიენტირებული პოლიტიკური პლატფორმა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652425"/>
              </p:ext>
            </p:extLst>
          </p:nvPr>
        </p:nvGraphicFramePr>
        <p:xfrm>
          <a:off x="4951863" y="2598761"/>
          <a:ext cx="4038600" cy="243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029200" y="15240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ka-GE" sz="2000" dirty="0" smtClean="0"/>
              <a:t>რეფორმებით </a:t>
            </a:r>
            <a:r>
              <a:rPr lang="ka-GE" sz="2000" dirty="0"/>
              <a:t>საქართველო </a:t>
            </a:r>
            <a:r>
              <a:rPr lang="ka-GE" sz="2000" dirty="0" smtClean="0"/>
              <a:t>დაუახლოვა უნივერსალური მოცვის </a:t>
            </a:r>
            <a:r>
              <a:rPr lang="ka-GE" sz="2000" dirty="0"/>
              <a:t>ევროპის საუკეთესო </a:t>
            </a:r>
            <a:r>
              <a:rPr lang="ka-GE" sz="2000" dirty="0" smtClean="0"/>
              <a:t>პრაქტიკას</a:t>
            </a:r>
            <a:endParaRPr lang="en-GB" sz="2400" dirty="0">
              <a:solidFill>
                <a:srgbClr val="00558F"/>
              </a:solidFill>
              <a:cs typeface="Arial" pitchFamily="34" charset="0"/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188794" y="1600200"/>
            <a:ext cx="4840406" cy="3429000"/>
          </a:xfrm>
          <a:prstGeom prst="rightArrowCallout">
            <a:avLst>
              <a:gd name="adj1" fmla="val 8582"/>
              <a:gd name="adj2" fmla="val 10448"/>
              <a:gd name="adj3" fmla="val 23881"/>
              <a:gd name="adj4" fmla="val 788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a-GE" sz="2000" dirty="0"/>
              <a:t>ჯანდაცვის ბიუჯეტის უპრეცენდენტო ზრდა</a:t>
            </a:r>
            <a:endParaRPr lang="en-US" sz="2000" dirty="0"/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ka-GE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365 </a:t>
            </a:r>
            <a:r>
              <a:rPr lang="ka-GE" sz="2000" b="1" dirty="0" smtClean="0">
                <a:solidFill>
                  <a:srgbClr val="C00000"/>
                </a:solidFill>
              </a:rPr>
              <a:t>მლნ ლარი - 2012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1</a:t>
            </a:r>
            <a:r>
              <a:rPr lang="ka-GE" sz="20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0</a:t>
            </a:r>
            <a:r>
              <a:rPr lang="ka-GE" sz="2000" b="1" dirty="0" smtClean="0">
                <a:solidFill>
                  <a:srgbClr val="C00000"/>
                </a:solidFill>
                <a:sym typeface="Wingdings" pitchFamily="2" charset="2"/>
              </a:rPr>
              <a:t>44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ka-GE" sz="2000" b="1" dirty="0" smtClean="0">
                <a:solidFill>
                  <a:srgbClr val="C00000"/>
                </a:solidFill>
                <a:sym typeface="Wingdings" pitchFamily="2" charset="2"/>
              </a:rPr>
              <a:t>მლნ ლარი - 2019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ka-GE" sz="2000" dirty="0"/>
              <a:t>2013 წლის თებერვალში ამოქმედდა საყოველთაო ჯანდაცვის პროგრამა</a:t>
            </a:r>
            <a:endParaRPr lang="en-US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b="73324"/>
          <a:stretch/>
        </p:blipFill>
        <p:spPr bwMode="auto">
          <a:xfrm>
            <a:off x="228600" y="5334000"/>
            <a:ext cx="2971800" cy="1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27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05600"/>
            <a:ext cx="8712968" cy="49000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</a:pPr>
            <a:r>
              <a:rPr lang="ka-GE" sz="1600" b="0" dirty="0">
                <a:effectLst/>
              </a:rPr>
              <a:t>ღ</a:t>
            </a:r>
            <a:r>
              <a:rPr lang="ka-GE" sz="1600" b="0" dirty="0" smtClean="0">
                <a:effectLst/>
              </a:rPr>
              <a:t>არიბები</a:t>
            </a:r>
            <a:r>
              <a:rPr lang="ka-GE" sz="1600" b="0" dirty="0">
                <a:effectLst/>
              </a:rPr>
              <a:t>, პედაგოგები, </a:t>
            </a:r>
            <a:r>
              <a:rPr lang="ka-GE" sz="1600" b="0" dirty="0" smtClean="0">
                <a:effectLst/>
              </a:rPr>
              <a:t>სახალხო არტისები</a:t>
            </a:r>
            <a:r>
              <a:rPr lang="ka-GE" sz="1600" b="0" dirty="0">
                <a:effectLst/>
              </a:rPr>
              <a:t>, </a:t>
            </a:r>
            <a:r>
              <a:rPr lang="ka-GE" sz="1600" b="0" dirty="0" smtClean="0">
                <a:effectLst/>
              </a:rPr>
              <a:t>მინდობით აღზდაში </a:t>
            </a:r>
            <a:r>
              <a:rPr lang="ka-GE" sz="1600" b="0" dirty="0">
                <a:effectLst/>
              </a:rPr>
              <a:t>მყოფი ბავშვები, კომპაქტურად ჩასახლებული დევნილები </a:t>
            </a:r>
            <a:r>
              <a:rPr lang="ka-GE" sz="1600" b="0" dirty="0" smtClean="0">
                <a:effectLst/>
              </a:rPr>
              <a:t>(მიზნობრივი ჯგუფი)</a:t>
            </a:r>
            <a:endParaRPr lang="ka-GE" sz="1600" b="0" dirty="0">
              <a:effectLst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</a:pPr>
            <a:r>
              <a:rPr lang="ka-GE" sz="1600" b="0" dirty="0">
                <a:effectLst/>
              </a:rPr>
              <a:t>საპენსიო ასაკის მოსახლეობა, 0-5 წ.წ. ბავშვენი, სტუდენტები, შშმ </a:t>
            </a:r>
            <a:r>
              <a:rPr lang="ka-GE" sz="1600" b="0" dirty="0" smtClean="0">
                <a:effectLst/>
              </a:rPr>
              <a:t>პირები (ასაკობრივი ჯგუფი)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</a:pPr>
            <a:r>
              <a:rPr lang="ka-GE" sz="1600" b="0" dirty="0" smtClean="0">
                <a:effectLst/>
              </a:rPr>
              <a:t>დაუზღვეველი ვეტერანები - (ვეტერანები)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</a:pPr>
            <a:r>
              <a:rPr lang="ka-GE" sz="1600" b="0" dirty="0" smtClean="0">
                <a:effectLst/>
              </a:rPr>
              <a:t>დანარჩენი (36 დადგენილება)</a:t>
            </a:r>
            <a:endParaRPr lang="en-US" sz="1600" b="0" dirty="0" smtClean="0">
              <a:effectLst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>
                <a:effectLst/>
              </a:rPr>
              <a:t>70,000-100,000 </a:t>
            </a:r>
            <a:r>
              <a:rPr lang="en-US" sz="1600" b="0" dirty="0" err="1">
                <a:effectLst/>
              </a:rPr>
              <a:t>ქულის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მქონე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 smtClean="0">
                <a:effectLst/>
              </a:rPr>
              <a:t>პირი</a:t>
            </a:r>
            <a:endParaRPr lang="en-US" sz="1600" b="0" dirty="0" smtClean="0">
              <a:effectLst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effectLst/>
              </a:rPr>
              <a:t>შემოსავალი</a:t>
            </a:r>
            <a:r>
              <a:rPr lang="en-US" sz="1600" b="0" dirty="0" smtClean="0">
                <a:effectLst/>
              </a:rPr>
              <a:t> </a:t>
            </a:r>
            <a:r>
              <a:rPr lang="en-US" sz="1600" b="0" dirty="0" err="1">
                <a:effectLst/>
              </a:rPr>
              <a:t>წელიწადში</a:t>
            </a:r>
            <a:r>
              <a:rPr lang="en-US" sz="1600" b="0" dirty="0">
                <a:effectLst/>
              </a:rPr>
              <a:t> &gt;40,000 </a:t>
            </a:r>
            <a:r>
              <a:rPr lang="en-US" sz="1600" b="0" dirty="0" err="1">
                <a:effectLst/>
              </a:rPr>
              <a:t>ლარზე</a:t>
            </a:r>
            <a:r>
              <a:rPr lang="en-US" sz="1600" b="0" dirty="0">
                <a:effectLst/>
              </a:rPr>
              <a:t> (</a:t>
            </a:r>
            <a:r>
              <a:rPr lang="en-US" sz="1600" b="0" dirty="0" err="1">
                <a:effectLst/>
              </a:rPr>
              <a:t>გარდა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საპენსიო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ასაკისა</a:t>
            </a:r>
            <a:r>
              <a:rPr lang="en-US" sz="1600" b="0" dirty="0" smtClean="0">
                <a:effectLst/>
              </a:rPr>
              <a:t>)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>
                <a:effectLst/>
              </a:rPr>
              <a:t>6-18 წ. </a:t>
            </a:r>
            <a:r>
              <a:rPr lang="en-US" sz="1600" b="0" dirty="0" err="1" smtClean="0">
                <a:effectLst/>
              </a:rPr>
              <a:t>მოზარდ</a:t>
            </a:r>
            <a:r>
              <a:rPr lang="ka-GE" sz="1600" b="0" dirty="0" smtClean="0">
                <a:effectLst/>
              </a:rPr>
              <a:t>ები</a:t>
            </a:r>
            <a:endParaRPr lang="en-US" sz="1600" b="0" dirty="0" smtClean="0">
              <a:effectLst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 err="1">
                <a:effectLst/>
              </a:rPr>
              <a:t>შემოსავალი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წელიწადში</a:t>
            </a:r>
            <a:r>
              <a:rPr lang="en-US" sz="1600" b="0" dirty="0">
                <a:effectLst/>
              </a:rPr>
              <a:t> &lt;40,000 </a:t>
            </a:r>
            <a:r>
              <a:rPr lang="en-US" sz="1600" b="0" dirty="0" err="1">
                <a:effectLst/>
              </a:rPr>
              <a:t>ლარზე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და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თვიური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დარიცხული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ხელფასი</a:t>
            </a:r>
            <a:r>
              <a:rPr lang="en-US" sz="1600" b="0" dirty="0">
                <a:effectLst/>
              </a:rPr>
              <a:t> ≥ </a:t>
            </a:r>
            <a:r>
              <a:rPr lang="en-US" sz="1600" b="0" dirty="0" err="1">
                <a:effectLst/>
              </a:rPr>
              <a:t>საშუალო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ხელფასზე</a:t>
            </a:r>
            <a:r>
              <a:rPr lang="en-US" sz="1600" b="0" dirty="0">
                <a:effectLst/>
              </a:rPr>
              <a:t> (1000 </a:t>
            </a:r>
            <a:r>
              <a:rPr lang="en-US" sz="1600" b="0" dirty="0" err="1">
                <a:effectLst/>
              </a:rPr>
              <a:t>ლარი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თვეში</a:t>
            </a:r>
            <a:r>
              <a:rPr lang="en-US" sz="1600" b="0" dirty="0" smtClean="0">
                <a:effectLst/>
              </a:rPr>
              <a:t>)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600" b="0" dirty="0" err="1">
                <a:effectLst/>
              </a:rPr>
              <a:t>თვიური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დარიცხული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ხელფასი</a:t>
            </a:r>
            <a:r>
              <a:rPr lang="en-US" sz="1600" b="0" dirty="0">
                <a:effectLst/>
              </a:rPr>
              <a:t> &lt; </a:t>
            </a:r>
            <a:r>
              <a:rPr lang="en-US" sz="1600" b="0" dirty="0" err="1">
                <a:effectLst/>
              </a:rPr>
              <a:t>საშუალო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ხელფასზე</a:t>
            </a:r>
            <a:r>
              <a:rPr lang="en-US" sz="1600" b="0" dirty="0">
                <a:effectLst/>
              </a:rPr>
              <a:t> (1000 </a:t>
            </a:r>
            <a:r>
              <a:rPr lang="en-US" sz="1600" b="0" dirty="0" err="1">
                <a:effectLst/>
              </a:rPr>
              <a:t>ლარი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თვეში</a:t>
            </a:r>
            <a:r>
              <a:rPr lang="en-US" sz="1600" b="0" dirty="0">
                <a:effectLst/>
              </a:rPr>
              <a:t>)  </a:t>
            </a:r>
            <a:r>
              <a:rPr lang="en-US" sz="1600" b="0" dirty="0" err="1">
                <a:effectLst/>
              </a:rPr>
              <a:t>ან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არარეგულარული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შემოსავლის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მქონე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პირი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ან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თვითდასაქმებული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>
                <a:effectLst/>
              </a:rPr>
              <a:t>ან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 smtClean="0">
                <a:effectLst/>
              </a:rPr>
              <a:t>სხვა</a:t>
            </a:r>
            <a:endParaRPr lang="ka-GE" sz="1600" b="0" dirty="0" smtClean="0">
              <a:effectLst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en-US" sz="1600" b="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304800"/>
            <a:ext cx="7696200" cy="990600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საყოველთაო ჯანდაცვა -</a:t>
            </a:r>
            <a:br>
              <a:rPr lang="ka-GE" sz="2400" b="1" dirty="0" smtClean="0"/>
            </a:br>
            <a:r>
              <a:rPr lang="ka-GE" sz="2400" b="1" dirty="0" smtClean="0"/>
              <a:t>მოსარგებლეები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საყოველთაო </a:t>
            </a:r>
            <a:r>
              <a:rPr lang="ka-GE" b="1" dirty="0" smtClean="0"/>
              <a:t>ჯანდაცვა-</a:t>
            </a:r>
            <a:br>
              <a:rPr lang="ka-GE" b="1" dirty="0" smtClean="0"/>
            </a:br>
            <a:r>
              <a:rPr lang="ka-GE" b="1" dirty="0" smtClean="0"/>
              <a:t>სერვისები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1480" y="1676400"/>
            <a:ext cx="217932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ამბულატორიული მომსახურება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16764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სტაციონარული მომსახურება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1676400"/>
            <a:ext cx="1905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ონკოლოგიური მომსახურება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7239000" y="16764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მშობიარობა</a:t>
            </a:r>
            <a:br>
              <a:rPr lang="ka-GE" sz="1400" dirty="0"/>
            </a:br>
            <a:r>
              <a:rPr lang="ka-GE" sz="1400" dirty="0"/>
              <a:t>/საკეისრო კვეთა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4" idx="2"/>
            <a:endCxn id="13" idx="0"/>
          </p:cNvCxnSpPr>
          <p:nvPr/>
        </p:nvCxnSpPr>
        <p:spPr>
          <a:xfrm flipH="1">
            <a:off x="742950" y="2286000"/>
            <a:ext cx="758190" cy="1524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14" idx="0"/>
          </p:cNvCxnSpPr>
          <p:nvPr/>
        </p:nvCxnSpPr>
        <p:spPr>
          <a:xfrm>
            <a:off x="1501140" y="2286000"/>
            <a:ext cx="1232536" cy="2286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2400" y="2438400"/>
            <a:ext cx="1181100" cy="505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 smtClean="0"/>
              <a:t>გეგმური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1885951" y="2514600"/>
            <a:ext cx="1695449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/>
              <a:t>გადაუდებელი</a:t>
            </a:r>
            <a:endParaRPr lang="en-US" sz="1100" dirty="0"/>
          </a:p>
        </p:txBody>
      </p:sp>
      <p:cxnSp>
        <p:nvCxnSpPr>
          <p:cNvPr id="25" name="Straight Arrow Connector 24"/>
          <p:cNvCxnSpPr>
            <a:stCxn id="13" idx="4"/>
          </p:cNvCxnSpPr>
          <p:nvPr/>
        </p:nvCxnSpPr>
        <p:spPr>
          <a:xfrm>
            <a:off x="742950" y="2944368"/>
            <a:ext cx="0" cy="1798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3048000"/>
            <a:ext cx="3048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a-GE" sz="1000" dirty="0" smtClean="0"/>
              <a:t>ექიმთან ვიზიტი;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a-GE" sz="1000" dirty="0" smtClean="0"/>
              <a:t>ექიმის დანიშნულებით: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ენდოკრინოლოგი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ოფთალმოლოგი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კარდიოლოგი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ნევროლოგი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გინეკოლოგი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უროლოგი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ქირურგი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ოტორინოლარინგოლოგი</a:t>
            </a:r>
            <a:endParaRPr lang="ka-GE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a-GE" sz="1000" dirty="0" smtClean="0"/>
              <a:t>ექიმის დანიშნულებით: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/>
              <a:t>სისხლის საერთო </a:t>
            </a:r>
            <a:r>
              <a:rPr lang="ka-GE" sz="1000" dirty="0" smtClean="0"/>
              <a:t>ანალიზი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შარდის საერთო ანალიზი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გლუკოზა პერიფერიულ სისხლში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კრეატინინი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ჰემოგლობინი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ქოლესტერინი სისხლში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შრატში ლიპიდების განსაზღვრა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განავლის ანალიზი ფარულ სისხლდენაზე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პროთრომბინის დრო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ღვიძლის ფუნქციური სინჯები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ka-GE" sz="1000" dirty="0" smtClean="0"/>
              <a:t>ფარისებრი ჯირკვლის ფუნქციური სინჯი </a:t>
            </a:r>
          </a:p>
          <a:p>
            <a:pPr algn="just"/>
            <a:endParaRPr lang="en-US" sz="900" dirty="0"/>
          </a:p>
        </p:txBody>
      </p:sp>
      <p:cxnSp>
        <p:nvCxnSpPr>
          <p:cNvPr id="37" name="Straight Arrow Connector 36"/>
          <p:cNvCxnSpPr>
            <a:stCxn id="5" idx="2"/>
            <a:endCxn id="14" idx="0"/>
          </p:cNvCxnSpPr>
          <p:nvPr/>
        </p:nvCxnSpPr>
        <p:spPr>
          <a:xfrm flipH="1">
            <a:off x="2733676" y="2286000"/>
            <a:ext cx="1228724" cy="2286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886200" y="2552159"/>
            <a:ext cx="1295400" cy="495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 smtClean="0"/>
              <a:t>გეგმური</a:t>
            </a:r>
            <a:endParaRPr lang="en-US" sz="1200" dirty="0"/>
          </a:p>
        </p:txBody>
      </p:sp>
      <p:cxnSp>
        <p:nvCxnSpPr>
          <p:cNvPr id="44" name="Straight Arrow Connector 43"/>
          <p:cNvCxnSpPr>
            <a:stCxn id="5" idx="2"/>
            <a:endCxn id="42" idx="0"/>
          </p:cNvCxnSpPr>
          <p:nvPr/>
        </p:nvCxnSpPr>
        <p:spPr>
          <a:xfrm>
            <a:off x="3962400" y="2286000"/>
            <a:ext cx="571500" cy="2661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00400" y="3496776"/>
            <a:ext cx="228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გეგმური</a:t>
            </a:r>
            <a:r>
              <a:rPr lang="en-US" sz="1200" dirty="0"/>
              <a:t> </a:t>
            </a:r>
            <a:r>
              <a:rPr lang="en-US" sz="1200" dirty="0" err="1"/>
              <a:t>ქირურგიული</a:t>
            </a:r>
            <a:r>
              <a:rPr lang="en-US" sz="1200" dirty="0"/>
              <a:t> </a:t>
            </a:r>
            <a:r>
              <a:rPr lang="en-US" sz="1200" dirty="0" err="1"/>
              <a:t>ოპერაციები</a:t>
            </a:r>
            <a:r>
              <a:rPr lang="en-US" sz="1200" dirty="0"/>
              <a:t> (</a:t>
            </a:r>
            <a:r>
              <a:rPr lang="en-US" sz="1200" dirty="0" err="1"/>
              <a:t>მათ</a:t>
            </a:r>
            <a:r>
              <a:rPr lang="en-US" sz="1200" dirty="0"/>
              <a:t> </a:t>
            </a:r>
            <a:r>
              <a:rPr lang="en-US" sz="1200" dirty="0" err="1"/>
              <a:t>შორის</a:t>
            </a:r>
            <a:r>
              <a:rPr lang="en-US" sz="1200" dirty="0"/>
              <a:t>, </a:t>
            </a:r>
            <a:r>
              <a:rPr lang="en-US" sz="1200" dirty="0" err="1"/>
              <a:t>დღის</a:t>
            </a:r>
            <a:r>
              <a:rPr lang="en-US" sz="1200" dirty="0"/>
              <a:t> </a:t>
            </a:r>
            <a:r>
              <a:rPr lang="en-US" sz="1200" dirty="0" err="1"/>
              <a:t>სტაციონარი</a:t>
            </a:r>
            <a:r>
              <a:rPr lang="en-US" sz="1200" dirty="0" smtClean="0"/>
              <a:t>);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 smtClean="0"/>
              <a:t>გეგმურ</a:t>
            </a:r>
            <a:r>
              <a:rPr lang="en-US" sz="1200" dirty="0" smtClean="0"/>
              <a:t> </a:t>
            </a:r>
            <a:r>
              <a:rPr lang="en-US" sz="1200" dirty="0" err="1"/>
              <a:t>ქირურგიულ</a:t>
            </a:r>
            <a:r>
              <a:rPr lang="en-US" sz="1200" dirty="0"/>
              <a:t> </a:t>
            </a:r>
            <a:r>
              <a:rPr lang="en-US" sz="1200" dirty="0" err="1"/>
              <a:t>ჰოსპიტალიზაციასთან</a:t>
            </a:r>
            <a:r>
              <a:rPr lang="en-US" sz="1200" dirty="0"/>
              <a:t> </a:t>
            </a:r>
            <a:r>
              <a:rPr lang="en-US" sz="1200" dirty="0" err="1" smtClean="0"/>
              <a:t>დაკავშირებული</a:t>
            </a:r>
            <a:r>
              <a:rPr lang="en-US" sz="1200" dirty="0" smtClean="0"/>
              <a:t>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წინასაოპერაციო</a:t>
            </a:r>
            <a:endParaRPr lang="en-US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ოპერაციის</a:t>
            </a:r>
            <a:r>
              <a:rPr lang="en-US" sz="1200" dirty="0" smtClean="0"/>
              <a:t> </a:t>
            </a:r>
            <a:r>
              <a:rPr lang="en-US" sz="1200" dirty="0" err="1"/>
              <a:t>მსვლელობისას</a:t>
            </a:r>
            <a:r>
              <a:rPr lang="en-US" sz="1200" dirty="0"/>
              <a:t> </a:t>
            </a:r>
            <a:r>
              <a:rPr lang="en-US" sz="1200" dirty="0" err="1" smtClean="0"/>
              <a:t>განხორციელებული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პოსტოპერაციული</a:t>
            </a:r>
            <a:r>
              <a:rPr lang="en-US" sz="1200" dirty="0" smtClean="0"/>
              <a:t> </a:t>
            </a:r>
            <a:r>
              <a:rPr lang="en-US" sz="1200" dirty="0" err="1"/>
              <a:t>პერიოდის</a:t>
            </a:r>
            <a:r>
              <a:rPr lang="en-US" sz="1200" dirty="0"/>
              <a:t> </a:t>
            </a:r>
            <a:r>
              <a:rPr lang="en-US" sz="1200" dirty="0" err="1"/>
              <a:t>ყველა</a:t>
            </a:r>
            <a:r>
              <a:rPr lang="en-US" sz="1200" dirty="0"/>
              <a:t> </a:t>
            </a:r>
            <a:r>
              <a:rPr lang="en-US" sz="1200" dirty="0" err="1"/>
              <a:t>ტიპის</a:t>
            </a:r>
            <a:r>
              <a:rPr lang="en-US" sz="1200" dirty="0"/>
              <a:t> </a:t>
            </a:r>
            <a:r>
              <a:rPr lang="en-US" sz="1200" dirty="0" err="1"/>
              <a:t>ლაბორატორიული</a:t>
            </a:r>
            <a:r>
              <a:rPr lang="en-US" sz="1200" dirty="0"/>
              <a:t>, </a:t>
            </a:r>
            <a:r>
              <a:rPr lang="en-US" sz="1200" dirty="0" err="1"/>
              <a:t>ინსტრუმენტული</a:t>
            </a:r>
            <a:r>
              <a:rPr lang="en-US" sz="1200" dirty="0"/>
              <a:t> </a:t>
            </a:r>
            <a:r>
              <a:rPr lang="en-US" sz="1200" dirty="0" err="1"/>
              <a:t>გამოკვლევები</a:t>
            </a:r>
            <a:r>
              <a:rPr lang="en-US" sz="1200" dirty="0"/>
              <a:t> </a:t>
            </a:r>
          </a:p>
        </p:txBody>
      </p:sp>
      <p:cxnSp>
        <p:nvCxnSpPr>
          <p:cNvPr id="52" name="Straight Arrow Connector 51"/>
          <p:cNvCxnSpPr>
            <a:stCxn id="42" idx="4"/>
          </p:cNvCxnSpPr>
          <p:nvPr/>
        </p:nvCxnSpPr>
        <p:spPr>
          <a:xfrm>
            <a:off x="4533900" y="3048000"/>
            <a:ext cx="0" cy="5334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86400" y="2743200"/>
            <a:ext cx="1828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ონკოლოგიურ</a:t>
            </a:r>
            <a:r>
              <a:rPr lang="en-US" sz="1200" dirty="0"/>
              <a:t> </a:t>
            </a:r>
            <a:r>
              <a:rPr lang="en-US" sz="1200" dirty="0" err="1"/>
              <a:t>პაციენტთა</a:t>
            </a:r>
            <a:r>
              <a:rPr lang="en-US" sz="1200" dirty="0"/>
              <a:t> </a:t>
            </a:r>
            <a:r>
              <a:rPr lang="en-US" sz="1200" dirty="0" err="1"/>
              <a:t>მკურნალობა</a:t>
            </a:r>
            <a:r>
              <a:rPr lang="en-US" sz="1200" dirty="0"/>
              <a:t> (</a:t>
            </a:r>
            <a:r>
              <a:rPr lang="en-US" sz="1200" dirty="0" err="1"/>
              <a:t>მათ</a:t>
            </a:r>
            <a:r>
              <a:rPr lang="en-US" sz="1200" dirty="0"/>
              <a:t> </a:t>
            </a:r>
            <a:r>
              <a:rPr lang="en-US" sz="1200" dirty="0" err="1"/>
              <a:t>შორის</a:t>
            </a:r>
            <a:r>
              <a:rPr lang="en-US" sz="1200" dirty="0"/>
              <a:t>, </a:t>
            </a:r>
            <a:r>
              <a:rPr lang="en-US" sz="1200" dirty="0" err="1"/>
              <a:t>დღის</a:t>
            </a:r>
            <a:r>
              <a:rPr lang="en-US" sz="1200" dirty="0"/>
              <a:t> </a:t>
            </a:r>
            <a:r>
              <a:rPr lang="en-US" sz="1200" dirty="0" err="1"/>
              <a:t>სტაციონარი</a:t>
            </a:r>
            <a:r>
              <a:rPr lang="en-US" sz="1200" dirty="0" smtClean="0"/>
              <a:t>)</a:t>
            </a:r>
            <a:r>
              <a:rPr lang="ka-GE" sz="1200" dirty="0" smtClean="0"/>
              <a:t>: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ქიმიოთერაპია</a:t>
            </a:r>
            <a:r>
              <a:rPr lang="en-US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ჰორმონოთერაპია</a:t>
            </a:r>
            <a:r>
              <a:rPr lang="en-US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სხივური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თერაპია</a:t>
            </a:r>
            <a:r>
              <a:rPr lang="en-US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ამ</a:t>
            </a:r>
            <a:r>
              <a:rPr lang="en-US" sz="1200" dirty="0" smtClean="0"/>
              <a:t> </a:t>
            </a:r>
            <a:r>
              <a:rPr lang="en-US" sz="1200" dirty="0" err="1"/>
              <a:t>პროცედურებთან</a:t>
            </a:r>
            <a:r>
              <a:rPr lang="en-US" sz="1200" dirty="0"/>
              <a:t> </a:t>
            </a:r>
            <a:r>
              <a:rPr lang="en-US" sz="1200" dirty="0" err="1"/>
              <a:t>დაკავშირებული</a:t>
            </a:r>
            <a:r>
              <a:rPr lang="en-US" sz="1200" dirty="0"/>
              <a:t> </a:t>
            </a:r>
            <a:r>
              <a:rPr lang="en-US" sz="1200" dirty="0" err="1" smtClean="0"/>
              <a:t>გამოკვლევები</a:t>
            </a:r>
            <a:r>
              <a:rPr lang="en-US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200" dirty="0" smtClean="0"/>
              <a:t>და </a:t>
            </a:r>
            <a:r>
              <a:rPr lang="en-US" sz="1200" dirty="0" err="1" smtClean="0"/>
              <a:t>მედიკამენტები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248400" y="2286000"/>
            <a:ext cx="0" cy="5334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239000" y="2552700"/>
            <a:ext cx="167640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მაღალი რისკის ორსულთა, მშობიარეთა და მელოგინეთა მკურნალობა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7260771" y="38862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ინფექციური დაავადებების მართვა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7239000" y="4800600"/>
            <a:ext cx="1676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ქრონიკული მედიკამენტებით უზრუნველყოფა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887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199"/>
            <a:ext cx="8381260" cy="1107411"/>
          </a:xfrm>
        </p:spPr>
        <p:txBody>
          <a:bodyPr/>
          <a:lstStyle/>
          <a:p>
            <a:r>
              <a:rPr lang="ka-GE" sz="2400" b="1" dirty="0" smtClean="0"/>
              <a:t>საყოველთაო ჯანდაცვა -სტაციონარული მომსახურების ლიმიტები და თანაგადახდის ოდენობები</a:t>
            </a:r>
            <a:r>
              <a:rPr lang="ka-GE" b="1" dirty="0" smtClean="0"/>
              <a:t/>
            </a:r>
            <a:br>
              <a:rPr lang="ka-GE" b="1" dirty="0" smtClean="0"/>
            </a:b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66146"/>
              </p:ext>
            </p:extLst>
          </p:nvPr>
        </p:nvGraphicFramePr>
        <p:xfrm>
          <a:off x="381001" y="1752599"/>
          <a:ext cx="8382000" cy="452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1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75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75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12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პაკეტი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გადაუდებელი სტაციონარული მომსახურება, მ.შ. ინტენსიური თერაპია/რეანიმაცია</a:t>
                      </a:r>
                      <a:endParaRPr lang="ka-GE" sz="1200" b="1" i="1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 გეგმური ქირურგიული მომსახურება / სხვა გადაუდებელი - </a:t>
                      </a:r>
                      <a:endParaRPr lang="ka-GE" sz="12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a-GE" sz="1200" u="none" strike="noStrike" dirty="0" smtClean="0">
                          <a:effectLst/>
                        </a:rPr>
                        <a:t>ლიმიტი </a:t>
                      </a:r>
                      <a:r>
                        <a:rPr lang="ka-GE" sz="1200" u="none" strike="noStrike" dirty="0">
                          <a:effectLst/>
                        </a:rPr>
                        <a:t>15 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3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მიზნობრივი</a:t>
                      </a:r>
                      <a:endParaRPr lang="ka-GE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3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ასაკობრივი</a:t>
                      </a:r>
                      <a:endParaRPr lang="ka-GE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 smtClean="0">
                          <a:effectLst/>
                        </a:rPr>
                        <a:t>10%, 20</a:t>
                      </a:r>
                      <a:r>
                        <a:rPr lang="ka-GE" sz="1200" u="none" strike="noStrike" dirty="0">
                          <a:effectLst/>
                        </a:rPr>
                        <a:t>% თანაგადახდა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3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ვეტერანი</a:t>
                      </a:r>
                      <a:endParaRPr lang="ka-GE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ფინანსდება სრულად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67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a-GE" sz="1400" u="none" strike="noStrike" dirty="0">
                          <a:effectLst/>
                        </a:rPr>
                        <a:t>საბაზისო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>
                          <a:effectLst/>
                        </a:rPr>
                        <a:t>70,000-100,000 ქულის მქონე პირი</a:t>
                      </a:r>
                      <a:endParaRPr lang="ka-GE" sz="12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 - ლიმიტი 15 000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30% თანაგადახდა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6-18 წ. მოზარდი</a:t>
                      </a:r>
                      <a:endParaRPr lang="ka-GE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 - ლიმიტი 15 000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30% თანაგადახდა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9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პირი, რომლის თვიური დარიცხული ხელფასი &lt; საშუალო ხელფასზე (1000 ლარი თვეში)  ან არარეგულარული შემოსავლის მქონე პირი ან თვითდასაქმებული ან სხვა</a:t>
                      </a:r>
                      <a:endParaRPr lang="ka-GE" sz="12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ფინანსდება სრულად - ლიმიტი 15 000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30% თანაგადახდა მაგრამ არანაკლებ 500 ლარისა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2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>
                          <a:effectLst/>
                        </a:rPr>
                        <a:t>პირი, რომლის შემოსავალი წელიწადში &lt;40,000 ლარზე და თვიური დარიცხული ხელფასი ≥ საშუალო ხელფასზე (1000 ლარი თვეში)</a:t>
                      </a:r>
                      <a:endParaRPr lang="ka-GE" sz="12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თანაგადახდა 10% -ლიმიტი 15 000 ლარი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30% თანაგადახდა მაგრამ არანაკლებ 1000 ლარისა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>
                          <a:effectLst/>
                        </a:rPr>
                        <a:t>პირი, რომლის შემოსავალი წელიწადში &gt;40,000 ლარზე</a:t>
                      </a:r>
                      <a:endParaRPr lang="ka-GE" sz="12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არ ფინანსდება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არ ფინანსდება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26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44572"/>
            <a:ext cx="5943600" cy="808038"/>
          </a:xfrm>
        </p:spPr>
        <p:txBody>
          <a:bodyPr/>
          <a:lstStyle/>
          <a:p>
            <a:r>
              <a:rPr lang="ka-GE" sz="3200" b="1" dirty="0" smtClean="0">
                <a:effectLst/>
              </a:rPr>
              <a:t>საყოველთაო ჯანდაცვა -სერვისების უტილიზაცია</a:t>
            </a:r>
            <a:endParaRPr lang="en-US" sz="3200" b="1" dirty="0">
              <a:effectLst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716667"/>
              </p:ext>
            </p:extLst>
          </p:nvPr>
        </p:nvGraphicFramePr>
        <p:xfrm>
          <a:off x="228600" y="1556792"/>
          <a:ext cx="3531120" cy="26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41126"/>
              </p:ext>
            </p:extLst>
          </p:nvPr>
        </p:nvGraphicFramePr>
        <p:xfrm>
          <a:off x="228600" y="4191000"/>
          <a:ext cx="3532166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3038" y="4111823"/>
            <a:ext cx="2904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>
                <a:solidFill>
                  <a:srgbClr val="FF0000"/>
                </a:solidFill>
              </a:rPr>
              <a:t>ჰოსპიტალიზაცია</a:t>
            </a:r>
            <a:r>
              <a:rPr lang="ka-GE" sz="1400" b="1" dirty="0"/>
              <a:t> </a:t>
            </a:r>
            <a:r>
              <a:rPr lang="ka-GE" sz="1400" b="1" dirty="0">
                <a:solidFill>
                  <a:srgbClr val="FF0000"/>
                </a:solidFill>
              </a:rPr>
              <a:t>100 მოსახლეზე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48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FF0000"/>
                </a:solidFill>
              </a:rPr>
              <a:t>გეგმური ამბულატორიული ვიზიტები ერთ სულზე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667044"/>
              </p:ext>
            </p:extLst>
          </p:nvPr>
        </p:nvGraphicFramePr>
        <p:xfrm>
          <a:off x="3429000" y="1905000"/>
          <a:ext cx="5867400" cy="493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4274927" y="1556792"/>
            <a:ext cx="517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400" b="1" dirty="0">
                <a:solidFill>
                  <a:srgbClr val="FF0000"/>
                </a:solidFill>
              </a:rPr>
              <a:t>შემთხვევების რაოდენობა </a:t>
            </a:r>
            <a:r>
              <a:rPr lang="en-US" sz="1400" b="1" dirty="0" smtClean="0">
                <a:solidFill>
                  <a:srgbClr val="FF0000"/>
                </a:solidFill>
              </a:rPr>
              <a:t> - &gt; </a:t>
            </a:r>
            <a:r>
              <a:rPr lang="ka-GE" sz="1400" b="1" dirty="0" smtClean="0">
                <a:solidFill>
                  <a:srgbClr val="FF0000"/>
                </a:solidFill>
              </a:rPr>
              <a:t>6 მლნ (2013-2019)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2234</Words>
  <Application>Microsoft Office PowerPoint</Application>
  <PresentationFormat>On-screen Show (4:3)</PresentationFormat>
  <Paragraphs>333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Franklin Gothic Medium</vt:lpstr>
      <vt:lpstr>Sylfaen</vt:lpstr>
      <vt:lpstr>Tw Cen MT</vt:lpstr>
      <vt:lpstr>Wingdings</vt:lpstr>
      <vt:lpstr>Wingdings 2</vt:lpstr>
      <vt:lpstr>Grid</vt:lpstr>
      <vt:lpstr>ჯანმრთელობის დაცვის სახელმწიფო პროგრამები</vt:lpstr>
      <vt:lpstr>საქართველოს დემოგრაფიული და სოციალურ-ეკონომიკური სურათი, 2018 </vt:lpstr>
      <vt:lpstr>ჯანდაცვის სექტორის დანახარჯები</vt:lpstr>
      <vt:lpstr>მოცულობისა და მნიშვნელობის მიხედვით, სახელმწიფო პროგრამები შესაძლოა დავყოთ რამდენიმე ჯგუფად</vt:lpstr>
      <vt:lpstr>საყოველთაო ჯანდაცვა – სოციალურად ორიენტირებული პოლიტიკური პლატფორმა</vt:lpstr>
      <vt:lpstr>საყოველთაო ჯანდაცვა - მოსარგებლეები</vt:lpstr>
      <vt:lpstr>საყოველთაო ჯანდაცვა- სერვისები</vt:lpstr>
      <vt:lpstr>საყოველთაო ჯანდაცვა -სტაციონარული მომსახურების ლიმიტები და თანაგადახდის ოდენობები </vt:lpstr>
      <vt:lpstr>საყოველთაო ჯანდაცვა -სერვისების უტილიზაცია</vt:lpstr>
      <vt:lpstr>საყოველთაო ჯანდაცვის პროგრამის შეფასება (WB, WHO და USAID)</vt:lpstr>
      <vt:lpstr>ქრონიკული დაავადებების სამკურნალო მედიკამენტებით უზრუნველყოფის სახელმწიფო პროგრამა </vt:lpstr>
      <vt:lpstr>ქრონიკული დაავადებების სამკურნალო მედიკამენტებით უზრუნველყოფა მოიცავს:</vt:lpstr>
      <vt:lpstr>ქრონიკული დაავადებების სამკურნალო მედიკამენტებით უზრუნველყოფა 2020 წლიდან</vt:lpstr>
      <vt:lpstr>C ჰეპატიტის მართვა</vt:lpstr>
      <vt:lpstr>C ჰეპატიტის მართვა- სერვისები</vt:lpstr>
      <vt:lpstr> C ჰეპატიტის მოვლის კასკადი  აპრილი 2015-იანვარი 2020</vt:lpstr>
      <vt:lpstr>ნარკომანიით დაავადებულ პაციენტთა მკურნალობის სახელმწიფო პროგრამა</vt:lpstr>
      <vt:lpstr>ნარკომანიით დაავადებულ პაციენტთა მკურნალობის პროგრამის მოცულობა</vt:lpstr>
      <vt:lpstr>მეტადონით ჩანაცვლებითი თერაპიის კომპონენტის ბიუჯეტისა და მოსარგებლეების ზრდა               2013 VS 2019</vt:lpstr>
      <vt:lpstr>იშვიათი დაავადებების მკურნალობის სახელმწიფო პროგრამა</vt:lpstr>
      <vt:lpstr>სპეციფიკური მედიკამენტებით უზრუნველყოფა </vt:lpstr>
      <vt:lpstr>სპეციფიკური მედიკამენტებით უზრუნველყოფა </vt:lpstr>
      <vt:lpstr>რეფერალური მომსახურების სახელმწიფო პროგრამა </vt:lpstr>
      <vt:lpstr>რეფერალური მომსახურების სახელმწიფო პროგრამა</vt:lpstr>
      <vt:lpstr>ჯანმრთელობის დაცვის სხვა სახელმწიფო პროგრამები </vt:lpstr>
      <vt:lpstr>ჯანმრთელობის დაცვის სხვა სახელმწიფო პროგრამები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Adamia</dc:creator>
  <cp:lastModifiedBy>Windows User</cp:lastModifiedBy>
  <cp:revision>103</cp:revision>
  <dcterms:created xsi:type="dcterms:W3CDTF">2006-08-16T00:00:00Z</dcterms:created>
  <dcterms:modified xsi:type="dcterms:W3CDTF">2020-02-11T14:56:22Z</dcterms:modified>
</cp:coreProperties>
</file>