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76" r:id="rId9"/>
    <p:sldId id="277" r:id="rId10"/>
    <p:sldId id="263" r:id="rId11"/>
    <p:sldId id="265" r:id="rId12"/>
    <p:sldId id="266" r:id="rId13"/>
    <p:sldId id="267" r:id="rId14"/>
    <p:sldId id="271" r:id="rId15"/>
    <p:sldId id="272" r:id="rId16"/>
    <p:sldId id="273" r:id="rId17"/>
    <p:sldId id="274" r:id="rId18"/>
    <p:sldId id="27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273" autoAdjust="0"/>
  </p:normalViewPr>
  <p:slideViewPr>
    <p:cSldViewPr>
      <p:cViewPr varScale="1">
        <p:scale>
          <a:sx n="55" d="100"/>
          <a:sy n="55" d="100"/>
        </p:scale>
        <p:origin x="102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სტრატეგიის სამიზნეები</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Sheet1!$A$2:$A$5</c:f>
              <c:strCache>
                <c:ptCount val="4"/>
                <c:pt idx="0">
                  <c:v>განიკურნა</c:v>
                </c:pt>
                <c:pt idx="1">
                  <c:v>მკურნალობს</c:v>
                </c:pt>
                <c:pt idx="2">
                  <c:v>დადასტურდა</c:v>
                </c:pt>
                <c:pt idx="3">
                  <c:v>სკრინინგი</c:v>
                </c:pt>
              </c:strCache>
            </c:strRef>
          </c:cat>
          <c:val>
            <c:numRef>
              <c:f>Sheet1!$B$2:$B$5</c:f>
            </c:numRef>
          </c:val>
          <c:extLst>
            <c:ext xmlns:c16="http://schemas.microsoft.com/office/drawing/2014/chart" uri="{C3380CC4-5D6E-409C-BE32-E72D297353CC}">
              <c16:uniqueId val="{00000000-351E-452B-8433-16B632FE86AE}"/>
            </c:ext>
          </c:extLst>
        </c:ser>
        <c:ser>
          <c:idx val="1"/>
          <c:order val="1"/>
          <c:tx>
            <c:strRef>
              <c:f>Sheet1!$C$1</c:f>
              <c:strCache>
                <c:ptCount val="1"/>
                <c:pt idx="0">
                  <c:v>შედეგი დღემდე</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განიკურნა</c:v>
                </c:pt>
                <c:pt idx="1">
                  <c:v>მკურნალობს</c:v>
                </c:pt>
                <c:pt idx="2">
                  <c:v>დადასტურდა</c:v>
                </c:pt>
                <c:pt idx="3">
                  <c:v>სკრინინგი</c:v>
                </c:pt>
              </c:strCache>
            </c:strRef>
          </c:cat>
          <c:val>
            <c:numRef>
              <c:f>Sheet1!$C$2:$C$5</c:f>
              <c:numCache>
                <c:formatCode>General</c:formatCode>
                <c:ptCount val="4"/>
                <c:pt idx="0">
                  <c:v>65183</c:v>
                </c:pt>
                <c:pt idx="1">
                  <c:v>69444</c:v>
                </c:pt>
                <c:pt idx="2">
                  <c:v>86991</c:v>
                </c:pt>
                <c:pt idx="3">
                  <c:v>2223883</c:v>
                </c:pt>
              </c:numCache>
            </c:numRef>
          </c:val>
          <c:extLst>
            <c:ext xmlns:c16="http://schemas.microsoft.com/office/drawing/2014/chart" uri="{C3380CC4-5D6E-409C-BE32-E72D297353CC}">
              <c16:uniqueId val="{00000001-351E-452B-8433-16B632FE86AE}"/>
            </c:ext>
          </c:extLst>
        </c:ser>
        <c:dLbls>
          <c:showLegendKey val="0"/>
          <c:showVal val="0"/>
          <c:showCatName val="0"/>
          <c:showSerName val="0"/>
          <c:showPercent val="0"/>
          <c:showBubbleSize val="0"/>
        </c:dLbls>
        <c:gapWidth val="247"/>
        <c:axId val="386253096"/>
        <c:axId val="386270480"/>
      </c:barChart>
      <c:catAx>
        <c:axId val="386253096"/>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386270480"/>
        <c:crosses val="autoZero"/>
        <c:auto val="1"/>
        <c:lblAlgn val="ctr"/>
        <c:lblOffset val="100"/>
        <c:noMultiLvlLbl val="0"/>
      </c:catAx>
      <c:valAx>
        <c:axId val="38627048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38625309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0B76B6-951D-4A09-A60E-454D557C33A4}" type="doc">
      <dgm:prSet loTypeId="urn:microsoft.com/office/officeart/2005/8/layout/chevron1" loCatId="process" qsTypeId="urn:microsoft.com/office/officeart/2005/8/quickstyle/simple3" qsCatId="simple" csTypeId="urn:microsoft.com/office/officeart/2005/8/colors/accent1_2" csCatId="accent1" phldr="1"/>
      <dgm:spPr/>
      <dgm:t>
        <a:bodyPr/>
        <a:lstStyle/>
        <a:p>
          <a:endParaRPr lang="en-US"/>
        </a:p>
      </dgm:t>
    </dgm:pt>
    <dgm:pt modelId="{F0692CC2-6A2F-46EC-9521-880D934A68A1}">
      <dgm:prSet phldrT="[Text]" custT="1"/>
      <dgm:spPr/>
      <dgm:t>
        <a:bodyPr/>
        <a:lstStyle/>
        <a:p>
          <a:pPr algn="ctr"/>
          <a:r>
            <a:rPr lang="ka-GE" sz="1800" dirty="0" smtClean="0"/>
            <a:t>ინსტიტუციური ცვლილებები</a:t>
          </a:r>
          <a:endParaRPr lang="en-US" sz="1800" dirty="0"/>
        </a:p>
      </dgm:t>
    </dgm:pt>
    <dgm:pt modelId="{DF865FE2-D66C-4DC1-A0F2-EB3F36F5BB1E}" type="parTrans" cxnId="{587D783E-E142-43F5-B7A7-F662BABA09E6}">
      <dgm:prSet/>
      <dgm:spPr/>
      <dgm:t>
        <a:bodyPr/>
        <a:lstStyle/>
        <a:p>
          <a:endParaRPr lang="en-US" sz="1800"/>
        </a:p>
      </dgm:t>
    </dgm:pt>
    <dgm:pt modelId="{DF6F161A-E0B2-4CB9-9AF3-E67D920FE771}" type="sibTrans" cxnId="{587D783E-E142-43F5-B7A7-F662BABA09E6}">
      <dgm:prSet/>
      <dgm:spPr/>
      <dgm:t>
        <a:bodyPr/>
        <a:lstStyle/>
        <a:p>
          <a:endParaRPr lang="en-US" sz="1800"/>
        </a:p>
      </dgm:t>
    </dgm:pt>
    <dgm:pt modelId="{2F9EDF89-5076-48C5-B60B-7C623855F92B}">
      <dgm:prSet phldrT="[Text]" custT="1"/>
      <dgm:spPr/>
      <dgm:t>
        <a:bodyPr/>
        <a:lstStyle/>
        <a:p>
          <a:r>
            <a:rPr lang="ka-GE" sz="1800" dirty="0" smtClean="0"/>
            <a:t>სამინისტროს ცენტრალური აპარატის ოპტიმიზაცია/რეორგანიზაცია</a:t>
          </a:r>
          <a:endParaRPr lang="en-US" sz="1800" dirty="0"/>
        </a:p>
      </dgm:t>
    </dgm:pt>
    <dgm:pt modelId="{71FC3D79-807D-47A5-9CB3-F375D690AF25}" type="parTrans" cxnId="{54921DF6-7008-489B-A67E-9156948358B4}">
      <dgm:prSet/>
      <dgm:spPr/>
      <dgm:t>
        <a:bodyPr/>
        <a:lstStyle/>
        <a:p>
          <a:endParaRPr lang="en-US" sz="1800"/>
        </a:p>
      </dgm:t>
    </dgm:pt>
    <dgm:pt modelId="{BA0FDF83-1945-4C4B-A758-0B5BAD682DA9}" type="sibTrans" cxnId="{54921DF6-7008-489B-A67E-9156948358B4}">
      <dgm:prSet/>
      <dgm:spPr/>
      <dgm:t>
        <a:bodyPr/>
        <a:lstStyle/>
        <a:p>
          <a:endParaRPr lang="en-US" sz="1800"/>
        </a:p>
      </dgm:t>
    </dgm:pt>
    <dgm:pt modelId="{09317548-006B-41AB-BC9D-0E37E656CB86}">
      <dgm:prSet phldrT="[Text]" custT="1"/>
      <dgm:spPr/>
      <dgm:t>
        <a:bodyPr/>
        <a:lstStyle/>
        <a:p>
          <a:r>
            <a:rPr lang="ka-GE" sz="1800" dirty="0" smtClean="0"/>
            <a:t>სისტემური ცვლილებები </a:t>
          </a:r>
        </a:p>
      </dgm:t>
    </dgm:pt>
    <dgm:pt modelId="{1B636D59-BC00-4C60-996B-3FB65CB984F5}" type="parTrans" cxnId="{9EB8E113-F4AB-49A2-9D8E-1F38DC2F00E6}">
      <dgm:prSet/>
      <dgm:spPr/>
      <dgm:t>
        <a:bodyPr/>
        <a:lstStyle/>
        <a:p>
          <a:endParaRPr lang="en-US" sz="1800"/>
        </a:p>
      </dgm:t>
    </dgm:pt>
    <dgm:pt modelId="{7A4A209F-B4DB-49F9-9981-CB5D939490C9}" type="sibTrans" cxnId="{9EB8E113-F4AB-49A2-9D8E-1F38DC2F00E6}">
      <dgm:prSet/>
      <dgm:spPr/>
      <dgm:t>
        <a:bodyPr/>
        <a:lstStyle/>
        <a:p>
          <a:endParaRPr lang="en-US" sz="1800"/>
        </a:p>
      </dgm:t>
    </dgm:pt>
    <dgm:pt modelId="{3F4C4A7A-EA9B-4BB2-9F8C-75D5F7EA11E6}">
      <dgm:prSet phldrT="[Text]" custT="1"/>
      <dgm:spPr/>
      <dgm:t>
        <a:bodyPr/>
        <a:lstStyle/>
        <a:p>
          <a:r>
            <a:rPr lang="ka-GE" sz="1800" dirty="0" smtClean="0"/>
            <a:t>მარეგულირებელი ჩარჩო კარდიოქირურგიის სერვისებისთვის</a:t>
          </a:r>
          <a:endParaRPr lang="en-US" sz="1800" dirty="0"/>
        </a:p>
      </dgm:t>
    </dgm:pt>
    <dgm:pt modelId="{D57EFDA8-AB84-4D53-98E9-408CD8AA849E}" type="parTrans" cxnId="{650A59CB-E47D-417C-87CC-323483DB5099}">
      <dgm:prSet/>
      <dgm:spPr/>
      <dgm:t>
        <a:bodyPr/>
        <a:lstStyle/>
        <a:p>
          <a:endParaRPr lang="en-US" sz="1800"/>
        </a:p>
      </dgm:t>
    </dgm:pt>
    <dgm:pt modelId="{90C353F0-416A-4ACF-93ED-DDA744EE9245}" type="sibTrans" cxnId="{650A59CB-E47D-417C-87CC-323483DB5099}">
      <dgm:prSet/>
      <dgm:spPr/>
      <dgm:t>
        <a:bodyPr/>
        <a:lstStyle/>
        <a:p>
          <a:endParaRPr lang="en-US" sz="1800"/>
        </a:p>
      </dgm:t>
    </dgm:pt>
    <dgm:pt modelId="{9E784EC4-04F2-4B77-892F-BECCE5CEEF2F}">
      <dgm:prSet phldrT="[Text]" custT="1"/>
      <dgm:spPr/>
      <dgm:t>
        <a:bodyPr/>
        <a:lstStyle/>
        <a:p>
          <a:r>
            <a:rPr lang="ka-GE" sz="1800" dirty="0" smtClean="0"/>
            <a:t>პჯდ სელექტიური კონტრაქტირება დიდ ქალაქებში</a:t>
          </a:r>
          <a:endParaRPr lang="en-US" sz="1800" dirty="0"/>
        </a:p>
      </dgm:t>
    </dgm:pt>
    <dgm:pt modelId="{D5911030-F157-4A2F-B4A7-7A903189F9C0}" type="parTrans" cxnId="{B329A5C0-8EF5-431F-B478-DCC32D583EC1}">
      <dgm:prSet/>
      <dgm:spPr/>
      <dgm:t>
        <a:bodyPr/>
        <a:lstStyle/>
        <a:p>
          <a:endParaRPr lang="en-US" sz="1800"/>
        </a:p>
      </dgm:t>
    </dgm:pt>
    <dgm:pt modelId="{0DFD4691-64A7-44DA-9204-59E067663586}" type="sibTrans" cxnId="{B329A5C0-8EF5-431F-B478-DCC32D583EC1}">
      <dgm:prSet/>
      <dgm:spPr/>
      <dgm:t>
        <a:bodyPr/>
        <a:lstStyle/>
        <a:p>
          <a:endParaRPr lang="en-US" sz="1800"/>
        </a:p>
      </dgm:t>
    </dgm:pt>
    <dgm:pt modelId="{BFCC4C98-42F5-4CB2-8A7C-96E379C71644}">
      <dgm:prSet phldrT="[Text]" custT="1"/>
      <dgm:spPr/>
      <dgm:t>
        <a:bodyPr/>
        <a:lstStyle/>
        <a:p>
          <a:endParaRPr lang="en-US" sz="1800" dirty="0"/>
        </a:p>
      </dgm:t>
    </dgm:pt>
    <dgm:pt modelId="{455CA1C5-DAFF-475F-9129-04D5062A7CE8}" type="parTrans" cxnId="{CC5CD241-781E-422A-AF43-D313DFE04565}">
      <dgm:prSet/>
      <dgm:spPr/>
      <dgm:t>
        <a:bodyPr/>
        <a:lstStyle/>
        <a:p>
          <a:endParaRPr lang="en-US" sz="1800"/>
        </a:p>
      </dgm:t>
    </dgm:pt>
    <dgm:pt modelId="{920361C3-0A38-42DA-9176-E86EBE3C63BA}" type="sibTrans" cxnId="{CC5CD241-781E-422A-AF43-D313DFE04565}">
      <dgm:prSet/>
      <dgm:spPr/>
      <dgm:t>
        <a:bodyPr/>
        <a:lstStyle/>
        <a:p>
          <a:endParaRPr lang="en-US" sz="1800"/>
        </a:p>
      </dgm:t>
    </dgm:pt>
    <dgm:pt modelId="{50D6FC11-B99C-4B43-8834-E63E3A327976}">
      <dgm:prSet phldrT="[Text]" custT="1"/>
      <dgm:spPr/>
      <dgm:t>
        <a:bodyPr/>
        <a:lstStyle/>
        <a:p>
          <a:r>
            <a:rPr lang="ka-GE" sz="1800" dirty="0" smtClean="0"/>
            <a:t>სამედიცინო და ფარმაცევტული საქმიანობის რეგულირების სააგენოების შერწყმა </a:t>
          </a:r>
          <a:endParaRPr lang="en-US" sz="1800" dirty="0"/>
        </a:p>
      </dgm:t>
    </dgm:pt>
    <dgm:pt modelId="{7AD59425-5426-4DC7-A644-B212C41D5817}" type="parTrans" cxnId="{DED9C34C-6FDD-435A-8ECE-432267828CEC}">
      <dgm:prSet/>
      <dgm:spPr/>
      <dgm:t>
        <a:bodyPr/>
        <a:lstStyle/>
        <a:p>
          <a:endParaRPr lang="en-US" sz="1800"/>
        </a:p>
      </dgm:t>
    </dgm:pt>
    <dgm:pt modelId="{80EA7974-7BED-44F8-AF33-83EF80B3C069}" type="sibTrans" cxnId="{DED9C34C-6FDD-435A-8ECE-432267828CEC}">
      <dgm:prSet/>
      <dgm:spPr/>
      <dgm:t>
        <a:bodyPr/>
        <a:lstStyle/>
        <a:p>
          <a:endParaRPr lang="en-US" sz="1800"/>
        </a:p>
      </dgm:t>
    </dgm:pt>
    <dgm:pt modelId="{BFC5173F-64F1-454A-BBA1-98D02BA85D78}">
      <dgm:prSet phldrT="[Text]" custT="1"/>
      <dgm:spPr/>
      <dgm:t>
        <a:bodyPr/>
        <a:lstStyle/>
        <a:p>
          <a:r>
            <a:rPr lang="ka-GE" sz="1800" dirty="0" smtClean="0"/>
            <a:t>თბილისსა და სხვა რეგიონებში სასწრაფო დახმარების სერვისების ერთიანი მართვის ქვეშ მოქცევა </a:t>
          </a:r>
          <a:endParaRPr lang="en-US" sz="1800" dirty="0"/>
        </a:p>
      </dgm:t>
    </dgm:pt>
    <dgm:pt modelId="{FDA621CD-83BB-49E6-B446-53F8446F45C0}" type="parTrans" cxnId="{A003913D-AD3E-4AB5-8DA8-EF696815313F}">
      <dgm:prSet/>
      <dgm:spPr/>
      <dgm:t>
        <a:bodyPr/>
        <a:lstStyle/>
        <a:p>
          <a:endParaRPr lang="en-US" sz="1800"/>
        </a:p>
      </dgm:t>
    </dgm:pt>
    <dgm:pt modelId="{DA0FF99A-FA6E-4D83-84B3-272322441E97}" type="sibTrans" cxnId="{A003913D-AD3E-4AB5-8DA8-EF696815313F}">
      <dgm:prSet/>
      <dgm:spPr/>
      <dgm:t>
        <a:bodyPr/>
        <a:lstStyle/>
        <a:p>
          <a:endParaRPr lang="en-US" sz="1800"/>
        </a:p>
      </dgm:t>
    </dgm:pt>
    <dgm:pt modelId="{F8AF9530-1456-4BEB-8B13-C8E8F127C10B}">
      <dgm:prSet phldrT="[Text]" custT="1"/>
      <dgm:spPr/>
      <dgm:t>
        <a:bodyPr/>
        <a:lstStyle/>
        <a:p>
          <a:r>
            <a:rPr lang="ka-GE" sz="1800" dirty="0" smtClean="0"/>
            <a:t>სოფლის ექიმის პროგრამის მართვა-კოორდინაცია გადაუდებელი დახმარების სამსახურის მიერ </a:t>
          </a:r>
          <a:endParaRPr lang="en-US" sz="1800" dirty="0"/>
        </a:p>
      </dgm:t>
    </dgm:pt>
    <dgm:pt modelId="{A782135E-FC25-46F1-89EC-EB64DE42BF6D}" type="parTrans" cxnId="{68EBCCE7-FCBB-4785-9126-3CCD35AECF9C}">
      <dgm:prSet/>
      <dgm:spPr/>
      <dgm:t>
        <a:bodyPr/>
        <a:lstStyle/>
        <a:p>
          <a:endParaRPr lang="en-US" sz="1800"/>
        </a:p>
      </dgm:t>
    </dgm:pt>
    <dgm:pt modelId="{87C35CEC-B46F-4524-8970-0D704C4BE166}" type="sibTrans" cxnId="{68EBCCE7-FCBB-4785-9126-3CCD35AECF9C}">
      <dgm:prSet/>
      <dgm:spPr/>
      <dgm:t>
        <a:bodyPr/>
        <a:lstStyle/>
        <a:p>
          <a:endParaRPr lang="en-US" sz="1800"/>
        </a:p>
      </dgm:t>
    </dgm:pt>
    <dgm:pt modelId="{D01F64A7-C810-4151-BFAB-344C69D6FD59}">
      <dgm:prSet phldrT="[Text]" custT="1"/>
      <dgm:spPr/>
      <dgm:t>
        <a:bodyPr/>
        <a:lstStyle/>
        <a:p>
          <a:r>
            <a:rPr lang="ka-GE" sz="1800" dirty="0" smtClean="0"/>
            <a:t>უნივერსალური ხელმისაწვდომობის პროგრამაში ფასწარმოქმნის მექანიზმის გადახედვა და ფასების რეგულირება </a:t>
          </a:r>
          <a:endParaRPr lang="en-US" sz="1800" dirty="0"/>
        </a:p>
      </dgm:t>
    </dgm:pt>
    <dgm:pt modelId="{9523F2B2-C4AE-4BB4-98E3-743FAA8F04D1}" type="parTrans" cxnId="{331BD90F-C7D4-4CDD-931C-C2A3F7EE8995}">
      <dgm:prSet/>
      <dgm:spPr/>
      <dgm:t>
        <a:bodyPr/>
        <a:lstStyle/>
        <a:p>
          <a:endParaRPr lang="en-US" sz="1800"/>
        </a:p>
      </dgm:t>
    </dgm:pt>
    <dgm:pt modelId="{304EBD9D-482F-4DA9-9E97-807179D5B0EB}" type="sibTrans" cxnId="{331BD90F-C7D4-4CDD-931C-C2A3F7EE8995}">
      <dgm:prSet/>
      <dgm:spPr/>
      <dgm:t>
        <a:bodyPr/>
        <a:lstStyle/>
        <a:p>
          <a:endParaRPr lang="en-US" sz="1800"/>
        </a:p>
      </dgm:t>
    </dgm:pt>
    <dgm:pt modelId="{FCCBBA55-DD8D-4764-B612-10370E1DF436}">
      <dgm:prSet phldrT="[Text]" custT="1"/>
      <dgm:spPr/>
      <dgm:t>
        <a:bodyPr/>
        <a:lstStyle/>
        <a:p>
          <a:r>
            <a:rPr lang="ka-GE" sz="1800" dirty="0" smtClean="0"/>
            <a:t>ახალი სტრატეგიული გეგმების მომზადების დაწყება ყველა დაინტერესებული მხარის მონაწილეობით</a:t>
          </a:r>
          <a:endParaRPr lang="en-US" sz="1800" dirty="0"/>
        </a:p>
      </dgm:t>
    </dgm:pt>
    <dgm:pt modelId="{F777E91C-6FAD-45A9-B28E-F4C90333DC49}" type="parTrans" cxnId="{1096BFB1-2CB2-408F-AB1A-FBDEDDA15B58}">
      <dgm:prSet/>
      <dgm:spPr/>
      <dgm:t>
        <a:bodyPr/>
        <a:lstStyle/>
        <a:p>
          <a:endParaRPr lang="en-US"/>
        </a:p>
      </dgm:t>
    </dgm:pt>
    <dgm:pt modelId="{9301BAA0-963E-45FC-8288-8450867BB9CB}" type="sibTrans" cxnId="{1096BFB1-2CB2-408F-AB1A-FBDEDDA15B58}">
      <dgm:prSet/>
      <dgm:spPr/>
      <dgm:t>
        <a:bodyPr/>
        <a:lstStyle/>
        <a:p>
          <a:endParaRPr lang="en-US"/>
        </a:p>
      </dgm:t>
    </dgm:pt>
    <dgm:pt modelId="{A45C2E4C-6698-4F8B-87F0-39C84B3080D7}">
      <dgm:prSet phldrT="[Text]" custT="1"/>
      <dgm:spPr/>
      <dgm:t>
        <a:bodyPr/>
        <a:lstStyle/>
        <a:p>
          <a:r>
            <a:rPr lang="ka-GE" sz="1800" dirty="0" smtClean="0"/>
            <a:t>სახელმწიფო სამედიცინო ჰოლდინგის ჩამოყალიბება </a:t>
          </a:r>
          <a:endParaRPr lang="en-US" sz="1800" dirty="0"/>
        </a:p>
      </dgm:t>
    </dgm:pt>
    <dgm:pt modelId="{D0D2B016-EB21-47AF-BD83-A208A172600C}" type="parTrans" cxnId="{6CE24A6D-0533-4A28-8143-BA8BC33F0DD8}">
      <dgm:prSet/>
      <dgm:spPr/>
    </dgm:pt>
    <dgm:pt modelId="{69E8488E-F5F8-4964-9415-8A1F9654D7F9}" type="sibTrans" cxnId="{6CE24A6D-0533-4A28-8143-BA8BC33F0DD8}">
      <dgm:prSet/>
      <dgm:spPr/>
    </dgm:pt>
    <dgm:pt modelId="{89CE1389-CE17-4750-871D-593A38FB6A59}" type="pres">
      <dgm:prSet presAssocID="{370B76B6-951D-4A09-A60E-454D557C33A4}" presName="Name0" presStyleCnt="0">
        <dgm:presLayoutVars>
          <dgm:dir/>
          <dgm:animLvl val="lvl"/>
          <dgm:resizeHandles val="exact"/>
        </dgm:presLayoutVars>
      </dgm:prSet>
      <dgm:spPr/>
    </dgm:pt>
    <dgm:pt modelId="{B8B8079F-B5A9-45FE-B8C3-75144818E439}" type="pres">
      <dgm:prSet presAssocID="{F0692CC2-6A2F-46EC-9521-880D934A68A1}" presName="composite" presStyleCnt="0"/>
      <dgm:spPr/>
    </dgm:pt>
    <dgm:pt modelId="{A58C133F-02EF-4015-B92A-60B499E73FAC}" type="pres">
      <dgm:prSet presAssocID="{F0692CC2-6A2F-46EC-9521-880D934A68A1}" presName="parTx" presStyleLbl="node1" presStyleIdx="0" presStyleCnt="2">
        <dgm:presLayoutVars>
          <dgm:chMax val="0"/>
          <dgm:chPref val="0"/>
          <dgm:bulletEnabled val="1"/>
        </dgm:presLayoutVars>
      </dgm:prSet>
      <dgm:spPr/>
    </dgm:pt>
    <dgm:pt modelId="{B47C9492-1DEB-4BC5-A6E5-C0C101E90914}" type="pres">
      <dgm:prSet presAssocID="{F0692CC2-6A2F-46EC-9521-880D934A68A1}" presName="desTx" presStyleLbl="revTx" presStyleIdx="0" presStyleCnt="2">
        <dgm:presLayoutVars>
          <dgm:bulletEnabled val="1"/>
        </dgm:presLayoutVars>
      </dgm:prSet>
      <dgm:spPr/>
      <dgm:t>
        <a:bodyPr/>
        <a:lstStyle/>
        <a:p>
          <a:endParaRPr lang="en-US"/>
        </a:p>
      </dgm:t>
    </dgm:pt>
    <dgm:pt modelId="{0AC3E0A1-4618-47B7-A31B-F80A5F26CDB2}" type="pres">
      <dgm:prSet presAssocID="{DF6F161A-E0B2-4CB9-9AF3-E67D920FE771}" presName="space" presStyleCnt="0"/>
      <dgm:spPr/>
    </dgm:pt>
    <dgm:pt modelId="{A21BC868-B9A3-4A98-A54A-D6A999FBACBA}" type="pres">
      <dgm:prSet presAssocID="{09317548-006B-41AB-BC9D-0E37E656CB86}" presName="composite" presStyleCnt="0"/>
      <dgm:spPr/>
    </dgm:pt>
    <dgm:pt modelId="{E9FAD947-0A30-4DF3-A4DE-F0EE446D0655}" type="pres">
      <dgm:prSet presAssocID="{09317548-006B-41AB-BC9D-0E37E656CB86}" presName="parTx" presStyleLbl="node1" presStyleIdx="1" presStyleCnt="2" custLinFactNeighborX="5461" custLinFactNeighborY="-22789">
        <dgm:presLayoutVars>
          <dgm:chMax val="0"/>
          <dgm:chPref val="0"/>
          <dgm:bulletEnabled val="1"/>
        </dgm:presLayoutVars>
      </dgm:prSet>
      <dgm:spPr/>
    </dgm:pt>
    <dgm:pt modelId="{24FB4FBD-FFF1-4790-B3B5-17D95F44612E}" type="pres">
      <dgm:prSet presAssocID="{09317548-006B-41AB-BC9D-0E37E656CB86}" presName="desTx" presStyleLbl="revTx" presStyleIdx="1" presStyleCnt="2">
        <dgm:presLayoutVars>
          <dgm:bulletEnabled val="1"/>
        </dgm:presLayoutVars>
      </dgm:prSet>
      <dgm:spPr/>
      <dgm:t>
        <a:bodyPr/>
        <a:lstStyle/>
        <a:p>
          <a:endParaRPr lang="en-US"/>
        </a:p>
      </dgm:t>
    </dgm:pt>
  </dgm:ptLst>
  <dgm:cxnLst>
    <dgm:cxn modelId="{6B32495E-04B2-41DA-8B4A-5397BE4E9C01}" type="presOf" srcId="{F0692CC2-6A2F-46EC-9521-880D934A68A1}" destId="{A58C133F-02EF-4015-B92A-60B499E73FAC}" srcOrd="0" destOrd="0" presId="urn:microsoft.com/office/officeart/2005/8/layout/chevron1"/>
    <dgm:cxn modelId="{1096BFB1-2CB2-408F-AB1A-FBDEDDA15B58}" srcId="{09317548-006B-41AB-BC9D-0E37E656CB86}" destId="{FCCBBA55-DD8D-4764-B612-10370E1DF436}" srcOrd="3" destOrd="0" parTransId="{F777E91C-6FAD-45A9-B28E-F4C90333DC49}" sibTransId="{9301BAA0-963E-45FC-8288-8450867BB9CB}"/>
    <dgm:cxn modelId="{9EB8E113-F4AB-49A2-9D8E-1F38DC2F00E6}" srcId="{370B76B6-951D-4A09-A60E-454D557C33A4}" destId="{09317548-006B-41AB-BC9D-0E37E656CB86}" srcOrd="1" destOrd="0" parTransId="{1B636D59-BC00-4C60-996B-3FB65CB984F5}" sibTransId="{7A4A209F-B4DB-49F9-9981-CB5D939490C9}"/>
    <dgm:cxn modelId="{067111CC-406D-4612-AC63-2EDB743A9B87}" type="presOf" srcId="{A45C2E4C-6698-4F8B-87F0-39C84B3080D7}" destId="{B47C9492-1DEB-4BC5-A6E5-C0C101E90914}" srcOrd="0" destOrd="3" presId="urn:microsoft.com/office/officeart/2005/8/layout/chevron1"/>
    <dgm:cxn modelId="{B329A5C0-8EF5-431F-B478-DCC32D583EC1}" srcId="{09317548-006B-41AB-BC9D-0E37E656CB86}" destId="{9E784EC4-04F2-4B77-892F-BECCE5CEEF2F}" srcOrd="2" destOrd="0" parTransId="{D5911030-F157-4A2F-B4A7-7A903189F9C0}" sibTransId="{0DFD4691-64A7-44DA-9204-59E067663586}"/>
    <dgm:cxn modelId="{CC5CD241-781E-422A-AF43-D313DFE04565}" srcId="{F0692CC2-6A2F-46EC-9521-880D934A68A1}" destId="{BFCC4C98-42F5-4CB2-8A7C-96E379C71644}" srcOrd="5" destOrd="0" parTransId="{455CA1C5-DAFF-475F-9129-04D5062A7CE8}" sibTransId="{920361C3-0A38-42DA-9176-E86EBE3C63BA}"/>
    <dgm:cxn modelId="{331BD90F-C7D4-4CDD-931C-C2A3F7EE8995}" srcId="{09317548-006B-41AB-BC9D-0E37E656CB86}" destId="{D01F64A7-C810-4151-BFAB-344C69D6FD59}" srcOrd="0" destOrd="0" parTransId="{9523F2B2-C4AE-4BB4-98E3-743FAA8F04D1}" sibTransId="{304EBD9D-482F-4DA9-9E97-807179D5B0EB}"/>
    <dgm:cxn modelId="{A003913D-AD3E-4AB5-8DA8-EF696815313F}" srcId="{F0692CC2-6A2F-46EC-9521-880D934A68A1}" destId="{BFC5173F-64F1-454A-BBA1-98D02BA85D78}" srcOrd="2" destOrd="0" parTransId="{FDA621CD-83BB-49E6-B446-53F8446F45C0}" sibTransId="{DA0FF99A-FA6E-4D83-84B3-272322441E97}"/>
    <dgm:cxn modelId="{7D07A5A0-1355-4D6D-8C7C-94C3A957DED3}" type="presOf" srcId="{2F9EDF89-5076-48C5-B60B-7C623855F92B}" destId="{B47C9492-1DEB-4BC5-A6E5-C0C101E90914}" srcOrd="0" destOrd="0" presId="urn:microsoft.com/office/officeart/2005/8/layout/chevron1"/>
    <dgm:cxn modelId="{68EBCCE7-FCBB-4785-9126-3CCD35AECF9C}" srcId="{F0692CC2-6A2F-46EC-9521-880D934A68A1}" destId="{F8AF9530-1456-4BEB-8B13-C8E8F127C10B}" srcOrd="4" destOrd="0" parTransId="{A782135E-FC25-46F1-89EC-EB64DE42BF6D}" sibTransId="{87C35CEC-B46F-4524-8970-0D704C4BE166}"/>
    <dgm:cxn modelId="{6CE24A6D-0533-4A28-8143-BA8BC33F0DD8}" srcId="{F0692CC2-6A2F-46EC-9521-880D934A68A1}" destId="{A45C2E4C-6698-4F8B-87F0-39C84B3080D7}" srcOrd="3" destOrd="0" parTransId="{D0D2B016-EB21-47AF-BD83-A208A172600C}" sibTransId="{69E8488E-F5F8-4964-9415-8A1F9654D7F9}"/>
    <dgm:cxn modelId="{DED9C34C-6FDD-435A-8ECE-432267828CEC}" srcId="{F0692CC2-6A2F-46EC-9521-880D934A68A1}" destId="{50D6FC11-B99C-4B43-8834-E63E3A327976}" srcOrd="1" destOrd="0" parTransId="{7AD59425-5426-4DC7-A644-B212C41D5817}" sibTransId="{80EA7974-7BED-44F8-AF33-83EF80B3C069}"/>
    <dgm:cxn modelId="{587D783E-E142-43F5-B7A7-F662BABA09E6}" srcId="{370B76B6-951D-4A09-A60E-454D557C33A4}" destId="{F0692CC2-6A2F-46EC-9521-880D934A68A1}" srcOrd="0" destOrd="0" parTransId="{DF865FE2-D66C-4DC1-A0F2-EB3F36F5BB1E}" sibTransId="{DF6F161A-E0B2-4CB9-9AF3-E67D920FE771}"/>
    <dgm:cxn modelId="{54921DF6-7008-489B-A67E-9156948358B4}" srcId="{F0692CC2-6A2F-46EC-9521-880D934A68A1}" destId="{2F9EDF89-5076-48C5-B60B-7C623855F92B}" srcOrd="0" destOrd="0" parTransId="{71FC3D79-807D-47A5-9CB3-F375D690AF25}" sibTransId="{BA0FDF83-1945-4C4B-A758-0B5BAD682DA9}"/>
    <dgm:cxn modelId="{6E5D89C4-ABFE-4CA6-967A-6AD4BC642DEE}" type="presOf" srcId="{09317548-006B-41AB-BC9D-0E37E656CB86}" destId="{E9FAD947-0A30-4DF3-A4DE-F0EE446D0655}" srcOrd="0" destOrd="0" presId="urn:microsoft.com/office/officeart/2005/8/layout/chevron1"/>
    <dgm:cxn modelId="{9B973AF4-FAA1-4A03-87EA-A0C4F7B1393F}" type="presOf" srcId="{FCCBBA55-DD8D-4764-B612-10370E1DF436}" destId="{24FB4FBD-FFF1-4790-B3B5-17D95F44612E}" srcOrd="0" destOrd="3" presId="urn:microsoft.com/office/officeart/2005/8/layout/chevron1"/>
    <dgm:cxn modelId="{6812F6B1-B30A-495F-A306-554CBC94A9E4}" type="presOf" srcId="{3F4C4A7A-EA9B-4BB2-9F8C-75D5F7EA11E6}" destId="{24FB4FBD-FFF1-4790-B3B5-17D95F44612E}" srcOrd="0" destOrd="1" presId="urn:microsoft.com/office/officeart/2005/8/layout/chevron1"/>
    <dgm:cxn modelId="{1D421CEC-C708-4719-8891-31AB8C9BF028}" type="presOf" srcId="{F8AF9530-1456-4BEB-8B13-C8E8F127C10B}" destId="{B47C9492-1DEB-4BC5-A6E5-C0C101E90914}" srcOrd="0" destOrd="4" presId="urn:microsoft.com/office/officeart/2005/8/layout/chevron1"/>
    <dgm:cxn modelId="{94F8DEA5-F7E3-4EB6-93E2-37A7DA22D84C}" type="presOf" srcId="{50D6FC11-B99C-4B43-8834-E63E3A327976}" destId="{B47C9492-1DEB-4BC5-A6E5-C0C101E90914}" srcOrd="0" destOrd="1" presId="urn:microsoft.com/office/officeart/2005/8/layout/chevron1"/>
    <dgm:cxn modelId="{5BF973EA-59D7-403B-9AA7-14F3D617C888}" type="presOf" srcId="{370B76B6-951D-4A09-A60E-454D557C33A4}" destId="{89CE1389-CE17-4750-871D-593A38FB6A59}" srcOrd="0" destOrd="0" presId="urn:microsoft.com/office/officeart/2005/8/layout/chevron1"/>
    <dgm:cxn modelId="{650A59CB-E47D-417C-87CC-323483DB5099}" srcId="{09317548-006B-41AB-BC9D-0E37E656CB86}" destId="{3F4C4A7A-EA9B-4BB2-9F8C-75D5F7EA11E6}" srcOrd="1" destOrd="0" parTransId="{D57EFDA8-AB84-4D53-98E9-408CD8AA849E}" sibTransId="{90C353F0-416A-4ACF-93ED-DDA744EE9245}"/>
    <dgm:cxn modelId="{BD6770A3-AA94-4D5A-9FAB-F732EFE838C6}" type="presOf" srcId="{BFC5173F-64F1-454A-BBA1-98D02BA85D78}" destId="{B47C9492-1DEB-4BC5-A6E5-C0C101E90914}" srcOrd="0" destOrd="2" presId="urn:microsoft.com/office/officeart/2005/8/layout/chevron1"/>
    <dgm:cxn modelId="{E4D98598-FEB3-4388-8EFE-77CD09A6B5B7}" type="presOf" srcId="{BFCC4C98-42F5-4CB2-8A7C-96E379C71644}" destId="{B47C9492-1DEB-4BC5-A6E5-C0C101E90914}" srcOrd="0" destOrd="5" presId="urn:microsoft.com/office/officeart/2005/8/layout/chevron1"/>
    <dgm:cxn modelId="{B5E871D9-766E-42FE-ADED-ED08C4964561}" type="presOf" srcId="{9E784EC4-04F2-4B77-892F-BECCE5CEEF2F}" destId="{24FB4FBD-FFF1-4790-B3B5-17D95F44612E}" srcOrd="0" destOrd="2" presId="urn:microsoft.com/office/officeart/2005/8/layout/chevron1"/>
    <dgm:cxn modelId="{0970CD49-D77B-4D1E-AEBD-07023480C920}" type="presOf" srcId="{D01F64A7-C810-4151-BFAB-344C69D6FD59}" destId="{24FB4FBD-FFF1-4790-B3B5-17D95F44612E}" srcOrd="0" destOrd="0" presId="urn:microsoft.com/office/officeart/2005/8/layout/chevron1"/>
    <dgm:cxn modelId="{AD9BB798-4856-4872-A75A-D42E7DDF3AA4}" type="presParOf" srcId="{89CE1389-CE17-4750-871D-593A38FB6A59}" destId="{B8B8079F-B5A9-45FE-B8C3-75144818E439}" srcOrd="0" destOrd="0" presId="urn:microsoft.com/office/officeart/2005/8/layout/chevron1"/>
    <dgm:cxn modelId="{DCA26660-DEC9-4CF3-9A6B-4C29CDD9C391}" type="presParOf" srcId="{B8B8079F-B5A9-45FE-B8C3-75144818E439}" destId="{A58C133F-02EF-4015-B92A-60B499E73FAC}" srcOrd="0" destOrd="0" presId="urn:microsoft.com/office/officeart/2005/8/layout/chevron1"/>
    <dgm:cxn modelId="{8F32CFD1-A2EE-4062-AFCE-6237B68D2AE1}" type="presParOf" srcId="{B8B8079F-B5A9-45FE-B8C3-75144818E439}" destId="{B47C9492-1DEB-4BC5-A6E5-C0C101E90914}" srcOrd="1" destOrd="0" presId="urn:microsoft.com/office/officeart/2005/8/layout/chevron1"/>
    <dgm:cxn modelId="{E91ED84F-9B04-42BE-B482-FE9ED57145D0}" type="presParOf" srcId="{89CE1389-CE17-4750-871D-593A38FB6A59}" destId="{0AC3E0A1-4618-47B7-A31B-F80A5F26CDB2}" srcOrd="1" destOrd="0" presId="urn:microsoft.com/office/officeart/2005/8/layout/chevron1"/>
    <dgm:cxn modelId="{0475885D-1CF0-4F78-AE78-9A939FF49C80}" type="presParOf" srcId="{89CE1389-CE17-4750-871D-593A38FB6A59}" destId="{A21BC868-B9A3-4A98-A54A-D6A999FBACBA}" srcOrd="2" destOrd="0" presId="urn:microsoft.com/office/officeart/2005/8/layout/chevron1"/>
    <dgm:cxn modelId="{B09303EA-A686-431A-BD70-8C2C364CA31B}" type="presParOf" srcId="{A21BC868-B9A3-4A98-A54A-D6A999FBACBA}" destId="{E9FAD947-0A30-4DF3-A4DE-F0EE446D0655}" srcOrd="0" destOrd="0" presId="urn:microsoft.com/office/officeart/2005/8/layout/chevron1"/>
    <dgm:cxn modelId="{AC8B417C-CC08-4634-A69F-99F3254BBA37}" type="presParOf" srcId="{A21BC868-B9A3-4A98-A54A-D6A999FBACBA}" destId="{24FB4FBD-FFF1-4790-B3B5-17D95F44612E}" srcOrd="1"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3B010DD-DE33-44CF-86AF-9B679B959BF8}" type="doc">
      <dgm:prSet loTypeId="urn:microsoft.com/office/officeart/2005/8/layout/default" loCatId="list" qsTypeId="urn:microsoft.com/office/officeart/2005/8/quickstyle/simple1" qsCatId="simple" csTypeId="urn:microsoft.com/office/officeart/2005/8/colors/accent1_1" csCatId="accent1" phldr="1"/>
      <dgm:spPr/>
      <dgm:t>
        <a:bodyPr/>
        <a:lstStyle/>
        <a:p>
          <a:endParaRPr lang="en-US"/>
        </a:p>
      </dgm:t>
    </dgm:pt>
    <dgm:pt modelId="{02CE5FFB-D7DD-419B-87FC-7808C5C6CBDB}">
      <dgm:prSet phldrT="[Text]" custT="1"/>
      <dgm:spPr/>
      <dgm:t>
        <a:bodyPr/>
        <a:lstStyle/>
        <a:p>
          <a:r>
            <a:rPr lang="ka-GE" sz="1400" dirty="0" smtClean="0">
              <a:latin typeface="Sylfaen" panose="010A0502050306030303" pitchFamily="18" charset="0"/>
            </a:rPr>
            <a:t>ცხელების კლინიკებში ტრიაჟის მიზნით გადაყვანილი და გამოკვლეულ იქნა </a:t>
          </a:r>
          <a:r>
            <a:rPr lang="ka-GE" sz="1400" dirty="0" smtClean="0">
              <a:latin typeface="Sylfaen" panose="010A0502050306030303" pitchFamily="18" charset="0"/>
            </a:rPr>
            <a:t>4000 მდე </a:t>
          </a:r>
          <a:r>
            <a:rPr lang="ka-GE" sz="1400" dirty="0" smtClean="0">
              <a:latin typeface="Sylfaen" panose="010A0502050306030303" pitchFamily="18" charset="0"/>
            </a:rPr>
            <a:t>პაციენტი</a:t>
          </a:r>
          <a:r>
            <a:rPr lang="en-US" sz="1400" dirty="0" smtClean="0">
              <a:latin typeface="Sylfaen" panose="010A0502050306030303" pitchFamily="18" charset="0"/>
            </a:rPr>
            <a:t> </a:t>
          </a:r>
          <a:endParaRPr lang="ka-GE" sz="1400" dirty="0" smtClean="0">
            <a:latin typeface="Sylfaen" panose="010A0502050306030303" pitchFamily="18" charset="0"/>
          </a:endParaRPr>
        </a:p>
      </dgm:t>
    </dgm:pt>
    <dgm:pt modelId="{38AC27D9-8CB9-4A9D-AC1F-E547D1E4307F}" type="parTrans" cxnId="{B133EEE9-665C-4CC8-B3EF-8B3A8B2F7938}">
      <dgm:prSet/>
      <dgm:spPr/>
      <dgm:t>
        <a:bodyPr/>
        <a:lstStyle/>
        <a:p>
          <a:endParaRPr lang="en-US" sz="1400">
            <a:latin typeface="Sylfaen" panose="010A0502050306030303" pitchFamily="18" charset="0"/>
          </a:endParaRPr>
        </a:p>
      </dgm:t>
    </dgm:pt>
    <dgm:pt modelId="{34D4D345-5C47-4B3A-92D6-8A4A343F5086}" type="sibTrans" cxnId="{B133EEE9-665C-4CC8-B3EF-8B3A8B2F7938}">
      <dgm:prSet/>
      <dgm:spPr/>
      <dgm:t>
        <a:bodyPr/>
        <a:lstStyle/>
        <a:p>
          <a:endParaRPr lang="en-US" sz="1400">
            <a:latin typeface="Sylfaen" panose="010A0502050306030303" pitchFamily="18" charset="0"/>
          </a:endParaRPr>
        </a:p>
      </dgm:t>
    </dgm:pt>
    <dgm:pt modelId="{24B780E2-59A9-4CAB-A13E-05DC1ABB7806}">
      <dgm:prSet phldrT="[Text]" custT="1"/>
      <dgm:spPr/>
      <dgm:t>
        <a:bodyPr/>
        <a:lstStyle/>
        <a:p>
          <a:r>
            <a:rPr lang="ka-GE" sz="1400" dirty="0" smtClean="0">
              <a:latin typeface="Sylfaen" panose="010A0502050306030303" pitchFamily="18" charset="0"/>
            </a:rPr>
            <a:t>კოვიდის კლინიკებში დღემდე იმართა კოვიდ 19-ის ყველა შემთხვევა </a:t>
          </a:r>
          <a:r>
            <a:rPr lang="ka-GE" sz="1400" dirty="0" smtClean="0">
              <a:latin typeface="Sylfaen" panose="010A0502050306030303" pitchFamily="18" charset="0"/>
            </a:rPr>
            <a:t>(</a:t>
          </a:r>
          <a:r>
            <a:rPr lang="en-US" sz="1400" dirty="0" smtClean="0">
              <a:latin typeface="Sylfaen" panose="010A0502050306030303" pitchFamily="18" charset="0"/>
            </a:rPr>
            <a:t>864</a:t>
          </a:r>
          <a:r>
            <a:rPr lang="ka-GE" sz="1400" dirty="0" smtClean="0">
              <a:latin typeface="Sylfaen" panose="010A0502050306030303" pitchFamily="18" charset="0"/>
            </a:rPr>
            <a:t>/100</a:t>
          </a:r>
          <a:r>
            <a:rPr lang="ka-GE" sz="1400" dirty="0" smtClean="0">
              <a:latin typeface="Sylfaen" panose="010A0502050306030303" pitchFamily="18" charset="0"/>
            </a:rPr>
            <a:t>%)</a:t>
          </a:r>
        </a:p>
        <a:p>
          <a:r>
            <a:rPr lang="ka-GE" sz="1400" dirty="0" smtClean="0">
              <a:latin typeface="Sylfaen" panose="010A0502050306030303" pitchFamily="18" charset="0"/>
            </a:rPr>
            <a:t>გამოჯანმრთელდა </a:t>
          </a:r>
          <a:r>
            <a:rPr lang="en-US" sz="1400" dirty="0" smtClean="0">
              <a:latin typeface="Sylfaen" panose="010A0502050306030303" pitchFamily="18" charset="0"/>
            </a:rPr>
            <a:t>703</a:t>
          </a:r>
          <a:endParaRPr lang="ka-GE" sz="1400" dirty="0" smtClean="0">
            <a:latin typeface="Sylfaen" panose="010A0502050306030303" pitchFamily="18" charset="0"/>
          </a:endParaRPr>
        </a:p>
        <a:p>
          <a:r>
            <a:rPr lang="ka-GE" sz="1400" dirty="0" smtClean="0">
              <a:latin typeface="Sylfaen" panose="010A0502050306030303" pitchFamily="18" charset="0"/>
            </a:rPr>
            <a:t>გარდაიცვალა </a:t>
          </a:r>
          <a:r>
            <a:rPr lang="ka-GE" sz="1400" dirty="0" smtClean="0">
              <a:latin typeface="Sylfaen" panose="010A0502050306030303" pitchFamily="18" charset="0"/>
            </a:rPr>
            <a:t>1</a:t>
          </a:r>
          <a:r>
            <a:rPr lang="en-US" sz="1400" dirty="0" smtClean="0">
              <a:latin typeface="Sylfaen" panose="010A0502050306030303" pitchFamily="18" charset="0"/>
            </a:rPr>
            <a:t>4</a:t>
          </a:r>
          <a:endParaRPr lang="en-US" sz="1400" dirty="0">
            <a:latin typeface="Sylfaen" panose="010A0502050306030303" pitchFamily="18" charset="0"/>
          </a:endParaRPr>
        </a:p>
      </dgm:t>
    </dgm:pt>
    <dgm:pt modelId="{1E592879-CFDE-4337-85CD-415055BC868F}" type="parTrans" cxnId="{6EFD7719-278F-46F2-A6A5-2C8AAAA5A6D3}">
      <dgm:prSet/>
      <dgm:spPr/>
      <dgm:t>
        <a:bodyPr/>
        <a:lstStyle/>
        <a:p>
          <a:endParaRPr lang="en-US" sz="1400">
            <a:latin typeface="Sylfaen" panose="010A0502050306030303" pitchFamily="18" charset="0"/>
          </a:endParaRPr>
        </a:p>
      </dgm:t>
    </dgm:pt>
    <dgm:pt modelId="{7E337166-396B-4897-BF55-0995774ECE3B}" type="sibTrans" cxnId="{6EFD7719-278F-46F2-A6A5-2C8AAAA5A6D3}">
      <dgm:prSet/>
      <dgm:spPr/>
      <dgm:t>
        <a:bodyPr/>
        <a:lstStyle/>
        <a:p>
          <a:endParaRPr lang="en-US" sz="1400">
            <a:latin typeface="Sylfaen" panose="010A0502050306030303" pitchFamily="18" charset="0"/>
          </a:endParaRPr>
        </a:p>
      </dgm:t>
    </dgm:pt>
    <dgm:pt modelId="{84C91DBF-3F2E-456F-964B-ED976DC08CEA}">
      <dgm:prSet phldrT="[Text]" custT="1"/>
      <dgm:spPr/>
      <dgm:t>
        <a:bodyPr/>
        <a:lstStyle/>
        <a:p>
          <a:r>
            <a:rPr lang="ka-GE" sz="1400" dirty="0" smtClean="0">
              <a:latin typeface="Sylfaen" panose="010A0502050306030303" pitchFamily="18" charset="0"/>
            </a:rPr>
            <a:t>კოვიდთან დაკავშირებული ტესტირების, დიაგნოსტიკისა და სამედიცინო სერვისისთვის პროგრამულად განისაზღვრა: </a:t>
          </a:r>
          <a:r>
            <a:rPr lang="ka-GE" sz="1400" b="0" dirty="0" smtClean="0">
              <a:latin typeface="Sylfaen" panose="010A0502050306030303" pitchFamily="18" charset="0"/>
            </a:rPr>
            <a:t>89,900.0 ათასი ლარი</a:t>
          </a:r>
          <a:endParaRPr lang="en-US" sz="1400" dirty="0">
            <a:latin typeface="Sylfaen" panose="010A0502050306030303" pitchFamily="18" charset="0"/>
          </a:endParaRPr>
        </a:p>
      </dgm:t>
    </dgm:pt>
    <dgm:pt modelId="{45DB505C-7D96-4238-BCE3-39E747F1B537}" type="parTrans" cxnId="{7E215FE7-EA59-4EC4-B80A-C2FE12115496}">
      <dgm:prSet/>
      <dgm:spPr/>
      <dgm:t>
        <a:bodyPr/>
        <a:lstStyle/>
        <a:p>
          <a:endParaRPr lang="en-US" sz="1400">
            <a:latin typeface="Sylfaen" panose="010A0502050306030303" pitchFamily="18" charset="0"/>
          </a:endParaRPr>
        </a:p>
      </dgm:t>
    </dgm:pt>
    <dgm:pt modelId="{ADEC0685-E3F3-41F6-81E3-1FC99203B30F}" type="sibTrans" cxnId="{7E215FE7-EA59-4EC4-B80A-C2FE12115496}">
      <dgm:prSet/>
      <dgm:spPr/>
      <dgm:t>
        <a:bodyPr/>
        <a:lstStyle/>
        <a:p>
          <a:endParaRPr lang="en-US" sz="1400">
            <a:latin typeface="Sylfaen" panose="010A0502050306030303" pitchFamily="18" charset="0"/>
          </a:endParaRPr>
        </a:p>
      </dgm:t>
    </dgm:pt>
    <dgm:pt modelId="{FC663839-E72D-4795-952D-65D427F316DE}">
      <dgm:prSet phldrT="[Text]" custT="1"/>
      <dgm:spPr/>
      <dgm:t>
        <a:bodyPr/>
        <a:lstStyle/>
        <a:p>
          <a:r>
            <a:rPr lang="ka-GE" sz="1400" dirty="0" smtClean="0">
              <a:latin typeface="Sylfaen" panose="010A0502050306030303" pitchFamily="18" charset="0"/>
            </a:rPr>
            <a:t>112-პჯდ ონლაინ კონსულტაციის მოდელი: აპრილი-მაისში 16856 ზარიდან ოჯახის ექიმის მიერ იმართა 96%  </a:t>
          </a:r>
          <a:endParaRPr lang="en-US" sz="1400" dirty="0">
            <a:latin typeface="Sylfaen" panose="010A0502050306030303" pitchFamily="18" charset="0"/>
          </a:endParaRPr>
        </a:p>
      </dgm:t>
    </dgm:pt>
    <dgm:pt modelId="{497BA010-1A0E-4860-B272-2DBFEFFA21C0}" type="parTrans" cxnId="{F535941C-49E7-437E-B99B-42CAF098A092}">
      <dgm:prSet/>
      <dgm:spPr/>
      <dgm:t>
        <a:bodyPr/>
        <a:lstStyle/>
        <a:p>
          <a:endParaRPr lang="en-US" sz="1400">
            <a:latin typeface="Sylfaen" panose="010A0502050306030303" pitchFamily="18" charset="0"/>
          </a:endParaRPr>
        </a:p>
      </dgm:t>
    </dgm:pt>
    <dgm:pt modelId="{45126DC6-0CD3-4112-A6DE-AD7BD3E87B49}" type="sibTrans" cxnId="{F535941C-49E7-437E-B99B-42CAF098A092}">
      <dgm:prSet/>
      <dgm:spPr/>
      <dgm:t>
        <a:bodyPr/>
        <a:lstStyle/>
        <a:p>
          <a:endParaRPr lang="en-US" sz="1400">
            <a:latin typeface="Sylfaen" panose="010A0502050306030303" pitchFamily="18" charset="0"/>
          </a:endParaRPr>
        </a:p>
      </dgm:t>
    </dgm:pt>
    <dgm:pt modelId="{1177DB72-1D6B-4938-9536-F39E14196769}">
      <dgm:prSet phldrT="[Text]" custT="1"/>
      <dgm:spPr/>
      <dgm:t>
        <a:bodyPr/>
        <a:lstStyle/>
        <a:p>
          <a:r>
            <a:rPr lang="ka-GE" sz="1400" dirty="0" smtClean="0">
              <a:latin typeface="Sylfaen" panose="010A0502050306030303" pitchFamily="18" charset="0"/>
            </a:rPr>
            <a:t>მიზნობრივი ტესტირება და კონტაქტების მიდევნება: 30.01.2020 დან 30.05 2020 მდე გამოკვეულია </a:t>
          </a:r>
          <a:r>
            <a:rPr lang="en-US" sz="1400" dirty="0" smtClean="0">
              <a:latin typeface="Sylfaen" panose="010A0502050306030303" pitchFamily="18" charset="0"/>
            </a:rPr>
            <a:t>56 987</a:t>
          </a:r>
          <a:endParaRPr lang="ka-GE" sz="1400" dirty="0" smtClean="0">
            <a:latin typeface="Sylfaen" panose="010A0502050306030303" pitchFamily="18" charset="0"/>
          </a:endParaRPr>
        </a:p>
        <a:p>
          <a:r>
            <a:rPr lang="ka-GE" sz="1400" dirty="0" smtClean="0">
              <a:latin typeface="Sylfaen" panose="010A0502050306030303" pitchFamily="18" charset="0"/>
            </a:rPr>
            <a:t>დადებითობის მაჩვენებელი 1.4%</a:t>
          </a:r>
          <a:endParaRPr lang="en-US" sz="1400" dirty="0">
            <a:latin typeface="Sylfaen" panose="010A0502050306030303" pitchFamily="18" charset="0"/>
          </a:endParaRPr>
        </a:p>
      </dgm:t>
    </dgm:pt>
    <dgm:pt modelId="{74133689-2447-47C2-A1CC-0D6BFCF7D916}" type="parTrans" cxnId="{1607338F-F55A-4D4D-8AAC-4127AD1CD3C1}">
      <dgm:prSet/>
      <dgm:spPr/>
      <dgm:t>
        <a:bodyPr/>
        <a:lstStyle/>
        <a:p>
          <a:endParaRPr lang="en-US" sz="1400">
            <a:latin typeface="Sylfaen" panose="010A0502050306030303" pitchFamily="18" charset="0"/>
          </a:endParaRPr>
        </a:p>
      </dgm:t>
    </dgm:pt>
    <dgm:pt modelId="{7185F699-14F5-4B17-809E-339DC5382953}" type="sibTrans" cxnId="{1607338F-F55A-4D4D-8AAC-4127AD1CD3C1}">
      <dgm:prSet/>
      <dgm:spPr/>
      <dgm:t>
        <a:bodyPr/>
        <a:lstStyle/>
        <a:p>
          <a:endParaRPr lang="en-US" sz="1400">
            <a:latin typeface="Sylfaen" panose="010A0502050306030303" pitchFamily="18" charset="0"/>
          </a:endParaRPr>
        </a:p>
      </dgm:t>
    </dgm:pt>
    <dgm:pt modelId="{D3050EFD-B20B-4B72-80A3-D78B170B6522}" type="pres">
      <dgm:prSet presAssocID="{03B010DD-DE33-44CF-86AF-9B679B959BF8}" presName="diagram" presStyleCnt="0">
        <dgm:presLayoutVars>
          <dgm:dir/>
          <dgm:resizeHandles val="exact"/>
        </dgm:presLayoutVars>
      </dgm:prSet>
      <dgm:spPr/>
      <dgm:t>
        <a:bodyPr/>
        <a:lstStyle/>
        <a:p>
          <a:endParaRPr lang="en-US"/>
        </a:p>
      </dgm:t>
    </dgm:pt>
    <dgm:pt modelId="{84A8C86F-EEC6-41A8-A976-7F245555D6EF}" type="pres">
      <dgm:prSet presAssocID="{02CE5FFB-D7DD-419B-87FC-7808C5C6CBDB}" presName="node" presStyleLbl="node1" presStyleIdx="0" presStyleCnt="5">
        <dgm:presLayoutVars>
          <dgm:bulletEnabled val="1"/>
        </dgm:presLayoutVars>
      </dgm:prSet>
      <dgm:spPr/>
      <dgm:t>
        <a:bodyPr/>
        <a:lstStyle/>
        <a:p>
          <a:endParaRPr lang="en-US"/>
        </a:p>
      </dgm:t>
    </dgm:pt>
    <dgm:pt modelId="{D8DC46AF-7AF9-4631-859D-6A59B444D761}" type="pres">
      <dgm:prSet presAssocID="{34D4D345-5C47-4B3A-92D6-8A4A343F5086}" presName="sibTrans" presStyleCnt="0"/>
      <dgm:spPr/>
    </dgm:pt>
    <dgm:pt modelId="{4761B6AF-1A6D-43F8-A725-E0A5BBCA7323}" type="pres">
      <dgm:prSet presAssocID="{24B780E2-59A9-4CAB-A13E-05DC1ABB7806}" presName="node" presStyleLbl="node1" presStyleIdx="1" presStyleCnt="5">
        <dgm:presLayoutVars>
          <dgm:bulletEnabled val="1"/>
        </dgm:presLayoutVars>
      </dgm:prSet>
      <dgm:spPr/>
      <dgm:t>
        <a:bodyPr/>
        <a:lstStyle/>
        <a:p>
          <a:endParaRPr lang="en-US"/>
        </a:p>
      </dgm:t>
    </dgm:pt>
    <dgm:pt modelId="{ED8C65FC-C1CD-4B8D-BFE5-16B2F9EE3F39}" type="pres">
      <dgm:prSet presAssocID="{7E337166-396B-4897-BF55-0995774ECE3B}" presName="sibTrans" presStyleCnt="0"/>
      <dgm:spPr/>
    </dgm:pt>
    <dgm:pt modelId="{E3B293A8-B936-4FFE-88F0-853ACB52F018}" type="pres">
      <dgm:prSet presAssocID="{84C91DBF-3F2E-456F-964B-ED976DC08CEA}" presName="node" presStyleLbl="node1" presStyleIdx="2" presStyleCnt="5">
        <dgm:presLayoutVars>
          <dgm:bulletEnabled val="1"/>
        </dgm:presLayoutVars>
      </dgm:prSet>
      <dgm:spPr/>
      <dgm:t>
        <a:bodyPr/>
        <a:lstStyle/>
        <a:p>
          <a:endParaRPr lang="en-US"/>
        </a:p>
      </dgm:t>
    </dgm:pt>
    <dgm:pt modelId="{4279F323-644F-4443-BA10-A325D7649B51}" type="pres">
      <dgm:prSet presAssocID="{ADEC0685-E3F3-41F6-81E3-1FC99203B30F}" presName="sibTrans" presStyleCnt="0"/>
      <dgm:spPr/>
    </dgm:pt>
    <dgm:pt modelId="{366703D7-F3F3-4FBA-9DAA-588A74CDE838}" type="pres">
      <dgm:prSet presAssocID="{FC663839-E72D-4795-952D-65D427F316DE}" presName="node" presStyleLbl="node1" presStyleIdx="3" presStyleCnt="5">
        <dgm:presLayoutVars>
          <dgm:bulletEnabled val="1"/>
        </dgm:presLayoutVars>
      </dgm:prSet>
      <dgm:spPr/>
      <dgm:t>
        <a:bodyPr/>
        <a:lstStyle/>
        <a:p>
          <a:endParaRPr lang="en-US"/>
        </a:p>
      </dgm:t>
    </dgm:pt>
    <dgm:pt modelId="{BFAF3509-0BB7-4506-8C59-B1D92A4D6669}" type="pres">
      <dgm:prSet presAssocID="{45126DC6-0CD3-4112-A6DE-AD7BD3E87B49}" presName="sibTrans" presStyleCnt="0"/>
      <dgm:spPr/>
    </dgm:pt>
    <dgm:pt modelId="{5C7A0CDD-DF2E-4440-8EB1-41DE8F92753F}" type="pres">
      <dgm:prSet presAssocID="{1177DB72-1D6B-4938-9536-F39E14196769}" presName="node" presStyleLbl="node1" presStyleIdx="4" presStyleCnt="5">
        <dgm:presLayoutVars>
          <dgm:bulletEnabled val="1"/>
        </dgm:presLayoutVars>
      </dgm:prSet>
      <dgm:spPr/>
      <dgm:t>
        <a:bodyPr/>
        <a:lstStyle/>
        <a:p>
          <a:endParaRPr lang="en-US"/>
        </a:p>
      </dgm:t>
    </dgm:pt>
  </dgm:ptLst>
  <dgm:cxnLst>
    <dgm:cxn modelId="{B133EEE9-665C-4CC8-B3EF-8B3A8B2F7938}" srcId="{03B010DD-DE33-44CF-86AF-9B679B959BF8}" destId="{02CE5FFB-D7DD-419B-87FC-7808C5C6CBDB}" srcOrd="0" destOrd="0" parTransId="{38AC27D9-8CB9-4A9D-AC1F-E547D1E4307F}" sibTransId="{34D4D345-5C47-4B3A-92D6-8A4A343F5086}"/>
    <dgm:cxn modelId="{57A8D4FE-0546-465E-851D-66EBDD4855B3}" type="presOf" srcId="{24B780E2-59A9-4CAB-A13E-05DC1ABB7806}" destId="{4761B6AF-1A6D-43F8-A725-E0A5BBCA7323}" srcOrd="0" destOrd="0" presId="urn:microsoft.com/office/officeart/2005/8/layout/default"/>
    <dgm:cxn modelId="{B7911613-6DBA-472B-910D-B4600E098C18}" type="presOf" srcId="{02CE5FFB-D7DD-419B-87FC-7808C5C6CBDB}" destId="{84A8C86F-EEC6-41A8-A976-7F245555D6EF}" srcOrd="0" destOrd="0" presId="urn:microsoft.com/office/officeart/2005/8/layout/default"/>
    <dgm:cxn modelId="{F535941C-49E7-437E-B99B-42CAF098A092}" srcId="{03B010DD-DE33-44CF-86AF-9B679B959BF8}" destId="{FC663839-E72D-4795-952D-65D427F316DE}" srcOrd="3" destOrd="0" parTransId="{497BA010-1A0E-4860-B272-2DBFEFFA21C0}" sibTransId="{45126DC6-0CD3-4112-A6DE-AD7BD3E87B49}"/>
    <dgm:cxn modelId="{36A4AF8A-2654-4B06-9F67-F2490DA3F44E}" type="presOf" srcId="{84C91DBF-3F2E-456F-964B-ED976DC08CEA}" destId="{E3B293A8-B936-4FFE-88F0-853ACB52F018}" srcOrd="0" destOrd="0" presId="urn:microsoft.com/office/officeart/2005/8/layout/default"/>
    <dgm:cxn modelId="{6EFD7719-278F-46F2-A6A5-2C8AAAA5A6D3}" srcId="{03B010DD-DE33-44CF-86AF-9B679B959BF8}" destId="{24B780E2-59A9-4CAB-A13E-05DC1ABB7806}" srcOrd="1" destOrd="0" parTransId="{1E592879-CFDE-4337-85CD-415055BC868F}" sibTransId="{7E337166-396B-4897-BF55-0995774ECE3B}"/>
    <dgm:cxn modelId="{1607338F-F55A-4D4D-8AAC-4127AD1CD3C1}" srcId="{03B010DD-DE33-44CF-86AF-9B679B959BF8}" destId="{1177DB72-1D6B-4938-9536-F39E14196769}" srcOrd="4" destOrd="0" parTransId="{74133689-2447-47C2-A1CC-0D6BFCF7D916}" sibTransId="{7185F699-14F5-4B17-809E-339DC5382953}"/>
    <dgm:cxn modelId="{8B904CDA-BC02-4A76-94C9-95808E91F2FC}" type="presOf" srcId="{03B010DD-DE33-44CF-86AF-9B679B959BF8}" destId="{D3050EFD-B20B-4B72-80A3-D78B170B6522}" srcOrd="0" destOrd="0" presId="urn:microsoft.com/office/officeart/2005/8/layout/default"/>
    <dgm:cxn modelId="{A3C411D4-0E26-473A-B28D-299C3276598B}" type="presOf" srcId="{FC663839-E72D-4795-952D-65D427F316DE}" destId="{366703D7-F3F3-4FBA-9DAA-588A74CDE838}" srcOrd="0" destOrd="0" presId="urn:microsoft.com/office/officeart/2005/8/layout/default"/>
    <dgm:cxn modelId="{7857C4C7-A7CC-47F5-B4B8-D1A80A7EEB77}" type="presOf" srcId="{1177DB72-1D6B-4938-9536-F39E14196769}" destId="{5C7A0CDD-DF2E-4440-8EB1-41DE8F92753F}" srcOrd="0" destOrd="0" presId="urn:microsoft.com/office/officeart/2005/8/layout/default"/>
    <dgm:cxn modelId="{7E215FE7-EA59-4EC4-B80A-C2FE12115496}" srcId="{03B010DD-DE33-44CF-86AF-9B679B959BF8}" destId="{84C91DBF-3F2E-456F-964B-ED976DC08CEA}" srcOrd="2" destOrd="0" parTransId="{45DB505C-7D96-4238-BCE3-39E747F1B537}" sibTransId="{ADEC0685-E3F3-41F6-81E3-1FC99203B30F}"/>
    <dgm:cxn modelId="{428FEB21-562B-4DD7-9A82-3441D685BF6E}" type="presParOf" srcId="{D3050EFD-B20B-4B72-80A3-D78B170B6522}" destId="{84A8C86F-EEC6-41A8-A976-7F245555D6EF}" srcOrd="0" destOrd="0" presId="urn:microsoft.com/office/officeart/2005/8/layout/default"/>
    <dgm:cxn modelId="{CF5036E8-83E4-4F46-91DF-428BA00138EF}" type="presParOf" srcId="{D3050EFD-B20B-4B72-80A3-D78B170B6522}" destId="{D8DC46AF-7AF9-4631-859D-6A59B444D761}" srcOrd="1" destOrd="0" presId="urn:microsoft.com/office/officeart/2005/8/layout/default"/>
    <dgm:cxn modelId="{C925DAEB-3F30-4B37-AFE6-77230718DFD4}" type="presParOf" srcId="{D3050EFD-B20B-4B72-80A3-D78B170B6522}" destId="{4761B6AF-1A6D-43F8-A725-E0A5BBCA7323}" srcOrd="2" destOrd="0" presId="urn:microsoft.com/office/officeart/2005/8/layout/default"/>
    <dgm:cxn modelId="{73CD6389-008D-4725-B76B-FB51F794B426}" type="presParOf" srcId="{D3050EFD-B20B-4B72-80A3-D78B170B6522}" destId="{ED8C65FC-C1CD-4B8D-BFE5-16B2F9EE3F39}" srcOrd="3" destOrd="0" presId="urn:microsoft.com/office/officeart/2005/8/layout/default"/>
    <dgm:cxn modelId="{FA5B1415-C847-49E6-AF3C-97DE3A34C528}" type="presParOf" srcId="{D3050EFD-B20B-4B72-80A3-D78B170B6522}" destId="{E3B293A8-B936-4FFE-88F0-853ACB52F018}" srcOrd="4" destOrd="0" presId="urn:microsoft.com/office/officeart/2005/8/layout/default"/>
    <dgm:cxn modelId="{D21F17A7-0E90-436F-A6D7-CB16857ADA1C}" type="presParOf" srcId="{D3050EFD-B20B-4B72-80A3-D78B170B6522}" destId="{4279F323-644F-4443-BA10-A325D7649B51}" srcOrd="5" destOrd="0" presId="urn:microsoft.com/office/officeart/2005/8/layout/default"/>
    <dgm:cxn modelId="{6B4F895A-CEA9-462F-8922-0CB55E83CECC}" type="presParOf" srcId="{D3050EFD-B20B-4B72-80A3-D78B170B6522}" destId="{366703D7-F3F3-4FBA-9DAA-588A74CDE838}" srcOrd="6" destOrd="0" presId="urn:microsoft.com/office/officeart/2005/8/layout/default"/>
    <dgm:cxn modelId="{3D2DD2ED-A655-4EAF-85DF-46DD18E6CED7}" type="presParOf" srcId="{D3050EFD-B20B-4B72-80A3-D78B170B6522}" destId="{BFAF3509-0BB7-4506-8C59-B1D92A4D6669}" srcOrd="7" destOrd="0" presId="urn:microsoft.com/office/officeart/2005/8/layout/default"/>
    <dgm:cxn modelId="{51347F43-6BAA-4F66-BF58-86428279815C}" type="presParOf" srcId="{D3050EFD-B20B-4B72-80A3-D78B170B6522}" destId="{5C7A0CDD-DF2E-4440-8EB1-41DE8F92753F}"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9659E42-3B78-419C-B50C-8522BCD1A70A}" type="doc">
      <dgm:prSet loTypeId="urn:microsoft.com/office/officeart/2009/3/layout/PlusandMinus" loCatId="relationship" qsTypeId="urn:microsoft.com/office/officeart/2005/8/quickstyle/simple1" qsCatId="simple" csTypeId="urn:microsoft.com/office/officeart/2005/8/colors/colorful3" csCatId="colorful" phldr="1"/>
      <dgm:spPr/>
      <dgm:t>
        <a:bodyPr/>
        <a:lstStyle/>
        <a:p>
          <a:endParaRPr lang="en-US"/>
        </a:p>
      </dgm:t>
    </dgm:pt>
    <dgm:pt modelId="{8EEBD1A6-0558-492B-A07C-4D5F9313A070}">
      <dgm:prSet phldrT="[Text]" custT="1"/>
      <dgm:spPr/>
      <dgm:t>
        <a:bodyPr/>
        <a:lstStyle/>
        <a:p>
          <a:pPr algn="l"/>
          <a:r>
            <a:rPr lang="ka-GE" sz="1400" dirty="0" smtClean="0">
              <a:latin typeface="Sylfaen" panose="010A0502050306030303" pitchFamily="18" charset="0"/>
              <a:cs typeface="Times New Roman" panose="02020603050405020304" pitchFamily="18" charset="0"/>
            </a:rPr>
            <a:t>●ჰოსპიტალური და ამბულატორიული მიმართვიანობის შემცირების ფონზე სამედიცინო დაწესებულებების შემოსავლების შემცირება </a:t>
          </a:r>
        </a:p>
        <a:p>
          <a:pPr algn="just"/>
          <a:r>
            <a:rPr lang="ka-GE" sz="1400" dirty="0" smtClean="0">
              <a:latin typeface="Sylfaen" panose="010A0502050306030303" pitchFamily="18" charset="0"/>
              <a:cs typeface="Times New Roman" panose="02020603050405020304" pitchFamily="18" charset="0"/>
            </a:rPr>
            <a:t>● კოვიდის და ცხელების კლინიკებში სხვა სერვისების მიწოდების შეჩერება</a:t>
          </a:r>
        </a:p>
        <a:p>
          <a:pPr algn="just"/>
          <a:r>
            <a:rPr lang="ka-GE" sz="1400" dirty="0" smtClean="0">
              <a:latin typeface="Sylfaen" panose="010A0502050306030303" pitchFamily="18" charset="0"/>
              <a:cs typeface="Times New Roman" panose="02020603050405020304" pitchFamily="18" charset="0"/>
            </a:rPr>
            <a:t>●„მზადყოფნის“ რეჟიმში მყოფი კლინიკებისთვის დამატებითი ფინანსური რესურსის მობილიზების აუცილებლობა </a:t>
          </a:r>
        </a:p>
        <a:p>
          <a:pPr algn="just"/>
          <a:r>
            <a:rPr lang="ka-GE" sz="1400" dirty="0" smtClean="0">
              <a:latin typeface="Sylfaen" panose="010A0502050306030303" pitchFamily="18" charset="0"/>
              <a:cs typeface="Times New Roman" panose="02020603050405020304" pitchFamily="18" charset="0"/>
            </a:rPr>
            <a:t>●პირადი დაცვის საშუალებებისა და ტესტების მარაგების შევსების ლოჯისტიკა და ხარჯები </a:t>
          </a:r>
        </a:p>
        <a:p>
          <a:pPr algn="just"/>
          <a:r>
            <a:rPr lang="ka-GE" sz="1400" dirty="0" smtClean="0">
              <a:latin typeface="Sylfaen" panose="010A0502050306030303" pitchFamily="18" charset="0"/>
              <a:cs typeface="Times New Roman" panose="02020603050405020304" pitchFamily="18" charset="0"/>
            </a:rPr>
            <a:t>●სამედიცინო პერსონალში კოვიდით ინფიცირების შემთხვევები</a:t>
          </a:r>
          <a:endParaRPr lang="en-US" sz="1400" dirty="0">
            <a:latin typeface="Sylfaen" panose="010A0502050306030303" pitchFamily="18" charset="0"/>
          </a:endParaRPr>
        </a:p>
      </dgm:t>
    </dgm:pt>
    <dgm:pt modelId="{CECAA857-C247-4A2C-9FFB-5A7AD1421AEE}" type="parTrans" cxnId="{66FB4090-769D-4A23-B998-64DB49CB294F}">
      <dgm:prSet/>
      <dgm:spPr/>
      <dgm:t>
        <a:bodyPr/>
        <a:lstStyle/>
        <a:p>
          <a:pPr algn="just"/>
          <a:endParaRPr lang="en-US" sz="1400">
            <a:latin typeface="Sylfaen" panose="010A0502050306030303" pitchFamily="18" charset="0"/>
          </a:endParaRPr>
        </a:p>
      </dgm:t>
    </dgm:pt>
    <dgm:pt modelId="{8CF42B4E-B401-4236-A292-27B628CD5A3A}" type="sibTrans" cxnId="{66FB4090-769D-4A23-B998-64DB49CB294F}">
      <dgm:prSet/>
      <dgm:spPr/>
      <dgm:t>
        <a:bodyPr/>
        <a:lstStyle/>
        <a:p>
          <a:pPr algn="just"/>
          <a:endParaRPr lang="en-US" sz="1400">
            <a:latin typeface="Sylfaen" panose="010A0502050306030303" pitchFamily="18" charset="0"/>
          </a:endParaRPr>
        </a:p>
      </dgm:t>
    </dgm:pt>
    <dgm:pt modelId="{22DDA732-EA09-409F-8EBE-E69B0069008F}">
      <dgm:prSet phldrT="[Text]" custT="1"/>
      <dgm:spPr/>
      <dgm:t>
        <a:bodyPr/>
        <a:lstStyle/>
        <a:p>
          <a:pPr algn="just"/>
          <a:r>
            <a:rPr lang="ka-GE" sz="1400" dirty="0" smtClean="0">
              <a:latin typeface="Sylfaen" panose="010A0502050306030303" pitchFamily="18" charset="0"/>
              <a:cs typeface="Times New Roman" panose="02020603050405020304" pitchFamily="18" charset="0"/>
            </a:rPr>
            <a:t>●</a:t>
          </a:r>
          <a:r>
            <a:rPr lang="ka-GE" sz="1400" dirty="0" smtClean="0">
              <a:latin typeface="Sylfaen" panose="010A0502050306030303" pitchFamily="18" charset="0"/>
            </a:rPr>
            <a:t>სამედიცინო დაწესებულებებში ინფექციის პრევენციისა და კონტროლის პრაქტიკის გაუმჯობესება</a:t>
          </a:r>
        </a:p>
        <a:p>
          <a:pPr algn="l"/>
          <a:r>
            <a:rPr lang="ka-GE" sz="1400" dirty="0" smtClean="0">
              <a:latin typeface="Sylfaen" panose="010A0502050306030303" pitchFamily="18" charset="0"/>
              <a:cs typeface="Times New Roman" panose="02020603050405020304" pitchFamily="18" charset="0"/>
            </a:rPr>
            <a:t>● პირველადი ჯანდაცვის ქსელის მობილიზება და 112-თან თანამშრომლობით ონლაინ კონსულტაციის მოდელი</a:t>
          </a:r>
          <a:endParaRPr lang="ka-GE" sz="1400" dirty="0" smtClean="0">
            <a:latin typeface="Sylfaen" panose="010A0502050306030303" pitchFamily="18" charset="0"/>
          </a:endParaRPr>
        </a:p>
        <a:p>
          <a:pPr algn="l"/>
          <a:r>
            <a:rPr lang="ka-GE" sz="1400" dirty="0" smtClean="0">
              <a:latin typeface="Sylfaen" panose="010A0502050306030303" pitchFamily="18" charset="0"/>
              <a:cs typeface="Times New Roman" panose="02020603050405020304" pitchFamily="18" charset="0"/>
            </a:rPr>
            <a:t>●გადაუდებელი დახმარების სერვისების გაუმჯობესებისთვის რესურსის მობილიზების შესაძლებლობა</a:t>
          </a:r>
        </a:p>
        <a:p>
          <a:pPr algn="l"/>
          <a:r>
            <a:rPr lang="ka-GE" sz="1400" dirty="0" smtClean="0">
              <a:latin typeface="Sylfaen" panose="010A0502050306030303" pitchFamily="18" charset="0"/>
              <a:cs typeface="Times New Roman" panose="02020603050405020304" pitchFamily="18" charset="0"/>
            </a:rPr>
            <a:t>● საზოგადოებრივი ჯანდაცვისა და სახელმწიფო მფლობელობაში არსებული კლინიკების გაძლიერებისთვის დონორული დახმარების მობილიზება  </a:t>
          </a:r>
        </a:p>
        <a:p>
          <a:pPr algn="just"/>
          <a:endParaRPr lang="en-US" sz="1400" dirty="0">
            <a:latin typeface="Sylfaen" panose="010A0502050306030303" pitchFamily="18" charset="0"/>
          </a:endParaRPr>
        </a:p>
      </dgm:t>
    </dgm:pt>
    <dgm:pt modelId="{A46CAEC6-240A-4C52-B0C3-E32EE8CCBA99}" type="sibTrans" cxnId="{7BDF5C8D-A76D-4297-AA11-7766596BA192}">
      <dgm:prSet/>
      <dgm:spPr/>
      <dgm:t>
        <a:bodyPr/>
        <a:lstStyle/>
        <a:p>
          <a:pPr algn="just"/>
          <a:endParaRPr lang="en-US" sz="1400">
            <a:latin typeface="Sylfaen" panose="010A0502050306030303" pitchFamily="18" charset="0"/>
          </a:endParaRPr>
        </a:p>
      </dgm:t>
    </dgm:pt>
    <dgm:pt modelId="{64C0F88A-DF3B-4BA5-8A00-B70204686591}" type="parTrans" cxnId="{7BDF5C8D-A76D-4297-AA11-7766596BA192}">
      <dgm:prSet/>
      <dgm:spPr/>
      <dgm:t>
        <a:bodyPr/>
        <a:lstStyle/>
        <a:p>
          <a:pPr algn="just"/>
          <a:endParaRPr lang="en-US" sz="1400">
            <a:latin typeface="Sylfaen" panose="010A0502050306030303" pitchFamily="18" charset="0"/>
          </a:endParaRPr>
        </a:p>
      </dgm:t>
    </dgm:pt>
    <dgm:pt modelId="{F0C3DFE9-E2F3-4C6B-BBF4-503608568E16}" type="pres">
      <dgm:prSet presAssocID="{19659E42-3B78-419C-B50C-8522BCD1A70A}" presName="Name0" presStyleCnt="0">
        <dgm:presLayoutVars>
          <dgm:chMax val="2"/>
          <dgm:chPref val="2"/>
          <dgm:dir/>
          <dgm:animOne/>
          <dgm:resizeHandles val="exact"/>
        </dgm:presLayoutVars>
      </dgm:prSet>
      <dgm:spPr/>
      <dgm:t>
        <a:bodyPr/>
        <a:lstStyle/>
        <a:p>
          <a:endParaRPr lang="en-US"/>
        </a:p>
      </dgm:t>
    </dgm:pt>
    <dgm:pt modelId="{860D54D0-0401-4523-9938-3019F57C6A94}" type="pres">
      <dgm:prSet presAssocID="{19659E42-3B78-419C-B50C-8522BCD1A70A}" presName="Background" presStyleLbl="bgImgPlace1" presStyleIdx="0" presStyleCnt="1" custScaleX="113602" custScaleY="97823"/>
      <dgm:spPr/>
      <dgm:t>
        <a:bodyPr/>
        <a:lstStyle/>
        <a:p>
          <a:endParaRPr lang="en-US"/>
        </a:p>
      </dgm:t>
    </dgm:pt>
    <dgm:pt modelId="{5E0CC328-43DF-47D3-86D8-A95B2EAE0A68}" type="pres">
      <dgm:prSet presAssocID="{19659E42-3B78-419C-B50C-8522BCD1A70A}" presName="ParentText1" presStyleLbl="revTx" presStyleIdx="0" presStyleCnt="2">
        <dgm:presLayoutVars>
          <dgm:chMax val="0"/>
          <dgm:chPref val="0"/>
          <dgm:bulletEnabled val="1"/>
        </dgm:presLayoutVars>
      </dgm:prSet>
      <dgm:spPr/>
      <dgm:t>
        <a:bodyPr/>
        <a:lstStyle/>
        <a:p>
          <a:endParaRPr lang="en-US"/>
        </a:p>
      </dgm:t>
    </dgm:pt>
    <dgm:pt modelId="{9B7056C3-525D-4B4B-91B1-0272A251B978}" type="pres">
      <dgm:prSet presAssocID="{19659E42-3B78-419C-B50C-8522BCD1A70A}" presName="ParentText2" presStyleLbl="revTx" presStyleIdx="1" presStyleCnt="2">
        <dgm:presLayoutVars>
          <dgm:chMax val="0"/>
          <dgm:chPref val="0"/>
          <dgm:bulletEnabled val="1"/>
        </dgm:presLayoutVars>
      </dgm:prSet>
      <dgm:spPr/>
      <dgm:t>
        <a:bodyPr/>
        <a:lstStyle/>
        <a:p>
          <a:endParaRPr lang="en-US"/>
        </a:p>
      </dgm:t>
    </dgm:pt>
    <dgm:pt modelId="{486D77C6-A7AF-4D54-8E92-88B2635A4D81}" type="pres">
      <dgm:prSet presAssocID="{19659E42-3B78-419C-B50C-8522BCD1A70A}" presName="Plus" presStyleLbl="alignNode1" presStyleIdx="0" presStyleCnt="2"/>
      <dgm:spPr/>
      <dgm:t>
        <a:bodyPr/>
        <a:lstStyle/>
        <a:p>
          <a:endParaRPr lang="en-US"/>
        </a:p>
      </dgm:t>
    </dgm:pt>
    <dgm:pt modelId="{FAFD8569-3AE1-4409-8422-1BDF2096B1C9}" type="pres">
      <dgm:prSet presAssocID="{19659E42-3B78-419C-B50C-8522BCD1A70A}" presName="Minus" presStyleLbl="alignNode1" presStyleIdx="1" presStyleCnt="2"/>
      <dgm:spPr/>
      <dgm:t>
        <a:bodyPr/>
        <a:lstStyle/>
        <a:p>
          <a:endParaRPr lang="en-US"/>
        </a:p>
      </dgm:t>
    </dgm:pt>
    <dgm:pt modelId="{82A50715-50BD-42C4-ACBB-537CE2F56F95}" type="pres">
      <dgm:prSet presAssocID="{19659E42-3B78-419C-B50C-8522BCD1A70A}" presName="Divider" presStyleLbl="parChTrans1D1" presStyleIdx="0" presStyleCnt="1"/>
      <dgm:spPr/>
      <dgm:t>
        <a:bodyPr/>
        <a:lstStyle/>
        <a:p>
          <a:endParaRPr lang="en-US"/>
        </a:p>
      </dgm:t>
    </dgm:pt>
  </dgm:ptLst>
  <dgm:cxnLst>
    <dgm:cxn modelId="{7BDF5C8D-A76D-4297-AA11-7766596BA192}" srcId="{19659E42-3B78-419C-B50C-8522BCD1A70A}" destId="{22DDA732-EA09-409F-8EBE-E69B0069008F}" srcOrd="0" destOrd="0" parTransId="{64C0F88A-DF3B-4BA5-8A00-B70204686591}" sibTransId="{A46CAEC6-240A-4C52-B0C3-E32EE8CCBA99}"/>
    <dgm:cxn modelId="{66FB4090-769D-4A23-B998-64DB49CB294F}" srcId="{19659E42-3B78-419C-B50C-8522BCD1A70A}" destId="{8EEBD1A6-0558-492B-A07C-4D5F9313A070}" srcOrd="1" destOrd="0" parTransId="{CECAA857-C247-4A2C-9FFB-5A7AD1421AEE}" sibTransId="{8CF42B4E-B401-4236-A292-27B628CD5A3A}"/>
    <dgm:cxn modelId="{385D53A8-AA4E-48FD-A9D8-3448851052DB}" type="presOf" srcId="{22DDA732-EA09-409F-8EBE-E69B0069008F}" destId="{5E0CC328-43DF-47D3-86D8-A95B2EAE0A68}" srcOrd="0" destOrd="0" presId="urn:microsoft.com/office/officeart/2009/3/layout/PlusandMinus"/>
    <dgm:cxn modelId="{E26420D3-0262-40AC-9BC4-28641A109D29}" type="presOf" srcId="{19659E42-3B78-419C-B50C-8522BCD1A70A}" destId="{F0C3DFE9-E2F3-4C6B-BBF4-503608568E16}" srcOrd="0" destOrd="0" presId="urn:microsoft.com/office/officeart/2009/3/layout/PlusandMinus"/>
    <dgm:cxn modelId="{853A4139-C387-4E99-935A-020E8B6EF783}" type="presOf" srcId="{8EEBD1A6-0558-492B-A07C-4D5F9313A070}" destId="{9B7056C3-525D-4B4B-91B1-0272A251B978}" srcOrd="0" destOrd="0" presId="urn:microsoft.com/office/officeart/2009/3/layout/PlusandMinus"/>
    <dgm:cxn modelId="{CE03D8FE-48A2-4371-8873-A66B045A0EB2}" type="presParOf" srcId="{F0C3DFE9-E2F3-4C6B-BBF4-503608568E16}" destId="{860D54D0-0401-4523-9938-3019F57C6A94}" srcOrd="0" destOrd="0" presId="urn:microsoft.com/office/officeart/2009/3/layout/PlusandMinus"/>
    <dgm:cxn modelId="{D6956E0F-FC51-43F3-89C9-C61F63E78BF9}" type="presParOf" srcId="{F0C3DFE9-E2F3-4C6B-BBF4-503608568E16}" destId="{5E0CC328-43DF-47D3-86D8-A95B2EAE0A68}" srcOrd="1" destOrd="0" presId="urn:microsoft.com/office/officeart/2009/3/layout/PlusandMinus"/>
    <dgm:cxn modelId="{071A9DDA-8B44-44BC-8873-53D68A5BDB92}" type="presParOf" srcId="{F0C3DFE9-E2F3-4C6B-BBF4-503608568E16}" destId="{9B7056C3-525D-4B4B-91B1-0272A251B978}" srcOrd="2" destOrd="0" presId="urn:microsoft.com/office/officeart/2009/3/layout/PlusandMinus"/>
    <dgm:cxn modelId="{9F9421EE-E71B-4976-9C95-A0B363BC2B75}" type="presParOf" srcId="{F0C3DFE9-E2F3-4C6B-BBF4-503608568E16}" destId="{486D77C6-A7AF-4D54-8E92-88B2635A4D81}" srcOrd="3" destOrd="0" presId="urn:microsoft.com/office/officeart/2009/3/layout/PlusandMinus"/>
    <dgm:cxn modelId="{2EE5A9CD-9B48-45A5-B637-B5C7332B6663}" type="presParOf" srcId="{F0C3DFE9-E2F3-4C6B-BBF4-503608568E16}" destId="{FAFD8569-3AE1-4409-8422-1BDF2096B1C9}" srcOrd="4" destOrd="0" presId="urn:microsoft.com/office/officeart/2009/3/layout/PlusandMinus"/>
    <dgm:cxn modelId="{0951A43E-FA61-4930-8707-E2657E3DC040}" type="presParOf" srcId="{F0C3DFE9-E2F3-4C6B-BBF4-503608568E16}" destId="{82A50715-50BD-42C4-ACBB-537CE2F56F95}" srcOrd="5" destOrd="0" presId="urn:microsoft.com/office/officeart/2009/3/layout/PlusandMinu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8C133F-02EF-4015-B92A-60B499E73FAC}">
      <dsp:nvSpPr>
        <dsp:cNvPr id="0" name=""/>
        <dsp:cNvSpPr/>
      </dsp:nvSpPr>
      <dsp:spPr>
        <a:xfrm>
          <a:off x="12451" y="0"/>
          <a:ext cx="4349087" cy="315979"/>
        </a:xfrm>
        <a:prstGeom prst="chevron">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ka-GE" sz="1800" kern="1200" dirty="0" smtClean="0"/>
            <a:t>ინსტიტუციური ცვლილებები</a:t>
          </a:r>
          <a:endParaRPr lang="en-US" sz="1800" kern="1200" dirty="0"/>
        </a:p>
      </dsp:txBody>
      <dsp:txXfrm>
        <a:off x="170441" y="0"/>
        <a:ext cx="4033108" cy="315979"/>
      </dsp:txXfrm>
    </dsp:sp>
    <dsp:sp modelId="{B47C9492-1DEB-4BC5-A6E5-C0C101E90914}">
      <dsp:nvSpPr>
        <dsp:cNvPr id="0" name=""/>
        <dsp:cNvSpPr/>
      </dsp:nvSpPr>
      <dsp:spPr>
        <a:xfrm>
          <a:off x="12451" y="355476"/>
          <a:ext cx="3479269" cy="42138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800100">
            <a:lnSpc>
              <a:spcPct val="90000"/>
            </a:lnSpc>
            <a:spcBef>
              <a:spcPct val="0"/>
            </a:spcBef>
            <a:spcAft>
              <a:spcPct val="15000"/>
            </a:spcAft>
            <a:buChar char="••"/>
          </a:pPr>
          <a:r>
            <a:rPr lang="ka-GE" sz="1800" kern="1200" dirty="0" smtClean="0"/>
            <a:t>სამინისტროს ცენტრალური აპარატის ოპტიმიზაცია/რეორგანიზაცია</a:t>
          </a:r>
          <a:endParaRPr lang="en-US" sz="1800" kern="1200" dirty="0"/>
        </a:p>
        <a:p>
          <a:pPr marL="171450" lvl="1" indent="-171450" algn="l" defTabSz="800100">
            <a:lnSpc>
              <a:spcPct val="90000"/>
            </a:lnSpc>
            <a:spcBef>
              <a:spcPct val="0"/>
            </a:spcBef>
            <a:spcAft>
              <a:spcPct val="15000"/>
            </a:spcAft>
            <a:buChar char="••"/>
          </a:pPr>
          <a:r>
            <a:rPr lang="ka-GE" sz="1800" kern="1200" dirty="0" smtClean="0"/>
            <a:t>სამედიცინო და ფარმაცევტული საქმიანობის რეგულირების სააგენოების შერწყმა </a:t>
          </a:r>
          <a:endParaRPr lang="en-US" sz="1800" kern="1200" dirty="0"/>
        </a:p>
        <a:p>
          <a:pPr marL="171450" lvl="1" indent="-171450" algn="l" defTabSz="800100">
            <a:lnSpc>
              <a:spcPct val="90000"/>
            </a:lnSpc>
            <a:spcBef>
              <a:spcPct val="0"/>
            </a:spcBef>
            <a:spcAft>
              <a:spcPct val="15000"/>
            </a:spcAft>
            <a:buChar char="••"/>
          </a:pPr>
          <a:r>
            <a:rPr lang="ka-GE" sz="1800" kern="1200" dirty="0" smtClean="0"/>
            <a:t>თბილისსა და სხვა რეგიონებში სასწრაფო დახმარების სერვისების ერთიანი მართვის ქვეშ მოქცევა </a:t>
          </a:r>
          <a:endParaRPr lang="en-US" sz="1800" kern="1200" dirty="0"/>
        </a:p>
        <a:p>
          <a:pPr marL="171450" lvl="1" indent="-171450" algn="l" defTabSz="800100">
            <a:lnSpc>
              <a:spcPct val="90000"/>
            </a:lnSpc>
            <a:spcBef>
              <a:spcPct val="0"/>
            </a:spcBef>
            <a:spcAft>
              <a:spcPct val="15000"/>
            </a:spcAft>
            <a:buChar char="••"/>
          </a:pPr>
          <a:r>
            <a:rPr lang="ka-GE" sz="1800" kern="1200" dirty="0" smtClean="0"/>
            <a:t>სახელმწიფო სამედიცინო ჰოლდინგის ჩამოყალიბება </a:t>
          </a:r>
          <a:endParaRPr lang="en-US" sz="1800" kern="1200" dirty="0"/>
        </a:p>
        <a:p>
          <a:pPr marL="171450" lvl="1" indent="-171450" algn="l" defTabSz="800100">
            <a:lnSpc>
              <a:spcPct val="90000"/>
            </a:lnSpc>
            <a:spcBef>
              <a:spcPct val="0"/>
            </a:spcBef>
            <a:spcAft>
              <a:spcPct val="15000"/>
            </a:spcAft>
            <a:buChar char="••"/>
          </a:pPr>
          <a:r>
            <a:rPr lang="ka-GE" sz="1800" kern="1200" dirty="0" smtClean="0"/>
            <a:t>სოფლის ექიმის პროგრამის მართვა-კოორდინაცია გადაუდებელი დახმარების სამსახურის მიერ </a:t>
          </a:r>
          <a:endParaRPr lang="en-US" sz="1800" kern="1200" dirty="0"/>
        </a:p>
        <a:p>
          <a:pPr marL="171450" lvl="1" indent="-171450" algn="l" defTabSz="800100">
            <a:lnSpc>
              <a:spcPct val="90000"/>
            </a:lnSpc>
            <a:spcBef>
              <a:spcPct val="0"/>
            </a:spcBef>
            <a:spcAft>
              <a:spcPct val="15000"/>
            </a:spcAft>
            <a:buChar char="••"/>
          </a:pPr>
          <a:endParaRPr lang="en-US" sz="1800" kern="1200" dirty="0"/>
        </a:p>
      </dsp:txBody>
      <dsp:txXfrm>
        <a:off x="12451" y="355476"/>
        <a:ext cx="3479269" cy="4213894"/>
      </dsp:txXfrm>
    </dsp:sp>
    <dsp:sp modelId="{E9FAD947-0A30-4DF3-A4DE-F0EE446D0655}">
      <dsp:nvSpPr>
        <dsp:cNvPr id="0" name=""/>
        <dsp:cNvSpPr/>
      </dsp:nvSpPr>
      <dsp:spPr>
        <a:xfrm>
          <a:off x="4158200" y="0"/>
          <a:ext cx="4349087" cy="315979"/>
        </a:xfrm>
        <a:prstGeom prst="chevron">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ka-GE" sz="1800" kern="1200" dirty="0" smtClean="0"/>
            <a:t>სისტემური ცვლილებები </a:t>
          </a:r>
        </a:p>
      </dsp:txBody>
      <dsp:txXfrm>
        <a:off x="4316190" y="0"/>
        <a:ext cx="4033108" cy="315979"/>
      </dsp:txXfrm>
    </dsp:sp>
    <dsp:sp modelId="{24FB4FBD-FFF1-4790-B3B5-17D95F44612E}">
      <dsp:nvSpPr>
        <dsp:cNvPr id="0" name=""/>
        <dsp:cNvSpPr/>
      </dsp:nvSpPr>
      <dsp:spPr>
        <a:xfrm>
          <a:off x="4145749" y="355476"/>
          <a:ext cx="3479269" cy="42138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800100">
            <a:lnSpc>
              <a:spcPct val="90000"/>
            </a:lnSpc>
            <a:spcBef>
              <a:spcPct val="0"/>
            </a:spcBef>
            <a:spcAft>
              <a:spcPct val="15000"/>
            </a:spcAft>
            <a:buChar char="••"/>
          </a:pPr>
          <a:r>
            <a:rPr lang="ka-GE" sz="1800" kern="1200" dirty="0" smtClean="0"/>
            <a:t>უნივერსალური ხელმისაწვდომობის პროგრამაში ფასწარმოქმნის მექანიზმის გადახედვა და ფასების რეგულირება </a:t>
          </a:r>
          <a:endParaRPr lang="en-US" sz="1800" kern="1200" dirty="0"/>
        </a:p>
        <a:p>
          <a:pPr marL="171450" lvl="1" indent="-171450" algn="l" defTabSz="800100">
            <a:lnSpc>
              <a:spcPct val="90000"/>
            </a:lnSpc>
            <a:spcBef>
              <a:spcPct val="0"/>
            </a:spcBef>
            <a:spcAft>
              <a:spcPct val="15000"/>
            </a:spcAft>
            <a:buChar char="••"/>
          </a:pPr>
          <a:r>
            <a:rPr lang="ka-GE" sz="1800" kern="1200" dirty="0" smtClean="0"/>
            <a:t>მარეგულირებელი ჩარჩო კარდიოქირურგიის სერვისებისთვის</a:t>
          </a:r>
          <a:endParaRPr lang="en-US" sz="1800" kern="1200" dirty="0"/>
        </a:p>
        <a:p>
          <a:pPr marL="171450" lvl="1" indent="-171450" algn="l" defTabSz="800100">
            <a:lnSpc>
              <a:spcPct val="90000"/>
            </a:lnSpc>
            <a:spcBef>
              <a:spcPct val="0"/>
            </a:spcBef>
            <a:spcAft>
              <a:spcPct val="15000"/>
            </a:spcAft>
            <a:buChar char="••"/>
          </a:pPr>
          <a:r>
            <a:rPr lang="ka-GE" sz="1800" kern="1200" dirty="0" smtClean="0"/>
            <a:t>პჯდ სელექტიური კონტრაქტირება დიდ ქალაქებში</a:t>
          </a:r>
          <a:endParaRPr lang="en-US" sz="1800" kern="1200" dirty="0"/>
        </a:p>
        <a:p>
          <a:pPr marL="171450" lvl="1" indent="-171450" algn="l" defTabSz="800100">
            <a:lnSpc>
              <a:spcPct val="90000"/>
            </a:lnSpc>
            <a:spcBef>
              <a:spcPct val="0"/>
            </a:spcBef>
            <a:spcAft>
              <a:spcPct val="15000"/>
            </a:spcAft>
            <a:buChar char="••"/>
          </a:pPr>
          <a:r>
            <a:rPr lang="ka-GE" sz="1800" kern="1200" dirty="0" smtClean="0"/>
            <a:t>ახალი სტრატეგიული გეგმების მომზადების დაწყება ყველა დაინტერესებული მხარის მონაწილეობით</a:t>
          </a:r>
          <a:endParaRPr lang="en-US" sz="1800" kern="1200" dirty="0"/>
        </a:p>
      </dsp:txBody>
      <dsp:txXfrm>
        <a:off x="4145749" y="355476"/>
        <a:ext cx="3479269" cy="42138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A8C86F-EEC6-41A8-A976-7F245555D6EF}">
      <dsp:nvSpPr>
        <dsp:cNvPr id="0" name=""/>
        <dsp:cNvSpPr/>
      </dsp:nvSpPr>
      <dsp:spPr>
        <a:xfrm>
          <a:off x="0" y="483952"/>
          <a:ext cx="2523512" cy="1514107"/>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a-GE" sz="1400" kern="1200" dirty="0" smtClean="0">
              <a:latin typeface="Sylfaen" panose="010A0502050306030303" pitchFamily="18" charset="0"/>
            </a:rPr>
            <a:t>ცხელების კლინიკებში ტრიაჟის მიზნით გადაყვანილი და გამოკვლეულ იქნა </a:t>
          </a:r>
          <a:r>
            <a:rPr lang="ka-GE" sz="1400" kern="1200" dirty="0" smtClean="0">
              <a:latin typeface="Sylfaen" panose="010A0502050306030303" pitchFamily="18" charset="0"/>
            </a:rPr>
            <a:t>4000 მდე </a:t>
          </a:r>
          <a:r>
            <a:rPr lang="ka-GE" sz="1400" kern="1200" dirty="0" smtClean="0">
              <a:latin typeface="Sylfaen" panose="010A0502050306030303" pitchFamily="18" charset="0"/>
            </a:rPr>
            <a:t>პაციენტი</a:t>
          </a:r>
          <a:r>
            <a:rPr lang="en-US" sz="1400" kern="1200" dirty="0" smtClean="0">
              <a:latin typeface="Sylfaen" panose="010A0502050306030303" pitchFamily="18" charset="0"/>
            </a:rPr>
            <a:t> </a:t>
          </a:r>
          <a:endParaRPr lang="ka-GE" sz="1400" kern="1200" dirty="0" smtClean="0">
            <a:latin typeface="Sylfaen" panose="010A0502050306030303" pitchFamily="18" charset="0"/>
          </a:endParaRPr>
        </a:p>
      </dsp:txBody>
      <dsp:txXfrm>
        <a:off x="0" y="483952"/>
        <a:ext cx="2523512" cy="1514107"/>
      </dsp:txXfrm>
    </dsp:sp>
    <dsp:sp modelId="{4761B6AF-1A6D-43F8-A725-E0A5BBCA7323}">
      <dsp:nvSpPr>
        <dsp:cNvPr id="0" name=""/>
        <dsp:cNvSpPr/>
      </dsp:nvSpPr>
      <dsp:spPr>
        <a:xfrm>
          <a:off x="2775863" y="483952"/>
          <a:ext cx="2523512" cy="1514107"/>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a-GE" sz="1400" kern="1200" dirty="0" smtClean="0">
              <a:latin typeface="Sylfaen" panose="010A0502050306030303" pitchFamily="18" charset="0"/>
            </a:rPr>
            <a:t>კოვიდის კლინიკებში დღემდე იმართა კოვიდ 19-ის ყველა შემთხვევა </a:t>
          </a:r>
          <a:r>
            <a:rPr lang="ka-GE" sz="1400" kern="1200" dirty="0" smtClean="0">
              <a:latin typeface="Sylfaen" panose="010A0502050306030303" pitchFamily="18" charset="0"/>
            </a:rPr>
            <a:t>(</a:t>
          </a:r>
          <a:r>
            <a:rPr lang="en-US" sz="1400" kern="1200" dirty="0" smtClean="0">
              <a:latin typeface="Sylfaen" panose="010A0502050306030303" pitchFamily="18" charset="0"/>
            </a:rPr>
            <a:t>864</a:t>
          </a:r>
          <a:r>
            <a:rPr lang="ka-GE" sz="1400" kern="1200" dirty="0" smtClean="0">
              <a:latin typeface="Sylfaen" panose="010A0502050306030303" pitchFamily="18" charset="0"/>
            </a:rPr>
            <a:t>/100</a:t>
          </a:r>
          <a:r>
            <a:rPr lang="ka-GE" sz="1400" kern="1200" dirty="0" smtClean="0">
              <a:latin typeface="Sylfaen" panose="010A0502050306030303" pitchFamily="18" charset="0"/>
            </a:rPr>
            <a:t>%)</a:t>
          </a:r>
        </a:p>
        <a:p>
          <a:pPr lvl="0" algn="ctr" defTabSz="622300">
            <a:lnSpc>
              <a:spcPct val="90000"/>
            </a:lnSpc>
            <a:spcBef>
              <a:spcPct val="0"/>
            </a:spcBef>
            <a:spcAft>
              <a:spcPct val="35000"/>
            </a:spcAft>
          </a:pPr>
          <a:r>
            <a:rPr lang="ka-GE" sz="1400" kern="1200" dirty="0" smtClean="0">
              <a:latin typeface="Sylfaen" panose="010A0502050306030303" pitchFamily="18" charset="0"/>
            </a:rPr>
            <a:t>გამოჯანმრთელდა </a:t>
          </a:r>
          <a:r>
            <a:rPr lang="en-US" sz="1400" kern="1200" dirty="0" smtClean="0">
              <a:latin typeface="Sylfaen" panose="010A0502050306030303" pitchFamily="18" charset="0"/>
            </a:rPr>
            <a:t>703</a:t>
          </a:r>
          <a:endParaRPr lang="ka-GE" sz="1400" kern="1200" dirty="0" smtClean="0">
            <a:latin typeface="Sylfaen" panose="010A0502050306030303" pitchFamily="18" charset="0"/>
          </a:endParaRPr>
        </a:p>
        <a:p>
          <a:pPr lvl="0" algn="ctr" defTabSz="622300">
            <a:lnSpc>
              <a:spcPct val="90000"/>
            </a:lnSpc>
            <a:spcBef>
              <a:spcPct val="0"/>
            </a:spcBef>
            <a:spcAft>
              <a:spcPct val="35000"/>
            </a:spcAft>
          </a:pPr>
          <a:r>
            <a:rPr lang="ka-GE" sz="1400" kern="1200" dirty="0" smtClean="0">
              <a:latin typeface="Sylfaen" panose="010A0502050306030303" pitchFamily="18" charset="0"/>
            </a:rPr>
            <a:t>გარდაიცვალა </a:t>
          </a:r>
          <a:r>
            <a:rPr lang="ka-GE" sz="1400" kern="1200" dirty="0" smtClean="0">
              <a:latin typeface="Sylfaen" panose="010A0502050306030303" pitchFamily="18" charset="0"/>
            </a:rPr>
            <a:t>1</a:t>
          </a:r>
          <a:r>
            <a:rPr lang="en-US" sz="1400" kern="1200" dirty="0" smtClean="0">
              <a:latin typeface="Sylfaen" panose="010A0502050306030303" pitchFamily="18" charset="0"/>
            </a:rPr>
            <a:t>4</a:t>
          </a:r>
          <a:endParaRPr lang="en-US" sz="1400" kern="1200" dirty="0">
            <a:latin typeface="Sylfaen" panose="010A0502050306030303" pitchFamily="18" charset="0"/>
          </a:endParaRPr>
        </a:p>
      </dsp:txBody>
      <dsp:txXfrm>
        <a:off x="2775863" y="483952"/>
        <a:ext cx="2523512" cy="1514107"/>
      </dsp:txXfrm>
    </dsp:sp>
    <dsp:sp modelId="{E3B293A8-B936-4FFE-88F0-853ACB52F018}">
      <dsp:nvSpPr>
        <dsp:cNvPr id="0" name=""/>
        <dsp:cNvSpPr/>
      </dsp:nvSpPr>
      <dsp:spPr>
        <a:xfrm>
          <a:off x="5551727" y="483952"/>
          <a:ext cx="2523512" cy="1514107"/>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a-GE" sz="1400" kern="1200" dirty="0" smtClean="0">
              <a:latin typeface="Sylfaen" panose="010A0502050306030303" pitchFamily="18" charset="0"/>
            </a:rPr>
            <a:t>კოვიდთან დაკავშირებული ტესტირების, დიაგნოსტიკისა და სამედიცინო სერვისისთვის პროგრამულად განისაზღვრა: </a:t>
          </a:r>
          <a:r>
            <a:rPr lang="ka-GE" sz="1400" b="0" kern="1200" dirty="0" smtClean="0">
              <a:latin typeface="Sylfaen" panose="010A0502050306030303" pitchFamily="18" charset="0"/>
            </a:rPr>
            <a:t>89,900.0 ათასი ლარი</a:t>
          </a:r>
          <a:endParaRPr lang="en-US" sz="1400" kern="1200" dirty="0">
            <a:latin typeface="Sylfaen" panose="010A0502050306030303" pitchFamily="18" charset="0"/>
          </a:endParaRPr>
        </a:p>
      </dsp:txBody>
      <dsp:txXfrm>
        <a:off x="5551727" y="483952"/>
        <a:ext cx="2523512" cy="1514107"/>
      </dsp:txXfrm>
    </dsp:sp>
    <dsp:sp modelId="{366703D7-F3F3-4FBA-9DAA-588A74CDE838}">
      <dsp:nvSpPr>
        <dsp:cNvPr id="0" name=""/>
        <dsp:cNvSpPr/>
      </dsp:nvSpPr>
      <dsp:spPr>
        <a:xfrm>
          <a:off x="1387931" y="2250411"/>
          <a:ext cx="2523512" cy="1514107"/>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a-GE" sz="1400" kern="1200" dirty="0" smtClean="0">
              <a:latin typeface="Sylfaen" panose="010A0502050306030303" pitchFamily="18" charset="0"/>
            </a:rPr>
            <a:t>112-პჯდ ონლაინ კონსულტაციის მოდელი: აპრილი-მაისში 16856 ზარიდან ოჯახის ექიმის მიერ იმართა 96%  </a:t>
          </a:r>
          <a:endParaRPr lang="en-US" sz="1400" kern="1200" dirty="0">
            <a:latin typeface="Sylfaen" panose="010A0502050306030303" pitchFamily="18" charset="0"/>
          </a:endParaRPr>
        </a:p>
      </dsp:txBody>
      <dsp:txXfrm>
        <a:off x="1387931" y="2250411"/>
        <a:ext cx="2523512" cy="1514107"/>
      </dsp:txXfrm>
    </dsp:sp>
    <dsp:sp modelId="{5C7A0CDD-DF2E-4440-8EB1-41DE8F92753F}">
      <dsp:nvSpPr>
        <dsp:cNvPr id="0" name=""/>
        <dsp:cNvSpPr/>
      </dsp:nvSpPr>
      <dsp:spPr>
        <a:xfrm>
          <a:off x="4163795" y="2250411"/>
          <a:ext cx="2523512" cy="1514107"/>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a-GE" sz="1400" kern="1200" dirty="0" smtClean="0">
              <a:latin typeface="Sylfaen" panose="010A0502050306030303" pitchFamily="18" charset="0"/>
            </a:rPr>
            <a:t>მიზნობრივი ტესტირება და კონტაქტების მიდევნება: 30.01.2020 დან 30.05 2020 მდე გამოკვეულია </a:t>
          </a:r>
          <a:r>
            <a:rPr lang="en-US" sz="1400" kern="1200" dirty="0" smtClean="0">
              <a:latin typeface="Sylfaen" panose="010A0502050306030303" pitchFamily="18" charset="0"/>
            </a:rPr>
            <a:t>56 987</a:t>
          </a:r>
          <a:endParaRPr lang="ka-GE" sz="1400" kern="1200" dirty="0" smtClean="0">
            <a:latin typeface="Sylfaen" panose="010A0502050306030303" pitchFamily="18" charset="0"/>
          </a:endParaRPr>
        </a:p>
        <a:p>
          <a:pPr lvl="0" algn="ctr" defTabSz="622300">
            <a:lnSpc>
              <a:spcPct val="90000"/>
            </a:lnSpc>
            <a:spcBef>
              <a:spcPct val="0"/>
            </a:spcBef>
            <a:spcAft>
              <a:spcPct val="35000"/>
            </a:spcAft>
          </a:pPr>
          <a:r>
            <a:rPr lang="ka-GE" sz="1400" kern="1200" dirty="0" smtClean="0">
              <a:latin typeface="Sylfaen" panose="010A0502050306030303" pitchFamily="18" charset="0"/>
            </a:rPr>
            <a:t>დადებითობის მაჩვენებელი 1.4%</a:t>
          </a:r>
          <a:endParaRPr lang="en-US" sz="1400" kern="1200" dirty="0">
            <a:latin typeface="Sylfaen" panose="010A0502050306030303" pitchFamily="18" charset="0"/>
          </a:endParaRPr>
        </a:p>
      </dsp:txBody>
      <dsp:txXfrm>
        <a:off x="4163795" y="2250411"/>
        <a:ext cx="2523512" cy="151410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0D54D0-0401-4523-9938-3019F57C6A94}">
      <dsp:nvSpPr>
        <dsp:cNvPr id="0" name=""/>
        <dsp:cNvSpPr/>
      </dsp:nvSpPr>
      <dsp:spPr>
        <a:xfrm>
          <a:off x="184670" y="949176"/>
          <a:ext cx="8590259" cy="3822774"/>
        </a:xfrm>
        <a:prstGeom prst="rect">
          <a:avLst/>
        </a:prstGeom>
        <a:solidFill>
          <a:schemeClr val="accent3">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E0CC328-43DF-47D3-86D8-A95B2EAE0A68}">
      <dsp:nvSpPr>
        <dsp:cNvPr id="0" name=""/>
        <dsp:cNvSpPr/>
      </dsp:nvSpPr>
      <dsp:spPr>
        <a:xfrm>
          <a:off x="924925" y="1363667"/>
          <a:ext cx="3511416" cy="33431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t" anchorCtr="0">
          <a:noAutofit/>
        </a:bodyPr>
        <a:lstStyle/>
        <a:p>
          <a:pPr lvl="0" algn="just" defTabSz="622300">
            <a:lnSpc>
              <a:spcPct val="90000"/>
            </a:lnSpc>
            <a:spcBef>
              <a:spcPct val="0"/>
            </a:spcBef>
            <a:spcAft>
              <a:spcPct val="35000"/>
            </a:spcAft>
          </a:pPr>
          <a:r>
            <a:rPr lang="ka-GE" sz="1400" kern="1200" dirty="0" smtClean="0">
              <a:latin typeface="Sylfaen" panose="010A0502050306030303" pitchFamily="18" charset="0"/>
              <a:cs typeface="Times New Roman" panose="02020603050405020304" pitchFamily="18" charset="0"/>
            </a:rPr>
            <a:t>●</a:t>
          </a:r>
          <a:r>
            <a:rPr lang="ka-GE" sz="1400" kern="1200" dirty="0" smtClean="0">
              <a:latin typeface="Sylfaen" panose="010A0502050306030303" pitchFamily="18" charset="0"/>
            </a:rPr>
            <a:t>სამედიცინო დაწესებულებებში ინფექციის პრევენციისა და კონტროლის პრაქტიკის გაუმჯობესება</a:t>
          </a:r>
        </a:p>
        <a:p>
          <a:pPr lvl="0" algn="l" defTabSz="622300">
            <a:lnSpc>
              <a:spcPct val="90000"/>
            </a:lnSpc>
            <a:spcBef>
              <a:spcPct val="0"/>
            </a:spcBef>
            <a:spcAft>
              <a:spcPct val="35000"/>
            </a:spcAft>
          </a:pPr>
          <a:r>
            <a:rPr lang="ka-GE" sz="1400" kern="1200" dirty="0" smtClean="0">
              <a:latin typeface="Sylfaen" panose="010A0502050306030303" pitchFamily="18" charset="0"/>
              <a:cs typeface="Times New Roman" panose="02020603050405020304" pitchFamily="18" charset="0"/>
            </a:rPr>
            <a:t>● პირველადი ჯანდაცვის ქსელის მობილიზება და 112-თან თანამშრომლობით ონლაინ კონსულტაციის მოდელი</a:t>
          </a:r>
          <a:endParaRPr lang="ka-GE" sz="1400" kern="1200" dirty="0" smtClean="0">
            <a:latin typeface="Sylfaen" panose="010A0502050306030303" pitchFamily="18" charset="0"/>
          </a:endParaRPr>
        </a:p>
        <a:p>
          <a:pPr lvl="0" algn="l" defTabSz="622300">
            <a:lnSpc>
              <a:spcPct val="90000"/>
            </a:lnSpc>
            <a:spcBef>
              <a:spcPct val="0"/>
            </a:spcBef>
            <a:spcAft>
              <a:spcPct val="35000"/>
            </a:spcAft>
          </a:pPr>
          <a:r>
            <a:rPr lang="ka-GE" sz="1400" kern="1200" dirty="0" smtClean="0">
              <a:latin typeface="Sylfaen" panose="010A0502050306030303" pitchFamily="18" charset="0"/>
              <a:cs typeface="Times New Roman" panose="02020603050405020304" pitchFamily="18" charset="0"/>
            </a:rPr>
            <a:t>●გადაუდებელი დახმარების სერვისების გაუმჯობესებისთვის რესურსის მობილიზების შესაძლებლობა</a:t>
          </a:r>
        </a:p>
        <a:p>
          <a:pPr lvl="0" algn="l" defTabSz="622300">
            <a:lnSpc>
              <a:spcPct val="90000"/>
            </a:lnSpc>
            <a:spcBef>
              <a:spcPct val="0"/>
            </a:spcBef>
            <a:spcAft>
              <a:spcPct val="35000"/>
            </a:spcAft>
          </a:pPr>
          <a:r>
            <a:rPr lang="ka-GE" sz="1400" kern="1200" dirty="0" smtClean="0">
              <a:latin typeface="Sylfaen" panose="010A0502050306030303" pitchFamily="18" charset="0"/>
              <a:cs typeface="Times New Roman" panose="02020603050405020304" pitchFamily="18" charset="0"/>
            </a:rPr>
            <a:t>● საზოგადოებრივი ჯანდაცვისა და სახელმწიფო მფლობელობაში არსებული კლინიკების გაძლიერებისთვის დონორული დახმარების მობილიზება  </a:t>
          </a:r>
        </a:p>
        <a:p>
          <a:pPr lvl="0" algn="just" defTabSz="622300">
            <a:lnSpc>
              <a:spcPct val="90000"/>
            </a:lnSpc>
            <a:spcBef>
              <a:spcPct val="0"/>
            </a:spcBef>
            <a:spcAft>
              <a:spcPct val="35000"/>
            </a:spcAft>
          </a:pPr>
          <a:endParaRPr lang="en-US" sz="1400" kern="1200" dirty="0">
            <a:latin typeface="Sylfaen" panose="010A0502050306030303" pitchFamily="18" charset="0"/>
          </a:endParaRPr>
        </a:p>
      </dsp:txBody>
      <dsp:txXfrm>
        <a:off x="924925" y="1363667"/>
        <a:ext cx="3511416" cy="3343116"/>
      </dsp:txXfrm>
    </dsp:sp>
    <dsp:sp modelId="{9B7056C3-525D-4B4B-91B1-0272A251B978}">
      <dsp:nvSpPr>
        <dsp:cNvPr id="0" name=""/>
        <dsp:cNvSpPr/>
      </dsp:nvSpPr>
      <dsp:spPr>
        <a:xfrm>
          <a:off x="4514566" y="1363667"/>
          <a:ext cx="3511416" cy="33431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t" anchorCtr="0">
          <a:noAutofit/>
        </a:bodyPr>
        <a:lstStyle/>
        <a:p>
          <a:pPr lvl="0" algn="l" defTabSz="622300">
            <a:lnSpc>
              <a:spcPct val="90000"/>
            </a:lnSpc>
            <a:spcBef>
              <a:spcPct val="0"/>
            </a:spcBef>
            <a:spcAft>
              <a:spcPct val="35000"/>
            </a:spcAft>
          </a:pPr>
          <a:r>
            <a:rPr lang="ka-GE" sz="1400" kern="1200" dirty="0" smtClean="0">
              <a:latin typeface="Sylfaen" panose="010A0502050306030303" pitchFamily="18" charset="0"/>
              <a:cs typeface="Times New Roman" panose="02020603050405020304" pitchFamily="18" charset="0"/>
            </a:rPr>
            <a:t>●ჰოსპიტალური და ამბულატორიული მიმართვიანობის შემცირების ფონზე სამედიცინო დაწესებულებების შემოსავლების შემცირება </a:t>
          </a:r>
        </a:p>
        <a:p>
          <a:pPr lvl="0" algn="just" defTabSz="622300">
            <a:lnSpc>
              <a:spcPct val="90000"/>
            </a:lnSpc>
            <a:spcBef>
              <a:spcPct val="0"/>
            </a:spcBef>
            <a:spcAft>
              <a:spcPct val="35000"/>
            </a:spcAft>
          </a:pPr>
          <a:r>
            <a:rPr lang="ka-GE" sz="1400" kern="1200" dirty="0" smtClean="0">
              <a:latin typeface="Sylfaen" panose="010A0502050306030303" pitchFamily="18" charset="0"/>
              <a:cs typeface="Times New Roman" panose="02020603050405020304" pitchFamily="18" charset="0"/>
            </a:rPr>
            <a:t>● კოვიდის და ცხელების კლინიკებში სხვა სერვისების მიწოდების შეჩერება</a:t>
          </a:r>
        </a:p>
        <a:p>
          <a:pPr lvl="0" algn="just" defTabSz="622300">
            <a:lnSpc>
              <a:spcPct val="90000"/>
            </a:lnSpc>
            <a:spcBef>
              <a:spcPct val="0"/>
            </a:spcBef>
            <a:spcAft>
              <a:spcPct val="35000"/>
            </a:spcAft>
          </a:pPr>
          <a:r>
            <a:rPr lang="ka-GE" sz="1400" kern="1200" dirty="0" smtClean="0">
              <a:latin typeface="Sylfaen" panose="010A0502050306030303" pitchFamily="18" charset="0"/>
              <a:cs typeface="Times New Roman" panose="02020603050405020304" pitchFamily="18" charset="0"/>
            </a:rPr>
            <a:t>●„მზადყოფნის“ რეჟიმში მყოფი კლინიკებისთვის დამატებითი ფინანსური რესურსის მობილიზების აუცილებლობა </a:t>
          </a:r>
        </a:p>
        <a:p>
          <a:pPr lvl="0" algn="just" defTabSz="622300">
            <a:lnSpc>
              <a:spcPct val="90000"/>
            </a:lnSpc>
            <a:spcBef>
              <a:spcPct val="0"/>
            </a:spcBef>
            <a:spcAft>
              <a:spcPct val="35000"/>
            </a:spcAft>
          </a:pPr>
          <a:r>
            <a:rPr lang="ka-GE" sz="1400" kern="1200" dirty="0" smtClean="0">
              <a:latin typeface="Sylfaen" panose="010A0502050306030303" pitchFamily="18" charset="0"/>
              <a:cs typeface="Times New Roman" panose="02020603050405020304" pitchFamily="18" charset="0"/>
            </a:rPr>
            <a:t>●პირადი დაცვის საშუალებებისა და ტესტების მარაგების შევსების ლოჯისტიკა და ხარჯები </a:t>
          </a:r>
        </a:p>
        <a:p>
          <a:pPr lvl="0" algn="just" defTabSz="622300">
            <a:lnSpc>
              <a:spcPct val="90000"/>
            </a:lnSpc>
            <a:spcBef>
              <a:spcPct val="0"/>
            </a:spcBef>
            <a:spcAft>
              <a:spcPct val="35000"/>
            </a:spcAft>
          </a:pPr>
          <a:r>
            <a:rPr lang="ka-GE" sz="1400" kern="1200" dirty="0" smtClean="0">
              <a:latin typeface="Sylfaen" panose="010A0502050306030303" pitchFamily="18" charset="0"/>
              <a:cs typeface="Times New Roman" panose="02020603050405020304" pitchFamily="18" charset="0"/>
            </a:rPr>
            <a:t>●სამედიცინო პერსონალში კოვიდით ინფიცირების შემთხვევები</a:t>
          </a:r>
          <a:endParaRPr lang="en-US" sz="1400" kern="1200" dirty="0">
            <a:latin typeface="Sylfaen" panose="010A0502050306030303" pitchFamily="18" charset="0"/>
          </a:endParaRPr>
        </a:p>
      </dsp:txBody>
      <dsp:txXfrm>
        <a:off x="4514566" y="1363667"/>
        <a:ext cx="3511416" cy="3343116"/>
      </dsp:txXfrm>
    </dsp:sp>
    <dsp:sp modelId="{486D77C6-A7AF-4D54-8E92-88B2635A4D81}">
      <dsp:nvSpPr>
        <dsp:cNvPr id="0" name=""/>
        <dsp:cNvSpPr/>
      </dsp:nvSpPr>
      <dsp:spPr>
        <a:xfrm>
          <a:off x="-83303" y="124593"/>
          <a:ext cx="1477576" cy="1477576"/>
        </a:xfrm>
        <a:prstGeom prst="plus">
          <a:avLst>
            <a:gd name="adj" fmla="val 32810"/>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FD8569-3AE1-4409-8422-1BDF2096B1C9}">
      <dsp:nvSpPr>
        <dsp:cNvPr id="0" name=""/>
        <dsp:cNvSpPr/>
      </dsp:nvSpPr>
      <dsp:spPr>
        <a:xfrm>
          <a:off x="7217662" y="655965"/>
          <a:ext cx="1390660" cy="476566"/>
        </a:xfrm>
        <a:prstGeom prst="rect">
          <a:avLst/>
        </a:prstGeom>
        <a:solidFill>
          <a:schemeClr val="accent3">
            <a:hueOff val="11250264"/>
            <a:satOff val="-16880"/>
            <a:lumOff val="-2745"/>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2A50715-50BD-42C4-ACBB-537CE2F56F95}">
      <dsp:nvSpPr>
        <dsp:cNvPr id="0" name=""/>
        <dsp:cNvSpPr/>
      </dsp:nvSpPr>
      <dsp:spPr>
        <a:xfrm>
          <a:off x="4479800" y="1370815"/>
          <a:ext cx="869" cy="3192997"/>
        </a:xfrm>
        <a:prstGeom prst="line">
          <a:avLst/>
        </a:pr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DDDCA3-D13B-4A4C-B155-2F634C9F7D6F}" type="datetimeFigureOut">
              <a:rPr lang="en-US" smtClean="0"/>
              <a:t>14-Jun-20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5AEEFB-BA54-4BD4-A858-ED79481BD974}" type="slidenum">
              <a:rPr lang="en-US" smtClean="0"/>
              <a:t>‹#›</a:t>
            </a:fld>
            <a:endParaRPr lang="en-US"/>
          </a:p>
        </p:txBody>
      </p:sp>
    </p:spTree>
    <p:extLst>
      <p:ext uri="{BB962C8B-B14F-4D97-AF65-F5344CB8AC3E}">
        <p14:creationId xmlns:p14="http://schemas.microsoft.com/office/powerpoint/2010/main" val="204789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dirty="0" smtClean="0"/>
              <a:t>გასული წელი ჯანდაცვის სექტორში განსაკუთრებით დინამიური და ცვლილებებით დატვირთული იყო. 2019 წლის ივნისიდან, როდესაც სამინისტროს</a:t>
            </a:r>
            <a:r>
              <a:rPr lang="ka-GE" sz="1200" baseline="0" dirty="0" smtClean="0"/>
              <a:t> ხელმძღვანელის პოსტი ახალმა მინისტრმა დაიკავა დაიწყო სამინისტროს ინსტიტუციური და სექტორის სისტემური ცვლილებების პროცესი. სამინისტროს სისტემის ეფექტურობის გაუმჯობესების მიზნით მოკლე ხანში გატარდა ორგანიზაციული და საკადრო განახლების პროცესი. ჯანდაცვის სამინისტროში გაიმიჯნა პოლიტიკის შემუშავებისა და განხორციელების ფუნქციები, ახალი ორგანიზაციული ფორმით ჩამოყალიბდა სამედიცინო და ფარმაცევტული საქმიანობის რეგულირების სააგენტო. გაძლიერდა სამედიცინო საქმიანობის აუდიტის გუნდი. განხორციელდა ცვლილებები მაკონტროლებელი ფუნქციის ობიექტურად და გამჭვირვალედ შესრულებისთვის.  სახელმწფო სექტორში არსებული კლინიკების გაძლიერების მიზნით შეიქმნა სამედიცინო ჰოლდინგი, რომელიც ამ ეტაპზე აერთიანებს ყიფშიძის სახელობის საუნივერისტეტო კლინიკას, უნივერსალური ჯანდაცვის ცენტრსა და ბავშვთა ინფექციურ საავადმყოფოს. </a:t>
            </a:r>
          </a:p>
          <a:p>
            <a:r>
              <a:rPr lang="ka-GE" sz="1200" baseline="0" dirty="0" smtClean="0"/>
              <a:t>ინსტიტუციურ ცვლილებებთან ერთად დაიწყო მუშაობა ჯანდაცვის სექტორში სისტემურ ცვლილებებზე ჰოსპიტალური სერვისების დაფინანსების, პირველადი ჯანდაცვის, დედათა და ბავშვთა სერვისების გაუმჯობესებისა და საზოგადოებრივი ჯანმრთელობის დაცვის პროგრამებით მოცვის გაფართოვების მიზნით.  </a:t>
            </a:r>
          </a:p>
          <a:p>
            <a:endParaRPr lang="ka-GE" sz="1200" dirty="0" smtClean="0"/>
          </a:p>
          <a:p>
            <a:r>
              <a:rPr lang="ka-GE" sz="1200" dirty="0" smtClean="0"/>
              <a:t>ჯანდაცვის სფეროში ეფექტურობისა და სამედიცინო მომსახურების ხარისხის გაუმჯობესების მიზნით, სამინისტრომ დაიწყო უნივერსალური ხელმისაწვდომობის პროგრამის განახლების პროცესი</a:t>
            </a:r>
          </a:p>
          <a:p>
            <a:r>
              <a:rPr lang="ka-GE" sz="1200" dirty="0" smtClean="0"/>
              <a:t>520 დადგენილება, რომელიც 2019 წლის ნოემბერში გამოიცა იყო ჯანდაცვის სერვისებზე ფასების რეგულირების პირველი მცდელობა, ერთადერთი მიზნით, რომ ჯანმრთელობაზე სახელმწიფო დანახარჯი მოხმარდეს ჯანმრთელობის მიზნებს და მოქალაქის მიერ გადახდილი თანხა შეესაბამებოდეს მიღებულ სარგებელს. </a:t>
            </a:r>
            <a:endParaRPr lang="en-US" sz="1200" dirty="0" smtClean="0"/>
          </a:p>
          <a:p>
            <a:endParaRPr lang="ka-GE" sz="1200" baseline="0" dirty="0" smtClean="0"/>
          </a:p>
          <a:p>
            <a:r>
              <a:rPr lang="ka-GE" sz="1200" baseline="0" dirty="0" smtClean="0"/>
              <a:t>საერთაშორისო პარტნიორების დახმარებით დავიწყეთ ჯანდაცვის, ფსიქიკური ჯანმრთელობის სტრატეგიების განახლების პროცესი, თუმცა 2020 წლის იანვრიდან მიმდინარე სისტემური რეფორმების განხორციელება შეაფერხა კოვიდ 19-ზე რეგირების აუცილებლობამ. კოვიდ 19-მა, მიუხედავად რთული გამოწვევებისა, მთელი რიგი შესაძლებლობებიც გააჩანია ჯანდაცვის სისტემის განვითარებისთვის, რაზეც მოგვიანებით მოგახსენებთ. </a:t>
            </a:r>
            <a:endParaRPr lang="ka-GE" sz="1200" dirty="0" smtClean="0"/>
          </a:p>
        </p:txBody>
      </p:sp>
      <p:sp>
        <p:nvSpPr>
          <p:cNvPr id="4" name="Slide Number Placeholder 3"/>
          <p:cNvSpPr>
            <a:spLocks noGrp="1"/>
          </p:cNvSpPr>
          <p:nvPr>
            <p:ph type="sldNum" sz="quarter" idx="10"/>
          </p:nvPr>
        </p:nvSpPr>
        <p:spPr/>
        <p:txBody>
          <a:bodyPr/>
          <a:lstStyle/>
          <a:p>
            <a:fld id="{935AEEFB-BA54-4BD4-A858-ED79481BD974}" type="slidenum">
              <a:rPr lang="en-US" smtClean="0"/>
              <a:t>2</a:t>
            </a:fld>
            <a:endParaRPr lang="en-US"/>
          </a:p>
        </p:txBody>
      </p:sp>
    </p:spTree>
    <p:extLst>
      <p:ext uri="{BB962C8B-B14F-4D97-AF65-F5344CB8AC3E}">
        <p14:creationId xmlns:p14="http://schemas.microsoft.com/office/powerpoint/2010/main" val="2244386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dirty="0" smtClean="0">
                <a:solidFill>
                  <a:schemeClr val="tx2">
                    <a:lumMod val="75000"/>
                  </a:schemeClr>
                </a:solidFill>
                <a:latin typeface="+mn-lt"/>
              </a:rPr>
              <a:t>საყოველთაო ხელმისაწვდომობის პროგრამის შვიდწლიანი გამოცდილება ერთმნიშვნელოვნად მიუთითებს მის მაღალ საზოგადოებრივ ღირებულებაზე. </a:t>
            </a:r>
          </a:p>
          <a:p>
            <a:endParaRPr lang="ka-GE" sz="1200" dirty="0" smtClean="0">
              <a:solidFill>
                <a:schemeClr val="tx2">
                  <a:lumMod val="75000"/>
                </a:schemeClr>
              </a:solidFill>
              <a:latin typeface="+mn-lt"/>
            </a:endParaRPr>
          </a:p>
          <a:p>
            <a:r>
              <a:rPr lang="ka-GE" sz="1200" dirty="0" smtClean="0"/>
              <a:t>2013 წელს საყოველთაო ხელმისაწვდომობის პროგრამის ამოქმედებით საქართველოს მთავრობამ აღიარა ჯანმრთელობის დაცვა, როგორც ადამიანის ფუნდამენტური უფლება და არა პრივილეგია. </a:t>
            </a:r>
          </a:p>
          <a:p>
            <a:r>
              <a:rPr lang="ka-GE" sz="1200" dirty="0" smtClean="0"/>
              <a:t>2013-2019 წლებში პროგრამის ფარგლებში იმართა 7 მილიონზე მეტი შემთხვევა </a:t>
            </a:r>
          </a:p>
          <a:p>
            <a:r>
              <a:rPr lang="ka-GE" sz="1200" dirty="0" smtClean="0"/>
              <a:t>ერთ სულ მოსახლეზე სახელმწიფოს მიერ ჯანდაცვაზე გაწეული ხარჯი 2012 წელს </a:t>
            </a:r>
            <a:r>
              <a:rPr lang="en-US" sz="1200" dirty="0" smtClean="0"/>
              <a:t>XXX </a:t>
            </a:r>
            <a:r>
              <a:rPr lang="ka-GE" sz="1200" dirty="0" smtClean="0"/>
              <a:t>აშშ დოლარიდან </a:t>
            </a:r>
            <a:r>
              <a:rPr lang="en-US" sz="1200" dirty="0" smtClean="0"/>
              <a:t>2019 </a:t>
            </a:r>
            <a:r>
              <a:rPr lang="ka-GE" sz="1200" dirty="0" smtClean="0"/>
              <a:t>წელს </a:t>
            </a:r>
            <a:r>
              <a:rPr lang="en-US" sz="1200" dirty="0" smtClean="0"/>
              <a:t>XXX </a:t>
            </a:r>
            <a:r>
              <a:rPr lang="ka-GE" sz="1200" dirty="0" smtClean="0"/>
              <a:t>დოლარამდე გაიზარდა</a:t>
            </a:r>
          </a:p>
          <a:p>
            <a:r>
              <a:rPr lang="ka-GE" sz="1200" dirty="0" smtClean="0"/>
              <a:t>ჯიბიდან გადახდების კლებამ შეამცირა სამედიცინო სერვისის მიღებისას გაღარიბების რისკი. </a:t>
            </a:r>
            <a:endParaRPr lang="en-US" sz="1200" dirty="0" smtClean="0"/>
          </a:p>
          <a:p>
            <a:endParaRPr lang="ka-GE" sz="1200" dirty="0" smtClean="0">
              <a:solidFill>
                <a:schemeClr val="tx2">
                  <a:lumMod val="75000"/>
                </a:schemeClr>
              </a:solidFill>
              <a:latin typeface="+mn-lt"/>
            </a:endParaRPr>
          </a:p>
          <a:p>
            <a:r>
              <a:rPr lang="ka-GE" sz="1200" dirty="0" smtClean="0">
                <a:solidFill>
                  <a:schemeClr val="tx2">
                    <a:lumMod val="75000"/>
                  </a:schemeClr>
                </a:solidFill>
                <a:latin typeface="+mn-lt"/>
              </a:rPr>
              <a:t>ცვლილებები აუცილებელია პროგრამის კიდევ უფრო გაფართოვებისა და გრძელვადიანი მდგრადობისთვის. პროგრამის ეფექტურობის გაუმჯობესების გარეშე ვერ</a:t>
            </a:r>
            <a:r>
              <a:rPr lang="ka-GE" sz="1200" baseline="0" dirty="0" smtClean="0">
                <a:solidFill>
                  <a:schemeClr val="tx2">
                    <a:lumMod val="75000"/>
                  </a:schemeClr>
                </a:solidFill>
                <a:latin typeface="+mn-lt"/>
              </a:rPr>
              <a:t> გვექნება მისი გრძევადიანი მდგრადობის მოლოდინი, ამიტომ დაფინანსების მექანიზმის ცვლილება, იმგვარად რომ თავიდან ავიცილოთ არარაცკიონალური დანახარჯები საშუალებას მოგვეცემს კიდევ მეტ საქართველოს მოქალაქეს მივაწოდოთ ხარისხიანი სერვისი, გავზარდოთ ხელმისაწვდომობა ხარისხიან მედიკამენტებზე. ჯანდაცვის სამინისტრო გააგრძელებს მუშაობას საქართველოს მთავრობასთან და პარლამენტთან დაფინანსების პოლიტიკის დახვეწაზე, რომელიც შექმნის ჯანდაცვასთან დაკავშირებული რისკების უფრო სამართლიანი და გონივრული გადანაწილების შესაძლებლობებს. </a:t>
            </a:r>
            <a:r>
              <a:rPr lang="ka-GE" sz="1200" dirty="0" smtClean="0">
                <a:solidFill>
                  <a:schemeClr val="tx2">
                    <a:lumMod val="75000"/>
                  </a:schemeClr>
                </a:solidFill>
                <a:latin typeface="+mn-lt"/>
              </a:rPr>
              <a:t> </a:t>
            </a:r>
          </a:p>
          <a:p>
            <a:r>
              <a:rPr lang="ka-GE" sz="1200" dirty="0" smtClean="0">
                <a:solidFill>
                  <a:schemeClr val="tx2">
                    <a:lumMod val="75000"/>
                  </a:schemeClr>
                </a:solidFill>
                <a:latin typeface="+mn-lt"/>
              </a:rPr>
              <a:t>საქართველოს</a:t>
            </a:r>
            <a:r>
              <a:rPr lang="ka-GE" sz="1200" baseline="0" dirty="0" smtClean="0">
                <a:solidFill>
                  <a:schemeClr val="tx2">
                    <a:lumMod val="75000"/>
                  </a:schemeClr>
                </a:solidFill>
                <a:latin typeface="+mn-lt"/>
              </a:rPr>
              <a:t> ჯანდაცვის რესურსის სწორი და რაციონალური მართვის პირობებში, სრულიად რეალურად შეუძლია მიაღწიოს უნივერსალური მოცვას ჯანდაცვის სერვისების მდგრადი განვითარების მიზნების შესაბამისად. ეს მიმართულება დარჩება ჯანდაცვის სამინისტროს მთავარ პრიორიტეტად სამომავლოდ. </a:t>
            </a:r>
            <a:endParaRPr lang="en-US" dirty="0"/>
          </a:p>
        </p:txBody>
      </p:sp>
      <p:sp>
        <p:nvSpPr>
          <p:cNvPr id="4" name="Slide Number Placeholder 3"/>
          <p:cNvSpPr>
            <a:spLocks noGrp="1"/>
          </p:cNvSpPr>
          <p:nvPr>
            <p:ph type="sldNum" sz="quarter" idx="10"/>
          </p:nvPr>
        </p:nvSpPr>
        <p:spPr/>
        <p:txBody>
          <a:bodyPr/>
          <a:lstStyle/>
          <a:p>
            <a:fld id="{935AEEFB-BA54-4BD4-A858-ED79481BD974}" type="slidenum">
              <a:rPr lang="en-US" smtClean="0"/>
              <a:t>3</a:t>
            </a:fld>
            <a:endParaRPr lang="en-US"/>
          </a:p>
        </p:txBody>
      </p:sp>
    </p:spTree>
    <p:extLst>
      <p:ext uri="{BB962C8B-B14F-4D97-AF65-F5344CB8AC3E}">
        <p14:creationId xmlns:p14="http://schemas.microsoft.com/office/powerpoint/2010/main" val="42714050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2013 წლიდან უპრეცენდენტო პოლიტიკური ყურადღება ეთმობა საზოგადოებრივი ჯანმრთელობის დაცვის პროგრამების გაფართოვებას</a:t>
            </a:r>
          </a:p>
          <a:p>
            <a:r>
              <a:rPr lang="ka-GE" dirty="0" smtClean="0"/>
              <a:t>ამას ადასტურებს უდიდესი ძალისხმევა და რესურსი, რომელიც მოხმარდა ც ჰეპატიტის, აივ/შიდსის, ტუბერკულოზის ტვირთვის შემცირებას </a:t>
            </a:r>
          </a:p>
          <a:p>
            <a:r>
              <a:rPr lang="en-US" sz="2400" dirty="0" smtClean="0"/>
              <a:t>2019 </a:t>
            </a:r>
            <a:r>
              <a:rPr lang="ka-GE" sz="2400" dirty="0" smtClean="0"/>
              <a:t>სამივე მიმართულებით პროგრამის ბიუჯეტი სრულად შეესაბამებოდა სტრატეგიული გეგმების პრიორიტეტებს </a:t>
            </a:r>
            <a:endParaRPr lang="en-US" sz="2400" dirty="0" smtClean="0"/>
          </a:p>
          <a:p>
            <a:pPr lvl="1"/>
            <a:r>
              <a:rPr lang="ka-GE" sz="2400" dirty="0" smtClean="0"/>
              <a:t>ტუბერკულოზის მართვა          12 659 200 ლ</a:t>
            </a:r>
          </a:p>
          <a:p>
            <a:pPr lvl="1"/>
            <a:r>
              <a:rPr lang="ka-GE" sz="2400" dirty="0" smtClean="0"/>
              <a:t>აივ-ინფექცია/შიდსი                  7 743 000 ლ</a:t>
            </a:r>
          </a:p>
          <a:p>
            <a:pPr lvl="1"/>
            <a:r>
              <a:rPr lang="en-US" sz="2400" dirty="0" smtClean="0"/>
              <a:t>C </a:t>
            </a:r>
            <a:r>
              <a:rPr lang="ka-GE" sz="2400" dirty="0" smtClean="0"/>
              <a:t>ჰეპატიტი                                    5 900 000 ლ</a:t>
            </a:r>
          </a:p>
          <a:p>
            <a:r>
              <a:rPr lang="ka-GE" dirty="0" smtClean="0"/>
              <a:t> </a:t>
            </a:r>
          </a:p>
          <a:p>
            <a:endParaRPr lang="en-US" dirty="0"/>
          </a:p>
        </p:txBody>
      </p:sp>
      <p:sp>
        <p:nvSpPr>
          <p:cNvPr id="4" name="Slide Number Placeholder 3"/>
          <p:cNvSpPr>
            <a:spLocks noGrp="1"/>
          </p:cNvSpPr>
          <p:nvPr>
            <p:ph type="sldNum" sz="quarter" idx="10"/>
          </p:nvPr>
        </p:nvSpPr>
        <p:spPr/>
        <p:txBody>
          <a:bodyPr/>
          <a:lstStyle/>
          <a:p>
            <a:fld id="{935AEEFB-BA54-4BD4-A858-ED79481BD974}" type="slidenum">
              <a:rPr lang="en-US" smtClean="0"/>
              <a:t>4</a:t>
            </a:fld>
            <a:endParaRPr lang="en-US"/>
          </a:p>
        </p:txBody>
      </p:sp>
    </p:spTree>
    <p:extLst>
      <p:ext uri="{BB962C8B-B14F-4D97-AF65-F5344CB8AC3E}">
        <p14:creationId xmlns:p14="http://schemas.microsoft.com/office/powerpoint/2010/main" val="1442928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გასულ წელს არ შენელებულა ინტერესი და მხარდაჭერა ც ჰეპატიტის ელიმინაციის პროგრამის მიმართ.</a:t>
            </a:r>
            <a:r>
              <a:rPr lang="ka-GE" baseline="0" dirty="0" smtClean="0"/>
              <a:t> გილიადთან სტრატეგიული თანაშრომლობა გრძელდება, ისევე როგორც სამინისტრო აგრძელებს მუშაობას ტექნიკურ მრჩევალთა ჯგუფთან და ამერიკის დაავადებათა კონტროლის ცენტრების ექსპერტებთან. </a:t>
            </a:r>
          </a:p>
          <a:p>
            <a:r>
              <a:rPr lang="ka-GE" baseline="0" dirty="0" smtClean="0"/>
              <a:t>პირველად ჯანდაცვაში აივ/შიდსის, ც ჰეპატიტისა და ტუბერკულოზის ინტეგრირებული სკრინინგის პროგრამამ მნიშვნელოვნად შეუწყო ხელი ახალი შემთხვევების გამოვლენას და მკურნალობაში ჩართვას. მინდა ვისარგებლო ამ შესაძლებლობით და მადლობა ვუთხრა ყველა რეგიონის გუბერნატორსა და მუნიციპალურ სამსახურს მათი მხარდაჭერისა და პროცესში აქტიური ჩართულობისთვის. </a:t>
            </a:r>
          </a:p>
          <a:p>
            <a:r>
              <a:rPr lang="ka-GE" baseline="0" dirty="0" smtClean="0"/>
              <a:t>პროგრამის შედეგები შთანბეჭდავია და 70000-მდე გადარჩენილ სიცოცხლეზე მიუთითებს. სტრატეგიული სამიზნეების ხელახალი შეფასება მაშინვე მოხდება, როგორც კი კოვიდის პამდემია საერთაშორისო მასშატბის შეკრების საშუალებას მოგვცემს. მანამდე კი საქართველო რჩება საერთაშორისოდ აღიარებულ ლიდერ ქვეყნებს შორის, რომლებმაც წარმატებით გაართვეს თავი ც ჰეპატიტის ელიმინაციის პროგრამის განხორციელებას. </a:t>
            </a:r>
            <a:endParaRPr lang="en-US" dirty="0"/>
          </a:p>
        </p:txBody>
      </p:sp>
      <p:sp>
        <p:nvSpPr>
          <p:cNvPr id="4" name="Slide Number Placeholder 3"/>
          <p:cNvSpPr>
            <a:spLocks noGrp="1"/>
          </p:cNvSpPr>
          <p:nvPr>
            <p:ph type="sldNum" sz="quarter" idx="10"/>
          </p:nvPr>
        </p:nvSpPr>
        <p:spPr/>
        <p:txBody>
          <a:bodyPr/>
          <a:lstStyle/>
          <a:p>
            <a:fld id="{935AEEFB-BA54-4BD4-A858-ED79481BD974}" type="slidenum">
              <a:rPr lang="en-US" smtClean="0"/>
              <a:t>5</a:t>
            </a:fld>
            <a:endParaRPr lang="en-US"/>
          </a:p>
        </p:txBody>
      </p:sp>
    </p:spTree>
    <p:extLst>
      <p:ext uri="{BB962C8B-B14F-4D97-AF65-F5344CB8AC3E}">
        <p14:creationId xmlns:p14="http://schemas.microsoft.com/office/powerpoint/2010/main" val="21879008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ტუბერკულოზის კონტროლში</a:t>
            </a:r>
            <a:r>
              <a:rPr lang="ka-GE" baseline="0" dirty="0" smtClean="0"/>
              <a:t> საქართველოს წარმატება უკანასკნელ წლებში თვალსაჩინოა 2009 წელთა შედარებით, ტუბერკულოზით რეგისტრირებული შემთხვევების რაოდენობა განახევრდა, ეს იმ ფონზე როდესაც მნიშვნელოვნად გაიზარდა ხელმისაწვდომობა დიაგნოსტიკური შესაძლებლობების მიმართ და დიაგნოსტიკური ტესტების სიზუსტე,. </a:t>
            </a:r>
          </a:p>
          <a:p>
            <a:pPr marL="285750" indent="-285750">
              <a:buFont typeface="Arial" panose="020B0604020202020204" pitchFamily="34" charset="0"/>
              <a:buChar char="•"/>
            </a:pPr>
            <a:r>
              <a:rPr lang="ka-GE" sz="1200" dirty="0" smtClean="0">
                <a:latin typeface="+mn-lt"/>
              </a:rPr>
              <a:t>ტუბერკულოზის სამკურნალო ახალ მედიკამენტებისა და რეჟიმების სწრაფი დანერგვის პირობებში ტუბერკულოზის რთული ფორმების წარმატებული მკურნალობის მაჩვენებელი მნიშვნელოვნად გაუმჯობესდა 2018 წელს მულტირეზისტენტული ფორმებისთვის 65%, ხოლო განსაკუთრებით რეზისტენტული ფორმებისთვის 56% შეადგინა </a:t>
            </a:r>
          </a:p>
          <a:p>
            <a:pPr marL="285750" indent="-285750">
              <a:buFont typeface="Arial" panose="020B0604020202020204" pitchFamily="34" charset="0"/>
              <a:buChar char="•"/>
            </a:pPr>
            <a:r>
              <a:rPr lang="ka-GE" sz="1200" dirty="0" smtClean="0">
                <a:latin typeface="+mn-lt"/>
              </a:rPr>
              <a:t>2019 წელს სამინისტრომ აამოქმედა დიაგნოზთან შეჭიდული ჯგუფით დაფინანსების მეთოდოლოგია ტუბერკულოზის პროგრამისთვის. </a:t>
            </a:r>
          </a:p>
          <a:p>
            <a:pPr marL="285750" indent="-285750">
              <a:buFont typeface="Arial" panose="020B0604020202020204" pitchFamily="34" charset="0"/>
              <a:buChar char="•"/>
            </a:pPr>
            <a:r>
              <a:rPr lang="ka-GE" sz="1200" dirty="0" smtClean="0">
                <a:latin typeface="+mn-lt"/>
              </a:rPr>
              <a:t>2019 წელს დაიწყო შედეგებზე ორიენტირებული დაფინანსების მეთოდის პილოტირება ტუბერკულოზის სერვისისთვის, რომლიც მიზანი ტუბერკულოზის მართვის პაციენტზე ორიენტირებული მოდელის ჩამოყალიბებაა</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ka-GE" sz="1200" dirty="0" smtClean="0">
                <a:latin typeface="+mn-lt"/>
              </a:rPr>
              <a:t>2019 წელს ფუნქციონირება შეწყვიტა აბასთუმნის ტუბერკულოზის საავადმყოფომ - კიდევ ერთი უმნიშვნელოვანესი ნაბიჯი ტუბერკულოზის დასრულების მიზნებისთვის.</a:t>
            </a:r>
            <a:r>
              <a:rPr lang="ka-GE" sz="1200" baseline="0" dirty="0" smtClean="0">
                <a:latin typeface="+mn-lt"/>
              </a:rPr>
              <a:t> ტუბერკულოზის მკურნალობისთვის განახლებული ჰოსპიტალური სიმძლავრეები საკმარისზე მეტია და გრძელვადიანი ხედვა არა ჰოსპიტალური, არამედ ამბულატორიული მკურნალობის ხელშეწყობას გულისხმობს. </a:t>
            </a:r>
            <a:endParaRPr lang="ka-GE" sz="1200" dirty="0" smtClean="0">
              <a:latin typeface="+mn-lt"/>
            </a:endParaRPr>
          </a:p>
          <a:p>
            <a:endParaRPr lang="en-US" dirty="0"/>
          </a:p>
        </p:txBody>
      </p:sp>
      <p:sp>
        <p:nvSpPr>
          <p:cNvPr id="4" name="Slide Number Placeholder 3"/>
          <p:cNvSpPr>
            <a:spLocks noGrp="1"/>
          </p:cNvSpPr>
          <p:nvPr>
            <p:ph type="sldNum" sz="quarter" idx="10"/>
          </p:nvPr>
        </p:nvSpPr>
        <p:spPr/>
        <p:txBody>
          <a:bodyPr/>
          <a:lstStyle/>
          <a:p>
            <a:fld id="{935AEEFB-BA54-4BD4-A858-ED79481BD974}" type="slidenum">
              <a:rPr lang="en-US" smtClean="0"/>
              <a:t>6</a:t>
            </a:fld>
            <a:endParaRPr lang="en-US"/>
          </a:p>
        </p:txBody>
      </p:sp>
    </p:spTree>
    <p:extLst>
      <p:ext uri="{BB962C8B-B14F-4D97-AF65-F5344CB8AC3E}">
        <p14:creationId xmlns:p14="http://schemas.microsoft.com/office/powerpoint/2010/main" val="36057092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ფსიქიკური ჯანმრთელობა</a:t>
            </a:r>
            <a:r>
              <a:rPr lang="ka-GE" baseline="0" dirty="0" smtClean="0"/>
              <a:t> და ფსიქიკური აშლილობის მქონე პირთა სამედიცინო საჭიროებების სრულად მოცვა ღირსეულ გარემოში სამინისტროს მთავარი პრიორიტეტია. </a:t>
            </a:r>
          </a:p>
          <a:p>
            <a:r>
              <a:rPr lang="ka-GE" dirty="0" smtClean="0">
                <a:latin typeface="+mn-lt"/>
              </a:rPr>
              <a:t>2019 წელს საფრანგეთის მთავრობის ხელშეწყობით დაიწყო საჭიროებების ანალიზისა და ახალი სტრატეგიის მომზადების პროცესი- 2020 წლის შემდგომი პერიოდისთვის </a:t>
            </a:r>
          </a:p>
          <a:p>
            <a:r>
              <a:rPr lang="ka-GE" dirty="0" smtClean="0">
                <a:latin typeface="+mn-lt"/>
              </a:rPr>
              <a:t>დეინსტიტუციონალიზაცია განიხილება, როგორც ძირითადი მექანიზმი ფსიქიკური აშლილობის მქონე პირთა ცხოვრების ხარისხის გაუმჯობესებისთვის</a:t>
            </a:r>
          </a:p>
          <a:p>
            <a:r>
              <a:rPr lang="ka-GE" dirty="0" smtClean="0">
                <a:latin typeface="+mn-lt"/>
              </a:rPr>
              <a:t>დაფინანსების ზრდა: 2016 წელს 16 მილიონიდან 2020 წელს 27.5 მილიონამდე</a:t>
            </a:r>
          </a:p>
          <a:p>
            <a:r>
              <a:rPr lang="ka-GE" dirty="0" smtClean="0">
                <a:latin typeface="+mn-lt"/>
              </a:rPr>
              <a:t>ძველი ინსტიტუციების რეორგანიზაცია და ახალი სერვისები : </a:t>
            </a:r>
          </a:p>
          <a:p>
            <a:pPr marL="628650" lvl="1" indent="-171450">
              <a:buFont typeface="Arial" panose="020B0604020202020204" pitchFamily="34" charset="0"/>
              <a:buChar char="•"/>
            </a:pPr>
            <a:r>
              <a:rPr lang="ka-GE" dirty="0" smtClean="0">
                <a:latin typeface="+mn-lt"/>
              </a:rPr>
              <a:t>ბედიანის დაწესებულების რეორგანიზაცია</a:t>
            </a:r>
          </a:p>
          <a:p>
            <a:pPr marL="628650" lvl="1" indent="-171450">
              <a:buFont typeface="Arial" panose="020B0604020202020204" pitchFamily="34" charset="0"/>
              <a:buChar char="•"/>
            </a:pPr>
            <a:r>
              <a:rPr lang="ka-GE" dirty="0" smtClean="0">
                <a:latin typeface="+mn-lt"/>
              </a:rPr>
              <a:t>ახალი საცხოვრისი ბათუმში</a:t>
            </a:r>
          </a:p>
          <a:p>
            <a:pPr marL="628650" lvl="1" indent="-171450">
              <a:buFont typeface="Arial" panose="020B0604020202020204" pitchFamily="34" charset="0"/>
              <a:buChar char="•"/>
            </a:pPr>
            <a:r>
              <a:rPr lang="ka-GE" dirty="0" smtClean="0">
                <a:latin typeface="+mn-lt"/>
              </a:rPr>
              <a:t>საერთაშორისო პარტნიორობა ჩინეთის მთავრობასთან ახალი ფსიქიკური ჯანმრთელობის ცენტრების მშენებლობისთვის </a:t>
            </a:r>
          </a:p>
          <a:p>
            <a:pPr marL="628650" lvl="1" indent="-171450">
              <a:buFont typeface="Arial" panose="020B0604020202020204" pitchFamily="34" charset="0"/>
              <a:buChar char="•"/>
            </a:pPr>
            <a:r>
              <a:rPr lang="ka-GE" dirty="0" smtClean="0">
                <a:latin typeface="+mn-lt"/>
              </a:rPr>
              <a:t>2022 წლამდე ამოქმედდება </a:t>
            </a:r>
            <a:r>
              <a:rPr lang="en-US" dirty="0" smtClean="0">
                <a:latin typeface="Sylfaen" panose="010A0502050306030303" pitchFamily="18" charset="0"/>
              </a:rPr>
              <a:t>XXX </a:t>
            </a:r>
            <a:r>
              <a:rPr lang="ka-GE" dirty="0" smtClean="0">
                <a:latin typeface="+mn-lt"/>
              </a:rPr>
              <a:t>საცხოვრისის ტიპის ფსიქიკური ჯანმრთელობის ცენტრი</a:t>
            </a:r>
          </a:p>
          <a:p>
            <a:pPr marL="628650" lvl="1" indent="-171450">
              <a:buFont typeface="Arial" panose="020B0604020202020204" pitchFamily="34" charset="0"/>
              <a:buChar char="•"/>
            </a:pPr>
            <a:r>
              <a:rPr lang="ka-GE" dirty="0" smtClean="0">
                <a:solidFill>
                  <a:srgbClr val="FF0000"/>
                </a:solidFill>
                <a:latin typeface="+mn-lt"/>
              </a:rPr>
              <a:t>6 საოჯახო ტიპის სახლი მზადაა ბენეფიციარების მისაღებად </a:t>
            </a:r>
          </a:p>
          <a:p>
            <a:endParaRPr lang="en-US" dirty="0"/>
          </a:p>
        </p:txBody>
      </p:sp>
      <p:sp>
        <p:nvSpPr>
          <p:cNvPr id="4" name="Slide Number Placeholder 3"/>
          <p:cNvSpPr>
            <a:spLocks noGrp="1"/>
          </p:cNvSpPr>
          <p:nvPr>
            <p:ph type="sldNum" sz="quarter" idx="10"/>
          </p:nvPr>
        </p:nvSpPr>
        <p:spPr/>
        <p:txBody>
          <a:bodyPr/>
          <a:lstStyle/>
          <a:p>
            <a:fld id="{935AEEFB-BA54-4BD4-A858-ED79481BD974}" type="slidenum">
              <a:rPr lang="en-US" smtClean="0"/>
              <a:t>10</a:t>
            </a:fld>
            <a:endParaRPr lang="en-US"/>
          </a:p>
        </p:txBody>
      </p:sp>
    </p:spTree>
    <p:extLst>
      <p:ext uri="{BB962C8B-B14F-4D97-AF65-F5344CB8AC3E}">
        <p14:creationId xmlns:p14="http://schemas.microsoft.com/office/powerpoint/2010/main" val="2856580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600" dirty="0" smtClean="0"/>
              <a:t>2019 წლიდან სამინისტრომ შეიმუშავა სოფლის ექიმის პროგრამის მართვის ახალი მოდელი</a:t>
            </a:r>
            <a:r>
              <a:rPr lang="en-US" sz="1600" dirty="0" smtClean="0"/>
              <a:t>: </a:t>
            </a:r>
          </a:p>
          <a:p>
            <a:pPr lvl="1"/>
            <a:r>
              <a:rPr lang="ka-GE" sz="1600" dirty="0" smtClean="0"/>
              <a:t>სოფლის ექიმის, სოფლის ექთნის სტატუსი შეიცვალა და გახდა მიკ¬რო ბიზნესის სტატუსის მქონე ფიზიკური პირი. </a:t>
            </a:r>
          </a:p>
          <a:p>
            <a:pPr lvl="1"/>
            <a:r>
              <a:rPr lang="ka-GE" sz="1600" dirty="0" smtClean="0"/>
              <a:t>სოფლის ექიმს და ექთანს მიეცა შესაძლებლობა ისარგებლონ შვებულებით და უქმე დღეებით.</a:t>
            </a:r>
          </a:p>
          <a:p>
            <a:pPr lvl="1"/>
            <a:r>
              <a:rPr lang="ka-GE" sz="1600" dirty="0" smtClean="0"/>
              <a:t>სახელმწიფო პროგრამის ფარგლებში იფარება აუცილებელი მედიკამენტები, სამედიცინო დოკუმენტაცია, რეცეპტის ბლანკები, სამედიცინო ნარჩენების მართვა და ინტერნეტმომსახურების უზრუნველსაყოფად მოდემი და ინტერნეტ სერვისი</a:t>
            </a:r>
          </a:p>
          <a:p>
            <a:r>
              <a:rPr lang="ka-GE" sz="1600" dirty="0" smtClean="0"/>
              <a:t>2019 წელს მთელი ქვეყნის მასშტაბით გარემონტდა 400 ამბულატორია. </a:t>
            </a:r>
          </a:p>
          <a:p>
            <a:r>
              <a:rPr lang="ka-GE" sz="1600" dirty="0" smtClean="0"/>
              <a:t>2020 წლიდან მოხდება  მათი უახლესი  თანამედროვე ტექნოლოგიებით აღჭურვა და დამატებით 250-მდე ახალი ამბულატორიის რეაბილიტაცია და აღჭურვა.</a:t>
            </a:r>
          </a:p>
          <a:p>
            <a:r>
              <a:rPr lang="ka-GE" sz="1600" dirty="0" smtClean="0"/>
              <a:t>900 ზე მეტ ოჯახის ექიმს სოფლად გადაეცა კომპიუტერი საინფორმაციო სისტემაში მუშაობისა და ტელემედიცინის დანერგვისთვის </a:t>
            </a:r>
          </a:p>
          <a:p>
            <a:r>
              <a:rPr lang="ka-GE" sz="1600" dirty="0" smtClean="0"/>
              <a:t>თბილისში, ბათუმსა და ქუთაისში დასრულდა სელექტიური კონტრაქტირების პირველი ეტაპი : პროგრამაში მონაწილეობა გააგრძელა 140-დან 85 პჯდ ცენტრმა</a:t>
            </a:r>
          </a:p>
          <a:p>
            <a:r>
              <a:rPr lang="ka-GE" sz="1600" dirty="0" smtClean="0"/>
              <a:t>ჯანმრთელობის მსოფლიო ორგანიზაციის ხელშეწყობით მიმდინარეობს პირველადი ჯანდაცვის სერვისების პაკეტისა და დაფინანსების მექანიზმების გადახედვა</a:t>
            </a:r>
          </a:p>
          <a:p>
            <a:endParaRPr lang="en-US" dirty="0"/>
          </a:p>
        </p:txBody>
      </p:sp>
      <p:sp>
        <p:nvSpPr>
          <p:cNvPr id="4" name="Slide Number Placeholder 3"/>
          <p:cNvSpPr>
            <a:spLocks noGrp="1"/>
          </p:cNvSpPr>
          <p:nvPr>
            <p:ph type="sldNum" sz="quarter" idx="10"/>
          </p:nvPr>
        </p:nvSpPr>
        <p:spPr/>
        <p:txBody>
          <a:bodyPr/>
          <a:lstStyle/>
          <a:p>
            <a:fld id="{935AEEFB-BA54-4BD4-A858-ED79481BD974}" type="slidenum">
              <a:rPr lang="en-US" smtClean="0"/>
              <a:t>13</a:t>
            </a:fld>
            <a:endParaRPr lang="en-US"/>
          </a:p>
        </p:txBody>
      </p:sp>
    </p:spTree>
    <p:extLst>
      <p:ext uri="{BB962C8B-B14F-4D97-AF65-F5344CB8AC3E}">
        <p14:creationId xmlns:p14="http://schemas.microsoft.com/office/powerpoint/2010/main" val="1372363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2BD200F-0C7B-4C12-923E-900AA9115ECD}" type="datetimeFigureOut">
              <a:rPr lang="en-US" smtClean="0"/>
              <a:t>14-Jun-20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BD200F-0C7B-4C12-923E-900AA9115ECD}" type="datetimeFigureOut">
              <a:rPr lang="en-US" smtClean="0"/>
              <a:t>14-Jun-20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BD200F-0C7B-4C12-923E-900AA9115ECD}" type="datetimeFigureOut">
              <a:rPr lang="en-US" smtClean="0"/>
              <a:t>14-Jun-20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BD200F-0C7B-4C12-923E-900AA9115ECD}" type="datetimeFigureOut">
              <a:rPr lang="en-US" smtClean="0"/>
              <a:t>14-Jun-20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BD200F-0C7B-4C12-923E-900AA9115ECD}" type="datetimeFigureOut">
              <a:rPr lang="en-US" smtClean="0"/>
              <a:t>14-Jun-20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2BD200F-0C7B-4C12-923E-900AA9115ECD}" type="datetimeFigureOut">
              <a:rPr lang="en-US" smtClean="0"/>
              <a:t>14-Jun-20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2BD200F-0C7B-4C12-923E-900AA9115ECD}" type="datetimeFigureOut">
              <a:rPr lang="en-US" smtClean="0"/>
              <a:t>14-Jun-20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BD200F-0C7B-4C12-923E-900AA9115ECD}" type="datetimeFigureOut">
              <a:rPr lang="en-US" smtClean="0"/>
              <a:t>14-Jun-20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BD200F-0C7B-4C12-923E-900AA9115ECD}" type="datetimeFigureOut">
              <a:rPr lang="en-US" smtClean="0"/>
              <a:t>14-Jun-20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BD200F-0C7B-4C12-923E-900AA9115ECD}" type="datetimeFigureOut">
              <a:rPr lang="en-US" smtClean="0"/>
              <a:t>14-Jun-20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BD200F-0C7B-4C12-923E-900AA9115ECD}" type="datetimeFigureOut">
              <a:rPr lang="en-US" smtClean="0"/>
              <a:t>14-Jun-20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BD200F-0C7B-4C12-923E-900AA9115ECD}" type="datetimeFigureOut">
              <a:rPr lang="en-US" smtClean="0"/>
              <a:t>14-Jun-20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78F800-8A5A-4E4F-8EDA-D34D14F936F7}"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44824"/>
            <a:ext cx="7772400" cy="1470025"/>
          </a:xfrm>
        </p:spPr>
        <p:txBody>
          <a:bodyPr>
            <a:normAutofit fontScale="90000"/>
          </a:bodyPr>
          <a:lstStyle/>
          <a:p>
            <a:r>
              <a:rPr lang="ka-GE" dirty="0" smtClean="0">
                <a:latin typeface="Sylfaen" panose="010A0502050306030303" pitchFamily="18" charset="0"/>
              </a:rPr>
              <a:t>ოკუპირებული ტერიტორიებიდან დევნილთა, შრომის, ჯანმრთელობისა და სოციალური დაცვის სამინისტროს </a:t>
            </a:r>
            <a:r>
              <a:rPr lang="ka-GE" dirty="0" smtClean="0">
                <a:latin typeface="Sylfaen" panose="010A0502050306030303" pitchFamily="18" charset="0"/>
              </a:rPr>
              <a:t>ანგარიში</a:t>
            </a:r>
            <a:r>
              <a:rPr lang="en-US" dirty="0" smtClean="0">
                <a:latin typeface="Sylfaen" panose="010A0502050306030303" pitchFamily="18" charset="0"/>
              </a:rPr>
              <a:t/>
            </a:r>
            <a:br>
              <a:rPr lang="en-US" dirty="0" smtClean="0">
                <a:latin typeface="Sylfaen" panose="010A0502050306030303" pitchFamily="18" charset="0"/>
              </a:rPr>
            </a:br>
            <a:r>
              <a:rPr lang="ka-GE" dirty="0" smtClean="0">
                <a:solidFill>
                  <a:schemeClr val="accent6">
                    <a:lumMod val="75000"/>
                  </a:schemeClr>
                </a:solidFill>
                <a:latin typeface="Sylfaen" panose="010A0502050306030303" pitchFamily="18" charset="0"/>
              </a:rPr>
              <a:t>ჯანმრთელობის დაცვის სფეროში </a:t>
            </a:r>
            <a:endParaRPr lang="en-US" dirty="0">
              <a:solidFill>
                <a:schemeClr val="accent6">
                  <a:lumMod val="75000"/>
                </a:schemeClr>
              </a:solidFill>
              <a:latin typeface="Sylfaen" panose="010A0502050306030303" pitchFamily="18" charset="0"/>
            </a:endParaRPr>
          </a:p>
        </p:txBody>
      </p:sp>
      <p:sp>
        <p:nvSpPr>
          <p:cNvPr id="3" name="Subtitle 2"/>
          <p:cNvSpPr>
            <a:spLocks noGrp="1"/>
          </p:cNvSpPr>
          <p:nvPr>
            <p:ph type="subTitle" idx="1"/>
          </p:nvPr>
        </p:nvSpPr>
        <p:spPr>
          <a:xfrm>
            <a:off x="1371600" y="5301208"/>
            <a:ext cx="6400800" cy="995354"/>
          </a:xfrm>
        </p:spPr>
        <p:txBody>
          <a:bodyPr>
            <a:normAutofit fontScale="92500" lnSpcReduction="20000"/>
          </a:bodyPr>
          <a:lstStyle/>
          <a:p>
            <a:r>
              <a:rPr lang="ka-GE" dirty="0" smtClean="0"/>
              <a:t>ივლისი 2019-ივლისი 2020</a:t>
            </a:r>
          </a:p>
          <a:p>
            <a:r>
              <a:rPr lang="ka-GE" dirty="0" smtClean="0"/>
              <a:t>გასული ერთი წლის ანგარიში</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048" y="404664"/>
            <a:ext cx="8229600" cy="1368152"/>
          </a:xfrm>
        </p:spPr>
        <p:txBody>
          <a:bodyPr>
            <a:noAutofit/>
          </a:bodyPr>
          <a:lstStyle/>
          <a:p>
            <a:r>
              <a:rPr lang="ka-GE" sz="2400" b="1" dirty="0" smtClean="0">
                <a:latin typeface="Sylfaen" panose="010A0502050306030303" pitchFamily="18" charset="0"/>
              </a:rPr>
              <a:t>ჯანმრთელობის მიზნები ვერ მიიღწევა ფსიქიკური ჯანმრთელობის ხელშეწყობის გარეშე- რა მიმართულებას ვირჩევთ და რამდენად სწრაფია დეინსტიტუციონალიზაციის პროცესი  </a:t>
            </a:r>
            <a:endParaRPr lang="en-US" sz="2400" b="1" dirty="0">
              <a:latin typeface="Sylfaen" panose="010A0502050306030303" pitchFamily="18" charset="0"/>
            </a:endParaRPr>
          </a:p>
        </p:txBody>
      </p:sp>
      <p:sp>
        <p:nvSpPr>
          <p:cNvPr id="3" name="Content Placeholder 2"/>
          <p:cNvSpPr>
            <a:spLocks noGrp="1"/>
          </p:cNvSpPr>
          <p:nvPr>
            <p:ph idx="1"/>
          </p:nvPr>
        </p:nvSpPr>
        <p:spPr>
          <a:xfrm>
            <a:off x="436048" y="2060848"/>
            <a:ext cx="8229600" cy="4525963"/>
          </a:xfrm>
        </p:spPr>
        <p:txBody>
          <a:bodyPr>
            <a:normAutofit fontScale="62500" lnSpcReduction="20000"/>
          </a:bodyPr>
          <a:lstStyle/>
          <a:p>
            <a:r>
              <a:rPr lang="ka-GE" dirty="0" smtClean="0">
                <a:latin typeface="Sylfaen" panose="010A0502050306030303" pitchFamily="18" charset="0"/>
              </a:rPr>
              <a:t>2019 წელს საფრანგეთის მთავრობის ხელშეწყობით დაიწყო საჭიროებების ანალიზისა და ახალი სტრატეგიის მომზადების პროცესი- 2020 წლის შემდგომი პერიოდისთვის </a:t>
            </a:r>
          </a:p>
          <a:p>
            <a:r>
              <a:rPr lang="ka-GE" dirty="0" smtClean="0">
                <a:latin typeface="Sylfaen" panose="010A0502050306030303" pitchFamily="18" charset="0"/>
              </a:rPr>
              <a:t>დეინსტიტუციონალიზაცია განიხილება, როგორც ძირითადი მექანიზმი ფსიქიკური აშლილობის მქონე პირთა ცხოვრების ხარისხის გაუმჯობესებისთვის</a:t>
            </a:r>
          </a:p>
          <a:p>
            <a:r>
              <a:rPr lang="ka-GE" dirty="0" smtClean="0">
                <a:latin typeface="Sylfaen" panose="010A0502050306030303" pitchFamily="18" charset="0"/>
              </a:rPr>
              <a:t>დაფინანსების ზრდა: 2016 წელს 16 მილიონიდან 2020 წელს 27.5 მილიონამდე</a:t>
            </a:r>
          </a:p>
          <a:p>
            <a:r>
              <a:rPr lang="ka-GE" dirty="0" smtClean="0">
                <a:latin typeface="Sylfaen" panose="010A0502050306030303" pitchFamily="18" charset="0"/>
              </a:rPr>
              <a:t>ძველი ინსტიტუციების რეორგანიზაცია და ახალი სერვისები : </a:t>
            </a:r>
          </a:p>
          <a:p>
            <a:pPr lvl="1"/>
            <a:r>
              <a:rPr lang="ka-GE" dirty="0" smtClean="0">
                <a:latin typeface="Sylfaen" panose="010A0502050306030303" pitchFamily="18" charset="0"/>
              </a:rPr>
              <a:t>ბედიანის დაწესებულების რეორგანიზაცია</a:t>
            </a:r>
          </a:p>
          <a:p>
            <a:pPr lvl="1"/>
            <a:r>
              <a:rPr lang="ka-GE" dirty="0" smtClean="0">
                <a:latin typeface="Sylfaen" panose="010A0502050306030303" pitchFamily="18" charset="0"/>
              </a:rPr>
              <a:t>ახალი საცხოვრისი ბათუმში</a:t>
            </a:r>
          </a:p>
          <a:p>
            <a:pPr lvl="1"/>
            <a:r>
              <a:rPr lang="ka-GE" dirty="0" smtClean="0">
                <a:latin typeface="Sylfaen" panose="010A0502050306030303" pitchFamily="18" charset="0"/>
              </a:rPr>
              <a:t>საერთაშორისო პარტნიორობა ჩინეთის მთავრობასთან ახალი ფსიქიკური ჯანმრთელობის ცენტრების მშენებლობისთვის </a:t>
            </a:r>
          </a:p>
          <a:p>
            <a:pPr lvl="1"/>
            <a:r>
              <a:rPr lang="ka-GE" dirty="0" smtClean="0">
                <a:latin typeface="Sylfaen" panose="010A0502050306030303" pitchFamily="18" charset="0"/>
              </a:rPr>
              <a:t>2022 წლამდე ამოქმედდება </a:t>
            </a:r>
            <a:r>
              <a:rPr lang="en-US" dirty="0" smtClean="0">
                <a:latin typeface="Sylfaen" panose="010A0502050306030303" pitchFamily="18" charset="0"/>
              </a:rPr>
              <a:t>XXX </a:t>
            </a:r>
            <a:r>
              <a:rPr lang="ka-GE" dirty="0" smtClean="0">
                <a:latin typeface="Sylfaen" panose="010A0502050306030303" pitchFamily="18" charset="0"/>
              </a:rPr>
              <a:t>საცხოვრისის ტიპის ფსიქიკური ჯანმრთელობის ცენტრი</a:t>
            </a:r>
          </a:p>
          <a:p>
            <a:pPr lvl="1"/>
            <a:r>
              <a:rPr lang="ka-GE" dirty="0" smtClean="0">
                <a:solidFill>
                  <a:srgbClr val="FF0000"/>
                </a:solidFill>
                <a:latin typeface="Sylfaen" panose="010A0502050306030303" pitchFamily="18" charset="0"/>
              </a:rPr>
              <a:t>6 საოჯახო ტიპის სახლი მზადაა ბენეფიციარების მისაღებად </a:t>
            </a:r>
          </a:p>
          <a:p>
            <a:pPr lvl="1"/>
            <a:endParaRPr lang="ka-GE" dirty="0" smtClean="0">
              <a:latin typeface="Sylfaen" panose="010A0502050306030303" pitchFamily="18" charset="0"/>
            </a:endParaRPr>
          </a:p>
        </p:txBody>
      </p:sp>
    </p:spTree>
    <p:extLst>
      <p:ext uri="{BB962C8B-B14F-4D97-AF65-F5344CB8AC3E}">
        <p14:creationId xmlns:p14="http://schemas.microsoft.com/office/powerpoint/2010/main" val="4848401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1143000"/>
          </a:xfrm>
        </p:spPr>
        <p:txBody>
          <a:bodyPr>
            <a:noAutofit/>
          </a:bodyPr>
          <a:lstStyle/>
          <a:p>
            <a:r>
              <a:rPr lang="ka-GE" sz="2800" b="1" dirty="0" smtClean="0">
                <a:latin typeface="Sylfaen" panose="010A0502050306030303" pitchFamily="18" charset="0"/>
              </a:rPr>
              <a:t>პაციენტის უფლებების დაცვისა და ჯანდაცვის სერვისების ხარისხის უზრუნველყოფისთვის რეგულირების მექანიზმების დახვეწა </a:t>
            </a:r>
            <a:endParaRPr lang="en-US" sz="2800" b="1" dirty="0">
              <a:latin typeface="Sylfaen" panose="010A0502050306030303" pitchFamily="18" charset="0"/>
            </a:endParaRPr>
          </a:p>
        </p:txBody>
      </p:sp>
      <p:sp>
        <p:nvSpPr>
          <p:cNvPr id="3" name="Content Placeholder 2"/>
          <p:cNvSpPr>
            <a:spLocks noGrp="1"/>
          </p:cNvSpPr>
          <p:nvPr>
            <p:ph idx="1"/>
          </p:nvPr>
        </p:nvSpPr>
        <p:spPr>
          <a:xfrm>
            <a:off x="457200" y="1772816"/>
            <a:ext cx="8229600" cy="4525963"/>
          </a:xfrm>
        </p:spPr>
        <p:txBody>
          <a:bodyPr>
            <a:normAutofit fontScale="85000" lnSpcReduction="10000"/>
          </a:bodyPr>
          <a:lstStyle/>
          <a:p>
            <a:r>
              <a:rPr lang="ka-GE" sz="2800" dirty="0" smtClean="0">
                <a:latin typeface="Sylfaen" panose="010A0502050306030303" pitchFamily="18" charset="0"/>
              </a:rPr>
              <a:t>სამედიცინო და ფარმაცევტული საქმიანობის რეგულირების სააგენტოს ჩამოყალიბება- განახლებული მიზნებითა და ინსტიტუციური რესურსით </a:t>
            </a:r>
          </a:p>
          <a:p>
            <a:r>
              <a:rPr lang="ka-GE" sz="2800" dirty="0" smtClean="0">
                <a:latin typeface="Sylfaen" panose="010A0502050306030303" pitchFamily="18" charset="0"/>
              </a:rPr>
              <a:t>განახლდა უწყვეტი პროფესიული განვითარების საბჭოს შემადგენლობა და ოპერირების პრინციპები</a:t>
            </a:r>
          </a:p>
          <a:p>
            <a:r>
              <a:rPr lang="ka-GE" sz="2800" dirty="0" smtClean="0">
                <a:latin typeface="Sylfaen" panose="010A0502050306030303" pitchFamily="18" charset="0"/>
              </a:rPr>
              <a:t>ინფექციის კონტროლის მიზნებისთვის რეგულირების სააგენტოს მიერ შეფასდა </a:t>
            </a:r>
            <a:r>
              <a:rPr lang="en-US" sz="2800" dirty="0" smtClean="0">
                <a:latin typeface="Sylfaen" panose="010A0502050306030303" pitchFamily="18" charset="0"/>
              </a:rPr>
              <a:t>XXX </a:t>
            </a:r>
            <a:r>
              <a:rPr lang="ka-GE" sz="2800" dirty="0" smtClean="0">
                <a:latin typeface="Sylfaen" panose="010A0502050306030303" pitchFamily="18" charset="0"/>
              </a:rPr>
              <a:t>სამედიცინო დაწესებულება</a:t>
            </a:r>
          </a:p>
          <a:p>
            <a:r>
              <a:rPr lang="ka-GE" sz="2800" dirty="0" smtClean="0">
                <a:latin typeface="Sylfaen" panose="010A0502050306030303" pitchFamily="18" charset="0"/>
              </a:rPr>
              <a:t>სანებართვო პირობებთან და სხვა რეგულაციებთან შესაბამისობის მიზნით შეფასდა </a:t>
            </a:r>
            <a:r>
              <a:rPr lang="en-US" sz="2800" dirty="0" smtClean="0">
                <a:latin typeface="Sylfaen" panose="010A0502050306030303" pitchFamily="18" charset="0"/>
              </a:rPr>
              <a:t>XXX </a:t>
            </a:r>
            <a:r>
              <a:rPr lang="ka-GE" sz="2800" dirty="0" smtClean="0">
                <a:latin typeface="Sylfaen" panose="010A0502050306030303" pitchFamily="18" charset="0"/>
              </a:rPr>
              <a:t>დაწესებულება </a:t>
            </a:r>
          </a:p>
          <a:p>
            <a:r>
              <a:rPr lang="ka-GE" sz="2800" dirty="0" smtClean="0">
                <a:latin typeface="Sylfaen" panose="010A0502050306030303" pitchFamily="18" charset="0"/>
              </a:rPr>
              <a:t>შესწავლილ იქნა </a:t>
            </a:r>
            <a:r>
              <a:rPr lang="en-US" sz="2800" dirty="0" smtClean="0">
                <a:latin typeface="Sylfaen" panose="010A0502050306030303" pitchFamily="18" charset="0"/>
              </a:rPr>
              <a:t>XXX </a:t>
            </a:r>
            <a:r>
              <a:rPr lang="ka-GE" sz="2800" dirty="0" smtClean="0">
                <a:latin typeface="Sylfaen" panose="010A0502050306030303" pitchFamily="18" charset="0"/>
              </a:rPr>
              <a:t>პაციენტის საქმე</a:t>
            </a:r>
          </a:p>
          <a:p>
            <a:endParaRPr lang="en-US" sz="2800" dirty="0"/>
          </a:p>
        </p:txBody>
      </p:sp>
    </p:spTree>
    <p:extLst>
      <p:ext uri="{BB962C8B-B14F-4D97-AF65-F5344CB8AC3E}">
        <p14:creationId xmlns:p14="http://schemas.microsoft.com/office/powerpoint/2010/main" val="39840057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3200" dirty="0">
                <a:latin typeface="Sylfaen" panose="010A0502050306030303" pitchFamily="18" charset="0"/>
              </a:rPr>
              <a:t>საგანგებო სიტუაციების კოორდინაციისა და გადაუდებელი დახმარების ცენტრი</a:t>
            </a:r>
            <a:endParaRPr lang="en-US" sz="3200" dirty="0">
              <a:latin typeface="Sylfaen" panose="010A0502050306030303" pitchFamily="18" charset="0"/>
            </a:endParaRPr>
          </a:p>
        </p:txBody>
      </p:sp>
      <p:sp>
        <p:nvSpPr>
          <p:cNvPr id="3" name="Content Placeholder 2"/>
          <p:cNvSpPr>
            <a:spLocks noGrp="1"/>
          </p:cNvSpPr>
          <p:nvPr>
            <p:ph idx="1"/>
          </p:nvPr>
        </p:nvSpPr>
        <p:spPr>
          <a:xfrm>
            <a:off x="457200" y="1600200"/>
            <a:ext cx="8229600" cy="4853136"/>
          </a:xfrm>
        </p:spPr>
        <p:txBody>
          <a:bodyPr>
            <a:noAutofit/>
          </a:bodyPr>
          <a:lstStyle/>
          <a:p>
            <a:r>
              <a:rPr lang="ka-GE" sz="1800" dirty="0" smtClean="0">
                <a:latin typeface="Sylfaen" panose="010A0502050306030303" pitchFamily="18" charset="0"/>
              </a:rPr>
              <a:t>გადაუდებელ შემთხვევებზე სწრაფი და ეფექტური რეაგირებისთვის 2019 წელს გაერთიანდა თბილისის და ყველა სხვა რეგიონის სასწრაფო დახმარების სამსახურები</a:t>
            </a:r>
          </a:p>
          <a:p>
            <a:r>
              <a:rPr lang="ka-GE" sz="1800" dirty="0" smtClean="0">
                <a:latin typeface="Sylfaen" panose="010A0502050306030303" pitchFamily="18" charset="0"/>
              </a:rPr>
              <a:t>განახლდა სერვისისთვის მატერიალურ ტექნიკური ბაზა: </a:t>
            </a:r>
            <a:r>
              <a:rPr lang="en-US" sz="1800" dirty="0" smtClean="0">
                <a:latin typeface="Sylfaen" panose="010A0502050306030303" pitchFamily="18" charset="0"/>
              </a:rPr>
              <a:t>XXXX </a:t>
            </a:r>
            <a:r>
              <a:rPr lang="ka-GE" sz="1800" dirty="0" smtClean="0">
                <a:latin typeface="Sylfaen" panose="010A0502050306030303" pitchFamily="18" charset="0"/>
              </a:rPr>
              <a:t>ავტობოლი და </a:t>
            </a:r>
            <a:r>
              <a:rPr lang="en-US" sz="1800" dirty="0" smtClean="0">
                <a:latin typeface="Sylfaen" panose="010A0502050306030303" pitchFamily="18" charset="0"/>
              </a:rPr>
              <a:t>XXX </a:t>
            </a:r>
            <a:r>
              <a:rPr lang="ka-GE" sz="1800" dirty="0" smtClean="0">
                <a:latin typeface="Sylfaen" panose="010A0502050306030303" pitchFamily="18" charset="0"/>
              </a:rPr>
              <a:t>სერვის ცენტრი </a:t>
            </a:r>
          </a:p>
          <a:p>
            <a:r>
              <a:rPr lang="ka-GE" sz="1800" dirty="0" smtClean="0">
                <a:latin typeface="Sylfaen" panose="010A0502050306030303" pitchFamily="18" charset="0"/>
              </a:rPr>
              <a:t>მომსახურება გაეწია </a:t>
            </a:r>
            <a:r>
              <a:rPr lang="en-US" sz="1800" dirty="0" smtClean="0">
                <a:latin typeface="Sylfaen" panose="010A0502050306030303" pitchFamily="18" charset="0"/>
              </a:rPr>
              <a:t>XXX </a:t>
            </a:r>
            <a:r>
              <a:rPr lang="ka-GE" sz="1800" dirty="0" smtClean="0">
                <a:latin typeface="Sylfaen" panose="010A0502050306030303" pitchFamily="18" charset="0"/>
              </a:rPr>
              <a:t>მოქალაქეს</a:t>
            </a:r>
          </a:p>
          <a:p>
            <a:pPr>
              <a:buClr>
                <a:srgbClr val="245888"/>
              </a:buClr>
              <a:buSzPct val="130000"/>
            </a:pPr>
            <a:r>
              <a:rPr lang="ka-GE" sz="1800" dirty="0" smtClean="0">
                <a:latin typeface="Sylfaen" panose="010A0502050306030303" pitchFamily="18" charset="0"/>
              </a:rPr>
              <a:t>ცენტრის </a:t>
            </a:r>
            <a:r>
              <a:rPr lang="ka-GE" sz="1800" dirty="0">
                <a:latin typeface="Sylfaen" panose="010A0502050306030303" pitchFamily="18" charset="0"/>
              </a:rPr>
              <a:t>აკრედიტირებული სასწავლო პროგრამის ,,სასწრაფო სამედიცინო დახმარების სამსახურის ექიმამდელი, პრეჰოსპიტალური, გადაუდებელი სამედიცინო დახმარების სპეციალისტი-პარამედიკოსის სპეციალიზაციის კურსის“ გავლის შედეგად გადამზადდა და დასაქმდა 81 </a:t>
            </a:r>
            <a:r>
              <a:rPr lang="ka-GE" sz="1800" dirty="0" smtClean="0">
                <a:latin typeface="Sylfaen" panose="010A0502050306030303" pitchFamily="18" charset="0"/>
              </a:rPr>
              <a:t>პარამედიკოსი</a:t>
            </a:r>
            <a:endParaRPr lang="ka-GE" sz="1800" dirty="0">
              <a:latin typeface="Sylfaen" panose="010A0502050306030303" pitchFamily="18" charset="0"/>
            </a:endParaRPr>
          </a:p>
          <a:p>
            <a:pPr>
              <a:buClr>
                <a:srgbClr val="245888"/>
              </a:buClr>
              <a:buSzPct val="130000"/>
            </a:pPr>
            <a:r>
              <a:rPr lang="ka-GE" sz="1800" dirty="0">
                <a:latin typeface="Sylfaen" panose="010A0502050306030303" pitchFamily="18" charset="0"/>
              </a:rPr>
              <a:t>2020 წლის ნოემრიდან სამიზნე რაიონებში მუშაობას დაიწყებს 18 პარამედიკოსი, რომლებიც შესაბამის გადამზადებას </a:t>
            </a:r>
            <a:r>
              <a:rPr lang="ka-GE" sz="1800" dirty="0" smtClean="0">
                <a:latin typeface="Sylfaen" panose="010A0502050306030303" pitchFamily="18" charset="0"/>
              </a:rPr>
              <a:t>გადიან</a:t>
            </a:r>
          </a:p>
          <a:p>
            <a:pPr>
              <a:buClr>
                <a:srgbClr val="245888"/>
              </a:buClr>
              <a:buSzPct val="130000"/>
            </a:pPr>
            <a:r>
              <a:rPr lang="ka-GE" sz="1800" dirty="0" smtClean="0">
                <a:latin typeface="Sylfaen" panose="010A0502050306030303" pitchFamily="18" charset="0"/>
              </a:rPr>
              <a:t>საფუძველი ჩაეყარა </a:t>
            </a:r>
            <a:r>
              <a:rPr lang="ka-GE" sz="1800" dirty="0">
                <a:latin typeface="Sylfaen" panose="010A0502050306030303" pitchFamily="18" charset="0"/>
              </a:rPr>
              <a:t>საერთაშორისო თანამშრომლობას  მიზნით ირლანდიის, პოლონეთის, ისრაელის, ბელორუსიის სასწრაფო გადაუდებელი სამედიცინო დახმარების ცენტრებთან</a:t>
            </a:r>
          </a:p>
          <a:p>
            <a:pPr marL="0" indent="0">
              <a:buClr>
                <a:srgbClr val="245888"/>
              </a:buClr>
              <a:buSzPct val="130000"/>
              <a:buNone/>
            </a:pPr>
            <a:endParaRPr lang="ka-GE" sz="1800" dirty="0">
              <a:latin typeface="Sylfaen" panose="010A0502050306030303" pitchFamily="18" charset="0"/>
            </a:endParaRPr>
          </a:p>
        </p:txBody>
      </p:sp>
    </p:spTree>
    <p:extLst>
      <p:ext uri="{BB962C8B-B14F-4D97-AF65-F5344CB8AC3E}">
        <p14:creationId xmlns:p14="http://schemas.microsoft.com/office/powerpoint/2010/main" val="31121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dirty="0" smtClean="0">
                <a:latin typeface="Sylfaen" panose="010A0502050306030303" pitchFamily="18" charset="0"/>
              </a:rPr>
              <a:t>პირველადი ჯანდაცვა- ჯანდაცვის სისტემის საფუძველი </a:t>
            </a:r>
            <a:endParaRPr lang="en-US" dirty="0">
              <a:latin typeface="Sylfaen" panose="010A0502050306030303" pitchFamily="18" charset="0"/>
            </a:endParaRPr>
          </a:p>
        </p:txBody>
      </p:sp>
      <p:sp>
        <p:nvSpPr>
          <p:cNvPr id="3" name="Content Placeholder 2"/>
          <p:cNvSpPr>
            <a:spLocks noGrp="1"/>
          </p:cNvSpPr>
          <p:nvPr>
            <p:ph idx="1"/>
          </p:nvPr>
        </p:nvSpPr>
        <p:spPr>
          <a:xfrm>
            <a:off x="457200" y="1628800"/>
            <a:ext cx="8229600" cy="4824536"/>
          </a:xfrm>
        </p:spPr>
        <p:txBody>
          <a:bodyPr>
            <a:noAutofit/>
          </a:bodyPr>
          <a:lstStyle/>
          <a:p>
            <a:r>
              <a:rPr lang="ka-GE" sz="1800" dirty="0" smtClean="0">
                <a:latin typeface="Sylfaen" panose="010A0502050306030303" pitchFamily="18" charset="0"/>
              </a:rPr>
              <a:t>2019 </a:t>
            </a:r>
            <a:r>
              <a:rPr lang="ka-GE" sz="1800" dirty="0">
                <a:latin typeface="Sylfaen" panose="010A0502050306030303" pitchFamily="18" charset="0"/>
              </a:rPr>
              <a:t>წლიდან სამინისტრომ შეიმუშავა სოფლის ექიმის პროგრამის მართვის ახალი </a:t>
            </a:r>
            <a:r>
              <a:rPr lang="ka-GE" sz="1800" dirty="0" smtClean="0">
                <a:latin typeface="Sylfaen" panose="010A0502050306030303" pitchFamily="18" charset="0"/>
              </a:rPr>
              <a:t>მოდელი, რამაც გააუმჯობესა სოფლის ექიმისა და ექთნის სამუშაო პირობები</a:t>
            </a:r>
            <a:endParaRPr lang="en-US" sz="1800" dirty="0" smtClean="0">
              <a:latin typeface="Sylfaen" panose="010A0502050306030303" pitchFamily="18" charset="0"/>
            </a:endParaRPr>
          </a:p>
          <a:p>
            <a:r>
              <a:rPr lang="ka-GE" sz="1800" dirty="0" smtClean="0">
                <a:latin typeface="Sylfaen" panose="010A0502050306030303" pitchFamily="18" charset="0"/>
              </a:rPr>
              <a:t>2019 </a:t>
            </a:r>
            <a:r>
              <a:rPr lang="ka-GE" sz="1800" dirty="0">
                <a:latin typeface="Sylfaen" panose="010A0502050306030303" pitchFamily="18" charset="0"/>
              </a:rPr>
              <a:t>წელს მთელი ქვეყნის მასშტაბით </a:t>
            </a:r>
            <a:r>
              <a:rPr lang="ka-GE" sz="1800" dirty="0" smtClean="0">
                <a:latin typeface="Sylfaen" panose="010A0502050306030303" pitchFamily="18" charset="0"/>
              </a:rPr>
              <a:t>გარემონტდა 400 </a:t>
            </a:r>
            <a:r>
              <a:rPr lang="ka-GE" sz="1800" dirty="0">
                <a:latin typeface="Sylfaen" panose="010A0502050306030303" pitchFamily="18" charset="0"/>
              </a:rPr>
              <a:t>ამბულატორია. </a:t>
            </a:r>
            <a:endParaRPr lang="ka-GE" sz="1800" dirty="0" smtClean="0">
              <a:latin typeface="Sylfaen" panose="010A0502050306030303" pitchFamily="18" charset="0"/>
            </a:endParaRPr>
          </a:p>
          <a:p>
            <a:r>
              <a:rPr lang="ka-GE" sz="1800" dirty="0" smtClean="0">
                <a:latin typeface="Sylfaen" panose="010A0502050306030303" pitchFamily="18" charset="0"/>
              </a:rPr>
              <a:t>2020 </a:t>
            </a:r>
            <a:r>
              <a:rPr lang="ka-GE" sz="1800" dirty="0">
                <a:latin typeface="Sylfaen" panose="010A0502050306030303" pitchFamily="18" charset="0"/>
              </a:rPr>
              <a:t>წლიდან მოხდება  მათი უახლესი  თანამედროვე ტექნოლოგიებით აღჭურვა და დამატებით 250-მდე ახალი ამბულატორიის რეაბილიტაცია და აღჭურვა</a:t>
            </a:r>
            <a:r>
              <a:rPr lang="ka-GE" sz="1800" dirty="0" smtClean="0">
                <a:latin typeface="Sylfaen" panose="010A0502050306030303" pitchFamily="18" charset="0"/>
              </a:rPr>
              <a:t>.</a:t>
            </a:r>
          </a:p>
          <a:p>
            <a:r>
              <a:rPr lang="ka-GE" sz="1800" dirty="0" smtClean="0">
                <a:latin typeface="Sylfaen" panose="010A0502050306030303" pitchFamily="18" charset="0"/>
              </a:rPr>
              <a:t>900 ზე მეტ ოჯახის ექიმს სოფლად გადაეცა კომპიუტერი საინფორმაციო სისტემში მუშაობისა და ტელემედიცინის დანერგვისთვის </a:t>
            </a:r>
          </a:p>
          <a:p>
            <a:r>
              <a:rPr lang="ka-GE" sz="1800" dirty="0" smtClean="0">
                <a:latin typeface="Sylfaen" panose="010A0502050306030303" pitchFamily="18" charset="0"/>
              </a:rPr>
              <a:t>თბილისში, ბათუმსა და ქუთაისში დასრულდა სელექტიური კონტრაქტირების პირველი ეტაპი : პროგრამაში მონაწილეობა გააგრძელა 140-დან 85 პჯდ ცენტრმა</a:t>
            </a:r>
          </a:p>
          <a:p>
            <a:r>
              <a:rPr lang="ka-GE" sz="1800" dirty="0" smtClean="0">
                <a:latin typeface="Sylfaen" panose="010A0502050306030303" pitchFamily="18" charset="0"/>
              </a:rPr>
              <a:t>ჯანმრთელობის მსოფლიო ორგანიზაციის ხელშეწყობით მიმდინარეობს პირველადი ჯანდაცვის სერვისების პაკეტისა და დაფინანსების მექანიზმების გადახედვა </a:t>
            </a:r>
            <a:endParaRPr lang="ka-GE" sz="1800" dirty="0">
              <a:latin typeface="Sylfaen" panose="010A0502050306030303" pitchFamily="18" charset="0"/>
            </a:endParaRPr>
          </a:p>
          <a:p>
            <a:endParaRPr lang="en-US" sz="1800" dirty="0">
              <a:latin typeface="Sylfaen" panose="010A0502050306030303" pitchFamily="18" charset="0"/>
            </a:endParaRPr>
          </a:p>
        </p:txBody>
      </p:sp>
    </p:spTree>
    <p:extLst>
      <p:ext uri="{BB962C8B-B14F-4D97-AF65-F5344CB8AC3E}">
        <p14:creationId xmlns:p14="http://schemas.microsoft.com/office/powerpoint/2010/main" val="27023235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4699" y="312036"/>
            <a:ext cx="7886700" cy="1293288"/>
          </a:xfrm>
        </p:spPr>
        <p:txBody>
          <a:bodyPr>
            <a:normAutofit/>
          </a:bodyPr>
          <a:lstStyle/>
          <a:p>
            <a:pPr algn="ctr"/>
            <a:r>
              <a:rPr lang="ka-GE" sz="3300" dirty="0">
                <a:latin typeface="Sylfaen" panose="010A0502050306030303" pitchFamily="18" charset="0"/>
              </a:rPr>
              <a:t>ჯანდაცვის სერვისების მობილიზება კოვიდზე რეაგირებისთვის </a:t>
            </a:r>
            <a:endParaRPr lang="en-US" sz="3300" dirty="0">
              <a:latin typeface="Sylfaen" panose="010A0502050306030303" pitchFamily="18" charset="0"/>
            </a:endParaRPr>
          </a:p>
        </p:txBody>
      </p:sp>
      <p:sp>
        <p:nvSpPr>
          <p:cNvPr id="4" name="TextBox 3"/>
          <p:cNvSpPr txBox="1"/>
          <p:nvPr/>
        </p:nvSpPr>
        <p:spPr>
          <a:xfrm>
            <a:off x="545510" y="2003516"/>
            <a:ext cx="8203338" cy="71558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ka-GE" sz="1350" b="1" dirty="0"/>
              <a:t>ნორმატიული ჩარჩო კოვიდ-19-ზე რეაგირებისთვის: </a:t>
            </a:r>
          </a:p>
          <a:p>
            <a:pPr algn="ctr"/>
            <a:r>
              <a:rPr lang="ka-GE" sz="1350" dirty="0"/>
              <a:t>მიზნობრივი ტესტირების ალგორითმი, შემთხვევის მართვის გაიდლაინი, ჰოსპიტლების მობილიზაციის გეგმა, ინფექციის კონტროლის ახალი რეგულაციები</a:t>
            </a:r>
            <a:endParaRPr lang="en-US" sz="1350" dirty="0"/>
          </a:p>
        </p:txBody>
      </p:sp>
      <p:sp>
        <p:nvSpPr>
          <p:cNvPr id="7" name="TextBox 6"/>
          <p:cNvSpPr txBox="1"/>
          <p:nvPr/>
        </p:nvSpPr>
        <p:spPr>
          <a:xfrm>
            <a:off x="6918416" y="3117289"/>
            <a:ext cx="1801042" cy="154657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sz="1350" dirty="0"/>
              <a:t>COVID-19</a:t>
            </a:r>
            <a:r>
              <a:rPr lang="ka-GE" sz="1350" dirty="0"/>
              <a:t> </a:t>
            </a:r>
            <a:r>
              <a:rPr lang="ka-GE" sz="1350" dirty="0"/>
              <a:t>კლინიკები: </a:t>
            </a:r>
            <a:endParaRPr lang="ka-GE" sz="1350" dirty="0"/>
          </a:p>
          <a:p>
            <a:pPr algn="ctr"/>
            <a:r>
              <a:rPr lang="ka-GE" sz="1350" dirty="0"/>
              <a:t>თბილისში 470 </a:t>
            </a:r>
          </a:p>
          <a:p>
            <a:pPr algn="ctr"/>
            <a:r>
              <a:rPr lang="ka-GE" sz="1350" dirty="0"/>
              <a:t>და </a:t>
            </a:r>
          </a:p>
          <a:p>
            <a:pPr algn="ctr"/>
            <a:r>
              <a:rPr lang="ka-GE" sz="1350" dirty="0"/>
              <a:t>რეგიონებში: </a:t>
            </a:r>
          </a:p>
          <a:p>
            <a:pPr algn="ctr"/>
            <a:r>
              <a:rPr lang="ka-GE" sz="1350" dirty="0"/>
              <a:t>439 საწოლი</a:t>
            </a:r>
          </a:p>
          <a:p>
            <a:pPr algn="ctr"/>
            <a:r>
              <a:rPr lang="ka-GE" sz="1350" dirty="0"/>
              <a:t>525 ხელოვნური სუნთქვის აპარატი</a:t>
            </a:r>
            <a:endParaRPr lang="en-US" sz="1350" dirty="0"/>
          </a:p>
        </p:txBody>
      </p:sp>
      <p:sp>
        <p:nvSpPr>
          <p:cNvPr id="8" name="TextBox 7"/>
          <p:cNvSpPr txBox="1"/>
          <p:nvPr/>
        </p:nvSpPr>
        <p:spPr>
          <a:xfrm>
            <a:off x="5195751" y="3117289"/>
            <a:ext cx="1722665" cy="1546577"/>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ka-GE" sz="1350" dirty="0"/>
              <a:t>ცხელების </a:t>
            </a:r>
            <a:r>
              <a:rPr lang="ka-GE" sz="1350" dirty="0"/>
              <a:t>კლინიკები:</a:t>
            </a:r>
          </a:p>
          <a:p>
            <a:pPr algn="ctr"/>
            <a:r>
              <a:rPr lang="ka-GE" sz="1350" dirty="0"/>
              <a:t> თბილისში 100 და რეგიონებში 285 საწოლი </a:t>
            </a:r>
          </a:p>
          <a:p>
            <a:pPr algn="ctr"/>
            <a:r>
              <a:rPr lang="ka-GE" sz="1350" dirty="0"/>
              <a:t>61 ხელოვნური სუნთქვის აპარატი</a:t>
            </a:r>
          </a:p>
        </p:txBody>
      </p:sp>
      <p:sp>
        <p:nvSpPr>
          <p:cNvPr id="9" name="TextBox 8"/>
          <p:cNvSpPr txBox="1"/>
          <p:nvPr/>
        </p:nvSpPr>
        <p:spPr>
          <a:xfrm>
            <a:off x="5195752" y="2840290"/>
            <a:ext cx="3523706" cy="30008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ka-GE" sz="1350" dirty="0"/>
              <a:t>ჰოსპიტალური ქსელი მობილიზება </a:t>
            </a:r>
            <a:endParaRPr lang="en-US" sz="1350" dirty="0"/>
          </a:p>
        </p:txBody>
      </p:sp>
      <p:sp>
        <p:nvSpPr>
          <p:cNvPr id="10" name="TextBox 9"/>
          <p:cNvSpPr txBox="1"/>
          <p:nvPr/>
        </p:nvSpPr>
        <p:spPr>
          <a:xfrm>
            <a:off x="584699" y="3117289"/>
            <a:ext cx="2155371" cy="15465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350" dirty="0"/>
              <a:t>სასწრაფო გადაუდებელი სამსახურის და პირველადი ჯანდაცვის ქსელის მობილიზება: </a:t>
            </a:r>
          </a:p>
          <a:p>
            <a:pPr algn="ctr"/>
            <a:r>
              <a:rPr lang="ka-GE" sz="1350" dirty="0"/>
              <a:t>112-ი და 25 პჯდ ცენტრი „ონლაინ კონსულტაციის მოდელისთვის“ </a:t>
            </a:r>
          </a:p>
        </p:txBody>
      </p:sp>
      <p:sp>
        <p:nvSpPr>
          <p:cNvPr id="11" name="TextBox 10"/>
          <p:cNvSpPr txBox="1"/>
          <p:nvPr/>
        </p:nvSpPr>
        <p:spPr>
          <a:xfrm>
            <a:off x="3056711" y="3117289"/>
            <a:ext cx="1962694" cy="15465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ka-GE" sz="1350" dirty="0"/>
              <a:t>ლუგარის ლაბორატორია და 15 სახელმწიფო და კერძო ლაბორატორია </a:t>
            </a:r>
            <a:r>
              <a:rPr lang="en-US" sz="1350" dirty="0"/>
              <a:t>PCR </a:t>
            </a:r>
            <a:r>
              <a:rPr lang="ka-GE" sz="1350" dirty="0"/>
              <a:t>ტესტირებისთვის</a:t>
            </a:r>
          </a:p>
          <a:p>
            <a:pPr algn="ctr"/>
            <a:endParaRPr lang="ka-GE" sz="1350" dirty="0"/>
          </a:p>
          <a:p>
            <a:pPr algn="ctr"/>
            <a:endParaRPr lang="ka-GE" sz="1350" dirty="0"/>
          </a:p>
        </p:txBody>
      </p:sp>
      <p:sp>
        <p:nvSpPr>
          <p:cNvPr id="12" name="TextBox 11"/>
          <p:cNvSpPr txBox="1"/>
          <p:nvPr/>
        </p:nvSpPr>
        <p:spPr>
          <a:xfrm>
            <a:off x="3056711" y="2840290"/>
            <a:ext cx="1962694" cy="30008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ka-GE" sz="1350" dirty="0"/>
              <a:t>ლაბორატორიები</a:t>
            </a:r>
            <a:endParaRPr lang="en-US" sz="1350" dirty="0"/>
          </a:p>
        </p:txBody>
      </p:sp>
      <p:sp>
        <p:nvSpPr>
          <p:cNvPr id="13" name="TextBox 12"/>
          <p:cNvSpPr txBox="1"/>
          <p:nvPr/>
        </p:nvSpPr>
        <p:spPr>
          <a:xfrm>
            <a:off x="584699" y="2840290"/>
            <a:ext cx="2155371" cy="30008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ka-GE" sz="1350" dirty="0"/>
              <a:t>„ცხელებაზე“რეაგირება</a:t>
            </a:r>
            <a:endParaRPr lang="en-US" sz="1350" dirty="0"/>
          </a:p>
        </p:txBody>
      </p:sp>
      <p:sp>
        <p:nvSpPr>
          <p:cNvPr id="14" name="TextBox 13"/>
          <p:cNvSpPr txBox="1"/>
          <p:nvPr/>
        </p:nvSpPr>
        <p:spPr>
          <a:xfrm>
            <a:off x="584699" y="4777196"/>
            <a:ext cx="8134758" cy="113107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sz="1350" dirty="0"/>
              <a:t>საზოგადოებრივი ჯანდაცვის რაიონული სამსახურები, დაავადებათა კონტროლისა და საზოგადოებრივი ჯანმრთელობის ცენტრის ეპიდემიოლოგიური სამსახური </a:t>
            </a:r>
          </a:p>
          <a:p>
            <a:pPr algn="ctr"/>
            <a:endParaRPr lang="ka-GE" sz="1350" dirty="0"/>
          </a:p>
          <a:p>
            <a:pPr algn="ctr"/>
            <a:r>
              <a:rPr lang="ka-GE" sz="1350" dirty="0"/>
              <a:t>მეთვალყურეობა 84 </a:t>
            </a:r>
            <a:r>
              <a:rPr lang="ka-GE" sz="1350" dirty="0"/>
              <a:t>საკარანტინე ზონაში (სასტუმროებში</a:t>
            </a:r>
            <a:r>
              <a:rPr lang="ka-GE" sz="1350" dirty="0"/>
              <a:t>), რისთვისაც </a:t>
            </a:r>
            <a:r>
              <a:rPr lang="ka-GE" sz="1350" dirty="0"/>
              <a:t>მობილიზებულია 405 სამედიცინო პერსონალი </a:t>
            </a:r>
          </a:p>
        </p:txBody>
      </p:sp>
    </p:spTree>
    <p:extLst>
      <p:ext uri="{BB962C8B-B14F-4D97-AF65-F5344CB8AC3E}">
        <p14:creationId xmlns:p14="http://schemas.microsoft.com/office/powerpoint/2010/main" val="41736220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ka-GE" dirty="0" smtClean="0">
                <a:latin typeface="Sylfaen" panose="010A0502050306030303" pitchFamily="18" charset="0"/>
              </a:rPr>
              <a:t>კოვიდზე პასუხის ძირითადი </a:t>
            </a:r>
            <a:r>
              <a:rPr lang="ka-GE" dirty="0" smtClean="0">
                <a:latin typeface="Sylfaen" panose="010A0502050306030303" pitchFamily="18" charset="0"/>
              </a:rPr>
              <a:t>სტრატეგიები </a:t>
            </a:r>
            <a:r>
              <a:rPr lang="ka-GE" dirty="0" smtClean="0">
                <a:latin typeface="Sylfaen" panose="010A0502050306030303" pitchFamily="18" charset="0"/>
              </a:rPr>
              <a:t>და მათი შედეგები </a:t>
            </a:r>
            <a:endParaRPr lang="en-US" dirty="0">
              <a:latin typeface="Sylfaen" panose="010A0502050306030303"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14540291"/>
              </p:ext>
            </p:extLst>
          </p:nvPr>
        </p:nvGraphicFramePr>
        <p:xfrm>
          <a:off x="457200" y="1700808"/>
          <a:ext cx="8075240" cy="4248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45071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4227" y="111320"/>
            <a:ext cx="7886700" cy="1728192"/>
          </a:xfrm>
        </p:spPr>
        <p:txBody>
          <a:bodyPr>
            <a:noAutofit/>
          </a:bodyPr>
          <a:lstStyle/>
          <a:p>
            <a:pPr algn="ctr"/>
            <a:r>
              <a:rPr lang="ka-GE" sz="3600" dirty="0" smtClean="0">
                <a:latin typeface="Sylfaen" panose="010A0502050306030303" pitchFamily="18" charset="0"/>
              </a:rPr>
              <a:t>კოვიდ 19-ის პირველი ტალღის ზემოქმედება ჯანდაცვის </a:t>
            </a:r>
            <a:r>
              <a:rPr lang="ka-GE" sz="3600" dirty="0" smtClean="0">
                <a:latin typeface="Sylfaen" panose="010A0502050306030303" pitchFamily="18" charset="0"/>
              </a:rPr>
              <a:t>სექტორზე: კრიზისი თუ შესაძლებლობა?</a:t>
            </a:r>
            <a:endParaRPr lang="en-US" sz="3600" dirty="0">
              <a:latin typeface="Sylfaen" panose="010A0502050306030303"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30684615"/>
              </p:ext>
            </p:extLst>
          </p:nvPr>
        </p:nvGraphicFramePr>
        <p:xfrm>
          <a:off x="161764" y="1268760"/>
          <a:ext cx="8691626"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20229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1143000"/>
          </a:xfrm>
        </p:spPr>
        <p:txBody>
          <a:bodyPr>
            <a:noAutofit/>
          </a:bodyPr>
          <a:lstStyle/>
          <a:p>
            <a:r>
              <a:rPr lang="ka-GE" sz="2400" b="1" dirty="0" smtClean="0">
                <a:latin typeface="Sylfaen" panose="010A0502050306030303" pitchFamily="18" charset="0"/>
              </a:rPr>
              <a:t>სახელმწიფო დაწესებულებების სქელის ოპტიმიზაცია და გაძლიერება შექმნის ჯანდაცვის სისტემის სიმყარის გარანტიას დღეს, კოვიდ 19ის ეპიდემიის პირობებში და სამომავლოდ</a:t>
            </a:r>
            <a:endParaRPr lang="en-US" sz="2400" b="1" dirty="0">
              <a:latin typeface="Sylfaen" panose="010A0502050306030303" pitchFamily="18" charset="0"/>
            </a:endParaRPr>
          </a:p>
        </p:txBody>
      </p:sp>
      <p:sp>
        <p:nvSpPr>
          <p:cNvPr id="3" name="Content Placeholder 2"/>
          <p:cNvSpPr>
            <a:spLocks noGrp="1"/>
          </p:cNvSpPr>
          <p:nvPr>
            <p:ph idx="1"/>
          </p:nvPr>
        </p:nvSpPr>
        <p:spPr>
          <a:xfrm>
            <a:off x="457200" y="2060848"/>
            <a:ext cx="8229600" cy="4525963"/>
          </a:xfrm>
        </p:spPr>
        <p:txBody>
          <a:bodyPr>
            <a:normAutofit fontScale="62500" lnSpcReduction="20000"/>
          </a:bodyPr>
          <a:lstStyle/>
          <a:p>
            <a:r>
              <a:rPr lang="ka-GE" dirty="0">
                <a:latin typeface="Sylfaen" panose="010A0502050306030303" pitchFamily="18" charset="0"/>
              </a:rPr>
              <a:t>კოვიდ 19-ის ეპიდემიამ კიდევ ერთხელ დაგვანახა თუ რაოდენ მნიშვნელოვანია ჯანდაცვის სისტემაში კერძო და სახლმწიფო სიმძლავრეებს შორის სწორი ბალანსის შენარჩუნება საზოგადოებრივი ჯანდაცვის მიზნების შეუფერხებელი განხორციელებისთვის</a:t>
            </a:r>
          </a:p>
          <a:p>
            <a:r>
              <a:rPr lang="ka-GE" dirty="0" smtClean="0">
                <a:latin typeface="Sylfaen" panose="010A0502050306030303" pitchFamily="18" charset="0"/>
              </a:rPr>
              <a:t>ჯერ კიდევ კოვიდის ეპიდემიის დაწყებამდე, 2019 წელს დაიწყო სახელმწიფოს საკუთრებაში არსებული სამედიცინო დაწესებულებების ოპტიმიზაციის პროცესის განხორციელება </a:t>
            </a:r>
          </a:p>
          <a:p>
            <a:r>
              <a:rPr lang="ka-GE" dirty="0" smtClean="0">
                <a:latin typeface="Sylfaen" panose="010A0502050306030303" pitchFamily="18" charset="0"/>
              </a:rPr>
              <a:t>ჩამოყალიბდა სახელმწიფო სამედიცინო ჰოლდინგი, რომელიც მართავს ცენტრალურ რესპუბლიკურ საავადმყოს, უნივერსალური ჯანდაცვის ცენტრს და ბავშვთა ინფექციურ საავადმყოფოს</a:t>
            </a:r>
          </a:p>
          <a:p>
            <a:r>
              <a:rPr lang="ka-GE" dirty="0" smtClean="0">
                <a:latin typeface="Sylfaen" panose="010A0502050306030303" pitchFamily="18" charset="0"/>
              </a:rPr>
              <a:t>გაეროს მოსახლეობის ფონდის ხელშეწყობით მუშავდება ჰოლდინგის ორგანიზაციული და ინსტიტუციური განვითარების გეგმა </a:t>
            </a:r>
          </a:p>
          <a:p>
            <a:endParaRPr lang="en-US" dirty="0">
              <a:latin typeface="Sylfaen" panose="010A0502050306030303" pitchFamily="18" charset="0"/>
            </a:endParaRPr>
          </a:p>
        </p:txBody>
      </p:sp>
    </p:spTree>
    <p:extLst>
      <p:ext uri="{BB962C8B-B14F-4D97-AF65-F5344CB8AC3E}">
        <p14:creationId xmlns:p14="http://schemas.microsoft.com/office/powerpoint/2010/main" val="33148877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dirty="0" smtClean="0">
                <a:latin typeface="Sylfaen" panose="010A0502050306030303" pitchFamily="18" charset="0"/>
              </a:rPr>
              <a:t>კოვიდ 19-ის პასუხისთვის საერთაშორისო თანამშრომლობა </a:t>
            </a:r>
            <a:endParaRPr lang="en-US" dirty="0">
              <a:latin typeface="Sylfaen" panose="010A0502050306030303" pitchFamily="18" charset="0"/>
            </a:endParaRPr>
          </a:p>
        </p:txBody>
      </p:sp>
      <p:sp>
        <p:nvSpPr>
          <p:cNvPr id="3" name="Content Placeholder 2"/>
          <p:cNvSpPr>
            <a:spLocks noGrp="1"/>
          </p:cNvSpPr>
          <p:nvPr>
            <p:ph idx="1"/>
          </p:nvPr>
        </p:nvSpPr>
        <p:spPr/>
        <p:txBody>
          <a:bodyPr>
            <a:normAutofit/>
          </a:bodyPr>
          <a:lstStyle/>
          <a:p>
            <a:pPr marL="0" indent="0" algn="ctr">
              <a:buNone/>
            </a:pPr>
            <a:r>
              <a:rPr lang="ka-GE" sz="2800" dirty="0" smtClean="0">
                <a:latin typeface="Sylfaen" panose="010A0502050306030303" pitchFamily="18" charset="0"/>
              </a:rPr>
              <a:t>ჯანდაცვის სამინისტრო გამოხატავს მადლიერებას ყველა საერთაშორისო პარტნიორის მიმართ გაწეული დახმარებისთვის</a:t>
            </a:r>
            <a:endParaRPr lang="en-US" sz="2800" dirty="0" smtClean="0">
              <a:latin typeface="Sylfaen" panose="010A0502050306030303" pitchFamily="18" charset="0"/>
            </a:endParaRPr>
          </a:p>
          <a:p>
            <a:pPr marL="0" indent="0" algn="ctr">
              <a:buNone/>
            </a:pPr>
            <a:r>
              <a:rPr lang="ka-GE" sz="2800" dirty="0" smtClean="0">
                <a:latin typeface="Sylfaen" panose="010A0502050306030303" pitchFamily="18" charset="0"/>
              </a:rPr>
              <a:t> </a:t>
            </a:r>
            <a:endParaRPr lang="en-US" sz="2800" dirty="0">
              <a:latin typeface="Sylfaen" panose="010A0502050306030303" pitchFamily="18" charset="0"/>
            </a:endParaRPr>
          </a:p>
        </p:txBody>
      </p:sp>
      <p:pic>
        <p:nvPicPr>
          <p:cNvPr id="4" name="Picture 3"/>
          <p:cNvPicPr>
            <a:picLocks noChangeAspect="1"/>
          </p:cNvPicPr>
          <p:nvPr/>
        </p:nvPicPr>
        <p:blipFill>
          <a:blip r:embed="rId2"/>
          <a:stretch>
            <a:fillRect/>
          </a:stretch>
        </p:blipFill>
        <p:spPr>
          <a:xfrm>
            <a:off x="755576" y="3291969"/>
            <a:ext cx="1800225" cy="561975"/>
          </a:xfrm>
          <a:prstGeom prst="rect">
            <a:avLst/>
          </a:prstGeom>
        </p:spPr>
      </p:pic>
      <p:pic>
        <p:nvPicPr>
          <p:cNvPr id="6" name="Picture 5"/>
          <p:cNvPicPr>
            <a:picLocks noChangeAspect="1"/>
          </p:cNvPicPr>
          <p:nvPr/>
        </p:nvPicPr>
        <p:blipFill>
          <a:blip r:embed="rId3"/>
          <a:stretch>
            <a:fillRect/>
          </a:stretch>
        </p:blipFill>
        <p:spPr>
          <a:xfrm>
            <a:off x="3275856" y="3298647"/>
            <a:ext cx="848296" cy="640125"/>
          </a:xfrm>
          <a:prstGeom prst="rect">
            <a:avLst/>
          </a:prstGeom>
        </p:spPr>
      </p:pic>
      <p:pic>
        <p:nvPicPr>
          <p:cNvPr id="9" name="Picture 8"/>
          <p:cNvPicPr>
            <a:picLocks noChangeAspect="1"/>
          </p:cNvPicPr>
          <p:nvPr/>
        </p:nvPicPr>
        <p:blipFill>
          <a:blip r:embed="rId4"/>
          <a:stretch>
            <a:fillRect/>
          </a:stretch>
        </p:blipFill>
        <p:spPr>
          <a:xfrm>
            <a:off x="5314601" y="5343167"/>
            <a:ext cx="912763" cy="912763"/>
          </a:xfrm>
          <a:prstGeom prst="rect">
            <a:avLst/>
          </a:prstGeom>
        </p:spPr>
      </p:pic>
      <p:pic>
        <p:nvPicPr>
          <p:cNvPr id="10" name="Picture 9"/>
          <p:cNvPicPr>
            <a:picLocks noChangeAspect="1"/>
          </p:cNvPicPr>
          <p:nvPr/>
        </p:nvPicPr>
        <p:blipFill>
          <a:blip r:embed="rId5"/>
          <a:stretch>
            <a:fillRect/>
          </a:stretch>
        </p:blipFill>
        <p:spPr>
          <a:xfrm>
            <a:off x="3304673" y="4221088"/>
            <a:ext cx="1581150" cy="1238250"/>
          </a:xfrm>
          <a:prstGeom prst="rect">
            <a:avLst/>
          </a:prstGeom>
        </p:spPr>
      </p:pic>
      <p:pic>
        <p:nvPicPr>
          <p:cNvPr id="11" name="Picture 10"/>
          <p:cNvPicPr>
            <a:picLocks noChangeAspect="1"/>
          </p:cNvPicPr>
          <p:nvPr/>
        </p:nvPicPr>
        <p:blipFill>
          <a:blip r:embed="rId6"/>
          <a:stretch>
            <a:fillRect/>
          </a:stretch>
        </p:blipFill>
        <p:spPr>
          <a:xfrm>
            <a:off x="6231270" y="3163151"/>
            <a:ext cx="877421" cy="775621"/>
          </a:xfrm>
          <a:prstGeom prst="rect">
            <a:avLst/>
          </a:prstGeom>
        </p:spPr>
      </p:pic>
      <p:pic>
        <p:nvPicPr>
          <p:cNvPr id="12" name="Picture 11"/>
          <p:cNvPicPr>
            <a:picLocks noChangeAspect="1"/>
          </p:cNvPicPr>
          <p:nvPr/>
        </p:nvPicPr>
        <p:blipFill>
          <a:blip r:embed="rId7"/>
          <a:stretch>
            <a:fillRect/>
          </a:stretch>
        </p:blipFill>
        <p:spPr>
          <a:xfrm>
            <a:off x="5229224" y="3291969"/>
            <a:ext cx="590550" cy="1200150"/>
          </a:xfrm>
          <a:prstGeom prst="rect">
            <a:avLst/>
          </a:prstGeom>
        </p:spPr>
      </p:pic>
      <p:pic>
        <p:nvPicPr>
          <p:cNvPr id="13" name="Picture 12"/>
          <p:cNvPicPr>
            <a:picLocks noChangeAspect="1"/>
          </p:cNvPicPr>
          <p:nvPr/>
        </p:nvPicPr>
        <p:blipFill>
          <a:blip r:embed="rId8"/>
          <a:stretch>
            <a:fillRect/>
          </a:stretch>
        </p:blipFill>
        <p:spPr>
          <a:xfrm>
            <a:off x="6669981" y="4221088"/>
            <a:ext cx="1209675" cy="1209675"/>
          </a:xfrm>
          <a:prstGeom prst="rect">
            <a:avLst/>
          </a:prstGeom>
        </p:spPr>
      </p:pic>
      <p:pic>
        <p:nvPicPr>
          <p:cNvPr id="14" name="Picture 13"/>
          <p:cNvPicPr>
            <a:picLocks noChangeAspect="1"/>
          </p:cNvPicPr>
          <p:nvPr/>
        </p:nvPicPr>
        <p:blipFill>
          <a:blip r:embed="rId9"/>
          <a:stretch>
            <a:fillRect/>
          </a:stretch>
        </p:blipFill>
        <p:spPr>
          <a:xfrm>
            <a:off x="899592" y="5361369"/>
            <a:ext cx="958625" cy="862763"/>
          </a:xfrm>
          <a:prstGeom prst="rect">
            <a:avLst/>
          </a:prstGeom>
        </p:spPr>
      </p:pic>
      <p:pic>
        <p:nvPicPr>
          <p:cNvPr id="15" name="Picture 14"/>
          <p:cNvPicPr>
            <a:picLocks noChangeAspect="1"/>
          </p:cNvPicPr>
          <p:nvPr/>
        </p:nvPicPr>
        <p:blipFill>
          <a:blip r:embed="rId10"/>
          <a:stretch>
            <a:fillRect/>
          </a:stretch>
        </p:blipFill>
        <p:spPr>
          <a:xfrm>
            <a:off x="612950" y="4121286"/>
            <a:ext cx="1531908" cy="868767"/>
          </a:xfrm>
          <a:prstGeom prst="rect">
            <a:avLst/>
          </a:prstGeom>
        </p:spPr>
      </p:pic>
      <p:pic>
        <p:nvPicPr>
          <p:cNvPr id="16" name="Picture 15"/>
          <p:cNvPicPr>
            <a:picLocks noChangeAspect="1"/>
          </p:cNvPicPr>
          <p:nvPr/>
        </p:nvPicPr>
        <p:blipFill>
          <a:blip r:embed="rId11"/>
          <a:stretch>
            <a:fillRect/>
          </a:stretch>
        </p:blipFill>
        <p:spPr>
          <a:xfrm>
            <a:off x="2390203" y="4195495"/>
            <a:ext cx="646733" cy="646733"/>
          </a:xfrm>
          <a:prstGeom prst="rect">
            <a:avLst/>
          </a:prstGeom>
        </p:spPr>
      </p:pic>
      <p:pic>
        <p:nvPicPr>
          <p:cNvPr id="17" name="Picture 16"/>
          <p:cNvPicPr>
            <a:picLocks noChangeAspect="1"/>
          </p:cNvPicPr>
          <p:nvPr/>
        </p:nvPicPr>
        <p:blipFill>
          <a:blip r:embed="rId12"/>
          <a:stretch>
            <a:fillRect/>
          </a:stretch>
        </p:blipFill>
        <p:spPr>
          <a:xfrm>
            <a:off x="7495674" y="3152239"/>
            <a:ext cx="874137" cy="874137"/>
          </a:xfrm>
          <a:prstGeom prst="rect">
            <a:avLst/>
          </a:prstGeom>
        </p:spPr>
      </p:pic>
      <p:pic>
        <p:nvPicPr>
          <p:cNvPr id="18" name="Picture 17"/>
          <p:cNvPicPr>
            <a:picLocks noChangeAspect="1"/>
          </p:cNvPicPr>
          <p:nvPr/>
        </p:nvPicPr>
        <p:blipFill>
          <a:blip r:embed="rId13"/>
          <a:stretch>
            <a:fillRect/>
          </a:stretch>
        </p:blipFill>
        <p:spPr>
          <a:xfrm>
            <a:off x="2978400" y="5397481"/>
            <a:ext cx="1348476" cy="804137"/>
          </a:xfrm>
          <a:prstGeom prst="rect">
            <a:avLst/>
          </a:prstGeom>
        </p:spPr>
      </p:pic>
    </p:spTree>
    <p:extLst>
      <p:ext uri="{BB962C8B-B14F-4D97-AF65-F5344CB8AC3E}">
        <p14:creationId xmlns:p14="http://schemas.microsoft.com/office/powerpoint/2010/main" val="41383934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dirty="0" smtClean="0">
                <a:latin typeface="Sylfaen" panose="010A0502050306030303" pitchFamily="18" charset="0"/>
              </a:rPr>
              <a:t>რით იყო აღსანიშნავი </a:t>
            </a:r>
            <a:r>
              <a:rPr lang="ka-GE" dirty="0" smtClean="0">
                <a:latin typeface="Sylfaen" panose="010A0502050306030303" pitchFamily="18" charset="0"/>
              </a:rPr>
              <a:t>გასული 12 თვე ჯანდაცვის სექტორში </a:t>
            </a:r>
            <a:endParaRPr lang="en-US" dirty="0">
              <a:latin typeface="Sylfaen" panose="010A0502050306030303"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802890486"/>
              </p:ext>
            </p:extLst>
          </p:nvPr>
        </p:nvGraphicFramePr>
        <p:xfrm>
          <a:off x="318356" y="1516796"/>
          <a:ext cx="8507288" cy="45693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4427984" y="6086167"/>
            <a:ext cx="4023526"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ka-GE" dirty="0" smtClean="0"/>
              <a:t>2020 წლის იანვრიდან კოვიდ 19-ზე რეაგირების აუცილებლობა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04664"/>
            <a:ext cx="8229600" cy="1138138"/>
          </a:xfrm>
        </p:spPr>
        <p:txBody>
          <a:bodyPr>
            <a:noAutofit/>
          </a:bodyPr>
          <a:lstStyle/>
          <a:p>
            <a:r>
              <a:rPr lang="ka-GE" sz="3200" dirty="0" smtClean="0">
                <a:solidFill>
                  <a:schemeClr val="tx2">
                    <a:lumMod val="75000"/>
                  </a:schemeClr>
                </a:solidFill>
                <a:latin typeface="Sylfaen" panose="010A0502050306030303" pitchFamily="18" charset="0"/>
              </a:rPr>
              <a:t>საყოველთაო ხელმისაწვდომობის პროგრამის გავლილი ეტაპები, სად ვართ დღეს და რა მიმართულებას ვირჩევთ </a:t>
            </a:r>
            <a:endParaRPr lang="en-US" sz="3200" dirty="0">
              <a:solidFill>
                <a:schemeClr val="tx2">
                  <a:lumMod val="75000"/>
                </a:schemeClr>
              </a:solidFill>
              <a:latin typeface="Sylfaen" panose="010A0502050306030303" pitchFamily="18" charset="0"/>
            </a:endParaRPr>
          </a:p>
        </p:txBody>
      </p:sp>
      <p:sp>
        <p:nvSpPr>
          <p:cNvPr id="3" name="Content Placeholder 2"/>
          <p:cNvSpPr>
            <a:spLocks noGrp="1"/>
          </p:cNvSpPr>
          <p:nvPr>
            <p:ph idx="1"/>
          </p:nvPr>
        </p:nvSpPr>
        <p:spPr>
          <a:xfrm>
            <a:off x="323528" y="1844824"/>
            <a:ext cx="8347271" cy="4392488"/>
          </a:xfrm>
        </p:spPr>
        <p:txBody>
          <a:bodyPr>
            <a:noAutofit/>
          </a:bodyPr>
          <a:lstStyle/>
          <a:p>
            <a:r>
              <a:rPr lang="ka-GE" sz="1800" dirty="0" smtClean="0">
                <a:latin typeface="Sylfaen" panose="010A0502050306030303" pitchFamily="18" charset="0"/>
              </a:rPr>
              <a:t>2013 წელს საყოველთაო ხელმისაწვდომობის პროგრამის ამოქმედებით საქართველოს მთავრობამ აღიარა ჯანმრთელობის დაცვა, როგორც ადამიანის ფუნდამენტური უფლება და არა პრივილეგია. </a:t>
            </a:r>
          </a:p>
          <a:p>
            <a:r>
              <a:rPr lang="ka-GE" sz="1800" dirty="0" smtClean="0">
                <a:latin typeface="Sylfaen" panose="010A0502050306030303" pitchFamily="18" charset="0"/>
              </a:rPr>
              <a:t>2013-2019 წლებში პროგრამის ფარგლებში იმართა 7 მილიონზე მეტი შემთხვევა </a:t>
            </a:r>
          </a:p>
          <a:p>
            <a:r>
              <a:rPr lang="ka-GE" sz="1800" dirty="0" smtClean="0">
                <a:latin typeface="Sylfaen" panose="010A0502050306030303" pitchFamily="18" charset="0"/>
              </a:rPr>
              <a:t>ერთ სულ მოსახლეზე სახელმწიფოს მიერ ჯანდაცვაზე გაწეული ხარჯი 2012 წელს </a:t>
            </a:r>
            <a:r>
              <a:rPr lang="en-US" sz="1800" dirty="0" smtClean="0">
                <a:latin typeface="Sylfaen" panose="010A0502050306030303" pitchFamily="18" charset="0"/>
              </a:rPr>
              <a:t>XXX </a:t>
            </a:r>
            <a:r>
              <a:rPr lang="ka-GE" sz="1800" dirty="0" smtClean="0">
                <a:latin typeface="Sylfaen" panose="010A0502050306030303" pitchFamily="18" charset="0"/>
              </a:rPr>
              <a:t>აშშ დოლარიდან </a:t>
            </a:r>
            <a:r>
              <a:rPr lang="en-US" sz="1800" dirty="0" smtClean="0">
                <a:latin typeface="Sylfaen" panose="010A0502050306030303" pitchFamily="18" charset="0"/>
              </a:rPr>
              <a:t>2019 </a:t>
            </a:r>
            <a:r>
              <a:rPr lang="ka-GE" sz="1800" dirty="0" smtClean="0">
                <a:latin typeface="Sylfaen" panose="010A0502050306030303" pitchFamily="18" charset="0"/>
              </a:rPr>
              <a:t>წელს </a:t>
            </a:r>
            <a:r>
              <a:rPr lang="en-US" sz="1800" dirty="0" smtClean="0">
                <a:latin typeface="Sylfaen" panose="010A0502050306030303" pitchFamily="18" charset="0"/>
              </a:rPr>
              <a:t>XXX </a:t>
            </a:r>
            <a:r>
              <a:rPr lang="ka-GE" sz="1800" dirty="0" smtClean="0">
                <a:latin typeface="Sylfaen" panose="010A0502050306030303" pitchFamily="18" charset="0"/>
              </a:rPr>
              <a:t>დოლარამდე გაიზარდა</a:t>
            </a:r>
          </a:p>
          <a:p>
            <a:r>
              <a:rPr lang="ka-GE" sz="1800" dirty="0" smtClean="0">
                <a:latin typeface="Sylfaen" panose="010A0502050306030303" pitchFamily="18" charset="0"/>
              </a:rPr>
              <a:t>ჯიბიდან გადახდების კლებამ შეამცირა ავადმყოფობასთან დაკავშირებული გაღარიბების რისკი. </a:t>
            </a:r>
          </a:p>
          <a:p>
            <a:r>
              <a:rPr lang="ka-GE" sz="1800" dirty="0">
                <a:latin typeface="Sylfaen" panose="010A0502050306030303" pitchFamily="18" charset="0"/>
              </a:rPr>
              <a:t>ცვლილებები აუცილებელია პროგრამის კიდევ უფრო გაფართოვებისა და გრძელვადიანი </a:t>
            </a:r>
            <a:r>
              <a:rPr lang="ka-GE" sz="1800" dirty="0" smtClean="0">
                <a:latin typeface="Sylfaen" panose="010A0502050306030303" pitchFamily="18" charset="0"/>
              </a:rPr>
              <a:t>მდგრადობისთვის: </a:t>
            </a:r>
          </a:p>
          <a:p>
            <a:pPr lvl="1"/>
            <a:r>
              <a:rPr lang="ka-GE" sz="1800" dirty="0" smtClean="0">
                <a:latin typeface="Sylfaen" panose="010A0502050306030303" pitchFamily="18" charset="0"/>
              </a:rPr>
              <a:t>დაფინანსების მექანიზმის გადახედვა ( დიაგნოზთან შეჭიდული ჯგუფების მეთოდით) </a:t>
            </a:r>
          </a:p>
          <a:p>
            <a:pPr lvl="1"/>
            <a:r>
              <a:rPr lang="ka-GE" sz="1800" dirty="0" smtClean="0">
                <a:latin typeface="Sylfaen" panose="010A0502050306030303" pitchFamily="18" charset="0"/>
              </a:rPr>
              <a:t>მედიკამენტებზე ხელმისაწვდომობის გაუმჯობესება</a:t>
            </a:r>
          </a:p>
          <a:p>
            <a:pPr lvl="1"/>
            <a:r>
              <a:rPr lang="ka-GE" sz="1800" dirty="0" smtClean="0">
                <a:latin typeface="Sylfaen" panose="010A0502050306030303" pitchFamily="18" charset="0"/>
              </a:rPr>
              <a:t>დაფინანსების პოლიტიკის განახლება რისკების უფრო სამართლიანი და გონივრული გადანაწილებისთვის </a:t>
            </a:r>
            <a:endParaRPr lang="en-US" sz="1800" dirty="0">
              <a:latin typeface="Sylfaen" panose="010A0502050306030303" pitchFamily="18" charset="0"/>
            </a:endParaRPr>
          </a:p>
          <a:p>
            <a:endParaRPr lang="en-US" sz="1800" dirty="0">
              <a:latin typeface="Sylfaen" panose="010A0502050306030303" pitchFamily="18" charset="0"/>
            </a:endParaRPr>
          </a:p>
        </p:txBody>
      </p:sp>
    </p:spTree>
    <p:extLst>
      <p:ext uri="{BB962C8B-B14F-4D97-AF65-F5344CB8AC3E}">
        <p14:creationId xmlns:p14="http://schemas.microsoft.com/office/powerpoint/2010/main" val="9612508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r>
              <a:rPr lang="ka-GE" sz="3200" dirty="0">
                <a:solidFill>
                  <a:schemeClr val="tx2">
                    <a:lumMod val="75000"/>
                  </a:schemeClr>
                </a:solidFill>
                <a:latin typeface="Sylfaen" panose="010A0502050306030303" pitchFamily="18" charset="0"/>
              </a:rPr>
              <a:t>მიღწევები საზოგადოებრივი ჯანმრთელობის დაცვის სფეროში</a:t>
            </a:r>
            <a:endParaRPr lang="en-US" sz="3200" dirty="0">
              <a:solidFill>
                <a:schemeClr val="tx2">
                  <a:lumMod val="75000"/>
                </a:schemeClr>
              </a:solidFill>
              <a:latin typeface="Sylfaen" panose="010A0502050306030303" pitchFamily="18" charset="0"/>
            </a:endParaRPr>
          </a:p>
        </p:txBody>
      </p:sp>
      <p:sp>
        <p:nvSpPr>
          <p:cNvPr id="3" name="Content Placeholder 2"/>
          <p:cNvSpPr>
            <a:spLocks noGrp="1"/>
          </p:cNvSpPr>
          <p:nvPr>
            <p:ph idx="1"/>
          </p:nvPr>
        </p:nvSpPr>
        <p:spPr>
          <a:xfrm>
            <a:off x="457200" y="1844824"/>
            <a:ext cx="8229600" cy="4281339"/>
          </a:xfrm>
        </p:spPr>
        <p:txBody>
          <a:bodyPr>
            <a:normAutofit fontScale="92500"/>
          </a:bodyPr>
          <a:lstStyle/>
          <a:p>
            <a:r>
              <a:rPr lang="ka-GE" sz="2400" dirty="0">
                <a:latin typeface="Sylfaen" panose="010A0502050306030303" pitchFamily="18" charset="0"/>
              </a:rPr>
              <a:t>2013 წლიდან უპრეცენდენტო პოლიტიკური ყურადღება ეთმობა საზოგადოებრივი ჯანმრთელობის დაცვის პროგრამების გაფართოვებას</a:t>
            </a:r>
          </a:p>
          <a:p>
            <a:r>
              <a:rPr lang="ka-GE" sz="2400" dirty="0">
                <a:latin typeface="Sylfaen" panose="010A0502050306030303" pitchFamily="18" charset="0"/>
              </a:rPr>
              <a:t>ამას ადასტურებს უდიდესი ძალისხმევა და რესურსი, რომელიც მოხმარდა </a:t>
            </a:r>
            <a:r>
              <a:rPr lang="en-US" sz="2400" dirty="0" smtClean="0">
                <a:latin typeface="Sylfaen" panose="010A0502050306030303" pitchFamily="18" charset="0"/>
              </a:rPr>
              <a:t>C</a:t>
            </a:r>
            <a:r>
              <a:rPr lang="ka-GE" sz="2400" dirty="0" smtClean="0">
                <a:latin typeface="Sylfaen" panose="010A0502050306030303" pitchFamily="18" charset="0"/>
              </a:rPr>
              <a:t> </a:t>
            </a:r>
            <a:r>
              <a:rPr lang="ka-GE" sz="2400" dirty="0">
                <a:latin typeface="Sylfaen" panose="010A0502050306030303" pitchFamily="18" charset="0"/>
              </a:rPr>
              <a:t>ჰეპატიტის, აივ/შიდსის, ტუბერკულოზის ტვირთვის შემცირებას  </a:t>
            </a:r>
            <a:endParaRPr lang="en-US" sz="2400" dirty="0" smtClean="0">
              <a:latin typeface="Sylfaen" panose="010A0502050306030303" pitchFamily="18" charset="0"/>
            </a:endParaRPr>
          </a:p>
          <a:p>
            <a:r>
              <a:rPr lang="en-US" sz="2400" dirty="0" smtClean="0">
                <a:latin typeface="Sylfaen" panose="010A0502050306030303" pitchFamily="18" charset="0"/>
              </a:rPr>
              <a:t>2019 </a:t>
            </a:r>
            <a:r>
              <a:rPr lang="ka-GE" sz="2400" dirty="0" smtClean="0">
                <a:latin typeface="Sylfaen" panose="010A0502050306030303" pitchFamily="18" charset="0"/>
              </a:rPr>
              <a:t>სამივე მიმართულებით პროგრამის ბიუჯეტი სრულად შეესაბამებოდა სტრატეგიული გეგმების პრიორიტეტებს </a:t>
            </a:r>
            <a:endParaRPr lang="en-US" sz="2400" dirty="0" smtClean="0">
              <a:latin typeface="Sylfaen" panose="010A0502050306030303" pitchFamily="18" charset="0"/>
            </a:endParaRPr>
          </a:p>
          <a:p>
            <a:pPr lvl="1"/>
            <a:r>
              <a:rPr lang="ka-GE" sz="2400" dirty="0" smtClean="0">
                <a:latin typeface="Sylfaen" panose="010A0502050306030303" pitchFamily="18" charset="0"/>
              </a:rPr>
              <a:t>ტუბერკულოზის </a:t>
            </a:r>
            <a:r>
              <a:rPr lang="ka-GE" sz="2400" dirty="0">
                <a:latin typeface="Sylfaen" panose="010A0502050306030303" pitchFamily="18" charset="0"/>
              </a:rPr>
              <a:t>მართვა          </a:t>
            </a:r>
            <a:r>
              <a:rPr lang="ka-GE" sz="2400" dirty="0" smtClean="0">
                <a:latin typeface="Sylfaen" panose="010A0502050306030303" pitchFamily="18" charset="0"/>
              </a:rPr>
              <a:t>12 </a:t>
            </a:r>
            <a:r>
              <a:rPr lang="ka-GE" sz="2400" dirty="0">
                <a:latin typeface="Sylfaen" panose="010A0502050306030303" pitchFamily="18" charset="0"/>
              </a:rPr>
              <a:t>659 200 ლ</a:t>
            </a:r>
          </a:p>
          <a:p>
            <a:pPr lvl="1"/>
            <a:r>
              <a:rPr lang="ka-GE" sz="2400" dirty="0" smtClean="0">
                <a:latin typeface="Sylfaen" panose="010A0502050306030303" pitchFamily="18" charset="0"/>
              </a:rPr>
              <a:t>აივ-ინფექცია/შიდსი                  </a:t>
            </a:r>
            <a:r>
              <a:rPr lang="ka-GE" sz="2400" dirty="0">
                <a:latin typeface="Sylfaen" panose="010A0502050306030303" pitchFamily="18" charset="0"/>
              </a:rPr>
              <a:t>7 743 000 </a:t>
            </a:r>
            <a:r>
              <a:rPr lang="ka-GE" sz="2400" dirty="0" smtClean="0">
                <a:latin typeface="Sylfaen" panose="010A0502050306030303" pitchFamily="18" charset="0"/>
              </a:rPr>
              <a:t>ლ</a:t>
            </a:r>
          </a:p>
          <a:p>
            <a:pPr lvl="1"/>
            <a:r>
              <a:rPr lang="en-US" sz="2400" dirty="0" smtClean="0">
                <a:latin typeface="Sylfaen" panose="010A0502050306030303" pitchFamily="18" charset="0"/>
              </a:rPr>
              <a:t>C </a:t>
            </a:r>
            <a:r>
              <a:rPr lang="ka-GE" sz="2400" dirty="0" smtClean="0">
                <a:latin typeface="Sylfaen" panose="010A0502050306030303" pitchFamily="18" charset="0"/>
              </a:rPr>
              <a:t>ჰეპატიტი                                  5 900 000 ლ</a:t>
            </a:r>
            <a:endParaRPr lang="ka-GE" sz="2400" dirty="0">
              <a:latin typeface="Sylfaen" panose="010A0502050306030303" pitchFamily="18" charset="0"/>
            </a:endParaRPr>
          </a:p>
          <a:p>
            <a:endParaRPr lang="ka-GE" sz="2400" dirty="0">
              <a:latin typeface="Sylfaen" panose="010A0502050306030303" pitchFamily="18" charset="0"/>
            </a:endParaRPr>
          </a:p>
          <a:p>
            <a:pPr lvl="1"/>
            <a:endParaRPr lang="en-US" dirty="0"/>
          </a:p>
        </p:txBody>
      </p:sp>
    </p:spTree>
    <p:extLst>
      <p:ext uri="{BB962C8B-B14F-4D97-AF65-F5344CB8AC3E}">
        <p14:creationId xmlns:p14="http://schemas.microsoft.com/office/powerpoint/2010/main" val="34362498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3200" dirty="0" smtClean="0">
                <a:latin typeface="Sylfaen" panose="010A0502050306030303" pitchFamily="18" charset="0"/>
              </a:rPr>
              <a:t>როგორია </a:t>
            </a:r>
            <a:r>
              <a:rPr lang="en-US" sz="3200" dirty="0" smtClean="0">
                <a:latin typeface="Sylfaen" panose="010A0502050306030303" pitchFamily="18" charset="0"/>
              </a:rPr>
              <a:t>C </a:t>
            </a:r>
            <a:r>
              <a:rPr lang="ka-GE" sz="3200" dirty="0" smtClean="0">
                <a:latin typeface="Sylfaen" panose="010A0502050306030303" pitchFamily="18" charset="0"/>
              </a:rPr>
              <a:t>ჰეპატიტის ელიმინაციის პროგრამის შედეგები </a:t>
            </a:r>
            <a:endParaRPr lang="en-US" sz="3200" dirty="0">
              <a:latin typeface="Sylfaen" panose="010A0502050306030303" pitchFamily="18" charset="0"/>
            </a:endParaRPr>
          </a:p>
        </p:txBody>
      </p:sp>
      <p:sp>
        <p:nvSpPr>
          <p:cNvPr id="3" name="Content Placeholder 2"/>
          <p:cNvSpPr>
            <a:spLocks noGrp="1"/>
          </p:cNvSpPr>
          <p:nvPr>
            <p:ph idx="1"/>
          </p:nvPr>
        </p:nvSpPr>
        <p:spPr>
          <a:xfrm>
            <a:off x="323528" y="4149080"/>
            <a:ext cx="8229600" cy="2088232"/>
          </a:xfrm>
        </p:spPr>
        <p:txBody>
          <a:bodyPr>
            <a:noAutofit/>
          </a:bodyPr>
          <a:lstStyle/>
          <a:p>
            <a:r>
              <a:rPr lang="ka-GE" sz="1600" dirty="0" smtClean="0">
                <a:latin typeface="Sylfaen" panose="010A0502050306030303" pitchFamily="18" charset="0"/>
              </a:rPr>
              <a:t>2019 </a:t>
            </a:r>
            <a:r>
              <a:rPr lang="ka-GE" sz="1600" dirty="0">
                <a:latin typeface="Sylfaen" panose="010A0502050306030303" pitchFamily="18" charset="0"/>
              </a:rPr>
              <a:t>წელს საქართველოს მიენიჭა EASLE (საერთაშორისო ღვიძლის საზოგადოების) ჯილდო Center for Excellence for Hep C Elimination. </a:t>
            </a:r>
            <a:endParaRPr lang="ka-GE" sz="1600" dirty="0" smtClean="0">
              <a:latin typeface="Sylfaen" panose="010A0502050306030303" pitchFamily="18" charset="0"/>
            </a:endParaRPr>
          </a:p>
          <a:p>
            <a:r>
              <a:rPr lang="ka-GE" sz="1600" dirty="0" smtClean="0">
                <a:latin typeface="Sylfaen" panose="010A0502050306030303" pitchFamily="18" charset="0"/>
              </a:rPr>
              <a:t>გლობალური ფონდის ხელშეწყობით დაინერგა პირველად ჯანდაცვაში აივ/შიდსის, ც ჰეპატიტისა და ტუბერკულოზის სკრინინგის ინტეგრირებული მოდელი </a:t>
            </a:r>
          </a:p>
          <a:p>
            <a:r>
              <a:rPr lang="ka-GE" sz="1600" dirty="0" smtClean="0">
                <a:latin typeface="Sylfaen" panose="010A0502050306030303" pitchFamily="18" charset="0"/>
              </a:rPr>
              <a:t>პროგრამაში მოიხსნა თანაგადახდა, რამაც უკეთესი პირობები შექმნა პროგრამაში დროული ჩართვისა და მკურნალობის დასრულებისთვის. </a:t>
            </a:r>
          </a:p>
          <a:p>
            <a:r>
              <a:rPr lang="ka-GE" sz="1600" dirty="0" smtClean="0">
                <a:latin typeface="Sylfaen" panose="010A0502050306030303" pitchFamily="18" charset="0"/>
              </a:rPr>
              <a:t>საქართველოს რეგიონებში ადგილობრივი ხელისუფლების ხელშეწყობით და ოჯახის ექიმების ჩართულობით გამოვლინდა ც ჰეპატიტის დამატებით </a:t>
            </a:r>
            <a:r>
              <a:rPr lang="en-US" sz="1600" dirty="0" smtClean="0">
                <a:latin typeface="Sylfaen" panose="010A0502050306030303" pitchFamily="18" charset="0"/>
              </a:rPr>
              <a:t>XXX </a:t>
            </a:r>
            <a:r>
              <a:rPr lang="ka-GE" sz="1600" dirty="0" smtClean="0">
                <a:latin typeface="Sylfaen" panose="010A0502050306030303" pitchFamily="18" charset="0"/>
              </a:rPr>
              <a:t>შემთხვევა </a:t>
            </a:r>
          </a:p>
          <a:p>
            <a:pPr marL="0" lvl="0" indent="0">
              <a:buNone/>
            </a:pPr>
            <a:endParaRPr lang="en-US" sz="1600" dirty="0">
              <a:latin typeface="Sylfaen" panose="010A0502050306030303" pitchFamily="18" charset="0"/>
            </a:endParaRPr>
          </a:p>
          <a:p>
            <a:endParaRPr lang="en-US" sz="2400" dirty="0">
              <a:latin typeface="Sylfaen" panose="010A0502050306030303" pitchFamily="18" charset="0"/>
            </a:endParaRPr>
          </a:p>
        </p:txBody>
      </p:sp>
      <p:graphicFrame>
        <p:nvGraphicFramePr>
          <p:cNvPr id="6" name="Chart 5"/>
          <p:cNvGraphicFramePr/>
          <p:nvPr>
            <p:extLst>
              <p:ext uri="{D42A27DB-BD31-4B8C-83A1-F6EECF244321}">
                <p14:modId xmlns:p14="http://schemas.microsoft.com/office/powerpoint/2010/main" val="1847580657"/>
              </p:ext>
            </p:extLst>
          </p:nvPr>
        </p:nvGraphicFramePr>
        <p:xfrm>
          <a:off x="1524000" y="1397000"/>
          <a:ext cx="5280248" cy="289609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525559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56858"/>
            <a:ext cx="8229600" cy="634082"/>
          </a:xfrm>
        </p:spPr>
        <p:txBody>
          <a:bodyPr>
            <a:noAutofit/>
          </a:bodyPr>
          <a:lstStyle/>
          <a:p>
            <a:r>
              <a:rPr lang="ka-GE" sz="2400" dirty="0" smtClean="0">
                <a:solidFill>
                  <a:schemeClr val="tx2">
                    <a:lumMod val="75000"/>
                  </a:schemeClr>
                </a:solidFill>
                <a:latin typeface="Sylfaen" panose="010A0502050306030303" pitchFamily="18" charset="0"/>
              </a:rPr>
              <a:t>პაციენტზე ორიენტირებული მოდელი, როგორც ტუბერკულოზის კონტროლის საფუძველი: რა გზას ვირჩევთ ტუბერკულოზის ეპიდემიის დასრულებისთვის</a:t>
            </a:r>
            <a:endParaRPr lang="en-US" sz="2400" dirty="0">
              <a:solidFill>
                <a:schemeClr val="tx2">
                  <a:lumMod val="75000"/>
                </a:schemeClr>
              </a:solidFill>
              <a:latin typeface="Sylfaen" panose="010A0502050306030303" pitchFamily="18" charset="0"/>
            </a:endParaRPr>
          </a:p>
        </p:txBody>
      </p:sp>
      <p:pic>
        <p:nvPicPr>
          <p:cNvPr id="5" name="Content Placeholder 4"/>
          <p:cNvPicPr>
            <a:picLocks noGrp="1" noChangeAspect="1"/>
          </p:cNvPicPr>
          <p:nvPr>
            <p:ph idx="1"/>
          </p:nvPr>
        </p:nvPicPr>
        <p:blipFill>
          <a:blip r:embed="rId3"/>
          <a:stretch>
            <a:fillRect/>
          </a:stretch>
        </p:blipFill>
        <p:spPr>
          <a:xfrm>
            <a:off x="7314470" y="2636912"/>
            <a:ext cx="1454682" cy="1506266"/>
          </a:xfrm>
          <a:prstGeom prst="rect">
            <a:avLst/>
          </a:prstGeom>
        </p:spPr>
      </p:pic>
      <p:sp>
        <p:nvSpPr>
          <p:cNvPr id="7" name="TextBox 6"/>
          <p:cNvSpPr txBox="1"/>
          <p:nvPr/>
        </p:nvSpPr>
        <p:spPr>
          <a:xfrm>
            <a:off x="323528" y="1484784"/>
            <a:ext cx="7521479" cy="4770537"/>
          </a:xfrm>
          <a:prstGeom prst="rect">
            <a:avLst/>
          </a:prstGeom>
          <a:noFill/>
        </p:spPr>
        <p:txBody>
          <a:bodyPr wrap="square" rtlCol="0">
            <a:spAutoFit/>
          </a:bodyPr>
          <a:lstStyle/>
          <a:p>
            <a:pPr marL="285750" indent="-285750">
              <a:buFont typeface="Arial" panose="020B0604020202020204" pitchFamily="34" charset="0"/>
              <a:buChar char="•"/>
            </a:pPr>
            <a:r>
              <a:rPr lang="ka-GE" sz="1600" dirty="0" smtClean="0">
                <a:latin typeface="Sylfaen" panose="010A0502050306030303" pitchFamily="18" charset="0"/>
              </a:rPr>
              <a:t>დიაგნოსტიკასა და მკურნალობაზე უნივერსალური ხელმისაწვდომობა, გამოჯანმრთელებული პაციენტებისა და სამოქალაქო ჯგუფების ჩართულობით </a:t>
            </a:r>
          </a:p>
          <a:p>
            <a:pPr marL="285750" indent="-285750">
              <a:buFont typeface="Arial" panose="020B0604020202020204" pitchFamily="34" charset="0"/>
              <a:buChar char="•"/>
            </a:pPr>
            <a:r>
              <a:rPr lang="ka-GE" sz="1600" dirty="0" smtClean="0">
                <a:latin typeface="Sylfaen" panose="010A0502050306030303" pitchFamily="18" charset="0"/>
              </a:rPr>
              <a:t>დიაგნოსტიკური შესაძლებლობების მნიშვნელოვანი გაუმჯობესება </a:t>
            </a:r>
          </a:p>
          <a:p>
            <a:pPr marL="285750" indent="-285750">
              <a:buFont typeface="Arial" panose="020B0604020202020204" pitchFamily="34" charset="0"/>
              <a:buChar char="•"/>
            </a:pPr>
            <a:r>
              <a:rPr lang="ka-GE" sz="1600" dirty="0" smtClean="0">
                <a:latin typeface="Sylfaen" panose="010A0502050306030303" pitchFamily="18" charset="0"/>
              </a:rPr>
              <a:t>ტუბერკულოზის შემთხვევების მკვეთრი კლება </a:t>
            </a:r>
            <a:endParaRPr lang="ka-GE" sz="1600" dirty="0">
              <a:latin typeface="Sylfaen" panose="010A0502050306030303" pitchFamily="18" charset="0"/>
            </a:endParaRPr>
          </a:p>
          <a:p>
            <a:pPr marL="742950" lvl="1" indent="-285750">
              <a:buFont typeface="Arial" panose="020B0604020202020204" pitchFamily="34" charset="0"/>
              <a:buChar char="•"/>
            </a:pPr>
            <a:r>
              <a:rPr lang="ka-GE" sz="1600" dirty="0" smtClean="0">
                <a:latin typeface="Sylfaen" panose="010A0502050306030303" pitchFamily="18" charset="0"/>
              </a:rPr>
              <a:t>      2009 წელს 5982 რეგისტრირებული შემთხვევა </a:t>
            </a:r>
          </a:p>
          <a:p>
            <a:pPr marL="742950" lvl="1" indent="-285750">
              <a:buFont typeface="Arial" panose="020B0604020202020204" pitchFamily="34" charset="0"/>
              <a:buChar char="•"/>
            </a:pPr>
            <a:r>
              <a:rPr lang="ka-GE" sz="1600" dirty="0" smtClean="0">
                <a:latin typeface="Sylfaen" panose="010A0502050306030303" pitchFamily="18" charset="0"/>
              </a:rPr>
              <a:t>      2019 წელს 2403 რეგისტრირებული შემთხვევა</a:t>
            </a:r>
            <a:endParaRPr lang="en-US" sz="1600" dirty="0" smtClean="0">
              <a:latin typeface="Sylfaen" panose="010A0502050306030303" pitchFamily="18" charset="0"/>
            </a:endParaRPr>
          </a:p>
          <a:p>
            <a:pPr marL="285750" indent="-285750">
              <a:buFont typeface="Arial" panose="020B0604020202020204" pitchFamily="34" charset="0"/>
              <a:buChar char="•"/>
            </a:pPr>
            <a:r>
              <a:rPr lang="ka-GE" sz="1600" dirty="0" smtClean="0">
                <a:latin typeface="Sylfaen" panose="010A0502050306030303" pitchFamily="18" charset="0"/>
              </a:rPr>
              <a:t>მკურნალობის გამოსავლები გაუმჯობესდა </a:t>
            </a:r>
            <a:r>
              <a:rPr lang="ka-GE" sz="1600" dirty="0" smtClean="0">
                <a:solidFill>
                  <a:srgbClr val="C00000"/>
                </a:solidFill>
                <a:latin typeface="Sylfaen" panose="010A0502050306030303" pitchFamily="18" charset="0"/>
              </a:rPr>
              <a:t>2018 წელს მულტირეზისტენტული ფორმებისთვის 65%, ხოლო განსაკუთრებით რეზისტენტული ფორმებისთვის 56% შეადგინა </a:t>
            </a:r>
          </a:p>
          <a:p>
            <a:pPr marL="285750" indent="-285750">
              <a:buFont typeface="Arial" panose="020B0604020202020204" pitchFamily="34" charset="0"/>
              <a:buChar char="•"/>
            </a:pPr>
            <a:r>
              <a:rPr lang="ka-GE" sz="1600" dirty="0" smtClean="0">
                <a:latin typeface="Sylfaen" panose="010A0502050306030303" pitchFamily="18" charset="0"/>
              </a:rPr>
              <a:t>2019 წელს სამინისტრომ აამოქმედა დიაგნოზთან შეჭიდული ჯგუფით დაფინანსების მეთოდოლოგია ტუბერკულოზის პროგრამისთვის. </a:t>
            </a:r>
          </a:p>
          <a:p>
            <a:pPr marL="285750" indent="-285750">
              <a:buFont typeface="Arial" panose="020B0604020202020204" pitchFamily="34" charset="0"/>
              <a:buChar char="•"/>
            </a:pPr>
            <a:r>
              <a:rPr lang="ka-GE" sz="1600" dirty="0" smtClean="0">
                <a:latin typeface="Sylfaen" panose="010A0502050306030303" pitchFamily="18" charset="0"/>
              </a:rPr>
              <a:t>2019 წელს დაიწყო შედეგებზე ორიენტირებული დაფინანსების მეთოდის პილოტირება ტუბერკულოზის სერვისისთვის, რომლის მიზანი ტუბერკულოზის მართვის პაციენტზე ორიენტირებული მოდელის ჩამოყალიბებაა</a:t>
            </a:r>
          </a:p>
          <a:p>
            <a:pPr marL="285750" indent="-285750">
              <a:buFont typeface="Arial" panose="020B0604020202020204" pitchFamily="34" charset="0"/>
              <a:buChar char="•"/>
            </a:pPr>
            <a:r>
              <a:rPr lang="ka-GE" sz="1600" dirty="0" smtClean="0">
                <a:latin typeface="Sylfaen" panose="010A0502050306030303" pitchFamily="18" charset="0"/>
              </a:rPr>
              <a:t>2019 წელს ფუნქციონირება შეწყვიტა აბასთუმნის ტუბერკულოზის საავადმყოფომ - კიდევ ერთი უმნიშვნელოვანესი ნაბიჯი ტუბერკულოზის დასრულების მიზნებისკენ </a:t>
            </a:r>
          </a:p>
        </p:txBody>
      </p:sp>
    </p:spTree>
    <p:extLst>
      <p:ext uri="{BB962C8B-B14F-4D97-AF65-F5344CB8AC3E}">
        <p14:creationId xmlns:p14="http://schemas.microsoft.com/office/powerpoint/2010/main" val="26819799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dirty="0" smtClean="0">
                <a:latin typeface="Sylfaen" panose="010A0502050306030303" pitchFamily="18" charset="0"/>
              </a:rPr>
              <a:t>აივ-შიდსის პროგრამების გაუმჯობესების პრიორიტეტები</a:t>
            </a:r>
            <a:endParaRPr lang="en-US" dirty="0">
              <a:latin typeface="Sylfaen" panose="010A0502050306030303" pitchFamily="18" charset="0"/>
            </a:endParaRPr>
          </a:p>
        </p:txBody>
      </p:sp>
      <p:sp>
        <p:nvSpPr>
          <p:cNvPr id="3" name="Content Placeholder 2"/>
          <p:cNvSpPr>
            <a:spLocks noGrp="1"/>
          </p:cNvSpPr>
          <p:nvPr>
            <p:ph idx="1"/>
          </p:nvPr>
        </p:nvSpPr>
        <p:spPr>
          <a:xfrm>
            <a:off x="457200" y="1700808"/>
            <a:ext cx="8229600" cy="4525963"/>
          </a:xfrm>
        </p:spPr>
        <p:txBody>
          <a:bodyPr>
            <a:normAutofit fontScale="92500" lnSpcReduction="10000"/>
          </a:bodyPr>
          <a:lstStyle/>
          <a:p>
            <a:r>
              <a:rPr lang="ka-GE" dirty="0" smtClean="0">
                <a:latin typeface="Sylfaen" panose="010A0502050306030303" pitchFamily="18" charset="0"/>
              </a:rPr>
              <a:t>აივ-შიდსის სერვისებზე ხელმისაწვდომობის გაუმჯობესება: იგეგმება მკურნალობის დეცენტრალიზაცია თელავში და </a:t>
            </a:r>
            <a:r>
              <a:rPr lang="en-US" dirty="0" smtClean="0">
                <a:latin typeface="Sylfaen" panose="010A0502050306030303" pitchFamily="18" charset="0"/>
              </a:rPr>
              <a:t>XXXX </a:t>
            </a:r>
            <a:endParaRPr lang="ka-GE" dirty="0" smtClean="0">
              <a:latin typeface="Sylfaen" panose="010A0502050306030303" pitchFamily="18" charset="0"/>
            </a:endParaRPr>
          </a:p>
          <a:p>
            <a:r>
              <a:rPr lang="ka-GE" dirty="0">
                <a:latin typeface="Sylfaen" panose="010A0502050306030303" pitchFamily="18" charset="0"/>
              </a:rPr>
              <a:t>სისხლის პროგრამით - </a:t>
            </a:r>
            <a:r>
              <a:rPr lang="en-US" dirty="0">
                <a:latin typeface="Sylfaen" panose="010A0502050306030303" pitchFamily="18" charset="0"/>
              </a:rPr>
              <a:t>NAT </a:t>
            </a:r>
            <a:r>
              <a:rPr lang="ka-GE" dirty="0">
                <a:latin typeface="Sylfaen" panose="010A0502050306030303" pitchFamily="18" charset="0"/>
              </a:rPr>
              <a:t>ცენტრალიზებული კვლევის დანერგვა ლუგარის ბაზაზე, ევროკავშირთან თვინინგის პროგრამა, ხარისხის კონტროლის დამატებითი ელემენტების დანერგვა</a:t>
            </a:r>
          </a:p>
        </p:txBody>
      </p:sp>
    </p:spTree>
    <p:extLst>
      <p:ext uri="{BB962C8B-B14F-4D97-AF65-F5344CB8AC3E}">
        <p14:creationId xmlns:p14="http://schemas.microsoft.com/office/powerpoint/2010/main" val="2404707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dirty="0" smtClean="0">
                <a:latin typeface="Sylfaen" panose="010A0502050306030303" pitchFamily="18" charset="0"/>
              </a:rPr>
              <a:t>კიბოს სკრინინგის პროგრამების გაუმჯობესება</a:t>
            </a:r>
            <a:endParaRPr lang="en-US" dirty="0">
              <a:latin typeface="Sylfaen" panose="010A0502050306030303" pitchFamily="18" charset="0"/>
            </a:endParaRPr>
          </a:p>
        </p:txBody>
      </p:sp>
      <p:sp>
        <p:nvSpPr>
          <p:cNvPr id="3" name="Content Placeholder 2"/>
          <p:cNvSpPr>
            <a:spLocks noGrp="1"/>
          </p:cNvSpPr>
          <p:nvPr>
            <p:ph idx="1"/>
          </p:nvPr>
        </p:nvSpPr>
        <p:spPr>
          <a:xfrm>
            <a:off x="442737" y="1556792"/>
            <a:ext cx="8229600" cy="4809133"/>
          </a:xfrm>
        </p:spPr>
        <p:txBody>
          <a:bodyPr>
            <a:normAutofit fontScale="77500" lnSpcReduction="20000"/>
          </a:bodyPr>
          <a:lstStyle/>
          <a:p>
            <a:r>
              <a:rPr lang="ka-GE" dirty="0" smtClean="0">
                <a:latin typeface="Sylfaen" panose="010A0502050306030303" pitchFamily="18" charset="0"/>
              </a:rPr>
              <a:t>დაავადებათა </a:t>
            </a:r>
            <a:r>
              <a:rPr lang="ka-GE" dirty="0">
                <a:latin typeface="Sylfaen" panose="010A0502050306030303" pitchFamily="18" charset="0"/>
              </a:rPr>
              <a:t>ადრეული გამოვლენა და სკრინინგი - კიბოს სკრინინგის ფორმატის ცვლილება, ლაბორატორიული კვლევების დასტანდარტება და ცენტრალიზაცია, ვაუჩერულ პრინციპებზე გადაყვანა და მიმწოდებელთა რიცხვის გაზრდა მომსახურების მაქსიმალური გეოგრაფიული ხელმისაწვდომობის </a:t>
            </a:r>
            <a:r>
              <a:rPr lang="ka-GE" dirty="0" smtClean="0">
                <a:latin typeface="Sylfaen" panose="010A0502050306030303" pitchFamily="18" charset="0"/>
              </a:rPr>
              <a:t>უზრუნველსაყოფად </a:t>
            </a:r>
            <a:r>
              <a:rPr lang="ka-GE" dirty="0" smtClean="0">
                <a:solidFill>
                  <a:schemeClr val="accent6">
                    <a:lumMod val="75000"/>
                  </a:schemeClr>
                </a:solidFill>
                <a:latin typeface="Sylfaen" panose="010A0502050306030303" pitchFamily="18" charset="0"/>
              </a:rPr>
              <a:t>[დავამატოთ სერვისების მოხმარება და ბენეფიციარების რაოდენობა როგორ შეიცვალა]</a:t>
            </a:r>
          </a:p>
          <a:p>
            <a:r>
              <a:rPr lang="ka-GE" dirty="0" smtClean="0">
                <a:latin typeface="Sylfaen" panose="010A0502050306030303" pitchFamily="18" charset="0"/>
              </a:rPr>
              <a:t>მომსახურების </a:t>
            </a:r>
            <a:r>
              <a:rPr lang="ka-GE" dirty="0">
                <a:latin typeface="Sylfaen" panose="010A0502050306030303" pitchFamily="18" charset="0"/>
              </a:rPr>
              <a:t>ტარიფების </a:t>
            </a:r>
            <a:r>
              <a:rPr lang="ka-GE" dirty="0" smtClean="0">
                <a:latin typeface="Sylfaen" panose="010A0502050306030303" pitchFamily="18" charset="0"/>
              </a:rPr>
              <a:t>გადახედვა/მატება]</a:t>
            </a:r>
          </a:p>
          <a:p>
            <a:r>
              <a:rPr lang="ka-GE" dirty="0" smtClean="0">
                <a:latin typeface="Sylfaen" panose="010A0502050306030303" pitchFamily="18" charset="0"/>
              </a:rPr>
              <a:t>ორგანიზებული </a:t>
            </a:r>
            <a:r>
              <a:rPr lang="ka-GE" dirty="0">
                <a:latin typeface="Sylfaen" panose="010A0502050306030303" pitchFamily="18" charset="0"/>
              </a:rPr>
              <a:t>სკრინინგის </a:t>
            </a:r>
            <a:r>
              <a:rPr lang="ka-GE" dirty="0" smtClean="0">
                <a:latin typeface="Sylfaen" panose="010A0502050306030303" pitchFamily="18" charset="0"/>
              </a:rPr>
              <a:t>დანერგვა</a:t>
            </a:r>
          </a:p>
          <a:p>
            <a:r>
              <a:rPr lang="ka-GE" dirty="0" smtClean="0">
                <a:latin typeface="Sylfaen" panose="010A0502050306030303" pitchFamily="18" charset="0"/>
              </a:rPr>
              <a:t>ზუგდიდში </a:t>
            </a:r>
            <a:r>
              <a:rPr lang="ka-GE" dirty="0">
                <a:latin typeface="Sylfaen" panose="010A0502050306030303" pitchFamily="18" charset="0"/>
              </a:rPr>
              <a:t>ახალი სკრინინგ ცენტრის გახსნა ჩეხეთის მთავრობის დახმარებით</a:t>
            </a:r>
          </a:p>
          <a:p>
            <a:endParaRPr lang="en-US" dirty="0">
              <a:latin typeface="Sylfaen" panose="010A0502050306030303" pitchFamily="18" charset="0"/>
            </a:endParaRPr>
          </a:p>
        </p:txBody>
      </p:sp>
    </p:spTree>
    <p:extLst>
      <p:ext uri="{BB962C8B-B14F-4D97-AF65-F5344CB8AC3E}">
        <p14:creationId xmlns:p14="http://schemas.microsoft.com/office/powerpoint/2010/main" val="20322340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dirty="0" smtClean="0">
                <a:latin typeface="Sylfaen" panose="010A0502050306030303" pitchFamily="18" charset="0"/>
              </a:rPr>
              <a:t>რა მიმართულებით გაფართოვდა იმუნიზაციის პროგრამები</a:t>
            </a:r>
            <a:endParaRPr lang="en-US" dirty="0">
              <a:latin typeface="Sylfaen" panose="010A0502050306030303" pitchFamily="18" charset="0"/>
            </a:endParaRPr>
          </a:p>
        </p:txBody>
      </p:sp>
      <p:sp>
        <p:nvSpPr>
          <p:cNvPr id="3" name="Content Placeholder 2"/>
          <p:cNvSpPr>
            <a:spLocks noGrp="1"/>
          </p:cNvSpPr>
          <p:nvPr>
            <p:ph idx="1"/>
          </p:nvPr>
        </p:nvSpPr>
        <p:spPr>
          <a:xfrm>
            <a:off x="457200" y="1700808"/>
            <a:ext cx="8229600" cy="4809133"/>
          </a:xfrm>
        </p:spPr>
        <p:txBody>
          <a:bodyPr>
            <a:normAutofit fontScale="55000" lnSpcReduction="20000"/>
          </a:bodyPr>
          <a:lstStyle/>
          <a:p>
            <a:r>
              <a:rPr lang="ka-GE" dirty="0" smtClean="0">
                <a:latin typeface="Sylfaen" panose="010A0502050306030303" pitchFamily="18" charset="0"/>
              </a:rPr>
              <a:t>პაპილომავირუსის </a:t>
            </a:r>
            <a:r>
              <a:rPr lang="ka-GE" dirty="0">
                <a:latin typeface="Sylfaen" panose="010A0502050306030303" pitchFamily="18" charset="0"/>
              </a:rPr>
              <a:t>საწინააღმდეგო აცრის დანერგვა 10-11-12 წლის ასაკის </a:t>
            </a:r>
            <a:r>
              <a:rPr lang="ka-GE" dirty="0" smtClean="0">
                <a:latin typeface="Sylfaen" panose="010A0502050306030303" pitchFamily="18" charset="0"/>
              </a:rPr>
              <a:t>გოგონებში</a:t>
            </a:r>
          </a:p>
          <a:p>
            <a:r>
              <a:rPr lang="ka-GE" dirty="0" smtClean="0">
                <a:latin typeface="Sylfaen" panose="010A0502050306030303" pitchFamily="18" charset="0"/>
              </a:rPr>
              <a:t> </a:t>
            </a:r>
            <a:r>
              <a:rPr lang="ka-GE" dirty="0">
                <a:latin typeface="Sylfaen" panose="010A0502050306030303" pitchFamily="18" charset="0"/>
              </a:rPr>
              <a:t>დიფტერია-ტეტანუსის, დიფტერია-ტეტანუსი/ყივანახველას და პოლიომიელიტის ორალური ვაქცინის 18 თვის და 5 წლის ასაკში ჩანაცვლება კომბინირებული 4 კომპონენტიანი </a:t>
            </a:r>
            <a:r>
              <a:rPr lang="ka-GE" dirty="0" smtClean="0">
                <a:latin typeface="Sylfaen" panose="010A0502050306030303" pitchFamily="18" charset="0"/>
              </a:rPr>
              <a:t>ვაქცინით</a:t>
            </a:r>
          </a:p>
          <a:p>
            <a:r>
              <a:rPr lang="ka-GE" dirty="0" smtClean="0">
                <a:latin typeface="Sylfaen" panose="010A0502050306030303" pitchFamily="18" charset="0"/>
              </a:rPr>
              <a:t>ცივი </a:t>
            </a:r>
            <a:r>
              <a:rPr lang="ka-GE" dirty="0">
                <a:latin typeface="Sylfaen" panose="010A0502050306030303" pitchFamily="18" charset="0"/>
              </a:rPr>
              <a:t>ჯაჭვის </a:t>
            </a:r>
            <a:r>
              <a:rPr lang="ka-GE" dirty="0" smtClean="0">
                <a:latin typeface="Sylfaen" panose="010A0502050306030303" pitchFamily="18" charset="0"/>
              </a:rPr>
              <a:t>განახლება</a:t>
            </a:r>
          </a:p>
          <a:p>
            <a:r>
              <a:rPr lang="ka-GE" dirty="0" smtClean="0">
                <a:latin typeface="Sylfaen" panose="010A0502050306030303" pitchFamily="18" charset="0"/>
              </a:rPr>
              <a:t> </a:t>
            </a:r>
            <a:r>
              <a:rPr lang="ka-GE" dirty="0">
                <a:latin typeface="Sylfaen" panose="010A0502050306030303" pitchFamily="18" charset="0"/>
              </a:rPr>
              <a:t>საინფორმაციო კამპანიის სახელმწიფო პროგრამაში </a:t>
            </a:r>
            <a:r>
              <a:rPr lang="ka-GE" dirty="0" smtClean="0">
                <a:latin typeface="Sylfaen" panose="010A0502050306030303" pitchFamily="18" charset="0"/>
              </a:rPr>
              <a:t>გადმობარება</a:t>
            </a:r>
          </a:p>
          <a:p>
            <a:r>
              <a:rPr lang="ka-GE" dirty="0" smtClean="0">
                <a:latin typeface="Sylfaen" panose="010A0502050306030303" pitchFamily="18" charset="0"/>
              </a:rPr>
              <a:t>ახალი </a:t>
            </a:r>
            <a:r>
              <a:rPr lang="ka-GE" dirty="0">
                <a:latin typeface="Sylfaen" panose="010A0502050306030303" pitchFamily="18" charset="0"/>
              </a:rPr>
              <a:t>ელექტრონული სისტემის გამართვა და სრულად ელექტრონულ ანგარიშგებაზე გადასვლა« რომლითაც ინდივიდის დონეზე არის აცრებით მოცვის სტატუსი </a:t>
            </a:r>
            <a:r>
              <a:rPr lang="ka-GE" dirty="0" smtClean="0">
                <a:latin typeface="Sylfaen" panose="010A0502050306030303" pitchFamily="18" charset="0"/>
              </a:rPr>
              <a:t>მიკვლევადი</a:t>
            </a:r>
          </a:p>
          <a:p>
            <a:r>
              <a:rPr lang="ka-GE" dirty="0" smtClean="0">
                <a:latin typeface="Sylfaen" panose="010A0502050306030303" pitchFamily="18" charset="0"/>
              </a:rPr>
              <a:t> </a:t>
            </a:r>
            <a:r>
              <a:rPr lang="ka-GE" dirty="0">
                <a:latin typeface="Sylfaen" panose="010A0502050306030303" pitchFamily="18" charset="0"/>
              </a:rPr>
              <a:t>იმუნიზაციის აპლიკაციის განახლება, წითელას არაგეგმიური აცრების ჩატარება და ეპიდაფეთქების </a:t>
            </a:r>
            <a:r>
              <a:rPr lang="ka-GE" dirty="0" smtClean="0">
                <a:latin typeface="Sylfaen" panose="010A0502050306030303" pitchFamily="18" charset="0"/>
              </a:rPr>
              <a:t>შეკავება</a:t>
            </a:r>
          </a:p>
          <a:p>
            <a:r>
              <a:rPr lang="ka-GE" dirty="0" smtClean="0">
                <a:latin typeface="Sylfaen" panose="010A0502050306030303" pitchFamily="18" charset="0"/>
              </a:rPr>
              <a:t>გრიპის </a:t>
            </a:r>
            <a:r>
              <a:rPr lang="ka-GE" dirty="0">
                <a:latin typeface="Sylfaen" panose="010A0502050306030303" pitchFamily="18" charset="0"/>
              </a:rPr>
              <a:t>ვაქცინის შესყიდვის მოცულობების </a:t>
            </a:r>
            <a:r>
              <a:rPr lang="ka-GE" dirty="0" smtClean="0">
                <a:latin typeface="Sylfaen" panose="010A0502050306030303" pitchFamily="18" charset="0"/>
              </a:rPr>
              <a:t>გაზრდა</a:t>
            </a:r>
          </a:p>
          <a:p>
            <a:pPr lvl="1"/>
            <a:r>
              <a:rPr lang="ka-GE" dirty="0" smtClean="0">
                <a:latin typeface="Sylfaen" panose="010A0502050306030303" pitchFamily="18" charset="0"/>
              </a:rPr>
              <a:t>2018 </a:t>
            </a:r>
            <a:r>
              <a:rPr lang="ka-GE" dirty="0">
                <a:latin typeface="Sylfaen" panose="010A0502050306030303" pitchFamily="18" charset="0"/>
              </a:rPr>
              <a:t>წელთან შედარებით 2.5-ჯერ მეტი და შეადგინა 100 ათასი დოზა, მიმდინარე წელს უკვე შესყიდულია 135 ათასი დოზა და დამატებით ხდება 100 ათასი დოზის შესყიდვა. </a:t>
            </a:r>
          </a:p>
          <a:p>
            <a:r>
              <a:rPr lang="ka-GE" dirty="0" smtClean="0">
                <a:latin typeface="Sylfaen" panose="010A0502050306030303" pitchFamily="18" charset="0"/>
              </a:rPr>
              <a:t>2019-20 </a:t>
            </a:r>
            <a:r>
              <a:rPr lang="ka-GE" dirty="0">
                <a:latin typeface="Sylfaen" panose="010A0502050306030303" pitchFamily="18" charset="0"/>
              </a:rPr>
              <a:t>წლებში შესყიდული იქნა 4 კომპონენტიანი ვაქცინა. ტეტანუსის და ბ ჰეპატიტის ვაქცინის მიმღებთა წრის გაფართოება</a:t>
            </a:r>
            <a:r>
              <a:rPr lang="ka-GE" dirty="0" smtClean="0">
                <a:latin typeface="Sylfaen" panose="010A0502050306030303" pitchFamily="18" charset="0"/>
              </a:rPr>
              <a:t>.</a:t>
            </a:r>
          </a:p>
          <a:p>
            <a:r>
              <a:rPr lang="ka-GE" dirty="0" smtClean="0">
                <a:latin typeface="Sylfaen" panose="010A0502050306030303" pitchFamily="18" charset="0"/>
              </a:rPr>
              <a:t>2020 წლიდან პნევმონიის ვაქცინაციის დანერგვა 65 წლის ზემოთ პირებში  </a:t>
            </a:r>
            <a:endParaRPr lang="ka-GE" dirty="0">
              <a:latin typeface="Sylfaen" panose="010A0502050306030303" pitchFamily="18" charset="0"/>
            </a:endParaRPr>
          </a:p>
          <a:p>
            <a:endParaRPr lang="en-US" dirty="0">
              <a:latin typeface="Sylfaen" panose="010A0502050306030303" pitchFamily="18" charset="0"/>
            </a:endParaRPr>
          </a:p>
        </p:txBody>
      </p:sp>
    </p:spTree>
    <p:extLst>
      <p:ext uri="{BB962C8B-B14F-4D97-AF65-F5344CB8AC3E}">
        <p14:creationId xmlns:p14="http://schemas.microsoft.com/office/powerpoint/2010/main" val="37993504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735</TotalTime>
  <Words>2349</Words>
  <Application>Microsoft Office PowerPoint</Application>
  <PresentationFormat>On-screen Show (4:3)</PresentationFormat>
  <Paragraphs>201</Paragraphs>
  <Slides>18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Sylfaen</vt:lpstr>
      <vt:lpstr>Times New Roman</vt:lpstr>
      <vt:lpstr>Office Theme</vt:lpstr>
      <vt:lpstr>ოკუპირებული ტერიტორიებიდან დევნილთა, შრომის, ჯანმრთელობისა და სოციალური დაცვის სამინისტროს ანგარიში ჯანმრთელობის დაცვის სფეროში </vt:lpstr>
      <vt:lpstr>რით იყო აღსანიშნავი გასული 12 თვე ჯანდაცვის სექტორში </vt:lpstr>
      <vt:lpstr>საყოველთაო ხელმისაწვდომობის პროგრამის გავლილი ეტაპები, სად ვართ დღეს და რა მიმართულებას ვირჩევთ </vt:lpstr>
      <vt:lpstr>მიღწევები საზოგადოებრივი ჯანმრთელობის დაცვის სფეროში</vt:lpstr>
      <vt:lpstr>როგორია C ჰეპატიტის ელიმინაციის პროგრამის შედეგები </vt:lpstr>
      <vt:lpstr>პაციენტზე ორიენტირებული მოდელი, როგორც ტუბერკულოზის კონტროლის საფუძველი: რა გზას ვირჩევთ ტუბერკულოზის ეპიდემიის დასრულებისთვის</vt:lpstr>
      <vt:lpstr>აივ-შიდსის პროგრამების გაუმჯობესების პრიორიტეტები</vt:lpstr>
      <vt:lpstr>კიბოს სკრინინგის პროგრამების გაუმჯობესება</vt:lpstr>
      <vt:lpstr>რა მიმართულებით გაფართოვდა იმუნიზაციის პროგრამები</vt:lpstr>
      <vt:lpstr>ჯანმრთელობის მიზნები ვერ მიიღწევა ფსიქიკური ჯანმრთელობის ხელშეწყობის გარეშე- რა მიმართულებას ვირჩევთ და რამდენად სწრაფია დეინსტიტუციონალიზაციის პროცესი  </vt:lpstr>
      <vt:lpstr>პაციენტის უფლებების დაცვისა და ჯანდაცვის სერვისების ხარისხის უზრუნველყოფისთვის რეგულირების მექანიზმების დახვეწა </vt:lpstr>
      <vt:lpstr>საგანგებო სიტუაციების კოორდინაციისა და გადაუდებელი დახმარების ცენტრი</vt:lpstr>
      <vt:lpstr>პირველადი ჯანდაცვა- ჯანდაცვის სისტემის საფუძველი </vt:lpstr>
      <vt:lpstr>ჯანდაცვის სერვისების მობილიზება კოვიდზე რეაგირებისთვის </vt:lpstr>
      <vt:lpstr>კოვიდზე პასუხის ძირითადი სტრატეგიები და მათი შედეგები </vt:lpstr>
      <vt:lpstr>კოვიდ 19-ის პირველი ტალღის ზემოქმედება ჯანდაცვის სექტორზე: კრიზისი თუ შესაძლებლობა?</vt:lpstr>
      <vt:lpstr>სახელმწიფო დაწესებულებების სქელის ოპტიმიზაცია და გაძლიერება შექმნის ჯანდაცვის სისტემის სიმყარის გარანტიას დღეს, კოვიდ 19ის ეპიდემიის პირობებში და სამომავლოდ</vt:lpstr>
      <vt:lpstr>კოვიდ 19-ის პასუხისთვის საერთაშორისო თანამშრომლობა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ოკუპირებული ტერიტორიებიდან დევნილთა, შრომის, ჯანმრთელობისა და სოციალური დაცვის სამინისტროს ანგარიში</dc:title>
  <dc:creator>Windows User</dc:creator>
  <cp:lastModifiedBy>Tamar Gabunia</cp:lastModifiedBy>
  <cp:revision>48</cp:revision>
  <dcterms:created xsi:type="dcterms:W3CDTF">2020-06-13T18:41:24Z</dcterms:created>
  <dcterms:modified xsi:type="dcterms:W3CDTF">2020-06-14T17:57:40Z</dcterms:modified>
</cp:coreProperties>
</file>