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62" r:id="rId3"/>
    <p:sldId id="272" r:id="rId4"/>
    <p:sldId id="263" r:id="rId5"/>
    <p:sldId id="280" r:id="rId6"/>
    <p:sldId id="278" r:id="rId7"/>
    <p:sldId id="284" r:id="rId8"/>
    <p:sldId id="266" r:id="rId9"/>
    <p:sldId id="282" r:id="rId10"/>
    <p:sldId id="270" r:id="rId11"/>
    <p:sldId id="281" r:id="rId12"/>
    <p:sldId id="290" r:id="rId13"/>
    <p:sldId id="267" r:id="rId14"/>
    <p:sldId id="268" r:id="rId15"/>
    <p:sldId id="265" r:id="rId16"/>
    <p:sldId id="286" r:id="rId17"/>
    <p:sldId id="288" r:id="rId18"/>
    <p:sldId id="285" r:id="rId19"/>
    <p:sldId id="287" r:id="rId20"/>
    <p:sldId id="274" r:id="rId21"/>
    <p:sldId id="269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0" algn="l" defTabSz="914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1" algn="l" defTabSz="914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2" algn="l" defTabSz="914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62" algn="l" defTabSz="914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52" algn="l" defTabSz="914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43" algn="l" defTabSz="914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33" algn="l" defTabSz="914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24" algn="l" defTabSz="914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9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0891D-0B4F-4018-947F-07DD18268AB8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D15E-6CF5-4BAA-B04C-A35D1290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0" algn="l" defTabSz="9143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1" algn="l" defTabSz="9143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2" algn="l" defTabSz="9143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2" algn="l" defTabSz="9143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2" algn="l" defTabSz="9143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3" algn="l" defTabSz="9143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3" algn="l" defTabSz="9143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4" algn="l" defTabSz="9143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D15E-6CF5-4BAA-B04C-A35D129017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D15E-6CF5-4BAA-B04C-A35D129017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9" indent="0" algn="ctr">
              <a:buNone/>
              <a:defRPr sz="1800"/>
            </a:lvl3pPr>
            <a:lvl4pPr marL="1371584" indent="0" algn="ctr">
              <a:buNone/>
              <a:defRPr sz="1600"/>
            </a:lvl4pPr>
            <a:lvl5pPr marL="1828779" indent="0" algn="ctr">
              <a:buNone/>
              <a:defRPr sz="1600"/>
            </a:lvl5pPr>
            <a:lvl6pPr marL="2285974" indent="0" algn="ctr">
              <a:buNone/>
              <a:defRPr sz="1600"/>
            </a:lvl6pPr>
            <a:lvl7pPr marL="2743169" indent="0" algn="ctr">
              <a:buNone/>
              <a:defRPr sz="1600"/>
            </a:lvl7pPr>
            <a:lvl8pPr marL="3200363" indent="0" algn="ctr">
              <a:buNone/>
              <a:defRPr sz="1600"/>
            </a:lvl8pPr>
            <a:lvl9pPr marL="365755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9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4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2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9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9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9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89" indent="0">
              <a:buNone/>
              <a:defRPr sz="1200"/>
            </a:lvl3pPr>
            <a:lvl4pPr marL="1371584" indent="0">
              <a:buNone/>
              <a:defRPr sz="1000"/>
            </a:lvl4pPr>
            <a:lvl5pPr marL="1828779" indent="0">
              <a:buNone/>
              <a:defRPr sz="1000"/>
            </a:lvl5pPr>
            <a:lvl6pPr marL="2285974" indent="0">
              <a:buNone/>
              <a:defRPr sz="1000"/>
            </a:lvl6pPr>
            <a:lvl7pPr marL="2743169" indent="0">
              <a:buNone/>
              <a:defRPr sz="1000"/>
            </a:lvl7pPr>
            <a:lvl8pPr marL="3200363" indent="0">
              <a:buNone/>
              <a:defRPr sz="1000"/>
            </a:lvl8pPr>
            <a:lvl9pPr marL="365755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4" indent="0">
              <a:buNone/>
              <a:defRPr sz="2000"/>
            </a:lvl4pPr>
            <a:lvl5pPr marL="1828779" indent="0">
              <a:buNone/>
              <a:defRPr sz="2000"/>
            </a:lvl5pPr>
            <a:lvl6pPr marL="2285974" indent="0">
              <a:buNone/>
              <a:defRPr sz="2000"/>
            </a:lvl6pPr>
            <a:lvl7pPr marL="2743169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89" indent="0">
              <a:buNone/>
              <a:defRPr sz="1200"/>
            </a:lvl3pPr>
            <a:lvl4pPr marL="1371584" indent="0">
              <a:buNone/>
              <a:defRPr sz="1000"/>
            </a:lvl4pPr>
            <a:lvl5pPr marL="1828779" indent="0">
              <a:buNone/>
              <a:defRPr sz="1000"/>
            </a:lvl5pPr>
            <a:lvl6pPr marL="2285974" indent="0">
              <a:buNone/>
              <a:defRPr sz="1000"/>
            </a:lvl6pPr>
            <a:lvl7pPr marL="2743169" indent="0">
              <a:buNone/>
              <a:defRPr sz="1000"/>
            </a:lvl7pPr>
            <a:lvl8pPr marL="3200363" indent="0">
              <a:buNone/>
              <a:defRPr sz="1000"/>
            </a:lvl8pPr>
            <a:lvl9pPr marL="365755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29CD7-5E41-4257-B53D-2D515EDFB64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B2B3-AF89-406C-8009-65403950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8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1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1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.au/sites/default/files/documents/2020/02/australian-health-sector-emergency-response-plan-for-novel-coronavirus-covid-19_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lancet.com/journals/lanres/article/PIIS2213-2600(20)30071-0/fulltex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1780"/>
          </a:xfrm>
        </p:spPr>
        <p:txBody>
          <a:bodyPr/>
          <a:lstStyle/>
          <a:p>
            <a:r>
              <a:rPr lang="ka-GE" dirty="0" smtClean="0"/>
              <a:t>ცხელების კლინიკა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9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1" y="1536884"/>
            <a:ext cx="10972800" cy="493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2324073" algn="l"/>
              </a:tabLst>
            </a:pPr>
            <a:r>
              <a:rPr lang="ka-GE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ტრიაჟის/გასინჯვის წინა სივრცე;</a:t>
            </a: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2324073" algn="l"/>
              </a:tabLst>
            </a:pPr>
            <a:r>
              <a:rPr lang="ka-GE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განცალკევებული </a:t>
            </a:r>
            <a:r>
              <a:rPr lang="ka-GE" sz="2400" dirty="0">
                <a:ea typeface="Calibri" panose="020F0502020204030204" pitchFamily="34" charset="0"/>
                <a:cs typeface="Calibri" panose="020F0502020204030204" pitchFamily="34" charset="0"/>
              </a:rPr>
              <a:t>გასასინჯი </a:t>
            </a:r>
            <a:r>
              <a:rPr lang="ka-GE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ოთახი; </a:t>
            </a: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2324073" algn="l"/>
              </a:tabLst>
            </a:pPr>
            <a:r>
              <a:rPr lang="ka-GE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ლაბორატორია; </a:t>
            </a: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2324073" algn="l"/>
              </a:tabLst>
            </a:pPr>
            <a:r>
              <a:rPr lang="ka-GE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დაკვირვების ოთახი; </a:t>
            </a: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2324073" algn="l"/>
              </a:tabLst>
            </a:pPr>
            <a:r>
              <a:rPr lang="ka-GE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რეანიმაციის (რესუსიტაციის) ოთახი.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324073" algn="l"/>
              </a:tabLst>
            </a:pPr>
            <a:r>
              <a:rPr lang="ka-GE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გაყავით </a:t>
            </a:r>
            <a:r>
              <a:rPr lang="ka-GE" sz="2800" dirty="0">
                <a:ea typeface="Calibri" panose="020F0502020204030204" pitchFamily="34" charset="0"/>
                <a:cs typeface="Calibri" panose="020F0502020204030204" pitchFamily="34" charset="0"/>
              </a:rPr>
              <a:t>ზონები დიაგნოზების და მკურნალობის მიხედვით</a:t>
            </a:r>
            <a:r>
              <a:rPr lang="ka-GE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: პაციენტები </a:t>
            </a:r>
            <a:r>
              <a:rPr lang="ka-GE" sz="2800" dirty="0">
                <a:ea typeface="Calibri" panose="020F0502020204030204" pitchFamily="34" charset="0"/>
                <a:cs typeface="Calibri" panose="020F0502020204030204" pitchFamily="34" charset="0"/>
              </a:rPr>
              <a:t>ეპიდემიოლოგიური ისტორიით და ცხელებით </a:t>
            </a:r>
            <a:r>
              <a:rPr lang="ka-GE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ან/და </a:t>
            </a:r>
            <a:r>
              <a:rPr lang="ka-GE" sz="2800" dirty="0">
                <a:ea typeface="Calibri" panose="020F0502020204030204" pitchFamily="34" charset="0"/>
                <a:cs typeface="Calibri" panose="020F0502020204030204" pitchFamily="34" charset="0"/>
              </a:rPr>
              <a:t>რესპირატორული სიმპტომებით მოათავსეთ საეჭვი </a:t>
            </a:r>
            <a:r>
              <a:rPr lang="it-IT" sz="2800" dirty="0"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ru-RU" sz="2800" dirty="0">
                <a:ea typeface="Calibri" panose="020F0502020204030204" pitchFamily="34" charset="0"/>
                <a:cs typeface="Calibri" panose="020F0502020204030204" pitchFamily="34" charset="0"/>
              </a:rPr>
              <a:t>-19 </a:t>
            </a:r>
            <a:r>
              <a:rPr lang="ka-GE" sz="2800" dirty="0">
                <a:ea typeface="Calibri" panose="020F0502020204030204" pitchFamily="34" charset="0"/>
                <a:cs typeface="Calibri" panose="020F0502020204030204" pitchFamily="34" charset="0"/>
              </a:rPr>
              <a:t>ზონაში; </a:t>
            </a:r>
            <a:endParaRPr lang="ka-GE" sz="28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324073" algn="l"/>
              </a:tabLst>
            </a:pPr>
            <a:r>
              <a:rPr lang="ka-GE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ავადმყოფები </a:t>
            </a:r>
            <a:r>
              <a:rPr lang="ka-GE" sz="2800" dirty="0">
                <a:ea typeface="Calibri" panose="020F0502020204030204" pitchFamily="34" charset="0"/>
                <a:cs typeface="Calibri" panose="020F0502020204030204" pitchFamily="34" charset="0"/>
              </a:rPr>
              <a:t>ცხელებით მაგრამ ეპიდემიოლოგირუი ისტორიის გარეშე  მოათავსეთ </a:t>
            </a:r>
            <a:r>
              <a:rPr lang="ka-GE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რეგულარულ </a:t>
            </a:r>
            <a:r>
              <a:rPr lang="ka-GE" sz="2800" dirty="0">
                <a:ea typeface="Calibri" panose="020F0502020204030204" pitchFamily="34" charset="0"/>
                <a:cs typeface="Calibri" panose="020F0502020204030204" pitchFamily="34" charset="0"/>
              </a:rPr>
              <a:t>ცხელების ზონაში. 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644" y="674332"/>
            <a:ext cx="267413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324073" algn="l"/>
              </a:tabLst>
            </a:pPr>
            <a:r>
              <a:rPr lang="ka-GE" sz="2800" b="1" dirty="0">
                <a:ea typeface="Calibri" panose="020F0502020204030204" pitchFamily="34" charset="0"/>
                <a:cs typeface="Calibri" panose="020F0502020204030204" pitchFamily="34" charset="0"/>
              </a:rPr>
              <a:t>ზონის მოწყობა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7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6"/>
          <a:stretch/>
        </p:blipFill>
        <p:spPr>
          <a:xfrm>
            <a:off x="0" y="637309"/>
            <a:ext cx="12246095" cy="5555674"/>
          </a:xfrm>
        </p:spPr>
      </p:pic>
      <p:sp>
        <p:nvSpPr>
          <p:cNvPr id="5" name="Rectangle 4"/>
          <p:cNvSpPr/>
          <p:nvPr/>
        </p:nvSpPr>
        <p:spPr>
          <a:xfrm>
            <a:off x="0" y="959428"/>
            <a:ext cx="292330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მცირე პერიოდით დაყოვნების პალატა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00747"/>
            <a:ext cx="3241964" cy="1239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მძიმე შემთხვევები</a:t>
            </a:r>
          </a:p>
          <a:p>
            <a:pPr algn="ctr"/>
            <a:r>
              <a:rPr lang="ka-GE" dirty="0" smtClean="0">
                <a:solidFill>
                  <a:schemeClr val="tx1"/>
                </a:solidFill>
              </a:rPr>
              <a:t>პალატები/ინდივიდუალური </a:t>
            </a:r>
          </a:p>
          <a:p>
            <a:pPr algn="ctr"/>
            <a:r>
              <a:rPr lang="ka-GE" dirty="0" smtClean="0">
                <a:solidFill>
                  <a:schemeClr val="tx1"/>
                </a:solidFill>
              </a:rPr>
              <a:t>ვენტილაცია 160ლ/წთ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4131" y="2292926"/>
            <a:ext cx="3241964" cy="1239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მძიმე პნევმონიები საჭიროებენ ჟანგბას.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4139" y="751608"/>
            <a:ext cx="3450443" cy="142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მცირე პერიოდით დაყოვნების პალატა</a:t>
            </a:r>
          </a:p>
          <a:p>
            <a:pPr algn="ctr"/>
            <a:r>
              <a:rPr lang="ka-GE" dirty="0" smtClean="0">
                <a:solidFill>
                  <a:schemeClr val="tx1"/>
                </a:solidFill>
              </a:rPr>
              <a:t>გაურთულებელი შემთხვევები საჭიროებენ იზოლაციას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09" y="3740727"/>
            <a:ext cx="3214255" cy="14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კრიტიკული შემთხვევები</a:t>
            </a:r>
          </a:p>
          <a:p>
            <a:pPr algn="ctr"/>
            <a:r>
              <a:rPr lang="ka-GE" dirty="0" smtClean="0">
                <a:solidFill>
                  <a:schemeClr val="tx1"/>
                </a:solidFill>
              </a:rPr>
              <a:t>ინდივიდუალური ოთახები</a:t>
            </a:r>
          </a:p>
          <a:p>
            <a:pPr algn="ctr"/>
            <a:r>
              <a:rPr lang="ka-GE" dirty="0" smtClean="0">
                <a:solidFill>
                  <a:schemeClr val="tx1"/>
                </a:solidFill>
              </a:rPr>
              <a:t>ვენტილაცია 160ლ/წთ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2263" y="109182"/>
            <a:ext cx="3916907" cy="528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სივრცითი განლაგება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015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14101"/>
              </p:ext>
            </p:extLst>
          </p:nvPr>
        </p:nvGraphicFramePr>
        <p:xfrm>
          <a:off x="124690" y="1330037"/>
          <a:ext cx="12067310" cy="54309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3414">
                  <a:extLst>
                    <a:ext uri="{9D8B030D-6E8A-4147-A177-3AD203B41FA5}">
                      <a16:colId xmlns:a16="http://schemas.microsoft.com/office/drawing/2014/main" val="388030738"/>
                    </a:ext>
                  </a:extLst>
                </a:gridCol>
                <a:gridCol w="5672192">
                  <a:extLst>
                    <a:ext uri="{9D8B030D-6E8A-4147-A177-3AD203B41FA5}">
                      <a16:colId xmlns:a16="http://schemas.microsoft.com/office/drawing/2014/main" val="742723703"/>
                    </a:ext>
                  </a:extLst>
                </a:gridCol>
                <a:gridCol w="5171704">
                  <a:extLst>
                    <a:ext uri="{9D8B030D-6E8A-4147-A177-3AD203B41FA5}">
                      <a16:colId xmlns:a16="http://schemas.microsoft.com/office/drawing/2014/main" val="2329974173"/>
                    </a:ext>
                  </a:extLst>
                </a:gridCol>
              </a:tblGrid>
              <a:tr h="4764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დამცავი</a:t>
                      </a:r>
                      <a:r>
                        <a:rPr lang="ka-GE" sz="1400" baseline="0" dirty="0" smtClean="0"/>
                        <a:t> საშუალებები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გამოყენების</a:t>
                      </a:r>
                      <a:r>
                        <a:rPr lang="ka-GE" sz="1400" baseline="0" dirty="0" smtClean="0"/>
                        <a:t> არეალი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818650"/>
                  </a:ext>
                </a:extLst>
              </a:tr>
              <a:tr h="1206884">
                <a:tc>
                  <a:txBody>
                    <a:bodyPr/>
                    <a:lstStyle/>
                    <a:p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დონე 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ერთჯერადი ქირურგიული ნიღაბი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ერთჯერადი ქირურგიული ქუდი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ერთჯერადი ლატექსის ხელთათმანები და/ან საიზოლაციო ტანსაცმელი საჭიროებისას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სამსახურის ფორმა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პრეტრიაჟი, პოტენციურად დაბინძურებული ზონა (</a:t>
                      </a:r>
                      <a:r>
                        <a:rPr lang="ka-GE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ყვითელი ზონა წრე/გადასასვლელები)</a:t>
                      </a:r>
                    </a:p>
                    <a:p>
                      <a:endParaRPr lang="ka-GE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აუცილებელია დაცული იქნას 2მ დისტანცია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273944"/>
                  </a:ext>
                </a:extLst>
              </a:tr>
              <a:tr h="2096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დონე 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ერთჯერადი ქირურგიული ქუდი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ნიღაბი 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N95</a:t>
                      </a:r>
                      <a:endParaRPr lang="ka-GE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a-GE" sz="1400" dirty="0" smtClean="0"/>
                        <a:t>-ერთჯერადი სამედიცინო დამცავი უნიფორმა</a:t>
                      </a:r>
                    </a:p>
                    <a:p>
                      <a:r>
                        <a:rPr lang="ka-GE" sz="1400" dirty="0" smtClean="0"/>
                        <a:t>-</a:t>
                      </a: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ერთჯერადი ლატექსის ხელთათმანები </a:t>
                      </a:r>
                    </a:p>
                    <a:p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-სათვალეები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ka-GE" sz="1400" dirty="0" smtClean="0"/>
                        <a:t>ცხელება ამბულატორიაში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a-GE" sz="1400" dirty="0" smtClean="0"/>
                        <a:t>იზოლირებული პალატა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a-GE" sz="1400" dirty="0" smtClean="0"/>
                        <a:t>არარესპირატორული</a:t>
                      </a:r>
                      <a:r>
                        <a:rPr lang="ka-GE" sz="1400" baseline="0" dirty="0" smtClean="0"/>
                        <a:t> ნიმუშების აღება სავარაუდო/დადასტურებულ პაციენტებთან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a-GE" sz="1400" baseline="0" dirty="0" smtClean="0"/>
                        <a:t>რადიოლოგიური კვლევები სავარაუდო/დადასტურებულ პაციენტებთან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a-GE" sz="1400" baseline="0" dirty="0" smtClean="0"/>
                        <a:t>ქირურგიული ინსტრუმენტების წმენდა სავარაუდო/დადასტურებულ პაციენტებთან</a:t>
                      </a:r>
                      <a:endParaRPr lang="ka-GE" sz="1400" dirty="0" smtClean="0"/>
                    </a:p>
                    <a:p>
                      <a:r>
                        <a:rPr lang="ka-GE" sz="1400" dirty="0" smtClean="0">
                          <a:solidFill>
                            <a:srgbClr val="FF0000"/>
                          </a:solidFill>
                        </a:rPr>
                        <a:t>წითელი ზონა: პალატები და ამბულატორია (გასასინჯი).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14930"/>
                  </a:ext>
                </a:extLst>
              </a:tr>
              <a:tr h="1651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 smtClean="0"/>
                        <a:t>დონე 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ერთჯერადი ქირურგიული ქუდი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ნიღაბი 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N95</a:t>
                      </a:r>
                      <a:endParaRPr lang="ka-GE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a-GE" sz="1400" dirty="0" smtClean="0"/>
                        <a:t>-ერთჯერადი სამედიცინო დამცავი უნიფორმა</a:t>
                      </a:r>
                    </a:p>
                    <a:p>
                      <a:r>
                        <a:rPr lang="ka-GE" sz="1400" dirty="0" smtClean="0"/>
                        <a:t>-</a:t>
                      </a:r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ერთჯერადი ლატექსის ხელთათმანები </a:t>
                      </a:r>
                    </a:p>
                    <a:p>
                      <a:r>
                        <a:rPr lang="ka-G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-სახის მთლიანი დაფარვის საშუალებეი ან ჰაერის გამწმენდი რესპირატორი</a:t>
                      </a:r>
                      <a:endParaRPr lang="en-US" sz="1400" dirty="0" smtClean="0"/>
                    </a:p>
                    <a:p>
                      <a:r>
                        <a:rPr lang="ka-GE" sz="1400" dirty="0" smtClean="0"/>
                        <a:t>-სამუშაო ფორმა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-მანიპულაციები: ინტუბაცია, ტრაქეოსტომა, ბრონქოსკოპია</a:t>
                      </a:r>
                      <a:r>
                        <a:rPr lang="ka-GE" sz="1400" baseline="0" dirty="0" smtClean="0"/>
                        <a:t> და ა.შ. როდესაც სავარაუდო ან დადასტურებულმა პაციენტმა შესაძლებელია გამოაფრქვიოს რესპირატორული სეკრეტო ან სისხლი/ბიოლოგიური სითხე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a-GE" sz="1400" baseline="0" dirty="0" smtClean="0"/>
                        <a:t>ქირურგიული ჩარევა და აუტოფსია.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a-GE" sz="1400" baseline="0" dirty="0" smtClean="0">
                          <a:solidFill>
                            <a:srgbClr val="FF0000"/>
                          </a:solidFill>
                        </a:rPr>
                        <a:t>წითელი ზონა, რეანიმაცია და სხვ სადაც შეიძლება კეთდება მანიპულაციები.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7356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43345" y="249382"/>
            <a:ext cx="10446328" cy="651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პერსონალის აღჭურვილობა ზონირების მიხედვით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69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ინფექციის კონტროლი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825625"/>
            <a:ext cx="10782302" cy="4351338"/>
          </a:xfrm>
        </p:spPr>
        <p:txBody>
          <a:bodyPr>
            <a:normAutofit lnSpcReduction="10000"/>
          </a:bodyPr>
          <a:lstStyle/>
          <a:p>
            <a:r>
              <a:rPr lang="ka-GE" sz="2600" dirty="0" smtClean="0"/>
              <a:t>შეიქმნას/გაიწეროს სამედიცინო პერსონალის ალგორითმები და დიაგრამები, მათ შორის სწორად გახდის და ჩაცმის თვალსაზრისით და ჩატარდეს ტრენინგები</a:t>
            </a:r>
          </a:p>
          <a:p>
            <a:r>
              <a:rPr lang="ka-GE" sz="2600" b="1" dirty="0" smtClean="0"/>
              <a:t>გამოიყოს ერთი კადრი (ან დაევალოს პასუხისმგებელ პირს), რომელიც დააკვირდება სამედიცინო პერსონალის მიერ ინფექციის კონტროლის დაცვას, მათ გახდა-ჩაცმას;</a:t>
            </a:r>
          </a:p>
          <a:p>
            <a:pPr lvl="0"/>
            <a:r>
              <a:rPr lang="ka-GE" dirty="0" smtClean="0"/>
              <a:t>შესაძლებელია გაკეთდეს შესაბამისი </a:t>
            </a:r>
            <a:r>
              <a:rPr lang="ka-GE" dirty="0"/>
              <a:t>სიგრძის </a:t>
            </a:r>
            <a:r>
              <a:rPr lang="ka-GE" dirty="0" smtClean="0"/>
              <a:t>სარკეები, რომელიც დააკვირდება პაციენტების მიმოსვლას (კამერის ალტერნატივა ჩინეთში). </a:t>
            </a:r>
          </a:p>
          <a:p>
            <a:r>
              <a:rPr lang="ka-GE" sz="2600" dirty="0" smtClean="0"/>
              <a:t>კონტამინირებულ ზონაში არსებული ყევლა ნივთი, </a:t>
            </a:r>
            <a:r>
              <a:rPr lang="ka-GE" sz="2600" dirty="0"/>
              <a:t>რომელიც არ იქნება </a:t>
            </a:r>
            <a:r>
              <a:rPr lang="ka-GE" sz="2600" dirty="0" smtClean="0"/>
              <a:t>დეზინფიცირებული, </a:t>
            </a:r>
            <a:r>
              <a:rPr lang="ka-GE" sz="2600" dirty="0"/>
              <a:t>საჭიროა არ გადავიტანოთ სხვა ზონაში</a:t>
            </a:r>
            <a:r>
              <a:rPr lang="ka-GE" sz="2600" dirty="0" smtClean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1" y="6282489"/>
            <a:ext cx="48494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050" dirty="0" smtClean="0">
                <a:solidFill>
                  <a:srgbClr val="252422"/>
                </a:solidFill>
                <a:latin typeface="Roboto"/>
              </a:rPr>
              <a:t>წყარო: </a:t>
            </a:r>
            <a:r>
              <a:rPr lang="en-US" sz="1050" dirty="0" smtClean="0">
                <a:solidFill>
                  <a:srgbClr val="252422"/>
                </a:solidFill>
                <a:latin typeface="Roboto"/>
              </a:rPr>
              <a:t>Zhejiang </a:t>
            </a:r>
            <a:r>
              <a:rPr lang="en-US" sz="1050" dirty="0">
                <a:solidFill>
                  <a:srgbClr val="252422"/>
                </a:solidFill>
                <a:latin typeface="Roboto"/>
              </a:rPr>
              <a:t>University Handbook of COVID-19 preventions and </a:t>
            </a:r>
            <a:r>
              <a:rPr lang="en-US" sz="1050" dirty="0" smtClean="0">
                <a:solidFill>
                  <a:srgbClr val="252422"/>
                </a:solidFill>
                <a:latin typeface="Roboto"/>
              </a:rPr>
              <a:t>treatment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3892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/>
              <a:t>სკრინინგი</a:t>
            </a:r>
            <a:r>
              <a:rPr lang="ka-GE" sz="3600" b="1" dirty="0"/>
              <a:t>-</a:t>
            </a:r>
            <a:r>
              <a:rPr lang="ka-GE" sz="3600" b="1" dirty="0" smtClean="0"/>
              <a:t> მიღება, იზოლირება </a:t>
            </a:r>
            <a:r>
              <a:rPr lang="ka-GE" sz="3600" b="1" dirty="0"/>
              <a:t>და </a:t>
            </a:r>
            <a:r>
              <a:rPr lang="ka-GE" sz="3600" b="1" dirty="0" smtClean="0"/>
              <a:t>გადაყვანა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690692"/>
            <a:ext cx="10515600" cy="4486271"/>
          </a:xfrm>
        </p:spPr>
        <p:txBody>
          <a:bodyPr>
            <a:normAutofit/>
          </a:bodyPr>
          <a:lstStyle/>
          <a:p>
            <a:pPr lvl="0"/>
            <a:r>
              <a:rPr lang="ka-GE" sz="2400" dirty="0" smtClean="0"/>
              <a:t>სკრინინგის ჩექ-ლისტი</a:t>
            </a:r>
            <a:endParaRPr lang="en-US" sz="2400" dirty="0"/>
          </a:p>
          <a:p>
            <a:pPr lvl="0"/>
            <a:r>
              <a:rPr lang="ka-GE" sz="2400" dirty="0"/>
              <a:t> ტესტი </a:t>
            </a:r>
            <a:r>
              <a:rPr lang="en-US" sz="2400" dirty="0"/>
              <a:t>COVID 19-</a:t>
            </a:r>
            <a:r>
              <a:rPr lang="ka-GE" sz="2400" dirty="0"/>
              <a:t>ზე  უნდა ჩატარდეს იმ პაციენტებში რომლების აკმაყოფილებენ საეჭვო პაციენტების შესახებ სკრინინგის კრიტერიუმს</a:t>
            </a:r>
            <a:endParaRPr lang="en-US" sz="2400" dirty="0"/>
          </a:p>
          <a:p>
            <a:pPr lvl="0"/>
            <a:r>
              <a:rPr lang="ka-GE" sz="2400" dirty="0"/>
              <a:t>პაციენტები რომლებიც არ აკმაყოფილებენ ზემოთ აღნიშნულ კრიტერიუმს, არ აქვს დადასტურებული ეპიდემიოლოგიური ისტორია, მაგრამ ვერ გამოვრიცხავთ </a:t>
            </a:r>
            <a:r>
              <a:rPr lang="it-IT" sz="2400" dirty="0"/>
              <a:t>COVID-19 </a:t>
            </a:r>
            <a:r>
              <a:rPr lang="ka-GE" sz="2400" dirty="0"/>
              <a:t>არსებობას სიმპტომების გამო, გასაკუთრებით დიაგნოსტიკური საშუალებებით, რეკომენდირებულია შემდგომი შეფასების გაგრძელება დიაგნოსტირების </a:t>
            </a:r>
            <a:r>
              <a:rPr lang="ka-GE" sz="2400" dirty="0" smtClean="0"/>
              <a:t>მიზნით და მკურნალობითი დაკვირვება. </a:t>
            </a:r>
          </a:p>
          <a:p>
            <a:pPr lvl="0"/>
            <a:r>
              <a:rPr lang="ka-GE" sz="2400" dirty="0" smtClean="0"/>
              <a:t>დადასტურებულ შემთხვევებში უნდა მოხდეს პაციენტის გადაყვანა შესაბამის სპეციალიზირებულ კლინიკაში</a:t>
            </a:r>
          </a:p>
          <a:p>
            <a:pPr lvl="0"/>
            <a:endParaRPr lang="ka-GE" sz="2400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1" y="6282489"/>
            <a:ext cx="48494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050" dirty="0" smtClean="0">
                <a:solidFill>
                  <a:srgbClr val="252422"/>
                </a:solidFill>
                <a:latin typeface="Roboto"/>
              </a:rPr>
              <a:t>წყარო: </a:t>
            </a:r>
            <a:r>
              <a:rPr lang="en-US" sz="1050" dirty="0" smtClean="0">
                <a:solidFill>
                  <a:srgbClr val="252422"/>
                </a:solidFill>
                <a:latin typeface="Roboto"/>
              </a:rPr>
              <a:t>Zhejiang </a:t>
            </a:r>
            <a:r>
              <a:rPr lang="en-US" sz="1050" dirty="0">
                <a:solidFill>
                  <a:srgbClr val="252422"/>
                </a:solidFill>
                <a:latin typeface="Roboto"/>
              </a:rPr>
              <a:t>University Handbook of COVID-19 preventions and </a:t>
            </a:r>
            <a:r>
              <a:rPr lang="en-US" sz="1050" dirty="0" smtClean="0">
                <a:solidFill>
                  <a:srgbClr val="252422"/>
                </a:solidFill>
                <a:latin typeface="Roboto"/>
              </a:rPr>
              <a:t>treatment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8650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9992"/>
            <a:ext cx="10058400" cy="66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365130"/>
            <a:ext cx="10515600" cy="867925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ცხელების კლინიკის პერსონალი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427018"/>
            <a:ext cx="10515600" cy="5430982"/>
          </a:xfrm>
        </p:spPr>
        <p:txBody>
          <a:bodyPr>
            <a:normAutofit fontScale="92500" lnSpcReduction="10000"/>
          </a:bodyPr>
          <a:lstStyle/>
          <a:p>
            <a:r>
              <a:rPr lang="ka-GE" sz="2600" dirty="0" smtClean="0">
                <a:latin typeface="+mj-lt"/>
              </a:rPr>
              <a:t>თერაპევტი/ოჯახის ექიმი;</a:t>
            </a:r>
          </a:p>
          <a:p>
            <a:r>
              <a:rPr lang="ka-GE" sz="2600" dirty="0" smtClean="0">
                <a:latin typeface="+mj-lt"/>
              </a:rPr>
              <a:t>გადაუდებელი მედიცინის სპეციალისტი (</a:t>
            </a:r>
            <a:r>
              <a:rPr lang="it-IT" sz="2600" dirty="0" smtClean="0">
                <a:latin typeface="+mj-lt"/>
              </a:rPr>
              <a:t>ER</a:t>
            </a:r>
            <a:r>
              <a:rPr lang="en-US" sz="2600" dirty="0" smtClean="0">
                <a:latin typeface="+mj-lt"/>
              </a:rPr>
              <a:t>) </a:t>
            </a:r>
            <a:r>
              <a:rPr lang="ka-GE" sz="2600" dirty="0" smtClean="0">
                <a:latin typeface="+mj-lt"/>
              </a:rPr>
              <a:t>შეიძლება შეითავსოს რენიმატოლოგმა?</a:t>
            </a:r>
          </a:p>
          <a:p>
            <a:r>
              <a:rPr lang="ka-GE" sz="2600" dirty="0" smtClean="0">
                <a:latin typeface="+mj-lt"/>
              </a:rPr>
              <a:t>რეანიმატოლოგი (თუ შეთავსება არ გამოდის);</a:t>
            </a:r>
          </a:p>
          <a:p>
            <a:r>
              <a:rPr lang="ka-GE" sz="2600" dirty="0" smtClean="0">
                <a:latin typeface="+mj-lt"/>
              </a:rPr>
              <a:t>ექთნები</a:t>
            </a:r>
            <a:r>
              <a:rPr lang="en-US" sz="2600" dirty="0" smtClean="0">
                <a:latin typeface="+mj-lt"/>
              </a:rPr>
              <a:t>;</a:t>
            </a:r>
            <a:endParaRPr lang="ka-GE" sz="2600" dirty="0" smtClean="0">
              <a:latin typeface="+mj-lt"/>
            </a:endParaRPr>
          </a:p>
          <a:p>
            <a:r>
              <a:rPr lang="ka-GE" sz="2600" dirty="0" smtClean="0">
                <a:latin typeface="+mj-lt"/>
              </a:rPr>
              <a:t>ეპიდემიოლოგი</a:t>
            </a:r>
          </a:p>
          <a:p>
            <a:r>
              <a:rPr lang="ka-GE" sz="2600" dirty="0" smtClean="0">
                <a:latin typeface="+mj-lt"/>
              </a:rPr>
              <a:t>რადიოლოგი</a:t>
            </a:r>
          </a:p>
          <a:p>
            <a:r>
              <a:rPr lang="ka-GE" sz="2600" dirty="0" smtClean="0">
                <a:latin typeface="+mj-lt"/>
              </a:rPr>
              <a:t>ლაბორანტი</a:t>
            </a:r>
          </a:p>
          <a:p>
            <a:r>
              <a:rPr lang="ka-GE" sz="2600" dirty="0" smtClean="0">
                <a:latin typeface="+mj-lt"/>
              </a:rPr>
              <a:t>რეგისტრატორი</a:t>
            </a:r>
          </a:p>
          <a:p>
            <a:r>
              <a:rPr lang="ka-GE" sz="2600" dirty="0" smtClean="0">
                <a:latin typeface="+mj-lt"/>
              </a:rPr>
              <a:t>მითერი/დაცვა ან ნაკადების გამკონტროლებელი.</a:t>
            </a:r>
          </a:p>
          <a:p>
            <a:pPr marL="0" indent="0">
              <a:buNone/>
            </a:pPr>
            <a:r>
              <a:rPr lang="ka-GE" sz="2600" i="1" dirty="0" smtClean="0">
                <a:latin typeface="+mj-lt"/>
              </a:rPr>
              <a:t>რაოდენობები უნდა განისაზღვროს კლინიკის მოცულობისა და სავარაუდო მიმართვიანობის გაანგარიშებით (თავდაპირველად მინიმალური)</a:t>
            </a:r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219835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პერსონალი გამოძახებით ან ონლაინ</a:t>
            </a:r>
            <a:r>
              <a:rPr lang="en-US" dirty="0" smtClean="0"/>
              <a:t> </a:t>
            </a:r>
            <a:r>
              <a:rPr lang="ka-GE" dirty="0" smtClean="0"/>
              <a:t>ან ე.წ. </a:t>
            </a:r>
            <a:r>
              <a:rPr lang="en-US" dirty="0" smtClean="0"/>
              <a:t>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ინფექციონისტი</a:t>
            </a:r>
            <a:endParaRPr lang="en-US" dirty="0" smtClean="0"/>
          </a:p>
          <a:p>
            <a:r>
              <a:rPr lang="ka-GE" dirty="0" smtClean="0"/>
              <a:t>კარდიოლოგი</a:t>
            </a:r>
          </a:p>
          <a:p>
            <a:r>
              <a:rPr lang="ka-GE" dirty="0" smtClean="0"/>
              <a:t>ენდოკრინოლოგი</a:t>
            </a:r>
          </a:p>
          <a:p>
            <a:r>
              <a:rPr lang="ka-GE" dirty="0" smtClean="0"/>
              <a:t>ნეფროლოგი</a:t>
            </a:r>
          </a:p>
          <a:p>
            <a:r>
              <a:rPr lang="ka-GE" dirty="0" smtClean="0"/>
              <a:t>ზოგადი ქირურგი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365130"/>
            <a:ext cx="10515600" cy="923344"/>
          </a:xfrm>
        </p:spPr>
        <p:txBody>
          <a:bodyPr>
            <a:normAutofit/>
          </a:bodyPr>
          <a:lstStyle/>
          <a:p>
            <a:r>
              <a:rPr lang="ka-GE" sz="2800" b="1" dirty="0" smtClean="0"/>
              <a:t>კლინიკაში საჭირო მინიმალური დიაგნოსტიკური სერვისები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85" y="145155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a-GE" dirty="0" smtClean="0"/>
              <a:t>ლაბორატორიული კლევები:</a:t>
            </a:r>
          </a:p>
          <a:p>
            <a:pPr lvl="1"/>
            <a:r>
              <a:rPr lang="ka-GE" dirty="0" smtClean="0"/>
              <a:t>სისხლის საერთო ანალიზი</a:t>
            </a:r>
          </a:p>
          <a:p>
            <a:pPr lvl="1"/>
            <a:r>
              <a:rPr lang="ru-RU" dirty="0" smtClean="0"/>
              <a:t>С</a:t>
            </a:r>
            <a:r>
              <a:rPr lang="ka-GE" dirty="0"/>
              <a:t> </a:t>
            </a:r>
            <a:r>
              <a:rPr lang="ka-GE" dirty="0" smtClean="0"/>
              <a:t>-რეაქტიული ცილა</a:t>
            </a:r>
          </a:p>
          <a:p>
            <a:pPr lvl="1"/>
            <a:r>
              <a:rPr lang="en-US" dirty="0"/>
              <a:t>COVID19 </a:t>
            </a:r>
            <a:r>
              <a:rPr lang="ka-GE" dirty="0" smtClean="0"/>
              <a:t> </a:t>
            </a:r>
            <a:r>
              <a:rPr lang="en-US" dirty="0" smtClean="0"/>
              <a:t>RT-PCR </a:t>
            </a:r>
            <a:r>
              <a:rPr lang="ka-GE" dirty="0" smtClean="0"/>
              <a:t>ტესტისათვის საჭირო ინვენტარი</a:t>
            </a:r>
          </a:p>
          <a:p>
            <a:pPr lvl="1"/>
            <a:r>
              <a:rPr lang="ka-GE" dirty="0" smtClean="0"/>
              <a:t>არტერიული გაზები</a:t>
            </a:r>
          </a:p>
          <a:p>
            <a:pPr lvl="1"/>
            <a:r>
              <a:rPr lang="ka-GE" dirty="0" smtClean="0"/>
              <a:t>ღვიძლის ფუნქციები</a:t>
            </a:r>
          </a:p>
          <a:p>
            <a:pPr lvl="1"/>
            <a:r>
              <a:rPr lang="ka-GE" dirty="0" smtClean="0"/>
              <a:t>თირკმლის ფუნქციები</a:t>
            </a:r>
          </a:p>
          <a:p>
            <a:pPr lvl="1"/>
            <a:r>
              <a:rPr lang="ka-GE" dirty="0" smtClean="0"/>
              <a:t>დ-დიმერი</a:t>
            </a:r>
          </a:p>
          <a:p>
            <a:pPr lvl="1"/>
            <a:r>
              <a:rPr lang="ka-GE" dirty="0" smtClean="0"/>
              <a:t>ტროპონინი</a:t>
            </a:r>
          </a:p>
          <a:p>
            <a:pPr lvl="1"/>
            <a:r>
              <a:rPr lang="ka-GE" dirty="0" smtClean="0"/>
              <a:t>კოაგულოგრამა</a:t>
            </a:r>
          </a:p>
          <a:p>
            <a:pPr lvl="1"/>
            <a:r>
              <a:rPr lang="ka-GE" dirty="0" smtClean="0"/>
              <a:t>ლაქტატი  (იმ შემთხვევაში თუ არ შედის გაზების ანალიზში)</a:t>
            </a:r>
          </a:p>
          <a:p>
            <a:pPr marL="457195" lvl="1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dirty="0" smtClean="0"/>
              <a:t>დიაგნოზტიკური კვლევები</a:t>
            </a:r>
          </a:p>
          <a:p>
            <a:pPr lvl="1"/>
            <a:r>
              <a:rPr lang="ka-GE" dirty="0" smtClean="0"/>
              <a:t>გულმკერდის რენტგენოგრაფია</a:t>
            </a:r>
          </a:p>
          <a:p>
            <a:pPr lvl="1"/>
            <a:r>
              <a:rPr lang="ka-GE" dirty="0" smtClean="0"/>
              <a:t>ექოსკოპია (მუცელი, ფილტვი?, გული)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3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კლინიკაში საჭირო მიმართულებები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გადაუდებელი მიმღები</a:t>
            </a:r>
          </a:p>
          <a:p>
            <a:r>
              <a:rPr lang="ka-GE" dirty="0" smtClean="0"/>
              <a:t>თერაპია</a:t>
            </a:r>
          </a:p>
          <a:p>
            <a:r>
              <a:rPr lang="ka-GE" dirty="0" smtClean="0"/>
              <a:t>რეანიმაცია (თავდაპირველად გათვლილი პაცინტთა მცირე ნაკადზე ?)</a:t>
            </a:r>
          </a:p>
          <a:p>
            <a:r>
              <a:rPr lang="ka-GE" dirty="0" smtClean="0"/>
              <a:t>დიაგნოსტიკური (რენტგენი და ექოსკოპია);</a:t>
            </a:r>
          </a:p>
          <a:p>
            <a:r>
              <a:rPr lang="ka-GE" dirty="0" smtClean="0"/>
              <a:t>ლაბორატორია</a:t>
            </a:r>
          </a:p>
          <a:p>
            <a:r>
              <a:rPr lang="ka-GE" dirty="0" smtClean="0"/>
              <a:t>მორგი</a:t>
            </a:r>
          </a:p>
          <a:p>
            <a:r>
              <a:rPr lang="ka-GE" dirty="0" smtClean="0"/>
              <a:t>კონტამინირებული ნარჩენების უტილიზაციის სივრცე</a:t>
            </a:r>
            <a:endParaRPr lang="ka-G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3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40438"/>
            <a:ext cx="10515600" cy="660107"/>
          </a:xfrm>
        </p:spPr>
        <p:txBody>
          <a:bodyPr>
            <a:normAutofit/>
          </a:bodyPr>
          <a:lstStyle/>
          <a:p>
            <a:r>
              <a:rPr lang="ka-GE" sz="4000" dirty="0" smtClean="0"/>
              <a:t>ცხელების კლინიკა</a:t>
            </a:r>
            <a:r>
              <a:rPr lang="en-US" sz="4000" dirty="0" smtClean="0"/>
              <a:t> - </a:t>
            </a:r>
            <a:r>
              <a:rPr lang="ka-GE" sz="4000" dirty="0" smtClean="0"/>
              <a:t>ზოგადი ინფორმაცია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288473"/>
            <a:ext cx="11163300" cy="5278581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ხელს უწყობს დაავადების გავრცელების შემცირებას და ათავისუფლებს </a:t>
            </a:r>
            <a:r>
              <a:rPr lang="en-US" sz="2400" dirty="0" smtClean="0"/>
              <a:t>E</a:t>
            </a:r>
            <a:r>
              <a:rPr lang="en-US" sz="2400" dirty="0"/>
              <a:t>R</a:t>
            </a:r>
            <a:r>
              <a:rPr lang="ka-GE" sz="2400" dirty="0" smtClean="0"/>
              <a:t> დეპარტამენტს არაურგენტული შემთხვევებისაგან. </a:t>
            </a:r>
            <a:r>
              <a:rPr lang="en-US" sz="2400" dirty="0" smtClean="0"/>
              <a:t> </a:t>
            </a:r>
            <a:endParaRPr lang="ka-GE" sz="2400" dirty="0" smtClean="0"/>
          </a:p>
          <a:p>
            <a:r>
              <a:rPr lang="ka-GE" sz="2400" dirty="0" smtClean="0"/>
              <a:t>ცხელების კლინიკა მეტწილად წარმოადგენს სკრინინგულ რგოლს.</a:t>
            </a:r>
          </a:p>
          <a:p>
            <a:r>
              <a:rPr lang="ka-GE" sz="2400" dirty="0" smtClean="0"/>
              <a:t>მსოფლიო პრაქტიკაში ძირითადად გვხვდება ჩინური და ავსტრალიური მოდელები (სხვებს დიდად არ გამოუყენებიათ, მათ უფრო ქვიათ </a:t>
            </a:r>
            <a:r>
              <a:rPr lang="en-US" sz="2400" dirty="0" smtClean="0"/>
              <a:t>Screening Facility, </a:t>
            </a:r>
            <a:r>
              <a:rPr lang="ka-GE" sz="2400" dirty="0" smtClean="0"/>
              <a:t>რომელიც განთავსებულია მულტიპროფილური ჰოსპიტალში ან მის წინ, შესასვლელში ან გაშლილ ტენტებში)  </a:t>
            </a:r>
          </a:p>
          <a:p>
            <a:pPr lvl="1"/>
            <a:r>
              <a:rPr lang="ka-GE" sz="2000" dirty="0" smtClean="0"/>
              <a:t>ჩინური მოდელში მიმართვიანობა ცხელების გარდა ეხებოდა  ცხელებამდე სიმპტომებსაც (მაგ ყელის ტკივილი, იხ სლაიდი 26);</a:t>
            </a:r>
          </a:p>
          <a:p>
            <a:pPr lvl="1"/>
            <a:r>
              <a:rPr lang="ka-GE" sz="2000" dirty="0" smtClean="0"/>
              <a:t>ავსტრალიაში კი მხოლოდ ცხელება იყო მიმართვის საფუძველი.</a:t>
            </a:r>
            <a:endParaRPr lang="en-US" sz="2000" dirty="0" smtClean="0"/>
          </a:p>
          <a:p>
            <a:r>
              <a:rPr lang="ka-GE" sz="2400" dirty="0" smtClean="0"/>
              <a:t>ავსტრალიური მოდელი დაკომპლექტებული იყო ექთნებით, ექიმის კონსულტაცია შესაძლებელი იყო ძირითადად ტელეფონით ან ადგილზე შეზღუდულად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2950" y="5947913"/>
            <a:ext cx="1093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hlinkClick r:id="rId3"/>
              </a:rPr>
              <a:t>წყარო</a:t>
            </a:r>
            <a:r>
              <a:rPr lang="ka-GE" sz="1600" u="sng" dirty="0" smtClean="0">
                <a:hlinkClick r:id="rId3"/>
              </a:rPr>
              <a:t>:</a:t>
            </a:r>
            <a:r>
              <a:rPr lang="ka-GE" sz="1600" dirty="0" smtClean="0">
                <a:hlinkClick r:id="rId3"/>
              </a:rPr>
              <a:t>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://www.health.gov.au/sites/default/files/documents/2020/02/australian-health-sector-emergency-response-plan-for-novel-coronavirus-covid-19_2.pdf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132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20" y="2129284"/>
            <a:ext cx="2723160" cy="1483067"/>
          </a:xfrm>
        </p:spPr>
        <p:txBody>
          <a:bodyPr>
            <a:noAutofit/>
          </a:bodyPr>
          <a:lstStyle/>
          <a:p>
            <a:r>
              <a:rPr lang="ka-GE" sz="1600" b="1" dirty="0"/>
              <a:t>ცხელების კლინიკის მაგალითი, ჩინეთი თებერვალი 2020წ </a:t>
            </a:r>
            <a:br>
              <a:rPr lang="ka-GE" sz="1600" b="1" dirty="0"/>
            </a:br>
            <a:r>
              <a:rPr lang="en-US" sz="1600" b="1" dirty="0"/>
              <a:t>Therapeutic and triage</a:t>
            </a:r>
            <a:r>
              <a:rPr lang="ka-GE" sz="1600" b="1" dirty="0"/>
              <a:t>  </a:t>
            </a:r>
            <a:r>
              <a:rPr lang="en-US" sz="1600" b="1" dirty="0"/>
              <a:t>strategies for 2019</a:t>
            </a:r>
            <a:r>
              <a:rPr lang="ka-GE" sz="1600" b="1" dirty="0"/>
              <a:t> </a:t>
            </a:r>
            <a:r>
              <a:rPr lang="en-US" sz="1600" b="1" dirty="0"/>
              <a:t>novel coronavirus</a:t>
            </a:r>
            <a:r>
              <a:rPr lang="ka-GE" sz="1600" b="1" dirty="0"/>
              <a:t> </a:t>
            </a:r>
            <a:r>
              <a:rPr lang="en-US" sz="1600" b="1" dirty="0"/>
              <a:t>disease in fever clinics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6" y="13855"/>
            <a:ext cx="8220644" cy="68580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8" y="4468536"/>
            <a:ext cx="2324424" cy="5715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680" y="58963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https://www.thelancet.com/journals/lanres/article/PIIS2213-2600(20)30071-0/fulltext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92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პაციენტების მენეჯმენტი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598296"/>
            <a:ext cx="10911840" cy="4351338"/>
          </a:xfrm>
        </p:spPr>
        <p:txBody>
          <a:bodyPr>
            <a:normAutofit/>
          </a:bodyPr>
          <a:lstStyle/>
          <a:p>
            <a:pPr lvl="0"/>
            <a:r>
              <a:rPr lang="ka-GE" dirty="0" smtClean="0"/>
              <a:t>პაციენტები </a:t>
            </a:r>
            <a:r>
              <a:rPr lang="ka-GE" dirty="0"/>
              <a:t>ცხელებით </a:t>
            </a:r>
            <a:r>
              <a:rPr lang="ka-GE" dirty="0" smtClean="0"/>
              <a:t>სავალდებულოა </a:t>
            </a:r>
            <a:r>
              <a:rPr lang="ka-GE" dirty="0"/>
              <a:t>ატარებდნენ ქირურგიულ  ნიღბებს;</a:t>
            </a:r>
            <a:endParaRPr lang="en-US" dirty="0"/>
          </a:p>
          <a:p>
            <a:pPr lvl="0"/>
            <a:r>
              <a:rPr lang="ka-GE" dirty="0"/>
              <a:t>მხოლოდ პაციენტებს აქვთ უფლება შევიდნენ მოსაცდელ </a:t>
            </a:r>
            <a:r>
              <a:rPr lang="ka-GE" dirty="0" smtClean="0"/>
              <a:t>ზონაში (თანმხლები პირების გარეშე), </a:t>
            </a:r>
            <a:r>
              <a:rPr lang="ka-GE" dirty="0"/>
              <a:t>იმისათვის რომ თავიდან ავიცილოთ სივრცის </a:t>
            </a:r>
            <a:r>
              <a:rPr lang="ka-GE" dirty="0" smtClean="0"/>
              <a:t>გადატვირთვა;</a:t>
            </a:r>
            <a:endParaRPr lang="en-US" dirty="0"/>
          </a:p>
          <a:p>
            <a:pPr lvl="0"/>
            <a:r>
              <a:rPr lang="ka-GE" dirty="0"/>
              <a:t>პაციენტების ვიზიტების ხანგრძლივობა უნდა იყოს მინიმუმამდე დაყვანილი რათა თავიდან ავიცილოთ </a:t>
            </a:r>
            <a:r>
              <a:rPr lang="ka-GE" dirty="0" smtClean="0"/>
              <a:t>...........</a:t>
            </a:r>
            <a:endParaRPr lang="en-US" dirty="0"/>
          </a:p>
          <a:p>
            <a:pPr lvl="0"/>
            <a:r>
              <a:rPr lang="ka-GE" dirty="0"/>
              <a:t>მიაწოდეთ ინფორმაცია პაციენტებს და მათ ოჯახებს სიმპტომების </a:t>
            </a:r>
            <a:r>
              <a:rPr lang="ka-GE" dirty="0" smtClean="0"/>
              <a:t>ადრეული </a:t>
            </a:r>
            <a:r>
              <a:rPr lang="ka-GE" dirty="0"/>
              <a:t>იდენთიფიცირების და პრევენციის </a:t>
            </a:r>
            <a:r>
              <a:rPr lang="ka-GE" dirty="0" smtClean="0"/>
              <a:t>შესახებ.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1" y="6282489"/>
            <a:ext cx="48494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050" dirty="0" smtClean="0">
                <a:solidFill>
                  <a:srgbClr val="252422"/>
                </a:solidFill>
                <a:latin typeface="Roboto"/>
              </a:rPr>
              <a:t>წყარო: </a:t>
            </a:r>
            <a:r>
              <a:rPr lang="en-US" sz="1050" dirty="0" smtClean="0">
                <a:solidFill>
                  <a:srgbClr val="252422"/>
                </a:solidFill>
                <a:latin typeface="Roboto"/>
              </a:rPr>
              <a:t>Zhejiang </a:t>
            </a:r>
            <a:r>
              <a:rPr lang="en-US" sz="1050" dirty="0">
                <a:solidFill>
                  <a:srgbClr val="252422"/>
                </a:solidFill>
                <a:latin typeface="Roboto"/>
              </a:rPr>
              <a:t>University Handbook of COVID-19 preventions and </a:t>
            </a:r>
            <a:r>
              <a:rPr lang="en-US" sz="1050" dirty="0" smtClean="0">
                <a:solidFill>
                  <a:srgbClr val="252422"/>
                </a:solidFill>
                <a:latin typeface="Roboto"/>
              </a:rPr>
              <a:t>treatment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58631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3" y="1313352"/>
            <a:ext cx="8421587" cy="55446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1"/>
            <a:ext cx="10530840" cy="1048910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 smtClean="0"/>
              <a:t>პაციენტის თვითშეფასების კითხვარის მაგალითი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8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" y="183252"/>
            <a:ext cx="10066020" cy="372517"/>
          </a:xfrm>
        </p:spPr>
        <p:txBody>
          <a:bodyPr>
            <a:noAutofit/>
          </a:bodyPr>
          <a:lstStyle/>
          <a:p>
            <a:r>
              <a:rPr lang="en-US" sz="2000" b="1" dirty="0"/>
              <a:t>Report of the WHO-China Joint Mission</a:t>
            </a:r>
            <a:r>
              <a:rPr lang="ka-GE" sz="2000" b="1" dirty="0"/>
              <a:t> </a:t>
            </a:r>
            <a:r>
              <a:rPr lang="en-US" sz="2000" b="1" dirty="0"/>
              <a:t>on Coronavirus Disease 2019 (COVID-19)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16" y="555767"/>
            <a:ext cx="11767184" cy="900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1800" b="1" dirty="0" smtClean="0"/>
              <a:t>ჯანმოს რეპორტის მიზედვით ეპიდემილოგიური </a:t>
            </a:r>
            <a:r>
              <a:rPr lang="ka-GE" sz="1800" b="1" dirty="0"/>
              <a:t>სიტუაციიდან გამომდინარე </a:t>
            </a:r>
            <a:r>
              <a:rPr lang="ka-GE" sz="1800" b="1" dirty="0" smtClean="0"/>
              <a:t>ჩინეთში რეგიონების დაყოფა </a:t>
            </a:r>
            <a:r>
              <a:rPr lang="ka-GE" sz="1800" b="1" dirty="0"/>
              <a:t>მოხდა </a:t>
            </a:r>
            <a:r>
              <a:rPr lang="ka-GE" sz="1800" b="1" dirty="0" smtClean="0"/>
              <a:t>4 ნაწილად 1) შემთხვევის გარეშე, 2) სპორადული, 3)კლასტერებით, 4) შიდა გადაცემით, შემდეგი </a:t>
            </a:r>
            <a:r>
              <a:rPr lang="ka-GE" sz="1800" b="1" dirty="0"/>
              <a:t>პრინციპით</a:t>
            </a:r>
            <a:r>
              <a:rPr lang="ka-GE" sz="1800" b="1" dirty="0" smtClean="0"/>
              <a:t>: </a:t>
            </a:r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234315" y="1456405"/>
            <a:ext cx="6396990" cy="32778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a-GE" sz="2300" b="1" dirty="0"/>
              <a:t>რეგიონი შემთხვევის გარეშე</a:t>
            </a:r>
          </a:p>
          <a:p>
            <a:r>
              <a:rPr lang="ka-GE" sz="2300" b="1" dirty="0"/>
              <a:t>სტრატეგია-</a:t>
            </a:r>
            <a:r>
              <a:rPr lang="en-US" sz="2300" b="1" dirty="0"/>
              <a:t>"strictly prevent</a:t>
            </a:r>
            <a:r>
              <a:rPr lang="ka-GE" sz="2300" b="1" dirty="0"/>
              <a:t> </a:t>
            </a:r>
            <a:r>
              <a:rPr lang="en-US" sz="2300" b="1" dirty="0"/>
              <a:t>introduction". </a:t>
            </a:r>
            <a:endParaRPr lang="ka-GE" sz="2300" b="1" dirty="0"/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ka-GE" sz="2300" dirty="0" smtClean="0"/>
              <a:t> საკარანტინო შეთანხმებები სატრანსპორტო კვანძებში,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ka-GE" sz="2300" dirty="0" smtClean="0"/>
              <a:t>ტემპერატურის </a:t>
            </a:r>
            <a:r>
              <a:rPr lang="ka-GE" sz="2300" dirty="0"/>
              <a:t>მონიტორინგი, 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ka-GE" sz="2300" dirty="0"/>
              <a:t>ტრიაჟის მოწყობის გაძლიერება, 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ka-GE" sz="2300" dirty="0"/>
              <a:t>ცხელების კლინიკები 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ka-GE" sz="2300" dirty="0"/>
              <a:t> ნორმალური ეკონომიკური და სოციალური ოპერაციების უზრუნველყოფა.</a:t>
            </a: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6823710" y="1456405"/>
            <a:ext cx="4994910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ka-GE" sz="2400" b="1" dirty="0"/>
              <a:t>რეგიონი სპორადული შემთხვევებით </a:t>
            </a:r>
          </a:p>
          <a:p>
            <a:r>
              <a:rPr lang="ka-GE" sz="2400" b="1" dirty="0"/>
              <a:t>სტრატეგია - </a:t>
            </a:r>
            <a:r>
              <a:rPr lang="en-US" sz="2400" b="1" dirty="0"/>
              <a:t>"reducing importation</a:t>
            </a:r>
            <a:endParaRPr lang="en-US" sz="2400" dirty="0"/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ka-GE" sz="2400" dirty="0"/>
              <a:t>გადაცემის შეჩერება 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ka-GE" sz="2400" dirty="0"/>
              <a:t>შესაბამისი მკურნალობა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823710" y="3702778"/>
            <a:ext cx="499491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ka-GE" sz="2400" b="1" dirty="0"/>
              <a:t>რეგიონები კლასტერებით</a:t>
            </a:r>
          </a:p>
          <a:p>
            <a:r>
              <a:rPr lang="ka-GE" sz="2400" b="1" dirty="0"/>
              <a:t>სტრატეგია -</a:t>
            </a:r>
            <a:r>
              <a:rPr lang="en-US" sz="2400" dirty="0"/>
              <a:t>"stopping transmission,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ka-GE" sz="2400" dirty="0"/>
              <a:t>გადაცემის შეჩერება 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ka-GE" sz="2400" dirty="0"/>
              <a:t>შესაბამისი მკურნალობა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34315" y="4914299"/>
            <a:ext cx="639699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ka-GE" sz="2300" b="1" dirty="0"/>
              <a:t>რეგიონი შიდა გადაცემებით </a:t>
            </a:r>
          </a:p>
          <a:p>
            <a:r>
              <a:rPr lang="ka-GE" sz="2300" dirty="0"/>
              <a:t>უმკაცრესი პრევენცია და კონტროლი</a:t>
            </a:r>
          </a:p>
          <a:p>
            <a:r>
              <a:rPr lang="ka-GE" sz="2300" dirty="0"/>
              <a:t>შესასველის და გასასვლელის ჩაკეთვა</a:t>
            </a:r>
          </a:p>
          <a:p>
            <a:r>
              <a:rPr lang="ka-GE" sz="2300" dirty="0"/>
              <a:t>საზოგადოებრივი ჯანმრთელობის და მკურნალობის სტატეგიები გაძლიერებული </a:t>
            </a:r>
          </a:p>
        </p:txBody>
      </p:sp>
      <p:sp>
        <p:nvSpPr>
          <p:cNvPr id="8" name="Oval 7"/>
          <p:cNvSpPr/>
          <p:nvPr/>
        </p:nvSpPr>
        <p:spPr>
          <a:xfrm>
            <a:off x="489759" y="3591033"/>
            <a:ext cx="3543300" cy="5005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548"/>
          </a:p>
        </p:txBody>
      </p:sp>
      <p:sp>
        <p:nvSpPr>
          <p:cNvPr id="9" name="Rectangle 8"/>
          <p:cNvSpPr/>
          <p:nvPr/>
        </p:nvSpPr>
        <p:spPr>
          <a:xfrm>
            <a:off x="7232073" y="5500255"/>
            <a:ext cx="4586547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b="1" i="1" u="sng" dirty="0" smtClean="0">
                <a:solidFill>
                  <a:srgbClr val="FF0000"/>
                </a:solidFill>
              </a:rPr>
              <a:t>ანგარიშის </a:t>
            </a:r>
            <a:r>
              <a:rPr lang="ka-GE" b="1" i="1" u="sng" dirty="0" smtClean="0">
                <a:solidFill>
                  <a:srgbClr val="FF0000"/>
                </a:solidFill>
              </a:rPr>
              <a:t>მორალი </a:t>
            </a:r>
            <a:r>
              <a:rPr lang="ka-GE" b="1" i="1" u="sng" dirty="0" smtClean="0">
                <a:solidFill>
                  <a:srgbClr val="FF0000"/>
                </a:solidFill>
              </a:rPr>
              <a:t>არის ის რომ ეფექტურია ცხელების კლინიკა გაკეთდეს იმ ადგილებში სადაც ჯერ არ არის დაფიქსირებული შემთხვევა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2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a-GE" dirty="0" smtClean="0"/>
              <a:t>ცხელების კლინიკის განლაგება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825625"/>
            <a:ext cx="11178540" cy="4506595"/>
          </a:xfrm>
        </p:spPr>
        <p:txBody>
          <a:bodyPr>
            <a:normAutofit lnSpcReduction="10000"/>
          </a:bodyPr>
          <a:lstStyle/>
          <a:p>
            <a:pPr lvl="0"/>
            <a:r>
              <a:rPr lang="ka-GE" dirty="0"/>
              <a:t>კლინიკა, </a:t>
            </a:r>
            <a:r>
              <a:rPr lang="ka-GE" dirty="0" smtClean="0"/>
              <a:t>ცალკე გამოყოფილი </a:t>
            </a:r>
            <a:r>
              <a:rPr lang="ka-GE" dirty="0"/>
              <a:t>ცალმხრივი </a:t>
            </a:r>
            <a:r>
              <a:rPr lang="ka-GE" dirty="0" smtClean="0"/>
              <a:t>შესასვლელით (პაციენტი სადაც შედის, იმავე ადგილიდან არ უნდა გამოვიდეს);</a:t>
            </a:r>
            <a:endParaRPr lang="en-US" dirty="0"/>
          </a:p>
          <a:p>
            <a:pPr lvl="0"/>
            <a:r>
              <a:rPr lang="ka-GE" b="1" dirty="0"/>
              <a:t>ხალხის მოძრაობა უნდა  განისაზღვროს „სამი ზონა და ორი გადასასვლელი“ პრინციპით: </a:t>
            </a:r>
            <a:endParaRPr lang="ka-GE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ka-GE" dirty="0" smtClean="0"/>
              <a:t>დაბინძურებული </a:t>
            </a:r>
            <a:r>
              <a:rPr lang="ka-GE" dirty="0"/>
              <a:t>ზონა, </a:t>
            </a:r>
            <a:endParaRPr lang="ka-GE" dirty="0" smtClean="0"/>
          </a:p>
          <a:p>
            <a:pPr marL="514350" lvl="0" indent="-514350">
              <a:buFont typeface="+mj-lt"/>
              <a:buAutoNum type="arabicPeriod"/>
            </a:pPr>
            <a:r>
              <a:rPr lang="ka-GE" dirty="0" smtClean="0"/>
              <a:t>პოტენციურად </a:t>
            </a:r>
            <a:r>
              <a:rPr lang="ka-GE" dirty="0"/>
              <a:t>დაბინძურებული </a:t>
            </a:r>
            <a:r>
              <a:rPr lang="ka-GE" dirty="0" smtClean="0"/>
              <a:t>ზონა</a:t>
            </a:r>
          </a:p>
          <a:p>
            <a:pPr marL="514350" lvl="0" indent="-514350">
              <a:buFont typeface="+mj-lt"/>
              <a:buAutoNum type="arabicPeriod"/>
            </a:pPr>
            <a:r>
              <a:rPr lang="ka-GE" dirty="0" smtClean="0"/>
              <a:t>სუფთა </a:t>
            </a:r>
            <a:r>
              <a:rPr lang="ka-GE" dirty="0"/>
              <a:t>ზონა, მკვეთრად გამოყოფილი </a:t>
            </a:r>
            <a:r>
              <a:rPr lang="ka-GE" dirty="0" smtClean="0"/>
              <a:t>საზღვრებით. </a:t>
            </a:r>
          </a:p>
          <a:p>
            <a:r>
              <a:rPr lang="ka-GE" dirty="0" smtClean="0"/>
              <a:t>გასათვალისწინებელია </a:t>
            </a:r>
            <a:r>
              <a:rPr lang="ka-GE" dirty="0"/>
              <a:t>ასევე ორი ბუფერული </a:t>
            </a:r>
            <a:r>
              <a:rPr lang="ka-GE" dirty="0" smtClean="0"/>
              <a:t>ზონის გაკეთება  </a:t>
            </a:r>
            <a:r>
              <a:rPr lang="ka-GE" dirty="0"/>
              <a:t>დაბინძურებულ ზონასა და პოტენციურად დაბინძურებულ ზონას </a:t>
            </a:r>
            <a:r>
              <a:rPr lang="ka-GE" dirty="0" smtClean="0"/>
              <a:t>შორის (იხ. შემდეგი სლაიდი).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1" y="6282489"/>
            <a:ext cx="48494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050" dirty="0" smtClean="0">
                <a:solidFill>
                  <a:srgbClr val="252422"/>
                </a:solidFill>
                <a:latin typeface="Roboto"/>
              </a:rPr>
              <a:t>წყარო: </a:t>
            </a:r>
            <a:r>
              <a:rPr lang="en-US" sz="1050" dirty="0" smtClean="0">
                <a:solidFill>
                  <a:srgbClr val="252422"/>
                </a:solidFill>
                <a:latin typeface="Roboto"/>
              </a:rPr>
              <a:t>Zhejiang </a:t>
            </a:r>
            <a:r>
              <a:rPr lang="en-US" sz="1050" dirty="0">
                <a:solidFill>
                  <a:srgbClr val="252422"/>
                </a:solidFill>
                <a:latin typeface="Roboto"/>
              </a:rPr>
              <a:t>University Handbook of COVID-19 preventions and </a:t>
            </a:r>
            <a:r>
              <a:rPr lang="en-US" sz="1050" dirty="0" smtClean="0">
                <a:solidFill>
                  <a:srgbClr val="252422"/>
                </a:solidFill>
                <a:latin typeface="Roboto"/>
              </a:rPr>
              <a:t>treatment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7832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2" y="297180"/>
            <a:ext cx="11224217" cy="6309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6129" y="1395749"/>
            <a:ext cx="3103418" cy="190519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dirty="0" smtClean="0"/>
              <a:t>1</a:t>
            </a:r>
            <a:r>
              <a:rPr lang="ka-GE" sz="1300" b="1" dirty="0" smtClean="0"/>
              <a:t>. პაციენტების შესასველი</a:t>
            </a:r>
          </a:p>
          <a:p>
            <a:r>
              <a:rPr lang="ka-GE" sz="1300" b="1" i="1" dirty="0" smtClean="0">
                <a:solidFill>
                  <a:srgbClr val="FF0000"/>
                </a:solidFill>
              </a:rPr>
              <a:t>ყველა პაციენტმა უნდა გაიაროს ტრიაჟი!</a:t>
            </a:r>
            <a:endParaRPr lang="ka-GE" sz="1300" dirty="0"/>
          </a:p>
          <a:p>
            <a:r>
              <a:rPr lang="ka-GE" sz="1300" dirty="0" smtClean="0"/>
              <a:t>ყველა პაციენტი მიიღებს:</a:t>
            </a:r>
          </a:p>
          <a:p>
            <a:pPr marL="171450" indent="-171450">
              <a:buFontTx/>
              <a:buChar char="-"/>
            </a:pPr>
            <a:r>
              <a:rPr lang="ka-GE" sz="1300" dirty="0" smtClean="0"/>
              <a:t>ნიღაბს</a:t>
            </a:r>
          </a:p>
          <a:p>
            <a:pPr marL="171450" indent="-171450">
              <a:buFontTx/>
              <a:buChar char="-"/>
            </a:pPr>
            <a:r>
              <a:rPr lang="ka-GE" sz="1300" dirty="0" smtClean="0"/>
              <a:t>დაიბანს ხელს</a:t>
            </a:r>
          </a:p>
          <a:p>
            <a:pPr marL="171450" indent="-171450">
              <a:buFontTx/>
              <a:buChar char="-"/>
            </a:pPr>
            <a:r>
              <a:rPr lang="ka-GE" sz="1300" b="1" u="sng" dirty="0" smtClean="0"/>
              <a:t>მოსაცდელ ზონაში/ოთახში დაელოდება თავის რიგს ინდივიდუალურ სივრცეში </a:t>
            </a:r>
            <a:endParaRPr lang="en-US" sz="13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8572804" y="3300942"/>
            <a:ext cx="3066743" cy="190519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dirty="0"/>
              <a:t>2</a:t>
            </a:r>
            <a:r>
              <a:rPr lang="ka-GE" sz="1300" b="1" dirty="0" smtClean="0"/>
              <a:t>. მოსაცდელი ოთახი</a:t>
            </a:r>
          </a:p>
          <a:p>
            <a:r>
              <a:rPr lang="ka-GE" sz="1300" dirty="0" smtClean="0">
                <a:solidFill>
                  <a:schemeClr val="tx1"/>
                </a:solidFill>
              </a:rPr>
              <a:t>გამოყოფილია ინდივიდუალი სივრცეები, იზოლირებული შესასველით და გასასვლელით </a:t>
            </a:r>
          </a:p>
          <a:p>
            <a:endParaRPr lang="ka-GE" sz="1300" dirty="0" smtClean="0">
              <a:solidFill>
                <a:schemeClr val="tx1"/>
              </a:solidFill>
            </a:endParaRPr>
          </a:p>
          <a:p>
            <a:r>
              <a:rPr lang="ka-GE" sz="1300" dirty="0" smtClean="0">
                <a:solidFill>
                  <a:schemeClr val="tx1"/>
                </a:solidFill>
              </a:rPr>
              <a:t>შენობა სრულიად ღიაა (კარი არ აქვს ), იმისათვის რომ ვენტილაცია იყოს ბუნებრივი და ასევე აღჭურვილია ინდივიდუალური ტუალეტებით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5792" y="5206135"/>
            <a:ext cx="2944091" cy="4451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b="1" dirty="0" smtClean="0"/>
              <a:t>3. მოსაცდელი ზონის ტუალეტები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889" y="1297425"/>
            <a:ext cx="2521218" cy="528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b="1" dirty="0" smtClean="0"/>
              <a:t>4. პაციენტების მხარე ტრიაჟისათვის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889" y="1825625"/>
            <a:ext cx="2521218" cy="461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b="1" dirty="0"/>
              <a:t>5</a:t>
            </a:r>
            <a:r>
              <a:rPr lang="ka-GE" sz="1300" b="1" dirty="0" smtClean="0"/>
              <a:t>. პერსონალის მხარე ტრიაჟისათვის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889" y="2958094"/>
            <a:ext cx="2280494" cy="3708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b="1" dirty="0" smtClean="0"/>
              <a:t>7. იზოლაციის ოთახის შესასვლელი 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889" y="3497238"/>
            <a:ext cx="2280494" cy="270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b="1" dirty="0" smtClean="0"/>
              <a:t>8. ჩაცმა და გახდა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9889" y="3902496"/>
            <a:ext cx="2280494" cy="36912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b="1" dirty="0" smtClean="0"/>
              <a:t>9. იზოლაციის ითახი თვით კონტროლით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889" y="4535673"/>
            <a:ext cx="2280494" cy="36912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b="1" dirty="0" smtClean="0"/>
              <a:t>10.</a:t>
            </a:r>
            <a:r>
              <a:rPr lang="en-US" sz="1300" b="1" dirty="0" smtClean="0"/>
              <a:t> SARI </a:t>
            </a:r>
            <a:r>
              <a:rPr lang="ka-GE" sz="1300" b="1" dirty="0" smtClean="0"/>
              <a:t>მურნალობის ცენტრი (გადაყვანა)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955" y="387896"/>
            <a:ext cx="9507675" cy="7132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 smtClean="0"/>
              <a:t>ცხელების კლინიკის სივრცე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 rot="2461255">
            <a:off x="5084617" y="2353120"/>
            <a:ext cx="2729346" cy="84786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461255">
            <a:off x="4065569" y="3503715"/>
            <a:ext cx="1298307" cy="84786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461255">
            <a:off x="4881236" y="2867035"/>
            <a:ext cx="1298307" cy="847865"/>
          </a:xfrm>
          <a:prstGeom prst="ellipse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461255">
            <a:off x="6719037" y="1760237"/>
            <a:ext cx="1298307" cy="847865"/>
          </a:xfrm>
          <a:prstGeom prst="ellipse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461255">
            <a:off x="2982742" y="3734957"/>
            <a:ext cx="1298307" cy="847865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61107" y="5927363"/>
            <a:ext cx="1396101" cy="564791"/>
          </a:xfrm>
          <a:prstGeom prst="ellipse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 smtClean="0"/>
              <a:t>მწვანე წრე: სუფთა ზონა</a:t>
            </a:r>
            <a:endParaRPr lang="en-US" sz="1200" dirty="0"/>
          </a:p>
        </p:txBody>
      </p:sp>
      <p:sp>
        <p:nvSpPr>
          <p:cNvPr id="23" name="Oval 22"/>
          <p:cNvSpPr/>
          <p:nvPr/>
        </p:nvSpPr>
        <p:spPr>
          <a:xfrm>
            <a:off x="4547704" y="5917248"/>
            <a:ext cx="2052478" cy="574906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 smtClean="0">
                <a:solidFill>
                  <a:schemeClr val="tx1"/>
                </a:solidFill>
              </a:rPr>
              <a:t>ყვითელი წრე: პოტენციურად დაბინძურებული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49160" y="5915308"/>
            <a:ext cx="1438059" cy="523309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 smtClean="0"/>
              <a:t>დაბინძურებული ზონა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39889" y="2353826"/>
            <a:ext cx="2280494" cy="5055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300" b="1" dirty="0" smtClean="0"/>
              <a:t>6. </a:t>
            </a:r>
            <a:r>
              <a:rPr lang="ka-GE" sz="1200" b="1" dirty="0" smtClean="0"/>
              <a:t>სამკურნალო ნაწილში შესასვლელი ან „ჯანმრთელი გასასვლელი</a:t>
            </a:r>
            <a:r>
              <a:rPr lang="ka-GE" sz="1300" b="1" dirty="0" smtClean="0"/>
              <a:t>“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46232"/>
            <a:ext cx="12067309" cy="66009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8037" y="243213"/>
            <a:ext cx="9767454" cy="97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პაციენტის მოძრაობა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513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" y="1233055"/>
            <a:ext cx="11323360" cy="5233576"/>
          </a:xfrm>
        </p:spPr>
      </p:pic>
      <p:sp>
        <p:nvSpPr>
          <p:cNvPr id="5" name="Rectangle 4"/>
          <p:cNvSpPr/>
          <p:nvPr/>
        </p:nvSpPr>
        <p:spPr>
          <a:xfrm>
            <a:off x="756810" y="146232"/>
            <a:ext cx="9507675" cy="8188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პაციენტის მოძრაობა </a:t>
            </a:r>
            <a:r>
              <a:rPr lang="en-US" sz="2400" dirty="0" smtClean="0"/>
              <a:t>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57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ცხელების კლინიკის განლაგება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825625"/>
            <a:ext cx="10515600" cy="3715366"/>
          </a:xfrm>
        </p:spPr>
        <p:txBody>
          <a:bodyPr/>
          <a:lstStyle/>
          <a:p>
            <a:pPr lvl="0"/>
            <a:r>
              <a:rPr lang="ka-GE" dirty="0"/>
              <a:t>არსებობს დამოუკიდებელი გასასვლელი აღჭურვილი დაბინძურებული ნივთებით; </a:t>
            </a:r>
            <a:endParaRPr lang="en-US" dirty="0" smtClean="0"/>
          </a:p>
          <a:p>
            <a:pPr lvl="0"/>
            <a:r>
              <a:rPr lang="ka-GE" dirty="0" smtClean="0"/>
              <a:t> </a:t>
            </a:r>
            <a:r>
              <a:rPr lang="ka-GE" dirty="0"/>
              <a:t>სივრცე სადაც საგნების მიწოდება ცალმხრივია საოფისე სივრციდან (პოტენციურად დაბინძურებული ზონიდან) იზოლაციის პალატისაკენ (დაბინძურებული ზონა);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024" y="5791170"/>
            <a:ext cx="771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600" b="1" dirty="0" smtClean="0">
                <a:solidFill>
                  <a:srgbClr val="252422"/>
                </a:solidFill>
                <a:latin typeface="Roboto"/>
              </a:rPr>
              <a:t>წყარო: </a:t>
            </a:r>
            <a:r>
              <a:rPr lang="en-US" sz="1600" b="1" dirty="0" smtClean="0">
                <a:solidFill>
                  <a:srgbClr val="252422"/>
                </a:solidFill>
                <a:latin typeface="Roboto"/>
              </a:rPr>
              <a:t>Zhejiang </a:t>
            </a:r>
            <a:r>
              <a:rPr lang="en-US" sz="1600" b="1" dirty="0">
                <a:solidFill>
                  <a:srgbClr val="252422"/>
                </a:solidFill>
                <a:latin typeface="Roboto"/>
              </a:rPr>
              <a:t>University Handbook of COVID-19 preventions and </a:t>
            </a:r>
            <a:r>
              <a:rPr lang="en-US" sz="1600" b="1" dirty="0" smtClean="0">
                <a:solidFill>
                  <a:srgbClr val="252422"/>
                </a:solidFill>
                <a:latin typeface="Roboto"/>
              </a:rPr>
              <a:t>treatment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8930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5" y="928254"/>
            <a:ext cx="10221364" cy="5054745"/>
          </a:xfrm>
        </p:spPr>
      </p:pic>
      <p:sp>
        <p:nvSpPr>
          <p:cNvPr id="5" name="Rectangle 4"/>
          <p:cNvSpPr/>
          <p:nvPr/>
        </p:nvSpPr>
        <p:spPr>
          <a:xfrm>
            <a:off x="1" y="1848498"/>
            <a:ext cx="2479964" cy="1199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პაციენტის შესასვლელი</a:t>
            </a:r>
          </a:p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მოსაცდელი ოთახი</a:t>
            </a:r>
          </a:p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ტრიაჟი (პაციენტები)</a:t>
            </a:r>
          </a:p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ლაბორატორიული ნიმუშების მისაღები ოთახი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745" y="476897"/>
            <a:ext cx="2479964" cy="1199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ობსერვაცია</a:t>
            </a:r>
          </a:p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ხანმოკლე დაყოვნება</a:t>
            </a:r>
          </a:p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მსუბუქი/საშუალო შემთხვევები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7690" y="1772297"/>
            <a:ext cx="2479964" cy="1199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მძიმე შემთხვევები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2918" y="3455626"/>
            <a:ext cx="2479964" cy="1199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კრიტიკული  შემთხვევები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6145" y="4332467"/>
            <a:ext cx="1791199" cy="8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მორგი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6709" y="4655128"/>
            <a:ext cx="1222164" cy="497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ნაგვის ზონა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253" y="3945082"/>
            <a:ext cx="2718456" cy="1042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პერსონალის შესასვლელი</a:t>
            </a:r>
          </a:p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გამოსაცვლელი ოთახი</a:t>
            </a:r>
          </a:p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ტრიაჟი (პერსონალი)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3163" y="2672844"/>
            <a:ext cx="862110" cy="3751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ლაბორატორია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3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1128</Words>
  <Application>Microsoft Office PowerPoint</Application>
  <PresentationFormat>Widescreen</PresentationFormat>
  <Paragraphs>201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Sylfaen</vt:lpstr>
      <vt:lpstr>Times New Roman</vt:lpstr>
      <vt:lpstr>Wingdings</vt:lpstr>
      <vt:lpstr>Office Theme</vt:lpstr>
      <vt:lpstr>ცხელების კლინიკა</vt:lpstr>
      <vt:lpstr>ცხელების კლინიკა - ზოგადი ინფორმაცია</vt:lpstr>
      <vt:lpstr>Report of the WHO-China Joint Mission on Coronavirus Disease 2019 (COVID-19)</vt:lpstr>
      <vt:lpstr>ცხელების კლინიკის განლაგება</vt:lpstr>
      <vt:lpstr>PowerPoint Presentation</vt:lpstr>
      <vt:lpstr>PowerPoint Presentation</vt:lpstr>
      <vt:lpstr>PowerPoint Presentation</vt:lpstr>
      <vt:lpstr>ცხელების კლინიკის განლაგება</vt:lpstr>
      <vt:lpstr>PowerPoint Presentation</vt:lpstr>
      <vt:lpstr>PowerPoint Presentation</vt:lpstr>
      <vt:lpstr>PowerPoint Presentation</vt:lpstr>
      <vt:lpstr>PowerPoint Presentation</vt:lpstr>
      <vt:lpstr>ინფექციის კონტროლი</vt:lpstr>
      <vt:lpstr>სკრინინგი- მიღება, იზოლირება და გადაყვანა</vt:lpstr>
      <vt:lpstr>PowerPoint Presentation</vt:lpstr>
      <vt:lpstr>ცხელების კლინიკის პერსონალი</vt:lpstr>
      <vt:lpstr>პერსონალი გამოძახებით ან ონლაინ ან ე.წ. On call</vt:lpstr>
      <vt:lpstr>კლინიკაში საჭირო მინიმალური დიაგნოსტიკური სერვისები</vt:lpstr>
      <vt:lpstr>კლინიკაში საჭირო მიმართულებები</vt:lpstr>
      <vt:lpstr>ცხელების კლინიკის მაგალითი, ჩინეთი თებერვალი 2020წ  Therapeutic and triage  strategies for 2019 novel coronavirus disease in fever clinics</vt:lpstr>
      <vt:lpstr>პაციენტების მენეჯმენტი </vt:lpstr>
      <vt:lpstr>პაციენტის თვითშეფასების კითხვარის მაგალითი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Tamar Gabunia</cp:lastModifiedBy>
  <cp:revision>60</cp:revision>
  <dcterms:created xsi:type="dcterms:W3CDTF">2020-03-27T19:39:56Z</dcterms:created>
  <dcterms:modified xsi:type="dcterms:W3CDTF">2020-03-29T15:41:11Z</dcterms:modified>
</cp:coreProperties>
</file>