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36" r:id="rId15"/>
    <p:sldId id="337" r:id="rId16"/>
    <p:sldId id="338" r:id="rId17"/>
    <p:sldId id="339" r:id="rId18"/>
    <p:sldId id="342" r:id="rId19"/>
    <p:sldId id="341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8B5A1"/>
    <a:srgbClr val="0E293C"/>
    <a:srgbClr val="57C3A7"/>
    <a:srgbClr val="FCD5D4"/>
    <a:srgbClr val="F47775"/>
    <a:srgbClr val="CBFDF7"/>
    <a:srgbClr val="EEFAF8"/>
    <a:srgbClr val="0088EE"/>
    <a:srgbClr val="739FAD"/>
    <a:srgbClr val="507C8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400" autoAdjust="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5" d="100"/>
          <a:sy n="65" d="100"/>
        </p:scale>
        <p:origin x="3082" y="43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2018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50">
                    <a:shade val="30000"/>
                    <a:satMod val="115000"/>
                  </a:srgbClr>
                </a:gs>
                <a:gs pos="50000">
                  <a:srgbClr val="00B050">
                    <a:shade val="67500"/>
                    <a:satMod val="115000"/>
                  </a:srgbClr>
                </a:gs>
                <a:gs pos="100000">
                  <a:srgbClr val="00B05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  <c:pt idx="0">
                  <c:v>12245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EB2-4AF7-9C09-D8F82B9027D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2019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694C84">
                    <a:shade val="30000"/>
                    <a:satMod val="115000"/>
                  </a:srgbClr>
                </a:gs>
                <a:gs pos="50000">
                  <a:srgbClr val="694C84">
                    <a:shade val="67500"/>
                    <a:satMod val="115000"/>
                  </a:srgbClr>
                </a:gs>
                <a:gs pos="100000">
                  <a:srgbClr val="694C84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Sheet1!$C$2</c:f>
              <c:numCache>
                <c:formatCode>General</c:formatCode>
                <c:ptCount val="1"/>
                <c:pt idx="0">
                  <c:v>12989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EB2-4AF7-9C09-D8F82B9027D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2020 1 კვარტალი</c:v>
                </c:pt>
              </c:strCache>
            </c:strRef>
          </c:tx>
          <c:spPr>
            <a:gradFill flip="none" rotWithShape="1">
              <a:gsLst>
                <a:gs pos="0">
                  <a:srgbClr val="00B0F0">
                    <a:shade val="30000"/>
                    <a:satMod val="115000"/>
                  </a:srgbClr>
                </a:gs>
                <a:gs pos="50000">
                  <a:srgbClr val="00B0F0">
                    <a:shade val="67500"/>
                    <a:satMod val="115000"/>
                  </a:srgbClr>
                </a:gs>
                <a:gs pos="100000">
                  <a:srgbClr val="00B0F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 w="6350" cap="flat" cmpd="sng" algn="ctr">
              <a:noFill/>
              <a:prstDash val="solid"/>
              <a:miter lim="800000"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გარდაცვლილთა საერთო რაოდენობა</c:v>
                </c:pt>
              </c:strCache>
            </c:strRef>
          </c:cat>
          <c:val>
            <c:numRef>
              <c:f>Sheet1!$D$2</c:f>
              <c:numCache>
                <c:formatCode>General</c:formatCode>
                <c:ptCount val="1"/>
                <c:pt idx="0">
                  <c:v>12474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EB2-4AF7-9C09-D8F82B9027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447725640"/>
        <c:axId val="447726624"/>
      </c:barChart>
      <c:catAx>
        <c:axId val="447725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8B5A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47726624"/>
        <c:crosses val="autoZero"/>
        <c:auto val="1"/>
        <c:lblAlgn val="ctr"/>
        <c:lblOffset val="100"/>
        <c:noMultiLvlLbl val="0"/>
      </c:catAx>
      <c:valAx>
        <c:axId val="447726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477256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rgbClr val="08B5A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DEC2D2-2A65-4207-A619-B983F13139D9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D0F942-9723-4803-AE47-CB3FF1F3D1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6930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A47E1-EE14-4AA5-8E29-B7F8F2296E82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9EFCA7-A8E8-42AD-92EB-9E8ECF0004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447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285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12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858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1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969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864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338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493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711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632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67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8643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7976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0051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9D989A-CAE1-461B-BE1B-2C2A6D919EE3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30513C7-1837-4A08-B55F-B71146617D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7800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">
    <p:bg>
      <p:bgPr>
        <a:solidFill>
          <a:srgbClr val="F6F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A944EB72-D84D-4183-8FE7-F4EE211B78F4}"/>
              </a:ext>
            </a:extLst>
          </p:cNvPr>
          <p:cNvSpPr/>
          <p:nvPr userDrawn="1"/>
        </p:nvSpPr>
        <p:spPr>
          <a:xfrm>
            <a:off x="241034" y="6503583"/>
            <a:ext cx="6767635" cy="143667"/>
          </a:xfrm>
          <a:prstGeom prst="roundRect">
            <a:avLst>
              <a:gd name="adj" fmla="val 50000"/>
            </a:avLst>
          </a:prstGeom>
          <a:pattFill prst="wdUpDiag">
            <a:fgClr>
              <a:schemeClr val="bg1">
                <a:lumMod val="85000"/>
              </a:schemeClr>
            </a:fgClr>
            <a:bgClr>
              <a:srgbClr val="F6F6FF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75DED45-E408-0449-9D43-76390917A22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034" y="210750"/>
            <a:ext cx="1911350" cy="793750"/>
          </a:xfrm>
          <a:prstGeom prst="rect">
            <a:avLst/>
          </a:prstGeom>
        </p:spPr>
      </p:pic>
      <p:sp>
        <p:nvSpPr>
          <p:cNvPr id="27" name="Freeform: Shape 16">
            <a:extLst>
              <a:ext uri="{FF2B5EF4-FFF2-40B4-BE49-F238E27FC236}">
                <a16:creationId xmlns:a16="http://schemas.microsoft.com/office/drawing/2014/main" id="{E663F002-78C3-0045-BCFD-E000BE361C78}"/>
              </a:ext>
            </a:extLst>
          </p:cNvPr>
          <p:cNvSpPr>
            <a:spLocks/>
          </p:cNvSpPr>
          <p:nvPr userDrawn="1"/>
        </p:nvSpPr>
        <p:spPr>
          <a:xfrm flipH="1">
            <a:off x="0" y="0"/>
            <a:ext cx="12191997" cy="6857999"/>
          </a:xfrm>
          <a:custGeom>
            <a:avLst/>
            <a:gdLst>
              <a:gd name="connsiteX0" fmla="*/ 0 w 4663256"/>
              <a:gd name="connsiteY0" fmla="*/ 0 h 3958520"/>
              <a:gd name="connsiteX1" fmla="*/ 4663256 w 4663256"/>
              <a:gd name="connsiteY1" fmla="*/ 0 h 3958520"/>
              <a:gd name="connsiteX2" fmla="*/ 4663256 w 4663256"/>
              <a:gd name="connsiteY2" fmla="*/ 3958520 h 3958520"/>
              <a:gd name="connsiteX3" fmla="*/ 0 w 4663256"/>
              <a:gd name="connsiteY3" fmla="*/ 3958520 h 3958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63256" h="3958520">
                <a:moveTo>
                  <a:pt x="0" y="0"/>
                </a:moveTo>
                <a:lnTo>
                  <a:pt x="4663256" y="0"/>
                </a:lnTo>
                <a:lnTo>
                  <a:pt x="4663256" y="3958520"/>
                </a:lnTo>
                <a:lnTo>
                  <a:pt x="0" y="3958520"/>
                </a:lnTo>
                <a:close/>
              </a:path>
            </a:pathLst>
          </a:custGeom>
          <a:gradFill flip="none" rotWithShape="1">
            <a:gsLst>
              <a:gs pos="6000">
                <a:schemeClr val="accent1">
                  <a:alpha val="57000"/>
                </a:schemeClr>
              </a:gs>
              <a:gs pos="59000">
                <a:schemeClr val="accent2">
                  <a:lumMod val="13000"/>
                  <a:lumOff val="87000"/>
                  <a:alpha val="19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59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239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257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333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99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406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559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53138AC-EB82-4E8C-917E-6CADCCD745F4}" type="datetimeFigureOut">
              <a:rPr lang="en-US" smtClean="0"/>
              <a:t>22-Jun-20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3C96078-3080-4FA7-A859-8008DB8DE4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809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Rectangle 43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Google Shape;10;p2"/>
          <p:cNvSpPr/>
          <p:nvPr userDrawn="1"/>
        </p:nvSpPr>
        <p:spPr>
          <a:xfrm rot="10800000" flipH="1">
            <a:off x="2215481" y="5299806"/>
            <a:ext cx="1303500" cy="11283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30000" y="0"/>
                </a:moveTo>
                <a:lnTo>
                  <a:pt x="0" y="59994"/>
                </a:lnTo>
                <a:lnTo>
                  <a:pt x="30000" y="120000"/>
                </a:lnTo>
                <a:lnTo>
                  <a:pt x="90000" y="120000"/>
                </a:lnTo>
                <a:lnTo>
                  <a:pt x="120000" y="59994"/>
                </a:lnTo>
                <a:lnTo>
                  <a:pt x="90000" y="0"/>
                </a:lnTo>
                <a:lnTo>
                  <a:pt x="30000" y="0"/>
                </a:lnTo>
                <a:close/>
                <a:moveTo>
                  <a:pt x="38477" y="16950"/>
                </a:moveTo>
                <a:lnTo>
                  <a:pt x="81522" y="16950"/>
                </a:lnTo>
                <a:lnTo>
                  <a:pt x="103033" y="59994"/>
                </a:lnTo>
                <a:lnTo>
                  <a:pt x="81522" y="103038"/>
                </a:lnTo>
                <a:lnTo>
                  <a:pt x="38477" y="103038"/>
                </a:lnTo>
                <a:lnTo>
                  <a:pt x="16955" y="59994"/>
                </a:lnTo>
                <a:lnTo>
                  <a:pt x="38477" y="16950"/>
                </a:lnTo>
                <a:close/>
              </a:path>
            </a:pathLst>
          </a:custGeom>
          <a:solidFill>
            <a:srgbClr val="08B5A1"/>
          </a:solidFill>
          <a:ln>
            <a:solidFill>
              <a:srgbClr val="08B5A1"/>
            </a:solidFill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Google Shape;11;p2"/>
          <p:cNvSpPr/>
          <p:nvPr userDrawn="1"/>
        </p:nvSpPr>
        <p:spPr>
          <a:xfrm rot="5400000">
            <a:off x="8336669" y="203085"/>
            <a:ext cx="1525500" cy="17616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Google Shape;13;p2"/>
          <p:cNvSpPr/>
          <p:nvPr userDrawn="1"/>
        </p:nvSpPr>
        <p:spPr>
          <a:xfrm rot="10800000" flipH="1">
            <a:off x="7337487" y="11121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" name="Google Shape;14;p2"/>
          <p:cNvSpPr/>
          <p:nvPr userDrawn="1"/>
        </p:nvSpPr>
        <p:spPr>
          <a:xfrm rot="10800000" flipH="1">
            <a:off x="8130335" y="1644194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5;p2"/>
          <p:cNvSpPr/>
          <p:nvPr userDrawn="1"/>
        </p:nvSpPr>
        <p:spPr>
          <a:xfrm rot="10800000" flipH="1">
            <a:off x="9806527" y="1139364"/>
            <a:ext cx="944700" cy="818100"/>
          </a:xfrm>
          <a:prstGeom prst="hexagon">
            <a:avLst>
              <a:gd name="adj" fmla="val 28678"/>
              <a:gd name="vf" fmla="val 115470"/>
            </a:avLst>
          </a:prstGeom>
          <a:noFill/>
          <a:ln w="76200" cap="flat" cmpd="sng">
            <a:solidFill>
              <a:srgbClr val="184769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2" name="Google Shape;16;p2"/>
          <p:cNvSpPr/>
          <p:nvPr userDrawn="1"/>
        </p:nvSpPr>
        <p:spPr>
          <a:xfrm rot="10800000" flipH="1">
            <a:off x="9893411" y="636409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1" name="Google Shape;35;p2"/>
          <p:cNvSpPr/>
          <p:nvPr userDrawn="1"/>
        </p:nvSpPr>
        <p:spPr>
          <a:xfrm rot="10800000" flipH="1">
            <a:off x="3306021" y="5899421"/>
            <a:ext cx="1032900" cy="8946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8476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2" name="Google Shape;36;p2"/>
          <p:cNvSpPr/>
          <p:nvPr userDrawn="1"/>
        </p:nvSpPr>
        <p:spPr>
          <a:xfrm rot="10800000" flipH="1">
            <a:off x="3429167" y="5379223"/>
            <a:ext cx="540000" cy="4674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3" name="Google Shape;37;p2"/>
          <p:cNvSpPr/>
          <p:nvPr userDrawn="1"/>
        </p:nvSpPr>
        <p:spPr>
          <a:xfrm rot="10800000" flipH="1">
            <a:off x="1397197" y="4952492"/>
            <a:ext cx="1032900" cy="8940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4" name="Google Shape;38;p2"/>
          <p:cNvSpPr/>
          <p:nvPr userDrawn="1"/>
        </p:nvSpPr>
        <p:spPr>
          <a:xfrm rot="10800000" flipH="1">
            <a:off x="1825872" y="5899435"/>
            <a:ext cx="452100" cy="3912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00E1C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36" name="Google Shape;40;p2"/>
          <p:cNvGrpSpPr/>
          <p:nvPr userDrawn="1"/>
        </p:nvGrpSpPr>
        <p:grpSpPr>
          <a:xfrm>
            <a:off x="4067497" y="5379213"/>
            <a:ext cx="573943" cy="550550"/>
            <a:chOff x="5241175" y="4959100"/>
            <a:chExt cx="539775" cy="517775"/>
          </a:xfrm>
        </p:grpSpPr>
        <p:sp>
          <p:nvSpPr>
            <p:cNvPr id="37" name="Google Shape;41;p2"/>
            <p:cNvSpPr/>
            <p:nvPr/>
          </p:nvSpPr>
          <p:spPr>
            <a:xfrm>
              <a:off x="5575150" y="4959100"/>
              <a:ext cx="161225" cy="178300"/>
            </a:xfrm>
            <a:custGeom>
              <a:avLst/>
              <a:gdLst/>
              <a:ahLst/>
              <a:cxnLst/>
              <a:rect l="l" t="t" r="r" b="b"/>
              <a:pathLst>
                <a:path w="6449" h="7132" extrusionOk="0">
                  <a:moveTo>
                    <a:pt x="4641" y="0"/>
                  </a:moveTo>
                  <a:lnTo>
                    <a:pt x="4470" y="25"/>
                  </a:lnTo>
                  <a:lnTo>
                    <a:pt x="4299" y="49"/>
                  </a:lnTo>
                  <a:lnTo>
                    <a:pt x="4128" y="98"/>
                  </a:lnTo>
                  <a:lnTo>
                    <a:pt x="3957" y="147"/>
                  </a:lnTo>
                  <a:lnTo>
                    <a:pt x="3786" y="220"/>
                  </a:lnTo>
                  <a:lnTo>
                    <a:pt x="3640" y="318"/>
                  </a:lnTo>
                  <a:lnTo>
                    <a:pt x="3517" y="415"/>
                  </a:lnTo>
                  <a:lnTo>
                    <a:pt x="3395" y="538"/>
                  </a:lnTo>
                  <a:lnTo>
                    <a:pt x="3273" y="660"/>
                  </a:lnTo>
                  <a:lnTo>
                    <a:pt x="3175" y="806"/>
                  </a:lnTo>
                  <a:lnTo>
                    <a:pt x="3078" y="953"/>
                  </a:lnTo>
                  <a:lnTo>
                    <a:pt x="3005" y="1099"/>
                  </a:lnTo>
                  <a:lnTo>
                    <a:pt x="2931" y="1270"/>
                  </a:lnTo>
                  <a:lnTo>
                    <a:pt x="2907" y="1441"/>
                  </a:lnTo>
                  <a:lnTo>
                    <a:pt x="2882" y="1612"/>
                  </a:lnTo>
                  <a:lnTo>
                    <a:pt x="2858" y="1808"/>
                  </a:lnTo>
                  <a:lnTo>
                    <a:pt x="2882" y="2076"/>
                  </a:lnTo>
                  <a:lnTo>
                    <a:pt x="2956" y="2345"/>
                  </a:lnTo>
                  <a:lnTo>
                    <a:pt x="3053" y="2589"/>
                  </a:lnTo>
                  <a:lnTo>
                    <a:pt x="3175" y="2809"/>
                  </a:lnTo>
                  <a:lnTo>
                    <a:pt x="0" y="6546"/>
                  </a:lnTo>
                  <a:lnTo>
                    <a:pt x="367" y="6814"/>
                  </a:lnTo>
                  <a:lnTo>
                    <a:pt x="709" y="7132"/>
                  </a:lnTo>
                  <a:lnTo>
                    <a:pt x="3884" y="3419"/>
                  </a:lnTo>
                  <a:lnTo>
                    <a:pt x="4055" y="3493"/>
                  </a:lnTo>
                  <a:lnTo>
                    <a:pt x="4250" y="3542"/>
                  </a:lnTo>
                  <a:lnTo>
                    <a:pt x="4445" y="3566"/>
                  </a:lnTo>
                  <a:lnTo>
                    <a:pt x="4641" y="3590"/>
                  </a:lnTo>
                  <a:lnTo>
                    <a:pt x="4836" y="3566"/>
                  </a:lnTo>
                  <a:lnTo>
                    <a:pt x="5007" y="3542"/>
                  </a:lnTo>
                  <a:lnTo>
                    <a:pt x="5178" y="3517"/>
                  </a:lnTo>
                  <a:lnTo>
                    <a:pt x="5349" y="3444"/>
                  </a:lnTo>
                  <a:lnTo>
                    <a:pt x="5496" y="3371"/>
                  </a:lnTo>
                  <a:lnTo>
                    <a:pt x="5642" y="3273"/>
                  </a:lnTo>
                  <a:lnTo>
                    <a:pt x="5789" y="3175"/>
                  </a:lnTo>
                  <a:lnTo>
                    <a:pt x="5911" y="3053"/>
                  </a:lnTo>
                  <a:lnTo>
                    <a:pt x="6033" y="2931"/>
                  </a:lnTo>
                  <a:lnTo>
                    <a:pt x="6131" y="2809"/>
                  </a:lnTo>
                  <a:lnTo>
                    <a:pt x="6228" y="2638"/>
                  </a:lnTo>
                  <a:lnTo>
                    <a:pt x="6302" y="2491"/>
                  </a:lnTo>
                  <a:lnTo>
                    <a:pt x="6350" y="2320"/>
                  </a:lnTo>
                  <a:lnTo>
                    <a:pt x="6399" y="2149"/>
                  </a:lnTo>
                  <a:lnTo>
                    <a:pt x="6424" y="1979"/>
                  </a:lnTo>
                  <a:lnTo>
                    <a:pt x="6448" y="1808"/>
                  </a:lnTo>
                  <a:lnTo>
                    <a:pt x="6424" y="1612"/>
                  </a:lnTo>
                  <a:lnTo>
                    <a:pt x="6399" y="1441"/>
                  </a:lnTo>
                  <a:lnTo>
                    <a:pt x="6350" y="1270"/>
                  </a:lnTo>
                  <a:lnTo>
                    <a:pt x="6302" y="1099"/>
                  </a:lnTo>
                  <a:lnTo>
                    <a:pt x="6228" y="953"/>
                  </a:lnTo>
                  <a:lnTo>
                    <a:pt x="6131" y="806"/>
                  </a:lnTo>
                  <a:lnTo>
                    <a:pt x="6033" y="660"/>
                  </a:lnTo>
                  <a:lnTo>
                    <a:pt x="5911" y="538"/>
                  </a:lnTo>
                  <a:lnTo>
                    <a:pt x="5789" y="415"/>
                  </a:lnTo>
                  <a:lnTo>
                    <a:pt x="5642" y="318"/>
                  </a:lnTo>
                  <a:lnTo>
                    <a:pt x="5496" y="220"/>
                  </a:lnTo>
                  <a:lnTo>
                    <a:pt x="5349" y="147"/>
                  </a:lnTo>
                  <a:lnTo>
                    <a:pt x="5178" y="98"/>
                  </a:lnTo>
                  <a:lnTo>
                    <a:pt x="5007" y="49"/>
                  </a:lnTo>
                  <a:lnTo>
                    <a:pt x="4836" y="25"/>
                  </a:lnTo>
                  <a:lnTo>
                    <a:pt x="464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42;p2"/>
            <p:cNvSpPr/>
            <p:nvPr/>
          </p:nvSpPr>
          <p:spPr>
            <a:xfrm>
              <a:off x="5330925" y="4985350"/>
              <a:ext cx="128250" cy="148400"/>
            </a:xfrm>
            <a:custGeom>
              <a:avLst/>
              <a:gdLst/>
              <a:ahLst/>
              <a:cxnLst/>
              <a:rect l="l" t="t" r="r" b="b"/>
              <a:pathLst>
                <a:path w="5130" h="5936" extrusionOk="0">
                  <a:moveTo>
                    <a:pt x="1563" y="0"/>
                  </a:moveTo>
                  <a:lnTo>
                    <a:pt x="1392" y="25"/>
                  </a:lnTo>
                  <a:lnTo>
                    <a:pt x="1221" y="74"/>
                  </a:lnTo>
                  <a:lnTo>
                    <a:pt x="1075" y="147"/>
                  </a:lnTo>
                  <a:lnTo>
                    <a:pt x="904" y="220"/>
                  </a:lnTo>
                  <a:lnTo>
                    <a:pt x="757" y="318"/>
                  </a:lnTo>
                  <a:lnTo>
                    <a:pt x="635" y="416"/>
                  </a:lnTo>
                  <a:lnTo>
                    <a:pt x="513" y="538"/>
                  </a:lnTo>
                  <a:lnTo>
                    <a:pt x="391" y="660"/>
                  </a:lnTo>
                  <a:lnTo>
                    <a:pt x="293" y="806"/>
                  </a:lnTo>
                  <a:lnTo>
                    <a:pt x="196" y="953"/>
                  </a:lnTo>
                  <a:lnTo>
                    <a:pt x="122" y="1099"/>
                  </a:lnTo>
                  <a:lnTo>
                    <a:pt x="74" y="1270"/>
                  </a:lnTo>
                  <a:lnTo>
                    <a:pt x="25" y="1466"/>
                  </a:lnTo>
                  <a:lnTo>
                    <a:pt x="0" y="1637"/>
                  </a:lnTo>
                  <a:lnTo>
                    <a:pt x="0" y="1808"/>
                  </a:lnTo>
                  <a:lnTo>
                    <a:pt x="0" y="2003"/>
                  </a:lnTo>
                  <a:lnTo>
                    <a:pt x="25" y="2174"/>
                  </a:lnTo>
                  <a:lnTo>
                    <a:pt x="74" y="2345"/>
                  </a:lnTo>
                  <a:lnTo>
                    <a:pt x="147" y="2492"/>
                  </a:lnTo>
                  <a:lnTo>
                    <a:pt x="220" y="2663"/>
                  </a:lnTo>
                  <a:lnTo>
                    <a:pt x="318" y="2785"/>
                  </a:lnTo>
                  <a:lnTo>
                    <a:pt x="415" y="2931"/>
                  </a:lnTo>
                  <a:lnTo>
                    <a:pt x="538" y="3053"/>
                  </a:lnTo>
                  <a:lnTo>
                    <a:pt x="660" y="3175"/>
                  </a:lnTo>
                  <a:lnTo>
                    <a:pt x="806" y="3273"/>
                  </a:lnTo>
                  <a:lnTo>
                    <a:pt x="953" y="3371"/>
                  </a:lnTo>
                  <a:lnTo>
                    <a:pt x="1099" y="3444"/>
                  </a:lnTo>
                  <a:lnTo>
                    <a:pt x="1270" y="3493"/>
                  </a:lnTo>
                  <a:lnTo>
                    <a:pt x="1466" y="3542"/>
                  </a:lnTo>
                  <a:lnTo>
                    <a:pt x="1710" y="3566"/>
                  </a:lnTo>
                  <a:lnTo>
                    <a:pt x="1979" y="3566"/>
                  </a:lnTo>
                  <a:lnTo>
                    <a:pt x="2223" y="3517"/>
                  </a:lnTo>
                  <a:lnTo>
                    <a:pt x="2467" y="3444"/>
                  </a:lnTo>
                  <a:lnTo>
                    <a:pt x="4396" y="5935"/>
                  </a:lnTo>
                  <a:lnTo>
                    <a:pt x="4738" y="5642"/>
                  </a:lnTo>
                  <a:lnTo>
                    <a:pt x="5129" y="5374"/>
                  </a:lnTo>
                  <a:lnTo>
                    <a:pt x="3200" y="2858"/>
                  </a:lnTo>
                  <a:lnTo>
                    <a:pt x="3322" y="2687"/>
                  </a:lnTo>
                  <a:lnTo>
                    <a:pt x="3419" y="2516"/>
                  </a:lnTo>
                  <a:lnTo>
                    <a:pt x="3493" y="2321"/>
                  </a:lnTo>
                  <a:lnTo>
                    <a:pt x="3542" y="2101"/>
                  </a:lnTo>
                  <a:lnTo>
                    <a:pt x="3566" y="1930"/>
                  </a:lnTo>
                  <a:lnTo>
                    <a:pt x="3566" y="1734"/>
                  </a:lnTo>
                  <a:lnTo>
                    <a:pt x="3566" y="1564"/>
                  </a:lnTo>
                  <a:lnTo>
                    <a:pt x="3517" y="1393"/>
                  </a:lnTo>
                  <a:lnTo>
                    <a:pt x="3468" y="1222"/>
                  </a:lnTo>
                  <a:lnTo>
                    <a:pt x="3419" y="1075"/>
                  </a:lnTo>
                  <a:lnTo>
                    <a:pt x="3346" y="904"/>
                  </a:lnTo>
                  <a:lnTo>
                    <a:pt x="3249" y="758"/>
                  </a:lnTo>
                  <a:lnTo>
                    <a:pt x="3151" y="635"/>
                  </a:lnTo>
                  <a:lnTo>
                    <a:pt x="3029" y="513"/>
                  </a:lnTo>
                  <a:lnTo>
                    <a:pt x="2907" y="391"/>
                  </a:lnTo>
                  <a:lnTo>
                    <a:pt x="2760" y="294"/>
                  </a:lnTo>
                  <a:lnTo>
                    <a:pt x="2614" y="196"/>
                  </a:lnTo>
                  <a:lnTo>
                    <a:pt x="2443" y="123"/>
                  </a:lnTo>
                  <a:lnTo>
                    <a:pt x="2272" y="74"/>
                  </a:lnTo>
                  <a:lnTo>
                    <a:pt x="2101" y="25"/>
                  </a:lnTo>
                  <a:lnTo>
                    <a:pt x="1930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39" name="Google Shape;43;p2"/>
            <p:cNvSpPr/>
            <p:nvPr/>
          </p:nvSpPr>
          <p:spPr>
            <a:xfrm>
              <a:off x="5241175" y="5241175"/>
              <a:ext cx="180125" cy="109325"/>
            </a:xfrm>
            <a:custGeom>
              <a:avLst/>
              <a:gdLst/>
              <a:ahLst/>
              <a:cxnLst/>
              <a:rect l="l" t="t" r="r" b="b"/>
              <a:pathLst>
                <a:path w="7205" h="4373" extrusionOk="0">
                  <a:moveTo>
                    <a:pt x="6839" y="1"/>
                  </a:moveTo>
                  <a:lnTo>
                    <a:pt x="3224" y="1491"/>
                  </a:lnTo>
                  <a:lnTo>
                    <a:pt x="3102" y="1368"/>
                  </a:lnTo>
                  <a:lnTo>
                    <a:pt x="2980" y="1246"/>
                  </a:lnTo>
                  <a:lnTo>
                    <a:pt x="2858" y="1124"/>
                  </a:lnTo>
                  <a:lnTo>
                    <a:pt x="2687" y="1026"/>
                  </a:lnTo>
                  <a:lnTo>
                    <a:pt x="2540" y="953"/>
                  </a:lnTo>
                  <a:lnTo>
                    <a:pt x="2369" y="880"/>
                  </a:lnTo>
                  <a:lnTo>
                    <a:pt x="2198" y="831"/>
                  </a:lnTo>
                  <a:lnTo>
                    <a:pt x="2027" y="807"/>
                  </a:lnTo>
                  <a:lnTo>
                    <a:pt x="1856" y="782"/>
                  </a:lnTo>
                  <a:lnTo>
                    <a:pt x="1685" y="807"/>
                  </a:lnTo>
                  <a:lnTo>
                    <a:pt x="1514" y="807"/>
                  </a:lnTo>
                  <a:lnTo>
                    <a:pt x="1343" y="856"/>
                  </a:lnTo>
                  <a:lnTo>
                    <a:pt x="1172" y="904"/>
                  </a:lnTo>
                  <a:lnTo>
                    <a:pt x="1026" y="978"/>
                  </a:lnTo>
                  <a:lnTo>
                    <a:pt x="879" y="1051"/>
                  </a:lnTo>
                  <a:lnTo>
                    <a:pt x="733" y="1149"/>
                  </a:lnTo>
                  <a:lnTo>
                    <a:pt x="586" y="1271"/>
                  </a:lnTo>
                  <a:lnTo>
                    <a:pt x="464" y="1393"/>
                  </a:lnTo>
                  <a:lnTo>
                    <a:pt x="342" y="1515"/>
                  </a:lnTo>
                  <a:lnTo>
                    <a:pt x="244" y="1686"/>
                  </a:lnTo>
                  <a:lnTo>
                    <a:pt x="171" y="1832"/>
                  </a:lnTo>
                  <a:lnTo>
                    <a:pt x="98" y="2003"/>
                  </a:lnTo>
                  <a:lnTo>
                    <a:pt x="49" y="2174"/>
                  </a:lnTo>
                  <a:lnTo>
                    <a:pt x="25" y="2345"/>
                  </a:lnTo>
                  <a:lnTo>
                    <a:pt x="0" y="2516"/>
                  </a:lnTo>
                  <a:lnTo>
                    <a:pt x="0" y="2687"/>
                  </a:lnTo>
                  <a:lnTo>
                    <a:pt x="25" y="2858"/>
                  </a:lnTo>
                  <a:lnTo>
                    <a:pt x="73" y="3029"/>
                  </a:lnTo>
                  <a:lnTo>
                    <a:pt x="122" y="3200"/>
                  </a:lnTo>
                  <a:lnTo>
                    <a:pt x="195" y="3347"/>
                  </a:lnTo>
                  <a:lnTo>
                    <a:pt x="269" y="3518"/>
                  </a:lnTo>
                  <a:lnTo>
                    <a:pt x="366" y="3640"/>
                  </a:lnTo>
                  <a:lnTo>
                    <a:pt x="464" y="3786"/>
                  </a:lnTo>
                  <a:lnTo>
                    <a:pt x="611" y="3908"/>
                  </a:lnTo>
                  <a:lnTo>
                    <a:pt x="733" y="4031"/>
                  </a:lnTo>
                  <a:lnTo>
                    <a:pt x="904" y="4128"/>
                  </a:lnTo>
                  <a:lnTo>
                    <a:pt x="1050" y="4201"/>
                  </a:lnTo>
                  <a:lnTo>
                    <a:pt x="1221" y="4275"/>
                  </a:lnTo>
                  <a:lnTo>
                    <a:pt x="1392" y="4324"/>
                  </a:lnTo>
                  <a:lnTo>
                    <a:pt x="1563" y="4348"/>
                  </a:lnTo>
                  <a:lnTo>
                    <a:pt x="1734" y="4372"/>
                  </a:lnTo>
                  <a:lnTo>
                    <a:pt x="1905" y="4372"/>
                  </a:lnTo>
                  <a:lnTo>
                    <a:pt x="2076" y="4348"/>
                  </a:lnTo>
                  <a:lnTo>
                    <a:pt x="2247" y="4299"/>
                  </a:lnTo>
                  <a:lnTo>
                    <a:pt x="2418" y="4250"/>
                  </a:lnTo>
                  <a:lnTo>
                    <a:pt x="2565" y="4201"/>
                  </a:lnTo>
                  <a:lnTo>
                    <a:pt x="2711" y="4104"/>
                  </a:lnTo>
                  <a:lnTo>
                    <a:pt x="2858" y="4006"/>
                  </a:lnTo>
                  <a:lnTo>
                    <a:pt x="3004" y="3908"/>
                  </a:lnTo>
                  <a:lnTo>
                    <a:pt x="3126" y="3786"/>
                  </a:lnTo>
                  <a:lnTo>
                    <a:pt x="3248" y="3640"/>
                  </a:lnTo>
                  <a:lnTo>
                    <a:pt x="3346" y="3493"/>
                  </a:lnTo>
                  <a:lnTo>
                    <a:pt x="3468" y="3200"/>
                  </a:lnTo>
                  <a:lnTo>
                    <a:pt x="3541" y="2931"/>
                  </a:lnTo>
                  <a:lnTo>
                    <a:pt x="3590" y="2638"/>
                  </a:lnTo>
                  <a:lnTo>
                    <a:pt x="3566" y="2345"/>
                  </a:lnTo>
                  <a:lnTo>
                    <a:pt x="7205" y="856"/>
                  </a:lnTo>
                  <a:lnTo>
                    <a:pt x="6985" y="440"/>
                  </a:lnTo>
                  <a:lnTo>
                    <a:pt x="6839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0" name="Google Shape;44;p2"/>
            <p:cNvSpPr/>
            <p:nvPr/>
          </p:nvSpPr>
          <p:spPr>
            <a:xfrm>
              <a:off x="5461575" y="5316900"/>
              <a:ext cx="89175" cy="159975"/>
            </a:xfrm>
            <a:custGeom>
              <a:avLst/>
              <a:gdLst/>
              <a:ahLst/>
              <a:cxnLst/>
              <a:rect l="l" t="t" r="r" b="b"/>
              <a:pathLst>
                <a:path w="3567" h="6399" extrusionOk="0">
                  <a:moveTo>
                    <a:pt x="1491" y="0"/>
                  </a:moveTo>
                  <a:lnTo>
                    <a:pt x="1393" y="2858"/>
                  </a:lnTo>
                  <a:lnTo>
                    <a:pt x="1198" y="2907"/>
                  </a:lnTo>
                  <a:lnTo>
                    <a:pt x="1002" y="3004"/>
                  </a:lnTo>
                  <a:lnTo>
                    <a:pt x="807" y="3102"/>
                  </a:lnTo>
                  <a:lnTo>
                    <a:pt x="636" y="3224"/>
                  </a:lnTo>
                  <a:lnTo>
                    <a:pt x="489" y="3346"/>
                  </a:lnTo>
                  <a:lnTo>
                    <a:pt x="392" y="3493"/>
                  </a:lnTo>
                  <a:lnTo>
                    <a:pt x="269" y="3639"/>
                  </a:lnTo>
                  <a:lnTo>
                    <a:pt x="196" y="3786"/>
                  </a:lnTo>
                  <a:lnTo>
                    <a:pt x="123" y="3932"/>
                  </a:lnTo>
                  <a:lnTo>
                    <a:pt x="74" y="4103"/>
                  </a:lnTo>
                  <a:lnTo>
                    <a:pt x="25" y="4274"/>
                  </a:lnTo>
                  <a:lnTo>
                    <a:pt x="1" y="4445"/>
                  </a:lnTo>
                  <a:lnTo>
                    <a:pt x="1" y="4616"/>
                  </a:lnTo>
                  <a:lnTo>
                    <a:pt x="1" y="4787"/>
                  </a:lnTo>
                  <a:lnTo>
                    <a:pt x="25" y="4958"/>
                  </a:lnTo>
                  <a:lnTo>
                    <a:pt x="74" y="5129"/>
                  </a:lnTo>
                  <a:lnTo>
                    <a:pt x="123" y="5276"/>
                  </a:lnTo>
                  <a:lnTo>
                    <a:pt x="196" y="5447"/>
                  </a:lnTo>
                  <a:lnTo>
                    <a:pt x="294" y="5593"/>
                  </a:lnTo>
                  <a:lnTo>
                    <a:pt x="416" y="5740"/>
                  </a:lnTo>
                  <a:lnTo>
                    <a:pt x="538" y="5886"/>
                  </a:lnTo>
                  <a:lnTo>
                    <a:pt x="660" y="6008"/>
                  </a:lnTo>
                  <a:lnTo>
                    <a:pt x="807" y="6106"/>
                  </a:lnTo>
                  <a:lnTo>
                    <a:pt x="953" y="6179"/>
                  </a:lnTo>
                  <a:lnTo>
                    <a:pt x="1124" y="6252"/>
                  </a:lnTo>
                  <a:lnTo>
                    <a:pt x="1271" y="6326"/>
                  </a:lnTo>
                  <a:lnTo>
                    <a:pt x="1442" y="6350"/>
                  </a:lnTo>
                  <a:lnTo>
                    <a:pt x="1613" y="6375"/>
                  </a:lnTo>
                  <a:lnTo>
                    <a:pt x="1784" y="6399"/>
                  </a:lnTo>
                  <a:lnTo>
                    <a:pt x="1955" y="6375"/>
                  </a:lnTo>
                  <a:lnTo>
                    <a:pt x="2126" y="6350"/>
                  </a:lnTo>
                  <a:lnTo>
                    <a:pt x="2297" y="6301"/>
                  </a:lnTo>
                  <a:lnTo>
                    <a:pt x="2468" y="6252"/>
                  </a:lnTo>
                  <a:lnTo>
                    <a:pt x="2614" y="6179"/>
                  </a:lnTo>
                  <a:lnTo>
                    <a:pt x="2785" y="6082"/>
                  </a:lnTo>
                  <a:lnTo>
                    <a:pt x="2932" y="5984"/>
                  </a:lnTo>
                  <a:lnTo>
                    <a:pt x="3054" y="5862"/>
                  </a:lnTo>
                  <a:lnTo>
                    <a:pt x="3176" y="5715"/>
                  </a:lnTo>
                  <a:lnTo>
                    <a:pt x="3273" y="5569"/>
                  </a:lnTo>
                  <a:lnTo>
                    <a:pt x="3371" y="5422"/>
                  </a:lnTo>
                  <a:lnTo>
                    <a:pt x="3444" y="5276"/>
                  </a:lnTo>
                  <a:lnTo>
                    <a:pt x="3493" y="5105"/>
                  </a:lnTo>
                  <a:lnTo>
                    <a:pt x="3542" y="4934"/>
                  </a:lnTo>
                  <a:lnTo>
                    <a:pt x="3567" y="4763"/>
                  </a:lnTo>
                  <a:lnTo>
                    <a:pt x="3567" y="4592"/>
                  </a:lnTo>
                  <a:lnTo>
                    <a:pt x="3567" y="4421"/>
                  </a:lnTo>
                  <a:lnTo>
                    <a:pt x="3542" y="4250"/>
                  </a:lnTo>
                  <a:lnTo>
                    <a:pt x="3493" y="4079"/>
                  </a:lnTo>
                  <a:lnTo>
                    <a:pt x="3420" y="3908"/>
                  </a:lnTo>
                  <a:lnTo>
                    <a:pt x="3347" y="3761"/>
                  </a:lnTo>
                  <a:lnTo>
                    <a:pt x="3273" y="3615"/>
                  </a:lnTo>
                  <a:lnTo>
                    <a:pt x="3151" y="3468"/>
                  </a:lnTo>
                  <a:lnTo>
                    <a:pt x="2980" y="3273"/>
                  </a:lnTo>
                  <a:lnTo>
                    <a:pt x="2761" y="3102"/>
                  </a:lnTo>
                  <a:lnTo>
                    <a:pt x="2541" y="2980"/>
                  </a:lnTo>
                  <a:lnTo>
                    <a:pt x="2321" y="2907"/>
                  </a:lnTo>
                  <a:lnTo>
                    <a:pt x="2419" y="25"/>
                  </a:lnTo>
                  <a:lnTo>
                    <a:pt x="2419" y="25"/>
                  </a:lnTo>
                  <a:lnTo>
                    <a:pt x="2126" y="49"/>
                  </a:lnTo>
                  <a:lnTo>
                    <a:pt x="1808" y="25"/>
                  </a:lnTo>
                  <a:lnTo>
                    <a:pt x="1491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45;p2"/>
            <p:cNvSpPr/>
            <p:nvPr/>
          </p:nvSpPr>
          <p:spPr>
            <a:xfrm>
              <a:off x="5619100" y="5194175"/>
              <a:ext cx="161850" cy="89775"/>
            </a:xfrm>
            <a:custGeom>
              <a:avLst/>
              <a:gdLst/>
              <a:ahLst/>
              <a:cxnLst/>
              <a:rect l="l" t="t" r="r" b="b"/>
              <a:pathLst>
                <a:path w="6474" h="3591" extrusionOk="0">
                  <a:moveTo>
                    <a:pt x="4592" y="0"/>
                  </a:moveTo>
                  <a:lnTo>
                    <a:pt x="4422" y="25"/>
                  </a:lnTo>
                  <a:lnTo>
                    <a:pt x="4251" y="73"/>
                  </a:lnTo>
                  <a:lnTo>
                    <a:pt x="4080" y="122"/>
                  </a:lnTo>
                  <a:lnTo>
                    <a:pt x="3884" y="196"/>
                  </a:lnTo>
                  <a:lnTo>
                    <a:pt x="3713" y="293"/>
                  </a:lnTo>
                  <a:lnTo>
                    <a:pt x="3567" y="391"/>
                  </a:lnTo>
                  <a:lnTo>
                    <a:pt x="3420" y="513"/>
                  </a:lnTo>
                  <a:lnTo>
                    <a:pt x="3298" y="660"/>
                  </a:lnTo>
                  <a:lnTo>
                    <a:pt x="3200" y="806"/>
                  </a:lnTo>
                  <a:lnTo>
                    <a:pt x="3103" y="953"/>
                  </a:lnTo>
                  <a:lnTo>
                    <a:pt x="3029" y="1124"/>
                  </a:lnTo>
                  <a:lnTo>
                    <a:pt x="99" y="757"/>
                  </a:lnTo>
                  <a:lnTo>
                    <a:pt x="74" y="1221"/>
                  </a:lnTo>
                  <a:lnTo>
                    <a:pt x="1" y="1661"/>
                  </a:lnTo>
                  <a:lnTo>
                    <a:pt x="2907" y="2027"/>
                  </a:lnTo>
                  <a:lnTo>
                    <a:pt x="2932" y="2223"/>
                  </a:lnTo>
                  <a:lnTo>
                    <a:pt x="3005" y="2418"/>
                  </a:lnTo>
                  <a:lnTo>
                    <a:pt x="3078" y="2565"/>
                  </a:lnTo>
                  <a:lnTo>
                    <a:pt x="3152" y="2736"/>
                  </a:lnTo>
                  <a:lnTo>
                    <a:pt x="3249" y="2882"/>
                  </a:lnTo>
                  <a:lnTo>
                    <a:pt x="3371" y="3004"/>
                  </a:lnTo>
                  <a:lnTo>
                    <a:pt x="3493" y="3126"/>
                  </a:lnTo>
                  <a:lnTo>
                    <a:pt x="3616" y="3248"/>
                  </a:lnTo>
                  <a:lnTo>
                    <a:pt x="3762" y="3346"/>
                  </a:lnTo>
                  <a:lnTo>
                    <a:pt x="3909" y="3419"/>
                  </a:lnTo>
                  <a:lnTo>
                    <a:pt x="4080" y="3493"/>
                  </a:lnTo>
                  <a:lnTo>
                    <a:pt x="4251" y="3541"/>
                  </a:lnTo>
                  <a:lnTo>
                    <a:pt x="4422" y="3566"/>
                  </a:lnTo>
                  <a:lnTo>
                    <a:pt x="4592" y="3590"/>
                  </a:lnTo>
                  <a:lnTo>
                    <a:pt x="4763" y="3590"/>
                  </a:lnTo>
                  <a:lnTo>
                    <a:pt x="4934" y="3566"/>
                  </a:lnTo>
                  <a:lnTo>
                    <a:pt x="5105" y="3541"/>
                  </a:lnTo>
                  <a:lnTo>
                    <a:pt x="5276" y="3468"/>
                  </a:lnTo>
                  <a:lnTo>
                    <a:pt x="5447" y="3419"/>
                  </a:lnTo>
                  <a:lnTo>
                    <a:pt x="5618" y="3322"/>
                  </a:lnTo>
                  <a:lnTo>
                    <a:pt x="5765" y="3224"/>
                  </a:lnTo>
                  <a:lnTo>
                    <a:pt x="5887" y="3102"/>
                  </a:lnTo>
                  <a:lnTo>
                    <a:pt x="6009" y="2980"/>
                  </a:lnTo>
                  <a:lnTo>
                    <a:pt x="6131" y="2858"/>
                  </a:lnTo>
                  <a:lnTo>
                    <a:pt x="6204" y="2711"/>
                  </a:lnTo>
                  <a:lnTo>
                    <a:pt x="6302" y="2565"/>
                  </a:lnTo>
                  <a:lnTo>
                    <a:pt x="6351" y="2394"/>
                  </a:lnTo>
                  <a:lnTo>
                    <a:pt x="6400" y="2223"/>
                  </a:lnTo>
                  <a:lnTo>
                    <a:pt x="6449" y="2076"/>
                  </a:lnTo>
                  <a:lnTo>
                    <a:pt x="6473" y="1881"/>
                  </a:lnTo>
                  <a:lnTo>
                    <a:pt x="6473" y="1710"/>
                  </a:lnTo>
                  <a:lnTo>
                    <a:pt x="6449" y="1539"/>
                  </a:lnTo>
                  <a:lnTo>
                    <a:pt x="6424" y="1368"/>
                  </a:lnTo>
                  <a:lnTo>
                    <a:pt x="6351" y="1197"/>
                  </a:lnTo>
                  <a:lnTo>
                    <a:pt x="6278" y="1026"/>
                  </a:lnTo>
                  <a:lnTo>
                    <a:pt x="6204" y="855"/>
                  </a:lnTo>
                  <a:lnTo>
                    <a:pt x="6107" y="708"/>
                  </a:lnTo>
                  <a:lnTo>
                    <a:pt x="5985" y="586"/>
                  </a:lnTo>
                  <a:lnTo>
                    <a:pt x="5862" y="464"/>
                  </a:lnTo>
                  <a:lnTo>
                    <a:pt x="5740" y="342"/>
                  </a:lnTo>
                  <a:lnTo>
                    <a:pt x="5594" y="269"/>
                  </a:lnTo>
                  <a:lnTo>
                    <a:pt x="5447" y="171"/>
                  </a:lnTo>
                  <a:lnTo>
                    <a:pt x="5276" y="122"/>
                  </a:lnTo>
                  <a:lnTo>
                    <a:pt x="5105" y="73"/>
                  </a:lnTo>
                  <a:lnTo>
                    <a:pt x="4934" y="25"/>
                  </a:lnTo>
                  <a:lnTo>
                    <a:pt x="4763" y="25"/>
                  </a:lnTo>
                  <a:lnTo>
                    <a:pt x="4592" y="0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46;p2"/>
            <p:cNvSpPr/>
            <p:nvPr/>
          </p:nvSpPr>
          <p:spPr>
            <a:xfrm>
              <a:off x="5420075" y="5116000"/>
              <a:ext cx="189300" cy="189925"/>
            </a:xfrm>
            <a:custGeom>
              <a:avLst/>
              <a:gdLst/>
              <a:ahLst/>
              <a:cxnLst/>
              <a:rect l="l" t="t" r="r" b="b"/>
              <a:pathLst>
                <a:path w="7572" h="7597" extrusionOk="0">
                  <a:moveTo>
                    <a:pt x="3786" y="1"/>
                  </a:moveTo>
                  <a:lnTo>
                    <a:pt x="3395" y="25"/>
                  </a:lnTo>
                  <a:lnTo>
                    <a:pt x="3028" y="74"/>
                  </a:lnTo>
                  <a:lnTo>
                    <a:pt x="2662" y="172"/>
                  </a:lnTo>
                  <a:lnTo>
                    <a:pt x="2320" y="294"/>
                  </a:lnTo>
                  <a:lnTo>
                    <a:pt x="1978" y="465"/>
                  </a:lnTo>
                  <a:lnTo>
                    <a:pt x="1661" y="660"/>
                  </a:lnTo>
                  <a:lnTo>
                    <a:pt x="1392" y="880"/>
                  </a:lnTo>
                  <a:lnTo>
                    <a:pt x="1123" y="1124"/>
                  </a:lnTo>
                  <a:lnTo>
                    <a:pt x="879" y="1393"/>
                  </a:lnTo>
                  <a:lnTo>
                    <a:pt x="659" y="1686"/>
                  </a:lnTo>
                  <a:lnTo>
                    <a:pt x="464" y="1979"/>
                  </a:lnTo>
                  <a:lnTo>
                    <a:pt x="293" y="2321"/>
                  </a:lnTo>
                  <a:lnTo>
                    <a:pt x="171" y="2663"/>
                  </a:lnTo>
                  <a:lnTo>
                    <a:pt x="73" y="3029"/>
                  </a:lnTo>
                  <a:lnTo>
                    <a:pt x="24" y="3420"/>
                  </a:lnTo>
                  <a:lnTo>
                    <a:pt x="0" y="3787"/>
                  </a:lnTo>
                  <a:lnTo>
                    <a:pt x="24" y="4177"/>
                  </a:lnTo>
                  <a:lnTo>
                    <a:pt x="73" y="4568"/>
                  </a:lnTo>
                  <a:lnTo>
                    <a:pt x="171" y="4934"/>
                  </a:lnTo>
                  <a:lnTo>
                    <a:pt x="293" y="5276"/>
                  </a:lnTo>
                  <a:lnTo>
                    <a:pt x="464" y="5594"/>
                  </a:lnTo>
                  <a:lnTo>
                    <a:pt x="659" y="5911"/>
                  </a:lnTo>
                  <a:lnTo>
                    <a:pt x="879" y="6204"/>
                  </a:lnTo>
                  <a:lnTo>
                    <a:pt x="1123" y="6473"/>
                  </a:lnTo>
                  <a:lnTo>
                    <a:pt x="1392" y="6717"/>
                  </a:lnTo>
                  <a:lnTo>
                    <a:pt x="1661" y="6937"/>
                  </a:lnTo>
                  <a:lnTo>
                    <a:pt x="1978" y="7133"/>
                  </a:lnTo>
                  <a:lnTo>
                    <a:pt x="2320" y="7279"/>
                  </a:lnTo>
                  <a:lnTo>
                    <a:pt x="2662" y="7426"/>
                  </a:lnTo>
                  <a:lnTo>
                    <a:pt x="3028" y="7499"/>
                  </a:lnTo>
                  <a:lnTo>
                    <a:pt x="3395" y="7572"/>
                  </a:lnTo>
                  <a:lnTo>
                    <a:pt x="3786" y="7597"/>
                  </a:lnTo>
                  <a:lnTo>
                    <a:pt x="4176" y="7572"/>
                  </a:lnTo>
                  <a:lnTo>
                    <a:pt x="4567" y="7499"/>
                  </a:lnTo>
                  <a:lnTo>
                    <a:pt x="4909" y="7426"/>
                  </a:lnTo>
                  <a:lnTo>
                    <a:pt x="5275" y="7279"/>
                  </a:lnTo>
                  <a:lnTo>
                    <a:pt x="5593" y="7133"/>
                  </a:lnTo>
                  <a:lnTo>
                    <a:pt x="5910" y="6937"/>
                  </a:lnTo>
                  <a:lnTo>
                    <a:pt x="6203" y="6717"/>
                  </a:lnTo>
                  <a:lnTo>
                    <a:pt x="6472" y="6473"/>
                  </a:lnTo>
                  <a:lnTo>
                    <a:pt x="6716" y="6204"/>
                  </a:lnTo>
                  <a:lnTo>
                    <a:pt x="6936" y="5911"/>
                  </a:lnTo>
                  <a:lnTo>
                    <a:pt x="7132" y="5594"/>
                  </a:lnTo>
                  <a:lnTo>
                    <a:pt x="7278" y="5276"/>
                  </a:lnTo>
                  <a:lnTo>
                    <a:pt x="7425" y="4934"/>
                  </a:lnTo>
                  <a:lnTo>
                    <a:pt x="7498" y="4568"/>
                  </a:lnTo>
                  <a:lnTo>
                    <a:pt x="7571" y="4177"/>
                  </a:lnTo>
                  <a:lnTo>
                    <a:pt x="7571" y="3787"/>
                  </a:lnTo>
                  <a:lnTo>
                    <a:pt x="7571" y="3420"/>
                  </a:lnTo>
                  <a:lnTo>
                    <a:pt x="7498" y="3029"/>
                  </a:lnTo>
                  <a:lnTo>
                    <a:pt x="7425" y="2663"/>
                  </a:lnTo>
                  <a:lnTo>
                    <a:pt x="7278" y="2321"/>
                  </a:lnTo>
                  <a:lnTo>
                    <a:pt x="7132" y="1979"/>
                  </a:lnTo>
                  <a:lnTo>
                    <a:pt x="6936" y="1686"/>
                  </a:lnTo>
                  <a:lnTo>
                    <a:pt x="6716" y="1393"/>
                  </a:lnTo>
                  <a:lnTo>
                    <a:pt x="6472" y="1124"/>
                  </a:lnTo>
                  <a:lnTo>
                    <a:pt x="6203" y="880"/>
                  </a:lnTo>
                  <a:lnTo>
                    <a:pt x="5910" y="660"/>
                  </a:lnTo>
                  <a:lnTo>
                    <a:pt x="5593" y="465"/>
                  </a:lnTo>
                  <a:lnTo>
                    <a:pt x="5275" y="294"/>
                  </a:lnTo>
                  <a:lnTo>
                    <a:pt x="4909" y="172"/>
                  </a:lnTo>
                  <a:lnTo>
                    <a:pt x="4567" y="74"/>
                  </a:lnTo>
                  <a:lnTo>
                    <a:pt x="4176" y="25"/>
                  </a:lnTo>
                  <a:lnTo>
                    <a:pt x="3786" y="1"/>
                  </a:lnTo>
                  <a:close/>
                </a:path>
              </a:pathLst>
            </a:custGeom>
            <a:solidFill>
              <a:srgbClr val="1847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>
                <a:buClr>
                  <a:srgbClr val="000000"/>
                </a:buClr>
                <a:buFont typeface="Arial"/>
                <a:buNone/>
              </a:pPr>
              <a:endParaRPr sz="1400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45" name="Picture 4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3875" y="427039"/>
            <a:ext cx="4474473" cy="1313691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37637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12260062" cy="6858000"/>
          </a:xfrm>
          <a:prstGeom prst="rect">
            <a:avLst/>
          </a:prstGeom>
          <a:solidFill>
            <a:srgbClr val="0E29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Google Shape;11;p2"/>
          <p:cNvSpPr/>
          <p:nvPr userDrawn="1"/>
        </p:nvSpPr>
        <p:spPr>
          <a:xfrm rot="5400000">
            <a:off x="873903" y="456624"/>
            <a:ext cx="1190250" cy="1374464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60000" y="0"/>
                </a:moveTo>
                <a:lnTo>
                  <a:pt x="120000" y="30000"/>
                </a:lnTo>
                <a:lnTo>
                  <a:pt x="120000" y="90000"/>
                </a:lnTo>
                <a:lnTo>
                  <a:pt x="60000" y="120000"/>
                </a:lnTo>
                <a:lnTo>
                  <a:pt x="0" y="90000"/>
                </a:lnTo>
                <a:lnTo>
                  <a:pt x="0" y="30000"/>
                </a:lnTo>
                <a:close/>
              </a:path>
            </a:pathLst>
          </a:custGeom>
          <a:gradFill flip="none" rotWithShape="1">
            <a:gsLst>
              <a:gs pos="0">
                <a:srgbClr val="08B5A1">
                  <a:shade val="30000"/>
                  <a:satMod val="115000"/>
                </a:srgbClr>
              </a:gs>
              <a:gs pos="50000">
                <a:srgbClr val="08B5A1">
                  <a:shade val="67500"/>
                  <a:satMod val="115000"/>
                </a:srgbClr>
              </a:gs>
              <a:gs pos="100000">
                <a:srgbClr val="08B5A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50800" tIns="50800" rIns="50800" bIns="50800" anchor="ctr" anchorCtr="0">
            <a:noAutofit/>
          </a:bodyPr>
          <a:lstStyle/>
          <a:p>
            <a:pPr algn="ctr">
              <a:buClr>
                <a:srgbClr val="FFFFFF"/>
              </a:buClr>
              <a:buFont typeface="Helvetica Neue"/>
              <a:buNone/>
            </a:pPr>
            <a:endParaRPr sz="3200" kern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Google Shape;13;p2"/>
          <p:cNvSpPr/>
          <p:nvPr userDrawn="1"/>
        </p:nvSpPr>
        <p:spPr>
          <a:xfrm rot="10800000" flipH="1">
            <a:off x="-130086" y="0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1" name="Google Shape;14;p2"/>
          <p:cNvSpPr/>
          <p:nvPr userDrawn="1"/>
        </p:nvSpPr>
        <p:spPr>
          <a:xfrm rot="10800000" flipH="1">
            <a:off x="198884" y="1038155"/>
            <a:ext cx="493800" cy="427500"/>
          </a:xfrm>
          <a:prstGeom prst="hexagon">
            <a:avLst>
              <a:gd name="adj" fmla="val 28678"/>
              <a:gd name="vf" fmla="val 115470"/>
            </a:avLst>
          </a:prstGeom>
          <a:solidFill>
            <a:srgbClr val="18476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" name="Google Shape;16;p2"/>
          <p:cNvSpPr/>
          <p:nvPr userDrawn="1"/>
        </p:nvSpPr>
        <p:spPr>
          <a:xfrm rot="10800000" flipH="1">
            <a:off x="487614" y="1525381"/>
            <a:ext cx="493800" cy="427200"/>
          </a:xfrm>
          <a:prstGeom prst="hexagon">
            <a:avLst>
              <a:gd name="adj" fmla="val 28678"/>
              <a:gd name="vf" fmla="val 115470"/>
            </a:avLst>
          </a:prstGeom>
          <a:gradFill flip="none" rotWithShape="1">
            <a:gsLst>
              <a:gs pos="0">
                <a:srgbClr val="14A991">
                  <a:shade val="30000"/>
                  <a:satMod val="115000"/>
                </a:srgbClr>
              </a:gs>
              <a:gs pos="50000">
                <a:srgbClr val="14A991">
                  <a:shade val="67500"/>
                  <a:satMod val="115000"/>
                </a:srgbClr>
              </a:gs>
              <a:gs pos="100000">
                <a:srgbClr val="14A991">
                  <a:shade val="100000"/>
                  <a:satMod val="115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13;p2"/>
          <p:cNvSpPr/>
          <p:nvPr userDrawn="1"/>
        </p:nvSpPr>
        <p:spPr>
          <a:xfrm rot="10800000" flipH="1">
            <a:off x="-623886" y="1553162"/>
            <a:ext cx="1111500" cy="962400"/>
          </a:xfrm>
          <a:prstGeom prst="hexagon">
            <a:avLst>
              <a:gd name="adj" fmla="val 28678"/>
              <a:gd name="vf" fmla="val 115470"/>
            </a:avLst>
          </a:prstGeom>
          <a:noFill/>
          <a:ln w="19050" cap="flat" cmpd="sng">
            <a:solidFill>
              <a:srgbClr val="19BBD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965" y="185905"/>
            <a:ext cx="546788" cy="65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5253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8163"/>
            <a:ext cx="12275820" cy="2387600"/>
          </a:xfrm>
        </p:spPr>
        <p:txBody>
          <a:bodyPr>
            <a:noAutofit/>
          </a:bodyPr>
          <a:lstStyle/>
          <a:p>
            <a:r>
              <a:rPr lang="ka-GE" sz="4400" dirty="0">
                <a:solidFill>
                  <a:srgbClr val="08B5A1"/>
                </a:solidFill>
              </a:rPr>
              <a:t>კოვიდ 19-ის პოსტკრიზისული გეგმა ჯანდაცვის სექტორში</a:t>
            </a:r>
            <a:endParaRPr lang="en-US" sz="4400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906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83907" y="304034"/>
            <a:ext cx="1009390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ჰოსპიტალების მობილიზაციის გეგმა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2020 </a:t>
            </a:r>
            <a:r>
              <a:rPr lang="ka-GE" sz="3600" dirty="0">
                <a:solidFill>
                  <a:srgbClr val="F47775"/>
                </a:solidFill>
              </a:rPr>
              <a:t>წლის 1 ივნისიდან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BFB8EA4-27A5-44FC-B404-5DA2172A9033}"/>
              </a:ext>
            </a:extLst>
          </p:cNvPr>
          <p:cNvSpPr/>
          <p:nvPr/>
        </p:nvSpPr>
        <p:spPr>
          <a:xfrm>
            <a:off x="2849713" y="4532399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57CDC9B-AE59-4A39-8F4C-5243788D9AB4}"/>
              </a:ext>
            </a:extLst>
          </p:cNvPr>
          <p:cNvSpPr/>
          <p:nvPr/>
        </p:nvSpPr>
        <p:spPr>
          <a:xfrm>
            <a:off x="2849713" y="3445071"/>
            <a:ext cx="9146284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35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BAC97D-063F-45A0-92EA-EBAAACB67F94}"/>
              </a:ext>
            </a:extLst>
          </p:cNvPr>
          <p:cNvSpPr/>
          <p:nvPr/>
        </p:nvSpPr>
        <p:spPr>
          <a:xfrm>
            <a:off x="2381035" y="5513117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3D49E7-F436-48EE-8AB4-05BFF667BA25}"/>
              </a:ext>
            </a:extLst>
          </p:cNvPr>
          <p:cNvSpPr/>
          <p:nvPr/>
        </p:nvSpPr>
        <p:spPr>
          <a:xfrm>
            <a:off x="2381035" y="2536859"/>
            <a:ext cx="9614962" cy="65858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350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A127B4D-DA7A-4281-92EF-16D4F766B639}"/>
              </a:ext>
            </a:extLst>
          </p:cNvPr>
          <p:cNvCxnSpPr>
            <a:cxnSpLocks/>
          </p:cNvCxnSpPr>
          <p:nvPr/>
        </p:nvCxnSpPr>
        <p:spPr>
          <a:xfrm>
            <a:off x="1222852" y="5206999"/>
            <a:ext cx="1138118" cy="635411"/>
          </a:xfrm>
          <a:prstGeom prst="line">
            <a:avLst/>
          </a:prstGeom>
          <a:ln w="152400"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F14556C4-B089-44C0-8B20-40C32BA0282D}"/>
              </a:ext>
            </a:extLst>
          </p:cNvPr>
          <p:cNvSpPr/>
          <p:nvPr/>
        </p:nvSpPr>
        <p:spPr>
          <a:xfrm>
            <a:off x="2075221" y="5513117"/>
            <a:ext cx="658586" cy="658586"/>
          </a:xfrm>
          <a:prstGeom prst="ellipse">
            <a:avLst/>
          </a:prstGeom>
          <a:solidFill>
            <a:srgbClr val="FE7600"/>
          </a:solidFill>
          <a:ln>
            <a:solidFill>
              <a:srgbClr val="FE76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2" name="Freeform 14">
            <a:extLst>
              <a:ext uri="{FF2B5EF4-FFF2-40B4-BE49-F238E27FC236}">
                <a16:creationId xmlns:a16="http://schemas.microsoft.com/office/drawing/2014/main" id="{8B5215FC-7AB9-422E-852B-1190F134871D}"/>
              </a:ext>
            </a:extLst>
          </p:cNvPr>
          <p:cNvSpPr>
            <a:spLocks/>
          </p:cNvSpPr>
          <p:nvPr/>
        </p:nvSpPr>
        <p:spPr bwMode="auto">
          <a:xfrm>
            <a:off x="1271" y="2595241"/>
            <a:ext cx="1732360" cy="3464719"/>
          </a:xfrm>
          <a:custGeom>
            <a:avLst/>
            <a:gdLst>
              <a:gd name="T0" fmla="*/ 0 w 3559"/>
              <a:gd name="T1" fmla="*/ 0 h 7118"/>
              <a:gd name="T2" fmla="*/ 3559 w 3559"/>
              <a:gd name="T3" fmla="*/ 3559 h 7118"/>
              <a:gd name="T4" fmla="*/ 0 w 3559"/>
              <a:gd name="T5" fmla="*/ 7118 h 7118"/>
              <a:gd name="T6" fmla="*/ 0 w 3559"/>
              <a:gd name="T7" fmla="*/ 6593 h 7118"/>
              <a:gd name="T8" fmla="*/ 3034 w 3559"/>
              <a:gd name="T9" fmla="*/ 3559 h 7118"/>
              <a:gd name="T10" fmla="*/ 0 w 3559"/>
              <a:gd name="T11" fmla="*/ 525 h 7118"/>
              <a:gd name="T12" fmla="*/ 0 w 3559"/>
              <a:gd name="T13" fmla="*/ 0 h 7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59" h="7118">
                <a:moveTo>
                  <a:pt x="0" y="0"/>
                </a:moveTo>
                <a:cubicBezTo>
                  <a:pt x="1966" y="0"/>
                  <a:pt x="3559" y="1594"/>
                  <a:pt x="3559" y="3559"/>
                </a:cubicBezTo>
                <a:cubicBezTo>
                  <a:pt x="3559" y="5525"/>
                  <a:pt x="1966" y="7118"/>
                  <a:pt x="0" y="7118"/>
                </a:cubicBezTo>
                <a:lnTo>
                  <a:pt x="0" y="6593"/>
                </a:lnTo>
                <a:cubicBezTo>
                  <a:pt x="1676" y="6593"/>
                  <a:pt x="3034" y="5235"/>
                  <a:pt x="3034" y="3559"/>
                </a:cubicBezTo>
                <a:cubicBezTo>
                  <a:pt x="3034" y="1884"/>
                  <a:pt x="167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FE7600"/>
          </a:solidFill>
          <a:ln w="0">
            <a:solidFill>
              <a:schemeClr val="accent3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8C8AA849-C63A-47ED-9CB9-3F90FCD0FDB9}"/>
              </a:ext>
            </a:extLst>
          </p:cNvPr>
          <p:cNvCxnSpPr>
            <a:cxnSpLocks/>
          </p:cNvCxnSpPr>
          <p:nvPr/>
        </p:nvCxnSpPr>
        <p:spPr>
          <a:xfrm>
            <a:off x="1222852" y="4581276"/>
            <a:ext cx="1588761" cy="249626"/>
          </a:xfrm>
          <a:prstGeom prst="line">
            <a:avLst/>
          </a:prstGeom>
          <a:ln w="152400"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1C53E748-79D0-4BA0-8A9E-BA30A81EA991}"/>
              </a:ext>
            </a:extLst>
          </p:cNvPr>
          <p:cNvSpPr/>
          <p:nvPr/>
        </p:nvSpPr>
        <p:spPr>
          <a:xfrm>
            <a:off x="2513110" y="4532399"/>
            <a:ext cx="658586" cy="658586"/>
          </a:xfrm>
          <a:prstGeom prst="ellipse">
            <a:avLst/>
          </a:prstGeom>
          <a:solidFill>
            <a:srgbClr val="B1DB15"/>
          </a:solidFill>
          <a:ln>
            <a:solidFill>
              <a:srgbClr val="B1DB15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Freeform 11">
            <a:extLst>
              <a:ext uri="{FF2B5EF4-FFF2-40B4-BE49-F238E27FC236}">
                <a16:creationId xmlns:a16="http://schemas.microsoft.com/office/drawing/2014/main" id="{EA7C26BB-BD7E-45A4-8195-7E30554EB1F3}"/>
              </a:ext>
            </a:extLst>
          </p:cNvPr>
          <p:cNvSpPr>
            <a:spLocks/>
          </p:cNvSpPr>
          <p:nvPr/>
        </p:nvSpPr>
        <p:spPr bwMode="auto">
          <a:xfrm>
            <a:off x="1271" y="2850035"/>
            <a:ext cx="1476375" cy="2955131"/>
          </a:xfrm>
          <a:custGeom>
            <a:avLst/>
            <a:gdLst>
              <a:gd name="T0" fmla="*/ 0 w 3034"/>
              <a:gd name="T1" fmla="*/ 0 h 6068"/>
              <a:gd name="T2" fmla="*/ 3034 w 3034"/>
              <a:gd name="T3" fmla="*/ 3034 h 6068"/>
              <a:gd name="T4" fmla="*/ 0 w 3034"/>
              <a:gd name="T5" fmla="*/ 6068 h 6068"/>
              <a:gd name="T6" fmla="*/ 0 w 3034"/>
              <a:gd name="T7" fmla="*/ 5543 h 6068"/>
              <a:gd name="T8" fmla="*/ 2510 w 3034"/>
              <a:gd name="T9" fmla="*/ 3034 h 6068"/>
              <a:gd name="T10" fmla="*/ 0 w 3034"/>
              <a:gd name="T11" fmla="*/ 525 h 6068"/>
              <a:gd name="T12" fmla="*/ 0 w 3034"/>
              <a:gd name="T13" fmla="*/ 0 h 60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034" h="6068">
                <a:moveTo>
                  <a:pt x="0" y="0"/>
                </a:moveTo>
                <a:cubicBezTo>
                  <a:pt x="1676" y="0"/>
                  <a:pt x="3034" y="1359"/>
                  <a:pt x="3034" y="3034"/>
                </a:cubicBezTo>
                <a:cubicBezTo>
                  <a:pt x="3034" y="4710"/>
                  <a:pt x="1676" y="6068"/>
                  <a:pt x="0" y="6068"/>
                </a:cubicBezTo>
                <a:lnTo>
                  <a:pt x="0" y="5543"/>
                </a:lnTo>
                <a:cubicBezTo>
                  <a:pt x="1386" y="5543"/>
                  <a:pt x="2510" y="4420"/>
                  <a:pt x="2510" y="3034"/>
                </a:cubicBezTo>
                <a:cubicBezTo>
                  <a:pt x="2510" y="1649"/>
                  <a:pt x="138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B1DB15"/>
          </a:solidFill>
          <a:ln w="0">
            <a:solidFill>
              <a:schemeClr val="accent4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929E781-94A7-4ABA-8CA0-2E43C24E9E82}"/>
              </a:ext>
            </a:extLst>
          </p:cNvPr>
          <p:cNvCxnSpPr>
            <a:cxnSpLocks/>
          </p:cNvCxnSpPr>
          <p:nvPr/>
        </p:nvCxnSpPr>
        <p:spPr>
          <a:xfrm flipV="1">
            <a:off x="1043988" y="3774364"/>
            <a:ext cx="1754872" cy="352922"/>
          </a:xfrm>
          <a:prstGeom prst="line">
            <a:avLst/>
          </a:prstGeom>
          <a:ln w="152400"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CDB66E00-CC0B-4B3D-9543-EABA06FB5C7D}"/>
              </a:ext>
            </a:extLst>
          </p:cNvPr>
          <p:cNvSpPr/>
          <p:nvPr/>
        </p:nvSpPr>
        <p:spPr>
          <a:xfrm>
            <a:off x="2513110" y="3445071"/>
            <a:ext cx="658586" cy="658586"/>
          </a:xfrm>
          <a:prstGeom prst="ellipse">
            <a:avLst/>
          </a:prstGeom>
          <a:solidFill>
            <a:srgbClr val="00A891"/>
          </a:solidFill>
          <a:ln>
            <a:solidFill>
              <a:srgbClr val="00A89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Freeform 8">
            <a:extLst>
              <a:ext uri="{FF2B5EF4-FFF2-40B4-BE49-F238E27FC236}">
                <a16:creationId xmlns:a16="http://schemas.microsoft.com/office/drawing/2014/main" id="{DF55AE38-FEB3-455F-AE93-9D14B69F9B61}"/>
              </a:ext>
            </a:extLst>
          </p:cNvPr>
          <p:cNvSpPr>
            <a:spLocks/>
          </p:cNvSpPr>
          <p:nvPr/>
        </p:nvSpPr>
        <p:spPr bwMode="auto">
          <a:xfrm>
            <a:off x="1271" y="3106019"/>
            <a:ext cx="1221581" cy="2443163"/>
          </a:xfrm>
          <a:custGeom>
            <a:avLst/>
            <a:gdLst>
              <a:gd name="T0" fmla="*/ 0 w 2510"/>
              <a:gd name="T1" fmla="*/ 0 h 5018"/>
              <a:gd name="T2" fmla="*/ 2510 w 2510"/>
              <a:gd name="T3" fmla="*/ 2509 h 5018"/>
              <a:gd name="T4" fmla="*/ 0 w 2510"/>
              <a:gd name="T5" fmla="*/ 5018 h 5018"/>
              <a:gd name="T6" fmla="*/ 0 w 2510"/>
              <a:gd name="T7" fmla="*/ 4493 h 5018"/>
              <a:gd name="T8" fmla="*/ 1985 w 2510"/>
              <a:gd name="T9" fmla="*/ 2509 h 5018"/>
              <a:gd name="T10" fmla="*/ 0 w 2510"/>
              <a:gd name="T11" fmla="*/ 525 h 5018"/>
              <a:gd name="T12" fmla="*/ 0 w 2510"/>
              <a:gd name="T13" fmla="*/ 0 h 50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510" h="5018">
                <a:moveTo>
                  <a:pt x="0" y="0"/>
                </a:moveTo>
                <a:cubicBezTo>
                  <a:pt x="1386" y="0"/>
                  <a:pt x="2510" y="1124"/>
                  <a:pt x="2510" y="2509"/>
                </a:cubicBezTo>
                <a:cubicBezTo>
                  <a:pt x="2510" y="3895"/>
                  <a:pt x="1386" y="5018"/>
                  <a:pt x="0" y="5018"/>
                </a:cubicBezTo>
                <a:lnTo>
                  <a:pt x="0" y="4493"/>
                </a:lnTo>
                <a:cubicBezTo>
                  <a:pt x="1096" y="4493"/>
                  <a:pt x="1985" y="3605"/>
                  <a:pt x="1985" y="2509"/>
                </a:cubicBezTo>
                <a:cubicBezTo>
                  <a:pt x="1985" y="1413"/>
                  <a:pt x="109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0A891"/>
          </a:solidFill>
          <a:ln w="0">
            <a:solidFill>
              <a:schemeClr val="accent1"/>
            </a:solidFill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D59AB366-6FCA-4986-9A98-D97C21D4BE47}"/>
              </a:ext>
            </a:extLst>
          </p:cNvPr>
          <p:cNvCxnSpPr>
            <a:cxnSpLocks/>
          </p:cNvCxnSpPr>
          <p:nvPr/>
        </p:nvCxnSpPr>
        <p:spPr>
          <a:xfrm flipV="1">
            <a:off x="628650" y="2896940"/>
            <a:ext cx="1745074" cy="980720"/>
          </a:xfrm>
          <a:prstGeom prst="line">
            <a:avLst/>
          </a:prstGeom>
          <a:ln w="152400"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7C1699F5-1DC8-4113-B588-236A240CA6C4}"/>
              </a:ext>
            </a:extLst>
          </p:cNvPr>
          <p:cNvSpPr/>
          <p:nvPr/>
        </p:nvSpPr>
        <p:spPr>
          <a:xfrm>
            <a:off x="2075221" y="2536859"/>
            <a:ext cx="658586" cy="658586"/>
          </a:xfrm>
          <a:prstGeom prst="ellipse">
            <a:avLst/>
          </a:prstGeom>
          <a:solidFill>
            <a:srgbClr val="013D4D"/>
          </a:solidFill>
          <a:ln>
            <a:solidFill>
              <a:srgbClr val="013D4D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34290" rIns="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</a:t>
            </a:r>
            <a:endParaRPr lang="en-US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1" name="Freeform 5">
            <a:extLst>
              <a:ext uri="{FF2B5EF4-FFF2-40B4-BE49-F238E27FC236}">
                <a16:creationId xmlns:a16="http://schemas.microsoft.com/office/drawing/2014/main" id="{F97732AB-0082-4ABC-918C-961553734BF0}"/>
              </a:ext>
            </a:extLst>
          </p:cNvPr>
          <p:cNvSpPr>
            <a:spLocks/>
          </p:cNvSpPr>
          <p:nvPr/>
        </p:nvSpPr>
        <p:spPr bwMode="auto">
          <a:xfrm>
            <a:off x="1271" y="3362004"/>
            <a:ext cx="965597" cy="1931194"/>
          </a:xfrm>
          <a:custGeom>
            <a:avLst/>
            <a:gdLst>
              <a:gd name="T0" fmla="*/ 0 w 1985"/>
              <a:gd name="T1" fmla="*/ 0 h 3968"/>
              <a:gd name="T2" fmla="*/ 1985 w 1985"/>
              <a:gd name="T3" fmla="*/ 1984 h 3968"/>
              <a:gd name="T4" fmla="*/ 0 w 1985"/>
              <a:gd name="T5" fmla="*/ 3968 h 3968"/>
              <a:gd name="T6" fmla="*/ 0 w 1985"/>
              <a:gd name="T7" fmla="*/ 3443 h 3968"/>
              <a:gd name="T8" fmla="*/ 1460 w 1985"/>
              <a:gd name="T9" fmla="*/ 1984 h 3968"/>
              <a:gd name="T10" fmla="*/ 0 w 1985"/>
              <a:gd name="T11" fmla="*/ 525 h 3968"/>
              <a:gd name="T12" fmla="*/ 0 w 1985"/>
              <a:gd name="T13" fmla="*/ 0 h 39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985" h="3968">
                <a:moveTo>
                  <a:pt x="0" y="0"/>
                </a:moveTo>
                <a:cubicBezTo>
                  <a:pt x="1096" y="0"/>
                  <a:pt x="1985" y="888"/>
                  <a:pt x="1985" y="1984"/>
                </a:cubicBezTo>
                <a:cubicBezTo>
                  <a:pt x="1985" y="3080"/>
                  <a:pt x="1096" y="3968"/>
                  <a:pt x="0" y="3968"/>
                </a:cubicBezTo>
                <a:lnTo>
                  <a:pt x="0" y="3443"/>
                </a:lnTo>
                <a:cubicBezTo>
                  <a:pt x="806" y="3443"/>
                  <a:pt x="1460" y="2790"/>
                  <a:pt x="1460" y="1984"/>
                </a:cubicBezTo>
                <a:cubicBezTo>
                  <a:pt x="1460" y="1178"/>
                  <a:pt x="806" y="525"/>
                  <a:pt x="0" y="525"/>
                </a:cubicBezTo>
                <a:lnTo>
                  <a:pt x="0" y="0"/>
                </a:lnTo>
                <a:close/>
              </a:path>
            </a:pathLst>
          </a:custGeom>
          <a:solidFill>
            <a:srgbClr val="013D4D"/>
          </a:solidFill>
          <a:ln w="0">
            <a:noFill/>
            <a:prstDash val="solid"/>
            <a:round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32" name="Rectangle 31"/>
          <p:cNvSpPr/>
          <p:nvPr/>
        </p:nvSpPr>
        <p:spPr>
          <a:xfrm>
            <a:off x="2817186" y="2583077"/>
            <a:ext cx="9211337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b="1" dirty="0">
                <a:solidFill>
                  <a:srgbClr val="0E293C"/>
                </a:solidFill>
              </a:rPr>
              <a:t>ჰიბრიდული მოდელი</a:t>
            </a:r>
            <a:r>
              <a:rPr lang="ka-GE" sz="1600" dirty="0">
                <a:solidFill>
                  <a:srgbClr val="0E293C"/>
                </a:solidFill>
              </a:rPr>
              <a:t>: მხოლოდ ცხელების ან კოვიდის სერვისების მიწოდებასთან ერთად, ინფექციის კონტროლის წესების მაქსიმალური დაცვის პირობებში სხვა სერვისების აღდგენა 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35463" y="3453137"/>
            <a:ext cx="8860534" cy="675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400" dirty="0">
                <a:solidFill>
                  <a:srgbClr val="0E293C"/>
                </a:solidFill>
              </a:rPr>
              <a:t>2020 წლის 1 ივნისიდან ცხელების, ხოლო 15 ივნისიდან კოვიდ კლინიკები უფლებამოსილი არიან აწარმოონ სხვა ნებადართული სერვისებიც, გარდა ცხელების ტრიაჟის და კოვიდზე საეჭვო შემთხვევის მართვისა</a:t>
            </a:r>
            <a:endParaRPr lang="en-US" sz="1400" dirty="0">
              <a:solidFill>
                <a:srgbClr val="0E293C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148215" y="4581276"/>
            <a:ext cx="8847781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სრული მობილიზაციის ვალდებულება სამინისტროს მითითების საფუძველზე დაუყოვნებლივ, მაგრამ არაუმეტეს 24 საათის განმავლობაში </a:t>
            </a:r>
          </a:p>
        </p:txBody>
      </p:sp>
      <p:sp>
        <p:nvSpPr>
          <p:cNvPr id="37" name="Rectangle 36"/>
          <p:cNvSpPr/>
          <p:nvPr/>
        </p:nvSpPr>
        <p:spPr>
          <a:xfrm>
            <a:off x="2733808" y="5569767"/>
            <a:ext cx="9262188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rgbClr val="0E293C"/>
                </a:solidFill>
              </a:rPr>
              <a:t>კოვიდ 19-ის რეაბილიტაციის სერვისის ამოქმედება  აბასთუმნის ფილტვის დაავადებათა რეაბილიტაციის ცენტრის </a:t>
            </a:r>
            <a:r>
              <a:rPr lang="ka-GE" sz="1600" dirty="0" smtClean="0">
                <a:solidFill>
                  <a:srgbClr val="0E293C"/>
                </a:solidFill>
              </a:rPr>
              <a:t>ბაზაზე</a:t>
            </a:r>
            <a:endParaRPr lang="ka-GE" sz="1600" dirty="0">
              <a:solidFill>
                <a:srgbClr val="0E293C"/>
              </a:solidFill>
            </a:endParaRP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9994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018328" y="3324804"/>
            <a:ext cx="10515600" cy="3023745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ka-GE" sz="240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sz="2400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92963" y="4350055"/>
            <a:ext cx="11789546" cy="184040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სოფლად პირველადი ჯანდაცვის 300 ობიექტის აღჭურვა</a:t>
            </a:r>
          </a:p>
          <a:p>
            <a:pPr lvl="1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000" dirty="0" smtClean="0">
                <a:solidFill>
                  <a:schemeClr val="bg1"/>
                </a:solidFill>
              </a:rPr>
              <a:t>ტელემედიცინის შესაძლებლობების შექმნა და ამოქმედება პილოტურად 2020 წლის ბოლომდე</a:t>
            </a:r>
          </a:p>
          <a:p>
            <a:pPr>
              <a:buClr>
                <a:srgbClr val="739FAD"/>
              </a:buClr>
              <a:buFont typeface="Sylfaen" panose="010A0502050306030303" pitchFamily="18" charset="0"/>
              <a:buChar char="◊"/>
            </a:pPr>
            <a:r>
              <a:rPr lang="ka-GE" sz="2000" dirty="0" smtClean="0">
                <a:solidFill>
                  <a:schemeClr val="bg1"/>
                </a:solidFill>
              </a:rPr>
              <a:t>ჯანრთელობის </a:t>
            </a:r>
            <a:r>
              <a:rPr lang="ka-GE" sz="2000" dirty="0">
                <a:solidFill>
                  <a:schemeClr val="bg1"/>
                </a:solidFill>
              </a:rPr>
              <a:t>მსოფლიო ორგანიზაციის ტექნიკური დახმარებით პჯდ დაფინანსების პაკეტის გადახედვა და განახლება ბაზისურ სერვისებზე ხარისხისა და ხელმისაწვდომობის გაუმჯობესების მიზნით </a:t>
            </a:r>
          </a:p>
        </p:txBody>
      </p:sp>
      <p:sp>
        <p:nvSpPr>
          <p:cNvPr id="13" name="Freeform: Shape 104">
            <a:extLst>
              <a:ext uri="{FF2B5EF4-FFF2-40B4-BE49-F238E27FC236}">
                <a16:creationId xmlns:a16="http://schemas.microsoft.com/office/drawing/2014/main" id="{A8A62782-A739-4642-841B-AD93F3F6BB5B}"/>
              </a:ext>
            </a:extLst>
          </p:cNvPr>
          <p:cNvSpPr/>
          <p:nvPr/>
        </p:nvSpPr>
        <p:spPr>
          <a:xfrm>
            <a:off x="2134773" y="1297750"/>
            <a:ext cx="2426423" cy="2812619"/>
          </a:xfrm>
          <a:custGeom>
            <a:avLst/>
            <a:gdLst>
              <a:gd name="connsiteX0" fmla="*/ 1303988 w 2469018"/>
              <a:gd name="connsiteY0" fmla="*/ 0 h 3993377"/>
              <a:gd name="connsiteX1" fmla="*/ 1360731 w 2469018"/>
              <a:gd name="connsiteY1" fmla="*/ 2866 h 3993377"/>
              <a:gd name="connsiteX2" fmla="*/ 2469018 w 2469018"/>
              <a:gd name="connsiteY2" fmla="*/ 1231001 h 3993377"/>
              <a:gd name="connsiteX3" fmla="*/ 2469018 w 2469018"/>
              <a:gd name="connsiteY3" fmla="*/ 2758868 h 3993377"/>
              <a:gd name="connsiteX4" fmla="*/ 1234509 w 2469018"/>
              <a:gd name="connsiteY4" fmla="*/ 3993377 h 3993377"/>
              <a:gd name="connsiteX5" fmla="*/ 0 w 2469018"/>
              <a:gd name="connsiteY5" fmla="*/ 2758868 h 3993377"/>
              <a:gd name="connsiteX6" fmla="*/ 0 w 2469018"/>
              <a:gd name="connsiteY6" fmla="*/ 1231001 h 3993377"/>
              <a:gd name="connsiteX7" fmla="*/ 1108288 w 2469018"/>
              <a:gd name="connsiteY7" fmla="*/ 2866 h 3993377"/>
              <a:gd name="connsiteX8" fmla="*/ 1164504 w 2469018"/>
              <a:gd name="connsiteY8" fmla="*/ 27 h 3993377"/>
              <a:gd name="connsiteX9" fmla="*/ 1164504 w 2469018"/>
              <a:gd name="connsiteY9" fmla="*/ 205654 h 3993377"/>
              <a:gd name="connsiteX10" fmla="*/ 1234246 w 2469018"/>
              <a:gd name="connsiteY10" fmla="*/ 275396 h 3993377"/>
              <a:gd name="connsiteX11" fmla="*/ 1303988 w 2469018"/>
              <a:gd name="connsiteY11" fmla="*/ 205654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377">
                <a:moveTo>
                  <a:pt x="1303988" y="0"/>
                </a:moveTo>
                <a:lnTo>
                  <a:pt x="1360731" y="2866"/>
                </a:lnTo>
                <a:cubicBezTo>
                  <a:pt x="1983239" y="66085"/>
                  <a:pt x="2469018" y="591814"/>
                  <a:pt x="2469018" y="1231001"/>
                </a:cubicBezTo>
                <a:lnTo>
                  <a:pt x="2469018" y="2758868"/>
                </a:lnTo>
                <a:cubicBezTo>
                  <a:pt x="2469018" y="3440668"/>
                  <a:pt x="1916309" y="3993377"/>
                  <a:pt x="1234509" y="3993377"/>
                </a:cubicBezTo>
                <a:cubicBezTo>
                  <a:pt x="552709" y="3993377"/>
                  <a:pt x="0" y="3440668"/>
                  <a:pt x="0" y="2758868"/>
                </a:cubicBezTo>
                <a:lnTo>
                  <a:pt x="0" y="1231001"/>
                </a:lnTo>
                <a:cubicBezTo>
                  <a:pt x="0" y="591814"/>
                  <a:pt x="485780" y="66085"/>
                  <a:pt x="1108288" y="2866"/>
                </a:cubicBezTo>
                <a:lnTo>
                  <a:pt x="1164504" y="27"/>
                </a:lnTo>
                <a:lnTo>
                  <a:pt x="1164504" y="205654"/>
                </a:lnTo>
                <a:cubicBezTo>
                  <a:pt x="1164504" y="244171"/>
                  <a:pt x="1195729" y="275396"/>
                  <a:pt x="1234246" y="275396"/>
                </a:cubicBezTo>
                <a:cubicBezTo>
                  <a:pt x="1272763" y="275396"/>
                  <a:pt x="1303988" y="244171"/>
                  <a:pt x="1303988" y="205654"/>
                </a:cubicBezTo>
                <a:close/>
              </a:path>
            </a:pathLst>
          </a:custGeom>
          <a:solidFill>
            <a:srgbClr val="4CC1EF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სელექტიური კონტრაქტირება თბილისში, ბათუმსა და ქუთაისში: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88 სამედიცინო დაწესებულება აგრძელებს სერვისის მიწოდებას  </a:t>
            </a:r>
            <a:endParaRPr lang="ka-GE" sz="1600" b="1" dirty="0">
              <a:solidFill>
                <a:srgbClr val="0E293C"/>
              </a:solidFill>
            </a:endParaRPr>
          </a:p>
        </p:txBody>
      </p:sp>
      <p:sp>
        <p:nvSpPr>
          <p:cNvPr id="15" name="Freeform: Shape 105">
            <a:extLst>
              <a:ext uri="{FF2B5EF4-FFF2-40B4-BE49-F238E27FC236}">
                <a16:creationId xmlns:a16="http://schemas.microsoft.com/office/drawing/2014/main" id="{21D36E90-79E5-4ED0-A50D-B1DFD9C28F71}"/>
              </a:ext>
            </a:extLst>
          </p:cNvPr>
          <p:cNvSpPr/>
          <p:nvPr/>
        </p:nvSpPr>
        <p:spPr>
          <a:xfrm>
            <a:off x="5510365" y="1295121"/>
            <a:ext cx="2426423" cy="2812619"/>
          </a:xfrm>
          <a:custGeom>
            <a:avLst/>
            <a:gdLst>
              <a:gd name="connsiteX0" fmla="*/ 1234509 w 2469018"/>
              <a:gd name="connsiteY0" fmla="*/ 0 h 3993377"/>
              <a:gd name="connsiteX1" fmla="*/ 2469018 w 2469018"/>
              <a:gd name="connsiteY1" fmla="*/ 1234509 h 3993377"/>
              <a:gd name="connsiteX2" fmla="*/ 2469018 w 2469018"/>
              <a:gd name="connsiteY2" fmla="*/ 2762376 h 3993377"/>
              <a:gd name="connsiteX3" fmla="*/ 1360731 w 2469018"/>
              <a:gd name="connsiteY3" fmla="*/ 3990512 h 3993377"/>
              <a:gd name="connsiteX4" fmla="*/ 1304513 w 2469018"/>
              <a:gd name="connsiteY4" fmla="*/ 3993350 h 3993377"/>
              <a:gd name="connsiteX5" fmla="*/ 1304513 w 2469018"/>
              <a:gd name="connsiteY5" fmla="*/ 3838639 h 3993377"/>
              <a:gd name="connsiteX6" fmla="*/ 1234771 w 2469018"/>
              <a:gd name="connsiteY6" fmla="*/ 3768897 h 3993377"/>
              <a:gd name="connsiteX7" fmla="*/ 1165029 w 2469018"/>
              <a:gd name="connsiteY7" fmla="*/ 3838639 h 3993377"/>
              <a:gd name="connsiteX8" fmla="*/ 1165029 w 2469018"/>
              <a:gd name="connsiteY8" fmla="*/ 3993377 h 3993377"/>
              <a:gd name="connsiteX9" fmla="*/ 1108288 w 2469018"/>
              <a:gd name="connsiteY9" fmla="*/ 3990512 h 3993377"/>
              <a:gd name="connsiteX10" fmla="*/ 0 w 2469018"/>
              <a:gd name="connsiteY10" fmla="*/ 2762376 h 3993377"/>
              <a:gd name="connsiteX11" fmla="*/ 0 w 2469018"/>
              <a:gd name="connsiteY11" fmla="*/ 1234509 h 3993377"/>
              <a:gd name="connsiteX12" fmla="*/ 1234509 w 2469018"/>
              <a:gd name="connsiteY12" fmla="*/ 0 h 3993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2469018" h="3993377">
                <a:moveTo>
                  <a:pt x="1234509" y="0"/>
                </a:moveTo>
                <a:cubicBezTo>
                  <a:pt x="1916309" y="0"/>
                  <a:pt x="2469018" y="552709"/>
                  <a:pt x="2469018" y="1234509"/>
                </a:cubicBezTo>
                <a:lnTo>
                  <a:pt x="2469018" y="2762376"/>
                </a:lnTo>
                <a:cubicBezTo>
                  <a:pt x="2469018" y="3401564"/>
                  <a:pt x="1983239" y="3927292"/>
                  <a:pt x="1360731" y="3990512"/>
                </a:cubicBezTo>
                <a:lnTo>
                  <a:pt x="1304513" y="3993350"/>
                </a:lnTo>
                <a:lnTo>
                  <a:pt x="1304513" y="3838639"/>
                </a:lnTo>
                <a:cubicBezTo>
                  <a:pt x="1304513" y="3800122"/>
                  <a:pt x="1273288" y="3768897"/>
                  <a:pt x="1234771" y="3768897"/>
                </a:cubicBezTo>
                <a:cubicBezTo>
                  <a:pt x="1196254" y="3768897"/>
                  <a:pt x="1165029" y="3800122"/>
                  <a:pt x="1165029" y="3838639"/>
                </a:cubicBezTo>
                <a:lnTo>
                  <a:pt x="1165029" y="3993377"/>
                </a:lnTo>
                <a:lnTo>
                  <a:pt x="1108288" y="3990512"/>
                </a:lnTo>
                <a:cubicBezTo>
                  <a:pt x="485780" y="3927292"/>
                  <a:pt x="0" y="3401564"/>
                  <a:pt x="0" y="2762376"/>
                </a:cubicBezTo>
                <a:lnTo>
                  <a:pt x="0" y="1234509"/>
                </a:lnTo>
                <a:cubicBezTo>
                  <a:pt x="0" y="552709"/>
                  <a:pt x="552709" y="0"/>
                  <a:pt x="1234509" y="0"/>
                </a:cubicBezTo>
                <a:close/>
              </a:path>
            </a:pathLst>
          </a:custGeom>
          <a:solidFill>
            <a:srgbClr val="0088EE"/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112-ონლაინ კონსულტაციის მოდელის შენარჩუნება მუდმივ მზადყოფნაში </a:t>
            </a:r>
          </a:p>
        </p:txBody>
      </p:sp>
      <p:sp>
        <p:nvSpPr>
          <p:cNvPr id="17" name="Freeform: Shape 106">
            <a:extLst>
              <a:ext uri="{FF2B5EF4-FFF2-40B4-BE49-F238E27FC236}">
                <a16:creationId xmlns:a16="http://schemas.microsoft.com/office/drawing/2014/main" id="{962B1953-8F40-4D54-96B8-8511DBF292B9}"/>
              </a:ext>
            </a:extLst>
          </p:cNvPr>
          <p:cNvSpPr/>
          <p:nvPr/>
        </p:nvSpPr>
        <p:spPr>
          <a:xfrm>
            <a:off x="8813785" y="1297632"/>
            <a:ext cx="2426423" cy="2812730"/>
          </a:xfrm>
          <a:custGeom>
            <a:avLst/>
            <a:gdLst>
              <a:gd name="connsiteX0" fmla="*/ 1300857 w 2469018"/>
              <a:gd name="connsiteY0" fmla="*/ 0 h 3993535"/>
              <a:gd name="connsiteX1" fmla="*/ 1360730 w 2469018"/>
              <a:gd name="connsiteY1" fmla="*/ 3024 h 3993535"/>
              <a:gd name="connsiteX2" fmla="*/ 2469018 w 2469018"/>
              <a:gd name="connsiteY2" fmla="*/ 1231159 h 3993535"/>
              <a:gd name="connsiteX3" fmla="*/ 2469018 w 2469018"/>
              <a:gd name="connsiteY3" fmla="*/ 2759026 h 3993535"/>
              <a:gd name="connsiteX4" fmla="*/ 1234509 w 2469018"/>
              <a:gd name="connsiteY4" fmla="*/ 3993535 h 3993535"/>
              <a:gd name="connsiteX5" fmla="*/ 0 w 2469018"/>
              <a:gd name="connsiteY5" fmla="*/ 2759026 h 3993535"/>
              <a:gd name="connsiteX6" fmla="*/ 0 w 2469018"/>
              <a:gd name="connsiteY6" fmla="*/ 1231159 h 3993535"/>
              <a:gd name="connsiteX7" fmla="*/ 1108288 w 2469018"/>
              <a:gd name="connsiteY7" fmla="*/ 3024 h 3993535"/>
              <a:gd name="connsiteX8" fmla="*/ 1161373 w 2469018"/>
              <a:gd name="connsiteY8" fmla="*/ 343 h 3993535"/>
              <a:gd name="connsiteX9" fmla="*/ 1161373 w 2469018"/>
              <a:gd name="connsiteY9" fmla="*/ 205812 h 3993535"/>
              <a:gd name="connsiteX10" fmla="*/ 1231115 w 2469018"/>
              <a:gd name="connsiteY10" fmla="*/ 275554 h 3993535"/>
              <a:gd name="connsiteX11" fmla="*/ 1300857 w 2469018"/>
              <a:gd name="connsiteY11" fmla="*/ 205812 h 39935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469018" h="3993535">
                <a:moveTo>
                  <a:pt x="1300857" y="0"/>
                </a:moveTo>
                <a:lnTo>
                  <a:pt x="1360730" y="3024"/>
                </a:lnTo>
                <a:cubicBezTo>
                  <a:pt x="1983239" y="66243"/>
                  <a:pt x="2469018" y="591972"/>
                  <a:pt x="2469018" y="1231159"/>
                </a:cubicBezTo>
                <a:lnTo>
                  <a:pt x="2469018" y="2759026"/>
                </a:lnTo>
                <a:cubicBezTo>
                  <a:pt x="2469018" y="3440826"/>
                  <a:pt x="1916309" y="3993535"/>
                  <a:pt x="1234509" y="3993535"/>
                </a:cubicBezTo>
                <a:cubicBezTo>
                  <a:pt x="552709" y="3993535"/>
                  <a:pt x="0" y="3440826"/>
                  <a:pt x="0" y="2759026"/>
                </a:cubicBezTo>
                <a:lnTo>
                  <a:pt x="0" y="1231159"/>
                </a:lnTo>
                <a:cubicBezTo>
                  <a:pt x="0" y="591972"/>
                  <a:pt x="485779" y="66243"/>
                  <a:pt x="1108288" y="3024"/>
                </a:cubicBezTo>
                <a:lnTo>
                  <a:pt x="1161373" y="343"/>
                </a:lnTo>
                <a:lnTo>
                  <a:pt x="1161373" y="205812"/>
                </a:lnTo>
                <a:cubicBezTo>
                  <a:pt x="1161373" y="244329"/>
                  <a:pt x="1192598" y="275554"/>
                  <a:pt x="1231115" y="275554"/>
                </a:cubicBezTo>
                <a:cubicBezTo>
                  <a:pt x="1269632" y="275554"/>
                  <a:pt x="1300857" y="244329"/>
                  <a:pt x="1300857" y="205812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 w="12700" cap="flat" cmpd="sng" algn="ctr">
            <a:noFill/>
            <a:prstDash val="solid"/>
            <a:miter lim="800000"/>
          </a:ln>
          <a:effectLst>
            <a:innerShdw dist="50800" dir="2700000">
              <a:prstClr val="black">
                <a:alpha val="50000"/>
              </a:prstClr>
            </a:innerShdw>
          </a:effectLst>
        </p:spPr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a-GE" sz="1600" b="1">
                <a:solidFill>
                  <a:srgbClr val="0E293C"/>
                </a:solidFill>
              </a:rPr>
              <a:t>სამედიცინო პერსონალის პროფესიული განვითარება და წახალისება: </a:t>
            </a:r>
          </a:p>
          <a:p>
            <a:pPr algn="ctr"/>
            <a:r>
              <a:rPr lang="ka-GE" sz="1600" b="1">
                <a:solidFill>
                  <a:srgbClr val="0E293C"/>
                </a:solidFill>
              </a:rPr>
              <a:t>2500 ოჯახის ექიმი მომზადებულია კოვიდ 19--ის დიაგნოსტიკასა და მართვაში </a:t>
            </a:r>
            <a:endParaRPr lang="ka-GE" sz="1600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730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66926" y="27269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srgbClr val="739FAD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2139518" y="230188"/>
            <a:ext cx="10120544" cy="88454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739FAD"/>
                </a:solidFill>
              </a:rPr>
              <a:t>პირველადი ჯანდაცვის გაძლიერება </a:t>
            </a:r>
            <a:endParaRPr lang="en-US" sz="3600" dirty="0">
              <a:solidFill>
                <a:srgbClr val="739FAD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7590" y="3327495"/>
            <a:ext cx="113015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rgbClr val="739FAD"/>
              </a:buClr>
              <a:buFont typeface="Calibri" panose="020F0502020204030204" pitchFamily="34" charset="0"/>
              <a:buChar char="◊"/>
            </a:pPr>
            <a:r>
              <a:rPr lang="ka-GE" sz="2800" dirty="0">
                <a:solidFill>
                  <a:schemeClr val="bg1"/>
                </a:solidFill>
              </a:rPr>
              <a:t>112ის ონლაინ კონსულტაციის მოდელში ჩართული 25 კლინიკის ბაზაზე </a:t>
            </a: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ტესტირების შესაძლებლობის შექმნა: 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ka-GE" sz="2800" dirty="0">
                <a:solidFill>
                  <a:schemeClr val="bg1"/>
                </a:solidFill>
              </a:rPr>
              <a:t>ცხვირ-ხახიდან ნაცხის აღებაში პერსონალის ტრეინინგი</a:t>
            </a:r>
          </a:p>
          <a:p>
            <a:pPr marL="1371600" lvl="2" indent="-457200">
              <a:buClr>
                <a:srgbClr val="739FAD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bg1"/>
                </a:solidFill>
              </a:rPr>
              <a:t>PCR </a:t>
            </a:r>
            <a:r>
              <a:rPr lang="ka-GE" sz="2800" dirty="0">
                <a:solidFill>
                  <a:schemeClr val="bg1"/>
                </a:solidFill>
              </a:rPr>
              <a:t>ლაბორატორიებში მასალის ტრანსპორტირების სქემის შემუშავება და ამოქმედება (2020 წლის ივნისიდან) 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0" y="2324600"/>
            <a:ext cx="1226006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>
                <a:solidFill>
                  <a:srgbClr val="08B5A1"/>
                </a:solidFill>
              </a:rPr>
              <a:t>ცხელებიანი პაციენტების ტესტირება პირველადი ჯანდაცვის ქსელში </a:t>
            </a:r>
          </a:p>
        </p:txBody>
      </p:sp>
    </p:spTree>
    <p:extLst>
      <p:ext uri="{BB962C8B-B14F-4D97-AF65-F5344CB8AC3E}">
        <p14:creationId xmlns:p14="http://schemas.microsoft.com/office/powerpoint/2010/main" val="31049659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68728" y="556911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11568"/>
            <a:ext cx="10113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უწყვეტობა ბაზისური </a:t>
            </a:r>
            <a:endParaRPr lang="ka-GE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სერვისების მიწოდებაში </a:t>
            </a: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7164" y="4233448"/>
            <a:ext cx="114900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იმუნიზაციის პროგრამების შეუფერხებელი განხორციელება და გაფართოვება ისეთი რისკების თავიდან აცილებელისთვის, რაც  დაამძიმებს კოვიდ 19 -ის კლინიკურ გამოსავლებს მაგ. გრიპის საწინააღმდეგო იმუნიზაცია, პნევმონიის საწინააღმდეგო იმუნიზაცია ხანდაზმულებში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ka-GE" dirty="0" smtClean="0">
              <a:solidFill>
                <a:schemeClr val="bg1"/>
              </a:solidFill>
            </a:endParaRP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dirty="0" smtClean="0">
                <a:solidFill>
                  <a:schemeClr val="bg1"/>
                </a:solidFill>
              </a:rPr>
              <a:t>კოვიდის პრევენციის განსაკუთრებით მკაცრი ზომები თავშესაფრებში, ფსიქიკური ჯანმრთელობის ცენტრებში, შშმ პირთა სერვისების მიმწოდებელ დაწესებულებებში-სავალდებულო ტესტირება და დისტანცირების ღონისძიებები </a:t>
            </a:r>
          </a:p>
          <a:p>
            <a:pPr marL="285750" indent="-285750">
              <a:buClr>
                <a:srgbClr val="F47775"/>
              </a:buClr>
              <a:buFont typeface="Sylfaen" panose="010A0502050306030303" pitchFamily="18" charset="0"/>
              <a:buChar char="◊"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7708" y="1904529"/>
            <a:ext cx="3338067" cy="203132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1904529"/>
            <a:ext cx="3338067" cy="203132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1904529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154365" y="2043028"/>
            <a:ext cx="33614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სერვისებზე შეუფერხებელი ხელმისაწვდომობა ახლა იმაზე მეტად მნიშვნელოვანია, ვიდრე ოდესმე იყო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36450" y="2181527"/>
            <a:ext cx="336503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დაფინანსების პოლიტიკა, რომელიც დაემყარება რისკების და სარგებლის სამართლიან გადანაწილებას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549131" y="2043028"/>
            <a:ext cx="333806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>
                <a:solidFill>
                  <a:srgbClr val="0E293C"/>
                </a:solidFill>
              </a:rPr>
              <a:t>ჯანდაცვის სექტორის განვითარების სტრატეგიის მომზადების პროცესი განახლდა და დასრულდება სტრატეგიის შემუშავებით 2020 წლის სექტემბრამდე </a:t>
            </a:r>
          </a:p>
          <a:p>
            <a:pPr algn="ctr"/>
            <a:endParaRPr lang="ka-GE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2109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177708" y="2073205"/>
            <a:ext cx="3338067" cy="2031325"/>
          </a:xfrm>
          <a:prstGeom prst="rect">
            <a:avLst/>
          </a:prstGeom>
          <a:solidFill>
            <a:srgbClr val="FCD5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863420" y="2073205"/>
            <a:ext cx="3338067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549132" y="2073205"/>
            <a:ext cx="3338067" cy="203132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183907" y="247225"/>
            <a:ext cx="1008503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dirty="0">
                <a:solidFill>
                  <a:srgbClr val="F47775"/>
                </a:solidFill>
              </a:rPr>
              <a:t>ხელმისაწვდომობა კოვიდ 19-ის და ჯანდაცვის სერვისებზე არა საქართველოს მოქალაქეებისთვის </a:t>
            </a:r>
            <a:endParaRPr lang="en-US" sz="3200" dirty="0">
              <a:solidFill>
                <a:srgbClr val="F47775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23277" y="4556400"/>
            <a:ext cx="10857391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საკანონმდებლო ცვლილებების ინიცირება სავალდებულო სამოგზაურო დაზღვევის დანერგვისთვის: 2020 წლის ივნისი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სადაზღვევო პროდუქტის მომზადება და მისი რეალიზაციის მექანიზმის შემუშავება: 2020 წლის ივნისი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2000" dirty="0">
                <a:solidFill>
                  <a:schemeClr val="bg1"/>
                </a:solidFill>
              </a:rPr>
              <a:t> კოვიდ 19-ზე ტესტირების შესაძლებლობების გაფართოვება მ.შ. სასაზღვრო პუქტებზე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77707" y="2350203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სავალდებულო სამოგზაურო დაზღვევა კოვიდ 19-თან დაკავშირებული და სხვა რისკების მოცვის შესაძლებლობით</a:t>
            </a:r>
          </a:p>
        </p:txBody>
      </p:sp>
      <p:sp>
        <p:nvSpPr>
          <p:cNvPr id="6" name="Rectangle 5"/>
          <p:cNvSpPr/>
          <p:nvPr/>
        </p:nvSpPr>
        <p:spPr>
          <a:xfrm>
            <a:off x="4863419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ტესტირებისა და ცხელების მართვის სერვისებზე შეუფერხებელი წვდომა ტურისტებისთვის </a:t>
            </a:r>
          </a:p>
        </p:txBody>
      </p:sp>
      <p:sp>
        <p:nvSpPr>
          <p:cNvPr id="7" name="Rectangle 6"/>
          <p:cNvSpPr/>
          <p:nvPr/>
        </p:nvSpPr>
        <p:spPr>
          <a:xfrm>
            <a:off x="8549132" y="2534906"/>
            <a:ext cx="33380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რეფერალის მექანიზმების დახვეწა ცხელების ცენტრებს, ტესტირების და სამკურნალო სერვისებს </a:t>
            </a:r>
            <a:r>
              <a:rPr lang="ka-GE" b="1" dirty="0" smtClean="0">
                <a:solidFill>
                  <a:srgbClr val="0E293C"/>
                </a:solidFill>
              </a:rPr>
              <a:t>შორის</a:t>
            </a:r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60041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514733" y="4807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61309" y="270271"/>
            <a:ext cx="1010458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57C3A7"/>
                </a:solidFill>
              </a:rPr>
              <a:t>საზოგადოებრივი ჯანმრთელობის </a:t>
            </a:r>
            <a:endParaRPr lang="ka-GE" sz="3600" dirty="0" smtClean="0">
              <a:solidFill>
                <a:srgbClr val="57C3A7"/>
              </a:solidFill>
            </a:endParaRPr>
          </a:p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დაცვის </a:t>
            </a:r>
            <a:r>
              <a:rPr lang="ka-GE" sz="3600" dirty="0">
                <a:solidFill>
                  <a:srgbClr val="57C3A7"/>
                </a:solidFill>
              </a:rPr>
              <a:t>სამსახურების გაძლიერება</a:t>
            </a:r>
            <a:endParaRPr lang="en-US" sz="3600" dirty="0">
              <a:solidFill>
                <a:srgbClr val="57C3A7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6229" y="5069223"/>
            <a:ext cx="12192000" cy="1598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და ავტონომიური რესპუბლიკის საზოგადოებრივი ჯანდაცვის სამსახურების როლის გაძლიერება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რეგიონული სამსახურის შექმნა მცხეთა-მთიანეთსა და  ქვემო ქართლში</a:t>
            </a:r>
            <a:endParaRPr lang="en-US" dirty="0">
              <a:solidFill>
                <a:schemeClr val="bg1"/>
              </a:solidFill>
            </a:endParaRPr>
          </a:p>
          <a:p>
            <a:pPr marL="342900" lvl="0" indent="-342900">
              <a:lnSpc>
                <a:spcPct val="90000"/>
              </a:lnSpc>
              <a:spcBef>
                <a:spcPts val="1000"/>
              </a:spcBef>
              <a:buClr>
                <a:srgbClr val="57C3A7"/>
              </a:buClr>
              <a:buFont typeface="Calibri" panose="020F0502020204030204" pitchFamily="34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მუნიციპალური საზოგადოებრივი ჯანდაცვის სამსახურებსა და დაავადებათა კონტროლისა და საზოგადოებრივი ჯანმრთელობის ეროვნულ ცენტრთან სამართლებრივი შემხებლობის დადგენა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F0E86C0-FAA7-4D31-9A00-DE1970F2AD28}"/>
              </a:ext>
            </a:extLst>
          </p:cNvPr>
          <p:cNvGrpSpPr/>
          <p:nvPr/>
        </p:nvGrpSpPr>
        <p:grpSpPr>
          <a:xfrm>
            <a:off x="2604610" y="1501336"/>
            <a:ext cx="2235698" cy="3517973"/>
            <a:chOff x="2452687" y="1083685"/>
            <a:chExt cx="2381251" cy="4690630"/>
          </a:xfrm>
        </p:grpSpPr>
        <p:sp>
          <p:nvSpPr>
            <p:cNvPr id="16" name="Freeform: Shape 28">
              <a:extLst>
                <a:ext uri="{FF2B5EF4-FFF2-40B4-BE49-F238E27FC236}">
                  <a16:creationId xmlns:a16="http://schemas.microsoft.com/office/drawing/2014/main" id="{C0567E6A-DB40-443E-AEDD-50F19113B5FC}"/>
                </a:ext>
              </a:extLst>
            </p:cNvPr>
            <p:cNvSpPr/>
            <p:nvPr/>
          </p:nvSpPr>
          <p:spPr>
            <a:xfrm>
              <a:off x="2452687" y="1083685"/>
              <a:ext cx="2381251" cy="4690630"/>
            </a:xfrm>
            <a:custGeom>
              <a:avLst/>
              <a:gdLst>
                <a:gd name="connsiteX0" fmla="*/ 0 w 2438400"/>
                <a:gd name="connsiteY0" fmla="*/ 0 h 4690630"/>
                <a:gd name="connsiteX1" fmla="*/ 2438400 w 2438400"/>
                <a:gd name="connsiteY1" fmla="*/ 583190 h 4690630"/>
                <a:gd name="connsiteX2" fmla="*/ 2438400 w 2438400"/>
                <a:gd name="connsiteY2" fmla="*/ 583190 h 4690630"/>
                <a:gd name="connsiteX3" fmla="*/ 2438400 w 2438400"/>
                <a:gd name="connsiteY3" fmla="*/ 583190 h 4690630"/>
                <a:gd name="connsiteX4" fmla="*/ 2438400 w 2438400"/>
                <a:gd name="connsiteY4" fmla="*/ 4690630 h 4690630"/>
                <a:gd name="connsiteX5" fmla="*/ 0 w 2438400"/>
                <a:gd name="connsiteY5" fmla="*/ 4107440 h 4690630"/>
                <a:gd name="connsiteX6" fmla="*/ 0 w 2438400"/>
                <a:gd name="connsiteY6" fmla="*/ 583190 h 4690630"/>
                <a:gd name="connsiteX7" fmla="*/ 0 w 2438400"/>
                <a:gd name="connsiteY7" fmla="*/ 583190 h 4690630"/>
                <a:gd name="connsiteX8" fmla="*/ 0 w 2438400"/>
                <a:gd name="connsiteY8" fmla="*/ 0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38400" h="4690630">
                  <a:moveTo>
                    <a:pt x="0" y="0"/>
                  </a:move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583190"/>
                  </a:lnTo>
                  <a:lnTo>
                    <a:pt x="2438400" y="4690630"/>
                  </a:lnTo>
                  <a:lnTo>
                    <a:pt x="0" y="4107440"/>
                  </a:lnTo>
                  <a:lnTo>
                    <a:pt x="0" y="583190"/>
                  </a:lnTo>
                  <a:lnTo>
                    <a:pt x="0" y="58319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6">
              <a:extLst>
                <a:ext uri="{FF2B5EF4-FFF2-40B4-BE49-F238E27FC236}">
                  <a16:creationId xmlns:a16="http://schemas.microsoft.com/office/drawing/2014/main" id="{84EDB559-61DC-4A21-8A7C-AE6C1DC40A69}"/>
                </a:ext>
              </a:extLst>
            </p:cNvPr>
            <p:cNvSpPr/>
            <p:nvPr/>
          </p:nvSpPr>
          <p:spPr>
            <a:xfrm>
              <a:off x="2452687" y="5099577"/>
              <a:ext cx="2381250" cy="674738"/>
            </a:xfrm>
            <a:custGeom>
              <a:avLst/>
              <a:gdLst>
                <a:gd name="connsiteX0" fmla="*/ 0 w 2381250"/>
                <a:gd name="connsiteY0" fmla="*/ 0 h 674738"/>
                <a:gd name="connsiteX1" fmla="*/ 2381250 w 2381250"/>
                <a:gd name="connsiteY1" fmla="*/ 574571 h 674738"/>
                <a:gd name="connsiteX2" fmla="*/ 2381250 w 2381250"/>
                <a:gd name="connsiteY2" fmla="*/ 674738 h 674738"/>
                <a:gd name="connsiteX3" fmla="*/ 0 w 2381250"/>
                <a:gd name="connsiteY3" fmla="*/ 91548 h 674738"/>
                <a:gd name="connsiteX4" fmla="*/ 0 w 2381250"/>
                <a:gd name="connsiteY4" fmla="*/ 0 h 6747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81250" h="674738">
                  <a:moveTo>
                    <a:pt x="0" y="0"/>
                  </a:moveTo>
                  <a:lnTo>
                    <a:pt x="2381250" y="574571"/>
                  </a:lnTo>
                  <a:lnTo>
                    <a:pt x="2381250" y="674738"/>
                  </a:lnTo>
                  <a:lnTo>
                    <a:pt x="0" y="9154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4907376" y="1501336"/>
            <a:ext cx="2235701" cy="3517973"/>
            <a:chOff x="7358059" y="1083685"/>
            <a:chExt cx="2381254" cy="4690631"/>
          </a:xfrm>
        </p:grpSpPr>
        <p:sp>
          <p:nvSpPr>
            <p:cNvPr id="19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7210145" y="1501337"/>
            <a:ext cx="2235698" cy="3517973"/>
            <a:chOff x="9810749" y="1083687"/>
            <a:chExt cx="2381251" cy="4690630"/>
          </a:xfrm>
        </p:grpSpPr>
        <p:sp>
          <p:nvSpPr>
            <p:cNvPr id="22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3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2604610" y="2044055"/>
            <a:ext cx="2235697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მუნიცილიტეტებში საზოგადოებრივი ჯანდაცვის სპეციალისების მობილიზება: 7-დან 18 მდე მოსახლეობის რიცხოვნების მიხედვით 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907375" y="2182554"/>
            <a:ext cx="22357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ახალი კადრების მოძიებას და მზადებას და მათ ინტეგრირება საზოგადოებრივი ჯანდაცვის მუნიციპალურ ცენტრებში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210145" y="2181671"/>
            <a:ext cx="223569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ადგილობრივი საზ. ჯანდაცვის სამსახურების დაფინანსების გაზრდა და მატერიალურ ტექნიკური ბაზის გაძლიერება </a:t>
            </a:r>
          </a:p>
          <a:p>
            <a:pPr algn="ctr"/>
            <a:endParaRPr lang="ka-GE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6966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9518" y="234804"/>
            <a:ext cx="10147178" cy="5693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100" dirty="0">
                <a:solidFill>
                  <a:srgbClr val="08B5A1"/>
                </a:solidFill>
              </a:rPr>
              <a:t>კერძო-სახელმწიფო პარტნიორობა კოვიდის პასუხში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05524" y="1830788"/>
            <a:ext cx="11381172" cy="4786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კერძო-სახელმწიფო პარტნიორობის პრინციპებზე შეთანხმება და პასუხისმგებლობების განსაზღვრა საშუალო და გრძელვადიან პერსპექტივაში: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endParaRPr lang="ka-GE" dirty="0">
              <a:solidFill>
                <a:schemeClr val="bg1"/>
              </a:solidFill>
            </a:endParaRP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სახელმწიფო აღასრულებს საზოგადოებრივი ჯანმრთელობის მიზნებისთვის მასზე დაკისრებულ ვალდებულებებს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კოვიდზე ეპიდზედამხედველობის სახელმწიფო პროგრამა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კოვიდის დიაგნოსტიკისა და მართვის ხარჯების დაფარვა საქართველოს მოქალაქეებისთვის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სადაზღვევო პროდუქტზე ხელმისაწვდომობის უზრუნველყოფა უცხო ქვეყნის მოქალაქეებისთვის 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ინფექციის კონტროლის განახლებული რეგულაციების ინტეგრირება სამედიცინო დაწესებულებების სანებართვონ პირობებში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გაიდლაინების შემუშავება და დანერგვის მონიტორინგი</a:t>
            </a:r>
          </a:p>
          <a:p>
            <a:pPr marL="742950" lvl="1" indent="-285750">
              <a:lnSpc>
                <a:spcPct val="90000"/>
              </a:lnSpc>
              <a:spcBef>
                <a:spcPts val="500"/>
              </a:spcBef>
              <a:buClr>
                <a:srgbClr val="08B5A1"/>
              </a:buClr>
              <a:buFont typeface="Wingdings" panose="05000000000000000000" pitchFamily="2" charset="2"/>
              <a:buChar char="§"/>
            </a:pPr>
            <a:r>
              <a:rPr lang="ka-GE" dirty="0">
                <a:solidFill>
                  <a:schemeClr val="bg1"/>
                </a:solidFill>
              </a:rPr>
              <a:t>პირადი დაცვის საშუალებებზე, ტესტებსა და საჭირო მედიკამენტებზე ხელმისაწვდომობის უზრუნველყოფა </a:t>
            </a:r>
          </a:p>
          <a:p>
            <a:pPr marL="285750" lvl="0" indent="-285750">
              <a:lnSpc>
                <a:spcPct val="90000"/>
              </a:lnSpc>
              <a:spcBef>
                <a:spcPts val="1000"/>
              </a:spcBef>
              <a:buClr>
                <a:srgbClr val="08B5A1"/>
              </a:buClr>
              <a:buFont typeface="Sylfaen" panose="010A0502050306030303" pitchFamily="18" charset="0"/>
              <a:buChar char="◊"/>
            </a:pPr>
            <a:r>
              <a:rPr lang="ka-GE" dirty="0">
                <a:solidFill>
                  <a:schemeClr val="bg1"/>
                </a:solidFill>
              </a:rPr>
              <a:t>კერძო სექტორი კერძო ამბულატორიების, საავადმყოფოებისა და ლაბორატორიების სახით ერთვება კოვიდ 19-ის სერვისების მიწოდებაში ეპიდემიის მიმდინარეობის ინტენსივობის და შექმნილი საჭიროების შესაბამისად </a:t>
            </a:r>
          </a:p>
        </p:txBody>
      </p:sp>
    </p:spTree>
    <p:extLst>
      <p:ext uri="{BB962C8B-B14F-4D97-AF65-F5344CB8AC3E}">
        <p14:creationId xmlns:p14="http://schemas.microsoft.com/office/powerpoint/2010/main" val="211553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D1250218-7D4F-485C-84CD-4972BBD43593}"/>
              </a:ext>
            </a:extLst>
          </p:cNvPr>
          <p:cNvSpPr/>
          <p:nvPr/>
        </p:nvSpPr>
        <p:spPr>
          <a:xfrm>
            <a:off x="4324443" y="3629415"/>
            <a:ext cx="3357482" cy="2689089"/>
          </a:xfrm>
          <a:prstGeom prst="rect">
            <a:avLst/>
          </a:prstGeom>
          <a:gradFill>
            <a:gsLst>
              <a:gs pos="10000">
                <a:schemeClr val="accent1">
                  <a:alpha val="85000"/>
                </a:schemeClr>
              </a:gs>
              <a:gs pos="100000">
                <a:schemeClr val="accent2">
                  <a:alpha val="75000"/>
                </a:schemeClr>
              </a:gs>
            </a:gsLst>
            <a:lin ang="189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79E729F-5B05-47F4-AD48-026E50CB6DAE}"/>
              </a:ext>
            </a:extLst>
          </p:cNvPr>
          <p:cNvSpPr/>
          <p:nvPr/>
        </p:nvSpPr>
        <p:spPr>
          <a:xfrm>
            <a:off x="559096" y="3625743"/>
            <a:ext cx="3357482" cy="2689089"/>
          </a:xfrm>
          <a:prstGeom prst="rect">
            <a:avLst/>
          </a:prstGeom>
          <a:gradFill>
            <a:gsLst>
              <a:gs pos="10000">
                <a:schemeClr val="accent1">
                  <a:alpha val="85000"/>
                </a:schemeClr>
              </a:gs>
              <a:gs pos="100000">
                <a:schemeClr val="accent2">
                  <a:alpha val="75000"/>
                </a:schemeClr>
              </a:gs>
            </a:gsLst>
            <a:lin ang="189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8DC49D7-560A-4B79-B97E-EC2963784CF7}"/>
              </a:ext>
            </a:extLst>
          </p:cNvPr>
          <p:cNvSpPr/>
          <p:nvPr/>
        </p:nvSpPr>
        <p:spPr>
          <a:xfrm>
            <a:off x="8089792" y="3625743"/>
            <a:ext cx="3357482" cy="2689089"/>
          </a:xfrm>
          <a:prstGeom prst="rect">
            <a:avLst/>
          </a:prstGeom>
          <a:gradFill>
            <a:gsLst>
              <a:gs pos="10000">
                <a:schemeClr val="accent1">
                  <a:alpha val="85000"/>
                </a:schemeClr>
              </a:gs>
              <a:gs pos="100000">
                <a:schemeClr val="accent2">
                  <a:alpha val="75000"/>
                </a:schemeClr>
              </a:gs>
            </a:gsLst>
            <a:lin ang="18900000" scaled="1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DA1B2873-FD7F-4AA2-951D-918043A48522}"/>
              </a:ext>
            </a:extLst>
          </p:cNvPr>
          <p:cNvGrpSpPr/>
          <p:nvPr/>
        </p:nvGrpSpPr>
        <p:grpSpPr>
          <a:xfrm>
            <a:off x="4324442" y="3937710"/>
            <a:ext cx="3357484" cy="2272834"/>
            <a:chOff x="5332430" y="2636254"/>
            <a:chExt cx="3357484" cy="2272834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BBB535DF-35EE-4C4D-BBE5-D5A937C9DD47}"/>
                </a:ext>
              </a:extLst>
            </p:cNvPr>
            <p:cNvSpPr txBox="1"/>
            <p:nvPr/>
          </p:nvSpPr>
          <p:spPr>
            <a:xfrm>
              <a:off x="5473471" y="3739537"/>
              <a:ext cx="289218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წითელი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 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10 (სულ 400)</a:t>
              </a:r>
            </a:p>
            <a:p>
              <a:pPr algn="ctr"/>
              <a:endParaRPr lang="en-US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ყვითელი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 5</a:t>
              </a:r>
            </a:p>
            <a:p>
              <a:pPr algn="ctr"/>
              <a:endParaRPr lang="ka-GE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მწვანე &lt; 5 (სულ 200)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ECB0605F-FF91-41D1-A936-802DB6EDF107}"/>
                </a:ext>
              </a:extLst>
            </p:cNvPr>
            <p:cNvSpPr txBox="1"/>
            <p:nvPr/>
          </p:nvSpPr>
          <p:spPr>
            <a:xfrm>
              <a:off x="5332430" y="2636254"/>
              <a:ext cx="335748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ინფექციის ახალი შემთხვევები კვირაში </a:t>
              </a:r>
            </a:p>
            <a:p>
              <a:pPr algn="ctr"/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100 000 მოსახლეზე</a:t>
              </a:r>
              <a:endParaRPr lang="en-US" sz="16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6F7E3613-80B9-48AA-BD89-515183ED204A}"/>
              </a:ext>
            </a:extLst>
          </p:cNvPr>
          <p:cNvGrpSpPr/>
          <p:nvPr/>
        </p:nvGrpSpPr>
        <p:grpSpPr>
          <a:xfrm>
            <a:off x="559095" y="3931932"/>
            <a:ext cx="3357481" cy="2221733"/>
            <a:chOff x="1322682" y="4154924"/>
            <a:chExt cx="3357481" cy="2221733"/>
          </a:xfrm>
        </p:grpSpPr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6605C007-E92E-4E45-9238-3358A7701CC1}"/>
                </a:ext>
              </a:extLst>
            </p:cNvPr>
            <p:cNvSpPr txBox="1"/>
            <p:nvPr/>
          </p:nvSpPr>
          <p:spPr>
            <a:xfrm>
              <a:off x="1555334" y="5207106"/>
              <a:ext cx="289218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წითელი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1.2</a:t>
              </a:r>
            </a:p>
            <a:p>
              <a:pPr algn="ctr"/>
              <a:endParaRPr lang="en-US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ყვითელი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 1.1</a:t>
              </a:r>
            </a:p>
            <a:p>
              <a:pPr algn="ctr"/>
              <a:endParaRPr lang="ka-GE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მწვანე &lt; 1.1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3C750C2-F2D9-46B0-9546-BFB8B8B743CE}"/>
                </a:ext>
              </a:extLst>
            </p:cNvPr>
            <p:cNvSpPr txBox="1"/>
            <p:nvPr/>
          </p:nvSpPr>
          <p:spPr>
            <a:xfrm>
              <a:off x="1322682" y="4154924"/>
              <a:ext cx="335748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ვირუსის რეპორდუქციის მაჩვენებელი</a:t>
              </a:r>
              <a:endParaRPr lang="en-US" sz="16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94B0050-93C6-42B6-B249-BABEAF3E7AB7}"/>
              </a:ext>
            </a:extLst>
          </p:cNvPr>
          <p:cNvGrpSpPr/>
          <p:nvPr/>
        </p:nvGrpSpPr>
        <p:grpSpPr>
          <a:xfrm>
            <a:off x="8089790" y="3974577"/>
            <a:ext cx="3357482" cy="2235967"/>
            <a:chOff x="8529717" y="795332"/>
            <a:chExt cx="3357482" cy="2235967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C4E2B374-80A3-49D5-B610-F847492CC751}"/>
                </a:ext>
              </a:extLst>
            </p:cNvPr>
            <p:cNvSpPr txBox="1"/>
            <p:nvPr/>
          </p:nvSpPr>
          <p:spPr>
            <a:xfrm>
              <a:off x="8762369" y="1861748"/>
              <a:ext cx="2892181" cy="11695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წითელი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50%</a:t>
              </a:r>
            </a:p>
            <a:p>
              <a:pPr algn="ctr"/>
              <a:endParaRPr lang="en-US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ყვითელი </a:t>
              </a:r>
              <a:r>
                <a:rPr lang="en-US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≥</a:t>
              </a:r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 30%</a:t>
              </a:r>
            </a:p>
            <a:p>
              <a:pPr algn="ctr"/>
              <a:endParaRPr lang="ka-GE" sz="14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  <a:p>
              <a:pPr algn="ctr"/>
              <a:r>
                <a:rPr lang="ka-GE" sz="14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მწვანე &lt; 30%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3715A5BA-58A2-446B-9BB6-9B7EC5534EDC}"/>
                </a:ext>
              </a:extLst>
            </p:cNvPr>
            <p:cNvSpPr txBox="1"/>
            <p:nvPr/>
          </p:nvSpPr>
          <p:spPr>
            <a:xfrm>
              <a:off x="8529717" y="795332"/>
              <a:ext cx="3357482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ka-GE" sz="1600" dirty="0">
                  <a:solidFill>
                    <a:schemeClr val="accent5">
                      <a:lumMod val="75000"/>
                    </a:schemeClr>
                  </a:solidFill>
                  <a:latin typeface="BPG DejaVu Sans" panose="020B0603030804020204" pitchFamily="34" charset="0"/>
                </a:rPr>
                <a:t>კოვიდ საწოლფონდის დატვირთვა </a:t>
              </a:r>
              <a:endParaRPr lang="en-US" sz="1600" dirty="0">
                <a:solidFill>
                  <a:schemeClr val="accent5">
                    <a:lumMod val="75000"/>
                  </a:schemeClr>
                </a:solidFill>
                <a:latin typeface="BPG DejaVu Sans" panose="020B0603030804020204" pitchFamily="34" charset="0"/>
              </a:endParaRPr>
            </a:p>
          </p:txBody>
        </p:sp>
      </p:grpSp>
      <p:grpSp>
        <p:nvGrpSpPr>
          <p:cNvPr id="6" name="Group 5">
            <a:extLst>
              <a:ext uri="{FF2B5EF4-FFF2-40B4-BE49-F238E27FC236}">
                <a16:creationId xmlns:a16="http://schemas.microsoft.com/office/drawing/2014/main" id="{E7B3EFBF-5E86-4874-9BC6-5720DB068DAA}"/>
              </a:ext>
            </a:extLst>
          </p:cNvPr>
          <p:cNvGrpSpPr/>
          <p:nvPr/>
        </p:nvGrpSpPr>
        <p:grpSpPr>
          <a:xfrm>
            <a:off x="1457001" y="341353"/>
            <a:ext cx="9277998" cy="1355157"/>
            <a:chOff x="986986" y="1276427"/>
            <a:chExt cx="9277998" cy="1355157"/>
          </a:xfrm>
        </p:grpSpPr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08728F6-08AA-4C48-A982-D8E962D0E9D4}"/>
                </a:ext>
              </a:extLst>
            </p:cNvPr>
            <p:cNvSpPr txBox="1"/>
            <p:nvPr/>
          </p:nvSpPr>
          <p:spPr>
            <a:xfrm>
              <a:off x="1927017" y="2046809"/>
              <a:ext cx="8337967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ka-GE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PG DejaVu Sans" panose="020B0603030804020204" pitchFamily="34" charset="0"/>
                </a:rPr>
                <a:t>კორონა შუქნიშანი</a:t>
              </a:r>
              <a:r>
                <a:rPr lang="en-US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PG DejaVu Sans" panose="020B0603030804020204" pitchFamily="34" charset="0"/>
                </a:rPr>
                <a:t>:</a:t>
              </a:r>
              <a:r>
                <a:rPr lang="ka-GE" sz="32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BPG DejaVu Sans" panose="020B0603030804020204" pitchFamily="34" charset="0"/>
                </a:rPr>
                <a:t> </a:t>
              </a:r>
              <a:r>
                <a:rPr lang="ka-GE" sz="3200" b="1" dirty="0">
                  <a:gradFill>
                    <a:gsLst>
                      <a:gs pos="10000">
                        <a:schemeClr val="accent1"/>
                      </a:gs>
                      <a:gs pos="100000">
                        <a:schemeClr val="accent2"/>
                      </a:gs>
                    </a:gsLst>
                    <a:lin ang="18900000" scaled="1"/>
                  </a:gradFill>
                  <a:latin typeface="BPG DejaVu Sans" panose="020B0603030804020204" pitchFamily="34" charset="0"/>
                </a:rPr>
                <a:t>საქართველო </a:t>
              </a:r>
              <a:endParaRPr lang="en-US" sz="3200" b="1" dirty="0">
                <a:gradFill>
                  <a:gsLst>
                    <a:gs pos="10000">
                      <a:schemeClr val="accent1"/>
                    </a:gs>
                    <a:gs pos="100000">
                      <a:schemeClr val="accent2"/>
                    </a:gs>
                  </a:gsLst>
                  <a:lin ang="18900000" scaled="1"/>
                </a:gradFill>
                <a:latin typeface="BPG DejaVu Sans" panose="020B0603030804020204" pitchFamily="34" charset="0"/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D4AF57B-B7D7-4F77-8797-02C39D18A689}"/>
                </a:ext>
              </a:extLst>
            </p:cNvPr>
            <p:cNvSpPr txBox="1"/>
            <p:nvPr/>
          </p:nvSpPr>
          <p:spPr>
            <a:xfrm>
              <a:off x="986986" y="1276427"/>
              <a:ext cx="3357482" cy="3192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400" dirty="0">
                <a:solidFill>
                  <a:schemeClr val="bg1">
                    <a:lumMod val="65000"/>
                  </a:schemeClr>
                </a:solidFill>
                <a:latin typeface="BPG DejaVu Sans" panose="020B0603030804020204" pitchFamily="34" charset="0"/>
                <a:ea typeface="Roboto Light" panose="02000000000000000000" pitchFamily="2" charset="0"/>
              </a:endParaRP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097D5BFB-17FA-F249-8C6A-C4C460F91C9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0215" y="2163917"/>
            <a:ext cx="1444083" cy="1394287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D60278A-C2D3-0E4E-9E35-C3854961BC5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61893" y="2163917"/>
            <a:ext cx="1444083" cy="1394287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358C572-334C-5445-A6E7-6B515ED3AE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3308" y="2163917"/>
            <a:ext cx="1444083" cy="13942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942785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0" presetClass="entr" presetSubtype="0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3" grpId="0" animBg="1"/>
      <p:bldP spid="3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2873484"/>
            <a:ext cx="12275820" cy="2387600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dirty="0" smtClean="0">
                <a:solidFill>
                  <a:srgbClr val="08B5A1"/>
                </a:solidFill>
              </a:rPr>
              <a:t>მადლობა ყურადღებისთვის</a:t>
            </a:r>
            <a:endParaRPr lang="en-US" dirty="0">
              <a:solidFill>
                <a:srgbClr val="08B5A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753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>
          <a:xfrm>
            <a:off x="2148840" y="331470"/>
            <a:ext cx="10126980" cy="991144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ჯანდაცვის სერვისების მობილიზება კოვიდზე რეაგირებისთვის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224554" y="3553349"/>
            <a:ext cx="2401389" cy="2031325"/>
          </a:xfrm>
          <a:prstGeom prst="rect">
            <a:avLst/>
          </a:prstGeom>
          <a:solidFill>
            <a:srgbClr val="925775">
              <a:alpha val="43137"/>
            </a:srgb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COVID-19</a:t>
            </a:r>
            <a:r>
              <a:rPr lang="ka-GE" dirty="0">
                <a:solidFill>
                  <a:schemeClr val="bg1"/>
                </a:solidFill>
              </a:rPr>
              <a:t> კლინიკები: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თბილისში 470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და </a:t>
            </a:r>
          </a:p>
          <a:p>
            <a:pPr algn="ctr"/>
            <a:r>
              <a:rPr lang="ka-GE" dirty="0" smtClean="0">
                <a:solidFill>
                  <a:schemeClr val="bg1"/>
                </a:solidFill>
              </a:rPr>
              <a:t>რეგიონებში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439 </a:t>
            </a:r>
            <a:r>
              <a:rPr lang="ka-GE" dirty="0" smtClean="0">
                <a:solidFill>
                  <a:schemeClr val="bg1"/>
                </a:solidFill>
              </a:rPr>
              <a:t>საწოლი,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525 ხელოვნური სუნთქვის აპარატი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927668" y="3553349"/>
            <a:ext cx="2296886" cy="2031325"/>
          </a:xfrm>
          <a:prstGeom prst="rect">
            <a:avLst/>
          </a:prstGeom>
          <a:solidFill>
            <a:srgbClr val="925775">
              <a:alpha val="69804"/>
            </a:srgbClr>
          </a:solidFill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ცხელების კლინიკები: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 თბილისში 100 და რეგიონებში 285 </a:t>
            </a:r>
            <a:r>
              <a:rPr lang="ka-GE" dirty="0" smtClean="0">
                <a:solidFill>
                  <a:schemeClr val="bg1"/>
                </a:solidFill>
              </a:rPr>
              <a:t>საწოლი, </a:t>
            </a:r>
            <a:endParaRPr lang="ka-GE" dirty="0">
              <a:solidFill>
                <a:schemeClr val="bg1"/>
              </a:solidFill>
            </a:endParaRPr>
          </a:p>
          <a:p>
            <a:pPr algn="ctr"/>
            <a:r>
              <a:rPr lang="ka-GE" dirty="0">
                <a:solidFill>
                  <a:schemeClr val="bg1"/>
                </a:solidFill>
              </a:rPr>
              <a:t>61 ხელოვნური სუნთქვის აპარატი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0572" y="3553349"/>
            <a:ext cx="2873828" cy="2031325"/>
          </a:xfrm>
          <a:prstGeom prst="rect">
            <a:avLst/>
          </a:prstGeom>
          <a:solidFill>
            <a:srgbClr val="71435A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სასწრაფო გადაუდებელი სამსახურის და პირველადი ჯანდაცვის ქსელის მობილიზება: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112-ი და 25 პჯდ ცენტრი „ონლაინ კონსულტაციის მოდელისთვის“ 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075614" y="3560699"/>
            <a:ext cx="2616925" cy="1477328"/>
          </a:xfrm>
          <a:prstGeom prst="rect">
            <a:avLst/>
          </a:prstGeom>
          <a:solidFill>
            <a:srgbClr val="694C84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ლუგარის ლაბორატორია და 15 სახელმწიფო და კერძო ლაბორატორია </a:t>
            </a:r>
            <a:r>
              <a:rPr lang="en-US" dirty="0">
                <a:solidFill>
                  <a:schemeClr val="bg1"/>
                </a:solidFill>
              </a:rPr>
              <a:t>PCR </a:t>
            </a:r>
            <a:r>
              <a:rPr lang="ka-GE" dirty="0" smtClean="0">
                <a:solidFill>
                  <a:schemeClr val="bg1"/>
                </a:solidFill>
              </a:rPr>
              <a:t>ტესტირებისთვის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0" y="5768640"/>
            <a:ext cx="1227582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600" dirty="0">
                <a:solidFill>
                  <a:schemeClr val="bg1"/>
                </a:solidFill>
              </a:rPr>
              <a:t>საზოგადოებრივი ჯანდაცვის რაიონული სამსახურები, დაავადებათა კონტროლისა და </a:t>
            </a:r>
            <a:endParaRPr lang="en-US" sz="1600" dirty="0" smtClean="0">
              <a:solidFill>
                <a:schemeClr val="bg1"/>
              </a:solidFill>
            </a:endParaRPr>
          </a:p>
          <a:p>
            <a:pPr algn="ctr"/>
            <a:r>
              <a:rPr lang="ka-GE" sz="1600" dirty="0" smtClean="0">
                <a:solidFill>
                  <a:schemeClr val="bg1"/>
                </a:solidFill>
              </a:rPr>
              <a:t>საზოგადოებრივი </a:t>
            </a:r>
            <a:r>
              <a:rPr lang="ka-GE" sz="1600" dirty="0">
                <a:solidFill>
                  <a:schemeClr val="bg1"/>
                </a:solidFill>
              </a:rPr>
              <a:t>ჯანმრთელობის ცენტრის ეპიდემიოლოგიური სამსახური </a:t>
            </a:r>
          </a:p>
          <a:p>
            <a:pPr algn="ctr"/>
            <a:endParaRPr lang="ka-GE" sz="1600" dirty="0">
              <a:solidFill>
                <a:schemeClr val="bg1"/>
              </a:solidFill>
            </a:endParaRPr>
          </a:p>
          <a:p>
            <a:pPr algn="ctr"/>
            <a:r>
              <a:rPr lang="ka-GE" sz="1600" dirty="0">
                <a:solidFill>
                  <a:schemeClr val="bg1"/>
                </a:solidFill>
              </a:rPr>
              <a:t>მეთვალყურეობა 84 საკარანტინე ზონაში (სასტუმროებში), </a:t>
            </a:r>
            <a:r>
              <a:rPr lang="ka-GE" sz="1600" dirty="0" smtClean="0">
                <a:solidFill>
                  <a:schemeClr val="bg1"/>
                </a:solidFill>
              </a:rPr>
              <a:t>რისთვისაც </a:t>
            </a:r>
            <a:r>
              <a:rPr lang="ka-GE" sz="1600" dirty="0">
                <a:solidFill>
                  <a:schemeClr val="bg1"/>
                </a:solidFill>
              </a:rPr>
              <a:t>მობილიზებულია 405 სამედიცინო პერსონალი </a:t>
            </a:r>
          </a:p>
        </p:txBody>
      </p:sp>
      <p:sp>
        <p:nvSpPr>
          <p:cNvPr id="36" name="Google Shape;242;p25"/>
          <p:cNvSpPr/>
          <p:nvPr/>
        </p:nvSpPr>
        <p:spPr>
          <a:xfrm>
            <a:off x="4075613" y="2502876"/>
            <a:ext cx="2616925" cy="457200"/>
          </a:xfrm>
          <a:prstGeom prst="rect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7" name="Google Shape;243;p25"/>
          <p:cNvSpPr/>
          <p:nvPr/>
        </p:nvSpPr>
        <p:spPr>
          <a:xfrm>
            <a:off x="760572" y="2505900"/>
            <a:ext cx="2873827" cy="457200"/>
          </a:xfrm>
          <a:prstGeom prst="rect">
            <a:avLst/>
          </a:prstGeom>
          <a:solidFill>
            <a:srgbClr val="71435A"/>
          </a:solidFill>
          <a:ln w="19050" cap="flat" cmpd="sng">
            <a:solidFill>
              <a:srgbClr val="7143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38" name="Google Shape;244;p25"/>
          <p:cNvSpPr/>
          <p:nvPr/>
        </p:nvSpPr>
        <p:spPr>
          <a:xfrm>
            <a:off x="7133752" y="2543804"/>
            <a:ext cx="4239098" cy="457200"/>
          </a:xfrm>
          <a:prstGeom prst="rect">
            <a:avLst/>
          </a:prstGeom>
          <a:solidFill>
            <a:srgbClr val="925775"/>
          </a:solidFill>
          <a:ln w="19050" cap="flat" cmpd="sng">
            <a:solidFill>
              <a:srgbClr val="925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cxnSp>
        <p:nvCxnSpPr>
          <p:cNvPr id="46" name="Google Shape;256;p25"/>
          <p:cNvCxnSpPr/>
          <p:nvPr/>
        </p:nvCxnSpPr>
        <p:spPr>
          <a:xfrm>
            <a:off x="2170357" y="2963100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7" name="Google Shape;257;p25"/>
          <p:cNvCxnSpPr/>
          <p:nvPr/>
        </p:nvCxnSpPr>
        <p:spPr>
          <a:xfrm>
            <a:off x="5391360" y="2960076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694C84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48" name="Google Shape;258;p25"/>
          <p:cNvCxnSpPr/>
          <p:nvPr/>
        </p:nvCxnSpPr>
        <p:spPr>
          <a:xfrm>
            <a:off x="9224554" y="3001004"/>
            <a:ext cx="0" cy="334800"/>
          </a:xfrm>
          <a:prstGeom prst="straightConnector1">
            <a:avLst/>
          </a:prstGeom>
          <a:noFill/>
          <a:ln w="28575" cap="flat" cmpd="sng">
            <a:solidFill>
              <a:srgbClr val="925775"/>
            </a:solidFill>
            <a:prstDash val="solid"/>
            <a:round/>
            <a:headEnd type="none" w="med" len="med"/>
            <a:tailEnd type="oval" w="med" len="med"/>
          </a:ln>
        </p:spPr>
      </p:cxnSp>
      <p:sp>
        <p:nvSpPr>
          <p:cNvPr id="52" name="Rectangle 51"/>
          <p:cNvSpPr/>
          <p:nvPr/>
        </p:nvSpPr>
        <p:spPr>
          <a:xfrm>
            <a:off x="2148840" y="1395580"/>
            <a:ext cx="101269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rgbClr val="08B5A1"/>
                </a:solidFill>
              </a:rPr>
              <a:t>ნორმატიული ჩარჩო კოვიდ-19-ზე რეაგირებისთვის: </a:t>
            </a:r>
          </a:p>
          <a:p>
            <a:pPr algn="ctr"/>
            <a:r>
              <a:rPr lang="ka-GE" dirty="0">
                <a:solidFill>
                  <a:schemeClr val="bg1"/>
                </a:solidFill>
              </a:rPr>
              <a:t>მიზნობრივი ტესტირების ალგორითმი, შემთხვევის მართვის გაიდლაინი, ჰოსპიტლების მობილიზაციის გეგმა, ინფექციის კონტროლის ახალი რეგულაციები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870038" y="2522985"/>
            <a:ext cx="26548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„ცხელებაზე“რეაგირება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4379704" y="2552236"/>
            <a:ext cx="20233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ლაბორატორიები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02899" y="2587738"/>
            <a:ext cx="4100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dirty="0">
                <a:solidFill>
                  <a:schemeClr val="bg1"/>
                </a:solidFill>
              </a:rPr>
              <a:t>ჰოსპიტალური </a:t>
            </a:r>
            <a:r>
              <a:rPr lang="ka-GE" dirty="0" smtClean="0">
                <a:solidFill>
                  <a:schemeClr val="bg1"/>
                </a:solidFill>
              </a:rPr>
              <a:t>ქსელის </a:t>
            </a:r>
            <a:r>
              <a:rPr lang="ka-GE" dirty="0">
                <a:solidFill>
                  <a:schemeClr val="bg1"/>
                </a:solidFill>
              </a:rPr>
              <a:t>მობილიზება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988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840" y="274320"/>
            <a:ext cx="10126980" cy="114204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კოვიდზე პასუხის ძირითადი სტრატეგიები და 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მათი შედეგები 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Google Shape;226;p26"/>
          <p:cNvSpPr/>
          <p:nvPr/>
        </p:nvSpPr>
        <p:spPr>
          <a:xfrm>
            <a:off x="1606413" y="2985729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4" name="Google Shape;237;p26"/>
          <p:cNvSpPr/>
          <p:nvPr/>
        </p:nvSpPr>
        <p:spPr>
          <a:xfrm>
            <a:off x="5484807" y="3065626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6" name="Google Shape;239;p26"/>
          <p:cNvSpPr/>
          <p:nvPr/>
        </p:nvSpPr>
        <p:spPr>
          <a:xfrm>
            <a:off x="3545610" y="1484401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18" name="Google Shape;241;p26"/>
          <p:cNvSpPr/>
          <p:nvPr/>
        </p:nvSpPr>
        <p:spPr>
          <a:xfrm>
            <a:off x="7424003" y="160868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0" name="Google Shape;243;p26"/>
          <p:cNvCxnSpPr/>
          <p:nvPr/>
        </p:nvCxnSpPr>
        <p:spPr>
          <a:xfrm rot="10800000">
            <a:off x="2227938" y="5690587"/>
            <a:ext cx="0" cy="10923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1" name="Google Shape;244;p26"/>
          <p:cNvCxnSpPr/>
          <p:nvPr/>
        </p:nvCxnSpPr>
        <p:spPr>
          <a:xfrm rot="10800000">
            <a:off x="6106238" y="5706820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2" name="Google Shape;245;p26"/>
          <p:cNvCxnSpPr/>
          <p:nvPr/>
        </p:nvCxnSpPr>
        <p:spPr>
          <a:xfrm flipV="1">
            <a:off x="4167088" y="4382572"/>
            <a:ext cx="0" cy="2400315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cxnSp>
        <p:nvCxnSpPr>
          <p:cNvPr id="23" name="Google Shape;246;p26"/>
          <p:cNvCxnSpPr/>
          <p:nvPr/>
        </p:nvCxnSpPr>
        <p:spPr>
          <a:xfrm flipV="1">
            <a:off x="8045441" y="4364070"/>
            <a:ext cx="0" cy="2405351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6" name="Google Shape;237;p26"/>
          <p:cNvSpPr/>
          <p:nvPr/>
        </p:nvSpPr>
        <p:spPr>
          <a:xfrm>
            <a:off x="9563528" y="2737127"/>
            <a:ext cx="1242900" cy="1242900"/>
          </a:xfrm>
          <a:prstGeom prst="ellipse">
            <a:avLst/>
          </a:prstGeom>
          <a:noFill/>
          <a:ln w="19050" cap="flat" cmpd="sng">
            <a:solidFill>
              <a:srgbClr val="5777B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cxnSp>
        <p:nvCxnSpPr>
          <p:cNvPr id="28" name="Google Shape;244;p26"/>
          <p:cNvCxnSpPr/>
          <p:nvPr/>
        </p:nvCxnSpPr>
        <p:spPr>
          <a:xfrm rot="10800000">
            <a:off x="10229349" y="5689045"/>
            <a:ext cx="0" cy="1062600"/>
          </a:xfrm>
          <a:prstGeom prst="straightConnector1">
            <a:avLst/>
          </a:prstGeom>
          <a:noFill/>
          <a:ln w="19050" cap="flat" cmpd="sng">
            <a:solidFill>
              <a:srgbClr val="FFFFFF"/>
            </a:solidFill>
            <a:prstDash val="solid"/>
            <a:round/>
            <a:headEnd type="oval" w="med" len="med"/>
            <a:tailEnd type="oval" w="med" len="med"/>
          </a:ln>
        </p:spPr>
      </p:cxnSp>
      <p:sp>
        <p:nvSpPr>
          <p:cNvPr id="29" name="Rectangle 28"/>
          <p:cNvSpPr/>
          <p:nvPr/>
        </p:nvSpPr>
        <p:spPr>
          <a:xfrm>
            <a:off x="836020" y="4361670"/>
            <a:ext cx="27838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ცხელების კლინიკებში ტრიაჟის მიზნით გადაყვანილი და გამოკვლეულ იქნა </a:t>
            </a:r>
            <a:r>
              <a:rPr lang="en-US" sz="1400" dirty="0" smtClean="0">
                <a:solidFill>
                  <a:schemeClr val="bg1"/>
                </a:solidFill>
              </a:rPr>
              <a:t>6570</a:t>
            </a:r>
            <a:r>
              <a:rPr lang="ka-GE" sz="1400" dirty="0" smtClean="0">
                <a:solidFill>
                  <a:schemeClr val="bg1"/>
                </a:solidFill>
              </a:rPr>
              <a:t>-მდე </a:t>
            </a:r>
            <a:r>
              <a:rPr lang="ka-GE" sz="1400" dirty="0">
                <a:solidFill>
                  <a:schemeClr val="bg1"/>
                </a:solidFill>
              </a:rPr>
              <a:t>პაციენტი</a:t>
            </a:r>
            <a:r>
              <a:rPr lang="en-US" sz="1400" dirty="0">
                <a:solidFill>
                  <a:schemeClr val="bg1"/>
                </a:solidFill>
              </a:rPr>
              <a:t> </a:t>
            </a:r>
            <a:endParaRPr lang="ka-GE" sz="1400" dirty="0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79666" y="2917035"/>
            <a:ext cx="258738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კოვიდის კლინიკებში დღემდე იმართა კოვიდ 19-ის ყველა შემთხვევა </a:t>
            </a:r>
            <a:r>
              <a:rPr lang="ka-GE" sz="1400" dirty="0" smtClean="0">
                <a:solidFill>
                  <a:schemeClr val="bg1"/>
                </a:solidFill>
              </a:rPr>
              <a:t>(</a:t>
            </a:r>
            <a:r>
              <a:rPr lang="en-US" sz="1400" dirty="0" smtClean="0">
                <a:solidFill>
                  <a:schemeClr val="bg1"/>
                </a:solidFill>
              </a:rPr>
              <a:t>908</a:t>
            </a:r>
            <a:r>
              <a:rPr lang="ka-GE" sz="1400" dirty="0" smtClean="0">
                <a:solidFill>
                  <a:schemeClr val="bg1"/>
                </a:solidFill>
              </a:rPr>
              <a:t>/100</a:t>
            </a:r>
            <a:r>
              <a:rPr lang="ka-GE" sz="1400" dirty="0">
                <a:solidFill>
                  <a:schemeClr val="bg1"/>
                </a:solidFill>
              </a:rPr>
              <a:t>%)</a:t>
            </a: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გამოჯანმრთელდა </a:t>
            </a:r>
            <a:r>
              <a:rPr lang="en-US" sz="1400" dirty="0" smtClean="0">
                <a:solidFill>
                  <a:schemeClr val="bg1"/>
                </a:solidFill>
              </a:rPr>
              <a:t>761</a:t>
            </a:r>
            <a:endParaRPr lang="ka-GE" sz="1400" dirty="0">
              <a:solidFill>
                <a:schemeClr val="bg1"/>
              </a:solidFill>
            </a:endParaRP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გარდაიცვალა </a:t>
            </a:r>
            <a:r>
              <a:rPr lang="ka-GE" sz="1400" dirty="0" smtClean="0">
                <a:solidFill>
                  <a:schemeClr val="bg1"/>
                </a:solidFill>
              </a:rPr>
              <a:t>1</a:t>
            </a:r>
            <a:r>
              <a:rPr lang="en-US" sz="1400" dirty="0" smtClean="0">
                <a:solidFill>
                  <a:schemeClr val="bg1"/>
                </a:solidFill>
              </a:rPr>
              <a:t>4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788510" y="4396241"/>
            <a:ext cx="274353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კოვიდთან დაკავშირებული ტესტირების, დიაგნოსტიკისა და სამედიცინო სერვისისთვის პროგრამულად განისაზღვრა: 89,900.0 ათასი ლარი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861743" y="2963282"/>
            <a:ext cx="235927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112-პჯდ ონლაინ კონსულტაციის მოდელი: აპრილი-მაისში 16856 ზარიდან ოჯახის ექიმის მიერ იმართა 96%  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8926738" y="4146225"/>
            <a:ext cx="266151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ka-GE" sz="1400" dirty="0">
                <a:solidFill>
                  <a:schemeClr val="bg1"/>
                </a:solidFill>
              </a:rPr>
              <a:t>მიზნობრივი ტესტირება და კონტაქტების მიდევნება: </a:t>
            </a:r>
            <a:r>
              <a:rPr lang="ka-GE" sz="1400" dirty="0" smtClean="0">
                <a:solidFill>
                  <a:schemeClr val="bg1"/>
                </a:solidFill>
              </a:rPr>
              <a:t>30.01.2020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დან </a:t>
            </a:r>
            <a:r>
              <a:rPr lang="en-US" sz="1400" dirty="0" smtClean="0">
                <a:solidFill>
                  <a:schemeClr val="bg1"/>
                </a:solidFill>
              </a:rPr>
              <a:t>22.06.</a:t>
            </a:r>
            <a:r>
              <a:rPr lang="ka-GE" sz="1400" dirty="0" smtClean="0">
                <a:solidFill>
                  <a:schemeClr val="bg1"/>
                </a:solidFill>
              </a:rPr>
              <a:t> </a:t>
            </a:r>
            <a:r>
              <a:rPr lang="ka-GE" sz="1400" dirty="0" smtClean="0">
                <a:solidFill>
                  <a:schemeClr val="bg1"/>
                </a:solidFill>
              </a:rPr>
              <a:t>2020</a:t>
            </a:r>
            <a:r>
              <a:rPr lang="en-US" sz="1400" dirty="0" smtClean="0">
                <a:solidFill>
                  <a:schemeClr val="bg1"/>
                </a:solidFill>
              </a:rPr>
              <a:t>-</a:t>
            </a:r>
            <a:r>
              <a:rPr lang="ka-GE" sz="1400" dirty="0" smtClean="0">
                <a:solidFill>
                  <a:schemeClr val="bg1"/>
                </a:solidFill>
              </a:rPr>
              <a:t>მდე გამოკვლეულია </a:t>
            </a:r>
            <a:r>
              <a:rPr lang="en-US" sz="1400" dirty="0" smtClean="0">
                <a:solidFill>
                  <a:schemeClr val="bg1"/>
                </a:solidFill>
              </a:rPr>
              <a:t>88532</a:t>
            </a:r>
            <a:endParaRPr lang="ka-GE" sz="1400" dirty="0">
              <a:solidFill>
                <a:schemeClr val="bg1"/>
              </a:solidFill>
            </a:endParaRPr>
          </a:p>
          <a:p>
            <a:pPr lvl="0" algn="ctr"/>
            <a:r>
              <a:rPr lang="ka-GE" sz="1400" dirty="0">
                <a:solidFill>
                  <a:schemeClr val="bg1"/>
                </a:solidFill>
              </a:rPr>
              <a:t>დადებითობის მაჩვენებელი </a:t>
            </a:r>
            <a:r>
              <a:rPr lang="ka-GE" sz="1400" dirty="0" smtClean="0">
                <a:solidFill>
                  <a:schemeClr val="bg1"/>
                </a:solidFill>
              </a:rPr>
              <a:t>1.</a:t>
            </a:r>
            <a:r>
              <a:rPr lang="en-US" sz="1400" dirty="0" smtClean="0">
                <a:solidFill>
                  <a:schemeClr val="bg1"/>
                </a:solidFill>
              </a:rPr>
              <a:t>1</a:t>
            </a:r>
            <a:r>
              <a:rPr lang="ka-GE" sz="1400" dirty="0" smtClean="0">
                <a:solidFill>
                  <a:schemeClr val="bg1"/>
                </a:solidFill>
              </a:rPr>
              <a:t>%</a:t>
            </a:r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529" y="3374747"/>
            <a:ext cx="1189824" cy="624657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434" y="3235647"/>
            <a:ext cx="1448857" cy="7606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870" y="1338072"/>
            <a:ext cx="2864380" cy="150379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90835" y="2784152"/>
            <a:ext cx="2188286" cy="1148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387" y="1595941"/>
            <a:ext cx="2415985" cy="12683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83093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230820"/>
            <a:ext cx="10043604" cy="1124720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კოვიდ 19-ის პირველი ტალღის ზემოქმედება ჯანდაცვის სექტორზე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4" name="Cross 3"/>
          <p:cNvSpPr/>
          <p:nvPr/>
        </p:nvSpPr>
        <p:spPr>
          <a:xfrm>
            <a:off x="158592" y="2355680"/>
            <a:ext cx="1649489" cy="1649489"/>
          </a:xfrm>
          <a:prstGeom prst="plus">
            <a:avLst>
              <a:gd name="adj" fmla="val 32810"/>
            </a:avLst>
          </a:prstGeom>
          <a:blipFill rotWithShape="0">
            <a:blip r:embed="rId2"/>
            <a:stretch>
              <a:fillRect/>
            </a:stretch>
          </a:blipFill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grpSp>
        <p:nvGrpSpPr>
          <p:cNvPr id="5" name="Group 4"/>
          <p:cNvGrpSpPr/>
          <p:nvPr/>
        </p:nvGrpSpPr>
        <p:grpSpPr>
          <a:xfrm>
            <a:off x="2189336" y="1650855"/>
            <a:ext cx="4688388" cy="4184843"/>
            <a:chOff x="1657411" y="1312947"/>
            <a:chExt cx="4688388" cy="4184843"/>
          </a:xfrm>
        </p:grpSpPr>
        <p:sp>
          <p:nvSpPr>
            <p:cNvPr id="6" name="Rectangle 5"/>
            <p:cNvSpPr/>
            <p:nvPr/>
          </p:nvSpPr>
          <p:spPr>
            <a:xfrm>
              <a:off x="2041623" y="1312947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657411" y="1765708"/>
              <a:ext cx="4688388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</a:rPr>
                <a:t>დაწესებულებებში ინფექციის პრევენციისა და კონტროლის პრაქტიკის გაუმჯობესება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პირველადი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 ქსელის მობილიზება და 112-თან თანამშრომლობით ონლაინ კონსულტაციის მოდელი</a:t>
              </a:r>
              <a:endParaRPr lang="ka-GE" kern="1200" dirty="0">
                <a:solidFill>
                  <a:schemeClr val="bg1"/>
                </a:solidFill>
              </a:endParaRP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გადაუდებელი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დახმარების სერვისების გაუმჯობესებისთვის რესურსის მობილიზების შესაძლებლობა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საზოგადოებრივი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ჯანდაცვისა და სახელმწიფო მფლობელობაში არსებული კლინიკების გაძლიერებისთვის დონორული დახმარების მობილიზება 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endParaRPr lang="en-US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7269836" y="1650855"/>
            <a:ext cx="4697263" cy="4071787"/>
            <a:chOff x="7170180" y="655988"/>
            <a:chExt cx="4697263" cy="4071787"/>
          </a:xfrm>
        </p:grpSpPr>
        <p:sp>
          <p:nvSpPr>
            <p:cNvPr id="9" name="Rectangle 8"/>
            <p:cNvSpPr/>
            <p:nvPr/>
          </p:nvSpPr>
          <p:spPr>
            <a:xfrm>
              <a:off x="7170180" y="655988"/>
              <a:ext cx="3919964" cy="373208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7170180" y="995693"/>
              <a:ext cx="4697263" cy="373208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0480" tIns="30480" rIns="30480" bIns="30480" numCol="1" spcCol="1270" anchor="t" anchorCtr="0">
              <a:noAutofit/>
            </a:bodyPr>
            <a:lstStyle/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ჰოსპიტალური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ამბულატორიული მიმართვიანობის შემცირების ფონზე სამედიცინო დაწესებულებების შემოსავლების შემცირება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კოვიდის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 ცხელების კლინიკებში სხვა სერვისების მიწოდების შეჩერება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„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მზადყოფნის“ რეჟიმში მყოფი კლინიკებისთვის დამატებითი ფინანსური რესურსის მობილიზების აუცილებლობა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პირადი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დაცვის საშუალებებისა და ტესტების მარაგების შევსების ლოჯისტიკა და ხარჯები </a:t>
              </a:r>
            </a:p>
            <a:p>
              <a:pPr marL="285750" lvl="0" indent="-285750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Clr>
                  <a:srgbClr val="FFC000"/>
                </a:buClr>
                <a:buFont typeface="Sylfaen" panose="010A0502050306030303" pitchFamily="18" charset="0"/>
                <a:buChar char="◊"/>
              </a:pPr>
              <a:r>
                <a:rPr lang="ka-GE" kern="1200" dirty="0" smtClean="0">
                  <a:solidFill>
                    <a:schemeClr val="bg1"/>
                  </a:solidFill>
                  <a:cs typeface="Times New Roman" panose="02020603050405020304" pitchFamily="18" charset="0"/>
                </a:rPr>
                <a:t>სამედიცინო </a:t>
              </a:r>
              <a:r>
                <a:rPr lang="ka-GE" kern="1200" dirty="0">
                  <a:solidFill>
                    <a:schemeClr val="bg1"/>
                  </a:solidFill>
                  <a:cs typeface="Times New Roman" panose="02020603050405020304" pitchFamily="18" charset="0"/>
                </a:rPr>
                <a:t>პერსონალში კოვიდით ინფიცირების შემთხვევები</a:t>
              </a:r>
              <a:endParaRPr lang="en-US" kern="12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910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48396" y="178689"/>
            <a:ext cx="10111666" cy="1325563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200" dirty="0" smtClean="0">
                <a:solidFill>
                  <a:srgbClr val="08B5A1"/>
                </a:solidFill>
              </a:rPr>
              <a:t>კოვიდ 19-ის პირველი ტალღის ზეგავლენა მოსახლეობის სიკვდილობის მაჩვენებელზე </a:t>
            </a:r>
            <a:endParaRPr lang="en-US" sz="3200" dirty="0">
              <a:solidFill>
                <a:srgbClr val="08B5A1"/>
              </a:solidFill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349312" y="2503501"/>
            <a:ext cx="4257261" cy="3742341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საქართველოში 2020 წლის პირველი სამი თვის განმავლობაში გარდაცვლილ პირთა საერთო რაოდენობამ 12 474 შეადგინა, რაც 2019 წლის იმავე პერიოდის გარდაცვლილთა რაოდენობაზე (12 989) 4%-ით ნაკლებია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2019 წელს იგივე მაჩვენებელი, წინა წლის პირველ სამ თვესთან შედარებით, 6%-ით მეტი იყო </a:t>
            </a: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r>
              <a:rPr lang="ka-GE" sz="1600" dirty="0" smtClean="0">
                <a:solidFill>
                  <a:schemeClr val="bg1"/>
                </a:solidFill>
              </a:rPr>
              <a:t>2018 წელს იმავე პერიოდში გარდაცვლილთა საერთო რაოდენობა - 12 245</a:t>
            </a:r>
            <a:endParaRPr lang="en-US" sz="1600" dirty="0" smtClean="0">
              <a:solidFill>
                <a:schemeClr val="bg1"/>
              </a:solidFill>
            </a:endParaRPr>
          </a:p>
          <a:p>
            <a:pPr>
              <a:buClr>
                <a:srgbClr val="08B5A1"/>
              </a:buClr>
              <a:buFont typeface="Calibri" panose="020F0502020204030204" pitchFamily="34" charset="0"/>
              <a:buChar char="◊"/>
            </a:pPr>
            <a:endParaRPr lang="en-US" sz="1600" dirty="0">
              <a:solidFill>
                <a:schemeClr val="bg1"/>
              </a:solidFill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2920081573"/>
              </p:ext>
            </p:extLst>
          </p:nvPr>
        </p:nvGraphicFramePr>
        <p:xfrm>
          <a:off x="4606573" y="1584156"/>
          <a:ext cx="7457440" cy="50295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4771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66150" y="365125"/>
            <a:ext cx="10093912" cy="132556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პოსტ-კრიზისული პერიოდის</a:t>
            </a:r>
            <a:endParaRPr lang="en-US" sz="3100" dirty="0" smtClean="0">
              <a:solidFill>
                <a:srgbClr val="08B5A1"/>
              </a:solidFill>
            </a:endParaRPr>
          </a:p>
          <a:p>
            <a:pPr algn="ctr"/>
            <a:r>
              <a:rPr lang="ka-GE" sz="3100" dirty="0" smtClean="0">
                <a:solidFill>
                  <a:srgbClr val="08B5A1"/>
                </a:solidFill>
              </a:rPr>
              <a:t>(2020 წლის 1 ივნისი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-</a:t>
            </a:r>
            <a:r>
              <a:rPr lang="en-US" sz="3100" dirty="0" smtClean="0">
                <a:solidFill>
                  <a:srgbClr val="08B5A1"/>
                </a:solidFill>
              </a:rPr>
              <a:t> </a:t>
            </a:r>
            <a:r>
              <a:rPr lang="ka-GE" sz="3100" dirty="0" smtClean="0">
                <a:solidFill>
                  <a:srgbClr val="08B5A1"/>
                </a:solidFill>
              </a:rPr>
              <a:t>31 დეკემბერი) პრიორიტეტები</a:t>
            </a:r>
            <a:endParaRPr lang="en-US" sz="3100" dirty="0">
              <a:solidFill>
                <a:srgbClr val="08B5A1"/>
              </a:solidFill>
            </a:endParaRPr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5C949259-2FF7-464C-BCE9-843D32A18A91}"/>
              </a:ext>
            </a:extLst>
          </p:cNvPr>
          <p:cNvSpPr/>
          <p:nvPr/>
        </p:nvSpPr>
        <p:spPr>
          <a:xfrm>
            <a:off x="4049486" y="1837330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id="{A3480968-B9E5-4AD8-A343-8BE76FC477FD}"/>
              </a:ext>
            </a:extLst>
          </p:cNvPr>
          <p:cNvSpPr/>
          <p:nvPr/>
        </p:nvSpPr>
        <p:spPr>
          <a:xfrm>
            <a:off x="4049486" y="2685376"/>
            <a:ext cx="8210576" cy="695785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6" name="Rectangle 145">
            <a:extLst>
              <a:ext uri="{FF2B5EF4-FFF2-40B4-BE49-F238E27FC236}">
                <a16:creationId xmlns:a16="http://schemas.microsoft.com/office/drawing/2014/main" id="{9FFE3901-6B20-4377-BFC0-D68682AA30B6}"/>
              </a:ext>
            </a:extLst>
          </p:cNvPr>
          <p:cNvSpPr/>
          <p:nvPr/>
        </p:nvSpPr>
        <p:spPr>
          <a:xfrm>
            <a:off x="4049486" y="3576949"/>
            <a:ext cx="8210576" cy="998739"/>
          </a:xfrm>
          <a:prstGeom prst="rect">
            <a:avLst/>
          </a:prstGeom>
          <a:solidFill>
            <a:srgbClr val="507C8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E1BB4F6B-83C5-48C7-9ECE-54A4FD178B92}"/>
              </a:ext>
            </a:extLst>
          </p:cNvPr>
          <p:cNvSpPr/>
          <p:nvPr/>
        </p:nvSpPr>
        <p:spPr>
          <a:xfrm>
            <a:off x="4049486" y="4755920"/>
            <a:ext cx="8210576" cy="953817"/>
          </a:xfrm>
          <a:prstGeom prst="rect">
            <a:avLst/>
          </a:prstGeom>
          <a:solidFill>
            <a:srgbClr val="F47775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492EC75-B4E0-4253-9FA3-4126425A926A}"/>
              </a:ext>
            </a:extLst>
          </p:cNvPr>
          <p:cNvSpPr/>
          <p:nvPr/>
        </p:nvSpPr>
        <p:spPr>
          <a:xfrm>
            <a:off x="4049486" y="5874057"/>
            <a:ext cx="8210576" cy="695785"/>
          </a:xfrm>
          <a:prstGeom prst="rect">
            <a:avLst/>
          </a:prstGeom>
          <a:solidFill>
            <a:srgbClr val="57C3A7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3" y="2774143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64" name="Rectangle 163"/>
          <p:cNvSpPr/>
          <p:nvPr/>
        </p:nvSpPr>
        <p:spPr>
          <a:xfrm>
            <a:off x="575702" y="1887228"/>
            <a:ext cx="31341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ka-GE" sz="1600" dirty="0">
                <a:solidFill>
                  <a:schemeClr val="bg1"/>
                </a:solidFill>
              </a:rPr>
              <a:t>აქტიური საკომუნიკაციო კამპანია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165" name="Rectangle 164"/>
          <p:cNvSpPr/>
          <p:nvPr/>
        </p:nvSpPr>
        <p:spPr>
          <a:xfrm>
            <a:off x="4511040" y="1899452"/>
            <a:ext cx="806765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მოსახლეობის ინფორმირება უწყვეტად კოვიდის პრევენციის და მასთან დაკავშირებული რისკების თაობაზე</a:t>
            </a:r>
            <a:endParaRPr lang="en-US" sz="1400" b="1" dirty="0">
              <a:solidFill>
                <a:srgbClr val="0E293C"/>
              </a:solidFill>
            </a:endParaRPr>
          </a:p>
        </p:txBody>
      </p:sp>
      <p:grpSp>
        <p:nvGrpSpPr>
          <p:cNvPr id="167" name="Group 166"/>
          <p:cNvGrpSpPr/>
          <p:nvPr/>
        </p:nvGrpSpPr>
        <p:grpSpPr>
          <a:xfrm>
            <a:off x="245666" y="2703740"/>
            <a:ext cx="4091200" cy="710325"/>
            <a:chOff x="5134" y="620294"/>
            <a:chExt cx="2626332" cy="710325"/>
          </a:xfrm>
        </p:grpSpPr>
        <p:sp>
          <p:nvSpPr>
            <p:cNvPr id="177" name="Rectangle 176"/>
            <p:cNvSpPr/>
            <p:nvPr/>
          </p:nvSpPr>
          <p:spPr>
            <a:xfrm>
              <a:off x="5134" y="620294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8" name="TextBox 177"/>
            <p:cNvSpPr txBox="1"/>
            <p:nvPr/>
          </p:nvSpPr>
          <p:spPr>
            <a:xfrm>
              <a:off x="5134" y="620294"/>
              <a:ext cx="2223821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ჰოსპიტალური სექტორის შესაძლებლობების გაძლიერება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8" name="Group 167"/>
          <p:cNvGrpSpPr/>
          <p:nvPr/>
        </p:nvGrpSpPr>
        <p:grpSpPr>
          <a:xfrm>
            <a:off x="245666" y="3829437"/>
            <a:ext cx="3464183" cy="493762"/>
            <a:chOff x="5134" y="1658761"/>
            <a:chExt cx="2626332" cy="493762"/>
          </a:xfrm>
        </p:grpSpPr>
        <p:sp>
          <p:nvSpPr>
            <p:cNvPr id="175" name="Rectangle 174"/>
            <p:cNvSpPr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6" name="TextBox 175"/>
            <p:cNvSpPr txBox="1"/>
            <p:nvPr/>
          </p:nvSpPr>
          <p:spPr>
            <a:xfrm>
              <a:off x="5134" y="1658761"/>
              <a:ext cx="2626332" cy="4937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პირველადი ჯანდაცვის გაძლიერება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9" name="Group 168"/>
          <p:cNvGrpSpPr/>
          <p:nvPr/>
        </p:nvGrpSpPr>
        <p:grpSpPr>
          <a:xfrm>
            <a:off x="245666" y="4844585"/>
            <a:ext cx="3464183" cy="1004668"/>
            <a:chOff x="5134" y="2526955"/>
            <a:chExt cx="2626332" cy="1004668"/>
          </a:xfrm>
        </p:grpSpPr>
        <p:sp>
          <p:nvSpPr>
            <p:cNvPr id="173" name="Rectangle 172"/>
            <p:cNvSpPr/>
            <p:nvPr/>
          </p:nvSpPr>
          <p:spPr>
            <a:xfrm>
              <a:off x="5134" y="2526955"/>
              <a:ext cx="2626332" cy="9875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4" name="TextBox 173"/>
            <p:cNvSpPr txBox="1"/>
            <p:nvPr/>
          </p:nvSpPr>
          <p:spPr>
            <a:xfrm>
              <a:off x="5134" y="2544098"/>
              <a:ext cx="2626332" cy="9875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უწყვეტობა ხარისხიანი ბაზისური სერვისების </a:t>
              </a:r>
              <a:r>
                <a:rPr lang="ka-GE" sz="1600" kern="1200" dirty="0" smtClean="0">
                  <a:solidFill>
                    <a:schemeClr val="bg1"/>
                  </a:solidFill>
                </a:rPr>
                <a:t>მიწოდებაში</a:t>
              </a:r>
              <a:endParaRPr lang="ka-GE" sz="1600" kern="1200" dirty="0">
                <a:solidFill>
                  <a:schemeClr val="bg1"/>
                </a:solidFill>
              </a:endParaRPr>
            </a:p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70" name="Group 169"/>
          <p:cNvGrpSpPr/>
          <p:nvPr/>
        </p:nvGrpSpPr>
        <p:grpSpPr>
          <a:xfrm>
            <a:off x="245666" y="5874951"/>
            <a:ext cx="3464183" cy="764174"/>
            <a:chOff x="5134" y="3557321"/>
            <a:chExt cx="2626332" cy="764174"/>
          </a:xfrm>
        </p:grpSpPr>
        <p:sp>
          <p:nvSpPr>
            <p:cNvPr id="171" name="Rectangle 170"/>
            <p:cNvSpPr/>
            <p:nvPr/>
          </p:nvSpPr>
          <p:spPr>
            <a:xfrm>
              <a:off x="5134" y="3611170"/>
              <a:ext cx="2626332" cy="710325"/>
            </a:xfrm>
            <a:prstGeom prst="rect">
              <a:avLst/>
            </a:pr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2" name="TextBox 171"/>
            <p:cNvSpPr txBox="1"/>
            <p:nvPr/>
          </p:nvSpPr>
          <p:spPr>
            <a:xfrm>
              <a:off x="5134" y="3557321"/>
              <a:ext cx="2626332" cy="7103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9568" tIns="35560" rIns="99568" bIns="35560" numCol="1" spcCol="1270" anchor="ctr" anchorCtr="0">
              <a:noAutofit/>
            </a:bodyPr>
            <a:lstStyle/>
            <a:p>
              <a:pPr lvl="0" algn="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a-GE" sz="1600" kern="1200" dirty="0">
                  <a:solidFill>
                    <a:schemeClr val="bg1"/>
                  </a:solidFill>
                </a:rPr>
                <a:t>საზოგადოებრივი ჯანმრთელობის დაცვის სამსახურები </a:t>
              </a:r>
              <a:endParaRPr lang="en-US" sz="1600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9" name="Rectangle 178"/>
          <p:cNvSpPr/>
          <p:nvPr/>
        </p:nvSpPr>
        <p:spPr>
          <a:xfrm>
            <a:off x="4511040" y="2850038"/>
            <a:ext cx="77456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Sylfaen" panose="010A0502050306030303" pitchFamily="18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ინვესტირება დამატებითი საწოლფონის შექმნაში და არსებულის განახლებაში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0" name="Rectangle 179"/>
          <p:cNvSpPr/>
          <p:nvPr/>
        </p:nvSpPr>
        <p:spPr>
          <a:xfrm>
            <a:off x="4511040" y="3605728"/>
            <a:ext cx="77456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სელექტიური კონტრაქტირება- ხარისხის გაუმჯობესების მიზნით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დისტანციური სერვისების განვითარება- ტელემედიცინა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სოფლის ამბულატორიების რეაბილიტაცია-აღჭურვის დასრულება სოფლად ბაზისური სერვისების შეუფერხებელი მიწოდებისთვის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1" name="Rectangle 180"/>
          <p:cNvSpPr/>
          <p:nvPr/>
        </p:nvSpPr>
        <p:spPr>
          <a:xfrm>
            <a:off x="4511040" y="4755630"/>
            <a:ext cx="898724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ფსიქიკური ჯანმრთელობა, რეპროდუქციული ჯანმრთელობის სერვისები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იმუნიზაცია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ბაზისურ მედიკამენტებზე ხელმისაწვდომობა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გეგმიური სერვისების უსაფრთხოდ მიწოდება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2" name="Rectangle 181"/>
          <p:cNvSpPr/>
          <p:nvPr/>
        </p:nvSpPr>
        <p:spPr>
          <a:xfrm>
            <a:off x="4511040" y="5938816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ka-GE" sz="1400" b="1" dirty="0">
                <a:solidFill>
                  <a:srgbClr val="0E293C"/>
                </a:solidFill>
              </a:rPr>
              <a:t>ეპიდემიოლოგების კადრის მობილიზება </a:t>
            </a:r>
            <a:endParaRPr lang="en-US" sz="1400" b="1" dirty="0">
              <a:solidFill>
                <a:srgbClr val="0E293C"/>
              </a:solidFill>
            </a:endParaRPr>
          </a:p>
          <a:p>
            <a:pPr marL="285750" lvl="0" indent="-285750">
              <a:buClr>
                <a:srgbClr val="0E293C"/>
              </a:buClr>
              <a:buFont typeface="Calibri" panose="020F0502020204030204" pitchFamily="34" charset="0"/>
              <a:buChar char="◊"/>
            </a:pPr>
            <a:r>
              <a:rPr lang="en-US" sz="1400" b="1" dirty="0">
                <a:solidFill>
                  <a:srgbClr val="0E293C"/>
                </a:solidFill>
              </a:rPr>
              <a:t>BSL </a:t>
            </a:r>
            <a:r>
              <a:rPr lang="ka-GE" sz="1400" b="1" dirty="0">
                <a:solidFill>
                  <a:srgbClr val="0E293C"/>
                </a:solidFill>
              </a:rPr>
              <a:t>2 ლაბორატორიული სერვისების გაფართოვება </a:t>
            </a:r>
            <a:endParaRPr lang="en-US" sz="1400" b="1" dirty="0">
              <a:solidFill>
                <a:srgbClr val="0E293C"/>
              </a:solidFill>
            </a:endParaRPr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1925639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3818292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07C89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2" y="4982764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3789351" y="5967128"/>
            <a:ext cx="509641" cy="509641"/>
          </a:xfrm>
          <a:prstGeom prst="ellipse">
            <a:avLst/>
          </a:prstGeom>
          <a:solidFill>
            <a:sysClr val="window" lastClr="FFFFFF"/>
          </a:soli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1857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159726" y="278042"/>
            <a:ext cx="10093234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ka-GE" sz="3600" dirty="0" smtClean="0">
                <a:solidFill>
                  <a:srgbClr val="57C3A7"/>
                </a:solidFill>
              </a:rPr>
              <a:t>აქტიური საკომუნიკაციო კამპანია </a:t>
            </a:r>
            <a:endParaRPr lang="en-US" sz="3600" dirty="0">
              <a:solidFill>
                <a:srgbClr val="57C3A7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170" y="5633573"/>
            <a:ext cx="3590274" cy="732416"/>
          </a:xfrm>
          <a:prstGeom prst="rect">
            <a:avLst/>
          </a:prstGeom>
          <a:ln>
            <a:solidFill>
              <a:srgbClr val="FFFFFF"/>
            </a:solidFill>
          </a:ln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944621" y="349391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57C3A7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579A4E4-47D3-4756-82CF-4C7DA9C43D62}"/>
              </a:ext>
            </a:extLst>
          </p:cNvPr>
          <p:cNvGrpSpPr/>
          <p:nvPr/>
        </p:nvGrpSpPr>
        <p:grpSpPr>
          <a:xfrm>
            <a:off x="2621364" y="1260361"/>
            <a:ext cx="3229955" cy="4462381"/>
            <a:chOff x="7358059" y="1083685"/>
            <a:chExt cx="2381254" cy="4690631"/>
          </a:xfrm>
        </p:grpSpPr>
        <p:sp>
          <p:nvSpPr>
            <p:cNvPr id="13" name="Freeform: Shape 25">
              <a:extLst>
                <a:ext uri="{FF2B5EF4-FFF2-40B4-BE49-F238E27FC236}">
                  <a16:creationId xmlns:a16="http://schemas.microsoft.com/office/drawing/2014/main" id="{42022AE7-39A1-4C09-AF43-B7B1A5B0CC36}"/>
                </a:ext>
              </a:extLst>
            </p:cNvPr>
            <p:cNvSpPr/>
            <p:nvPr/>
          </p:nvSpPr>
          <p:spPr>
            <a:xfrm>
              <a:off x="7358059" y="1083685"/>
              <a:ext cx="2381254" cy="4690630"/>
            </a:xfrm>
            <a:custGeom>
              <a:avLst/>
              <a:gdLst>
                <a:gd name="connsiteX0" fmla="*/ 2438400 w 2438403"/>
                <a:gd name="connsiteY0" fmla="*/ 0 h 4690630"/>
                <a:gd name="connsiteX1" fmla="*/ 2438403 w 2438403"/>
                <a:gd name="connsiteY1" fmla="*/ 1 h 4690630"/>
                <a:gd name="connsiteX2" fmla="*/ 2438403 w 2438403"/>
                <a:gd name="connsiteY2" fmla="*/ 583190 h 4690630"/>
                <a:gd name="connsiteX3" fmla="*/ 2438403 w 2438403"/>
                <a:gd name="connsiteY3" fmla="*/ 4107441 h 4690630"/>
                <a:gd name="connsiteX4" fmla="*/ 2438400 w 2438403"/>
                <a:gd name="connsiteY4" fmla="*/ 4107440 h 4690630"/>
                <a:gd name="connsiteX5" fmla="*/ 3 w 2438403"/>
                <a:gd name="connsiteY5" fmla="*/ 4690630 h 4690630"/>
                <a:gd name="connsiteX6" fmla="*/ 3 w 2438403"/>
                <a:gd name="connsiteY6" fmla="*/ 583190 h 4690630"/>
                <a:gd name="connsiteX7" fmla="*/ 0 w 2438403"/>
                <a:gd name="connsiteY7" fmla="*/ 583190 h 4690630"/>
                <a:gd name="connsiteX8" fmla="*/ 3 w 2438403"/>
                <a:gd name="connsiteY8" fmla="*/ 583189 h 4690630"/>
                <a:gd name="connsiteX9" fmla="*/ 3 w 2438403"/>
                <a:gd name="connsiteY9" fmla="*/ 583189 h 46906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38403" h="4690630">
                  <a:moveTo>
                    <a:pt x="2438400" y="0"/>
                  </a:moveTo>
                  <a:lnTo>
                    <a:pt x="2438403" y="1"/>
                  </a:lnTo>
                  <a:lnTo>
                    <a:pt x="2438403" y="583190"/>
                  </a:lnTo>
                  <a:lnTo>
                    <a:pt x="2438403" y="4107441"/>
                  </a:lnTo>
                  <a:lnTo>
                    <a:pt x="2438400" y="4107440"/>
                  </a:lnTo>
                  <a:lnTo>
                    <a:pt x="3" y="4690630"/>
                  </a:lnTo>
                  <a:lnTo>
                    <a:pt x="3" y="583190"/>
                  </a:lnTo>
                  <a:lnTo>
                    <a:pt x="0" y="583190"/>
                  </a:lnTo>
                  <a:lnTo>
                    <a:pt x="3" y="583189"/>
                  </a:lnTo>
                  <a:lnTo>
                    <a:pt x="3" y="583189"/>
                  </a:lnTo>
                  <a:close/>
                </a:path>
              </a:pathLst>
            </a:custGeom>
            <a:solidFill>
              <a:srgbClr val="063951">
                <a:lumMod val="75000"/>
                <a:lumOff val="25000"/>
              </a:srgbClr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: Shape 47">
              <a:extLst>
                <a:ext uri="{FF2B5EF4-FFF2-40B4-BE49-F238E27FC236}">
                  <a16:creationId xmlns:a16="http://schemas.microsoft.com/office/drawing/2014/main" id="{00DD9C60-2F8A-4F14-A30F-BD7972BF1E63}"/>
                </a:ext>
              </a:extLst>
            </p:cNvPr>
            <p:cNvSpPr/>
            <p:nvPr/>
          </p:nvSpPr>
          <p:spPr>
            <a:xfrm>
              <a:off x="7358062" y="5099577"/>
              <a:ext cx="2381251" cy="674739"/>
            </a:xfrm>
            <a:custGeom>
              <a:avLst/>
              <a:gdLst>
                <a:gd name="connsiteX0" fmla="*/ 2381251 w 2381251"/>
                <a:gd name="connsiteY0" fmla="*/ 0 h 674739"/>
                <a:gd name="connsiteX1" fmla="*/ 2381251 w 2381251"/>
                <a:gd name="connsiteY1" fmla="*/ 91550 h 674739"/>
                <a:gd name="connsiteX2" fmla="*/ 2381248 w 2381251"/>
                <a:gd name="connsiteY2" fmla="*/ 91549 h 674739"/>
                <a:gd name="connsiteX3" fmla="*/ 0 w 2381251"/>
                <a:gd name="connsiteY3" fmla="*/ 674739 h 674739"/>
                <a:gd name="connsiteX4" fmla="*/ 0 w 2381251"/>
                <a:gd name="connsiteY4" fmla="*/ 574572 h 674739"/>
                <a:gd name="connsiteX5" fmla="*/ 2381251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2381251" y="0"/>
                  </a:moveTo>
                  <a:lnTo>
                    <a:pt x="2381251" y="91550"/>
                  </a:lnTo>
                  <a:lnTo>
                    <a:pt x="2381248" y="91549"/>
                  </a:lnTo>
                  <a:lnTo>
                    <a:pt x="0" y="674739"/>
                  </a:lnTo>
                  <a:lnTo>
                    <a:pt x="0" y="574572"/>
                  </a:lnTo>
                  <a:lnTo>
                    <a:pt x="2381251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3C46935-555C-4A12-8D00-BE6CF00783E5}"/>
              </a:ext>
            </a:extLst>
          </p:cNvPr>
          <p:cNvGrpSpPr/>
          <p:nvPr/>
        </p:nvGrpSpPr>
        <p:grpSpPr>
          <a:xfrm>
            <a:off x="6337296" y="1260359"/>
            <a:ext cx="3229951" cy="4462382"/>
            <a:chOff x="9810749" y="1083687"/>
            <a:chExt cx="2381251" cy="4690630"/>
          </a:xfrm>
        </p:grpSpPr>
        <p:sp>
          <p:nvSpPr>
            <p:cNvPr id="16" name="Freeform: Shape 26">
              <a:extLst>
                <a:ext uri="{FF2B5EF4-FFF2-40B4-BE49-F238E27FC236}">
                  <a16:creationId xmlns:a16="http://schemas.microsoft.com/office/drawing/2014/main" id="{F8D4BDC7-B397-4E30-91DD-1B5BACA73529}"/>
                </a:ext>
              </a:extLst>
            </p:cNvPr>
            <p:cNvSpPr/>
            <p:nvPr/>
          </p:nvSpPr>
          <p:spPr>
            <a:xfrm>
              <a:off x="9810749" y="1083687"/>
              <a:ext cx="2381251" cy="4690629"/>
            </a:xfrm>
            <a:custGeom>
              <a:avLst/>
              <a:gdLst>
                <a:gd name="connsiteX0" fmla="*/ 0 w 2438400"/>
                <a:gd name="connsiteY0" fmla="*/ 0 h 4690629"/>
                <a:gd name="connsiteX1" fmla="*/ 2438398 w 2438400"/>
                <a:gd name="connsiteY1" fmla="*/ 583189 h 4690629"/>
                <a:gd name="connsiteX2" fmla="*/ 2438400 w 2438400"/>
                <a:gd name="connsiteY2" fmla="*/ 4690629 h 4690629"/>
                <a:gd name="connsiteX3" fmla="*/ 2438398 w 2438400"/>
                <a:gd name="connsiteY3" fmla="*/ 4690628 h 4690629"/>
                <a:gd name="connsiteX4" fmla="*/ 0 w 2438400"/>
                <a:gd name="connsiteY4" fmla="*/ 4107439 h 4690629"/>
                <a:gd name="connsiteX5" fmla="*/ 0 w 2438400"/>
                <a:gd name="connsiteY5" fmla="*/ 583189 h 4690629"/>
                <a:gd name="connsiteX6" fmla="*/ 0 w 2438400"/>
                <a:gd name="connsiteY6" fmla="*/ 0 h 46906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438400" h="4690629">
                  <a:moveTo>
                    <a:pt x="0" y="0"/>
                  </a:moveTo>
                  <a:lnTo>
                    <a:pt x="2438398" y="583189"/>
                  </a:lnTo>
                  <a:cubicBezTo>
                    <a:pt x="2438399" y="1952336"/>
                    <a:pt x="2438399" y="3321482"/>
                    <a:pt x="2438400" y="4690629"/>
                  </a:cubicBezTo>
                  <a:cubicBezTo>
                    <a:pt x="2438399" y="4690629"/>
                    <a:pt x="2438399" y="4690628"/>
                    <a:pt x="2438398" y="4690628"/>
                  </a:cubicBezTo>
                  <a:lnTo>
                    <a:pt x="0" y="4107439"/>
                  </a:lnTo>
                  <a:lnTo>
                    <a:pt x="0" y="58318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CC1EF"/>
            </a:solidFill>
            <a:ln w="5715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: Shape 48">
              <a:extLst>
                <a:ext uri="{FF2B5EF4-FFF2-40B4-BE49-F238E27FC236}">
                  <a16:creationId xmlns:a16="http://schemas.microsoft.com/office/drawing/2014/main" id="{8E5AA1DB-2BC6-4F57-9733-F6284C02EB96}"/>
                </a:ext>
              </a:extLst>
            </p:cNvPr>
            <p:cNvSpPr/>
            <p:nvPr/>
          </p:nvSpPr>
          <p:spPr>
            <a:xfrm>
              <a:off x="9810749" y="5099578"/>
              <a:ext cx="2381251" cy="674739"/>
            </a:xfrm>
            <a:custGeom>
              <a:avLst/>
              <a:gdLst>
                <a:gd name="connsiteX0" fmla="*/ 0 w 2381251"/>
                <a:gd name="connsiteY0" fmla="*/ 0 h 674739"/>
                <a:gd name="connsiteX1" fmla="*/ 2381251 w 2381251"/>
                <a:gd name="connsiteY1" fmla="*/ 574571 h 674739"/>
                <a:gd name="connsiteX2" fmla="*/ 2381251 w 2381251"/>
                <a:gd name="connsiteY2" fmla="*/ 674739 h 674739"/>
                <a:gd name="connsiteX3" fmla="*/ 2381249 w 2381251"/>
                <a:gd name="connsiteY3" fmla="*/ 674738 h 674739"/>
                <a:gd name="connsiteX4" fmla="*/ 0 w 2381251"/>
                <a:gd name="connsiteY4" fmla="*/ 91549 h 674739"/>
                <a:gd name="connsiteX5" fmla="*/ 0 w 2381251"/>
                <a:gd name="connsiteY5" fmla="*/ 0 h 6747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81251" h="674739">
                  <a:moveTo>
                    <a:pt x="0" y="0"/>
                  </a:moveTo>
                  <a:lnTo>
                    <a:pt x="2381251" y="574571"/>
                  </a:lnTo>
                  <a:lnTo>
                    <a:pt x="2381251" y="674739"/>
                  </a:lnTo>
                  <a:cubicBezTo>
                    <a:pt x="2381250" y="674739"/>
                    <a:pt x="2381250" y="674738"/>
                    <a:pt x="2381249" y="674738"/>
                  </a:cubicBezTo>
                  <a:lnTo>
                    <a:pt x="0" y="915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ysClr val="windowText" lastClr="000000">
                <a:alpha val="30000"/>
              </a:sysClr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8" name="Rectangle 17"/>
          <p:cNvSpPr/>
          <p:nvPr/>
        </p:nvSpPr>
        <p:spPr>
          <a:xfrm>
            <a:off x="2621364" y="2337387"/>
            <a:ext cx="32299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ჯანმრთელობის მსოფლიო ორგანიზაციის ხელშეწყობით მიმდინარე მოსახლეობის რეგულარული გამოკითხვის შემდეგის საფუძველზე საკომუნიკაციო გზავნილების ფორმირება და </a:t>
            </a:r>
            <a:r>
              <a:rPr lang="ka-GE" b="1" dirty="0" smtClean="0">
                <a:solidFill>
                  <a:schemeClr val="bg1"/>
                </a:solidFill>
              </a:rPr>
              <a:t>გავრცელება</a:t>
            </a:r>
            <a:endParaRPr lang="ka-GE" b="1" dirty="0">
              <a:solidFill>
                <a:schemeClr val="bg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6337295" y="2731441"/>
            <a:ext cx="3229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ერთიანი </a:t>
            </a:r>
            <a:r>
              <a:rPr lang="ka-GE" b="1" dirty="0">
                <a:solidFill>
                  <a:srgbClr val="0E293C"/>
                </a:solidFill>
              </a:rPr>
              <a:t>სამთავრობო საკომუნიკაციო პლატფორმის შენარჩუნება და გაძლიერება </a:t>
            </a:r>
            <a:endParaRPr lang="en-US" b="1" dirty="0">
              <a:solidFill>
                <a:srgbClr val="0E29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5096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(1)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1840" y="5309183"/>
            <a:ext cx="12277817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დონორული დახმარების ეფექტური გამოყენება შემდეგი მიზნებისთვის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სახელმწიფო სამედიცინო ჰოლდინგის განვითარების გეგმის მომზადება 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რუხის და ბათუმის საავადმყოფოების სრულად აღჭურვა (2020 წლის ნოემბრამდე)</a:t>
            </a:r>
          </a:p>
          <a:p>
            <a:pPr marL="800100" lvl="1" indent="-342900">
              <a:buClr>
                <a:srgbClr val="F47775"/>
              </a:buClr>
              <a:buFont typeface="Wingdings" panose="05000000000000000000" pitchFamily="2" charset="2"/>
              <a:buChar char="§"/>
            </a:pPr>
            <a:r>
              <a:rPr lang="ka-GE" sz="1600" dirty="0">
                <a:solidFill>
                  <a:schemeClr val="bg1"/>
                </a:solidFill>
              </a:rPr>
              <a:t>ლისის ონკოლოგიური საავადმყოფოს რემონტი მულტიპროფილური კლინიკის ამოქმედებისთვის უმოკლეს ვადაში </a:t>
            </a:r>
          </a:p>
          <a:p>
            <a:pPr marL="342900" indent="-342900">
              <a:buClr>
                <a:srgbClr val="F47775"/>
              </a:buClr>
              <a:buFont typeface="Sylfaen" panose="010A0502050306030303" pitchFamily="18" charset="0"/>
              <a:buChar char="◊"/>
            </a:pPr>
            <a:r>
              <a:rPr lang="ka-GE" sz="1600" dirty="0">
                <a:solidFill>
                  <a:schemeClr val="bg1"/>
                </a:solidFill>
              </a:rPr>
              <a:t>სახელმწიფო ინვესტიცია ინფექციური საავადმყოფოს შენობის განახლებისთვის: ივნისი 2020   </a:t>
            </a: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54539" y="2220079"/>
            <a:ext cx="3338067" cy="2923135"/>
          </a:xfrm>
          <a:prstGeom prst="rect">
            <a:avLst/>
          </a:prstGeom>
          <a:solidFill>
            <a:srgbClr val="B4B0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440251" y="2220079"/>
            <a:ext cx="3338067" cy="2923135"/>
          </a:xfrm>
          <a:prstGeom prst="rect">
            <a:avLst/>
          </a:prstGeom>
          <a:solidFill>
            <a:srgbClr val="FBBFB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8125963" y="2220079"/>
            <a:ext cx="3338067" cy="2923135"/>
          </a:xfrm>
          <a:prstGeom prst="rect">
            <a:avLst/>
          </a:prstGeom>
          <a:solidFill>
            <a:srgbClr val="CCEB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54539" y="3527240"/>
            <a:ext cx="3338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 smtClean="0">
                <a:solidFill>
                  <a:srgbClr val="0E293C"/>
                </a:solidFill>
              </a:rPr>
              <a:t>დამატებით </a:t>
            </a:r>
            <a:r>
              <a:rPr lang="ka-GE" b="1" dirty="0">
                <a:solidFill>
                  <a:srgbClr val="0E293C"/>
                </a:solidFill>
              </a:rPr>
              <a:t>200 ხელოვნური სუნთქვის აპარატის შეძენა  </a:t>
            </a:r>
          </a:p>
          <a:p>
            <a:pPr algn="ctr"/>
            <a:endParaRPr lang="en-US" b="1" dirty="0">
              <a:solidFill>
                <a:srgbClr val="0E293C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40250" y="3111742"/>
            <a:ext cx="33380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dirty="0" smtClean="0">
                <a:solidFill>
                  <a:srgbClr val="0E293C"/>
                </a:solidFill>
              </a:rPr>
              <a:t>არსებულის </a:t>
            </a:r>
            <a:r>
              <a:rPr lang="ka-GE" dirty="0">
                <a:solidFill>
                  <a:srgbClr val="0E293C"/>
                </a:solidFill>
              </a:rPr>
              <a:t>განახლება და დამატებით 100 საწოლი </a:t>
            </a:r>
          </a:p>
          <a:p>
            <a:pPr algn="ctr"/>
            <a:r>
              <a:rPr lang="ka-GE" dirty="0">
                <a:solidFill>
                  <a:srgbClr val="0E293C"/>
                </a:solidFill>
              </a:rPr>
              <a:t>მრავალპროფილურ კლინიკებში სულ მცირე 12 ინფექციური პროფილის საწოლის ინტეგრაცია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125963" y="3245767"/>
            <a:ext cx="333806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solidFill>
                  <a:srgbClr val="0E293C"/>
                </a:solidFill>
              </a:rPr>
              <a:t>PCR </a:t>
            </a:r>
            <a:r>
              <a:rPr lang="ka-GE" dirty="0">
                <a:solidFill>
                  <a:srgbClr val="0E293C"/>
                </a:solidFill>
              </a:rPr>
              <a:t>ტექნოლოგიების მობილიზება 100-ზე მეტი საწოლის მქონე ჰოსპიტლების ბაზაზე არსებულ ლაბორატორიებში</a:t>
            </a:r>
            <a:endParaRPr lang="en-US" dirty="0">
              <a:solidFill>
                <a:srgbClr val="0E293C"/>
              </a:solidFill>
            </a:endParaRPr>
          </a:p>
        </p:txBody>
      </p:sp>
      <p:sp>
        <p:nvSpPr>
          <p:cNvPr id="14" name="Snip Diagonal Corner Rectangle 13"/>
          <p:cNvSpPr/>
          <p:nvPr/>
        </p:nvSpPr>
        <p:spPr>
          <a:xfrm>
            <a:off x="1051956" y="1898559"/>
            <a:ext cx="2743232" cy="1029810"/>
          </a:xfrm>
          <a:prstGeom prst="snip2DiagRect">
            <a:avLst/>
          </a:prstGeom>
          <a:solidFill>
            <a:srgbClr val="918B8B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კრიტიკული მედიცინა და რეანიმაცია: </a:t>
            </a:r>
          </a:p>
        </p:txBody>
      </p:sp>
      <p:sp>
        <p:nvSpPr>
          <p:cNvPr id="15" name="Snip Diagonal Corner Rectangle 14"/>
          <p:cNvSpPr/>
          <p:nvPr/>
        </p:nvSpPr>
        <p:spPr>
          <a:xfrm>
            <a:off x="4737668" y="1898559"/>
            <a:ext cx="2743232" cy="1029810"/>
          </a:xfrm>
          <a:prstGeom prst="snip2DiagRect">
            <a:avLst/>
          </a:prstGeom>
          <a:solidFill>
            <a:srgbClr val="F99B99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ინფექციური საწოლები</a:t>
            </a:r>
            <a:r>
              <a:rPr lang="ka-GE" dirty="0">
                <a:solidFill>
                  <a:srgbClr val="0E293C"/>
                </a:solidFill>
              </a:rPr>
              <a:t>:</a:t>
            </a:r>
          </a:p>
        </p:txBody>
      </p:sp>
      <p:sp>
        <p:nvSpPr>
          <p:cNvPr id="16" name="Snip Diagonal Corner Rectangle 15"/>
          <p:cNvSpPr/>
          <p:nvPr/>
        </p:nvSpPr>
        <p:spPr>
          <a:xfrm>
            <a:off x="8423380" y="1804787"/>
            <a:ext cx="2743232" cy="1029810"/>
          </a:xfrm>
          <a:prstGeom prst="snip2DiagRect">
            <a:avLst/>
          </a:prstGeom>
          <a:solidFill>
            <a:srgbClr val="89D1C5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>
                <a:solidFill>
                  <a:srgbClr val="0E293C"/>
                </a:solidFill>
              </a:rPr>
              <a:t>ტესტირება ადგილზე:</a:t>
            </a:r>
          </a:p>
        </p:txBody>
      </p:sp>
    </p:spTree>
    <p:extLst>
      <p:ext uri="{BB962C8B-B14F-4D97-AF65-F5344CB8AC3E}">
        <p14:creationId xmlns:p14="http://schemas.microsoft.com/office/powerpoint/2010/main" val="6954503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57274" y="144233"/>
            <a:ext cx="1012054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600" dirty="0">
                <a:solidFill>
                  <a:srgbClr val="F47775"/>
                </a:solidFill>
              </a:rPr>
              <a:t>ჰოსპიტალური სექტორის </a:t>
            </a:r>
            <a:endParaRPr lang="en-US" sz="3600" dirty="0" smtClean="0">
              <a:solidFill>
                <a:srgbClr val="F47775"/>
              </a:solidFill>
            </a:endParaRPr>
          </a:p>
          <a:p>
            <a:pPr algn="ctr"/>
            <a:r>
              <a:rPr lang="ka-GE" sz="3600" dirty="0" smtClean="0">
                <a:solidFill>
                  <a:srgbClr val="F47775"/>
                </a:solidFill>
              </a:rPr>
              <a:t>შესაძლებლობების </a:t>
            </a:r>
            <a:r>
              <a:rPr lang="ka-GE" sz="3600" dirty="0">
                <a:solidFill>
                  <a:srgbClr val="F47775"/>
                </a:solidFill>
              </a:rPr>
              <a:t>გაძლიერება </a:t>
            </a:r>
            <a:r>
              <a:rPr lang="ka-GE" sz="3600" dirty="0" smtClean="0">
                <a:solidFill>
                  <a:srgbClr val="F47775"/>
                </a:solidFill>
              </a:rPr>
              <a:t>(2) </a:t>
            </a:r>
            <a:r>
              <a:rPr lang="en-US" sz="3600" dirty="0">
                <a:solidFill>
                  <a:srgbClr val="F47775"/>
                </a:solidFill>
              </a:rPr>
              <a:t/>
            </a:r>
            <a:br>
              <a:rPr lang="en-US" sz="3600" dirty="0">
                <a:solidFill>
                  <a:srgbClr val="F47775"/>
                </a:solidFill>
              </a:rPr>
            </a:br>
            <a:endParaRPr lang="en-US" sz="3600" dirty="0">
              <a:solidFill>
                <a:srgbClr val="F47775"/>
              </a:solidFill>
            </a:endParaRP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205AE30-5F0D-497C-9778-79C91DB1C5DF}"/>
              </a:ext>
            </a:extLst>
          </p:cNvPr>
          <p:cNvSpPr/>
          <p:nvPr/>
        </p:nvSpPr>
        <p:spPr>
          <a:xfrm>
            <a:off x="2749312" y="511755"/>
            <a:ext cx="509641" cy="509641"/>
          </a:xfrm>
          <a:prstGeom prst="ellipse">
            <a:avLst/>
          </a:prstGeom>
          <a:gradFill flip="none" rotWithShape="1">
            <a:gsLst>
              <a:gs pos="0">
                <a:sysClr val="window" lastClr="FFFFFF">
                  <a:shade val="30000"/>
                  <a:satMod val="115000"/>
                </a:sysClr>
              </a:gs>
              <a:gs pos="50000">
                <a:sysClr val="window" lastClr="FFFFFF">
                  <a:shade val="67500"/>
                  <a:satMod val="115000"/>
                </a:sysClr>
              </a:gs>
              <a:gs pos="100000">
                <a:sysClr val="window" lastClr="FFFFFF">
                  <a:shade val="100000"/>
                  <a:satMod val="115000"/>
                </a:sysClr>
              </a:gs>
            </a:gsLst>
            <a:lin ang="16200000" scaled="1"/>
            <a:tileRect/>
          </a:gradFill>
          <a:ln w="38100" cap="flat" cmpd="sng" algn="ctr">
            <a:solidFill>
              <a:srgbClr val="F47775"/>
            </a:solidFill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 Unicode MS"/>
              <a:cs typeface="+mn-cs"/>
            </a:endParaRPr>
          </a:p>
        </p:txBody>
      </p: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E80D4D39-2DB8-448C-8CED-77FF267E7CD7}"/>
              </a:ext>
            </a:extLst>
          </p:cNvPr>
          <p:cNvCxnSpPr/>
          <p:nvPr/>
        </p:nvCxnSpPr>
        <p:spPr>
          <a:xfrm>
            <a:off x="6429518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7931F"/>
            </a:solidFill>
            <a:prstDash val="solid"/>
            <a:miter lim="800000"/>
          </a:ln>
          <a:effectLst/>
        </p:spPr>
      </p:cxnSp>
      <p:cxnSp>
        <p:nvCxnSpPr>
          <p:cNvPr id="103" name="Straight Connector 102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70C0"/>
            </a:solidFill>
            <a:prstDash val="solid"/>
            <a:miter lim="800000"/>
          </a:ln>
          <a:effectLst/>
        </p:spPr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0BB506A7-1AA5-46AB-A06E-E9D936CACF18}"/>
              </a:ext>
            </a:extLst>
          </p:cNvPr>
          <p:cNvCxnSpPr/>
          <p:nvPr/>
        </p:nvCxnSpPr>
        <p:spPr>
          <a:xfrm>
            <a:off x="425386" y="2885179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00B050"/>
            </a:solidFill>
            <a:prstDash val="solid"/>
            <a:miter lim="800000"/>
          </a:ln>
          <a:effectLst/>
        </p:spPr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721F68E0-A58F-4055-B7AE-56CF1B14FDCF}"/>
              </a:ext>
            </a:extLst>
          </p:cNvPr>
          <p:cNvCxnSpPr>
            <a:cxnSpLocks/>
          </p:cNvCxnSpPr>
          <p:nvPr/>
        </p:nvCxnSpPr>
        <p:spPr>
          <a:xfrm>
            <a:off x="425386" y="4182134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C00000"/>
            </a:solidFill>
            <a:prstDash val="solid"/>
            <a:miter lim="800000"/>
          </a:ln>
          <a:effectLst/>
        </p:spPr>
      </p:cxn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0E275D77-C3D5-4B5A-84A6-92BBF6E3ADDC}"/>
              </a:ext>
            </a:extLst>
          </p:cNvPr>
          <p:cNvCxnSpPr/>
          <p:nvPr/>
        </p:nvCxnSpPr>
        <p:spPr>
          <a:xfrm>
            <a:off x="425386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FFCC4C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6" name="Rectangle 5"/>
          <p:cNvSpPr/>
          <p:nvPr/>
        </p:nvSpPr>
        <p:spPr>
          <a:xfrm>
            <a:off x="1649830" y="1964031"/>
            <a:ext cx="3443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ინფექციის პრევენცია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და </a:t>
            </a:r>
            <a:r>
              <a:rPr lang="ka-GE" b="1" dirty="0">
                <a:solidFill>
                  <a:schemeClr val="bg1"/>
                </a:solidFill>
              </a:rPr>
              <a:t>კონტროლი </a:t>
            </a:r>
          </a:p>
        </p:txBody>
      </p:sp>
      <p:sp>
        <p:nvSpPr>
          <p:cNvPr id="7" name="Rectangle 6"/>
          <p:cNvSpPr/>
          <p:nvPr/>
        </p:nvSpPr>
        <p:spPr>
          <a:xfrm>
            <a:off x="5351109" y="1943019"/>
            <a:ext cx="28841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</a:t>
            </a:r>
            <a:endParaRPr lang="ka-GE" b="1" dirty="0" smtClean="0">
              <a:solidFill>
                <a:schemeClr val="bg1"/>
              </a:solidFill>
            </a:endParaRPr>
          </a:p>
          <a:p>
            <a:pPr algn="ctr"/>
            <a:r>
              <a:rPr lang="ka-GE" b="1" dirty="0" smtClean="0">
                <a:solidFill>
                  <a:schemeClr val="bg1"/>
                </a:solidFill>
              </a:rPr>
              <a:t>მობილიზება</a:t>
            </a:r>
            <a:endParaRPr lang="ka-GE" dirty="0">
              <a:solidFill>
                <a:schemeClr val="bg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601589" y="1804519"/>
            <a:ext cx="323885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b="1" dirty="0">
                <a:solidFill>
                  <a:schemeClr val="bg1"/>
                </a:solidFill>
              </a:rPr>
              <a:t>სამედიცინო პერსონალის პროფესიული განვითარება და წახალისება 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495037" y="3163613"/>
            <a:ext cx="499516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სამედიცინო და ფარმაცევტული საქმიანობის სააგენტოს აქტიური მონიტორინგი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95038" y="4375548"/>
            <a:ext cx="529320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განახლებული სანებართვო პირობების დროული დანერგვა- განსაკუთრებით ინფექციის პრევენციის </a:t>
            </a:r>
            <a:endParaRPr lang="ka-GE" sz="1600" dirty="0" smtClean="0">
              <a:solidFill>
                <a:schemeClr val="bg1"/>
              </a:solidFill>
            </a:endParaRPr>
          </a:p>
          <a:p>
            <a:r>
              <a:rPr lang="ka-GE" sz="1600" dirty="0" smtClean="0">
                <a:solidFill>
                  <a:schemeClr val="bg1"/>
                </a:solidFill>
              </a:rPr>
              <a:t>და </a:t>
            </a:r>
            <a:r>
              <a:rPr lang="ka-GE" sz="1600" dirty="0">
                <a:solidFill>
                  <a:schemeClr val="bg1"/>
                </a:solidFill>
              </a:rPr>
              <a:t>კონტროლის ნაწილში 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495037" y="5842566"/>
            <a:ext cx="529320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პირადი დაცვის საშუალებებით ცენტრალიზებული მომარაგება კოვიდისა და ცხელების კლინიკებში 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546770" y="3171376"/>
            <a:ext cx="5645230" cy="538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ka-GE" sz="1600" dirty="0">
                <a:solidFill>
                  <a:schemeClr val="bg1"/>
                </a:solidFill>
              </a:rPr>
              <a:t>ორმაგი დასქამების შეზღუდვა და პრიორიტეტული დასაქმება კოვიდისა და ცხელების კლინიკებში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6546770" y="4375548"/>
            <a:ext cx="56452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კოვიდ19 ის მართვის საკითხებზე პროფესიული განათლების პროგრამების ხელშეწყობა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6546770" y="5742777"/>
            <a:ext cx="461638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a-GE" sz="1600" dirty="0">
                <a:solidFill>
                  <a:schemeClr val="bg1"/>
                </a:solidFill>
              </a:rPr>
              <a:t>პერსონალის ფინანსური წახალისების მექანიზმების შემუშავება და დანერგვა </a:t>
            </a:r>
          </a:p>
          <a:p>
            <a:endParaRPr lang="ka-GE" sz="1600" dirty="0">
              <a:solidFill>
                <a:schemeClr val="bg1"/>
              </a:solidFill>
            </a:endParaRPr>
          </a:p>
        </p:txBody>
      </p: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66220F60-13F0-407B-B03D-887B2124457C}"/>
              </a:ext>
            </a:extLst>
          </p:cNvPr>
          <p:cNvCxnSpPr/>
          <p:nvPr/>
        </p:nvCxnSpPr>
        <p:spPr>
          <a:xfrm>
            <a:off x="6429518" y="5477387"/>
            <a:ext cx="0" cy="1188720"/>
          </a:xfrm>
          <a:prstGeom prst="line">
            <a:avLst/>
          </a:prstGeom>
          <a:noFill/>
          <a:ln w="76200" cap="flat" cmpd="sng" algn="ctr">
            <a:solidFill>
              <a:srgbClr val="918B8B"/>
            </a:solidFill>
            <a:prstDash val="solid"/>
            <a:miter lim="800000"/>
          </a:ln>
          <a:effectLst/>
        </p:spPr>
      </p:cxnSp>
      <p:sp>
        <p:nvSpPr>
          <p:cNvPr id="133" name="Google Shape;242;p25"/>
          <p:cNvSpPr/>
          <p:nvPr/>
        </p:nvSpPr>
        <p:spPr>
          <a:xfrm>
            <a:off x="8619589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4" name="Google Shape;242;p25"/>
          <p:cNvSpPr/>
          <p:nvPr/>
        </p:nvSpPr>
        <p:spPr>
          <a:xfrm>
            <a:off x="5173995" y="1804519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35" name="Google Shape;242;p25"/>
          <p:cNvSpPr/>
          <p:nvPr/>
        </p:nvSpPr>
        <p:spPr>
          <a:xfrm>
            <a:off x="1770320" y="1817876"/>
            <a:ext cx="3202852" cy="938639"/>
          </a:xfrm>
          <a:prstGeom prst="rect">
            <a:avLst/>
          </a:prstGeom>
          <a:noFill/>
          <a:ln w="28575" cap="flat" cmpd="sng">
            <a:solidFill>
              <a:srgbClr val="F47775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316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1213</Words>
  <Application>Microsoft Office PowerPoint</Application>
  <PresentationFormat>Widescreen</PresentationFormat>
  <Paragraphs>176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Arial Unicode MS</vt:lpstr>
      <vt:lpstr>BPG DejaVu Sans</vt:lpstr>
      <vt:lpstr>Calibri</vt:lpstr>
      <vt:lpstr>Calibri Light</vt:lpstr>
      <vt:lpstr>Helvetica Neue</vt:lpstr>
      <vt:lpstr>Roboto Light</vt:lpstr>
      <vt:lpstr>Sylfaen</vt:lpstr>
      <vt:lpstr>Times New Roman</vt:lpstr>
      <vt:lpstr>Wingdings</vt:lpstr>
      <vt:lpstr>Office Theme</vt:lpstr>
      <vt:lpstr>Custom Design</vt:lpstr>
      <vt:lpstr>კოვიდ 19-ის პოსტკრიზისული გეგმა ჯანდაცვის სექტორში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კოვიდ 19 ის ეროვნული პასუხი: რეაგირების ღონისძიებები და სამომავლო პრიორიტეტები</dc:title>
  <dc:creator>Tamar Gabunia</dc:creator>
  <cp:lastModifiedBy>Tamar Gabunia</cp:lastModifiedBy>
  <cp:revision>177</cp:revision>
  <dcterms:created xsi:type="dcterms:W3CDTF">2020-05-10T09:19:53Z</dcterms:created>
  <dcterms:modified xsi:type="dcterms:W3CDTF">2020-06-22T16:36:16Z</dcterms:modified>
</cp:coreProperties>
</file>