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7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10.xml" ContentType="application/vnd.openxmlformats-officedocument.theme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  <p:sldMasterId id="2147483745" r:id="rId2"/>
    <p:sldMasterId id="2147483782" r:id="rId3"/>
    <p:sldMasterId id="2147483794" r:id="rId4"/>
    <p:sldMasterId id="2147483818" r:id="rId5"/>
    <p:sldMasterId id="2147483838" r:id="rId6"/>
    <p:sldMasterId id="2147483850" r:id="rId7"/>
    <p:sldMasterId id="2147483862" r:id="rId8"/>
    <p:sldMasterId id="2147483874" r:id="rId9"/>
    <p:sldMasterId id="2147483886" r:id="rId10"/>
    <p:sldMasterId id="2147483897" r:id="rId11"/>
  </p:sldMasterIdLst>
  <p:notesMasterIdLst>
    <p:notesMasterId r:id="rId27"/>
  </p:notesMasterIdLst>
  <p:sldIdLst>
    <p:sldId id="649" r:id="rId12"/>
    <p:sldId id="633" r:id="rId13"/>
    <p:sldId id="632" r:id="rId14"/>
    <p:sldId id="642" r:id="rId15"/>
    <p:sldId id="621" r:id="rId16"/>
    <p:sldId id="645" r:id="rId17"/>
    <p:sldId id="651" r:id="rId18"/>
    <p:sldId id="646" r:id="rId19"/>
    <p:sldId id="648" r:id="rId20"/>
    <p:sldId id="630" r:id="rId21"/>
    <p:sldId id="611" r:id="rId22"/>
    <p:sldId id="643" r:id="rId23"/>
    <p:sldId id="638" r:id="rId24"/>
    <p:sldId id="640" r:id="rId25"/>
    <p:sldId id="650" r:id="rId2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B2E3"/>
    <a:srgbClr val="6EA0DC"/>
    <a:srgbClr val="6B9EDB"/>
    <a:srgbClr val="FFFFCC"/>
    <a:srgbClr val="F7CAAB"/>
    <a:srgbClr val="F5BB93"/>
    <a:srgbClr val="F4B183"/>
    <a:srgbClr val="FFE1E1"/>
    <a:srgbClr val="FFCCCC"/>
    <a:srgbClr val="FF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455" autoAdjust="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9AA8D7-612C-4528-8161-716BD4AB4C16}" type="doc">
      <dgm:prSet loTypeId="urn:microsoft.com/office/officeart/2009/3/layout/Pi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C59D0D-9BBD-44C5-B7DB-205D454C0E7B}">
      <dgm:prSet phldrT="[Text]" custT="1"/>
      <dgm:spPr/>
      <dgm:t>
        <a:bodyPr/>
        <a:lstStyle/>
        <a:p>
          <a:r>
            <a:rPr lang="ka-GE" sz="1600" dirty="0"/>
            <a:t>იანვარი-მარტი 2020</a:t>
          </a:r>
          <a:endParaRPr lang="en-US" sz="1600" dirty="0"/>
        </a:p>
      </dgm:t>
    </dgm:pt>
    <dgm:pt modelId="{A28AE987-0BED-4BC9-A3AC-3E949C221E5F}" type="parTrans" cxnId="{E533187F-4221-4B2C-8707-77412455D89B}">
      <dgm:prSet/>
      <dgm:spPr/>
      <dgm:t>
        <a:bodyPr/>
        <a:lstStyle/>
        <a:p>
          <a:endParaRPr lang="en-US" sz="1400"/>
        </a:p>
      </dgm:t>
    </dgm:pt>
    <dgm:pt modelId="{9243884C-715A-4045-9E68-15C3BE1CEFB8}" type="sibTrans" cxnId="{E533187F-4221-4B2C-8707-77412455D89B}">
      <dgm:prSet/>
      <dgm:spPr/>
      <dgm:t>
        <a:bodyPr/>
        <a:lstStyle/>
        <a:p>
          <a:endParaRPr lang="en-US" sz="1400"/>
        </a:p>
      </dgm:t>
    </dgm:pt>
    <dgm:pt modelId="{2B534FCE-B76C-4577-9190-8504A89EA99D}">
      <dgm:prSet phldrT="[Text]" custT="1"/>
      <dgm:spPr>
        <a:ln w="28575">
          <a:solidFill>
            <a:srgbClr val="4472C4"/>
          </a:solidFill>
        </a:ln>
      </dgm:spPr>
      <dgm:t>
        <a:bodyPr/>
        <a:lstStyle/>
        <a:p>
          <a:pPr algn="ctr"/>
          <a:endParaRPr lang="ka-GE" sz="1800" dirty="0" smtClean="0">
            <a:solidFill>
              <a:schemeClr val="accent5">
                <a:lumMod val="50000"/>
              </a:schemeClr>
            </a:solidFill>
          </a:endParaRPr>
        </a:p>
        <a:p>
          <a:pPr algn="ctr"/>
          <a:r>
            <a:rPr lang="ka-GE" sz="1800" dirty="0" smtClean="0">
              <a:solidFill>
                <a:schemeClr val="accent5">
                  <a:lumMod val="50000"/>
                </a:schemeClr>
              </a:solidFill>
            </a:rPr>
            <a:t>კონცეფციის </a:t>
          </a:r>
          <a:r>
            <a:rPr lang="ka-GE" sz="1800" dirty="0">
              <a:solidFill>
                <a:schemeClr val="accent5">
                  <a:lumMod val="50000"/>
                </a:schemeClr>
              </a:solidFill>
            </a:rPr>
            <a:t>თაობაზე საკონსულტაციო </a:t>
          </a:r>
          <a:r>
            <a:rPr lang="ka-GE" sz="1800" dirty="0" smtClean="0">
              <a:solidFill>
                <a:schemeClr val="accent5">
                  <a:lumMod val="50000"/>
                </a:schemeClr>
              </a:solidFill>
            </a:rPr>
            <a:t>შეხვედრები</a:t>
          </a:r>
        </a:p>
        <a:p>
          <a:pPr algn="ctr"/>
          <a:r>
            <a:rPr lang="ka-GE" sz="1800" dirty="0" smtClean="0">
              <a:solidFill>
                <a:schemeClr val="accent5">
                  <a:lumMod val="50000"/>
                </a:schemeClr>
              </a:solidFill>
            </a:rPr>
            <a:t> </a:t>
          </a:r>
          <a:endParaRPr lang="en-US" sz="1800" dirty="0">
            <a:solidFill>
              <a:schemeClr val="accent5">
                <a:lumMod val="50000"/>
              </a:schemeClr>
            </a:solidFill>
          </a:endParaRPr>
        </a:p>
      </dgm:t>
    </dgm:pt>
    <dgm:pt modelId="{878EA8E6-FDE9-4A6D-8603-CCB5ED56CA2B}" type="parTrans" cxnId="{6E8F5B10-916A-4401-9AD9-697725705219}">
      <dgm:prSet/>
      <dgm:spPr/>
      <dgm:t>
        <a:bodyPr/>
        <a:lstStyle/>
        <a:p>
          <a:endParaRPr lang="en-US" sz="1400"/>
        </a:p>
      </dgm:t>
    </dgm:pt>
    <dgm:pt modelId="{F1BAB905-8C8C-4FBB-AFAA-2F2013F932A2}" type="sibTrans" cxnId="{6E8F5B10-916A-4401-9AD9-697725705219}">
      <dgm:prSet/>
      <dgm:spPr/>
      <dgm:t>
        <a:bodyPr/>
        <a:lstStyle/>
        <a:p>
          <a:endParaRPr lang="en-US" sz="1400"/>
        </a:p>
      </dgm:t>
    </dgm:pt>
    <dgm:pt modelId="{8CE6C1B8-B3CE-4303-A94E-4D72835BDE4E}">
      <dgm:prSet phldrT="[Text]" custT="1"/>
      <dgm:spPr>
        <a:ln w="28575">
          <a:solidFill>
            <a:srgbClr val="4472C4"/>
          </a:solidFill>
        </a:ln>
      </dgm:spPr>
      <dgm:t>
        <a:bodyPr/>
        <a:lstStyle/>
        <a:p>
          <a:pPr algn="ctr"/>
          <a:r>
            <a:rPr lang="ka-GE" sz="1800" dirty="0">
              <a:solidFill>
                <a:schemeClr val="accent5">
                  <a:lumMod val="50000"/>
                </a:schemeClr>
              </a:solidFill>
            </a:rPr>
            <a:t>დაფინანსების კონცეფციის </a:t>
          </a:r>
          <a:r>
            <a:rPr lang="ka-GE" sz="1800" dirty="0" smtClean="0">
              <a:solidFill>
                <a:schemeClr val="accent5">
                  <a:lumMod val="50000"/>
                </a:schemeClr>
              </a:solidFill>
            </a:rPr>
            <a:t>დასრულება</a:t>
          </a:r>
        </a:p>
        <a:p>
          <a:pPr algn="ctr"/>
          <a:endParaRPr lang="ka-GE" sz="1800" dirty="0" smtClean="0">
            <a:solidFill>
              <a:schemeClr val="accent5">
                <a:lumMod val="50000"/>
              </a:schemeClr>
            </a:solidFill>
          </a:endParaRPr>
        </a:p>
      </dgm:t>
    </dgm:pt>
    <dgm:pt modelId="{0FA386A8-7D76-4286-841E-FF16A7D26A87}" type="parTrans" cxnId="{79419454-55BA-4A60-B3A9-FBE1980ED3D2}">
      <dgm:prSet/>
      <dgm:spPr/>
      <dgm:t>
        <a:bodyPr/>
        <a:lstStyle/>
        <a:p>
          <a:endParaRPr lang="en-US" sz="1400"/>
        </a:p>
      </dgm:t>
    </dgm:pt>
    <dgm:pt modelId="{3250223C-6B9B-4DC7-8F36-9DBE3AB96DB0}" type="sibTrans" cxnId="{79419454-55BA-4A60-B3A9-FBE1980ED3D2}">
      <dgm:prSet/>
      <dgm:spPr/>
      <dgm:t>
        <a:bodyPr/>
        <a:lstStyle/>
        <a:p>
          <a:endParaRPr lang="en-US" sz="1400"/>
        </a:p>
      </dgm:t>
    </dgm:pt>
    <dgm:pt modelId="{2EC44150-19D3-4874-B8EA-9B819AFD2079}">
      <dgm:prSet phldrT="[Text]" custT="1"/>
      <dgm:spPr/>
      <dgm:t>
        <a:bodyPr/>
        <a:lstStyle/>
        <a:p>
          <a:r>
            <a:rPr lang="ka-GE" sz="1600" dirty="0"/>
            <a:t>თებერვალი-აპრილი</a:t>
          </a:r>
          <a:r>
            <a:rPr lang="ka-GE" sz="1400" dirty="0"/>
            <a:t> 2020</a:t>
          </a:r>
          <a:endParaRPr lang="en-US" sz="1400" dirty="0"/>
        </a:p>
      </dgm:t>
    </dgm:pt>
    <dgm:pt modelId="{F0F93074-4329-4902-AF54-0F50789D4EAD}" type="parTrans" cxnId="{107FA11A-9AAF-4129-9D51-2C321E72B716}">
      <dgm:prSet/>
      <dgm:spPr/>
      <dgm:t>
        <a:bodyPr/>
        <a:lstStyle/>
        <a:p>
          <a:endParaRPr lang="en-US" sz="1400"/>
        </a:p>
      </dgm:t>
    </dgm:pt>
    <dgm:pt modelId="{D25C57DE-7C48-473C-80C6-182FA2B677CC}" type="sibTrans" cxnId="{107FA11A-9AAF-4129-9D51-2C321E72B716}">
      <dgm:prSet/>
      <dgm:spPr/>
      <dgm:t>
        <a:bodyPr/>
        <a:lstStyle/>
        <a:p>
          <a:endParaRPr lang="en-US" sz="1400"/>
        </a:p>
      </dgm:t>
    </dgm:pt>
    <dgm:pt modelId="{62D3A0A5-79B4-430F-997E-1096D2FD8996}">
      <dgm:prSet phldrT="[Text]" custT="1"/>
      <dgm:spPr/>
      <dgm:t>
        <a:bodyPr/>
        <a:lstStyle/>
        <a:p>
          <a:r>
            <a:rPr lang="ka-GE" sz="1600" dirty="0"/>
            <a:t>მაისი 2020</a:t>
          </a:r>
          <a:endParaRPr lang="en-US" sz="1600" dirty="0"/>
        </a:p>
      </dgm:t>
    </dgm:pt>
    <dgm:pt modelId="{96600441-F38E-4EA1-9203-87B52191A79B}" type="parTrans" cxnId="{E28D660A-9FDD-4A6F-99A7-3622187CFA9D}">
      <dgm:prSet/>
      <dgm:spPr/>
      <dgm:t>
        <a:bodyPr/>
        <a:lstStyle/>
        <a:p>
          <a:endParaRPr lang="en-US" sz="1400"/>
        </a:p>
      </dgm:t>
    </dgm:pt>
    <dgm:pt modelId="{98C7E418-F6E2-417B-85EA-0EE77D47FDD8}" type="sibTrans" cxnId="{E28D660A-9FDD-4A6F-99A7-3622187CFA9D}">
      <dgm:prSet/>
      <dgm:spPr/>
      <dgm:t>
        <a:bodyPr/>
        <a:lstStyle/>
        <a:p>
          <a:endParaRPr lang="en-US" sz="1400"/>
        </a:p>
      </dgm:t>
    </dgm:pt>
    <dgm:pt modelId="{68AAC77C-63E8-4756-8D4E-5748EA4F53F5}">
      <dgm:prSet phldrT="[Text]" custT="1"/>
      <dgm:spPr>
        <a:ln w="28575">
          <a:solidFill>
            <a:srgbClr val="F4B183"/>
          </a:solidFill>
        </a:ln>
      </dgm:spPr>
      <dgm:t>
        <a:bodyPr/>
        <a:lstStyle/>
        <a:p>
          <a:pPr algn="ctr"/>
          <a:endParaRPr lang="en-US" sz="1800" dirty="0" smtClean="0">
            <a:solidFill>
              <a:schemeClr val="accent5">
                <a:lumMod val="50000"/>
              </a:schemeClr>
            </a:solidFill>
          </a:endParaRPr>
        </a:p>
        <a:p>
          <a:pPr algn="ctr"/>
          <a:r>
            <a:rPr lang="ka-GE" sz="1800" dirty="0" smtClean="0">
              <a:solidFill>
                <a:schemeClr val="accent5">
                  <a:lumMod val="50000"/>
                </a:schemeClr>
              </a:solidFill>
            </a:rPr>
            <a:t>საკანონმდებლო </a:t>
          </a:r>
          <a:r>
            <a:rPr lang="ka-GE" sz="1800" dirty="0">
              <a:solidFill>
                <a:schemeClr val="accent5">
                  <a:lumMod val="50000"/>
                </a:schemeClr>
              </a:solidFill>
            </a:rPr>
            <a:t>ცვლილებების პაკეტის დასრულება</a:t>
          </a:r>
          <a:endParaRPr lang="en-US" sz="1800" dirty="0">
            <a:solidFill>
              <a:schemeClr val="accent5">
                <a:lumMod val="50000"/>
              </a:schemeClr>
            </a:solidFill>
          </a:endParaRPr>
        </a:p>
      </dgm:t>
    </dgm:pt>
    <dgm:pt modelId="{723495C6-A7BE-4B18-9694-C5623B9F707A}" type="sibTrans" cxnId="{31C96591-5A31-417E-8DE1-B1BBF4FE1D88}">
      <dgm:prSet/>
      <dgm:spPr/>
      <dgm:t>
        <a:bodyPr/>
        <a:lstStyle/>
        <a:p>
          <a:endParaRPr lang="en-US" sz="1400"/>
        </a:p>
      </dgm:t>
    </dgm:pt>
    <dgm:pt modelId="{936740AD-29D1-417B-A963-978EB9E9DAF1}" type="parTrans" cxnId="{31C96591-5A31-417E-8DE1-B1BBF4FE1D88}">
      <dgm:prSet/>
      <dgm:spPr/>
      <dgm:t>
        <a:bodyPr/>
        <a:lstStyle/>
        <a:p>
          <a:endParaRPr lang="en-US" sz="1400"/>
        </a:p>
      </dgm:t>
    </dgm:pt>
    <dgm:pt modelId="{597E088E-19EC-422D-A413-6DEB20AD1C14}">
      <dgm:prSet phldrT="[Text]" custT="1"/>
      <dgm:spPr>
        <a:ln w="28575">
          <a:solidFill>
            <a:srgbClr val="548235"/>
          </a:solidFill>
        </a:ln>
      </dgm:spPr>
      <dgm:t>
        <a:bodyPr/>
        <a:lstStyle/>
        <a:p>
          <a:pPr algn="ctr"/>
          <a:endParaRPr lang="en-US" sz="1700" dirty="0" smtClean="0">
            <a:solidFill>
              <a:schemeClr val="accent5">
                <a:lumMod val="50000"/>
              </a:schemeClr>
            </a:solidFill>
          </a:endParaRPr>
        </a:p>
        <a:p>
          <a:pPr algn="ctr"/>
          <a:r>
            <a:rPr lang="ka-GE" sz="1700" dirty="0" smtClean="0">
              <a:solidFill>
                <a:schemeClr val="accent5">
                  <a:lumMod val="50000"/>
                </a:schemeClr>
              </a:solidFill>
            </a:rPr>
            <a:t>უნივერსალური </a:t>
          </a:r>
          <a:r>
            <a:rPr lang="ka-GE" sz="1700" dirty="0">
              <a:solidFill>
                <a:schemeClr val="accent5">
                  <a:lumMod val="50000"/>
                </a:schemeClr>
              </a:solidFill>
            </a:rPr>
            <a:t>ჯანდაცვის სააგენტოს ჩამოყალიბება</a:t>
          </a:r>
          <a:endParaRPr lang="en-US" sz="1700" dirty="0">
            <a:solidFill>
              <a:schemeClr val="accent5">
                <a:lumMod val="50000"/>
              </a:schemeClr>
            </a:solidFill>
          </a:endParaRPr>
        </a:p>
      </dgm:t>
    </dgm:pt>
    <dgm:pt modelId="{30B3DDA0-F3BA-4AEA-BD17-AAAC6EFBF935}" type="parTrans" cxnId="{37E45C5E-69AE-4ADC-BB55-7A35FFC4CC4A}">
      <dgm:prSet/>
      <dgm:spPr/>
      <dgm:t>
        <a:bodyPr/>
        <a:lstStyle/>
        <a:p>
          <a:endParaRPr lang="en-US" sz="1400"/>
        </a:p>
      </dgm:t>
    </dgm:pt>
    <dgm:pt modelId="{C2EDC620-FF26-449C-9842-0A95D45FCA2B}" type="sibTrans" cxnId="{37E45C5E-69AE-4ADC-BB55-7A35FFC4CC4A}">
      <dgm:prSet/>
      <dgm:spPr/>
      <dgm:t>
        <a:bodyPr/>
        <a:lstStyle/>
        <a:p>
          <a:endParaRPr lang="en-US" sz="1400"/>
        </a:p>
      </dgm:t>
    </dgm:pt>
    <dgm:pt modelId="{49B0BA43-C9E3-4548-9070-03164CFAAEA7}">
      <dgm:prSet custT="1"/>
      <dgm:spPr>
        <a:ln w="28575">
          <a:solidFill>
            <a:srgbClr val="548235"/>
          </a:solidFill>
        </a:ln>
      </dgm:spPr>
      <dgm:t>
        <a:bodyPr/>
        <a:lstStyle/>
        <a:p>
          <a:pPr algn="ctr"/>
          <a:r>
            <a:rPr lang="ka-GE" sz="1700" dirty="0">
              <a:solidFill>
                <a:schemeClr val="accent5">
                  <a:lumMod val="50000"/>
                </a:schemeClr>
              </a:solidFill>
            </a:rPr>
            <a:t>ინსტიტუციური განვითარების პროცესის დაწყება </a:t>
          </a:r>
          <a:endParaRPr lang="en-US" sz="1700" dirty="0">
            <a:solidFill>
              <a:schemeClr val="accent5">
                <a:lumMod val="50000"/>
              </a:schemeClr>
            </a:solidFill>
          </a:endParaRPr>
        </a:p>
      </dgm:t>
    </dgm:pt>
    <dgm:pt modelId="{5AACE220-0A3F-4030-B9B9-5C82EF5248AE}" type="parTrans" cxnId="{E6C8B9EC-931E-42CE-9768-3E6EF4BC3168}">
      <dgm:prSet/>
      <dgm:spPr/>
      <dgm:t>
        <a:bodyPr/>
        <a:lstStyle/>
        <a:p>
          <a:endParaRPr lang="en-US" sz="1400"/>
        </a:p>
      </dgm:t>
    </dgm:pt>
    <dgm:pt modelId="{982A2A2D-1968-444C-AD4D-8F14C4BA7611}" type="sibTrans" cxnId="{E6C8B9EC-931E-42CE-9768-3E6EF4BC3168}">
      <dgm:prSet/>
      <dgm:spPr/>
      <dgm:t>
        <a:bodyPr/>
        <a:lstStyle/>
        <a:p>
          <a:endParaRPr lang="en-US" sz="1400"/>
        </a:p>
      </dgm:t>
    </dgm:pt>
    <dgm:pt modelId="{67589D8D-803C-4B76-B1A9-AD59F277E1BC}">
      <dgm:prSet custT="1"/>
      <dgm:spPr>
        <a:ln w="28575">
          <a:solidFill>
            <a:srgbClr val="548235"/>
          </a:solidFill>
        </a:ln>
      </dgm:spPr>
      <dgm:t>
        <a:bodyPr/>
        <a:lstStyle/>
        <a:p>
          <a:pPr algn="ctr"/>
          <a:r>
            <a:rPr lang="ka-GE" sz="1700" dirty="0" smtClean="0">
              <a:solidFill>
                <a:schemeClr val="accent5">
                  <a:lumMod val="50000"/>
                </a:schemeClr>
              </a:solidFill>
            </a:rPr>
            <a:t>აქტუარული გათვლების წარმოების დაწყება -დამქირავებლის/დაქირავებულის კონტრიბუციის ოდენობის და სტანდარტული პაკეტის შემადგენლობის განსაზღვრის მიზნით </a:t>
          </a:r>
          <a:endParaRPr lang="en-US" sz="1700" dirty="0" smtClean="0">
            <a:solidFill>
              <a:schemeClr val="accent5">
                <a:lumMod val="50000"/>
              </a:schemeClr>
            </a:solidFill>
          </a:endParaRPr>
        </a:p>
        <a:p>
          <a:pPr algn="ctr"/>
          <a:endParaRPr lang="en-US" sz="1600" dirty="0">
            <a:solidFill>
              <a:schemeClr val="accent5">
                <a:lumMod val="50000"/>
              </a:schemeClr>
            </a:solidFill>
          </a:endParaRPr>
        </a:p>
      </dgm:t>
    </dgm:pt>
    <dgm:pt modelId="{9640D07F-CA93-4630-8753-2055CB6256F3}" type="parTrans" cxnId="{E14E7A86-C208-4E0E-8750-A30F46937030}">
      <dgm:prSet/>
      <dgm:spPr/>
      <dgm:t>
        <a:bodyPr/>
        <a:lstStyle/>
        <a:p>
          <a:endParaRPr lang="en-US" sz="1400"/>
        </a:p>
      </dgm:t>
    </dgm:pt>
    <dgm:pt modelId="{089D6180-23A6-4B2A-85F1-65C1A3A76E81}" type="sibTrans" cxnId="{E14E7A86-C208-4E0E-8750-A30F46937030}">
      <dgm:prSet/>
      <dgm:spPr/>
      <dgm:t>
        <a:bodyPr/>
        <a:lstStyle/>
        <a:p>
          <a:endParaRPr lang="en-US" sz="1400"/>
        </a:p>
      </dgm:t>
    </dgm:pt>
    <dgm:pt modelId="{E58E613F-5F11-4610-87A2-B4E1E62A7C3A}">
      <dgm:prSet custT="1"/>
      <dgm:spPr>
        <a:ln w="28575">
          <a:solidFill>
            <a:srgbClr val="F4B183"/>
          </a:solidFill>
        </a:ln>
      </dgm:spPr>
      <dgm:t>
        <a:bodyPr/>
        <a:lstStyle/>
        <a:p>
          <a:pPr algn="ctr"/>
          <a:r>
            <a:rPr lang="ka-GE" sz="1800" dirty="0">
              <a:solidFill>
                <a:schemeClr val="accent5">
                  <a:lumMod val="50000"/>
                </a:schemeClr>
              </a:solidFill>
            </a:rPr>
            <a:t>ცვლილებების პაკეტის წარდგენა მთავრობაზე განსახილველად</a:t>
          </a:r>
          <a:endParaRPr lang="en-US" sz="1800" dirty="0">
            <a:solidFill>
              <a:schemeClr val="accent5">
                <a:lumMod val="50000"/>
              </a:schemeClr>
            </a:solidFill>
          </a:endParaRPr>
        </a:p>
      </dgm:t>
    </dgm:pt>
    <dgm:pt modelId="{7CC25F10-FD78-4F53-85FE-C1323587DC29}" type="parTrans" cxnId="{8A8FAC50-9695-4619-82C8-95624D706BE8}">
      <dgm:prSet/>
      <dgm:spPr/>
      <dgm:t>
        <a:bodyPr/>
        <a:lstStyle/>
        <a:p>
          <a:endParaRPr lang="en-US" sz="1400"/>
        </a:p>
      </dgm:t>
    </dgm:pt>
    <dgm:pt modelId="{A806CF28-1FB8-4003-A926-337927399208}" type="sibTrans" cxnId="{8A8FAC50-9695-4619-82C8-95624D706BE8}">
      <dgm:prSet/>
      <dgm:spPr/>
      <dgm:t>
        <a:bodyPr/>
        <a:lstStyle/>
        <a:p>
          <a:endParaRPr lang="en-US" sz="1400"/>
        </a:p>
      </dgm:t>
    </dgm:pt>
    <dgm:pt modelId="{D3D41F30-5C3B-4554-9486-FAC94C425BF2}">
      <dgm:prSet custT="1"/>
      <dgm:spPr>
        <a:ln w="28575">
          <a:solidFill>
            <a:srgbClr val="F4B183"/>
          </a:solidFill>
        </a:ln>
      </dgm:spPr>
      <dgm:t>
        <a:bodyPr/>
        <a:lstStyle/>
        <a:p>
          <a:pPr algn="ctr"/>
          <a:r>
            <a:rPr lang="ka-GE" sz="1800" dirty="0">
              <a:solidFill>
                <a:schemeClr val="accent5">
                  <a:lumMod val="50000"/>
                </a:schemeClr>
              </a:solidFill>
            </a:rPr>
            <a:t>ცვლილებების პაკეტის წარდგენა პარლამენტში </a:t>
          </a:r>
          <a:endParaRPr lang="en-US" sz="1800" dirty="0">
            <a:solidFill>
              <a:schemeClr val="accent5">
                <a:lumMod val="50000"/>
              </a:schemeClr>
            </a:solidFill>
          </a:endParaRPr>
        </a:p>
      </dgm:t>
    </dgm:pt>
    <dgm:pt modelId="{879868BD-033B-4E72-BB76-7ECEE7EB5B54}" type="parTrans" cxnId="{A9E3A8E8-7327-42A1-B78B-EF9DFC487A6D}">
      <dgm:prSet/>
      <dgm:spPr/>
      <dgm:t>
        <a:bodyPr/>
        <a:lstStyle/>
        <a:p>
          <a:endParaRPr lang="en-US" sz="1400"/>
        </a:p>
      </dgm:t>
    </dgm:pt>
    <dgm:pt modelId="{C353EFD5-4B7A-406F-ADED-4C57CD096F03}" type="sibTrans" cxnId="{A9E3A8E8-7327-42A1-B78B-EF9DFC487A6D}">
      <dgm:prSet/>
      <dgm:spPr/>
      <dgm:t>
        <a:bodyPr/>
        <a:lstStyle/>
        <a:p>
          <a:endParaRPr lang="en-US" sz="1400"/>
        </a:p>
      </dgm:t>
    </dgm:pt>
    <dgm:pt modelId="{2A09CEC4-4389-4744-8213-A148E919DDD9}" type="pres">
      <dgm:prSet presAssocID="{B29AA8D7-612C-4528-8161-716BD4AB4C16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203C792-C302-4BE4-9B7D-63E382108341}" type="pres">
      <dgm:prSet presAssocID="{CAC59D0D-9BBD-44C5-B7DB-205D454C0E7B}" presName="ParentComposite" presStyleCnt="0"/>
      <dgm:spPr/>
    </dgm:pt>
    <dgm:pt modelId="{82DB72D7-E298-475F-A738-95BBAEE3CC21}" type="pres">
      <dgm:prSet presAssocID="{CAC59D0D-9BBD-44C5-B7DB-205D454C0E7B}" presName="Chord" presStyleLbl="bgShp" presStyleIdx="0" presStyleCnt="3"/>
      <dgm:spPr/>
    </dgm:pt>
    <dgm:pt modelId="{E5D02D19-7FEE-4CB6-888B-B63466F6E346}" type="pres">
      <dgm:prSet presAssocID="{CAC59D0D-9BBD-44C5-B7DB-205D454C0E7B}" presName="Pie" presStyleLbl="alignNode1" presStyleIdx="0" presStyleCnt="3"/>
      <dgm:spPr/>
    </dgm:pt>
    <dgm:pt modelId="{410E9C5E-CAA2-4C10-B041-7BFC68DB9BFE}" type="pres">
      <dgm:prSet presAssocID="{CAC59D0D-9BBD-44C5-B7DB-205D454C0E7B}" presName="Parent" presStyleLbl="revTx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B0C43A-EC22-4062-9116-BD210A61227D}" type="pres">
      <dgm:prSet presAssocID="{F1BAB905-8C8C-4FBB-AFAA-2F2013F932A2}" presName="negSibTrans" presStyleCnt="0"/>
      <dgm:spPr/>
    </dgm:pt>
    <dgm:pt modelId="{66CB6555-99FA-41BA-A75B-1C54DBAA43B0}" type="pres">
      <dgm:prSet presAssocID="{CAC59D0D-9BBD-44C5-B7DB-205D454C0E7B}" presName="composite" presStyleCnt="0"/>
      <dgm:spPr/>
    </dgm:pt>
    <dgm:pt modelId="{E452888B-A116-4CEB-8CA8-3786809B8428}" type="pres">
      <dgm:prSet presAssocID="{CAC59D0D-9BBD-44C5-B7DB-205D454C0E7B}" presName="Child" presStyleLbl="revTx" presStyleIdx="1" presStyleCnt="6" custScaleY="97810" custLinFactNeighborX="-2195" custLinFactNeighborY="-80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64BFB3-7352-475B-8800-94FB49DC0BF2}" type="pres">
      <dgm:prSet presAssocID="{9243884C-715A-4045-9E68-15C3BE1CEFB8}" presName="sibTrans" presStyleCnt="0"/>
      <dgm:spPr/>
    </dgm:pt>
    <dgm:pt modelId="{5B93FA35-1DD8-40DE-9A73-F26328E16C93}" type="pres">
      <dgm:prSet presAssocID="{2EC44150-19D3-4874-B8EA-9B819AFD2079}" presName="ParentComposite" presStyleCnt="0"/>
      <dgm:spPr/>
    </dgm:pt>
    <dgm:pt modelId="{8882FC78-E3AE-4F74-B661-D4B77BEE014E}" type="pres">
      <dgm:prSet presAssocID="{2EC44150-19D3-4874-B8EA-9B819AFD2079}" presName="Chord" presStyleLbl="bgShp" presStyleIdx="1" presStyleCnt="3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A1B75ADE-0401-442A-AE65-51FF5103914C}" type="pres">
      <dgm:prSet presAssocID="{2EC44150-19D3-4874-B8EA-9B819AFD2079}" presName="Pie" presStyleLbl="alignNode1" presStyleIdx="1" presStyleCnt="3"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0EAFAF28-BF36-4783-944F-6443598F03AE}" type="pres">
      <dgm:prSet presAssocID="{2EC44150-19D3-4874-B8EA-9B819AFD2079}" presName="Parent" presStyleLbl="revTx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AB645B-C6E5-4894-8642-22160A8C6FE4}" type="pres">
      <dgm:prSet presAssocID="{C2EDC620-FF26-449C-9842-0A95D45FCA2B}" presName="negSibTrans" presStyleCnt="0"/>
      <dgm:spPr/>
    </dgm:pt>
    <dgm:pt modelId="{D3AAB7D3-6FA6-403F-B8F6-4D8E87BFCE9E}" type="pres">
      <dgm:prSet presAssocID="{2EC44150-19D3-4874-B8EA-9B819AFD2079}" presName="composite" presStyleCnt="0"/>
      <dgm:spPr/>
    </dgm:pt>
    <dgm:pt modelId="{E79E0480-989A-4457-A277-93E85C119874}" type="pres">
      <dgm:prSet presAssocID="{2EC44150-19D3-4874-B8EA-9B819AFD2079}" presName="Child" presStyleLbl="revTx" presStyleIdx="3" presStyleCnt="6" custScaleX="167172" custScaleY="97232" custLinFactNeighborX="861" custLinFactNeighborY="-78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5C20BC-1213-43E5-B2DC-8FEB5916A78A}" type="pres">
      <dgm:prSet presAssocID="{D25C57DE-7C48-473C-80C6-182FA2B677CC}" presName="sibTrans" presStyleCnt="0"/>
      <dgm:spPr/>
    </dgm:pt>
    <dgm:pt modelId="{381C17A4-FCEF-4983-8000-E0B241633EE8}" type="pres">
      <dgm:prSet presAssocID="{62D3A0A5-79B4-430F-997E-1096D2FD8996}" presName="ParentComposite" presStyleCnt="0"/>
      <dgm:spPr/>
    </dgm:pt>
    <dgm:pt modelId="{5568D613-F0A7-4C35-8CFF-1847D6EF62AE}" type="pres">
      <dgm:prSet presAssocID="{62D3A0A5-79B4-430F-997E-1096D2FD8996}" presName="Chord" presStyleLbl="bgShp" presStyleIdx="2" presStyleCnt="3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78F2DF7D-2EED-4553-A7A3-A83A2F7AEE15}" type="pres">
      <dgm:prSet presAssocID="{62D3A0A5-79B4-430F-997E-1096D2FD8996}" presName="Pie" presStyleLbl="alignNode1" presStyleIdx="2" presStyleCnt="3"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B43D1D4B-819D-4E63-B2B8-67B1BC619E4F}" type="pres">
      <dgm:prSet presAssocID="{62D3A0A5-79B4-430F-997E-1096D2FD8996}" presName="Parent" presStyleLbl="revTx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D20E6A-CBB0-4767-9685-8EDB60FAC04D}" type="pres">
      <dgm:prSet presAssocID="{723495C6-A7BE-4B18-9694-C5623B9F707A}" presName="negSibTrans" presStyleCnt="0"/>
      <dgm:spPr/>
    </dgm:pt>
    <dgm:pt modelId="{316875EB-C82E-4CE8-8739-948E41CEA528}" type="pres">
      <dgm:prSet presAssocID="{62D3A0A5-79B4-430F-997E-1096D2FD8996}" presName="composite" presStyleCnt="0"/>
      <dgm:spPr/>
    </dgm:pt>
    <dgm:pt modelId="{8FC4E41B-D253-4E9A-94F7-89679116CD92}" type="pres">
      <dgm:prSet presAssocID="{62D3A0A5-79B4-430F-997E-1096D2FD8996}" presName="Child" presStyleLbl="revTx" presStyleIdx="5" presStyleCnt="6" custScaleY="94395" custLinFactNeighborX="608" custLinFactNeighborY="-73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A8FAC50-9695-4619-82C8-95624D706BE8}" srcId="{62D3A0A5-79B4-430F-997E-1096D2FD8996}" destId="{E58E613F-5F11-4610-87A2-B4E1E62A7C3A}" srcOrd="1" destOrd="0" parTransId="{7CC25F10-FD78-4F53-85FE-C1323587DC29}" sibTransId="{A806CF28-1FB8-4003-A926-337927399208}"/>
    <dgm:cxn modelId="{AFE52669-4BA9-4396-992B-245542CAD70B}" type="presOf" srcId="{CAC59D0D-9BBD-44C5-B7DB-205D454C0E7B}" destId="{410E9C5E-CAA2-4C10-B041-7BFC68DB9BFE}" srcOrd="0" destOrd="0" presId="urn:microsoft.com/office/officeart/2009/3/layout/PieProcess"/>
    <dgm:cxn modelId="{23C9F533-3B16-4C87-9CBF-B75AD9BC08D1}" type="presOf" srcId="{E58E613F-5F11-4610-87A2-B4E1E62A7C3A}" destId="{8FC4E41B-D253-4E9A-94F7-89679116CD92}" srcOrd="0" destOrd="1" presId="urn:microsoft.com/office/officeart/2009/3/layout/PieProcess"/>
    <dgm:cxn modelId="{6E8F5B10-916A-4401-9AD9-697725705219}" srcId="{CAC59D0D-9BBD-44C5-B7DB-205D454C0E7B}" destId="{2B534FCE-B76C-4577-9190-8504A89EA99D}" srcOrd="0" destOrd="0" parTransId="{878EA8E6-FDE9-4A6D-8603-CCB5ED56CA2B}" sibTransId="{F1BAB905-8C8C-4FBB-AFAA-2F2013F932A2}"/>
    <dgm:cxn modelId="{C84FCFE3-FB82-4110-8753-854928B2AA23}" type="presOf" srcId="{D3D41F30-5C3B-4554-9486-FAC94C425BF2}" destId="{8FC4E41B-D253-4E9A-94F7-89679116CD92}" srcOrd="0" destOrd="2" presId="urn:microsoft.com/office/officeart/2009/3/layout/PieProcess"/>
    <dgm:cxn modelId="{107FA11A-9AAF-4129-9D51-2C321E72B716}" srcId="{B29AA8D7-612C-4528-8161-716BD4AB4C16}" destId="{2EC44150-19D3-4874-B8EA-9B819AFD2079}" srcOrd="1" destOrd="0" parTransId="{F0F93074-4329-4902-AF54-0F50789D4EAD}" sibTransId="{D25C57DE-7C48-473C-80C6-182FA2B677CC}"/>
    <dgm:cxn modelId="{3D3F971C-DCCE-45C0-A8F7-391BCEEC2303}" type="presOf" srcId="{49B0BA43-C9E3-4548-9070-03164CFAAEA7}" destId="{E79E0480-989A-4457-A277-93E85C119874}" srcOrd="0" destOrd="1" presId="urn:microsoft.com/office/officeart/2009/3/layout/PieProcess"/>
    <dgm:cxn modelId="{90EBA72E-2A4D-4FA0-9E85-99B22A5E8450}" type="presOf" srcId="{2EC44150-19D3-4874-B8EA-9B819AFD2079}" destId="{0EAFAF28-BF36-4783-944F-6443598F03AE}" srcOrd="0" destOrd="0" presId="urn:microsoft.com/office/officeart/2009/3/layout/PieProcess"/>
    <dgm:cxn modelId="{79419454-55BA-4A60-B3A9-FBE1980ED3D2}" srcId="{CAC59D0D-9BBD-44C5-B7DB-205D454C0E7B}" destId="{8CE6C1B8-B3CE-4303-A94E-4D72835BDE4E}" srcOrd="1" destOrd="0" parTransId="{0FA386A8-7D76-4286-841E-FF16A7D26A87}" sibTransId="{3250223C-6B9B-4DC7-8F36-9DBE3AB96DB0}"/>
    <dgm:cxn modelId="{E28D660A-9FDD-4A6F-99A7-3622187CFA9D}" srcId="{B29AA8D7-612C-4528-8161-716BD4AB4C16}" destId="{62D3A0A5-79B4-430F-997E-1096D2FD8996}" srcOrd="2" destOrd="0" parTransId="{96600441-F38E-4EA1-9203-87B52191A79B}" sibTransId="{98C7E418-F6E2-417B-85EA-0EE77D47FDD8}"/>
    <dgm:cxn modelId="{E533187F-4221-4B2C-8707-77412455D89B}" srcId="{B29AA8D7-612C-4528-8161-716BD4AB4C16}" destId="{CAC59D0D-9BBD-44C5-B7DB-205D454C0E7B}" srcOrd="0" destOrd="0" parTransId="{A28AE987-0BED-4BC9-A3AC-3E949C221E5F}" sibTransId="{9243884C-715A-4045-9E68-15C3BE1CEFB8}"/>
    <dgm:cxn modelId="{C2E9118C-D950-407C-B4EC-47E00884D543}" type="presOf" srcId="{68AAC77C-63E8-4756-8D4E-5748EA4F53F5}" destId="{8FC4E41B-D253-4E9A-94F7-89679116CD92}" srcOrd="0" destOrd="0" presId="urn:microsoft.com/office/officeart/2009/3/layout/PieProcess"/>
    <dgm:cxn modelId="{37E45C5E-69AE-4ADC-BB55-7A35FFC4CC4A}" srcId="{2EC44150-19D3-4874-B8EA-9B819AFD2079}" destId="{597E088E-19EC-422D-A413-6DEB20AD1C14}" srcOrd="0" destOrd="0" parTransId="{30B3DDA0-F3BA-4AEA-BD17-AAAC6EFBF935}" sibTransId="{C2EDC620-FF26-449C-9842-0A95D45FCA2B}"/>
    <dgm:cxn modelId="{A9E3A8E8-7327-42A1-B78B-EF9DFC487A6D}" srcId="{62D3A0A5-79B4-430F-997E-1096D2FD8996}" destId="{D3D41F30-5C3B-4554-9486-FAC94C425BF2}" srcOrd="2" destOrd="0" parTransId="{879868BD-033B-4E72-BB76-7ECEE7EB5B54}" sibTransId="{C353EFD5-4B7A-406F-ADED-4C57CD096F03}"/>
    <dgm:cxn modelId="{E6C8B9EC-931E-42CE-9768-3E6EF4BC3168}" srcId="{2EC44150-19D3-4874-B8EA-9B819AFD2079}" destId="{49B0BA43-C9E3-4548-9070-03164CFAAEA7}" srcOrd="1" destOrd="0" parTransId="{5AACE220-0A3F-4030-B9B9-5C82EF5248AE}" sibTransId="{982A2A2D-1968-444C-AD4D-8F14C4BA7611}"/>
    <dgm:cxn modelId="{31C96591-5A31-417E-8DE1-B1BBF4FE1D88}" srcId="{62D3A0A5-79B4-430F-997E-1096D2FD8996}" destId="{68AAC77C-63E8-4756-8D4E-5748EA4F53F5}" srcOrd="0" destOrd="0" parTransId="{936740AD-29D1-417B-A963-978EB9E9DAF1}" sibTransId="{723495C6-A7BE-4B18-9694-C5623B9F707A}"/>
    <dgm:cxn modelId="{E14E7A86-C208-4E0E-8750-A30F46937030}" srcId="{2EC44150-19D3-4874-B8EA-9B819AFD2079}" destId="{67589D8D-803C-4B76-B1A9-AD59F277E1BC}" srcOrd="2" destOrd="0" parTransId="{9640D07F-CA93-4630-8753-2055CB6256F3}" sibTransId="{089D6180-23A6-4B2A-85F1-65C1A3A76E81}"/>
    <dgm:cxn modelId="{EC25CF9A-D510-4DCA-A689-F9F5CA125574}" type="presOf" srcId="{597E088E-19EC-422D-A413-6DEB20AD1C14}" destId="{E79E0480-989A-4457-A277-93E85C119874}" srcOrd="0" destOrd="0" presId="urn:microsoft.com/office/officeart/2009/3/layout/PieProcess"/>
    <dgm:cxn modelId="{CDA4B777-9054-4FF7-9B82-D93405E408C4}" type="presOf" srcId="{62D3A0A5-79B4-430F-997E-1096D2FD8996}" destId="{B43D1D4B-819D-4E63-B2B8-67B1BC619E4F}" srcOrd="0" destOrd="0" presId="urn:microsoft.com/office/officeart/2009/3/layout/PieProcess"/>
    <dgm:cxn modelId="{E10155B7-A8FB-44F2-8236-4D5FB6447BDF}" type="presOf" srcId="{2B534FCE-B76C-4577-9190-8504A89EA99D}" destId="{E452888B-A116-4CEB-8CA8-3786809B8428}" srcOrd="0" destOrd="0" presId="urn:microsoft.com/office/officeart/2009/3/layout/PieProcess"/>
    <dgm:cxn modelId="{E8980C7A-57FA-42F1-9CAD-C40C9973FAD1}" type="presOf" srcId="{8CE6C1B8-B3CE-4303-A94E-4D72835BDE4E}" destId="{E452888B-A116-4CEB-8CA8-3786809B8428}" srcOrd="0" destOrd="1" presId="urn:microsoft.com/office/officeart/2009/3/layout/PieProcess"/>
    <dgm:cxn modelId="{699C153E-E3B8-4D88-9829-153ED9DE6502}" type="presOf" srcId="{67589D8D-803C-4B76-B1A9-AD59F277E1BC}" destId="{E79E0480-989A-4457-A277-93E85C119874}" srcOrd="0" destOrd="2" presId="urn:microsoft.com/office/officeart/2009/3/layout/PieProcess"/>
    <dgm:cxn modelId="{EC0792F7-D210-4C58-BE1C-FE79CADE579D}" type="presOf" srcId="{B29AA8D7-612C-4528-8161-716BD4AB4C16}" destId="{2A09CEC4-4389-4744-8213-A148E919DDD9}" srcOrd="0" destOrd="0" presId="urn:microsoft.com/office/officeart/2009/3/layout/PieProcess"/>
    <dgm:cxn modelId="{97E3EE68-A3DE-43ED-BE62-D8D627C98934}" type="presParOf" srcId="{2A09CEC4-4389-4744-8213-A148E919DDD9}" destId="{C203C792-C302-4BE4-9B7D-63E382108341}" srcOrd="0" destOrd="0" presId="urn:microsoft.com/office/officeart/2009/3/layout/PieProcess"/>
    <dgm:cxn modelId="{C3D696A2-50E3-473B-AE1B-D5C745F15B65}" type="presParOf" srcId="{C203C792-C302-4BE4-9B7D-63E382108341}" destId="{82DB72D7-E298-475F-A738-95BBAEE3CC21}" srcOrd="0" destOrd="0" presId="urn:microsoft.com/office/officeart/2009/3/layout/PieProcess"/>
    <dgm:cxn modelId="{99EC5A4A-AF9F-44DF-B5BC-303B3E9A5483}" type="presParOf" srcId="{C203C792-C302-4BE4-9B7D-63E382108341}" destId="{E5D02D19-7FEE-4CB6-888B-B63466F6E346}" srcOrd="1" destOrd="0" presId="urn:microsoft.com/office/officeart/2009/3/layout/PieProcess"/>
    <dgm:cxn modelId="{043FAB5D-8E85-4117-991C-DA34ED70CA73}" type="presParOf" srcId="{C203C792-C302-4BE4-9B7D-63E382108341}" destId="{410E9C5E-CAA2-4C10-B041-7BFC68DB9BFE}" srcOrd="2" destOrd="0" presId="urn:microsoft.com/office/officeart/2009/3/layout/PieProcess"/>
    <dgm:cxn modelId="{3A6A44D8-92FE-4062-864D-0BA49AB16C9E}" type="presParOf" srcId="{2A09CEC4-4389-4744-8213-A148E919DDD9}" destId="{88B0C43A-EC22-4062-9116-BD210A61227D}" srcOrd="1" destOrd="0" presId="urn:microsoft.com/office/officeart/2009/3/layout/PieProcess"/>
    <dgm:cxn modelId="{2FDB05A7-B083-43D7-A863-033676182641}" type="presParOf" srcId="{2A09CEC4-4389-4744-8213-A148E919DDD9}" destId="{66CB6555-99FA-41BA-A75B-1C54DBAA43B0}" srcOrd="2" destOrd="0" presId="urn:microsoft.com/office/officeart/2009/3/layout/PieProcess"/>
    <dgm:cxn modelId="{F5FB2EA8-9CAF-4207-8354-E0B37531463E}" type="presParOf" srcId="{66CB6555-99FA-41BA-A75B-1C54DBAA43B0}" destId="{E452888B-A116-4CEB-8CA8-3786809B8428}" srcOrd="0" destOrd="0" presId="urn:microsoft.com/office/officeart/2009/3/layout/PieProcess"/>
    <dgm:cxn modelId="{2F8A1CC7-D750-464A-8317-AE0A122EBABF}" type="presParOf" srcId="{2A09CEC4-4389-4744-8213-A148E919DDD9}" destId="{4464BFB3-7352-475B-8800-94FB49DC0BF2}" srcOrd="3" destOrd="0" presId="urn:microsoft.com/office/officeart/2009/3/layout/PieProcess"/>
    <dgm:cxn modelId="{9827781F-D125-4C45-A859-99E2AF9493E3}" type="presParOf" srcId="{2A09CEC4-4389-4744-8213-A148E919DDD9}" destId="{5B93FA35-1DD8-40DE-9A73-F26328E16C93}" srcOrd="4" destOrd="0" presId="urn:microsoft.com/office/officeart/2009/3/layout/PieProcess"/>
    <dgm:cxn modelId="{DDE6D56E-DF3C-451A-9236-ACC38B00CB5D}" type="presParOf" srcId="{5B93FA35-1DD8-40DE-9A73-F26328E16C93}" destId="{8882FC78-E3AE-4F74-B661-D4B77BEE014E}" srcOrd="0" destOrd="0" presId="urn:microsoft.com/office/officeart/2009/3/layout/PieProcess"/>
    <dgm:cxn modelId="{72848D16-5466-4748-B9A6-FFB080BD37E1}" type="presParOf" srcId="{5B93FA35-1DD8-40DE-9A73-F26328E16C93}" destId="{A1B75ADE-0401-442A-AE65-51FF5103914C}" srcOrd="1" destOrd="0" presId="urn:microsoft.com/office/officeart/2009/3/layout/PieProcess"/>
    <dgm:cxn modelId="{4A2937CF-930D-40C6-82F0-15137BEC6AE3}" type="presParOf" srcId="{5B93FA35-1DD8-40DE-9A73-F26328E16C93}" destId="{0EAFAF28-BF36-4783-944F-6443598F03AE}" srcOrd="2" destOrd="0" presId="urn:microsoft.com/office/officeart/2009/3/layout/PieProcess"/>
    <dgm:cxn modelId="{FFE5BE55-008F-45DA-923C-DC23B797B14F}" type="presParOf" srcId="{2A09CEC4-4389-4744-8213-A148E919DDD9}" destId="{9AAB645B-C6E5-4894-8642-22160A8C6FE4}" srcOrd="5" destOrd="0" presId="urn:microsoft.com/office/officeart/2009/3/layout/PieProcess"/>
    <dgm:cxn modelId="{A2CF707F-9ADD-4B29-AEEA-BB22E838D498}" type="presParOf" srcId="{2A09CEC4-4389-4744-8213-A148E919DDD9}" destId="{D3AAB7D3-6FA6-403F-B8F6-4D8E87BFCE9E}" srcOrd="6" destOrd="0" presId="urn:microsoft.com/office/officeart/2009/3/layout/PieProcess"/>
    <dgm:cxn modelId="{78B00F04-C921-499D-B51A-03EDD5F7A12D}" type="presParOf" srcId="{D3AAB7D3-6FA6-403F-B8F6-4D8E87BFCE9E}" destId="{E79E0480-989A-4457-A277-93E85C119874}" srcOrd="0" destOrd="0" presId="urn:microsoft.com/office/officeart/2009/3/layout/PieProcess"/>
    <dgm:cxn modelId="{18A87C84-741D-41A6-9A4D-261141A621C7}" type="presParOf" srcId="{2A09CEC4-4389-4744-8213-A148E919DDD9}" destId="{905C20BC-1213-43E5-B2DC-8FEB5916A78A}" srcOrd="7" destOrd="0" presId="urn:microsoft.com/office/officeart/2009/3/layout/PieProcess"/>
    <dgm:cxn modelId="{E502656E-4C53-4751-A56C-C9CB402C26E9}" type="presParOf" srcId="{2A09CEC4-4389-4744-8213-A148E919DDD9}" destId="{381C17A4-FCEF-4983-8000-E0B241633EE8}" srcOrd="8" destOrd="0" presId="urn:microsoft.com/office/officeart/2009/3/layout/PieProcess"/>
    <dgm:cxn modelId="{E4DE56FC-B29E-477A-8171-73030CC63A3C}" type="presParOf" srcId="{381C17A4-FCEF-4983-8000-E0B241633EE8}" destId="{5568D613-F0A7-4C35-8CFF-1847D6EF62AE}" srcOrd="0" destOrd="0" presId="urn:microsoft.com/office/officeart/2009/3/layout/PieProcess"/>
    <dgm:cxn modelId="{64EFB211-502E-4012-9162-2FF31DEDA5D1}" type="presParOf" srcId="{381C17A4-FCEF-4983-8000-E0B241633EE8}" destId="{78F2DF7D-2EED-4553-A7A3-A83A2F7AEE15}" srcOrd="1" destOrd="0" presId="urn:microsoft.com/office/officeart/2009/3/layout/PieProcess"/>
    <dgm:cxn modelId="{255451DD-F702-437F-817C-B44B734D9E55}" type="presParOf" srcId="{381C17A4-FCEF-4983-8000-E0B241633EE8}" destId="{B43D1D4B-819D-4E63-B2B8-67B1BC619E4F}" srcOrd="2" destOrd="0" presId="urn:microsoft.com/office/officeart/2009/3/layout/PieProcess"/>
    <dgm:cxn modelId="{809ADC25-5838-462F-A225-F056C9E510EB}" type="presParOf" srcId="{2A09CEC4-4389-4744-8213-A148E919DDD9}" destId="{24D20E6A-CBB0-4767-9685-8EDB60FAC04D}" srcOrd="9" destOrd="0" presId="urn:microsoft.com/office/officeart/2009/3/layout/PieProcess"/>
    <dgm:cxn modelId="{902D07C6-F478-44B9-A038-FE05D75745A2}" type="presParOf" srcId="{2A09CEC4-4389-4744-8213-A148E919DDD9}" destId="{316875EB-C82E-4CE8-8739-948E41CEA528}" srcOrd="10" destOrd="0" presId="urn:microsoft.com/office/officeart/2009/3/layout/PieProcess"/>
    <dgm:cxn modelId="{8E9F7CBE-DE1B-4288-94E5-1461E234CB82}" type="presParOf" srcId="{316875EB-C82E-4CE8-8739-948E41CEA528}" destId="{8FC4E41B-D253-4E9A-94F7-89679116CD92}" srcOrd="0" destOrd="0" presId="urn:microsoft.com/office/officeart/2009/3/layout/Pi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DB72D7-E298-475F-A738-95BBAEE3CC21}">
      <dsp:nvSpPr>
        <dsp:cNvPr id="0" name=""/>
        <dsp:cNvSpPr/>
      </dsp:nvSpPr>
      <dsp:spPr>
        <a:xfrm>
          <a:off x="1034" y="448448"/>
          <a:ext cx="990621" cy="990621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D02D19-7FEE-4CB6-888B-B63466F6E346}">
      <dsp:nvSpPr>
        <dsp:cNvPr id="0" name=""/>
        <dsp:cNvSpPr/>
      </dsp:nvSpPr>
      <dsp:spPr>
        <a:xfrm>
          <a:off x="100096" y="547511"/>
          <a:ext cx="792497" cy="792497"/>
        </a:xfrm>
        <a:prstGeom prst="pie">
          <a:avLst>
            <a:gd name="adj1" fmla="val 126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0E9C5E-CAA2-4C10-B041-7BFC68DB9BFE}">
      <dsp:nvSpPr>
        <dsp:cNvPr id="0" name=""/>
        <dsp:cNvSpPr/>
      </dsp:nvSpPr>
      <dsp:spPr>
        <a:xfrm rot="16200000">
          <a:off x="-1138180" y="2677346"/>
          <a:ext cx="2872801" cy="594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/>
            <a:t>იანვარი-მარტი 2020</a:t>
          </a:r>
          <a:endParaRPr lang="en-US" sz="1600" kern="1200" dirty="0"/>
        </a:p>
      </dsp:txBody>
      <dsp:txXfrm>
        <a:off x="-1138180" y="2677346"/>
        <a:ext cx="2872801" cy="594372"/>
      </dsp:txXfrm>
    </dsp:sp>
    <dsp:sp modelId="{E452888B-A116-4CEB-8CA8-3786809B8428}">
      <dsp:nvSpPr>
        <dsp:cNvPr id="0" name=""/>
        <dsp:cNvSpPr/>
      </dsp:nvSpPr>
      <dsp:spPr>
        <a:xfrm>
          <a:off x="650980" y="171312"/>
          <a:ext cx="1981242" cy="3875706"/>
        </a:xfrm>
        <a:prstGeom prst="rect">
          <a:avLst/>
        </a:prstGeom>
        <a:noFill/>
        <a:ln w="28575">
          <a:solidFill>
            <a:srgbClr val="4472C4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800" kern="1200" dirty="0" smtClean="0">
            <a:solidFill>
              <a:schemeClr val="accent5">
                <a:lumMod val="50000"/>
              </a:schemeClr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chemeClr val="accent5">
                  <a:lumMod val="50000"/>
                </a:schemeClr>
              </a:solidFill>
            </a:rPr>
            <a:t>კონცეფციის </a:t>
          </a:r>
          <a:r>
            <a:rPr lang="ka-GE" sz="1800" kern="1200" dirty="0">
              <a:solidFill>
                <a:schemeClr val="accent5">
                  <a:lumMod val="50000"/>
                </a:schemeClr>
              </a:solidFill>
            </a:rPr>
            <a:t>თაობაზე საკონსულტაციო </a:t>
          </a:r>
          <a:r>
            <a:rPr lang="ka-GE" sz="1800" kern="1200" dirty="0" smtClean="0">
              <a:solidFill>
                <a:schemeClr val="accent5">
                  <a:lumMod val="50000"/>
                </a:schemeClr>
              </a:solidFill>
            </a:rPr>
            <a:t>შეხვედრები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chemeClr val="accent5">
                  <a:lumMod val="50000"/>
                </a:schemeClr>
              </a:solidFill>
            </a:rPr>
            <a:t> </a:t>
          </a:r>
          <a:endParaRPr lang="en-US" sz="1800" kern="1200" dirty="0">
            <a:solidFill>
              <a:schemeClr val="accent5">
                <a:lumMod val="50000"/>
              </a:schemeClr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>
              <a:solidFill>
                <a:schemeClr val="accent5">
                  <a:lumMod val="50000"/>
                </a:schemeClr>
              </a:solidFill>
            </a:rPr>
            <a:t>დაფინანსების კონცეფციის </a:t>
          </a:r>
          <a:r>
            <a:rPr lang="ka-GE" sz="1800" kern="1200" dirty="0" smtClean="0">
              <a:solidFill>
                <a:schemeClr val="accent5">
                  <a:lumMod val="50000"/>
                </a:schemeClr>
              </a:solidFill>
            </a:rPr>
            <a:t>დასრულება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800" kern="1200" dirty="0" smtClean="0">
            <a:solidFill>
              <a:schemeClr val="accent5">
                <a:lumMod val="50000"/>
              </a:schemeClr>
            </a:solidFill>
          </a:endParaRPr>
        </a:p>
      </dsp:txBody>
      <dsp:txXfrm>
        <a:off x="650980" y="171312"/>
        <a:ext cx="1981242" cy="3875706"/>
      </dsp:txXfrm>
    </dsp:sp>
    <dsp:sp modelId="{8882FC78-E3AE-4F74-B661-D4B77BEE014E}">
      <dsp:nvSpPr>
        <dsp:cNvPr id="0" name=""/>
        <dsp:cNvSpPr/>
      </dsp:nvSpPr>
      <dsp:spPr>
        <a:xfrm>
          <a:off x="3024133" y="448448"/>
          <a:ext cx="990621" cy="990621"/>
        </a:xfrm>
        <a:prstGeom prst="chord">
          <a:avLst>
            <a:gd name="adj1" fmla="val 4800000"/>
            <a:gd name="adj2" fmla="val 1680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B75ADE-0401-442A-AE65-51FF5103914C}">
      <dsp:nvSpPr>
        <dsp:cNvPr id="0" name=""/>
        <dsp:cNvSpPr/>
      </dsp:nvSpPr>
      <dsp:spPr>
        <a:xfrm>
          <a:off x="3123195" y="547511"/>
          <a:ext cx="792497" cy="792497"/>
        </a:xfrm>
        <a:prstGeom prst="pie">
          <a:avLst>
            <a:gd name="adj1" fmla="val 9000000"/>
            <a:gd name="adj2" fmla="val 1620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AFAF28-BF36-4783-944F-6443598F03AE}">
      <dsp:nvSpPr>
        <dsp:cNvPr id="0" name=""/>
        <dsp:cNvSpPr/>
      </dsp:nvSpPr>
      <dsp:spPr>
        <a:xfrm rot="16200000">
          <a:off x="1884918" y="2677346"/>
          <a:ext cx="2872801" cy="594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/>
            <a:t>თებერვალი-აპრილი</a:t>
          </a:r>
          <a:r>
            <a:rPr lang="ka-GE" sz="1400" kern="1200" dirty="0"/>
            <a:t> 2020</a:t>
          </a:r>
          <a:endParaRPr lang="en-US" sz="1400" kern="1200" dirty="0"/>
        </a:p>
      </dsp:txBody>
      <dsp:txXfrm>
        <a:off x="1884918" y="2677346"/>
        <a:ext cx="2872801" cy="594372"/>
      </dsp:txXfrm>
    </dsp:sp>
    <dsp:sp modelId="{E79E0480-989A-4457-A277-93E85C119874}">
      <dsp:nvSpPr>
        <dsp:cNvPr id="0" name=""/>
        <dsp:cNvSpPr/>
      </dsp:nvSpPr>
      <dsp:spPr>
        <a:xfrm>
          <a:off x="3734626" y="194215"/>
          <a:ext cx="3312082" cy="3852803"/>
        </a:xfrm>
        <a:prstGeom prst="rect">
          <a:avLst/>
        </a:prstGeom>
        <a:noFill/>
        <a:ln w="28575">
          <a:solidFill>
            <a:srgbClr val="548235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 smtClean="0">
            <a:solidFill>
              <a:schemeClr val="accent5">
                <a:lumMod val="50000"/>
              </a:schemeClr>
            </a:solidFill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>
              <a:solidFill>
                <a:schemeClr val="accent5">
                  <a:lumMod val="50000"/>
                </a:schemeClr>
              </a:solidFill>
            </a:rPr>
            <a:t>უნივერსალური </a:t>
          </a:r>
          <a:r>
            <a:rPr lang="ka-GE" sz="1700" kern="1200" dirty="0">
              <a:solidFill>
                <a:schemeClr val="accent5">
                  <a:lumMod val="50000"/>
                </a:schemeClr>
              </a:solidFill>
            </a:rPr>
            <a:t>ჯანდაცვის სააგენტოს ჩამოყალიბება</a:t>
          </a:r>
          <a:endParaRPr lang="en-US" sz="1700" kern="1200" dirty="0">
            <a:solidFill>
              <a:schemeClr val="accent5">
                <a:lumMod val="50000"/>
              </a:schemeClr>
            </a:solidFill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>
              <a:solidFill>
                <a:schemeClr val="accent5">
                  <a:lumMod val="50000"/>
                </a:schemeClr>
              </a:solidFill>
            </a:rPr>
            <a:t>ინსტიტუციური განვითარების პროცესის დაწყება </a:t>
          </a:r>
          <a:endParaRPr lang="en-US" sz="1700" kern="1200" dirty="0">
            <a:solidFill>
              <a:schemeClr val="accent5">
                <a:lumMod val="50000"/>
              </a:schemeClr>
            </a:solidFill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>
              <a:solidFill>
                <a:schemeClr val="accent5">
                  <a:lumMod val="50000"/>
                </a:schemeClr>
              </a:solidFill>
            </a:rPr>
            <a:t>აქტუარული გათვლების წარმოების დაწყება -დამქირავებლის/დაქირავებულის კონტრიბუციის ოდენობის და სტანდარტული პაკეტის შემადგენლობის განსაზღვრის მიზნით </a:t>
          </a:r>
          <a:endParaRPr lang="en-US" sz="1700" kern="1200" dirty="0" smtClean="0">
            <a:solidFill>
              <a:schemeClr val="accent5">
                <a:lumMod val="50000"/>
              </a:schemeClr>
            </a:solidFill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3734626" y="194215"/>
        <a:ext cx="3312082" cy="3852803"/>
      </dsp:txXfrm>
    </dsp:sp>
    <dsp:sp modelId="{5568D613-F0A7-4C35-8CFF-1847D6EF62AE}">
      <dsp:nvSpPr>
        <dsp:cNvPr id="0" name=""/>
        <dsp:cNvSpPr/>
      </dsp:nvSpPr>
      <dsp:spPr>
        <a:xfrm>
          <a:off x="7378072" y="448448"/>
          <a:ext cx="990621" cy="990621"/>
        </a:xfrm>
        <a:prstGeom prst="chord">
          <a:avLst>
            <a:gd name="adj1" fmla="val 4800000"/>
            <a:gd name="adj2" fmla="val 1680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F2DF7D-2EED-4553-A7A3-A83A2F7AEE15}">
      <dsp:nvSpPr>
        <dsp:cNvPr id="0" name=""/>
        <dsp:cNvSpPr/>
      </dsp:nvSpPr>
      <dsp:spPr>
        <a:xfrm>
          <a:off x="7477134" y="547511"/>
          <a:ext cx="792497" cy="792497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3D1D4B-819D-4E63-B2B8-67B1BC619E4F}">
      <dsp:nvSpPr>
        <dsp:cNvPr id="0" name=""/>
        <dsp:cNvSpPr/>
      </dsp:nvSpPr>
      <dsp:spPr>
        <a:xfrm rot="16200000">
          <a:off x="6238857" y="2677346"/>
          <a:ext cx="2872801" cy="594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/>
            <a:t>მაისი 2020</a:t>
          </a:r>
          <a:endParaRPr lang="en-US" sz="1600" kern="1200" dirty="0"/>
        </a:p>
      </dsp:txBody>
      <dsp:txXfrm>
        <a:off x="6238857" y="2677346"/>
        <a:ext cx="2872801" cy="594372"/>
      </dsp:txXfrm>
    </dsp:sp>
    <dsp:sp modelId="{8FC4E41B-D253-4E9A-94F7-89679116CD92}">
      <dsp:nvSpPr>
        <dsp:cNvPr id="0" name=""/>
        <dsp:cNvSpPr/>
      </dsp:nvSpPr>
      <dsp:spPr>
        <a:xfrm>
          <a:off x="8072541" y="268651"/>
          <a:ext cx="1981242" cy="3740387"/>
        </a:xfrm>
        <a:prstGeom prst="rect">
          <a:avLst/>
        </a:prstGeom>
        <a:noFill/>
        <a:ln w="28575">
          <a:solidFill>
            <a:srgbClr val="F4B183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solidFill>
              <a:schemeClr val="accent5">
                <a:lumMod val="50000"/>
              </a:schemeClr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chemeClr val="accent5">
                  <a:lumMod val="50000"/>
                </a:schemeClr>
              </a:solidFill>
            </a:rPr>
            <a:t>საკანონმდებლო </a:t>
          </a:r>
          <a:r>
            <a:rPr lang="ka-GE" sz="1800" kern="1200" dirty="0">
              <a:solidFill>
                <a:schemeClr val="accent5">
                  <a:lumMod val="50000"/>
                </a:schemeClr>
              </a:solidFill>
            </a:rPr>
            <a:t>ცვლილებების პაკეტის დასრულება</a:t>
          </a:r>
          <a:endParaRPr lang="en-US" sz="1800" kern="1200" dirty="0">
            <a:solidFill>
              <a:schemeClr val="accent5">
                <a:lumMod val="50000"/>
              </a:schemeClr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>
              <a:solidFill>
                <a:schemeClr val="accent5">
                  <a:lumMod val="50000"/>
                </a:schemeClr>
              </a:solidFill>
            </a:rPr>
            <a:t>ცვლილებების პაკეტის წარდგენა მთავრობაზე განსახილველად</a:t>
          </a:r>
          <a:endParaRPr lang="en-US" sz="1800" kern="1200" dirty="0">
            <a:solidFill>
              <a:schemeClr val="accent5">
                <a:lumMod val="50000"/>
              </a:schemeClr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>
              <a:solidFill>
                <a:schemeClr val="accent5">
                  <a:lumMod val="50000"/>
                </a:schemeClr>
              </a:solidFill>
            </a:rPr>
            <a:t>ცვლილებების პაკეტის წარდგენა პარლამენტში </a:t>
          </a:r>
          <a:endParaRPr lang="en-US" sz="1800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8072541" y="268651"/>
        <a:ext cx="1981242" cy="37403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PieProcess">
  <dgm:title val=""/>
  <dgm:desc val=""/>
  <dgm:catLst>
    <dgm:cat type="list" pri="8600"/>
    <dgm:cat type="process" pri="4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</dgm:alg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w" for="ch" forName="ParentComposite" refType="w" fact="0.5"/>
      <dgm:constr type="h" for="ch" forName="ParentComposite" refType="h"/>
      <dgm:constr type="w" for="ch" forName="negSibTrans" refType="h" refFor="ch" refForName="composite" fact="-0.075"/>
      <dgm:constr type="w" for="ch" forName="sibTrans" refType="w" refFor="ch" refForName="composite" fact="0.0425"/>
    </dgm:constrLst>
    <dgm:forEach name="nodesForEach" axis="ch" ptType="node" cnt="7">
      <dgm:layoutNode name="ParentComposite">
        <dgm:alg type="composite">
          <dgm:param type="ar" val="0.2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l" for="ch" forName="Chord" refType="w" fact="0"/>
              <dgm:constr type="t" for="ch" forName="Chord" refType="h" fact="0"/>
              <dgm:constr type="w" for="ch" forName="Chord" refType="w"/>
              <dgm:constr type="h" for="ch" forName="Chord" refType="h" fact="0.25"/>
              <dgm:constr type="l" for="ch" forName="Pie" refType="w" fact="0.1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if>
          <dgm:else name="Name6">
            <dgm:constrLst>
              <dgm:constr type="r" for="ch" forName="Parent" refType="w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r" for="ch" forName="Chord" refType="w"/>
              <dgm:constr type="t" for="ch" forName="Chord" refType="h" fact="0"/>
              <dgm:constr type="w" for="ch" forName="Chord" refType="w"/>
              <dgm:constr type="h" for="ch" forName="Chord" refType="h" fact="0.25"/>
              <dgm:constr type="r" for="ch" forName="Pie" refType="w" fact="0.9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else>
        </dgm:choose>
        <dgm:layoutNode name="Chord" styleLbl="bgShp">
          <dgm:alg type="sp"/>
          <dgm:choose name="Name7">
            <dgm:if name="Name8" func="var" arg="dir" op="equ" val="norm">
              <dgm:shape xmlns:r="http://schemas.openxmlformats.org/officeDocument/2006/relationships" type="chord" r:blip="">
                <dgm:adjLst>
                  <dgm:adj idx="1" val="80"/>
                  <dgm:adj idx="2" val="-80"/>
                </dgm:adjLst>
              </dgm:shape>
            </dgm:if>
            <dgm:else name="Name9">
              <dgm:shape xmlns:r="http://schemas.openxmlformats.org/officeDocument/2006/relationships" rot="180" type="chord" r:blip="">
                <dgm:adjLst>
                  <dgm:adj idx="1" val="80"/>
                  <dgm:adj idx="2" val="-80"/>
                </dgm:adjLst>
              </dgm:shape>
            </dgm:else>
          </dgm:choose>
          <dgm:presOf/>
        </dgm:layoutNode>
        <dgm:layoutNode name="Pie" styleLbl="alignNode1">
          <dgm:alg type="sp"/>
          <dgm:choose name="Name10">
            <dgm:if name="Name11" func="var" arg="dir" op="equ" val="norm">
              <dgm:choose name="Name12">
                <dgm:if name="Name13" axis="precedSib" ptType="node" func="cnt" op="equ" val="0">
                  <dgm:choose name="Name14">
                    <dgm:if name="Name1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1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17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if name="Name18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35"/>
                          <dgm:adj idx="2" val="-90"/>
                        </dgm:adjLst>
                      </dgm:shape>
                    </dgm:if>
                    <dgm:if name="Name19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26"/>
                          <dgm:adj idx="2" val="-90"/>
                        </dgm:adjLst>
                      </dgm:shape>
                    </dgm:if>
                    <dgm:if name="Name20" axis="followSib" ptType="node" func="cnt" op="equ" val="5">
                      <dgm:shape xmlns:r="http://schemas.openxmlformats.org/officeDocument/2006/relationships" type="pie" r:blip="">
                        <dgm:adjLst>
                          <dgm:adj idx="1" val="-120"/>
                          <dgm:adj idx="2" val="-90"/>
                        </dgm:adjLst>
                      </dgm:shape>
                    </dgm:if>
                    <dgm:else name="Name21">
                      <dgm:shape xmlns:r="http://schemas.openxmlformats.org/officeDocument/2006/relationships" type="pie" r:blip="">
                        <dgm:adjLst>
                          <dgm:adj idx="1" val="-115.7143"/>
                          <dgm:adj idx="2" val="-90"/>
                        </dgm:adjLst>
                      </dgm:shape>
                    </dgm:else>
                  </dgm:choose>
                </dgm:if>
                <dgm:if name="Name22" axis="precedSib" ptType="node" func="cnt" op="equ" val="1">
                  <dgm:choose name="Name23">
                    <dgm:if name="Name24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25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if name="Name26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27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62"/>
                          <dgm:adj idx="2" val="-90"/>
                        </dgm:adjLst>
                      </dgm:shape>
                    </dgm:if>
                    <dgm:if name="Name28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else name="Name29">
                      <dgm:shape xmlns:r="http://schemas.openxmlformats.org/officeDocument/2006/relationships" type="pie" r:blip="">
                        <dgm:adjLst>
                          <dgm:adj idx="1" val="-141.4286"/>
                          <dgm:adj idx="2" val="-90"/>
                        </dgm:adjLst>
                      </dgm:shape>
                    </dgm:else>
                  </dgm:choose>
                </dgm:if>
                <dgm:if name="Name30" axis="precedSib" ptType="node" func="cnt" op="equ" val="2">
                  <dgm:choose name="Name31">
                    <dgm:if name="Name32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33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35"/>
                          <dgm:adj idx="2" val="-90"/>
                        </dgm:adjLst>
                      </dgm:shape>
                    </dgm:if>
                    <dgm:if name="Name34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62"/>
                          <dgm:adj idx="2" val="-90"/>
                        </dgm:adjLst>
                      </dgm:shape>
                    </dgm:if>
                    <dgm:if name="Name35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else name="Name36">
                      <dgm:shape xmlns:r="http://schemas.openxmlformats.org/officeDocument/2006/relationships" type="pie" r:blip="">
                        <dgm:adjLst>
                          <dgm:adj idx="1" val="-167.1429"/>
                          <dgm:adj idx="2" val="-90"/>
                        </dgm:adjLst>
                      </dgm:shape>
                    </dgm:else>
                  </dgm:choose>
                </dgm:if>
                <dgm:if name="Name37" axis="precedSib" ptType="node" func="cnt" op="equ" val="3">
                  <dgm:choose name="Name38">
                    <dgm:if name="Name39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0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6"/>
                          <dgm:adj idx="2" val="-90"/>
                        </dgm:adjLst>
                      </dgm:shape>
                    </dgm:if>
                    <dgm:if name="Name41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else name="Name42">
                      <dgm:shape xmlns:r="http://schemas.openxmlformats.org/officeDocument/2006/relationships" type="pie" r:blip="">
                        <dgm:adjLst>
                          <dgm:adj idx="1" val="167.1429"/>
                          <dgm:adj idx="2" val="-90"/>
                        </dgm:adjLst>
                      </dgm:shape>
                    </dgm:else>
                  </dgm:choose>
                </dgm:if>
                <dgm:if name="Name43" axis="precedSib" ptType="node" func="cnt" op="equ" val="4">
                  <dgm:choose name="Name44">
                    <dgm:if name="Name4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0"/>
                          <dgm:adj idx="2" val="-90"/>
                        </dgm:adjLst>
                      </dgm:shape>
                    </dgm:if>
                    <dgm:else name="Name47">
                      <dgm:shape xmlns:r="http://schemas.openxmlformats.org/officeDocument/2006/relationships" type="pie" r:blip="">
                        <dgm:adjLst>
                          <dgm:adj idx="1" val="141.4286"/>
                          <dgm:adj idx="2" val="-90"/>
                        </dgm:adjLst>
                      </dgm:shape>
                    </dgm:else>
                  </dgm:choose>
                </dgm:if>
                <dgm:if name="Name48" axis="precedSib" ptType="node" func="cnt" op="equ" val="5">
                  <dgm:choose name="Name49">
                    <dgm:if name="Name50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51">
                      <dgm:shape xmlns:r="http://schemas.openxmlformats.org/officeDocument/2006/relationships" type="pie" r:blip="">
                        <dgm:adjLst>
                          <dgm:adj idx="1" val="115.7143"/>
                          <dgm:adj idx="2" val="-90"/>
                        </dgm:adjLst>
                      </dgm:shape>
                    </dgm:else>
                  </dgm:choose>
                </dgm:if>
                <dgm:else name="Name52">
                  <dgm:shape xmlns:r="http://schemas.openxmlformats.org/officeDocument/2006/relationships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if>
            <dgm:else name="Name53">
              <dgm:choose name="Name54">
                <dgm:if name="Name55" axis="precedSib" ptType="node" func="cnt" op="equ" val="0">
                  <dgm:choose name="Name56">
                    <dgm:if name="Name5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5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59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if name="Name60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35"/>
                        </dgm:adjLst>
                      </dgm:shape>
                    </dgm:if>
                    <dgm:if name="Name61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6"/>
                        </dgm:adjLst>
                      </dgm:shape>
                    </dgm:if>
                    <dgm:if name="Name62" axis="followSib" ptType="node" func="cnt" op="equ" val="5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0"/>
                        </dgm:adjLst>
                      </dgm:shape>
                    </dgm:if>
                    <dgm:else name="Name6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15.7143"/>
                        </dgm:adjLst>
                      </dgm:shape>
                    </dgm:else>
                  </dgm:choose>
                </dgm:if>
                <dgm:if name="Name64" axis="precedSib" ptType="node" func="cnt" op="equ" val="1">
                  <dgm:choose name="Name65">
                    <dgm:if name="Name66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67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if name="Name68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69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2"/>
                        </dgm:adjLst>
                      </dgm:shape>
                    </dgm:if>
                    <dgm:if name="Name70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else name="Name7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41.4286"/>
                        </dgm:adjLst>
                      </dgm:shape>
                    </dgm:else>
                  </dgm:choose>
                </dgm:if>
                <dgm:if name="Name72" axis="precedSib" ptType="node" func="cnt" op="equ" val="2">
                  <dgm:choose name="Name73">
                    <dgm:if name="Name74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75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35"/>
                        </dgm:adjLst>
                      </dgm:shape>
                    </dgm:if>
                    <dgm:if name="Name76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2"/>
                        </dgm:adjLst>
                      </dgm:shape>
                    </dgm:if>
                    <dgm:if name="Name77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else name="Name78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7.1429"/>
                        </dgm:adjLst>
                      </dgm:shape>
                    </dgm:else>
                  </dgm:choose>
                </dgm:if>
                <dgm:if name="Name79" axis="precedSib" ptType="node" func="cnt" op="equ" val="3">
                  <dgm:choose name="Name80">
                    <dgm:if name="Name81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2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6"/>
                        </dgm:adjLst>
                      </dgm:shape>
                    </dgm:if>
                    <dgm:if name="Name83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else name="Name8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7.1429"/>
                        </dgm:adjLst>
                      </dgm:shape>
                    </dgm:else>
                  </dgm:choose>
                </dgm:if>
                <dgm:if name="Name85" axis="precedSib" ptType="node" func="cnt" op="equ" val="4">
                  <dgm:choose name="Name86">
                    <dgm:if name="Name8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0"/>
                        </dgm:adjLst>
                      </dgm:shape>
                    </dgm:if>
                    <dgm:else name="Name89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41.4286"/>
                        </dgm:adjLst>
                      </dgm:shape>
                    </dgm:else>
                  </dgm:choose>
                </dgm:if>
                <dgm:if name="Name90" axis="precedSib" ptType="node" func="cnt" op="equ" val="5">
                  <dgm:choose name="Name91">
                    <dgm:if name="Name92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9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15.7143"/>
                        </dgm:adjLst>
                      </dgm:shape>
                    </dgm:else>
                  </dgm:choose>
                </dgm:if>
                <dgm:else name="Name94">
                  <dgm:shape xmlns:r="http://schemas.openxmlformats.org/officeDocument/2006/relationships" rot="180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else>
          </dgm:choose>
          <dgm:presOf/>
        </dgm:layoutNode>
        <dgm:layoutNode name="Parent" styleLbl="revTx">
          <dgm:varLst>
            <dgm:chMax val="1"/>
            <dgm:chPref val="1"/>
            <dgm:bulletEnabled val="1"/>
          </dgm:varLst>
          <dgm:choose name="Name95">
            <dgm:if name="Name96" func="var" arg="dir" op="equ" val="norm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autoTxRot" val="grav"/>
              </dgm:alg>
            </dgm:if>
            <dgm:else name="Name97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autoTxRot" val="grav"/>
              </dgm:alg>
            </dgm:else>
          </dgm:choose>
          <dgm:choose name="Name98">
            <dgm:if name="Name99" func="var" arg="dir" op="equ" val="norm">
              <dgm:shape xmlns:r="http://schemas.openxmlformats.org/officeDocument/2006/relationships" rot="-90" type="rect" r:blip="">
                <dgm:adjLst/>
              </dgm:shape>
            </dgm:if>
            <dgm:else name="Name100">
              <dgm:shape xmlns:r="http://schemas.openxmlformats.org/officeDocument/2006/relationships" rot="90" type="rect" r:blip="">
                <dgm:adjLst/>
              </dgm:shape>
            </dgm:else>
          </dgm:choose>
          <dgm:presOf axis="self" ptType="node"/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</dgm:layoutNode>
      <dgm:choose name="Name101">
        <dgm:if name="Name102" axis="ch" ptType="node" func="cnt" op="gte" val="1">
          <dgm:forEach name="negSibTransForEach" axis="ch" ptType="sibTrans" hideLastTrans="0" cnt="1">
            <dgm:layoutNode name="neg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  <dgm:layoutNode name="composite">
            <dgm:alg type="composite">
              <dgm:param type="ar" val="0.5"/>
            </dgm:alg>
            <dgm:shape xmlns:r="http://schemas.openxmlformats.org/officeDocument/2006/relationships" r:blip="">
              <dgm:adjLst/>
            </dgm:shape>
            <dgm:choose name="Name103">
              <dgm:if name="Name104" func="var" arg="dir" op="equ" val="norm">
                <dgm:constrLst>
                  <dgm:constr type="l" for="ch" forName="Child" refType="w" fact="0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if>
              <dgm:else name="Name105">
                <dgm:constrLst>
                  <dgm:constr type="r" for="ch" forName="Child" refType="w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else>
            </dgm:choose>
            <dgm:ruleLst/>
            <dgm:layoutNode name="Child" styleLbl="revTx">
              <dgm:varLst>
                <dgm:chMax val="0"/>
                <dgm:chPref val="0"/>
                <dgm:bulletEnabled val="1"/>
              </dgm:varLst>
              <dgm:choose name="Name106">
                <dgm:if name="Name107" func="var" arg="dir" op="equ" val="norm">
                  <dgm:alg type="tx">
                    <dgm:param type="parTxLTRAlign" val="l"/>
                    <dgm:param type="parTxRTLAlign" val="r"/>
                    <dgm:param type="txAnchorVert" val="t"/>
                  </dgm:alg>
                </dgm:if>
                <dgm:else name="Name108">
                  <dgm:alg type="tx">
                    <dgm:param type="parTxLTRAlign" val="r"/>
                    <dgm:param type="parTxRTLAlign" val="l"/>
                    <dgm:param type="txAnchorVert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"/>
                <dgm:constr type="rMarg" refType="primFontSz" fact="0"/>
                <dgm:constr type="tMarg" refType="primFontSz" fact="0"/>
                <dgm:constr type="bMarg" refType="primFontSz" fact="0"/>
              </dgm:constrLst>
              <dgm:ruleLst>
                <dgm:rule type="primFontSz" val="5" fact="NaN" max="NaN"/>
              </dgm:ruleLst>
            </dgm:layoutNode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</dgm:if>
        <dgm:else name="Name10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20189-A9EC-4C3C-AC9D-156D01559EB3}" type="datetimeFigureOut">
              <a:rPr lang="en-GB" smtClean="0"/>
              <a:t>15/01/2020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BB7F0-EE35-4551-81F3-8FCC11916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288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949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966DB-3E61-478C-8A06-142CEFFD89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2315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8385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5.xml"/><Relationship Id="rId4" Type="http://schemas.openxmlformats.org/officeDocument/2006/relationships/hyperlink" Target="http://bit.ly/2TtBDfr" TargetMode="Externa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5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AAD347D-5ACD-4C99-B74B-A9C85AD731A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8373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5066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9917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83022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495948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32160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57910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87201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083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84372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-157" y="-265"/>
            <a:ext cx="12191761" cy="6857181"/>
            <a:chOff x="2973586" y="5250656"/>
            <a:chExt cx="2856819" cy="1606800"/>
          </a:xfrm>
        </p:grpSpPr>
        <p:sp>
          <p:nvSpPr>
            <p:cNvPr id="11" name="Google Shape;11;p2"/>
            <p:cNvSpPr/>
            <p:nvPr/>
          </p:nvSpPr>
          <p:spPr>
            <a:xfrm>
              <a:off x="2973586" y="6221960"/>
              <a:ext cx="2856819" cy="635496"/>
            </a:xfrm>
            <a:custGeom>
              <a:avLst/>
              <a:gdLst/>
              <a:ahLst/>
              <a:cxnLst/>
              <a:rect l="l" t="t" r="r" b="b"/>
              <a:pathLst>
                <a:path w="2856819" h="635496" extrusionOk="0">
                  <a:moveTo>
                    <a:pt x="0" y="636040"/>
                  </a:moveTo>
                  <a:lnTo>
                    <a:pt x="2856819" y="636040"/>
                  </a:lnTo>
                  <a:lnTo>
                    <a:pt x="2856819" y="0"/>
                  </a:lnTo>
                  <a:lnTo>
                    <a:pt x="0" y="503857"/>
                  </a:lnTo>
                  <a:lnTo>
                    <a:pt x="0" y="6360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2973586" y="6067738"/>
              <a:ext cx="642784" cy="385464"/>
            </a:xfrm>
            <a:custGeom>
              <a:avLst/>
              <a:gdLst/>
              <a:ahLst/>
              <a:cxnLst/>
              <a:rect l="l" t="t" r="r" b="b"/>
              <a:pathLst>
                <a:path w="642784" h="385464" extrusionOk="0">
                  <a:moveTo>
                    <a:pt x="0" y="113368"/>
                  </a:moveTo>
                  <a:lnTo>
                    <a:pt x="0" y="385724"/>
                  </a:lnTo>
                  <a:lnTo>
                    <a:pt x="642784" y="272355"/>
                  </a:lnTo>
                  <a:lnTo>
                    <a:pt x="642784" y="0"/>
                  </a:lnTo>
                  <a:lnTo>
                    <a:pt x="0" y="113368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3378302" y="5250656"/>
              <a:ext cx="1781048" cy="314027"/>
            </a:xfrm>
            <a:custGeom>
              <a:avLst/>
              <a:gdLst/>
              <a:ahLst/>
              <a:cxnLst/>
              <a:rect l="l" t="t" r="r" b="b"/>
              <a:pathLst>
                <a:path w="1781048" h="314027" extrusionOk="0">
                  <a:moveTo>
                    <a:pt x="238155" y="0"/>
                  </a:moveTo>
                  <a:lnTo>
                    <a:pt x="0" y="42004"/>
                  </a:lnTo>
                  <a:lnTo>
                    <a:pt x="0" y="314359"/>
                  </a:lnTo>
                  <a:lnTo>
                    <a:pt x="1782389" y="0"/>
                  </a:lnTo>
                  <a:lnTo>
                    <a:pt x="23815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4790344" y="5404894"/>
              <a:ext cx="1040060" cy="455414"/>
            </a:xfrm>
            <a:custGeom>
              <a:avLst/>
              <a:gdLst/>
              <a:ahLst/>
              <a:cxnLst/>
              <a:rect l="l" t="t" r="r" b="b"/>
              <a:pathLst>
                <a:path w="1040060" h="455414" extrusionOk="0">
                  <a:moveTo>
                    <a:pt x="1040061" y="0"/>
                  </a:moveTo>
                  <a:lnTo>
                    <a:pt x="0" y="184194"/>
                  </a:lnTo>
                  <a:lnTo>
                    <a:pt x="0" y="456550"/>
                  </a:lnTo>
                  <a:lnTo>
                    <a:pt x="1040061" y="272355"/>
                  </a:lnTo>
                  <a:lnTo>
                    <a:pt x="1040061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973586" y="6263466"/>
              <a:ext cx="1077258" cy="461367"/>
            </a:xfrm>
            <a:custGeom>
              <a:avLst/>
              <a:gdLst/>
              <a:ahLst/>
              <a:cxnLst/>
              <a:rect l="l" t="t" r="r" b="b"/>
              <a:pathLst>
                <a:path w="1077258" h="461367" extrusionOk="0">
                  <a:moveTo>
                    <a:pt x="0" y="189996"/>
                  </a:moveTo>
                  <a:lnTo>
                    <a:pt x="0" y="462351"/>
                  </a:lnTo>
                  <a:lnTo>
                    <a:pt x="1077259" y="272355"/>
                  </a:lnTo>
                  <a:lnTo>
                    <a:pt x="1077259" y="0"/>
                  </a:lnTo>
                  <a:lnTo>
                    <a:pt x="0" y="189996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531332" y="5949605"/>
              <a:ext cx="299073" cy="324445"/>
            </a:xfrm>
            <a:custGeom>
              <a:avLst/>
              <a:gdLst/>
              <a:ahLst/>
              <a:cxnLst/>
              <a:rect l="l" t="t" r="r" b="b"/>
              <a:pathLst>
                <a:path w="299073" h="324445" extrusionOk="0">
                  <a:moveTo>
                    <a:pt x="299073" y="0"/>
                  </a:moveTo>
                  <a:lnTo>
                    <a:pt x="0" y="52748"/>
                  </a:lnTo>
                  <a:lnTo>
                    <a:pt x="0" y="325103"/>
                  </a:lnTo>
                  <a:lnTo>
                    <a:pt x="299073" y="272355"/>
                  </a:lnTo>
                  <a:lnTo>
                    <a:pt x="299073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613394" y="5425142"/>
              <a:ext cx="557972" cy="370582"/>
            </a:xfrm>
            <a:custGeom>
              <a:avLst/>
              <a:gdLst/>
              <a:ahLst/>
              <a:cxnLst/>
              <a:rect l="l" t="t" r="r" b="b"/>
              <a:pathLst>
                <a:path w="557972" h="370582" extrusionOk="0">
                  <a:moveTo>
                    <a:pt x="0" y="98410"/>
                  </a:moveTo>
                  <a:lnTo>
                    <a:pt x="0" y="370765"/>
                  </a:lnTo>
                  <a:lnTo>
                    <a:pt x="557973" y="272355"/>
                  </a:lnTo>
                  <a:lnTo>
                    <a:pt x="557973" y="0"/>
                  </a:lnTo>
                  <a:lnTo>
                    <a:pt x="0" y="9841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636975" y="5677250"/>
              <a:ext cx="193430" cy="305097"/>
            </a:xfrm>
            <a:custGeom>
              <a:avLst/>
              <a:gdLst/>
              <a:ahLst/>
              <a:cxnLst/>
              <a:rect l="l" t="t" r="r" b="b"/>
              <a:pathLst>
                <a:path w="193430" h="305097" extrusionOk="0">
                  <a:moveTo>
                    <a:pt x="193430" y="0"/>
                  </a:moveTo>
                  <a:lnTo>
                    <a:pt x="0" y="34116"/>
                  </a:lnTo>
                  <a:lnTo>
                    <a:pt x="0" y="306471"/>
                  </a:lnTo>
                  <a:lnTo>
                    <a:pt x="193430" y="272355"/>
                  </a:lnTo>
                  <a:lnTo>
                    <a:pt x="19343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609600" y="1065700"/>
            <a:ext cx="7315200" cy="424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741369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oogle Shape;33;p4"/>
          <p:cNvGrpSpPr/>
          <p:nvPr/>
        </p:nvGrpSpPr>
        <p:grpSpPr>
          <a:xfrm>
            <a:off x="-317" y="-267"/>
            <a:ext cx="12191761" cy="6857736"/>
            <a:chOff x="6316957" y="5250656"/>
            <a:chExt cx="2856819" cy="1606930"/>
          </a:xfrm>
        </p:grpSpPr>
        <p:sp>
          <p:nvSpPr>
            <p:cNvPr id="34" name="Google Shape;34;p4"/>
            <p:cNvSpPr/>
            <p:nvPr/>
          </p:nvSpPr>
          <p:spPr>
            <a:xfrm>
              <a:off x="6316957" y="6351571"/>
              <a:ext cx="2856819" cy="506015"/>
            </a:xfrm>
            <a:custGeom>
              <a:avLst/>
              <a:gdLst/>
              <a:ahLst/>
              <a:cxnLst/>
              <a:rect l="l" t="t" r="r" b="b"/>
              <a:pathLst>
                <a:path w="2856819" h="506015" extrusionOk="0">
                  <a:moveTo>
                    <a:pt x="0" y="506429"/>
                  </a:moveTo>
                  <a:lnTo>
                    <a:pt x="2856819" y="506429"/>
                  </a:lnTo>
                  <a:lnTo>
                    <a:pt x="2856819" y="0"/>
                  </a:lnTo>
                  <a:lnTo>
                    <a:pt x="0" y="503856"/>
                  </a:lnTo>
                  <a:lnTo>
                    <a:pt x="0" y="5064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7306428" y="5250656"/>
              <a:ext cx="1434361" cy="253007"/>
            </a:xfrm>
            <a:custGeom>
              <a:avLst/>
              <a:gdLst/>
              <a:ahLst/>
              <a:cxnLst/>
              <a:rect l="l" t="t" r="r" b="b"/>
              <a:pathLst>
                <a:path w="1434361" h="253007" extrusionOk="0">
                  <a:moveTo>
                    <a:pt x="481099" y="0"/>
                  </a:moveTo>
                  <a:lnTo>
                    <a:pt x="0" y="84851"/>
                  </a:lnTo>
                  <a:lnTo>
                    <a:pt x="0" y="253027"/>
                  </a:lnTo>
                  <a:lnTo>
                    <a:pt x="1434642" y="0"/>
                  </a:lnTo>
                  <a:lnTo>
                    <a:pt x="481099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4"/>
            <p:cNvSpPr/>
            <p:nvPr/>
          </p:nvSpPr>
          <p:spPr>
            <a:xfrm>
              <a:off x="6316957" y="6512738"/>
              <a:ext cx="989471" cy="342304"/>
            </a:xfrm>
            <a:custGeom>
              <a:avLst/>
              <a:gdLst/>
              <a:ahLst/>
              <a:cxnLst/>
              <a:rect l="l" t="t" r="r" b="b"/>
              <a:pathLst>
                <a:path w="989471" h="342304" extrusionOk="0">
                  <a:moveTo>
                    <a:pt x="0" y="174513"/>
                  </a:moveTo>
                  <a:lnTo>
                    <a:pt x="0" y="342688"/>
                  </a:lnTo>
                  <a:lnTo>
                    <a:pt x="989471" y="168176"/>
                  </a:lnTo>
                  <a:lnTo>
                    <a:pt x="989471" y="0"/>
                  </a:lnTo>
                  <a:lnTo>
                    <a:pt x="0" y="174513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8885118" y="6183395"/>
              <a:ext cx="288657" cy="218777"/>
            </a:xfrm>
            <a:custGeom>
              <a:avLst/>
              <a:gdLst/>
              <a:ahLst/>
              <a:cxnLst/>
              <a:rect l="l" t="t" r="r" b="b"/>
              <a:pathLst>
                <a:path w="288657" h="218777" extrusionOk="0">
                  <a:moveTo>
                    <a:pt x="288658" y="0"/>
                  </a:moveTo>
                  <a:lnTo>
                    <a:pt x="0" y="50911"/>
                  </a:lnTo>
                  <a:lnTo>
                    <a:pt x="0" y="219087"/>
                  </a:lnTo>
                  <a:lnTo>
                    <a:pt x="288658" y="168176"/>
                  </a:lnTo>
                  <a:lnTo>
                    <a:pt x="28865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6316957" y="6431950"/>
              <a:ext cx="493991" cy="254496"/>
            </a:xfrm>
            <a:custGeom>
              <a:avLst/>
              <a:gdLst/>
              <a:ahLst/>
              <a:cxnLst/>
              <a:rect l="l" t="t" r="r" b="b"/>
              <a:pathLst>
                <a:path w="493991" h="254496" extrusionOk="0">
                  <a:moveTo>
                    <a:pt x="0" y="87125"/>
                  </a:moveTo>
                  <a:lnTo>
                    <a:pt x="0" y="255301"/>
                  </a:lnTo>
                  <a:lnTo>
                    <a:pt x="493992" y="168176"/>
                  </a:lnTo>
                  <a:lnTo>
                    <a:pt x="493992" y="0"/>
                  </a:lnTo>
                  <a:lnTo>
                    <a:pt x="0" y="871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9029447" y="6015219"/>
              <a:ext cx="144328" cy="193476"/>
            </a:xfrm>
            <a:custGeom>
              <a:avLst/>
              <a:gdLst/>
              <a:ahLst/>
              <a:cxnLst/>
              <a:rect l="l" t="t" r="r" b="b"/>
              <a:pathLst>
                <a:path w="144328" h="193476" extrusionOk="0">
                  <a:moveTo>
                    <a:pt x="144329" y="0"/>
                  </a:moveTo>
                  <a:lnTo>
                    <a:pt x="0" y="25456"/>
                  </a:lnTo>
                  <a:lnTo>
                    <a:pt x="0" y="193632"/>
                  </a:lnTo>
                  <a:lnTo>
                    <a:pt x="144329" y="168176"/>
                  </a:lnTo>
                  <a:lnTo>
                    <a:pt x="144329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8224479" y="5847043"/>
              <a:ext cx="949297" cy="334863"/>
            </a:xfrm>
            <a:custGeom>
              <a:avLst/>
              <a:gdLst/>
              <a:ahLst/>
              <a:cxnLst/>
              <a:rect l="l" t="t" r="r" b="b"/>
              <a:pathLst>
                <a:path w="949297" h="334863" extrusionOk="0">
                  <a:moveTo>
                    <a:pt x="949297" y="0"/>
                  </a:moveTo>
                  <a:lnTo>
                    <a:pt x="0" y="167427"/>
                  </a:lnTo>
                  <a:lnTo>
                    <a:pt x="0" y="335603"/>
                  </a:lnTo>
                  <a:lnTo>
                    <a:pt x="949297" y="168176"/>
                  </a:lnTo>
                  <a:lnTo>
                    <a:pt x="949297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4"/>
            <p:cNvSpPr/>
            <p:nvPr/>
          </p:nvSpPr>
          <p:spPr>
            <a:xfrm>
              <a:off x="6677035" y="5840035"/>
              <a:ext cx="629392" cy="278308"/>
            </a:xfrm>
            <a:custGeom>
              <a:avLst/>
              <a:gdLst/>
              <a:ahLst/>
              <a:cxnLst/>
              <a:rect l="l" t="t" r="r" b="b"/>
              <a:pathLst>
                <a:path w="629392" h="278308" extrusionOk="0">
                  <a:moveTo>
                    <a:pt x="0" y="111005"/>
                  </a:moveTo>
                  <a:lnTo>
                    <a:pt x="0" y="279181"/>
                  </a:lnTo>
                  <a:lnTo>
                    <a:pt x="629393" y="168176"/>
                  </a:lnTo>
                  <a:lnTo>
                    <a:pt x="629393" y="0"/>
                  </a:lnTo>
                  <a:lnTo>
                    <a:pt x="0" y="11100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4"/>
            <p:cNvSpPr/>
            <p:nvPr/>
          </p:nvSpPr>
          <p:spPr>
            <a:xfrm>
              <a:off x="6316957" y="5716734"/>
              <a:ext cx="735035" cy="297656"/>
            </a:xfrm>
            <a:custGeom>
              <a:avLst/>
              <a:gdLst/>
              <a:ahLst/>
              <a:cxnLst/>
              <a:rect l="l" t="t" r="r" b="b"/>
              <a:pathLst>
                <a:path w="735035" h="297656" extrusionOk="0">
                  <a:moveTo>
                    <a:pt x="0" y="129638"/>
                  </a:moveTo>
                  <a:lnTo>
                    <a:pt x="0" y="297814"/>
                  </a:lnTo>
                  <a:lnTo>
                    <a:pt x="735036" y="168176"/>
                  </a:lnTo>
                  <a:lnTo>
                    <a:pt x="735036" y="0"/>
                  </a:lnTo>
                  <a:lnTo>
                    <a:pt x="0" y="12963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4"/>
            <p:cNvSpPr/>
            <p:nvPr/>
          </p:nvSpPr>
          <p:spPr>
            <a:xfrm>
              <a:off x="8703591" y="5342516"/>
              <a:ext cx="470184" cy="250031"/>
            </a:xfrm>
            <a:custGeom>
              <a:avLst/>
              <a:gdLst/>
              <a:ahLst/>
              <a:cxnLst/>
              <a:rect l="l" t="t" r="r" b="b"/>
              <a:pathLst>
                <a:path w="470184" h="250031" extrusionOk="0">
                  <a:moveTo>
                    <a:pt x="470185" y="0"/>
                  </a:moveTo>
                  <a:lnTo>
                    <a:pt x="0" y="82927"/>
                  </a:lnTo>
                  <a:lnTo>
                    <a:pt x="0" y="251103"/>
                  </a:lnTo>
                  <a:lnTo>
                    <a:pt x="470185" y="168176"/>
                  </a:lnTo>
                  <a:lnTo>
                    <a:pt x="4701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" name="Google Shape;44;p4"/>
          <p:cNvSpPr txBox="1">
            <a:spLocks noGrp="1"/>
          </p:cNvSpPr>
          <p:nvPr>
            <p:ph type="body" idx="1"/>
          </p:nvPr>
        </p:nvSpPr>
        <p:spPr>
          <a:xfrm>
            <a:off x="1342533" y="903600"/>
            <a:ext cx="6582400" cy="454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41909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1pPr>
            <a:lvl2pPr marL="914378" lvl="1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2pPr>
            <a:lvl3pPr marL="1371566" lvl="2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3pPr>
            <a:lvl4pPr marL="1828754" lvl="3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4pPr>
            <a:lvl5pPr marL="2285943" lvl="4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5pPr>
            <a:lvl6pPr marL="2743132" lvl="5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6pPr>
            <a:lvl7pPr marL="3200320" lvl="6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7pPr>
            <a:lvl8pPr marL="3657509" lvl="7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8pPr>
            <a:lvl9pPr marL="4114697" lvl="8" indent="-41909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4"/>
          <p:cNvSpPr txBox="1"/>
          <p:nvPr/>
        </p:nvSpPr>
        <p:spPr>
          <a:xfrm>
            <a:off x="319400" y="452928"/>
            <a:ext cx="1036000" cy="871600"/>
          </a:xfrm>
          <a:prstGeom prst="rect">
            <a:avLst/>
          </a:prstGeom>
          <a:noFill/>
          <a:ln>
            <a:noFill/>
          </a:ln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0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hivo"/>
                <a:ea typeface="Chivo"/>
                <a:cs typeface="Chivo"/>
                <a:sym typeface="Chivo"/>
              </a:rPr>
              <a:t>“</a:t>
            </a:r>
            <a:endParaRPr kumimoji="0" sz="10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hivo"/>
              <a:ea typeface="Chivo"/>
              <a:cs typeface="Chivo"/>
              <a:sym typeface="Chivo"/>
            </a:endParaRPr>
          </a:p>
        </p:txBody>
      </p:sp>
      <p:sp>
        <p:nvSpPr>
          <p:cNvPr id="46" name="Google Shape;46;p4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81620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9571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5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49" name="Google Shape;49;p5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5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5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5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5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5" name="Google Shape;55;p5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"/>
          <p:cNvSpPr txBox="1">
            <a:spLocks noGrp="1"/>
          </p:cNvSpPr>
          <p:nvPr>
            <p:ph type="body" idx="1"/>
          </p:nvPr>
        </p:nvSpPr>
        <p:spPr>
          <a:xfrm>
            <a:off x="4267200" y="2545733"/>
            <a:ext cx="7315200" cy="368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8" lvl="1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5pPr>
            <a:lvl6pPr marL="2743132" lvl="5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9pPr>
          </a:lstStyle>
          <a:p>
            <a:endParaRPr/>
          </a:p>
        </p:txBody>
      </p:sp>
      <p:sp>
        <p:nvSpPr>
          <p:cNvPr id="57" name="Google Shape;57;p5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375941966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image">
  <p:cSld name="Title + 1 column + image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oogle Shape;59;p6"/>
          <p:cNvGrpSpPr/>
          <p:nvPr/>
        </p:nvGrpSpPr>
        <p:grpSpPr>
          <a:xfrm>
            <a:off x="-317" y="-141"/>
            <a:ext cx="12191761" cy="6857756"/>
            <a:chOff x="6361595" y="2777133"/>
            <a:chExt cx="2856819" cy="1606935"/>
          </a:xfrm>
        </p:grpSpPr>
        <p:sp>
          <p:nvSpPr>
            <p:cNvPr id="60" name="Google Shape;60;p6"/>
            <p:cNvSpPr/>
            <p:nvPr/>
          </p:nvSpPr>
          <p:spPr>
            <a:xfrm>
              <a:off x="6361595" y="3328877"/>
              <a:ext cx="2856819" cy="1055191"/>
            </a:xfrm>
            <a:custGeom>
              <a:avLst/>
              <a:gdLst/>
              <a:ahLst/>
              <a:cxnLst/>
              <a:rect l="l" t="t" r="r" b="b"/>
              <a:pathLst>
                <a:path w="2856819" h="1055191" extrusionOk="0">
                  <a:moveTo>
                    <a:pt x="0" y="1055599"/>
                  </a:moveTo>
                  <a:lnTo>
                    <a:pt x="2856819" y="1055599"/>
                  </a:lnTo>
                  <a:lnTo>
                    <a:pt x="2856819" y="0"/>
                  </a:lnTo>
                  <a:lnTo>
                    <a:pt x="0" y="503854"/>
                  </a:lnTo>
                  <a:lnTo>
                    <a:pt x="0" y="10555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6"/>
            <p:cNvSpPr/>
            <p:nvPr/>
          </p:nvSpPr>
          <p:spPr>
            <a:xfrm>
              <a:off x="6361595" y="3581367"/>
              <a:ext cx="471672" cy="250031"/>
            </a:xfrm>
            <a:custGeom>
              <a:avLst/>
              <a:gdLst/>
              <a:ahLst/>
              <a:cxnLst/>
              <a:rect l="l" t="t" r="r" b="b"/>
              <a:pathLst>
                <a:path w="471672" h="250031" extrusionOk="0">
                  <a:moveTo>
                    <a:pt x="0" y="83189"/>
                  </a:moveTo>
                  <a:lnTo>
                    <a:pt x="0" y="251365"/>
                  </a:lnTo>
                  <a:lnTo>
                    <a:pt x="471673" y="168176"/>
                  </a:lnTo>
                  <a:lnTo>
                    <a:pt x="471673" y="0"/>
                  </a:lnTo>
                  <a:lnTo>
                    <a:pt x="0" y="831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6"/>
            <p:cNvSpPr/>
            <p:nvPr/>
          </p:nvSpPr>
          <p:spPr>
            <a:xfrm>
              <a:off x="8188769" y="3160702"/>
              <a:ext cx="1029645" cy="349746"/>
            </a:xfrm>
            <a:custGeom>
              <a:avLst/>
              <a:gdLst/>
              <a:ahLst/>
              <a:cxnLst/>
              <a:rect l="l" t="t" r="r" b="b"/>
              <a:pathLst>
                <a:path w="1029645" h="349746" extrusionOk="0">
                  <a:moveTo>
                    <a:pt x="1029645" y="0"/>
                  </a:moveTo>
                  <a:lnTo>
                    <a:pt x="0" y="181597"/>
                  </a:lnTo>
                  <a:lnTo>
                    <a:pt x="0" y="349773"/>
                  </a:lnTo>
                  <a:lnTo>
                    <a:pt x="1029645" y="168176"/>
                  </a:lnTo>
                  <a:lnTo>
                    <a:pt x="1029645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6"/>
            <p:cNvSpPr/>
            <p:nvPr/>
          </p:nvSpPr>
          <p:spPr>
            <a:xfrm>
              <a:off x="6361595" y="3343125"/>
              <a:ext cx="868949" cy="319980"/>
            </a:xfrm>
            <a:custGeom>
              <a:avLst/>
              <a:gdLst/>
              <a:ahLst/>
              <a:cxnLst/>
              <a:rect l="l" t="t" r="r" b="b"/>
              <a:pathLst>
                <a:path w="868949" h="319980" extrusionOk="0">
                  <a:moveTo>
                    <a:pt x="0" y="153256"/>
                  </a:moveTo>
                  <a:lnTo>
                    <a:pt x="0" y="321431"/>
                  </a:lnTo>
                  <a:lnTo>
                    <a:pt x="868949" y="168176"/>
                  </a:lnTo>
                  <a:lnTo>
                    <a:pt x="868949" y="0"/>
                  </a:lnTo>
                  <a:lnTo>
                    <a:pt x="0" y="153256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6"/>
            <p:cNvSpPr/>
            <p:nvPr/>
          </p:nvSpPr>
          <p:spPr>
            <a:xfrm>
              <a:off x="6361595" y="3286479"/>
              <a:ext cx="236580" cy="209847"/>
            </a:xfrm>
            <a:custGeom>
              <a:avLst/>
              <a:gdLst/>
              <a:ahLst/>
              <a:cxnLst/>
              <a:rect l="l" t="t" r="r" b="b"/>
              <a:pathLst>
                <a:path w="236580" h="209847" extrusionOk="0">
                  <a:moveTo>
                    <a:pt x="0" y="41725"/>
                  </a:moveTo>
                  <a:lnTo>
                    <a:pt x="0" y="209901"/>
                  </a:lnTo>
                  <a:lnTo>
                    <a:pt x="236580" y="168176"/>
                  </a:lnTo>
                  <a:lnTo>
                    <a:pt x="236580" y="0"/>
                  </a:lnTo>
                  <a:lnTo>
                    <a:pt x="0" y="417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6"/>
            <p:cNvSpPr/>
            <p:nvPr/>
          </p:nvSpPr>
          <p:spPr>
            <a:xfrm>
              <a:off x="8331610" y="2824350"/>
              <a:ext cx="886804" cy="324445"/>
            </a:xfrm>
            <a:custGeom>
              <a:avLst/>
              <a:gdLst/>
              <a:ahLst/>
              <a:cxnLst/>
              <a:rect l="l" t="t" r="r" b="b"/>
              <a:pathLst>
                <a:path w="886804" h="324445" extrusionOk="0">
                  <a:moveTo>
                    <a:pt x="886804" y="0"/>
                  </a:moveTo>
                  <a:lnTo>
                    <a:pt x="0" y="156405"/>
                  </a:lnTo>
                  <a:lnTo>
                    <a:pt x="0" y="324581"/>
                  </a:lnTo>
                  <a:lnTo>
                    <a:pt x="886804" y="168176"/>
                  </a:lnTo>
                  <a:lnTo>
                    <a:pt x="886804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6"/>
            <p:cNvSpPr/>
            <p:nvPr/>
          </p:nvSpPr>
          <p:spPr>
            <a:xfrm>
              <a:off x="6868978" y="2954026"/>
              <a:ext cx="660639" cy="284261"/>
            </a:xfrm>
            <a:custGeom>
              <a:avLst/>
              <a:gdLst/>
              <a:ahLst/>
              <a:cxnLst/>
              <a:rect l="l" t="t" r="r" b="b"/>
              <a:pathLst>
                <a:path w="660639" h="284261" extrusionOk="0">
                  <a:moveTo>
                    <a:pt x="0" y="116516"/>
                  </a:moveTo>
                  <a:lnTo>
                    <a:pt x="0" y="284692"/>
                  </a:lnTo>
                  <a:lnTo>
                    <a:pt x="660639" y="168176"/>
                  </a:lnTo>
                  <a:lnTo>
                    <a:pt x="660639" y="0"/>
                  </a:lnTo>
                  <a:lnTo>
                    <a:pt x="0" y="116516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6"/>
            <p:cNvSpPr/>
            <p:nvPr/>
          </p:nvSpPr>
          <p:spPr>
            <a:xfrm>
              <a:off x="7093655" y="2777133"/>
              <a:ext cx="1438825" cy="253007"/>
            </a:xfrm>
            <a:custGeom>
              <a:avLst/>
              <a:gdLst/>
              <a:ahLst/>
              <a:cxnLst/>
              <a:rect l="l" t="t" r="r" b="b"/>
              <a:pathLst>
                <a:path w="1438825" h="253007" extrusionOk="0">
                  <a:moveTo>
                    <a:pt x="485388" y="0"/>
                  </a:moveTo>
                  <a:lnTo>
                    <a:pt x="0" y="85607"/>
                  </a:lnTo>
                  <a:lnTo>
                    <a:pt x="0" y="253783"/>
                  </a:lnTo>
                  <a:lnTo>
                    <a:pt x="1438932" y="0"/>
                  </a:lnTo>
                  <a:lnTo>
                    <a:pt x="48538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609600" y="3192600"/>
            <a:ext cx="5486400" cy="560800"/>
          </a:xfrm>
          <a:prstGeom prst="rect">
            <a:avLst/>
          </a:prstGeom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body" idx="1"/>
          </p:nvPr>
        </p:nvSpPr>
        <p:spPr>
          <a:xfrm>
            <a:off x="4267200" y="3733567"/>
            <a:ext cx="7315200" cy="2825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marL="457189" lvl="0" indent="-355591" rtl="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8" lvl="1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2pPr>
            <a:lvl3pPr marL="1371566" lvl="2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3pPr>
            <a:lvl4pPr marL="1828754" lvl="3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4pPr>
            <a:lvl5pPr marL="2285943" lvl="4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5pPr>
            <a:lvl6pPr marL="2743132" lvl="5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6pPr>
            <a:lvl7pPr marL="3200320" lvl="6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7pPr>
            <a:lvl8pPr marL="3657509" lvl="7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8pPr>
            <a:lvl9pPr marL="4114697" lvl="8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9pPr>
          </a:lstStyle>
          <a:p>
            <a:endParaRPr/>
          </a:p>
        </p:txBody>
      </p:sp>
      <p:sp>
        <p:nvSpPr>
          <p:cNvPr id="70" name="Google Shape;70;p6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3393021221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7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73" name="Google Shape;73;p7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7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7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7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7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7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9" name="Google Shape;79;p7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7"/>
          <p:cNvSpPr txBox="1">
            <a:spLocks noGrp="1"/>
          </p:cNvSpPr>
          <p:nvPr>
            <p:ph type="body" idx="1"/>
          </p:nvPr>
        </p:nvSpPr>
        <p:spPr>
          <a:xfrm>
            <a:off x="4267167" y="2545733"/>
            <a:ext cx="3324800" cy="402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9pPr>
          </a:lstStyle>
          <a:p>
            <a:endParaRPr/>
          </a:p>
        </p:txBody>
      </p:sp>
      <p:sp>
        <p:nvSpPr>
          <p:cNvPr id="81" name="Google Shape;81;p7"/>
          <p:cNvSpPr txBox="1">
            <a:spLocks noGrp="1"/>
          </p:cNvSpPr>
          <p:nvPr>
            <p:ph type="body" idx="2"/>
          </p:nvPr>
        </p:nvSpPr>
        <p:spPr>
          <a:xfrm>
            <a:off x="8257607" y="2545733"/>
            <a:ext cx="3324800" cy="402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9pPr>
          </a:lstStyle>
          <a:p>
            <a:endParaRPr/>
          </a:p>
        </p:txBody>
      </p:sp>
      <p:sp>
        <p:nvSpPr>
          <p:cNvPr id="82" name="Google Shape;82;p7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621772785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8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85" name="Google Shape;85;p8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8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1" name="Google Shape;91;p8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8"/>
          <p:cNvSpPr txBox="1">
            <a:spLocks noGrp="1"/>
          </p:cNvSpPr>
          <p:nvPr>
            <p:ph type="body" idx="1"/>
          </p:nvPr>
        </p:nvSpPr>
        <p:spPr>
          <a:xfrm>
            <a:off x="609600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3" name="Google Shape;93;p8"/>
          <p:cNvSpPr txBox="1">
            <a:spLocks noGrp="1"/>
          </p:cNvSpPr>
          <p:nvPr>
            <p:ph type="body" idx="2"/>
          </p:nvPr>
        </p:nvSpPr>
        <p:spPr>
          <a:xfrm>
            <a:off x="4386984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4" name="Google Shape;94;p8"/>
          <p:cNvSpPr txBox="1">
            <a:spLocks noGrp="1"/>
          </p:cNvSpPr>
          <p:nvPr>
            <p:ph type="body" idx="3"/>
          </p:nvPr>
        </p:nvSpPr>
        <p:spPr>
          <a:xfrm>
            <a:off x="8164400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5" name="Google Shape;95;p8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256495516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oogle Shape;97;p9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98" name="Google Shape;98;p9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9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9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9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9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9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4" name="Google Shape;104;p9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896210159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oogle Shape;107;p10"/>
          <p:cNvGrpSpPr/>
          <p:nvPr/>
        </p:nvGrpSpPr>
        <p:grpSpPr>
          <a:xfrm>
            <a:off x="-157" y="2"/>
            <a:ext cx="12191761" cy="6859497"/>
            <a:chOff x="2973586" y="0"/>
            <a:chExt cx="2856819" cy="1607343"/>
          </a:xfrm>
        </p:grpSpPr>
        <p:sp>
          <p:nvSpPr>
            <p:cNvPr id="108" name="Google Shape;108;p10"/>
            <p:cNvSpPr/>
            <p:nvPr/>
          </p:nvSpPr>
          <p:spPr>
            <a:xfrm>
              <a:off x="2973586" y="0"/>
              <a:ext cx="2856819" cy="1607343"/>
            </a:xfrm>
            <a:custGeom>
              <a:avLst/>
              <a:gdLst/>
              <a:ahLst/>
              <a:cxnLst/>
              <a:rect l="l" t="t" r="r" b="b"/>
              <a:pathLst>
                <a:path w="2856819" h="1607343" extrusionOk="0">
                  <a:moveTo>
                    <a:pt x="0" y="1607344"/>
                  </a:moveTo>
                  <a:lnTo>
                    <a:pt x="2856819" y="1607344"/>
                  </a:lnTo>
                  <a:lnTo>
                    <a:pt x="2856819" y="0"/>
                  </a:lnTo>
                  <a:lnTo>
                    <a:pt x="2854505" y="0"/>
                  </a:lnTo>
                  <a:lnTo>
                    <a:pt x="0" y="503447"/>
                  </a:lnTo>
                  <a:lnTo>
                    <a:pt x="0" y="16073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0"/>
            <p:cNvSpPr/>
            <p:nvPr/>
          </p:nvSpPr>
          <p:spPr>
            <a:xfrm>
              <a:off x="2973586" y="278850"/>
              <a:ext cx="319904" cy="223242"/>
            </a:xfrm>
            <a:custGeom>
              <a:avLst/>
              <a:gdLst/>
              <a:ahLst/>
              <a:cxnLst/>
              <a:rect l="l" t="t" r="r" b="b"/>
              <a:pathLst>
                <a:path w="319904" h="223242" extrusionOk="0">
                  <a:moveTo>
                    <a:pt x="0" y="56421"/>
                  </a:moveTo>
                  <a:lnTo>
                    <a:pt x="0" y="224597"/>
                  </a:lnTo>
                  <a:lnTo>
                    <a:pt x="319904" y="168176"/>
                  </a:lnTo>
                  <a:lnTo>
                    <a:pt x="319904" y="0"/>
                  </a:lnTo>
                  <a:lnTo>
                    <a:pt x="0" y="56421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0"/>
            <p:cNvSpPr/>
            <p:nvPr/>
          </p:nvSpPr>
          <p:spPr>
            <a:xfrm>
              <a:off x="4446633" y="0"/>
              <a:ext cx="1380795" cy="242589"/>
            </a:xfrm>
            <a:custGeom>
              <a:avLst/>
              <a:gdLst/>
              <a:ahLst/>
              <a:cxnLst/>
              <a:rect l="l" t="t" r="r" b="b"/>
              <a:pathLst>
                <a:path w="1380795" h="242589" extrusionOk="0">
                  <a:moveTo>
                    <a:pt x="427914" y="0"/>
                  </a:moveTo>
                  <a:lnTo>
                    <a:pt x="0" y="75471"/>
                  </a:lnTo>
                  <a:lnTo>
                    <a:pt x="0" y="243647"/>
                  </a:lnTo>
                  <a:lnTo>
                    <a:pt x="1381458" y="0"/>
                  </a:lnTo>
                  <a:lnTo>
                    <a:pt x="427914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0"/>
            <p:cNvSpPr/>
            <p:nvPr/>
          </p:nvSpPr>
          <p:spPr>
            <a:xfrm>
              <a:off x="2973586" y="131406"/>
              <a:ext cx="202358" cy="202406"/>
            </a:xfrm>
            <a:custGeom>
              <a:avLst/>
              <a:gdLst/>
              <a:ahLst/>
              <a:cxnLst/>
              <a:rect l="l" t="t" r="r" b="b"/>
              <a:pathLst>
                <a:path w="202358" h="202406" extrusionOk="0">
                  <a:moveTo>
                    <a:pt x="0" y="35689"/>
                  </a:moveTo>
                  <a:lnTo>
                    <a:pt x="0" y="203865"/>
                  </a:lnTo>
                  <a:lnTo>
                    <a:pt x="202358" y="168176"/>
                  </a:lnTo>
                  <a:lnTo>
                    <a:pt x="202358" y="0"/>
                  </a:lnTo>
                  <a:lnTo>
                    <a:pt x="0" y="356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0"/>
            <p:cNvSpPr/>
            <p:nvPr/>
          </p:nvSpPr>
          <p:spPr>
            <a:xfrm>
              <a:off x="3669936" y="0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3" name="Google Shape;113;p10"/>
          <p:cNvSpPr txBox="1">
            <a:spLocks noGrp="1"/>
          </p:cNvSpPr>
          <p:nvPr>
            <p:ph type="body" idx="1"/>
          </p:nvPr>
        </p:nvSpPr>
        <p:spPr>
          <a:xfrm>
            <a:off x="609600" y="2459033"/>
            <a:ext cx="2920000" cy="3612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228594">
              <a:spcBef>
                <a:spcPts val="360"/>
              </a:spcBef>
              <a:spcAft>
                <a:spcPts val="0"/>
              </a:spcAft>
              <a:buSzPts val="1600"/>
              <a:buNone/>
              <a:defRPr sz="1600"/>
            </a:lvl1pPr>
          </a:lstStyle>
          <a:p>
            <a:endParaRPr/>
          </a:p>
        </p:txBody>
      </p:sp>
      <p:sp>
        <p:nvSpPr>
          <p:cNvPr id="114" name="Google Shape;114;p10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714928405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oogle Shape;116;p11"/>
          <p:cNvGrpSpPr/>
          <p:nvPr/>
        </p:nvGrpSpPr>
        <p:grpSpPr>
          <a:xfrm>
            <a:off x="-157" y="2"/>
            <a:ext cx="12191761" cy="6859497"/>
            <a:chOff x="2973586" y="0"/>
            <a:chExt cx="2856819" cy="1607343"/>
          </a:xfrm>
        </p:grpSpPr>
        <p:sp>
          <p:nvSpPr>
            <p:cNvPr id="117" name="Google Shape;117;p11"/>
            <p:cNvSpPr/>
            <p:nvPr/>
          </p:nvSpPr>
          <p:spPr>
            <a:xfrm>
              <a:off x="2973586" y="0"/>
              <a:ext cx="2856819" cy="1607343"/>
            </a:xfrm>
            <a:custGeom>
              <a:avLst/>
              <a:gdLst/>
              <a:ahLst/>
              <a:cxnLst/>
              <a:rect l="l" t="t" r="r" b="b"/>
              <a:pathLst>
                <a:path w="2856819" h="1607343" extrusionOk="0">
                  <a:moveTo>
                    <a:pt x="0" y="1607344"/>
                  </a:moveTo>
                  <a:lnTo>
                    <a:pt x="2856819" y="1607344"/>
                  </a:lnTo>
                  <a:lnTo>
                    <a:pt x="2856819" y="0"/>
                  </a:lnTo>
                  <a:lnTo>
                    <a:pt x="2854505" y="0"/>
                  </a:lnTo>
                  <a:lnTo>
                    <a:pt x="0" y="503447"/>
                  </a:lnTo>
                  <a:lnTo>
                    <a:pt x="0" y="16073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2973586" y="278850"/>
              <a:ext cx="319904" cy="223242"/>
            </a:xfrm>
            <a:custGeom>
              <a:avLst/>
              <a:gdLst/>
              <a:ahLst/>
              <a:cxnLst/>
              <a:rect l="l" t="t" r="r" b="b"/>
              <a:pathLst>
                <a:path w="319904" h="223242" extrusionOk="0">
                  <a:moveTo>
                    <a:pt x="0" y="56421"/>
                  </a:moveTo>
                  <a:lnTo>
                    <a:pt x="0" y="224597"/>
                  </a:lnTo>
                  <a:lnTo>
                    <a:pt x="319904" y="168176"/>
                  </a:lnTo>
                  <a:lnTo>
                    <a:pt x="319904" y="0"/>
                  </a:lnTo>
                  <a:lnTo>
                    <a:pt x="0" y="56421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1"/>
            <p:cNvSpPr/>
            <p:nvPr/>
          </p:nvSpPr>
          <p:spPr>
            <a:xfrm>
              <a:off x="4446633" y="0"/>
              <a:ext cx="1380795" cy="242589"/>
            </a:xfrm>
            <a:custGeom>
              <a:avLst/>
              <a:gdLst/>
              <a:ahLst/>
              <a:cxnLst/>
              <a:rect l="l" t="t" r="r" b="b"/>
              <a:pathLst>
                <a:path w="1380795" h="242589" extrusionOk="0">
                  <a:moveTo>
                    <a:pt x="427914" y="0"/>
                  </a:moveTo>
                  <a:lnTo>
                    <a:pt x="0" y="75471"/>
                  </a:lnTo>
                  <a:lnTo>
                    <a:pt x="0" y="243647"/>
                  </a:lnTo>
                  <a:lnTo>
                    <a:pt x="1381458" y="0"/>
                  </a:lnTo>
                  <a:lnTo>
                    <a:pt x="427914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1"/>
            <p:cNvSpPr/>
            <p:nvPr/>
          </p:nvSpPr>
          <p:spPr>
            <a:xfrm>
              <a:off x="2973586" y="131406"/>
              <a:ext cx="202358" cy="202406"/>
            </a:xfrm>
            <a:custGeom>
              <a:avLst/>
              <a:gdLst/>
              <a:ahLst/>
              <a:cxnLst/>
              <a:rect l="l" t="t" r="r" b="b"/>
              <a:pathLst>
                <a:path w="202358" h="202406" extrusionOk="0">
                  <a:moveTo>
                    <a:pt x="0" y="35689"/>
                  </a:moveTo>
                  <a:lnTo>
                    <a:pt x="0" y="203865"/>
                  </a:lnTo>
                  <a:lnTo>
                    <a:pt x="202358" y="168176"/>
                  </a:lnTo>
                  <a:lnTo>
                    <a:pt x="202358" y="0"/>
                  </a:lnTo>
                  <a:lnTo>
                    <a:pt x="0" y="356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1"/>
            <p:cNvSpPr/>
            <p:nvPr/>
          </p:nvSpPr>
          <p:spPr>
            <a:xfrm>
              <a:off x="3669936" y="0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2" name="Google Shape;122;p11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322502755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Image background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oogle Shape;124;p12"/>
          <p:cNvGrpSpPr/>
          <p:nvPr/>
        </p:nvGrpSpPr>
        <p:grpSpPr>
          <a:xfrm>
            <a:off x="-317" y="-267"/>
            <a:ext cx="12191761" cy="6857736"/>
            <a:chOff x="6316957" y="5250656"/>
            <a:chExt cx="2856819" cy="1606930"/>
          </a:xfrm>
        </p:grpSpPr>
        <p:sp>
          <p:nvSpPr>
            <p:cNvPr id="125" name="Google Shape;125;p12"/>
            <p:cNvSpPr/>
            <p:nvPr/>
          </p:nvSpPr>
          <p:spPr>
            <a:xfrm>
              <a:off x="6316957" y="6351571"/>
              <a:ext cx="2856819" cy="506015"/>
            </a:xfrm>
            <a:custGeom>
              <a:avLst/>
              <a:gdLst/>
              <a:ahLst/>
              <a:cxnLst/>
              <a:rect l="l" t="t" r="r" b="b"/>
              <a:pathLst>
                <a:path w="2856819" h="506015" extrusionOk="0">
                  <a:moveTo>
                    <a:pt x="0" y="506429"/>
                  </a:moveTo>
                  <a:lnTo>
                    <a:pt x="2856819" y="506429"/>
                  </a:lnTo>
                  <a:lnTo>
                    <a:pt x="2856819" y="0"/>
                  </a:lnTo>
                  <a:lnTo>
                    <a:pt x="0" y="503856"/>
                  </a:lnTo>
                  <a:lnTo>
                    <a:pt x="0" y="5064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12"/>
            <p:cNvSpPr/>
            <p:nvPr/>
          </p:nvSpPr>
          <p:spPr>
            <a:xfrm>
              <a:off x="7306428" y="5250656"/>
              <a:ext cx="1434361" cy="253007"/>
            </a:xfrm>
            <a:custGeom>
              <a:avLst/>
              <a:gdLst/>
              <a:ahLst/>
              <a:cxnLst/>
              <a:rect l="l" t="t" r="r" b="b"/>
              <a:pathLst>
                <a:path w="1434361" h="253007" extrusionOk="0">
                  <a:moveTo>
                    <a:pt x="481099" y="0"/>
                  </a:moveTo>
                  <a:lnTo>
                    <a:pt x="0" y="84851"/>
                  </a:lnTo>
                  <a:lnTo>
                    <a:pt x="0" y="253027"/>
                  </a:lnTo>
                  <a:lnTo>
                    <a:pt x="1434642" y="0"/>
                  </a:lnTo>
                  <a:lnTo>
                    <a:pt x="481099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2"/>
            <p:cNvSpPr/>
            <p:nvPr/>
          </p:nvSpPr>
          <p:spPr>
            <a:xfrm>
              <a:off x="6316957" y="6512738"/>
              <a:ext cx="989471" cy="342304"/>
            </a:xfrm>
            <a:custGeom>
              <a:avLst/>
              <a:gdLst/>
              <a:ahLst/>
              <a:cxnLst/>
              <a:rect l="l" t="t" r="r" b="b"/>
              <a:pathLst>
                <a:path w="989471" h="342304" extrusionOk="0">
                  <a:moveTo>
                    <a:pt x="0" y="174513"/>
                  </a:moveTo>
                  <a:lnTo>
                    <a:pt x="0" y="342688"/>
                  </a:lnTo>
                  <a:lnTo>
                    <a:pt x="989471" y="168176"/>
                  </a:lnTo>
                  <a:lnTo>
                    <a:pt x="989471" y="0"/>
                  </a:lnTo>
                  <a:lnTo>
                    <a:pt x="0" y="174513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2"/>
            <p:cNvSpPr/>
            <p:nvPr/>
          </p:nvSpPr>
          <p:spPr>
            <a:xfrm>
              <a:off x="8885118" y="6183395"/>
              <a:ext cx="288657" cy="218777"/>
            </a:xfrm>
            <a:custGeom>
              <a:avLst/>
              <a:gdLst/>
              <a:ahLst/>
              <a:cxnLst/>
              <a:rect l="l" t="t" r="r" b="b"/>
              <a:pathLst>
                <a:path w="288657" h="218777" extrusionOk="0">
                  <a:moveTo>
                    <a:pt x="288658" y="0"/>
                  </a:moveTo>
                  <a:lnTo>
                    <a:pt x="0" y="50911"/>
                  </a:lnTo>
                  <a:lnTo>
                    <a:pt x="0" y="219087"/>
                  </a:lnTo>
                  <a:lnTo>
                    <a:pt x="288658" y="168176"/>
                  </a:lnTo>
                  <a:lnTo>
                    <a:pt x="28865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2"/>
            <p:cNvSpPr/>
            <p:nvPr/>
          </p:nvSpPr>
          <p:spPr>
            <a:xfrm>
              <a:off x="6316957" y="6431950"/>
              <a:ext cx="493991" cy="254496"/>
            </a:xfrm>
            <a:custGeom>
              <a:avLst/>
              <a:gdLst/>
              <a:ahLst/>
              <a:cxnLst/>
              <a:rect l="l" t="t" r="r" b="b"/>
              <a:pathLst>
                <a:path w="493991" h="254496" extrusionOk="0">
                  <a:moveTo>
                    <a:pt x="0" y="87125"/>
                  </a:moveTo>
                  <a:lnTo>
                    <a:pt x="0" y="255301"/>
                  </a:lnTo>
                  <a:lnTo>
                    <a:pt x="493992" y="168176"/>
                  </a:lnTo>
                  <a:lnTo>
                    <a:pt x="493992" y="0"/>
                  </a:lnTo>
                  <a:lnTo>
                    <a:pt x="0" y="871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2"/>
            <p:cNvSpPr/>
            <p:nvPr/>
          </p:nvSpPr>
          <p:spPr>
            <a:xfrm>
              <a:off x="9029447" y="6015219"/>
              <a:ext cx="144328" cy="193476"/>
            </a:xfrm>
            <a:custGeom>
              <a:avLst/>
              <a:gdLst/>
              <a:ahLst/>
              <a:cxnLst/>
              <a:rect l="l" t="t" r="r" b="b"/>
              <a:pathLst>
                <a:path w="144328" h="193476" extrusionOk="0">
                  <a:moveTo>
                    <a:pt x="144329" y="0"/>
                  </a:moveTo>
                  <a:lnTo>
                    <a:pt x="0" y="25456"/>
                  </a:lnTo>
                  <a:lnTo>
                    <a:pt x="0" y="193632"/>
                  </a:lnTo>
                  <a:lnTo>
                    <a:pt x="144329" y="168176"/>
                  </a:lnTo>
                  <a:lnTo>
                    <a:pt x="144329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12"/>
            <p:cNvSpPr/>
            <p:nvPr/>
          </p:nvSpPr>
          <p:spPr>
            <a:xfrm>
              <a:off x="8224479" y="5847043"/>
              <a:ext cx="949297" cy="334863"/>
            </a:xfrm>
            <a:custGeom>
              <a:avLst/>
              <a:gdLst/>
              <a:ahLst/>
              <a:cxnLst/>
              <a:rect l="l" t="t" r="r" b="b"/>
              <a:pathLst>
                <a:path w="949297" h="334863" extrusionOk="0">
                  <a:moveTo>
                    <a:pt x="949297" y="0"/>
                  </a:moveTo>
                  <a:lnTo>
                    <a:pt x="0" y="167427"/>
                  </a:lnTo>
                  <a:lnTo>
                    <a:pt x="0" y="335603"/>
                  </a:lnTo>
                  <a:lnTo>
                    <a:pt x="949297" y="168176"/>
                  </a:lnTo>
                  <a:lnTo>
                    <a:pt x="949297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2"/>
            <p:cNvSpPr/>
            <p:nvPr/>
          </p:nvSpPr>
          <p:spPr>
            <a:xfrm>
              <a:off x="6677035" y="5840035"/>
              <a:ext cx="629392" cy="278308"/>
            </a:xfrm>
            <a:custGeom>
              <a:avLst/>
              <a:gdLst/>
              <a:ahLst/>
              <a:cxnLst/>
              <a:rect l="l" t="t" r="r" b="b"/>
              <a:pathLst>
                <a:path w="629392" h="278308" extrusionOk="0">
                  <a:moveTo>
                    <a:pt x="0" y="111005"/>
                  </a:moveTo>
                  <a:lnTo>
                    <a:pt x="0" y="279181"/>
                  </a:lnTo>
                  <a:lnTo>
                    <a:pt x="629393" y="168176"/>
                  </a:lnTo>
                  <a:lnTo>
                    <a:pt x="629393" y="0"/>
                  </a:lnTo>
                  <a:lnTo>
                    <a:pt x="0" y="11100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2"/>
            <p:cNvSpPr/>
            <p:nvPr/>
          </p:nvSpPr>
          <p:spPr>
            <a:xfrm>
              <a:off x="6316957" y="5716734"/>
              <a:ext cx="735035" cy="297656"/>
            </a:xfrm>
            <a:custGeom>
              <a:avLst/>
              <a:gdLst/>
              <a:ahLst/>
              <a:cxnLst/>
              <a:rect l="l" t="t" r="r" b="b"/>
              <a:pathLst>
                <a:path w="735035" h="297656" extrusionOk="0">
                  <a:moveTo>
                    <a:pt x="0" y="129638"/>
                  </a:moveTo>
                  <a:lnTo>
                    <a:pt x="0" y="297814"/>
                  </a:lnTo>
                  <a:lnTo>
                    <a:pt x="735036" y="168176"/>
                  </a:lnTo>
                  <a:lnTo>
                    <a:pt x="735036" y="0"/>
                  </a:lnTo>
                  <a:lnTo>
                    <a:pt x="0" y="12963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2"/>
            <p:cNvSpPr/>
            <p:nvPr/>
          </p:nvSpPr>
          <p:spPr>
            <a:xfrm>
              <a:off x="8703591" y="5342516"/>
              <a:ext cx="470184" cy="250031"/>
            </a:xfrm>
            <a:custGeom>
              <a:avLst/>
              <a:gdLst/>
              <a:ahLst/>
              <a:cxnLst/>
              <a:rect l="l" t="t" r="r" b="b"/>
              <a:pathLst>
                <a:path w="470184" h="250031" extrusionOk="0">
                  <a:moveTo>
                    <a:pt x="470185" y="0"/>
                  </a:moveTo>
                  <a:lnTo>
                    <a:pt x="0" y="82927"/>
                  </a:lnTo>
                  <a:lnTo>
                    <a:pt x="0" y="251103"/>
                  </a:lnTo>
                  <a:lnTo>
                    <a:pt x="470185" y="168176"/>
                  </a:lnTo>
                  <a:lnTo>
                    <a:pt x="4701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5" name="Google Shape;135;p12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70513420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-157" y="-265"/>
            <a:ext cx="12191761" cy="6857181"/>
            <a:chOff x="2973586" y="5250656"/>
            <a:chExt cx="2856819" cy="1606800"/>
          </a:xfrm>
        </p:grpSpPr>
        <p:sp>
          <p:nvSpPr>
            <p:cNvPr id="11" name="Google Shape;11;p2"/>
            <p:cNvSpPr/>
            <p:nvPr/>
          </p:nvSpPr>
          <p:spPr>
            <a:xfrm>
              <a:off x="2973586" y="6221960"/>
              <a:ext cx="2856819" cy="635496"/>
            </a:xfrm>
            <a:custGeom>
              <a:avLst/>
              <a:gdLst/>
              <a:ahLst/>
              <a:cxnLst/>
              <a:rect l="l" t="t" r="r" b="b"/>
              <a:pathLst>
                <a:path w="2856819" h="635496" extrusionOk="0">
                  <a:moveTo>
                    <a:pt x="0" y="636040"/>
                  </a:moveTo>
                  <a:lnTo>
                    <a:pt x="2856819" y="636040"/>
                  </a:lnTo>
                  <a:lnTo>
                    <a:pt x="2856819" y="0"/>
                  </a:lnTo>
                  <a:lnTo>
                    <a:pt x="0" y="503857"/>
                  </a:lnTo>
                  <a:lnTo>
                    <a:pt x="0" y="6360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2973586" y="6067738"/>
              <a:ext cx="642784" cy="385464"/>
            </a:xfrm>
            <a:custGeom>
              <a:avLst/>
              <a:gdLst/>
              <a:ahLst/>
              <a:cxnLst/>
              <a:rect l="l" t="t" r="r" b="b"/>
              <a:pathLst>
                <a:path w="642784" h="385464" extrusionOk="0">
                  <a:moveTo>
                    <a:pt x="0" y="113368"/>
                  </a:moveTo>
                  <a:lnTo>
                    <a:pt x="0" y="385724"/>
                  </a:lnTo>
                  <a:lnTo>
                    <a:pt x="642784" y="272355"/>
                  </a:lnTo>
                  <a:lnTo>
                    <a:pt x="642784" y="0"/>
                  </a:lnTo>
                  <a:lnTo>
                    <a:pt x="0" y="113368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3378302" y="5250656"/>
              <a:ext cx="1781048" cy="314027"/>
            </a:xfrm>
            <a:custGeom>
              <a:avLst/>
              <a:gdLst/>
              <a:ahLst/>
              <a:cxnLst/>
              <a:rect l="l" t="t" r="r" b="b"/>
              <a:pathLst>
                <a:path w="1781048" h="314027" extrusionOk="0">
                  <a:moveTo>
                    <a:pt x="238155" y="0"/>
                  </a:moveTo>
                  <a:lnTo>
                    <a:pt x="0" y="42004"/>
                  </a:lnTo>
                  <a:lnTo>
                    <a:pt x="0" y="314359"/>
                  </a:lnTo>
                  <a:lnTo>
                    <a:pt x="1782389" y="0"/>
                  </a:lnTo>
                  <a:lnTo>
                    <a:pt x="23815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4790344" y="5404894"/>
              <a:ext cx="1040060" cy="455414"/>
            </a:xfrm>
            <a:custGeom>
              <a:avLst/>
              <a:gdLst/>
              <a:ahLst/>
              <a:cxnLst/>
              <a:rect l="l" t="t" r="r" b="b"/>
              <a:pathLst>
                <a:path w="1040060" h="455414" extrusionOk="0">
                  <a:moveTo>
                    <a:pt x="1040061" y="0"/>
                  </a:moveTo>
                  <a:lnTo>
                    <a:pt x="0" y="184194"/>
                  </a:lnTo>
                  <a:lnTo>
                    <a:pt x="0" y="456550"/>
                  </a:lnTo>
                  <a:lnTo>
                    <a:pt x="1040061" y="272355"/>
                  </a:lnTo>
                  <a:lnTo>
                    <a:pt x="1040061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973586" y="6263466"/>
              <a:ext cx="1077258" cy="461367"/>
            </a:xfrm>
            <a:custGeom>
              <a:avLst/>
              <a:gdLst/>
              <a:ahLst/>
              <a:cxnLst/>
              <a:rect l="l" t="t" r="r" b="b"/>
              <a:pathLst>
                <a:path w="1077258" h="461367" extrusionOk="0">
                  <a:moveTo>
                    <a:pt x="0" y="189996"/>
                  </a:moveTo>
                  <a:lnTo>
                    <a:pt x="0" y="462351"/>
                  </a:lnTo>
                  <a:lnTo>
                    <a:pt x="1077259" y="272355"/>
                  </a:lnTo>
                  <a:lnTo>
                    <a:pt x="1077259" y="0"/>
                  </a:lnTo>
                  <a:lnTo>
                    <a:pt x="0" y="189996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531332" y="5949605"/>
              <a:ext cx="299073" cy="324445"/>
            </a:xfrm>
            <a:custGeom>
              <a:avLst/>
              <a:gdLst/>
              <a:ahLst/>
              <a:cxnLst/>
              <a:rect l="l" t="t" r="r" b="b"/>
              <a:pathLst>
                <a:path w="299073" h="324445" extrusionOk="0">
                  <a:moveTo>
                    <a:pt x="299073" y="0"/>
                  </a:moveTo>
                  <a:lnTo>
                    <a:pt x="0" y="52748"/>
                  </a:lnTo>
                  <a:lnTo>
                    <a:pt x="0" y="325103"/>
                  </a:lnTo>
                  <a:lnTo>
                    <a:pt x="299073" y="272355"/>
                  </a:lnTo>
                  <a:lnTo>
                    <a:pt x="299073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613394" y="5425142"/>
              <a:ext cx="557972" cy="370582"/>
            </a:xfrm>
            <a:custGeom>
              <a:avLst/>
              <a:gdLst/>
              <a:ahLst/>
              <a:cxnLst/>
              <a:rect l="l" t="t" r="r" b="b"/>
              <a:pathLst>
                <a:path w="557972" h="370582" extrusionOk="0">
                  <a:moveTo>
                    <a:pt x="0" y="98410"/>
                  </a:moveTo>
                  <a:lnTo>
                    <a:pt x="0" y="370765"/>
                  </a:lnTo>
                  <a:lnTo>
                    <a:pt x="557973" y="272355"/>
                  </a:lnTo>
                  <a:lnTo>
                    <a:pt x="557973" y="0"/>
                  </a:lnTo>
                  <a:lnTo>
                    <a:pt x="0" y="9841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636975" y="5677250"/>
              <a:ext cx="193430" cy="305097"/>
            </a:xfrm>
            <a:custGeom>
              <a:avLst/>
              <a:gdLst/>
              <a:ahLst/>
              <a:cxnLst/>
              <a:rect l="l" t="t" r="r" b="b"/>
              <a:pathLst>
                <a:path w="193430" h="305097" extrusionOk="0">
                  <a:moveTo>
                    <a:pt x="193430" y="0"/>
                  </a:moveTo>
                  <a:lnTo>
                    <a:pt x="0" y="34116"/>
                  </a:lnTo>
                  <a:lnTo>
                    <a:pt x="0" y="306471"/>
                  </a:lnTo>
                  <a:lnTo>
                    <a:pt x="193430" y="272355"/>
                  </a:lnTo>
                  <a:lnTo>
                    <a:pt x="19343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609600" y="1065700"/>
            <a:ext cx="7315200" cy="424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9386127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oogle Shape;33;p4"/>
          <p:cNvGrpSpPr/>
          <p:nvPr/>
        </p:nvGrpSpPr>
        <p:grpSpPr>
          <a:xfrm>
            <a:off x="-317" y="-267"/>
            <a:ext cx="12191761" cy="6857736"/>
            <a:chOff x="6316957" y="5250656"/>
            <a:chExt cx="2856819" cy="1606930"/>
          </a:xfrm>
        </p:grpSpPr>
        <p:sp>
          <p:nvSpPr>
            <p:cNvPr id="34" name="Google Shape;34;p4"/>
            <p:cNvSpPr/>
            <p:nvPr/>
          </p:nvSpPr>
          <p:spPr>
            <a:xfrm>
              <a:off x="6316957" y="6351571"/>
              <a:ext cx="2856819" cy="506015"/>
            </a:xfrm>
            <a:custGeom>
              <a:avLst/>
              <a:gdLst/>
              <a:ahLst/>
              <a:cxnLst/>
              <a:rect l="l" t="t" r="r" b="b"/>
              <a:pathLst>
                <a:path w="2856819" h="506015" extrusionOk="0">
                  <a:moveTo>
                    <a:pt x="0" y="506429"/>
                  </a:moveTo>
                  <a:lnTo>
                    <a:pt x="2856819" y="506429"/>
                  </a:lnTo>
                  <a:lnTo>
                    <a:pt x="2856819" y="0"/>
                  </a:lnTo>
                  <a:lnTo>
                    <a:pt x="0" y="503856"/>
                  </a:lnTo>
                  <a:lnTo>
                    <a:pt x="0" y="5064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7306428" y="5250656"/>
              <a:ext cx="1434361" cy="253007"/>
            </a:xfrm>
            <a:custGeom>
              <a:avLst/>
              <a:gdLst/>
              <a:ahLst/>
              <a:cxnLst/>
              <a:rect l="l" t="t" r="r" b="b"/>
              <a:pathLst>
                <a:path w="1434361" h="253007" extrusionOk="0">
                  <a:moveTo>
                    <a:pt x="481099" y="0"/>
                  </a:moveTo>
                  <a:lnTo>
                    <a:pt x="0" y="84851"/>
                  </a:lnTo>
                  <a:lnTo>
                    <a:pt x="0" y="253027"/>
                  </a:lnTo>
                  <a:lnTo>
                    <a:pt x="1434642" y="0"/>
                  </a:lnTo>
                  <a:lnTo>
                    <a:pt x="481099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4"/>
            <p:cNvSpPr/>
            <p:nvPr/>
          </p:nvSpPr>
          <p:spPr>
            <a:xfrm>
              <a:off x="6316957" y="6512738"/>
              <a:ext cx="989471" cy="342304"/>
            </a:xfrm>
            <a:custGeom>
              <a:avLst/>
              <a:gdLst/>
              <a:ahLst/>
              <a:cxnLst/>
              <a:rect l="l" t="t" r="r" b="b"/>
              <a:pathLst>
                <a:path w="989471" h="342304" extrusionOk="0">
                  <a:moveTo>
                    <a:pt x="0" y="174513"/>
                  </a:moveTo>
                  <a:lnTo>
                    <a:pt x="0" y="342688"/>
                  </a:lnTo>
                  <a:lnTo>
                    <a:pt x="989471" y="168176"/>
                  </a:lnTo>
                  <a:lnTo>
                    <a:pt x="989471" y="0"/>
                  </a:lnTo>
                  <a:lnTo>
                    <a:pt x="0" y="174513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8885118" y="6183395"/>
              <a:ext cx="288657" cy="218777"/>
            </a:xfrm>
            <a:custGeom>
              <a:avLst/>
              <a:gdLst/>
              <a:ahLst/>
              <a:cxnLst/>
              <a:rect l="l" t="t" r="r" b="b"/>
              <a:pathLst>
                <a:path w="288657" h="218777" extrusionOk="0">
                  <a:moveTo>
                    <a:pt x="288658" y="0"/>
                  </a:moveTo>
                  <a:lnTo>
                    <a:pt x="0" y="50911"/>
                  </a:lnTo>
                  <a:lnTo>
                    <a:pt x="0" y="219087"/>
                  </a:lnTo>
                  <a:lnTo>
                    <a:pt x="288658" y="168176"/>
                  </a:lnTo>
                  <a:lnTo>
                    <a:pt x="28865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6316957" y="6431950"/>
              <a:ext cx="493991" cy="254496"/>
            </a:xfrm>
            <a:custGeom>
              <a:avLst/>
              <a:gdLst/>
              <a:ahLst/>
              <a:cxnLst/>
              <a:rect l="l" t="t" r="r" b="b"/>
              <a:pathLst>
                <a:path w="493991" h="254496" extrusionOk="0">
                  <a:moveTo>
                    <a:pt x="0" y="87125"/>
                  </a:moveTo>
                  <a:lnTo>
                    <a:pt x="0" y="255301"/>
                  </a:lnTo>
                  <a:lnTo>
                    <a:pt x="493992" y="168176"/>
                  </a:lnTo>
                  <a:lnTo>
                    <a:pt x="493992" y="0"/>
                  </a:lnTo>
                  <a:lnTo>
                    <a:pt x="0" y="871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9029447" y="6015219"/>
              <a:ext cx="144328" cy="193476"/>
            </a:xfrm>
            <a:custGeom>
              <a:avLst/>
              <a:gdLst/>
              <a:ahLst/>
              <a:cxnLst/>
              <a:rect l="l" t="t" r="r" b="b"/>
              <a:pathLst>
                <a:path w="144328" h="193476" extrusionOk="0">
                  <a:moveTo>
                    <a:pt x="144329" y="0"/>
                  </a:moveTo>
                  <a:lnTo>
                    <a:pt x="0" y="25456"/>
                  </a:lnTo>
                  <a:lnTo>
                    <a:pt x="0" y="193632"/>
                  </a:lnTo>
                  <a:lnTo>
                    <a:pt x="144329" y="168176"/>
                  </a:lnTo>
                  <a:lnTo>
                    <a:pt x="144329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8224479" y="5847043"/>
              <a:ext cx="949297" cy="334863"/>
            </a:xfrm>
            <a:custGeom>
              <a:avLst/>
              <a:gdLst/>
              <a:ahLst/>
              <a:cxnLst/>
              <a:rect l="l" t="t" r="r" b="b"/>
              <a:pathLst>
                <a:path w="949297" h="334863" extrusionOk="0">
                  <a:moveTo>
                    <a:pt x="949297" y="0"/>
                  </a:moveTo>
                  <a:lnTo>
                    <a:pt x="0" y="167427"/>
                  </a:lnTo>
                  <a:lnTo>
                    <a:pt x="0" y="335603"/>
                  </a:lnTo>
                  <a:lnTo>
                    <a:pt x="949297" y="168176"/>
                  </a:lnTo>
                  <a:lnTo>
                    <a:pt x="949297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4"/>
            <p:cNvSpPr/>
            <p:nvPr/>
          </p:nvSpPr>
          <p:spPr>
            <a:xfrm>
              <a:off x="6677035" y="5840035"/>
              <a:ext cx="629392" cy="278308"/>
            </a:xfrm>
            <a:custGeom>
              <a:avLst/>
              <a:gdLst/>
              <a:ahLst/>
              <a:cxnLst/>
              <a:rect l="l" t="t" r="r" b="b"/>
              <a:pathLst>
                <a:path w="629392" h="278308" extrusionOk="0">
                  <a:moveTo>
                    <a:pt x="0" y="111005"/>
                  </a:moveTo>
                  <a:lnTo>
                    <a:pt x="0" y="279181"/>
                  </a:lnTo>
                  <a:lnTo>
                    <a:pt x="629393" y="168176"/>
                  </a:lnTo>
                  <a:lnTo>
                    <a:pt x="629393" y="0"/>
                  </a:lnTo>
                  <a:lnTo>
                    <a:pt x="0" y="11100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4"/>
            <p:cNvSpPr/>
            <p:nvPr/>
          </p:nvSpPr>
          <p:spPr>
            <a:xfrm>
              <a:off x="6316957" y="5716734"/>
              <a:ext cx="735035" cy="297656"/>
            </a:xfrm>
            <a:custGeom>
              <a:avLst/>
              <a:gdLst/>
              <a:ahLst/>
              <a:cxnLst/>
              <a:rect l="l" t="t" r="r" b="b"/>
              <a:pathLst>
                <a:path w="735035" h="297656" extrusionOk="0">
                  <a:moveTo>
                    <a:pt x="0" y="129638"/>
                  </a:moveTo>
                  <a:lnTo>
                    <a:pt x="0" y="297814"/>
                  </a:lnTo>
                  <a:lnTo>
                    <a:pt x="735036" y="168176"/>
                  </a:lnTo>
                  <a:lnTo>
                    <a:pt x="735036" y="0"/>
                  </a:lnTo>
                  <a:lnTo>
                    <a:pt x="0" y="12963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4"/>
            <p:cNvSpPr/>
            <p:nvPr/>
          </p:nvSpPr>
          <p:spPr>
            <a:xfrm>
              <a:off x="8703591" y="5342516"/>
              <a:ext cx="470184" cy="250031"/>
            </a:xfrm>
            <a:custGeom>
              <a:avLst/>
              <a:gdLst/>
              <a:ahLst/>
              <a:cxnLst/>
              <a:rect l="l" t="t" r="r" b="b"/>
              <a:pathLst>
                <a:path w="470184" h="250031" extrusionOk="0">
                  <a:moveTo>
                    <a:pt x="470185" y="0"/>
                  </a:moveTo>
                  <a:lnTo>
                    <a:pt x="0" y="82927"/>
                  </a:lnTo>
                  <a:lnTo>
                    <a:pt x="0" y="251103"/>
                  </a:lnTo>
                  <a:lnTo>
                    <a:pt x="470185" y="168176"/>
                  </a:lnTo>
                  <a:lnTo>
                    <a:pt x="4701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" name="Google Shape;44;p4"/>
          <p:cNvSpPr txBox="1">
            <a:spLocks noGrp="1"/>
          </p:cNvSpPr>
          <p:nvPr>
            <p:ph type="body" idx="1"/>
          </p:nvPr>
        </p:nvSpPr>
        <p:spPr>
          <a:xfrm>
            <a:off x="1342533" y="903600"/>
            <a:ext cx="6582400" cy="454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41909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1pPr>
            <a:lvl2pPr marL="914378" lvl="1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2pPr>
            <a:lvl3pPr marL="1371566" lvl="2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3pPr>
            <a:lvl4pPr marL="1828754" lvl="3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4pPr>
            <a:lvl5pPr marL="2285943" lvl="4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5pPr>
            <a:lvl6pPr marL="2743132" lvl="5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6pPr>
            <a:lvl7pPr marL="3200320" lvl="6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7pPr>
            <a:lvl8pPr marL="3657509" lvl="7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8pPr>
            <a:lvl9pPr marL="4114697" lvl="8" indent="-41909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4"/>
          <p:cNvSpPr txBox="1"/>
          <p:nvPr/>
        </p:nvSpPr>
        <p:spPr>
          <a:xfrm>
            <a:off x="319400" y="452928"/>
            <a:ext cx="1036000" cy="871600"/>
          </a:xfrm>
          <a:prstGeom prst="rect">
            <a:avLst/>
          </a:prstGeom>
          <a:noFill/>
          <a:ln>
            <a:noFill/>
          </a:ln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0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hivo"/>
                <a:ea typeface="Chivo"/>
                <a:cs typeface="Chivo"/>
                <a:sym typeface="Chivo"/>
              </a:rPr>
              <a:t>“</a:t>
            </a:r>
            <a:endParaRPr kumimoji="0" sz="10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hivo"/>
              <a:ea typeface="Chivo"/>
              <a:cs typeface="Chivo"/>
              <a:sym typeface="Chivo"/>
            </a:endParaRPr>
          </a:p>
        </p:txBody>
      </p:sp>
      <p:sp>
        <p:nvSpPr>
          <p:cNvPr id="46" name="Google Shape;46;p4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4023937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5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AAD347D-5ACD-4C99-B74B-A9C85AD731A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5139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5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49" name="Google Shape;49;p5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5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5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5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5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5" name="Google Shape;55;p5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"/>
          <p:cNvSpPr txBox="1">
            <a:spLocks noGrp="1"/>
          </p:cNvSpPr>
          <p:nvPr>
            <p:ph type="body" idx="1"/>
          </p:nvPr>
        </p:nvSpPr>
        <p:spPr>
          <a:xfrm>
            <a:off x="4267200" y="2545733"/>
            <a:ext cx="7315200" cy="368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8" lvl="1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5pPr>
            <a:lvl6pPr marL="2743132" lvl="5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9pPr>
          </a:lstStyle>
          <a:p>
            <a:endParaRPr/>
          </a:p>
        </p:txBody>
      </p:sp>
      <p:sp>
        <p:nvSpPr>
          <p:cNvPr id="57" name="Google Shape;57;p5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20903160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image">
  <p:cSld name="Title + 1 column + image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oogle Shape;59;p6"/>
          <p:cNvGrpSpPr/>
          <p:nvPr/>
        </p:nvGrpSpPr>
        <p:grpSpPr>
          <a:xfrm>
            <a:off x="-317" y="-141"/>
            <a:ext cx="12191761" cy="6857756"/>
            <a:chOff x="6361595" y="2777133"/>
            <a:chExt cx="2856819" cy="1606935"/>
          </a:xfrm>
        </p:grpSpPr>
        <p:sp>
          <p:nvSpPr>
            <p:cNvPr id="60" name="Google Shape;60;p6"/>
            <p:cNvSpPr/>
            <p:nvPr/>
          </p:nvSpPr>
          <p:spPr>
            <a:xfrm>
              <a:off x="6361595" y="3328877"/>
              <a:ext cx="2856819" cy="1055191"/>
            </a:xfrm>
            <a:custGeom>
              <a:avLst/>
              <a:gdLst/>
              <a:ahLst/>
              <a:cxnLst/>
              <a:rect l="l" t="t" r="r" b="b"/>
              <a:pathLst>
                <a:path w="2856819" h="1055191" extrusionOk="0">
                  <a:moveTo>
                    <a:pt x="0" y="1055599"/>
                  </a:moveTo>
                  <a:lnTo>
                    <a:pt x="2856819" y="1055599"/>
                  </a:lnTo>
                  <a:lnTo>
                    <a:pt x="2856819" y="0"/>
                  </a:lnTo>
                  <a:lnTo>
                    <a:pt x="0" y="503854"/>
                  </a:lnTo>
                  <a:lnTo>
                    <a:pt x="0" y="10555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6"/>
            <p:cNvSpPr/>
            <p:nvPr/>
          </p:nvSpPr>
          <p:spPr>
            <a:xfrm>
              <a:off x="6361595" y="3581367"/>
              <a:ext cx="471672" cy="250031"/>
            </a:xfrm>
            <a:custGeom>
              <a:avLst/>
              <a:gdLst/>
              <a:ahLst/>
              <a:cxnLst/>
              <a:rect l="l" t="t" r="r" b="b"/>
              <a:pathLst>
                <a:path w="471672" h="250031" extrusionOk="0">
                  <a:moveTo>
                    <a:pt x="0" y="83189"/>
                  </a:moveTo>
                  <a:lnTo>
                    <a:pt x="0" y="251365"/>
                  </a:lnTo>
                  <a:lnTo>
                    <a:pt x="471673" y="168176"/>
                  </a:lnTo>
                  <a:lnTo>
                    <a:pt x="471673" y="0"/>
                  </a:lnTo>
                  <a:lnTo>
                    <a:pt x="0" y="831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6"/>
            <p:cNvSpPr/>
            <p:nvPr/>
          </p:nvSpPr>
          <p:spPr>
            <a:xfrm>
              <a:off x="8188769" y="3160702"/>
              <a:ext cx="1029645" cy="349746"/>
            </a:xfrm>
            <a:custGeom>
              <a:avLst/>
              <a:gdLst/>
              <a:ahLst/>
              <a:cxnLst/>
              <a:rect l="l" t="t" r="r" b="b"/>
              <a:pathLst>
                <a:path w="1029645" h="349746" extrusionOk="0">
                  <a:moveTo>
                    <a:pt x="1029645" y="0"/>
                  </a:moveTo>
                  <a:lnTo>
                    <a:pt x="0" y="181597"/>
                  </a:lnTo>
                  <a:lnTo>
                    <a:pt x="0" y="349773"/>
                  </a:lnTo>
                  <a:lnTo>
                    <a:pt x="1029645" y="168176"/>
                  </a:lnTo>
                  <a:lnTo>
                    <a:pt x="1029645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6"/>
            <p:cNvSpPr/>
            <p:nvPr/>
          </p:nvSpPr>
          <p:spPr>
            <a:xfrm>
              <a:off x="6361595" y="3343125"/>
              <a:ext cx="868949" cy="319980"/>
            </a:xfrm>
            <a:custGeom>
              <a:avLst/>
              <a:gdLst/>
              <a:ahLst/>
              <a:cxnLst/>
              <a:rect l="l" t="t" r="r" b="b"/>
              <a:pathLst>
                <a:path w="868949" h="319980" extrusionOk="0">
                  <a:moveTo>
                    <a:pt x="0" y="153256"/>
                  </a:moveTo>
                  <a:lnTo>
                    <a:pt x="0" y="321431"/>
                  </a:lnTo>
                  <a:lnTo>
                    <a:pt x="868949" y="168176"/>
                  </a:lnTo>
                  <a:lnTo>
                    <a:pt x="868949" y="0"/>
                  </a:lnTo>
                  <a:lnTo>
                    <a:pt x="0" y="153256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6"/>
            <p:cNvSpPr/>
            <p:nvPr/>
          </p:nvSpPr>
          <p:spPr>
            <a:xfrm>
              <a:off x="6361595" y="3286479"/>
              <a:ext cx="236580" cy="209847"/>
            </a:xfrm>
            <a:custGeom>
              <a:avLst/>
              <a:gdLst/>
              <a:ahLst/>
              <a:cxnLst/>
              <a:rect l="l" t="t" r="r" b="b"/>
              <a:pathLst>
                <a:path w="236580" h="209847" extrusionOk="0">
                  <a:moveTo>
                    <a:pt x="0" y="41725"/>
                  </a:moveTo>
                  <a:lnTo>
                    <a:pt x="0" y="209901"/>
                  </a:lnTo>
                  <a:lnTo>
                    <a:pt x="236580" y="168176"/>
                  </a:lnTo>
                  <a:lnTo>
                    <a:pt x="236580" y="0"/>
                  </a:lnTo>
                  <a:lnTo>
                    <a:pt x="0" y="417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6"/>
            <p:cNvSpPr/>
            <p:nvPr/>
          </p:nvSpPr>
          <p:spPr>
            <a:xfrm>
              <a:off x="8331610" y="2824350"/>
              <a:ext cx="886804" cy="324445"/>
            </a:xfrm>
            <a:custGeom>
              <a:avLst/>
              <a:gdLst/>
              <a:ahLst/>
              <a:cxnLst/>
              <a:rect l="l" t="t" r="r" b="b"/>
              <a:pathLst>
                <a:path w="886804" h="324445" extrusionOk="0">
                  <a:moveTo>
                    <a:pt x="886804" y="0"/>
                  </a:moveTo>
                  <a:lnTo>
                    <a:pt x="0" y="156405"/>
                  </a:lnTo>
                  <a:lnTo>
                    <a:pt x="0" y="324581"/>
                  </a:lnTo>
                  <a:lnTo>
                    <a:pt x="886804" y="168176"/>
                  </a:lnTo>
                  <a:lnTo>
                    <a:pt x="886804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6"/>
            <p:cNvSpPr/>
            <p:nvPr/>
          </p:nvSpPr>
          <p:spPr>
            <a:xfrm>
              <a:off x="6868978" y="2954026"/>
              <a:ext cx="660639" cy="284261"/>
            </a:xfrm>
            <a:custGeom>
              <a:avLst/>
              <a:gdLst/>
              <a:ahLst/>
              <a:cxnLst/>
              <a:rect l="l" t="t" r="r" b="b"/>
              <a:pathLst>
                <a:path w="660639" h="284261" extrusionOk="0">
                  <a:moveTo>
                    <a:pt x="0" y="116516"/>
                  </a:moveTo>
                  <a:lnTo>
                    <a:pt x="0" y="284692"/>
                  </a:lnTo>
                  <a:lnTo>
                    <a:pt x="660639" y="168176"/>
                  </a:lnTo>
                  <a:lnTo>
                    <a:pt x="660639" y="0"/>
                  </a:lnTo>
                  <a:lnTo>
                    <a:pt x="0" y="116516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6"/>
            <p:cNvSpPr/>
            <p:nvPr/>
          </p:nvSpPr>
          <p:spPr>
            <a:xfrm>
              <a:off x="7093655" y="2777133"/>
              <a:ext cx="1438825" cy="253007"/>
            </a:xfrm>
            <a:custGeom>
              <a:avLst/>
              <a:gdLst/>
              <a:ahLst/>
              <a:cxnLst/>
              <a:rect l="l" t="t" r="r" b="b"/>
              <a:pathLst>
                <a:path w="1438825" h="253007" extrusionOk="0">
                  <a:moveTo>
                    <a:pt x="485388" y="0"/>
                  </a:moveTo>
                  <a:lnTo>
                    <a:pt x="0" y="85607"/>
                  </a:lnTo>
                  <a:lnTo>
                    <a:pt x="0" y="253783"/>
                  </a:lnTo>
                  <a:lnTo>
                    <a:pt x="1438932" y="0"/>
                  </a:lnTo>
                  <a:lnTo>
                    <a:pt x="48538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609600" y="3192600"/>
            <a:ext cx="5486400" cy="560800"/>
          </a:xfrm>
          <a:prstGeom prst="rect">
            <a:avLst/>
          </a:prstGeom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body" idx="1"/>
          </p:nvPr>
        </p:nvSpPr>
        <p:spPr>
          <a:xfrm>
            <a:off x="4267200" y="3733567"/>
            <a:ext cx="7315200" cy="2825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marL="457189" lvl="0" indent="-355591" rtl="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8" lvl="1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2pPr>
            <a:lvl3pPr marL="1371566" lvl="2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3pPr>
            <a:lvl4pPr marL="1828754" lvl="3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4pPr>
            <a:lvl5pPr marL="2285943" lvl="4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5pPr>
            <a:lvl6pPr marL="2743132" lvl="5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6pPr>
            <a:lvl7pPr marL="3200320" lvl="6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7pPr>
            <a:lvl8pPr marL="3657509" lvl="7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8pPr>
            <a:lvl9pPr marL="4114697" lvl="8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9pPr>
          </a:lstStyle>
          <a:p>
            <a:endParaRPr/>
          </a:p>
        </p:txBody>
      </p:sp>
      <p:sp>
        <p:nvSpPr>
          <p:cNvPr id="70" name="Google Shape;70;p6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900455903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7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73" name="Google Shape;73;p7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7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7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7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7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7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9" name="Google Shape;79;p7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7"/>
          <p:cNvSpPr txBox="1">
            <a:spLocks noGrp="1"/>
          </p:cNvSpPr>
          <p:nvPr>
            <p:ph type="body" idx="1"/>
          </p:nvPr>
        </p:nvSpPr>
        <p:spPr>
          <a:xfrm>
            <a:off x="4267167" y="2545733"/>
            <a:ext cx="3324800" cy="402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9pPr>
          </a:lstStyle>
          <a:p>
            <a:endParaRPr/>
          </a:p>
        </p:txBody>
      </p:sp>
      <p:sp>
        <p:nvSpPr>
          <p:cNvPr id="81" name="Google Shape;81;p7"/>
          <p:cNvSpPr txBox="1">
            <a:spLocks noGrp="1"/>
          </p:cNvSpPr>
          <p:nvPr>
            <p:ph type="body" idx="2"/>
          </p:nvPr>
        </p:nvSpPr>
        <p:spPr>
          <a:xfrm>
            <a:off x="8257607" y="2545733"/>
            <a:ext cx="3324800" cy="402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9pPr>
          </a:lstStyle>
          <a:p>
            <a:endParaRPr/>
          </a:p>
        </p:txBody>
      </p:sp>
      <p:sp>
        <p:nvSpPr>
          <p:cNvPr id="82" name="Google Shape;82;p7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606102072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8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85" name="Google Shape;85;p8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8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1" name="Google Shape;91;p8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8"/>
          <p:cNvSpPr txBox="1">
            <a:spLocks noGrp="1"/>
          </p:cNvSpPr>
          <p:nvPr>
            <p:ph type="body" idx="1"/>
          </p:nvPr>
        </p:nvSpPr>
        <p:spPr>
          <a:xfrm>
            <a:off x="609600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3" name="Google Shape;93;p8"/>
          <p:cNvSpPr txBox="1">
            <a:spLocks noGrp="1"/>
          </p:cNvSpPr>
          <p:nvPr>
            <p:ph type="body" idx="2"/>
          </p:nvPr>
        </p:nvSpPr>
        <p:spPr>
          <a:xfrm>
            <a:off x="4386984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4" name="Google Shape;94;p8"/>
          <p:cNvSpPr txBox="1">
            <a:spLocks noGrp="1"/>
          </p:cNvSpPr>
          <p:nvPr>
            <p:ph type="body" idx="3"/>
          </p:nvPr>
        </p:nvSpPr>
        <p:spPr>
          <a:xfrm>
            <a:off x="8164400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5" name="Google Shape;95;p8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536426792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oogle Shape;97;p9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98" name="Google Shape;98;p9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9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9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9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9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9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4" name="Google Shape;104;p9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83391369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oogle Shape;107;p10"/>
          <p:cNvGrpSpPr/>
          <p:nvPr/>
        </p:nvGrpSpPr>
        <p:grpSpPr>
          <a:xfrm>
            <a:off x="-157" y="2"/>
            <a:ext cx="12191761" cy="6859497"/>
            <a:chOff x="2973586" y="0"/>
            <a:chExt cx="2856819" cy="1607343"/>
          </a:xfrm>
        </p:grpSpPr>
        <p:sp>
          <p:nvSpPr>
            <p:cNvPr id="108" name="Google Shape;108;p10"/>
            <p:cNvSpPr/>
            <p:nvPr/>
          </p:nvSpPr>
          <p:spPr>
            <a:xfrm>
              <a:off x="2973586" y="0"/>
              <a:ext cx="2856819" cy="1607343"/>
            </a:xfrm>
            <a:custGeom>
              <a:avLst/>
              <a:gdLst/>
              <a:ahLst/>
              <a:cxnLst/>
              <a:rect l="l" t="t" r="r" b="b"/>
              <a:pathLst>
                <a:path w="2856819" h="1607343" extrusionOk="0">
                  <a:moveTo>
                    <a:pt x="0" y="1607344"/>
                  </a:moveTo>
                  <a:lnTo>
                    <a:pt x="2856819" y="1607344"/>
                  </a:lnTo>
                  <a:lnTo>
                    <a:pt x="2856819" y="0"/>
                  </a:lnTo>
                  <a:lnTo>
                    <a:pt x="2854505" y="0"/>
                  </a:lnTo>
                  <a:lnTo>
                    <a:pt x="0" y="503447"/>
                  </a:lnTo>
                  <a:lnTo>
                    <a:pt x="0" y="16073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0"/>
            <p:cNvSpPr/>
            <p:nvPr/>
          </p:nvSpPr>
          <p:spPr>
            <a:xfrm>
              <a:off x="2973586" y="278850"/>
              <a:ext cx="319904" cy="223242"/>
            </a:xfrm>
            <a:custGeom>
              <a:avLst/>
              <a:gdLst/>
              <a:ahLst/>
              <a:cxnLst/>
              <a:rect l="l" t="t" r="r" b="b"/>
              <a:pathLst>
                <a:path w="319904" h="223242" extrusionOk="0">
                  <a:moveTo>
                    <a:pt x="0" y="56421"/>
                  </a:moveTo>
                  <a:lnTo>
                    <a:pt x="0" y="224597"/>
                  </a:lnTo>
                  <a:lnTo>
                    <a:pt x="319904" y="168176"/>
                  </a:lnTo>
                  <a:lnTo>
                    <a:pt x="319904" y="0"/>
                  </a:lnTo>
                  <a:lnTo>
                    <a:pt x="0" y="56421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0"/>
            <p:cNvSpPr/>
            <p:nvPr/>
          </p:nvSpPr>
          <p:spPr>
            <a:xfrm>
              <a:off x="4446633" y="0"/>
              <a:ext cx="1380795" cy="242589"/>
            </a:xfrm>
            <a:custGeom>
              <a:avLst/>
              <a:gdLst/>
              <a:ahLst/>
              <a:cxnLst/>
              <a:rect l="l" t="t" r="r" b="b"/>
              <a:pathLst>
                <a:path w="1380795" h="242589" extrusionOk="0">
                  <a:moveTo>
                    <a:pt x="427914" y="0"/>
                  </a:moveTo>
                  <a:lnTo>
                    <a:pt x="0" y="75471"/>
                  </a:lnTo>
                  <a:lnTo>
                    <a:pt x="0" y="243647"/>
                  </a:lnTo>
                  <a:lnTo>
                    <a:pt x="1381458" y="0"/>
                  </a:lnTo>
                  <a:lnTo>
                    <a:pt x="427914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0"/>
            <p:cNvSpPr/>
            <p:nvPr/>
          </p:nvSpPr>
          <p:spPr>
            <a:xfrm>
              <a:off x="2973586" y="131406"/>
              <a:ext cx="202358" cy="202406"/>
            </a:xfrm>
            <a:custGeom>
              <a:avLst/>
              <a:gdLst/>
              <a:ahLst/>
              <a:cxnLst/>
              <a:rect l="l" t="t" r="r" b="b"/>
              <a:pathLst>
                <a:path w="202358" h="202406" extrusionOk="0">
                  <a:moveTo>
                    <a:pt x="0" y="35689"/>
                  </a:moveTo>
                  <a:lnTo>
                    <a:pt x="0" y="203865"/>
                  </a:lnTo>
                  <a:lnTo>
                    <a:pt x="202358" y="168176"/>
                  </a:lnTo>
                  <a:lnTo>
                    <a:pt x="202358" y="0"/>
                  </a:lnTo>
                  <a:lnTo>
                    <a:pt x="0" y="356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0"/>
            <p:cNvSpPr/>
            <p:nvPr/>
          </p:nvSpPr>
          <p:spPr>
            <a:xfrm>
              <a:off x="3669936" y="0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3" name="Google Shape;113;p10"/>
          <p:cNvSpPr txBox="1">
            <a:spLocks noGrp="1"/>
          </p:cNvSpPr>
          <p:nvPr>
            <p:ph type="body" idx="1"/>
          </p:nvPr>
        </p:nvSpPr>
        <p:spPr>
          <a:xfrm>
            <a:off x="609600" y="2459033"/>
            <a:ext cx="2920000" cy="3612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228594">
              <a:spcBef>
                <a:spcPts val="360"/>
              </a:spcBef>
              <a:spcAft>
                <a:spcPts val="0"/>
              </a:spcAft>
              <a:buSzPts val="1600"/>
              <a:buNone/>
              <a:defRPr sz="1600"/>
            </a:lvl1pPr>
          </a:lstStyle>
          <a:p>
            <a:endParaRPr/>
          </a:p>
        </p:txBody>
      </p:sp>
      <p:sp>
        <p:nvSpPr>
          <p:cNvPr id="114" name="Google Shape;114;p10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52859466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oogle Shape;116;p11"/>
          <p:cNvGrpSpPr/>
          <p:nvPr/>
        </p:nvGrpSpPr>
        <p:grpSpPr>
          <a:xfrm>
            <a:off x="-157" y="2"/>
            <a:ext cx="12191761" cy="6859497"/>
            <a:chOff x="2973586" y="0"/>
            <a:chExt cx="2856819" cy="1607343"/>
          </a:xfrm>
        </p:grpSpPr>
        <p:sp>
          <p:nvSpPr>
            <p:cNvPr id="117" name="Google Shape;117;p11"/>
            <p:cNvSpPr/>
            <p:nvPr/>
          </p:nvSpPr>
          <p:spPr>
            <a:xfrm>
              <a:off x="2973586" y="0"/>
              <a:ext cx="2856819" cy="1607343"/>
            </a:xfrm>
            <a:custGeom>
              <a:avLst/>
              <a:gdLst/>
              <a:ahLst/>
              <a:cxnLst/>
              <a:rect l="l" t="t" r="r" b="b"/>
              <a:pathLst>
                <a:path w="2856819" h="1607343" extrusionOk="0">
                  <a:moveTo>
                    <a:pt x="0" y="1607344"/>
                  </a:moveTo>
                  <a:lnTo>
                    <a:pt x="2856819" y="1607344"/>
                  </a:lnTo>
                  <a:lnTo>
                    <a:pt x="2856819" y="0"/>
                  </a:lnTo>
                  <a:lnTo>
                    <a:pt x="2854505" y="0"/>
                  </a:lnTo>
                  <a:lnTo>
                    <a:pt x="0" y="503447"/>
                  </a:lnTo>
                  <a:lnTo>
                    <a:pt x="0" y="16073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2973586" y="278850"/>
              <a:ext cx="319904" cy="223242"/>
            </a:xfrm>
            <a:custGeom>
              <a:avLst/>
              <a:gdLst/>
              <a:ahLst/>
              <a:cxnLst/>
              <a:rect l="l" t="t" r="r" b="b"/>
              <a:pathLst>
                <a:path w="319904" h="223242" extrusionOk="0">
                  <a:moveTo>
                    <a:pt x="0" y="56421"/>
                  </a:moveTo>
                  <a:lnTo>
                    <a:pt x="0" y="224597"/>
                  </a:lnTo>
                  <a:lnTo>
                    <a:pt x="319904" y="168176"/>
                  </a:lnTo>
                  <a:lnTo>
                    <a:pt x="319904" y="0"/>
                  </a:lnTo>
                  <a:lnTo>
                    <a:pt x="0" y="56421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1"/>
            <p:cNvSpPr/>
            <p:nvPr/>
          </p:nvSpPr>
          <p:spPr>
            <a:xfrm>
              <a:off x="4446633" y="0"/>
              <a:ext cx="1380795" cy="242589"/>
            </a:xfrm>
            <a:custGeom>
              <a:avLst/>
              <a:gdLst/>
              <a:ahLst/>
              <a:cxnLst/>
              <a:rect l="l" t="t" r="r" b="b"/>
              <a:pathLst>
                <a:path w="1380795" h="242589" extrusionOk="0">
                  <a:moveTo>
                    <a:pt x="427914" y="0"/>
                  </a:moveTo>
                  <a:lnTo>
                    <a:pt x="0" y="75471"/>
                  </a:lnTo>
                  <a:lnTo>
                    <a:pt x="0" y="243647"/>
                  </a:lnTo>
                  <a:lnTo>
                    <a:pt x="1381458" y="0"/>
                  </a:lnTo>
                  <a:lnTo>
                    <a:pt x="427914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1"/>
            <p:cNvSpPr/>
            <p:nvPr/>
          </p:nvSpPr>
          <p:spPr>
            <a:xfrm>
              <a:off x="2973586" y="131406"/>
              <a:ext cx="202358" cy="202406"/>
            </a:xfrm>
            <a:custGeom>
              <a:avLst/>
              <a:gdLst/>
              <a:ahLst/>
              <a:cxnLst/>
              <a:rect l="l" t="t" r="r" b="b"/>
              <a:pathLst>
                <a:path w="202358" h="202406" extrusionOk="0">
                  <a:moveTo>
                    <a:pt x="0" y="35689"/>
                  </a:moveTo>
                  <a:lnTo>
                    <a:pt x="0" y="203865"/>
                  </a:lnTo>
                  <a:lnTo>
                    <a:pt x="202358" y="168176"/>
                  </a:lnTo>
                  <a:lnTo>
                    <a:pt x="202358" y="0"/>
                  </a:lnTo>
                  <a:lnTo>
                    <a:pt x="0" y="356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1"/>
            <p:cNvSpPr/>
            <p:nvPr/>
          </p:nvSpPr>
          <p:spPr>
            <a:xfrm>
              <a:off x="3669936" y="0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2" name="Google Shape;122;p11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655975585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Image background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oogle Shape;124;p12"/>
          <p:cNvGrpSpPr/>
          <p:nvPr/>
        </p:nvGrpSpPr>
        <p:grpSpPr>
          <a:xfrm>
            <a:off x="-317" y="-267"/>
            <a:ext cx="12191761" cy="6857736"/>
            <a:chOff x="6316957" y="5250656"/>
            <a:chExt cx="2856819" cy="1606930"/>
          </a:xfrm>
        </p:grpSpPr>
        <p:sp>
          <p:nvSpPr>
            <p:cNvPr id="125" name="Google Shape;125;p12"/>
            <p:cNvSpPr/>
            <p:nvPr/>
          </p:nvSpPr>
          <p:spPr>
            <a:xfrm>
              <a:off x="6316957" y="6351571"/>
              <a:ext cx="2856819" cy="506015"/>
            </a:xfrm>
            <a:custGeom>
              <a:avLst/>
              <a:gdLst/>
              <a:ahLst/>
              <a:cxnLst/>
              <a:rect l="l" t="t" r="r" b="b"/>
              <a:pathLst>
                <a:path w="2856819" h="506015" extrusionOk="0">
                  <a:moveTo>
                    <a:pt x="0" y="506429"/>
                  </a:moveTo>
                  <a:lnTo>
                    <a:pt x="2856819" y="506429"/>
                  </a:lnTo>
                  <a:lnTo>
                    <a:pt x="2856819" y="0"/>
                  </a:lnTo>
                  <a:lnTo>
                    <a:pt x="0" y="503856"/>
                  </a:lnTo>
                  <a:lnTo>
                    <a:pt x="0" y="5064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12"/>
            <p:cNvSpPr/>
            <p:nvPr/>
          </p:nvSpPr>
          <p:spPr>
            <a:xfrm>
              <a:off x="7306428" y="5250656"/>
              <a:ext cx="1434361" cy="253007"/>
            </a:xfrm>
            <a:custGeom>
              <a:avLst/>
              <a:gdLst/>
              <a:ahLst/>
              <a:cxnLst/>
              <a:rect l="l" t="t" r="r" b="b"/>
              <a:pathLst>
                <a:path w="1434361" h="253007" extrusionOk="0">
                  <a:moveTo>
                    <a:pt x="481099" y="0"/>
                  </a:moveTo>
                  <a:lnTo>
                    <a:pt x="0" y="84851"/>
                  </a:lnTo>
                  <a:lnTo>
                    <a:pt x="0" y="253027"/>
                  </a:lnTo>
                  <a:lnTo>
                    <a:pt x="1434642" y="0"/>
                  </a:lnTo>
                  <a:lnTo>
                    <a:pt x="481099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2"/>
            <p:cNvSpPr/>
            <p:nvPr/>
          </p:nvSpPr>
          <p:spPr>
            <a:xfrm>
              <a:off x="6316957" y="6512738"/>
              <a:ext cx="989471" cy="342304"/>
            </a:xfrm>
            <a:custGeom>
              <a:avLst/>
              <a:gdLst/>
              <a:ahLst/>
              <a:cxnLst/>
              <a:rect l="l" t="t" r="r" b="b"/>
              <a:pathLst>
                <a:path w="989471" h="342304" extrusionOk="0">
                  <a:moveTo>
                    <a:pt x="0" y="174513"/>
                  </a:moveTo>
                  <a:lnTo>
                    <a:pt x="0" y="342688"/>
                  </a:lnTo>
                  <a:lnTo>
                    <a:pt x="989471" y="168176"/>
                  </a:lnTo>
                  <a:lnTo>
                    <a:pt x="989471" y="0"/>
                  </a:lnTo>
                  <a:lnTo>
                    <a:pt x="0" y="174513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2"/>
            <p:cNvSpPr/>
            <p:nvPr/>
          </p:nvSpPr>
          <p:spPr>
            <a:xfrm>
              <a:off x="8885118" y="6183395"/>
              <a:ext cx="288657" cy="218777"/>
            </a:xfrm>
            <a:custGeom>
              <a:avLst/>
              <a:gdLst/>
              <a:ahLst/>
              <a:cxnLst/>
              <a:rect l="l" t="t" r="r" b="b"/>
              <a:pathLst>
                <a:path w="288657" h="218777" extrusionOk="0">
                  <a:moveTo>
                    <a:pt x="288658" y="0"/>
                  </a:moveTo>
                  <a:lnTo>
                    <a:pt x="0" y="50911"/>
                  </a:lnTo>
                  <a:lnTo>
                    <a:pt x="0" y="219087"/>
                  </a:lnTo>
                  <a:lnTo>
                    <a:pt x="288658" y="168176"/>
                  </a:lnTo>
                  <a:lnTo>
                    <a:pt x="28865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2"/>
            <p:cNvSpPr/>
            <p:nvPr/>
          </p:nvSpPr>
          <p:spPr>
            <a:xfrm>
              <a:off x="6316957" y="6431950"/>
              <a:ext cx="493991" cy="254496"/>
            </a:xfrm>
            <a:custGeom>
              <a:avLst/>
              <a:gdLst/>
              <a:ahLst/>
              <a:cxnLst/>
              <a:rect l="l" t="t" r="r" b="b"/>
              <a:pathLst>
                <a:path w="493991" h="254496" extrusionOk="0">
                  <a:moveTo>
                    <a:pt x="0" y="87125"/>
                  </a:moveTo>
                  <a:lnTo>
                    <a:pt x="0" y="255301"/>
                  </a:lnTo>
                  <a:lnTo>
                    <a:pt x="493992" y="168176"/>
                  </a:lnTo>
                  <a:lnTo>
                    <a:pt x="493992" y="0"/>
                  </a:lnTo>
                  <a:lnTo>
                    <a:pt x="0" y="871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2"/>
            <p:cNvSpPr/>
            <p:nvPr/>
          </p:nvSpPr>
          <p:spPr>
            <a:xfrm>
              <a:off x="9029447" y="6015219"/>
              <a:ext cx="144328" cy="193476"/>
            </a:xfrm>
            <a:custGeom>
              <a:avLst/>
              <a:gdLst/>
              <a:ahLst/>
              <a:cxnLst/>
              <a:rect l="l" t="t" r="r" b="b"/>
              <a:pathLst>
                <a:path w="144328" h="193476" extrusionOk="0">
                  <a:moveTo>
                    <a:pt x="144329" y="0"/>
                  </a:moveTo>
                  <a:lnTo>
                    <a:pt x="0" y="25456"/>
                  </a:lnTo>
                  <a:lnTo>
                    <a:pt x="0" y="193632"/>
                  </a:lnTo>
                  <a:lnTo>
                    <a:pt x="144329" y="168176"/>
                  </a:lnTo>
                  <a:lnTo>
                    <a:pt x="144329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12"/>
            <p:cNvSpPr/>
            <p:nvPr/>
          </p:nvSpPr>
          <p:spPr>
            <a:xfrm>
              <a:off x="8224479" y="5847043"/>
              <a:ext cx="949297" cy="334863"/>
            </a:xfrm>
            <a:custGeom>
              <a:avLst/>
              <a:gdLst/>
              <a:ahLst/>
              <a:cxnLst/>
              <a:rect l="l" t="t" r="r" b="b"/>
              <a:pathLst>
                <a:path w="949297" h="334863" extrusionOk="0">
                  <a:moveTo>
                    <a:pt x="949297" y="0"/>
                  </a:moveTo>
                  <a:lnTo>
                    <a:pt x="0" y="167427"/>
                  </a:lnTo>
                  <a:lnTo>
                    <a:pt x="0" y="335603"/>
                  </a:lnTo>
                  <a:lnTo>
                    <a:pt x="949297" y="168176"/>
                  </a:lnTo>
                  <a:lnTo>
                    <a:pt x="949297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2"/>
            <p:cNvSpPr/>
            <p:nvPr/>
          </p:nvSpPr>
          <p:spPr>
            <a:xfrm>
              <a:off x="6677035" y="5840035"/>
              <a:ext cx="629392" cy="278308"/>
            </a:xfrm>
            <a:custGeom>
              <a:avLst/>
              <a:gdLst/>
              <a:ahLst/>
              <a:cxnLst/>
              <a:rect l="l" t="t" r="r" b="b"/>
              <a:pathLst>
                <a:path w="629392" h="278308" extrusionOk="0">
                  <a:moveTo>
                    <a:pt x="0" y="111005"/>
                  </a:moveTo>
                  <a:lnTo>
                    <a:pt x="0" y="279181"/>
                  </a:lnTo>
                  <a:lnTo>
                    <a:pt x="629393" y="168176"/>
                  </a:lnTo>
                  <a:lnTo>
                    <a:pt x="629393" y="0"/>
                  </a:lnTo>
                  <a:lnTo>
                    <a:pt x="0" y="11100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2"/>
            <p:cNvSpPr/>
            <p:nvPr/>
          </p:nvSpPr>
          <p:spPr>
            <a:xfrm>
              <a:off x="6316957" y="5716734"/>
              <a:ext cx="735035" cy="297656"/>
            </a:xfrm>
            <a:custGeom>
              <a:avLst/>
              <a:gdLst/>
              <a:ahLst/>
              <a:cxnLst/>
              <a:rect l="l" t="t" r="r" b="b"/>
              <a:pathLst>
                <a:path w="735035" h="297656" extrusionOk="0">
                  <a:moveTo>
                    <a:pt x="0" y="129638"/>
                  </a:moveTo>
                  <a:lnTo>
                    <a:pt x="0" y="297814"/>
                  </a:lnTo>
                  <a:lnTo>
                    <a:pt x="735036" y="168176"/>
                  </a:lnTo>
                  <a:lnTo>
                    <a:pt x="735036" y="0"/>
                  </a:lnTo>
                  <a:lnTo>
                    <a:pt x="0" y="12963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2"/>
            <p:cNvSpPr/>
            <p:nvPr/>
          </p:nvSpPr>
          <p:spPr>
            <a:xfrm>
              <a:off x="8703591" y="5342516"/>
              <a:ext cx="470184" cy="250031"/>
            </a:xfrm>
            <a:custGeom>
              <a:avLst/>
              <a:gdLst/>
              <a:ahLst/>
              <a:cxnLst/>
              <a:rect l="l" t="t" r="r" b="b"/>
              <a:pathLst>
                <a:path w="470184" h="250031" extrusionOk="0">
                  <a:moveTo>
                    <a:pt x="470185" y="0"/>
                  </a:moveTo>
                  <a:lnTo>
                    <a:pt x="0" y="82927"/>
                  </a:lnTo>
                  <a:lnTo>
                    <a:pt x="0" y="251103"/>
                  </a:lnTo>
                  <a:lnTo>
                    <a:pt x="470185" y="168176"/>
                  </a:lnTo>
                  <a:lnTo>
                    <a:pt x="4701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5" name="Google Shape;135;p12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4936077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5131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31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6958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1280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88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88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2948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3422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2841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0037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6825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5589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3640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8502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15-Jan-20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5264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15-Jan-20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8504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15-Jan-20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7969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15-Jan-20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0230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15-Jan-20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4269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15-Jan-20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3102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15-Jan-20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51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31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37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15-Jan-20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9407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15-Jan-20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1777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15-Jan-20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2671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15-Jan-20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899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017741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28740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38746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388333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2020. 01. 15.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29784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2020. 01. 15.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5630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2923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2020. 01. 15.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310213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38773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246098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705363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088492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TITLE" type="title">
  <p:cSld name="OPENING 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686300" y="534467"/>
            <a:ext cx="10820400" cy="5791200"/>
          </a:xfrm>
          <a:prstGeom prst="rect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829403" y="1602367"/>
            <a:ext cx="85332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64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307800" y="4242567"/>
            <a:ext cx="757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None/>
              <a:defRPr sz="1467">
                <a:solidFill>
                  <a:schemeClr val="accen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3368190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LIST">
  <p:cSld name="TITLE + LIS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960000" y="1841433"/>
            <a:ext cx="7963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945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1pPr>
            <a:lvl2pPr marL="1219170" lvl="1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2pPr>
            <a:lvl3pPr marL="1828754" lvl="2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3pPr>
            <a:lvl4pPr marL="2438339" lvl="3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4pPr>
            <a:lvl5pPr marL="3047924" lvl="4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5pPr>
            <a:lvl6pPr marL="3657509" lvl="5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6pPr>
            <a:lvl7pPr marL="4267093" lvl="6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7pPr>
            <a:lvl8pPr marL="4876678" lvl="7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8pPr>
            <a:lvl9pPr marL="5486263" lvl="8" indent="-389457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578671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title" hasCustomPrompt="1"/>
          </p:nvPr>
        </p:nvSpPr>
        <p:spPr>
          <a:xfrm>
            <a:off x="1533200" y="1913000"/>
            <a:ext cx="132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7" name="Google Shape;17;p4"/>
          <p:cNvSpPr txBox="1">
            <a:spLocks noGrp="1"/>
          </p:cNvSpPr>
          <p:nvPr>
            <p:ph type="ctrTitle" idx="2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ctrTitle" idx="3"/>
          </p:nvPr>
        </p:nvSpPr>
        <p:spPr>
          <a:xfrm>
            <a:off x="789400" y="25305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ubTitle" idx="1"/>
          </p:nvPr>
        </p:nvSpPr>
        <p:spPr>
          <a:xfrm>
            <a:off x="758400" y="2909067"/>
            <a:ext cx="2874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 idx="4" hasCustomPrompt="1"/>
          </p:nvPr>
        </p:nvSpPr>
        <p:spPr>
          <a:xfrm>
            <a:off x="1533200" y="3965867"/>
            <a:ext cx="132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1" name="Google Shape;21;p4"/>
          <p:cNvSpPr txBox="1">
            <a:spLocks noGrp="1"/>
          </p:cNvSpPr>
          <p:nvPr>
            <p:ph type="ctrTitle" idx="5"/>
          </p:nvPr>
        </p:nvSpPr>
        <p:spPr>
          <a:xfrm>
            <a:off x="789400" y="4583367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ubTitle" idx="6"/>
          </p:nvPr>
        </p:nvSpPr>
        <p:spPr>
          <a:xfrm>
            <a:off x="758400" y="4961933"/>
            <a:ext cx="2874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title" idx="7" hasCustomPrompt="1"/>
          </p:nvPr>
        </p:nvSpPr>
        <p:spPr>
          <a:xfrm>
            <a:off x="4407600" y="1913000"/>
            <a:ext cx="132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4" name="Google Shape;24;p4"/>
          <p:cNvSpPr txBox="1">
            <a:spLocks noGrp="1"/>
          </p:cNvSpPr>
          <p:nvPr>
            <p:ph type="ctrTitle" idx="8"/>
          </p:nvPr>
        </p:nvSpPr>
        <p:spPr>
          <a:xfrm>
            <a:off x="3663800" y="25305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ubTitle" idx="9"/>
          </p:nvPr>
        </p:nvSpPr>
        <p:spPr>
          <a:xfrm>
            <a:off x="3632800" y="2909067"/>
            <a:ext cx="2874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title" idx="13" hasCustomPrompt="1"/>
          </p:nvPr>
        </p:nvSpPr>
        <p:spPr>
          <a:xfrm>
            <a:off x="4407600" y="3965867"/>
            <a:ext cx="132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7" name="Google Shape;27;p4"/>
          <p:cNvSpPr txBox="1">
            <a:spLocks noGrp="1"/>
          </p:cNvSpPr>
          <p:nvPr>
            <p:ph type="ctrTitle" idx="14"/>
          </p:nvPr>
        </p:nvSpPr>
        <p:spPr>
          <a:xfrm>
            <a:off x="3663800" y="4583367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ubTitle" idx="15"/>
          </p:nvPr>
        </p:nvSpPr>
        <p:spPr>
          <a:xfrm>
            <a:off x="3632800" y="4961933"/>
            <a:ext cx="2874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title" idx="16" hasCustomPrompt="1"/>
          </p:nvPr>
        </p:nvSpPr>
        <p:spPr>
          <a:xfrm>
            <a:off x="7293461" y="1913000"/>
            <a:ext cx="132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30" name="Google Shape;30;p4"/>
          <p:cNvSpPr txBox="1">
            <a:spLocks noGrp="1"/>
          </p:cNvSpPr>
          <p:nvPr>
            <p:ph type="ctrTitle" idx="17"/>
          </p:nvPr>
        </p:nvSpPr>
        <p:spPr>
          <a:xfrm>
            <a:off x="6549661" y="25305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ubTitle" idx="18"/>
          </p:nvPr>
        </p:nvSpPr>
        <p:spPr>
          <a:xfrm>
            <a:off x="6518661" y="2909067"/>
            <a:ext cx="2874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title" idx="19" hasCustomPrompt="1"/>
          </p:nvPr>
        </p:nvSpPr>
        <p:spPr>
          <a:xfrm>
            <a:off x="7293461" y="3965867"/>
            <a:ext cx="132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33" name="Google Shape;33;p4"/>
          <p:cNvSpPr txBox="1">
            <a:spLocks noGrp="1"/>
          </p:cNvSpPr>
          <p:nvPr>
            <p:ph type="ctrTitle" idx="20"/>
          </p:nvPr>
        </p:nvSpPr>
        <p:spPr>
          <a:xfrm>
            <a:off x="6549661" y="4583367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subTitle" idx="21"/>
          </p:nvPr>
        </p:nvSpPr>
        <p:spPr>
          <a:xfrm>
            <a:off x="6518661" y="4961933"/>
            <a:ext cx="2874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4766293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1">
  <p:cSld name="SECTION 1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>
            <a:spLocks noGrp="1"/>
          </p:cNvSpPr>
          <p:nvPr>
            <p:ph type="ctrTitle"/>
          </p:nvPr>
        </p:nvSpPr>
        <p:spPr>
          <a:xfrm>
            <a:off x="2493600" y="2836700"/>
            <a:ext cx="7204800" cy="33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ubTitle" idx="1"/>
          </p:nvPr>
        </p:nvSpPr>
        <p:spPr>
          <a:xfrm>
            <a:off x="4018200" y="3272300"/>
            <a:ext cx="4155600" cy="20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title" idx="2" hasCustomPrompt="1"/>
          </p:nvPr>
        </p:nvSpPr>
        <p:spPr>
          <a:xfrm>
            <a:off x="5196200" y="1815167"/>
            <a:ext cx="17996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43800026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TITLE + 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ubTitle" idx="1"/>
          </p:nvPr>
        </p:nvSpPr>
        <p:spPr>
          <a:xfrm>
            <a:off x="4018200" y="4288300"/>
            <a:ext cx="4155600" cy="20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218678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88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88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1786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TITLE + TEXT 2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ubTitle" idx="1"/>
          </p:nvPr>
        </p:nvSpPr>
        <p:spPr>
          <a:xfrm>
            <a:off x="1328900" y="3085200"/>
            <a:ext cx="4155600" cy="20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6445795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TITLE + THREE COLUMN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ctrTitle" idx="2"/>
          </p:nvPr>
        </p:nvSpPr>
        <p:spPr>
          <a:xfrm>
            <a:off x="1612200" y="38591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ubTitle" idx="1"/>
          </p:nvPr>
        </p:nvSpPr>
        <p:spPr>
          <a:xfrm>
            <a:off x="1739000" y="4237667"/>
            <a:ext cx="2558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ctrTitle" idx="3"/>
          </p:nvPr>
        </p:nvSpPr>
        <p:spPr>
          <a:xfrm>
            <a:off x="4689800" y="38591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subTitle" idx="4"/>
          </p:nvPr>
        </p:nvSpPr>
        <p:spPr>
          <a:xfrm>
            <a:off x="4816600" y="4237667"/>
            <a:ext cx="2558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ctrTitle" idx="5"/>
          </p:nvPr>
        </p:nvSpPr>
        <p:spPr>
          <a:xfrm>
            <a:off x="7767400" y="38591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ubTitle" idx="6"/>
          </p:nvPr>
        </p:nvSpPr>
        <p:spPr>
          <a:xfrm>
            <a:off x="7894200" y="4237667"/>
            <a:ext cx="2558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862178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">
  <p:cSld name="TITLE + FOUR COLUMN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ctrTitle" idx="2"/>
          </p:nvPr>
        </p:nvSpPr>
        <p:spPr>
          <a:xfrm>
            <a:off x="1054052" y="24647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subTitle" idx="1"/>
          </p:nvPr>
        </p:nvSpPr>
        <p:spPr>
          <a:xfrm>
            <a:off x="1028100" y="28433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ctrTitle" idx="3"/>
          </p:nvPr>
        </p:nvSpPr>
        <p:spPr>
          <a:xfrm>
            <a:off x="3630528" y="37855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ubTitle" idx="4"/>
          </p:nvPr>
        </p:nvSpPr>
        <p:spPr>
          <a:xfrm>
            <a:off x="3604576" y="41641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ctrTitle" idx="5"/>
          </p:nvPr>
        </p:nvSpPr>
        <p:spPr>
          <a:xfrm>
            <a:off x="6206989" y="24647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ubTitle" idx="6"/>
          </p:nvPr>
        </p:nvSpPr>
        <p:spPr>
          <a:xfrm>
            <a:off x="6181037" y="28433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ctrTitle" idx="7"/>
          </p:nvPr>
        </p:nvSpPr>
        <p:spPr>
          <a:xfrm>
            <a:off x="8783456" y="37855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ubTitle" idx="8"/>
          </p:nvPr>
        </p:nvSpPr>
        <p:spPr>
          <a:xfrm>
            <a:off x="8757504" y="41641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879455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">
  <p:cSld name="TITLE + DESIG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705703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">
  <p:cSld name="NUMBER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 hasCustomPrompt="1"/>
          </p:nvPr>
        </p:nvSpPr>
        <p:spPr>
          <a:xfrm>
            <a:off x="8527625" y="1265243"/>
            <a:ext cx="1518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67" name="Google Shape;67;p11"/>
          <p:cNvSpPr txBox="1">
            <a:spLocks noGrp="1"/>
          </p:cNvSpPr>
          <p:nvPr>
            <p:ph type="ctrTitle" idx="2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ctrTitle" idx="3"/>
          </p:nvPr>
        </p:nvSpPr>
        <p:spPr>
          <a:xfrm>
            <a:off x="7674875" y="1885577"/>
            <a:ext cx="322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ubTitle" idx="1"/>
          </p:nvPr>
        </p:nvSpPr>
        <p:spPr>
          <a:xfrm>
            <a:off x="7639333" y="2206123"/>
            <a:ext cx="3295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title" idx="4" hasCustomPrompt="1"/>
          </p:nvPr>
        </p:nvSpPr>
        <p:spPr>
          <a:xfrm>
            <a:off x="8527625" y="4614137"/>
            <a:ext cx="1518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71" name="Google Shape;71;p11"/>
          <p:cNvSpPr txBox="1">
            <a:spLocks noGrp="1"/>
          </p:cNvSpPr>
          <p:nvPr>
            <p:ph type="ctrTitle" idx="5"/>
          </p:nvPr>
        </p:nvSpPr>
        <p:spPr>
          <a:xfrm>
            <a:off x="7674875" y="5234472"/>
            <a:ext cx="322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subTitle" idx="6"/>
          </p:nvPr>
        </p:nvSpPr>
        <p:spPr>
          <a:xfrm>
            <a:off x="7639333" y="5555017"/>
            <a:ext cx="3295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title" idx="7" hasCustomPrompt="1"/>
          </p:nvPr>
        </p:nvSpPr>
        <p:spPr>
          <a:xfrm>
            <a:off x="8527625" y="2944432"/>
            <a:ext cx="1518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74" name="Google Shape;74;p11"/>
          <p:cNvSpPr txBox="1">
            <a:spLocks noGrp="1"/>
          </p:cNvSpPr>
          <p:nvPr>
            <p:ph type="ctrTitle" idx="8"/>
          </p:nvPr>
        </p:nvSpPr>
        <p:spPr>
          <a:xfrm>
            <a:off x="7674875" y="3564767"/>
            <a:ext cx="322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subTitle" idx="9"/>
          </p:nvPr>
        </p:nvSpPr>
        <p:spPr>
          <a:xfrm>
            <a:off x="7639333" y="3885312"/>
            <a:ext cx="3295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0278038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LISTS">
  <p:cSld name="TITLE + TWO LISTS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body" idx="1"/>
          </p:nvPr>
        </p:nvSpPr>
        <p:spPr>
          <a:xfrm>
            <a:off x="3451267" y="2717667"/>
            <a:ext cx="3703200" cy="320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9457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1pPr>
            <a:lvl2pPr marL="1219170" lvl="1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2pPr>
            <a:lvl3pPr marL="1828754" lvl="2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3pPr>
            <a:lvl4pPr marL="2438339" lvl="3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4pPr>
            <a:lvl5pPr marL="3047924" lvl="4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5pPr>
            <a:lvl6pPr marL="3657509" lvl="5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6pPr>
            <a:lvl7pPr marL="4267093" lvl="6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7pPr>
            <a:lvl8pPr marL="4876678" lvl="7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8pPr>
            <a:lvl9pPr marL="5486263" lvl="8" indent="-389457" rtl="0">
              <a:lnSpc>
                <a:spcPct val="15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body" idx="2"/>
          </p:nvPr>
        </p:nvSpPr>
        <p:spPr>
          <a:xfrm>
            <a:off x="7374327" y="2717667"/>
            <a:ext cx="3703200" cy="320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9457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1pPr>
            <a:lvl2pPr marL="1219170" lvl="1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2pPr>
            <a:lvl3pPr marL="1828754" lvl="2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3pPr>
            <a:lvl4pPr marL="2438339" lvl="3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4pPr>
            <a:lvl5pPr marL="3047924" lvl="4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5pPr>
            <a:lvl6pPr marL="3657509" lvl="5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6pPr>
            <a:lvl7pPr marL="4267093" lvl="6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7pPr>
            <a:lvl8pPr marL="4876678" lvl="7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8pPr>
            <a:lvl9pPr marL="5486263" lvl="8" indent="-389457" rtl="0">
              <a:lnSpc>
                <a:spcPct val="15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ctrTitle" idx="3"/>
          </p:nvPr>
        </p:nvSpPr>
        <p:spPr>
          <a:xfrm>
            <a:off x="3690675" y="2088533"/>
            <a:ext cx="322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ctrTitle" idx="4"/>
          </p:nvPr>
        </p:nvSpPr>
        <p:spPr>
          <a:xfrm>
            <a:off x="7613741" y="2088533"/>
            <a:ext cx="322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1593193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">
  <p:cSld name="TITLE + SIX COLUMNS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ctrTitle" idx="2"/>
          </p:nvPr>
        </p:nvSpPr>
        <p:spPr>
          <a:xfrm>
            <a:off x="5536176" y="19567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5484176" y="23353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ctrTitle" idx="3"/>
          </p:nvPr>
        </p:nvSpPr>
        <p:spPr>
          <a:xfrm>
            <a:off x="5536176" y="33791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ubTitle" idx="4"/>
          </p:nvPr>
        </p:nvSpPr>
        <p:spPr>
          <a:xfrm>
            <a:off x="5484176" y="37577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ctrTitle" idx="5"/>
          </p:nvPr>
        </p:nvSpPr>
        <p:spPr>
          <a:xfrm>
            <a:off x="8365437" y="19567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ubTitle" idx="6"/>
          </p:nvPr>
        </p:nvSpPr>
        <p:spPr>
          <a:xfrm>
            <a:off x="8365437" y="23353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ctrTitle" idx="7"/>
          </p:nvPr>
        </p:nvSpPr>
        <p:spPr>
          <a:xfrm>
            <a:off x="8365437" y="33791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8"/>
          </p:nvPr>
        </p:nvSpPr>
        <p:spPr>
          <a:xfrm>
            <a:off x="8365437" y="37577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92" name="Google Shape;92;p13"/>
          <p:cNvSpPr txBox="1">
            <a:spLocks noGrp="1"/>
          </p:cNvSpPr>
          <p:nvPr>
            <p:ph type="ctrTitle" idx="9"/>
          </p:nvPr>
        </p:nvSpPr>
        <p:spPr>
          <a:xfrm>
            <a:off x="5536176" y="48015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93" name="Google Shape;93;p13"/>
          <p:cNvSpPr txBox="1">
            <a:spLocks noGrp="1"/>
          </p:cNvSpPr>
          <p:nvPr>
            <p:ph type="subTitle" idx="13"/>
          </p:nvPr>
        </p:nvSpPr>
        <p:spPr>
          <a:xfrm>
            <a:off x="5484176" y="51801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ctrTitle" idx="14"/>
          </p:nvPr>
        </p:nvSpPr>
        <p:spPr>
          <a:xfrm>
            <a:off x="8365437" y="48015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95" name="Google Shape;95;p13"/>
          <p:cNvSpPr txBox="1">
            <a:spLocks noGrp="1"/>
          </p:cNvSpPr>
          <p:nvPr>
            <p:ph type="subTitle" idx="15"/>
          </p:nvPr>
        </p:nvSpPr>
        <p:spPr>
          <a:xfrm>
            <a:off x="8365437" y="51801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0241723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 3">
  <p:cSld name="TITLE + FOUR COLUMNS 3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98" name="Google Shape;98;p14"/>
          <p:cNvSpPr txBox="1">
            <a:spLocks noGrp="1"/>
          </p:cNvSpPr>
          <p:nvPr>
            <p:ph type="ctrTitle" idx="2"/>
          </p:nvPr>
        </p:nvSpPr>
        <p:spPr>
          <a:xfrm>
            <a:off x="1054052" y="3597617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99" name="Google Shape;99;p14"/>
          <p:cNvSpPr txBox="1">
            <a:spLocks noGrp="1"/>
          </p:cNvSpPr>
          <p:nvPr>
            <p:ph type="subTitle" idx="1"/>
          </p:nvPr>
        </p:nvSpPr>
        <p:spPr>
          <a:xfrm>
            <a:off x="1028100" y="3976184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00" name="Google Shape;100;p14"/>
          <p:cNvSpPr txBox="1">
            <a:spLocks noGrp="1"/>
          </p:cNvSpPr>
          <p:nvPr>
            <p:ph type="ctrTitle" idx="3"/>
          </p:nvPr>
        </p:nvSpPr>
        <p:spPr>
          <a:xfrm>
            <a:off x="3630528" y="3597617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01" name="Google Shape;101;p14"/>
          <p:cNvSpPr txBox="1">
            <a:spLocks noGrp="1"/>
          </p:cNvSpPr>
          <p:nvPr>
            <p:ph type="subTitle" idx="4"/>
          </p:nvPr>
        </p:nvSpPr>
        <p:spPr>
          <a:xfrm>
            <a:off x="3604576" y="3976184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02" name="Google Shape;102;p14"/>
          <p:cNvSpPr txBox="1">
            <a:spLocks noGrp="1"/>
          </p:cNvSpPr>
          <p:nvPr>
            <p:ph type="ctrTitle" idx="5"/>
          </p:nvPr>
        </p:nvSpPr>
        <p:spPr>
          <a:xfrm>
            <a:off x="6206989" y="3597617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03" name="Google Shape;103;p14"/>
          <p:cNvSpPr txBox="1">
            <a:spLocks noGrp="1"/>
          </p:cNvSpPr>
          <p:nvPr>
            <p:ph type="subTitle" idx="6"/>
          </p:nvPr>
        </p:nvSpPr>
        <p:spPr>
          <a:xfrm>
            <a:off x="6181037" y="3976184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04" name="Google Shape;104;p14"/>
          <p:cNvSpPr txBox="1">
            <a:spLocks noGrp="1"/>
          </p:cNvSpPr>
          <p:nvPr>
            <p:ph type="ctrTitle" idx="7"/>
          </p:nvPr>
        </p:nvSpPr>
        <p:spPr>
          <a:xfrm>
            <a:off x="8783456" y="3597617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05" name="Google Shape;105;p14"/>
          <p:cNvSpPr txBox="1">
            <a:spLocks noGrp="1"/>
          </p:cNvSpPr>
          <p:nvPr>
            <p:ph type="subTitle" idx="8"/>
          </p:nvPr>
        </p:nvSpPr>
        <p:spPr>
          <a:xfrm>
            <a:off x="8757504" y="3976184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051699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COLUMNS">
  <p:cSld name="TITLE + TWO COLUMNS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08" name="Google Shape;108;p15"/>
          <p:cNvSpPr txBox="1">
            <a:spLocks noGrp="1"/>
          </p:cNvSpPr>
          <p:nvPr>
            <p:ph type="ctrTitle" idx="2"/>
          </p:nvPr>
        </p:nvSpPr>
        <p:spPr>
          <a:xfrm>
            <a:off x="991005" y="2214367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09" name="Google Shape;109;p15"/>
          <p:cNvSpPr txBox="1">
            <a:spLocks noGrp="1"/>
          </p:cNvSpPr>
          <p:nvPr>
            <p:ph type="subTitle" idx="1"/>
          </p:nvPr>
        </p:nvSpPr>
        <p:spPr>
          <a:xfrm>
            <a:off x="960000" y="2592933"/>
            <a:ext cx="2874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10" name="Google Shape;110;p15"/>
          <p:cNvSpPr txBox="1">
            <a:spLocks noGrp="1"/>
          </p:cNvSpPr>
          <p:nvPr>
            <p:ph type="ctrTitle" idx="3"/>
          </p:nvPr>
        </p:nvSpPr>
        <p:spPr>
          <a:xfrm>
            <a:off x="991012" y="39238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11" name="Google Shape;111;p15"/>
          <p:cNvSpPr txBox="1">
            <a:spLocks noGrp="1"/>
          </p:cNvSpPr>
          <p:nvPr>
            <p:ph type="subTitle" idx="4"/>
          </p:nvPr>
        </p:nvSpPr>
        <p:spPr>
          <a:xfrm>
            <a:off x="960007" y="4302367"/>
            <a:ext cx="2874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440678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COLUMNS 2">
  <p:cSld name="TITLE + TWO COLUMNS 2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14" name="Google Shape;114;p16"/>
          <p:cNvSpPr txBox="1">
            <a:spLocks noGrp="1"/>
          </p:cNvSpPr>
          <p:nvPr>
            <p:ph type="ctrTitle" idx="2"/>
          </p:nvPr>
        </p:nvSpPr>
        <p:spPr>
          <a:xfrm>
            <a:off x="6575555" y="4511567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15" name="Google Shape;115;p16"/>
          <p:cNvSpPr txBox="1">
            <a:spLocks noGrp="1"/>
          </p:cNvSpPr>
          <p:nvPr>
            <p:ph type="subTitle" idx="1"/>
          </p:nvPr>
        </p:nvSpPr>
        <p:spPr>
          <a:xfrm>
            <a:off x="6544551" y="4890133"/>
            <a:ext cx="2874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16" name="Google Shape;116;p16"/>
          <p:cNvSpPr txBox="1">
            <a:spLocks noGrp="1"/>
          </p:cNvSpPr>
          <p:nvPr>
            <p:ph type="ctrTitle" idx="3"/>
          </p:nvPr>
        </p:nvSpPr>
        <p:spPr>
          <a:xfrm>
            <a:off x="2803661" y="4511567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17" name="Google Shape;117;p16"/>
          <p:cNvSpPr txBox="1">
            <a:spLocks noGrp="1"/>
          </p:cNvSpPr>
          <p:nvPr>
            <p:ph type="subTitle" idx="4"/>
          </p:nvPr>
        </p:nvSpPr>
        <p:spPr>
          <a:xfrm>
            <a:off x="2772657" y="4890133"/>
            <a:ext cx="2874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670711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6941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AND CREDITS">
  <p:cSld name="THANKS AND CREDITS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20" name="Google Shape;120;p17"/>
          <p:cNvSpPr txBox="1">
            <a:spLocks noGrp="1"/>
          </p:cNvSpPr>
          <p:nvPr>
            <p:ph type="subTitle" idx="1"/>
          </p:nvPr>
        </p:nvSpPr>
        <p:spPr>
          <a:xfrm>
            <a:off x="5965933" y="2482367"/>
            <a:ext cx="4155600" cy="22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21" name="Google Shape;121;p17"/>
          <p:cNvSpPr txBox="1"/>
          <p:nvPr/>
        </p:nvSpPr>
        <p:spPr>
          <a:xfrm>
            <a:off x="6797633" y="4488000"/>
            <a:ext cx="3324000" cy="237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0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xygen Light"/>
                <a:ea typeface="Oxygen Light"/>
                <a:cs typeface="Oxygen Light"/>
                <a:sym typeface="Oxygen Light"/>
              </a:rPr>
              <a:t>CREDITS: This presentation template was created by </a:t>
            </a:r>
            <a:r>
              <a:rPr kumimoji="0" lang="en" sz="10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noFill/>
                </a:uFill>
                <a:latin typeface="Oxygen"/>
                <a:ea typeface="Oxygen"/>
                <a:cs typeface="Oxygen"/>
                <a:sym typeface="Oxygen"/>
                <a:hlinkClick r:id="rId2"/>
              </a:rPr>
              <a:t>Slidesgo</a:t>
            </a:r>
            <a:r>
              <a:rPr kumimoji="0" lang="en" sz="10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xygen"/>
                <a:ea typeface="Oxygen"/>
                <a:cs typeface="Oxygen"/>
                <a:sym typeface="Oxygen"/>
              </a:rPr>
              <a:t>,</a:t>
            </a:r>
            <a:r>
              <a:rPr kumimoji="0" lang="en" sz="10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xygen Light"/>
                <a:ea typeface="Oxygen Light"/>
                <a:cs typeface="Oxygen Light"/>
                <a:sym typeface="Oxygen Light"/>
              </a:rPr>
              <a:t> including icons by </a:t>
            </a:r>
            <a:r>
              <a:rPr kumimoji="0" lang="en" sz="10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noFill/>
                </a:uFill>
                <a:latin typeface="Oxygen"/>
                <a:ea typeface="Oxygen"/>
                <a:cs typeface="Oxygen"/>
                <a:sym typeface="Oxygen"/>
                <a:hlinkClick r:id="rId3"/>
              </a:rPr>
              <a:t>Flaticon</a:t>
            </a:r>
            <a:r>
              <a:rPr kumimoji="0" lang="en" sz="10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xygen Light"/>
                <a:ea typeface="Oxygen Light"/>
                <a:cs typeface="Oxygen Light"/>
                <a:sym typeface="Oxygen Light"/>
              </a:rPr>
              <a:t>, and infographics &amp; images by </a:t>
            </a:r>
            <a:r>
              <a:rPr kumimoji="0" lang="en" sz="10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noFill/>
                </a:uFill>
                <a:latin typeface="Oxygen"/>
                <a:ea typeface="Oxygen"/>
                <a:cs typeface="Oxygen"/>
                <a:sym typeface="Oxygen"/>
                <a:hlinkClick r:id="rId4"/>
              </a:rPr>
              <a:t>Freepik</a:t>
            </a:r>
            <a:r>
              <a:rPr kumimoji="0" lang="en" sz="10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xygen Light"/>
                <a:ea typeface="Oxygen Light"/>
                <a:cs typeface="Oxygen Light"/>
                <a:sym typeface="Oxygen Light"/>
              </a:rPr>
              <a:t>. </a:t>
            </a:r>
            <a:endParaRPr kumimoji="0" sz="10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xygen Light"/>
              <a:ea typeface="Oxygen Light"/>
              <a:cs typeface="Oxygen Light"/>
              <a:sym typeface="Oxygen Light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0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xygen"/>
                <a:ea typeface="Oxygen"/>
                <a:cs typeface="Oxygen"/>
                <a:sym typeface="Oxygen"/>
              </a:rPr>
              <a:t>Please keep this slide for attribution.</a:t>
            </a:r>
            <a:endParaRPr kumimoji="0" sz="1067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xygen"/>
              <a:ea typeface="Oxygen"/>
              <a:cs typeface="Oxygen"/>
              <a:sym typeface="Oxygen"/>
            </a:endParaRP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0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xygen Light"/>
              <a:ea typeface="Oxygen Light"/>
              <a:cs typeface="Oxygen Light"/>
              <a:sym typeface="Oxygen Light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0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xygen Light"/>
              <a:ea typeface="Oxygen Light"/>
              <a:cs typeface="Oxygen Light"/>
              <a:sym typeface="Oxygen Light"/>
            </a:endParaRPr>
          </a:p>
        </p:txBody>
      </p:sp>
    </p:spTree>
    <p:extLst>
      <p:ext uri="{BB962C8B-B14F-4D97-AF65-F5344CB8AC3E}">
        <p14:creationId xmlns:p14="http://schemas.microsoft.com/office/powerpoint/2010/main" val="15618825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 2">
  <p:cSld name="TITLE + BULLET POINTS 2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24" name="Google Shape;124;p18"/>
          <p:cNvSpPr txBox="1">
            <a:spLocks noGrp="1"/>
          </p:cNvSpPr>
          <p:nvPr>
            <p:ph type="body" idx="1"/>
          </p:nvPr>
        </p:nvSpPr>
        <p:spPr>
          <a:xfrm>
            <a:off x="960000" y="1841433"/>
            <a:ext cx="4411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945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1pPr>
            <a:lvl2pPr marL="1219170" lvl="1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2pPr>
            <a:lvl3pPr marL="1828754" lvl="2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3pPr>
            <a:lvl4pPr marL="2438339" lvl="3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4pPr>
            <a:lvl5pPr marL="3047924" lvl="4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5pPr>
            <a:lvl6pPr marL="3657509" lvl="5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6pPr>
            <a:lvl7pPr marL="4267093" lvl="6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7pPr>
            <a:lvl8pPr marL="4876678" lvl="7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8pPr>
            <a:lvl9pPr marL="5486263" lvl="8" indent="-389457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9pPr>
          </a:lstStyle>
          <a:p>
            <a:endParaRPr/>
          </a:p>
        </p:txBody>
      </p:sp>
      <p:sp>
        <p:nvSpPr>
          <p:cNvPr id="125" name="Google Shape;125;p18"/>
          <p:cNvSpPr txBox="1">
            <a:spLocks noGrp="1"/>
          </p:cNvSpPr>
          <p:nvPr>
            <p:ph type="body" idx="2"/>
          </p:nvPr>
        </p:nvSpPr>
        <p:spPr>
          <a:xfrm>
            <a:off x="5879700" y="1841433"/>
            <a:ext cx="4411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945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1pPr>
            <a:lvl2pPr marL="1219170" lvl="1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2pPr>
            <a:lvl3pPr marL="1828754" lvl="2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3pPr>
            <a:lvl4pPr marL="2438339" lvl="3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4pPr>
            <a:lvl5pPr marL="3047924" lvl="4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5pPr>
            <a:lvl6pPr marL="3657509" lvl="5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6pPr>
            <a:lvl7pPr marL="4267093" lvl="6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7pPr>
            <a:lvl8pPr marL="4876678" lvl="7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8pPr>
            <a:lvl9pPr marL="5486263" lvl="8" indent="-389457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9732070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 type="blank">
  <p:cSld name="BACKGROUND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070255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>
  <p:cSld name="BLANK SLIDE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524436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45370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92242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22955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78075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79049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44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4839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79369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78875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63940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93669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700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26633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75400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83595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40114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181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5747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92414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29138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41110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05760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45742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02001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22224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57598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27922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354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4348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43118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06252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05914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78803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73985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99497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05080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91498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4128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229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theme" Target="../theme/theme10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5.xml"/><Relationship Id="rId3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119.xml"/><Relationship Id="rId1" Type="http://schemas.openxmlformats.org/officeDocument/2006/relationships/slideLayout" Target="../slideLayouts/slideLayout118.xml"/><Relationship Id="rId6" Type="http://schemas.openxmlformats.org/officeDocument/2006/relationships/slideLayout" Target="../slideLayouts/slideLayout123.xml"/><Relationship Id="rId11" Type="http://schemas.openxmlformats.org/officeDocument/2006/relationships/theme" Target="../theme/theme11.xml"/><Relationship Id="rId5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127.xml"/><Relationship Id="rId4" Type="http://schemas.openxmlformats.org/officeDocument/2006/relationships/slideLayout" Target="../slideLayouts/slideLayout121.xml"/><Relationship Id="rId9" Type="http://schemas.openxmlformats.org/officeDocument/2006/relationships/slideLayout" Target="../slideLayouts/slideLayout12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18" Type="http://schemas.openxmlformats.org/officeDocument/2006/relationships/slideLayout" Target="../slideLayouts/slideLayout6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17" Type="http://schemas.openxmlformats.org/officeDocument/2006/relationships/slideLayout" Target="../slideLayouts/slideLayout61.xml"/><Relationship Id="rId2" Type="http://schemas.openxmlformats.org/officeDocument/2006/relationships/slideLayout" Target="../slideLayouts/slideLayout46.xml"/><Relationship Id="rId16" Type="http://schemas.openxmlformats.org/officeDocument/2006/relationships/slideLayout" Target="../slideLayouts/slideLayout60.xml"/><Relationship Id="rId20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54.xml"/><Relationship Id="rId19" Type="http://schemas.openxmlformats.org/officeDocument/2006/relationships/slideLayout" Target="../slideLayouts/slideLayout63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4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3.xml"/><Relationship Id="rId3" Type="http://schemas.openxmlformats.org/officeDocument/2006/relationships/slideLayout" Target="../slideLayouts/slideLayout88.xml"/><Relationship Id="rId7" Type="http://schemas.openxmlformats.org/officeDocument/2006/relationships/slideLayout" Target="../slideLayouts/slideLayout92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7.xml"/><Relationship Id="rId1" Type="http://schemas.openxmlformats.org/officeDocument/2006/relationships/slideLayout" Target="../slideLayouts/slideLayout86.xml"/><Relationship Id="rId6" Type="http://schemas.openxmlformats.org/officeDocument/2006/relationships/slideLayout" Target="../slideLayouts/slideLayout91.xml"/><Relationship Id="rId11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0.xml"/><Relationship Id="rId10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9.xml"/><Relationship Id="rId9" Type="http://schemas.openxmlformats.org/officeDocument/2006/relationships/slideLayout" Target="../slideLayouts/slideLayout94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8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8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74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CA388"/>
            </a:gs>
            <a:gs pos="100000">
              <a:srgbClr val="A6D683"/>
            </a:gs>
          </a:gsLst>
          <a:lin ang="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  <a:noFill/>
          <a:ln>
            <a:noFill/>
          </a:ln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267200" y="2545733"/>
            <a:ext cx="7315200" cy="36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A6D683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1pPr>
            <a:lvl2pPr lvl="1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2pPr>
            <a:lvl3pPr lvl="2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3pPr>
            <a:lvl4pPr lvl="3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4pPr>
            <a:lvl5pPr lvl="4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5pPr>
            <a:lvl6pPr lvl="5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6pPr>
            <a:lvl7pPr lvl="6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7pPr>
            <a:lvl8pPr lvl="7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8pPr>
            <a:lvl9pPr lvl="8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260177832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CA388"/>
            </a:gs>
            <a:gs pos="100000">
              <a:srgbClr val="A6D683"/>
            </a:gs>
          </a:gsLst>
          <a:lin ang="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  <a:noFill/>
          <a:ln>
            <a:noFill/>
          </a:ln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267200" y="2545733"/>
            <a:ext cx="7315200" cy="36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A6D683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1pPr>
            <a:lvl2pPr lvl="1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2pPr>
            <a:lvl3pPr lvl="2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3pPr>
            <a:lvl4pPr lvl="3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4pPr>
            <a:lvl5pPr lvl="4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5pPr>
            <a:lvl6pPr lvl="5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6pPr>
            <a:lvl7pPr lvl="6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7pPr>
            <a:lvl8pPr lvl="7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8pPr>
            <a:lvl9pPr lvl="8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311843575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8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15-Jan-20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8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516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456F-1681-4541-A1AA-44FDB9003681}" type="datetimeFigureOut">
              <a:rPr lang="hu-HU" smtClean="0"/>
              <a:t>2020. 01. 15.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7722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456F-1681-4541-A1AA-44FDB9003681}" type="datetimeFigureOut">
              <a:rPr lang="hu-HU" smtClean="0"/>
              <a:t>2020. 01. 15.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10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bril Fatface"/>
              <a:buNone/>
              <a:defRPr sz="2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xygen Light"/>
              <a:buChar char="●"/>
              <a:defRPr sz="1800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○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■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●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○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■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●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○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xygen Light"/>
              <a:buChar char="■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9228484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  <p:sldLayoutId id="2147483835" r:id="rId17"/>
    <p:sldLayoutId id="2147483836" r:id="rId18"/>
    <p:sldLayoutId id="2147483837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641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243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546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2020. 01. 15.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356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3"/>
          <p:cNvSpPr txBox="1">
            <a:spLocks noGrp="1"/>
          </p:cNvSpPr>
          <p:nvPr>
            <p:ph type="ctrTitle"/>
          </p:nvPr>
        </p:nvSpPr>
        <p:spPr>
          <a:xfrm>
            <a:off x="1663394" y="1112903"/>
            <a:ext cx="7111691" cy="3182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ka-GE" sz="2700" dirty="0">
                <a:solidFill>
                  <a:schemeClr val="bg1"/>
                </a:solidFill>
              </a:rPr>
              <a:t/>
            </a:r>
            <a:br>
              <a:rPr lang="ka-GE" sz="2700" dirty="0">
                <a:solidFill>
                  <a:schemeClr val="bg1"/>
                </a:solidFill>
              </a:rPr>
            </a:br>
            <a:r>
              <a:rPr lang="ka-GE" sz="2700" dirty="0">
                <a:solidFill>
                  <a:schemeClr val="bg1"/>
                </a:solidFill>
              </a:rPr>
              <a:t/>
            </a:r>
            <a:br>
              <a:rPr lang="ka-GE" sz="2700" dirty="0">
                <a:solidFill>
                  <a:schemeClr val="bg1"/>
                </a:solidFill>
              </a:rPr>
            </a:br>
            <a:r>
              <a:rPr lang="ka-GE" sz="1350" dirty="0">
                <a:solidFill>
                  <a:srgbClr val="B1CA78"/>
                </a:solidFill>
              </a:rPr>
              <a:t/>
            </a:r>
            <a:br>
              <a:rPr lang="ka-GE" sz="1350" dirty="0">
                <a:solidFill>
                  <a:srgbClr val="B1CA78"/>
                </a:solidFill>
              </a:rPr>
            </a:br>
            <a:endParaRPr sz="1350" dirty="0">
              <a:solidFill>
                <a:srgbClr val="B1CA78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038" y="5408410"/>
            <a:ext cx="3913746" cy="118774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530712" y="1384349"/>
            <a:ext cx="80870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4400" b="1" dirty="0">
                <a:solidFill>
                  <a:srgbClr val="002060"/>
                </a:solidFill>
                <a:latin typeface="Sylfaen" panose="010A0502050306030303" pitchFamily="18" charset="0"/>
              </a:rPr>
              <a:t>ჯანდაცვის დაფინანსების რეფორმის კონცეფცია </a:t>
            </a:r>
            <a:endParaRPr lang="en-US" sz="4400" b="1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26069" y="3919599"/>
            <a:ext cx="16962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2000" dirty="0">
                <a:solidFill>
                  <a:srgbClr val="002060"/>
                </a:solidFill>
                <a:latin typeface="Sylfaen" panose="010A0502050306030303" pitchFamily="18" charset="0"/>
              </a:rPr>
              <a:t>იანვარი 2020</a:t>
            </a:r>
            <a:endParaRPr lang="hu-HU" sz="2000" dirty="0">
              <a:solidFill>
                <a:srgbClr val="00206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632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roup 126">
            <a:extLst>
              <a:ext uri="{FF2B5EF4-FFF2-40B4-BE49-F238E27FC236}">
                <a16:creationId xmlns:a16="http://schemas.microsoft.com/office/drawing/2014/main" id="{562F5D78-CE72-47DD-8FD1-2F93D103F3AC}"/>
              </a:ext>
            </a:extLst>
          </p:cNvPr>
          <p:cNvGrpSpPr/>
          <p:nvPr/>
        </p:nvGrpSpPr>
        <p:grpSpPr>
          <a:xfrm>
            <a:off x="6410513" y="1852394"/>
            <a:ext cx="5595021" cy="4592918"/>
            <a:chOff x="4569384" y="497670"/>
            <a:chExt cx="5459418" cy="5748962"/>
          </a:xfrm>
        </p:grpSpPr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64ED83F6-C7C8-4653-AF9B-E20731319F85}"/>
                </a:ext>
              </a:extLst>
            </p:cNvPr>
            <p:cNvGrpSpPr/>
            <p:nvPr/>
          </p:nvGrpSpPr>
          <p:grpSpPr>
            <a:xfrm>
              <a:off x="4569384" y="497670"/>
              <a:ext cx="5459418" cy="5748962"/>
              <a:chOff x="4569384" y="497670"/>
              <a:chExt cx="5459418" cy="5748962"/>
            </a:xfrm>
          </p:grpSpPr>
          <p:sp>
            <p:nvSpPr>
              <p:cNvPr id="131" name="Oval 21">
                <a:extLst>
                  <a:ext uri="{FF2B5EF4-FFF2-40B4-BE49-F238E27FC236}">
                    <a16:creationId xmlns:a16="http://schemas.microsoft.com/office/drawing/2014/main" id="{9FD80766-A1BA-459C-BE96-E6032E95F2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9384" y="730067"/>
                <a:ext cx="5127967" cy="5120348"/>
              </a:xfrm>
              <a:prstGeom prst="ellipse">
                <a:avLst/>
              </a:prstGeom>
              <a:solidFill>
                <a:srgbClr val="DAE3F3"/>
              </a:solidFill>
              <a:ln w="34925" cap="flat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ID" kern="0">
                  <a:solidFill>
                    <a:schemeClr val="bg1"/>
                  </a:solidFill>
                  <a:latin typeface="Segoe UI Light"/>
                </a:endParaRPr>
              </a:p>
            </p:txBody>
          </p:sp>
          <p:sp>
            <p:nvSpPr>
              <p:cNvPr id="132" name="Freeform 24">
                <a:extLst>
                  <a:ext uri="{FF2B5EF4-FFF2-40B4-BE49-F238E27FC236}">
                    <a16:creationId xmlns:a16="http://schemas.microsoft.com/office/drawing/2014/main" id="{FED3C77F-2B5F-4BF0-8191-7C2AFE78C0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31463" y="3290241"/>
                <a:ext cx="2430641" cy="2956391"/>
              </a:xfrm>
              <a:custGeom>
                <a:avLst/>
                <a:gdLst>
                  <a:gd name="T0" fmla="*/ 5 w 678"/>
                  <a:gd name="T1" fmla="*/ 826 h 826"/>
                  <a:gd name="T2" fmla="*/ 0 w 678"/>
                  <a:gd name="T3" fmla="*/ 0 h 826"/>
                  <a:gd name="T4" fmla="*/ 0 w 678"/>
                  <a:gd name="T5" fmla="*/ 0 h 826"/>
                  <a:gd name="T6" fmla="*/ 678 w 678"/>
                  <a:gd name="T7" fmla="*/ 386 h 826"/>
                  <a:gd name="T8" fmla="*/ 664 w 678"/>
                  <a:gd name="T9" fmla="*/ 410 h 826"/>
                  <a:gd name="T10" fmla="*/ 404 w 678"/>
                  <a:gd name="T11" fmla="*/ 690 h 826"/>
                  <a:gd name="T12" fmla="*/ 5 w 678"/>
                  <a:gd name="T13" fmla="*/ 826 h 8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78" h="826">
                    <a:moveTo>
                      <a:pt x="5" y="826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78" y="386"/>
                      <a:pt x="678" y="386"/>
                      <a:pt x="678" y="386"/>
                    </a:cubicBezTo>
                    <a:cubicBezTo>
                      <a:pt x="673" y="394"/>
                      <a:pt x="669" y="402"/>
                      <a:pt x="664" y="410"/>
                    </a:cubicBezTo>
                    <a:cubicBezTo>
                      <a:pt x="598" y="527"/>
                      <a:pt x="508" y="620"/>
                      <a:pt x="404" y="690"/>
                    </a:cubicBezTo>
                    <a:cubicBezTo>
                      <a:pt x="285" y="769"/>
                      <a:pt x="147" y="815"/>
                      <a:pt x="5" y="826"/>
                    </a:cubicBezTo>
                    <a:close/>
                  </a:path>
                </a:pathLst>
              </a:custGeom>
              <a:solidFill>
                <a:srgbClr val="71AF47"/>
              </a:solidFill>
              <a:ln w="11113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ID" kern="0" dirty="0">
                  <a:solidFill>
                    <a:schemeClr val="bg1"/>
                  </a:solidFill>
                  <a:latin typeface="Segoe UI Light"/>
                </a:endParaRPr>
              </a:p>
            </p:txBody>
          </p:sp>
          <p:sp>
            <p:nvSpPr>
              <p:cNvPr id="133" name="Freeform 23">
                <a:extLst>
                  <a:ext uri="{FF2B5EF4-FFF2-40B4-BE49-F238E27FC236}">
                    <a16:creationId xmlns:a16="http://schemas.microsoft.com/office/drawing/2014/main" id="{9BD71CA7-44D9-4183-B599-F29F5D6DC3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31463" y="1886336"/>
                <a:ext cx="2897339" cy="2874481"/>
              </a:xfrm>
              <a:custGeom>
                <a:avLst/>
                <a:gdLst>
                  <a:gd name="T0" fmla="*/ 717 w 808"/>
                  <a:gd name="T1" fmla="*/ 803 h 803"/>
                  <a:gd name="T2" fmla="*/ 0 w 808"/>
                  <a:gd name="T3" fmla="*/ 392 h 803"/>
                  <a:gd name="T4" fmla="*/ 0 w 808"/>
                  <a:gd name="T5" fmla="*/ 392 h 803"/>
                  <a:gd name="T6" fmla="*/ 674 w 808"/>
                  <a:gd name="T7" fmla="*/ 0 h 803"/>
                  <a:gd name="T8" fmla="*/ 689 w 808"/>
                  <a:gd name="T9" fmla="*/ 24 h 803"/>
                  <a:gd name="T10" fmla="*/ 799 w 808"/>
                  <a:gd name="T11" fmla="*/ 390 h 803"/>
                  <a:gd name="T12" fmla="*/ 717 w 808"/>
                  <a:gd name="T13" fmla="*/ 803 h 8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08" h="803">
                    <a:moveTo>
                      <a:pt x="717" y="803"/>
                    </a:moveTo>
                    <a:cubicBezTo>
                      <a:pt x="0" y="392"/>
                      <a:pt x="0" y="392"/>
                      <a:pt x="0" y="392"/>
                    </a:cubicBezTo>
                    <a:cubicBezTo>
                      <a:pt x="0" y="392"/>
                      <a:pt x="0" y="392"/>
                      <a:pt x="0" y="392"/>
                    </a:cubicBezTo>
                    <a:cubicBezTo>
                      <a:pt x="674" y="0"/>
                      <a:pt x="674" y="0"/>
                      <a:pt x="674" y="0"/>
                    </a:cubicBezTo>
                    <a:cubicBezTo>
                      <a:pt x="679" y="8"/>
                      <a:pt x="684" y="16"/>
                      <a:pt x="689" y="24"/>
                    </a:cubicBezTo>
                    <a:cubicBezTo>
                      <a:pt x="756" y="140"/>
                      <a:pt x="792" y="265"/>
                      <a:pt x="799" y="390"/>
                    </a:cubicBezTo>
                    <a:cubicBezTo>
                      <a:pt x="808" y="532"/>
                      <a:pt x="779" y="675"/>
                      <a:pt x="717" y="803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11113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ID" kern="0">
                  <a:solidFill>
                    <a:schemeClr val="bg1"/>
                  </a:solidFill>
                  <a:latin typeface="Segoe UI Light"/>
                </a:endParaRPr>
              </a:p>
            </p:txBody>
          </p:sp>
          <p:sp>
            <p:nvSpPr>
              <p:cNvPr id="134" name="Freeform 22">
                <a:extLst>
                  <a:ext uri="{FF2B5EF4-FFF2-40B4-BE49-F238E27FC236}">
                    <a16:creationId xmlns:a16="http://schemas.microsoft.com/office/drawing/2014/main" id="{25229FD0-7217-4D6A-88DB-7D3EB19553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31463" y="497670"/>
                <a:ext cx="2565888" cy="2792571"/>
              </a:xfrm>
              <a:custGeom>
                <a:avLst/>
                <a:gdLst>
                  <a:gd name="T0" fmla="*/ 716 w 716"/>
                  <a:gd name="T1" fmla="*/ 367 h 780"/>
                  <a:gd name="T2" fmla="*/ 0 w 716"/>
                  <a:gd name="T3" fmla="*/ 780 h 780"/>
                  <a:gd name="T4" fmla="*/ 0 w 716"/>
                  <a:gd name="T5" fmla="*/ 780 h 780"/>
                  <a:gd name="T6" fmla="*/ 0 w 716"/>
                  <a:gd name="T7" fmla="*/ 0 h 780"/>
                  <a:gd name="T8" fmla="*/ 29 w 716"/>
                  <a:gd name="T9" fmla="*/ 0 h 780"/>
                  <a:gd name="T10" fmla="*/ 400 w 716"/>
                  <a:gd name="T11" fmla="*/ 88 h 780"/>
                  <a:gd name="T12" fmla="*/ 716 w 716"/>
                  <a:gd name="T13" fmla="*/ 367 h 7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16" h="780">
                    <a:moveTo>
                      <a:pt x="716" y="367"/>
                    </a:moveTo>
                    <a:cubicBezTo>
                      <a:pt x="0" y="780"/>
                      <a:pt x="0" y="780"/>
                      <a:pt x="0" y="780"/>
                    </a:cubicBezTo>
                    <a:cubicBezTo>
                      <a:pt x="0" y="780"/>
                      <a:pt x="0" y="780"/>
                      <a:pt x="0" y="78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0" y="0"/>
                      <a:pt x="19" y="0"/>
                      <a:pt x="29" y="0"/>
                    </a:cubicBezTo>
                    <a:cubicBezTo>
                      <a:pt x="162" y="0"/>
                      <a:pt x="288" y="32"/>
                      <a:pt x="400" y="88"/>
                    </a:cubicBezTo>
                    <a:cubicBezTo>
                      <a:pt x="528" y="152"/>
                      <a:pt x="636" y="249"/>
                      <a:pt x="716" y="367"/>
                    </a:cubicBezTo>
                    <a:close/>
                  </a:path>
                </a:pathLst>
              </a:custGeom>
              <a:solidFill>
                <a:srgbClr val="C5E0B4"/>
              </a:solidFill>
              <a:ln w="11113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ID" kern="0">
                  <a:solidFill>
                    <a:schemeClr val="bg1"/>
                  </a:solidFill>
                  <a:latin typeface="Segoe UI Light"/>
                </a:endParaRPr>
              </a:p>
            </p:txBody>
          </p:sp>
          <p:sp>
            <p:nvSpPr>
              <p:cNvPr id="135" name="Oval 25">
                <a:extLst>
                  <a:ext uri="{FF2B5EF4-FFF2-40B4-BE49-F238E27FC236}">
                    <a16:creationId xmlns:a16="http://schemas.microsoft.com/office/drawing/2014/main" id="{01E7F910-5F1D-4CFC-83D9-2D9BE0F3AD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14281" y="2806465"/>
                <a:ext cx="940500" cy="1039524"/>
              </a:xfrm>
              <a:prstGeom prst="ellipse">
                <a:avLst/>
              </a:prstGeom>
              <a:gradFill flip="none" rotWithShape="1">
                <a:gsLst>
                  <a:gs pos="0">
                    <a:sysClr val="window" lastClr="FFFFFF">
                      <a:lumMod val="85000"/>
                    </a:sysClr>
                  </a:gs>
                  <a:gs pos="100000">
                    <a:srgbClr val="928B8B"/>
                  </a:gs>
                </a:gsLst>
                <a:lin ang="5400000" scaled="1"/>
                <a:tileRect/>
              </a:gradFill>
              <a:ln w="76200" cap="flat">
                <a:gradFill flip="none" rotWithShape="1">
                  <a:gsLst>
                    <a:gs pos="0">
                      <a:sysClr val="window" lastClr="FFFFFF"/>
                    </a:gs>
                    <a:gs pos="100000">
                      <a:srgbClr val="928B8B"/>
                    </a:gs>
                  </a:gsLst>
                  <a:lin ang="16200000" scaled="1"/>
                  <a:tileRect/>
                </a:gradFill>
                <a:prstDash val="solid"/>
                <a:miter lim="800000"/>
                <a:headEnd/>
                <a:tailEnd/>
              </a:ln>
              <a:effectLst>
                <a:outerShdw blurRad="25400" dist="38100" dir="5400000" algn="t" rotWithShape="0">
                  <a:prstClr val="black">
                    <a:alpha val="25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ID" kern="0">
                  <a:solidFill>
                    <a:schemeClr val="bg1"/>
                  </a:solidFill>
                  <a:latin typeface="Segoe UI Light"/>
                </a:endParaRPr>
              </a:p>
            </p:txBody>
          </p:sp>
        </p:grp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C904117E-3EBD-4EFF-8360-D4D8A4E762EF}"/>
                </a:ext>
              </a:extLst>
            </p:cNvPr>
            <p:cNvSpPr txBox="1"/>
            <p:nvPr/>
          </p:nvSpPr>
          <p:spPr>
            <a:xfrm>
              <a:off x="7279689" y="788097"/>
              <a:ext cx="1572093" cy="18589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914400">
                <a:lnSpc>
                  <a:spcPct val="120000"/>
                </a:lnSpc>
                <a:defRPr/>
              </a:pPr>
              <a:endParaRPr lang="en-ID" sz="800" kern="0" dirty="0">
                <a:solidFill>
                  <a:schemeClr val="bg1"/>
                </a:solidFill>
                <a:latin typeface="Segoe UI Light"/>
              </a:endParaRP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CD4F2C5-4560-4FF0-A72A-4A5E9B949458}"/>
                </a:ext>
              </a:extLst>
            </p:cNvPr>
            <p:cNvSpPr txBox="1"/>
            <p:nvPr/>
          </p:nvSpPr>
          <p:spPr>
            <a:xfrm>
              <a:off x="8233875" y="3089022"/>
              <a:ext cx="1572093" cy="65061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914400">
                <a:lnSpc>
                  <a:spcPct val="120000"/>
                </a:lnSpc>
                <a:defRPr/>
              </a:pPr>
              <a:endParaRPr lang="ka-GE" sz="1400" kern="0" dirty="0">
                <a:solidFill>
                  <a:schemeClr val="bg1"/>
                </a:solidFill>
                <a:latin typeface="Segoe UI Light"/>
              </a:endParaRPr>
            </a:p>
            <a:p>
              <a:pPr defTabSz="914400">
                <a:lnSpc>
                  <a:spcPct val="120000"/>
                </a:lnSpc>
                <a:defRPr/>
              </a:pPr>
              <a:endParaRPr lang="en-ID" sz="1400" kern="0" dirty="0">
                <a:solidFill>
                  <a:schemeClr val="bg1"/>
                </a:solidFill>
                <a:latin typeface="Segoe UI Light"/>
              </a:endParaRP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562F5D78-CE72-47DD-8FD1-2F93D103F3AC}"/>
              </a:ext>
            </a:extLst>
          </p:cNvPr>
          <p:cNvGrpSpPr/>
          <p:nvPr/>
        </p:nvGrpSpPr>
        <p:grpSpPr>
          <a:xfrm>
            <a:off x="354174" y="1828860"/>
            <a:ext cx="5760115" cy="5029140"/>
            <a:chOff x="4583418" y="246243"/>
            <a:chExt cx="6591632" cy="6300556"/>
          </a:xfrm>
        </p:grpSpPr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64ED83F6-C7C8-4653-AF9B-E20731319F85}"/>
                </a:ext>
              </a:extLst>
            </p:cNvPr>
            <p:cNvGrpSpPr/>
            <p:nvPr/>
          </p:nvGrpSpPr>
          <p:grpSpPr>
            <a:xfrm>
              <a:off x="4583418" y="246243"/>
              <a:ext cx="6591632" cy="6300556"/>
              <a:chOff x="4583418" y="246243"/>
              <a:chExt cx="6591632" cy="6300556"/>
            </a:xfrm>
          </p:grpSpPr>
          <p:sp>
            <p:nvSpPr>
              <p:cNvPr id="121" name="Oval 21">
                <a:extLst>
                  <a:ext uri="{FF2B5EF4-FFF2-40B4-BE49-F238E27FC236}">
                    <a16:creationId xmlns:a16="http://schemas.microsoft.com/office/drawing/2014/main" id="{9FD80766-A1BA-459C-BE96-E6032E95F2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3418" y="246243"/>
                <a:ext cx="5127966" cy="6176200"/>
              </a:xfrm>
              <a:prstGeom prst="ellipse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34925" cap="flat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ID" kern="0">
                  <a:solidFill>
                    <a:prstClr val="black"/>
                  </a:solidFill>
                  <a:latin typeface="Segoe UI Light"/>
                </a:endParaRPr>
              </a:p>
            </p:txBody>
          </p:sp>
          <p:sp>
            <p:nvSpPr>
              <p:cNvPr id="122" name="Freeform 24">
                <a:extLst>
                  <a:ext uri="{FF2B5EF4-FFF2-40B4-BE49-F238E27FC236}">
                    <a16:creationId xmlns:a16="http://schemas.microsoft.com/office/drawing/2014/main" id="{FED3C77F-2B5F-4BF0-8191-7C2AFE78C0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31463" y="3086030"/>
                <a:ext cx="3596190" cy="3460769"/>
              </a:xfrm>
              <a:custGeom>
                <a:avLst/>
                <a:gdLst>
                  <a:gd name="T0" fmla="*/ 5 w 678"/>
                  <a:gd name="T1" fmla="*/ 826 h 826"/>
                  <a:gd name="T2" fmla="*/ 0 w 678"/>
                  <a:gd name="T3" fmla="*/ 0 h 826"/>
                  <a:gd name="T4" fmla="*/ 0 w 678"/>
                  <a:gd name="T5" fmla="*/ 0 h 826"/>
                  <a:gd name="T6" fmla="*/ 678 w 678"/>
                  <a:gd name="T7" fmla="*/ 386 h 826"/>
                  <a:gd name="T8" fmla="*/ 664 w 678"/>
                  <a:gd name="T9" fmla="*/ 410 h 826"/>
                  <a:gd name="T10" fmla="*/ 404 w 678"/>
                  <a:gd name="T11" fmla="*/ 690 h 826"/>
                  <a:gd name="T12" fmla="*/ 5 w 678"/>
                  <a:gd name="T13" fmla="*/ 826 h 8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78" h="826">
                    <a:moveTo>
                      <a:pt x="5" y="826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78" y="386"/>
                      <a:pt x="678" y="386"/>
                      <a:pt x="678" y="386"/>
                    </a:cubicBezTo>
                    <a:cubicBezTo>
                      <a:pt x="673" y="394"/>
                      <a:pt x="669" y="402"/>
                      <a:pt x="664" y="410"/>
                    </a:cubicBezTo>
                    <a:cubicBezTo>
                      <a:pt x="598" y="527"/>
                      <a:pt x="508" y="620"/>
                      <a:pt x="404" y="690"/>
                    </a:cubicBezTo>
                    <a:cubicBezTo>
                      <a:pt x="285" y="769"/>
                      <a:pt x="147" y="815"/>
                      <a:pt x="5" y="826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1113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ID" kern="0" dirty="0">
                  <a:solidFill>
                    <a:prstClr val="black"/>
                  </a:solidFill>
                  <a:latin typeface="Segoe UI Light"/>
                </a:endParaRPr>
              </a:p>
            </p:txBody>
          </p:sp>
          <p:sp>
            <p:nvSpPr>
              <p:cNvPr id="123" name="Freeform 23">
                <a:extLst>
                  <a:ext uri="{FF2B5EF4-FFF2-40B4-BE49-F238E27FC236}">
                    <a16:creationId xmlns:a16="http://schemas.microsoft.com/office/drawing/2014/main" id="{9BD71CA7-44D9-4183-B599-F29F5D6DC3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41327" y="1805905"/>
                <a:ext cx="4033723" cy="2874482"/>
              </a:xfrm>
              <a:custGeom>
                <a:avLst/>
                <a:gdLst>
                  <a:gd name="T0" fmla="*/ 717 w 808"/>
                  <a:gd name="T1" fmla="*/ 803 h 803"/>
                  <a:gd name="T2" fmla="*/ 0 w 808"/>
                  <a:gd name="T3" fmla="*/ 392 h 803"/>
                  <a:gd name="T4" fmla="*/ 0 w 808"/>
                  <a:gd name="T5" fmla="*/ 392 h 803"/>
                  <a:gd name="T6" fmla="*/ 674 w 808"/>
                  <a:gd name="T7" fmla="*/ 0 h 803"/>
                  <a:gd name="T8" fmla="*/ 689 w 808"/>
                  <a:gd name="T9" fmla="*/ 24 h 803"/>
                  <a:gd name="T10" fmla="*/ 799 w 808"/>
                  <a:gd name="T11" fmla="*/ 390 h 803"/>
                  <a:gd name="T12" fmla="*/ 717 w 808"/>
                  <a:gd name="T13" fmla="*/ 803 h 8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08" h="803">
                    <a:moveTo>
                      <a:pt x="717" y="803"/>
                    </a:moveTo>
                    <a:cubicBezTo>
                      <a:pt x="0" y="392"/>
                      <a:pt x="0" y="392"/>
                      <a:pt x="0" y="392"/>
                    </a:cubicBezTo>
                    <a:cubicBezTo>
                      <a:pt x="0" y="392"/>
                      <a:pt x="0" y="392"/>
                      <a:pt x="0" y="392"/>
                    </a:cubicBezTo>
                    <a:cubicBezTo>
                      <a:pt x="674" y="0"/>
                      <a:pt x="674" y="0"/>
                      <a:pt x="674" y="0"/>
                    </a:cubicBezTo>
                    <a:cubicBezTo>
                      <a:pt x="679" y="8"/>
                      <a:pt x="684" y="16"/>
                      <a:pt x="689" y="24"/>
                    </a:cubicBezTo>
                    <a:cubicBezTo>
                      <a:pt x="756" y="140"/>
                      <a:pt x="792" y="265"/>
                      <a:pt x="799" y="390"/>
                    </a:cubicBezTo>
                    <a:cubicBezTo>
                      <a:pt x="808" y="532"/>
                      <a:pt x="779" y="675"/>
                      <a:pt x="717" y="803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 w="11113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ID" kern="0">
                  <a:solidFill>
                    <a:prstClr val="black"/>
                  </a:solidFill>
                  <a:latin typeface="Segoe UI Light"/>
                </a:endParaRPr>
              </a:p>
            </p:txBody>
          </p:sp>
          <p:sp>
            <p:nvSpPr>
              <p:cNvPr id="124" name="Freeform 22">
                <a:extLst>
                  <a:ext uri="{FF2B5EF4-FFF2-40B4-BE49-F238E27FC236}">
                    <a16:creationId xmlns:a16="http://schemas.microsoft.com/office/drawing/2014/main" id="{25229FD0-7217-4D6A-88DB-7D3EB19553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40290" y="275727"/>
                <a:ext cx="3331762" cy="3099231"/>
              </a:xfrm>
              <a:custGeom>
                <a:avLst/>
                <a:gdLst>
                  <a:gd name="T0" fmla="*/ 716 w 716"/>
                  <a:gd name="T1" fmla="*/ 367 h 780"/>
                  <a:gd name="T2" fmla="*/ 0 w 716"/>
                  <a:gd name="T3" fmla="*/ 780 h 780"/>
                  <a:gd name="T4" fmla="*/ 0 w 716"/>
                  <a:gd name="T5" fmla="*/ 780 h 780"/>
                  <a:gd name="T6" fmla="*/ 0 w 716"/>
                  <a:gd name="T7" fmla="*/ 0 h 780"/>
                  <a:gd name="T8" fmla="*/ 29 w 716"/>
                  <a:gd name="T9" fmla="*/ 0 h 780"/>
                  <a:gd name="T10" fmla="*/ 400 w 716"/>
                  <a:gd name="T11" fmla="*/ 88 h 780"/>
                  <a:gd name="T12" fmla="*/ 716 w 716"/>
                  <a:gd name="T13" fmla="*/ 367 h 7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16" h="780">
                    <a:moveTo>
                      <a:pt x="716" y="367"/>
                    </a:moveTo>
                    <a:cubicBezTo>
                      <a:pt x="0" y="780"/>
                      <a:pt x="0" y="780"/>
                      <a:pt x="0" y="780"/>
                    </a:cubicBezTo>
                    <a:cubicBezTo>
                      <a:pt x="0" y="780"/>
                      <a:pt x="0" y="780"/>
                      <a:pt x="0" y="78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0" y="0"/>
                      <a:pt x="19" y="0"/>
                      <a:pt x="29" y="0"/>
                    </a:cubicBezTo>
                    <a:cubicBezTo>
                      <a:pt x="162" y="0"/>
                      <a:pt x="288" y="32"/>
                      <a:pt x="400" y="88"/>
                    </a:cubicBezTo>
                    <a:cubicBezTo>
                      <a:pt x="528" y="152"/>
                      <a:pt x="636" y="249"/>
                      <a:pt x="716" y="367"/>
                    </a:cubicBezTo>
                    <a:close/>
                  </a:path>
                </a:pathLst>
              </a:custGeom>
              <a:solidFill>
                <a:schemeClr val="accent5">
                  <a:lumMod val="20000"/>
                  <a:lumOff val="80000"/>
                </a:schemeClr>
              </a:solidFill>
              <a:ln w="11113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ID" kern="0">
                  <a:solidFill>
                    <a:prstClr val="black"/>
                  </a:solidFill>
                  <a:latin typeface="Segoe UI Light"/>
                </a:endParaRPr>
              </a:p>
            </p:txBody>
          </p:sp>
          <p:sp>
            <p:nvSpPr>
              <p:cNvPr id="125" name="Oval 25">
                <a:extLst>
                  <a:ext uri="{FF2B5EF4-FFF2-40B4-BE49-F238E27FC236}">
                    <a16:creationId xmlns:a16="http://schemas.microsoft.com/office/drawing/2014/main" id="{01E7F910-5F1D-4CFC-83D9-2D9BE0F3AD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99077" y="2494239"/>
                <a:ext cx="1231942" cy="1365668"/>
              </a:xfrm>
              <a:prstGeom prst="ellipse">
                <a:avLst/>
              </a:prstGeom>
              <a:gradFill flip="none" rotWithShape="1">
                <a:gsLst>
                  <a:gs pos="0">
                    <a:sysClr val="window" lastClr="FFFFFF">
                      <a:lumMod val="85000"/>
                    </a:sysClr>
                  </a:gs>
                  <a:gs pos="100000">
                    <a:srgbClr val="928B8B"/>
                  </a:gs>
                </a:gsLst>
                <a:lin ang="5400000" scaled="1"/>
                <a:tileRect/>
              </a:gradFill>
              <a:ln w="76200" cap="flat">
                <a:gradFill flip="none" rotWithShape="1">
                  <a:gsLst>
                    <a:gs pos="0">
                      <a:sysClr val="window" lastClr="FFFFFF"/>
                    </a:gs>
                    <a:gs pos="100000">
                      <a:srgbClr val="928B8B"/>
                    </a:gs>
                  </a:gsLst>
                  <a:lin ang="16200000" scaled="1"/>
                  <a:tileRect/>
                </a:gradFill>
                <a:prstDash val="solid"/>
                <a:miter lim="800000"/>
                <a:headEnd/>
                <a:tailEnd/>
              </a:ln>
              <a:effectLst>
                <a:outerShdw blurRad="25400" dist="38100" dir="5400000" algn="t" rotWithShape="0">
                  <a:prstClr val="black">
                    <a:alpha val="25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ID" kern="0">
                  <a:solidFill>
                    <a:prstClr val="black"/>
                  </a:solidFill>
                  <a:latin typeface="Segoe UI Light"/>
                </a:endParaRPr>
              </a:p>
            </p:txBody>
          </p:sp>
        </p:grp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C904117E-3EBD-4EFF-8360-D4D8A4E762EF}"/>
                </a:ext>
              </a:extLst>
            </p:cNvPr>
            <p:cNvSpPr txBox="1"/>
            <p:nvPr/>
          </p:nvSpPr>
          <p:spPr>
            <a:xfrm>
              <a:off x="7431671" y="597741"/>
              <a:ext cx="2563640" cy="194335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914400">
                <a:lnSpc>
                  <a:spcPct val="120000"/>
                </a:lnSpc>
              </a:pPr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</a:rPr>
                <a:t>ყველა დასაქმებული მოქალაქე, რომლის შრომის წლიური ანაზღაურება აღემატება  დაზღვევის ფარგლებს</a:t>
              </a:r>
            </a:p>
            <a:p>
              <a:pPr defTabSz="914400">
                <a:lnSpc>
                  <a:spcPct val="120000"/>
                </a:lnSpc>
                <a:defRPr/>
              </a:pPr>
              <a:endParaRPr lang="en-ID" sz="1400" kern="0" dirty="0">
                <a:solidFill>
                  <a:prstClr val="white"/>
                </a:solidFill>
                <a:latin typeface="Segoe UI Light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2CD4F2C5-4560-4FF0-A72A-4A5E9B949458}"/>
                </a:ext>
              </a:extLst>
            </p:cNvPr>
            <p:cNvSpPr txBox="1"/>
            <p:nvPr/>
          </p:nvSpPr>
          <p:spPr>
            <a:xfrm>
              <a:off x="8233875" y="3089022"/>
              <a:ext cx="1572092" cy="70598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914400">
                <a:lnSpc>
                  <a:spcPct val="120000"/>
                </a:lnSpc>
                <a:defRPr/>
              </a:pPr>
              <a:endParaRPr lang="ka-GE" sz="1400" kern="0" dirty="0">
                <a:solidFill>
                  <a:prstClr val="white"/>
                </a:solidFill>
                <a:latin typeface="Segoe UI Light"/>
              </a:endParaRPr>
            </a:p>
            <a:p>
              <a:pPr defTabSz="914400">
                <a:lnSpc>
                  <a:spcPct val="120000"/>
                </a:lnSpc>
                <a:defRPr/>
              </a:pPr>
              <a:endParaRPr lang="en-ID" sz="1400" kern="0" dirty="0">
                <a:solidFill>
                  <a:prstClr val="white"/>
                </a:solidFill>
                <a:latin typeface="Segoe UI Light"/>
              </a:endParaRPr>
            </a:p>
          </p:txBody>
        </p:sp>
      </p:grpSp>
      <p:sp>
        <p:nvSpPr>
          <p:cNvPr id="14" name="Freeform 13"/>
          <p:cNvSpPr/>
          <p:nvPr/>
        </p:nvSpPr>
        <p:spPr>
          <a:xfrm rot="10800000" flipH="1" flipV="1">
            <a:off x="120092" y="-17888"/>
            <a:ext cx="11975687" cy="1448072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tx2">
              <a:lumMod val="60000"/>
              <a:lumOff val="40000"/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defRPr/>
            </a:pPr>
            <a:endParaRPr lang="en-US" kern="0">
              <a:solidFill>
                <a:srgbClr val="000000"/>
              </a:solidFill>
              <a:latin typeface="Source Sans Pro Light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A6CC089-4255-4BD9-BAED-8DA4767B189E}"/>
              </a:ext>
            </a:extLst>
          </p:cNvPr>
          <p:cNvGrpSpPr/>
          <p:nvPr/>
        </p:nvGrpSpPr>
        <p:grpSpPr>
          <a:xfrm>
            <a:off x="3472651" y="762846"/>
            <a:ext cx="4834325" cy="1069527"/>
            <a:chOff x="2860675" y="1731963"/>
            <a:chExt cx="6645275" cy="2093913"/>
          </a:xfrm>
        </p:grpSpPr>
        <p:sp>
          <p:nvSpPr>
            <p:cNvPr id="6" name="Freeform 43">
              <a:extLst>
                <a:ext uri="{FF2B5EF4-FFF2-40B4-BE49-F238E27FC236}">
                  <a16:creationId xmlns:a16="http://schemas.microsoft.com/office/drawing/2014/main" id="{BEACA44F-A89D-4511-8A79-0F880D19408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5550" y="1731963"/>
              <a:ext cx="642938" cy="1847850"/>
            </a:xfrm>
            <a:custGeom>
              <a:avLst/>
              <a:gdLst>
                <a:gd name="T0" fmla="*/ 0 w 1217"/>
                <a:gd name="T1" fmla="*/ 0 h 3494"/>
                <a:gd name="T2" fmla="*/ 0 w 1217"/>
                <a:gd name="T3" fmla="*/ 3494 h 3494"/>
                <a:gd name="T4" fmla="*/ 89 w 1217"/>
                <a:gd name="T5" fmla="*/ 3455 h 3494"/>
                <a:gd name="T6" fmla="*/ 260 w 1217"/>
                <a:gd name="T7" fmla="*/ 3364 h 3494"/>
                <a:gd name="T8" fmla="*/ 420 w 1217"/>
                <a:gd name="T9" fmla="*/ 3256 h 3494"/>
                <a:gd name="T10" fmla="*/ 569 w 1217"/>
                <a:gd name="T11" fmla="*/ 3134 h 3494"/>
                <a:gd name="T12" fmla="*/ 704 w 1217"/>
                <a:gd name="T13" fmla="*/ 2999 h 3494"/>
                <a:gd name="T14" fmla="*/ 826 w 1217"/>
                <a:gd name="T15" fmla="*/ 2850 h 3494"/>
                <a:gd name="T16" fmla="*/ 934 w 1217"/>
                <a:gd name="T17" fmla="*/ 2689 h 3494"/>
                <a:gd name="T18" fmla="*/ 1026 w 1217"/>
                <a:gd name="T19" fmla="*/ 2520 h 3494"/>
                <a:gd name="T20" fmla="*/ 1065 w 1217"/>
                <a:gd name="T21" fmla="*/ 2430 h 3494"/>
                <a:gd name="T22" fmla="*/ 1100 w 1217"/>
                <a:gd name="T23" fmla="*/ 2343 h 3494"/>
                <a:gd name="T24" fmla="*/ 1156 w 1217"/>
                <a:gd name="T25" fmla="*/ 2158 h 3494"/>
                <a:gd name="T26" fmla="*/ 1195 w 1217"/>
                <a:gd name="T27" fmla="*/ 1968 h 3494"/>
                <a:gd name="T28" fmla="*/ 1214 w 1217"/>
                <a:gd name="T29" fmla="*/ 1773 h 3494"/>
                <a:gd name="T30" fmla="*/ 1217 w 1217"/>
                <a:gd name="T31" fmla="*/ 1672 h 3494"/>
                <a:gd name="T32" fmla="*/ 1217 w 1217"/>
                <a:gd name="T33" fmla="*/ 0 h 3494"/>
                <a:gd name="T34" fmla="*/ 0 w 1217"/>
                <a:gd name="T35" fmla="*/ 0 h 3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17" h="3494">
                  <a:moveTo>
                    <a:pt x="0" y="0"/>
                  </a:moveTo>
                  <a:lnTo>
                    <a:pt x="0" y="3494"/>
                  </a:lnTo>
                  <a:lnTo>
                    <a:pt x="89" y="3455"/>
                  </a:lnTo>
                  <a:lnTo>
                    <a:pt x="260" y="3364"/>
                  </a:lnTo>
                  <a:lnTo>
                    <a:pt x="420" y="3256"/>
                  </a:lnTo>
                  <a:lnTo>
                    <a:pt x="569" y="3134"/>
                  </a:lnTo>
                  <a:lnTo>
                    <a:pt x="704" y="2999"/>
                  </a:lnTo>
                  <a:lnTo>
                    <a:pt x="826" y="2850"/>
                  </a:lnTo>
                  <a:lnTo>
                    <a:pt x="934" y="2689"/>
                  </a:lnTo>
                  <a:lnTo>
                    <a:pt x="1026" y="2520"/>
                  </a:lnTo>
                  <a:lnTo>
                    <a:pt x="1065" y="2430"/>
                  </a:lnTo>
                  <a:lnTo>
                    <a:pt x="1100" y="2343"/>
                  </a:lnTo>
                  <a:lnTo>
                    <a:pt x="1156" y="2158"/>
                  </a:lnTo>
                  <a:lnTo>
                    <a:pt x="1195" y="1968"/>
                  </a:lnTo>
                  <a:lnTo>
                    <a:pt x="1214" y="1773"/>
                  </a:lnTo>
                  <a:lnTo>
                    <a:pt x="1217" y="1672"/>
                  </a:lnTo>
                  <a:lnTo>
                    <a:pt x="121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en-US" sz="1013" kern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" name="Freeform 44">
              <a:extLst>
                <a:ext uri="{FF2B5EF4-FFF2-40B4-BE49-F238E27FC236}">
                  <a16:creationId xmlns:a16="http://schemas.microsoft.com/office/drawing/2014/main" id="{AF3CA361-CE50-4816-909B-0270508CEA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0675" y="2824163"/>
              <a:ext cx="2738438" cy="1001713"/>
            </a:xfrm>
            <a:custGeom>
              <a:avLst/>
              <a:gdLst>
                <a:gd name="T0" fmla="*/ 1656 w 5174"/>
                <a:gd name="T1" fmla="*/ 364 h 1892"/>
                <a:gd name="T2" fmla="*/ 2019 w 5174"/>
                <a:gd name="T3" fmla="*/ 0 h 1892"/>
                <a:gd name="T4" fmla="*/ 940 w 5174"/>
                <a:gd name="T5" fmla="*/ 0 h 1892"/>
                <a:gd name="T6" fmla="*/ 576 w 5174"/>
                <a:gd name="T7" fmla="*/ 364 h 1892"/>
                <a:gd name="T8" fmla="*/ 576 w 5174"/>
                <a:gd name="T9" fmla="*/ 364 h 1892"/>
                <a:gd name="T10" fmla="*/ 29 w 5174"/>
                <a:gd name="T11" fmla="*/ 911 h 1892"/>
                <a:gd name="T12" fmla="*/ 29 w 5174"/>
                <a:gd name="T13" fmla="*/ 911 h 1892"/>
                <a:gd name="T14" fmla="*/ 0 w 5174"/>
                <a:gd name="T15" fmla="*/ 940 h 1892"/>
                <a:gd name="T16" fmla="*/ 7 w 5174"/>
                <a:gd name="T17" fmla="*/ 946 h 1892"/>
                <a:gd name="T18" fmla="*/ 0 w 5174"/>
                <a:gd name="T19" fmla="*/ 953 h 1892"/>
                <a:gd name="T20" fmla="*/ 29 w 5174"/>
                <a:gd name="T21" fmla="*/ 982 h 1892"/>
                <a:gd name="T22" fmla="*/ 428 w 5174"/>
                <a:gd name="T23" fmla="*/ 1380 h 1892"/>
                <a:gd name="T24" fmla="*/ 627 w 5174"/>
                <a:gd name="T25" fmla="*/ 1579 h 1892"/>
                <a:gd name="T26" fmla="*/ 627 w 5174"/>
                <a:gd name="T27" fmla="*/ 1579 h 1892"/>
                <a:gd name="T28" fmla="*/ 940 w 5174"/>
                <a:gd name="T29" fmla="*/ 1892 h 1892"/>
                <a:gd name="T30" fmla="*/ 2019 w 5174"/>
                <a:gd name="T31" fmla="*/ 1892 h 1892"/>
                <a:gd name="T32" fmla="*/ 1707 w 5174"/>
                <a:gd name="T33" fmla="*/ 1579 h 1892"/>
                <a:gd name="T34" fmla="*/ 3351 w 5174"/>
                <a:gd name="T35" fmla="*/ 1579 h 1892"/>
                <a:gd name="T36" fmla="*/ 3452 w 5174"/>
                <a:gd name="T37" fmla="*/ 1577 h 1892"/>
                <a:gd name="T38" fmla="*/ 3648 w 5174"/>
                <a:gd name="T39" fmla="*/ 1557 h 1892"/>
                <a:gd name="T40" fmla="*/ 3838 w 5174"/>
                <a:gd name="T41" fmla="*/ 1520 h 1892"/>
                <a:gd name="T42" fmla="*/ 4021 w 5174"/>
                <a:gd name="T43" fmla="*/ 1464 h 1892"/>
                <a:gd name="T44" fmla="*/ 4109 w 5174"/>
                <a:gd name="T45" fmla="*/ 1428 h 1892"/>
                <a:gd name="T46" fmla="*/ 4198 w 5174"/>
                <a:gd name="T47" fmla="*/ 1389 h 1892"/>
                <a:gd name="T48" fmla="*/ 4369 w 5174"/>
                <a:gd name="T49" fmla="*/ 1298 h 1892"/>
                <a:gd name="T50" fmla="*/ 4529 w 5174"/>
                <a:gd name="T51" fmla="*/ 1190 h 1892"/>
                <a:gd name="T52" fmla="*/ 4678 w 5174"/>
                <a:gd name="T53" fmla="*/ 1068 h 1892"/>
                <a:gd name="T54" fmla="*/ 4813 w 5174"/>
                <a:gd name="T55" fmla="*/ 933 h 1892"/>
                <a:gd name="T56" fmla="*/ 4935 w 5174"/>
                <a:gd name="T57" fmla="*/ 784 h 1892"/>
                <a:gd name="T58" fmla="*/ 5043 w 5174"/>
                <a:gd name="T59" fmla="*/ 623 h 1892"/>
                <a:gd name="T60" fmla="*/ 5135 w 5174"/>
                <a:gd name="T61" fmla="*/ 454 h 1892"/>
                <a:gd name="T62" fmla="*/ 5174 w 5174"/>
                <a:gd name="T63" fmla="*/ 364 h 1892"/>
                <a:gd name="T64" fmla="*/ 1656 w 5174"/>
                <a:gd name="T65" fmla="*/ 364 h 18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174" h="1892">
                  <a:moveTo>
                    <a:pt x="1656" y="364"/>
                  </a:moveTo>
                  <a:lnTo>
                    <a:pt x="2019" y="0"/>
                  </a:lnTo>
                  <a:lnTo>
                    <a:pt x="940" y="0"/>
                  </a:lnTo>
                  <a:lnTo>
                    <a:pt x="576" y="364"/>
                  </a:lnTo>
                  <a:lnTo>
                    <a:pt x="576" y="364"/>
                  </a:lnTo>
                  <a:lnTo>
                    <a:pt x="29" y="911"/>
                  </a:lnTo>
                  <a:lnTo>
                    <a:pt x="29" y="911"/>
                  </a:lnTo>
                  <a:lnTo>
                    <a:pt x="0" y="940"/>
                  </a:lnTo>
                  <a:lnTo>
                    <a:pt x="7" y="946"/>
                  </a:lnTo>
                  <a:lnTo>
                    <a:pt x="0" y="953"/>
                  </a:lnTo>
                  <a:lnTo>
                    <a:pt x="29" y="982"/>
                  </a:lnTo>
                  <a:lnTo>
                    <a:pt x="428" y="1380"/>
                  </a:lnTo>
                  <a:lnTo>
                    <a:pt x="627" y="1579"/>
                  </a:lnTo>
                  <a:lnTo>
                    <a:pt x="627" y="1579"/>
                  </a:lnTo>
                  <a:lnTo>
                    <a:pt x="940" y="1892"/>
                  </a:lnTo>
                  <a:lnTo>
                    <a:pt x="2019" y="1892"/>
                  </a:lnTo>
                  <a:lnTo>
                    <a:pt x="1707" y="1579"/>
                  </a:lnTo>
                  <a:lnTo>
                    <a:pt x="3351" y="1579"/>
                  </a:lnTo>
                  <a:lnTo>
                    <a:pt x="3452" y="1577"/>
                  </a:lnTo>
                  <a:lnTo>
                    <a:pt x="3648" y="1557"/>
                  </a:lnTo>
                  <a:lnTo>
                    <a:pt x="3838" y="1520"/>
                  </a:lnTo>
                  <a:lnTo>
                    <a:pt x="4021" y="1464"/>
                  </a:lnTo>
                  <a:lnTo>
                    <a:pt x="4109" y="1428"/>
                  </a:lnTo>
                  <a:lnTo>
                    <a:pt x="4198" y="1389"/>
                  </a:lnTo>
                  <a:lnTo>
                    <a:pt x="4369" y="1298"/>
                  </a:lnTo>
                  <a:lnTo>
                    <a:pt x="4529" y="1190"/>
                  </a:lnTo>
                  <a:lnTo>
                    <a:pt x="4678" y="1068"/>
                  </a:lnTo>
                  <a:lnTo>
                    <a:pt x="4813" y="933"/>
                  </a:lnTo>
                  <a:lnTo>
                    <a:pt x="4935" y="784"/>
                  </a:lnTo>
                  <a:lnTo>
                    <a:pt x="5043" y="623"/>
                  </a:lnTo>
                  <a:lnTo>
                    <a:pt x="5135" y="454"/>
                  </a:lnTo>
                  <a:lnTo>
                    <a:pt x="5174" y="364"/>
                  </a:lnTo>
                  <a:lnTo>
                    <a:pt x="1656" y="36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en-US" sz="1013" kern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Freeform 52">
              <a:extLst>
                <a:ext uri="{FF2B5EF4-FFF2-40B4-BE49-F238E27FC236}">
                  <a16:creationId xmlns:a16="http://schemas.microsoft.com/office/drawing/2014/main" id="{8044AC5C-1709-49F4-9158-310B2EF8B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4013" y="1731963"/>
              <a:ext cx="642938" cy="1847850"/>
            </a:xfrm>
            <a:custGeom>
              <a:avLst/>
              <a:gdLst>
                <a:gd name="T0" fmla="*/ 1215 w 1215"/>
                <a:gd name="T1" fmla="*/ 0 h 3494"/>
                <a:gd name="T2" fmla="*/ 1215 w 1215"/>
                <a:gd name="T3" fmla="*/ 3494 h 3494"/>
                <a:gd name="T4" fmla="*/ 1126 w 1215"/>
                <a:gd name="T5" fmla="*/ 3455 h 3494"/>
                <a:gd name="T6" fmla="*/ 956 w 1215"/>
                <a:gd name="T7" fmla="*/ 3364 h 3494"/>
                <a:gd name="T8" fmla="*/ 795 w 1215"/>
                <a:gd name="T9" fmla="*/ 3256 h 3494"/>
                <a:gd name="T10" fmla="*/ 647 w 1215"/>
                <a:gd name="T11" fmla="*/ 3134 h 3494"/>
                <a:gd name="T12" fmla="*/ 511 w 1215"/>
                <a:gd name="T13" fmla="*/ 2999 h 3494"/>
                <a:gd name="T14" fmla="*/ 389 w 1215"/>
                <a:gd name="T15" fmla="*/ 2850 h 3494"/>
                <a:gd name="T16" fmla="*/ 281 w 1215"/>
                <a:gd name="T17" fmla="*/ 2689 h 3494"/>
                <a:gd name="T18" fmla="*/ 189 w 1215"/>
                <a:gd name="T19" fmla="*/ 2520 h 3494"/>
                <a:gd name="T20" fmla="*/ 150 w 1215"/>
                <a:gd name="T21" fmla="*/ 2430 h 3494"/>
                <a:gd name="T22" fmla="*/ 115 w 1215"/>
                <a:gd name="T23" fmla="*/ 2343 h 3494"/>
                <a:gd name="T24" fmla="*/ 59 w 1215"/>
                <a:gd name="T25" fmla="*/ 2158 h 3494"/>
                <a:gd name="T26" fmla="*/ 20 w 1215"/>
                <a:gd name="T27" fmla="*/ 1968 h 3494"/>
                <a:gd name="T28" fmla="*/ 1 w 1215"/>
                <a:gd name="T29" fmla="*/ 1773 h 3494"/>
                <a:gd name="T30" fmla="*/ 0 w 1215"/>
                <a:gd name="T31" fmla="*/ 1672 h 3494"/>
                <a:gd name="T32" fmla="*/ 0 w 1215"/>
                <a:gd name="T33" fmla="*/ 0 h 3494"/>
                <a:gd name="T34" fmla="*/ 1215 w 1215"/>
                <a:gd name="T35" fmla="*/ 0 h 3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15" h="3494">
                  <a:moveTo>
                    <a:pt x="1215" y="0"/>
                  </a:moveTo>
                  <a:lnTo>
                    <a:pt x="1215" y="3494"/>
                  </a:lnTo>
                  <a:lnTo>
                    <a:pt x="1126" y="3455"/>
                  </a:lnTo>
                  <a:lnTo>
                    <a:pt x="956" y="3364"/>
                  </a:lnTo>
                  <a:lnTo>
                    <a:pt x="795" y="3256"/>
                  </a:lnTo>
                  <a:lnTo>
                    <a:pt x="647" y="3134"/>
                  </a:lnTo>
                  <a:lnTo>
                    <a:pt x="511" y="2999"/>
                  </a:lnTo>
                  <a:lnTo>
                    <a:pt x="389" y="2850"/>
                  </a:lnTo>
                  <a:lnTo>
                    <a:pt x="281" y="2689"/>
                  </a:lnTo>
                  <a:lnTo>
                    <a:pt x="189" y="2520"/>
                  </a:lnTo>
                  <a:lnTo>
                    <a:pt x="150" y="2430"/>
                  </a:lnTo>
                  <a:lnTo>
                    <a:pt x="115" y="2343"/>
                  </a:lnTo>
                  <a:lnTo>
                    <a:pt x="59" y="2158"/>
                  </a:lnTo>
                  <a:lnTo>
                    <a:pt x="20" y="1968"/>
                  </a:lnTo>
                  <a:lnTo>
                    <a:pt x="1" y="1773"/>
                  </a:lnTo>
                  <a:lnTo>
                    <a:pt x="0" y="1672"/>
                  </a:lnTo>
                  <a:lnTo>
                    <a:pt x="0" y="0"/>
                  </a:lnTo>
                  <a:lnTo>
                    <a:pt x="1215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en-US" sz="1013" kern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" name="Freeform 53">
              <a:extLst>
                <a:ext uri="{FF2B5EF4-FFF2-40B4-BE49-F238E27FC236}">
                  <a16:creationId xmlns:a16="http://schemas.microsoft.com/office/drawing/2014/main" id="{DDC19214-A330-4FAB-B76C-4207DECC9AD8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4975" y="2824163"/>
              <a:ext cx="2720975" cy="1001713"/>
            </a:xfrm>
            <a:custGeom>
              <a:avLst/>
              <a:gdLst>
                <a:gd name="T0" fmla="*/ 5143 w 5143"/>
                <a:gd name="T1" fmla="*/ 940 h 1892"/>
                <a:gd name="T2" fmla="*/ 4202 w 5143"/>
                <a:gd name="T3" fmla="*/ 0 h 1892"/>
                <a:gd name="T4" fmla="*/ 3124 w 5143"/>
                <a:gd name="T5" fmla="*/ 0 h 1892"/>
                <a:gd name="T6" fmla="*/ 3487 w 5143"/>
                <a:gd name="T7" fmla="*/ 364 h 1892"/>
                <a:gd name="T8" fmla="*/ 0 w 5143"/>
                <a:gd name="T9" fmla="*/ 364 h 1892"/>
                <a:gd name="T10" fmla="*/ 39 w 5143"/>
                <a:gd name="T11" fmla="*/ 454 h 1892"/>
                <a:gd name="T12" fmla="*/ 130 w 5143"/>
                <a:gd name="T13" fmla="*/ 623 h 1892"/>
                <a:gd name="T14" fmla="*/ 238 w 5143"/>
                <a:gd name="T15" fmla="*/ 784 h 1892"/>
                <a:gd name="T16" fmla="*/ 360 w 5143"/>
                <a:gd name="T17" fmla="*/ 933 h 1892"/>
                <a:gd name="T18" fmla="*/ 496 w 5143"/>
                <a:gd name="T19" fmla="*/ 1068 h 1892"/>
                <a:gd name="T20" fmla="*/ 644 w 5143"/>
                <a:gd name="T21" fmla="*/ 1190 h 1892"/>
                <a:gd name="T22" fmla="*/ 805 w 5143"/>
                <a:gd name="T23" fmla="*/ 1298 h 1892"/>
                <a:gd name="T24" fmla="*/ 975 w 5143"/>
                <a:gd name="T25" fmla="*/ 1389 h 1892"/>
                <a:gd name="T26" fmla="*/ 1064 w 5143"/>
                <a:gd name="T27" fmla="*/ 1429 h 1892"/>
                <a:gd name="T28" fmla="*/ 1152 w 5143"/>
                <a:gd name="T29" fmla="*/ 1464 h 1892"/>
                <a:gd name="T30" fmla="*/ 1335 w 5143"/>
                <a:gd name="T31" fmla="*/ 1520 h 1892"/>
                <a:gd name="T32" fmla="*/ 1525 w 5143"/>
                <a:gd name="T33" fmla="*/ 1557 h 1892"/>
                <a:gd name="T34" fmla="*/ 1722 w 5143"/>
                <a:gd name="T35" fmla="*/ 1577 h 1892"/>
                <a:gd name="T36" fmla="*/ 1822 w 5143"/>
                <a:gd name="T37" fmla="*/ 1579 h 1892"/>
                <a:gd name="T38" fmla="*/ 3436 w 5143"/>
                <a:gd name="T39" fmla="*/ 1579 h 1892"/>
                <a:gd name="T40" fmla="*/ 3124 w 5143"/>
                <a:gd name="T41" fmla="*/ 1892 h 1892"/>
                <a:gd name="T42" fmla="*/ 4202 w 5143"/>
                <a:gd name="T43" fmla="*/ 1892 h 1892"/>
                <a:gd name="T44" fmla="*/ 4516 w 5143"/>
                <a:gd name="T45" fmla="*/ 1579 h 1892"/>
                <a:gd name="T46" fmla="*/ 5143 w 5143"/>
                <a:gd name="T47" fmla="*/ 953 h 1892"/>
                <a:gd name="T48" fmla="*/ 5135 w 5143"/>
                <a:gd name="T49" fmla="*/ 947 h 1892"/>
                <a:gd name="T50" fmla="*/ 5143 w 5143"/>
                <a:gd name="T51" fmla="*/ 940 h 18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143" h="1892">
                  <a:moveTo>
                    <a:pt x="5143" y="940"/>
                  </a:moveTo>
                  <a:lnTo>
                    <a:pt x="4202" y="0"/>
                  </a:lnTo>
                  <a:lnTo>
                    <a:pt x="3124" y="0"/>
                  </a:lnTo>
                  <a:lnTo>
                    <a:pt x="3487" y="364"/>
                  </a:lnTo>
                  <a:lnTo>
                    <a:pt x="0" y="364"/>
                  </a:lnTo>
                  <a:lnTo>
                    <a:pt x="39" y="454"/>
                  </a:lnTo>
                  <a:lnTo>
                    <a:pt x="130" y="623"/>
                  </a:lnTo>
                  <a:lnTo>
                    <a:pt x="238" y="784"/>
                  </a:lnTo>
                  <a:lnTo>
                    <a:pt x="360" y="933"/>
                  </a:lnTo>
                  <a:lnTo>
                    <a:pt x="496" y="1068"/>
                  </a:lnTo>
                  <a:lnTo>
                    <a:pt x="644" y="1190"/>
                  </a:lnTo>
                  <a:lnTo>
                    <a:pt x="805" y="1298"/>
                  </a:lnTo>
                  <a:lnTo>
                    <a:pt x="975" y="1389"/>
                  </a:lnTo>
                  <a:lnTo>
                    <a:pt x="1064" y="1429"/>
                  </a:lnTo>
                  <a:lnTo>
                    <a:pt x="1152" y="1464"/>
                  </a:lnTo>
                  <a:lnTo>
                    <a:pt x="1335" y="1520"/>
                  </a:lnTo>
                  <a:lnTo>
                    <a:pt x="1525" y="1557"/>
                  </a:lnTo>
                  <a:lnTo>
                    <a:pt x="1722" y="1577"/>
                  </a:lnTo>
                  <a:lnTo>
                    <a:pt x="1822" y="1579"/>
                  </a:lnTo>
                  <a:lnTo>
                    <a:pt x="3436" y="1579"/>
                  </a:lnTo>
                  <a:lnTo>
                    <a:pt x="3124" y="1892"/>
                  </a:lnTo>
                  <a:lnTo>
                    <a:pt x="4202" y="1892"/>
                  </a:lnTo>
                  <a:lnTo>
                    <a:pt x="4516" y="1579"/>
                  </a:lnTo>
                  <a:lnTo>
                    <a:pt x="5143" y="953"/>
                  </a:lnTo>
                  <a:lnTo>
                    <a:pt x="5135" y="947"/>
                  </a:lnTo>
                  <a:lnTo>
                    <a:pt x="5143" y="940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en-US" sz="1013" kern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EB3761-2682-4465-8D7D-BC812C0031B0}"/>
              </a:ext>
            </a:extLst>
          </p:cNvPr>
          <p:cNvGrpSpPr/>
          <p:nvPr/>
        </p:nvGrpSpPr>
        <p:grpSpPr>
          <a:xfrm>
            <a:off x="6625644" y="3328637"/>
            <a:ext cx="1899231" cy="1733445"/>
            <a:chOff x="6572455" y="667538"/>
            <a:chExt cx="2868175" cy="2178473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1DB10C6-1E09-4C2D-A2B4-81ACC6405CAC}"/>
                </a:ext>
              </a:extLst>
            </p:cNvPr>
            <p:cNvSpPr txBox="1"/>
            <p:nvPr/>
          </p:nvSpPr>
          <p:spPr>
            <a:xfrm>
              <a:off x="6572455" y="667538"/>
              <a:ext cx="2450582" cy="1102357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 defTabSz="685800"/>
              <a:r>
                <a:rPr lang="ka-GE" b="1" dirty="0">
                  <a:solidFill>
                    <a:schemeClr val="accent5">
                      <a:lumMod val="75000"/>
                    </a:schemeClr>
                  </a:solidFill>
                  <a:latin typeface="Sylfaen" panose="010A0502050306030303" pitchFamily="18" charset="0"/>
                </a:rPr>
                <a:t>სადაზღვევო კომპანიები</a:t>
              </a:r>
            </a:p>
            <a:p>
              <a:pPr algn="ctr" defTabSz="685800">
                <a:defRPr/>
              </a:pPr>
              <a:endParaRPr lang="en-US" sz="1500" b="1" kern="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64221B5-476A-4100-AF8F-97CF6E2E9B33}"/>
                </a:ext>
              </a:extLst>
            </p:cNvPr>
            <p:cNvSpPr txBox="1"/>
            <p:nvPr/>
          </p:nvSpPr>
          <p:spPr>
            <a:xfrm>
              <a:off x="6794681" y="1494575"/>
              <a:ext cx="2645949" cy="1351436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defTabSz="685800"/>
              <a:r>
                <a:rPr lang="ka-GE" sz="1400" dirty="0" smtClean="0">
                  <a:solidFill>
                    <a:schemeClr val="accent5">
                      <a:lumMod val="75000"/>
                    </a:schemeClr>
                  </a:solidFill>
                  <a:latin typeface="Sylfaen" panose="010A0502050306030303" pitchFamily="18" charset="0"/>
                </a:rPr>
                <a:t>სისტემაში მონაწილების აუცილებელი პირობა:</a:t>
              </a:r>
              <a:endParaRPr lang="ka-GE" sz="1400" dirty="0">
                <a:solidFill>
                  <a:schemeClr val="accent5">
                    <a:lumMod val="75000"/>
                  </a:schemeClr>
                </a:solidFill>
                <a:latin typeface="Sylfaen" panose="010A0502050306030303" pitchFamily="18" charset="0"/>
              </a:endParaRPr>
            </a:p>
            <a:p>
              <a:pPr algn="just" defTabSz="685800">
                <a:defRPr/>
              </a:pPr>
              <a:endParaRPr lang="en-US" sz="800" kern="0" dirty="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</a:endParaRPr>
            </a:p>
          </p:txBody>
        </p:sp>
      </p:grp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-205687" y="401832"/>
            <a:ext cx="4468342" cy="488969"/>
          </a:xfrm>
        </p:spPr>
        <p:txBody>
          <a:bodyPr>
            <a:noAutofit/>
          </a:bodyPr>
          <a:lstStyle/>
          <a:p>
            <a:pPr algn="ctr"/>
            <a:r>
              <a:rPr lang="ka-GE" sz="2400" dirty="0">
                <a:solidFill>
                  <a:schemeClr val="accent5">
                    <a:lumMod val="75000"/>
                  </a:schemeClr>
                </a:solidFill>
              </a:rPr>
              <a:t>ვინ </a:t>
            </a:r>
            <a:r>
              <a:rPr lang="ka-GE" sz="2400" dirty="0" smtClean="0">
                <a:solidFill>
                  <a:schemeClr val="accent5">
                    <a:lumMod val="75000"/>
                  </a:schemeClr>
                </a:solidFill>
              </a:rPr>
              <a:t>იქნება კანონით</a:t>
            </a:r>
            <a:r>
              <a:rPr lang="ka-GE" sz="24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24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2400" dirty="0" smtClean="0">
                <a:solidFill>
                  <a:schemeClr val="accent5">
                    <a:lumMod val="75000"/>
                  </a:schemeClr>
                </a:solidFill>
              </a:rPr>
              <a:t> დადგენილი </a:t>
            </a:r>
            <a:r>
              <a:rPr lang="ka-GE" sz="24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24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2400" dirty="0">
                <a:solidFill>
                  <a:schemeClr val="accent5">
                    <a:lumMod val="75000"/>
                  </a:schemeClr>
                </a:solidFill>
              </a:rPr>
              <a:t>დაზღვევის </a:t>
            </a:r>
            <a:br>
              <a:rPr lang="ka-GE" sz="24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2400" dirty="0">
                <a:solidFill>
                  <a:schemeClr val="accent5">
                    <a:lumMod val="75000"/>
                  </a:schemeClr>
                </a:solidFill>
              </a:rPr>
              <a:t>მონაწილე ?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49AD4A7-9D24-4E72-A50C-5F937943D3AE}"/>
              </a:ext>
            </a:extLst>
          </p:cNvPr>
          <p:cNvSpPr txBox="1"/>
          <p:nvPr/>
        </p:nvSpPr>
        <p:spPr>
          <a:xfrm>
            <a:off x="4157819" y="3696919"/>
            <a:ext cx="1391459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685800"/>
            <a:r>
              <a:rPr lang="ka-GE" sz="1400" dirty="0">
                <a:solidFill>
                  <a:schemeClr val="accent5">
                    <a:lumMod val="75000"/>
                  </a:schemeClr>
                </a:solidFill>
              </a:rPr>
              <a:t>პაკეტის არჩევანის თავისუფლება</a:t>
            </a:r>
          </a:p>
        </p:txBody>
      </p:sp>
      <p:sp>
        <p:nvSpPr>
          <p:cNvPr id="3" name="Rectangle 2"/>
          <p:cNvSpPr/>
          <p:nvPr/>
        </p:nvSpPr>
        <p:spPr>
          <a:xfrm>
            <a:off x="2541870" y="4920414"/>
            <a:ext cx="262286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ka-GE" sz="1400" dirty="0">
                <a:solidFill>
                  <a:schemeClr val="accent5">
                    <a:lumMod val="75000"/>
                  </a:schemeClr>
                </a:solidFill>
              </a:rPr>
              <a:t>შენატანების ოდენობა </a:t>
            </a:r>
          </a:p>
          <a:p>
            <a:pPr defTabSz="685800"/>
            <a:r>
              <a:rPr lang="ka-GE" sz="1400" dirty="0">
                <a:solidFill>
                  <a:schemeClr val="accent5">
                    <a:lumMod val="75000"/>
                  </a:schemeClr>
                </a:solidFill>
              </a:rPr>
              <a:t>შესაბამისია მათ </a:t>
            </a:r>
          </a:p>
          <a:p>
            <a:pPr defTabSz="685800"/>
            <a:r>
              <a:rPr lang="ka-GE" sz="1400" dirty="0">
                <a:solidFill>
                  <a:schemeClr val="accent5">
                    <a:lumMod val="75000"/>
                  </a:schemeClr>
                </a:solidFill>
              </a:rPr>
              <a:t>შემოსავალთან.</a:t>
            </a:r>
          </a:p>
          <a:p>
            <a:pPr defTabSz="685800"/>
            <a:r>
              <a:rPr lang="ka-GE" sz="1400" b="1" dirty="0">
                <a:solidFill>
                  <a:schemeClr val="accent5">
                    <a:lumMod val="75000"/>
                  </a:schemeClr>
                </a:solidFill>
              </a:rPr>
              <a:t>ამჟამად დასაქმებულია:</a:t>
            </a:r>
          </a:p>
          <a:p>
            <a:pPr defTabSz="685800"/>
            <a:r>
              <a:rPr lang="ka-GE" sz="1400" b="1" dirty="0">
                <a:solidFill>
                  <a:schemeClr val="accent5">
                    <a:lumMod val="75000"/>
                  </a:schemeClr>
                </a:solidFill>
              </a:rPr>
              <a:t>225 000-მდე </a:t>
            </a:r>
            <a:r>
              <a:rPr lang="ka-GE" sz="1400" dirty="0">
                <a:solidFill>
                  <a:schemeClr val="accent5">
                    <a:lumMod val="75000"/>
                  </a:schemeClr>
                </a:solidFill>
              </a:rPr>
              <a:t>საჯარო მოხელე</a:t>
            </a:r>
          </a:p>
          <a:p>
            <a:pPr defTabSz="685800"/>
            <a:r>
              <a:rPr lang="ka-GE" sz="1400" b="1" dirty="0">
                <a:solidFill>
                  <a:schemeClr val="accent5">
                    <a:lumMod val="75000"/>
                  </a:schemeClr>
                </a:solidFill>
              </a:rPr>
              <a:t>49 000-მდე  </a:t>
            </a:r>
            <a:r>
              <a:rPr lang="ka-GE" sz="1400" dirty="0">
                <a:solidFill>
                  <a:schemeClr val="accent5">
                    <a:lumMod val="75000"/>
                  </a:schemeClr>
                </a:solidFill>
              </a:rPr>
              <a:t>პედაგოგი</a:t>
            </a:r>
          </a:p>
          <a:p>
            <a:pPr defTabSz="685800"/>
            <a:r>
              <a:rPr lang="ka-GE" sz="1400" b="1" dirty="0">
                <a:solidFill>
                  <a:schemeClr val="accent5">
                    <a:lumMod val="75000"/>
                  </a:schemeClr>
                </a:solidFill>
              </a:rPr>
              <a:t>30 000-მდე  </a:t>
            </a:r>
            <a:r>
              <a:rPr lang="ka-GE" sz="1400" dirty="0">
                <a:solidFill>
                  <a:schemeClr val="accent5">
                    <a:lumMod val="75000"/>
                  </a:schemeClr>
                </a:solidFill>
              </a:rPr>
              <a:t>ექიმი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3513" y="3719982"/>
            <a:ext cx="1765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schemeClr val="accent5">
                    <a:lumMod val="75000"/>
                  </a:schemeClr>
                </a:solidFill>
              </a:rPr>
              <a:t>დასაქმებული მოქალაქეები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049209" y="3574223"/>
            <a:ext cx="20465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ka-GE" sz="1600" dirty="0">
                <a:solidFill>
                  <a:schemeClr val="accent5">
                    <a:lumMod val="75000"/>
                  </a:schemeClr>
                </a:solidFill>
              </a:rPr>
              <a:t>არ ფლობდეს სამედიცინო ან/და ფარმაცევტულ დაწესებულებას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005140" y="4656884"/>
            <a:ext cx="196645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ადეკვატური მოცულობის მომსახურების მიწოდების შესაძლებლობა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332932" y="2396298"/>
            <a:ext cx="17395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მაღალი სიმძლავრე</a:t>
            </a:r>
          </a:p>
          <a:p>
            <a:pPr algn="just" defTabSz="685800">
              <a:defRPr/>
            </a:pPr>
            <a:endParaRPr lang="en-US" kern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7273635" y="472721"/>
            <a:ext cx="3697959" cy="4889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2400" dirty="0" smtClean="0">
                <a:solidFill>
                  <a:schemeClr val="accent5">
                    <a:lumMod val="75000"/>
                  </a:schemeClr>
                </a:solidFill>
              </a:rPr>
              <a:t>როგორი იქნება მოთხოვნები სადაზღვევო კომპანიების მიმართ?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70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51"/>
          <p:cNvSpPr txBox="1">
            <a:spLocks/>
          </p:cNvSpPr>
          <p:nvPr/>
        </p:nvSpPr>
        <p:spPr>
          <a:xfrm rot="10800000" flipH="1" flipV="1">
            <a:off x="38882" y="71145"/>
            <a:ext cx="3715222" cy="836768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rgbClr val="C5E0B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685800" rtl="0" eaLnBrk="1" latinLnBrk="0" hangingPunct="1"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en-US" sz="2000" dirty="0">
              <a:solidFill>
                <a:schemeClr val="accent5">
                  <a:lumMod val="50000"/>
                </a:schemeClr>
              </a:solidFill>
              <a:latin typeface="Calibri"/>
            </a:endParaRPr>
          </a:p>
        </p:txBody>
      </p:sp>
      <p:cxnSp>
        <p:nvCxnSpPr>
          <p:cNvPr id="15" name="Straight Arrow Connector 14"/>
          <p:cNvCxnSpPr>
            <a:stCxn id="7" idx="2"/>
          </p:cNvCxnSpPr>
          <p:nvPr/>
        </p:nvCxnSpPr>
        <p:spPr>
          <a:xfrm>
            <a:off x="4806487" y="1478081"/>
            <a:ext cx="0" cy="685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ím 1">
            <a:extLst>
              <a:ext uri="{FF2B5EF4-FFF2-40B4-BE49-F238E27FC236}">
                <a16:creationId xmlns:a16="http://schemas.microsoft.com/office/drawing/2014/main" id="{BB679FBD-BB8D-4072-882B-AD1711AA4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576" y="166812"/>
            <a:ext cx="3051258" cy="714908"/>
          </a:xfrm>
        </p:spPr>
        <p:txBody>
          <a:bodyPr>
            <a:noAutofit/>
          </a:bodyPr>
          <a:lstStyle/>
          <a:p>
            <a:pPr algn="ctr"/>
            <a: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  <a:t>ჯანდაცვის </a:t>
            </a:r>
            <a:r>
              <a:rPr lang="ka-GE" sz="1800" b="1" dirty="0" smtClean="0">
                <a:solidFill>
                  <a:schemeClr val="accent5">
                    <a:lumMod val="75000"/>
                  </a:schemeClr>
                </a:solidFill>
              </a:rPr>
              <a:t>დაფინანსების</a:t>
            </a:r>
            <a:r>
              <a:rPr lang="en-US" sz="18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sz="18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18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  <a:t>ახალი მოდელი</a:t>
            </a:r>
            <a:endParaRPr lang="hu-HU" sz="1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12713EF-D7C8-4296-8E4C-38AEE8047B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079" y="152816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sz="1600" i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ka-GE" sz="2000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41005" y="2305755"/>
            <a:ext cx="2134720" cy="1323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სსიპ. სოციალური მომსახურების სააგენტო- ჯანდაცვის დეპარტამენტი</a:t>
            </a: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67148" y="2163669"/>
            <a:ext cx="5377595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5">
                    <a:lumMod val="50000"/>
                  </a:schemeClr>
                </a:solidFill>
              </a:rPr>
              <a:t>სსიპ. უნივერსალური ჯანდაცვის ფონდი</a:t>
            </a:r>
          </a:p>
          <a:p>
            <a:pPr algn="ctr"/>
            <a:r>
              <a:rPr lang="ka-GE" i="1" dirty="0">
                <a:solidFill>
                  <a:schemeClr val="accent5">
                    <a:lumMod val="50000"/>
                  </a:schemeClr>
                </a:solidFill>
              </a:rPr>
              <a:t>ჯანდაცვისთვის დაფინანსების შემკრები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7887910" y="1606121"/>
            <a:ext cx="10912" cy="630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416401" y="2830675"/>
            <a:ext cx="3826358" cy="2031325"/>
          </a:xfrm>
          <a:prstGeom prst="rect">
            <a:avLst/>
          </a:prstGeom>
          <a:solidFill>
            <a:srgbClr val="85AE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chemeClr val="accent5">
                    <a:lumMod val="50000"/>
                  </a:schemeClr>
                </a:solidFill>
              </a:rPr>
              <a:t>კანონით განსაზღვრული ჯგუფების მოცვა ერთიანი სტანდარტული პაკეტით: </a:t>
            </a:r>
          </a:p>
          <a:p>
            <a:pPr marL="342900" indent="-342900" algn="ctr">
              <a:buAutoNum type="arabicPeriod"/>
            </a:pPr>
            <a:r>
              <a:rPr lang="ka-GE" sz="1400" dirty="0">
                <a:solidFill>
                  <a:schemeClr val="accent5">
                    <a:lumMod val="50000"/>
                  </a:schemeClr>
                </a:solidFill>
              </a:rPr>
              <a:t>მოწყვლადი ჯგუფები მაგ. სოციალურად დაუცველი, პენსიონერი, შშმ, ბავშვები </a:t>
            </a:r>
          </a:p>
          <a:p>
            <a:pPr marL="342900" indent="-342900" algn="ctr">
              <a:buAutoNum type="arabicPeriod"/>
            </a:pPr>
            <a:r>
              <a:rPr lang="ka-GE" sz="1400" dirty="0">
                <a:solidFill>
                  <a:schemeClr val="accent5">
                    <a:lumMod val="50000"/>
                  </a:schemeClr>
                </a:solidFill>
              </a:rPr>
              <a:t>სხვა ჯგუფები სადაზღვევო კონტრიბუციის საფუძველზე მაგ. საჯარო და სხვა ფორმალურ სექტორში დასაქმებულები </a:t>
            </a:r>
            <a:endParaRPr lang="en-US" sz="1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54927" y="831750"/>
            <a:ext cx="210312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5">
                    <a:lumMod val="50000"/>
                  </a:schemeClr>
                </a:solidFill>
              </a:rPr>
              <a:t>ცენტრალური ბიუჯეტი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149614" y="612840"/>
            <a:ext cx="3538938" cy="1200329"/>
          </a:xfrm>
          <a:prstGeom prst="rect">
            <a:avLst/>
          </a:prstGeom>
          <a:solidFill>
            <a:schemeClr val="accent3">
              <a:lumMod val="20000"/>
              <a:lumOff val="80000"/>
              <a:alpha val="85098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5">
                    <a:lumMod val="50000"/>
                  </a:schemeClr>
                </a:solidFill>
              </a:rPr>
              <a:t>სადაზღვევო შენატანები დაქირავებულის და დამქირავებლის მიერ- კანონით განსაზღვრული ჯგუფებისთვის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0" name="Right Arrow 29"/>
          <p:cNvSpPr/>
          <p:nvPr/>
        </p:nvSpPr>
        <p:spPr>
          <a:xfrm>
            <a:off x="3675725" y="2313661"/>
            <a:ext cx="506049" cy="471686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1724393" y="3000209"/>
            <a:ext cx="1737360" cy="36933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685205" y="2914253"/>
            <a:ext cx="1776548" cy="45528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682440" y="5027430"/>
            <a:ext cx="2677886" cy="7386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chemeClr val="accent5">
                    <a:lumMod val="50000"/>
                  </a:schemeClr>
                </a:solidFill>
              </a:rPr>
              <a:t>კანონით დადგენილი კრიტერიუმებით შერჩეული სადაზღვევო კომპანია (ები)</a:t>
            </a:r>
          </a:p>
        </p:txBody>
      </p:sp>
      <p:cxnSp>
        <p:nvCxnSpPr>
          <p:cNvPr id="43" name="Straight Arrow Connector 42"/>
          <p:cNvCxnSpPr>
            <a:endCxn id="38" idx="0"/>
          </p:cNvCxnSpPr>
          <p:nvPr/>
        </p:nvCxnSpPr>
        <p:spPr>
          <a:xfrm>
            <a:off x="7021383" y="4661106"/>
            <a:ext cx="0" cy="3663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367551" y="2830674"/>
            <a:ext cx="0" cy="2220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724394" y="5027037"/>
            <a:ext cx="3646609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საზ. ჯანდაცვის და სოციალურად მნიშვნელოვანი სერვისების პროგრამული შესყიდვები მთელი მოსახლეობისთვის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686881" y="2914586"/>
            <a:ext cx="1602873" cy="10541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300" dirty="0" smtClean="0">
                <a:solidFill>
                  <a:schemeClr val="accent5">
                    <a:lumMod val="50000"/>
                  </a:schemeClr>
                </a:solidFill>
              </a:rPr>
              <a:t>პაციენტის</a:t>
            </a:r>
            <a:endParaRPr lang="ka-GE" sz="1300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ka-GE" sz="1300" dirty="0">
                <a:solidFill>
                  <a:schemeClr val="accent5">
                    <a:lumMod val="50000"/>
                  </a:schemeClr>
                </a:solidFill>
              </a:rPr>
              <a:t>ჯიბიდან გადახდა</a:t>
            </a:r>
            <a:r>
              <a:rPr lang="ka-GE" sz="1300" dirty="0" smtClean="0">
                <a:solidFill>
                  <a:schemeClr val="accent5">
                    <a:lumMod val="50000"/>
                  </a:schemeClr>
                </a:solidFill>
              </a:rPr>
              <a:t> არასტანდარტულ </a:t>
            </a:r>
            <a:r>
              <a:rPr lang="ka-GE" sz="1300" dirty="0">
                <a:solidFill>
                  <a:schemeClr val="accent5">
                    <a:lumMod val="50000"/>
                  </a:schemeClr>
                </a:solidFill>
              </a:rPr>
              <a:t>სერვისებზე</a:t>
            </a:r>
          </a:p>
          <a:p>
            <a:pPr algn="ctr"/>
            <a:endParaRPr lang="ka-GE" sz="105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8687428" y="3976415"/>
            <a:ext cx="1602325" cy="8771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200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ka-GE" sz="1300" dirty="0">
                <a:solidFill>
                  <a:schemeClr val="accent5">
                    <a:lumMod val="50000"/>
                  </a:schemeClr>
                </a:solidFill>
              </a:rPr>
              <a:t>კერძო დაზღვევა -დამატებითი პაკეტი</a:t>
            </a:r>
          </a:p>
        </p:txBody>
      </p:sp>
      <p:sp>
        <p:nvSpPr>
          <p:cNvPr id="60" name="Flowchart: Multidocument 59"/>
          <p:cNvSpPr/>
          <p:nvPr/>
        </p:nvSpPr>
        <p:spPr>
          <a:xfrm>
            <a:off x="5695504" y="5934192"/>
            <a:ext cx="3435531" cy="522514"/>
          </a:xfrm>
          <a:prstGeom prst="flowChartMultidocumen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005804" y="6056951"/>
            <a:ext cx="2651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b="1" dirty="0">
                <a:solidFill>
                  <a:schemeClr val="accent5">
                    <a:lumMod val="75000"/>
                  </a:schemeClr>
                </a:solidFill>
              </a:rPr>
              <a:t>სამედიცინო დაწესებულებები</a:t>
            </a:r>
            <a:endParaRPr lang="en-US" sz="1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63" name="Straight Arrow Connector 62"/>
          <p:cNvCxnSpPr>
            <a:stCxn id="38" idx="2"/>
          </p:cNvCxnSpPr>
          <p:nvPr/>
        </p:nvCxnSpPr>
        <p:spPr>
          <a:xfrm>
            <a:off x="7021383" y="5766094"/>
            <a:ext cx="0" cy="168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3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491" y="1406158"/>
            <a:ext cx="4629491" cy="88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77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 rot="10800000" flipH="1" flipV="1">
            <a:off x="67742" y="20028"/>
            <a:ext cx="8547448" cy="1183255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rgbClr val="CFD5E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ource Sans Pro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62638" y="0"/>
            <a:ext cx="8482069" cy="1325563"/>
          </a:xfrm>
        </p:spPr>
        <p:txBody>
          <a:bodyPr>
            <a:normAutofit/>
          </a:bodyPr>
          <a:lstStyle/>
          <a:p>
            <a:pPr algn="ctr"/>
            <a:r>
              <a:rPr lang="ka-GE" sz="3200" dirty="0">
                <a:solidFill>
                  <a:schemeClr val="accent5">
                    <a:lumMod val="50000"/>
                  </a:schemeClr>
                </a:solidFill>
              </a:rPr>
              <a:t>ჯანდაცვის დაფინანსების რეფორმის მომზადების ეტაპები და ვადები </a:t>
            </a:r>
            <a:endParaRPr lang="en-US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5243915"/>
              </p:ext>
            </p:extLst>
          </p:nvPr>
        </p:nvGraphicFramePr>
        <p:xfrm>
          <a:off x="1139353" y="1488380"/>
          <a:ext cx="10053784" cy="4859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742" y="5657671"/>
            <a:ext cx="111253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200" dirty="0">
                <a:solidFill>
                  <a:prstClr val="black"/>
                </a:solidFill>
                <a:latin typeface="Sylfaen" panose="010A0502050306030303" pitchFamily="18" charset="0"/>
              </a:rPr>
              <a:t>პარტნიორები: </a:t>
            </a:r>
          </a:p>
          <a:p>
            <a:r>
              <a:rPr lang="ka-GE" sz="1200" dirty="0">
                <a:solidFill>
                  <a:prstClr val="black"/>
                </a:solidFill>
                <a:latin typeface="Sylfaen" panose="010A0502050306030303" pitchFamily="18" charset="0"/>
              </a:rPr>
              <a:t>საქართველოს სადაზღვევო ასოციაცია </a:t>
            </a:r>
            <a:endParaRPr lang="ka-GE" sz="1200" dirty="0" smtClean="0">
              <a:solidFill>
                <a:prstClr val="black"/>
              </a:solidFill>
              <a:latin typeface="Sylfaen" panose="010A0502050306030303" pitchFamily="18" charset="0"/>
            </a:endParaRPr>
          </a:p>
          <a:p>
            <a:r>
              <a:rPr lang="ka-GE" sz="1200" dirty="0" smtClean="0">
                <a:solidFill>
                  <a:prstClr val="black"/>
                </a:solidFill>
                <a:latin typeface="Sylfaen" panose="010A0502050306030303" pitchFamily="18" charset="0"/>
              </a:rPr>
              <a:t>საქართველოს </a:t>
            </a:r>
            <a:r>
              <a:rPr lang="ka-GE" sz="1200" dirty="0">
                <a:solidFill>
                  <a:prstClr val="black"/>
                </a:solidFill>
                <a:latin typeface="Sylfaen" panose="010A0502050306030303" pitchFamily="18" charset="0"/>
              </a:rPr>
              <a:t>დამსაქმებელთა ასოციაცია </a:t>
            </a:r>
            <a:endParaRPr lang="ka-GE" sz="1200" dirty="0" smtClean="0">
              <a:solidFill>
                <a:prstClr val="black"/>
              </a:solidFill>
              <a:latin typeface="Sylfaen" panose="010A0502050306030303" pitchFamily="18" charset="0"/>
            </a:endParaRPr>
          </a:p>
          <a:p>
            <a:r>
              <a:rPr lang="ka-GE" sz="1200" dirty="0" smtClean="0">
                <a:solidFill>
                  <a:prstClr val="black"/>
                </a:solidFill>
                <a:latin typeface="Sylfaen" panose="010A0502050306030303" pitchFamily="18" charset="0"/>
              </a:rPr>
              <a:t>ევროკავშირის </a:t>
            </a:r>
            <a:r>
              <a:rPr lang="ka-GE" sz="1200" dirty="0">
                <a:solidFill>
                  <a:prstClr val="black"/>
                </a:solidFill>
                <a:latin typeface="Sylfaen" panose="010A0502050306030303" pitchFamily="18" charset="0"/>
              </a:rPr>
              <a:t>ტექნიკური დახმარება </a:t>
            </a:r>
            <a:r>
              <a:rPr lang="ka-GE" sz="1200" dirty="0" smtClean="0">
                <a:solidFill>
                  <a:prstClr val="black"/>
                </a:solidFill>
                <a:latin typeface="Sylfaen" panose="010A0502050306030303" pitchFamily="18" charset="0"/>
              </a:rPr>
              <a:t>-</a:t>
            </a:r>
            <a:r>
              <a:rPr lang="ka-GE" sz="1200" dirty="0">
                <a:solidFill>
                  <a:prstClr val="black"/>
                </a:solidFill>
                <a:latin typeface="Sylfaen" panose="010A0502050306030303" pitchFamily="18" charset="0"/>
              </a:rPr>
              <a:t>ჯანდაცვის სტრატეგიის შემუშავების ფარგლებში</a:t>
            </a:r>
          </a:p>
          <a:p>
            <a:r>
              <a:rPr lang="ka-GE" sz="1200" dirty="0">
                <a:solidFill>
                  <a:prstClr val="black"/>
                </a:solidFill>
                <a:latin typeface="Sylfaen" panose="010A0502050306030303" pitchFamily="18" charset="0"/>
              </a:rPr>
              <a:t>მსოფლიო ბანკი -თებერვალ-მარტში სამუშაო შეხვედრა დაფინანსების თემაზე საერთაშორისო ექსპერტების მონაწილეობით-გამოვიყენებთ კონცეფციის დასრულებისთვის.  </a:t>
            </a:r>
          </a:p>
        </p:txBody>
      </p:sp>
    </p:spTree>
    <p:extLst>
      <p:ext uri="{BB962C8B-B14F-4D97-AF65-F5344CB8AC3E}">
        <p14:creationId xmlns:p14="http://schemas.microsoft.com/office/powerpoint/2010/main" val="182711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7827" y="197715"/>
            <a:ext cx="6196559" cy="513276"/>
          </a:xfrm>
        </p:spPr>
        <p:txBody>
          <a:bodyPr>
            <a:normAutofit fontScale="90000"/>
          </a:bodyPr>
          <a:lstStyle/>
          <a:p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საერთაშორისო გამოცდილება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6650" y="899636"/>
            <a:ext cx="2403088" cy="15430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sz="2100" b="1" dirty="0">
                <a:solidFill>
                  <a:schemeClr val="accent5">
                    <a:lumMod val="75000"/>
                  </a:schemeClr>
                </a:solidFill>
              </a:rPr>
              <a:t>    გერმანია</a:t>
            </a:r>
            <a:endParaRPr lang="ka-GE" sz="135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1693" y="2504694"/>
            <a:ext cx="2944728" cy="2308324"/>
          </a:xfrm>
          <a:prstGeom prst="rect">
            <a:avLst/>
          </a:prstGeom>
          <a:noFill/>
          <a:ln w="28575">
            <a:solidFill>
              <a:srgbClr val="EEDE9C"/>
            </a:solidFill>
          </a:ln>
        </p:spPr>
        <p:txBody>
          <a:bodyPr wrap="square" rtlCol="0">
            <a:spAutoFit/>
          </a:bodyPr>
          <a:lstStyle/>
          <a:p>
            <a:pPr algn="ctr" defTabSz="685800"/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2009 წლიდან გერმანიის მოქალაქეობის მქონე ყველა დასაქმებული პირი ვალდებულია ჰქონდეს სამედიცინო დაზღვევა. </a:t>
            </a:r>
          </a:p>
          <a:p>
            <a:pPr algn="ctr" defTabSz="685800"/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ამავდროულად გათვალისწინებულია სახელმწიფოს თანამონაწილეობა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94778" y="2490379"/>
            <a:ext cx="1961919" cy="2308324"/>
          </a:xfrm>
          <a:prstGeom prst="rect">
            <a:avLst/>
          </a:prstGeom>
          <a:noFill/>
          <a:ln w="28575">
            <a:solidFill>
              <a:srgbClr val="EEDE9C"/>
            </a:solidFill>
          </a:ln>
        </p:spPr>
        <p:txBody>
          <a:bodyPr wrap="square" rtlCol="0">
            <a:spAutoFit/>
          </a:bodyPr>
          <a:lstStyle/>
          <a:p>
            <a:pPr defTabSz="685800"/>
            <a:endParaRPr lang="ka-GE" sz="1600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  <a:p>
            <a:pPr algn="ctr" defTabSz="685800"/>
            <a:endParaRPr lang="ka-GE" sz="1600" dirty="0" smtClean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  <a:p>
            <a:pPr algn="ctr" defTabSz="685800"/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დაზღვევის შენატანს </a:t>
            </a:r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თანაბრად იყოფს დასაქმებული და </a:t>
            </a:r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დამსაქმებელი</a:t>
            </a:r>
          </a:p>
          <a:p>
            <a:pPr algn="ctr" defTabSz="685800"/>
            <a:endParaRPr lang="ka-GE" sz="1600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  <a:p>
            <a:pPr defTabSz="685800"/>
            <a:endParaRPr lang="en-US" sz="1600" dirty="0">
              <a:solidFill>
                <a:schemeClr val="tx2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55054" y="2492641"/>
            <a:ext cx="5520366" cy="1038746"/>
          </a:xfrm>
          <a:prstGeom prst="rect">
            <a:avLst/>
          </a:prstGeom>
          <a:ln w="28575">
            <a:solidFill>
              <a:srgbClr val="EEDE9C"/>
            </a:solidFill>
          </a:ln>
        </p:spPr>
        <p:txBody>
          <a:bodyPr wrap="square">
            <a:spAutoFit/>
          </a:bodyPr>
          <a:lstStyle/>
          <a:p>
            <a:pPr defTabSz="685800"/>
            <a:endParaRPr lang="ka-GE" sz="1600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  <a:p>
            <a:pPr algn="ctr" defTabSz="685800"/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შენატანის ოდენობა შეესაბამება დაზღვეულის შემოსავალს</a:t>
            </a:r>
          </a:p>
          <a:p>
            <a:pPr defTabSz="685800"/>
            <a:endParaRPr lang="ka-GE" sz="1350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1182" y="5032716"/>
            <a:ext cx="4785516" cy="1569660"/>
          </a:xfrm>
          <a:prstGeom prst="rect">
            <a:avLst/>
          </a:prstGeom>
          <a:ln w="38100">
            <a:solidFill>
              <a:srgbClr val="9C9C9C"/>
            </a:solidFill>
          </a:ln>
        </p:spPr>
        <p:txBody>
          <a:bodyPr wrap="square">
            <a:spAutoFit/>
          </a:bodyPr>
          <a:lstStyle/>
          <a:p>
            <a:pPr algn="ctr" defTabSz="685800"/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დაზღვევა ითვალისწინებს მომსახურების სრულყოფილ პაკეტს (გეგმიური, გადაუდებელი მომსახურებები, მშობიარობა, სტომატოლოგია, მედიკამენტები, საზ. ჯანდაცვის სერვისები, რეაბილიტაცია და სხვა.)</a:t>
            </a:r>
          </a:p>
          <a:p>
            <a:pPr defTabSz="685800"/>
            <a:endParaRPr lang="ka-GE" sz="1600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98332" y="3774272"/>
            <a:ext cx="5553416" cy="1038746"/>
          </a:xfrm>
          <a:prstGeom prst="rect">
            <a:avLst/>
          </a:prstGeom>
          <a:ln w="28575">
            <a:solidFill>
              <a:srgbClr val="EEDE9C"/>
            </a:solidFill>
          </a:ln>
        </p:spPr>
        <p:txBody>
          <a:bodyPr wrap="square">
            <a:spAutoFit/>
          </a:bodyPr>
          <a:lstStyle/>
          <a:p>
            <a:pPr algn="ctr" defTabSz="685800"/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დაზღვევის სისტემა მოწყობილია სოლიდარობის პრინციპით, რაც მოსახლეობის ყველა ჯგუფს აძლევს სამედიცინო მომსახურებაზე წვდომის შესაძლებლობას.</a:t>
            </a:r>
          </a:p>
          <a:p>
            <a:pPr defTabSz="685800"/>
            <a:endParaRPr lang="ka-GE" sz="1350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98332" y="5055903"/>
            <a:ext cx="5211768" cy="1534266"/>
          </a:xfrm>
          <a:prstGeom prst="rect">
            <a:avLst/>
          </a:prstGeom>
          <a:ln w="28575">
            <a:solidFill>
              <a:srgbClr val="9C9C9C"/>
            </a:solidFill>
          </a:ln>
        </p:spPr>
        <p:txBody>
          <a:bodyPr wrap="square">
            <a:spAutoFit/>
          </a:bodyPr>
          <a:lstStyle/>
          <a:p>
            <a:pPr algn="ctr" defTabSz="685800"/>
            <a:endParaRPr lang="ka-GE" sz="1350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  <a:p>
            <a:pPr algn="ctr" defTabSz="685800"/>
            <a:endParaRPr lang="ka-GE" sz="1600" dirty="0" smtClean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  <a:p>
            <a:pPr algn="ctr" defTabSz="685800"/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შედეგად </a:t>
            </a:r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გერმანიის ჯანდაცვის სისტემა მოწინავე ადგილზეა ჯანდაცვაზე ხელმისაწვდომობის და სამართლიანობის ნიშნით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Calibri"/>
            </a:endParaRPr>
          </a:p>
          <a:p>
            <a:pPr defTabSz="685800">
              <a:spcBef>
                <a:spcPct val="20000"/>
              </a:spcBef>
            </a:pPr>
            <a:endParaRPr lang="ka-GE" sz="1350" dirty="0" smtClean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42238" y="1576951"/>
            <a:ext cx="4374377" cy="584775"/>
          </a:xfrm>
          <a:prstGeom prst="rect">
            <a:avLst/>
          </a:prstGeom>
          <a:noFill/>
          <a:ln w="28575">
            <a:solidFill>
              <a:srgbClr val="EE9C9C"/>
            </a:solidFill>
          </a:ln>
        </p:spPr>
        <p:txBody>
          <a:bodyPr wrap="square" rtlCol="0">
            <a:spAutoFit/>
          </a:bodyPr>
          <a:lstStyle/>
          <a:p>
            <a:pPr algn="ctr" defTabSz="685800"/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კანონით განსაზღვრულ დაზღვევის მართვაში მაღალია სახელმწიფოს როლი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3199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 rot="10800000" flipH="1" flipV="1">
            <a:off x="67742" y="20028"/>
            <a:ext cx="5033068" cy="1183255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/>
            <a:endParaRPr lang="en-US" kern="0">
              <a:solidFill>
                <a:srgbClr val="000000"/>
              </a:solidFill>
              <a:latin typeface="Source Sans Pro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27" y="132011"/>
            <a:ext cx="3178751" cy="1143000"/>
          </a:xfrm>
        </p:spPr>
        <p:txBody>
          <a:bodyPr>
            <a:normAutofit fontScale="90000"/>
          </a:bodyPr>
          <a:lstStyle/>
          <a:p>
            <a:r>
              <a:rPr lang="ka-GE" sz="1600" dirty="0">
                <a:solidFill>
                  <a:srgbClr val="002060"/>
                </a:solidFill>
              </a:rPr>
              <a:t>ჯანმრთელობის  სავალდებულო და</a:t>
            </a:r>
            <a:br>
              <a:rPr lang="ka-GE" sz="1600" dirty="0">
                <a:solidFill>
                  <a:srgbClr val="002060"/>
                </a:solidFill>
              </a:rPr>
            </a:br>
            <a:r>
              <a:rPr lang="ka-GE" sz="1600" dirty="0">
                <a:solidFill>
                  <a:srgbClr val="002060"/>
                </a:solidFill>
              </a:rPr>
              <a:t> საბიუჯეტო დაზღვევით </a:t>
            </a:r>
            <a:br>
              <a:rPr lang="ka-GE" sz="1600" dirty="0">
                <a:solidFill>
                  <a:srgbClr val="002060"/>
                </a:solidFill>
              </a:rPr>
            </a:br>
            <a:r>
              <a:rPr lang="ka-GE" sz="1600" dirty="0">
                <a:solidFill>
                  <a:srgbClr val="002060"/>
                </a:solidFill>
              </a:rPr>
              <a:t>გათვალისწინებული მომსახურებების </a:t>
            </a:r>
            <a:br>
              <a:rPr lang="ka-GE" sz="1600" dirty="0">
                <a:solidFill>
                  <a:srgbClr val="002060"/>
                </a:solidFill>
              </a:rPr>
            </a:br>
            <a:r>
              <a:rPr lang="ka-GE" sz="1600" dirty="0">
                <a:solidFill>
                  <a:srgbClr val="002060"/>
                </a:solidFill>
              </a:rPr>
              <a:t>მოცულობის შედარება</a:t>
            </a:r>
            <a:r>
              <a:rPr lang="en-US" sz="1600" dirty="0">
                <a:solidFill>
                  <a:srgbClr val="002060"/>
                </a:solidFill>
              </a:rPr>
              <a:t/>
            </a:r>
            <a:br>
              <a:rPr lang="en-US" sz="1600" dirty="0">
                <a:solidFill>
                  <a:srgbClr val="002060"/>
                </a:solidFill>
              </a:rPr>
            </a:b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6515101" y="2424734"/>
            <a:ext cx="3927764" cy="2965952"/>
          </a:xfrm>
          <a:prstGeom prst="triangle">
            <a:avLst/>
          </a:prstGeom>
          <a:solidFill>
            <a:schemeClr val="accent5">
              <a:lumMod val="40000"/>
              <a:lumOff val="60000"/>
              <a:alpha val="6902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304800" dist="38100" dir="18900000" sx="104000" sy="104000" algn="bl" rotWithShape="0">
              <a:prstClr val="black">
                <a:alpha val="32000"/>
              </a:prstClr>
            </a:outerShdw>
          </a:effectLst>
          <a:scene3d>
            <a:camera prst="orthographicFront"/>
            <a:lightRig rig="twoPt" dir="t"/>
          </a:scene3d>
          <a:sp3d/>
        </p:spPr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Isosceles Triangle 6"/>
          <p:cNvSpPr/>
          <p:nvPr/>
        </p:nvSpPr>
        <p:spPr>
          <a:xfrm>
            <a:off x="1524001" y="1576111"/>
            <a:ext cx="5629275" cy="5119964"/>
          </a:xfrm>
          <a:prstGeom prst="triangle">
            <a:avLst>
              <a:gd name="adj" fmla="val 50621"/>
            </a:avLst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304800" dist="38100" dir="18900000" sx="104000" sy="104000" algn="bl" rotWithShape="0">
              <a:prstClr val="black">
                <a:alpha val="32000"/>
              </a:prstClr>
            </a:outerShdw>
          </a:effectLst>
          <a:scene3d>
            <a:camera prst="orthographicFront"/>
            <a:lightRig rig="twoPt" dir="t"/>
          </a:scene3d>
          <a:sp3d/>
        </p:spPr>
        <p:txBody>
          <a:bodyPr rtlCol="0" anchor="ctr"/>
          <a:lstStyle/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endParaRPr lang="ka-GE" sz="1200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8691" y="1639988"/>
            <a:ext cx="3527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40">
              <a:defRPr/>
            </a:pPr>
            <a:r>
              <a:rPr lang="ka-GE" sz="1600" kern="0" dirty="0">
                <a:solidFill>
                  <a:srgbClr val="2DA4E6">
                    <a:lumMod val="50000"/>
                  </a:srgbClr>
                </a:solidFill>
              </a:rPr>
              <a:t>გერმანია-სავალდებულო დაზღვევა</a:t>
            </a:r>
          </a:p>
          <a:p>
            <a:pPr algn="ctr" defTabSz="914240">
              <a:defRPr/>
            </a:pPr>
            <a:endParaRPr lang="en-US" sz="1600" kern="0" dirty="0">
              <a:solidFill>
                <a:srgbClr val="006BC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2350" y="2680831"/>
            <a:ext cx="32004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გეგმიური და </a:t>
            </a:r>
          </a:p>
          <a:p>
            <a:pPr defTabSz="685800"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  გადაუდებელი </a:t>
            </a:r>
          </a:p>
          <a:p>
            <a:pPr defTabSz="685800"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ამბულატორია და</a:t>
            </a:r>
          </a:p>
          <a:p>
            <a:pPr defTabSz="685800"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 ქირურგია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მედიკამენტები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ონკოლოგია 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პალიატიური ზრუნვა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მშობიარობა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პრევენცია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პროფილაქტიკა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შინ მოვლა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რეაბილიტაცია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სტომატოლოგია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ბავშვთა გეგმიური შემოწმება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ხელოვნური განაყოფიერება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შრომის/ფსიქო/სოციო თერაპია 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პედიატრიული მომსახურება და სხვა</a:t>
            </a:r>
          </a:p>
          <a:p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2233613" y="5489216"/>
            <a:ext cx="124284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ka-GE" sz="1350" b="1" kern="0" dirty="0">
                <a:solidFill>
                  <a:srgbClr val="C00000"/>
                </a:solidFill>
              </a:rPr>
              <a:t>100%-ით ანაზღაურება</a:t>
            </a:r>
            <a:endParaRPr lang="en-US" sz="1350" b="1" kern="0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72054" y="3611100"/>
            <a:ext cx="253397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kern="0" dirty="0">
                <a:solidFill>
                  <a:srgbClr val="002060"/>
                </a:solidFill>
              </a:rPr>
              <a:t>გეგმიური და გადაუდებელი ამბულატორია და ქირურგია კარდიოქირურგია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kern="0" dirty="0">
                <a:solidFill>
                  <a:srgbClr val="002060"/>
                </a:solidFill>
              </a:rPr>
              <a:t>ქიმიო, ჰორმონო, სხივური თერაპია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kern="0" dirty="0">
                <a:solidFill>
                  <a:srgbClr val="002060"/>
                </a:solidFill>
              </a:rPr>
              <a:t>მშობიარობა</a:t>
            </a:r>
          </a:p>
          <a:p>
            <a:pPr defTabSz="685800">
              <a:defRPr/>
            </a:pPr>
            <a:endParaRPr lang="en-US" sz="1400" kern="0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60588" y="3103270"/>
            <a:ext cx="124284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US" sz="1350" b="1" kern="0" dirty="0">
                <a:solidFill>
                  <a:srgbClr val="C00000"/>
                </a:solidFill>
              </a:rPr>
              <a:t>65-75</a:t>
            </a:r>
            <a:r>
              <a:rPr lang="ka-GE" sz="1350" b="1" kern="0" dirty="0">
                <a:solidFill>
                  <a:srgbClr val="C00000"/>
                </a:solidFill>
              </a:rPr>
              <a:t>%-ით ანაზღაურება</a:t>
            </a:r>
            <a:endParaRPr lang="en-US" sz="1350" b="1" kern="0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3194" y="2094183"/>
            <a:ext cx="37702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40">
              <a:defRPr/>
            </a:pPr>
            <a:r>
              <a:rPr lang="ka-GE" sz="1600" dirty="0" smtClean="0">
                <a:solidFill>
                  <a:srgbClr val="2DA4E6">
                    <a:lumMod val="50000"/>
                  </a:srgbClr>
                </a:solidFill>
                <a:cs typeface="Calibri Light" panose="020F0302020204030204" pitchFamily="34" charset="0"/>
              </a:rPr>
              <a:t>საქართველო-</a:t>
            </a:r>
          </a:p>
          <a:p>
            <a:pPr algn="ctr" defTabSz="914240">
              <a:defRPr/>
            </a:pPr>
            <a:r>
              <a:rPr lang="ka-GE" sz="1600" dirty="0" smtClean="0">
                <a:solidFill>
                  <a:srgbClr val="2DA4E6">
                    <a:lumMod val="50000"/>
                  </a:srgbClr>
                </a:solidFill>
                <a:cs typeface="Calibri Light" panose="020F0302020204030204" pitchFamily="34" charset="0"/>
              </a:rPr>
              <a:t>საბიუჯეტო </a:t>
            </a:r>
            <a:r>
              <a:rPr lang="ka-GE" sz="1600" dirty="0">
                <a:solidFill>
                  <a:srgbClr val="2DA4E6">
                    <a:lumMod val="50000"/>
                  </a:srgbClr>
                </a:solidFill>
                <a:cs typeface="Calibri Light" panose="020F0302020204030204" pitchFamily="34" charset="0"/>
              </a:rPr>
              <a:t>დაფინანსება</a:t>
            </a:r>
            <a:endParaRPr lang="en-US" sz="1600" dirty="0">
              <a:solidFill>
                <a:srgbClr val="2DA4E6">
                  <a:lumMod val="50000"/>
                </a:srgbClr>
              </a:solidFill>
              <a:cs typeface="Calibri Light" panose="020F0302020204030204" pitchFamily="34" charset="0"/>
            </a:endParaRPr>
          </a:p>
        </p:txBody>
      </p:sp>
      <p:pic>
        <p:nvPicPr>
          <p:cNvPr id="7172" name="Picture 4" descr="Image result for flag georgia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6369" y="110924"/>
            <a:ext cx="1024538" cy="79749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Image result for flag german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310" y="206970"/>
            <a:ext cx="1112800" cy="103217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96558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3"/>
          <p:cNvSpPr txBox="1">
            <a:spLocks noGrp="1"/>
          </p:cNvSpPr>
          <p:nvPr>
            <p:ph type="ctrTitle"/>
          </p:nvPr>
        </p:nvSpPr>
        <p:spPr>
          <a:xfrm>
            <a:off x="1663394" y="1112903"/>
            <a:ext cx="7111691" cy="3182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ka-GE" sz="2700" dirty="0">
                <a:solidFill>
                  <a:schemeClr val="bg1"/>
                </a:solidFill>
              </a:rPr>
              <a:t/>
            </a:r>
            <a:br>
              <a:rPr lang="ka-GE" sz="2700" dirty="0">
                <a:solidFill>
                  <a:schemeClr val="bg1"/>
                </a:solidFill>
              </a:rPr>
            </a:br>
            <a:r>
              <a:rPr lang="ka-GE" sz="2700" dirty="0">
                <a:solidFill>
                  <a:schemeClr val="bg1"/>
                </a:solidFill>
              </a:rPr>
              <a:t/>
            </a:r>
            <a:br>
              <a:rPr lang="ka-GE" sz="2700" dirty="0">
                <a:solidFill>
                  <a:schemeClr val="bg1"/>
                </a:solidFill>
              </a:rPr>
            </a:br>
            <a:r>
              <a:rPr lang="ka-GE" sz="1350" dirty="0">
                <a:solidFill>
                  <a:srgbClr val="B1CA78"/>
                </a:solidFill>
              </a:rPr>
              <a:t/>
            </a:r>
            <a:br>
              <a:rPr lang="ka-GE" sz="1350" dirty="0">
                <a:solidFill>
                  <a:srgbClr val="B1CA78"/>
                </a:solidFill>
              </a:rPr>
            </a:br>
            <a:endParaRPr sz="1350" dirty="0">
              <a:solidFill>
                <a:srgbClr val="B1CA78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038" y="5408410"/>
            <a:ext cx="3913746" cy="118774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90354" y="2307814"/>
            <a:ext cx="65847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a-GE" sz="2800" b="1" dirty="0">
                <a:solidFill>
                  <a:srgbClr val="002060"/>
                </a:solidFill>
                <a:latin typeface="Sylfaen" panose="010A0502050306030303" pitchFamily="18" charset="0"/>
              </a:rPr>
              <a:t>მადლობა ყურადღებისთვის</a:t>
            </a:r>
            <a:endParaRPr lang="en-US" sz="2800" b="1" dirty="0">
              <a:solidFill>
                <a:srgbClr val="00206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9334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itle 51"/>
          <p:cNvSpPr>
            <a:spLocks noGrp="1"/>
          </p:cNvSpPr>
          <p:nvPr>
            <p:ph type="title"/>
          </p:nvPr>
        </p:nvSpPr>
        <p:spPr>
          <a:xfrm rot="10800000" flipH="1" flipV="1">
            <a:off x="23662" y="69906"/>
            <a:ext cx="3580150" cy="1952858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ka-GE" sz="3200" b="1" dirty="0">
                <a:solidFill>
                  <a:srgbClr val="002060"/>
                </a:solidFill>
              </a:rPr>
              <a:t>ჯანდაცვის დაფინანსების</a:t>
            </a:r>
            <a:br>
              <a:rPr lang="ka-GE" sz="3200" b="1" dirty="0">
                <a:solidFill>
                  <a:srgbClr val="002060"/>
                </a:solidFill>
              </a:rPr>
            </a:br>
            <a:r>
              <a:rPr lang="ka-GE" sz="3200" b="1" dirty="0">
                <a:solidFill>
                  <a:srgbClr val="002060"/>
                </a:solidFill>
              </a:rPr>
              <a:t> რეფორმის მიზნები</a:t>
            </a:r>
            <a:endParaRPr lang="en-US" sz="3200" dirty="0">
              <a:solidFill>
                <a:srgbClr val="002060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150C84-A496-471E-A51B-9F965CF3B3E5}"/>
              </a:ext>
            </a:extLst>
          </p:cNvPr>
          <p:cNvGrpSpPr/>
          <p:nvPr/>
        </p:nvGrpSpPr>
        <p:grpSpPr>
          <a:xfrm>
            <a:off x="1355464" y="3030936"/>
            <a:ext cx="10389999" cy="1762389"/>
            <a:chOff x="571500" y="2483143"/>
            <a:chExt cx="8839200" cy="1862005"/>
          </a:xfrm>
          <a:solidFill>
            <a:schemeClr val="accent1">
              <a:lumMod val="50000"/>
            </a:schemeClr>
          </a:solidFill>
        </p:grpSpPr>
        <p:sp>
          <p:nvSpPr>
            <p:cNvPr id="6" name="Arrow: Chevron 3">
              <a:extLst>
                <a:ext uri="{FF2B5EF4-FFF2-40B4-BE49-F238E27FC236}">
                  <a16:creationId xmlns:a16="http://schemas.microsoft.com/office/drawing/2014/main" id="{3E9AA42C-F272-4169-8B0A-902EB7AFC003}"/>
                </a:ext>
              </a:extLst>
            </p:cNvPr>
            <p:cNvSpPr/>
            <p:nvPr/>
          </p:nvSpPr>
          <p:spPr>
            <a:xfrm rot="16200000" flipV="1">
              <a:off x="1040652" y="2013991"/>
              <a:ext cx="1271495" cy="2209800"/>
            </a:xfrm>
            <a:prstGeom prst="chevron">
              <a:avLst>
                <a:gd name="adj" fmla="val 4619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Arrow: Chevron 4">
              <a:extLst>
                <a:ext uri="{FF2B5EF4-FFF2-40B4-BE49-F238E27FC236}">
                  <a16:creationId xmlns:a16="http://schemas.microsoft.com/office/drawing/2014/main" id="{5FF76117-B94B-40C5-8075-A3AA73202610}"/>
                </a:ext>
              </a:extLst>
            </p:cNvPr>
            <p:cNvSpPr/>
            <p:nvPr/>
          </p:nvSpPr>
          <p:spPr>
            <a:xfrm rot="5400000">
              <a:off x="3250452" y="2604501"/>
              <a:ext cx="1271495" cy="2209800"/>
            </a:xfrm>
            <a:prstGeom prst="chevron">
              <a:avLst>
                <a:gd name="adj" fmla="val 4619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Arrow: Chevron 6">
              <a:extLst>
                <a:ext uri="{FF2B5EF4-FFF2-40B4-BE49-F238E27FC236}">
                  <a16:creationId xmlns:a16="http://schemas.microsoft.com/office/drawing/2014/main" id="{AC88368E-B49B-4D1D-9F18-603FFDFE4C68}"/>
                </a:ext>
              </a:extLst>
            </p:cNvPr>
            <p:cNvSpPr/>
            <p:nvPr/>
          </p:nvSpPr>
          <p:spPr>
            <a:xfrm rot="16200000" flipV="1">
              <a:off x="5460252" y="2013991"/>
              <a:ext cx="1271495" cy="2209800"/>
            </a:xfrm>
            <a:prstGeom prst="chevron">
              <a:avLst>
                <a:gd name="adj" fmla="val 4619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Arrow: Chevron 7">
              <a:extLst>
                <a:ext uri="{FF2B5EF4-FFF2-40B4-BE49-F238E27FC236}">
                  <a16:creationId xmlns:a16="http://schemas.microsoft.com/office/drawing/2014/main" id="{D403B922-914A-4FDB-9A55-0E47E0AC7752}"/>
                </a:ext>
              </a:extLst>
            </p:cNvPr>
            <p:cNvSpPr/>
            <p:nvPr/>
          </p:nvSpPr>
          <p:spPr>
            <a:xfrm rot="5400000">
              <a:off x="7670052" y="2604501"/>
              <a:ext cx="1271495" cy="2209800"/>
            </a:xfrm>
            <a:prstGeom prst="chevron">
              <a:avLst>
                <a:gd name="adj" fmla="val 4619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4B4148C-B0D1-40F4-9286-30799C2BA73C}"/>
              </a:ext>
            </a:extLst>
          </p:cNvPr>
          <p:cNvGrpSpPr/>
          <p:nvPr/>
        </p:nvGrpSpPr>
        <p:grpSpPr>
          <a:xfrm>
            <a:off x="1437896" y="3795370"/>
            <a:ext cx="2458983" cy="2885129"/>
            <a:chOff x="861760" y="3743573"/>
            <a:chExt cx="2214449" cy="2618163"/>
          </a:xfrm>
          <a:solidFill>
            <a:srgbClr val="B9CDE5"/>
          </a:solidFill>
        </p:grpSpPr>
        <p:sp>
          <p:nvSpPr>
            <p:cNvPr id="12" name="Freeform: Shape 14">
              <a:extLst>
                <a:ext uri="{FF2B5EF4-FFF2-40B4-BE49-F238E27FC236}">
                  <a16:creationId xmlns:a16="http://schemas.microsoft.com/office/drawing/2014/main" id="{57900398-E5B1-45B8-BD0A-1805BE84E3DE}"/>
                </a:ext>
              </a:extLst>
            </p:cNvPr>
            <p:cNvSpPr/>
            <p:nvPr/>
          </p:nvSpPr>
          <p:spPr>
            <a:xfrm>
              <a:off x="861760" y="3743573"/>
              <a:ext cx="2214449" cy="2618163"/>
            </a:xfrm>
            <a:custGeom>
              <a:avLst/>
              <a:gdLst>
                <a:gd name="connsiteX0" fmla="*/ 1104901 w 2209801"/>
                <a:gd name="connsiteY0" fmla="*/ 0 h 2766150"/>
                <a:gd name="connsiteX1" fmla="*/ 2209801 w 2209801"/>
                <a:gd name="connsiteY1" fmla="*/ 569050 h 2766150"/>
                <a:gd name="connsiteX2" fmla="*/ 2209801 w 2209801"/>
                <a:gd name="connsiteY2" fmla="*/ 1667600 h 2766150"/>
                <a:gd name="connsiteX3" fmla="*/ 1111251 w 2209801"/>
                <a:gd name="connsiteY3" fmla="*/ 2766150 h 2766150"/>
                <a:gd name="connsiteX4" fmla="*/ 1103992 w 2209801"/>
                <a:gd name="connsiteY4" fmla="*/ 2766150 h 2766150"/>
                <a:gd name="connsiteX5" fmla="*/ 5442 w 2209801"/>
                <a:gd name="connsiteY5" fmla="*/ 1667600 h 2766150"/>
                <a:gd name="connsiteX6" fmla="*/ 5442 w 2209801"/>
                <a:gd name="connsiteY6" fmla="*/ 569050 h 2766150"/>
                <a:gd name="connsiteX7" fmla="*/ 0 w 2209801"/>
                <a:gd name="connsiteY7" fmla="*/ 569050 h 2766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09801" h="2766150">
                  <a:moveTo>
                    <a:pt x="1104901" y="0"/>
                  </a:moveTo>
                  <a:lnTo>
                    <a:pt x="2209801" y="569050"/>
                  </a:lnTo>
                  <a:lnTo>
                    <a:pt x="2209801" y="1667600"/>
                  </a:lnTo>
                  <a:cubicBezTo>
                    <a:pt x="2209801" y="2274312"/>
                    <a:pt x="1717963" y="2766150"/>
                    <a:pt x="1111251" y="2766150"/>
                  </a:cubicBezTo>
                  <a:lnTo>
                    <a:pt x="1103992" y="2766150"/>
                  </a:lnTo>
                  <a:cubicBezTo>
                    <a:pt x="497280" y="2766150"/>
                    <a:pt x="5442" y="2274312"/>
                    <a:pt x="5442" y="1667600"/>
                  </a:cubicBezTo>
                  <a:lnTo>
                    <a:pt x="5442" y="569050"/>
                  </a:lnTo>
                  <a:lnTo>
                    <a:pt x="0" y="56905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7484C4F-70CE-4DE5-BB9D-61ADD54D7E32}"/>
                </a:ext>
              </a:extLst>
            </p:cNvPr>
            <p:cNvSpPr txBox="1"/>
            <p:nvPr/>
          </p:nvSpPr>
          <p:spPr>
            <a:xfrm>
              <a:off x="1062277" y="4533155"/>
              <a:ext cx="1890297" cy="1231106"/>
            </a:xfrm>
            <a:prstGeom prst="rect">
              <a:avLst/>
            </a:prstGeom>
            <a:grp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ka-GE" sz="16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ჯანდაცვის ხარისხიან სერვისებზე ხელმისაწვდომობის უზრუნველყოფა</a:t>
              </a:r>
              <a:endPara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cs typeface="Calibri" panose="020F0502020204030204" pitchFamily="34" charset="0"/>
              </a:endParaRPr>
            </a:p>
          </p:txBody>
        </p:sp>
      </p:grpSp>
      <p:sp>
        <p:nvSpPr>
          <p:cNvPr id="15" name="Freeform: Shape 16">
            <a:extLst>
              <a:ext uri="{FF2B5EF4-FFF2-40B4-BE49-F238E27FC236}">
                <a16:creationId xmlns:a16="http://schemas.microsoft.com/office/drawing/2014/main" id="{095D11BB-C419-406B-8137-4C7418992850}"/>
              </a:ext>
            </a:extLst>
          </p:cNvPr>
          <p:cNvSpPr/>
          <p:nvPr/>
        </p:nvSpPr>
        <p:spPr>
          <a:xfrm>
            <a:off x="6555953" y="3784996"/>
            <a:ext cx="2561645" cy="3039393"/>
          </a:xfrm>
          <a:custGeom>
            <a:avLst/>
            <a:gdLst>
              <a:gd name="connsiteX0" fmla="*/ 1104901 w 2209801"/>
              <a:gd name="connsiteY0" fmla="*/ 0 h 2766150"/>
              <a:gd name="connsiteX1" fmla="*/ 2209801 w 2209801"/>
              <a:gd name="connsiteY1" fmla="*/ 569050 h 2766150"/>
              <a:gd name="connsiteX2" fmla="*/ 2209801 w 2209801"/>
              <a:gd name="connsiteY2" fmla="*/ 1667600 h 2766150"/>
              <a:gd name="connsiteX3" fmla="*/ 1111251 w 2209801"/>
              <a:gd name="connsiteY3" fmla="*/ 2766150 h 2766150"/>
              <a:gd name="connsiteX4" fmla="*/ 1103992 w 2209801"/>
              <a:gd name="connsiteY4" fmla="*/ 2766150 h 2766150"/>
              <a:gd name="connsiteX5" fmla="*/ 5442 w 2209801"/>
              <a:gd name="connsiteY5" fmla="*/ 1667600 h 2766150"/>
              <a:gd name="connsiteX6" fmla="*/ 5442 w 2209801"/>
              <a:gd name="connsiteY6" fmla="*/ 569050 h 2766150"/>
              <a:gd name="connsiteX7" fmla="*/ 0 w 2209801"/>
              <a:gd name="connsiteY7" fmla="*/ 569050 h 2766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09801" h="2766150">
                <a:moveTo>
                  <a:pt x="1104901" y="0"/>
                </a:moveTo>
                <a:lnTo>
                  <a:pt x="2209801" y="569050"/>
                </a:lnTo>
                <a:lnTo>
                  <a:pt x="2209801" y="1667600"/>
                </a:lnTo>
                <a:cubicBezTo>
                  <a:pt x="2209801" y="2274312"/>
                  <a:pt x="1717963" y="2766150"/>
                  <a:pt x="1111251" y="2766150"/>
                </a:cubicBezTo>
                <a:lnTo>
                  <a:pt x="1103992" y="2766150"/>
                </a:lnTo>
                <a:cubicBezTo>
                  <a:pt x="497280" y="2766150"/>
                  <a:pt x="5442" y="2274312"/>
                  <a:pt x="5442" y="1667600"/>
                </a:cubicBezTo>
                <a:lnTo>
                  <a:pt x="5442" y="569050"/>
                </a:lnTo>
                <a:lnTo>
                  <a:pt x="0" y="569050"/>
                </a:lnTo>
                <a:close/>
              </a:path>
            </a:pathLst>
          </a:custGeom>
          <a:solidFill>
            <a:srgbClr val="B9CD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</a:pPr>
            <a:r>
              <a:rPr lang="ka-GE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ჯანდაცვასთან დაკავშირებული ფინანსური რისკი შემცირებულია და მოქალაქე დაცულია ავადმყოფობასთან დაკავშირებული კატასტროფული დანახარჯებისგან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EAB3DCB-2935-4586-8B3B-BD5686A64B75}"/>
              </a:ext>
            </a:extLst>
          </p:cNvPr>
          <p:cNvGrpSpPr/>
          <p:nvPr/>
        </p:nvGrpSpPr>
        <p:grpSpPr>
          <a:xfrm>
            <a:off x="3966794" y="838967"/>
            <a:ext cx="2609368" cy="3198941"/>
            <a:chOff x="2963640" y="925191"/>
            <a:chExt cx="2170051" cy="2999257"/>
          </a:xfrm>
          <a:solidFill>
            <a:srgbClr val="6EA0DC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9DA7B65-F939-4E58-A7B6-77937119FC5D}"/>
                </a:ext>
              </a:extLst>
            </p:cNvPr>
            <p:cNvSpPr/>
            <p:nvPr/>
          </p:nvSpPr>
          <p:spPr>
            <a:xfrm flipV="1">
              <a:off x="2963640" y="925191"/>
              <a:ext cx="2170051" cy="2999257"/>
            </a:xfrm>
            <a:custGeom>
              <a:avLst/>
              <a:gdLst>
                <a:gd name="connsiteX0" fmla="*/ 1104901 w 2209801"/>
                <a:gd name="connsiteY0" fmla="*/ 0 h 2766150"/>
                <a:gd name="connsiteX1" fmla="*/ 2209801 w 2209801"/>
                <a:gd name="connsiteY1" fmla="*/ 569050 h 2766150"/>
                <a:gd name="connsiteX2" fmla="*/ 2209801 w 2209801"/>
                <a:gd name="connsiteY2" fmla="*/ 1667600 h 2766150"/>
                <a:gd name="connsiteX3" fmla="*/ 1111251 w 2209801"/>
                <a:gd name="connsiteY3" fmla="*/ 2766150 h 2766150"/>
                <a:gd name="connsiteX4" fmla="*/ 1103992 w 2209801"/>
                <a:gd name="connsiteY4" fmla="*/ 2766150 h 2766150"/>
                <a:gd name="connsiteX5" fmla="*/ 5442 w 2209801"/>
                <a:gd name="connsiteY5" fmla="*/ 1667600 h 2766150"/>
                <a:gd name="connsiteX6" fmla="*/ 5442 w 2209801"/>
                <a:gd name="connsiteY6" fmla="*/ 569050 h 2766150"/>
                <a:gd name="connsiteX7" fmla="*/ 0 w 2209801"/>
                <a:gd name="connsiteY7" fmla="*/ 569050 h 2766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09801" h="2766150">
                  <a:moveTo>
                    <a:pt x="1104901" y="0"/>
                  </a:moveTo>
                  <a:lnTo>
                    <a:pt x="2209801" y="569050"/>
                  </a:lnTo>
                  <a:lnTo>
                    <a:pt x="2209801" y="1667600"/>
                  </a:lnTo>
                  <a:cubicBezTo>
                    <a:pt x="2209801" y="2274312"/>
                    <a:pt x="1717963" y="2766150"/>
                    <a:pt x="1111251" y="2766150"/>
                  </a:cubicBezTo>
                  <a:lnTo>
                    <a:pt x="1103992" y="2766150"/>
                  </a:lnTo>
                  <a:cubicBezTo>
                    <a:pt x="497280" y="2766150"/>
                    <a:pt x="5442" y="2274312"/>
                    <a:pt x="5442" y="1667600"/>
                  </a:cubicBezTo>
                  <a:lnTo>
                    <a:pt x="5442" y="569050"/>
                  </a:lnTo>
                  <a:lnTo>
                    <a:pt x="0" y="56905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63E61AE-3D5E-4B32-AB79-A3ED372F2CA9}"/>
                </a:ext>
              </a:extLst>
            </p:cNvPr>
            <p:cNvSpPr txBox="1"/>
            <p:nvPr/>
          </p:nvSpPr>
          <p:spPr>
            <a:xfrm>
              <a:off x="3115268" y="1517694"/>
              <a:ext cx="1839467" cy="1760244"/>
            </a:xfrm>
            <a:prstGeom prst="rect">
              <a:avLst/>
            </a:prstGeom>
            <a:grp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ka-GE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ხარისხიანი სერვისის მიღება მოქალაქეს შეუძლია საჭირო დროს და ადგილას</a:t>
              </a:r>
            </a:p>
            <a:p>
              <a:pPr algn="ctr"/>
              <a:endParaRPr lang="en-US" sz="1400" dirty="0">
                <a:solidFill>
                  <a:schemeClr val="bg1"/>
                </a:solidFill>
                <a:cs typeface="Calibri" panose="020F0502020204030204" pitchFamily="34" charset="0"/>
              </a:endParaRPr>
            </a:p>
          </p:txBody>
        </p:sp>
      </p:grpSp>
      <p:sp>
        <p:nvSpPr>
          <p:cNvPr id="24" name="Freeform: Shape 24">
            <a:extLst>
              <a:ext uri="{FF2B5EF4-FFF2-40B4-BE49-F238E27FC236}">
                <a16:creationId xmlns:a16="http://schemas.microsoft.com/office/drawing/2014/main" id="{DB57C73C-E3C6-4ECB-92B4-7F6DD3986D3F}"/>
              </a:ext>
            </a:extLst>
          </p:cNvPr>
          <p:cNvSpPr/>
          <p:nvPr/>
        </p:nvSpPr>
        <p:spPr>
          <a:xfrm flipV="1">
            <a:off x="9018180" y="605194"/>
            <a:ext cx="2792943" cy="3385634"/>
          </a:xfrm>
          <a:custGeom>
            <a:avLst/>
            <a:gdLst>
              <a:gd name="connsiteX0" fmla="*/ 1104901 w 2209801"/>
              <a:gd name="connsiteY0" fmla="*/ 0 h 2766150"/>
              <a:gd name="connsiteX1" fmla="*/ 2209801 w 2209801"/>
              <a:gd name="connsiteY1" fmla="*/ 569050 h 2766150"/>
              <a:gd name="connsiteX2" fmla="*/ 2209801 w 2209801"/>
              <a:gd name="connsiteY2" fmla="*/ 1667600 h 2766150"/>
              <a:gd name="connsiteX3" fmla="*/ 1111251 w 2209801"/>
              <a:gd name="connsiteY3" fmla="*/ 2766150 h 2766150"/>
              <a:gd name="connsiteX4" fmla="*/ 1103992 w 2209801"/>
              <a:gd name="connsiteY4" fmla="*/ 2766150 h 2766150"/>
              <a:gd name="connsiteX5" fmla="*/ 5442 w 2209801"/>
              <a:gd name="connsiteY5" fmla="*/ 1667600 h 2766150"/>
              <a:gd name="connsiteX6" fmla="*/ 5442 w 2209801"/>
              <a:gd name="connsiteY6" fmla="*/ 569050 h 2766150"/>
              <a:gd name="connsiteX7" fmla="*/ 0 w 2209801"/>
              <a:gd name="connsiteY7" fmla="*/ 569050 h 2766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09801" h="2766150">
                <a:moveTo>
                  <a:pt x="1104901" y="0"/>
                </a:moveTo>
                <a:lnTo>
                  <a:pt x="2209801" y="569050"/>
                </a:lnTo>
                <a:lnTo>
                  <a:pt x="2209801" y="1667600"/>
                </a:lnTo>
                <a:cubicBezTo>
                  <a:pt x="2209801" y="2274312"/>
                  <a:pt x="1717963" y="2766150"/>
                  <a:pt x="1111251" y="2766150"/>
                </a:cubicBezTo>
                <a:lnTo>
                  <a:pt x="1103992" y="2766150"/>
                </a:lnTo>
                <a:cubicBezTo>
                  <a:pt x="497280" y="2766150"/>
                  <a:pt x="5442" y="2274312"/>
                  <a:pt x="5442" y="1667600"/>
                </a:cubicBezTo>
                <a:lnTo>
                  <a:pt x="5442" y="569050"/>
                </a:lnTo>
                <a:lnTo>
                  <a:pt x="0" y="569050"/>
                </a:lnTo>
                <a:close/>
              </a:path>
            </a:pathLst>
          </a:custGeom>
          <a:solidFill>
            <a:srgbClr val="6EA0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Freeform 69">
            <a:extLst>
              <a:ext uri="{FF2B5EF4-FFF2-40B4-BE49-F238E27FC236}">
                <a16:creationId xmlns:a16="http://schemas.microsoft.com/office/drawing/2014/main" id="{FD805B16-7CF7-46D8-94BE-8263019D4F41}"/>
              </a:ext>
            </a:extLst>
          </p:cNvPr>
          <p:cNvSpPr>
            <a:spLocks noEditPoints="1"/>
          </p:cNvSpPr>
          <p:nvPr/>
        </p:nvSpPr>
        <p:spPr bwMode="auto">
          <a:xfrm>
            <a:off x="9168993" y="5816058"/>
            <a:ext cx="422235" cy="341481"/>
          </a:xfrm>
          <a:custGeom>
            <a:avLst/>
            <a:gdLst>
              <a:gd name="T0" fmla="*/ 83 w 97"/>
              <a:gd name="T1" fmla="*/ 41 h 97"/>
              <a:gd name="T2" fmla="*/ 79 w 97"/>
              <a:gd name="T3" fmla="*/ 31 h 97"/>
              <a:gd name="T4" fmla="*/ 94 w 97"/>
              <a:gd name="T5" fmla="*/ 2 h 97"/>
              <a:gd name="T6" fmla="*/ 71 w 97"/>
              <a:gd name="T7" fmla="*/ 21 h 97"/>
              <a:gd name="T8" fmla="*/ 56 w 97"/>
              <a:gd name="T9" fmla="*/ 14 h 97"/>
              <a:gd name="T10" fmla="*/ 54 w 97"/>
              <a:gd name="T11" fmla="*/ 1 h 97"/>
              <a:gd name="T12" fmla="*/ 40 w 97"/>
              <a:gd name="T13" fmla="*/ 3 h 97"/>
              <a:gd name="T14" fmla="*/ 31 w 97"/>
              <a:gd name="T15" fmla="*/ 18 h 97"/>
              <a:gd name="T16" fmla="*/ 20 w 97"/>
              <a:gd name="T17" fmla="*/ 9 h 97"/>
              <a:gd name="T18" fmla="*/ 8 w 97"/>
              <a:gd name="T19" fmla="*/ 22 h 97"/>
              <a:gd name="T20" fmla="*/ 17 w 97"/>
              <a:gd name="T21" fmla="*/ 32 h 97"/>
              <a:gd name="T22" fmla="*/ 2 w 97"/>
              <a:gd name="T23" fmla="*/ 41 h 97"/>
              <a:gd name="T24" fmla="*/ 0 w 97"/>
              <a:gd name="T25" fmla="*/ 55 h 97"/>
              <a:gd name="T26" fmla="*/ 13 w 97"/>
              <a:gd name="T27" fmla="*/ 57 h 97"/>
              <a:gd name="T28" fmla="*/ 8 w 97"/>
              <a:gd name="T29" fmla="*/ 74 h 97"/>
              <a:gd name="T30" fmla="*/ 8 w 97"/>
              <a:gd name="T31" fmla="*/ 77 h 97"/>
              <a:gd name="T32" fmla="*/ 23 w 97"/>
              <a:gd name="T33" fmla="*/ 89 h 97"/>
              <a:gd name="T34" fmla="*/ 40 w 97"/>
              <a:gd name="T35" fmla="*/ 84 h 97"/>
              <a:gd name="T36" fmla="*/ 42 w 97"/>
              <a:gd name="T37" fmla="*/ 97 h 97"/>
              <a:gd name="T38" fmla="*/ 56 w 97"/>
              <a:gd name="T39" fmla="*/ 95 h 97"/>
              <a:gd name="T40" fmla="*/ 65 w 97"/>
              <a:gd name="T41" fmla="*/ 80 h 97"/>
              <a:gd name="T42" fmla="*/ 76 w 97"/>
              <a:gd name="T43" fmla="*/ 89 h 97"/>
              <a:gd name="T44" fmla="*/ 88 w 97"/>
              <a:gd name="T45" fmla="*/ 74 h 97"/>
              <a:gd name="T46" fmla="*/ 83 w 97"/>
              <a:gd name="T47" fmla="*/ 57 h 97"/>
              <a:gd name="T48" fmla="*/ 96 w 97"/>
              <a:gd name="T49" fmla="*/ 55 h 97"/>
              <a:gd name="T50" fmla="*/ 94 w 97"/>
              <a:gd name="T51" fmla="*/ 41 h 97"/>
              <a:gd name="T52" fmla="*/ 49 w 97"/>
              <a:gd name="T53" fmla="*/ 60 h 97"/>
              <a:gd name="T54" fmla="*/ 48 w 97"/>
              <a:gd name="T55" fmla="*/ 60 h 97"/>
              <a:gd name="T56" fmla="*/ 30 w 97"/>
              <a:gd name="T57" fmla="*/ 39 h 97"/>
              <a:gd name="T58" fmla="*/ 49 w 97"/>
              <a:gd name="T59" fmla="*/ 56 h 97"/>
              <a:gd name="T60" fmla="*/ 91 w 97"/>
              <a:gd name="T61" fmla="*/ 5 h 97"/>
              <a:gd name="T62" fmla="*/ 51 w 97"/>
              <a:gd name="T63" fmla="*/ 60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97" h="97">
                <a:moveTo>
                  <a:pt x="94" y="41"/>
                </a:moveTo>
                <a:cubicBezTo>
                  <a:pt x="83" y="41"/>
                  <a:pt x="83" y="41"/>
                  <a:pt x="83" y="41"/>
                </a:cubicBezTo>
                <a:cubicBezTo>
                  <a:pt x="82" y="39"/>
                  <a:pt x="82" y="37"/>
                  <a:pt x="81" y="35"/>
                </a:cubicBezTo>
                <a:cubicBezTo>
                  <a:pt x="80" y="34"/>
                  <a:pt x="79" y="32"/>
                  <a:pt x="79" y="31"/>
                </a:cubicBezTo>
                <a:cubicBezTo>
                  <a:pt x="95" y="11"/>
                  <a:pt x="95" y="11"/>
                  <a:pt x="95" y="11"/>
                </a:cubicBezTo>
                <a:cubicBezTo>
                  <a:pt x="97" y="8"/>
                  <a:pt x="96" y="4"/>
                  <a:pt x="94" y="2"/>
                </a:cubicBezTo>
                <a:cubicBezTo>
                  <a:pt x="91" y="0"/>
                  <a:pt x="87" y="1"/>
                  <a:pt x="85" y="3"/>
                </a:cubicBezTo>
                <a:cubicBezTo>
                  <a:pt x="71" y="21"/>
                  <a:pt x="71" y="21"/>
                  <a:pt x="71" y="21"/>
                </a:cubicBezTo>
                <a:cubicBezTo>
                  <a:pt x="70" y="20"/>
                  <a:pt x="68" y="19"/>
                  <a:pt x="67" y="18"/>
                </a:cubicBezTo>
                <a:cubicBezTo>
                  <a:pt x="64" y="17"/>
                  <a:pt x="60" y="15"/>
                  <a:pt x="56" y="14"/>
                </a:cubicBezTo>
                <a:cubicBezTo>
                  <a:pt x="56" y="3"/>
                  <a:pt x="56" y="3"/>
                  <a:pt x="56" y="3"/>
                </a:cubicBezTo>
                <a:cubicBezTo>
                  <a:pt x="56" y="2"/>
                  <a:pt x="55" y="1"/>
                  <a:pt x="54" y="1"/>
                </a:cubicBezTo>
                <a:cubicBezTo>
                  <a:pt x="42" y="1"/>
                  <a:pt x="42" y="1"/>
                  <a:pt x="42" y="1"/>
                </a:cubicBezTo>
                <a:cubicBezTo>
                  <a:pt x="41" y="1"/>
                  <a:pt x="40" y="2"/>
                  <a:pt x="40" y="3"/>
                </a:cubicBezTo>
                <a:cubicBezTo>
                  <a:pt x="40" y="14"/>
                  <a:pt x="40" y="14"/>
                  <a:pt x="40" y="14"/>
                </a:cubicBezTo>
                <a:cubicBezTo>
                  <a:pt x="37" y="15"/>
                  <a:pt x="33" y="16"/>
                  <a:pt x="31" y="18"/>
                </a:cubicBezTo>
                <a:cubicBezTo>
                  <a:pt x="23" y="9"/>
                  <a:pt x="23" y="9"/>
                  <a:pt x="23" y="9"/>
                </a:cubicBezTo>
                <a:cubicBezTo>
                  <a:pt x="22" y="9"/>
                  <a:pt x="20" y="9"/>
                  <a:pt x="20" y="9"/>
                </a:cubicBezTo>
                <a:cubicBezTo>
                  <a:pt x="8" y="21"/>
                  <a:pt x="8" y="21"/>
                  <a:pt x="8" y="21"/>
                </a:cubicBezTo>
                <a:cubicBezTo>
                  <a:pt x="8" y="21"/>
                  <a:pt x="8" y="22"/>
                  <a:pt x="8" y="22"/>
                </a:cubicBezTo>
                <a:cubicBezTo>
                  <a:pt x="8" y="23"/>
                  <a:pt x="8" y="23"/>
                  <a:pt x="8" y="24"/>
                </a:cubicBezTo>
                <a:cubicBezTo>
                  <a:pt x="17" y="32"/>
                  <a:pt x="17" y="32"/>
                  <a:pt x="17" y="32"/>
                </a:cubicBezTo>
                <a:cubicBezTo>
                  <a:pt x="15" y="34"/>
                  <a:pt x="14" y="38"/>
                  <a:pt x="13" y="41"/>
                </a:cubicBezTo>
                <a:cubicBezTo>
                  <a:pt x="2" y="41"/>
                  <a:pt x="2" y="41"/>
                  <a:pt x="2" y="41"/>
                </a:cubicBezTo>
                <a:cubicBezTo>
                  <a:pt x="1" y="41"/>
                  <a:pt x="0" y="42"/>
                  <a:pt x="0" y="43"/>
                </a:cubicBezTo>
                <a:cubicBezTo>
                  <a:pt x="0" y="55"/>
                  <a:pt x="0" y="55"/>
                  <a:pt x="0" y="55"/>
                </a:cubicBezTo>
                <a:cubicBezTo>
                  <a:pt x="0" y="56"/>
                  <a:pt x="1" y="57"/>
                  <a:pt x="2" y="57"/>
                </a:cubicBezTo>
                <a:cubicBezTo>
                  <a:pt x="13" y="57"/>
                  <a:pt x="13" y="57"/>
                  <a:pt x="13" y="57"/>
                </a:cubicBezTo>
                <a:cubicBezTo>
                  <a:pt x="14" y="60"/>
                  <a:pt x="15" y="64"/>
                  <a:pt x="17" y="66"/>
                </a:cubicBezTo>
                <a:cubicBezTo>
                  <a:pt x="8" y="74"/>
                  <a:pt x="8" y="74"/>
                  <a:pt x="8" y="74"/>
                </a:cubicBezTo>
                <a:cubicBezTo>
                  <a:pt x="8" y="75"/>
                  <a:pt x="8" y="75"/>
                  <a:pt x="8" y="76"/>
                </a:cubicBezTo>
                <a:cubicBezTo>
                  <a:pt x="8" y="76"/>
                  <a:pt x="8" y="77"/>
                  <a:pt x="8" y="77"/>
                </a:cubicBezTo>
                <a:cubicBezTo>
                  <a:pt x="20" y="89"/>
                  <a:pt x="20" y="89"/>
                  <a:pt x="20" y="89"/>
                </a:cubicBezTo>
                <a:cubicBezTo>
                  <a:pt x="20" y="89"/>
                  <a:pt x="22" y="89"/>
                  <a:pt x="23" y="89"/>
                </a:cubicBezTo>
                <a:cubicBezTo>
                  <a:pt x="31" y="80"/>
                  <a:pt x="31" y="80"/>
                  <a:pt x="31" y="80"/>
                </a:cubicBezTo>
                <a:cubicBezTo>
                  <a:pt x="33" y="82"/>
                  <a:pt x="37" y="83"/>
                  <a:pt x="40" y="84"/>
                </a:cubicBezTo>
                <a:cubicBezTo>
                  <a:pt x="40" y="95"/>
                  <a:pt x="40" y="95"/>
                  <a:pt x="40" y="95"/>
                </a:cubicBezTo>
                <a:cubicBezTo>
                  <a:pt x="40" y="96"/>
                  <a:pt x="41" y="97"/>
                  <a:pt x="42" y="97"/>
                </a:cubicBezTo>
                <a:cubicBezTo>
                  <a:pt x="54" y="97"/>
                  <a:pt x="54" y="97"/>
                  <a:pt x="54" y="97"/>
                </a:cubicBezTo>
                <a:cubicBezTo>
                  <a:pt x="55" y="97"/>
                  <a:pt x="56" y="96"/>
                  <a:pt x="56" y="95"/>
                </a:cubicBezTo>
                <a:cubicBezTo>
                  <a:pt x="56" y="84"/>
                  <a:pt x="56" y="84"/>
                  <a:pt x="56" y="84"/>
                </a:cubicBezTo>
                <a:cubicBezTo>
                  <a:pt x="59" y="83"/>
                  <a:pt x="63" y="82"/>
                  <a:pt x="65" y="80"/>
                </a:cubicBezTo>
                <a:cubicBezTo>
                  <a:pt x="73" y="89"/>
                  <a:pt x="73" y="89"/>
                  <a:pt x="73" y="89"/>
                </a:cubicBezTo>
                <a:cubicBezTo>
                  <a:pt x="74" y="89"/>
                  <a:pt x="76" y="89"/>
                  <a:pt x="76" y="89"/>
                </a:cubicBezTo>
                <a:cubicBezTo>
                  <a:pt x="88" y="77"/>
                  <a:pt x="88" y="77"/>
                  <a:pt x="88" y="77"/>
                </a:cubicBezTo>
                <a:cubicBezTo>
                  <a:pt x="88" y="77"/>
                  <a:pt x="88" y="75"/>
                  <a:pt x="88" y="74"/>
                </a:cubicBezTo>
                <a:cubicBezTo>
                  <a:pt x="79" y="66"/>
                  <a:pt x="79" y="66"/>
                  <a:pt x="79" y="66"/>
                </a:cubicBezTo>
                <a:cubicBezTo>
                  <a:pt x="81" y="64"/>
                  <a:pt x="82" y="60"/>
                  <a:pt x="83" y="57"/>
                </a:cubicBezTo>
                <a:cubicBezTo>
                  <a:pt x="94" y="57"/>
                  <a:pt x="94" y="57"/>
                  <a:pt x="94" y="57"/>
                </a:cubicBezTo>
                <a:cubicBezTo>
                  <a:pt x="95" y="57"/>
                  <a:pt x="96" y="56"/>
                  <a:pt x="96" y="55"/>
                </a:cubicBezTo>
                <a:cubicBezTo>
                  <a:pt x="96" y="43"/>
                  <a:pt x="96" y="43"/>
                  <a:pt x="96" y="43"/>
                </a:cubicBezTo>
                <a:cubicBezTo>
                  <a:pt x="96" y="42"/>
                  <a:pt x="95" y="41"/>
                  <a:pt x="94" y="41"/>
                </a:cubicBezTo>
                <a:close/>
                <a:moveTo>
                  <a:pt x="51" y="60"/>
                </a:moveTo>
                <a:cubicBezTo>
                  <a:pt x="50" y="60"/>
                  <a:pt x="50" y="60"/>
                  <a:pt x="49" y="60"/>
                </a:cubicBezTo>
                <a:cubicBezTo>
                  <a:pt x="49" y="61"/>
                  <a:pt x="49" y="61"/>
                  <a:pt x="49" y="61"/>
                </a:cubicBezTo>
                <a:cubicBezTo>
                  <a:pt x="49" y="61"/>
                  <a:pt x="48" y="60"/>
                  <a:pt x="48" y="60"/>
                </a:cubicBezTo>
                <a:cubicBezTo>
                  <a:pt x="30" y="42"/>
                  <a:pt x="30" y="42"/>
                  <a:pt x="30" y="42"/>
                </a:cubicBezTo>
                <a:cubicBezTo>
                  <a:pt x="29" y="41"/>
                  <a:pt x="29" y="40"/>
                  <a:pt x="30" y="39"/>
                </a:cubicBezTo>
                <a:cubicBezTo>
                  <a:pt x="31" y="38"/>
                  <a:pt x="32" y="38"/>
                  <a:pt x="33" y="39"/>
                </a:cubicBezTo>
                <a:cubicBezTo>
                  <a:pt x="49" y="56"/>
                  <a:pt x="49" y="56"/>
                  <a:pt x="49" y="56"/>
                </a:cubicBezTo>
                <a:cubicBezTo>
                  <a:pt x="88" y="6"/>
                  <a:pt x="88" y="6"/>
                  <a:pt x="88" y="6"/>
                </a:cubicBezTo>
                <a:cubicBezTo>
                  <a:pt x="89" y="5"/>
                  <a:pt x="90" y="5"/>
                  <a:pt x="91" y="5"/>
                </a:cubicBezTo>
                <a:cubicBezTo>
                  <a:pt x="92" y="6"/>
                  <a:pt x="92" y="7"/>
                  <a:pt x="92" y="8"/>
                </a:cubicBezTo>
                <a:lnTo>
                  <a:pt x="51" y="6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51" name="Slide Number Placeholder 10">
            <a:extLst>
              <a:ext uri="{FF2B5EF4-FFF2-40B4-BE49-F238E27FC236}">
                <a16:creationId xmlns:a16="http://schemas.microsoft.com/office/drawing/2014/main" id="{15C13488-6865-465E-8A45-28ABB4702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744604" y="6413533"/>
            <a:ext cx="441577" cy="365125"/>
          </a:xfrm>
        </p:spPr>
        <p:txBody>
          <a:bodyPr/>
          <a:lstStyle/>
          <a:p>
            <a:fld id="{F03CB049-73BB-44AA-B120-B6E6885635C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9241890" y="713966"/>
            <a:ext cx="242696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სამართლიანი გადანაწილების პრინციპებზე დაყრდნობით განსაზღვრულია ერთიანი სტანდარტიზებული პაკეტის ფარგლებში სერვისზე ხელმისაწდომობის შესაბამისი მექანიზმი</a:t>
            </a:r>
          </a:p>
        </p:txBody>
      </p:sp>
    </p:spTree>
    <p:extLst>
      <p:ext uri="{BB962C8B-B14F-4D97-AF65-F5344CB8AC3E}">
        <p14:creationId xmlns:p14="http://schemas.microsoft.com/office/powerpoint/2010/main" val="1107982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Háromszög 4"/>
          <p:cNvSpPr/>
          <p:nvPr/>
        </p:nvSpPr>
        <p:spPr>
          <a:xfrm>
            <a:off x="2548634" y="1073911"/>
            <a:ext cx="5791200" cy="3378416"/>
          </a:xfrm>
          <a:prstGeom prst="triangle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4" name="Szövegdoboz 7"/>
          <p:cNvSpPr txBox="1"/>
          <p:nvPr/>
        </p:nvSpPr>
        <p:spPr>
          <a:xfrm>
            <a:off x="2032407" y="4565045"/>
            <a:ext cx="1939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dirty="0">
                <a:solidFill>
                  <a:srgbClr val="309784"/>
                </a:solidFill>
              </a:rPr>
              <a:t>მოსახლეობა</a:t>
            </a:r>
            <a:endParaRPr lang="hu-HU" sz="2400" dirty="0">
              <a:solidFill>
                <a:srgbClr val="309784"/>
              </a:solidFill>
            </a:endParaRPr>
          </a:p>
        </p:txBody>
      </p:sp>
      <p:sp>
        <p:nvSpPr>
          <p:cNvPr id="55" name="Szövegdoboz 8"/>
          <p:cNvSpPr txBox="1"/>
          <p:nvPr/>
        </p:nvSpPr>
        <p:spPr>
          <a:xfrm>
            <a:off x="6129873" y="4612291"/>
            <a:ext cx="345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ka-GE" dirty="0">
                <a:solidFill>
                  <a:srgbClr val="309784"/>
                </a:solidFill>
              </a:rPr>
              <a:t>სერვისების</a:t>
            </a:r>
            <a:r>
              <a:rPr lang="ka-GE" dirty="0"/>
              <a:t> </a:t>
            </a:r>
            <a:r>
              <a:rPr lang="ka-GE" dirty="0">
                <a:solidFill>
                  <a:srgbClr val="309784"/>
                </a:solidFill>
              </a:rPr>
              <a:t>მიწოდება</a:t>
            </a:r>
            <a:r>
              <a:rPr lang="ka-GE" dirty="0"/>
              <a:t> </a:t>
            </a:r>
            <a:endParaRPr lang="hu-HU" dirty="0"/>
          </a:p>
        </p:txBody>
      </p:sp>
      <p:sp>
        <p:nvSpPr>
          <p:cNvPr id="56" name="Szövegdoboz 9"/>
          <p:cNvSpPr txBox="1"/>
          <p:nvPr/>
        </p:nvSpPr>
        <p:spPr>
          <a:xfrm>
            <a:off x="4759550" y="3666184"/>
            <a:ext cx="17164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b="1" dirty="0">
                <a:solidFill>
                  <a:srgbClr val="FF0000"/>
                </a:solidFill>
              </a:rPr>
              <a:t>უნივერსალური ჯანდაცვა</a:t>
            </a:r>
            <a:endParaRPr lang="hu-HU" sz="1600" b="1" dirty="0">
              <a:solidFill>
                <a:srgbClr val="FF0000"/>
              </a:solidFill>
            </a:endParaRPr>
          </a:p>
        </p:txBody>
      </p:sp>
      <p:cxnSp>
        <p:nvCxnSpPr>
          <p:cNvPr id="57" name="Egyenes összekötő nyíllal 11"/>
          <p:cNvCxnSpPr/>
          <p:nvPr/>
        </p:nvCxnSpPr>
        <p:spPr>
          <a:xfrm>
            <a:off x="4094963" y="4753931"/>
            <a:ext cx="2369123" cy="136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Szövegdoboz 12"/>
          <p:cNvSpPr txBox="1"/>
          <p:nvPr/>
        </p:nvSpPr>
        <p:spPr>
          <a:xfrm>
            <a:off x="3947136" y="4927513"/>
            <a:ext cx="2576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rgbClr val="309784"/>
                </a:solidFill>
              </a:rPr>
              <a:t>ხელმისაწვდომობა</a:t>
            </a:r>
            <a:endParaRPr lang="hu-HU" dirty="0">
              <a:solidFill>
                <a:srgbClr val="309784"/>
              </a:solidFill>
            </a:endParaRPr>
          </a:p>
        </p:txBody>
      </p:sp>
      <p:cxnSp>
        <p:nvCxnSpPr>
          <p:cNvPr id="59" name="Egyenes összekötő nyíllal 14"/>
          <p:cNvCxnSpPr/>
          <p:nvPr/>
        </p:nvCxnSpPr>
        <p:spPr>
          <a:xfrm flipV="1">
            <a:off x="3884139" y="2037749"/>
            <a:ext cx="1553446" cy="189461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Egyenes összekötő nyíllal 16"/>
          <p:cNvCxnSpPr/>
          <p:nvPr/>
        </p:nvCxnSpPr>
        <p:spPr>
          <a:xfrm flipH="1">
            <a:off x="3267601" y="1509717"/>
            <a:ext cx="1491949" cy="17500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Szövegdoboz 18"/>
          <p:cNvSpPr txBox="1"/>
          <p:nvPr/>
        </p:nvSpPr>
        <p:spPr>
          <a:xfrm rot="18563500">
            <a:off x="3004883" y="1987492"/>
            <a:ext cx="1454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dirty="0">
                <a:solidFill>
                  <a:srgbClr val="309784"/>
                </a:solidFill>
              </a:rPr>
              <a:t>მოცვა</a:t>
            </a:r>
            <a:endParaRPr lang="hu-HU" sz="2000" dirty="0">
              <a:solidFill>
                <a:srgbClr val="309784"/>
              </a:solidFill>
            </a:endParaRPr>
          </a:p>
        </p:txBody>
      </p:sp>
      <p:sp>
        <p:nvSpPr>
          <p:cNvPr id="62" name="Szövegdoboz 19"/>
          <p:cNvSpPr txBox="1"/>
          <p:nvPr/>
        </p:nvSpPr>
        <p:spPr>
          <a:xfrm rot="18644291">
            <a:off x="2760596" y="2634553"/>
            <a:ext cx="30125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/>
              <a:t>კონტრიბუცია/სადაზღვევო შენატანი</a:t>
            </a:r>
            <a:endParaRPr lang="hu-HU" sz="1600" dirty="0"/>
          </a:p>
        </p:txBody>
      </p:sp>
      <p:cxnSp>
        <p:nvCxnSpPr>
          <p:cNvPr id="63" name="Egyenes összekötő nyíllal 20"/>
          <p:cNvCxnSpPr/>
          <p:nvPr/>
        </p:nvCxnSpPr>
        <p:spPr>
          <a:xfrm>
            <a:off x="5674657" y="2023515"/>
            <a:ext cx="1456244" cy="197147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Szövegdoboz 24"/>
          <p:cNvSpPr txBox="1"/>
          <p:nvPr/>
        </p:nvSpPr>
        <p:spPr>
          <a:xfrm rot="3090942">
            <a:off x="5422552" y="2159238"/>
            <a:ext cx="3332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>
                <a:solidFill>
                  <a:srgbClr val="309784"/>
                </a:solidFill>
              </a:rPr>
              <a:t>სტრატეგიული შესყიდვა</a:t>
            </a:r>
            <a:endParaRPr lang="hu-HU" sz="2000" dirty="0">
              <a:solidFill>
                <a:srgbClr val="309784"/>
              </a:solidFill>
            </a:endParaRPr>
          </a:p>
        </p:txBody>
      </p:sp>
      <p:sp>
        <p:nvSpPr>
          <p:cNvPr id="65" name="Szövegdoboz 21"/>
          <p:cNvSpPr txBox="1"/>
          <p:nvPr/>
        </p:nvSpPr>
        <p:spPr>
          <a:xfrm rot="3215981">
            <a:off x="5102364" y="2690301"/>
            <a:ext cx="31320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/>
              <a:t>კონტრაქტირება/დაფინანსება</a:t>
            </a:r>
            <a:endParaRPr lang="hu-HU" sz="1600" dirty="0"/>
          </a:p>
        </p:txBody>
      </p:sp>
      <p:sp>
        <p:nvSpPr>
          <p:cNvPr id="66" name="Szövegdoboz 17">
            <a:extLst>
              <a:ext uri="{FF2B5EF4-FFF2-40B4-BE49-F238E27FC236}">
                <a16:creationId xmlns:a16="http://schemas.microsoft.com/office/drawing/2014/main" id="{29F0394D-4CA4-465C-BED4-EA08A969DBD8}"/>
              </a:ext>
            </a:extLst>
          </p:cNvPr>
          <p:cNvSpPr txBox="1"/>
          <p:nvPr/>
        </p:nvSpPr>
        <p:spPr>
          <a:xfrm>
            <a:off x="2327821" y="1435500"/>
            <a:ext cx="1517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rgbClr val="0070C0"/>
                </a:solidFill>
              </a:rPr>
              <a:t>თანაბრობა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67" name="Szövegdoboz 26">
            <a:extLst>
              <a:ext uri="{FF2B5EF4-FFF2-40B4-BE49-F238E27FC236}">
                <a16:creationId xmlns:a16="http://schemas.microsoft.com/office/drawing/2014/main" id="{4FC2A644-1D71-4ECE-B1E9-2DD42E1CDD66}"/>
              </a:ext>
            </a:extLst>
          </p:cNvPr>
          <p:cNvSpPr txBox="1"/>
          <p:nvPr/>
        </p:nvSpPr>
        <p:spPr>
          <a:xfrm>
            <a:off x="7272936" y="5006325"/>
            <a:ext cx="136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rgbClr val="0070C0"/>
                </a:solidFill>
              </a:rPr>
              <a:t>ხარისხი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480" y="3100962"/>
            <a:ext cx="2798250" cy="22156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24895" y="487686"/>
            <a:ext cx="1839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 smtClean="0">
                <a:solidFill>
                  <a:srgbClr val="62A6D6"/>
                </a:solidFill>
              </a:rPr>
              <a:t>შემსყიდველი</a:t>
            </a:r>
            <a:endParaRPr lang="en-US" sz="2000" b="1" dirty="0">
              <a:solidFill>
                <a:srgbClr val="62A6D6"/>
              </a:solidFill>
            </a:endParaRPr>
          </a:p>
        </p:txBody>
      </p:sp>
      <p:sp>
        <p:nvSpPr>
          <p:cNvPr id="32" name="Szövegdoboz 27">
            <a:extLst>
              <a:ext uri="{FF2B5EF4-FFF2-40B4-BE49-F238E27FC236}">
                <a16:creationId xmlns:a16="http://schemas.microsoft.com/office/drawing/2014/main" id="{244624E7-BA13-46D6-892B-3F81910B6D3F}"/>
              </a:ext>
            </a:extLst>
          </p:cNvPr>
          <p:cNvSpPr txBox="1"/>
          <p:nvPr/>
        </p:nvSpPr>
        <p:spPr>
          <a:xfrm>
            <a:off x="8005783" y="3564169"/>
            <a:ext cx="2350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a-GE" dirty="0">
                <a:solidFill>
                  <a:srgbClr val="0070C0"/>
                </a:solidFill>
              </a:rPr>
              <a:t>ეფექტიანობა: კარგი კლინიკური გამოსავალი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3" name="Szövegdoboz 28">
            <a:extLst>
              <a:ext uri="{FF2B5EF4-FFF2-40B4-BE49-F238E27FC236}">
                <a16:creationId xmlns:a16="http://schemas.microsoft.com/office/drawing/2014/main" id="{30B91FD9-DF2D-49D0-9EBB-97DE2EF81EC9}"/>
              </a:ext>
            </a:extLst>
          </p:cNvPr>
          <p:cNvSpPr txBox="1"/>
          <p:nvPr/>
        </p:nvSpPr>
        <p:spPr>
          <a:xfrm>
            <a:off x="7006045" y="1300046"/>
            <a:ext cx="25531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dirty="0">
                <a:solidFill>
                  <a:srgbClr val="0070C0"/>
                </a:solidFill>
              </a:rPr>
              <a:t>Efficiency</a:t>
            </a:r>
            <a:r>
              <a:rPr lang="ka-GE" dirty="0">
                <a:solidFill>
                  <a:srgbClr val="0070C0"/>
                </a:solidFill>
              </a:rPr>
              <a:t>-ეფექტურობა: შედეგი გამართლებიული ხარჯით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23" name="Title 51"/>
          <p:cNvSpPr>
            <a:spLocks noGrp="1"/>
          </p:cNvSpPr>
          <p:nvPr>
            <p:ph type="title"/>
          </p:nvPr>
        </p:nvSpPr>
        <p:spPr>
          <a:xfrm rot="10800000" flipH="1" flipV="1">
            <a:off x="-22745" y="28271"/>
            <a:ext cx="2776586" cy="1550425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ka-GE" sz="2400" b="1" dirty="0" smtClean="0">
                <a:solidFill>
                  <a:srgbClr val="002060"/>
                </a:solidFill>
              </a:rPr>
              <a:t>უნივერსალური ჯანდაცვის მექანიზმები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7669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>
            <a:extLst>
              <a:ext uri="{FF2B5EF4-FFF2-40B4-BE49-F238E27FC236}">
                <a16:creationId xmlns:a16="http://schemas.microsoft.com/office/drawing/2014/main" id="{0CA22ACC-CC96-4BA4-A920-D098F8F6802E}"/>
              </a:ext>
            </a:extLst>
          </p:cNvPr>
          <p:cNvSpPr>
            <a:spLocks/>
          </p:cNvSpPr>
          <p:nvPr/>
        </p:nvSpPr>
        <p:spPr bwMode="auto">
          <a:xfrm>
            <a:off x="0" y="1890"/>
            <a:ext cx="8759536" cy="6858000"/>
          </a:xfrm>
          <a:custGeom>
            <a:avLst/>
            <a:gdLst>
              <a:gd name="T0" fmla="*/ 2239 w 4176"/>
              <a:gd name="T1" fmla="*/ 0 h 2948"/>
              <a:gd name="T2" fmla="*/ 2369 w 4176"/>
              <a:gd name="T3" fmla="*/ 476 h 2948"/>
              <a:gd name="T4" fmla="*/ 3174 w 4176"/>
              <a:gd name="T5" fmla="*/ 1309 h 2948"/>
              <a:gd name="T6" fmla="*/ 3595 w 4176"/>
              <a:gd name="T7" fmla="*/ 2270 h 2948"/>
              <a:gd name="T8" fmla="*/ 4148 w 4176"/>
              <a:gd name="T9" fmla="*/ 2948 h 2948"/>
              <a:gd name="T10" fmla="*/ 0 w 4176"/>
              <a:gd name="T11" fmla="*/ 2948 h 2948"/>
              <a:gd name="T12" fmla="*/ 0 w 4176"/>
              <a:gd name="T13" fmla="*/ 0 h 2948"/>
              <a:gd name="T14" fmla="*/ 2239 w 4176"/>
              <a:gd name="T15" fmla="*/ 0 h 29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76" h="2948">
                <a:moveTo>
                  <a:pt x="2239" y="0"/>
                </a:moveTo>
                <a:cubicBezTo>
                  <a:pt x="2239" y="0"/>
                  <a:pt x="2248" y="320"/>
                  <a:pt x="2369" y="476"/>
                </a:cubicBezTo>
                <a:cubicBezTo>
                  <a:pt x="2499" y="643"/>
                  <a:pt x="3158" y="846"/>
                  <a:pt x="3174" y="1309"/>
                </a:cubicBezTo>
                <a:cubicBezTo>
                  <a:pt x="3189" y="1694"/>
                  <a:pt x="3013" y="1982"/>
                  <a:pt x="3595" y="2270"/>
                </a:cubicBezTo>
                <a:cubicBezTo>
                  <a:pt x="4176" y="2558"/>
                  <a:pt x="4148" y="2948"/>
                  <a:pt x="4148" y="2948"/>
                </a:cubicBezTo>
                <a:cubicBezTo>
                  <a:pt x="0" y="2948"/>
                  <a:pt x="0" y="2948"/>
                  <a:pt x="0" y="2948"/>
                </a:cubicBezTo>
                <a:cubicBezTo>
                  <a:pt x="0" y="0"/>
                  <a:pt x="0" y="0"/>
                  <a:pt x="0" y="0"/>
                </a:cubicBezTo>
                <a:lnTo>
                  <a:pt x="2239" y="0"/>
                </a:lnTo>
                <a:close/>
              </a:path>
            </a:pathLst>
          </a:custGeom>
          <a:solidFill>
            <a:srgbClr val="FCEEEE">
              <a:alpha val="96863"/>
            </a:srgbClr>
          </a:solidFill>
          <a:ln w="9525" cap="flat">
            <a:noFill/>
            <a:prstDash val="solid"/>
            <a:miter lim="800000"/>
            <a:headEnd/>
            <a:tailEnd/>
          </a:ln>
          <a:effectLst>
            <a:outerShdw blurRad="25400" dist="76200" dir="2700000" algn="t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4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FFE65C56-EBF8-4CB8-ADA8-8B8592DAE054}"/>
              </a:ext>
            </a:extLst>
          </p:cNvPr>
          <p:cNvGrpSpPr/>
          <p:nvPr/>
        </p:nvGrpSpPr>
        <p:grpSpPr>
          <a:xfrm>
            <a:off x="1831635" y="4845523"/>
            <a:ext cx="4260952" cy="1477328"/>
            <a:chOff x="5069153" y="4778266"/>
            <a:chExt cx="3580276" cy="1969770"/>
          </a:xfrm>
        </p:grpSpPr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CC9453BC-DE80-481E-8E40-A09CB9B3222E}"/>
                </a:ext>
              </a:extLst>
            </p:cNvPr>
            <p:cNvSpPr txBox="1"/>
            <p:nvPr/>
          </p:nvSpPr>
          <p:spPr>
            <a:xfrm>
              <a:off x="5069153" y="5310296"/>
              <a:ext cx="2491148" cy="28725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685800"/>
              <a:endParaRPr lang="en-ID" sz="1400" dirty="0">
                <a:solidFill>
                  <a:srgbClr val="002060"/>
                </a:solidFill>
                <a:latin typeface="Segoe UI Light"/>
              </a:endParaRP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B4AC2C9A-9181-4B59-A69C-6E2312F612BF}"/>
                </a:ext>
              </a:extLst>
            </p:cNvPr>
            <p:cNvSpPr txBox="1"/>
            <p:nvPr/>
          </p:nvSpPr>
          <p:spPr>
            <a:xfrm>
              <a:off x="5183510" y="4778266"/>
              <a:ext cx="3465919" cy="196977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685800"/>
              <a:r>
                <a:rPr lang="ka-GE" sz="2400" b="1" dirty="0">
                  <a:solidFill>
                    <a:srgbClr val="008080"/>
                  </a:solidFill>
                </a:rPr>
                <a:t>ფინანსური დაცულობა</a:t>
              </a:r>
              <a:r>
                <a:rPr lang="ka-GE" sz="2400" dirty="0">
                  <a:solidFill>
                    <a:srgbClr val="008080"/>
                  </a:solidFill>
                </a:rPr>
                <a:t>: </a:t>
              </a:r>
            </a:p>
            <a:p>
              <a:pPr defTabSz="685800"/>
              <a:r>
                <a:rPr lang="ka-GE" sz="2400" dirty="0" smtClean="0">
                  <a:solidFill>
                    <a:srgbClr val="002060"/>
                  </a:solidFill>
                </a:rPr>
                <a:t>რაზე </a:t>
              </a:r>
              <a:r>
                <a:rPr lang="ka-GE" sz="2400" dirty="0">
                  <a:solidFill>
                    <a:srgbClr val="002060"/>
                  </a:solidFill>
                </a:rPr>
                <a:t>დარჩება პაციენტის მიერ ჯიბიდან </a:t>
              </a:r>
              <a:r>
                <a:rPr lang="ka-GE" sz="2400" dirty="0" smtClean="0">
                  <a:solidFill>
                    <a:srgbClr val="002060"/>
                  </a:solidFill>
                </a:rPr>
                <a:t>გადასახადი?</a:t>
              </a:r>
              <a:endParaRPr lang="en-US" sz="2400" dirty="0">
                <a:solidFill>
                  <a:srgbClr val="002060"/>
                </a:solidFill>
              </a:endParaRPr>
            </a:p>
            <a:p>
              <a:pPr defTabSz="685800"/>
              <a:endParaRPr lang="en-ID" sz="2400" b="1" dirty="0">
                <a:solidFill>
                  <a:srgbClr val="002060"/>
                </a:solidFill>
                <a:latin typeface="Segoe UI"/>
              </a:endParaRPr>
            </a:p>
          </p:txBody>
        </p:sp>
      </p:grpSp>
      <p:sp>
        <p:nvSpPr>
          <p:cNvPr id="111" name="TextBox 110">
            <a:extLst>
              <a:ext uri="{FF2B5EF4-FFF2-40B4-BE49-F238E27FC236}">
                <a16:creationId xmlns:a16="http://schemas.microsoft.com/office/drawing/2014/main" id="{5F83B75E-2C27-4169-A040-48B170EF2210}"/>
              </a:ext>
            </a:extLst>
          </p:cNvPr>
          <p:cNvSpPr txBox="1"/>
          <p:nvPr/>
        </p:nvSpPr>
        <p:spPr>
          <a:xfrm>
            <a:off x="1831635" y="2745711"/>
            <a:ext cx="4138241" cy="1415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685800"/>
            <a:r>
              <a:rPr lang="ka-GE" sz="2400" b="1" dirty="0">
                <a:solidFill>
                  <a:srgbClr val="415F8F"/>
                </a:solidFill>
              </a:rPr>
              <a:t>სერვისების პაკეტი: </a:t>
            </a:r>
            <a:endParaRPr lang="ka-GE" sz="2400" dirty="0">
              <a:solidFill>
                <a:srgbClr val="002060"/>
              </a:solidFill>
            </a:endParaRPr>
          </a:p>
          <a:p>
            <a:pPr defTabSz="685800"/>
            <a:r>
              <a:rPr lang="ka-GE" sz="2400" dirty="0">
                <a:solidFill>
                  <a:srgbClr val="002060"/>
                </a:solidFill>
              </a:rPr>
              <a:t>რა სერვისების მოცვა უნდა მოხდეს</a:t>
            </a:r>
            <a:r>
              <a:rPr lang="ka-GE" sz="2000" dirty="0">
                <a:solidFill>
                  <a:srgbClr val="002060"/>
                </a:solidFill>
              </a:rPr>
              <a:t>? </a:t>
            </a:r>
            <a:endParaRPr lang="ka-GE" sz="2000" dirty="0" smtClean="0">
              <a:solidFill>
                <a:srgbClr val="002060"/>
              </a:solidFill>
            </a:endParaRPr>
          </a:p>
          <a:p>
            <a:pPr defTabSz="685800"/>
            <a:endParaRPr lang="ka-GE" sz="2000" dirty="0">
              <a:solidFill>
                <a:srgbClr val="002060"/>
              </a:solidFill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9B7BF93C-D575-41A7-96C4-2FB5EF139CE3}"/>
              </a:ext>
            </a:extLst>
          </p:cNvPr>
          <p:cNvSpPr txBox="1"/>
          <p:nvPr/>
        </p:nvSpPr>
        <p:spPr>
          <a:xfrm>
            <a:off x="1447418" y="971255"/>
            <a:ext cx="3611030" cy="9541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685800"/>
            <a:r>
              <a:rPr lang="ka-GE" sz="2400" b="1" dirty="0">
                <a:solidFill>
                  <a:schemeClr val="accent1">
                    <a:lumMod val="75000"/>
                  </a:schemeClr>
                </a:solidFill>
              </a:rPr>
              <a:t>მოცვის გაფართოვება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sz="1400" b="1" dirty="0">
              <a:solidFill>
                <a:schemeClr val="accent1">
                  <a:lumMod val="75000"/>
                </a:schemeClr>
              </a:solidFill>
            </a:endParaRPr>
          </a:p>
          <a:p>
            <a:pPr defTabSz="685800"/>
            <a:r>
              <a:rPr lang="ka-GE" sz="2400" b="1" dirty="0" smtClean="0">
                <a:solidFill>
                  <a:srgbClr val="002060"/>
                </a:solidFill>
              </a:rPr>
              <a:t>ვისი მოცვა უნდა მოხდეს? </a:t>
            </a:r>
            <a:endParaRPr lang="ka-GE" sz="2400" b="1" dirty="0">
              <a:solidFill>
                <a:srgbClr val="002060"/>
              </a:solidFill>
            </a:endParaRPr>
          </a:p>
          <a:p>
            <a:pPr defTabSz="685800"/>
            <a:endParaRPr lang="en-ID" sz="1400" b="1" dirty="0">
              <a:solidFill>
                <a:srgbClr val="002060"/>
              </a:solidFill>
              <a:latin typeface="Segoe UI"/>
            </a:endParaRP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BDC22F34-EC69-47EA-920C-4ADDF98EC943}"/>
              </a:ext>
            </a:extLst>
          </p:cNvPr>
          <p:cNvGrpSpPr/>
          <p:nvPr/>
        </p:nvGrpSpPr>
        <p:grpSpPr>
          <a:xfrm>
            <a:off x="171169" y="1095013"/>
            <a:ext cx="1186192" cy="471028"/>
            <a:chOff x="609600" y="3757849"/>
            <a:chExt cx="1231947" cy="374214"/>
          </a:xfrm>
          <a:solidFill>
            <a:schemeClr val="accent3">
              <a:lumMod val="50000"/>
            </a:schemeClr>
          </a:solidFill>
        </p:grpSpPr>
        <p:sp>
          <p:nvSpPr>
            <p:cNvPr id="116" name="Freeform 70">
              <a:extLst>
                <a:ext uri="{FF2B5EF4-FFF2-40B4-BE49-F238E27FC236}">
                  <a16:creationId xmlns:a16="http://schemas.microsoft.com/office/drawing/2014/main" id="{8FD8CA81-36ED-47C3-832C-06AE2E979375}"/>
                </a:ext>
              </a:extLst>
            </p:cNvPr>
            <p:cNvSpPr>
              <a:spLocks/>
            </p:cNvSpPr>
            <p:nvPr/>
          </p:nvSpPr>
          <p:spPr bwMode="auto">
            <a:xfrm>
              <a:off x="887157" y="3881456"/>
              <a:ext cx="954390" cy="127000"/>
            </a:xfrm>
            <a:custGeom>
              <a:avLst/>
              <a:gdLst>
                <a:gd name="T0" fmla="*/ 0 w 512"/>
                <a:gd name="T1" fmla="*/ 0 h 40"/>
                <a:gd name="T2" fmla="*/ 103 w 512"/>
                <a:gd name="T3" fmla="*/ 40 h 40"/>
                <a:gd name="T4" fmla="*/ 205 w 512"/>
                <a:gd name="T5" fmla="*/ 0 h 40"/>
                <a:gd name="T6" fmla="*/ 307 w 512"/>
                <a:gd name="T7" fmla="*/ 40 h 40"/>
                <a:gd name="T8" fmla="*/ 410 w 512"/>
                <a:gd name="T9" fmla="*/ 0 h 40"/>
                <a:gd name="T10" fmla="*/ 512 w 512"/>
                <a:gd name="T11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2" h="40">
                  <a:moveTo>
                    <a:pt x="0" y="0"/>
                  </a:moveTo>
                  <a:cubicBezTo>
                    <a:pt x="51" y="0"/>
                    <a:pt x="51" y="40"/>
                    <a:pt x="103" y="40"/>
                  </a:cubicBezTo>
                  <a:cubicBezTo>
                    <a:pt x="154" y="40"/>
                    <a:pt x="154" y="0"/>
                    <a:pt x="205" y="0"/>
                  </a:cubicBezTo>
                  <a:cubicBezTo>
                    <a:pt x="256" y="0"/>
                    <a:pt x="256" y="40"/>
                    <a:pt x="307" y="40"/>
                  </a:cubicBezTo>
                  <a:cubicBezTo>
                    <a:pt x="359" y="40"/>
                    <a:pt x="359" y="0"/>
                    <a:pt x="410" y="0"/>
                  </a:cubicBezTo>
                  <a:cubicBezTo>
                    <a:pt x="461" y="0"/>
                    <a:pt x="461" y="40"/>
                    <a:pt x="512" y="40"/>
                  </a:cubicBezTo>
                </a:path>
              </a:pathLst>
            </a:custGeom>
            <a:grp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D" sz="1350">
                <a:solidFill>
                  <a:prstClr val="black"/>
                </a:solidFill>
                <a:latin typeface="Segoe UI Light"/>
              </a:endParaRPr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29C90058-E317-4B16-A78D-D5A281DA31AC}"/>
                </a:ext>
              </a:extLst>
            </p:cNvPr>
            <p:cNvSpPr/>
            <p:nvPr/>
          </p:nvSpPr>
          <p:spPr>
            <a:xfrm>
              <a:off x="609600" y="3757849"/>
              <a:ext cx="374214" cy="3742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 defTabSz="685800"/>
              <a:r>
                <a:rPr lang="id-ID" sz="1050" b="1" i="1" dirty="0">
                  <a:solidFill>
                    <a:prstClr val="white"/>
                  </a:solidFill>
                  <a:latin typeface="Segoe UI"/>
                </a:rPr>
                <a:t>1</a:t>
              </a:r>
              <a:endParaRPr lang="en-ID" sz="1050" b="1" i="1" dirty="0">
                <a:solidFill>
                  <a:prstClr val="white"/>
                </a:solidFill>
                <a:latin typeface="Segoe UI"/>
              </a:endParaRPr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58CD7B71-C4D2-4D49-9416-4F84DA795133}"/>
              </a:ext>
            </a:extLst>
          </p:cNvPr>
          <p:cNvGrpSpPr/>
          <p:nvPr/>
        </p:nvGrpSpPr>
        <p:grpSpPr>
          <a:xfrm>
            <a:off x="171169" y="2867820"/>
            <a:ext cx="1357360" cy="555033"/>
            <a:chOff x="609600" y="3757849"/>
            <a:chExt cx="1231947" cy="374214"/>
          </a:xfrm>
          <a:solidFill>
            <a:srgbClr val="415F8F"/>
          </a:solidFill>
        </p:grpSpPr>
        <p:sp>
          <p:nvSpPr>
            <p:cNvPr id="119" name="Freeform 70">
              <a:extLst>
                <a:ext uri="{FF2B5EF4-FFF2-40B4-BE49-F238E27FC236}">
                  <a16:creationId xmlns:a16="http://schemas.microsoft.com/office/drawing/2014/main" id="{3FBA7075-C058-41AF-92D5-AE319BA3EDA5}"/>
                </a:ext>
              </a:extLst>
            </p:cNvPr>
            <p:cNvSpPr>
              <a:spLocks/>
            </p:cNvSpPr>
            <p:nvPr/>
          </p:nvSpPr>
          <p:spPr bwMode="auto">
            <a:xfrm>
              <a:off x="887157" y="3881456"/>
              <a:ext cx="954390" cy="127000"/>
            </a:xfrm>
            <a:custGeom>
              <a:avLst/>
              <a:gdLst>
                <a:gd name="T0" fmla="*/ 0 w 512"/>
                <a:gd name="T1" fmla="*/ 0 h 40"/>
                <a:gd name="T2" fmla="*/ 103 w 512"/>
                <a:gd name="T3" fmla="*/ 40 h 40"/>
                <a:gd name="T4" fmla="*/ 205 w 512"/>
                <a:gd name="T5" fmla="*/ 0 h 40"/>
                <a:gd name="T6" fmla="*/ 307 w 512"/>
                <a:gd name="T7" fmla="*/ 40 h 40"/>
                <a:gd name="T8" fmla="*/ 410 w 512"/>
                <a:gd name="T9" fmla="*/ 0 h 40"/>
                <a:gd name="T10" fmla="*/ 512 w 512"/>
                <a:gd name="T11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2" h="40">
                  <a:moveTo>
                    <a:pt x="0" y="0"/>
                  </a:moveTo>
                  <a:cubicBezTo>
                    <a:pt x="51" y="0"/>
                    <a:pt x="51" y="40"/>
                    <a:pt x="103" y="40"/>
                  </a:cubicBezTo>
                  <a:cubicBezTo>
                    <a:pt x="154" y="40"/>
                    <a:pt x="154" y="0"/>
                    <a:pt x="205" y="0"/>
                  </a:cubicBezTo>
                  <a:cubicBezTo>
                    <a:pt x="256" y="0"/>
                    <a:pt x="256" y="40"/>
                    <a:pt x="307" y="40"/>
                  </a:cubicBezTo>
                  <a:cubicBezTo>
                    <a:pt x="359" y="40"/>
                    <a:pt x="359" y="0"/>
                    <a:pt x="410" y="0"/>
                  </a:cubicBezTo>
                  <a:cubicBezTo>
                    <a:pt x="461" y="0"/>
                    <a:pt x="461" y="40"/>
                    <a:pt x="512" y="40"/>
                  </a:cubicBezTo>
                </a:path>
              </a:pathLst>
            </a:custGeom>
            <a:grpFill/>
            <a:ln w="25400" cap="rnd">
              <a:solidFill>
                <a:schemeClr val="accent2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D" sz="1350">
                <a:solidFill>
                  <a:prstClr val="black"/>
                </a:solidFill>
                <a:latin typeface="Segoe UI Light"/>
              </a:endParaRPr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2C1DC595-E292-428A-8670-A89E63459AF5}"/>
                </a:ext>
              </a:extLst>
            </p:cNvPr>
            <p:cNvSpPr/>
            <p:nvPr/>
          </p:nvSpPr>
          <p:spPr>
            <a:xfrm>
              <a:off x="609600" y="3757849"/>
              <a:ext cx="374214" cy="3742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 defTabSz="685800"/>
              <a:r>
                <a:rPr lang="id-ID" sz="1050" b="1" i="1" dirty="0">
                  <a:solidFill>
                    <a:prstClr val="white"/>
                  </a:solidFill>
                  <a:latin typeface="Segoe UI"/>
                </a:rPr>
                <a:t>2</a:t>
              </a:r>
              <a:endParaRPr lang="en-ID" sz="1050" b="1" i="1" dirty="0">
                <a:solidFill>
                  <a:prstClr val="white"/>
                </a:solidFill>
                <a:latin typeface="Segoe UI"/>
              </a:endParaRPr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6EDF9ADD-F851-49E4-9AAA-AC44E7F1D434}"/>
              </a:ext>
            </a:extLst>
          </p:cNvPr>
          <p:cNvGrpSpPr/>
          <p:nvPr/>
        </p:nvGrpSpPr>
        <p:grpSpPr>
          <a:xfrm>
            <a:off x="387833" y="5217156"/>
            <a:ext cx="1443802" cy="451602"/>
            <a:chOff x="609600" y="3757849"/>
            <a:chExt cx="1231947" cy="374214"/>
          </a:xfrm>
          <a:solidFill>
            <a:srgbClr val="008080"/>
          </a:solidFill>
        </p:grpSpPr>
        <p:sp>
          <p:nvSpPr>
            <p:cNvPr id="122" name="Freeform 70">
              <a:extLst>
                <a:ext uri="{FF2B5EF4-FFF2-40B4-BE49-F238E27FC236}">
                  <a16:creationId xmlns:a16="http://schemas.microsoft.com/office/drawing/2014/main" id="{338785B9-5DA5-4566-A058-B805B4B8F51B}"/>
                </a:ext>
              </a:extLst>
            </p:cNvPr>
            <p:cNvSpPr>
              <a:spLocks/>
            </p:cNvSpPr>
            <p:nvPr/>
          </p:nvSpPr>
          <p:spPr bwMode="auto">
            <a:xfrm>
              <a:off x="887157" y="3881456"/>
              <a:ext cx="954390" cy="127000"/>
            </a:xfrm>
            <a:custGeom>
              <a:avLst/>
              <a:gdLst>
                <a:gd name="T0" fmla="*/ 0 w 512"/>
                <a:gd name="T1" fmla="*/ 0 h 40"/>
                <a:gd name="T2" fmla="*/ 103 w 512"/>
                <a:gd name="T3" fmla="*/ 40 h 40"/>
                <a:gd name="T4" fmla="*/ 205 w 512"/>
                <a:gd name="T5" fmla="*/ 0 h 40"/>
                <a:gd name="T6" fmla="*/ 307 w 512"/>
                <a:gd name="T7" fmla="*/ 40 h 40"/>
                <a:gd name="T8" fmla="*/ 410 w 512"/>
                <a:gd name="T9" fmla="*/ 0 h 40"/>
                <a:gd name="T10" fmla="*/ 512 w 512"/>
                <a:gd name="T11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2" h="40">
                  <a:moveTo>
                    <a:pt x="0" y="0"/>
                  </a:moveTo>
                  <a:cubicBezTo>
                    <a:pt x="51" y="0"/>
                    <a:pt x="51" y="40"/>
                    <a:pt x="103" y="40"/>
                  </a:cubicBezTo>
                  <a:cubicBezTo>
                    <a:pt x="154" y="40"/>
                    <a:pt x="154" y="0"/>
                    <a:pt x="205" y="0"/>
                  </a:cubicBezTo>
                  <a:cubicBezTo>
                    <a:pt x="256" y="0"/>
                    <a:pt x="256" y="40"/>
                    <a:pt x="307" y="40"/>
                  </a:cubicBezTo>
                  <a:cubicBezTo>
                    <a:pt x="359" y="40"/>
                    <a:pt x="359" y="0"/>
                    <a:pt x="410" y="0"/>
                  </a:cubicBezTo>
                  <a:cubicBezTo>
                    <a:pt x="461" y="0"/>
                    <a:pt x="461" y="40"/>
                    <a:pt x="512" y="40"/>
                  </a:cubicBezTo>
                </a:path>
              </a:pathLst>
            </a:custGeom>
            <a:grpFill/>
            <a:ln w="25400" cap="rnd">
              <a:solidFill>
                <a:schemeClr val="accent3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D" sz="2400" dirty="0">
                <a:solidFill>
                  <a:prstClr val="black"/>
                </a:solidFill>
                <a:latin typeface="Segoe UI Light"/>
              </a:endParaRPr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665C0704-CF08-4593-8A7D-94D09C46824A}"/>
                </a:ext>
              </a:extLst>
            </p:cNvPr>
            <p:cNvSpPr/>
            <p:nvPr/>
          </p:nvSpPr>
          <p:spPr>
            <a:xfrm>
              <a:off x="609600" y="3757849"/>
              <a:ext cx="374214" cy="3742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 defTabSz="685800"/>
              <a:r>
                <a:rPr lang="id-ID" sz="2400" b="1" i="1" dirty="0">
                  <a:solidFill>
                    <a:prstClr val="white"/>
                  </a:solidFill>
                  <a:latin typeface="Segoe UI"/>
                </a:rPr>
                <a:t>3</a:t>
              </a:r>
              <a:endParaRPr lang="en-ID" sz="2400" b="1" i="1" dirty="0">
                <a:solidFill>
                  <a:prstClr val="white"/>
                </a:solidFill>
                <a:latin typeface="Segoe UI"/>
              </a:endParaRPr>
            </a:p>
          </p:txBody>
        </p:sp>
      </p:grpSp>
      <p:sp>
        <p:nvSpPr>
          <p:cNvPr id="124" name="Title 51"/>
          <p:cNvSpPr txBox="1">
            <a:spLocks/>
          </p:cNvSpPr>
          <p:nvPr/>
        </p:nvSpPr>
        <p:spPr>
          <a:xfrm flipH="1" flipV="1">
            <a:off x="7459471" y="78311"/>
            <a:ext cx="4604510" cy="1267613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rgbClr val="FAEDE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685800" rtl="0" eaLnBrk="1" latinLnBrk="0" hangingPunct="1"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en-US" sz="2000" dirty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7717031" y="316863"/>
            <a:ext cx="4270371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ჯანდაცვის სერვისებზე უნივერსალური ხელმისწვდომობის ძირითადი გამოწვევები და გადაწყვეტის </a:t>
            </a:r>
            <a:r>
              <a:rPr kumimoji="0" lang="ka-GE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გზები (</a:t>
            </a: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WHO </a:t>
            </a:r>
            <a:r>
              <a:rPr kumimoji="0" lang="ka-GE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მოდელი)  </a:t>
            </a:r>
            <a:endParaRPr kumimoji="0" lang="en-US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2" name="AutoShape 4" descr="Image result for white umbrella icon 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2" name="Inhaltsplatzhalter 3"/>
          <p:cNvPicPr>
            <a:picLocks noChangeAspect="1"/>
          </p:cNvPicPr>
          <p:nvPr/>
        </p:nvPicPr>
        <p:blipFill rotWithShape="1">
          <a:blip r:embed="rId3"/>
          <a:srcRect t="653" b="-6"/>
          <a:stretch/>
        </p:blipFill>
        <p:spPr>
          <a:xfrm>
            <a:off x="7331430" y="1644625"/>
            <a:ext cx="4655972" cy="372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84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51"/>
          <p:cNvSpPr txBox="1">
            <a:spLocks/>
          </p:cNvSpPr>
          <p:nvPr/>
        </p:nvSpPr>
        <p:spPr>
          <a:xfrm rot="10800000" flipH="1" flipV="1">
            <a:off x="0" y="-2018"/>
            <a:ext cx="4861242" cy="1661789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685800" rtl="0" eaLnBrk="1" latinLnBrk="0" hangingPunct="1"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en-US" sz="24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</p:txBody>
      </p:sp>
      <p:cxnSp>
        <p:nvCxnSpPr>
          <p:cNvPr id="91" name="Straight Arrow Connector 90"/>
          <p:cNvCxnSpPr/>
          <p:nvPr/>
        </p:nvCxnSpPr>
        <p:spPr>
          <a:xfrm>
            <a:off x="9661742" y="2427689"/>
            <a:ext cx="20031" cy="40053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986" y="426590"/>
            <a:ext cx="3181350" cy="785975"/>
          </a:xfrm>
        </p:spPr>
        <p:txBody>
          <a:bodyPr>
            <a:noAutofit/>
          </a:bodyPr>
          <a:lstStyle/>
          <a:p>
            <a:pPr algn="ctr"/>
            <a:r>
              <a:rPr lang="ka-GE" sz="2400" b="1" dirty="0" smtClean="0">
                <a:solidFill>
                  <a:schemeClr val="accent5">
                    <a:lumMod val="75000"/>
                  </a:schemeClr>
                </a:solidFill>
              </a:rPr>
              <a:t>არსებული მოწყობა: </a:t>
            </a:r>
            <a:r>
              <a:rPr lang="ka-GE" sz="2400" b="1" dirty="0" smtClean="0">
                <a:solidFill>
                  <a:schemeClr val="accent2">
                    <a:lumMod val="75000"/>
                  </a:schemeClr>
                </a:solidFill>
              </a:rPr>
              <a:t>ჯანდაცვის </a:t>
            </a:r>
            <a:r>
              <a:rPr lang="ka-GE" sz="2400" b="1" dirty="0">
                <a:solidFill>
                  <a:schemeClr val="accent2">
                    <a:lumMod val="75000"/>
                  </a:schemeClr>
                </a:solidFill>
              </a:rPr>
              <a:t>დაფინანსების</a:t>
            </a:r>
            <a:br>
              <a:rPr lang="ka-GE" sz="24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ka-GE" sz="2400" b="1" dirty="0">
                <a:solidFill>
                  <a:schemeClr val="accent2">
                    <a:lumMod val="75000"/>
                  </a:schemeClr>
                </a:solidFill>
              </a:rPr>
              <a:t> ნაკადები არსებულ სისტემაში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11783" y="1093619"/>
            <a:ext cx="2442753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ცენტრალური ბიუჯეტი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08862" y="1938350"/>
            <a:ext cx="3455127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ჯანდაცვის სამინისტრო=სახელმწიფო პროგრამები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8970" y="3062385"/>
            <a:ext cx="2952812" cy="923330"/>
          </a:xfrm>
          <a:prstGeom prst="rect">
            <a:avLst/>
          </a:prstGeom>
          <a:solidFill>
            <a:schemeClr val="accent3">
              <a:lumMod val="40000"/>
              <a:lumOff val="60000"/>
              <a:alpha val="54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სსიპ სოციალური მომსახურების სააგენტო-ჯანდაცვის დეპ.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3999" y="3062385"/>
            <a:ext cx="2193327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სსიპ დაავადებათა კონტროლის ცენტრი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16775" y="3062385"/>
            <a:ext cx="2919502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სსიპ საგანგებო&amp;სასწრაფო დახმარების ცენტრი</a:t>
            </a:r>
          </a:p>
        </p:txBody>
      </p:sp>
      <p:cxnSp>
        <p:nvCxnSpPr>
          <p:cNvPr id="10" name="Straight Arrow Connector 9"/>
          <p:cNvCxnSpPr>
            <a:stCxn id="4" idx="2"/>
            <a:endCxn id="5" idx="0"/>
          </p:cNvCxnSpPr>
          <p:nvPr/>
        </p:nvCxnSpPr>
        <p:spPr>
          <a:xfrm>
            <a:off x="6233159" y="1739950"/>
            <a:ext cx="3266" cy="1984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3770813" y="2584681"/>
            <a:ext cx="718457" cy="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790405" y="2584681"/>
            <a:ext cx="19594" cy="479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" idx="2"/>
          </p:cNvCxnSpPr>
          <p:nvPr/>
        </p:nvCxnSpPr>
        <p:spPr>
          <a:xfrm flipH="1">
            <a:off x="6233159" y="2861681"/>
            <a:ext cx="3266" cy="2007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8917576" y="2584681"/>
            <a:ext cx="0" cy="477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963988" y="2584681"/>
            <a:ext cx="9535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763969" y="4363116"/>
            <a:ext cx="3333226" cy="523220"/>
          </a:xfrm>
          <a:prstGeom prst="rect">
            <a:avLst/>
          </a:prstGeom>
          <a:solidFill>
            <a:schemeClr val="accent6">
              <a:lumMod val="40000"/>
              <a:lumOff val="60000"/>
              <a:alpha val="74902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solidFill>
                  <a:schemeClr val="accent1">
                    <a:lumMod val="75000"/>
                  </a:schemeClr>
                </a:solidFill>
              </a:rPr>
              <a:t>ჰოსპიტლები-</a:t>
            </a:r>
            <a:r>
              <a:rPr lang="ka-GE" sz="1400" dirty="0" smtClean="0">
                <a:solidFill>
                  <a:srgbClr val="C00000"/>
                </a:solidFill>
              </a:rPr>
              <a:t>არასაკმარისი და ნაკლებ ხარჯეფექტური დაფინანსება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461933" y="4954227"/>
            <a:ext cx="4129890" cy="523220"/>
          </a:xfrm>
          <a:prstGeom prst="rect">
            <a:avLst/>
          </a:prstGeom>
          <a:solidFill>
            <a:schemeClr val="accent6">
              <a:lumMod val="40000"/>
              <a:lumOff val="60000"/>
              <a:alpha val="76078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solidFill>
                  <a:srgbClr val="0070C0"/>
                </a:solidFill>
              </a:rPr>
              <a:t>ამბულატორიები და პჯდ ცენტრები</a:t>
            </a:r>
            <a:r>
              <a:rPr lang="ka-GE" sz="1400" dirty="0" smtClean="0">
                <a:solidFill>
                  <a:srgbClr val="C00000"/>
                </a:solidFill>
              </a:rPr>
              <a:t>-დაბალი მიმართვიანობა და  არასაკმარისი დაფინანსება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806144" y="4123211"/>
            <a:ext cx="1673137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სოფლის ექიმები და ექთნები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806144" y="4710629"/>
            <a:ext cx="1643745" cy="738664"/>
          </a:xfrm>
          <a:prstGeom prst="rect">
            <a:avLst/>
          </a:prstGeom>
          <a:solidFill>
            <a:srgbClr val="EDEDED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სასწრაფო დახმარების სამსახური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10249988" y="3985715"/>
            <a:ext cx="0" cy="968512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34" idx="3"/>
          </p:cNvCxnSpPr>
          <p:nvPr/>
        </p:nvCxnSpPr>
        <p:spPr>
          <a:xfrm flipH="1">
            <a:off x="9479280" y="4384821"/>
            <a:ext cx="7707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9449888" y="4968038"/>
            <a:ext cx="7707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005235" y="4003978"/>
            <a:ext cx="0" cy="2898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6512978" y="3971291"/>
            <a:ext cx="4957" cy="2525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3604478" y="3961454"/>
            <a:ext cx="1403" cy="9692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7168836" y="3978667"/>
            <a:ext cx="9478" cy="929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077575" y="6133266"/>
            <a:ext cx="5423745" cy="4924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300" dirty="0">
                <a:solidFill>
                  <a:schemeClr val="accent1">
                    <a:lumMod val="75000"/>
                  </a:schemeClr>
                </a:solidFill>
              </a:rPr>
              <a:t>საზ.ჯანდაცვის ლაბორატორიები და </a:t>
            </a:r>
            <a:r>
              <a:rPr lang="ka-GE" sz="1300" dirty="0" smtClean="0">
                <a:solidFill>
                  <a:schemeClr val="accent1">
                    <a:lumMod val="75000"/>
                  </a:schemeClr>
                </a:solidFill>
              </a:rPr>
              <a:t>ცენტრები- </a:t>
            </a:r>
            <a:r>
              <a:rPr lang="ka-GE" sz="1300" dirty="0" smtClean="0">
                <a:solidFill>
                  <a:srgbClr val="C00000"/>
                </a:solidFill>
              </a:rPr>
              <a:t>ძირითადად</a:t>
            </a:r>
            <a:r>
              <a:rPr lang="ka-GE" sz="13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sz="1300" dirty="0" smtClean="0">
                <a:solidFill>
                  <a:srgbClr val="C00000"/>
                </a:solidFill>
              </a:rPr>
              <a:t>ორიენტირებულია</a:t>
            </a:r>
            <a:r>
              <a:rPr lang="ka-GE" sz="13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sz="1300" dirty="0" smtClean="0">
                <a:solidFill>
                  <a:srgbClr val="C00000"/>
                </a:solidFill>
              </a:rPr>
              <a:t>ვაქცინაციაზე. საჭიროა სერვისების გაფართოება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 flipH="1">
            <a:off x="3082458" y="4023265"/>
            <a:ext cx="2554" cy="2146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7389711" y="4003978"/>
            <a:ext cx="7236" cy="15481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161171" y="5534304"/>
            <a:ext cx="5130157" cy="523220"/>
          </a:xfrm>
          <a:prstGeom prst="rect">
            <a:avLst/>
          </a:prstGeom>
          <a:solidFill>
            <a:schemeClr val="accent6">
              <a:lumMod val="60000"/>
              <a:lumOff val="40000"/>
              <a:alpha val="4902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       წამლები და სამედიცინო დანიშნულების </a:t>
            </a:r>
            <a:r>
              <a:rPr lang="ka-GE" sz="1400" dirty="0" smtClean="0">
                <a:solidFill>
                  <a:schemeClr val="accent1">
                    <a:lumMod val="75000"/>
                  </a:schemeClr>
                </a:solidFill>
              </a:rPr>
              <a:t>საგნები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ka-GE" sz="1400" dirty="0" smtClean="0">
                <a:solidFill>
                  <a:srgbClr val="C00000"/>
                </a:solidFill>
              </a:rPr>
              <a:t>სახელმწიფოს მიერ მინიმალური ოდენობით დაფინანსება</a:t>
            </a:r>
            <a:endParaRPr lang="en-US" sz="1400" dirty="0">
              <a:solidFill>
                <a:srgbClr val="C00000"/>
              </a:solidFill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 flipH="1">
            <a:off x="3364208" y="3985715"/>
            <a:ext cx="12699" cy="1613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7131356" y="3803274"/>
            <a:ext cx="1" cy="1163093"/>
          </a:xfrm>
          <a:prstGeom prst="straightConnector1">
            <a:avLst/>
          </a:prstGeom>
          <a:ln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14589" y="4408991"/>
            <a:ext cx="1243532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ka-GE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ka-GE" dirty="0" smtClean="0">
                <a:solidFill>
                  <a:schemeClr val="accent5">
                    <a:lumMod val="75000"/>
                  </a:schemeClr>
                </a:solidFill>
              </a:rPr>
              <a:t>პაციენტი</a:t>
            </a:r>
          </a:p>
          <a:p>
            <a:endParaRPr lang="ka-GE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ka-GE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2862415" y="4639143"/>
            <a:ext cx="937787" cy="21402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2882986" y="5120179"/>
            <a:ext cx="624053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2725728" y="5692056"/>
            <a:ext cx="435443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2853688" y="5984433"/>
            <a:ext cx="171191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5" name="Diamond 74"/>
          <p:cNvSpPr/>
          <p:nvPr/>
        </p:nvSpPr>
        <p:spPr>
          <a:xfrm>
            <a:off x="5085161" y="1195763"/>
            <a:ext cx="339634" cy="378781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6" name="Oval 75"/>
          <p:cNvSpPr/>
          <p:nvPr/>
        </p:nvSpPr>
        <p:spPr>
          <a:xfrm>
            <a:off x="2152650" y="3690915"/>
            <a:ext cx="267100" cy="27930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7" name="Oval 76"/>
          <p:cNvSpPr/>
          <p:nvPr/>
        </p:nvSpPr>
        <p:spPr>
          <a:xfrm>
            <a:off x="5424858" y="3678363"/>
            <a:ext cx="267100" cy="27930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8" name="Oval 77"/>
          <p:cNvSpPr/>
          <p:nvPr/>
        </p:nvSpPr>
        <p:spPr>
          <a:xfrm>
            <a:off x="7643204" y="3690915"/>
            <a:ext cx="267100" cy="27930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9" name="Diamond 78"/>
          <p:cNvSpPr/>
          <p:nvPr/>
        </p:nvSpPr>
        <p:spPr>
          <a:xfrm>
            <a:off x="1660933" y="4426217"/>
            <a:ext cx="183487" cy="24656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Diamond 79"/>
          <p:cNvSpPr/>
          <p:nvPr/>
        </p:nvSpPr>
        <p:spPr>
          <a:xfrm>
            <a:off x="7744168" y="297978"/>
            <a:ext cx="339634" cy="378781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8134103" y="230441"/>
            <a:ext cx="138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დაფინანსების წყარო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2" name="Oval 81"/>
          <p:cNvSpPr/>
          <p:nvPr/>
        </p:nvSpPr>
        <p:spPr>
          <a:xfrm>
            <a:off x="9667844" y="330185"/>
            <a:ext cx="267100" cy="27930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0039369" y="102647"/>
            <a:ext cx="20554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პროგრამის </a:t>
            </a:r>
            <a:r>
              <a:rPr lang="ka-GE" sz="1400" dirty="0" smtClean="0">
                <a:solidFill>
                  <a:schemeClr val="accent1">
                    <a:lumMod val="75000"/>
                  </a:schemeClr>
                </a:solidFill>
              </a:rPr>
              <a:t>განმახორციელებელი: </a:t>
            </a:r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მომსახურების შემსყიდველი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84" name="Straight Arrow Connector 83"/>
          <p:cNvCxnSpPr/>
          <p:nvPr/>
        </p:nvCxnSpPr>
        <p:spPr>
          <a:xfrm>
            <a:off x="2867796" y="5377689"/>
            <a:ext cx="4956519" cy="1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1622633" y="5570095"/>
            <a:ext cx="1243532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ka-GE" dirty="0" smtClean="0">
                <a:solidFill>
                  <a:schemeClr val="accent5">
                    <a:lumMod val="75000"/>
                  </a:schemeClr>
                </a:solidFill>
              </a:rPr>
              <a:t>კერძო დაზღვევა</a:t>
            </a:r>
            <a:endParaRPr lang="ka-GE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endParaRPr lang="ka-G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7" name="Diamond 86"/>
          <p:cNvSpPr/>
          <p:nvPr/>
        </p:nvSpPr>
        <p:spPr>
          <a:xfrm>
            <a:off x="1656244" y="5743120"/>
            <a:ext cx="183487" cy="24656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8291329" y="1904469"/>
            <a:ext cx="2244949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ადგილობრივი თვითმმართველობა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01" name="Straight Connector 100"/>
          <p:cNvCxnSpPr>
            <a:stCxn id="4" idx="3"/>
          </p:cNvCxnSpPr>
          <p:nvPr/>
        </p:nvCxnSpPr>
        <p:spPr>
          <a:xfrm flipV="1">
            <a:off x="7454535" y="1410514"/>
            <a:ext cx="1763488" cy="627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9231087" y="1410514"/>
            <a:ext cx="13063" cy="4939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H="1" flipV="1">
            <a:off x="8501321" y="6424262"/>
            <a:ext cx="1180452" cy="8789"/>
          </a:xfrm>
          <a:prstGeom prst="straightConnector1">
            <a:avLst/>
          </a:prstGeom>
          <a:ln>
            <a:solidFill>
              <a:srgbClr val="ED7D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10252390" y="4023265"/>
            <a:ext cx="0" cy="968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7538438" y="3985715"/>
            <a:ext cx="16213" cy="2221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7126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 rot="10800000" flipH="1" flipV="1">
            <a:off x="589736" y="2734800"/>
            <a:ext cx="8020280" cy="3125673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ource Sans Pro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736" y="3701220"/>
            <a:ext cx="7409991" cy="758280"/>
          </a:xfrm>
        </p:spPr>
        <p:txBody>
          <a:bodyPr>
            <a:noAutofit/>
          </a:bodyPr>
          <a:lstStyle/>
          <a:p>
            <a:pPr algn="ctr"/>
            <a:r>
              <a:rPr lang="ka-GE" sz="3600" dirty="0">
                <a:solidFill>
                  <a:schemeClr val="accent5">
                    <a:lumMod val="50000"/>
                  </a:schemeClr>
                </a:solidFill>
              </a:rPr>
              <a:t>ჯანდაცვის დაფინანსების მოდელის ცვლილება-ჯანდაცვის დაზღვევის საკანონმდებლო </a:t>
            </a:r>
            <a:r>
              <a:rPr lang="ka-GE" sz="3600" dirty="0" smtClean="0">
                <a:solidFill>
                  <a:schemeClr val="accent5">
                    <a:lumMod val="50000"/>
                  </a:schemeClr>
                </a:solidFill>
              </a:rPr>
              <a:t>ინიციატივა</a:t>
            </a:r>
            <a:endParaRPr lang="en-US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607591" y="828658"/>
            <a:ext cx="1496022" cy="1418226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oogle Shape;4687;p42"/>
          <p:cNvGrpSpPr/>
          <p:nvPr/>
        </p:nvGrpSpPr>
        <p:grpSpPr>
          <a:xfrm>
            <a:off x="3843990" y="1031961"/>
            <a:ext cx="1023223" cy="1011381"/>
            <a:chOff x="-63669700" y="2646600"/>
            <a:chExt cx="324525" cy="317625"/>
          </a:xfrm>
          <a:solidFill>
            <a:sysClr val="window" lastClr="FFFFFF"/>
          </a:solidFill>
        </p:grpSpPr>
        <p:sp>
          <p:nvSpPr>
            <p:cNvPr id="9" name="Google Shape;4688;p42"/>
            <p:cNvSpPr/>
            <p:nvPr/>
          </p:nvSpPr>
          <p:spPr>
            <a:xfrm>
              <a:off x="-63669700" y="2646600"/>
              <a:ext cx="324525" cy="317550"/>
            </a:xfrm>
            <a:custGeom>
              <a:avLst/>
              <a:gdLst/>
              <a:ahLst/>
              <a:cxnLst/>
              <a:rect l="l" t="t" r="r" b="b"/>
              <a:pathLst>
                <a:path w="12981" h="12702" extrusionOk="0">
                  <a:moveTo>
                    <a:pt x="6947" y="867"/>
                  </a:moveTo>
                  <a:cubicBezTo>
                    <a:pt x="7058" y="867"/>
                    <a:pt x="7168" y="906"/>
                    <a:pt x="7247" y="985"/>
                  </a:cubicBezTo>
                  <a:cubicBezTo>
                    <a:pt x="7404" y="1143"/>
                    <a:pt x="7404" y="1426"/>
                    <a:pt x="7247" y="1584"/>
                  </a:cubicBezTo>
                  <a:lnTo>
                    <a:pt x="5199" y="3632"/>
                  </a:lnTo>
                  <a:cubicBezTo>
                    <a:pt x="5120" y="3710"/>
                    <a:pt x="5010" y="3750"/>
                    <a:pt x="4900" y="3750"/>
                  </a:cubicBezTo>
                  <a:cubicBezTo>
                    <a:pt x="4789" y="3750"/>
                    <a:pt x="4679" y="3710"/>
                    <a:pt x="4600" y="3632"/>
                  </a:cubicBezTo>
                  <a:cubicBezTo>
                    <a:pt x="4443" y="3474"/>
                    <a:pt x="4443" y="3190"/>
                    <a:pt x="4600" y="3033"/>
                  </a:cubicBezTo>
                  <a:lnTo>
                    <a:pt x="6648" y="985"/>
                  </a:lnTo>
                  <a:cubicBezTo>
                    <a:pt x="6727" y="906"/>
                    <a:pt x="6837" y="867"/>
                    <a:pt x="6947" y="867"/>
                  </a:cubicBezTo>
                  <a:close/>
                  <a:moveTo>
                    <a:pt x="7530" y="2434"/>
                  </a:moveTo>
                  <a:lnTo>
                    <a:pt x="10429" y="5364"/>
                  </a:lnTo>
                  <a:lnTo>
                    <a:pt x="8979" y="6814"/>
                  </a:lnTo>
                  <a:lnTo>
                    <a:pt x="6050" y="3884"/>
                  </a:lnTo>
                  <a:lnTo>
                    <a:pt x="7530" y="2434"/>
                  </a:lnTo>
                  <a:close/>
                  <a:moveTo>
                    <a:pt x="6648" y="5679"/>
                  </a:moveTo>
                  <a:lnTo>
                    <a:pt x="7247" y="6246"/>
                  </a:lnTo>
                  <a:lnTo>
                    <a:pt x="5482" y="8042"/>
                  </a:lnTo>
                  <a:lnTo>
                    <a:pt x="4884" y="7444"/>
                  </a:lnTo>
                  <a:lnTo>
                    <a:pt x="6648" y="5679"/>
                  </a:lnTo>
                  <a:close/>
                  <a:moveTo>
                    <a:pt x="11642" y="5561"/>
                  </a:moveTo>
                  <a:cubicBezTo>
                    <a:pt x="11752" y="5561"/>
                    <a:pt x="11862" y="5601"/>
                    <a:pt x="11941" y="5679"/>
                  </a:cubicBezTo>
                  <a:cubicBezTo>
                    <a:pt x="12098" y="5837"/>
                    <a:pt x="12098" y="6089"/>
                    <a:pt x="11941" y="6246"/>
                  </a:cubicBezTo>
                  <a:lnTo>
                    <a:pt x="9893" y="8294"/>
                  </a:lnTo>
                  <a:cubicBezTo>
                    <a:pt x="9814" y="8373"/>
                    <a:pt x="9704" y="8412"/>
                    <a:pt x="9594" y="8412"/>
                  </a:cubicBezTo>
                  <a:cubicBezTo>
                    <a:pt x="9484" y="8412"/>
                    <a:pt x="9373" y="8373"/>
                    <a:pt x="9295" y="8294"/>
                  </a:cubicBezTo>
                  <a:cubicBezTo>
                    <a:pt x="9137" y="8137"/>
                    <a:pt x="9137" y="7885"/>
                    <a:pt x="9295" y="7727"/>
                  </a:cubicBezTo>
                  <a:lnTo>
                    <a:pt x="11342" y="5679"/>
                  </a:lnTo>
                  <a:cubicBezTo>
                    <a:pt x="11421" y="5601"/>
                    <a:pt x="11531" y="5561"/>
                    <a:pt x="11642" y="5561"/>
                  </a:cubicBezTo>
                  <a:close/>
                  <a:moveTo>
                    <a:pt x="4065" y="7664"/>
                  </a:moveTo>
                  <a:lnTo>
                    <a:pt x="5230" y="8861"/>
                  </a:lnTo>
                  <a:lnTo>
                    <a:pt x="2426" y="11665"/>
                  </a:lnTo>
                  <a:cubicBezTo>
                    <a:pt x="2269" y="11823"/>
                    <a:pt x="2064" y="11902"/>
                    <a:pt x="1855" y="11902"/>
                  </a:cubicBezTo>
                  <a:cubicBezTo>
                    <a:pt x="1647" y="11902"/>
                    <a:pt x="1434" y="11823"/>
                    <a:pt x="1261" y="11665"/>
                  </a:cubicBezTo>
                  <a:cubicBezTo>
                    <a:pt x="914" y="11350"/>
                    <a:pt x="914" y="10783"/>
                    <a:pt x="1261" y="10468"/>
                  </a:cubicBezTo>
                  <a:lnTo>
                    <a:pt x="4065" y="7664"/>
                  </a:lnTo>
                  <a:close/>
                  <a:moveTo>
                    <a:pt x="6971" y="1"/>
                  </a:moveTo>
                  <a:cubicBezTo>
                    <a:pt x="6648" y="1"/>
                    <a:pt x="6317" y="119"/>
                    <a:pt x="6050" y="355"/>
                  </a:cubicBezTo>
                  <a:lnTo>
                    <a:pt x="4002" y="2403"/>
                  </a:lnTo>
                  <a:cubicBezTo>
                    <a:pt x="3529" y="2875"/>
                    <a:pt x="3529" y="3663"/>
                    <a:pt x="4002" y="4167"/>
                  </a:cubicBezTo>
                  <a:cubicBezTo>
                    <a:pt x="4258" y="4424"/>
                    <a:pt x="4564" y="4544"/>
                    <a:pt x="4874" y="4544"/>
                  </a:cubicBezTo>
                  <a:cubicBezTo>
                    <a:pt x="5058" y="4544"/>
                    <a:pt x="5243" y="4501"/>
                    <a:pt x="5419" y="4419"/>
                  </a:cubicBezTo>
                  <a:lnTo>
                    <a:pt x="6081" y="5018"/>
                  </a:lnTo>
                  <a:lnTo>
                    <a:pt x="4285" y="6814"/>
                  </a:lnTo>
                  <a:cubicBezTo>
                    <a:pt x="4206" y="6735"/>
                    <a:pt x="4096" y="6695"/>
                    <a:pt x="3990" y="6695"/>
                  </a:cubicBezTo>
                  <a:cubicBezTo>
                    <a:pt x="3884" y="6695"/>
                    <a:pt x="3781" y="6735"/>
                    <a:pt x="3718" y="6814"/>
                  </a:cubicBezTo>
                  <a:lnTo>
                    <a:pt x="631" y="9869"/>
                  </a:lnTo>
                  <a:cubicBezTo>
                    <a:pt x="1" y="10500"/>
                    <a:pt x="1" y="11571"/>
                    <a:pt x="631" y="12201"/>
                  </a:cubicBezTo>
                  <a:cubicBezTo>
                    <a:pt x="965" y="12536"/>
                    <a:pt x="1405" y="12701"/>
                    <a:pt x="1840" y="12701"/>
                  </a:cubicBezTo>
                  <a:cubicBezTo>
                    <a:pt x="2264" y="12701"/>
                    <a:pt x="2682" y="12544"/>
                    <a:pt x="2994" y="12232"/>
                  </a:cubicBezTo>
                  <a:lnTo>
                    <a:pt x="6050" y="9176"/>
                  </a:lnTo>
                  <a:cubicBezTo>
                    <a:pt x="6207" y="9019"/>
                    <a:pt x="6207" y="8735"/>
                    <a:pt x="6050" y="8578"/>
                  </a:cubicBezTo>
                  <a:lnTo>
                    <a:pt x="7845" y="6814"/>
                  </a:lnTo>
                  <a:lnTo>
                    <a:pt x="8475" y="7444"/>
                  </a:lnTo>
                  <a:cubicBezTo>
                    <a:pt x="8255" y="7853"/>
                    <a:pt x="8318" y="8452"/>
                    <a:pt x="8696" y="8861"/>
                  </a:cubicBezTo>
                  <a:cubicBezTo>
                    <a:pt x="8932" y="9098"/>
                    <a:pt x="9247" y="9216"/>
                    <a:pt x="9566" y="9216"/>
                  </a:cubicBezTo>
                  <a:cubicBezTo>
                    <a:pt x="9885" y="9216"/>
                    <a:pt x="10208" y="9098"/>
                    <a:pt x="10460" y="8861"/>
                  </a:cubicBezTo>
                  <a:lnTo>
                    <a:pt x="12508" y="6814"/>
                  </a:lnTo>
                  <a:cubicBezTo>
                    <a:pt x="12981" y="6341"/>
                    <a:pt x="12981" y="5553"/>
                    <a:pt x="12508" y="5018"/>
                  </a:cubicBezTo>
                  <a:cubicBezTo>
                    <a:pt x="12274" y="4784"/>
                    <a:pt x="11979" y="4670"/>
                    <a:pt x="11669" y="4670"/>
                  </a:cubicBezTo>
                  <a:cubicBezTo>
                    <a:pt x="11479" y="4670"/>
                    <a:pt x="11282" y="4713"/>
                    <a:pt x="11090" y="4797"/>
                  </a:cubicBezTo>
                  <a:lnTo>
                    <a:pt x="8066" y="1773"/>
                  </a:lnTo>
                  <a:cubicBezTo>
                    <a:pt x="8255" y="1332"/>
                    <a:pt x="8223" y="733"/>
                    <a:pt x="7845" y="355"/>
                  </a:cubicBezTo>
                  <a:cubicBezTo>
                    <a:pt x="7609" y="119"/>
                    <a:pt x="7294" y="1"/>
                    <a:pt x="6971" y="1"/>
                  </a:cubicBezTo>
                  <a:close/>
                </a:path>
              </a:pathLst>
            </a:custGeom>
            <a:grpFill/>
            <a:ln>
              <a:solidFill>
                <a:sysClr val="window" lastClr="FFFFFF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5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" name="Google Shape;4689;p42"/>
            <p:cNvSpPr/>
            <p:nvPr/>
          </p:nvSpPr>
          <p:spPr>
            <a:xfrm>
              <a:off x="-63532650" y="2901200"/>
              <a:ext cx="185900" cy="63025"/>
            </a:xfrm>
            <a:custGeom>
              <a:avLst/>
              <a:gdLst/>
              <a:ahLst/>
              <a:cxnLst/>
              <a:rect l="l" t="t" r="r" b="b"/>
              <a:pathLst>
                <a:path w="7436" h="2521" extrusionOk="0">
                  <a:moveTo>
                    <a:pt x="5356" y="851"/>
                  </a:moveTo>
                  <a:cubicBezTo>
                    <a:pt x="5577" y="851"/>
                    <a:pt x="5734" y="1040"/>
                    <a:pt x="5734" y="1261"/>
                  </a:cubicBezTo>
                  <a:lnTo>
                    <a:pt x="5734" y="1702"/>
                  </a:lnTo>
                  <a:lnTo>
                    <a:pt x="1607" y="1702"/>
                  </a:lnTo>
                  <a:lnTo>
                    <a:pt x="1607" y="1261"/>
                  </a:lnTo>
                  <a:cubicBezTo>
                    <a:pt x="1607" y="1040"/>
                    <a:pt x="1796" y="851"/>
                    <a:pt x="2048" y="851"/>
                  </a:cubicBezTo>
                  <a:close/>
                  <a:moveTo>
                    <a:pt x="2048" y="1"/>
                  </a:moveTo>
                  <a:cubicBezTo>
                    <a:pt x="1355" y="1"/>
                    <a:pt x="788" y="568"/>
                    <a:pt x="788" y="1261"/>
                  </a:cubicBezTo>
                  <a:lnTo>
                    <a:pt x="788" y="1702"/>
                  </a:lnTo>
                  <a:lnTo>
                    <a:pt x="378" y="1702"/>
                  </a:lnTo>
                  <a:cubicBezTo>
                    <a:pt x="158" y="1702"/>
                    <a:pt x="0" y="1891"/>
                    <a:pt x="0" y="2111"/>
                  </a:cubicBezTo>
                  <a:cubicBezTo>
                    <a:pt x="0" y="2332"/>
                    <a:pt x="189" y="2521"/>
                    <a:pt x="378" y="2521"/>
                  </a:cubicBezTo>
                  <a:lnTo>
                    <a:pt x="6995" y="2521"/>
                  </a:lnTo>
                  <a:cubicBezTo>
                    <a:pt x="7247" y="2521"/>
                    <a:pt x="7436" y="2332"/>
                    <a:pt x="7436" y="2111"/>
                  </a:cubicBezTo>
                  <a:cubicBezTo>
                    <a:pt x="7404" y="1891"/>
                    <a:pt x="7184" y="1702"/>
                    <a:pt x="6963" y="1702"/>
                  </a:cubicBezTo>
                  <a:lnTo>
                    <a:pt x="6553" y="1702"/>
                  </a:lnTo>
                  <a:lnTo>
                    <a:pt x="6553" y="1261"/>
                  </a:lnTo>
                  <a:cubicBezTo>
                    <a:pt x="6553" y="599"/>
                    <a:pt x="6018" y="1"/>
                    <a:pt x="5356" y="1"/>
                  </a:cubicBezTo>
                  <a:close/>
                </a:path>
              </a:pathLst>
            </a:custGeom>
            <a:grpFill/>
            <a:ln>
              <a:solidFill>
                <a:sysClr val="window" lastClr="FFFFFF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5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8359" y="2246884"/>
            <a:ext cx="4366126" cy="3457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40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 rot="10800000" flipH="1" flipV="1">
            <a:off x="77118" y="47018"/>
            <a:ext cx="8020280" cy="1183255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ource Sans Pro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103" y="306856"/>
            <a:ext cx="7409991" cy="758280"/>
          </a:xfrm>
        </p:spPr>
        <p:txBody>
          <a:bodyPr>
            <a:noAutofit/>
          </a:bodyPr>
          <a:lstStyle/>
          <a:p>
            <a:pPr algn="ctr"/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ჯანდაცვის დაფინანსების მოდელის ცვლილება-ჯანდაცვის დაზღვევის საკანონმდებლო ინიციატივა (1) </a:t>
            </a:r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3381" y="1707302"/>
            <a:ext cx="10631277" cy="5564776"/>
          </a:xfrm>
        </p:spPr>
        <p:txBody>
          <a:bodyPr>
            <a:normAutofit/>
          </a:bodyPr>
          <a:lstStyle/>
          <a:p>
            <a:pPr marL="457200" indent="-457200" algn="ctr">
              <a:buAutoNum type="arabicParenBoth"/>
            </a:pP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კანონი დაადგენს ჯანდაცვის რისკების დაზღვევაში სახელმწიფოს, მოქალაქესა და დამქირავებლებს შორის პასუხისმგებლობების გადანაწილების ახალ </a:t>
            </a: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მოდელს</a:t>
            </a:r>
          </a:p>
          <a:p>
            <a:pPr marL="457200" indent="-457200">
              <a:buAutoNum type="arabicParenBoth"/>
            </a:pPr>
            <a:endParaRPr lang="ka-GE" sz="2400" dirty="0" smtClean="0"/>
          </a:p>
          <a:p>
            <a:pPr marL="457200" indent="-457200" algn="ctr">
              <a:buAutoNum type="arabicParenBoth"/>
            </a:pP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კანონი </a:t>
            </a: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დაადგენს საჯარო და სხვა ფორმალურ სექტორში დასაქმებული პირებისთვის სამედიცინო დაზღვევისთვის გადასახდელი შენატანის ოდენობას (მაგ. გამომდინარე შემოსავლის ოდენობიდან, დამქირავებლისა და დაქირავებულის პროცენტული კონტრიბუცია და სხვა დეტალები) - </a:t>
            </a:r>
            <a:r>
              <a:rPr lang="ka-GE" sz="2400" b="1" dirty="0">
                <a:solidFill>
                  <a:srgbClr val="990033"/>
                </a:solidFill>
              </a:rPr>
              <a:t>გადასაწყვეტია იქნება ეს სავალდებული შენატანი, თუ ნებაყოფლობითი; თუ სავალდებულო საჯარო და ნებაყოფლობითი სხვა სექტორებისთვის. </a:t>
            </a:r>
          </a:p>
        </p:txBody>
      </p:sp>
      <p:sp>
        <p:nvSpPr>
          <p:cNvPr id="5" name="Oval 4"/>
          <p:cNvSpPr/>
          <p:nvPr/>
        </p:nvSpPr>
        <p:spPr>
          <a:xfrm>
            <a:off x="3346167" y="2818492"/>
            <a:ext cx="5745707" cy="245660"/>
          </a:xfrm>
          <a:prstGeom prst="ellipse">
            <a:avLst/>
          </a:prstGeom>
          <a:solidFill>
            <a:srgbClr val="9DC3E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3531617" y="5912395"/>
            <a:ext cx="5745707" cy="245660"/>
          </a:xfrm>
          <a:prstGeom prst="ellipse">
            <a:avLst/>
          </a:prstGeom>
          <a:solidFill>
            <a:srgbClr val="9DC3E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9443727" y="47017"/>
            <a:ext cx="1496022" cy="1418226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oogle Shape;4687;p42"/>
          <p:cNvGrpSpPr/>
          <p:nvPr/>
        </p:nvGrpSpPr>
        <p:grpSpPr>
          <a:xfrm>
            <a:off x="9642031" y="218893"/>
            <a:ext cx="1023223" cy="1011381"/>
            <a:chOff x="-63669700" y="2646600"/>
            <a:chExt cx="324525" cy="317625"/>
          </a:xfrm>
          <a:solidFill>
            <a:sysClr val="window" lastClr="FFFFFF"/>
          </a:solidFill>
        </p:grpSpPr>
        <p:sp>
          <p:nvSpPr>
            <p:cNvPr id="9" name="Google Shape;4688;p42"/>
            <p:cNvSpPr/>
            <p:nvPr/>
          </p:nvSpPr>
          <p:spPr>
            <a:xfrm>
              <a:off x="-63669700" y="2646600"/>
              <a:ext cx="324525" cy="317550"/>
            </a:xfrm>
            <a:custGeom>
              <a:avLst/>
              <a:gdLst/>
              <a:ahLst/>
              <a:cxnLst/>
              <a:rect l="l" t="t" r="r" b="b"/>
              <a:pathLst>
                <a:path w="12981" h="12702" extrusionOk="0">
                  <a:moveTo>
                    <a:pt x="6947" y="867"/>
                  </a:moveTo>
                  <a:cubicBezTo>
                    <a:pt x="7058" y="867"/>
                    <a:pt x="7168" y="906"/>
                    <a:pt x="7247" y="985"/>
                  </a:cubicBezTo>
                  <a:cubicBezTo>
                    <a:pt x="7404" y="1143"/>
                    <a:pt x="7404" y="1426"/>
                    <a:pt x="7247" y="1584"/>
                  </a:cubicBezTo>
                  <a:lnTo>
                    <a:pt x="5199" y="3632"/>
                  </a:lnTo>
                  <a:cubicBezTo>
                    <a:pt x="5120" y="3710"/>
                    <a:pt x="5010" y="3750"/>
                    <a:pt x="4900" y="3750"/>
                  </a:cubicBezTo>
                  <a:cubicBezTo>
                    <a:pt x="4789" y="3750"/>
                    <a:pt x="4679" y="3710"/>
                    <a:pt x="4600" y="3632"/>
                  </a:cubicBezTo>
                  <a:cubicBezTo>
                    <a:pt x="4443" y="3474"/>
                    <a:pt x="4443" y="3190"/>
                    <a:pt x="4600" y="3033"/>
                  </a:cubicBezTo>
                  <a:lnTo>
                    <a:pt x="6648" y="985"/>
                  </a:lnTo>
                  <a:cubicBezTo>
                    <a:pt x="6727" y="906"/>
                    <a:pt x="6837" y="867"/>
                    <a:pt x="6947" y="867"/>
                  </a:cubicBezTo>
                  <a:close/>
                  <a:moveTo>
                    <a:pt x="7530" y="2434"/>
                  </a:moveTo>
                  <a:lnTo>
                    <a:pt x="10429" y="5364"/>
                  </a:lnTo>
                  <a:lnTo>
                    <a:pt x="8979" y="6814"/>
                  </a:lnTo>
                  <a:lnTo>
                    <a:pt x="6050" y="3884"/>
                  </a:lnTo>
                  <a:lnTo>
                    <a:pt x="7530" y="2434"/>
                  </a:lnTo>
                  <a:close/>
                  <a:moveTo>
                    <a:pt x="6648" y="5679"/>
                  </a:moveTo>
                  <a:lnTo>
                    <a:pt x="7247" y="6246"/>
                  </a:lnTo>
                  <a:lnTo>
                    <a:pt x="5482" y="8042"/>
                  </a:lnTo>
                  <a:lnTo>
                    <a:pt x="4884" y="7444"/>
                  </a:lnTo>
                  <a:lnTo>
                    <a:pt x="6648" y="5679"/>
                  </a:lnTo>
                  <a:close/>
                  <a:moveTo>
                    <a:pt x="11642" y="5561"/>
                  </a:moveTo>
                  <a:cubicBezTo>
                    <a:pt x="11752" y="5561"/>
                    <a:pt x="11862" y="5601"/>
                    <a:pt x="11941" y="5679"/>
                  </a:cubicBezTo>
                  <a:cubicBezTo>
                    <a:pt x="12098" y="5837"/>
                    <a:pt x="12098" y="6089"/>
                    <a:pt x="11941" y="6246"/>
                  </a:cubicBezTo>
                  <a:lnTo>
                    <a:pt x="9893" y="8294"/>
                  </a:lnTo>
                  <a:cubicBezTo>
                    <a:pt x="9814" y="8373"/>
                    <a:pt x="9704" y="8412"/>
                    <a:pt x="9594" y="8412"/>
                  </a:cubicBezTo>
                  <a:cubicBezTo>
                    <a:pt x="9484" y="8412"/>
                    <a:pt x="9373" y="8373"/>
                    <a:pt x="9295" y="8294"/>
                  </a:cubicBezTo>
                  <a:cubicBezTo>
                    <a:pt x="9137" y="8137"/>
                    <a:pt x="9137" y="7885"/>
                    <a:pt x="9295" y="7727"/>
                  </a:cubicBezTo>
                  <a:lnTo>
                    <a:pt x="11342" y="5679"/>
                  </a:lnTo>
                  <a:cubicBezTo>
                    <a:pt x="11421" y="5601"/>
                    <a:pt x="11531" y="5561"/>
                    <a:pt x="11642" y="5561"/>
                  </a:cubicBezTo>
                  <a:close/>
                  <a:moveTo>
                    <a:pt x="4065" y="7664"/>
                  </a:moveTo>
                  <a:lnTo>
                    <a:pt x="5230" y="8861"/>
                  </a:lnTo>
                  <a:lnTo>
                    <a:pt x="2426" y="11665"/>
                  </a:lnTo>
                  <a:cubicBezTo>
                    <a:pt x="2269" y="11823"/>
                    <a:pt x="2064" y="11902"/>
                    <a:pt x="1855" y="11902"/>
                  </a:cubicBezTo>
                  <a:cubicBezTo>
                    <a:pt x="1647" y="11902"/>
                    <a:pt x="1434" y="11823"/>
                    <a:pt x="1261" y="11665"/>
                  </a:cubicBezTo>
                  <a:cubicBezTo>
                    <a:pt x="914" y="11350"/>
                    <a:pt x="914" y="10783"/>
                    <a:pt x="1261" y="10468"/>
                  </a:cubicBezTo>
                  <a:lnTo>
                    <a:pt x="4065" y="7664"/>
                  </a:lnTo>
                  <a:close/>
                  <a:moveTo>
                    <a:pt x="6971" y="1"/>
                  </a:moveTo>
                  <a:cubicBezTo>
                    <a:pt x="6648" y="1"/>
                    <a:pt x="6317" y="119"/>
                    <a:pt x="6050" y="355"/>
                  </a:cubicBezTo>
                  <a:lnTo>
                    <a:pt x="4002" y="2403"/>
                  </a:lnTo>
                  <a:cubicBezTo>
                    <a:pt x="3529" y="2875"/>
                    <a:pt x="3529" y="3663"/>
                    <a:pt x="4002" y="4167"/>
                  </a:cubicBezTo>
                  <a:cubicBezTo>
                    <a:pt x="4258" y="4424"/>
                    <a:pt x="4564" y="4544"/>
                    <a:pt x="4874" y="4544"/>
                  </a:cubicBezTo>
                  <a:cubicBezTo>
                    <a:pt x="5058" y="4544"/>
                    <a:pt x="5243" y="4501"/>
                    <a:pt x="5419" y="4419"/>
                  </a:cubicBezTo>
                  <a:lnTo>
                    <a:pt x="6081" y="5018"/>
                  </a:lnTo>
                  <a:lnTo>
                    <a:pt x="4285" y="6814"/>
                  </a:lnTo>
                  <a:cubicBezTo>
                    <a:pt x="4206" y="6735"/>
                    <a:pt x="4096" y="6695"/>
                    <a:pt x="3990" y="6695"/>
                  </a:cubicBezTo>
                  <a:cubicBezTo>
                    <a:pt x="3884" y="6695"/>
                    <a:pt x="3781" y="6735"/>
                    <a:pt x="3718" y="6814"/>
                  </a:cubicBezTo>
                  <a:lnTo>
                    <a:pt x="631" y="9869"/>
                  </a:lnTo>
                  <a:cubicBezTo>
                    <a:pt x="1" y="10500"/>
                    <a:pt x="1" y="11571"/>
                    <a:pt x="631" y="12201"/>
                  </a:cubicBezTo>
                  <a:cubicBezTo>
                    <a:pt x="965" y="12536"/>
                    <a:pt x="1405" y="12701"/>
                    <a:pt x="1840" y="12701"/>
                  </a:cubicBezTo>
                  <a:cubicBezTo>
                    <a:pt x="2264" y="12701"/>
                    <a:pt x="2682" y="12544"/>
                    <a:pt x="2994" y="12232"/>
                  </a:cubicBezTo>
                  <a:lnTo>
                    <a:pt x="6050" y="9176"/>
                  </a:lnTo>
                  <a:cubicBezTo>
                    <a:pt x="6207" y="9019"/>
                    <a:pt x="6207" y="8735"/>
                    <a:pt x="6050" y="8578"/>
                  </a:cubicBezTo>
                  <a:lnTo>
                    <a:pt x="7845" y="6814"/>
                  </a:lnTo>
                  <a:lnTo>
                    <a:pt x="8475" y="7444"/>
                  </a:lnTo>
                  <a:cubicBezTo>
                    <a:pt x="8255" y="7853"/>
                    <a:pt x="8318" y="8452"/>
                    <a:pt x="8696" y="8861"/>
                  </a:cubicBezTo>
                  <a:cubicBezTo>
                    <a:pt x="8932" y="9098"/>
                    <a:pt x="9247" y="9216"/>
                    <a:pt x="9566" y="9216"/>
                  </a:cubicBezTo>
                  <a:cubicBezTo>
                    <a:pt x="9885" y="9216"/>
                    <a:pt x="10208" y="9098"/>
                    <a:pt x="10460" y="8861"/>
                  </a:cubicBezTo>
                  <a:lnTo>
                    <a:pt x="12508" y="6814"/>
                  </a:lnTo>
                  <a:cubicBezTo>
                    <a:pt x="12981" y="6341"/>
                    <a:pt x="12981" y="5553"/>
                    <a:pt x="12508" y="5018"/>
                  </a:cubicBezTo>
                  <a:cubicBezTo>
                    <a:pt x="12274" y="4784"/>
                    <a:pt x="11979" y="4670"/>
                    <a:pt x="11669" y="4670"/>
                  </a:cubicBezTo>
                  <a:cubicBezTo>
                    <a:pt x="11479" y="4670"/>
                    <a:pt x="11282" y="4713"/>
                    <a:pt x="11090" y="4797"/>
                  </a:cubicBezTo>
                  <a:lnTo>
                    <a:pt x="8066" y="1773"/>
                  </a:lnTo>
                  <a:cubicBezTo>
                    <a:pt x="8255" y="1332"/>
                    <a:pt x="8223" y="733"/>
                    <a:pt x="7845" y="355"/>
                  </a:cubicBezTo>
                  <a:cubicBezTo>
                    <a:pt x="7609" y="119"/>
                    <a:pt x="7294" y="1"/>
                    <a:pt x="6971" y="1"/>
                  </a:cubicBezTo>
                  <a:close/>
                </a:path>
              </a:pathLst>
            </a:custGeom>
            <a:grpFill/>
            <a:ln>
              <a:solidFill>
                <a:sysClr val="window" lastClr="FFFFFF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5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" name="Google Shape;4689;p42"/>
            <p:cNvSpPr/>
            <p:nvPr/>
          </p:nvSpPr>
          <p:spPr>
            <a:xfrm>
              <a:off x="-63532650" y="2901200"/>
              <a:ext cx="185900" cy="63025"/>
            </a:xfrm>
            <a:custGeom>
              <a:avLst/>
              <a:gdLst/>
              <a:ahLst/>
              <a:cxnLst/>
              <a:rect l="l" t="t" r="r" b="b"/>
              <a:pathLst>
                <a:path w="7436" h="2521" extrusionOk="0">
                  <a:moveTo>
                    <a:pt x="5356" y="851"/>
                  </a:moveTo>
                  <a:cubicBezTo>
                    <a:pt x="5577" y="851"/>
                    <a:pt x="5734" y="1040"/>
                    <a:pt x="5734" y="1261"/>
                  </a:cubicBezTo>
                  <a:lnTo>
                    <a:pt x="5734" y="1702"/>
                  </a:lnTo>
                  <a:lnTo>
                    <a:pt x="1607" y="1702"/>
                  </a:lnTo>
                  <a:lnTo>
                    <a:pt x="1607" y="1261"/>
                  </a:lnTo>
                  <a:cubicBezTo>
                    <a:pt x="1607" y="1040"/>
                    <a:pt x="1796" y="851"/>
                    <a:pt x="2048" y="851"/>
                  </a:cubicBezTo>
                  <a:close/>
                  <a:moveTo>
                    <a:pt x="2048" y="1"/>
                  </a:moveTo>
                  <a:cubicBezTo>
                    <a:pt x="1355" y="1"/>
                    <a:pt x="788" y="568"/>
                    <a:pt x="788" y="1261"/>
                  </a:cubicBezTo>
                  <a:lnTo>
                    <a:pt x="788" y="1702"/>
                  </a:lnTo>
                  <a:lnTo>
                    <a:pt x="378" y="1702"/>
                  </a:lnTo>
                  <a:cubicBezTo>
                    <a:pt x="158" y="1702"/>
                    <a:pt x="0" y="1891"/>
                    <a:pt x="0" y="2111"/>
                  </a:cubicBezTo>
                  <a:cubicBezTo>
                    <a:pt x="0" y="2332"/>
                    <a:pt x="189" y="2521"/>
                    <a:pt x="378" y="2521"/>
                  </a:cubicBezTo>
                  <a:lnTo>
                    <a:pt x="6995" y="2521"/>
                  </a:lnTo>
                  <a:cubicBezTo>
                    <a:pt x="7247" y="2521"/>
                    <a:pt x="7436" y="2332"/>
                    <a:pt x="7436" y="2111"/>
                  </a:cubicBezTo>
                  <a:cubicBezTo>
                    <a:pt x="7404" y="1891"/>
                    <a:pt x="7184" y="1702"/>
                    <a:pt x="6963" y="1702"/>
                  </a:cubicBezTo>
                  <a:lnTo>
                    <a:pt x="6553" y="1702"/>
                  </a:lnTo>
                  <a:lnTo>
                    <a:pt x="6553" y="1261"/>
                  </a:lnTo>
                  <a:cubicBezTo>
                    <a:pt x="6553" y="599"/>
                    <a:pt x="6018" y="1"/>
                    <a:pt x="5356" y="1"/>
                  </a:cubicBezTo>
                  <a:close/>
                </a:path>
              </a:pathLst>
            </a:custGeom>
            <a:grpFill/>
            <a:ln>
              <a:solidFill>
                <a:sysClr val="window" lastClr="FFFFFF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5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180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 rot="10800000" flipH="1" flipV="1">
            <a:off x="77118" y="47018"/>
            <a:ext cx="8020280" cy="1183255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rgbClr val="F7CAA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ource Sans Pro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9505"/>
            <a:ext cx="7886700" cy="758280"/>
          </a:xfrm>
        </p:spPr>
        <p:txBody>
          <a:bodyPr>
            <a:noAutofit/>
          </a:bodyPr>
          <a:lstStyle/>
          <a:p>
            <a:pPr algn="ctr"/>
            <a:r>
              <a:rPr lang="ka-GE" sz="2400" b="1" dirty="0">
                <a:solidFill>
                  <a:schemeClr val="accent5">
                    <a:lumMod val="50000"/>
                  </a:schemeClr>
                </a:solidFill>
              </a:rPr>
              <a:t>ჯანდაცვის დაფინანსების მოდელის ცვლილება-ჯანდაცვის დაზღვევის საკანონმდებლო ინიციატივა (2)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9990" y="1293224"/>
            <a:ext cx="9793995" cy="55647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3) კანონი განსაზღვრას </a:t>
            </a:r>
            <a:r>
              <a:rPr lang="ka-GE" sz="2400" b="1" dirty="0">
                <a:solidFill>
                  <a:schemeClr val="accent5">
                    <a:lumMod val="50000"/>
                  </a:schemeClr>
                </a:solidFill>
              </a:rPr>
              <a:t>უნივერსალური ჯანმრთელობის სააგენტოს/ფონდის</a:t>
            </a: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, როგორც ჯანდაცვის მიზნებისთვის განკუთვნილი სახელმწიფო და არასახელმწიფო თანხების შემკრების უფლება მოვალეობებს. ახალ სტრუქტურა ჩამოყალიბდება სოციალური მომსახურების სააგენტოს, ჯანდაცვის დეპარტამენტის ბაზაზე, მხოლოდ როგორც დამოუკიდებელი საჯარო სამართლის იურიდიული პირი </a:t>
            </a:r>
          </a:p>
          <a:p>
            <a:pPr marL="0" indent="0">
              <a:buNone/>
            </a:pPr>
            <a:endParaRPr lang="ka-GE" sz="2400" dirty="0"/>
          </a:p>
          <a:p>
            <a:pPr marL="0" indent="0" algn="ctr">
              <a:buNone/>
            </a:pP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4) კანონი დაადგენს ჯანდაცვის ერთიანი სტანდარტული პაკეტის ელემენტებს, რაც უნდა შევიდეს სადაზღვევო პაკეტში, რომელსაც შეისყიდის უნივერსალური ჯანმრთელობის სააგენტო-ერთიანი პაკეტი უნდა იყოს ყოვლისმომცველი და იძლეოდეს ჯანმრთელობის რისკებზე ადეკვატური და თანაბარი პასუხის საშუალებას.  </a:t>
            </a:r>
          </a:p>
        </p:txBody>
      </p:sp>
      <p:sp>
        <p:nvSpPr>
          <p:cNvPr id="5" name="Oval 4"/>
          <p:cNvSpPr/>
          <p:nvPr/>
        </p:nvSpPr>
        <p:spPr>
          <a:xfrm>
            <a:off x="3081762" y="3829952"/>
            <a:ext cx="5745707" cy="24566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3224981" y="6167620"/>
            <a:ext cx="5745707" cy="245660"/>
          </a:xfrm>
          <a:prstGeom prst="ellipse">
            <a:avLst/>
          </a:prstGeom>
          <a:solidFill>
            <a:srgbClr val="F4B183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 rot="10800000" flipV="1">
            <a:off x="10183695" y="114913"/>
            <a:ext cx="1274308" cy="1115361"/>
          </a:xfrm>
          <a:prstGeom prst="ellipse">
            <a:avLst/>
          </a:prstGeom>
          <a:noFill/>
          <a:ln w="76200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defRPr/>
            </a:pPr>
            <a:endParaRPr lang="en-US" kern="0" smtClean="0">
              <a:solidFill>
                <a:srgbClr val="000000"/>
              </a:solidFill>
              <a:latin typeface="Source Sans Pro Light"/>
            </a:endParaRPr>
          </a:p>
        </p:txBody>
      </p:sp>
      <p:grpSp>
        <p:nvGrpSpPr>
          <p:cNvPr id="9" name="Google Shape;12535;p53"/>
          <p:cNvGrpSpPr/>
          <p:nvPr/>
        </p:nvGrpSpPr>
        <p:grpSpPr>
          <a:xfrm>
            <a:off x="10460145" y="347094"/>
            <a:ext cx="731374" cy="641971"/>
            <a:chOff x="4670239" y="1541599"/>
            <a:chExt cx="359679" cy="321833"/>
          </a:xfrm>
        </p:grpSpPr>
        <p:sp>
          <p:nvSpPr>
            <p:cNvPr id="10" name="Google Shape;12536;p53"/>
            <p:cNvSpPr/>
            <p:nvPr/>
          </p:nvSpPr>
          <p:spPr>
            <a:xfrm>
              <a:off x="4818790" y="1606787"/>
              <a:ext cx="28838" cy="49687"/>
            </a:xfrm>
            <a:custGeom>
              <a:avLst/>
              <a:gdLst/>
              <a:ahLst/>
              <a:cxnLst/>
              <a:rect l="l" t="t" r="r" b="b"/>
              <a:pathLst>
                <a:path w="906" h="1561" extrusionOk="0">
                  <a:moveTo>
                    <a:pt x="429" y="298"/>
                  </a:moveTo>
                  <a:lnTo>
                    <a:pt x="429" y="584"/>
                  </a:lnTo>
                  <a:cubicBezTo>
                    <a:pt x="310" y="537"/>
                    <a:pt x="287" y="489"/>
                    <a:pt x="287" y="429"/>
                  </a:cubicBezTo>
                  <a:cubicBezTo>
                    <a:pt x="287" y="346"/>
                    <a:pt x="358" y="310"/>
                    <a:pt x="429" y="298"/>
                  </a:cubicBezTo>
                  <a:close/>
                  <a:moveTo>
                    <a:pt x="537" y="882"/>
                  </a:moveTo>
                  <a:cubicBezTo>
                    <a:pt x="656" y="929"/>
                    <a:pt x="680" y="989"/>
                    <a:pt x="680" y="1060"/>
                  </a:cubicBezTo>
                  <a:cubicBezTo>
                    <a:pt x="680" y="1132"/>
                    <a:pt x="620" y="1191"/>
                    <a:pt x="537" y="1203"/>
                  </a:cubicBezTo>
                  <a:lnTo>
                    <a:pt x="537" y="882"/>
                  </a:lnTo>
                  <a:close/>
                  <a:moveTo>
                    <a:pt x="477" y="1"/>
                  </a:moveTo>
                  <a:cubicBezTo>
                    <a:pt x="441" y="1"/>
                    <a:pt x="418" y="13"/>
                    <a:pt x="418" y="48"/>
                  </a:cubicBezTo>
                  <a:lnTo>
                    <a:pt x="418" y="108"/>
                  </a:lnTo>
                  <a:cubicBezTo>
                    <a:pt x="191" y="132"/>
                    <a:pt x="48" y="251"/>
                    <a:pt x="48" y="477"/>
                  </a:cubicBezTo>
                  <a:cubicBezTo>
                    <a:pt x="48" y="715"/>
                    <a:pt x="227" y="787"/>
                    <a:pt x="418" y="870"/>
                  </a:cubicBezTo>
                  <a:lnTo>
                    <a:pt x="418" y="1239"/>
                  </a:lnTo>
                  <a:cubicBezTo>
                    <a:pt x="310" y="1215"/>
                    <a:pt x="263" y="1191"/>
                    <a:pt x="179" y="1120"/>
                  </a:cubicBezTo>
                  <a:cubicBezTo>
                    <a:pt x="159" y="1104"/>
                    <a:pt x="138" y="1096"/>
                    <a:pt x="118" y="1096"/>
                  </a:cubicBezTo>
                  <a:cubicBezTo>
                    <a:pt x="93" y="1096"/>
                    <a:pt x="69" y="1110"/>
                    <a:pt x="48" y="1144"/>
                  </a:cubicBezTo>
                  <a:cubicBezTo>
                    <a:pt x="1" y="1203"/>
                    <a:pt x="1" y="1263"/>
                    <a:pt x="48" y="1310"/>
                  </a:cubicBezTo>
                  <a:cubicBezTo>
                    <a:pt x="120" y="1418"/>
                    <a:pt x="287" y="1465"/>
                    <a:pt x="418" y="1465"/>
                  </a:cubicBezTo>
                  <a:lnTo>
                    <a:pt x="418" y="1513"/>
                  </a:lnTo>
                  <a:cubicBezTo>
                    <a:pt x="418" y="1549"/>
                    <a:pt x="441" y="1560"/>
                    <a:pt x="477" y="1560"/>
                  </a:cubicBezTo>
                  <a:cubicBezTo>
                    <a:pt x="501" y="1560"/>
                    <a:pt x="537" y="1549"/>
                    <a:pt x="537" y="1513"/>
                  </a:cubicBezTo>
                  <a:lnTo>
                    <a:pt x="537" y="1429"/>
                  </a:lnTo>
                  <a:cubicBezTo>
                    <a:pt x="727" y="1406"/>
                    <a:pt x="894" y="1263"/>
                    <a:pt x="894" y="1025"/>
                  </a:cubicBezTo>
                  <a:cubicBezTo>
                    <a:pt x="906" y="787"/>
                    <a:pt x="763" y="703"/>
                    <a:pt x="549" y="632"/>
                  </a:cubicBezTo>
                  <a:lnTo>
                    <a:pt x="549" y="286"/>
                  </a:lnTo>
                  <a:cubicBezTo>
                    <a:pt x="596" y="286"/>
                    <a:pt x="644" y="298"/>
                    <a:pt x="680" y="334"/>
                  </a:cubicBezTo>
                  <a:cubicBezTo>
                    <a:pt x="707" y="341"/>
                    <a:pt x="738" y="363"/>
                    <a:pt x="771" y="363"/>
                  </a:cubicBezTo>
                  <a:cubicBezTo>
                    <a:pt x="795" y="363"/>
                    <a:pt x="821" y="351"/>
                    <a:pt x="846" y="310"/>
                  </a:cubicBezTo>
                  <a:cubicBezTo>
                    <a:pt x="882" y="275"/>
                    <a:pt x="894" y="215"/>
                    <a:pt x="834" y="167"/>
                  </a:cubicBezTo>
                  <a:cubicBezTo>
                    <a:pt x="763" y="108"/>
                    <a:pt x="644" y="96"/>
                    <a:pt x="537" y="96"/>
                  </a:cubicBezTo>
                  <a:lnTo>
                    <a:pt x="537" y="48"/>
                  </a:lnTo>
                  <a:cubicBezTo>
                    <a:pt x="537" y="13"/>
                    <a:pt x="501" y="1"/>
                    <a:pt x="477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solidFill>
                <a:schemeClr val="accent2">
                  <a:lumMod val="75000"/>
                </a:schemeClr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Google Shape;12537;p53"/>
            <p:cNvSpPr/>
            <p:nvPr/>
          </p:nvSpPr>
          <p:spPr>
            <a:xfrm>
              <a:off x="4875256" y="1557896"/>
              <a:ext cx="82281" cy="82663"/>
            </a:xfrm>
            <a:custGeom>
              <a:avLst/>
              <a:gdLst/>
              <a:ahLst/>
              <a:cxnLst/>
              <a:rect l="l" t="t" r="r" b="b"/>
              <a:pathLst>
                <a:path w="2585" h="2597" extrusionOk="0">
                  <a:moveTo>
                    <a:pt x="1287" y="310"/>
                  </a:moveTo>
                  <a:cubicBezTo>
                    <a:pt x="1823" y="310"/>
                    <a:pt x="2275" y="751"/>
                    <a:pt x="2275" y="1299"/>
                  </a:cubicBezTo>
                  <a:cubicBezTo>
                    <a:pt x="2263" y="1834"/>
                    <a:pt x="1823" y="2275"/>
                    <a:pt x="1287" y="2275"/>
                  </a:cubicBezTo>
                  <a:cubicBezTo>
                    <a:pt x="751" y="2275"/>
                    <a:pt x="310" y="1846"/>
                    <a:pt x="310" y="1299"/>
                  </a:cubicBezTo>
                  <a:cubicBezTo>
                    <a:pt x="310" y="763"/>
                    <a:pt x="739" y="310"/>
                    <a:pt x="1287" y="310"/>
                  </a:cubicBezTo>
                  <a:close/>
                  <a:moveTo>
                    <a:pt x="1287" y="1"/>
                  </a:moveTo>
                  <a:cubicBezTo>
                    <a:pt x="572" y="1"/>
                    <a:pt x="1" y="584"/>
                    <a:pt x="1" y="1299"/>
                  </a:cubicBezTo>
                  <a:cubicBezTo>
                    <a:pt x="1" y="2013"/>
                    <a:pt x="572" y="2596"/>
                    <a:pt x="1287" y="2596"/>
                  </a:cubicBezTo>
                  <a:cubicBezTo>
                    <a:pt x="2001" y="2596"/>
                    <a:pt x="2585" y="2013"/>
                    <a:pt x="2585" y="1299"/>
                  </a:cubicBezTo>
                  <a:cubicBezTo>
                    <a:pt x="2585" y="584"/>
                    <a:pt x="2001" y="1"/>
                    <a:pt x="1287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solidFill>
                <a:schemeClr val="accent2">
                  <a:lumMod val="75000"/>
                </a:schemeClr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Google Shape;12538;p53"/>
            <p:cNvSpPr/>
            <p:nvPr/>
          </p:nvSpPr>
          <p:spPr>
            <a:xfrm>
              <a:off x="4775215" y="1541599"/>
              <a:ext cx="199001" cy="147850"/>
            </a:xfrm>
            <a:custGeom>
              <a:avLst/>
              <a:gdLst/>
              <a:ahLst/>
              <a:cxnLst/>
              <a:rect l="l" t="t" r="r" b="b"/>
              <a:pathLst>
                <a:path w="6252" h="4645" extrusionOk="0">
                  <a:moveTo>
                    <a:pt x="1834" y="1811"/>
                  </a:moveTo>
                  <a:cubicBezTo>
                    <a:pt x="2168" y="1811"/>
                    <a:pt x="2465" y="1989"/>
                    <a:pt x="2644" y="2239"/>
                  </a:cubicBezTo>
                  <a:cubicBezTo>
                    <a:pt x="2680" y="2394"/>
                    <a:pt x="2739" y="2525"/>
                    <a:pt x="2799" y="2656"/>
                  </a:cubicBezTo>
                  <a:cubicBezTo>
                    <a:pt x="2799" y="2704"/>
                    <a:pt x="2811" y="2751"/>
                    <a:pt x="2811" y="2787"/>
                  </a:cubicBezTo>
                  <a:cubicBezTo>
                    <a:pt x="2811" y="3335"/>
                    <a:pt x="2382" y="3775"/>
                    <a:pt x="1834" y="3775"/>
                  </a:cubicBezTo>
                  <a:cubicBezTo>
                    <a:pt x="1298" y="3775"/>
                    <a:pt x="846" y="3347"/>
                    <a:pt x="846" y="2787"/>
                  </a:cubicBezTo>
                  <a:cubicBezTo>
                    <a:pt x="846" y="2251"/>
                    <a:pt x="1275" y="1811"/>
                    <a:pt x="1834" y="1811"/>
                  </a:cubicBezTo>
                  <a:close/>
                  <a:moveTo>
                    <a:pt x="1834" y="1263"/>
                  </a:moveTo>
                  <a:cubicBezTo>
                    <a:pt x="2108" y="1263"/>
                    <a:pt x="2382" y="1334"/>
                    <a:pt x="2620" y="1489"/>
                  </a:cubicBezTo>
                  <a:cubicBezTo>
                    <a:pt x="2608" y="1561"/>
                    <a:pt x="2608" y="1644"/>
                    <a:pt x="2584" y="1727"/>
                  </a:cubicBezTo>
                  <a:cubicBezTo>
                    <a:pt x="2382" y="1572"/>
                    <a:pt x="2108" y="1465"/>
                    <a:pt x="1822" y="1465"/>
                  </a:cubicBezTo>
                  <a:cubicBezTo>
                    <a:pt x="1120" y="1465"/>
                    <a:pt x="536" y="2049"/>
                    <a:pt x="536" y="2763"/>
                  </a:cubicBezTo>
                  <a:cubicBezTo>
                    <a:pt x="536" y="3477"/>
                    <a:pt x="1108" y="4061"/>
                    <a:pt x="1822" y="4061"/>
                  </a:cubicBezTo>
                  <a:cubicBezTo>
                    <a:pt x="2453" y="4061"/>
                    <a:pt x="2953" y="3632"/>
                    <a:pt x="3096" y="3049"/>
                  </a:cubicBezTo>
                  <a:cubicBezTo>
                    <a:pt x="3156" y="3108"/>
                    <a:pt x="3215" y="3156"/>
                    <a:pt x="3275" y="3216"/>
                  </a:cubicBezTo>
                  <a:cubicBezTo>
                    <a:pt x="3084" y="3870"/>
                    <a:pt x="2501" y="4299"/>
                    <a:pt x="1834" y="4299"/>
                  </a:cubicBezTo>
                  <a:cubicBezTo>
                    <a:pt x="1001" y="4299"/>
                    <a:pt x="310" y="3608"/>
                    <a:pt x="310" y="2775"/>
                  </a:cubicBezTo>
                  <a:cubicBezTo>
                    <a:pt x="310" y="1942"/>
                    <a:pt x="1001" y="1263"/>
                    <a:pt x="1834" y="1263"/>
                  </a:cubicBezTo>
                  <a:close/>
                  <a:moveTo>
                    <a:pt x="4430" y="1"/>
                  </a:moveTo>
                  <a:cubicBezTo>
                    <a:pt x="3644" y="1"/>
                    <a:pt x="2977" y="501"/>
                    <a:pt x="2703" y="1203"/>
                  </a:cubicBezTo>
                  <a:cubicBezTo>
                    <a:pt x="2441" y="1049"/>
                    <a:pt x="2144" y="977"/>
                    <a:pt x="1834" y="977"/>
                  </a:cubicBezTo>
                  <a:cubicBezTo>
                    <a:pt x="822" y="977"/>
                    <a:pt x="1" y="1799"/>
                    <a:pt x="1" y="2811"/>
                  </a:cubicBezTo>
                  <a:cubicBezTo>
                    <a:pt x="1" y="3823"/>
                    <a:pt x="822" y="4644"/>
                    <a:pt x="1834" y="4644"/>
                  </a:cubicBezTo>
                  <a:cubicBezTo>
                    <a:pt x="2608" y="4644"/>
                    <a:pt x="3287" y="4168"/>
                    <a:pt x="3561" y="3430"/>
                  </a:cubicBezTo>
                  <a:cubicBezTo>
                    <a:pt x="3811" y="3573"/>
                    <a:pt x="4108" y="3656"/>
                    <a:pt x="4430" y="3656"/>
                  </a:cubicBezTo>
                  <a:cubicBezTo>
                    <a:pt x="4846" y="3656"/>
                    <a:pt x="5251" y="3513"/>
                    <a:pt x="5585" y="3251"/>
                  </a:cubicBezTo>
                  <a:cubicBezTo>
                    <a:pt x="5894" y="3001"/>
                    <a:pt x="6132" y="2632"/>
                    <a:pt x="6216" y="2239"/>
                  </a:cubicBezTo>
                  <a:cubicBezTo>
                    <a:pt x="6228" y="2144"/>
                    <a:pt x="6192" y="2049"/>
                    <a:pt x="6097" y="2037"/>
                  </a:cubicBezTo>
                  <a:cubicBezTo>
                    <a:pt x="6086" y="2035"/>
                    <a:pt x="6076" y="2035"/>
                    <a:pt x="6065" y="2035"/>
                  </a:cubicBezTo>
                  <a:cubicBezTo>
                    <a:pt x="5991" y="2035"/>
                    <a:pt x="5917" y="2072"/>
                    <a:pt x="5906" y="2156"/>
                  </a:cubicBezTo>
                  <a:cubicBezTo>
                    <a:pt x="5739" y="2835"/>
                    <a:pt x="5144" y="3335"/>
                    <a:pt x="4430" y="3335"/>
                  </a:cubicBezTo>
                  <a:cubicBezTo>
                    <a:pt x="3882" y="3335"/>
                    <a:pt x="3394" y="3037"/>
                    <a:pt x="3120" y="2561"/>
                  </a:cubicBezTo>
                  <a:cubicBezTo>
                    <a:pt x="3096" y="2406"/>
                    <a:pt x="3037" y="2263"/>
                    <a:pt x="2965" y="2120"/>
                  </a:cubicBezTo>
                  <a:cubicBezTo>
                    <a:pt x="2763" y="1191"/>
                    <a:pt x="3477" y="310"/>
                    <a:pt x="4430" y="310"/>
                  </a:cubicBezTo>
                  <a:cubicBezTo>
                    <a:pt x="5144" y="310"/>
                    <a:pt x="5739" y="787"/>
                    <a:pt x="5906" y="1489"/>
                  </a:cubicBezTo>
                  <a:cubicBezTo>
                    <a:pt x="5916" y="1560"/>
                    <a:pt x="5986" y="1613"/>
                    <a:pt x="6058" y="1613"/>
                  </a:cubicBezTo>
                  <a:cubicBezTo>
                    <a:pt x="6071" y="1613"/>
                    <a:pt x="6084" y="1612"/>
                    <a:pt x="6097" y="1608"/>
                  </a:cubicBezTo>
                  <a:cubicBezTo>
                    <a:pt x="6192" y="1584"/>
                    <a:pt x="6251" y="1501"/>
                    <a:pt x="6216" y="1406"/>
                  </a:cubicBezTo>
                  <a:cubicBezTo>
                    <a:pt x="6132" y="1013"/>
                    <a:pt x="5906" y="656"/>
                    <a:pt x="5585" y="394"/>
                  </a:cubicBezTo>
                  <a:cubicBezTo>
                    <a:pt x="5251" y="132"/>
                    <a:pt x="4846" y="1"/>
                    <a:pt x="4430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solidFill>
                <a:schemeClr val="accent2">
                  <a:lumMod val="75000"/>
                </a:schemeClr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Google Shape;12539;p53"/>
            <p:cNvSpPr/>
            <p:nvPr/>
          </p:nvSpPr>
          <p:spPr>
            <a:xfrm>
              <a:off x="4901803" y="1574957"/>
              <a:ext cx="28838" cy="50069"/>
            </a:xfrm>
            <a:custGeom>
              <a:avLst/>
              <a:gdLst/>
              <a:ahLst/>
              <a:cxnLst/>
              <a:rect l="l" t="t" r="r" b="b"/>
              <a:pathLst>
                <a:path w="906" h="1573" extrusionOk="0">
                  <a:moveTo>
                    <a:pt x="429" y="322"/>
                  </a:moveTo>
                  <a:lnTo>
                    <a:pt x="429" y="596"/>
                  </a:lnTo>
                  <a:cubicBezTo>
                    <a:pt x="310" y="548"/>
                    <a:pt x="274" y="513"/>
                    <a:pt x="274" y="453"/>
                  </a:cubicBezTo>
                  <a:cubicBezTo>
                    <a:pt x="274" y="358"/>
                    <a:pt x="358" y="334"/>
                    <a:pt x="429" y="322"/>
                  </a:cubicBezTo>
                  <a:close/>
                  <a:moveTo>
                    <a:pt x="512" y="894"/>
                  </a:moveTo>
                  <a:cubicBezTo>
                    <a:pt x="631" y="941"/>
                    <a:pt x="667" y="1001"/>
                    <a:pt x="667" y="1072"/>
                  </a:cubicBezTo>
                  <a:cubicBezTo>
                    <a:pt x="667" y="1167"/>
                    <a:pt x="608" y="1215"/>
                    <a:pt x="512" y="1227"/>
                  </a:cubicBezTo>
                  <a:lnTo>
                    <a:pt x="512" y="894"/>
                  </a:lnTo>
                  <a:close/>
                  <a:moveTo>
                    <a:pt x="453" y="1"/>
                  </a:moveTo>
                  <a:cubicBezTo>
                    <a:pt x="429" y="1"/>
                    <a:pt x="393" y="24"/>
                    <a:pt x="393" y="48"/>
                  </a:cubicBezTo>
                  <a:lnTo>
                    <a:pt x="393" y="108"/>
                  </a:lnTo>
                  <a:cubicBezTo>
                    <a:pt x="167" y="132"/>
                    <a:pt x="24" y="251"/>
                    <a:pt x="24" y="477"/>
                  </a:cubicBezTo>
                  <a:cubicBezTo>
                    <a:pt x="24" y="715"/>
                    <a:pt x="203" y="798"/>
                    <a:pt x="393" y="870"/>
                  </a:cubicBezTo>
                  <a:lnTo>
                    <a:pt x="393" y="1239"/>
                  </a:lnTo>
                  <a:cubicBezTo>
                    <a:pt x="286" y="1227"/>
                    <a:pt x="250" y="1179"/>
                    <a:pt x="155" y="1120"/>
                  </a:cubicBezTo>
                  <a:cubicBezTo>
                    <a:pt x="138" y="1108"/>
                    <a:pt x="122" y="1102"/>
                    <a:pt x="106" y="1102"/>
                  </a:cubicBezTo>
                  <a:cubicBezTo>
                    <a:pt x="46" y="1102"/>
                    <a:pt x="0" y="1182"/>
                    <a:pt x="0" y="1239"/>
                  </a:cubicBezTo>
                  <a:cubicBezTo>
                    <a:pt x="0" y="1275"/>
                    <a:pt x="12" y="1298"/>
                    <a:pt x="24" y="1310"/>
                  </a:cubicBezTo>
                  <a:cubicBezTo>
                    <a:pt x="96" y="1417"/>
                    <a:pt x="262" y="1465"/>
                    <a:pt x="393" y="1465"/>
                  </a:cubicBezTo>
                  <a:lnTo>
                    <a:pt x="393" y="1525"/>
                  </a:lnTo>
                  <a:cubicBezTo>
                    <a:pt x="393" y="1548"/>
                    <a:pt x="429" y="1572"/>
                    <a:pt x="453" y="1572"/>
                  </a:cubicBezTo>
                  <a:cubicBezTo>
                    <a:pt x="488" y="1572"/>
                    <a:pt x="512" y="1548"/>
                    <a:pt x="512" y="1525"/>
                  </a:cubicBezTo>
                  <a:lnTo>
                    <a:pt x="512" y="1465"/>
                  </a:lnTo>
                  <a:cubicBezTo>
                    <a:pt x="715" y="1429"/>
                    <a:pt x="869" y="1298"/>
                    <a:pt x="869" y="1060"/>
                  </a:cubicBezTo>
                  <a:cubicBezTo>
                    <a:pt x="905" y="810"/>
                    <a:pt x="739" y="715"/>
                    <a:pt x="536" y="644"/>
                  </a:cubicBezTo>
                  <a:lnTo>
                    <a:pt x="536" y="298"/>
                  </a:lnTo>
                  <a:cubicBezTo>
                    <a:pt x="608" y="298"/>
                    <a:pt x="631" y="322"/>
                    <a:pt x="715" y="358"/>
                  </a:cubicBezTo>
                  <a:cubicBezTo>
                    <a:pt x="728" y="367"/>
                    <a:pt x="742" y="372"/>
                    <a:pt x="758" y="372"/>
                  </a:cubicBezTo>
                  <a:cubicBezTo>
                    <a:pt x="784" y="372"/>
                    <a:pt x="811" y="355"/>
                    <a:pt x="834" y="310"/>
                  </a:cubicBezTo>
                  <a:cubicBezTo>
                    <a:pt x="858" y="274"/>
                    <a:pt x="869" y="215"/>
                    <a:pt x="810" y="167"/>
                  </a:cubicBezTo>
                  <a:cubicBezTo>
                    <a:pt x="739" y="108"/>
                    <a:pt x="619" y="96"/>
                    <a:pt x="512" y="96"/>
                  </a:cubicBezTo>
                  <a:lnTo>
                    <a:pt x="512" y="48"/>
                  </a:lnTo>
                  <a:cubicBezTo>
                    <a:pt x="512" y="24"/>
                    <a:pt x="488" y="1"/>
                    <a:pt x="453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solidFill>
                <a:schemeClr val="accent2">
                  <a:lumMod val="75000"/>
                </a:schemeClr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Google Shape;12540;p53"/>
            <p:cNvSpPr/>
            <p:nvPr/>
          </p:nvSpPr>
          <p:spPr>
            <a:xfrm>
              <a:off x="4670239" y="1657269"/>
              <a:ext cx="359679" cy="206163"/>
            </a:xfrm>
            <a:custGeom>
              <a:avLst/>
              <a:gdLst/>
              <a:ahLst/>
              <a:cxnLst/>
              <a:rect l="l" t="t" r="r" b="b"/>
              <a:pathLst>
                <a:path w="11300" h="6477" extrusionOk="0">
                  <a:moveTo>
                    <a:pt x="3590" y="1935"/>
                  </a:moveTo>
                  <a:cubicBezTo>
                    <a:pt x="3607" y="1935"/>
                    <a:pt x="3623" y="1948"/>
                    <a:pt x="3632" y="1975"/>
                  </a:cubicBezTo>
                  <a:cubicBezTo>
                    <a:pt x="3715" y="2129"/>
                    <a:pt x="4727" y="4832"/>
                    <a:pt x="4751" y="4939"/>
                  </a:cubicBezTo>
                  <a:cubicBezTo>
                    <a:pt x="4775" y="4951"/>
                    <a:pt x="4751" y="4975"/>
                    <a:pt x="4727" y="4987"/>
                  </a:cubicBezTo>
                  <a:lnTo>
                    <a:pt x="4013" y="5261"/>
                  </a:lnTo>
                  <a:cubicBezTo>
                    <a:pt x="3965" y="5130"/>
                    <a:pt x="2941" y="2403"/>
                    <a:pt x="2870" y="2213"/>
                  </a:cubicBezTo>
                  <a:lnTo>
                    <a:pt x="3572" y="1939"/>
                  </a:lnTo>
                  <a:cubicBezTo>
                    <a:pt x="3578" y="1936"/>
                    <a:pt x="3584" y="1935"/>
                    <a:pt x="3590" y="1935"/>
                  </a:cubicBezTo>
                  <a:close/>
                  <a:moveTo>
                    <a:pt x="2584" y="2308"/>
                  </a:moveTo>
                  <a:lnTo>
                    <a:pt x="3727" y="5368"/>
                  </a:lnTo>
                  <a:cubicBezTo>
                    <a:pt x="3180" y="5570"/>
                    <a:pt x="1810" y="6082"/>
                    <a:pt x="1584" y="6166"/>
                  </a:cubicBezTo>
                  <a:cubicBezTo>
                    <a:pt x="1577" y="6172"/>
                    <a:pt x="1569" y="6175"/>
                    <a:pt x="1560" y="6175"/>
                  </a:cubicBezTo>
                  <a:cubicBezTo>
                    <a:pt x="1537" y="6175"/>
                    <a:pt x="1509" y="6156"/>
                    <a:pt x="1501" y="6130"/>
                  </a:cubicBezTo>
                  <a:lnTo>
                    <a:pt x="394" y="3201"/>
                  </a:lnTo>
                  <a:cubicBezTo>
                    <a:pt x="382" y="3177"/>
                    <a:pt x="394" y="3130"/>
                    <a:pt x="441" y="3118"/>
                  </a:cubicBezTo>
                  <a:cubicBezTo>
                    <a:pt x="1144" y="2844"/>
                    <a:pt x="2096" y="2487"/>
                    <a:pt x="2584" y="2308"/>
                  </a:cubicBezTo>
                  <a:close/>
                  <a:moveTo>
                    <a:pt x="10358" y="1"/>
                  </a:moveTo>
                  <a:cubicBezTo>
                    <a:pt x="10108" y="1"/>
                    <a:pt x="9869" y="131"/>
                    <a:pt x="9692" y="308"/>
                  </a:cubicBezTo>
                  <a:lnTo>
                    <a:pt x="7966" y="1737"/>
                  </a:lnTo>
                  <a:cubicBezTo>
                    <a:pt x="7883" y="1522"/>
                    <a:pt x="7668" y="1308"/>
                    <a:pt x="7263" y="1308"/>
                  </a:cubicBezTo>
                  <a:cubicBezTo>
                    <a:pt x="6756" y="1308"/>
                    <a:pt x="6387" y="1304"/>
                    <a:pt x="6108" y="1304"/>
                  </a:cubicBezTo>
                  <a:cubicBezTo>
                    <a:pt x="5503" y="1304"/>
                    <a:pt x="5318" y="1321"/>
                    <a:pt x="5049" y="1427"/>
                  </a:cubicBezTo>
                  <a:lnTo>
                    <a:pt x="3953" y="1868"/>
                  </a:lnTo>
                  <a:lnTo>
                    <a:pt x="3930" y="1820"/>
                  </a:lnTo>
                  <a:cubicBezTo>
                    <a:pt x="3875" y="1675"/>
                    <a:pt x="3745" y="1592"/>
                    <a:pt x="3597" y="1592"/>
                  </a:cubicBezTo>
                  <a:cubicBezTo>
                    <a:pt x="3550" y="1592"/>
                    <a:pt x="3502" y="1600"/>
                    <a:pt x="3453" y="1618"/>
                  </a:cubicBezTo>
                  <a:lnTo>
                    <a:pt x="2620" y="1927"/>
                  </a:lnTo>
                  <a:cubicBezTo>
                    <a:pt x="2251" y="2058"/>
                    <a:pt x="1108" y="2510"/>
                    <a:pt x="298" y="2808"/>
                  </a:cubicBezTo>
                  <a:cubicBezTo>
                    <a:pt x="96" y="2880"/>
                    <a:pt x="1" y="3106"/>
                    <a:pt x="84" y="3308"/>
                  </a:cubicBezTo>
                  <a:lnTo>
                    <a:pt x="1179" y="6225"/>
                  </a:lnTo>
                  <a:cubicBezTo>
                    <a:pt x="1234" y="6389"/>
                    <a:pt x="1379" y="6476"/>
                    <a:pt x="1540" y="6476"/>
                  </a:cubicBezTo>
                  <a:cubicBezTo>
                    <a:pt x="1590" y="6476"/>
                    <a:pt x="1641" y="6468"/>
                    <a:pt x="1691" y="6451"/>
                  </a:cubicBezTo>
                  <a:cubicBezTo>
                    <a:pt x="1941" y="6368"/>
                    <a:pt x="3608" y="5725"/>
                    <a:pt x="3977" y="5594"/>
                  </a:cubicBezTo>
                  <a:lnTo>
                    <a:pt x="4858" y="5261"/>
                  </a:lnTo>
                  <a:cubicBezTo>
                    <a:pt x="5049" y="5189"/>
                    <a:pt x="5144" y="4975"/>
                    <a:pt x="5061" y="4785"/>
                  </a:cubicBezTo>
                  <a:lnTo>
                    <a:pt x="5049" y="4737"/>
                  </a:lnTo>
                  <a:cubicBezTo>
                    <a:pt x="5620" y="4499"/>
                    <a:pt x="5632" y="4475"/>
                    <a:pt x="6228" y="4475"/>
                  </a:cubicBezTo>
                  <a:cubicBezTo>
                    <a:pt x="6311" y="4475"/>
                    <a:pt x="6394" y="4404"/>
                    <a:pt x="6394" y="4308"/>
                  </a:cubicBezTo>
                  <a:cubicBezTo>
                    <a:pt x="6394" y="4225"/>
                    <a:pt x="6311" y="4142"/>
                    <a:pt x="6228" y="4142"/>
                  </a:cubicBezTo>
                  <a:cubicBezTo>
                    <a:pt x="5585" y="4142"/>
                    <a:pt x="5525" y="4189"/>
                    <a:pt x="4930" y="4439"/>
                  </a:cubicBezTo>
                  <a:lnTo>
                    <a:pt x="4073" y="2153"/>
                  </a:lnTo>
                  <a:lnTo>
                    <a:pt x="5168" y="1689"/>
                  </a:lnTo>
                  <a:cubicBezTo>
                    <a:pt x="5361" y="1615"/>
                    <a:pt x="5513" y="1601"/>
                    <a:pt x="5986" y="1601"/>
                  </a:cubicBezTo>
                  <a:cubicBezTo>
                    <a:pt x="6270" y="1601"/>
                    <a:pt x="6670" y="1606"/>
                    <a:pt x="7263" y="1606"/>
                  </a:cubicBezTo>
                  <a:cubicBezTo>
                    <a:pt x="7442" y="1606"/>
                    <a:pt x="7561" y="1665"/>
                    <a:pt x="7644" y="1784"/>
                  </a:cubicBezTo>
                  <a:cubicBezTo>
                    <a:pt x="7704" y="1868"/>
                    <a:pt x="7704" y="1963"/>
                    <a:pt x="7716" y="1987"/>
                  </a:cubicBezTo>
                  <a:cubicBezTo>
                    <a:pt x="7716" y="2046"/>
                    <a:pt x="7668" y="2344"/>
                    <a:pt x="7382" y="2391"/>
                  </a:cubicBezTo>
                  <a:cubicBezTo>
                    <a:pt x="6942" y="2463"/>
                    <a:pt x="5989" y="2594"/>
                    <a:pt x="5978" y="2594"/>
                  </a:cubicBezTo>
                  <a:cubicBezTo>
                    <a:pt x="5882" y="2606"/>
                    <a:pt x="5823" y="2689"/>
                    <a:pt x="5835" y="2772"/>
                  </a:cubicBezTo>
                  <a:cubicBezTo>
                    <a:pt x="5858" y="2844"/>
                    <a:pt x="5918" y="2903"/>
                    <a:pt x="6001" y="2903"/>
                  </a:cubicBezTo>
                  <a:lnTo>
                    <a:pt x="6037" y="2903"/>
                  </a:lnTo>
                  <a:cubicBezTo>
                    <a:pt x="6049" y="2903"/>
                    <a:pt x="7001" y="2772"/>
                    <a:pt x="7442" y="2701"/>
                  </a:cubicBezTo>
                  <a:cubicBezTo>
                    <a:pt x="7859" y="2630"/>
                    <a:pt x="8014" y="2284"/>
                    <a:pt x="8037" y="2046"/>
                  </a:cubicBezTo>
                  <a:lnTo>
                    <a:pt x="9919" y="498"/>
                  </a:lnTo>
                  <a:cubicBezTo>
                    <a:pt x="10039" y="385"/>
                    <a:pt x="10193" y="287"/>
                    <a:pt x="10356" y="287"/>
                  </a:cubicBezTo>
                  <a:cubicBezTo>
                    <a:pt x="10451" y="287"/>
                    <a:pt x="10549" y="320"/>
                    <a:pt x="10645" y="403"/>
                  </a:cubicBezTo>
                  <a:cubicBezTo>
                    <a:pt x="10942" y="701"/>
                    <a:pt x="10681" y="1058"/>
                    <a:pt x="10597" y="1141"/>
                  </a:cubicBezTo>
                  <a:cubicBezTo>
                    <a:pt x="10526" y="1213"/>
                    <a:pt x="8240" y="3677"/>
                    <a:pt x="8240" y="3677"/>
                  </a:cubicBezTo>
                  <a:cubicBezTo>
                    <a:pt x="7906" y="4070"/>
                    <a:pt x="7466" y="4130"/>
                    <a:pt x="7263" y="4130"/>
                  </a:cubicBezTo>
                  <a:lnTo>
                    <a:pt x="6966" y="4130"/>
                  </a:lnTo>
                  <a:cubicBezTo>
                    <a:pt x="6882" y="4130"/>
                    <a:pt x="6811" y="4201"/>
                    <a:pt x="6811" y="4296"/>
                  </a:cubicBezTo>
                  <a:cubicBezTo>
                    <a:pt x="6811" y="4380"/>
                    <a:pt x="6882" y="4463"/>
                    <a:pt x="6966" y="4463"/>
                  </a:cubicBezTo>
                  <a:lnTo>
                    <a:pt x="7287" y="4463"/>
                  </a:lnTo>
                  <a:cubicBezTo>
                    <a:pt x="7502" y="4439"/>
                    <a:pt x="8061" y="4368"/>
                    <a:pt x="8478" y="3892"/>
                  </a:cubicBezTo>
                  <a:lnTo>
                    <a:pt x="10835" y="1344"/>
                  </a:lnTo>
                  <a:cubicBezTo>
                    <a:pt x="11062" y="1153"/>
                    <a:pt x="11300" y="629"/>
                    <a:pt x="10871" y="213"/>
                  </a:cubicBezTo>
                  <a:cubicBezTo>
                    <a:pt x="10706" y="62"/>
                    <a:pt x="10530" y="1"/>
                    <a:pt x="10358" y="1"/>
                  </a:cubicBezTo>
                  <a:close/>
                </a:path>
              </a:pathLst>
            </a:custGeom>
            <a:solidFill>
              <a:sysClr val="window" lastClr="FFFFFF">
                <a:lumMod val="95000"/>
              </a:sysClr>
            </a:solidFill>
            <a:ln>
              <a:solidFill>
                <a:schemeClr val="accent2">
                  <a:lumMod val="75000"/>
                </a:schemeClr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322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 rot="10800000" flipH="1" flipV="1">
            <a:off x="0" y="109968"/>
            <a:ext cx="8020280" cy="1183255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ource Sans Pro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66" y="322456"/>
            <a:ext cx="7612387" cy="758280"/>
          </a:xfrm>
        </p:spPr>
        <p:txBody>
          <a:bodyPr>
            <a:noAutofit/>
          </a:bodyPr>
          <a:lstStyle/>
          <a:p>
            <a:pPr algn="ctr"/>
            <a:r>
              <a:rPr lang="ka-GE" sz="2400" b="1" dirty="0">
                <a:solidFill>
                  <a:schemeClr val="accent5">
                    <a:lumMod val="50000"/>
                  </a:schemeClr>
                </a:solidFill>
              </a:rPr>
              <a:t>ჯანდაცვის დაფინანსების მოდელის ცვლილება-ჯანდაცვის დაზღვევის საკანონმდებლო ინიციატივა (3)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8393" y="1392376"/>
            <a:ext cx="9360508" cy="55647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5) კანონი დაადგენს მოთხოვნებს/შერჩევის კრიტერიუმებს იმ სადაზღვევო კომპანიების მიმართ, რომლებიც შეიძლება ჩაერთონ </a:t>
            </a: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პროგრამაში</a:t>
            </a:r>
          </a:p>
          <a:p>
            <a:pPr marL="0" indent="0" algn="ctr">
              <a:buNone/>
            </a:pPr>
            <a:endParaRPr lang="ka-GE" sz="2400" dirty="0"/>
          </a:p>
          <a:p>
            <a:pPr marL="0" indent="0" algn="ctr">
              <a:buNone/>
            </a:pP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6) მნიშვნელოვანია შეფასდეს რა ზეგავლენა ექნება ახალი ინიციატივის ამოქმედებაზე საგადასახადო კოდექსის მიხედვით დამქირავებლის მიერ ჯანდაცვის დაზღვევაზე გადახდილი თანხის საშემოსავლო გადასახადით დაბეგვრის წესს. </a:t>
            </a:r>
            <a:endParaRPr lang="en-US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ka-GE" sz="2400" i="1" dirty="0">
                <a:solidFill>
                  <a:schemeClr val="accent5">
                    <a:lumMod val="50000"/>
                  </a:schemeClr>
                </a:solidFill>
              </a:rPr>
              <a:t>მუხლი 101 ხელფასის სახით მიღებული შემოსავლები: თ) დამქირავებლის მიერ დაქირავებულისათვის სიცოცხლისა და ჯანმრთელობის დაზღვევის შემთხვევაში ან საპენსიო დაზღვევის ხელშეკრულების მიხედვით სადაზღვევო პრემიის ან სხვა თანხის გადახდისას – დამქირავებლის მიერ გადახდილი სადაზღვევო პრემიის ან სხვა თანხის მოცულობა</a:t>
            </a: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;)</a:t>
            </a:r>
          </a:p>
        </p:txBody>
      </p:sp>
      <p:sp>
        <p:nvSpPr>
          <p:cNvPr id="5" name="Oval 4"/>
          <p:cNvSpPr/>
          <p:nvPr/>
        </p:nvSpPr>
        <p:spPr>
          <a:xfrm>
            <a:off x="2872441" y="2608683"/>
            <a:ext cx="5745707" cy="24566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3234162" y="6491155"/>
            <a:ext cx="5745707" cy="24566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9" name="Google Shape;8200;p47"/>
          <p:cNvGrpSpPr/>
          <p:nvPr/>
        </p:nvGrpSpPr>
        <p:grpSpPr>
          <a:xfrm>
            <a:off x="10041167" y="324468"/>
            <a:ext cx="717512" cy="756268"/>
            <a:chOff x="-3462150" y="2046625"/>
            <a:chExt cx="224500" cy="291450"/>
          </a:xfrm>
        </p:grpSpPr>
        <p:sp>
          <p:nvSpPr>
            <p:cNvPr id="10" name="Google Shape;8201;p47"/>
            <p:cNvSpPr/>
            <p:nvPr/>
          </p:nvSpPr>
          <p:spPr>
            <a:xfrm>
              <a:off x="-3425125" y="2253000"/>
              <a:ext cx="51225" cy="50425"/>
            </a:xfrm>
            <a:custGeom>
              <a:avLst/>
              <a:gdLst/>
              <a:ahLst/>
              <a:cxnLst/>
              <a:rect l="l" t="t" r="r" b="b"/>
              <a:pathLst>
                <a:path w="2049" h="2017" extrusionOk="0">
                  <a:moveTo>
                    <a:pt x="1009" y="662"/>
                  </a:moveTo>
                  <a:cubicBezTo>
                    <a:pt x="1198" y="662"/>
                    <a:pt x="1355" y="819"/>
                    <a:pt x="1355" y="1008"/>
                  </a:cubicBezTo>
                  <a:cubicBezTo>
                    <a:pt x="1355" y="1197"/>
                    <a:pt x="1166" y="1355"/>
                    <a:pt x="1009" y="1355"/>
                  </a:cubicBezTo>
                  <a:cubicBezTo>
                    <a:pt x="820" y="1355"/>
                    <a:pt x="662" y="1197"/>
                    <a:pt x="662" y="1008"/>
                  </a:cubicBezTo>
                  <a:cubicBezTo>
                    <a:pt x="662" y="819"/>
                    <a:pt x="820" y="662"/>
                    <a:pt x="1009" y="662"/>
                  </a:cubicBezTo>
                  <a:close/>
                  <a:moveTo>
                    <a:pt x="1009" y="0"/>
                  </a:moveTo>
                  <a:cubicBezTo>
                    <a:pt x="473" y="0"/>
                    <a:pt x="0" y="441"/>
                    <a:pt x="0" y="1008"/>
                  </a:cubicBezTo>
                  <a:cubicBezTo>
                    <a:pt x="0" y="1575"/>
                    <a:pt x="473" y="2016"/>
                    <a:pt x="1009" y="2016"/>
                  </a:cubicBezTo>
                  <a:cubicBezTo>
                    <a:pt x="1576" y="2016"/>
                    <a:pt x="2048" y="1575"/>
                    <a:pt x="2048" y="1008"/>
                  </a:cubicBezTo>
                  <a:cubicBezTo>
                    <a:pt x="2048" y="441"/>
                    <a:pt x="1576" y="0"/>
                    <a:pt x="1009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" name="Google Shape;8202;p47"/>
            <p:cNvSpPr/>
            <p:nvPr/>
          </p:nvSpPr>
          <p:spPr>
            <a:xfrm>
              <a:off x="-3425125" y="2116725"/>
              <a:ext cx="51225" cy="49650"/>
            </a:xfrm>
            <a:custGeom>
              <a:avLst/>
              <a:gdLst/>
              <a:ahLst/>
              <a:cxnLst/>
              <a:rect l="l" t="t" r="r" b="b"/>
              <a:pathLst>
                <a:path w="2049" h="1986" extrusionOk="0">
                  <a:moveTo>
                    <a:pt x="343" y="1"/>
                  </a:moveTo>
                  <a:cubicBezTo>
                    <a:pt x="252" y="1"/>
                    <a:pt x="158" y="32"/>
                    <a:pt x="95" y="95"/>
                  </a:cubicBezTo>
                  <a:cubicBezTo>
                    <a:pt x="0" y="190"/>
                    <a:pt x="0" y="442"/>
                    <a:pt x="95" y="536"/>
                  </a:cubicBezTo>
                  <a:lnTo>
                    <a:pt x="536" y="977"/>
                  </a:lnTo>
                  <a:lnTo>
                    <a:pt x="95" y="1418"/>
                  </a:lnTo>
                  <a:cubicBezTo>
                    <a:pt x="0" y="1544"/>
                    <a:pt x="0" y="1765"/>
                    <a:pt x="95" y="1891"/>
                  </a:cubicBezTo>
                  <a:cubicBezTo>
                    <a:pt x="158" y="1954"/>
                    <a:pt x="252" y="1986"/>
                    <a:pt x="343" y="1986"/>
                  </a:cubicBezTo>
                  <a:cubicBezTo>
                    <a:pt x="434" y="1986"/>
                    <a:pt x="520" y="1954"/>
                    <a:pt x="568" y="1891"/>
                  </a:cubicBezTo>
                  <a:lnTo>
                    <a:pt x="1009" y="1450"/>
                  </a:lnTo>
                  <a:lnTo>
                    <a:pt x="1450" y="1891"/>
                  </a:lnTo>
                  <a:cubicBezTo>
                    <a:pt x="1513" y="1954"/>
                    <a:pt x="1599" y="1986"/>
                    <a:pt x="1686" y="1986"/>
                  </a:cubicBezTo>
                  <a:cubicBezTo>
                    <a:pt x="1773" y="1986"/>
                    <a:pt x="1859" y="1954"/>
                    <a:pt x="1922" y="1891"/>
                  </a:cubicBezTo>
                  <a:cubicBezTo>
                    <a:pt x="2048" y="1765"/>
                    <a:pt x="2048" y="1544"/>
                    <a:pt x="1922" y="1418"/>
                  </a:cubicBezTo>
                  <a:lnTo>
                    <a:pt x="1481" y="977"/>
                  </a:lnTo>
                  <a:lnTo>
                    <a:pt x="1922" y="536"/>
                  </a:lnTo>
                  <a:cubicBezTo>
                    <a:pt x="2048" y="442"/>
                    <a:pt x="2048" y="190"/>
                    <a:pt x="1922" y="95"/>
                  </a:cubicBezTo>
                  <a:cubicBezTo>
                    <a:pt x="1859" y="32"/>
                    <a:pt x="1773" y="1"/>
                    <a:pt x="1686" y="1"/>
                  </a:cubicBezTo>
                  <a:cubicBezTo>
                    <a:pt x="1599" y="1"/>
                    <a:pt x="1513" y="32"/>
                    <a:pt x="1450" y="95"/>
                  </a:cubicBezTo>
                  <a:lnTo>
                    <a:pt x="1009" y="505"/>
                  </a:lnTo>
                  <a:lnTo>
                    <a:pt x="568" y="95"/>
                  </a:lnTo>
                  <a:cubicBezTo>
                    <a:pt x="520" y="32"/>
                    <a:pt x="434" y="1"/>
                    <a:pt x="343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" name="Google Shape;8203;p47"/>
            <p:cNvSpPr/>
            <p:nvPr/>
          </p:nvSpPr>
          <p:spPr>
            <a:xfrm>
              <a:off x="-3425125" y="2185250"/>
              <a:ext cx="51225" cy="49650"/>
            </a:xfrm>
            <a:custGeom>
              <a:avLst/>
              <a:gdLst/>
              <a:ahLst/>
              <a:cxnLst/>
              <a:rect l="l" t="t" r="r" b="b"/>
              <a:pathLst>
                <a:path w="2049" h="1986" extrusionOk="0">
                  <a:moveTo>
                    <a:pt x="343" y="1"/>
                  </a:moveTo>
                  <a:cubicBezTo>
                    <a:pt x="252" y="1"/>
                    <a:pt x="158" y="32"/>
                    <a:pt x="95" y="95"/>
                  </a:cubicBezTo>
                  <a:cubicBezTo>
                    <a:pt x="0" y="221"/>
                    <a:pt x="0" y="442"/>
                    <a:pt x="95" y="568"/>
                  </a:cubicBezTo>
                  <a:lnTo>
                    <a:pt x="536" y="1009"/>
                  </a:lnTo>
                  <a:lnTo>
                    <a:pt x="95" y="1418"/>
                  </a:lnTo>
                  <a:cubicBezTo>
                    <a:pt x="0" y="1544"/>
                    <a:pt x="0" y="1796"/>
                    <a:pt x="95" y="1891"/>
                  </a:cubicBezTo>
                  <a:cubicBezTo>
                    <a:pt x="158" y="1954"/>
                    <a:pt x="252" y="1985"/>
                    <a:pt x="343" y="1985"/>
                  </a:cubicBezTo>
                  <a:cubicBezTo>
                    <a:pt x="434" y="1985"/>
                    <a:pt x="520" y="1954"/>
                    <a:pt x="568" y="1891"/>
                  </a:cubicBezTo>
                  <a:lnTo>
                    <a:pt x="1009" y="1481"/>
                  </a:lnTo>
                  <a:lnTo>
                    <a:pt x="1450" y="1891"/>
                  </a:lnTo>
                  <a:cubicBezTo>
                    <a:pt x="1513" y="1954"/>
                    <a:pt x="1599" y="1985"/>
                    <a:pt x="1686" y="1985"/>
                  </a:cubicBezTo>
                  <a:cubicBezTo>
                    <a:pt x="1773" y="1985"/>
                    <a:pt x="1859" y="1954"/>
                    <a:pt x="1922" y="1891"/>
                  </a:cubicBezTo>
                  <a:cubicBezTo>
                    <a:pt x="2048" y="1796"/>
                    <a:pt x="2048" y="1544"/>
                    <a:pt x="1922" y="1418"/>
                  </a:cubicBezTo>
                  <a:lnTo>
                    <a:pt x="1481" y="1009"/>
                  </a:lnTo>
                  <a:lnTo>
                    <a:pt x="1922" y="568"/>
                  </a:lnTo>
                  <a:cubicBezTo>
                    <a:pt x="2048" y="410"/>
                    <a:pt x="2048" y="221"/>
                    <a:pt x="1922" y="95"/>
                  </a:cubicBezTo>
                  <a:cubicBezTo>
                    <a:pt x="1859" y="32"/>
                    <a:pt x="1773" y="1"/>
                    <a:pt x="1686" y="1"/>
                  </a:cubicBezTo>
                  <a:cubicBezTo>
                    <a:pt x="1599" y="1"/>
                    <a:pt x="1513" y="32"/>
                    <a:pt x="1450" y="95"/>
                  </a:cubicBezTo>
                  <a:lnTo>
                    <a:pt x="1009" y="536"/>
                  </a:lnTo>
                  <a:lnTo>
                    <a:pt x="568" y="95"/>
                  </a:lnTo>
                  <a:cubicBezTo>
                    <a:pt x="520" y="32"/>
                    <a:pt x="434" y="1"/>
                    <a:pt x="343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" name="Google Shape;8204;p47"/>
            <p:cNvSpPr/>
            <p:nvPr/>
          </p:nvSpPr>
          <p:spPr>
            <a:xfrm>
              <a:off x="-3462150" y="2046625"/>
              <a:ext cx="224500" cy="291450"/>
            </a:xfrm>
            <a:custGeom>
              <a:avLst/>
              <a:gdLst/>
              <a:ahLst/>
              <a:cxnLst/>
              <a:rect l="l" t="t" r="r" b="b"/>
              <a:pathLst>
                <a:path w="8980" h="11658" extrusionOk="0">
                  <a:moveTo>
                    <a:pt x="5924" y="694"/>
                  </a:moveTo>
                  <a:cubicBezTo>
                    <a:pt x="6113" y="694"/>
                    <a:pt x="6270" y="851"/>
                    <a:pt x="6270" y="1040"/>
                  </a:cubicBezTo>
                  <a:cubicBezTo>
                    <a:pt x="6270" y="1229"/>
                    <a:pt x="6113" y="1387"/>
                    <a:pt x="5924" y="1387"/>
                  </a:cubicBezTo>
                  <a:lnTo>
                    <a:pt x="3151" y="1387"/>
                  </a:lnTo>
                  <a:cubicBezTo>
                    <a:pt x="2962" y="1387"/>
                    <a:pt x="2805" y="1229"/>
                    <a:pt x="2805" y="1040"/>
                  </a:cubicBezTo>
                  <a:cubicBezTo>
                    <a:pt x="2805" y="851"/>
                    <a:pt x="2962" y="694"/>
                    <a:pt x="3151" y="694"/>
                  </a:cubicBezTo>
                  <a:close/>
                  <a:moveTo>
                    <a:pt x="8034" y="1356"/>
                  </a:moveTo>
                  <a:cubicBezTo>
                    <a:pt x="8255" y="1356"/>
                    <a:pt x="8413" y="1513"/>
                    <a:pt x="8413" y="1702"/>
                  </a:cubicBezTo>
                  <a:lnTo>
                    <a:pt x="8413" y="10649"/>
                  </a:lnTo>
                  <a:lnTo>
                    <a:pt x="8287" y="10649"/>
                  </a:lnTo>
                  <a:cubicBezTo>
                    <a:pt x="8287" y="10838"/>
                    <a:pt x="8129" y="10996"/>
                    <a:pt x="7940" y="10996"/>
                  </a:cubicBezTo>
                  <a:lnTo>
                    <a:pt x="1103" y="10996"/>
                  </a:lnTo>
                  <a:cubicBezTo>
                    <a:pt x="914" y="10996"/>
                    <a:pt x="757" y="10838"/>
                    <a:pt x="757" y="10649"/>
                  </a:cubicBezTo>
                  <a:lnTo>
                    <a:pt x="757" y="1702"/>
                  </a:lnTo>
                  <a:cubicBezTo>
                    <a:pt x="757" y="1513"/>
                    <a:pt x="914" y="1356"/>
                    <a:pt x="1103" y="1356"/>
                  </a:cubicBezTo>
                  <a:lnTo>
                    <a:pt x="2206" y="1356"/>
                  </a:lnTo>
                  <a:cubicBezTo>
                    <a:pt x="2364" y="1734"/>
                    <a:pt x="2742" y="2017"/>
                    <a:pt x="3214" y="2017"/>
                  </a:cubicBezTo>
                  <a:lnTo>
                    <a:pt x="5955" y="2017"/>
                  </a:lnTo>
                  <a:cubicBezTo>
                    <a:pt x="6396" y="2017"/>
                    <a:pt x="6774" y="1734"/>
                    <a:pt x="6932" y="1356"/>
                  </a:cubicBezTo>
                  <a:close/>
                  <a:moveTo>
                    <a:pt x="3120" y="1"/>
                  </a:moveTo>
                  <a:cubicBezTo>
                    <a:pt x="2679" y="1"/>
                    <a:pt x="2301" y="284"/>
                    <a:pt x="2143" y="694"/>
                  </a:cubicBezTo>
                  <a:lnTo>
                    <a:pt x="1040" y="694"/>
                  </a:lnTo>
                  <a:cubicBezTo>
                    <a:pt x="473" y="694"/>
                    <a:pt x="1" y="1166"/>
                    <a:pt x="1" y="1702"/>
                  </a:cubicBezTo>
                  <a:lnTo>
                    <a:pt x="1" y="10649"/>
                  </a:lnTo>
                  <a:cubicBezTo>
                    <a:pt x="1" y="11185"/>
                    <a:pt x="473" y="11658"/>
                    <a:pt x="1040" y="11658"/>
                  </a:cubicBezTo>
                  <a:lnTo>
                    <a:pt x="7877" y="11658"/>
                  </a:lnTo>
                  <a:cubicBezTo>
                    <a:pt x="8444" y="11658"/>
                    <a:pt x="8917" y="11185"/>
                    <a:pt x="8917" y="10649"/>
                  </a:cubicBezTo>
                  <a:lnTo>
                    <a:pt x="8917" y="1702"/>
                  </a:lnTo>
                  <a:cubicBezTo>
                    <a:pt x="8980" y="1166"/>
                    <a:pt x="8507" y="694"/>
                    <a:pt x="7971" y="694"/>
                  </a:cubicBezTo>
                  <a:lnTo>
                    <a:pt x="6869" y="694"/>
                  </a:lnTo>
                  <a:cubicBezTo>
                    <a:pt x="6711" y="284"/>
                    <a:pt x="6365" y="1"/>
                    <a:pt x="5892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" name="Google Shape;8205;p47"/>
            <p:cNvSpPr/>
            <p:nvPr/>
          </p:nvSpPr>
          <p:spPr>
            <a:xfrm>
              <a:off x="-3358175" y="2133275"/>
              <a:ext cx="86650" cy="18125"/>
            </a:xfrm>
            <a:custGeom>
              <a:avLst/>
              <a:gdLst/>
              <a:ahLst/>
              <a:cxnLst/>
              <a:rect l="l" t="t" r="r" b="b"/>
              <a:pathLst>
                <a:path w="3466" h="725" extrusionOk="0">
                  <a:moveTo>
                    <a:pt x="347" y="0"/>
                  </a:moveTo>
                  <a:cubicBezTo>
                    <a:pt x="158" y="0"/>
                    <a:pt x="0" y="158"/>
                    <a:pt x="0" y="378"/>
                  </a:cubicBezTo>
                  <a:cubicBezTo>
                    <a:pt x="0" y="567"/>
                    <a:pt x="158" y="725"/>
                    <a:pt x="347" y="725"/>
                  </a:cubicBezTo>
                  <a:lnTo>
                    <a:pt x="3088" y="725"/>
                  </a:lnTo>
                  <a:cubicBezTo>
                    <a:pt x="3308" y="725"/>
                    <a:pt x="3466" y="567"/>
                    <a:pt x="3466" y="378"/>
                  </a:cubicBezTo>
                  <a:cubicBezTo>
                    <a:pt x="3466" y="158"/>
                    <a:pt x="3308" y="0"/>
                    <a:pt x="3088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" name="Google Shape;8206;p47"/>
            <p:cNvSpPr/>
            <p:nvPr/>
          </p:nvSpPr>
          <p:spPr>
            <a:xfrm>
              <a:off x="-3358175" y="2201800"/>
              <a:ext cx="86650" cy="17350"/>
            </a:xfrm>
            <a:custGeom>
              <a:avLst/>
              <a:gdLst/>
              <a:ahLst/>
              <a:cxnLst/>
              <a:rect l="l" t="t" r="r" b="b"/>
              <a:pathLst>
                <a:path w="3466" h="694" extrusionOk="0">
                  <a:moveTo>
                    <a:pt x="347" y="0"/>
                  </a:moveTo>
                  <a:cubicBezTo>
                    <a:pt x="158" y="0"/>
                    <a:pt x="0" y="158"/>
                    <a:pt x="0" y="347"/>
                  </a:cubicBezTo>
                  <a:cubicBezTo>
                    <a:pt x="0" y="536"/>
                    <a:pt x="158" y="693"/>
                    <a:pt x="347" y="693"/>
                  </a:cubicBezTo>
                  <a:lnTo>
                    <a:pt x="3088" y="693"/>
                  </a:lnTo>
                  <a:cubicBezTo>
                    <a:pt x="3308" y="693"/>
                    <a:pt x="3466" y="536"/>
                    <a:pt x="3466" y="347"/>
                  </a:cubicBezTo>
                  <a:cubicBezTo>
                    <a:pt x="3466" y="158"/>
                    <a:pt x="3308" y="0"/>
                    <a:pt x="3088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Google Shape;8207;p47"/>
            <p:cNvSpPr/>
            <p:nvPr/>
          </p:nvSpPr>
          <p:spPr>
            <a:xfrm>
              <a:off x="-3358175" y="2270325"/>
              <a:ext cx="86650" cy="18125"/>
            </a:xfrm>
            <a:custGeom>
              <a:avLst/>
              <a:gdLst/>
              <a:ahLst/>
              <a:cxnLst/>
              <a:rect l="l" t="t" r="r" b="b"/>
              <a:pathLst>
                <a:path w="3466" h="725" extrusionOk="0">
                  <a:moveTo>
                    <a:pt x="347" y="0"/>
                  </a:moveTo>
                  <a:cubicBezTo>
                    <a:pt x="158" y="0"/>
                    <a:pt x="0" y="158"/>
                    <a:pt x="0" y="347"/>
                  </a:cubicBezTo>
                  <a:cubicBezTo>
                    <a:pt x="0" y="567"/>
                    <a:pt x="158" y="725"/>
                    <a:pt x="347" y="725"/>
                  </a:cubicBezTo>
                  <a:lnTo>
                    <a:pt x="3088" y="725"/>
                  </a:lnTo>
                  <a:cubicBezTo>
                    <a:pt x="3308" y="725"/>
                    <a:pt x="3466" y="567"/>
                    <a:pt x="3466" y="347"/>
                  </a:cubicBezTo>
                  <a:cubicBezTo>
                    <a:pt x="3466" y="158"/>
                    <a:pt x="3308" y="0"/>
                    <a:pt x="3088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7" name="Oval 16"/>
          <p:cNvSpPr/>
          <p:nvPr/>
        </p:nvSpPr>
        <p:spPr>
          <a:xfrm rot="10800000" flipV="1">
            <a:off x="9760945" y="114913"/>
            <a:ext cx="1277956" cy="1178311"/>
          </a:xfrm>
          <a:prstGeom prst="ellipse">
            <a:avLst/>
          </a:prstGeom>
          <a:noFill/>
          <a:ln w="76200" cap="flat" cmpd="sng" algn="ctr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defRPr/>
            </a:pPr>
            <a:endParaRPr lang="en-US" kern="0" smtClean="0">
              <a:solidFill>
                <a:srgbClr val="000000"/>
              </a:solidFill>
              <a:latin typeface="Source Sans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133738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_Macmorri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Macmorri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éma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FOOD DAY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A1C448"/>
      </a:accent1>
      <a:accent2>
        <a:srgbClr val="657C2B"/>
      </a:accent2>
      <a:accent3>
        <a:srgbClr val="DFEBC0"/>
      </a:accent3>
      <a:accent4>
        <a:srgbClr val="F7D1D1"/>
      </a:accent4>
      <a:accent5>
        <a:srgbClr val="F9E2E2"/>
      </a:accent5>
      <a:accent6>
        <a:srgbClr val="D24141"/>
      </a:accent6>
      <a:hlink>
        <a:srgbClr val="A1C44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2_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3_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4_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13206</TotalTime>
  <Words>854</Words>
  <Application>Microsoft Office PowerPoint</Application>
  <PresentationFormat>Widescreen</PresentationFormat>
  <Paragraphs>164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15</vt:i4>
      </vt:variant>
    </vt:vector>
  </HeadingPairs>
  <TitlesOfParts>
    <vt:vector size="39" baseType="lpstr">
      <vt:lpstr>Abril Fatface</vt:lpstr>
      <vt:lpstr>Arial</vt:lpstr>
      <vt:lpstr>Calibri</vt:lpstr>
      <vt:lpstr>Calibri Light</vt:lpstr>
      <vt:lpstr>Chivo</vt:lpstr>
      <vt:lpstr>Oxygen</vt:lpstr>
      <vt:lpstr>Oxygen Light</vt:lpstr>
      <vt:lpstr>Roboto Slab</vt:lpstr>
      <vt:lpstr>Segoe UI</vt:lpstr>
      <vt:lpstr>Segoe UI Light</vt:lpstr>
      <vt:lpstr>Source Sans Pro Light</vt:lpstr>
      <vt:lpstr>Sylfaen</vt:lpstr>
      <vt:lpstr>Wingdings</vt:lpstr>
      <vt:lpstr>2_Office Theme</vt:lpstr>
      <vt:lpstr>5_Office Theme</vt:lpstr>
      <vt:lpstr>1_Office Theme</vt:lpstr>
      <vt:lpstr>Office-téma</vt:lpstr>
      <vt:lpstr>1_FOOD DAY</vt:lpstr>
      <vt:lpstr>1_Office-téma</vt:lpstr>
      <vt:lpstr>2_Office-téma</vt:lpstr>
      <vt:lpstr>3_Office-téma</vt:lpstr>
      <vt:lpstr>4_Office-téma</vt:lpstr>
      <vt:lpstr>1_Macmorris template</vt:lpstr>
      <vt:lpstr>Macmorris template</vt:lpstr>
      <vt:lpstr>   </vt:lpstr>
      <vt:lpstr>ჯანდაცვის დაფინანსების  რეფორმის მიზნები</vt:lpstr>
      <vt:lpstr>უნივერსალური ჯანდაცვის მექანიზმები</vt:lpstr>
      <vt:lpstr>PowerPoint Presentation</vt:lpstr>
      <vt:lpstr>არსებული მოწყობა: ჯანდაცვის დაფინანსების  ნაკადები არსებულ სისტემაში</vt:lpstr>
      <vt:lpstr>ჯანდაცვის დაფინანსების მოდელის ცვლილება-ჯანდაცვის დაზღვევის საკანონმდებლო ინიციატივა</vt:lpstr>
      <vt:lpstr>ჯანდაცვის დაფინანსების მოდელის ცვლილება-ჯანდაცვის დაზღვევის საკანონმდებლო ინიციატივა (1) </vt:lpstr>
      <vt:lpstr>ჯანდაცვის დაფინანსების მოდელის ცვლილება-ჯანდაცვის დაზღვევის საკანონმდებლო ინიციატივა (2)</vt:lpstr>
      <vt:lpstr>ჯანდაცვის დაფინანსების მოდელის ცვლილება-ჯანდაცვის დაზღვევის საკანონმდებლო ინიციატივა (3)</vt:lpstr>
      <vt:lpstr>ვინ იქნება კანონით  დადგენილი  დაზღვევის  მონაწილე ?</vt:lpstr>
      <vt:lpstr>ჯანდაცვის დაფინანსების  ახალი მოდელი</vt:lpstr>
      <vt:lpstr>ჯანდაცვის დაფინანსების რეფორმის მომზადების ეტაპები და ვადები </vt:lpstr>
      <vt:lpstr>საერთაშორისო გამოცდილება</vt:lpstr>
      <vt:lpstr>ჯანმრთელობის  სავალდებულო და  საბიუჯეტო დაზღვევით  გათვალისწინებული მომსახურებების  მოცულობის შედარება 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lajos kovacs</dc:creator>
  <cp:lastModifiedBy>Tamar Gabunia</cp:lastModifiedBy>
  <cp:revision>201</cp:revision>
  <cp:lastPrinted>2019-12-17T14:16:01Z</cp:lastPrinted>
  <dcterms:created xsi:type="dcterms:W3CDTF">2019-12-11T11:53:11Z</dcterms:created>
  <dcterms:modified xsi:type="dcterms:W3CDTF">2020-01-15T18:13:55Z</dcterms:modified>
</cp:coreProperties>
</file>