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სტანდარტული საწოლი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სცენარი 1-შემთხვევების 20% დღიური მატება. 12 კვირა</c:v>
                </c:pt>
                <c:pt idx="1">
                  <c:v>სცენარი 2-შემთხვევების 20% მატება 8 კვირა</c:v>
                </c:pt>
                <c:pt idx="2">
                  <c:v>სცენარი 3 ლიბერალური 8 კვირა</c:v>
                </c:pt>
                <c:pt idx="3">
                  <c:v>სარეზერვო საწოლფონდი-30%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2637</c:v>
                </c:pt>
                <c:pt idx="1">
                  <c:v>3272</c:v>
                </c:pt>
                <c:pt idx="2">
                  <c:v>2304</c:v>
                </c:pt>
                <c:pt idx="3">
                  <c:v>2310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A4-4B9B-86E9-051272F24A8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კრიტიკული საწოლი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სცენარი 1-შემთხვევების 20% დღიური მატება. 12 კვირა</c:v>
                </c:pt>
                <c:pt idx="1">
                  <c:v>სცენარი 2-შემთხვევების 20% მატება 8 კვირა</c:v>
                </c:pt>
                <c:pt idx="2">
                  <c:v>სცენარი 3 ლიბერალური 8 კვირა</c:v>
                </c:pt>
                <c:pt idx="3">
                  <c:v>სარეზერვო საწოლფონდი-30%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604</c:v>
                </c:pt>
                <c:pt idx="1">
                  <c:v>748</c:v>
                </c:pt>
                <c:pt idx="2">
                  <c:v>461</c:v>
                </c:pt>
                <c:pt idx="3">
                  <c:v>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A4-4B9B-86E9-051272F24A8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ხელოვნური ვენტილაცია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სცენარი 1-შემთხვევების 20% დღიური მატება. 12 კვირა</c:v>
                </c:pt>
                <c:pt idx="1">
                  <c:v>სცენარი 2-შემთხვევების 20% მატება 8 კვირა</c:v>
                </c:pt>
                <c:pt idx="2">
                  <c:v>სცენარი 3 ლიბერალური 8 კვირა</c:v>
                </c:pt>
                <c:pt idx="3">
                  <c:v>სარეზერვო საწოლფონდი-30%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132</c:v>
                </c:pt>
                <c:pt idx="1">
                  <c:v>164</c:v>
                </c:pt>
                <c:pt idx="2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4A4-4B9B-86E9-051272F24A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5725584"/>
        <c:axId val="415720992"/>
      </c:barChart>
      <c:catAx>
        <c:axId val="415725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720992"/>
        <c:crosses val="autoZero"/>
        <c:auto val="1"/>
        <c:lblAlgn val="ctr"/>
        <c:lblOffset val="100"/>
        <c:noMultiLvlLbl val="0"/>
      </c:catAx>
      <c:valAx>
        <c:axId val="415720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5725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722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1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23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38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759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49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98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85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67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BF2A4-F29B-4E80-80E6-6607C7E41480}" type="datetimeFigureOut">
              <a:rPr lang="en-US" smtClean="0"/>
              <a:t>13-Mar-20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CEE33-CBA4-4327-AE4C-7DC2D9D3DF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68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ჰოსპიტალური ქსელის მომზადება კორონავირუსზე პასუხისთვის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მარტი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32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პრინციპები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COVID 19 </a:t>
            </a:r>
            <a:r>
              <a:rPr lang="ka-GE" dirty="0" smtClean="0"/>
              <a:t>იმ საეჭვო და დადასტურებული შემთხვევების მართვა ხდება შერჩეულ კლინიკებში, სადაც აღარ წარმოებს ან ინფექციის კონტროლის სათანადო პირობებში მინიმუმამდეა შემცირებული სხვა პაციენტების მკურნალობა </a:t>
            </a:r>
          </a:p>
          <a:p>
            <a:r>
              <a:rPr lang="ka-GE" dirty="0" smtClean="0"/>
              <a:t>კლინიკისთვის სავალდებულო მოთხოვნაა კრიტიკული მედიცინის გამართული დეპარტამენტის არსებობა</a:t>
            </a:r>
          </a:p>
          <a:p>
            <a:r>
              <a:rPr lang="ka-GE" dirty="0" smtClean="0"/>
              <a:t>სამედიცინო პერსონალის მაღალი თანაფარდობა 1 საწოლზე-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646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994"/>
            <a:ext cx="10515600" cy="915035"/>
          </a:xfrm>
        </p:spPr>
        <p:txBody>
          <a:bodyPr/>
          <a:lstStyle/>
          <a:p>
            <a:r>
              <a:rPr lang="ka-GE" dirty="0" smtClean="0"/>
              <a:t>ჰოსპიტლების ვალდებულებები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2412"/>
            <a:ext cx="10515600" cy="5172892"/>
          </a:xfrm>
        </p:spPr>
        <p:txBody>
          <a:bodyPr>
            <a:normAutofit fontScale="92500"/>
          </a:bodyPr>
          <a:lstStyle/>
          <a:p>
            <a:r>
              <a:rPr lang="ka-GE" dirty="0" smtClean="0"/>
              <a:t>ყველა ჰოსპიტალი, რომელიც ფლობს ინფექციური სერვისის მიწოდების ნებართვას უნდა იყოს მზად </a:t>
            </a:r>
            <a:r>
              <a:rPr lang="en-US" dirty="0" smtClean="0"/>
              <a:t>COVID-19 </a:t>
            </a:r>
            <a:r>
              <a:rPr lang="ka-GE" dirty="0" smtClean="0"/>
              <a:t>ის ნებისმიერი სირთულის შემთხვევის მართვისთვის, კერძოდ: </a:t>
            </a:r>
          </a:p>
          <a:p>
            <a:pPr lvl="1"/>
            <a:r>
              <a:rPr lang="ka-GE" dirty="0" smtClean="0"/>
              <a:t>ჰოსპიტალში საწოლების სარეზერვო რაოდენობა უნდა გაიზარდოს 30%-მდე და არანაკლებ 30 სტანდარტული საწოლისა</a:t>
            </a:r>
          </a:p>
          <a:p>
            <a:pPr lvl="1"/>
            <a:r>
              <a:rPr lang="ka-GE" dirty="0" smtClean="0"/>
              <a:t>კრიტიკული მედიცინის სარეზერვო საწოლების რაოდენობა უნდა გაიზარდოს 30%-მდე და არანაკლებ 3 კრიტიკული მედიცინის საწოლისა </a:t>
            </a:r>
          </a:p>
          <a:p>
            <a:pPr lvl="1"/>
            <a:r>
              <a:rPr lang="en-US" dirty="0" smtClean="0"/>
              <a:t>COVID 19 </a:t>
            </a:r>
            <a:r>
              <a:rPr lang="ka-GE" dirty="0" smtClean="0"/>
              <a:t>შემთხვევების მიღებისა და მართვისთვის უნდა გამოიყოს იზოლირებული განყოფილება ან ცალკე მდგომი შენობა. ეს უკანასკნელი </a:t>
            </a:r>
            <a:r>
              <a:rPr lang="ka-GE" i="1" dirty="0" smtClean="0"/>
              <a:t>მოთხოვნაა</a:t>
            </a:r>
            <a:r>
              <a:rPr lang="ka-GE" dirty="0" smtClean="0"/>
              <a:t> ქსელური მოწყობის კლინიკებში ( 3 და მეტი საავადმყოფოს გაერთიანება ერთიანი მენეჯმენტის ფარგლებში) </a:t>
            </a:r>
            <a:endParaRPr lang="en-US" dirty="0" smtClean="0"/>
          </a:p>
          <a:p>
            <a:pPr lvl="1"/>
            <a:r>
              <a:rPr lang="en-US" dirty="0" smtClean="0"/>
              <a:t>1 </a:t>
            </a:r>
            <a:r>
              <a:rPr lang="ka-GE" dirty="0" smtClean="0"/>
              <a:t>სარეზერვო საწოლზე უნდა განისაზღვროს არანაკლებ 1.5 ექთანი და არანაკლებ 0.75 თერაპიული პროფილის სპეციალისტი; სანიტარი და დამხმარე პერსონალის გაორმაგების შესაძლებლობით. </a:t>
            </a:r>
          </a:p>
        </p:txBody>
      </p:sp>
    </p:spTree>
    <p:extLst>
      <p:ext uri="{BB962C8B-B14F-4D97-AF65-F5344CB8AC3E}">
        <p14:creationId xmlns:p14="http://schemas.microsoft.com/office/powerpoint/2010/main" val="393065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სხვა პაციენტების ნაკადების მართვა ჰოსპიტლებში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ჰოსპიტალური რესურსის ადეკვატური მართვის მიზნით სასწრაფო სამედიცინო დახმარების სამსახური იწყებს პაციენტების ნაკადების მართვას იმგვარად, რომ ხელი შეუწყოს 30% სარეზერვო შესაძლებლობების შენარჩუნებას </a:t>
            </a:r>
            <a:r>
              <a:rPr lang="en-US" dirty="0" smtClean="0"/>
              <a:t>COVID 19 </a:t>
            </a:r>
            <a:r>
              <a:rPr lang="ka-GE" dirty="0" smtClean="0"/>
              <a:t>საეჭვო და დადასტურებული შემთხვევების მართვისთვის მომზადებულ კლინიკებში </a:t>
            </a:r>
          </a:p>
          <a:p>
            <a:r>
              <a:rPr lang="ka-GE" dirty="0" smtClean="0"/>
              <a:t>მუშავდება კრიტერიუმები გადაუდებელი შემთხვევების მიმართვისთვის შერჩეულ კლინიკებში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443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1789"/>
          </a:xfrm>
        </p:spPr>
        <p:txBody>
          <a:bodyPr/>
          <a:lstStyle/>
          <a:p>
            <a:r>
              <a:rPr lang="ka-GE" dirty="0" smtClean="0"/>
              <a:t>პროგნოზი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 smtClean="0"/>
              <a:t>დიდი ზომის და კარგად აღჭურვილი კლინიკების საწოლფონდის 30%-ის დარეზერვების შემთხვევაში თბილისში, ბათუმსა და ქუთაისში სარეზერვო საწოლფონდი შეადგენს 2310 საწოლს. </a:t>
            </a:r>
          </a:p>
          <a:p>
            <a:r>
              <a:rPr lang="ka-GE" dirty="0" smtClean="0"/>
              <a:t>ამ საწოლებზე </a:t>
            </a:r>
          </a:p>
          <a:p>
            <a:pPr lvl="1"/>
            <a:r>
              <a:rPr lang="ka-GE" dirty="0" smtClean="0"/>
              <a:t>ექთნების საჭირო რაოდენობა 3465 </a:t>
            </a:r>
          </a:p>
          <a:p>
            <a:pPr lvl="1"/>
            <a:r>
              <a:rPr lang="ka-GE" dirty="0" smtClean="0"/>
              <a:t>თერაპიული პროფილის ექიმების რაოდენობა 1732</a:t>
            </a:r>
          </a:p>
          <a:p>
            <a:pPr lvl="1"/>
            <a:r>
              <a:rPr lang="ka-GE" dirty="0" smtClean="0"/>
              <a:t>აუცილებელია შემთხვევების მართვის კოორდინატორების პოზიციის დამატება 30 საწოლზე 1 კოორდინატორი. </a:t>
            </a:r>
          </a:p>
          <a:p>
            <a:r>
              <a:rPr lang="ka-GE" dirty="0" smtClean="0"/>
              <a:t>სავალდებულოა სამედიცინო პერსონალის სულ მცირე 60% მობილიზება ადგილებზე მიმდინარე რეჟიმში- 40% ის მობილიზება კლინიკამ უნდა შეძლოს სამინისტროს მოთხოვნიდან 24 საათში.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763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მოსალოდნელი პიკური დატვირთვა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33670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8082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სხვა საკითხები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საავადმყოფოებში პორტატული და არაპორტატული </a:t>
            </a:r>
            <a:r>
              <a:rPr lang="en-US" dirty="0" smtClean="0"/>
              <a:t>HEPA </a:t>
            </a:r>
            <a:r>
              <a:rPr lang="ka-GE" dirty="0" smtClean="0"/>
              <a:t>ფილტრებიანი სისტემების გამოყენება</a:t>
            </a:r>
          </a:p>
          <a:p>
            <a:r>
              <a:rPr lang="ka-GE" dirty="0" smtClean="0"/>
              <a:t>პერსონალის სავალდებულია ტრეინინგი ინფექციის კონტროლის და პირადი დაცვის საშუალებების გამოყენების თაობაზე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571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პირველადი ჯანდაცვა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ონლაინი ტრეინინგების ინტენსიურად ორგანიზება</a:t>
            </a:r>
          </a:p>
          <a:p>
            <a:r>
              <a:rPr lang="ka-GE" dirty="0" smtClean="0"/>
              <a:t>არსებული კომპიუტერული აღჭურვილობის გადაცემა, რათა წახალისდეს ტრეინინგებში მათი მონაწილეობა</a:t>
            </a:r>
          </a:p>
          <a:p>
            <a:r>
              <a:rPr lang="ka-GE" dirty="0" smtClean="0"/>
              <a:t>პირადი დაცვის საშუალებები ოჯახის ექიმებისთვის, სულ მცირე ქირურგიული ნიღაბი  და ხელის სანიტაიზერი</a:t>
            </a:r>
          </a:p>
          <a:p>
            <a:r>
              <a:rPr lang="ka-GE" dirty="0" smtClean="0"/>
              <a:t>თვით იზოლაციების მონიტორინგი სატელეფონო  </a:t>
            </a:r>
          </a:p>
          <a:p>
            <a:r>
              <a:rPr lang="ka-GE" dirty="0" smtClean="0"/>
              <a:t>პროტოკოლი პირველად ჯანდაცვაში შემთხვევის მართვისთვის -მსუბუქი და საშუალო სიმძიმის მართვაც შესაძლებელია ბინაზე</a:t>
            </a:r>
          </a:p>
        </p:txBody>
      </p:sp>
    </p:spTree>
    <p:extLst>
      <p:ext uri="{BB962C8B-B14F-4D97-AF65-F5344CB8AC3E}">
        <p14:creationId xmlns:p14="http://schemas.microsoft.com/office/powerpoint/2010/main" val="3666063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336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Sylfaen</vt:lpstr>
      <vt:lpstr>Office Theme</vt:lpstr>
      <vt:lpstr>ჰოსპიტალური ქსელის მომზადება კორონავირუსზე პასუხისთვის </vt:lpstr>
      <vt:lpstr>პრინციპები</vt:lpstr>
      <vt:lpstr>ჰოსპიტლების ვალდებულებები</vt:lpstr>
      <vt:lpstr>სხვა პაციენტების ნაკადების მართვა ჰოსპიტლებში </vt:lpstr>
      <vt:lpstr>პროგნოზი</vt:lpstr>
      <vt:lpstr>მოსალოდნელი პიკური დატვირთვა</vt:lpstr>
      <vt:lpstr>სხვა საკითხები </vt:lpstr>
      <vt:lpstr>პირველადი ჯანდაცვა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ჰოსპიტალური ქსელის მომზადება კორონავირუსზე პასუხისთვის </dc:title>
  <dc:creator>Tamar Gabunia</dc:creator>
  <cp:lastModifiedBy>Tamar Gabunia</cp:lastModifiedBy>
  <cp:revision>13</cp:revision>
  <dcterms:created xsi:type="dcterms:W3CDTF">2020-03-13T05:02:40Z</dcterms:created>
  <dcterms:modified xsi:type="dcterms:W3CDTF">2020-03-13T06:29:27Z</dcterms:modified>
</cp:coreProperties>
</file>