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0"/>
  </p:notesMasterIdLst>
  <p:sldIdLst>
    <p:sldId id="313" r:id="rId5"/>
    <p:sldId id="314" r:id="rId6"/>
    <p:sldId id="306" r:id="rId7"/>
    <p:sldId id="324" r:id="rId8"/>
    <p:sldId id="318" r:id="rId9"/>
  </p:sldIdLst>
  <p:sldSz cx="12192000" cy="6858000"/>
  <p:notesSz cx="6808788" cy="9940925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85A68659-84B9-44A4-ABF7-38FCFCA88095}">
          <p14:sldIdLst>
            <p14:sldId id="313"/>
            <p14:sldId id="314"/>
            <p14:sldId id="306"/>
            <p14:sldId id="324"/>
            <p14:sldId id="318"/>
          </p14:sldIdLst>
        </p14:section>
        <p14:section name="Untitled Section" id="{D3D26515-47B3-4E92-B8D6-B7FDEEB2CCF8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265" autoAdjust="0"/>
    <p:restoredTop sz="94291" autoAdjust="0"/>
  </p:normalViewPr>
  <p:slideViewPr>
    <p:cSldViewPr snapToGrid="0">
      <p:cViewPr varScale="1">
        <p:scale>
          <a:sx n="114" d="100"/>
          <a:sy n="114" d="100"/>
        </p:scale>
        <p:origin x="630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gs" Target="tags/tag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6737" y="0"/>
            <a:ext cx="2950475" cy="49877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9294FC-E26F-4C84-884E-D2C6428C48E5}" type="datetimeFigureOut">
              <a:rPr lang="en-US" smtClean="0"/>
              <a:t>2/6/2020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3863" y="1243013"/>
            <a:ext cx="5961062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0879" y="4784070"/>
            <a:ext cx="5447030" cy="3914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6737" y="9442154"/>
            <a:ext cx="2950475" cy="49877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E8D0E3-791A-45FF-AF8E-E5EB0840E7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1419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https://docs.google.com/presentation/d/1JsuYUr0As6_-rmbADXRnYR1M0xEWgsMobw6pg98ZVpk/edit#slide=id.g6dd55b928a_3_18</a:t>
            </a:r>
          </a:p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BE8D0E3-791A-45FF-AF8E-E5EB0840E700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648159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t-E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E8D0E3-791A-45FF-AF8E-E5EB0840E70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0800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-99392"/>
            <a:ext cx="12192000" cy="13681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GB" dirty="0">
              <a:solidFill>
                <a:prstClr val="white">
                  <a:lumMod val="75000"/>
                </a:prstClr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1844825"/>
            <a:ext cx="10363200" cy="14700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2962189"/>
            <a:ext cx="8534400" cy="792088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F5B0D-9654-4FEB-BAB9-5F4A9A9AF9A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0" y="5489848"/>
            <a:ext cx="12192000" cy="136815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GB" dirty="0">
              <a:solidFill>
                <a:prstClr val="white">
                  <a:lumMod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7406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880000" y="36001"/>
            <a:ext cx="2844800" cy="365125"/>
          </a:xfrm>
          <a:prstGeom prst="rect">
            <a:avLst/>
          </a:prstGeom>
        </p:spPr>
        <p:txBody>
          <a:bodyPr/>
          <a:lstStyle/>
          <a:p>
            <a:fld id="{D13ED809-051C-418A-9513-F0A5C4E3CB02}" type="datetimeFigureOut">
              <a:rPr lang="en-US" smtClean="0"/>
              <a:t>2/6/2020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F5B0D-9654-4FEB-BAB9-5F4A9A9AF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5626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able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able Placeholder 5"/>
          <p:cNvSpPr>
            <a:spLocks noGrp="1"/>
          </p:cNvSpPr>
          <p:nvPr>
            <p:ph type="tbl" sz="quarter" idx="10"/>
          </p:nvPr>
        </p:nvSpPr>
        <p:spPr>
          <a:xfrm>
            <a:off x="911424" y="1124745"/>
            <a:ext cx="10177131" cy="5040559"/>
          </a:xfrm>
        </p:spPr>
        <p:txBody>
          <a:bodyPr/>
          <a:lstStyle/>
          <a:p>
            <a:r>
              <a:rPr lang="en-US"/>
              <a:t>Click icon to add table</a:t>
            </a:r>
            <a:endParaRPr lang="en-GB"/>
          </a:p>
        </p:txBody>
      </p:sp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335360" y="49188"/>
            <a:ext cx="10972800" cy="643508"/>
          </a:xfrm>
          <a:prstGeom prst="rect">
            <a:avLst/>
          </a:prstGeom>
        </p:spPr>
        <p:txBody>
          <a:bodyPr anchor="ctr" anchorCtr="0"/>
          <a:lstStyle>
            <a:lvl1pPr marL="0" algn="l" defTabSz="914400" rtl="0" eaLnBrk="1" latinLnBrk="0" hangingPunct="1">
              <a:spcBef>
                <a:spcPct val="0"/>
              </a:spcBef>
              <a:buNone/>
              <a:defRPr lang="en-GB" sz="3200" kern="1200" baseline="0" dirty="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Click to edit title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20011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6891" y="116632"/>
            <a:ext cx="10972800" cy="114300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400" b="0"/>
            </a:lvl1pPr>
            <a:lvl2pPr>
              <a:defRPr sz="2000" b="0"/>
            </a:lvl2pPr>
            <a:lvl3pPr>
              <a:defRPr sz="1800" b="0"/>
            </a:lvl3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880309" y="44624"/>
            <a:ext cx="2844800" cy="365125"/>
          </a:xfrm>
          <a:prstGeom prst="rect">
            <a:avLst/>
          </a:prstGeom>
        </p:spPr>
        <p:txBody>
          <a:bodyPr/>
          <a:lstStyle/>
          <a:p>
            <a:fld id="{D13ED809-051C-418A-9513-F0A5C4E3CB02}" type="datetimeFigureOut">
              <a:rPr lang="en-US" smtClean="0"/>
              <a:t>2/6/2020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F5B0D-9654-4FEB-BAB9-5F4A9A9AF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9845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>
                <a:solidFill>
                  <a:srgbClr val="0070C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F5B0D-9654-4FEB-BAB9-5F4A9A9AF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334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880000" y="36001"/>
            <a:ext cx="2844800" cy="365125"/>
          </a:xfrm>
          <a:prstGeom prst="rect">
            <a:avLst/>
          </a:prstGeom>
        </p:spPr>
        <p:txBody>
          <a:bodyPr/>
          <a:lstStyle/>
          <a:p>
            <a:fld id="{D13ED809-051C-418A-9513-F0A5C4E3CB02}" type="datetimeFigureOut">
              <a:rPr lang="en-US" smtClean="0"/>
              <a:t>2/6/2020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F5B0D-9654-4FEB-BAB9-5F4A9A9AF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3403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70C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70C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880000" y="36001"/>
            <a:ext cx="2844800" cy="365125"/>
          </a:xfrm>
          <a:prstGeom prst="rect">
            <a:avLst/>
          </a:prstGeom>
        </p:spPr>
        <p:txBody>
          <a:bodyPr/>
          <a:lstStyle/>
          <a:p>
            <a:fld id="{D13ED809-051C-418A-9513-F0A5C4E3CB02}" type="datetimeFigureOut">
              <a:rPr lang="en-US" smtClean="0"/>
              <a:t>2/6/2020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F5B0D-9654-4FEB-BAB9-5F4A9A9AF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8324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880000" y="36001"/>
            <a:ext cx="2844800" cy="365125"/>
          </a:xfrm>
          <a:prstGeom prst="rect">
            <a:avLst/>
          </a:prstGeom>
        </p:spPr>
        <p:txBody>
          <a:bodyPr/>
          <a:lstStyle/>
          <a:p>
            <a:fld id="{D13ED809-051C-418A-9513-F0A5C4E3CB02}" type="datetimeFigureOut">
              <a:rPr lang="en-US" smtClean="0"/>
              <a:t>2/6/2020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F5B0D-9654-4FEB-BAB9-5F4A9A9AF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6946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880000" y="36001"/>
            <a:ext cx="2844800" cy="365125"/>
          </a:xfrm>
          <a:prstGeom prst="rect">
            <a:avLst/>
          </a:prstGeom>
        </p:spPr>
        <p:txBody>
          <a:bodyPr/>
          <a:lstStyle/>
          <a:p>
            <a:fld id="{D13ED809-051C-418A-9513-F0A5C4E3CB02}" type="datetimeFigureOut">
              <a:rPr lang="en-US" smtClean="0"/>
              <a:t>2/6/2020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F5B0D-9654-4FEB-BAB9-5F4A9A9AF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84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59008" cy="779686"/>
          </a:xfrm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1268760"/>
            <a:ext cx="6815667" cy="485740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268760"/>
            <a:ext cx="4011084" cy="485740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880000" y="36001"/>
            <a:ext cx="2844800" cy="365125"/>
          </a:xfrm>
          <a:prstGeom prst="rect">
            <a:avLst/>
          </a:prstGeom>
        </p:spPr>
        <p:txBody>
          <a:bodyPr/>
          <a:lstStyle/>
          <a:p>
            <a:fld id="{D13ED809-051C-418A-9513-F0A5C4E3CB02}" type="datetimeFigureOut">
              <a:rPr lang="en-US" smtClean="0"/>
              <a:t>2/6/2020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F5B0D-9654-4FEB-BAB9-5F4A9A9AF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6252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>
                <a:solidFill>
                  <a:srgbClr val="0070C0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58194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880000" y="36001"/>
            <a:ext cx="2844800" cy="365125"/>
          </a:xfrm>
          <a:prstGeom prst="rect">
            <a:avLst/>
          </a:prstGeom>
        </p:spPr>
        <p:txBody>
          <a:bodyPr/>
          <a:lstStyle/>
          <a:p>
            <a:fld id="{D13ED809-051C-418A-9513-F0A5C4E3CB02}" type="datetimeFigureOut">
              <a:rPr lang="en-US" smtClean="0"/>
              <a:t>2/6/2020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0F5B0D-9654-4FEB-BAB9-5F4A9A9AF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3340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819819" y="6021289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0F5B0D-9654-4FEB-BAB9-5F4A9A9AF9A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-27384"/>
            <a:ext cx="12192000" cy="1196817"/>
          </a:xfrm>
          <a:prstGeom prst="rect">
            <a:avLst/>
          </a:prstGeom>
          <a:solidFill>
            <a:srgbClr val="1E7FB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GB" dirty="0">
              <a:solidFill>
                <a:prstClr val="white"/>
              </a:solidFill>
            </a:endParaRPr>
          </a:p>
        </p:txBody>
      </p:sp>
      <p:grpSp>
        <p:nvGrpSpPr>
          <p:cNvPr id="9" name="Group 8"/>
          <p:cNvGrpSpPr/>
          <p:nvPr/>
        </p:nvGrpSpPr>
        <p:grpSpPr>
          <a:xfrm>
            <a:off x="9066230" y="6150623"/>
            <a:ext cx="2515543" cy="569706"/>
            <a:chOff x="5525840" y="3530278"/>
            <a:chExt cx="1886657" cy="569706"/>
          </a:xfrm>
        </p:grpSpPr>
        <p:sp>
          <p:nvSpPr>
            <p:cNvPr id="10" name="TextBox 9"/>
            <p:cNvSpPr txBox="1"/>
            <p:nvPr/>
          </p:nvSpPr>
          <p:spPr>
            <a:xfrm>
              <a:off x="5540240" y="3530278"/>
              <a:ext cx="1872257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r>
                <a:rPr lang="en-GB" sz="1000" cap="all" dirty="0">
                  <a:solidFill>
                    <a:srgbClr val="1E7FB8"/>
                  </a:solidFill>
                  <a:latin typeface="Corbel" panose="020B0503020204020204" pitchFamily="34" charset="0"/>
                  <a:cs typeface="+mn-cs"/>
                </a:rPr>
                <a:t>Health</a:t>
              </a:r>
            </a:p>
          </p:txBody>
        </p:sp>
        <p:grpSp>
          <p:nvGrpSpPr>
            <p:cNvPr id="11" name="Group 10"/>
            <p:cNvGrpSpPr/>
            <p:nvPr/>
          </p:nvGrpSpPr>
          <p:grpSpPr>
            <a:xfrm>
              <a:off x="5525840" y="3618320"/>
              <a:ext cx="1879457" cy="481664"/>
              <a:chOff x="5525840" y="3618320"/>
              <a:chExt cx="1879457" cy="481664"/>
            </a:xfrm>
          </p:grpSpPr>
          <p:sp>
            <p:nvSpPr>
              <p:cNvPr id="12" name="TextBox 11"/>
              <p:cNvSpPr txBox="1"/>
              <p:nvPr/>
            </p:nvSpPr>
            <p:spPr>
              <a:xfrm>
                <a:off x="6494240" y="3838374"/>
                <a:ext cx="889168" cy="2616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GB" sz="1100" spc="-80" dirty="0">
                    <a:solidFill>
                      <a:srgbClr val="1E7FB8"/>
                    </a:solidFill>
                    <a:latin typeface="Corbel" panose="020B0503020204020204" pitchFamily="34" charset="0"/>
                    <a:cs typeface="+mn-cs"/>
                  </a:rPr>
                  <a:t>programme</a:t>
                </a:r>
              </a:p>
            </p:txBody>
          </p:sp>
          <p:sp>
            <p:nvSpPr>
              <p:cNvPr id="13" name="TextBox 12"/>
              <p:cNvSpPr txBox="1"/>
              <p:nvPr/>
            </p:nvSpPr>
            <p:spPr>
              <a:xfrm>
                <a:off x="5525840" y="3618320"/>
                <a:ext cx="1879457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eaLnBrk="1" fontAlgn="auto" hangingPunct="1"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GB" sz="2000" b="1" cap="all" spc="-80" dirty="0">
                    <a:solidFill>
                      <a:srgbClr val="1E7FB8"/>
                    </a:solidFill>
                    <a:latin typeface="Leelawadee" panose="020B0502040204020203" pitchFamily="34" charset="-34"/>
                    <a:ea typeface="Lato Heavy" panose="020F0502020204030203" pitchFamily="34" charset="0"/>
                    <a:cs typeface="Leelawadee" panose="020B0502040204020203" pitchFamily="34" charset="-34"/>
                  </a:rPr>
                  <a:t>emergencies</a:t>
                </a:r>
              </a:p>
            </p:txBody>
          </p:sp>
        </p:grpSp>
      </p:grpSp>
      <p:pic>
        <p:nvPicPr>
          <p:cNvPr id="14" name="Picture 13"/>
          <p:cNvPicPr>
            <a:picLocks noChangeAspect="1"/>
          </p:cNvPicPr>
          <p:nvPr/>
        </p:nvPicPr>
        <p:blipFill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23393" y="6108272"/>
            <a:ext cx="2754284" cy="633097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 dirty="0"/>
          </a:p>
        </p:txBody>
      </p:sp>
      <p:cxnSp>
        <p:nvCxnSpPr>
          <p:cNvPr id="16" name="Straight Connector 15"/>
          <p:cNvCxnSpPr/>
          <p:nvPr/>
        </p:nvCxnSpPr>
        <p:spPr>
          <a:xfrm>
            <a:off x="-12288" y="6021288"/>
            <a:ext cx="12204288" cy="0"/>
          </a:xfrm>
          <a:prstGeom prst="line">
            <a:avLst/>
          </a:prstGeom>
          <a:ln w="254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Date Placeholder 17"/>
          <p:cNvSpPr>
            <a:spLocks noGrp="1"/>
          </p:cNvSpPr>
          <p:nvPr>
            <p:ph type="dt" sz="half" idx="2"/>
          </p:nvPr>
        </p:nvSpPr>
        <p:spPr>
          <a:xfrm>
            <a:off x="8880000" y="3600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Segoe Condensed" panose="020B0606040200020203" pitchFamily="34" charset="0"/>
              </a:defRPr>
            </a:lvl1pPr>
          </a:lstStyle>
          <a:p>
            <a:fld id="{D13ED809-051C-418A-9513-F0A5C4E3CB02}" type="datetimeFigureOut">
              <a:rPr lang="en-US" smtClean="0"/>
              <a:t>2/6/2020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46335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400" b="1" kern="1200">
          <a:solidFill>
            <a:schemeClr val="bg1"/>
          </a:solidFill>
          <a:latin typeface="Segoe Condensed" panose="020B0606040200020203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b="1" kern="1200">
          <a:solidFill>
            <a:schemeClr val="tx1">
              <a:lumMod val="50000"/>
              <a:lumOff val="50000"/>
            </a:schemeClr>
          </a:solidFill>
          <a:latin typeface="Segoe Condensed" panose="020B0606040200020203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1" kern="1200">
          <a:solidFill>
            <a:schemeClr val="tx1">
              <a:lumMod val="50000"/>
              <a:lumOff val="50000"/>
            </a:schemeClr>
          </a:solidFill>
          <a:latin typeface="Segoe Condensed" panose="020B0606040200020203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b="1" kern="1200">
          <a:solidFill>
            <a:schemeClr val="tx1">
              <a:lumMod val="50000"/>
              <a:lumOff val="50000"/>
            </a:schemeClr>
          </a:solidFill>
          <a:latin typeface="Segoe Condensed" panose="020B0606040200020203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b="1" kern="1200">
          <a:solidFill>
            <a:schemeClr val="tx1">
              <a:lumMod val="50000"/>
              <a:lumOff val="50000"/>
            </a:schemeClr>
          </a:solidFill>
          <a:latin typeface="Segoe Condensed" panose="020B0606040200020203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b="1" kern="1200">
          <a:solidFill>
            <a:schemeClr val="tx1">
              <a:lumMod val="50000"/>
              <a:lumOff val="50000"/>
            </a:schemeClr>
          </a:solidFill>
          <a:latin typeface="Segoe Condensed" panose="020B0606040200020203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4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DDC909D2-C136-47AB-A71D-196C9682BA1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3211" y="1874970"/>
            <a:ext cx="10581088" cy="1470025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tx1"/>
                </a:solidFill>
              </a:rPr>
              <a:t>Update on 2019-nCoV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04345256-EC61-47CF-929E-3641E22E2E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828800" y="3876589"/>
            <a:ext cx="8534400" cy="792088"/>
          </a:xfrm>
        </p:spPr>
        <p:txBody>
          <a:bodyPr/>
          <a:lstStyle/>
          <a:p>
            <a:pPr algn="r"/>
            <a:r>
              <a:rPr lang="et-EE" dirty="0"/>
              <a:t>6 February </a:t>
            </a:r>
            <a:r>
              <a:rPr lang="en-US" dirty="0"/>
              <a:t>2020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434626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9D36CB-4478-4B56-ADCD-DF85301093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394" y="47621"/>
            <a:ext cx="10972800" cy="1143000"/>
          </a:xfrm>
        </p:spPr>
        <p:txBody>
          <a:bodyPr>
            <a:normAutofit/>
          </a:bodyPr>
          <a:lstStyle/>
          <a:p>
            <a:r>
              <a:rPr lang="en-US" dirty="0"/>
              <a:t>Current Situation</a:t>
            </a:r>
            <a:br>
              <a:rPr lang="en-US" dirty="0"/>
            </a:br>
            <a:r>
              <a:rPr lang="en-US" sz="1800" dirty="0"/>
              <a:t>(As of </a:t>
            </a:r>
            <a:r>
              <a:rPr lang="et-EE" sz="1800" dirty="0"/>
              <a:t>6 Feb</a:t>
            </a:r>
            <a:r>
              <a:rPr lang="en-US" sz="1800" dirty="0"/>
              <a:t>, </a:t>
            </a:r>
            <a:r>
              <a:rPr lang="sv-SE" sz="1800" dirty="0"/>
              <a:t>6</a:t>
            </a:r>
            <a:r>
              <a:rPr lang="en-US" sz="1800" dirty="0"/>
              <a:t>AM Geneva Time)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5C597A6-6D3C-4E90-92E5-BE9364142EA1}"/>
              </a:ext>
            </a:extLst>
          </p:cNvPr>
          <p:cNvSpPr txBox="1"/>
          <p:nvPr/>
        </p:nvSpPr>
        <p:spPr>
          <a:xfrm>
            <a:off x="346454" y="1384713"/>
            <a:ext cx="536645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spcBef>
                <a:spcPts val="1200"/>
              </a:spcBef>
              <a:defRPr/>
            </a:pPr>
            <a:r>
              <a:rPr lang="en-US" b="1" dirty="0">
                <a:solidFill>
                  <a:srgbClr val="0070C0"/>
                </a:solidFill>
                <a:latin typeface="Segoe Condensed" panose="020B0606040200020203" pitchFamily="34" charset="0"/>
              </a:rPr>
              <a:t>Updates from last 24 hours</a:t>
            </a: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en-US" b="1" dirty="0">
                <a:latin typeface="Segoe Condensed" panose="020B0606040200020203" pitchFamily="34" charset="0"/>
              </a:rPr>
              <a:t>China</a:t>
            </a:r>
            <a:r>
              <a:rPr lang="en-US" dirty="0">
                <a:latin typeface="Segoe Condensed" panose="020B0606040200020203" pitchFamily="34" charset="0"/>
              </a:rPr>
              <a:t>: </a:t>
            </a:r>
          </a:p>
          <a:p>
            <a:pPr marL="800100" lvl="1" indent="-342900"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et-EE" b="1" dirty="0">
                <a:latin typeface="Segoe Condensed" panose="020B0606040200020203" pitchFamily="34" charset="0"/>
              </a:rPr>
              <a:t>3</a:t>
            </a:r>
            <a:r>
              <a:rPr lang="en-US" b="1" dirty="0">
                <a:latin typeface="Segoe Condensed" panose="020B0606040200020203" pitchFamily="34" charset="0"/>
              </a:rPr>
              <a:t>,</a:t>
            </a:r>
            <a:r>
              <a:rPr lang="et-EE" b="1" dirty="0">
                <a:latin typeface="Segoe Condensed" panose="020B0606040200020203" pitchFamily="34" charset="0"/>
              </a:rPr>
              <a:t>697</a:t>
            </a:r>
            <a:r>
              <a:rPr lang="en-US" dirty="0">
                <a:latin typeface="Segoe Condensed" panose="020B0606040200020203" pitchFamily="34" charset="0"/>
              </a:rPr>
              <a:t> new </a:t>
            </a:r>
            <a:r>
              <a:rPr lang="en-US" b="1" dirty="0">
                <a:latin typeface="Segoe Condensed" panose="020B0606040200020203" pitchFamily="34" charset="0"/>
              </a:rPr>
              <a:t>confirmed</a:t>
            </a:r>
            <a:r>
              <a:rPr lang="en-US" dirty="0">
                <a:latin typeface="Segoe Condensed" panose="020B0606040200020203" pitchFamily="34" charset="0"/>
              </a:rPr>
              <a:t> cases (</a:t>
            </a:r>
            <a:r>
              <a:rPr lang="et-EE" dirty="0">
                <a:latin typeface="Segoe Condensed" panose="020B0606040200020203" pitchFamily="34" charset="0"/>
              </a:rPr>
              <a:t>81</a:t>
            </a:r>
            <a:r>
              <a:rPr lang="en-US" dirty="0">
                <a:latin typeface="Segoe Condensed" panose="020B0606040200020203" pitchFamily="34" charset="0"/>
              </a:rPr>
              <a:t>%, </a:t>
            </a:r>
            <a:r>
              <a:rPr lang="et-EE" dirty="0">
                <a:latin typeface="Segoe Condensed" panose="020B0606040200020203" pitchFamily="34" charset="0"/>
              </a:rPr>
              <a:t>2</a:t>
            </a:r>
            <a:r>
              <a:rPr lang="en-US" dirty="0">
                <a:latin typeface="Segoe Condensed" panose="020B0606040200020203" pitchFamily="34" charset="0"/>
              </a:rPr>
              <a:t>,</a:t>
            </a:r>
            <a:r>
              <a:rPr lang="et-EE" dirty="0">
                <a:latin typeface="Segoe Condensed" panose="020B0606040200020203" pitchFamily="34" charset="0"/>
              </a:rPr>
              <a:t>987</a:t>
            </a:r>
            <a:r>
              <a:rPr lang="en-US" dirty="0">
                <a:latin typeface="Segoe Condensed" panose="020B0606040200020203" pitchFamily="34" charset="0"/>
              </a:rPr>
              <a:t> cases from Hubei)</a:t>
            </a:r>
          </a:p>
          <a:p>
            <a:pPr marL="800100" lvl="1" indent="-342900"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et-EE" b="1" dirty="0">
                <a:latin typeface="Segoe Condensed" panose="020B0606040200020203" pitchFamily="34" charset="0"/>
              </a:rPr>
              <a:t>640</a:t>
            </a:r>
            <a:r>
              <a:rPr lang="et-EE" dirty="0">
                <a:latin typeface="Segoe Condensed" panose="020B0606040200020203" pitchFamily="34" charset="0"/>
              </a:rPr>
              <a:t> </a:t>
            </a:r>
            <a:r>
              <a:rPr lang="et-EE" b="1" dirty="0">
                <a:latin typeface="Segoe Condensed" panose="020B0606040200020203" pitchFamily="34" charset="0"/>
              </a:rPr>
              <a:t>severe</a:t>
            </a:r>
            <a:r>
              <a:rPr lang="et-EE" dirty="0">
                <a:latin typeface="Segoe Condensed" panose="020B0606040200020203" pitchFamily="34" charset="0"/>
              </a:rPr>
              <a:t> cases and</a:t>
            </a:r>
            <a:r>
              <a:rPr lang="en-US" dirty="0">
                <a:latin typeface="Segoe Condensed" panose="020B0606040200020203" pitchFamily="34" charset="0"/>
              </a:rPr>
              <a:t> </a:t>
            </a:r>
            <a:r>
              <a:rPr lang="et-EE" b="1" dirty="0">
                <a:latin typeface="Segoe Condensed" panose="020B0606040200020203" pitchFamily="34" charset="0"/>
              </a:rPr>
              <a:t>73</a:t>
            </a:r>
            <a:r>
              <a:rPr lang="en-US" b="1" dirty="0">
                <a:latin typeface="Segoe Condensed" panose="020B0606040200020203" pitchFamily="34" charset="0"/>
              </a:rPr>
              <a:t> deaths </a:t>
            </a:r>
            <a:r>
              <a:rPr lang="en-US" dirty="0">
                <a:latin typeface="Segoe Condensed" panose="020B0606040200020203" pitchFamily="34" charset="0"/>
              </a:rPr>
              <a:t>(70 in Hubei) </a:t>
            </a:r>
            <a:endParaRPr lang="et-EE" dirty="0">
              <a:latin typeface="Segoe Condensed" panose="020B0606040200020203" pitchFamily="34" charset="0"/>
            </a:endParaRPr>
          </a:p>
          <a:p>
            <a:pPr marL="800100" lvl="1" indent="-342900"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et-EE" b="1" dirty="0">
                <a:latin typeface="Segoe Condensed" panose="020B0606040200020203" pitchFamily="34" charset="0"/>
              </a:rPr>
              <a:t>5</a:t>
            </a:r>
            <a:r>
              <a:rPr lang="en-US" b="1" dirty="0">
                <a:latin typeface="Segoe Condensed" panose="020B0606040200020203" pitchFamily="34" charset="0"/>
              </a:rPr>
              <a:t>,</a:t>
            </a:r>
            <a:r>
              <a:rPr lang="et-EE" b="1" dirty="0">
                <a:latin typeface="Segoe Condensed" panose="020B0606040200020203" pitchFamily="34" charset="0"/>
              </a:rPr>
              <a:t>328</a:t>
            </a:r>
            <a:r>
              <a:rPr lang="en-US" dirty="0">
                <a:latin typeface="Segoe Condensed" panose="020B0606040200020203" pitchFamily="34" charset="0"/>
              </a:rPr>
              <a:t> new suspected</a:t>
            </a:r>
            <a:r>
              <a:rPr lang="et-EE" dirty="0">
                <a:latin typeface="Segoe Condensed" panose="020B0606040200020203" pitchFamily="34" charset="0"/>
              </a:rPr>
              <a:t> cases</a:t>
            </a:r>
            <a:endParaRPr lang="en-US" dirty="0">
              <a:latin typeface="Segoe Condensed" panose="020B0606040200020203" pitchFamily="34" charset="0"/>
            </a:endParaRPr>
          </a:p>
          <a:p>
            <a:pPr marL="342900" indent="-342900"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en-US" b="1" dirty="0">
                <a:latin typeface="Segoe Condensed" panose="020B0606040200020203" pitchFamily="34" charset="0"/>
              </a:rPr>
              <a:t>Outside China</a:t>
            </a:r>
            <a:r>
              <a:rPr lang="en-US" dirty="0">
                <a:latin typeface="Segoe Condensed" panose="020B0606040200020203" pitchFamily="34" charset="0"/>
              </a:rPr>
              <a:t>:</a:t>
            </a:r>
            <a:r>
              <a:rPr lang="et-EE" dirty="0">
                <a:latin typeface="Segoe Condensed" panose="020B0606040200020203" pitchFamily="34" charset="0"/>
              </a:rPr>
              <a:t> </a:t>
            </a:r>
            <a:endParaRPr lang="en-US" dirty="0">
              <a:latin typeface="Segoe Condensed" panose="020B0606040200020203" pitchFamily="34" charset="0"/>
            </a:endParaRPr>
          </a:p>
          <a:p>
            <a:pPr marL="800100" lvl="1" indent="-342900"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r>
              <a:rPr lang="et-EE" b="1" dirty="0">
                <a:latin typeface="Segoe Condensed" panose="020B0606040200020203" pitchFamily="34" charset="0"/>
              </a:rPr>
              <a:t>25 new confirmed cases</a:t>
            </a:r>
            <a:r>
              <a:rPr lang="en-US" dirty="0">
                <a:latin typeface="Segoe Condensed" panose="020B0606040200020203" pitchFamily="34" charset="0"/>
              </a:rPr>
              <a:t>: Japan</a:t>
            </a:r>
            <a:r>
              <a:rPr lang="et-EE" dirty="0">
                <a:latin typeface="Segoe Condensed" panose="020B0606040200020203" pitchFamily="34" charset="0"/>
              </a:rPr>
              <a:t> (</a:t>
            </a:r>
            <a:r>
              <a:rPr lang="en-US" dirty="0">
                <a:latin typeface="Segoe Condensed" panose="020B0606040200020203" pitchFamily="34" charset="0"/>
              </a:rPr>
              <a:t>12</a:t>
            </a:r>
            <a:r>
              <a:rPr lang="et-EE" dirty="0">
                <a:latin typeface="Segoe Condensed" panose="020B0606040200020203" pitchFamily="34" charset="0"/>
              </a:rPr>
              <a:t>), </a:t>
            </a:r>
            <a:r>
              <a:rPr lang="en-US" dirty="0">
                <a:latin typeface="Segoe Condensed" panose="020B0606040200020203" pitchFamily="34" charset="0"/>
              </a:rPr>
              <a:t>Republic of Korea </a:t>
            </a:r>
            <a:r>
              <a:rPr lang="et-EE" dirty="0">
                <a:latin typeface="Segoe Condensed" panose="020B0606040200020203" pitchFamily="34" charset="0"/>
              </a:rPr>
              <a:t>(</a:t>
            </a:r>
            <a:r>
              <a:rPr lang="en-US" dirty="0">
                <a:latin typeface="Segoe Condensed" panose="020B0606040200020203" pitchFamily="34" charset="0"/>
              </a:rPr>
              <a:t>5</a:t>
            </a:r>
            <a:r>
              <a:rPr lang="et-EE" dirty="0">
                <a:latin typeface="Segoe Condensed" panose="020B0606040200020203" pitchFamily="34" charset="0"/>
              </a:rPr>
              <a:t>), </a:t>
            </a:r>
            <a:r>
              <a:rPr lang="en-US" dirty="0">
                <a:latin typeface="Segoe Condensed" panose="020B0606040200020203" pitchFamily="34" charset="0"/>
              </a:rPr>
              <a:t>Singapore</a:t>
            </a:r>
            <a:r>
              <a:rPr lang="et-EE" dirty="0">
                <a:latin typeface="Segoe Condensed" panose="020B0606040200020203" pitchFamily="34" charset="0"/>
              </a:rPr>
              <a:t> (</a:t>
            </a:r>
            <a:r>
              <a:rPr lang="en-US" dirty="0">
                <a:latin typeface="Segoe Condensed" panose="020B0606040200020203" pitchFamily="34" charset="0"/>
              </a:rPr>
              <a:t>4</a:t>
            </a:r>
            <a:r>
              <a:rPr lang="et-EE" dirty="0">
                <a:latin typeface="Segoe Condensed" panose="020B0606040200020203" pitchFamily="34" charset="0"/>
              </a:rPr>
              <a:t>), </a:t>
            </a:r>
            <a:r>
              <a:rPr lang="en-US" dirty="0">
                <a:latin typeface="Segoe Condensed" panose="020B0606040200020203" pitchFamily="34" charset="0"/>
              </a:rPr>
              <a:t>Malaysia</a:t>
            </a:r>
            <a:r>
              <a:rPr lang="et-EE" dirty="0">
                <a:latin typeface="Segoe Condensed" panose="020B0606040200020203" pitchFamily="34" charset="0"/>
              </a:rPr>
              <a:t> (</a:t>
            </a:r>
            <a:r>
              <a:rPr lang="en-US" dirty="0">
                <a:latin typeface="Segoe Condensed" panose="020B0606040200020203" pitchFamily="34" charset="0"/>
              </a:rPr>
              <a:t>2</a:t>
            </a:r>
            <a:r>
              <a:rPr lang="et-EE" dirty="0">
                <a:latin typeface="Segoe Condensed" panose="020B0606040200020203" pitchFamily="34" charset="0"/>
              </a:rPr>
              <a:t>), </a:t>
            </a:r>
            <a:r>
              <a:rPr lang="en-US" dirty="0">
                <a:latin typeface="Segoe Condensed" panose="020B0606040200020203" pitchFamily="34" charset="0"/>
              </a:rPr>
              <a:t>Australia</a:t>
            </a:r>
            <a:r>
              <a:rPr lang="et-EE" dirty="0">
                <a:latin typeface="Segoe Condensed" panose="020B0606040200020203" pitchFamily="34" charset="0"/>
              </a:rPr>
              <a:t> (</a:t>
            </a:r>
            <a:r>
              <a:rPr lang="en-US" dirty="0">
                <a:latin typeface="Segoe Condensed" panose="020B0606040200020203" pitchFamily="34" charset="0"/>
              </a:rPr>
              <a:t>1</a:t>
            </a:r>
            <a:r>
              <a:rPr lang="et-EE" dirty="0">
                <a:latin typeface="Segoe Condensed" panose="020B0606040200020203" pitchFamily="34" charset="0"/>
              </a:rPr>
              <a:t>), </a:t>
            </a:r>
            <a:r>
              <a:rPr lang="en-US" dirty="0">
                <a:latin typeface="Segoe Condensed" panose="020B0606040200020203" pitchFamily="34" charset="0"/>
              </a:rPr>
              <a:t>USA </a:t>
            </a:r>
            <a:r>
              <a:rPr lang="et-EE" dirty="0">
                <a:latin typeface="Segoe Condensed" panose="020B0606040200020203" pitchFamily="34" charset="0"/>
              </a:rPr>
              <a:t>(</a:t>
            </a:r>
            <a:r>
              <a:rPr lang="en-US" dirty="0">
                <a:latin typeface="Segoe Condensed" panose="020B0606040200020203" pitchFamily="34" charset="0"/>
              </a:rPr>
              <a:t>1</a:t>
            </a:r>
            <a:r>
              <a:rPr lang="et-EE" dirty="0">
                <a:latin typeface="Segoe Condensed" panose="020B0606040200020203" pitchFamily="34" charset="0"/>
              </a:rPr>
              <a:t>)</a:t>
            </a:r>
          </a:p>
          <a:p>
            <a:pPr marL="342900" lvl="0" indent="-342900"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endParaRPr lang="en-US" b="1" dirty="0">
              <a:solidFill>
                <a:prstClr val="black"/>
              </a:solidFill>
              <a:latin typeface="Segoe Condensed" panose="020B0606040200020203" pitchFamily="34" charset="0"/>
            </a:endParaRPr>
          </a:p>
          <a:p>
            <a:pPr marL="800100" lvl="1" indent="-342900"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endParaRPr lang="en-US" dirty="0">
              <a:latin typeface="Segoe Condensed" panose="020B0606040200020203" pitchFamily="34" charset="0"/>
            </a:endParaRPr>
          </a:p>
          <a:p>
            <a:pPr marL="800100" lvl="1" indent="-342900">
              <a:spcBef>
                <a:spcPts val="1200"/>
              </a:spcBef>
              <a:buFont typeface="Arial" panose="020B0604020202020204" pitchFamily="34" charset="0"/>
              <a:buChar char="•"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Condensed" panose="020B0606040200020203" pitchFamily="34" charset="0"/>
              <a:ea typeface="+mn-ea"/>
              <a:cs typeface="+mn-cs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4CE902A2-DF02-4FC2-8717-E8C208E85DE5}"/>
              </a:ext>
            </a:extLst>
          </p:cNvPr>
          <p:cNvSpPr/>
          <p:nvPr/>
        </p:nvSpPr>
        <p:spPr>
          <a:xfrm>
            <a:off x="6096000" y="1483095"/>
            <a:ext cx="5201418" cy="361387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lvl="0">
              <a:lnSpc>
                <a:spcPct val="120000"/>
              </a:lnSpc>
              <a:defRPr/>
            </a:pPr>
            <a:r>
              <a:rPr lang="et-EE" sz="1600" b="1" dirty="0">
                <a:solidFill>
                  <a:schemeClr val="tx2"/>
                </a:solidFill>
                <a:latin typeface="Segoe Condensed" panose="020B0606040200020203" pitchFamily="34" charset="0"/>
              </a:rPr>
              <a:t>Between 31 December 2019 – 6 February 2020</a:t>
            </a:r>
            <a:endParaRPr lang="en-US" sz="1600" b="1" dirty="0">
              <a:solidFill>
                <a:schemeClr val="tx2"/>
              </a:solidFill>
              <a:latin typeface="Segoe Condensed" panose="020B0606040200020203" pitchFamily="34" charset="0"/>
            </a:endParaRPr>
          </a:p>
          <a:p>
            <a:pPr lvl="0">
              <a:lnSpc>
                <a:spcPct val="120000"/>
              </a:lnSpc>
              <a:defRPr/>
            </a:pPr>
            <a:endParaRPr lang="et-EE" sz="1600" b="1" dirty="0">
              <a:solidFill>
                <a:schemeClr val="tx2"/>
              </a:solidFill>
              <a:latin typeface="Segoe Condensed" panose="020B0606040200020203" pitchFamily="34" charset="0"/>
            </a:endParaRPr>
          </a:p>
          <a:p>
            <a:pPr lvl="0">
              <a:lnSpc>
                <a:spcPct val="120000"/>
              </a:lnSpc>
              <a:defRPr/>
            </a:pPr>
            <a:r>
              <a:rPr lang="en-US" sz="1600" b="1" dirty="0">
                <a:solidFill>
                  <a:schemeClr val="tx2"/>
                </a:solidFill>
                <a:latin typeface="Segoe Condensed" panose="020B0606040200020203" pitchFamily="34" charset="0"/>
              </a:rPr>
              <a:t>In total, </a:t>
            </a:r>
            <a:r>
              <a:rPr lang="et-EE" sz="1600" b="1" dirty="0">
                <a:solidFill>
                  <a:schemeClr val="tx2"/>
                </a:solidFill>
                <a:latin typeface="Segoe Condensed" panose="020B0606040200020203" pitchFamily="34" charset="0"/>
              </a:rPr>
              <a:t>28,276 </a:t>
            </a:r>
            <a:r>
              <a:rPr lang="en-US" sz="1600" b="1" dirty="0">
                <a:solidFill>
                  <a:schemeClr val="tx2"/>
                </a:solidFill>
                <a:latin typeface="Segoe Condensed" panose="020B0606040200020203" pitchFamily="34" charset="0"/>
              </a:rPr>
              <a:t>confirmed cases</a:t>
            </a:r>
            <a:r>
              <a:rPr lang="et-EE" sz="1600" b="1" dirty="0">
                <a:solidFill>
                  <a:schemeClr val="tx2"/>
                </a:solidFill>
                <a:latin typeface="Segoe Condensed" panose="020B0606040200020203" pitchFamily="34" charset="0"/>
              </a:rPr>
              <a:t> </a:t>
            </a:r>
            <a:r>
              <a:rPr lang="en-US" sz="1600" b="1" dirty="0">
                <a:solidFill>
                  <a:schemeClr val="tx2"/>
                </a:solidFill>
                <a:latin typeface="Segoe Condensed" panose="020B0606040200020203" pitchFamily="34" charset="0"/>
              </a:rPr>
              <a:t>including</a:t>
            </a:r>
            <a:r>
              <a:rPr lang="et-EE" sz="1600" b="1" dirty="0">
                <a:solidFill>
                  <a:schemeClr val="tx2"/>
                </a:solidFill>
                <a:latin typeface="Segoe Condensed" panose="020B0606040200020203" pitchFamily="34" charset="0"/>
              </a:rPr>
              <a:t> 565 deaths</a:t>
            </a:r>
            <a:r>
              <a:rPr lang="en-US" sz="1600" b="1" dirty="0">
                <a:solidFill>
                  <a:schemeClr val="tx2"/>
                </a:solidFill>
                <a:latin typeface="Segoe Condensed" panose="020B0606040200020203" pitchFamily="34" charset="0"/>
              </a:rPr>
              <a:t> globally</a:t>
            </a:r>
          </a:p>
          <a:p>
            <a:pPr lvl="0">
              <a:lnSpc>
                <a:spcPct val="120000"/>
              </a:lnSpc>
              <a:defRPr/>
            </a:pPr>
            <a:endParaRPr lang="en-US" sz="1600" b="1" dirty="0">
              <a:solidFill>
                <a:schemeClr val="tx2"/>
              </a:solidFill>
              <a:latin typeface="Segoe Condensed" panose="020B0606040200020203" pitchFamily="34" charset="0"/>
            </a:endParaRPr>
          </a:p>
          <a:p>
            <a:pPr marL="342900" lvl="0" indent="-342900">
              <a:lnSpc>
                <a:spcPct val="120000"/>
              </a:lnSpc>
              <a:buFont typeface="Arial" panose="020B0604020202020204" pitchFamily="34" charset="0"/>
              <a:buChar char="•"/>
              <a:defRPr/>
            </a:pPr>
            <a:r>
              <a:rPr lang="en-US" sz="1600" b="1" dirty="0">
                <a:solidFill>
                  <a:prstClr val="black"/>
                </a:solidFill>
                <a:latin typeface="Segoe Condensed" panose="020B0606040200020203" pitchFamily="34" charset="0"/>
              </a:rPr>
              <a:t>China</a:t>
            </a:r>
          </a:p>
          <a:p>
            <a:pPr marL="800100" lvl="1" indent="-342900">
              <a:lnSpc>
                <a:spcPct val="120000"/>
              </a:lnSpc>
              <a:buFont typeface="Arial" panose="020B0604020202020204" pitchFamily="34" charset="0"/>
              <a:buChar char="•"/>
              <a:defRPr/>
            </a:pPr>
            <a:r>
              <a:rPr lang="et-EE" sz="1600" b="1" dirty="0">
                <a:latin typeface="Segoe Condensed" panose="020B0606040200020203" pitchFamily="34" charset="0"/>
              </a:rPr>
              <a:t>28,060 </a:t>
            </a:r>
            <a:r>
              <a:rPr lang="en-US" sz="1600" b="1" dirty="0">
                <a:latin typeface="Segoe Condensed" panose="020B0606040200020203" pitchFamily="34" charset="0"/>
              </a:rPr>
              <a:t>confirmed </a:t>
            </a:r>
            <a:r>
              <a:rPr lang="en-US" sz="1600" b="1" dirty="0" err="1">
                <a:latin typeface="Segoe Condensed" panose="020B0606040200020203" pitchFamily="34" charset="0"/>
              </a:rPr>
              <a:t>cas</a:t>
            </a:r>
            <a:r>
              <a:rPr lang="et-EE" sz="1600" b="1" dirty="0">
                <a:latin typeface="Segoe Condensed" panose="020B0606040200020203" pitchFamily="34" charset="0"/>
              </a:rPr>
              <a:t>es</a:t>
            </a:r>
            <a:endParaRPr lang="en-US" sz="1600" dirty="0">
              <a:latin typeface="Segoe Condensed" panose="020B0606040200020203" pitchFamily="34" charset="0"/>
            </a:endParaRPr>
          </a:p>
          <a:p>
            <a:pPr marL="1257300" lvl="2" indent="-342900">
              <a:lnSpc>
                <a:spcPct val="120000"/>
              </a:lnSpc>
              <a:buFont typeface="Arial" panose="020B0604020202020204" pitchFamily="34" charset="0"/>
              <a:buChar char="•"/>
              <a:defRPr/>
            </a:pPr>
            <a:r>
              <a:rPr lang="et-EE" sz="1600" b="1" dirty="0">
                <a:latin typeface="Segoe Condensed" panose="020B0606040200020203" pitchFamily="34" charset="0"/>
              </a:rPr>
              <a:t>3</a:t>
            </a:r>
            <a:r>
              <a:rPr lang="en-US" sz="1600" b="1" dirty="0">
                <a:latin typeface="Segoe Condensed" panose="020B0606040200020203" pitchFamily="34" charset="0"/>
              </a:rPr>
              <a:t>,</a:t>
            </a:r>
            <a:r>
              <a:rPr lang="et-EE" sz="1600" b="1" dirty="0">
                <a:latin typeface="Segoe Condensed" panose="020B0606040200020203" pitchFamily="34" charset="0"/>
              </a:rPr>
              <a:t>859 </a:t>
            </a:r>
            <a:r>
              <a:rPr lang="en-US" sz="1600" b="1" dirty="0">
                <a:latin typeface="Segoe Condensed" panose="020B0606040200020203" pitchFamily="34" charset="0"/>
              </a:rPr>
              <a:t>severe cases</a:t>
            </a:r>
            <a:r>
              <a:rPr lang="et-EE" sz="1600" b="1" dirty="0">
                <a:latin typeface="Segoe Condensed" panose="020B0606040200020203" pitchFamily="34" charset="0"/>
              </a:rPr>
              <a:t> </a:t>
            </a:r>
          </a:p>
          <a:p>
            <a:pPr marL="1257300" lvl="2" indent="-342900">
              <a:lnSpc>
                <a:spcPct val="120000"/>
              </a:lnSpc>
              <a:buFont typeface="Arial" panose="020B0604020202020204" pitchFamily="34" charset="0"/>
              <a:buChar char="•"/>
              <a:defRPr/>
            </a:pPr>
            <a:r>
              <a:rPr lang="et-EE" sz="1600" b="1" dirty="0">
                <a:latin typeface="Segoe Condensed" panose="020B0606040200020203" pitchFamily="34" charset="0"/>
              </a:rPr>
              <a:t>564 </a:t>
            </a:r>
            <a:r>
              <a:rPr lang="en-US" sz="1600" b="1" dirty="0">
                <a:latin typeface="Segoe Condensed" panose="020B0606040200020203" pitchFamily="34" charset="0"/>
              </a:rPr>
              <a:t>deaths</a:t>
            </a:r>
            <a:r>
              <a:rPr lang="en-US" sz="1600" dirty="0">
                <a:latin typeface="Segoe Condensed" panose="020B0606040200020203" pitchFamily="34" charset="0"/>
              </a:rPr>
              <a:t> (97% in Hubei Province) </a:t>
            </a:r>
          </a:p>
          <a:p>
            <a:pPr marL="1257300" lvl="2" indent="-342900">
              <a:lnSpc>
                <a:spcPct val="120000"/>
              </a:lnSpc>
              <a:buFont typeface="Arial" panose="020B0604020202020204" pitchFamily="34" charset="0"/>
              <a:buChar char="•"/>
              <a:defRPr/>
            </a:pPr>
            <a:endParaRPr lang="en-US" sz="1600" b="1" dirty="0">
              <a:latin typeface="Segoe Condensed" panose="020B0606040200020203" pitchFamily="34" charset="0"/>
            </a:endParaRPr>
          </a:p>
          <a:p>
            <a:pPr marL="342900" indent="-342900">
              <a:lnSpc>
                <a:spcPct val="120000"/>
              </a:lnSpc>
              <a:buFont typeface="Arial" panose="020B0604020202020204" pitchFamily="34" charset="0"/>
              <a:buChar char="•"/>
              <a:defRPr/>
            </a:pPr>
            <a:r>
              <a:rPr lang="en-US" sz="1600" b="1" dirty="0">
                <a:latin typeface="Segoe Condensed" panose="020B0606040200020203" pitchFamily="34" charset="0"/>
              </a:rPr>
              <a:t>Outside China</a:t>
            </a:r>
            <a:r>
              <a:rPr lang="et-EE" sz="1600" b="1" dirty="0">
                <a:latin typeface="Segoe Condensed" panose="020B0606040200020203" pitchFamily="34" charset="0"/>
              </a:rPr>
              <a:t> </a:t>
            </a:r>
            <a:endParaRPr lang="en-US" sz="1600" b="1" dirty="0">
              <a:latin typeface="Segoe Condensed" panose="020B0606040200020203" pitchFamily="34" charset="0"/>
            </a:endParaRPr>
          </a:p>
          <a:p>
            <a:pPr marL="800100" lvl="1" indent="-342900">
              <a:lnSpc>
                <a:spcPct val="120000"/>
              </a:lnSpc>
              <a:buFont typeface="Arial" panose="020B0604020202020204" pitchFamily="34" charset="0"/>
              <a:buChar char="•"/>
              <a:defRPr/>
            </a:pPr>
            <a:r>
              <a:rPr lang="et-EE" sz="1600" b="1" dirty="0">
                <a:latin typeface="Segoe Condensed" panose="020B0606040200020203" pitchFamily="34" charset="0"/>
              </a:rPr>
              <a:t>216</a:t>
            </a:r>
            <a:r>
              <a:rPr lang="en-US" sz="1600" b="1" dirty="0">
                <a:latin typeface="Segoe Condensed" panose="020B0606040200020203" pitchFamily="34" charset="0"/>
              </a:rPr>
              <a:t> </a:t>
            </a:r>
            <a:r>
              <a:rPr lang="en-US" sz="1600" dirty="0">
                <a:latin typeface="Segoe Condensed" panose="020B0606040200020203" pitchFamily="34" charset="0"/>
              </a:rPr>
              <a:t>cases from </a:t>
            </a:r>
            <a:r>
              <a:rPr lang="et-EE" sz="1600" b="1" dirty="0">
                <a:latin typeface="Segoe Condensed" panose="020B0606040200020203" pitchFamily="34" charset="0"/>
              </a:rPr>
              <a:t>24 </a:t>
            </a:r>
            <a:r>
              <a:rPr lang="en-US" sz="1600" dirty="0">
                <a:latin typeface="Segoe Condensed" panose="020B0606040200020203" pitchFamily="34" charset="0"/>
              </a:rPr>
              <a:t>countries</a:t>
            </a:r>
            <a:r>
              <a:rPr lang="et-EE" sz="1600" dirty="0">
                <a:latin typeface="Segoe Condensed" panose="020B0606040200020203" pitchFamily="34" charset="0"/>
              </a:rPr>
              <a:t> </a:t>
            </a:r>
          </a:p>
          <a:p>
            <a:pPr marL="1257300" lvl="2" indent="-342900">
              <a:lnSpc>
                <a:spcPct val="120000"/>
              </a:lnSpc>
              <a:buFont typeface="Arial" panose="020B0604020202020204" pitchFamily="34" charset="0"/>
              <a:buChar char="•"/>
              <a:defRPr/>
            </a:pPr>
            <a:r>
              <a:rPr lang="et-EE" sz="1600" b="1" dirty="0">
                <a:latin typeface="Segoe Condensed" panose="020B0606040200020203" pitchFamily="34" charset="0"/>
              </a:rPr>
              <a:t>1 death</a:t>
            </a:r>
            <a:endParaRPr lang="et-EE" sz="1600" dirty="0">
              <a:latin typeface="Segoe Condensed" panose="020B0606040200020203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083346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A4B149C1-9FCB-4EBC-BE9F-92AC55EF12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9231" y="135446"/>
            <a:ext cx="11661702" cy="643508"/>
          </a:xfrm>
        </p:spPr>
        <p:txBody>
          <a:bodyPr>
            <a:noAutofit/>
          </a:bodyPr>
          <a:lstStyle/>
          <a:p>
            <a:r>
              <a:rPr lang="en-US" sz="2800" dirty="0"/>
              <a:t>Number of reported confirmed cases in China by day of report</a:t>
            </a:r>
            <a:r>
              <a:rPr lang="en-US" sz="2800" b="0" dirty="0"/>
              <a:t>  </a:t>
            </a:r>
            <a:endParaRPr lang="en-GB" sz="2800" dirty="0"/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4E7A40EF-25F3-4409-9D41-6C2AD12C5A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A6FCEE6-1F47-4FAA-8173-7B706ED00669}"/>
              </a:ext>
            </a:extLst>
          </p:cNvPr>
          <p:cNvSpPr/>
          <p:nvPr/>
        </p:nvSpPr>
        <p:spPr>
          <a:xfrm>
            <a:off x="4184599" y="658052"/>
            <a:ext cx="28282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rgbClr val="FFFFFF"/>
                </a:solidFill>
                <a:latin typeface="Quattrocento Sans"/>
              </a:rPr>
              <a:t>Summary (</a:t>
            </a:r>
            <a:r>
              <a:rPr lang="et-EE" b="1" dirty="0">
                <a:solidFill>
                  <a:srgbClr val="FFFFFF"/>
                </a:solidFill>
                <a:latin typeface="Quattrocento Sans"/>
              </a:rPr>
              <a:t>6 February </a:t>
            </a:r>
            <a:r>
              <a:rPr lang="en-GB" b="1" dirty="0">
                <a:solidFill>
                  <a:srgbClr val="FFFFFF"/>
                </a:solidFill>
                <a:latin typeface="Quattrocento Sans"/>
              </a:rPr>
              <a:t>6AM)</a:t>
            </a:r>
            <a:endParaRPr lang="en-GB" dirty="0"/>
          </a:p>
        </p:txBody>
      </p:sp>
      <p:sp>
        <p:nvSpPr>
          <p:cNvPr id="7" name="AutoShape 2" descr="data:image/png;base64,iVBORw0KGgoAAAANSUhEUgAAB0cAAAOACAYAAABBjnsNAAAgAElEQVR4XuzdCbQ1VX0n7A0YCUFMo3ajQlAERZOAE2mI4ACIJkZRBILKJEMEQf0STRsknaGTlS8ue5ksOiJiAyIgg4rI4BAR0CAIOBOFIHbQNkiriG0TWlGQb/2qv7pdb73nnKo695yXe899ai2X+t46VXs/e9e0/3vY6IEHHnig2AgQIECAAAECBAgQIECAAAECBAgQIECAAAECBAgQILDgAhsJji54CcseAQIECBAgQIAAAQIECBAgQIAAAQIECBAgQIAAAQKVgOCoikCAAAECBAgQIECAAAECBAgQIECAAAECBAgQIECAwJoQEBxdE8UskwQIECBAgAABAgQIECBAgAABAgQIECBAgAABAgQICI6qAwQIECBAgAABAgQIECBAgAABAgQIECBAgAABAgQIrAkBwdE1UcwySYAAAQIECBAgQIAAAQIECBAgQIAAAQIECBAgQICA4Kg6QIAAAQIECBAgQIAAAQIECBAgQIAAAQIECBAgQIDAmhAQHF0TxSyTBAgQIECAAAECBAgQIECAAAECBAgQIECAAAECBAgIjqoDBAgQIECAAAECBAgQIECAAAECBAgQIECAAAECBAisCQHB0TVRzDJJgAABAgQIECBAgAABAgQIECBAgAABAgQIECBAgIDgqDpAgAABAgQIECBAgAABAgQIECBAgAABAgQIECBAgMCaEBAcXRPFLJMECBAgQIAAAQIECBAgQIAAAQIECBAgQIAAAQIECAiOqgMECBAgQIAAAQIECBAgQIAAAQIECBAgQIAAAQIECKwJAcHRNVHMMkmAAAECBAgQIECAAAECBAgQIECAAAECBAgQIECAgOCoOkCAAAECBAgQIECAAAECBAgQIECAAAECBAgQIECAwJoQEBxdE8UskwQIECBAgAABAgQIECBAgAABAgQIECBAgAABAgQICI6qAwQIECBAgAABAgQIECBAgAABAgQIECBAgAABAgQIrAkBwdE1UcwySYAAAQIECBAgQIAAAQIECBAgQIAAAQIECBAgQICA4Kg6QIAAAQIECBAgQIAAAQIECBAgQIAAAQIECBAgQIDAmhAQHF0TxSyTBAgQIECAAAECBAgQIECAAAECBAgQIECAAAECBAgIjqoDBAgQIECAAAECBAgQIECAAAECBAgQIECAAAECBAisCQHB0TVRzDJJgAABAgQIECBAgAABAgQIECBAgAABAgQIECBAgIDgqDpAgAABAgQIECBAgAABAgQIECBAgAABAgQIECBAgMCaEBAcXRPFLJMECBAgQIAAAQIECBAgQIAAAQIECBAgQIAAAQIECAiOqgMECBAgQIAAAQIECBAgQIAAAQIECBAgQIAAAQIECKwJAcHRNVHMMkmAAAECBAgQIECAAAECBAgQIECAAAECBAgQIECAgOCoOkCAAAECBAgQIECAAAECBAgQIECAAAECBAgQIECAwJoQEBxdE8UskwQIECBAgAABAgQIECBAgAABAgQIECBAgAABAgQICI6qAwQIECBAgAABAgQIECBAgAABAgQIECBAgAABAgQIrAkBwdE1UcwySYAAAQIECBAgQIAAAQIECBAgQIAAAQIECBAgQICA4Kg6QIAAAQIECBAgQIAAAQIECBAgQIAAAQIECBAgQIDAmhAQHF0TxSyTBAgQIECAAAECBAgQIECAAAECBAgQIECAAAECBAgIjqoDBAgQIECAAAECBAgQIECAAAECBAgQIECAAAECBAisCQHB0TVRzDJJgAABAgQIECBAgAABAgQIECBAgAABAgQIECBAgIDgqDpAgAABAgQIECBAgAABAgQIECBAgAABAgQIECBAgMCaEBAcXRPFLJMECBAgQIAAAQIECBAgQIAAAQIECBAgQIAAAQIECAiOqgMECBAgQIAAAQIECBAgQIAAAQIECBAgQIAAAQIECKwJAcHRNVHMMkmAAAECBAgQIECAAAECBAgQIECAAAECBAgQIECAgOCoOkCAAAECBAgQIECAAAECBAgQIECAAAECBAgQIECAwJoQEBxdE8UskwQIECBAgAABAgQIECBAgAABAgQIECBAgAABAgQICI6qAwQIECBAgAABAgQIECBAgAABAgQIECBAgAABAgQIrAkBwdE1UcwySYAAAQIECBAgQIAAAQIECBAgQIAAAQIECBAgQICA4Kg6QIAAAQIECBAgQIAAAQIECBAgQIAAAQIECBAgQIDAmhAQHF0TxSyTBAgQIECAAAECBAgQIECAAAECBAgQIECAAAECBAgIjqoDBAgQIECAAAECBAgQIECAAAECBAgQIECAAAECBAisCQHB0TVRzDJJgAABAgQIECBAgAABAgQIECBAgAABAgQIECBAgIDgqDpAgAABAgQIECBAgAABAgQIECBAgAABAgQIECBAgMCaEBAcXRPFLJMECBAgQIAAAQIECBAgQIAAAQIECBAgQIAAAQIECAiOqgMECBAgQIAAAQIECBAgQIAAAQIECBAgQIAAAQIECKwJAcHRNVHMMkmAAAECBAgQIECAAAECBAgQIECAAAECBAgQIECAgOCoOkCAQC+Bn/zkJ+Uzn/lM+dznPlf+5//8n+WBBx4om222WXna055WXvziF5df+IVf6HUcO00ncPPNN5ezzz673HfffeVXf/VXy8EHH8x8Okq/IrDiBG6//fZy+umnl3/9138tW2+9dTn66KPL5ptvvuLSuRIT9N3vfrecdtpp5Uc/+lH5d//u35VjjjmmbLHFFisxqdJEgMACCtxzzz3VPSj38Yc97GHlqKOOqu7jNgIECBAgQIAAAQIECBBY2QKCo3MsnwSPrrvuunL11VeXhzzkIWXvvfcuT33qU+d4RocmMB+Bu+66q5xxxhnle9/73non+Df/5t+U448/vvzyL/9y+Zd/+Zfy3ve+d6mR+sgjjyyPeMQj5pOoNXbUf/zHf6yCo9ke//jHl9j+4i/+4hpTkF0Ciynw3//7f68a19MJpXlPHZrbtfjeMSu7pnU6AH3oQx8q/+N//I+y/fbbl9/5nd+pgh42AgQItAXSMePkk0+uOg7mvSydW7bddltQBAgQIECAAAECBAgQILDCBVZ1cDSNgB//+MfLpz/96fLzn/+8N3VGFhx77LFzb+hqfiwLaPQuHjuuMIFcZxdddFEV6M+28cYbV40+j3zkI0uCphnplJE6D3/4w8snP/nJ8olPfGIpB4ceemjZaaedVliOVmdyBEdXZ7lJNYE+ArMK8K3G947777+/fP3rX69mJfjmN79ZMgorz52NNtqoGj2b5006lmXE/Kabbroe56zsmgf2LOtTa0v52c9+Vj72sY9V7weZ1WDHHXcsee4/9KEP7XeA1l4p++uvv758+ctfLj/4wQ+q42fLzBR553jyk59cdt9996oz1nK3u+++u5x66qlVp68c/9WvfnV54hOfuNzDrrnf51pNJ4LPfvaz1XWcAGG+yerrN525nvOc55THPe5x1b8td8tI8XTCu/POO3sfaptttim/93u/V812Mo/twQ6OpgzyPp5rJ7OM5NrJ9RjvvJunXj/3uc8tW2211aDs19fjl770paVj5gC5L2+33XZljz32qDrr5buga8u1nLR98YtfLN/61req+3x9bSddz3rWs6r7/JBZaFLP8szIrDa33Xbb0jHTITn3i6c//ell1113NQtDV+H4OwECBAgQIECAAIE1LLCqg6MZYZHRbPkwGrLl4zgfyflYnue2Ghsp5+nh2KtTIA1dp5xySvnhD39YZWCfffYpz3/+80c2cmlQnl8ZC47Oz9aRF0/gxz/+cTnzzDOrBtPVEPiYVYBvNb13pEH/pptuKhdffHEVUOna0uC9yy67VKM4m0HSWdk1z+9Z1lUapZpC9Nxzzy3f//73l3aedlaDe++9t1x22WVVgLyrs+OsAl3ta0Vnru4yb++RQOX5559f1YVJW4J06dxw4IEHll/6pV8afqLGL5rvQn0PtJzR+H3O8WAGR++4447ywQ9+sJq5JffUcVsCmL/5m79ZXvSiF3UGIHMNZtajdHasOyiMO246RKRcE4QdteX3//AP/1B1ZM53+6QtM8288pWvrALpXVsCwLn/fPvb3564a0byvvSlLy3PeMYzZhKc70qXvxMgQIAAAQIECBAgsLoEFio4mqDnqFEF7SLJyNGs1zevHsT1+fJBeOGFF1Y94PNRmqDS8573PB9nq+saWfOpTQ/vrIWXRo00fmTU9aMe9aiRLs1pdR/zmMeUww8/3LS6M6pBgqMzgnSYNSGw2gIfswrwrZb3jowWvfTSS6vRZs0G/Xq0WQKh+feMLsoIqOaW96g08NfbrOya5/hv/+2/lfe9733VzAieZeveMlLHPvWpT5WrrrpqvbKZJjj6v/7X/6qmjM+7Rr2l/H/lV35l6f0hnbMSBMm5ZxXoWm33iJV2405g9N3vfnfJCNxmudVrJY+6dn/t136tHHLIIWWTTTaZOjvNd6F8W2W6666Rixl9ftBBB3UGBadN1IMVHE1g9L/+1/9a3afqLZ2BUgYJcObf250NnvnMZ5YDDjhgbBnkvnvFFVeUyy+/fJ17c46ZY+carEd91ud8whOeUL3vt7+r2zPPZP/mPT6dItKRqbkleH7EEUdMDJBmlGzynQBpn7qX+8nv/u7vlqc97WnTFrHfESBAgAABAgQIECCwoAILFRx9wQteUI1osxEgMDuBZkPUrBolZ5e6tXMkwdG1U9ZyunyB1Rb4mEeAb/mK8zlCAqMZ6fSFL3xh6QRpEH/hC19Yje5pdnKrp4vMyKPPf/7zVcN8pl5MB7d6W0t28ymR/kdNMOa8886rplGttwS6UqbZhgZHExjJFKn//M//XP0+QYw999yz6kjYnl4zdSFT4CaYmmDMcgJsOddqu0f0L6UNs2f9TpJgV8ojHUCbU6ymTuQaz4jgesRgyiwjdDOKdNptJb6TPljB0XYZZFT9Yx/72KVgcYKPV1555TrLz+QaO+yww6opqkdt//RP/1TOOuuspY4PKduMDM00tfWWzgpZk/mWW25Z+rdM25tOK82pk5szPOUen+s609zWQdRc0xl1nHtKcwT6k570pCrYOmqK3TwDcs/IFM7Zss+LX/zi8u///b9fuickIJzpey+55JKlupfOnVkC5N/+2387bdXzOwIECBAgQIAAAQIEFlBAcHQBC1WWCMxSQFBulprTH0s5TG/nl2tPYLUFPtZSgC+N1h/4wAeWAmqZQjEBk3HTMta1Nw3tH/3oR6uRnJkest7Wkt2DeSXnGZQpVOtpNhPsSFAio7gyDXG2ocHRrBWYEcQJkmzo0V2r7R7xYJb9qHNnyvKsR586kDUtx60nesMNN1Sz6NQjxLP+aH4z7SY4+n/lcu/LvfQlL3nJ2DKIe+6bmda23hKg3H///dcrgvZyNeNGhOaH7Y4NWQc4M8s0g6g5d+4ZubaTxkxxO2pLYDTr/6bjQ7aMUk0g89GPfvR6u2c2pgsuuKB6fnTdM7Lv+9///qVAb3vWgWnroN8RIECAAAECBAgQILA4AoKji1OWckJgLgKCcnNhHXxQ5TCYzA/WsMBqC3yslQBfGr/TCF6PEkpDetaAz1pz025rxW5an1n9LgGu66+/vhqV9hu/8RvV2q8JdjTXZx0SHG3XhUnrmc8qD83jrLZ7xDwMNsQxs57wySefXI3UzdYe+T00DYKjQ8VKNdI79916Otxx12mmEz/jjDOqDhAPfehDy6tf/eqyww47jD1hAuRZduOnP/1ptU9GmObeMM1W31/q345aAzgB0UzBnbWqs3VN05z9Mz36V7/61Wr/rbfeunreLHfd22ny5zcECBAgQIAAAQIECKxMAcHRRrmkd2mmbUvv16OPPrpstdVW1Vot+QjL+krf+c53qt6n6amaaYvSAzVTQ01a6yZT+lxzzTVVj+pMN5Qe05O2NB5cffXV1YdcGhRy/pwvvWd32223qlFh1Lqq9Xly7N13373su+++E8+TKe0+97nPTUxXehmnt3HSnimYktdMpZRzZSqlWGyxxRZlr732qs5Z75+ewtttt131Ud21rmvWKjrttNNKpmpLT+G45+O1veVD/Stf+Uq59tprS9Y5qkcu5Dc51957712Vybie6/O8/JKe5P3WW2+tej0n/5nmKaNhMrolbl3Tv8U19eRrX/ta1YBUr7GW/NWjZLqOE8t3vvOd1Ro8acyIfxo3crysDZYGpewTo0yPm7qUshvVkzv7nnPOOeusNzTUMOWY8qzXn6p/PyqdqeMZTfT3f//3VXrz/+P3ile8oroes43LX+yyPlKumf/9v/93dT1mTdRnP/vZ1RSNzWm50lCSnuTxuPPOO6vrK3U4FpmWe1yv9lF5H1XuSXca+9M4lJ75fdZAzrHTWz8jaHL/qa/7NN78+q//elW3t9xyy6r80iiUbUgD9KRyG3Vd1fVjp512qq7rnHvUlunacm+Me9aaTfnU9TbXfcq/b/1POXzjG9+o7rOZYi0jEpKOjCTLiJRM15b7cdcWx9wjvvSlL1XXQdJTH2fHHXespmtsjmoYd7zUkxtvvLG6F9f3m9SrXDcpk9Stul52pan99+Qv97w0Uu6yyy7VOlgph0wbmvOlDqfOptHv5S9/+cg6OYt8zuN518xr6kfu2dddd11VFvW6YslbyiBrf+Uaad8f2l51OpvPhzwvMqVf1iDM/Tblst9++1VrFL7rXe+qyqxrS72IfdZfG7XNwrg+bso397dc43W9jEPqZAJCucfPMsDX571jlGudztTD+v6Ya3n77bdfSmeXa9ffU88zzWa2lEFGL2U6xOVs4+zaz7762ZB6l/epUVM21ulIHcp1mmNknfqMYsqzornN8pnbPG49fWymJM19Mc+4OqjRvA9Nuj8vx3PcbxMEzTWd53LzPW3a4Gjyl3qY/Gaqyxh3jR6eZb6GBEdn9bwb9V496jujfofMO1quvwfj3XZW1nmmZX3IPPuyrcTg6HLf58ZNq1u/2+V7K+92qet5ltX3/j7vI7Moh6Qj97PcK7ONe4fMvTn36En7NNPTLts811/5yldOVV/zbn7uuecuHX5UcDTPpTzj862VayLr1+ZdddIW+4yuzZZ3/HyXZA1aGwECBAgQIECAAAECBCIgONqoB+ldmoaf+uMpH7D5UEsD7LgtAauDDjpobBCwPmZ+P2lN1DSOpEHyE5/4xFLgb9Q5EzBJz9w0nDe35nn6NDz0SVezwSsfqQkGnHnmmeVf//Vf1zl3/ZH9zW9+s1oHJoGFBAOzXsy4NW3qAzSDcKOmZMp+WVcm0zK1z9tMRD6Sk+80tPYNSC33FpCG5ASPP/vZz1ZBtnFbRsTkA36bbbZZb5e+x8gPc5w0OiRoOGprNs6kTI444oiS6cwm1akEFRL4bqctwcOPfexjyyIatz5pO52pJx/5yEeqtanqadfqEzcbR6bJX4LEOUYa+NP4lXrfXCutmcGHPexhVUC5q9EkjaTp4Z57RTu97eOlETlrJ03aEhBPw00amUZtaSRNZ4dc+7MMjn7rW9+q1nnKlIjjtjTEP+tZz6pGCDUD/AnypH7UnRQm5S+N6Cnj1IdRW4JmmSKtHgkwap8EnRMoTDBx1JZySF1PUGhSmpKfBEizNvW4DgtpwMx9rG7IHXW+PCNyfaVjxtCtGcjJPSv5SrkmCNLcRjXizTKf83jeJf1JY+p0OuCMq9N1PlO381xMsHlcJ6N2OlNfc720yzmWmaoxI5RShn223/7t367qQ3ObpXGOm44D6Wgy7jqr62TuE+95z3uqjhLLXdu5z/O97Zp8T7of5Br8rd/6raqspg3UtKdsnNUonnZw9Ljjjqvuz5OefV33pT7B6mmeSeOeuXUdzDFzP6iDGJPq8SzKpM910rXPNMHR9giwcdN8dp17OX/vGxyd5fOu/V6dTn2TvjNyraWTUaYk7epktxyLef42HUvf/e53Lz0P8j6zxx57TH3KWY4cndX73KjgaJ5/Cf6P+3ap3+3SOWTae2pfxD7B0Yz+zKjRev3fvtMf5/ssnX+y5f05wcchHQ3rPPQJjubdIuuh5nmVjhSZxjedISdteQYnOF930HrVq15Vdc6yESBAgAABAgQIECBAIAKCo4160GwsfOELX1iNBqwbWdMIlWBpRiLVPfjrn2bkyQEHHDCy4aJPI2U+8jLy7fLLL18n2JLz5eM5jcDNcyZIlsa/Zg/7eQdHM+o106ll1Eu2pC0f80nXU57ylCoAlQ/P9Oj93ve+V+3T1dhVN8bmgzhbRmQdfPDB6zi214uJR0YHZTRbPvbTgJjRG/WWHvYJxEzzYT7klpCGvTT+J6BXb/GIS+pKGlzqD/H8Pev2HHnkkdVIznrL30cFRepyr+taMwCXAFmCMqMCpM3GmQQ7M9olI+jq39dpS5nVI/ySlozYyDRTzeBVAogJ1ifom2sgU21lSwAxAcdxjXQ5dkbQxqdPcDT5yH9yrnrNsaSzDqrELGWabVL+avvslzQ0zRJQS91KI1V93ARLE0TPvs0gy7gRQs0yS+CsbjyqR1mmQSjlngBs7Grf/FsC2uN6tv/TP/1TVQeaaUgdj0GzDuU8GV2WRsZsyx05msBoAjHN4FV93pR5GvPqgH89crzukNEOcNQjmXJdJr9DrsvUkwRG63tAjpV8ZqR8DHN916MtxnX6GHX/TPmmXsUxZZz8Nq/H1Il0pGjX4+yTxsHsny35Sb5yz23na1Jnl0n3kmbQJfUy9bC+j6QMco0nzfnvZsPfLPOZ9M3jeZc0pmNFglLNDiN13crf2/ef1K+MnswI6VENxM10Jqh95ZVXVvW2vubrY6YhN8HOjHrJMygNvZnhoJ7uL/eR5j0udS2BvuaaZrM2zr0go3XqddTqOjXqXSL34dT13As2dHA0z+o831PHs426B9Vpn3Q/63qGtqd27Nv43nXc5jWVZ1RGm+eekvKs60nKu3lfyzEnvS8MDY4u95lb57EZ+Mm/5V6We2I9gn/oM6bLbhZ/nyY4mrKo3xf7jgCbRVqbx+gTHJ3l8y7nblpl9pnU067vjPjkmySjSFfb1n5XHtcJcki+ZhUcba+ZuZz3uXZwNPegm2++eZ3ZNEa9c3atmTnEZdK+7amN07E3323Nd6A8pzL7TN2Rp+8Uuc3OlMt5duW9oV67OM+g5vt/nbfmufp2rmnna9p3t1mVheMQIECAAAECBAgQILCyBARHG+XRDDDW/5wgW0ajJABaf0RmSr+MsKhHoOXf85GZj8321ic4mgBJesLWAZUE0vJR2pxuKdOqJXia3rkJih5//PHrTOs47+Bo8phGjjTYZ6RsRoSmISGNC2nMrQO1zSmZEmhK434aK0dt+Vg/5ZRTqinjRjWOxTm9fdOIlr8noJHe883AZxo/M61nRhKlESv7ZZ/l9Ervc4lmJMGll1661Pi68847l5e97GVLU0QmXakfGVmaka8J1ORDv057/n7RRRdVU05mS7oTKElda05jmgBZGvvTIFDXj3EBvHZDX52PNP6nQTsNrNlyzIzUTGN4HUTMecdN+TxkOtehDcppsE4a8p8EEFPvY5TASho06kBx0j0uf+3rJSP+EnCsG3him//kmDl2Ri1kut2cO3U311U6QnRZtMssjUDpFJFGsGZQJ4GbBPzSMJZtXHklSJTAST1CMWlLwC4OtUvWc8oo1Xp9vrpMlxMcTWeCrD1Vd2LI9Zl85JquR++ljtTTHCc/zRG8MctIuJRPRt2lc0R7espYp37lGkm9HTeSvLleVe4tGcWc8mxu6ZCREaGpxwl+tbfm/TMNjUlTGp2baUp6ch2l8a2eGj3nao9sb07zmPtvrtkEreotdSAB6pRJprQcNyXrpHtI8xqpyzn7Z+rgBAmT7txrU99Tx+oymWU+c755PO/az7LYZbrblGmdj5RF7omZFrcZFBhVHs10Nq/jBKtTJ+upPevOQ80pevsEPuZZl1KGuU4y0iVb6mbKN/fZ+l0iga50sqmD8XV6ltPA3C7bcQ3B48q/eX9MWeX+n/peB07TOSYddCZNSTuu/jefJe1OF32eu+P2aV5TzX0ydWVGZtfP1Nz74l3fmye9uw19ljXPu5xnbjoXZSRhOoMkeJ+63u40kHem7FPXmzyDMuvBNGWyHPf6t9MER5ujuRIATgetUbNrzCJ9447R5x4xy+dd0tG0qtPVfm7lOZOyTRnX98gHY9rh5drnvvzhD3+4mqK+7vyWqcyXO2pvFsHRWb/PTXr/zjdTvexH/W6Ub6W6U1xXp7zllkN+n2dzPbNP/v+o50K788qoaW1HpaVZHtNey7HIzES5/2XLPfu1r33tejOONNcl7fse3O7gkPf/zOpiI0CAAAECBAgQIECAQAQWKjhajwabVLRp0E4j9Kit3ViYRqk0ODVHltS/S4N9And1AGZc41RXcDQfhBnBVU+pWAfRxq3VmQ/HjAZMA2YzSDjv4GjynVGPacCeNE1oM9jRNbVuc0rddsNPGpYT8Kynapo0Ojdpy5Sa+WhOg0ca2NLQ1rXe6bS3gASFElyqA1Zp6Enjx6jRlElPyisBlQR26n3ajbmZNi1lOu4YCTQlmDopgDeqcSZB2wQc21MNtxsLRo1srX3mGRytz5GOBRk1PKlxd0j+cj2loaUeNZbzjJs2t30NjruWm2U2aQRvztUMfI5b27AZiJs0emDUtLN9G4VG1fHmmn+5hyQAmOON2lLXE+BPZ4OhDde5htMYl0a5bKNGiaWTQQKf2RIUzvTTQ6aXa9bjrhGIuXaSlwTCs40aqd5seMsoxTQgznobFchJECRTF4+bWnbW+UyeZv28a99T8txM3Ro3nXJ7VOW4oFs7nemIk2n7Rj2Xm2XVJ/DR3H/Wxs1n4aS6mesknQgyPXt9f38wgqOT3neaAZ1pG79j3TzOLNd+a19T8c57XkbbtZ+pCSxmis96FuirMGYAACAASURBVIxxDeXTBkdn8cztc89JB4PcX+vOaX2ml+xz3Gn2mSY42gzW1PU9z8GsD5hgWnNt+dS5vCOmTLvWXh+S/qH3iEnH7vO8a18D+f95l0igZtQSFBlVmo5WOfYsOxMMMeqzbwK46cBXv2+1Z33IMXJ/SUeFdmeyPsdv7zOL4Ois3+eGvJ8mP81vlvz/vqM0p/HKcyXvNjlnXede85rXVAHb5tY0yf35qKOOGruMR/N3zfKY9r7enno5Uw2ns2D7fbD5PtD3nbH9btJn6ZlpnP2GAAECBAgQIECAAIHVKbBQwdE+RTDpo6j50TVq1FD7+Glo/9SnPlX987i1T7qCo82P0UmjGLryNu/gaFfgoU5fAjkJGmdUQLZxU+u2p9Rtfwjfeeed1ZRrCc6k8WjUh3zTpBmwHPJR3+U66u/NoG6ftI06RjMI02dEQDuANyo41m6cScAzUwyPCxKnETIB6GyTGuPnHRzNtZZgdhrPJm1D8tdeX6krmNkM0o0b8dwcFT2u4aaZ/mYQst2I015vrWs0Vnv6t2mDo+1Goj75mOYaqX/TbDQfde9t/r1vQ1czPZnuOdPg5vrocx01G+AyvV9G4DeDd8376IYKjnZdp8nvrPOZY876edcMdvR9lrUD9Ql6ttf8baZzyBSEQwMfszZu3i+66mZ76skNHRztuj82n8epO31HFLXvHc1pE0ddf9Pea9rB0a7OVM2yGXcvnSY42nUt933m9nEYtcZh13rZfY47zT7TBEfbAZWtttqqfPvb3564fnvSlmsp9a+rc0SffAy9R3Qds+t5l9839+m6n2XWhrxP17NLrNTpQNOxI533xm15tmfa9JTZuA5AXbbNvzfrTo6Xjm+Tjpu/JTDb7Ng5y/e5pK1dl9LpIsG9cR3+2t9Ko6a5HWIyad/2/TFpSzC23XEko5VPP/30apaAIUHOdlB11HN8UvranWHHnTvfjZmNIeWfbUiQc+g38qzsHYcAAQIECBAgQIAAgZUvsOaCo8961rOq6U9HbV2BzPZvmo2p40ZJdh2zGZQZN41Qn2o09MOvK13tRpyuEa3NNDYbf8YFmppT6o6yS4/5TCmWrU8gqB30edWrXrXsqbvGuU8zrVPzWO0Gr77rrjXryqhgfLuxtKvXd7NBI9NRHnPMMSMbHOcZHE3Zp5EmjTVd29D8DbkmmtfyqMBEO9jaJzjQdEujdRqM6tHe06ztNKQcxlk2p03bEOu8dTUWZ8rRTCmeRq9JI2jG5acZbOnTUNZVh5rrWU0aSddVV/s2VHaN3K2PM+t85rh9ngHNfHQ975qNzX3XAmtP4zdq9EwznZNG6bfNhwY+ZmmcEVQJ2tdrE/e5x/cJxvWtd33KdkhHgPbzNbMcTDN1ffOcyw0ANy2adn2Crs176bh3lD7l0XU/aZdX32dun3JepOBoM78JGKbDVEa1JaiVWRhy72muy923Q1WX49B7RNfxup537ffqPh2CmtfMuM6GXema998zo01mwGmuZT/qnAlsZ1rdfE8sZ2uvy9vnWM3A8qzf53L+aa7HIcuQ9MnjqH2S14wwzzWULd8OeddvLhdQ/27aEaDLDY7mvFmqpq4/GSH+ohe9aL1Ro8sZATrke2Baa78jQIAAAQIECBAgQGB1CixUcHS5var7NCg2izkBvpNPPrn6KM7W1bA7Kn3NQNty1o0a+uHXJ699GnpGVfvm6KxxQePm6MtRjZPNhuoEjdvrEI46bxqiM2VetuXWhXGXc3tdnGkaq5qjcIZMldYMTqQ3eqas3H777ZeSOrRxpm+DxpCg3DQNyn17mQ/NX7PhqStw1pXu5rWeOp1rtbm+4aj6kkbdNBqmV3w7EDDN9GVDymFc/W2O7psUEB/yOMsaWpmiMqPFM/InIyLqLesG536QbVQZtNddTWN4AuVZm7G59u6o9LRHEaQxvV5Xd1z6UxaZcjnrGGdrB7kzVXamzE7wOluuswSBEtzqKu++Zl11rX2ceeQz5+jzDOj7vGuPhO67plefjiJD01mneUjgY9bG7XP36awztF5Mqm99zPrsU5+j3Sg97fP1/PPPX5oqf17B0T7H7TMtZ5/yGPpM6vvMbZZt7HNfTUeC+l6avycAf8stt1T/PWSUV9/71JD9ljtyNOfKqMLc90dNmztqbfCsK50AynK2IfeI+jzLed7lGEPfq4e+24/yyBT+9dId47zS8SRr9M5qy3tApha/+uqrq04i9ZTheabmW2k5644ODY62lzaY9ftczIbeC/KbZifQcbMPLac8Yn7FFVeUyy+/vPLv6ozY/MYYck+Z5r5W5ytL02R0dD3N+aSOuO33jK73+qbdLK6j5ZSF3xIgQIAAAQIECBAgsHIFBEcbZTOksTA/a4/+GtVg2HXMWX2wDT1OV7qmacSpKdtTwLan7mxPqTtqVE0zfdNcPtM23nadaxaNxNM2JCT4lEaEOvjUDuwMbZzpm44hQbl5NCjXZTI0f0MaIbvSPWqdyK660vx7u8G+GaTs2yg2pBzGpa1PUKBvvnItpBPD5z//+Woatq5tXENW6nVGj6bBst7SmJlg51577TV2jbn2tdh1/lF/HzUC+Ktf/Wp5//vfv06eErRNB41MtZuR7MuZGrCrrrXTOa989nkGNNMy6Xk37X2xPcJyVB0Zms5R94v826TR3rM2bo6IHdWRZVRdHFovJtX3PmZ99qnPMW35ttO4IdYcXYTgaN6REqj4yEc+UgVE68DSuDIfEsiY5j7Z9ZvlBkf7lFkCI5lSM7MNZOs7On1S2ocER2f1vBvyXpK0D323n/b5MSTQ1FUfmn9P3c0zNUs41O8Jk0Yv9jn2ct9jZv0+lzQPfT/Nb6YdqdnHKPsk+Jp3mXpEZtd049N02st5mu+zQ+5F7eUiuqZ3b18PfUZe5zftTq3zqut9y8V+BAgQIECAAAECBAisLAHB0UZ5DGkszM/6NBh2HXO5DR918ocepytdOe7QRpxm1W5OAdteb605pe5DH/rQkulft9tuu3WujOUER9MYnYbwJz/5yTO/2vqUeddJ+wYl28fpasgb2jjTNx1DgnJ9GviHprN2GPq7IfW3K93LbUx7ylOeUg455JCl9aemadwbUg7j6uA05x11rFEBza56P6lBKoG3jPS98cYb11tzLuuJvfjFLy5Pf/rT15lmbbkBrTTQZtTyqLXrvvvd75YPf/jD64x4qfOX+1mmZs/o4Wm2rrrWPua88tnnGdBMy6R733Lui13PrqHpHHW/yL/NMzjarkt9761N36H1YlLd62PWZ5/6HMsp33HvBeNmldgQ11Sf+2Cf8hj6TOpTLxIEvPTSS0vWcewKitZWQwIS0/h2/WZDBEeThuaarbOY+aDrnarO9yyfd0PeS3L+rvtjV9mkPuUYCVBO2iYtOdJ1jj5/zzdB6nVdp5cz8rfP9TspTbN+n8u5ht4L8ps+94M+tqP2yfqhmeo4szNk61oPuZ2ermdm85zN8ujb2a+9znbX+rv1+ZrXQ58lV/K79vOrzzT307r7HQECBAgQIECAAAECq09AcLRRZkMaC/MzI0fHV/jm1LFpBE3DdKZLy9acUnebbbYpv/d7v1c222yzdQ623AaheV2Ks2gknrZBxMjRH1XTWCe43qcxeEgjZFdD+LRlNq4eNhuT+jbyrpTg6N13311NPfu9732vyl46I+yyyy5l9913r9aKy/Veb0PKIL/JNLsJClx77bVLU9/m3zOSNFMu7r333ksB0llci133iUzT/elPf7qaCrQ5OrZvQ96o43fVtfZv5pXPWT7vpk3jSh05utyZB5pl3DcIOLReTKq7fcq2zz71OaYt33YamyOM8rflOtfHH2rXJ7jS55hDAyJ9niPtIFI6b2TEejpjNN+Thp676163nL9PExydZor3BHxOP/306l7c5x2gK099gqOzft4NfSau1HfhLtv235vfBPlbgnVZGiIdJIdufa7fScfscx0OTdM012NzzfVZ1Oc6zdMERvPbPkvFjHJpdoYdt4Zz83fTBkZzjOaSK31Hj2cZhXe9611L76zTrpk9tE7YnwABAgQIECBAgACB1SEgONoopyGNhflZ+2N/1MiUrmM2/74oa47Gpr02TD21bv523nnnVdM9ZRvXONpcL7Jv7+ANccm1G4mnWXO0GeScds3RUQ0pQxtn+jYQDQnKzaNBuS7Xofkb0gjZle4+1/qQ+jfN9GVDymFcWqYJyraPlfXLMlVbRoCkHh5++OHrrH3b3H9IGTR/l3Xdvv71r5cPfehDS9PtZsq117zmNdV0u6PuMfOcKi33s+Q796U6SNoeEd+3/LvqWvs4y1lna1Kaup5N7d9OugbaQc5p1xydZmr6cXnsE/iofztrY2uOji6V5qwR2WOHHXYoRxxxxNKI+r7XUHu/oddUn+BKn2MOfSZ1PXMzzWSmzs87Qrasy5j1GdMBpb0NPfe0tn1+N01wtGkxzdTTswgm9blHzPp5N/SZuCjB0Tw3TzvttGq0ZLblvNf3uX4n1dtZv8/lXNNcj82R0H2mlu5zLcb3zDPPXOpclgBi3tFy/K6tzxrgo45x4YUXluuvv776U9d3bJ612T/XVd4h09Hst37rt8qzn/3sdWYGGZfWplnfUarNae77dlbqsvJ3AgQIECBAgAABAgQWR0BwtFGWQxuL2+usZHrYxz3ucevUjq5jNhtK+vS4HVf1mr1pM0IzgdrmCK7277rSlf2HNuK0z9FsVKoDCQl6nHLKKSUjstrBjubvmz2RH/GIR5Tjjjuu5EN4JWzLDWj3GXE8Kp9dJkMbZ7oaaus0DAnKzaNBuU7H0PwNqb9d6W73PP/t3/7tsueee05dHduNc2kA/43f+I2JxxtSDuMONM2Itvaxzj///GokZbaue82QMhiV5h/84AdVsOCuu+6q/tzu8d9slFvOSJS+BfnNb36znHHGGVWAdNpGtq66Niot88hnn2dAMy1dz7tmvejb8N1stBzXUWRoOkfdL/Jvk6bVzd9naTxNI/M09WJcve1j1mef+vizGjnanuIzo8Ze/epXV0HS5WxD7foEV/occ+gzqeuZ2+w41RUwHHru5fh2/Xaa4Gj7PajPaK50qjv33HOr5PQNjExKe3uk3Kh7xKyfd0OfiYsSHG2X93Ke132u30nlPuv3uZxrmuux+czZdtttq2n+E/SfdmtP/zwkMJpztjsJ9XmOD3nWtacMHxoYTRqzFnPewbKOaN4ZslxF1h6dtE0TUJ22DPyOAAECBAgQIECAAIHVJyA42iizZiNEpofMdK8JzI3a0uM1H7Y33HBD9edxgc2uBshmg3N7+tkh1emqq64qH/vYxyampT5eu2fxuNGbQxtx2ulNYCNTGaXRoM5bPo7POeecqsfwpFEj7SBOc1reIS7z2LcZpJwU4B137nYDRBow0iiS6VXHbe3G6YwoeeUrX7lOT+uhjTNdDbV1WoYE5ebRoFynY2j+htTfrnSnvjZHPC93xFO7PH/913+9HHzwwWM7NGRE0Xvf+95qDcxsfRqtRtWldqNgPaI7jUx9tyGNtc1OG9OO7Jx0D21O0T3Ntdg3z/V+7XLrCriNOn5XXRv1m3nkc9bPu2YDZN+gV/Ma3XLLLctrX/va9Ua4dD1D+94zu8pqlsbt+8W46ePrtLenGVzuKKI+Zn32GVfvlzMdbt55zjrrrHLfffdVh++zFl7XdTr0muoTXOlzzKHPpK5nbtffmw7NwN4sRlF2GU/6+zTB0fZ7UNcztR1Yn/YZ2MxHn85Cs37eDXkvSVqHnH85ZTjv3zaDWjnXNLOujHonneZeOev3uaSrPQr5mc98ZjnggAPGvtMlWJzlCb7//e9X2VqOR36fjkYZMVp3JMs3aaYtHvcNO668m983eY6n0+922203tnrcdNNN5eyzz64Cq5P2z9///u//vlqmIP4bb7xxNXNQOhkOef9sv8N2vTsniJq1V7/xjW9Ueejaf97XgeMTIECAAAECBAgQILDyBARHG2XSbITIP+fjMtMRZdRje2uOIMrfxgUZuhog2x/IGXmaD9r2Gpz1+e+4447q4/IlL3nJOsG0dpA1I9EytWF7a/cszt/nFRxtN0BkZFymX/zKV75SJWvSSIH2B22Xy4a8tL7zne+Ud7/73SU9prMlUHnQQQeNbASJwa233lqyttCLX/zipenxmqNqR62n2MxPjnHFFVeUyy+/fGkaqsMOO6w8+clPXifbs26orQ8uOPp/JJqNQAn2j7vG+tbFj370o+VTn/pUtfukYFLuEWl8yjpS9TZtw3C7U0ca1XO/yfFGbQkGfvzjH68alOrRXc2RNJMatBPITRCkvk6mCY627wPte0b7/jnpWuxbLpP2a55vQ44cnUc+Z/28a3aGiWFX0Ku9Ltpuu+1W9ttvv/UaSrueoePKqx3Ifs5znlPdg8dtszZu3+P333//6j2hvd17773lAx/4QLnxxhuX/jRNg3/zuH3M+uxTH3NWI0dzvLqDVJ6J9bbzzjtX99NNN9104mUaq6uvvroaNZTR+/XWJ5DZPPBKDY42R45O6iyX/KdzXj2CfzUGR1MezUBMRpGNeq+pyy2jRjOdex1Uz7Wca3o5W/OZnnfudIhMR4bmNuvn3aIER7M+eEbwPeUpTynPfe5zJ06N3e7ctZyOoCmbPtdvV72Y9ftcOzia9/oESPNMa0+L3X6nX65HAqwpizyDs00bGM1v28/xX/u1X6tGZ46aiSjlmvPW76bj3gczY1C+YVL3lxMYrcu077tz9s89Ms/XPHeW69xVp/ydAAECBAgQIECAAIHVKSA42ii3dmNx/pTRSGmESaAxPV3rYNcHP/jBpbXwHvawh1WNKo95zGPWqwV9GiDTQHTppZdWx86WRuU0FGb0ar2lISJBiozOSSAlIw0zDVO9tRt2k6bf/d3fLTvuuGPV2JwPw4xyzZp5aVhrbvMKjuYczQaINHzmIznn7zMlWhpAMlqvOcKk7dLMR4zS4JoP4DRKtLe777676kGcBsg0VrziFa/onI5p1GWdcrrooovKddddV/05vmncfdnLXrZOwDqNDJdccklJ4PqXf/mXy/HHH1/9d7Z2o0LqVoLHWXunOYK0We6xyzauR7rg6LqlNaQRsk/jegIEGb2ZERDZUodyb0jAY1TDUa659Ob/6le/WhL4qcu+TmU6OmTK2PSEz5aASEYaZM2m1KlR627Wv502OJrft8+be0XOm2B76mG2pD2NSh/5yEeq4GbzHtEM+qRBOwHLjHqoe/8n3flt6n69PmeO2Q6OpqNErsfcz1LvH/3oR68TGMtxso5V7o25B4wbGXrllVdWIxJyXY67Fmu37JN75Ze+9KWqEbw5nWd9D80oib333rtkJGNzy30rHRTqkQ8bas3ROg2zymd9vFk/72Kbay5G9ZZR8albWSe2rh/tupV9J83U0OcZOu4+3RztnRE06QiQhuNsuV/mGk69modxnjcZGfS9732vOnwCWLlWmu8S6WhzwQUXVPeJ5rbIwdHkM6Obcu+rG/Pzbymf3AfSGN8MJqReZf/cd6699trqftS+l/S5fzd9+wRX+hxz1s/c9pqj6RSWEc/NJQWyJEHWYr7llluWsjQpOJq1mzNbR+7FW221VTUSrM/6g6OuqXH/Ns3I0RyrfY3kWsw7XgJu9bMo9928a+X9t353zTV8zDHHlC222KJXMuOad7Zce0960pOqYyfQnk5H8ck2bvaXWT3v6oQOeS/Jb1bqyNFm3c87xLOe9azqXahZV/MMzz0ugfzbb799qawmBdz6FGif67frOLN+n2sHR5vPwHyL1d+HqcPpFJfZfupvm9TJdMQdtbZwVz7a99KuWY+6jtf+vsn++Y58+ctfvvROlH3az65xHfzageCuzqBd6cvf2++w7Wdr9sn1/Q//8A/rOC+33vVJm30IECBAgAABAgQIEFh9AgsVHE3P766RBymiBCkyhWW7gajZCJFGpHx01o0x+WhN0CofXGloqbd86L3whS8se+2118jS79Ow2+5VXR8o58t5k4YEyeptXGCxHWTN/jlGAhj5ff0hnoaMNBLlwzHbPIOj7aBtnYc+Uxu1P6rz23in3BIYTr6yffe7360aWetyGTdCrdnYOSnffS7jUY27SVvt3a4nCRIkgN5siG9Pb9xV7vn7pNFYs26ordNj5Oj/rRGjyj3X6K/8yq8sNRyl0S0Ngan7aRwc13A9qn7nTPV9LNdsff9JXc/ojM9//vNVUGc5wdFx563vcUlzArZ1MD5paq6JmnSddtpp6zR2JrCRhvwEPG+77bal0aLJe+47+U/7umxPj5Z85xi5hmKY6yON5/W2yy67lIy+awei21OSZv80fj/qUY8que7yv5OXNKjlPlGbtu97zfUvc4w0vOc+kzwkzxkdUd9juu77k+4hfYIuo34/q3zWx57H8y4+CTjUU9jV55pUt3JPPOKII9Zbr3tUOodO59oMbNT1Is+/WKZM22sHz9q4PdotaRj1LpH6lA4U3/72t6vOO4seHI3DqFks6md8/RzNvar57lLXiby/pHNTvQ29pvoEV/occx7P3HRiSzCp7iyXe//2229fUm9zj8p9LPez1JlcO/GZFBxtBuOWO8I0HYOStvpdsvZvvu8kvSm/5lSZ6RyR8hq1nuKoa6Q+Rgzaz6I4ZJ3aZufArne2ZjmNer7m98973vPKi170ovUONavnXX3gRQmOtgP5df5q33HX7nJGNY56J13OvXKW73PNOpb3jnxnpnNo872+/S2Wv+UaToeFvENOszXXLc3v6+/GPscad112fZOO+g7eZ599qk5l7Sly2+9Vo+4P49Kad7d0QMz3Ynsbet9YbtC4j6d9CBAgQIAAAQIECBBYnQILFRztWwT5OEtjbEZoNbd2IDONL5lSqx7Z1T5+Gjkz0mGPPfYYu2ZKn+BojpuP0Uz9k5GPdaPYqPzkQzojcdIDtv0RmobdjLL67Gc/O/YY+QB/1ateVfX6TSN2tnkGR3P89sd70p2e1KNGd7bznEbATKOXtQvbI17HlXd6sGcUZ3ubZXA0x86aXzFMg/akLYGjrA+awE97S2A3dazZq37UseqRpWkoGNcBYB4NtUmL4Oi6JZIA27nnnttZ7vWvEmR7zWteU43aaW+5ZtNYmlEEzWBkc780/iU4mUbFk08+uap3ywmO5ti5x6QzRXM0zrh695u/+ZtVo3FzVEMavFL36/WyRv02Iysz/XdGOSXN7eBo8p57QwK+k7Y6cNSclrq9f+4NmWot975xjs3f5Ji5RyRv9dYeSTIuTXl+5J6ZKR3r0U0TM9D6Y5+gy7jjzSKf9bHn8bzLsdNwmhkKMstBV1mkETlBk1HXxrh0Pv/5z+/NPSrY2fzxqKndZ2mc6yzBroyiHvf8SsDopS99afVMzxSFmbJ/OQ3+yV+f944++zSvjTpt+behQepxBZZRoLFJQ3dXXckxcu3lveF3fud31gm0Db2mVnJwtM8zIfedrNWXLdNVbqjgaDOw1/si/P87/IyasrZ+FnVdI/W5+twvRqVrXCCv3jczCGSE7rjlLGbxvKvPtSjB0eQngfpMddz1/pp9U2d/9Vd/tfp+aXYSHFKP6n37XL99jzur97nm+3fezzISNO9YXe92mUq6PZVz37S3pzvv+7t6v0nPmXTuy3tuvc79uGPnvTDP0YwaHrV2aLOshqZv0rOmz7O1Pl86lea7tzmqeZq0+A0BAgQIECBAgAABAospsKqDo/k4SuN+pjns07BWF+G4YMWoxsJ8fOYDN9M75uM3H3/5wEpDZhqn2lNltqtJGv6uueaa6ncJMExaIyn5yeikjOjM6Kt6tGgabNIolGlX04N20tRLOUZ692cKxhwrDbJpUEwP4fSMT+NEGinSoznrAWYbl65MZfbhD3+4CqTk3GnUmGbLCJFMRxq/bGkISHC675Ro+U0s0tieddmao0Tr0ZoJHCWYHZ8cf1TQotmAmt9lHZ2ddtppmiwt/Sb1LpaZ7i8NRPXIsvTezvScaTCop3Ebd6J6+tQ0EDbLPXlI40XytPvuu683zWf7eM0RDhldkd7oqTfjtvSaz7SPmaYv9ThTNY8KUmTN1DPPPLOqS5leK42ImUJr1JZgb0YVpqzHTX03NJ31eYb+LveFBMyyxS8NOOO2Pulu/jZlliBGrpH8dz1KNPvk+oxnOiJkxE/uFc2pkkelIY2MmY40127qUD3yMfUnU9YmIN7MfxpzM3pmXDn0rdQpp3Q+yNS/CWAmX7lfpJd9gpm57sfd4xIEy30x9fbOO++sfpu8Z/q4jHLNvSbBj3e+853VNZuRn+kU0XbMdZljZLRh7VjfZ9OB5dnPfvZ6U+6Oy1/qcgKkmcq6OUo0nrkmch/MfSLXfernqA4mmWYx95qUa8zrNbKGXIuT/IfWtVHHWm4+c8x5PO+aaU3gPGWR+2Ndt/L3+t6YTkVpRO4KMA95ho6yyn0r9+f8J+lIeSYNuZfl2TeuwXQWxnV6cqwEsW6++eZqNHQ9A0KusVwrSU/SmTKJV66/4447btAzspn3PmZ99qmPmYBdOvFkvfCUVzoWZKTrrLb4ZKrr3Ieaz/ecK+WTe2meg7mnjOocNPSaaq4Zn2dknn3te3SfYw59JvV95tbTVqbO1M+E5rtn6kym/a6fcQk2JQ+jnvfNYFx+89rXvnbqaXXbI7H7ln/eK4499tiJz8FY5n6RzjL1/aJ+v8t9ou/9Ylya8i6fTnapw7kG62dsni8Zidw1peksnndJ29D36kwZn/f5Pu8xfctjlvulrmbq8Dwz8+xsPndjmntZlp1Ip4b2VPXTpiPvCvl+SZkOnWJ51Dln8T7XnCI696nMTpT8590uyxPk3T73+FHvdtM65Hf1fXxSp9pxx++6LmuXfAM3v03qd8SnP/3p1fvppPfb5n10aD5HdWJrHyP3jbyH5vmRulePfPA+0wAAIABJREFUah/6njE0bfYnQIAAAQIECBAgQGBxBFZ1cHTWxTBkJMWsz+148xdoNuxNu17g/FPpDAQIEJi/gOfd/I2dgcCDKZCgdq7zBJ2zpbNNpiYfNcLrwUyncxMgQIAAAQIECBAgQIAAAQIEHgwBwdGGusbiB6MKbphzNqdVy5qFmaY0owVsBAgQWIsCnndrsdTleS0JZLTX6aefXq0Fnen9M7VtRvLZCBAgQIAAAQIECBAgQIAAAQIEShEcFRxdE9dB1jS74IILSkZSPO1pTysHHXRQSZDURoAAgbUoIDi6FktdnteKQN51so79F7/4xepdR4ewtVLy8kmAAAECBAgQIECAAAECBAj0FRAcFRztW1dW7X5Zl+iMM86o1hA0emLVFqOEEyAwQwHB0RliOhSBFSbQXGNdh7AVVjiSQ4AAAQIECBAgQIAAAQIECKwIAcFRwdEVURHnmYibbrqpnH322dUpjJ6Yp7RjEyCwWgQER1dLSUkngWECDzzwQLnwwgvLDTfcoEPYMDp7EyBAgAABAgQIECBAgAABAmtIQHBUcHShq/t9991XzjrrrPL1r3+97LLLLmW//fYzne5Cl7jMESDQR0BwtI+SfQisPoHvfve75dRTTy15/9l///3LU5/61NWXCSkmQIAAAQIECBAgQIAAAQIECMxZQHC0AXzJJZeUa665pmy00UblRS96UXnOc54zZ36HJ0CAAAECG17A827DmzsjAQIECBAgQIAAAQIECBAgQIAAAQIrQ0BwdGWUg1QQIECAAAECBAgQIECAAAECBAgQIECAAAECBAgQIDBnAcHROQM7PAECBAgQIECAAAECBAgQIECAAAECBAgQIECAAAECK0NAcHRllINUECBAgAABAgQIECBAgAABAgQIECBAgAABAgQIECAwZwHB0TkDOzwBAgQIECBAgAABAgQIECBAgAABAgQIECBAgAABAitDQHB0ZZSDVBAgQIAAAQIECBAgQIAAAQIECBAgQIAAAQIECBAgMGcBwdE5Azs8AQIECBAgQIAAAQIECBAgQIAAAQIECBAgQIAAAQIrQ0BwdGWUg1QQIECAAAECBAgQIECAAAECBAgQIECAAAECBAgQIDBnAcHROQM7PAECBAgQIECAAAECBAgQIECAAAECBAgQIECAAAECK0NAcHRllINUECBAgAABAgQIECBAgAABAgQIECBAgAABAgQIECAwZwHB0TkDOzwBAgQIECBAgAABAgQIECBAgAABAgQIECBAgAABAitDQHB0ZZSDVBAgQIAAAQIECBAgQIAAAQIECBAgQIAAAQIECBAgMGcBwdE5Azs8AQIECBAgQIAAAQIECBAgQIAAAQIECBAgQIAAAQIrQ0BwdGWUg1QQIECAAAECBAgQIECAAAECBAgQIECAAAECBAgQIDBnAcHROQM7PAECBAgQIECAAAECBAgQIECAAAECBAgQIECAAAECK0NAcHRllINUECBAgAABAgQIECBAgAABAgQIECBAgAABAgQIECAwZwHB0TkDOzwBAgQIECBAgAABAgQIECBAgAABAgQIECBAgAABAitDQHB0ZZSDVBAgQIAAAQIECBAgQIAAAQIECBAgQIAAAQIECBAgMGcBwdE5Azs8AQIECBAgQIAAAQIECBAgQIAAAQIECBAgQIAAAQIrQ0BwdGWUg1QQIECAAAECBAgQIECAAAECBAgQIECAAAECBAgQIDBnAcHROQM7PAECBAgQIECAAAECBAgQIECAAAECBAgQIECAAAECK0NAcHRllINUECBAgAABAgQIECBAgAABAgQIECBAgAABAgQIECAwZwHB0TkDOzwBAgQIECBAgAABAgQIECBAgAABAgQIECBAgAABAitDQHB0ZZSDVBAgQIAAAQIECBAgQIAAAQIECBAgQIAAAQIECBAgMGcBwdE5Azs8AQIECBAgQIAAAQIECBAgQIAAAQIECBAgQIAAAQIrQ0BwdGWUg1QQIECAAAECBAgQIECAAAECBAgQIECAAAECBAgQIDBnAcHROQM7PAECBAgQIECAAAECBAgQIECAAAECBAgQIECAAAECK0NAcHRllINUECBAgAABAgQIECBAgAABAgQIECBAgAABAgQIECAwZwHB0TkDOzwBAgQIECBAgAABAgQIECBAgAABAgQIECBAgAABAitDQHB0ZZSDVBAgQIAAAQIECBAgQIAAAQIECBAgQIAAAQIECBAgMGcBwdE5Azs8AQIECBAgQIAAAQIECBAgQIAAAQIECBAgQIAAAQIrQ0BwdGWUg1QQIECAAAECBAgQIECAAAECBAgQIECAAAECBAgQIDBnAcHROQM7PAECBAgQIECAAAECBAgQIECAAAECBAgQIECAAAECK0NAcHRllINUECBAgAABAgQIECBAgAABAgQIECBAgAABAgQIECAwZwHB0TkDOzwBAgQIECBAgAABAgQIECBAgAABAgQIECBAgAABAitDQHB0ZZSDVBAgQIAAAQIECBAgQIAAAQIECBAgQIAAAQIECBAgMGcBwdE5A8/r8D/84Q/L61//+vK+972v7LbbbuWcc84p22+//Tqne+CBB8qNN95YTjrppHLxxReXu+66q+y6667l8MMPL4cddljZfPPN10ve97///XL66aeXM888s9xyyy3lcY97XHn5y19e3vCGN5THP/7xy95/Xh6OS4AAAQIECBAgQIAAAQIECBAgQIAAAQIECBAgQKBLQHC0S2iF/j1B0UMOOaRK3VOf+tRywQUXlB133HEptQmMnnfeeeXYY4+tgpr77rtv2XTTTcvll19err766nLkkUeWv/3bvy0Pf/jDl35z8803lyOOOKLceuut5cADDyzbbbdd+cpXvlIuu+yy8oQnPKGcddZZZeedd556/xVKKVkECBAgQIAAAQIECBAgQIAAAQIECBAgQIAAAQJrREBwdBUW9O23314OPfTQssMOO5Qf//jH5R//8R/XC45+7WtfqwKcT3rSk8rJJ59ctt566yqn99xzT3nzm99c3vnOd5bTTjutHHXUUUv//rrXva5cddVV5Ywzzih77rln2WijjUozyLr//vuXd7zjHdWI0xxnyP6rkFmSCRAgQIAAAQIECBAgQIAAAQIECBAgQIAAAQIEFkxAcHSVFej9999f/uZv/qa85z3vqYKYmf72uuuuWy84mlGhb3zjG8uFF15YTYvb3DLV7gEHHFBNx5vA6RZbbFG+8IUvlJe85CVVQPVtb3tbNcq03u6+++5y/PHHV+f54Ac/WI0eHbr/KmOWXAIECBAgQIAAAQIECBAgQIAAAQIECBAgQIAAgQUUEBxdZYWawOYrXvGKcswxx5Sjjz66vOlNb1ovOFoHM2+66aZy/vnnVyNMm1vWK83I0/z3ueeeW60reuqpp1ZT8Gb/gw46aD2Vv/7rvy4nnnhitXZppugduv8qY5ZcAgQIECBAgAABAgQIECBAgAABAgQIECBAgACBBRQQHF1FhXrvvfeWP/7jPy5f/OIXy9lnn10e8YhHlD/4gz9YLzj6gx/8oBx88MFVzrI26SMf+ch1cpmpePO7K6+8cmkk6F/+5V+WP/3TPy2f+cxnyu67776eSr3G6bve9a4qMDt0/1XELKkECBAgQIAAAQIECBAgQIAAAQIECBAgQIAAAQILKiA4uooKNsHMQw45pPzn//yfq+BnHeRsT6t7yy23VKM/t9lmmyqIuuWWW66Ty5/+9KflhBNOKJl6N8HQZzzjGVWwNKNIP/GJT1TT7ba3Sy65pLz0pS8tf/EXf1H+8A//cND+f/Inf7KKlCWVAAECBAgQIECAAAECBAgQIECAAAECBAgQIEBgUQUER1dJyWYK3IzY3Gyzzcrf/d3flYc//OGdwdEEORMAzW/aW3PkZx0cHbV2af27a665puyxxx7rBEf77j80OJr1TG0ECBAgQIAAAQIECBAgQIAAAQIECBAgQIAAAQIrX+CZz3zmyk9kI4WCo6ukuDKt7X/4D/+hWhP0Oc95TpXqaUeO3n///SUBy6wj2nfk6OWXX15e8IIX9B452txfcHSVVDLJJECAAAECBAgQIECAAAECBAgQIECAAAECBAgMFBAcHQhm926Bb37zm9V0uhkJ+ld/9Vdl0003nRgc/c53vlNNu5v9Jq05eu2115b3v//95YlPfOI6wdJJa46+973vrY7dDK527X/YYYd1Z9IeBAgQIECAAAECBAgQIECAAAECBAgQIECAAAECBOYsYOTonIFncfhTTz21HHvsseV1r3tdtY5ovf3sZz8rH//4x8s///M/l0MPPbQ8+tGPrtYa3XzzzcvRRx9dbrvttmqk6Q477LBOMjJFb/a/5557quDpYx/72Gr63Te+8Y3V/jlGe8so0xNPPLFak3SfffYZvP8sHByDAAECBAgQIECAAAECBAgQIECAAAECBAgQIECAwHIEBEeXo7eBfvuOd7yjvP71r+8822Me85hy6aWXlqc97WlLIzvrYGbzxzfccEN52cteVg488MDytre9rRphWk+D+5a3vKVkPdJNNtlk6ScJph511FElI1LPO++8st122w3evzPxdiBAgAABAgQIECBAgAABAgQIECBAgAABAgQIECAwZwHB0TkDz/Pw49YczTmvuOKKst9++5W99tqrZOTpVlttVSXl7rvvLn/0R39UzjnnnHLRRReVvffeu/r3O+64o2T621tvvbVk6tznPve51b///Oc/L+eee2457rjjyu///u+XP/uzP6sCp0P3n6eDYxMgQIAAAQIECBAgQIAAAQIECBAgQIAAAQIECBDoIyA42kdphe4zKTh63333lbe//e3lhBNOKDvttFPZd999q1x88pOfLNdff31561vfWt70pjeVhzzkIUu5+/SnP10OP/zwKoCaUaXbbrtt+dznPlcFWttB1vxo6P4rlFGyCBAgQIAAAQIECBAgQIAAAQIECBAgQIAAAQIE1oiA4OgqLuif/OQnVYAzwc5Ra4vee++95bLLLiunnHJKFeDcYostqpGib3jDG6qRoRtvvPE6uX/ggQfKjTfeWE466aRy8cUXl7vuuqvsuuuuVcA0o0qzlmlzG7r/KqaWdAIECBAgQIAAAQIECBAgQIAAAQIECBAgQIAAgQUQEBxdgEKUBQIECBAgQIAAAQIECBAgQIAAAQIECBAgQIAAAQIEugUER7uN7EGAAAECBAgQIECAAAECBAgQIECAAAECBAgQIECAwAIICI4uQCHKAgECBAgQIECAAAECBAgQIECAAAECBAgQIECAAAEC3QKCo91G9iBAgAABAgQIECBAgAABAgQIECBAgAABAgQIECBAYAEEBEcXoBBlgQABAgQIECBAgAABAgQIECBAgAABAgQIECBAgACBbgHB0W4jexAgQIAAAQIECBAgQIAAAQIECBAgQIAAAQIECBAgsAACgqMLUIiyQIAAAQIECBAgQIAAAQIECBAgQIAAAQIECBAgQIBAt4DgaLeRPQgQIECAAAECBAgQIECAAAECBAgQIECAAAECBAgQWAABwdEFKERZIECAAAECBAgQIECAAAECBAgQIECAAAECBAgQIECgW0BwtNvIHgQIECBAgAABAgQIECBAgAABAgQIECBAgAABAgQILICA4OgCFKIsECBAgAABAgQIECBAgAABAgQIECBAgAABAgQIECDQLSA42m1kDwIECBAgQIAAAQIECBAgQIAAAQIECBAgQIAAAQIEFkBAcHQBClEWCBAgQIAAAQIECBAgQIAAAQIECBAgQIAAAQIECBDoFhAc7TayBwECBAgQIECAAAECBAgQIECAAAECBAgQIECAAAECCyAgOLoAhSgLBAgQIECAAAECBAgQIECAAAECBAgQIECAAAECBAh0CwiOdhvZgwABAgQIECBAgAABAgQIECBAgAABAgQIECBAgACBBRAQHF2AQpQFAgQIECBAgAABAgQIECBAgAABAgQIECBAgAABAgS6BQRHu43sQYAAAQIECBAgQIAAAQIECBAgQIAAAQIECBAgQIDAAggIji5AIcoCAQIECBAgQIAAAQIECBAgQIAAAQIECBAgQIAAAQLdAoKj3Ub2IECAAAECBAgQIECAAAECBAgQIECAAAECBAgQIEBgAQQERxegEGWBAAECBAgQIECAAAECBAgQIECAAAECBAgQIECAAIFuAcHRbiN7ECBAgAABAgQIECBAgAABAgQIECBAgAABAgQIECCwAAKCowtQiLJAgAABAgQIECBAgAABAgQIECBAgAABAgQIECBAgEC3gOBot5E9CBAgQIAAAQIECBAgQIAAAQIECBAgQIAAAQIECBBYAAHB0QUoRFkgQIAAAQIECBAgQIAAAQIECBAgQIAAAQIECBAgQKBbQHC028geBAgQIECAAAECBAgQIECAAAECBAgQIECAAAECBAgsgIDg6AIUoiwQIECAAAECBAgQIECAAAECBAgQIECAAAECBAgQINAtIDjabWQPAgQIECBAgAABAgQIECBAgAABAgQIECBAgAABAgQWQEBwdAEKURYIECBAgAABAgQIECBAgAABAgQIECBAgAABAgQIEOgWEBztNrIHAQIECBAgQIAAAQIECBAgQIAAAQIECBAgQIAAAQILICA4ugCFKAsECBAgQIAAAQIECBAgQIAAAQIECBAgQIAAAQIECHQLCI52G9mDAAECBAgQIECAAAECBAgQIECAAAECBAgQIECAAIEFEBAcXYBClAUCBAgQIECAAAECBAgQIECAAAECBAgQIECAAAECBLoFBEe7jexBgAABAgQIECBAgAABAgQIECBAgAABAgQIECBAgMACCAiOLkAhygIBAgQIECBAgAABAgQIECBAgAABAgQIECBAgAABAt0CgqPdRvYgQIAAAQIECBAgQIAAAQIECBAgQIAAAQIECBAgQGABBARHF6AQZYEAAQIECBAgQIAAAQIECBAgQIAAAQIECBAgQIAAgW4BwdFuI3sQIECAAAECBAgQIECAAAECBAgQIECAAAECBAgQILAAAoKjC1CIskCAAAECBAgQIECAAAECBAgQIECAAAECBAgQIECAQLeA4Gi3kT0IECBAgAABAgQIECBAgAABAgQIECBAgAABAgQIEFgAAcHRBShEWSBAgAABAgQIECBAgAABAgQIECBAgAABAgQIECBAoFtAcLTbyB4ECBAgQIAAAQIECBAgQIAAAQIECBAgQIAAAQIECCyAgODoAhSiLBAgQIAAAQIECBAgQIAAAQIECBAgQIAAAQIECBAg0C0gONptZA8CBAgQIECAAAECBAgQIECAAAECBAgQIECAAAECBBZAQHB0AQpRFggQIECAAAECBAgQIECAAAECBAgQIECAAAECBAgQ6BYQHO02sgcBAgQIECBAgAABAgQIECBAgAABAgQIECBAgAABAgsgIDi6AIUoCwQIECBAgAABAgQIECBAgAABAgQIECBAgAABAgQIdAsIjnYb2YMAAQIECBAgQIAAAQIECBAgQIAAAQIECBAgQIAAgQUQEBxdgEKUBQIECBAgQIAAAQIECBAgQIAAAQIECBAgQIAAAQIEugUER7uN7EGAAAECBAgQIECAAAECBAgQIECAAAECBAgQIECAwAIICI4uQCHKAgECBAgQIECAAAECBAgQIECAAAECBAgQIECAAAEC3QKCo91G9iBAgAABAgQIECBAgAABAgQIECBAgAABAgQIECBAYAEEBEcXoBBlgQABAgQIECBAgAABAgQIECBAgAABAgQIECBAgACBbgHB0W4jexAgQIAAAQIECBAgQIAAAQIECBAgQIAAAQIECBAgsAACgqMLUIiyQIAAAQIECBAgQIAAAQIECBAgQIAAAQIECBAgQIBAt4DgaLeRPQgQIECAAAECBAgQIECAAAECBAgQIECAAAECBAgQWAABwdEFKERZIECAAAECBAgQIECAAAECBAgQIECAAAECBAgQIECgW0BwtNvIHgQIECBAgAABAgQIECBAgAABAgQIECBAgAABAgQILICA4OgCFKIsECBAgAABAgQIECBAgAABAgQIECBAgAABAgQIECDQLSA42m1kDwIECBAgQIAAAQIECBAgQIAAAQIECBAgQIAAAQIEFkBAcHQBClEWCBAgQIAAAQIECBAgQIAAAQIECBAgQIAAAQIECBDoFhAc7TayBwECBAgQIECAAAECBAgQIECAAAECBAgQIECAAAECCyAgOLoAhSgLBAgQIECAAAECBAgQIECAAAECBAgQIECAAAECBAh0CwiOdhvZgwABAgQIECBAgAABAgQIECBAgAABAgQIECBAgACBBRAQHF2AQpQFAgQIECBAgAABAgQIECBAgAABAgQIECBAgAABAgS6BQRHu43sQYAAAQIECBAgQIAAAQIECBAgQIAAAQIECBAgQIDAAggIji5AIcoCAQIECBAgQIAAAQIECBAgQIAAAQIECBAgQIAAAQLdAoKj3Ub2IECAAAECBAgQIECAAAECBAgQIECAAAECBAgQIEBgAQQERxegEGWBAAECBAgQIECAAAECBAgQIECAAAECBAgQIECAAIFuAcHRbiN7ECBAgAABAgQIECBAgAABAgQIECBAgAABAgQIECCwAAKCowtQiLJAgAABAgQIECBAgAABAgQIECBAgAABAgQIECBAgEC3gOBot5E9CBAgQIAAAQIECBAgQIAAAQIECBAgQIAAAQIECBBYAAHB0QUoRFkgQIAAAQIECBAgQIAAAQIECBAgQIAAAQIECBAgQKBbQHC028geBAgQIECAAAECBAgQIECAAAECBAgQIECAAAECBAgsgIDg6AIUoiwQIECAAAECBAgQIECAAAECBAgQIECAAAECBAgQINAtIDjabWQPAgQIECBAgAABAgQIECBAgAABAgQIECBAgAABAgQWQEBwdAEKURYIECBAgAABAgQIECBAgAABAgQIECBAgAABAgQIEOgWEBztNrIHAQIECBAgQIAAAQIECBAgQIAAAQIECBAgQIAAAQILICA4ugCFKAsECBAgQIAAAQIECBAgQIAAAQIECBAgQIAAAQIECHQLCI52G9mDAAECBAgQIECAAAECBAgQIECAAAECBAgQIECAAIEFEBAcXYBClAUCBAgQIECAAAECBAgQIECAAAECBAgQIECAAAECBLoFBEe7jexBgAABAgQIECBAgAABAgQIECBAgAABAgQIECBAgMACCAiOLkAhygIBAgQIECBAgAABAgQIECBAgAABAgQIECBAgAABAt0CgqPdRvYgQIAAAQIECBAgQIAAAQIECBAgQIAAAQIECBAgQGABBARHF6AQZYEAAQIECBAgQIAAAQIECBAgQIAAAQIECBAgQIAAgW4BwdFuI3sQIECAAAECBAgQIECAAAECBAgQIECAAAECBAgQILAAAoKjC1CIskCAAAECBAgQIECAAAECBAgQIECAAAECBAgQIECAQLeA4Gi3kT0IECBAgAABAgQIECBAgAABAgQIECBAgAABAgQIEFgAAcHRBShEWSBAgAABAgQIECBAgAABAgQIECBAgAABAgQIECBAoFtAcLTbyB4ECBAgQIAAAQIECBAgQIAAAQIECBAgQIAAAQIECCyAgODoAhSiLBAgQIAAAQIECBAgQIAAAQIECBAgQIAAAQIECBAg0C0gONptZA8CBAgQIECAAAECBAgQIECAAAECBAgQIECAAAECBBZAQHB0AQpRFggQIECAAAECBAgQIECAAAECBAgQIECAAAECBAgQ6BYQHO02sgcBAgQIECBAgAABAgQIECBAgAABAgQIECBAgAABAgsgIDi6AIUoCwQIECBAgAABAgQIECBAgAABAgQIECBAgAABAgQIdAsIjnYb2YMAAQIECBAgQIAAAQIECBAgQIAAAQIECBAgQIAAgQUQEBxdgEKUBQIECBAgQIAAAQIECBAgQIAAAQIECBAgQIAAgckC37j9nnLBlf9Srr/5h+XH996/qrk223STsutTtiwH7bVN2WHrzVd1XjZ04gVHN7S48xEgQIAAAQIECBAgQIAAAQIECBAgQIAAAQIECGxQgQRG/5+/u7H89Gc/36DnnffJHvoLG5eTXr+zAOkAaMHRAVh2JUCAAAECBAgQIECAAAECBAgQIECAAAECBAgQWH0Cf3X2LeVTX75z9SW8R4qf97RHlT8+dMcee9olAoKj6gEBAgQIECBAgAABAgQIECBAgAABAgQIECBAgMBCC+x74nWrfirdcQWUKXYv+X93W+jym2XmBEdnqelYBAgQIECAAAECBAgQIECAAAECBAgQIECAAAECK05gnzdds+LSNMsEXf723Wd5uIU+luDoQhevzBEgQIAAAQIECBAgQIAAAQIECBAgQIAAAQIECAiOqgO1gOCoukCAAAECBAgQIECAAAECBAgQIECAAAECBAgQILDQAoKjC128gzInODqIy84ECBAgQIAAAQIECBAgQIAAAQIECBAgQIAAAQKrTUBwdLWV2PzSKzg6P1tHJkCAAAECBAgQIECAAAECBAgQIECAAAECBAgQWAECgqMroBBWSBIER1dIQUgGAQIECBAgQIAAAQIECBAgQIAAAQIECBAgQIDAfAQER+fjuhqPKji6GktNmgkQIECAAAECBAgQIECAAAECBAgQIECAAAECBHoLCI72plr4HQVHF76IZZAAAQIECBAgQIAAAQIECBAgQIAAAQIECBAgsLYFBEfXdvk3cy84qi4QIECAAAECBAgQIECAAAECBAgQIECAAAECBAgstIDg6EIX76DMCY4O4rIzAQIECBAgQIAAAQIECBAgQIAAAQIECBAgQIDAahMQHF1tJTa/9AqOzs/WkQkQIECAAAECBAgQIECAAAECBAgQIECAAAECBFaAgODoCiiEFZIEwdHGyDWFAAAgAElEQVQVUhCSQYAAAQIECBAgQIAAAQIECBAgQIAAAQIECBAgMB8BwdH5uK7GowqOrsZSk2YCBAgQIECAAAECBAgQIECAAAECBAgQIECAAIHeAoKjvakWfkfB0YUvYhkkQIAAAQIECBAgQIAAAQIECBAgQIAAAQIECKxtAcHRtV3+zdwLjqoLBAgQIECAAAECBAgQIECAAAECBAgQIECAAAECCy0gOLrQxTsoc4Kjg7jsTIAAAQIECBAgQIAAAQIECBAgQIAAAQIECBAgsNoEBEdXW4nNL72Co/OzdWQCBAgQIECAAAECBAgQIECAAAECBAgQIECAAIEVICA4ugIKYYUkQXB0hRSEZBAgQIAAAQIECBAgQIAAAQIECBAgQIAAAQIECMxHQHB0Pq6r8aiCo6ux1KSZAAECBAgQIECAAAECBAgQIECAAAECBAgQIECgt4DgaG+qhd9RcHSVFPEDDzxQbrvttvKe97ynfOADHyi33HJLedzjHlde+MIXlje+8Y1lxx13XC8n+c2NN95YTjrppHLxxReXu+66q+y6667l8MMPL4cddljZfPPN1/vN97///XL66aeXM888c+kcL3/5y8sb3vCG8vjHP37Z+68SbskkQIAAAQIECBAgQIAAAQIECBAgQIAAAQIEFkhAcHSBCnOZWREcXSbghvr5Rz/60XLooYeWLbbYohx44IFlyy23LJ/97GfLZZddVgVJP/jBD5ZddtllKTkJjJ533nnl2GOPrYKa++67b9l0003L5ZdfXq6++upy5JFHlr/9278tD3/4w5d+c/PNN5cjjjii3HrrrdU5tttuu/KVr3ylOscTnvCEctZZZ5Wdd9556v03lJXzECBAgAABAgQIECBAgAABAgQIECBAgAABAgSaAoKj6kMtIDi6SurC+eefX+64447ymte8ZmnE53333Vfe+ta3lj/5kz8pb3nLW8pf/uVflk022aTK0de+9rUqwPmkJz2pnHzyyWXrrbeu/v2ee+4pb37zm8s73/nOctppp5Wjjjpq6d9f97rXlauuuqqcccYZZc899ywbbbRRaQZZ999///KOd7yjOn+OM2T/VcIsmQQIECBAgAABAgQIECBAgAABAgQIECBAgMACCgiOLmChTpklwdEp4VbKz6655pqyxx57lGOOOaYaCbrZZptVScv/znS7F154Ycm0uM0tU+0ecMABZbfddqsCpxmN+oUvfKG85CUvqQKqb3vb26pRpvV29913l+OPP75cd9111QjVjB4duv9K8ZIOAgQIECBAgAABAgQIECBAgAABAgQIECBAYO0JCI6uvTIfl2PB0VVeFzJN7gte8IJ1Ro7WwcybbrqpZMTpDjvssE4uf/jDH1ZT9Oa/zz333Gpa3lNPPbWagjf7H3TQQeup/PVf/3U58cQTq7VLM0Xv0P1XObPkEyBAgAABAgQIECBAgAABAgQIECBAgAABAqtYQHB0FRfejJMuODpj0A15uNtvv70a0fnlL3+5vO997yu77757dfof/OAH5eCDD67+d/79kY985DrJ+vGPf1z+4A/+oFx55ZVLI0EzJe+f/umfls985jNLx2n+KMc55JBDyrve9a5qlOrQ/Teki3MRIECAAAECBAgQIECAAAECBAgQIECAAAECBJoCgqPqQy0gOLqK6sK3vvWt8oEPfKDcf//9Jf/7ox/9aNl2223Ln//5ny+tEZrs3HLLLdXoz2222aacffbZZcstt1wnlz/96U/LCSecUE29m2DoM57xjCpYmlGkn/jEJ6rpdtvbJZdcUl760peWv/iLvyh/+Id/OGj/rIlqI0CAAAECBAgQIECAAAECBAgQIECAAAECBAg8WAKCow+W/Mo7r+DoyiuTsSnKmp+ZQjfT5tbbrrvuWg4//PBy2GGHlc0337z65zo4miBncx3S5oGbIz/r4GiOf8EFF5Qdd9xxvTTUa5s2g6N99x8aHM16pjYCBAgQIECAAAECBAgQIECAAAECBAgQIECAwKwETjj3J7M61Io8zltf9YsPWrqe+cxnPmjnnubEgqPTqK2A32T0Z6bTTZDzsssuK8cdd1x529veVgVIu0aOZuRpApZZR7TvyNF6bdO+I0eb+wuOroAKIwkECBAgQIAAAQIECBAgQIAAAQIECBAgQGANCwiOzq/wBUfnZ+vIIwSy7uihhx5aPv/5z5eLLrqo7L333uU73/lOtebopptuOnHN0Wuvvba8//3vL0984hPXCZbWa5c2T1evOfre9763OnYzuNq1f0a12ggQIECAAAECBAgQIECAAAECBAgQIECAAAECD5aAaXUfLPmVd14jR1demQxK0QMPPFD+03/6T9V/zjnnnCpw+aMf/agcffTR5bbbbivnn39+2WGHHdY55g9/+MMqoHrPPfdUwdPHPvax1fS7b3zjG6v9s15pe8so0xNPPLFak3SfffYZvP+gTNmZAAECBAgQIECAAAECBAgQIECAAAECBAgQIDBDAcHRGWKu8kMJjq7yArz33nvLm9/85vJf/st/WQpsNqfNrYOZzWzecMMN5WUve1k58MADq6l4M8K0ngb3LW95SzVV7yabbLL0kwRTjzrqqGpE6nnnnVe22267wfuvcmbJJ0CAAAECBAgQIECAAAECBAgQIECAAAECBFaxgODoKi68GSddcHTGoPM4XIKT//E//sdyxBFHlGc84xll4403rk6TUaNXXXVVOfLII8s222xTjRx9/OMfX/3tiiuuKPvtt1/Za6+9yqmnnlq22mqr6t/vvvvu8kd/9EfVvvU0vPn3O+64o2T621tvvbVk6tznPve51f4///nPy7nnnlutafr7v//75c/+7M+qwOnQ/efh4pgECBAgQIAAAQIECBAgQIAAAQIECBAgQIAAgT4CgqN9lNbGPoKjq6CcM/3t6173unLmmWeWXXfdtTz/+c8vv/RLv1Q+97nPVUHQRzziEeVv/uZvqmDoRhttVOXovvvuK29/+9vLCSecUHbaaaey7777Vv/+yU9+slx//fXlrW99a3nTm95UHvKQhywJfPrTny6HH354FUDNqNJtt9126RztIGt+NHT/VUAtiQQIECBAgAABAgQIECBAgAABAgQIECBAgMACCgiOLmChTpklwdEp4Tb0zxIgvfTSS8uHPvShKiB61113lac//ellzz33LK9//euXRow205Updy+77LJyyimnVL/ZYostyt57713e8IY3VCND6xGo9W8yEvXGG28sJ510Urn44ourcyQYm4BpRpVuvvnm62R76P4b2sz5CBAgQIAAAQIECBAgQIAAAQIECBAgQIAAAQIREBxVD2oBwVF1gQABAgQIECBAgAABAgQIECBAgAABAgQIECBAYKEFBEcXungHZU5wdBCXnQkQIECAAAECBAgQIECAAAECBAgQIECAAAECBFabgODoaiux+aVXcHR+to5MgAABAgQIECBAgAABAgQIECBAgAABAgQIECCwAgQER1dAIayQJAiOrpCCkAwCBAgQIECAAAECBAgQIECAAAECBAgQIECAAIH5CAiOzsd1NR5VcHQ1lpo0EyBAgAABAgQIECBAgAABAgQIECBAgAABAgQI9BYQHO1NtfA7Co4ufBHLIAECBAgQIECAAAECBAgQIECAAAECBAgQIEBgbQsIjq7t8m/mXnBUXSBAgAABAgQIECBAgAABAgQIECBAgAABAgQIEFhoAcHRhS7eQZkTHB3EZWcCBAgQIECAAAECBAgQIECAAAECBAgQIECAAIHVJiA4utpKbH7pFRydn60jEyBAgAABAgQIECBAgAABAgQIECBA4P9j7/6D56oKuwGfJEAaQsAQNCMwAjYYqSWl6kzo4BQNo/7hCKKm1DcERFJw5GdQMcJEqimIOBRjBI0iKiGBUBSh2KkiqJU4RGqVKKYRWmQAHYWQgRhjgiHv7L7zzRsSl7t79py733P3yUzHGs45e+7zuXet59PdJUCAAAECo0BAOToKQhglW1COjpIgbIMAAQIECBAgQIAAAQIECBAgQIAAAQIECBAgQCCPgHI0j2uJqypHS0zNngkQIECAAAECBAgQIECAAAECBAgQIECAAAECBLoWUI52TdX4gcrRxkfsAgkQIECAAAECBAgQIECAAAECBAgQIECAAAECwy2gHB3u/He+euWoe4EAAQIECBAgQIAAAQIECBAgQIAAAQIECBAgQKDRAsrRRsfb08UpR3viMpgAAQIECBAgQIAAAQIECBAgQIAAAQIECBAgQKA0AeVoaYnl269yNJ+tlQkQIECAAAECBAgQIECAAAECBAgQIECAAAECBEaBgHJ0FIQwSragHB0lQdgGAQIECBAgQIAAAQIECBAgQIAAAQIECBAgQIBAHgHlaB7XEldVjpaYmj0TIECAAAECBAgQIECAAAECBAgQIECAAAECjRd46PFNYeXdj4XVazeEzVu2FX29E8aPCzOPmBxOmnVwmHbQxNqvRTlaO/mofUHl6KiNxsYIECBAgAABAgQIECBAgAABAgQIECBAgACBYRVoFaPnLVkTtj77XKMI9tpzbFh8zozaC1LlaKNuo74uRjnaF5/JBAgQIECAAAECBAgQIECAAAECBAgQIECAAIH0ApcuWxe++5Mn0y88ClZ8/VEHhIvnTq91J8rRWrlH9YspR0d1PDZHgAABAgQIECBAgAABAgQIECBAgAABAgQIDKPA8RfdW/xX6XbKrfUVu7dfdnStsSpHa+Ue1S+mHB3V8dgcAQIECBAgQIAAAQIECBAgQIAAAQIECBAgMIwCyry0qfNM61nyasrRktOzdwIECBAgQIAAAQIECBAgQIAAAQIECBAgQKCRAsq8tLHyTOtZ8mrK0ZLTs3cCBAgQIECAAAECBAgQIECAAAECBAgQIECgkQLKvLSx8kzrWfJqytGS07N3AgQIECBAgAABAgQIECBAgAABAgQIECBAoJECyry0sfJM61nyasrRktOzdwIECBAgQIAAAQIECBAgQIAAAQIECBAgQKCRAsq8tLHyTOtZ8mrK0ZLTs3cCBAgQIECAAAECBAgQIECAAAECBAgQIECgkQLKvLSx8kzrWfJqytGS07N3AgQIECBAgAABAgQIECBAgAABAgQIECBAoJECyry0sfJM61nyasrRktOzdwIECBAgQIAAAQIECBAgQIAAAQIECBAgQKCRAsq8tLHyTOtZ8mrK0ZLTs3cCBAgQIECAAAECBAgQIECAAAECBAgQIECgkQLKvLSx8kzrWfJqytGS07N3AgQIECBAgAABAgQIECBAgAABAgQIECBAoJECyry0sfJM61nyasrRktOzdwIECBAgQIAAAQIECBAgQIAAAQIECBAgQKCRAsq8tLHyTOtZ8mrK0ZLTs3cCBAgQIECAAAECBAgQIECAAAECBAgQIECgkQLKvLSx8kzrWfJqytGS07N3AgQIECBAgAABAgQIECBAgAABAgQIECBAoJECyry0sfJM61nyasrRktOzdwIECBAgQIAAAQIECBAgQIAAAQIECBAgQKCRAsq8tLHyTOtZ8mrK0ZLTs3cCBAgQIECAAAECBAgQIECAAAECBAgQIECgkQLKvLSx8kzrWfJqytGS07N3AgQIECBAgAABAgQIECBAgAABAgQIECBAoJECyry0sfJM61nyasrRktOzdwIECBAgQIAAAQIECBAgQIAAAQIECBAgQKCRAsq8tLHyTOtZ8mrK0ZLTs3cCBAgQIECAAAECBAgQIECAAAECBAgQIECgkQLKvLSx8kzrWfJqytGS07N3AgQIECBAgAABAgQIECBAgAABAgQIECBAoJECyry0sfJM61nyasrRktOzdwIECBAgQIAAAQIECBAgQIAAAQIECBAgQKCRAsq8tLHyTOtZ8mrK0ZLTs3cCBAgQIECAAAECBAgQIECAAAECBAgQIECgkQLKvLSx8kzrWfJqytGS07N3AgQIECBAgAABAgQIECBAgAABAgQIECBAoJECyry0sfJM61nyasrRktOzdwIECBAgQIAAAQIECBAgQIAAAQIECBAgQKCRAsq8tLHyTOtZ8mrK0ZLTs3cCBAgQIECAAAECBAgQIECAAAECBAgQIECgkQLKvLSx8kzrWfJqytGS07N3AgQIECBAgAABAgQIECBAgAABAgQIECBAoJECyry0sfJM61nyasrRktOzdwIECBAgQIAAAQIECBAgQIAAAQIECBAgQKCRAsq8tLHyTOtZ8mrK0ZLTs3cCBAgQIECAAAECBAgQIECAAAECBAgQIECgkQLKvLSx8kzrWfJqytGS07N3AgQIECBAgAABAgQIECBAgAABAgQIECBAoJECyry0sfJM61nyasrRktOzdwIECBAgQIAAAQIECBAgQIAAAQIECBAgMAoEHnp8U1h592Nh9doNYfOWbaNgR/FbmDB+XJh5xORw0qyDw7SDJsYv1OdMZV6fgLtM55nWs+TVlKMlp2fvBAgQIECAAAECBAgQIECAAAECBAgQIEBgwAKtYvS8JWvC1mefG/BO0r78XnuODYvPmTGwglSZlzZPnmk9S15NOVpyevZOgAABAgQIECBAgAABAgQIECBAgAABAgQGLHDpsnXhuz95csC7yPPyrz/qgHDx3Ol5Fq9YVZmXlp1nWs+SV1OOlpyevRMgQIAAAQIECBAgQIAAAQIECBAgQIAAgQELHH/RvcV/lW4nwtZX7N5+2dEDEVbmpWXnmdaz5NWUoyWnZ+8ECBAgQIAAAQIECBAgQIAAAQIECBAgQGDAAkqnPAFwTevKM61nyaspR0tOz94JECBAgAABAgQIECBAgAABAgQIECBAgMCABZROeQLgmtaVZ1rPkldTjpacnr0TIECAAAECBAgQIECAAAECBAgQIECAAIEBCyid8gTANa0rz7SeJa+mHC05PXsnQIAAAQIECBAgQIAAAQIECBAgQIAAAQIDFlA65QmAa1pXnmk9S15NOVpyevZOgAABAgQIECBAgAABAgQIECBAgAABAgQGLKB0yhMA17SuPNN6lryacrTk9OydAAECBAgQIECAAAECBAgQIECAAAECBAgMWEDplCcArmldeab1LHk15WjJ6dk7AQIECBAgQIAAAQIECBAgQIAAAQIECBAYsIDSKU8AXNO68kzrWfJqytGS07N3AgQIECBAgAABAgQIECBAgAABAgQIECAwYAGlU54AuKZ15ZnWs+TVlKMlp2fvBAgQIECAAAECBAgQIECAAAECBAgQIEBgwAJKpzwBcE3ryjOtZ8mrKUdLTs/eCRAgQIAAAQIECBAgQIAAAQIECBAgQIDAgAWUTnkC4JrWlWdaz5JXU46WnJ69EyBAgAABAgQIECBAgAABAgQIECBAgACBAQsonfIEwDWtK8+0niWvphwtOT17J0CAAAECBAgQIECAAAECBAgQIECAAAECAxZQOuUJgGtaV55pPUteTTlacnr2ToAAAQIECBAgQIAAAQIECBAgQIAAAQIEBiygdMoTANe0rjzTepa8mnK05PTsnQABAgQIECBAgAABAgQIECBAgAABAgQIDFhA6ZQnAK5pXXmm9Sx5NeVoyenZOwECBAgQIECAAAECBAgQIECAAAECBAgQGLCA0ilPAFzTuvJM61nyasrRktOzdwIECBAgQIAAAQIECBAgQIAAAQIECBAgMGABpVOeALimdeWZ1rPk1ZSjJadn7wQIECBAgAABAgQIECBAgAABAgQIECBAYMACSqc8AXBN68ozrWfJqylHS07P3gkQIECAAAECBAgQIECAAAECBAgQIECAwIAFlE55AuCa1pVnWs+SV1OOlpyevRMgQIAAAQIECBAgQIAAAQIECBAgQIAAgQELKJ3yBMA1rSvPtJ4lr6YcLTk9eydAgAABAgQIECBAgAABAgQIECBAgAABAgMWUDrlCYBrWleeaT1LXk05WnJ69k6AAAECBAgQIECAAAECBAgQIECAAAECBAYsoHTKEwDXtK4803qWvJpytOT07J0AAQIECBAgQIAAAQIECBAgQIAAAQIECAxYQOmUJwCuaV15pvUseTXlaMnp2TsBAgQIECBAgAABAgQIECBAgAABAgQIEBiwgNIpTwBc07ryTOtZ8mrK0ZLTs3cCBAgQIECAAAECBAgQIECAAAECBAgQIDBgAaVTngC4pnXlmdaz5NWUoyWnZ+8ECBAgQIAAAQIECBAgQIAAAQIECBAgQGDAAkqnPAFwTevKM61nyaspR0tOz94JECBAgAABAgQIECBAgAABAgQIECBAgMCABZROeQLgmtaVZ1rPkldTjpacnr0TIECAAAECBAgQIECAAAECBAgQIECAAIEBCyid8gTANa0rz7SeJa+mHC05PXsnQIAAAQIECBAgQIAAAQIECBAgQIAAAQIDFlA65QmAa1pXnmk9S15NOVpyevZOgAABAgQIECBAgAABAgQIECBAgAABAgQGLKB0yhMA17SuPNN6lryacrTk9OydAAECBAgQIECAAAECBAgQIECAAAECBAgMWEDplCcArmldeab1LHk15WjJ6dk7AQIECBAgQIAAAQIECBAgQIAAAQIECBAYsIDSKU8AXNO68kzrWfJqytGS07N3AgQIECBAgAABAgQIECBAgAABAgQIECAwYAGlU54AuKZ15ZnWs+TVlKMlp2fvBAgQIECAAAECBAgQIECAAAECBAgQIEBgwAJKpzwBcE3ryjOtZ8mrKUdLTs/eCRAgQIAAAQIECBAgQIAAAQIECBAgQIDAgAWUTnkC4JrWlWdaz5JXU46WnJ69EyBAgAABAgQIECBAgAABAgQIECBAgACBAQsonfIEwDWtK8+0niWvphwtOT17J0CAAAECBAgQIECAAAECBAgQIECAAAECAxZQOuUJgGtaV55pPUteTTlacnr2ToAAAQIECBAgQIAAAQIECBAgQIAAAQIEBiygdMoTANe0rjzTepa8mnK05PTsnQABAgQIECBAgAABAgQIECBAgAABAgQIDFhA6ZQnAK5pXXmm9Sx5NeVoyenZOwECBAgQIECAAAECBAgQIECAAAECBAgQGLCA0ilPAFzTuvJM61nyasrRktOzdwIECBAgQIAAAQIECBAgQIAAAQIECBAgMGABpVOeALimdeWZ1rPk1ZSjJadn7wQIECBAgAABAgQIECBAgAABAgQIECBAYMACSqc8AXBN68ozrWfJqylHS07P3gkQIECAAAECBAgQIECAAAECBAgQIECAwIAFlE55AuCa1pVnWs+SV1OOlpyevRMgQIAAAQIECBAgQIAAAQIECBAgQIAAgQELKJ3yBMA1rSvPtJ4lr6YcLTk9eydAgAABAgQIECBAgAABAgQIECBAgAABAgMWUDrlCYBrWleeaT1LXk05WnJ69k6AAAECBAgQIECAAAECBAgQIECAAAECBAYsoHTKEwDXtK4803qWvJpytOT07J0AAQIECBAgQIAAAQIECBAgQIAAAQIECAxYQOmUJwCuaV15pvUseTXlaMnp2TsBAgQIECBAgAABAgQIECBAgAABAgQIEBiwgNIpTwBc07ryTOtZ8mrK0ZLTs3cCBAgQIECAAAECBAgQIECAAAECBAgQIDBgAaVTngC4pnXlmdaz5NWUoyWnZ+8ECBAgQIAAAQIECBAgQIAAAQIECBAgQGDAAkqnPAFwTevKM61nyaspR0tOz94JECBAgAABAgQIECBAgAABAgQIECBAgMCABZROeQLgmtaVZ1rPkldTjpacnr0TIECAAAECBAgQIECAAAECBAgQIECAAIEBCyid8gTANa0rz7SeJa+mHC05PXsnQIAAAQIECBAgQIAAAQIECBAgQIAAAQIDFlA65QmAa1pXnmk9S15NOVpyevZOgAABAgQIECBAgAABAgQIECBAgAABAgQGLKB0yhMA17SuPNN6lryacrTk9OydAAECBAgQIECAAAECBAgQIECAAAECBAgMWEDplCcArmldeab1LHk15WjJ6dk7AQIECBAgQIAAAQIECBAgQIAAAQIECBAYsIDSKU8AXNO68kzrWfJqytGS07N3AgQIECBAgAABAgQIECBAgAABAgQIECAwYAGlU54AuKZ15ZnWs+TVlKMlp2fvBAgQIECAAAECBAgQIECAAAECBAgQIEBgwAJKpzwBcE3ryjOtZ8mrKUdLTs/eCRAgQIAAAQIECBAgQIAAAQIECBAgQIDAgAWUTnkC4JrWlWdaz5JXU46WnJ69EyBAgAABAgQIECBAgAABAgQIECBAgACBAQsonfIEwDWtK8+0niWvphwtOT17J0CAAAECBAgQIECAAAECBAgQIECAAAECAxZQOuUJgGtaV55pPUteTTlacnr2ToAAAQIECBAgQIAAAQIECBAgQIAAAQIEBiygdMoTANe0rjzTepa8mnK05PTsnQABAgQIECBAgAABAgQIECBAgAABAgQIDFhA6ZQnAK5pXXmm9Sx5NeVoyenZOwECBAgQIECAAAECBAgQIECAAAECBAj0JPDQ45vCyrsfC6vXbgibt2zrae5oGzxh/Lgw84jJ4aRZB4dpB00c2PaUTnnouaZ15ZnWs+TVlKMlp2fvBAgQIECAAAECBAgQIECAAAECBAgQINC1QKsYPW/JmrD12ee6nlPCwL32HBsWnzNjYAWp0inPXcI1rSvPtJ4lr6YcLTk9eydAgAABAgQIECBAgAABAgQIECBAgACBrgUuXbYufPcnT3Y9vqSBrz/qgHDx3OkD2bLSKQ8717SuPNN6lryacrTk9OydAAECBAgQIECAAAECBAgQIECAAAECBLoWOP6ie4v/Kt1OF9v6it3bLzu6a4uUA5VOKTX//1pc07ryTOtZ8mrK0ZLTs3cCBAgQIECAAAECBAgQIECAAAECBAgQ6FpAOdI1VU8DufbE1fVgrl1TdTWQZ1dMQzFIOVpIzNu3bw8PP/N6JoIAACAASURBVPxw+NKXvhS+8Y1vhB//+MfhkEMOCW9/+9vDueeeGw499NDdrqQ1Z82aNWHx4sXhtttuC0899VSYOXNmOPXUU8Mpp5wSJk7c/Qe6n3jiifDFL34xfPnLXw7r1q2rfI1exxfCbZsECBAgQIAAAQIECBAgQIAAAQIECDRQQDmSJ1SuXGME7rzymJhp0XPcp9F0jZuoHC0k0n/7t38Lc+fODc8++2w46qijwh577BHuv//+HYVnqzQ94ogjdlxNqxi98cYbw3vf+952cXr88ceH8ePHhzvvvDN8//vfD+95z3vCVVddFfbdd98dc9auXRtOO+208OCDD4bZs2eHww47rP0ad9xxR3j5y18err/++jBjxozo8YVQ2yYBAgQIECBAgAABAgQIECBAgAABAg0VUI7kCZYr1xgB5WiMWuc5dXum3X29qylH6/WOfrVbbrml/cnR1qc+X/KSl7TXefzxx8NZZ53V/lTo/Pnzw+WXXx722muv9j974IEH2gXnK17xinD11VeHgw46qP33mzZtChdeeGG45pprwrXXXhtOP/30HX9/9tlnh+985zvhuuuuC294wxvCmDFjws4l6zve8Y7wmc98pv2J09Y6vYyPvnATCRAgQIAAAQIECBAgQIAAAQIECBAgkEhAiZcIcpdluHKNEai7zHOfxqTUzDnK0cJzbX0S9E1velN4y1veEpYtWxYmT57cvqLWp0IvuOCC8NWvfrX91bs7/2l91e473/nOcPTRR7eL00mTJoUf/ehH4a1vfWu7UL3iiivanzId+bNx48Z2CXvvvfeGVknb+vRor+MLZ7Z9AgQIECBAgAABAgQIECBAgAABAgQaIKAcyRMiV64xAsrRGLXOc+r2TLv7eldTjtbrnfzVVq1aFV73utc9rxwdKTN//vOfh5tuuilMmzbtea+7YcOG9lf0tv51xYoV7d8VXbp0afsreFvjTzrppN32+fGPfzxcdNFF7U+ptr6it9fxyS/cggQIECBAgAABAgQIECBAgAABAgQIEOhRQInXI1iXw7l2CdXjMK49glUM55nWs+TVlKMlpxdC+NrXvhZaX3e789fqrl+/PsyZM6d9ZcuXLw9Tpkx53lVu3ry5Pf7uu+/e8UnQRYsWhY985CPhnnvuCcccs/uPILfWOfnkk8PnPve5cOaZZ4ZexxfObPsECBAgQIAAAQIECBAgQIAAAQIECDRAQDmSJ0SuXGME6v6ko/s0JqVmzlGOFpzrM888E84555xw6623tv/nuOOOa1/NunXr2p/+PPjgg5/3Vbsjl7p169awYMGC9lfvtsrQV7/61e2ytPUp0m9961vtr9vd9c/tt98eTjjhhPCxj30sfOADH+hp/MKFCwtWtnUCBAgQIECAAAECBAgQIECAAAECBJoioBzJkyRXrjECytEYtc5z6vZMu/t6V1OO1uud7NW2b98ebrzxxvZX4ba+Irf1O6ETJ05srz9SjrZKzlYBOmHChN1ed+dPfo6Uo63fFF25cmWYPn36buNHvr5353K02/G9lqOt3zP1hwABAgQIECBAgAABAgQIECBAgAABAqkFFqz4Q+olR9V6l/+fPxvIfrjmYeea1pVnWs+dV3vNa16Tb/EMKytHM6DWseRPf/rTdin6Z3/2Z+FLX/pSOOKII3a8bNUnR7dt2xZahWXrd0S7/eTonXfeGd70pjd1/cnRnccrR+u4I7wGAQIECBAgQIAAAQIECBAgQIAAAQJVAsqRKqG4f841zq1qFtcqod7+Oc/evHoZrRztRcvYKIG1a9eG0047LfzhD38In/3sZ8Pf/M3fPG+dX/3qV+3fHB0/fvwL/uboD37wg3DzzTeHww8//Hll6Qv95uhXvvKV9to7l6tV40855ZSo6zSJAAECBAgQIECAAAECBAgQIECAAAECKQV8/WtKzf+/FleuMQJ1fw2s+zQmpWbO8cnRwnJtfSr09NNPD08++WT4/Oc/H/72b/92tyt4+umnw7x588LDDz8cbrrppjBt2rTnjdmwYUP7U6ebNm1ql6cHHnhg++t3L7jggvb41u+V7vqn9SnTiy66qP2bpG984xt7Hl8Ys+0SIECAAAECBAgQIECAAAECBAgQINBAAeVInlC5co0RUI7GqHWeU7dn2t3Xu5pytF7vvl7twQcfDGeffXZ45JFHOhajrRfY+WtzR8rMnV/4hz/8YXjb294WZs+e3f6t0tYnTEe+BvfDH/5waP0e6bhx43ZMaZWprUK29YnU1u+cHnbYYT2P7+vCTSZAgAABAgQIECBAgAABAgQIECAwhAIPPb4prLz7sbB67Yawecu2ogUmjB8XZh4xOZw06+Aw7aCJA7sWJV4eeq5cYwTqLvPcpzEpNXOOcrSQXLstRkcu56677gonnnhimDVrVli6dGmYOnVq+x9t3LgxfOhDHwo33HBDuPXWW8Nxxx3X/vtf//rXofX1t63XaX117rHHHtv+++eeey6sWLEivO997wvnn39+uOSSS9rFaa/jC2G2TQIECBAgQIAAAQIECBAgQIAAAQKjQqBVjJ6/ZE3Y8uxzo2I/qTax155jw+JzZgysIFWOpEry+etw5RojoByNUes8p27PtLuvdzXlaL3eUa+2devWsGDBgvZX2U6fPj0ccsghf3KdVrnZ+j3Q1p8//vGP4corr2zPO/LII8Pxxx/f/vtvf/vbYfXq1eHyyy8P73//+8Mee+yxY63vfe974dRTT20XqK1Plb7sZS8L9913X2gVrbuWrK1JvY6PuniTCBAgQIAAAQIECBAgQIAAAQIECAyhwKXL1oXv/uTJRl756486IFw8d/pArk2Jl4edK9cYgbrLPPdpTErNnKMcLSDXVjm6cOHC9lfgvtCff/7nfw7z58/fMWTLli3hjjvuCJ/97GfbBeekSZPanxQ999xz258MHTt27POW2759e1izZk1YvHhxuO2228JTTz0VZs6c2S5MW8XrxInP/7qLXscXQG2LBAgQIECAAAECBAgQIECAAAECBEaFwPEX3Vv8V+l2gmx9xe7tlx09EGflSB52rlxjBJSjMWqd59TtmXb39a6mHK3X26sRIECAAAECBAgQIECAAAECBAgQIECgUkDZVEkUNYBrFFvlJK6VRFEDuEaxdZzEM61nyaspR0tOz94JECBAgAABAgQIECBAgAABAgQIEGikgEP8PLFy5RojMKhP5LlfY9LqPIdnWs+SV1OOlpyevRMgQIAAAQIECBAgQIAAAQIECBAg0EgBh/h5YuXKNUZAORqjVj2nblfPf3UmwzJCOTosSbtOAgQIECBAgAABAgQIECBAgAABAgSKEXCInycqrlxjBOou8Ub26H6NSavzHJ5pPUteTTlacnr2ToAAAQIECBAgQIAAAQIECBAgQIBAIwUc4ueJlSvXGAHlaIxa9Zy6XT3/1ZkMywjl6LAk7ToJECBAgAABAgQIECBAgAABAgQIEChGwCF+nqi4co0RqLvEG9mj+zUmrc5zeKb1LHk15WjJ6dk7AQIECBAgQIAAAQIECBAgQIAAAQKNFHCInydWrlxjBJSjMWrVc+p29fxXZzIsI5Sjw5K06yRAgAABAgQIECBAgAABAgQIECBAoBgBh/h5ouLKNUag7hJvZI/u15i0Os/hmdaz5NWUoyWnZ+8ECBAgQIAAAQIECBAgQIAAAQIECDRSwCF+nli5co0RUI7GqFXPqdvV81+dybCMUI4OS9KukwABAgQIECBAgAABAgQIECBAgACBYgQc4ueJiivXGIG6S7yRPbpfY9LqPIdnWs+SV1OOlpyevRMgQIAAAQIECBAgQIAAAQIECBAg0EgBh/h5YuXKNUZAORqjVj2nblfPf3UmwzJCOTosSbtOAgQIECBAgAABAgQIECBAgAABAgSKEXCInycqrlxjBOou8Ub26H6NSavzHJ5pPUteTTlacnr2ToAAAQIECBAgQIAAAQIECBAgQIBAIwUc4ueJlSvXGAHlaIxa9Zy6XT3/1ZkMywjl6LAk7ToJECBAgAABAgQIECBAgAABAgQIEChGwCF+nqi4co0RqLvEG9mj+zUmrc5zeKb1LHk15WjJ6dk7AQIECBAgQIAAAQIECBAgQIAAAQKNFHCInydWrlxjBJSjMWrVc+p29fxXZzIsI5Sjw5K06yRAgAABAgQIECBAgAABAgQIECBAoBgBh/h5ouLKNUag7hJvZI/u15i0Os/hmdaz5NWUoyWnZ+8ECBAgQIAAAQIECBAgQIAAAQIECDRSwCF+nli5co0RUI7GqFXPqdvV81+dybCMaGQ5+rvf/S48++yzYb/99gtjx45tZ/nHP/4x3H777WHZsmXhgAMOCGeffXaYMWNGGDNmzLBk7ToJECBAgAABAgQIECBAgAABAgQIEChEwCF+nqC4co0RqLvEG9mj+zUmrc5zeKb1LHm1xpWjW7duDQsWLAhPPvlkuPrqq8OkSZPa+dx0003hjDPOCBs3bmz/+0MOOSTccsst4bWvfW3J+dk7AQIECBAgQIAAAQIECBAgQIAAAQINFHCInydUrlxjBJSjMWrVc+p29fxXZzIsIxpXjm7YsCHMnTs3zJw5MyxcuLCdY+vvTj/99NAqTj/5yU+GzZs3h/e9731h1qxZYdGiRWHcuHHDkrfrJECAAAECBAgQIECAAAECBAgQIECgAAGH+HlC4so1RqDuEm9kj+7XmLQ6z+GZ1rPk1RpXjq5fvz7MmTMnHHPMMTvK0bvuuiuceOKJ4ctf/nJ4+9vfHrZv3x4++tGPhv/8z/9sf83u5MmTS87Q3gkQIECAAAECBAgQIECAAAECBAgQaJiAQ/w8gXLlGiOgHI1Rq55Tt6vnvzqTYRnRuHL06aefDvPmzQuHH354+1Ohrd8avfjii8P9998frr/++vDSl760nW3rn61atSosX748TJkyZVjydp0ECBAgQIAAAQIECBAgQIAAAQIECBQg4BA/T0hcucYI1F3ijezR/RqTVuc5PNN6lrxa48rR1qdCr7rqqvDpT386fPCDHwy/+c1vwqc+9anwj//4j2H+/PlhzJgxYdOmTeHss88O48ePb4+dMGFCyRnaOwECBAgQIECAAAECBAgQIECAAAECDRNwiJ8nUK5cYwSUozFq1XPqdvX8V2cyLCMaV462gmsVomeeeWa47bbb2jnOnj07LFmyJEydOrX971t/f8YZZ4TPf/7z4YQTThiWrF0nAQIECBAgQIAAAQIECBAgQIAAAQKFCDjEzxMUV64xAnWXeCN7dL/GpNV5Ds+0niWv1shytBXI5s2bw89+9rP2J0WPPPLI9qdEW39anxpdsWJF2G+//dq/P7rHHnuUnJ+9EyBAgAABAgQIECBAgAABAg0XeOjxTWHl3Y+F1Ws3hM1bthV9tRPGjwszj5gcTpp1cJh20MSir8XmCeQWcIifR5gr1xgB5WiMWvWcul09/9WZDMuIxpajwxKg6yRAgAABAgQIECBAgAABAgSaK9AqRs9bsiZsffa5Rl3kXnuODYvPmaEgbVSqLia1gEP81KL/bz2uXGME6i7xRvbofo1Jq/Mcnmk9S16t8eXo1q1bw8aNG9ufHN1nn31KzsreCRAgQIAAAQIECBAgQIAAgSETuHTZuvDdnzzZyKt+/VEHhIvnTm/ktbkoAikEHOKnUNx9Da5cYwSUozFq1XPqdvX8V2cyLCMaW44++uij4ZJLLgm33HJLuxx9y1veEpYtWxYmT54cvv71r4e77767/c+nTJkyLFm7TgIECBAgQIAAAQIECBAgQKAwgeMvurf4r9LtRN76it3bLzu6sERsl0B9Ag7x81hz5RojUHeJN7JH92tMWp3n8EzrWfJqjSxHH3zwwTB37tzw85//PBx11FHht7/9bTj00EPD8uXL22XoAw88EGbPnh3+6Z/+qf27o/4QIECAAAECBAgQIECAAAECBEajgEO80ZiKPb2QgN/ITXd/eP7TWe68EleuMQLK0Ri16jl1u3r+qzMZlhGNK0e3bdsWPvrRj4brr78+XHfddeENb3hDuwRdtWrVjnJ08+bNYf78+WHvvfcOl19+edhrr72GJW/XSYAAAQIECBAgQIAAAQIECBQk4BCvoLBsNfiN3LQ3gec/refIaly5xgjUXeK5X2NSqp7j+a82GpYRjStHn3766TBv3rxw+OGHh0WLFoVx48a1/3XncrQVbuvvVq9eveOrdoclcNdJgAABAgQIECBAgAABAgQIlCPgEK+crOw0BL+Rm/Yu8Pyn9VQ25fHkyrUfgbpLZ++r/aTVrLmNK0fXr18f5syZE4455piwcOHCdlqdytFdC9NmRetqCBAgQIAAAQIECBAgQIAAgdIFHOKVnuBw7d9v5KbN2/Of1lOJl8eTK9d+BJSj/ejtPrduz7S7r3e1xpWjGzduDGeddVY4+OCDO35ydMuWLeHCCy8MGzZsCFdffXWYNGlSvepejQABAgQIECBAgAABAgQIECDQhYBypAskQ0aNgPs1bRQ803oq8fJ4cuXaj0DdZZ731X7SatbcxpWj27dvD1dddVX49Kc/Hb7yla+EY4899nmfHN1///3Dd77znfCe97yn/fW7F198cRgzZkyzUnU1BAgQIECAAAECBAgQIECAQCMEHOI1IsahuQj3a9qoeab1VOLl8eTKtR8B5Wg/ervPrdsz7e7rXa1x5WiL75e//GU4+eSTw9q1a8Ps2bPDo48+Gh5++OHwd3/3d+EXv/hFuOOOO8Jf/MVftH9vtPXbpP4QIECAAAECBAgQIECAAAECBEajgHJkNKZiT50E3K9p7w2eaT2VeHk8uXLtR6DuMs/7aj9pNWtuI8vRVkSPPPJI+6tzb7755t0Sa/0eaeuTpa9+9aublaarIUCAAAECBAgQIECAAAECBBol4BCvUXE2/mLcr2kj5pnWU4mXx5Mr134ElKP96O0+t27PtLuvd7XGlqMtxtZX7D722GPtT4v+6le/CgceeGD7t0j//M//POyxxx71Sns1AgQIECBAgAABAgQIECBAgECPAsqRHsEMH6iA+zUtP8+0nkq8PJ5cufYjUHeZ5321n7SaNbfR5WizonI1BAgQIECAAAECBAgQIECAwLAJOMQbtsTLvl73a9r8eKb1VOLl8eTKtR8B5Wg/ervPrdsz7e7rXW2oytFnnnkm/PSnPw377LNPeNWrXuXTo/Xea16NAAECBAgQIECAAAECBAgQ6FFAOdIjmOEDFXC/puXnmdZTiZfHkyvXfgTqLvO8r/aTVrPmNq4cbX2V7uLFi8N///d/h0984hNhv/32aye2du3acNppp4XVq1e3//3s2bPDkiVLwtSpU5uVqKshQIAAAQIECBAgQIAAAQIEGiPgEK8xUQ7Fhbhf08bMM62nEi+PJ1eu/QgoR/vR231u3Z5pd1/vao0rRzdu3BjOOuus9m+LLlq0KIwbNy5s2bIlXHjhheGGG24I7373u8O2bdvCddddFy677LJw9tln1yvu1QgQIECAAAECBAgQIECAAAECXQooR7qEMmxUCLhf08bAM62nEi+PJ1eu/QjUXeZ5X+0nrWbNbVw5un79+jBnzpxwzDHHhIULF7bTeuCBB9qfFJ03b16YP39+2Lp1a7ss3bBhQ7j66qvDpEmTmpWqqyFAgAABAgQIECBAgAABAgQaIeAQrxExDs1FuF/TRs0zracSL48nV679CChH+9HbfW7dnml3X+9qjS9HW1+z+7nPfa79Fbr/8i//0v6t0daf1qdKV61aFZYvXx6mTJlSr7pXI0CAAAECBAgQIECAAAECBAh0IaAc6QLJkFEj4H5NGwXPtJ5KvDyeXLn2I1B3med9tZ+0mjW3ceVo61OhCxYsCL/4xS/apehTTz0VzjjjjDBz5sxwxRVXhPHjx7e/Vrf1qdIHH3wwXHvttTt+l7RZ0boaAgQIECBAgAABAgQIECBAoHQBh3ilJzhc+3e/ps2bZ1pPJV4eT65c+xFQjvajt/vcuj3T7r7e1RpXjrb4Wp8IbX217iOPPNLWPOSQQ9qfEG191W7rz9q1a8O73vWucMopp7S/ZnfMmDH1qns1AgQIECBAgAABAgQIECBAgEAXAsqRLpAMGTUC7te0UfBM6zmyGleuMQKDKp3crzFpdZ7DM61nyas1shxtfZXuf/zHf7Q/ObrnnnuG888/P/z1X/91uwTdvHlz+/dGH3300bB06dIwderUkvOzdwIECBAgQIAAAQIECBAgQKDBAg7xGhxuAy/N/Zo2VJ5pPZWjeTy5cu1HoO7S2ftqP2k1a24jy9FmReRqCBAgQIAAAQIECBAgQIAAgWEVcIg3rMmXed3u17S58UzrqcTL48mVaz8CytF+9HafW7dn2t3Xu5pytF5vr0aAAAECBAgQIECAAAECBAgQ6FpAOdI1lYGjQMD9mjYEnmk9lXh5PLly7Ueg7jLP+2o/aTVrbmPL0dbX595///3hv/7rv8LGjRv/ZGovfvGL2789OmHChGal6moIECBAgAABAgQIECBAgACBRgg4xGtEjENzEe7XtFHzTOupxMvjyZVrPwLK0X70dp9bt2fa3de7WiPL0Yceeii8+93vDqtWrXpBzTe/+c1h+fLlYcqUKfWqezUCBAgQIECAAAECBAgQIECAQBcCypEukAwZNQLu17RR8EzrqcTL48mVaz8CdZd53lf7SatZcxtXjm7bti189KMfDZ/61KfC+eefH4499tiwcuXKsGbNmnDxxReHvffeO6xYsSI88sgj4eqrrw6veMUrwpgxY5qVqqshQIAAAQIECBAgQIAAAQIEGiHgEK8RMQ7NRbhf00bNM62nEi+PJ1eu/QgoR/vR231u3Z5pd1/vao0rR59++ukwb968cOCBB4YrrrgijB8/PixatKj9KdKRT4k+/vjjYe7cueGEE04I5557rnK03nvOqxEgQIAAAQIECBAgQIAAAQJdCihHuoQybFQIuF/TxsAzracSL48nV679CNRd5nlf7SetZs1tXDm6fv36MGfOnHDMMceEhQsXttNaunRpuPXWW3eUo9u3b29/uvR///d/258enTRpUrNSdTUECBAgQIAAAQIECBAgQIBAIwQc4jUixqG5CPdr2qh5pvVU4uXx5Mq1HwHlaD96u8+t2zPt7utdrXHl6MgnR2fMmLGjHG19re4nP/nJcNNNN4Vp06a1hXf9NGm97F6NAAECBAgQIECAAAECBAgQIFAtoBypNjJi9Ai4X9NmwTOtpxIvjydXrv0I1F3meV/tJ61mzW1cOdr6VOill14a7rvvvvCFL3whvOQlLwk/+tGPwlvf+tZwySWXhH/4h38ITzzxRDjzzDPDvvvu65OjzbqfXQ0BAgQIECBAgAABAgQIEGiUgEO8RsXZ+Itxv6aNmGdaTyVeHk+uXPsRUI72o7f73Lo90+6+3tUaV462+NasWRP+/u//PsyfP7/9+6N/+MMf2v976+t1jzzyyPDMM8+ERx55JFx77bXh9NNPr1fcqxEgQIAAAQIECBAgQIAAAQIEuhRQjnQJZdioEHC/po2BZ1pPJV4eT65c+xGou8zzvtpPWs2a28hytPXp0W9/+9vh0UcfDe9617vChAkT2mXohRdeGG6++eaw//77h3POOSd88IMfDBMnTmxWoq6GAAECBAgQIECAAAECBAgQaIyAQ7zGRDkUF+J+TRszz7SeSrw8nly59iOgHO1Hb/e5dXum3X29qzWyHH0hws2bN4dx48aFvfbaq15pr0aAAAECBAgQIECAAAECBAgQ6FFAOdIjmOEDFXC/puXnmdZTiZfHkyvXfgTqLvO8r/aTVrPmNrIcbX1y9He/+137E6N77LHHbolt3bo1bNq0Key3335h7NixzUrU1RAgQIAAAQIECBAgQIAAAQKNEXCI15goh+JC3K9pY+aZ1lOJl8eTK9d+BJSj/ejtPrduz7S7r3e1Rpajd911VzjxxBPDF77whXDSSSftJnrbbbeFM844I6xYsSIcd9xx9Yp7NQIECBAgQIAAAQIECBAgQIBAlwLKkS6hDBsVAu7XtDHwTOupxMvjyZVrPwJ1l3neV/tJq1lzG1eOtj4VumDBgvDLX/4yfPGLXwyTJ0/eLbENGzaE008/PRx66KHh8ssv9xW7zbqnXQ0BAgQIECBAgAABAgQIEGiMgEO8xkQ5FBfifk0bM8+0nkq8PJ5cufYjoBztR2/3uXV7pt19vas1rhxtFZ9z584NM2fODAsXLuyouWjRorB69eqwbNmyP1mg1huDVyNAgAABAgQIECBAgAABAgQI7C6gHHFXlCTgfk2bFs+0nkq8PJ5cufYjUHeZ5321n7SaNbdx5ej69evDnDlzwjHHHFNZjq5atSosX748TJkypVmpuhoCBAgQIECAAAECBAgQIECgEQIO8RoR49BchPs1bdQ803oq8fJ4cuXaj4BytB+93efW7Zl29/Wu1rhy9Pe//30477zzQuvrdZcsWRL23Xff3USfeeaZcM4554Tt27eHq6++OkyaNKleda9GgAABAgQIECBAgAABAgQIEOhCQDnSBZIho0bA/Zo2Cp5pPZV4eTy5cu1HoO4yz/tqP2k1a27jytFWPK3fGp03b174wAc+EC644ILw0pe+dEdqv/3tb8OnP/3pcOmll4Yrr7wyzJ8/P4wZM6ZZqboaAgQIECBAgAABAgQIECBAoBECDvEaEePQXIT7NW3UPNN6KvHyeHLl2o+AcrQfvd3n1u2Zdvf1rtbIcnTTpk3hwgsvDNdcc01bc//99w8zZswIDz/8cHjkkUfaf3fCCSeEpUuXhqlTp9Yr7tUIECBAgAABAgQIECBAgAABAl0KKEe6hDJsVAi4X9PGwDOt58hqXLnGCAyqdHK/xqTVeQ7PtJ4lr9bIcrQVyJYtW8LXvva1sHjx4rB69eodGU2fPj28+93vDmeccUa7NPWHNXtRwQAAIABJREFUAAECBAgQIECAAAECBAgQIDBaBRzi5Uvmocc3hZV3PxZWr90QNm/Zlu+Falh5wvhxYeYRk8NJsw4O0w6aWMMr/umXcL+mpeeZ1nNkNa5cYwSUozFq1XPqdvX8V2cyLCMaW47uHGDr90c3btwY9t577zBhwoRhydZ1EiBAgAABAgQIECBAgAABAoULOMTLE2CrGD1vyZqw9dnn8rzAgFbda8+xYfE5MwZWkLpf0wbPM62ncjSPJ1eu/QgoR/vR231u3Z5pd1/vakNRjtZL6tUIECBAgAABAgQIECBAgAABAmkElCNpHHdd5dJl68J3f/JknsUHvOrrjzogXDx3+kB24X5Ny84zracSL48nV679CNRd5nlf7SetZs1VjjYrT1dDgAABAgQIECBAgAABAgQINEjAIV6eMI+/6N7iv0q3k0zrK3Zvv+zoPHAVq7pf07LzTOupxMvjyZVrPwLK0X70dp9bt2fa3de7mnK0Xm+vRoAAAQIECBAgQIAAAQIECBDoWkA50jVVTwO59sTV9WCuXVN1NZBnV0w9D+LaM1lXE7h2xdTzIK49k73gBJ5pPUteTTlacnr2ToAAAQIECBAgQIAAAQIECDRawCFenni5co0RqPsTOe7TmJSq53CtNooZwTVGrXoO12qjXkbw7EWr2WOVo83O19URIECAAAECBAgQIECAAAECBQs4xMsTHleuMQLK0Ri1znPq9hzZiec/bY5c83hyzePq+c/jWuKqytESU7NnAgQIECBAgAABAgQIECBAYCgEHOLliZkr1xiBuss892lMStVzuFYbxYzgGqNWPYdrtVEvI3j2otXssY0rR//93/893HfffWH+/Plhn332aXZ6ro4AAQIECBAgQIAAAQIECBBotIBDvDzxcuUaI6AcjVHrPKduz5GdeP7T5sg1jyfXPK6e/zyuJa5afDm6ZcuW8OMf/zhMnTo1vPjFLw5XXXVVWLVqVVi+fHmYMmXKjkw+/vGPt/9+2bJlYfLkySVmZc8ECBAgQIAAAQIECBAgQIDAkAk4xMsTOFeuMQJ1l3nu05iUqudwrTaKGcE1Rq16Dtdqo15G8OxFq9ljiy9H169fH+bMmRO++c1v7khq//33D8cdd1w46qijwote9KIwffr0sHLlyvDwww+HFStWtEtUfwgQIECAAAECBAgQIECAAAECo13AIV6ehLhyjRFQjsaodZ5Tt+fITjz/aXPkmseTax5Xz38e1xJXLb4cfe6558LPfvaz8D//8z/tf/3Xf/3X9tfqvtCfVlk6bdq08OY3vznMmzcvTJgwocTs7JkAAQIECBAgQIAAAQIECBBouIBDvDwBc+UaI1B3mec+jUmpeg7XaqOYEVxj1KrncK026mUEz160mj22+HJ013gWLVq042t199577/D73/8+PProo+Gaa64J99xzT5g1a1ZYt25dePDBB8MrX/nK3b5+t9lxuzoCBAgQIECAAAECBAgQIECgJAGHeHnS4so1RkA5GqPWeU7dniM78fynzZFrHk+ueVw9/3lcS1y10eXozr85unNpOvL3rU+djhkzpv0//hAgQIAAAQIECBAgQIAAAQIERpuAQ7w8iXDlGiNQd5nnPo1JqXoO12qjmBFcY9Sq53CtNuplBM9etJo9tvhydMuWLeHHP/5xmDp1avu3RK+66qodnxytKkebHa2rI0CAAAECBAgQIECAAAECBEoXcIiXJ0GuXGMElKMxap3n1O05shPPf9ocuebx5JrH1fOfx7XEVYsvR9evXx/mzJkTvvnNb+7w33///cNxxx0XjjrqqPCiF70otH5jdOXKleHhhx8OK1asaJeo/hAgQIAAAQIECBAgQIAAAQIERruAQ7w8CXHlGiNQd5nnPo1JqXoO12qjmBFcY9Sq53CtNuplBM9etJo9tvhytPXVuK3fD33ooYfC/fffH77+9a+H++677wVTa5Wl06ZNC29+85vDvHnzwoQJE5qdsqsjQIAAAQIECBAgQIAAAQIEihRwiJcnNq5cYwSUozFqnefU7TmyE89/2hy55vHkmsfV85/HtcRViy9Hd0Xf+bdFJ02aFDZu3BgeffTRcM0114R77rknzJo1K6xbt65dqL7yla8My5cvDzt//W6JIdozAQIECBAgQIAAAQIECBAg0EwBh3h5cuXKNUag7jLPfRqTUvUcrtVGMSO4xqhVz+FabdTLCJ69aDV7bOPK0dtvv739m6MLFy4M++yzz470di5NlaHNvqldHQECBAgQIECAAAECBAgQaIqAQ7w8SXLlGiOgHI1R6zynbs+RnXj+0+bINY8n1zyunv88riWu2rhytFMIv/nNb8Jjjz0W/uqv/irsscceJWZlzwQIECBAgAABAgQIECBAgMCQCTjEyxM4V64xAnWXee7TmJSq53CtNooZwTVGrXoO12qjXkbw7EWr2WOHphxtdoyujgABAgQIECBAgAABAgQIEGiigEO8PKly5RojoByNUes8p27PkZ14/tPmyDWPJ9c8rp7/PK4lrqocLTE1eyZAgAABAgQIECBAgAABAgSGQsAhXp6YuXKNEai7zHOfxqRUPYdrtVHMCK4xatVzuFYb9TKCZy9azR6rHG12vq6OAAECBAgQIECAAAECBAgQKFjAIV6e8LhyjRFQjsaodZ5Tt+fITjz/aXPkmseTax5Xz38e1xJXVY6WmJo9EyBAgAABAgQIECBAgAABAkMh4BAvT8xcucYI1F3muU9jUqqew7XaKGYE1xi16jlcq416GcGzF61mj1WONjtfV0eAAAECBAgQIECAAAECBAgULOAQL094XLnGCChHY9Q6z6nbc2Qnnv+0OXLN48k1j6vnP49riasqR0tMzZ4JECBAgAABAgQIECBAgACBoRBwiJcnZq5cYwTqLvPcpzEpVc/hWm0UM4JrjFr1HK7VRr2M4NmLVrPHKkebna+rI0CAAAECBAgQIECAAAECBAoWcIiXJzyuXGMElKMxap3n1O05shPPf9ocuebx5JrH1fOfx7XEVZWjJaZmzwQIECBAgAABAgQIECBAgMBQCDjEyxMzV64xAnWXee7TmJSq53CtNooZwTVGrXoO12qjXkbw7EWr2WOVo83O19URIECAAAECBAgQIECAAAECBQs4xMsTHleuMQLK0Ri1znPq9hzZiec/bY5c83hyzePq+c/jWuKqytESU7NnAgQIECBAgAABAgQIECBAYCgEHOLliZkr1xiBuss892lMStVzuFYbxYzgGqNWPYdrtVEvI3j2otXsscrRZufr6ggQIECAAAECBAgQIECAAIGCBRzi5QmPK9cYAeVojFrnOXV7juzE8582R655PLnmcfX853EtcVXlaImp2TMBAgQIECBAgAABAgQIECAwFAIO8fLEzJVrjEDdZZ77NCal6jlcq41iRnCNUauew7XaqJcRPHvRavZY5Wiz83V1BAgQIECAAAECBAgQIECAQMECDvHyhMeVa4yAcjRGrfOcuj1HduL5T5sj1zyeXPO4ev7zuJa4qnK0xNTsmQABAgQIECBAgAABAgQIEBgKAYd4eWLmyjVGoO4yz30ak1L1HK7VRjEjuMaoVc/hWm3UywievWg1e6xytNn5ujoCBAgQIECAAAECBAgQIECgYAGHeHnC48o1RkA5GqPWeU7dniM78fynzZFrHk+ueVw9/3lcS1xVOVpiavZMgAABAgQIECBAgAABAgQIDIWAQ7w8MXPlGiNQd5nnPo1JqXoO12qjmBFcY9Sq53CtNuplBM9etJo9Vjna7HxdHQECBAgQIECAAAECBAgQIFCwgEO8POFx5RojoByNUes8p27PkZ14/tPmyDWPJ9c8rp7/PK4lrqocLTE1eyZAgAABAgQIECBAgAABAgSGQsAhXp6YuXKNEai7zHOfxqRUPYdrtVHMCK4xatVzuFYb9TKCZy9azR6rHG12vq6OAAECBAgQIECAAAECBAgQKFjAIV6e8LhyjRFQjsaodZ5Tt+fITjz/aXPkmseTax5Xz38e1xJXVY6WmJo9EyBAgAABAgQIECBAgAABAkMh4BAvT8xcucYI1F3muU9jUqqew7XaKGYE1xi16jlcq416GcGzF61mj1WONjtfV0eAAAECBAgQIECAAAECBAgULOAQL094XLnGCChHY9Q6z6nbc2Qnnv+0OXLN48k1j6vnP49riasqR0tMzZ4JECBAgAABAgQIECBAgACBoRBwiJcnZq5cYwTqLvPcpzEpVc/hWm0UM4JrjFr1HK7VRr2M4NmLVrPHKkebna+rI0CAAAECBAgQIECAAAECBAoWcIiXJzyuXGMElKMxap3n1O05shPPf9ocuebx5JrH1fOfx7XEVZWjJaZmzwQIECBAgAABAgQIECBAgMBQCDjEyxMzV64xAnWXee7TmJSq53CtNooZwTVGrXoO12qjXkbw7EWr2WOVo83O19URIECAAAECBAgQIECAAAECBQs4xMsTHleuMQLK0Ri1znPq9hzZiec/bY5c83hyzePq+c/jWuKqytESU7NnAgQIECBAgAABAgQIECBAYCgEHOLliZkr1xiBuss892lMStVzuFYbxYzgGqNWPYdrtVEvI3j2otXsscrRZufr6ggQIECAAAECBAgQIECAAIGCBRzi5QmPK9cYAeVojFrnOXV7juzE8582R655PLnmcfX853EtcVXlaImp2TMBAgQIECBAgAABAgQIECAwFAIO8fLEzJVrjEDdZZ77NCal6jlcq41iRnCNUauew7XaqJcRPHvRavZY5Wiz83V1BAgQIECAAAECBAgQIECAQMECDvHyhMeVa4yAcjRGrfOcuj1HduL5T5sj1zyeXPO4ev7zuJa4qnK0xNTsmQABAgQIECBAgAABAgQIEBgKAYd4eWLmyjVGoO4yz30ak1L1HK7VRjEjuMaoVc/hWm3UywievWg1e6xytNn5ujoCBAgQIECAAAECBAgQIECgYAGHeHnC48o1RkA5GqPWeU7dniM78fynzZFrHk+ueVw9/3lcS1xVOVpiavZMgAABAgQIECBAgAABAgQIDIWAQ7w8MXPlGiNQd5nnPo1JqXoO12qjmBFcY9Sq53CtNuplBM9etJo9Vjna7HxdHQECBAgQIECAAAECBAgQIFCwgEO8POFx5RojoByNUes8p27PkZ14/tPmyDWPJ9c8rp7/PK4lrqocLTC1jRs3hssvvzwsWbIkfOELXwgnnXTSn7yK7du3hzVr1oTFixeH2267LTz11FNh5syZ4dRTTw2nnHJKmDhx4m7znnjiifDFL34xfPnLXw7r1q0LhxxySHj7298ezj333HDooYf2Pb5AblsmQIAAAQIECBAgQIAAAQIDE3CIl4eeK9cYgbrLPPdpTErVc7hWG8WM4BqjVj2Ha7VRLyN49qLV7LHK0YLybZWdP/rRj8L5558fVq1a1d75DTfcEObMmbPbVbTG3njjjeG9731vu9Q8/vjjw/jx48Odd94Zvv/974f3vOc94aqrrgr77rvvjrlr164Np512WnjwwQfD7Nmzw2GHHRbuv//+cMcdd4SXv/zl4frrrw8zZsyIHl8Qta0SIECAAAECBAgQIECAAIFRIeAQL08MXLnGCChHY9Q6z6nbc2Qnnv+0OXLN48k1j6vnP49riasqRwtJbcuWLeGaa64Jl1xySTj22GPDq171qvCJT3yiYzn6wAMPtAvOV7ziFeHqq68OBx10UPtKN23aFC688ML2Wtdee204/fTTd/z92WefHb7zne+E6667LrzhDW8IY8aMCTuXrO94xzvCZz7zmfYnTlvr9DK+EGbbJECAAAECBAgQIECAAAECo0rAIV6eOLhyjRGou8xzn8akVD2Ha7VRzAiuMWrVc7hWG/UygmcvWs0eqxwtJN/WV9zOnTu3/ZW48+bNC7fccks4+eSTO5ajrU+FXnDBBeGrX/1q+2txd/7T+qrdd77zneHoo49uF6eTJk1qfyL1rW99a7tQveKKK9qfMh350/oa37POOivce++97ddtfXq01/GFMNsmAQIECBAgQIAAAQIECBAYVQIO8fLEwZVrjIByNEat85y6PUd24vlPmyPXPJ5c87h6/vO4lriqcrSQ1DZv3hx+97vfhRe/+MXtHS9fvrxjOTpSZv785z8PN910U5g2bdrzrnLDhg3torX1rytWrGj/rujSpUvbX8HbGv+nfsP04x//eLjooovav13a+oreXscXwmybBAgQIECAAAECBAgQIEBgVAk4xMsTB1euMQJ1l3nu05iUqudwrTaKGcE1Rq16Dtdqo15G8OxFq9ljlaOF5vtC5ej69et3/A5pa9yUKVOed5WtonX+/Pnh7rvv3vFJ0EWLFoWPfOQj4Z577gnHHHPMbiojr/e5z30unHnmmaHX8YUy2zYBAgQIECBAgAABAgQIEBiogEO8PPxcucYIKEdj1DrPqdtzZCee/7Q5cs3jyTWPq+c/j2uJqypHS0yt4pOjra/gbX368+CDDw7Lli0LkydPft5Vbt26NSxYsCC0vnq3VYa++tWvbpelrU+Rfutb32p/3e6uf26//fZwwgknhI997GPhAx/4QE/jFy5cWKiybRMgQIAAAQIECBAgQIAAgcEKOMTL48+Va4xA3WWe+zQmpeo5XKuNYkZwjVGrnsO12qiXETx70Wr2WOVoofm+0CdHR8rRVsnZKkAnTJiw21Xu/MnPkXK09ZuiK1euDNOnT99t/KpVq8LrXve655Wj3Y7vtRxt/Z6pPwQIECBAgAABAgQIECBAgEAIC1b8odEMl/+fPxvI9XHNw841rSvPtJ4jq3HlGiPgP69i1Krn1O3q+a/OJHbEa17zmtipA5mnHB0Ie/8v2k052umTo9u2bQutwrL1O6LdfnL0zjvvDG9605u6/uTozuOVo/3nbQUCBAgQIECAAAECBAgQGE4Bh3h5cufKNUbAIX6MWuc5dXsqR9Pmt+tq3lfz+HJN68ozrefOqylH89laeSeBFypHf/WrX7V/c3T8+PHhhX5z9Ac/+EG4+eabw+GHH/68svSFfnP0K1/5SnvtncvVqvGnnHKK7AgQIECAAAECBAgQIECAAIEIAV//FoHWxRSuXSBFDOEagfYCU3im9RxZjSvXGIG6v1bb/RqTUvUcz3+10bCM8MnRQpN+oXL06aefDvPmzQsPP/xwuOmmm8K0adOed5UbNmwIc+fODZs2bWqXpwceeGD763cvuOCC9vjW75Xu+qf1KdOLLrqo/Zukb3zjG3seXyizbRMgQIAAAQIECBAgQIAAgYEKOMTLw8+Va4xA3eWI+zQmpeo5XKuNYkZwjVGrnsO12qiXETx70Wr2WOVoofm+UDm689fmjpSZO1/mD3/4w/C2t70tzJ49O1xxxRXtT5iOfA3uhz/84dD6PdJx48btmNIqU08//fTQ+kTqjTfeGA477LCexxfKbNsECBAgQIAAAQIECBAgQGCgAg7x8vBz5RojoByNUes8p27PkZ14/tPmyDWPJ9c8rp7/PK4lrqocLTG1ENqf+Dz55JPDDTfc0P6a213/3HXXXeHEE08Ms2bNCkuXLg1Tp05tD9m4cWP40Ic+1J536623huOOO67997/+9a9D6+tvH3zwwdD66txjjz22/ffPPfdcWLFiRXjf+94Xzj///HDJJZe0i9NexxfKbNsECBAgQIAAAQIECBAgQGCgAg7x8vBz5RojUHeZ5z6NSal6Dtdqo5gRXGPUqudwrTbqZQTPXrSaPVY5Wki+mzdvbn9q84knnmjv+Gc/+1m74GwVpH/5l3/Z/rvXvva1O8rOP/7xj+HKK68MCxYsCEceeWQ4/vjj22O+/e1vh9WrV4fLL788vP/97w977LHHDoHvfe974dRTT20XqK1Plb7sZS8L9913X2gVrbuWrK1JvY4vhNo2CRAgQIAAAQIECBAgQIDAqBFwiJcnCq5cYwSUozFqnefU7TmyE89/2hy55vHkmsfV85/HtcRVlaOFpDbyO6Hf+MY3Ou74sssuC62vxR35s2XLlnDHHXeEz372s+2Cc9KkSe3y9Nxzz21/MnTs2LHPW2v79u1hzZo1YfHixeG2224LTz31VJg5c2a7MG19qnTixIl9jS+E2jYJECBAgAABAgQIECBAgMCoEXCIlycKrlxjBOou89ynMSlVz+FabRQzgmuMWvUcrtVGvYzg2YtWs8cqR5udr6sjQIAAAQIECBAgQIAAAQIEChZwiJcnPK5cYwSUozFqnefU7TmyE89/2hy55vHkmsfV85/HtcRVlaMlpmbPBAgQIECAAAECBAgQIECAwFAIOMTLEzNXrjECdZd57tOYlKrncK02ihnBNUateg7XaqNeRvDsRavZY5Wjzc7X1REgQIAAAQIECBAgQIAAAQIFCzjEyxMeV64xAsrRGLXOc+r2HNmJ5z9tjlzzeHLN4+r5z+Na4qrK0RJTs2cCBAgQIECAAAECBAgQIEBgKAQc4uWJmSvXGIG6yzz3aUxK1XO4VhvFjOAao1Y9h2u1US8jePai1eyxytFm5+vqCBAgQIAAAQIECBAgQIAAgYIFHOLlCY8r1xgB5WiMWuc5dXuO7MTznzZHrnk8ueZx9fzncS1xVeVoianZMwECBAgQIECAAAECBAgQIDAUAg7x8sTMlWuMQN1lnvs0JqXqOVyrjWJGcI1Rq57DtdqolxE8e9Fq9ljlaLPzdXUECBAgQIAAAQIECBAgQIBAwQIO8fKEx5VrjIByNEat85y6PUd24vlPmyPXPJ5c87h6/vO4lriqcrTE1OyZAAECBAgQIECAAAECBAgQGAoBh3h5YubKNUag7jLPfRqTUvUcrtVGMSO4xqhVz+FabdTLCJ69aDV7rHK02fm6OgIECBAgQIAAAQIECBAgQKBgAYd4ecLjyjVGQDkao9Z5Tt2eIzvx/KfNkWseT655XD3/eVxLXFU5WmJq9kyAAAECBAgQIECAAAECBAgMhYBDvDwxc+UaI1B3mec+jUmpeg7XaqOYEVxj1KrncK026mUEz160mj1WOdrsfF0dAQIECBAgQIAAAQIECBAgULCAQ7w84XHlGiOgHI1R6zynbs+RnXj+0+bINY8n1zyunv88riWuqhwtMTV7JkCAAAECBAgQIECAAAECBIZCwCFenpi5co0RqLvMc5/GpFQ9h2u1UcwIrjFq1XO4Vhv1MoJnL1rNHqscbXa+ro4AAQIECBAgQIAAAQIECBAoWMAhXp7wuHKNEVCOxqh1nlO358hOPP9pc+Sax5NrHlfPfx7XEldVjpaYmj0TIECAAAECBAgQIECAAAECQyHgEC9PzFy5xgjUXea5T2NSqp7DtdooZgTXGLXqOVyrjXoZwbMXrWaPVY42O19XR4AAAQIECBAgQIAAAQIECBQs4BAvT3hcucYIKEdj1DrPqdtzZCee/7Q5cs3jyTWPq+c/j2uJqypHS0zNngkQIECAAAECBAgQIECAAIGhEHCIlydmrlxjBOou89ynMSlVz+FabRQzgmuMWvUcrtVGvYzg2YtWs8cqR5udr6sjQIAAAQIECBAgQIAAAQIEChZwiJcnPK5cYwSUozFqnefU7TmyE89/2hy55vHkmsfV85/HtcRVlaMlpmbPBAgQIECAAAECBAgQIECAwFAIOMTLEzNXrjECdZd57tOYlKrncK02ihnBNUateg7XaqNeRvDsRavZY5Wjzc7X1REgQIAAAQIECBAgQIAAAQIFCzjEyxMeV64xAsrRGLXOc+r2HNmJ5z9tjlzzeHLN4+r5z+Na4qrK0RJTs2cCBAgQIECAAAECBAgQIEBgKAQc4uWJmSvXGIG6yzz3aUxK1XO4VhvFjOAao1Y9h2u1US8jePai1eyxytFm5+vqCBAgQIAAAQIECBAgQIAAgYIFHOLlCY8r1xgB5WiMWuc5dXuO7MTznzZHrnk8ueZx9fzncS1xVeVoianZMwECBAgQIECAAAECBAgQIDAUAg7x8sTMlWuMQN1lnvs0JqXqOVyrjWJGcI1Rq57DtdqolxE8e9Fq9ljlaLPzdXUECBAgQIAAAQIECBAgQIBAwQIO8fKEx5VrjIByNEat85y6PUd24vlPmyPXPJ5c87h6/vO4lriqcrTE1OyZAAECBAgQIECAAAECBAgQGAoBh3h5YubKNUag7jLPfRqTUvUcrtVGMSO4xqhVz+FabdTLCJ69aDV7rHK02fm6OgIECBAgQIAAAQIECBAgULvAQ49vCivvfiysXrshbN6yrfbXT/mCE8aPCzOPmBxOmnVwmHbQxJRLd7WWQ7yumHoexLVnsq4mcO2KqetBPLum6mkg1564uh7MtWuqngZy7YmrcjDPSqKhGaAcHZqoXSgBAgQIECBAgAABAgQIEMgv0CpGz1uyJmx99rn8L1bjK+y159iw+JwZtRekDvHyhMyVa4yAT47GqHWeU7fnyE48/2lz5JrHk2seV89/HtcSV1WOlpiaPRMgQIAAAQIECBAgQIAAgVEqcOmydeG7P3lylO6uv229/qgDwsVzp/e3SI+zHeL1CNblcK5dQvU4jGuPYBXDeab1VDbl8eTKtR+Buv+fJLyv9pNWs+YqR5uVp6shQIAAAQIECBAgQIAAAQIDFTj+onuL/yrdToCtr9i9/bKja/V1iJeHmyvXGAGH+DFqnefU7anES5vfrqt5X83jyzWtK8+0niWvphwtOT17J0CAAAECBAgQIECAAAECo0zAoVPaQHim9VSO5PHkmsfV8881RkDpHKNWPYdrtVHMiLpdva/GpNTMOcrRZubqqggQIECAAAECBAgQIECAwEAEHDqlZeeZ1lOJl8eTax5Xzz/XGIG6yybPf0xK3c/xPtC9VTcjeXajNBxjlKPDkbOrJECAAAECBAgQIECAAAECtQg4dErLzDOtp0P8PJ5c87h6/rnGCChHY9Sq53CtNooZUber99UHHASbAAAgAElEQVSYlJo5RznazFxdFQECBAgQIECAAAECBAgQGIiAQ6e07DzTeirx8nhyzePq+ecaI1B32eT5j0mp+zneB7q36mYkz26UhmOMcnQ4cnaVBAgQIECAAAECBAgQIECgFgGHTmmZeab1dIifx5NrHlfPP9cYAeVojFr1HK7VRjEj6nb1vhqTUjPnKEebmaurIkCAAAECBAgQIECAAAECAxFw6JSWnWdaTyVeHk+ueVw9/1xjBOoumzz/MSl1P8f7QPdW3Yzk2Y3ScIxRjg5Hzq6SAAECBAgQIECAAAECBAjUIuDQKS0zz7SeDvHzeHLN4+r55xojoByNUauew7XaKGZE3a7eV2NSauYc5Wgzc3VVBAgQIECAAAECBAgQIEBgIAIOndKy80zrqcTL48k1j6vnn2uMQN1lk+c/JqXu53gf6N6qm5E8u1EajjHK0eHI2VUSIECAAAECBAgQIECAwJ8QeOjxTWHl3Y+F1Ws3hM1bthVtNGH8uDDziMnhpFkHh2kHTRzYtTh0SkvPM62nQ/w8nlzzuHr+ucYIKEdj1KrncK02ihlRt6v31ZiUmjlHOdrMXF0VAQIECBAgQIAAAQIECFQItIrR85asCVuffa5RVnvtOTYsPmfGwApSh05pbyeeaT2VeHk8ueZx9fxzjRGou2zy/Mek1P0c7wPdW3Uzkmc3SsMxRjk6HDm7SgIECBAgQIAAAQIECBDYReDSZevCd3/yZCNdXn/UAeHiudMHcm0OndKy80zr6RA/jyfXPK6ef64xAsrRGLXqOVyrjWJG1O3qfTUmpWbOUY42M1dXRYAAAQIECBAgQIAAAQIVAsdfdG/xX6Xb6RJbX7F7+2VHD+QecOiUlp1nWk8lXh5PrnlcPf9cYwTqLps8/zEpdT/H+0D3Vt2M5NmN0nCMUY4OR86ukgABAgQIECBAgAABAgR2EXA4kueW4JrWlWdaT4f4eTy55nH1/HONEVCOxqhVz+FabRQzom5X76sxKTVzjnK0mbm6KgIECBAgQIAAAQIECBCoEHA4kucW4ZrWlWdaTyVeHk+ueVw9/1xjBOoumzz/MSl1P8f7QPdW3Yzk2Y3ScIxRjg5Hzq6SAAECBAgQIECAAAECBHYRcDiS55bgmtaVZ1pPh/h5PLnmcfX8c40RUI7GqFXP4VptFDOiblfvqzEpNXOOcrSZuboqAgQIECBAgAABAgQIEKgQcDiS5xbhmtaVZ1pPJV4eT655XD3/XGME6i6bPP8xKXU/x/tA91bdjOTZjdJwjFGODkfOrpIAAQIECBAgQIAAAQIEdhFwOJLnluCa1pVnWk+H+Hk8ueZx9fxzjRFQjsaoVc/hWm0UM6JuV++rMSk1c45ytJm5uioCBAgQIECAAAECBAgQqBBwOJLnFuGa1pVnWk8lXh5PrnlcPf9cYwTqLps8/zEpdT/H+0D3Vt2M5NmN0nCMUY4OR86ukgABAgQIECBAgAABAgR2EXA4kueW4JrWlWdaT4f4eTy55nH1/HONEVCOxqhVz+FabRQzom5X76sxKTVzjnK0mbm6KgIECBAgQIAAAQIECBCoEHA4kucW4ZrWlWdaTyVeHk+ueVw9/1xjBOoumzz/MSl1P8f7QPdW3Yzk2Y3ScIxRjg5Hzq6SAAECBAgQIECAAAECBHYRcDiS55bgmtaVZ1pPh/h5PLnmcfX8c40RUI7GqFXP4VptFDOiblfvqzEpNXOOcrSZuboqAgQIECBAgAABAgQIEKgQcDiS5xbhmtaVZ1pPJV4eT655XD3/XGME6i6bPP8xKXU/x/tA91bdjOTZjdJwjFGODkfOrpIAAQIECBAgQIAAAQIEdhFwOJLnluCa1pVnWk+H+Hk8ueZx9fxzjRFQjsaoVc/hWm0UM6JuV++rMSk1c45ytJm5uioCBAgQIECAAAECBAgQqBBwOJLnFuGa1pVnWk8lXh5PrnlcPf9cYwTqLps8/zEpdT/H+0D3Vt2M5NmN0nCMUY4OR86ukgABAgQIECBAgAABAgR2EXA4kueW4JrWlWdaT4f4eTy55nH1/HONEVCOxqhVz+FabRQzom5X76sxKTVzjnK0mbm6KgIECBAgQIAAAQIECBCoEHA4kucW4ZrWlWdaTyVeHk+ueVw9/1xjBOoumzz/MSl1P8f7QPdW3Yzk2Y3ScIxRjg5Hzq6SAAECBAgQIECAAAECBHYRcDiS55bgmtaVZ1pPh/h5PLnmcfX8c40RUI7GqFXP4VptFDOiblfvqzEpNXOOcrSZuboqAgQIECBAgAABAgQIEKgQcDiS5xbhmtaVZ1pPJV4eT655XD3/XGME6i6bPP8xKXU/x/tA91bdjOTZjdJwjFGODkfOrpIAAQIECBAgQIAAAQIEdhFwOJLnluCa1pVnWk+H+Hk8ueZx9fxzjRFQjsaoVc/hWm0UM6JuV++rMSk1c45ytJm5uioCBAgQIECAAAECBAgQqBBwOJLnFuGa1pVnWk8lXh5PrnlcPf9cYwTqLps8/zEpdT/H+0D3Vt2M5NmN0nCMUY4OR86ukgABAgQIECBAgAABAgR2EXA4kueW4JrWlWdaT4f4eTy55nH1/HONEVCOxqhVz+FabRQzom5X76sxKTVzjnK0mbm6KgIECBAgQIAAAQIECBCoEHA4kucW4ZrWlWdaTyVeHk+ueVw9/1xjBOoumzz/MSl1P8f7QPdW3Yzk2Y3ScIxRjg5Hzq6SAAECBAgQIECAAAECBHYRcDiS55bgmtaVZ1pPh/h5PLnmcfX8c40RUI7GqFXP4VptFDOiblfvqzEpNXOOcrSZuboqAgQIECBAgAABAgQIEKgQcDiS5xbhmtaVZ1pPJV4eT655XD3/XGME6i6bPP8xKXU/x/tA91bdjOTZjdJwjFGODkfOrpIAAQIECBAgQIAAAQIEdhFwOJLnluCa1pVnWk+H+Hk8ueZx9fxzjRFQjsaoVc/hWm0UM6JuV++rMSk1c45ytJm5uioCBAgQIECAAAECBAgQqBBwOJLnFuGa1pVnWk8lXh5PrnlcPf9cYwTqLps8/zEpdT/H+0D3Vt2M5NmN0nCMUY4OR86ukgABAgQIECBAgAABAgR2EXA4kueW4JrWlWdaT4f4eTy55nH1/HONEVCOxqhVz+FabRQzom5X76sxKTVzjnK0mbm6KgIECBAgQIAAAQIECBCoEHA4kucW4ZrWlWdaTyVeHk+ueVw9/1xjBOoumzz/MSl1P8f7QPdW3Yzk2Y3ScIxRjg5Hzq6SAAECBAgQIECAAAECBHYRcDiS55bgmtaVZ1pPh/h5PLnmcfX8c40RUI7GqFXP4VptFDOiblfvqzEpNXOOcrSZuboqAgQIECBAgAABAgQIEKgQcDiS5xbhmtaVZ1pPJV4eT655XD3/XGME6i6bPP8xKXU/x/tA91bdjOTZjdJwjFGODkfOrpIAAQIECBAgQIAAgcIFHnp8U1h592Nh9doNYfOWbUVfzYTx48LMIyaHk2YdHKYdNHFg1+JwJA8917SuPNN6OsTP48k1j6vnn2uMgHI0Rq16Dtdqo5gRdbt6X41JqZlzlKPNzNVVESBAgAABAgQIECDQIIFWMXrekjVh67PPNeiqQthrz7Fh8TkzBlaQOhzJcztxTevKM62nEi+PJ9c8rp5/rjECdZdNnv+YlLqf432ge6tuRvLsRmk4xihHhyNnV0mAAAECBAgQIECAQMECly5bF777kycLvoLOW3/9UQeEi+dOH8i1ORzJw841rSvPtJ4O8fN4cs3j6vnnGiOgHI1Rq57DtdooZkTdrt5XY1Jq5hzlaDNzdVUECBAgQIAAAQIECDRI4PiL7i3+q3Q7xdH6it3bLzt6IGk5HMnDzjWtK8+0nkq8PJ5c87h6/rnGCNRdNnn+Y1Lqfo73ge6tuhnJsxul4RijHB2OnF0lAQIECBAgQIAAAQIFC/gv8XnC48o1RqDuQ2f3aUxK1XO4VhvFjOAao9Z5Ds+0nkq8PJ5cufYj4P+u6kdv97l1e6bdfb2rKUfr9fZqBAgQIECAAAECBAgQ6FnA4WjPZF1N4NoVU8+DuPZM9oITeKb1dIifx5NrHlfPP9cYgUGVI+7XmLSq53CtNuplBM9etJo9Vjna7HxdHQECBAgQIECAAAECDRDwX+LzhMiVa4xA3YfO7tOYlKrncK02ihnBNUat8xyeaT1HVuPKNUag7v/8d7/GpFQ9x/NfbTQsI5Sjw5K06yRAgAABAgQIECBAoFgB/yU+T3RcucYI1H046j6NSal6Dtdqo5gRXGPUlKNp1apXc59WG8WM4BqjVj2Ha7VRLyN49qLV7LHK0Wbn6+oIECBAgAABAgQIEGiAgP8SnydErlxjBJSjMWqd59TtObITz3/aHLnyjBHw/MeoVc/hWm0UM4JrjFr1nLpd/ed/dSbDMkI5OixJu04CBAgQIECAAAECBIoV8F/i80THlWuMgEO8GDXlaFq16tXqvk+Vo9WZxIzwn1MxatVzuFYbxYzgGqNWPYdrtVEvI3j2otXsscrRZufr6ggQIECAAAECBAgQ+L/s3Qu8VVW1+PHBQwkRDEnIR4Kll9ArUr5QKksLTVHzCcrDxAcpCqJ9SBFUREDxKoESEpICopikYlhXDdGQGz4wU6/EHzWQNFEeCiKCAv/PWPdu7gHOPvPBmIt99v7tz8dP5hlz7LW+c8619tpjr7nKQICL+DSdiCuuMQJ5F50YpzG95G6Dq9soJgLXGLXibfC09SxkwxXXGIG8z/+M15hecrdh/ruNKiWC4mil9DT7iQACCCCAAAIIIIAAArVWgIv4NF2HK64xAnl/Oco4jekldxtc3UYxEbjGqFEctVVzZ2Ocuo1iInCNUXO3wdVtFBKBZ4hWecdSHC3v/mXvEEAAAQQQQAABBBBAoAwEuIhP04m44hojQHE0Rq14m7w9C1vC/LftR1zxjBFg/seoudvg6jaKicA1Rs3dJm9Xzv/uPqmUCIqjldLT7CcCCCCAAAIIIIAAAgjUWgEu4tN0Ha64xgjwJV6MGsVRWzV3trzHKcVRd5/ERHCeilFzt8HVbRQTgWuMmrsNrm6jkAg8Q7TKO5biaHn3L3uHAAIIIIAAAggggAACZSDARXyaTsQV1xiBvItOjNOYXnK3wdVtFBOBa4xa8TZ42noWsuGKa4xA3ud/xmtML7nbMP/dRpUSQXG0Unqa/UQAAQQQQAABBBBAAIFaK8BFfJquwxXXGIG8vxxlnMb0krsNrm6jmAhcY9QojtqqubMxTt1GMRG4xqi52+DqNgqJwDNEq7xjKY6Wd/+ydwgggAACCCCAAAIIIFAGAlzEp+lEXHGNEaA4GqNWvE3enoUtYf7b9iOueMYIMP9j1NxtcHUbxUTgGqPmbpO3K+d/d59USgTF0UrpafYTAQQQQAABBBBAAAEEaq0AF/Fpug5XXGME+BIvRo3iqK2aO1ve45TiqLtPYiI4T8Woudvg6jaKicA1Rs3dBle3UUgEniFa5R1LcbS8+5e9QwABBBBAAAEEEEAAgTIQ4CI+TSfiimuMQN5FJ8ZpTC+52+DqNoqJwDVGrXgbPG09C9lwxTVGIO/zP+M1ppfcbZj/bqNKiaA4Wik9zX4igAACCCCAAAIIIIBArRXgIj5N1+GKa4xA3l+OMk5jesndBle3UUwErjFqFEdt1dzZGKduo5gIXGPU3G1wdRuFROAZolXesRRHy7t/2TsEEEAAAQQQQAABBBAoAwEu4tN0Iq64xghQHI1RK94mb8/CljD/bfsRVzxjBJj/MWruNri6jWIicI1Rc7fJ25Xzv7tPKiWC4mil9DT7iQACCCCAAAIIIIAAArVWgIv4NF2HK64xAnyJF6NGcdRWzZ0t73FKcdTdJzERnKdi1NxtcHUbxUTgGqPmboOr2ygkAs8QrfKOpTha3v3L3iGAAAIIIIAAAggggEAZCHARn6YTccU1RiDvohPjNKaX3G1wdRvFROAao1a8DZ62noVsuOIaI5D3+Z/xGtNL7jbMf7dRpURQHK2UnmY/EUAAAQQQQAABBBBAoNYKcBGfputwxTVGIO8vRxmnMb3kboOr2ygmAtcYNYqjtmrubIxTt1FMBK4xau42uLqNQiLwDNEq71iKo+Xdv+wdAggggAACCCCAAAI7TODNd9fIg0//U56fv1LWrtuww7bD4o0bNqgnR7ZpKp2P3Uf237uRRcqgHFzEB3F5B+PqTRUUiGsQlzMYTydRVACuUWzORrg6iYIC8Azi8g7G1ZsqKBDXIC7vYFy9qbwC8fRiqoggiqMV0c3sJAIIIIAAAggggAAC+QpoYbTvHa/K+s835vvGid9t553qyqjL2+ZeIOUiPk3H4oprjAB3jsaoFW+Tt2dhS5j/tv2IK54xAsz/GDV3G1zdRjERuMaoudvk7cr5390nlRJBcbRSepr9RAABBBBAAAEEEEAgR4GhkxfIM68sy/Ed83ur77f7ilzbvXV+bygiXMSn4cYV1xgBvsSLUSveJm9Pini2/bd1No6rtr542noy/9N44orr9gjk/TmA4+r29FZ5taU4Wl79yd4ggAACCCCAAAIIIFASAqcMmFvrl9ItBqlL7D42rH2uzlzEp+HGFdcYAb7Ei1GjOGqr5s6W9zilOOLuk5gIzlMxau42uLqNYiJwjVFzt8HVbRQSgWeIVnnHUhwt7/5l7xBAAAEEEEAAAQQQ2CECXHTasuNp68mX+Gk8cU3jyvzHNUaA4miMmrtN3q7Mf3efxETgGqPmboOr2ygmAtcYteJt8LT1rM3ZKI7W5t5j2xFAAAEEEEAAAQQQKFEBLjptOwZPW0+KeGk8cU3jyvzHNUYg7yIe8z+ml9xtmP9uo5gIXGPU3G1wdRvFROAao1a8DZ62nrU5G8XR2tx7bDsCCCCAAAIIIIAAAiUqwEWnbcfgaevJl/hpPHFN48r8xzVGgOJojJq7Td6uzH93n8RE4Bqj5m6Dq9soJgLXGDWKo7Zq5ZmN4mh59it7hQACCCCAAAIIIIDADhXgIt6WH09bT4p4aTxxTePK/Mc1RiDvIh7zP6aX3G2Y/26jmAhcY9TcbXB1G8VE4BqjVrwNnraetTkbxdHa3HtsOwIIIIAAAggggAACJSrARadtx+Bp68mX+Gk8cU3jyvzHNUaA4miMmrtN3q7Mf3efxETgGqPmboOr2ygmAtcYNYqjtmrlmY3iaHn2K3uFAAIIIIAAAggggMAOFeAi3pYfT1tPinhpPHFN48r8xzVGIO8iHvM/ppfcbZj/bqOYCFxj1NxtcHUbxUTgGqNWvA2etp61ORvF0drce2w7AggggAACCCCAAAIlKsBFp23H4GnryZf4aTxxTePK/Mc1RoDiaIyau03ersx/d5/EROAao+Zug6vbKCYC1xg1iqO2auWZjeJoefYre4UAAggggAACCCCAwA4V4CLelh9PW0+KeGk8cU3jyvzHNUYg7yIe8z+ml9xtmP9uo5gIXGPU3G1wdRvFROAao1a8DZ62nrU5G8XR2tx7bDsCCCCAAAIIIIAAAiUqwEWnbcfgaevJl/hpPHFN48r8xzVGgOJojJq7Td6uzH93n8RE4Bqj5m6Dq9soJgLXGDWKo7Zq5ZmN4mh59it7hQACCCCAAAIIIIDADhXgIt6WH09bT4p4aTxxTePK/Mc1RiDvIh7zP6aX3G2Y/26jmAhcY9TcbXB1G8VE4BqjVrwNnraetTkbxdHa3HtsOwIIIIAAAggggAACJSrARadtx+Bp68mX+Gk8cU3jyvzHNUaA4miMmrtN3q7Mf3efxETgGqPmboOr2ygmAtcYNYqjtmrlmY3iaHn2K3uFAAIIIIAAAggggMAOFeAi3pYfT1tPinhpPHFN48r8xzVGIO8iHvM/ppfcbZj/bqOYCFxj1NxtcHUbxUTgGqNWvA2etp61ORvF0drce2w7AggggAACCFScwJvvrpEHn/6nPD9/paxdt6FW73/DBvXkyDZNpfOx+8j+ezeq1fvCxm8rwEWn7ajA09aTL/HTeOKaxpX5j2uMAMXRGDV3m7xdmf/uPomJwDVGzd0GV7dRTASuMWrF2+Bp61mbs1Ecrc29x7YjgAACCCCAQEUJaGG07x2vyvrPN5bVfu+8U10ZdXlbCqRl1asiXHTadiietp4U8dJ44prGlfmPa4xA3kU85n9ML7nbMP/dRjERuMaoudvg6jaKicA1Ro3iqK1aeWajOFqe/cpeIYAAAggggEAZCgydvECeeWVZGe6ZyPfbfUWu7d56h+0bd+Ta03MRb2uKp60nX+Kn8cQ1jSvzH9cYAYqjMWruNnm7Mv/dfRITgWuMmrsNrm6jmAhcY9QojtqqlWc2iqPl2a/sFQIIIIAAAgiUocApA+bW+qV0i3WLLrH72LD2O6TXuCM3DTsX8baueNp6UsRL44lrGlfmP64xAnkX8Zj/Mb3kbsP8dxvFROAao+Zug6vbKCYC1xi14m3wtPWszdkojtbm3mPbEUAAAQQQQKCiBPgQn6a7uSM3jSvj1dYVT1tPvsRP44lrGlfmP64xAhRHY9TcbfJ2Zf67+yQmAtcYNXcbXN1GMRG4xqhRHLVVK89sFEfLs1/ZKwQQQAABBBAoQwEuitJ0KnfkpnFlvNq64mnrSREvjSeuaVyZ/7jGCORdxGP+x/SSuw3z320UE4FrjJq7Da5uo5gIXGPUKI7aqpVnNoqj5dmv7BUCCCCAAAIIlKEAF0VpOhVXXGME8v7SmXEa00vuNri6jWIicI1R40s8WzV3Nsap2ygmAtcYNea/rZo7G+PUbRQTgWuMmrsNrm6jkAg8Q7TKO5biaHn3L3uHAAIIIIAAAmUkwIf4NJ2JK64xAhRHY9SKt8nbs7AlzH/bfsQVzxgB5n+MmrsNrm6jmIi8XTlPxfSSuw2ubqOYCFxj1NxtcHUbhUTgGaJV3rEUR8u7f9k7BBBAAAEEECgjAT7Ep+lMXHGNEeDL0Ri14m3y9qSIZ9t/W2fjuGrri6etJ/M/jSeuaVyZ/7jGCPC5KkbN3QZXt1FMRN6uHFdjeqk821AcLc9+Za8QQAABBBBAoAwF+BCfplNxxTVGgIv4GDWKo7Zq7mx5j1OKI+4+iYngPBWj5m6Dq9soJgLXGLXibfC09eQ8lcYTV1y3RyDvz6scV7ent8qrLcXR8upP9gYBBBBAYDsE3nx3jTz49D/l+fkrZe26DduRacc3bdignhzZpql0PnYf2X/vRjt+g9gCEwE+xJswbpMEV1xjBLiIj1Er3iZvT77Es+2/rbNxXLX1xdPWk/mfxhPXNK7Mf1xjBPhcFaPmboOr2ygmIm9XjqsxvVSebSiOlme/slcIIIAAAoECWhjte8ersv7zjYEtSzt8553qyqjL21IgLe1u8t46PsR7UwUF4hrE5R2MqzeVVyCeXkzBQbgGk3k1wNWLyTsIT2+qoEBcg7i8g3H1pvIKxNOLKTgI12Ayrwa4ejEFB+EaTFZjAzxtPWtzNoqjtbn3SmDbP/zwQ5kwYYLce++9smDBAmnZsqWcfvrp0qdPH2nVqlUJbCGbsKMFuBMvTQ/gau86dPICeeaVZfaJSyDj99t9Ra7t3jr3LWGc2pPzId7eVDPiimuMAL9wjlEr3iZvz8KWMP9t+xFXPGMEmP8xau42uLqNYiLyduU8FdNL7ja4uo1iInCNUXO3wdVtFBKBZ4hWecdSHC3v/k26d/Pnz5fzzz9fFi5cKGeddZbst99+8re//U1mzJghX//612XSpEnStm3bpNtA8tIW4E68NP2DaxrXUwbMrfVL6RaT0SV2HxvWPg1ckayM0zTcfIjHNUYg7y/xKI7E9JK7DfPfbRQTgWuMmrsNrm6jkAg8Q7T8Y3H1twqJxDVEyx2Lp9soJgLXGDV3G1zdRjERuMaoFW+Dp61nbc5GcbQ2994O3PY1a9bIZZddJrNmzZLf/OY38oMf/EDq1KkjmzZtkgceeEB+9rOfyRlnnCF33nmnNGrEs+52YFft0LfmTrw0/LimceXDka0r49TWs5CNcYprjADF0Rg1d5u8XZn/7j6JicA1Rs3dBle3UUgEniFa/rG4+luFROIaouWOxdNtFBOBa4yauw2ubqOYCFxj1Iq3wdPWszZnozham3tvB277vHnz5OSTT87uGB0xYoQ0aNBg89asXr1aevfuLXPnzpVp06Zx9+gO7Kcd/dbciZemB3BN48qHI1tXxqmtZyEb4xTXGIG8i3iM15hecrdh/ruNYiJwjVFzt8HVbRQSgWeIln8srv5WIZG4hmi5Y/F0G8VE4Bqj5m6Dq9soJgLXGLXibfC09azN2SiO1ube24HbPm7cuOzu0KlTp0rnzp232ZLhw4fLgAEDZPr06XLKKafswC3lrXekACebNPq44hojkHdxhHEa00vuNri6jWIicI1Rc7fB1W0UEoFniJZ/LK7+ViGRuIZouWPxdBvFROAao+Zug6vbKCQCzxAt/1hc/a1CInEN0fKPxdXfyicSTx+lyoihOFoZ/Wy+l0OGDJHrrrtOnnvuOenQocM2+adMmSLdunWTu+66S3r16mX+/iSsHQKcbNL0E664xghQHI1RK94mb8/CljD/bfsR1zSeuKZxZf7jGiPA+SpGzd0mb1fmv7tPYiJwjVFzt8HVbRQSgWeIln8srv5WIZG4hmj5x+Lqb+UTiaePUmXEUBytjH423cu1a9dKv3795P7775cnn3xS2rdvv03+xx57TE499VS58cYbZdCgQUHvf9hhhwXFWwY3OXyA1NulhWXKksm14dOlsurFYbluT9NjRuX6fnm/2cpn++b9ltn74ZqGHVdbVzxtPQvZcMU1RoDzVYyau03ersx/d5/EROAao+Zug6vbKCQCzxAt/1hc/a1CInEN0XLH4uk2ionANUbN3QZXt1FMBK4xasXb4GnrWTXbSy+9lC55gswURxOglnvKQnFUnyn64IMPSuvWrbfZ5XnsTZ0AACAASURBVDlz5sh3vvOdWlcc3bn5oWXdfes/mJfr/uGZhhtXXGMEmP8xasXb5O1Z2BLmv20/4prGE9c0rsx/XGMEOF/FqLnb5O3K/Hf3SUwErjFq7ja4uo1CIvAM0fKPxdXfKiQS1xAt/1hc/a18IvH0UYqLoTga50arWiTgc+foU089JR07dowqjtYiCjYVAQQQQAABBBBAAAEEEEAAAQQQQAABBBBAAAEEEECgFglw52gt6qxS2dQNGzZkS+UOHz7c+czRiRMnSo8ePUpl09kOBBBAAAEEEEAAAQQQQAABBBBAAAEEEEAAAQQQQACBChagOFrBnb89uz5y5Ei58sorZerUqdK5c+dtUmnhdMCAAdkzSX/0ox9tz1vRFgEEEEAAAQQQQAABBBBAAAEEEEAAAQQQQAABBBBAAAETAYqjJoyVl6SwbO4111wjQ4YMkXr16m1GWLlypVxwwQXy3nvvyQMPPCD77bdf5QGxxwgggAACCCCAAAIIIIAAAggggAACCCCAAAIIIIAAAiUnQHG05LqkdmzQv/71r2y53IULF4ounXvMMcdkG75x40a5//775dJLL5UrrrhCrr/++i0Kp7Vj79hKBBBAAAEEEEAAAQQQQAABBBBAAAEEEEAAAQQQQACBchSgOFqOvZrTPj377LNy3nnnyerVq+Wss86SfffdV1588UWZOXOmHHvssTJu3Dhp0aJFTlvD2yCAAAIIIIAAAggggAACCCCAAAIIIIAAAggggAACCCBQswDFUUZItMCmTZvk1VdflVGjRsn06dNlxYoVcuSRR2YFU72rtFGjRtG5aYgAAggggAACCCCAAAIIIIAAAggggAACCCCAAAIIIICAtQDFUWtR8iGAAAIIIIAAAggggAACCCCAAAIIIIAAAggggAACCCCAQEkKUBwtyW5hoxBAAAEEEEAAAQQQQAABBBBAAAEEEEAAAQQQQAABBBBAwFqA4qi1KPkQQAABBBBAAAEEEEAAAQQQQAABBBBAAAEEEEAAAQQQQKAkBSiOlmS3sFEIIIAAAggggAACCCCAAAIIIIAAAggggAACCCCAAAIIIGAtQHHUWpR8CCCAAAIIIIAAAggggAACCCCAAAIIIIAAAggggAACCCBQkgIUR0uyW9iochL44osv5K233pLnnntOli1bJn//+9/lvffek/3331/23XdfadOmjRxxxBHSokULqVOnTjntetJ9wdWeF1N7U82Iq70rppjaC6TJyFi1d8XU3pRzFaZpBOyzMv/tTZn/mKYRSJOVY4C9K6b2phxXMU0jYJ+V+W9vyvxPY5oyK8XRlLrkrniBuXPnSv/+/WX27NlOix49eshNN90kX/va15yxlR6Aq/0IwNTeVDPiau+KKab2AmkyMlbtXTG1N+VchWkaAfuszH97U+Y/pmkE0mTlGGDviqm9KcdVTNMI2Gdl/tubMv/TmKbOSnE0tTD5K1bg1VdflS5dusj8+fOlU6dO0rFjRznwwAOlXr16m002bNggr732msyYMUNmzpwpp556qowbNy67i5RX9QK42o8MTO1NNSOu9q6YYmovkCYjY9XeFVN7U85VmKYRsM/K/Lc3Zf5jmkYgTVaOAfaumNqbclzFNI2AfVbmv70p8z+NaR5ZKY7mocx7VJyAFj0HDx4skyZNkrFjx8oJJ5xQ45K5GzdulD/+8Y/Su3dv6dOnj/Tr148ldqsZNbjaTyVM7U01I672rphiai+QJiNj1d4VU3tTzlWYphGwz8r8tzdl/mOaRiBNVo4B9q6Y2ptyXMU0jYB9Vua/vSnzP41pXlkpjuYlzftUlMDKlSule/fu0rZtWxkyZMgWd4sWg1i3bl22BK+2HTNmjDRu3LiizHx2FlcfpbAYTMO8fKNx9ZXyj8PU38o3ElNfqbA4XMO8fKIx9VEKj8E13MzVAlOXUPjfMQ0382mBq49SWAymYV6+0bj6SvnHYepvFRKJa4iWXyymfk4hUZiGaPnH4upvVWqRFEdLrUfYnrIQWL58uXTt2lU6dOgggwYN8t4nLaTOmTNHpkyZIs2aNfNuVymBuNr3NKb2ppoRV3tXTDG1F0iTkbFq74qpvSnnKkzTCNhnZf7bmzL/MU0jkCYrxwB7V0ztTTmuYppGwD4r89/elPmfxjSvrBRH85LmfSpKYPXq1dkSuXvuuacMHTpU6tev79x/XdpAC6m69vvkyZOladOmzjaVFoCrfY9jam+qGXG1d8UUU3uBNBkZq/aumNqbcq7CNI2AfVbmv70p8x/TNAJpsnIMsHfF1N6U4yqmaQTsszL/7U2Z/2lM88pKcTQvad6nogQ2bdokI0eOlNGjR2dL5P74xz+WunXrFjXQ+FmzZknPnj3l3HPP9V6Kt6JQRQRX+x7H1N5UM+Jq74oppvYCaTIyVu1dMbU35VyFaRoB+6zMf3tT5j+maQTSZOUYYO+Kqb0px1VM0wjYZ2X+25sy/9OY5pWV4mhe0rxPxQksXbpUevXqJdOnT5dOnTpl/7Ru3XoLB71b9I033pAnn3xSZsyYIS1btpRp06bJYYcdVnFevjuMq6+Ufxym/lYhkbiGaPnFYurnFBKFaYiWfyyu/la+kZj6SoXF4Rrm5RONqY9SWAymYV6+0bj6SvnHYepvFRKJa4iWXyymfk6hUbiGirnjMXUbhUZgGirmF4+rn1OpRVEcLbUeYXvKSmDJkiUycOBAmTRpknO/Dj/8cPnlL38pRx11lNSpU8cZX8kBuNr3Pqb2ppoRV3tXTDG1F0iTkbFq74qpvSnnKkzTCNhnZf7bmzL/MU0jkCYrxwB7V0ztTTmuYppGwD4r89/elPmfxjR1VoqjqYXJX/ECumSB/nrkhRdekNdff11ee+01WbFihey0007Srl072WuvvaR9+/bStm1br2eTVjzo/wLgaj8SMLU31Yy42rtiiqm9QJqMjFV7V0ztTTlXYZpGwD4r89/elPmPaRqBNFk5Bti7YmpvynEV0zQC9lmZ//amzP80pimzUhxNqUtuBBBAAAEEEEAAAQQQQAABBBBAAAEEEEAAAQQQQAABBBAoGQGKoyXTFWwIAggggAACCCCAAAIIIIAAAggggAACCCCAAAIIIIAAAgikFKA4mlKX3AiIyJo1a+SNN97IltHdf//9Zdddd63W5bPPPpOrrrpKFi9eLJMnT5amTZviV4MArvbDA1N7U82Iq70rppjaC6TJyFi1d8XU3pRzFaZpBOyzMv/tTZn/mKYRSJOVY4C9K6b2phxXMU0jYJ+V+W9vyvxPY5oyK8XRlLrkrmiBL774QsaPHy8DBw7MnjGqr8aNG8uZZ54p1113nbRq1WoLn7Vr10q/fv1k0aJFMmXKFGnWrFlF+xXbeVzthwWm9qaaEVd7V0wxtRdIk5Gxau+Kqb0p5ypM0wjYZ2X+25sy/zFNI5AmK8cAe1dM7U05rmKaRsA+K/Pf3pT5n8Y0j6wUR/NQ5j0qUmD69OnSvXt3Wb169Tb737JlS7n11lvljDPOkLp162Z/pzjqN0xw9XMKicI0RMs/Fld/K99ITH2l/OMw9bcKicQ1RMsvFlM/p9AoXEPF3PGYuo1CIzANFfOLx9XPKSQK0xAt/1hc/a18IzH1lQqLwzXMyycaUx+lsBhMw7x8o3H1lSqtOIqjpdUfbE2ZCBSWyNXlcUeOHCndunWTBg0ayKpVq+R3v/ud3HLLLfLee+/JoEGDsrtF69evT3HUo+9x9UAKDME0EMwzHFdPqIAwTAOwPEMx9YQKDMM1EMwjHFMPpIgQXCPQHE0wxdReIE1Gxqq9K6b2ppoRV3tXTO1NGauYphGwz8r8tzdl/qcxzSsrxdG8pHmfihJYvny5dO3aVXbZZReZMGHCNs8Pff/996V///7Zs0Vvvvnm7Fmjn3/+OcvqOkYJrvbTCFN7U82Iq70rppjaC6TJyFi1d8XU3pRzFaZpBOyzMv/tTZn/mKYRSJOVY4C9K6b2phxXMU0jYJ+V+W9vyvxPY5pXVoqjeUnzPhUlUDjZ6HNF9c7Rhg0bbrP/+uDrYcOGZf9ogfSSSy7JCqY8c7T4UMHVfhpham9a9YMRxwA7X8aqnWUhE6b2psx/TNMIpMnKMcDeFVNM7QXSZGSs2rtiam/K5ypM0wikycoxwN4VU0ztBdJkZKymcc0jK8XRPJR5j4oTKCxT8MEHH8jdd98tu+22W7UGVQukAwYMkCVLloi2mTJlijRr1qzi3Fw7jKtLKPzvmIab+bTA1UcpLAbTMC+faEx9lMJjcA03c7XA1CUU93dc49xqaoUppvYCaTIyVu1dMbU31Yy42rtiam/KWMU0jYB9Vua/vSnzP41pXlkpjuYlzftUnIAup6vPFH300UfliCOOKLr/a9eulREjRsgNN9yQxRx//PEUR2sYLbjaTyVM7U01I672rphiai+QJiNj1d4VU3tTzlWYphGwz8r8tzdl/mOaRiBNVo4B9q6Y2ptyXMU0jYB9Vua/vSnzP41pHlkpjuahzHtUpMDSpUulV69e8tWvfrXo0roFmKoFUoqjNQ8XXO2nE6b2ppoRV3tXTDG1F0iTkbFq74qpvSnnKkzTCNhnZf7bmzL/MU0jkCYrxwB7V0ztTTmuYppGwD4r89/elPmfxjSPrBRH81DmPSpWQIue69evlyZNmkidOnVqdFi3bp289tprWdwhhxwi9evXr1g3147j6hIK/zum4WY+LXD1UQqLwTTMyycaUx+l8Bhcw81cLTB1CcX9Hdc4t5paYYqpvUCajIxVe1dM7U01I672rpjamzJWMU0jYJ+V+W9vyvxPY5o6K8XR1MLkRwABBBBAAAEEEEAAAQQQQAABBBBAAAEEEEAAAQQQQACBkhCgOFoS3cBGlLuA/iJnwYIF8tFHH8lbb70ly5Ytk6997Wuy1157SatWrWSfffbhTtGIQYBrBJqjCab2ppoRV3tXTDG1F0iTkbFq74qpvSnnKkzTCNhnZf7bmzL/MU0jkCYrxwB7V0ztTTmuYppGwD4r89/elPmfxjRVVoqjqWTJi4CILFmyREaMGCETJ06U1atXFzVp2bKl9O3bVy6++GJp1KgRdg4BXO2HCKb2ppoRV3tXTDG1F0iTkbFq74qpvSnnKkzTCNhnZf7bmzL/MU0jkCYrxwB7V0ztTTmuYppGwD4r89/elPmfxjR1VoqjqYXJX7ECixcvlp/+9KfyzDPPiBY/jzzyyOxZovXq1dtssmHDBnnllVdk5syZsmLFCrn00kuzYioF0uLDBlf7KYWpvalmxNXeFVNM7QXSZGSs2rtiam/KuQrTNAL2WZn/9qbMf0zTCKTJyjHA3hVTe1OOq5imEbDPyvy3N2X+pzHNIyvF0TyUeY+KE9i0aZOMHDlSbrjhBhkyZEh2R2jDhg2LOqxZs0bGjh0rN954Y9buggsuqDgznx3G1UcpLAbTMC/faFx9pfzjMPW38o3E1FcqLA7XMC+faEx9lMJjcA03c7XA1CUU/ndMw818WuDqoxQWg2mYl280rr5S/nGY+luFROIaouUXi6mfU0gUpiFa/rG4+luVWiTF0VLrEbanLAQ+/vhjufDCC7NniuqdoA0aNHDulxZIL7vssuzZo6NGjZJddtnF2abSAnC173FM7U01I672rphiai+QJiNj1d4VU3tTzlWYphGwz8r8tzdl/mOaRiBNVo4B9q6Y2ptyXMU0jYB9Vua/vSnzP41pXlkpjuYlzftUlMDy5cula9eu0qFDBxk0aJD3vutdpnPmzJEpU6ZIs2bNvNtVSiCu9j2Nqb2pZsTV3hVTTO0F0mRkrNq7YmpvyrkK0zQC9lmZ//amzH9M0wikycoxwN4VU3tTjquYphGwz8r8tzdl/qcxzSsrxdG8pHmfihIo/BLnoIMOkuuvv17q1Knj3H+9BX/w4MEyd+5ciqNFtHB1DqPgAEyDybwa4OrFFBSEaRCXVzCmXkzBQbgGkzkbYOokigrANYqtxkaYYmovkCYjY9XeFVN7U82Iq70rpvamjFVM0wjYZ2X+25sy/9OY5pWV4mhe0rxPRQls2LAhK3Q+9thjMnnyZDn44IOd+z9//nw5//zz5eijj5abb75Zdt55Z2ebSgvA1b7HMbU31Yy42rtiiqm9QJqMjFV7V0ztTTlXYZpGwD4r89/elPmPaRqBNFk5Bti7YmpvynEV0zQC9lmZ//amzP80pnllpTialzTvU3EChWLnwoULpW/fvnLSSSdJq1attnDYuHGjvPXWW/LUU0/JhAkTZMWKFTJt2jTp2LFjxXn57jCuvlL+cZj6W4VE4hqi5ReLqZ9TSBSmIVr+sbj6W/lGYuorFRaHa5iXTzSmPkphMZiGeflG4+or5R+Hqb9VSCSuIVp+sZj6OYVG4Roq5o7H1G0UGoFpqJhfPK5+TqUWRXG01HqE7SkrAV0it0+fPvLiiy8692v33XeX22+/PXtWaf369Z3xlRyAq33vY2pvqhlxtXfFFFN7gTQZGav2rpjam3KuwjSNgH1W5r+9KfMf0zQCabJyDLB3xdTelOMqpmkE7LMy/+1Nmf9pTFNnpTiaWpj8FS+wdu1aef755+XJJ5/MiqR6J+nixYulcePG0q5dO9l7773lhz/8oZx88snSvHnzivfyBcDVV8o/DlN/q5BIXEO0/GIx9XMKicI0RMs/Fld/K99ITH2lwuJwDfPyicbURyksBtMwL99oXH2l/OMw9bcKicQ1RMsvFlM/p9AoXEPF3PGYuo1CIzANFfOLx9XPqVSiKI6WSk+wHQgggAACCCCAAAIIIIAAAggggAACCCCAAAIIIIAAAgggkFSA4mhSXpIjgAACCCCAAAIIIIAAAggggAACCCCAAAIIIIAAAggggECpCFAcLZWeYDvKVmDTpk2yatUqqVevnuy6665F93P9+vVyyy23yNKlS2XYsGHSpEmTsjWx2DFcLRS3zIGpvalmxNXeFVNM7QXSZGSs2rtiam/KuQrTNAL2WZn/9qbMf0zTCKTJyjHA3hVTe1OOq5imEbDPyvy3N2X+pzFNmZXiaEpdcle0gJ5kZs2aJTfccIPMnj07szj44IPlkksukR49ekijRo228NE1yfv16yeLFi2SKVOmSLNmzSrar9jO42o/LDC1Ny18IOIYYGvLWLX1ZJzaexYyMlbtbTG1N+UYgGkaAfuszH97U+Y/pmkE0mTlGGDviqm9KcdVTNMI2Gdl/tubMv/TmOaRleJoHsq8R0UKzJkzR7p27SqLFy/eZv87dOggo0ePlm9/+9ub/0Zx1G+Y4OrnFBKFaYiWfyyu/la+kZj6SvnHYepvFRKJa4iWXyymfk6hUbiGirnjMXUbhUZgGirmF4+rn1NIFKYhWv6xuPpb+UZi6isVFodrmJdPNKY+SmExmIZ5+Ubj6itVWnEUR0urP9iaMhHQJXKvvvpqGTlypPz85z+Xyy67LFtS991335Xx48fLxIkTZffdd5fbb79dTjvtNKlTp45QHHV3Pq5uo9AITEPF/OJx9XMKicI0RMsvFlM/p9AoXEPF3PGYuo1iInCNUau5DaaY2gukychYtXfF1N5UM+Jq74qpvSljFdM0AvZZmf/2psz/NKZ5ZaU4mpc071NRAitXrpTu3bvLunXrZNKkSbLnnntu3n9dvmDevHlyxRVXyPz582XMmDHSuXNn+eyzz1hW1zFKcLWfRpjam2pGXO1dMcXUXiBNRsaqvSum9qacqzBNI2Cflflvb8r8xzSNQJqsHAPsXTG1N+W4imkaAfuszH97U+Z/GtO8slIczUua96kogeXLl2dL6rZq1Sq7e7Rhw4bb7L/eRarPGJ05c2ZWID355JPlqquu4pmjNYwUXO2nEab2ppoRV3tXTDG1F0iTkbFq74qpvSnnKkzTCNhnZf7bmzL/MU0jkCYrxwB7V0ztTTmuYppGwD4r89/elPmfxjSvrBRH85LmfSpK4NNPP5W+fftmd45q4bNx48bV7v/SpUvl8ssvzwqkI0aMkOeff17eeecdmTJlijRr1qyizHx2FlcfpbAYTMO8fKNx9ZXyj8PU38o3ElNfqbA4XMO8fKIx9VEKj8E13MzVAlOXUPjfMQ0382mBq49SWAymYV6+0bj6SvnHYepvFRKJa4iWXyymfk4hUZiGaPnH4upvVWqRFEdLrUfYnrIR0DtG9fmiDz30kBx00EFF9+vDDz/M7hidPHlyFnP88cdTHK1hFOBqP0UwtTfVjLjau2KKqb1AmoyMVXtXTO1NOVdhmkbAPivz396U+Y9pGoE0WTkG2Ltiam/KcRXTNAL2WZn/9qbM/zSmeWSlOJqHMu9RkQILFy7Mnjt63HHHyeDBg6V+/fpFHaoWSCmO1jxccLWfTpjam2pGXO1dMcXUXiBNRsaqvSum9qacqzBNI2Cflflvb8r8xzSNQJqsHAPsXTG1N+W4imkaAfuszH97U+Z/GtM8slIczUOZ96hYgbffflv0YdeHHHJIjcVRBVqxYkV2l+lOO+0k55xzTrXPKa1YyK12HFf7kYCpvalmxNXeFVNM7QXSZGSs2rtiam/KuQrTNAL2WZn/9qbMf0zTCKTJyjHA3hVTe1OOq5imEbDPyvy3N2X+pzFNnZXiaGph8iOAAAIIIIAAAggggAACCCCAAAIIIIAAAggggAACCCCAQEkIUBwtiW5gI8pFYNWqVTJw4EA5/PDDs2eHNm/evFx2bYfuB672/Jjam2pGXO1dMcXUXiBNRsaqvSum9qacqzBNI2Cflflvb8r8xzSNQJqsHAPsXTG1N+W4imkaAfuszH97U+Z/GtO8s1IczVuc9ytrAV1CV58z+vjjj0vjxo3ltNNOk/PPP1+OPPJIlsndjp7HdTvwijTF1N5UM+Jq74oppvYCaTIyVu1dMbU35VyFaRoB+6zMf3tT5j+maQTSZOUYYO+Kqb0px1VM0wjYZ2X+25sy/9OY5p2V4mje4rxf2QusXbtWnnnmGfn1r38tM2fOlNWrV0vLli3lggsukDPPPFNat24tdevWLXsH6x3E1VpUBFN7U82Iq70rppjaC6TJyFi1d8XU3pRzFaZpBOyzMv/tTZn/mKYRSJOVY4C9K6b2phxXMU0jYJ+V+W9vyvxPY5pnVoqjeWrzXhUn8MEHH8ijjz4q9913n8yePTvb/+9+97ty0UUXsezudowGXLcDr0hTTO1NNSOu9q6YYmovkCYjY9XeFVN7U85VmKYRsM/K/Lc3Zf5jmkYgTVaOAfaumNqbclzFNI2AfVbmv70p8z+NaeqsFEdTC5MfARHZuHGjvPHGGzJ16tSsULp48WKW3TUYGbgaIG6VAlN7U82Iq70rppjaC6TJyFi1d8XU3pRzFaZpBOyzMv/tTZn/mKYRSJOVY4C9K6b2phxXMU0jYJ+V+W9vyvxPY5oqK8XRVLLkRaCIgC5joHeR3nvvvTJjxozNy+5269ZNunTpIgceeCDL7kaMHlwj0BxNMLU31Yy42rtiiqm9QJqMjFV7V0ztTTlXYZpGwD4r89/elPmPaRqBNFk5Bti7YmpvynEV0zQC9lmZ//amzP80ppZZKY5aapILgUCBYssYaKH0Jz/5iTRv3jwwI+EqgKv9OMDU3pSximkaAfuszH97U+Y/pmkE0mTlGGDviimm9gJpMjJW7V0xtTflcxWmaQTSZOUYYO+KKab2AmkyMlbTuG5PVoqj26NHWwSMBIotY9CrVy+58cYbpWHDhkbvVFlpcLXvb0ztTTUjrvaumGJqL5AmI2PV3hVTe1POVZimEbDPyvy3N2X+Y5pGIE1WjgH2rpjam3JcxTSNgH1W5r+9KfM/jWlsVoqjsXK0QyCRQNVlDNasWZMtv9u0adNE71Y5aXG172tM7U01I672rphiai+QJiNj1d4VU3tTzlWYphGwz8r8tzdl/mOaRiBNVo4B9q6Y2ptyXMU0jYB9Vua/vSnzP41pSFaKoyFaxCKQs8Bnn30mDRo0kDp16uT8zuX9drja9y+m9qaaEVd7V0wxtRdIk5Gxau+Kqb0p5ypM0wjYZ2X+25sy/zFNI5AmK8cAe1dM7U05rmKaRsA+K/Pf3pT5n8bUlZXiqEuIvyOQo4D+Cmf9+vXSpEkTCqKG7rgaYv5vKkztTTUjrvaumGJqL5AmI2PV3hVTe1POVZimEbDPyvy3N2X+Y5pGIE1WjgH2rpjam3JcTWP6ySefyIYNG/hu1ZAXU0PMKqlwTeMakpXiaIgWsQgkFhgyZIjMmTNHpkyZIs2aNUv8bpWTHlf7vsbU3lQz4mrviimm9gJpMjJW7V0xtTflXIVpGgH7rMx/e1PmP6ZpBNJk5Rhg74qpvSnHVT9Tfe7lggULZNasWdnqeocddpgcdNBBUr9+/W0SaBG/X79+smjRIr5brYEXU7+xFxqFa6jYjo+nOLrj+4AtQGCzAB820wwGXO1dMbU35cII0zQC9lmZ//amzH9M0wikycoxwN4VU0ztBdJkZKzau2Jqb8rnKkzTCKTJyjGgZtc1a9bItddeK6NGjdoi8PDDD5dhw4bJscceK3Xr1t38N4qj7nGKqdsoJgLXGLUd34bi6I7vA7agTAX01vh169YF7d3tt98u8+bN49dNNajhGjSkvIIx9WIKDsI1mMzZAFMnUXAApsFkXg1w9WIKCsI0iMs7GFdvKu9ATL2pvAMx9aYKCsQ1iMsrGFMvpuAgXIPJnA0wdRJFBeAaxVZjowkTJsiFF14ojRs3lnbt2knDhg3lww8/lL/+9a/Zf+vfv79cddVV2X/XF8VRdx9g6jaKicA1Rm3Ht6E4uuP7gC0oQ4Hly5dL165d5Yknngjeu+OPP57iaBE1XIOHk7MBpk6iqABco9hqbIQppvYCaTIyVu1dMbU31Yy42rtiiqm9QJqMjFV7V0ztTTlXYZpGIE1WjgH2rp9++qn07dtXHn/8cZk0aZIcd9xxUqdOHdGlS19+Wt2PbAAAIABJREFU+WUZPHiwzJgxQy655BK55ZZbsmIpxdGa+wFT+3GqGXFN45pHVoqjeSjzHhUnsGrVKrn44ovlwQcfDN53iqPFyXANHk7OBpg6iaICcI1iq7ERppjaC6TJyFi1d8XU3lQz4mrviimm9gJpMjJW7V0xtTflXIVpGoE0WTkG2LsWCs7NmzeXMWPGZMXPqi8thN52220yYsQI6datW1Yg1eeQ8szR4n2Bqf041Yy4pnHNIyvF0TyUeY+KFHj22WflvPPOy07Kffr0yX7d5HrxrAGXkAiubqPQCExDxfzicfVzConCNETLLxZTP6fQKFxDxdzxmLqNYiJwjVGruQ2mmNoLpMnIWLV3xdTeVDPiau+Kqb0pY9XedOXKldK9e3fZZ599ZOTIkZuXzq36Tl988YVMnDgx++5VC6TXX3999s+iRYtYla+aLsHUfpxqRlzTuOaRleJoHsq8R0UKbNiwQfQZovrrpilTpkiHDh2cDhRHnUSCq9soNALTUDG/eFz9nEKiMA3R8ovF1M8pNArXUDF3PKZuo5gIXGPUam6DKab2AmkyMlbtXTG1N9WMuNq7Ympvyli1N12/fr1cffXVMn/+fJk8ebJ85StfqfZNqhZITzzxRFmzZo18/vnnFEer0cLUfpxqRlzTuOaRleJoHsq8R8UK6C9HevXqJXqiHjdunOyxxx41WlAc9RsquPo5hURhGqLlH4urv5VvJKa+Uv5xmPpbhUTiGqLlF4upn1NoFK6hYu54TN1GoRGYhor5xePq5xQShWmIln8srv5WvpGY+kqFxeEa5uWKfvjhh+WnP/2pTJs2TTp27Fg0XJ9Dev/998ull14qq1evFh5ZVlwWU9eoi/s7rnFuO7oVxdEd3QO8f9kLLFmyRB599FE55ZRTpGXLljXu74IFC2Tp0qVy9NFHZ+vk8yougKv96MDU3lQz4mrviimm9gJpMjJW7V0xtTflXIVpGgH7rMx/e1PmP6ZpBNJk5Rhg74qpvSnHVVtTvQu0f//+8vHHH8vYsWO3ee5o1XerWiDV71V1Fb9mzZrZblAZZMM0TSfimsY1dVaKo6mFyY8AAggggAACCCCAAAIIIIAAAggggAACCCCAAALJBDZt2iSrVq3K8jdp0kTq1KmT7L0qJTGmaXoa1zSuoVkpjoaKEY8AAggggAACCCCAAAIIIIAAAggggAACCCCAAAIIIIAAArVSgOJorew2Nro2CejzRt966y157rnnZNmyZfL3v/9d3nvvPdl///1l3333lTZt2sgRRxwhLVq04BdNAR2LawCWZyimnlCBYbgGgnmEY+qBFBiCaSCYZziunlABYZgGYAWE4hqA5RmKqSdUQBimAVgBobgGYHmGYuoJFRiGayCYRzimHkgRIbhGoDmaYIqpvUCajIzVNK6pslIcTSVLXgREZO7cudna+LNnz3Z69OjRQ2666Sb52te+5oyt9ABc7UcApvammhFXe1dMMbUXSJORsWrviqm9KecqTNMI2Gdl/tubMv8xTSOQJivHAHtXTO1NOa5imkbAPivz396U+Z/GNHVWiqOphclfsQKvvvqqdOnSRebPny+dOnWSjh07yoEHHij16tXbbLJhwwZ57bXXZMaMGTJz5kw59dRTZdy4cdldpLyqF8DVfmRgam+qGXG1d8UUU3uBNBkZq/aumNqbcq7CNI2AfVbmv70p8x/TNAJpsnIMsHfF1N6U4yqmaQTsszL/7U2Z/2lM88hKcTQPZd6j4gS06Dl48GCZNGmSjB07Vk444YQal8zduHGj/PGPf5TevXtLnz59pF+/fiyxW82owdV+KmFqb6oZcbV3xRRTe4E0GRmr9q6Y2ptyrsI0jYB9Vua/vSnzH9M0Ammycgywd8XU3pTjKqZpBOyzMv/tTZn/aUzzykpxNC9p3qeiBFauXCndu3eXtm3bypAhQ7a4W7QYxLp167IleLXtmDFjpHHjxhVl5rOzuPoohcVgGublG42rr5R/HKb+Vr6RmPpKhcXhGublE42pj1J4DK7hZq4WmLqEwv+OabiZTwtcfZTCYjAN8/KNxtVXyj8OU3+rkEhcQ7T8YjH1cwqJwjREyz8WV3+rUoukOFpqPcL2lIXA8uXLpWvXrtKhQwcZNGiQ9z5pIXXOnDkyZcoUadasmXe7SgnE1b6nMbU31Yy42rtiiqm9QJqMjFV7V0ztTTlXYZpGwD4r89/elPmPaRqBNFk5Bti7YmpvynEV0zQC9lmZ//amzP80pnllpTialzTvU1ECq1evzpbI3XPPPWXo0KFSv3595/7r0gZaSNW13ydPnixNmzZ1tqm0AFztexxTe1PNiKu9K6aY2gukychYtXfF1N6UcxWmaQTsszL/7U2Z/5imEUiTlWOAvSum9qYcVzFNI2Cflflvb8r8T2OaV1aKo3lJ8z4VJbBp0yYZOXKkjB49Olsi98c//rHUrVu3qIHGz5o1S3r27Cnnnnuu91K8FYUqIrja9zim9qaaEVd7V0wxtRdIk5Gxau+Kqb0p5ypM0wjYZ2X+25sy/zFNI5AmK8cAe1dM7U05rmKaRsA+K/Pf3pT5n8Y0r6wUR/OS5n0qTmDp0qXSq1cvmT59unTq1Cn7p3Xr1ls46N2ib7zxhjz55JMyY8YMadmypUybNk0OO+ywivPy3WFcfaX84zD1twqJxDVEyy8WUz+nkChMQ7T8Y3H1t/KNxNRXKiwO1zAvn2hMfZTCYjAN8/KNxtVXyj8OU3+rkEhcQ7T8YjH1cwqNwjVUzB2PqdsoNALTUDG/eFz9nEotiuJoqfUI21NWAkuWLJGBAwfKpEmTnPt1+OGHyy9/+Us56qijpE6dOs74Sg7A1b73MbU31Yy42rtiiqm9QJqMjFV7V0ztTTlXYZpGwD4r89/elPmPaRqBNFk5Bti7YmpvynEV0zQC9lmZ//amzP80pqmzUhxNLUz+ihfQJQv01yMvvPCCvP766/Laa6/JihUrZKeddpJ27drJXnvtJe3bt5e2bdt6PZu04kH/FwBX+5GAqb2pZsTV3hVTTO0F0mRkrNq7YmpvyrkK0zQC9lmZ//amzH9M0wikycoxwN4VU3tTjquYphGwz8r8tzdl/qcxTZmV4mhKXXJXnICeWLTw2bRp0xqfMVpxMNu5w7huJ2A1zTG1Ny18COIYYGvLWLX1ZJzaexYyMlbtbTG1N+UYgGkaAfuszH97U+Y/pmkE0mTlGGDviqm9KcdVTNMI2Gdl/tubMv/TmOadleJo3uK8X1kLLF++XLp27SofffSRdOvWTc4++2xp3rx5We9zHjuHq70ypvammhFXe1dMMbUXSJORsWrviqm9KecqTNMI2Gdl/tubMv8xTSOQJivHAHtXTO1NOa5imkbAPivz396U+Z/GNO+sFEfzFuf9ylpg7dq1MmbMGLnzzjtl8eLF0rhxYznuuOPk4osvlu9///vSsGHDst7/VDuHq70spvammhFXe1dMMbUXSJORsWrviqm9KecqTNMI2Gdl/tubMv8xTSOQJivHAHtXTO1NOa5imkbAPivz396U+Z/GNO+sFEfzFuf9KkJATzrPP/+83HPPPfLII4/I6tWrpWXLlnL66adLz5495cADD2TZ3YiRgGsEmqMJpvamhQ9IHANsbRmrtp6MU3vPQkbGqr0tpvamHAMwTSNgn5X5b2/K/Mc0jUCarBwD7F0xtTfluIppGgH7rMx/e1PmfxrTvLJSHM1LmvepWIGVK1fKH//4R7nrrrtk9uzZmcORRx7JsrvbOSJw3U7Aappjam+qGXG1d8UUU3uBNBkZq/aumNqbcq7CNI2AfVbmv70p8x/TNAJpsnIMsHfF1N6U4yqmaQTsszL/7U2Z/2lMU2alOJpSl9wIVBHYuHGjLFq0SKZMmSITJkxg2V2j0YGrESRj1R5yq4yMVXtiTDG1F0iTkbFq74qpvalmxNXeFVNM7QXSZGSs2rtiam/KuQrTNAJpsnIMsHfFFFN7gTQZGatpXK2zUhy1FiUfAh4C69evlxdeeEHGjx+/ednd3XffXbp37y4XXnghy+56GFYXgmskXA3NMLU31Yy42rtiiqm9QJqMjFV7V0ztTTlXYZpGwD4r89/elPmPaRqBNFk5Bti7YmpvynEV0zQC9lmZ//amzP80plZZKY5aSZIHgUiB6pYxOPjgg+Xiiy+Ws88+W5o3bx6ZubKb4Wrf/5jam2pGXO1dMcXUXiBNRsaqvSum9qacqzBNI2Cflflvb8r8xzSNQJqsHAPsXTG1N+W4imkaAfuszH97U+Z/GtPtyUpxdHv0aIuAoUB1t9ufdNJJMnnyZGnatKnhO1VWKlzt+xtTe1PNiKu9K6aY2gukychYtXfF1N6UcxWmaQTsszL/7U2Z/5imEUiTlWOAvSum9qYcVzFNI2Cflflvb8r8T2Mak5XiaIwabRBILFBYxuC//uu/pHfv3tKoUaPE71gZ6XG172dM7U01I672rphiai+QJiNj1d4VU3tTzlWYphGwz8r8tzdl/mOaRiBNVo4B9q6Y2ptyXMU0jYB9Vua/vSnzP42pb1aKo75SxCFgLKC/vPn444+zu8UaN24sO++8s/E7kA4BW4FPPvlEPv/8c9ltt92kbt26tsnJhkCEgI7JdevWyZIlS+Sjjz6SFi1aZEuRc0yNwKQJAgggUIPA22+/nS0Df8ghh0j9+vWxQqCkBLiuKqnuYGM8BLiu8kAiJFcBrqty5ebNEEAAAQRKRIDiaIl0BJtRfgJLly4V/SKpXbt20rBhw807+MUXX8hDDz0kgwcPlgULFmT/fffdd5ef/exnctVVV2X/zqt6Af1Srnv37vKXv/xF+vbtKz169JCWLVtKnTp1INtOgeXLl8vvf/970XH77W9/W773ve9JgwYNsqwrVqyQG264Qe69915ZvXq1HH744TJ69Ghp3779dr5rZTR/99135bHHHpMnn3xSFi9eLH/961+z4p0eG77xjW/I8ccfL8ceeyzPF/YcDmvWrJFp06bJ2LFj5fnnn6+2lfoed9xx0qdPHznmmGMo5nva+obdfffd8sorr8iwYcOkSZMmvs0qMm7Tpk2yatUqqVevnuy6665FDfQXuLfcckt2DMY1bqjosUE/Xz377LPSpk0bOfnkk+Wb3/wmnxHiOLdpNWTIEJkzZ45MmTJFmjVrZpS18tK888478vDDD2fj9Etf+pL88Ic/lJ/85CeYOoYC11X2c4XrKnvTQkauq9LZcl1la8t1la1nbDaurWLlirfD1M+Ua1U/J6sorletJG3zUBy19SQbApnAhg0bZNCgQbJw4ULRk7LeaVd4aYHkzDPPzIpM3/rWt7IvQzROiyannXaajBs3TvbYYw8kqxHQC82uXbvKE088kf1VCyBqpoVSLTRxN2PcsNEvnHr16iXTp0/fnOCiiy6Sm2++OSuQ9u/fX371q19lheivfvWrWUHqyCOPzJ6He8ABB8S9aQW00h9C3HXXXTJgwIBsvtf00h9FDBw4MPuRRNUfU1QAU9Au6jFAf0QyceLErJ2OSR2DVee+3j1SOKZqjI5jbcOdTkHUNQZTJHFb6oXmrFmzsh+WzJ49O2tw8MEHyyWXXJL9sGfr5fLXrl0r/fr1k0WLFlF8KsK7tameh6644orsM5UeG7Y+j+lnBC0063GV+V89qpr+93//tyxbtsw5qO+//3559dVX5dprr80+f335y1/OxrQW/nn9n4D+GELP+/vtt59cfvnlW6wM8+c//1kuvvjizT+OLLRq3bq1/PrXv85+mMZrWwGuq9KMCq6r0rhyXZXGlesqe1euq+xNYzNybRUrV7wdpjWbcq1qP+Y0I9eraVxTZ6U4mlqY/BUpoMvlXnjhhXLQQQfJ9ddfv/muhc8++yz7kl5/ea9F0COOOCL7my4Led9992VfjI4cOVIuuOCCinRz7XThIl6XzdRf2esXSYVC6Xe/+135xS9+kd2BR3HJJfl/f9eTt445/QJfv1g+4YQT5M0335Thw4dnY1i/sNPxeM0118iVV16ZfcmnX/j37NkzuytPxyx37lbvrcVmvdNZ71zSL0h/8IMfZGNTC3eXXXZZ5v5v//Zvos8W1n/XAgqFvJrH7oQJE7JxqV8u65gsdue4Fkjfeustuemmm+SRRx7JCvmnnnqq/8QgskYBLjbdA0TP8/pjHv3h09avDh06ZHff6136hRfF0ThTLdLp56l//etf2ecrvRNfC0x6R5TeRap35E6dOpWiUxHewp1jjz/+uLsDtopQa+4i3Zat8Fm1VatW2bm98Jn0gw8+EP3hmX6GOu+88+SUU07Jftijx4pRo0ZlP/ThR2fVD0Ouq4Knp1cDrqu8mIKCuK4K4goK5roqiMsrmOsqL6Zcgri2smfGtGZTrlXtx5xmrM6V69U01pZZKY5aapILgf8VKFxs6hegegdp4VX47/qFqJ6sq/7avvDFqP46Wr8k2WWXXfDcSmDrL5z0rka9i/GOO+6QBx54IIvWuxi0cHLOOeewRJnHCNI7Gnv37p2NxTvvvHPz3Uy63Jt+iadfSGnBVI0Ly2fql81XX311djckY7V65MJ8/n//7/9lX3buvffemwMLf9Miv/54Qu31v40YMUJuu+22rJinS8Ly2lKgMFa1GF91PNbkpF/8a3F/zz33zGx1CUNe/yegzxbSMfj6668HsWjBT7/4pzBSPVvhGKmFkZ///OfZjyF0SV1dCm78+PHZnc96t/jtt9+erX6gY5riaM1DsGCqq3HoXNYfSOmS7/qIAj3O6kvvJNXjaOGu3Pnz52efBU488cRtPnMFDfgyDi58rtI7Rzt16lTjj8v0rsd//OMfcvbZZ2dxusqJ+vKDtC0HSLHi6FNPPSUdO3as9kdQ+plLC6a6Eor+6IxX9aZcV9mODK6rbD01G9dV9qaakesqe1euq+xNNSPXVvaumNqbcq1qb6oZuV5N45pHVoqjeSjzHhUnUOwXzsWKpgUgft1U81Ap9oWT/kpXv7DTL6L1S2f9sK9fPGtxT5fT47mkxV2LjUldukiXztPnOlZXrGOs+o1VfS5r1bvHq851XZ6w6rLbhbtK9I7zrX88UXEH0Wp22HX8LGbEWHXP/8Id+CHjjLvGimsV7sbTVSEmTZqUFecLLz1fzZs3L1sOVot3Y8aMkc6dO4uuLMGyum5TfU6zFkALz8R+//33s7vJX375ZXn00UezFTkKr5qW4gwZ6+Ucq2NUV47QVQv0eeK6DLGuwFHdYwo4lvqNhGKfVfXHJPpc4d/+9rfZihJVX9oP+giDTz/9lB+dVcPMdZXf2AuN4roqVMwdz3WV2ygmouDKdVWMXvVtuK6ys6yaaevlykPehWurmscq16sho6nmWK5V7SyrZiq4cr2axjdlVoqjKXXJXbEChS/k5s6du8VdY/qlh/4qXO8i27pgol+Y6h0Q2oa7cWr+YLT1UmVVo3VpvXvuuSdbcrewnKHe2aDuhWWMK3ZgVrPjxS6M9MSuy+w+99xz23zhrGn4krTmUeS64KzOr3AM0Oe/bf2sYsasZMtk6jLFendY1TvyXTaM1eJCOuZ0eVct1A0dOlSOPvpoF2f2d3324DvvvMO5qohWsS+cq4brXaRaDJ05c2ZWID355JOzZWF55mjYl3iF46YuYaTjcutntjP/3VNaDf/6179mn0tnzJiRPRNXP4/qZ62qLyzdlhpRbP67/Fx/93v38oziuipNv/qcq7iuCrPnuirMyzea6ypfKf84rqv8rUIiubYK0fKLxdTPKSTK5/zPtWqI6P/EFjtXcb0abpl3C4qjeYvzfhUjoMuPdenSJVumTL90Lnxhp8/G0l896TMemjZtutlD7yA5//zzsy+n9Rf8+mxHXlsK+JzECy1WrVqV3fGoy++99tpr2XPIKDpvO6IKz8HV5UoKS5Xq8xp1KVh9TqaOW13iVe/KLSxVWFjaSIv9+qW+rqHPa0uBgpH+79ZLwBbuENFnYqpz1eMAX44WH0mFZUpeeeWVbZYqLtaqcFfZPvvss8Wz3xiv/yegx0qd63pnjp6fWrRo4eRhnNZMVPghlM71mo6RS5cuzey1QKp3Q+oy8RSdq7ctLP+mc3nrO+uLjcfChehLL720zbHWOcgrMEDH6+9+9zu58cYb5cMPP8yK9/ojqcLnV+a936Ao9llVP0fp5/9in0XxrdmX6yq/8RcSxXVViJZfLNdVfk6hUVxXhYq547muchvFRnBtFStXvB2mtqZcq9p6FrJxvZrGNY+sFEfzUOY9KlJAlyXVL0L0yw5d4lXvXvzOd76TPfPummuukSuvvDK7g1RP9HrBr3eKff755zJt2rTsmUS8thUIuYgvtNaLqaeffjorlN56661bFKIw/h+Bhx9+WM444ww566yz5NBDD5U333xTHnzwwewuvZ49e2bPbNTnu+mY1Wfh6hjVf7/00kuzpXf1eXm8thXQL0C7deuWPXNQvXRpzTVr1mR3N+kdYnq3XuGZo9qaO0fdo6jwgPvC81r1mLrbbrtt0VAdP/roo+wufH0mrn4Zfd9990nXrl3db1ChEYVnM5555pnZ84Tr169fowRf4rsHip7/9fmiDz30kOhS2cVeWoTS44H+UEJf/JCnuK2aavFO53PVuxqHDx8u+szGrYtOhWcOayw/OnOP2UKEnqd09Y2bbropK4xed9112WcELeDrMZgfmtVsWfis+ve//10OOOCAzUsU61zX85X67bXXXlskUXN9NrF+xuL52NX7cl3lP4d9I7mu8pUKi+O6KszLN5rrKl8p/ziuq/ytQiO5tgoVc8dj6jYKieBaNUTLP5brVX+rUoqkOFpKvcG2lJ2A3oH3+OOPZwXSF198scb9a926dfZF1Omnn17ts57KDidih2Iu4iPepuKa6JdyWuTUQlLhpYVSveNRi1APPPBA9uxW/SVU4XXIIYdk/71NmzYV5+W7w+qqzxD71a9+tU0TfQ6uFpkPO+ywzX8rPFNLv0zlmaPVK2vhUwv3vXv3lhUrVnh1xYABA0T/Kdz57NWowoIKrvrswalTp0q7du1qFNA7TPW5mf/xH/8hTZo0qTAtv91duHBh9gMTvfNelyitqeBctUBKcbS4b8H0tNNOywrKBVP9EZTeAaFjseqPdaZPn571wb333pt9tuIVJqBLPOsPePS5uboKSr169bJn41IcrdmxsFShfv7f+qU/QNNj7P7777/Fn/RHfPpjKj336w/SeFUvwHWV7cjgusrWs5CN66p0rlxX2dpyXWXrWTUb11b2tpjamnKtautZyMb1ahrX1FkpjqYWJj8CIqK/dn711VezO5nee+890WUh9S5R/XJE/9FnYeqX0Xx5X/Nw0btstcihyz7+4he/YOlhw9mlXzjpifyFF16Qr3/96/Ltb39bGjZsmL2D/u3RRx/dvOyjftmvhfz27dsbbkF5ptIvSPSL5YkTJ2ZLZupd5Keeemq2XOHBBx+8xU7rl1S//e1v5fvf/z5FZ8dw0KVH9QvmP/zhD9kdY1u/tPj8wx/+MPuSWZ9RWrdu3fIcYOxVSQu8/fbb2bNy9cckrrtxtdivd5nutNNO2UoTheNvSe/gDtg4ff6NLpftMtUf8wwcODCb+1qcpogf11l6/n/55ZczQ30eKcX7OMeaWhXGqi5xpp+tfJY2t9+K2pWR6yqb/uK6ysaxuixcV6Wx5boqjSvXVWlcyYpAqQtwrZqmh7heTeOaMivF0ZS65EYAAQQQQACBpAL6K1L9gk+/LNVCiD4D11WISrpBJEcAAQTKTECfR6rPb9c7c12F6TLbdXYHAQQQQACBihHguqpiupodRQABBBD4XwGKowwFBBBAAAEEEEAAAQQQQAABBBBAAAEEEEAAAQQQKHmBTz75RPQHfPrMdlbdsekuTG0ct86CaxpXq6wUR60kyYOAgcDMmTNl8eLFLKlnYFk1Ba7GoCKCqb2pZsTV1nXDhg3yyCOPZHeWslSpjS2mNo5bZ8HV3hVTe1PNiKu9K6aY2gukychYtXfF1N6Uc5WNqS4PrY+GmjdvnnzjG9/IHrvDYwq23xbXOEN108eT6eOKnnjiCVmwYME2iY455hg58cQTpUuXLrLvvvvGvVEFtcI0TWfjmsY1ZVaKoyl1yY1AoMCQIUNkzpw5MmXKFGnWrFlga8KLCeBqPzYwtTfVjLi6XRctWiSjR4+Whx9+WL70pS/Jd7/7XenZs2e1zxZdu3Zt9nxXbcNxtbgtpu5xFxOBa4xazW0wtTfVjLjau2KKqb1AmoyMVXtXTO1NOVelM73jjjvk9ddfl29+85vZNVXbtm1Fn4N97bXXyqhRoza/cevWreWXv/xl9vxxXWafV83XVrjajRC9ph8xYoTccMMNXkl33313GTNmjHTu3JmxWkQMU6+hFByEazBZSTSgOFoS3cBGIPA/AhRG0owEXO1dMbU35RjgNp0/f76cf/758vzzz28TrBfzQ4cOla9+9aub/0ZxFFO3QJoIxqq9K6b2ppoRV3tXTDG1F0iTkbFq74qpvSnnqvxMW7Zsmd2Z9+abb8qFF14o+v8POOAA0SUh586dK23atJGpU6dmBVRe1QtUdwzAdftGy/Tp06V79+5y6KGHSv/+/aV9+/by5S9/eYvCpz4vd8WKFfLnP/9Zhg8fLh988EH24+gOHTps35uXaWtM03QsrmlcU2elOJpamPwVKaDr3j/00EPy7rvvBu2/nsh1aR3ucKqeDdeg4eQVjKkXU3AQrsFkzgZ6bBw8eHD2I5JOnTrJRRddlC3tpEuRT5gwQWbPnp1d/Ohdpbrsk74ojtbMiqlz2EUF4BrFVmMjTO1NNSOu9q6YYmovkCYjY9XeFVN7U85V6U11lZ2TTjpJli1bJrfddpvsscce2ecDXaFH777be++9RQtPs2bNyu4s1aKp3lXK3aPb9k3VYwCuNmO3cD3/z3/+U+6+++5D3a8CAAAfsklEQVQtfghd7B30e1gtprZr105uvvlm2XnnnW02pkyyYJqmI3FN45pHVoqjeSjzHhUnsHz5cunatWu2Fn7oS5cpoThavRquoaPJHY+p2ygmAtcYtZrbfPzxx9nF+JIlS+SBBx6Q/fbbb3ODQjF64MCB2a9Ix44dK0cddRTFUUc3YGo/TjUjrvaumNqbMlYxTSNgn5X5b2/K/Mc0jUCarBwD7F0Lprvssovo8q+FZ4kW7np844035JFHHpHjjjtui+stvWtv5cqVWdG0cePG9htWyzPiat+Bhe9V9EfQgwYN8noDLebrj6pfeuklmTx5sjRt2tSrXaUEYZqmp3FN45pHVoqjeSjzHhUn8MUXX8j1118vw4YNk169em3xJX5NGNw5WvNQwdV+KmFqb6oZcbV3LXzYbNWqlYwcOVIaNmy4zZvMmzdPevfuLZ999llWINVfi/LM0eJ9gan9ONWMuNq7YmpvyljFNI2AfVbmv70p8x/TNAJpsnIMsHct9iW+3vmoBai//OUv2Q/299prry3enEfr1NwXuOY3Vl3vxFh1fwcQUnDWbJjGzX/Gqktgx/+d4uiO7wO2oEwF3n///ewuJ/1AqV/kN2rUyLmnnGycRIKr2yg0AtNQMb94XP2cfKNWr16dFT4bNGggo0aNEv2lc3Wvwi+etUCqS0PpEueLFi3ijvxqsDD1HX1hcbiGeflEY+qjFB6Da7iZqwWmLqHwv2MabubTAlcfpbAYTMO8fKNx9ZXyjyvc4XjQQQdlP+qvukRuTd9J8X1Vzca4+o9B30i9pr/qqqvkww8/lHHjxnndBbpq1Sq5/PLLs+Wguct5W2lMfUdfWByuYV6lFE1xtJR6g20pO4Fnn31WzjvvvOyZDFoodT2XgQ+bfkMAVz+nkChMQ7T8Y3H1t3JF6sXN0KFDZcaMGdssq7t12wULFsgFF1wgb7/9dvantm3bUhytBhhT16iL+zuucW41tcLU3lQz4mrviimm9gJpMjJW7V0xtTflXJXW9MUXX5Tx48dL8+bNN79Rse+kCkVqXU5Xf4CqzyTltaVA4RiAq+3ImD59evYM0dNOOy0r5uvjdar7blX9Fy9eLKNHj85uUNEloy+77DLbjSmTbJim6Uhc07imzkpxNLUw+StaQJfW1A+OEydOzO5e0l/m1fQaPny4zJkzh3XxHaMGV/tpham9qWbE1dZVnxty5plnZkvl9unTp8YfnBQKpHpM5VnOxfsBU9sxWsiGq70rpvammhFXe1dMMbUXSJORsWrviqm9KeeqtKY33XSTdO3adfN1lRaXli1bJocccojUr19/85vrI6C6dOmSLa2pP0LlVb1A4RiAq90IKXyncvXVV2dJW7duLS1bttziDTZu3CgLFy7MiqP6Ouuss7LiaIsWLew2pIwyYZqmM3FN45o6K8XR1MLkr3gBPUnrr+x0Wd2qHy6rg9FY/ccVV/GoIpkTrrYjAVNbz0I2XO1c9degf/rTn2TJkiVyzjnnVPvc0arvphdIegHfpEmT7BnQ+r+8thTANM2IwNXeFVN7U82Iq70rppjaC6TJyFi1d8XU3pRzVTrT5557Lisoua6r9HuXSy65JFva9J577tnmWaRptrB2ZtVjAK72faffqeiqXHpX6MyZM7PvAqt7HXzwwdlY7dGjh9ejzey3tPZkxDRNX+GaxjVlVoqjKXXJjQACCCCAAAIIIIAAAggggAACCCCAAAIIIIAAAtslsH79etHnuy5atEjWrFkj9erVy5ba1SWf9cfQrseZbdebl2ljTNN0LK5pXK2zUhy1FiUfAggggAACCCCAAAIIIIAAAggggAACCCCAAAIIIIAAAgiUpADF0ZLsFjYKAQQQQAABBBBAAAEEEEAAAQQQQAABBBBAAAEEEEAAAQSsBSiOWouSDwEEEEAAAQQQQAABBBBAAAEEEEAAAQQQQAABBBBAAAEESlKA4mhJdgsbhQACCCCAAAIIIIAAAggggAACCCCAAAIIIIAAAggggAAC1gIUR61FyYcAAggggAACCCCAAAIIIIAAAggggAACCCCAAAIIIIAAAiUpQHG0JLuFjUIAAQQQQAABBBBAAAEEEEAAAQQQQAABBBBAAAEEEEAAAWsBiqPWouRDAAEEEEAAAQQQQAABBBBAAAEEEEAAAQQQQAABBBBAAIGSFKA4WpLdwkYhgAACCCCAAAIIIIAAAggggAACCCCAAAIIIIAAAggggIC1AMVRa1HyIYAAAggggAACCCCAAAIIIIAAAggggAACCCCAAAIIIIBASQpQHC3JbmGjEEAAAQQQQAABBBBAAAEEEEAAAQQQQAABBBBAAAEEEEDAWoDiqLUo+RBAAAEEEEAAAQQQQAABBBBAAAEEEEAAAQQQQAABBBBAoCQFKI6WZLewUQgggAACCCCAAAIIIIAAAggggAACCCCAAAIIIIAAAgggYC1AcdRalHwIIIAAAggggAACCCCAAAIIIIAAAggggAACCCCAAAIIIFCSAhRHS7Jb2CgEEEAAAQQQQAABBBBAAAEEEEAAAQQQQAABBBBAAAEEELAWoDhqLUo+BBBAAAEEEEAAAQQQQAABBBBAAAEEEEAAAQQQQAABBBAoSQGKoyXZLWwUAggggAACCCCAAAIIIIAAAggggAACCCCAAAIIIIAAAghYC1ActRYlHwIIIIAAAggggAACCCCAAAIIIIAAAggggAACCCCAAAIIlKQAxdGS7BY2CgEEEEAAAQQQQAABBBBAAAEEEEAAAQQQQAABBBBAAAEErAUojlqLkg8BBBBAAAEEEEAAAQQQQAABBBBAAAEEEEAAAQQQQAABBEpSgOJoSXYLG4UAAggggAACCCCAAAIIIIAAAggggAACCCCAAAIIIIAAAtYCFEetRcmHAAIIIIAAAggggAACCCCAAAIIIIAAAggggAACCCCAAAIlKUBxtCS7hY1CAAEEEEAAAQQQQAABBBBAAAEEEEAAAQQQQAABBBBAAAFrAYqj1qLkQwABBBBAAAEEEEAAAQQQQAABBBBAAAEEEEAAAQQQQACBkhSgOFqS3cJGIYAAAggggAACCCCAAAIIIIAAAggggAACCCCAAAIIIICAtQDFUWtR8iGAAAIIIIAAAggggAACCCCAAAIIIIAAAggggAACCCCAQEkKUBwtyW5hoxBAAAEEEEAAAQQQQAABBBBAAAEEEEAAAQQQQAABBBBAwFqA4qi1KPkQQAABBBBAAAEEEEAAAQQQQAABBBBAAAEEEEAAAQQQQKAkBSiOlmS3sFEIIIAAAggggAACCCCAAAIIIIAAAggggAACCCCAAAIIIGAtQHHUWpR8CCCAAAIIIIAAAggggAACCCCAAAIIIIAAAggggAACCCBQkgIUR0uyW9goBBBAAAEEEEAAAQQQQAABBBBAAAEEEEAAAQQQQAABBBCwFqA4ai1KPgQQQAABBBBAAAEEEEAAAQQQQAABBBBAAAEEEEAAAQQQKEkBiqMl2S1sFAIIIIAAAggggAACCCCAAAIIIIAAAggggAACCCCAAAIIWAtQHLUWJR8CCCCAAAIIIIAAAggggAACCCCAAAIIIIAAAggggAACCJSkAMXRkuwWNgoBBBBAAAEEEEAAAQQQQAABBBBAAAEEEEAAAQQQQAABBKwFKI5ai5IPAQQQQAABBBBAAAEEEEAAAQQQQAABBBBAAAEEEEAAAQRKUoDiaEl2CxuFAAIIIIAAAggggAACCCCAAAIIIIAAAggggAACCCCAAALWAhRHrUXJhwACCCCAAAIIIIAAAggggAACCCCAAAIIIIAAAggggAACJSlAcbQku4WNQgABBBBAAAEEEEAAAQQQQAABBBBAAAEEEEAAAQQQQAABawGKo9ai5EMAAQQQQAABBBBAAAEEEEAAAQQQQAABBBBAAAEEEEAAgZIUoDhakt3CRiGAAAIIIIAAAggggAACCJSDwIoVK+T222+X++67T/TfzzvvPBk+fLjsuuuu5bB77AMCCCCAAAIIIIAAAgggUOsEKI7Wui5jgxFAAAEEEEAAAQQQQACB2iHwzjvvSI8ePeTZZ5/dYoNbt24tRx11lJx77rnyve99Txo0aFA7dihwKzds2CCDBw+WIUOGyFlnnSXt2rWTDz74QK6//npp2rRpYDbCEUAAAQQQQAABBBBAAAEELAQojlookgMBBBBAAAEEEEAAAQQQQGAbgQULFkjnzp2zuyRPOOEE2WmnnbKY+fPnyzPPPCOLFy+WTp06ya233irf/OY3owVXrVolF198sXzyyScyefLkkik8vvfee9K1a1fZe++9ZcyYMbLbbrtF72Ntbrh+/XoZNGiQzJw5U6ZOnSr7779/bd4dth0BBBBAAAEEEEAAAQRquQDF0VregWw+AggggAACCCCAAAIIIFCqAoXiaPv27WXkyJHSsGHDzZu6Zs0aGTt2rNx4441y4IEHZkXNAw44IGpXli9fnhUh9TVlyhRp1qxZVB7rRjXtv/V7lXK+tWvXSr9+/WTu3Lny4IMPit45zAsBBBBAAAEEEEAAAQQQ2FECFEd3lDzviwACCCCAAAIIIIAAAgiUuYCrOPjFF1/IbbfdJldffXV2Z6EuN1uvXr1gFYqjwWS5NqA4mis3b4YAAggggAACCCCAAAIOAYqjDBEEEEAAAQQQQAABBBBAAIEkAq7iqL7pP/7xDznnnHOyouj9998vLVu2zLZl48aN8vzzz8v48eNl+vTpsmLFCjnmmGOkS5cuct5552V3oepyrVpY1btSt34dffTRW+TTO1UnTZokEydOzPLq+5x++unSp08fadWqldf+b9q0SV599VW544475E9/+lO2LLDeBXnSSSfJ5ZdfvjlPoVj7xBNPbJNXl5XVpYare3322Wdy1VVXZX/SQvGdd96ZLcery/Led9990rZt2+xvH374oUyYMEHuvfdeUWPdhp/+9KdywQUXyB577LE5ddV8N998szz11FPyq1/9KlveVttceumlctFFF21xR6829t3PwhsNHz5c5syZI3fffbc88sgjcsstt2R/uuuuu7IllK+88sptdnfPPfeU3//+93LooYd62ROEAAIIIIAAAggggAACCFgJUBy1kiQPAggggAACCCCAAAIIIIDAFgI+xdGqBc5nn31Wvve972VFz8GDB8uwYcPkuOOOy4qi+tLi3uzZs2XAgAHZ37WgqgW2l19+WX77299mMWeffXZW7GvSpEm21K7+79KlS6VXr17y9NNPZ884PeSQQ7Ki7EMPPZQVE7XQ2KFDhxp7TwuGDzzwgPzsZz+T3XffXc466yz5yle+In/7299kxowZ2X/Twqtuq94pqbG6/7pc8Ne//vXNz1zVZ6/q+1f3KtxhqYXgBg0ayB/+8Ics9v3335ff/OY3ossTa7Hx/PPPl4ULF2bbsN9++23eBi2easG08EzPqvmaN2+ebZO20WKrur344oty2WWXyYgRIzYXSEP2s7APQ4YMyfrmW9/6ltxzzz3Srl277Pmvv/jFL2SfffaRWbNmyX/+53/K22+/Ld27d8+sdt5556xIvNdeezFrEEAAAQQQQAABBBBAAIFcBSiO5srNmyGAAAIIIIAAAggggAAClSPgUxxVDS2uXXfdddndkVrQ1Dse9b/94Ac/kGOPPVbq1q2boekdmRdeeKF88MEHW9wVWtOyurp0r96Fqc8i1QKj5qxTp06W77XXXsuKdVrU07s0GzVqVLRzXnrpJTnzzDOzwl/hbk4N1mKiFv969uyZPTNV707VuyL15bv/hTctFDPHjRsnRx55ZHYn5r//+79v3qZVq1Zld6hq3qp/023Qu0F79OiR+RSWJ66aT+9uHT16dFao1VfVgrHe7alFaH3F7Geh//Ru3K2NNSfL6lbOnGdPEUAAAQQQQAABBBCoDQIUR2tDL7GNCCCAAAIIIIAAAggggEAtFPAtDm5dHK1pVzX2d7/7nTz44IPZ0rD6qqk4qkvfnnvuuXLYYYdld0jqHZmF14YNG7JnnT755JOiy90W7rjc+v21+Dh06NAsVu/m/PGPf7xFSCGPLi+ruX70ox9lf/fd/0KyQhFR77Is3IVa9Y3mzZsnJ598svz85z+Xfv36bS7yaszq1auld+/e2fLDerdq06ZNtyhK6l2jbdq02WK7H374YTnjjDOyO3SvueaarNAbs5/aJ7feemu2jK4ukVwoPm+9X3Pnzt2i32rhkGaTEUAAAQQQQAABBBBAoAwEKI6WQSeyCwgggAACCCCAAAIIIIBAKQr4FgcLxdGtn8epy+u+8cYbokXBZcuWZbv45z//Wd59913v4qg+C/M73/mOnHjiidmSvVu/NJ8WPJ977rmiS+v63Pmod6Z269YtK2rqHZz68t3/wjYV3mfRokXZna7NmjXbYnML76HvU/WOUg36/PPPs6VrdTnbQuHYlU+LlR07dsyKx4XntmrRtaYiZnX7WV3BuuqG+/iV4vhlmxBAAAEEEEAAAQQQQKA8BSiOlme/slcIIIAAAggggAACCCCAwA4X8CkOfvrpp9K3b9+soKd3XepzNfUOxr/85S9yxRVXZM/F3Pqlz+H0vXO0UBytCUOXg3300UezJXOrexXuTNUlerU42KJFi23CCkXDG2+8MbvDVF8++181kauYWXiPmvZFn3mqS/vuu+++m+8cLVZs3Xr7tC90WePQ/aQ4usOnGhuAAAIIIIAAAggggAACAQIURwOwCEUAAQQQQAABBBBAAAEEEPAX8CkO/uMf/8iWYm3YsGFWeNxrr71Ei3l6d6TeBXnzzTdnzx3deeedszcOXVa3UBytWrT034P/iSwUcLVQW7UoWzVPoXBZeG6q/s1n/6vm8C2OVn2PmvbFla9w56g+p1SdtSiqherQ/aQ4GjqiiEcAAQQQQAABBBBAAIEdKUBxdEfq894IIIAAAggggAACCCCAQBkLuIqD69atk8GDB4s+q1Ofe9m/f3+pV6+ePPXUU9lyr7fffnv2bM2qr+oKcR9//LFogU+fu7n1crSubfDhL/ZM0UJb3Q/d9oceeii7A/WII47I/hT63q5iphZ69Xmn+l7XXnvtNs/23HpfCvl0aeL7779f9tlnny1CJkyYkLkVnGP301Uc1eWRr776ann66ad55qjPgCMGAQQQQAABBBBAAAEEkgpQHE3KS3IEEEAAAQQQQAABBBBAoHIFihUHddncxYsXy+jRo7NnXZ566qkybty4zcvVFu721CLg0KFDpX79+tlSuy+99JJcfvnl8tlnn21RZCsUAfX5oVqgPOiggzajF/722GOPyfjx47Nnj9apU2fz3z/88EN55ZVXsrtTtTBb7DVz5kw57f+3d/+uPn9xHMBPFooUYZGNmG4hKbrDTTKIMpDlXlEiw11M92/A5P5YbhksN4WF+XbHO+lmsGC4TAZZrNLr1L1dX19ddLsuz8dn87nv3u/zfLyO6dl5fy5c6NdNTEy0vXv39ktrXbOzs+3atWutXml7//79tn379v63tS5HP3z40K5fv97tKsuxY8e+WW6duH337l0bHBzs3y9lL9uzZ8/2ddcrhOvz/v37dvPmzfb27dtvzH4n52rlaD2vrrlz5057+vRpO3XqVO5/CskJECBAgAABAgQIEPjjAsrRPz4CCyBAgAABAgQIECBAgMC/KbBUDn769KkdOHCgbdq0qQetcq/+Vp8qHKsgXSrt6rsqLG/cuNGLtIsXL7ajR4+2hYWF9uzZs7Zt27a2Z8+e704gjo+P9+L0zJkz7eTJk/0Z9dufdd9Xr161q1evtvn5+V7MVYlZRWi9PrbKwOHh4Xbv3r22ZcuWHw6iXjlb19QJyLpnrWvXrl3L6xoYGGh1EvPgwYPL91jrcrRuPDc3165cudI+fvzYs1RBWic+6/vKUidwx8bG+hqWytF6fe6+ffvay5cv+7o3b97cqiyuf9frdG/fvt0L6Pr8Ts6fKUefP3/eX5986NChdu7cufbmzZs2Ojrajhw58m9ufqkIECBAgAABAgQIENiwAsrRDTsaCyNAgAABAgQIECBAgMDfLbC4uNhGRkZ6cbfyc/jw4X668dKlS+348ePLxdzKa+oEZJWmT5486UVnFYG3bt3qv/959+7d78rRz58/9+8fPHjQi8O6d51U3LFjR79tFa5VXj569Ki9ePGi7dy5s504caIXdnVydevWratif/nypWeZmprqRWQ9p9ZfhWPl3L179zf3eP36dbt8+XJfexWIS7+b+qMH1YnYKior78OHD5fX/t/r64RonVCtwrEK2Cprax1VAA8NDfXysz4rX9M7PT3dy+XJycleitaa6lmnT5/+zv9Xc9ZrkR8/ftxmZmba/v37/zdela7lXzOtNZ8/f76fHF5Ziq86ABcQIECAAAECBAgQIEBgDQSUo2uA6BYECBAgQIAAAQIECBAgQGCjCaz2G6Ybbb3WQ4AAAQIECBAgQIAAgfUQUI6uh7JnECBAgAABAgQIECBAgACBdRZQjq4zuMcRIECAAAECBAgQIPBXCChH/4oxWSQBAgQIECBAgAABAgQIEPg1AeXor3m5mgABAgQIECBAgACBDAHlaMacpSRAgAABAgQIECBAgACBMIGf/Q3TMBZxCRAgQIAAAQIECBAIF1COhm8A8QkQIECAAAECBAgQIECAAAECBAgQIECAAAECBAikCChHUyYtJwECBAgQIECAAAECBAgQIECAAAECBAgQIECAAIFwAeVo+AYQnwABAgQIECBAgAABAgQIECBAgAABAgQIECBAgECKgHI0ZdJyEiBAgAABAgQIECBAgAABAgQIECBAgAABAgQIEAgXUI6GbwDxCRAgQIAAAQIECBAgQIAAAQIECBAgQIAAAQIECKQIKEdTJi0nAQIECBAgQIAAAQIECBAgQIAAAQIECBAgQIAAgXAB5Wj4BhCfAAECBAgQIECAAAECBAgQIECAAAECBAgQIECAQIqAcjRl0nISIECAAAECBAgQIECAAAECBAgQIECAAAECBAgQCBdQjoZvAPEJECBAgAABAgQIECBAgAABAgQIECBAgAABAgQIpAgoR1MmLScBAgQIECBAgAABAgQIECBAgAABAgQIECBAgACBcAHlaPgGEJ8AAQIECBAgQIAAAQIECBAgQIAAAQIECBAgQIBAioByNGXSchIgQIAAAQIECBAgQIAAAQIECBAgQIAAAQIECBAIF1COhm8A8QkQIECAAAECBAgQIECAAAECBAgQIECAAAECBAikCChHUyYtJwECBAgQIECAAAECBAgQIECAAAECBAgQIECAAIFwAeVo+AYQnwABAgQIECBAgAABAgQIECBAgAABAgQIECBAgECKgHI0ZdJyEiBAgAABAgQIECBAgAABAgQIECBAgAABAgQIEAgXUI6GbwDxCRAgQIAAAQIECBAgQIAAAQIECBAgQIAAAQIECKQIKEdTJi0nAQIECBAgQIAAAQIECBAgQIAAAQIECBAgQIAAgXAB5Wj4BhCfAAECBAgQIECAAAECBAgQIECAAAECBAgQIECAQIqAcjRl0nISIECAAAECBAgQIECAAAECBAgQIECAAAECBAgQCBdQjoZvAPEJECBAgAABAgQIECBAgAABAgQIECBAgAABAgQIpAgoR1MmLScBAgQIECBAgAABAgQIECBAgAABAgQIECBAgACBcAHlaPgGEJ8AAQIECBAgQIAAAQIECBAgQIAAAQIECBAgQIBAioByNGXSchIgQIAAAQIECBAgQIAAAQIECBAgQIAAAQIECBAIF1COhm8A8QkQIECAAAECBAgQIECAAAECBAgQIECAAAECBAikCChHUyYtJwECBAgQIECAAAECBAgQIECAAAECBAgQIECAAIFwAeVo+AYQnwABAgQIECBAgAABAgQIECBAgAABAgQIECBAgECKgHI0ZdJyEiBAgAABAgQIECBAgAABAgQIECBAgAABAgQIEAgXUI6GbwDxCRAgQIAAAQIECBAgQIAAAQIECBAgQIAAAQIECKQIKEdTJi0nAQIECBAgQIAAAQIECBAgQIAAAQIECBAgQIAAgXAB5Wj4BhCfAAECBAgQIECAAAECBAgQIECAAAECBAgQIECAQIqAcjRl0nISIECAAAECBAgQIECAAAECBAgQIECAAAECBAgQCBdQjoZvAPEJECBAgAABAgQIECBAgAABAgQIECBAgAABAgQIpAgoR1MmLScBAgQIECBAgAABAgQIECBAgAABAgQIECBAgACBcAHlaPgGEJ8AAQIECBAgQIAAAQIECBAgQIAAAQIECBAgQIBAioByNGXSchIgQIAAAQIECBAgQIAAAQIECBAgQIAAAQIECBAIF1COhm8A8QkQIECAAAECBAgQIECAAAECBAgQIECAAAECBAikCChHUyYtJwECBAgQIECAAAECBAgQIECAAAECBAgQIECAAIFwAeVo+AYQnwABAgQIECBAgAABAgQIECBAgAABAgQIECBAgECKgHI0ZdJyEiBAgAABAgQIECBAgAABAgQIECBAgAABAgQIEAgXUI6GbwDxCRAgQIAAAQIECBAgQIAAAQIECBAgQIAAAQIECKQIKEdTJi0nAQIECBAgQIAAAQIECBAgQIAAAQIECBAgQIAAgXAB5Wj4BhCfAAECBAgQIECAAAECBAgQIECAAAECBAgQIECAQIqAcjRl0nISIECAAAECBAgQIECAAAECBAgQIECAAAECBAgQCBdQjoZvAPEJECBAgAABAgQIECBAgAABAgQIECBAgAABAgQIpAgoR1MmLScBAgQIECBAgAABAgQIECBAgAABAgQIECBAgACBcIGvFih8zbNqUY4AAAAASUVORK5CYII=">
            <a:extLst>
              <a:ext uri="{FF2B5EF4-FFF2-40B4-BE49-F238E27FC236}">
                <a16:creationId xmlns:a16="http://schemas.microsoft.com/office/drawing/2014/main" id="{6BB61EF5-C9A7-48E5-B020-F14D0022481A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F4CA1F0-8EC7-4BC2-9751-40C3E727BAA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2034" y="1568742"/>
            <a:ext cx="10591399" cy="419349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6335382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text, map, indoor, computer&#10;&#10;Description generated with very high confidence">
            <a:extLst>
              <a:ext uri="{FF2B5EF4-FFF2-40B4-BE49-F238E27FC236}">
                <a16:creationId xmlns:a16="http://schemas.microsoft.com/office/drawing/2014/main" id="{4E627687-0D40-4DEC-9D37-878649B573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1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92396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BF77A8-EB2A-4FB7-BBA3-F8BC079083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global Strategic Response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7AF47A-1FD7-485D-9676-F4FFC3D51D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527049"/>
            <a:ext cx="10972800" cy="4525963"/>
          </a:xfrm>
        </p:spPr>
        <p:txBody>
          <a:bodyPr>
            <a:normAutofit/>
          </a:bodyPr>
          <a:lstStyle/>
          <a:p>
            <a:pPr marL="514350" indent="-457200"/>
            <a:r>
              <a:rPr lang="en-US" dirty="0">
                <a:solidFill>
                  <a:schemeClr val="tx1"/>
                </a:solidFill>
              </a:rPr>
              <a:t>Rapidly establish global/regional coordination and operational support platforms</a:t>
            </a:r>
          </a:p>
          <a:p>
            <a:pPr marL="514350" indent="-457200"/>
            <a:endParaRPr lang="en-US" dirty="0">
              <a:solidFill>
                <a:schemeClr val="tx1"/>
              </a:solidFill>
            </a:endParaRPr>
          </a:p>
          <a:p>
            <a:pPr marL="514350" indent="-457200"/>
            <a:r>
              <a:rPr lang="en-US" dirty="0">
                <a:solidFill>
                  <a:schemeClr val="tx1"/>
                </a:solidFill>
              </a:rPr>
              <a:t>Support high risk/high vulnerability countries to: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Identify appropriate coordination mechanism and key technical/operational partners at country level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Map existing pandemic preparedness capacity/programmes and key gaps based on needs outlined above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Engage with country level partners including UN country team and local donors to rapidly scale support to national systems to address key gaps</a:t>
            </a:r>
          </a:p>
          <a:p>
            <a:pPr lvl="1"/>
            <a:r>
              <a:rPr lang="en-US" dirty="0">
                <a:solidFill>
                  <a:schemeClr val="tx1"/>
                </a:solidFill>
              </a:rPr>
              <a:t>Establish monitoring mechanisms for key performance indicators</a:t>
            </a:r>
          </a:p>
          <a:p>
            <a:pPr marL="514350" indent="-457200"/>
            <a:endParaRPr lang="en-US" dirty="0">
              <a:solidFill>
                <a:schemeClr val="tx1"/>
              </a:solidFill>
            </a:endParaRPr>
          </a:p>
          <a:p>
            <a:pPr marL="514350" indent="-457200"/>
            <a:r>
              <a:rPr lang="en-US" dirty="0">
                <a:solidFill>
                  <a:schemeClr val="tx1"/>
                </a:solidFill>
              </a:rPr>
              <a:t>Accelerate priority research and innovation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462188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ARTICULATE_PROJECT_OPEN" val="0"/>
  <p:tag name="ARTICULATE_SLIDE_COUNT" val="8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WHE">
  <a:themeElements>
    <a:clrScheme name="Custom 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7F7F7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HE" id="{E17D93E7-A4F3-4828-8FC3-8E0420159C6D}" vid="{59D0634D-DD3A-47DC-8CE6-91EB5BAD1D6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9AA25421584824F9BD6F8996586A88E" ma:contentTypeVersion="12" ma:contentTypeDescription="Create a new document." ma:contentTypeScope="" ma:versionID="6c003e1f3d2db7bb718dec4e6736022c">
  <xsd:schema xmlns:xsd="http://www.w3.org/2001/XMLSchema" xmlns:xs="http://www.w3.org/2001/XMLSchema" xmlns:p="http://schemas.microsoft.com/office/2006/metadata/properties" xmlns:ns3="1f33b567-8934-4065-9424-365bd2493b30" xmlns:ns4="a9733e5a-5ef7-415c-80e3-a2618da45423" targetNamespace="http://schemas.microsoft.com/office/2006/metadata/properties" ma:root="true" ma:fieldsID="524af985d7396e5bc2ecc277c005e9c5" ns3:_="" ns4:_="">
    <xsd:import namespace="1f33b567-8934-4065-9424-365bd2493b30"/>
    <xsd:import namespace="a9733e5a-5ef7-415c-80e3-a2618da45423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33b567-8934-4065-9424-365bd2493b3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733e5a-5ef7-415c-80e3-a2618da45423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8F95AE2-6769-46CA-B8D1-6B5AEE5936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C8B74A0-0F6B-4C25-8B02-56E72EF49E6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f33b567-8934-4065-9424-365bd2493b30"/>
    <ds:schemaRef ds:uri="a9733e5a-5ef7-415c-80e3-a2618da4542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DCAC5D5-AA11-4051-A181-2F17708D3148}">
  <ds:schemaRefs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http://schemas.microsoft.com/office/infopath/2007/PartnerControls"/>
    <ds:schemaRef ds:uri="http://schemas.microsoft.com/office/2006/documentManagement/types"/>
    <ds:schemaRef ds:uri="a9733e5a-5ef7-415c-80e3-a2618da45423"/>
    <ds:schemaRef ds:uri="1f33b567-8934-4065-9424-365bd2493b30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5577</TotalTime>
  <Words>259</Words>
  <Application>Microsoft Office PowerPoint</Application>
  <PresentationFormat>Widescreen</PresentationFormat>
  <Paragraphs>38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3" baseType="lpstr">
      <vt:lpstr>Arial</vt:lpstr>
      <vt:lpstr>Calibri</vt:lpstr>
      <vt:lpstr>Corbel</vt:lpstr>
      <vt:lpstr>Lato Heavy</vt:lpstr>
      <vt:lpstr>Leelawadee</vt:lpstr>
      <vt:lpstr>Quattrocento Sans</vt:lpstr>
      <vt:lpstr>Segoe Condensed</vt:lpstr>
      <vt:lpstr>WHE</vt:lpstr>
      <vt:lpstr>Update on 2019-nCoV</vt:lpstr>
      <vt:lpstr>Current Situation (As of 6 Feb, 6AM Geneva Time)</vt:lpstr>
      <vt:lpstr>Number of reported confirmed cases in China by day of report  </vt:lpstr>
      <vt:lpstr>PowerPoint Presentation</vt:lpstr>
      <vt:lpstr>A global Strategic Response Plan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WHO Risk Assessment</dc:title>
  <dc:creator>KIM, Sooyoung</dc:creator>
  <cp:lastModifiedBy>AL-SHORBAJI, Farah</cp:lastModifiedBy>
  <cp:revision>327</cp:revision>
  <cp:lastPrinted>2020-01-30T08:00:59Z</cp:lastPrinted>
  <dcterms:created xsi:type="dcterms:W3CDTF">2020-01-21T13:40:19Z</dcterms:created>
  <dcterms:modified xsi:type="dcterms:W3CDTF">2020-02-06T09:07:50Z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401EE56A-FE33-4A6E-BC3C-6E12A014E853</vt:lpwstr>
  </property>
  <property fmtid="{D5CDD505-2E9C-101B-9397-08002B2CF9AE}" pid="3" name="ArticulatePath">
    <vt:lpwstr>Presentation1</vt:lpwstr>
  </property>
  <property fmtid="{D5CDD505-2E9C-101B-9397-08002B2CF9AE}" pid="4" name="ContentTypeId">
    <vt:lpwstr>0x010100C9AA25421584824F9BD6F8996586A88E</vt:lpwstr>
  </property>
</Properties>
</file>