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69" r:id="rId3"/>
    <p:sldId id="273" r:id="rId4"/>
    <p:sldId id="274" r:id="rId5"/>
    <p:sldId id="260" r:id="rId6"/>
    <p:sldId id="264" r:id="rId7"/>
    <p:sldId id="281" r:id="rId8"/>
    <p:sldId id="279" r:id="rId9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0" autoAdjust="0"/>
    <p:restoredTop sz="95461" autoAdjust="0"/>
  </p:normalViewPr>
  <p:slideViewPr>
    <p:cSldViewPr>
      <p:cViewPr varScale="1">
        <p:scale>
          <a:sx n="68" d="100"/>
          <a:sy n="68" d="100"/>
        </p:scale>
        <p:origin x="-114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14357927481307"/>
          <c:y val="2.0554299714778932E-2"/>
          <c:w val="0.72696753183629781"/>
          <c:h val="0.679023668554074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კვოტა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5.6120653217889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3B6-4ED6-AD87-3F933F051D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68765</c:v>
                </c:pt>
                <c:pt idx="4">
                  <c:v>46049.5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3B6-4ED6-AD87-3F933F051D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Sheet1!$C$2:$C$7</c:f>
              <c:numCache>
                <c:formatCode>0.00</c:formatCode>
                <c:ptCount val="6"/>
                <c:pt idx="0">
                  <c:v>27254</c:v>
                </c:pt>
                <c:pt idx="1">
                  <c:v>66.8</c:v>
                </c:pt>
                <c:pt idx="2">
                  <c:v>19742.5</c:v>
                </c:pt>
                <c:pt idx="3">
                  <c:v>3055</c:v>
                </c:pt>
                <c:pt idx="4">
                  <c:v>23512.825000000001</c:v>
                </c:pt>
                <c:pt idx="5">
                  <c:v>45082.5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3B6-4ED6-AD87-3F933F051D1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Sheet1!$D$2:$D$7</c:f>
              <c:numCache>
                <c:formatCode>0.0</c:formatCode>
                <c:ptCount val="6"/>
                <c:pt idx="0">
                  <c:v>81450</c:v>
                </c:pt>
                <c:pt idx="1">
                  <c:v>87500</c:v>
                </c:pt>
                <c:pt idx="2">
                  <c:v>75000</c:v>
                </c:pt>
                <c:pt idx="3">
                  <c:v>68763</c:v>
                </c:pt>
                <c:pt idx="4">
                  <c:v>46047.5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3B6-4ED6-AD87-3F933F051D1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dLbl>
              <c:idx val="0"/>
              <c:spPr/>
              <c:txPr>
                <a:bodyPr rot="0" vert="horz"/>
                <a:lstStyle/>
                <a:p>
                  <a:pPr>
                    <a:defRPr lang="en-US" sz="8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 rot="-5400000" vert="horz"/>
                <a:lstStyle/>
                <a:p>
                  <a:pPr>
                    <a:defRPr lang="en-US" sz="8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296296296296328E-3"/>
                  <c:y val="-3.9284457252522831E-2"/>
                </c:manualLayout>
              </c:layout>
              <c:spPr/>
              <c:txPr>
                <a:bodyPr rot="-5400000" vert="horz"/>
                <a:lstStyle/>
                <a:p>
                  <a:pPr>
                    <a:defRPr lang="en-US" sz="8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3B6-4ED6-AD87-3F933F051D18}"/>
                </c:ext>
              </c:extLst>
            </c:dLbl>
            <c:dLbl>
              <c:idx val="3"/>
              <c:spPr/>
              <c:txPr>
                <a:bodyPr rot="-5400000" vert="horz"/>
                <a:lstStyle/>
                <a:p>
                  <a:pPr>
                    <a:defRPr lang="en-US" sz="8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 rot="-5400000" vert="horz"/>
                <a:lstStyle/>
                <a:p>
                  <a:pPr>
                    <a:defRPr lang="en-US" sz="8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 rot="-5400000" vert="horz"/>
                <a:lstStyle/>
                <a:p>
                  <a:pPr>
                    <a:defRPr lang="en-US" sz="8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Sheet1!$E$2:$E$7</c:f>
              <c:numCache>
                <c:formatCode>0.0</c:formatCode>
                <c:ptCount val="6"/>
                <c:pt idx="0">
                  <c:v>108637.2</c:v>
                </c:pt>
                <c:pt idx="1">
                  <c:v>67824.3</c:v>
                </c:pt>
                <c:pt idx="2">
                  <c:v>91687.5</c:v>
                </c:pt>
                <c:pt idx="3">
                  <c:v>48305.175000000003</c:v>
                </c:pt>
                <c:pt idx="4">
                  <c:v>24477.824999999997</c:v>
                </c:pt>
                <c:pt idx="5">
                  <c:v>42735.8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3B6-4ED6-AD87-3F933F051D1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Sheet1!$F$2:$F$7</c:f>
              <c:numCache>
                <c:formatCode>0.00</c:formatCode>
                <c:ptCount val="6"/>
                <c:pt idx="0">
                  <c:v>66.8</c:v>
                </c:pt>
                <c:pt idx="1">
                  <c:v>19742.5</c:v>
                </c:pt>
                <c:pt idx="2">
                  <c:v>3055</c:v>
                </c:pt>
                <c:pt idx="3">
                  <c:v>23512.825000000001</c:v>
                </c:pt>
                <c:pt idx="4">
                  <c:v>45082.5</c:v>
                </c:pt>
                <c:pt idx="5">
                  <c:v>2346.6999999999998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23B6-4ED6-AD87-3F933F051D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785024"/>
        <c:axId val="62786560"/>
      </c:barChart>
      <c:catAx>
        <c:axId val="62785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2786560"/>
        <c:crosses val="autoZero"/>
        <c:auto val="1"/>
        <c:lblAlgn val="ctr"/>
        <c:lblOffset val="100"/>
        <c:noMultiLvlLbl val="0"/>
      </c:catAx>
      <c:valAx>
        <c:axId val="6278656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6278502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კვოტა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F12-403A-9243-4E4167716ACE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F12-403A-9243-4E4167716ACE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F12-403A-9243-4E4167716ACE}"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F12-403A-9243-4E4167716A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236901</c:v>
                </c:pt>
                <c:pt idx="4">
                  <c:v>765689.35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F12-403A-9243-4E4167716A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511683.3</c:v>
                </c:pt>
                <c:pt idx="1">
                  <c:v>170375.6</c:v>
                </c:pt>
                <c:pt idx="2">
                  <c:v>720968.3</c:v>
                </c:pt>
                <c:pt idx="3">
                  <c:v>1069022</c:v>
                </c:pt>
                <c:pt idx="4">
                  <c:v>46262.9</c:v>
                </c:pt>
                <c:pt idx="5" formatCode="0.0">
                  <c:v>681407.1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F12-403A-9243-4E4167716A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Sheet1!$D$2:$D$7</c:f>
              <c:numCache>
                <c:formatCode>0.0</c:formatCode>
                <c:ptCount val="6"/>
                <c:pt idx="0">
                  <c:v>1481196</c:v>
                </c:pt>
                <c:pt idx="1">
                  <c:v>1961239.6</c:v>
                </c:pt>
                <c:pt idx="2">
                  <c:v>1720560</c:v>
                </c:pt>
                <c:pt idx="3">
                  <c:v>236955.1</c:v>
                </c:pt>
                <c:pt idx="4">
                  <c:v>764916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F12-403A-9243-4E4167716AC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Sheet1!$E$2:$E$7</c:f>
              <c:numCache>
                <c:formatCode>0.0</c:formatCode>
                <c:ptCount val="6"/>
                <c:pt idx="0">
                  <c:v>1822503.7</c:v>
                </c:pt>
                <c:pt idx="1">
                  <c:v>1410646.9000000001</c:v>
                </c:pt>
                <c:pt idx="2">
                  <c:v>1372506.2999999998</c:v>
                </c:pt>
                <c:pt idx="3">
                  <c:v>1259714.2000000002</c:v>
                </c:pt>
                <c:pt idx="4">
                  <c:v>129771.80000000005</c:v>
                </c:pt>
                <c:pt idx="5">
                  <c:v>521557.89999999997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F12-403A-9243-4E4167716AC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170375.6</c:v>
                </c:pt>
                <c:pt idx="1">
                  <c:v>720968.3</c:v>
                </c:pt>
                <c:pt idx="2">
                  <c:v>1069022</c:v>
                </c:pt>
                <c:pt idx="3">
                  <c:v>46262.9</c:v>
                </c:pt>
                <c:pt idx="4" formatCode="0.0">
                  <c:v>681407.1</c:v>
                </c:pt>
                <c:pt idx="5" formatCode="0.0">
                  <c:v>159849.20000000001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F12-403A-9243-4E4167716A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403520"/>
        <c:axId val="63405056"/>
      </c:barChart>
      <c:catAx>
        <c:axId val="6340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405056"/>
        <c:crosses val="autoZero"/>
        <c:auto val="1"/>
        <c:lblAlgn val="ctr"/>
        <c:lblOffset val="100"/>
        <c:noMultiLvlLbl val="0"/>
      </c:catAx>
      <c:valAx>
        <c:axId val="634050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634035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კვოტა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FD6-4D18-8D55-DEF23A89AA92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FD6-4D18-8D55-DEF23A89AA92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FD6-4D18-8D55-DEF23A89AA92}"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FD6-4D18-8D55-DEF23A89AA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1050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FD6-4D18-8D55-DEF23A89AA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83.2</c:v>
                </c:pt>
                <c:pt idx="1">
                  <c:v>573.20000000000005</c:v>
                </c:pt>
                <c:pt idx="2">
                  <c:v>870.7</c:v>
                </c:pt>
                <c:pt idx="3">
                  <c:v>0.14000000000000001</c:v>
                </c:pt>
                <c:pt idx="4">
                  <c:v>1013.6</c:v>
                </c:pt>
                <c:pt idx="5" formatCode="0.0">
                  <c:v>988.3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FD6-4D18-8D55-DEF23A89AA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Sheet1!$D$2:$D$7</c:f>
              <c:numCache>
                <c:formatCode>0.0</c:formatCode>
                <c:ptCount val="6"/>
                <c:pt idx="0">
                  <c:v>2795.5</c:v>
                </c:pt>
                <c:pt idx="1">
                  <c:v>2450</c:v>
                </c:pt>
                <c:pt idx="2">
                  <c:v>629.9</c:v>
                </c:pt>
                <c:pt idx="3">
                  <c:v>1050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FD6-4D18-8D55-DEF23A89AA9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Sheet1!$E$2:$E$7</c:f>
              <c:numCache>
                <c:formatCode>0.0</c:formatCode>
                <c:ptCount val="6"/>
                <c:pt idx="0">
                  <c:v>2305.5</c:v>
                </c:pt>
                <c:pt idx="1">
                  <c:v>2152.5</c:v>
                </c:pt>
                <c:pt idx="2">
                  <c:v>1500.4599999999998</c:v>
                </c:pt>
                <c:pt idx="3">
                  <c:v>36.540000000000077</c:v>
                </c:pt>
                <c:pt idx="4">
                  <c:v>25.300000000000068</c:v>
                </c:pt>
                <c:pt idx="5">
                  <c:v>988.09999999999991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FD6-4D18-8D55-DEF23A89AA9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</c:v>
                </c:pt>
              </c:strCache>
            </c:strRef>
          </c:cat>
          <c:val>
            <c:numRef>
              <c:f>Sheet1!$F$2:$F$7</c:f>
              <c:numCache>
                <c:formatCode>0.0</c:formatCode>
                <c:ptCount val="6"/>
                <c:pt idx="0">
                  <c:v>573.20000000000005</c:v>
                </c:pt>
                <c:pt idx="1">
                  <c:v>870.7</c:v>
                </c:pt>
                <c:pt idx="2" formatCode="0.00">
                  <c:v>0.14000000000000001</c:v>
                </c:pt>
                <c:pt idx="3">
                  <c:v>1013.6</c:v>
                </c:pt>
                <c:pt idx="4">
                  <c:v>988.3</c:v>
                </c:pt>
                <c:pt idx="5">
                  <c:v>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FD6-4D18-8D55-DEF23A89A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140992"/>
        <c:axId val="63142528"/>
      </c:barChart>
      <c:catAx>
        <c:axId val="63140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142528"/>
        <c:crosses val="autoZero"/>
        <c:auto val="1"/>
        <c:lblAlgn val="ctr"/>
        <c:lblOffset val="100"/>
        <c:noMultiLvlLbl val="0"/>
      </c:catAx>
      <c:valAx>
        <c:axId val="6314252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6314099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კვოტა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კვარტალი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3">
                  <c:v>3000</c:v>
                </c:pt>
                <c:pt idx="4">
                  <c:v>1548.0250000000001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FF-4D2A-BAEA-36D414F38C2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spPr/>
              <c:txPr>
                <a:bodyPr rot="0" vert="horz"/>
                <a:lstStyle/>
                <a:p>
                  <a:pPr>
                    <a:defRPr lang="en-US"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EFF-4D2A-BAEA-36D414F38C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კვარტალი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16312.2</c:v>
                </c:pt>
                <c:pt idx="1">
                  <c:v>6771.4</c:v>
                </c:pt>
                <c:pt idx="2">
                  <c:v>1009</c:v>
                </c:pt>
                <c:pt idx="3">
                  <c:v>681.1</c:v>
                </c:pt>
                <c:pt idx="4">
                  <c:v>1630.13</c:v>
                </c:pt>
                <c:pt idx="5">
                  <c:v>1072.2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EFF-4D2A-BAEA-36D414F38C2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კვარტალი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3880</c:v>
                </c:pt>
                <c:pt idx="1">
                  <c:v>1052.2</c:v>
                </c:pt>
                <c:pt idx="2">
                  <c:v>4042</c:v>
                </c:pt>
                <c:pt idx="3">
                  <c:v>3030.2</c:v>
                </c:pt>
                <c:pt idx="4">
                  <c:v>1545.45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EFF-4D2A-BAEA-36D414F38C2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კვარტალი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13420.800000000001</c:v>
                </c:pt>
                <c:pt idx="1">
                  <c:v>6814.5999999999995</c:v>
                </c:pt>
                <c:pt idx="2">
                  <c:v>4369.8999999999996</c:v>
                </c:pt>
                <c:pt idx="3">
                  <c:v>2081.1699999999996</c:v>
                </c:pt>
                <c:pt idx="4">
                  <c:v>2103.38</c:v>
                </c:pt>
                <c:pt idx="5">
                  <c:v>1062.78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EFF-4D2A-BAEA-36D414F38C2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ნაშთი წლის ბოლოს2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 III კვარტალი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6771.4</c:v>
                </c:pt>
                <c:pt idx="1">
                  <c:v>1009</c:v>
                </c:pt>
                <c:pt idx="2">
                  <c:v>681.1</c:v>
                </c:pt>
                <c:pt idx="3">
                  <c:v>1630.13</c:v>
                </c:pt>
                <c:pt idx="4">
                  <c:v>1072.2</c:v>
                </c:pt>
                <c:pt idx="5">
                  <c:v>9.42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EFF-4D2A-BAEA-36D414F38C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212544"/>
        <c:axId val="63222528"/>
      </c:barChart>
      <c:catAx>
        <c:axId val="6321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222528"/>
        <c:crosses val="autoZero"/>
        <c:auto val="1"/>
        <c:lblAlgn val="ctr"/>
        <c:lblOffset val="100"/>
        <c:noMultiLvlLbl val="0"/>
      </c:catAx>
      <c:valAx>
        <c:axId val="6322252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2125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კვოტა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 III კვარტალი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62.5</c:v>
                </c:pt>
                <c:pt idx="4">
                  <c:v>253.7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31-4B21-8CE7-D26311A636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 III კვარტალი</c:v>
                </c:pt>
              </c:strCache>
            </c:strRef>
          </c:cat>
          <c:val>
            <c:numRef>
              <c:f>Sheet1!$C$2:$C$7</c:f>
              <c:numCache>
                <c:formatCode>0.0</c:formatCode>
                <c:ptCount val="6"/>
                <c:pt idx="0">
                  <c:v>3487.6</c:v>
                </c:pt>
                <c:pt idx="1">
                  <c:v>2039.2</c:v>
                </c:pt>
                <c:pt idx="2">
                  <c:v>243.5</c:v>
                </c:pt>
                <c:pt idx="3">
                  <c:v>267.5</c:v>
                </c:pt>
                <c:pt idx="4">
                  <c:v>79</c:v>
                </c:pt>
                <c:pt idx="5">
                  <c:v>189.4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E31-4B21-8CE7-D26311A636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 III კვარტალი</c:v>
                </c:pt>
              </c:strCache>
            </c:strRef>
          </c:cat>
          <c:val>
            <c:numRef>
              <c:f>Sheet1!$D$2:$D$7</c:f>
              <c:numCache>
                <c:formatCode>0.0</c:formatCode>
                <c:ptCount val="6"/>
                <c:pt idx="0">
                  <c:v>5260</c:v>
                </c:pt>
                <c:pt idx="1">
                  <c:v>426</c:v>
                </c:pt>
                <c:pt idx="2">
                  <c:v>300</c:v>
                </c:pt>
                <c:pt idx="3" formatCode="0.00">
                  <c:v>63.14</c:v>
                </c:pt>
                <c:pt idx="4">
                  <c:v>253</c:v>
                </c:pt>
                <c:pt idx="5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E31-4B21-8CE7-D26311A6360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4.629629629629632E-3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E31-4B21-8CE7-D26311A636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 III კვარტალი</c:v>
                </c:pt>
              </c:strCache>
            </c:strRef>
          </c:cat>
          <c:val>
            <c:numRef>
              <c:f>Sheet1!$E$2:$E$7</c:f>
              <c:numCache>
                <c:formatCode>0.0</c:formatCode>
                <c:ptCount val="6"/>
                <c:pt idx="0">
                  <c:v>6708.4000000000005</c:v>
                </c:pt>
                <c:pt idx="1">
                  <c:v>2221.6999999999998</c:v>
                </c:pt>
                <c:pt idx="2">
                  <c:v>276</c:v>
                </c:pt>
                <c:pt idx="3">
                  <c:v>251.64</c:v>
                </c:pt>
                <c:pt idx="4">
                  <c:v>142.6</c:v>
                </c:pt>
                <c:pt idx="5">
                  <c:v>87.100000000000009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E31-4B21-8CE7-D26311A6360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 III კვარტალი</c:v>
                </c:pt>
              </c:strCache>
            </c:strRef>
          </c:cat>
          <c:val>
            <c:numRef>
              <c:f>Sheet1!$F$2:$F$7</c:f>
              <c:numCache>
                <c:formatCode>0.0</c:formatCode>
                <c:ptCount val="6"/>
                <c:pt idx="0">
                  <c:v>2039.2</c:v>
                </c:pt>
                <c:pt idx="1">
                  <c:v>243.5</c:v>
                </c:pt>
                <c:pt idx="2">
                  <c:v>267.5</c:v>
                </c:pt>
                <c:pt idx="3">
                  <c:v>79</c:v>
                </c:pt>
                <c:pt idx="4">
                  <c:v>189.4</c:v>
                </c:pt>
                <c:pt idx="5">
                  <c:v>102.3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E31-4B21-8CE7-D26311A636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469056"/>
        <c:axId val="63470592"/>
      </c:barChart>
      <c:catAx>
        <c:axId val="63469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470592"/>
        <c:crosses val="autoZero"/>
        <c:auto val="1"/>
        <c:lblAlgn val="ctr"/>
        <c:lblOffset val="100"/>
        <c:noMultiLvlLbl val="0"/>
      </c:catAx>
      <c:valAx>
        <c:axId val="634705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46905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კვოტა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III კვარტალი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C66-42CD-B76A-E0E72D943BA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III კვარტალი </c:v>
                </c:pt>
              </c:strCache>
            </c:strRef>
          </c:cat>
          <c:val>
            <c:numRef>
              <c:f>Sheet1!$C$2:$C$7</c:f>
              <c:numCache>
                <c:formatCode>0.0</c:formatCode>
                <c:ptCount val="6"/>
                <c:pt idx="0">
                  <c:v>18972.7</c:v>
                </c:pt>
                <c:pt idx="1">
                  <c:v>6655.6</c:v>
                </c:pt>
                <c:pt idx="2">
                  <c:v>3499.8</c:v>
                </c:pt>
                <c:pt idx="3">
                  <c:v>22763.1</c:v>
                </c:pt>
                <c:pt idx="4">
                  <c:v>25243.3</c:v>
                </c:pt>
                <c:pt idx="5">
                  <c:v>5197.84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C66-42CD-B76A-E0E72D943BA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2.6234567901234584E-2"/>
                  <c:y val="-4.1289542754524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C66-42CD-B76A-E0E72D943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III კვარტალი </c:v>
                </c:pt>
              </c:strCache>
            </c:strRef>
          </c:cat>
          <c:val>
            <c:numRef>
              <c:f>Sheet1!$D$2:$D$7</c:f>
              <c:numCache>
                <c:formatCode>0.0</c:formatCode>
                <c:ptCount val="6"/>
                <c:pt idx="0">
                  <c:v>6001</c:v>
                </c:pt>
                <c:pt idx="1">
                  <c:v>1</c:v>
                </c:pt>
                <c:pt idx="2">
                  <c:v>21706.799999999999</c:v>
                </c:pt>
                <c:pt idx="3">
                  <c:v>4000</c:v>
                </c:pt>
                <c:pt idx="4" formatCode="0">
                  <c:v>0</c:v>
                </c:pt>
                <c:pt idx="5" formatCode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C66-42CD-B76A-E0E72D943BA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5.4705299995395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C66-42CD-B76A-E0E72D943BA1}"/>
                </c:ext>
              </c:extLst>
            </c:dLbl>
            <c:dLbl>
              <c:idx val="2"/>
              <c:layout>
                <c:manualLayout>
                  <c:x val="-2.3148148148148147E-2"/>
                  <c:y val="-2.92397660818713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C66-42CD-B76A-E0E72D943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III კვარტალი </c:v>
                </c:pt>
              </c:strCache>
            </c:strRef>
          </c:cat>
          <c:val>
            <c:numRef>
              <c:f>Sheet1!$E$2:$E$7</c:f>
              <c:numCache>
                <c:formatCode>0.0</c:formatCode>
                <c:ptCount val="6"/>
                <c:pt idx="0">
                  <c:v>18318.099999999999</c:v>
                </c:pt>
                <c:pt idx="1">
                  <c:v>3156.8</c:v>
                </c:pt>
                <c:pt idx="2">
                  <c:v>2443.5</c:v>
                </c:pt>
                <c:pt idx="3">
                  <c:v>1519.7999999999993</c:v>
                </c:pt>
                <c:pt idx="4">
                  <c:v>20045.46</c:v>
                </c:pt>
                <c:pt idx="5">
                  <c:v>2429.6400000000003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C66-42CD-B76A-E0E72D943BA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lang="en-US"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 წლის III კვარტალი </c:v>
                </c:pt>
              </c:strCache>
            </c:strRef>
          </c:cat>
          <c:val>
            <c:numRef>
              <c:f>Sheet1!$F$2:$F$7</c:f>
              <c:numCache>
                <c:formatCode>0.0</c:formatCode>
                <c:ptCount val="6"/>
                <c:pt idx="0">
                  <c:v>6655.6</c:v>
                </c:pt>
                <c:pt idx="1">
                  <c:v>3499.8</c:v>
                </c:pt>
                <c:pt idx="2">
                  <c:v>22763.1</c:v>
                </c:pt>
                <c:pt idx="3">
                  <c:v>25243.3</c:v>
                </c:pt>
                <c:pt idx="4">
                  <c:v>5197.84</c:v>
                </c:pt>
                <c:pt idx="5">
                  <c:v>2768.2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C66-42CD-B76A-E0E72D943B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545344"/>
        <c:axId val="63546880"/>
      </c:barChart>
      <c:catAx>
        <c:axId val="63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546880"/>
        <c:crosses val="autoZero"/>
        <c:auto val="1"/>
        <c:lblAlgn val="ctr"/>
        <c:lblOffset val="100"/>
        <c:noMultiLvlLbl val="0"/>
      </c:catAx>
      <c:valAx>
        <c:axId val="6354688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35453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14357927481307"/>
          <c:y val="2.0554299714778932E-2"/>
          <c:w val="0.72696753183629781"/>
          <c:h val="0.679023668554074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Sheet1!$B$2:$B$7</c:f>
              <c:numCache>
                <c:formatCode>0.00</c:formatCode>
                <c:ptCount val="6"/>
                <c:pt idx="0">
                  <c:v>7736.16</c:v>
                </c:pt>
                <c:pt idx="1">
                  <c:v>3955.72</c:v>
                </c:pt>
                <c:pt idx="2">
                  <c:v>3566.66</c:v>
                </c:pt>
                <c:pt idx="3">
                  <c:v>6389.11</c:v>
                </c:pt>
                <c:pt idx="4">
                  <c:v>9938.25</c:v>
                </c:pt>
                <c:pt idx="5">
                  <c:v>9709.81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3E1-4EFE-BF09-941CADEFF5C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Sheet1!$C$2:$C$7</c:f>
              <c:numCache>
                <c:formatCode>0.0</c:formatCode>
                <c:ptCount val="6"/>
                <c:pt idx="0">
                  <c:v>11859.71</c:v>
                </c:pt>
                <c:pt idx="1">
                  <c:v>17275.310000000001</c:v>
                </c:pt>
                <c:pt idx="2">
                  <c:v>21540.27</c:v>
                </c:pt>
                <c:pt idx="3">
                  <c:v>16690.310000000001</c:v>
                </c:pt>
                <c:pt idx="4">
                  <c:v>16450.099999999999</c:v>
                </c:pt>
                <c:pt idx="5">
                  <c:v>12485.88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3E1-4EFE-BF09-941CADEFF5C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Sheet1!$D$2:$D$7</c:f>
              <c:numCache>
                <c:formatCode>0.0</c:formatCode>
                <c:ptCount val="6"/>
                <c:pt idx="0">
                  <c:v>15640.15</c:v>
                </c:pt>
                <c:pt idx="1">
                  <c:v>17664.370000000003</c:v>
                </c:pt>
                <c:pt idx="2">
                  <c:v>18717.82</c:v>
                </c:pt>
                <c:pt idx="3">
                  <c:v>13141.170000000002</c:v>
                </c:pt>
                <c:pt idx="4">
                  <c:v>16678.54</c:v>
                </c:pt>
                <c:pt idx="5">
                  <c:v>12651.099999999999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3E1-4EFE-BF09-941CADEFF5C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Sheet1!$E$2:$E$7</c:f>
              <c:numCache>
                <c:formatCode>0.00</c:formatCode>
                <c:ptCount val="6"/>
                <c:pt idx="0">
                  <c:v>3955.72</c:v>
                </c:pt>
                <c:pt idx="1">
                  <c:v>3566.66</c:v>
                </c:pt>
                <c:pt idx="2">
                  <c:v>6389.11</c:v>
                </c:pt>
                <c:pt idx="3">
                  <c:v>9938.25</c:v>
                </c:pt>
                <c:pt idx="4">
                  <c:v>9709.81</c:v>
                </c:pt>
                <c:pt idx="5">
                  <c:v>9544.59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93E1-4EFE-BF09-941CADEFF5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023808"/>
        <c:axId val="66025344"/>
      </c:barChart>
      <c:catAx>
        <c:axId val="6602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6025344"/>
        <c:crosses val="autoZero"/>
        <c:auto val="1"/>
        <c:lblAlgn val="ctr"/>
        <c:lblOffset val="100"/>
        <c:noMultiLvlLbl val="0"/>
      </c:catAx>
      <c:valAx>
        <c:axId val="660253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6602380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14357927481307"/>
          <c:y val="2.0554299714778932E-2"/>
          <c:w val="0.72696753183629781"/>
          <c:h val="0.679023668554074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ნაშთი წლის დასაწყისში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Sheet1!$B$2:$B$7</c:f>
              <c:numCache>
                <c:formatCode>0.00</c:formatCode>
                <c:ptCount val="6"/>
                <c:pt idx="0">
                  <c:v>116707.5</c:v>
                </c:pt>
                <c:pt idx="1">
                  <c:v>65604</c:v>
                </c:pt>
                <c:pt idx="2">
                  <c:v>67.2</c:v>
                </c:pt>
                <c:pt idx="3">
                  <c:v>17252.7</c:v>
                </c:pt>
                <c:pt idx="4">
                  <c:v>13708.21</c:v>
                </c:pt>
                <c:pt idx="5">
                  <c:v>9863.11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3E1-4EFE-BF09-941CADEFF5C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იმპორტი</c:v>
                </c:pt>
              </c:strCache>
            </c:strRef>
          </c:tx>
          <c:invertIfNegative val="0"/>
          <c:dLbls>
            <c:dLbl>
              <c:idx val="1"/>
              <c:spPr/>
              <c:txPr>
                <a:bodyPr rot="-5400000" vert="horz"/>
                <a:lstStyle/>
                <a:p>
                  <a:pPr>
                    <a:defRPr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5714285714285823E-2"/>
                  <c:y val="0.124242424242424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55C-4D5B-A0DC-0AFB722B61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Sheet1!$C$2:$C$7</c:f>
              <c:numCache>
                <c:formatCode>0.0</c:formatCode>
                <c:ptCount val="6"/>
                <c:pt idx="0">
                  <c:v>0</c:v>
                </c:pt>
                <c:pt idx="1">
                  <c:v>15091.8</c:v>
                </c:pt>
                <c:pt idx="2">
                  <c:v>78127.5</c:v>
                </c:pt>
                <c:pt idx="3">
                  <c:v>39130.559999999998</c:v>
                </c:pt>
                <c:pt idx="4">
                  <c:v>108724.6</c:v>
                </c:pt>
                <c:pt idx="5">
                  <c:v>137024.20000000001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3E1-4EFE-BF09-941CADEFF5C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წლიური მოხმარება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976190476190476E-2"/>
                  <c:y val="-3.3035368529753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3E1-4EFE-BF09-941CADEFF5C1}"/>
                </c:ext>
              </c:extLst>
            </c:dLbl>
            <c:dLbl>
              <c:idx val="1"/>
              <c:layout>
                <c:manualLayout>
                  <c:x val="3.7202380952381008E-2"/>
                  <c:y val="5.05050505050505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3E1-4EFE-BF09-941CADEFF5C1}"/>
                </c:ext>
              </c:extLst>
            </c:dLbl>
            <c:dLbl>
              <c:idx val="5"/>
              <c:layout>
                <c:manualLayout>
                  <c:x val="3.4226190476190257E-2"/>
                  <c:y val="0.124242424242424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55C-4D5B-A0DC-0AFB722B61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Sheet1!$D$2:$D$7</c:f>
              <c:numCache>
                <c:formatCode>0.0</c:formatCode>
                <c:ptCount val="6"/>
                <c:pt idx="0">
                  <c:v>51103.5</c:v>
                </c:pt>
                <c:pt idx="1">
                  <c:v>80628.600000000006</c:v>
                </c:pt>
                <c:pt idx="2">
                  <c:v>60942</c:v>
                </c:pt>
                <c:pt idx="3">
                  <c:v>42675.049999999996</c:v>
                </c:pt>
                <c:pt idx="4">
                  <c:v>112569.7</c:v>
                </c:pt>
                <c:pt idx="5">
                  <c:v>141301.66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3E1-4EFE-BF09-941CADEFF5C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ნაშთი წლის ბოლოს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904761904761904E-2"/>
                  <c:y val="-7.5757575757575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3E1-4EFE-BF09-941CADEFF5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Sheet1!$E$2:$E$7</c:f>
              <c:numCache>
                <c:formatCode>0.00</c:formatCode>
                <c:ptCount val="6"/>
                <c:pt idx="0">
                  <c:v>65604</c:v>
                </c:pt>
                <c:pt idx="1">
                  <c:v>67.2</c:v>
                </c:pt>
                <c:pt idx="2">
                  <c:v>17252.7</c:v>
                </c:pt>
                <c:pt idx="3">
                  <c:v>13708.21</c:v>
                </c:pt>
                <c:pt idx="4">
                  <c:v>9863.11</c:v>
                </c:pt>
                <c:pt idx="5">
                  <c:v>5585.65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93E1-4EFE-BF09-941CADEFF5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772544"/>
        <c:axId val="65790720"/>
      </c:barChart>
      <c:catAx>
        <c:axId val="6577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65790720"/>
        <c:crosses val="autoZero"/>
        <c:auto val="1"/>
        <c:lblAlgn val="ctr"/>
        <c:lblOffset val="100"/>
        <c:noMultiLvlLbl val="0"/>
      </c:catAx>
      <c:valAx>
        <c:axId val="657907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lang="en-US" sz="1200"/>
            </a:pPr>
            <a:endParaRPr lang="en-US"/>
          </a:p>
        </c:txPr>
        <c:crossAx val="657725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lang="en-US" sz="1200"/>
            </a:pPr>
            <a:endParaRPr lang="en-US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168" cy="4967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30452" y="0"/>
            <a:ext cx="2929168" cy="4967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FB1FC-BD8B-4EE3-9E21-C447AD5DDB0A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5962" y="4722016"/>
            <a:ext cx="5409239" cy="447446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4031"/>
            <a:ext cx="2929168" cy="496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30452" y="9444031"/>
            <a:ext cx="2929168" cy="496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2BA7B-0F68-4FAD-AFC5-2D417628E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77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2014-2018</a:t>
            </a:r>
            <a:r>
              <a:rPr lang="en-US" baseline="0" dirty="0" smtClean="0"/>
              <a:t> </a:t>
            </a:r>
            <a:r>
              <a:rPr lang="ka-GE" baseline="0" smtClean="0"/>
              <a:t> საშუალო წლიური ხარჯვა - 1204.07 გრამი, თვეში ხარჯვა 100.4 გრამი</a:t>
            </a:r>
          </a:p>
          <a:p>
            <a:r>
              <a:rPr lang="ka-GE" baseline="0" smtClean="0"/>
              <a:t>2014-2016  საშუალო წლიური ხარჯვა - 1986.17 გრამი, თვეში ხარჯვა 165.51  გრამი</a:t>
            </a:r>
          </a:p>
          <a:p>
            <a:r>
              <a:rPr lang="ka-GE" baseline="0" smtClean="0"/>
              <a:t>2017 -2018  საშუალო წლიური ხარჯვა  - 30 გრამი, თვეში - 3 გრამი (შემცირებულია 55-ჯერ)</a:t>
            </a:r>
            <a:endParaRPr lang="ru-RU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2014-2018</a:t>
            </a:r>
            <a:r>
              <a:rPr lang="en-US" baseline="0" dirty="0" smtClean="0"/>
              <a:t> </a:t>
            </a:r>
            <a:r>
              <a:rPr lang="ka-GE" baseline="0" dirty="0" smtClean="0"/>
              <a:t> საშუალო წლიური ხარჯვა - 5758 გრამი, თვეში ხარჯვა 480 გრამი</a:t>
            </a:r>
          </a:p>
          <a:p>
            <a:r>
              <a:rPr lang="ka-GE" baseline="0" dirty="0" smtClean="0"/>
              <a:t>2014-2016  საშუალო წლიური ხარჯვა - 8202 გრამი, თვეში ხარჯვა 684  გრამი</a:t>
            </a:r>
          </a:p>
          <a:p>
            <a:r>
              <a:rPr lang="ka-GE" baseline="0" dirty="0" smtClean="0"/>
              <a:t>2017 -2018  საშუალო წლიური ხარჯვა  - 2092.28 გრამი, თვეში - 174.36 გრამი (შემცირებულია თითქმის 4-ჯერ)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2014-2018</a:t>
            </a:r>
            <a:r>
              <a:rPr lang="en-US" baseline="0" dirty="0" smtClean="0"/>
              <a:t> </a:t>
            </a:r>
            <a:r>
              <a:rPr lang="ka-GE" baseline="0" dirty="0" smtClean="0"/>
              <a:t> საშუალო წლიური ხარჯვა - 1920.07 გრამი, თვეში ხარჯვა 160 გრამი</a:t>
            </a:r>
          </a:p>
          <a:p>
            <a:r>
              <a:rPr lang="ka-GE" baseline="0" dirty="0" smtClean="0"/>
              <a:t>2014-2016  საშუალო წლიური ხარჯვა - 3068.7 გრამი, თვეში ხარჯვა 255.73  გრამი</a:t>
            </a:r>
          </a:p>
          <a:p>
            <a:r>
              <a:rPr lang="ka-GE" baseline="0" dirty="0" smtClean="0"/>
              <a:t>2017 -2018  საშუალო წლიური ხარჯვა  - 131.41 გრამი, თვეში - 10.95 გრამი (შემცირდა თითქმის 23-ჯერ)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2014-2018</a:t>
            </a:r>
            <a:r>
              <a:rPr lang="en-US" baseline="0" dirty="0" smtClean="0"/>
              <a:t> </a:t>
            </a:r>
            <a:r>
              <a:rPr lang="ka-GE" baseline="0" dirty="0" smtClean="0"/>
              <a:t> საშუალო წლიური ხარჯვა - 5203.32 გრამი, თვეში ხარჯვა 433.61 გრამი</a:t>
            </a:r>
          </a:p>
          <a:p>
            <a:r>
              <a:rPr lang="ka-GE" baseline="0" dirty="0" smtClean="0"/>
              <a:t>2014-2016  საშუალო წლიური ხარჯვა - 7972.8 გრამი, თვეში ხარჯვა 664.4  გრამი</a:t>
            </a:r>
          </a:p>
          <a:p>
            <a:r>
              <a:rPr lang="ka-GE" baseline="0" dirty="0" smtClean="0"/>
              <a:t>2017 -2018  საშუალო წლიური ხარჯვა  - 699.4 გრამი, თვეში - 58.28 გრამი (შემცირდა 11-ჯერ)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45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2BA7B-0F68-4FAD-AFC5-2D417628E42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97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1771"/>
            <a:ext cx="8229600" cy="1143000"/>
          </a:xfrm>
        </p:spPr>
        <p:txBody>
          <a:bodyPr>
            <a:normAutofit/>
          </a:bodyPr>
          <a:lstStyle/>
          <a:p>
            <a:r>
              <a:rPr lang="ka-GE" sz="1400" dirty="0" smtClean="0"/>
              <a:t>სტატისტიკური  მონაცემები  </a:t>
            </a:r>
            <a:r>
              <a:rPr lang="ka-GE" sz="1400" b="1" dirty="0"/>
              <a:t>ბაკლოფენი</a:t>
            </a:r>
            <a:r>
              <a:rPr lang="ka-GE" sz="1400" b="1" dirty="0" smtClean="0"/>
              <a:t>ს</a:t>
            </a:r>
            <a:r>
              <a:rPr lang="en-US" sz="1400" b="1" dirty="0" smtClean="0"/>
              <a:t> </a:t>
            </a:r>
            <a:r>
              <a:rPr lang="ka-GE" sz="1400" dirty="0"/>
              <a:t>(</a:t>
            </a:r>
            <a:r>
              <a:rPr lang="ka-GE" sz="1400" dirty="0" smtClean="0"/>
              <a:t>გრამებში</a:t>
            </a:r>
            <a:r>
              <a:rPr lang="ka-GE" sz="1400" dirty="0"/>
              <a:t>) იმპორტის, მოხმარების და წლის ბოლოს არსებული ნაშთების  შესახებ </a:t>
            </a:r>
            <a:r>
              <a:rPr lang="ka-GE" sz="1400" dirty="0" smtClean="0"/>
              <a:t>2014-201</a:t>
            </a:r>
            <a:r>
              <a:rPr lang="en-US" sz="1400" dirty="0"/>
              <a:t>8</a:t>
            </a:r>
            <a:r>
              <a:rPr lang="ka-GE" sz="1400" dirty="0" smtClean="0"/>
              <a:t> წლებში და 2019 </a:t>
            </a:r>
            <a:r>
              <a:rPr lang="ka-GE" sz="1400" smtClean="0"/>
              <a:t>წლის სამ კვარტალში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188492"/>
              </p:ext>
            </p:extLst>
          </p:nvPr>
        </p:nvGraphicFramePr>
        <p:xfrm>
          <a:off x="228600" y="990601"/>
          <a:ext cx="8534400" cy="472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6096000"/>
            <a:ext cx="746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smtClean="0"/>
              <a:t>2014-2018 წლების ბაკლოფენის საშუალო წლიური ხარჯვა - 68186,4 გრამი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0398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080"/>
            <a:ext cx="8229600" cy="1143000"/>
          </a:xfrm>
        </p:spPr>
        <p:txBody>
          <a:bodyPr>
            <a:normAutofit/>
          </a:bodyPr>
          <a:lstStyle/>
          <a:p>
            <a:r>
              <a:rPr lang="ka-GE" sz="1400" dirty="0" smtClean="0"/>
              <a:t>სტატისტიკური </a:t>
            </a:r>
            <a:r>
              <a:rPr lang="ka-GE" sz="1400" dirty="0"/>
              <a:t>მონაცემები </a:t>
            </a:r>
            <a:r>
              <a:rPr lang="ka-GE" sz="1400" b="1" dirty="0" smtClean="0"/>
              <a:t>გაბაპენტინის</a:t>
            </a:r>
            <a:r>
              <a:rPr lang="en-US" sz="1400" dirty="0" smtClean="0"/>
              <a:t> </a:t>
            </a:r>
            <a:r>
              <a:rPr lang="ka-GE" sz="1400" dirty="0"/>
              <a:t>(გრამებში) </a:t>
            </a:r>
            <a:r>
              <a:rPr lang="ka-GE" sz="1400" dirty="0" smtClean="0"/>
              <a:t> იმპორტის, მოხმარების და წლის ბოლოს არსებული ნაშთების  </a:t>
            </a:r>
            <a:r>
              <a:rPr lang="ka-GE" sz="1400"/>
              <a:t>შესახებ </a:t>
            </a:r>
            <a:r>
              <a:rPr lang="ka-GE" sz="1400" smtClean="0"/>
              <a:t>2014-201</a:t>
            </a:r>
            <a:r>
              <a:rPr lang="en-US" sz="1400" dirty="0" smtClean="0"/>
              <a:t>8</a:t>
            </a:r>
            <a:r>
              <a:rPr lang="ka-GE" sz="1400" smtClean="0"/>
              <a:t> </a:t>
            </a:r>
            <a:r>
              <a:rPr lang="ka-GE" sz="1400"/>
              <a:t>წწ. და 2019 წლის </a:t>
            </a:r>
            <a:r>
              <a:rPr lang="ka-GE" sz="1400" smtClean="0"/>
              <a:t>სამ კვარტალში.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0907062"/>
              </p:ext>
            </p:extLst>
          </p:nvPr>
        </p:nvGraphicFramePr>
        <p:xfrm>
          <a:off x="457200" y="9144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8200" y="6096000"/>
            <a:ext cx="746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smtClean="0"/>
              <a:t>201</a:t>
            </a:r>
            <a:r>
              <a:rPr lang="en-US" sz="1200" smtClean="0"/>
              <a:t>6</a:t>
            </a:r>
            <a:r>
              <a:rPr lang="ka-GE" sz="1200" smtClean="0"/>
              <a:t>-2018 წლების გაბაპენტინის საშუალო წლიური ხარჯვა - </a:t>
            </a:r>
            <a:r>
              <a:rPr lang="en-US" sz="1200" smtClean="0"/>
              <a:t>1199028.586</a:t>
            </a:r>
            <a:r>
              <a:rPr lang="ka-GE" sz="1200" smtClean="0"/>
              <a:t> გრამი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8453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080"/>
            <a:ext cx="8229600" cy="1143000"/>
          </a:xfrm>
        </p:spPr>
        <p:txBody>
          <a:bodyPr>
            <a:normAutofit/>
          </a:bodyPr>
          <a:lstStyle/>
          <a:p>
            <a:r>
              <a:rPr lang="ka-GE" sz="1400"/>
              <a:t>სტატისტიკური მონაცემები </a:t>
            </a:r>
            <a:r>
              <a:rPr lang="ka-GE" sz="1400" b="1"/>
              <a:t>ზალეპლონის</a:t>
            </a:r>
            <a:r>
              <a:rPr lang="en-US" sz="1400" b="1" dirty="0"/>
              <a:t> </a:t>
            </a:r>
            <a:r>
              <a:rPr lang="ka-GE" sz="1400"/>
              <a:t>(</a:t>
            </a:r>
            <a:r>
              <a:rPr lang="ka-GE" sz="1400" smtClean="0"/>
              <a:t>გრამებში) იმპორტის</a:t>
            </a:r>
            <a:r>
              <a:rPr lang="ka-GE" sz="1400"/>
              <a:t>, მოხმარების და წლის ბოლოს არსებული ნაშთების  შესახებ 2014-2018 წწ. და 2019 წლის </a:t>
            </a:r>
            <a:r>
              <a:rPr lang="ka-GE" sz="1400" smtClean="0"/>
              <a:t>სამ კვარტალში.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22340"/>
              </p:ext>
            </p:extLst>
          </p:nvPr>
        </p:nvGraphicFramePr>
        <p:xfrm>
          <a:off x="457200" y="9144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6096000"/>
            <a:ext cx="746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smtClean="0"/>
              <a:t>2014-2018 წლების ზალეპლონის საშუალო წლიური ხარჯვა - 1204,06 გრამი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742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600"/>
              <a:t>სტატისტიკური მონაცემები </a:t>
            </a:r>
            <a:r>
              <a:rPr lang="ka-GE" sz="1600" b="1"/>
              <a:t>ზოპიკლონის</a:t>
            </a:r>
            <a:r>
              <a:rPr lang="en-US" sz="1600" b="1" dirty="0"/>
              <a:t> </a:t>
            </a:r>
            <a:r>
              <a:rPr lang="ka-GE" sz="1600" b="1"/>
              <a:t> </a:t>
            </a:r>
            <a:r>
              <a:rPr lang="ka-GE" sz="1600"/>
              <a:t>(გრამებში) იმპორტის, მოხმარების და წლის ბოლოს არსებული ნაშთების  შესახებ 2014-2018 წწ. და 2019 წლის </a:t>
            </a:r>
            <a:r>
              <a:rPr lang="ka-GE" sz="1600" smtClean="0"/>
              <a:t>სამ კვარტალში.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5230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6308725"/>
            <a:ext cx="746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smtClean="0"/>
              <a:t>2014-2018 წლების ზოპიკლონის საშუალო წლიური ხარჯვა - 5757,97 გრამი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7858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400" smtClean="0"/>
              <a:t>სტატისტიკური  მონაცემები  </a:t>
            </a:r>
            <a:r>
              <a:rPr lang="ka-GE" sz="1400" b="1" smtClean="0"/>
              <a:t>ტროპიკამიდის</a:t>
            </a:r>
            <a:r>
              <a:rPr lang="en-US" sz="1400" dirty="0" smtClean="0"/>
              <a:t> </a:t>
            </a:r>
            <a:r>
              <a:rPr lang="ka-GE" sz="1400" smtClean="0"/>
              <a:t>(გრამებში) იმპორტის</a:t>
            </a:r>
            <a:r>
              <a:rPr lang="ka-GE" sz="1400" dirty="0"/>
              <a:t>, მოხმარების და წლის ბოლოს არსებული ნაშთების  </a:t>
            </a:r>
            <a:r>
              <a:rPr lang="ka-GE" sz="1400"/>
              <a:t>შესახებ </a:t>
            </a:r>
            <a:r>
              <a:rPr lang="ka-GE" sz="1400" smtClean="0"/>
              <a:t>2014-2018 </a:t>
            </a:r>
            <a:r>
              <a:rPr lang="ka-GE" sz="1400"/>
              <a:t>წწ. და 2019 წლის </a:t>
            </a:r>
            <a:r>
              <a:rPr lang="ka-GE" sz="1400" smtClean="0"/>
              <a:t>სამ კვარტალში.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6326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685800" y="6248400"/>
            <a:ext cx="8001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400"/>
              <a:t>2014-2018 წლების </a:t>
            </a:r>
            <a:r>
              <a:rPr lang="ka-GE" sz="1400" smtClean="0"/>
              <a:t>ტროპიკამიდის </a:t>
            </a:r>
            <a:r>
              <a:rPr lang="ka-GE" sz="1400"/>
              <a:t>საშუალო წლიური ხარჯვა - </a:t>
            </a:r>
            <a:r>
              <a:rPr lang="ka-GE" sz="1400" smtClean="0"/>
              <a:t>1920,068 გრამი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819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>
            <a:normAutofit/>
          </a:bodyPr>
          <a:lstStyle/>
          <a:p>
            <a:r>
              <a:rPr lang="ka-GE" sz="1400" dirty="0" smtClean="0"/>
              <a:t>სტატისტიკური მონაცემები კომბინირებულ პრეპარატებში შემავალი </a:t>
            </a:r>
            <a:r>
              <a:rPr lang="ka-GE" sz="1400" b="1" dirty="0" smtClean="0"/>
              <a:t>დექსტრომეტორფანის </a:t>
            </a:r>
            <a:r>
              <a:rPr lang="ka-GE" sz="1400" dirty="0" smtClean="0"/>
              <a:t>(გრამებში) </a:t>
            </a:r>
            <a:r>
              <a:rPr lang="ka-GE" sz="1400" dirty="0"/>
              <a:t>იმპორტის, მოხმარების და წლის ბოლოს არსებული ნაშთების  </a:t>
            </a:r>
            <a:r>
              <a:rPr lang="ka-GE" sz="1400"/>
              <a:t>შესახებ </a:t>
            </a:r>
            <a:r>
              <a:rPr lang="ka-GE" sz="1400" smtClean="0"/>
              <a:t>2014-2018 </a:t>
            </a:r>
            <a:r>
              <a:rPr lang="ka-GE" sz="1400"/>
              <a:t>წწ. და 2019 წლის </a:t>
            </a:r>
            <a:r>
              <a:rPr lang="ka-GE" sz="1400" smtClean="0"/>
              <a:t>სამ კვარტალში.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95128"/>
              </p:ext>
            </p:extLst>
          </p:nvPr>
        </p:nvGraphicFramePr>
        <p:xfrm>
          <a:off x="533400" y="10668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9600" y="60960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/>
              <a:t>2018 წელს შპს </a:t>
            </a:r>
            <a:r>
              <a:rPr lang="ka-GE" sz="1400" dirty="0"/>
              <a:t>ჰუმანითი ჯორჯიას მიერ </a:t>
            </a:r>
            <a:r>
              <a:rPr lang="ka-GE" sz="1400" dirty="0" smtClean="0"/>
              <a:t>ვარგისიანობის </a:t>
            </a:r>
            <a:r>
              <a:rPr lang="ka-GE" sz="1400" dirty="0"/>
              <a:t>ვადის გასვლის გამო განადგურდა  19467.06 </a:t>
            </a:r>
            <a:r>
              <a:rPr lang="ka-GE" sz="1400" dirty="0" smtClean="0"/>
              <a:t>გრამი დექსტრომეტორფანის შემცველი კომბინირებული პრეპატატი.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685800" y="5599211"/>
            <a:ext cx="8153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400"/>
              <a:t>2014-2018 წლების </a:t>
            </a:r>
            <a:r>
              <a:rPr lang="ka-GE" sz="1400" smtClean="0"/>
              <a:t>დექსტრომეტორფანის საშუალო </a:t>
            </a:r>
            <a:r>
              <a:rPr lang="ka-GE" sz="1400"/>
              <a:t>წლიური ხარჯვა - </a:t>
            </a:r>
            <a:r>
              <a:rPr lang="ka-GE" sz="1400" smtClean="0"/>
              <a:t>9096,732 </a:t>
            </a:r>
            <a:r>
              <a:rPr lang="ka-GE" sz="1400"/>
              <a:t>გრამი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6129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1400"/>
              <a:t>ტრიჰექსილფენიდილის ჰიდროქლორიდი</a:t>
            </a:r>
            <a:r>
              <a:rPr lang="ka-GE" sz="1400"/>
              <a:t> (</a:t>
            </a:r>
            <a:r>
              <a:rPr lang="ka-GE" sz="1400" b="1"/>
              <a:t>ციკლოდოლი</a:t>
            </a:r>
            <a:r>
              <a:rPr lang="ka-GE" sz="1400"/>
              <a:t>)</a:t>
            </a:r>
            <a:r>
              <a:rPr lang="en-US" sz="1400"/>
              <a:t/>
            </a:r>
            <a:br>
              <a:rPr lang="en-US" sz="1400"/>
            </a:br>
            <a:r>
              <a:rPr lang="en-US" sz="1400"/>
              <a:t/>
            </a:r>
            <a:br>
              <a:rPr lang="en-US" sz="1400"/>
            </a:br>
            <a:r>
              <a:rPr lang="ka-GE" sz="1400"/>
              <a:t>სამკურნალო საშუალებეზე არ არის განსაზღვრული ქვეყნის შიდა კვოტა.</a:t>
            </a:r>
            <a:r>
              <a:rPr lang="en-US" sz="1400"/>
              <a:t/>
            </a:r>
            <a:br>
              <a:rPr lang="en-US" sz="1400"/>
            </a:br>
            <a:r>
              <a:rPr lang="ka-GE" sz="1400"/>
              <a:t> სტატისტიკური მონაცემები ციკლოდოლის (გრამებში) იმპორტის, მოხმარების და წლის ბოლოს არსებული ნაშთებისშესახებ 2014-201</a:t>
            </a:r>
            <a:r>
              <a:rPr lang="en-US" sz="1400"/>
              <a:t>8 </a:t>
            </a:r>
            <a:r>
              <a:rPr lang="ka-GE" sz="1400"/>
              <a:t>წწ. და 2019 წლის სამ კვარტალში.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119637"/>
              </p:ext>
            </p:extLst>
          </p:nvPr>
        </p:nvGraphicFramePr>
        <p:xfrm>
          <a:off x="228600" y="1447800"/>
          <a:ext cx="8534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8674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/>
              <a:t>ციკლოდოლის საშუალო წლიური მოხმარება 5 წლის სტატისტიკური მონაცემებით დაახლოებით შეადგენს </a:t>
            </a:r>
            <a:r>
              <a:rPr lang="ka-GE" sz="1200" smtClean="0"/>
              <a:t>1</a:t>
            </a:r>
            <a:r>
              <a:rPr lang="en-US" sz="1200" smtClean="0"/>
              <a:t>6368.41</a:t>
            </a:r>
            <a:r>
              <a:rPr lang="ka-GE" sz="1200" smtClean="0"/>
              <a:t> </a:t>
            </a:r>
            <a:r>
              <a:rPr lang="ka-GE" sz="1200"/>
              <a:t>გრამს.</a:t>
            </a:r>
          </a:p>
          <a:p>
            <a:r>
              <a:rPr lang="ka-GE" sz="1200"/>
              <a:t>2019 წელს იმპორტზე გაცემული წინასწარი შეთანხმების დოკუმენტებით შემოსატანია 2803.68 გრამი ციკლოდოლი</a:t>
            </a:r>
            <a:endParaRPr lang="en-US" sz="1200" smtClean="0"/>
          </a:p>
        </p:txBody>
      </p:sp>
    </p:spTree>
    <p:extLst>
      <p:ext uri="{BB962C8B-B14F-4D97-AF65-F5344CB8AC3E}">
        <p14:creationId xmlns:p14="http://schemas.microsoft.com/office/powerpoint/2010/main" val="213566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a-GE" sz="1400" b="1" dirty="0" smtClean="0"/>
              <a:t>პრეგაბალინი</a:t>
            </a:r>
            <a:br>
              <a:rPr lang="ka-GE" sz="1400" b="1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ka-GE" sz="1400" dirty="0" smtClean="0"/>
              <a:t>სამკურნალო </a:t>
            </a:r>
            <a:r>
              <a:rPr lang="ka-GE" sz="1400" dirty="0" smtClean="0"/>
              <a:t>საშუალებ</a:t>
            </a:r>
            <a:r>
              <a:rPr lang="ka-GE" sz="1400" dirty="0"/>
              <a:t>ა</a:t>
            </a:r>
            <a:r>
              <a:rPr lang="ka-GE" sz="1400" dirty="0" smtClean="0"/>
              <a:t>ზე </a:t>
            </a:r>
            <a:r>
              <a:rPr lang="ka-GE" sz="1400" dirty="0"/>
              <a:t>არ არის განსაზღვრული ქვეყნის შიდა კვოტა.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ka-GE" sz="1400" dirty="0"/>
              <a:t> სტატისტიკური მონაცემები </a:t>
            </a:r>
            <a:r>
              <a:rPr lang="ka-GE" sz="1400" dirty="0" smtClean="0"/>
              <a:t>პრეგაბალინის </a:t>
            </a:r>
            <a:r>
              <a:rPr lang="ka-GE" sz="1400" dirty="0"/>
              <a:t>(გრამებში) იმპორტის, მოხმარების და წლის ბოლოს არსებული </a:t>
            </a:r>
            <a:r>
              <a:rPr lang="ka-GE" sz="1400" dirty="0" smtClean="0"/>
              <a:t>ნაშთების შესახებ </a:t>
            </a:r>
            <a:r>
              <a:rPr lang="ka-GE" sz="1400" dirty="0"/>
              <a:t>2014-201</a:t>
            </a:r>
            <a:r>
              <a:rPr lang="en-US" sz="1400" dirty="0"/>
              <a:t>8 </a:t>
            </a:r>
            <a:r>
              <a:rPr lang="ka-GE" sz="1400" dirty="0"/>
              <a:t>წწ. და 2019 წლის სამ კვარტალში.</a:t>
            </a:r>
            <a:endParaRPr lang="en-US" sz="1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2472441"/>
              </p:ext>
            </p:extLst>
          </p:nvPr>
        </p:nvGraphicFramePr>
        <p:xfrm>
          <a:off x="228600" y="1447800"/>
          <a:ext cx="8534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843337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smtClean="0"/>
              <a:t>პრეგაბალინის </a:t>
            </a:r>
            <a:r>
              <a:rPr lang="ka-GE" sz="1200" dirty="0"/>
              <a:t>საშუალო წლიური მოხმარება 5 წლის სტატისტიკური მონაცემებით დაახლოებით </a:t>
            </a:r>
            <a:r>
              <a:rPr lang="ka-GE" sz="1200"/>
              <a:t>შეადგენს </a:t>
            </a:r>
            <a:r>
              <a:rPr lang="ka-GE" sz="1200" smtClean="0"/>
              <a:t>69583,77 </a:t>
            </a:r>
            <a:r>
              <a:rPr lang="ka-GE" sz="1200"/>
              <a:t>გრამს</a:t>
            </a:r>
            <a:r>
              <a:rPr lang="ka-GE" sz="1200" smtClean="0"/>
              <a:t>.</a:t>
            </a:r>
          </a:p>
          <a:p>
            <a:r>
              <a:rPr lang="ka-GE" sz="1200" smtClean="0"/>
              <a:t>2019 წლის </a:t>
            </a:r>
            <a:r>
              <a:rPr lang="en-US" sz="1200" smtClean="0"/>
              <a:t>IV </a:t>
            </a:r>
            <a:r>
              <a:rPr lang="ka-GE" sz="1200" smtClean="0"/>
              <a:t> კვარტალში განხორციელდა - </a:t>
            </a:r>
            <a:r>
              <a:rPr lang="en-US" sz="1200" smtClean="0"/>
              <a:t>53428.8</a:t>
            </a:r>
            <a:r>
              <a:rPr lang="ka-GE" sz="1200" smtClean="0"/>
              <a:t> გრამი პრეგაბალინის იმპორტი</a:t>
            </a:r>
          </a:p>
          <a:p>
            <a:r>
              <a:rPr lang="ka-GE" sz="1200"/>
              <a:t>იმპორტზე გაცემული წინასწარი შეთანხმების </a:t>
            </a:r>
            <a:r>
              <a:rPr lang="ka-GE" sz="1200" smtClean="0"/>
              <a:t>დოკუმენტებით  შემოსატანია </a:t>
            </a:r>
            <a:r>
              <a:rPr lang="ka-GE" sz="1200"/>
              <a:t>17100 </a:t>
            </a:r>
            <a:r>
              <a:rPr lang="ka-GE" sz="1200" smtClean="0"/>
              <a:t>გრამი</a:t>
            </a:r>
            <a:endParaRPr lang="en-US" sz="1200" smtClean="0"/>
          </a:p>
        </p:txBody>
      </p:sp>
    </p:spTree>
    <p:extLst>
      <p:ext uri="{BB962C8B-B14F-4D97-AF65-F5344CB8AC3E}">
        <p14:creationId xmlns:p14="http://schemas.microsoft.com/office/powerpoint/2010/main" val="91096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2517</TotalTime>
  <Words>487</Words>
  <Application>Microsoft Office PowerPoint</Application>
  <PresentationFormat>On-screen Show (4:3)</PresentationFormat>
  <Paragraphs>66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სტატისტიკური  მონაცემები  ბაკლოფენის (გრამებში) იმპორტის, მოხმარების და წლის ბოლოს არსებული ნაშთების  შესახებ 2014-2018 წლებში და 2019 წლის სამ კვარტალში</vt:lpstr>
      <vt:lpstr>სტატისტიკური მონაცემები გაბაპენტინის (გრამებში)  იმპორტის, მოხმარების და წლის ბოლოს არსებული ნაშთების  შესახებ 2014-2018 წწ. და 2019 წლის სამ კვარტალში.</vt:lpstr>
      <vt:lpstr>სტატისტიკური მონაცემები ზალეპლონის (გრამებში) იმპორტის, მოხმარების და წლის ბოლოს არსებული ნაშთების  შესახებ 2014-2018 წწ. და 2019 წლის სამ კვარტალში.</vt:lpstr>
      <vt:lpstr>სტატისტიკური მონაცემები ზოპიკლონის  (გრამებში) იმპორტის, მოხმარების და წლის ბოლოს არსებული ნაშთების  შესახებ 2014-2018 წწ. და 2019 წლის სამ კვარტალში.</vt:lpstr>
      <vt:lpstr>სტატისტიკური  მონაცემები  ტროპიკამიდის (გრამებში) იმპორტის, მოხმარების და წლის ბოლოს არსებული ნაშთების  შესახებ 2014-2018 წწ. და 2019 წლის სამ კვარტალში.</vt:lpstr>
      <vt:lpstr>სტატისტიკური მონაცემები კომბინირებულ პრეპარატებში შემავალი დექსტრომეტორფანის (გრამებში) იმპორტის, მოხმარების და წლის ბოლოს არსებული ნაშთების  შესახებ 2014-2018 წწ. და 2019 წლის სამ კვარტალში.</vt:lpstr>
      <vt:lpstr>ტრიჰექსილფენიდილის ჰიდროქლორიდი (ციკლოდოლი)  სამკურნალო საშუალებეზე არ არის განსაზღვრული ქვეყნის შიდა კვოტა.  სტატისტიკური მონაცემები ციკლოდოლის (გრამებში) იმპორტის, მოხმარების და წლის ბოლოს არსებული ნაშთებისშესახებ 2014-2018 წწ. და 2019 წლის სამ კვარტალში.</vt:lpstr>
      <vt:lpstr>პრეგაბალინი  სამკურნალო საშუალებაზე არ არის განსაზღვრული ქვეყნის შიდა კვოტა.  სტატისტიკური მონაცემები პრეგაბალინის (გრამებში) იმპორტის, მოხმარების და წლის ბოლოს არსებული ნაშთების შესახებ 2014-2018 წწ. და 2019 წლის სამ კვარტალში.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გაბაპენტინი</dc:title>
  <dc:creator>Maia Tsotsoria</dc:creator>
  <cp:lastModifiedBy>Nana Shashiashvili</cp:lastModifiedBy>
  <cp:revision>142</cp:revision>
  <cp:lastPrinted>2019-12-26T11:09:24Z</cp:lastPrinted>
  <dcterms:created xsi:type="dcterms:W3CDTF">2006-08-16T00:00:00Z</dcterms:created>
  <dcterms:modified xsi:type="dcterms:W3CDTF">2019-12-30T11:24:56Z</dcterms:modified>
</cp:coreProperties>
</file>