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media/image3.jpg" ContentType="image/jpeg"/>
  <Override PartName="/ppt/notesSlides/notesSlide7.xml" ContentType="application/vnd.openxmlformats-officedocument.presentationml.notesSlide+xml"/>
  <Override PartName="/ppt/media/image4.jpg" ContentType="image/jpe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60" r:id="rId5"/>
    <p:sldId id="270" r:id="rId6"/>
    <p:sldId id="261" r:id="rId7"/>
    <p:sldId id="269" r:id="rId8"/>
    <p:sldId id="264" r:id="rId9"/>
    <p:sldId id="265" r:id="rId10"/>
    <p:sldId id="266" r:id="rId11"/>
    <p:sldId id="268"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733" autoAdjust="0"/>
  </p:normalViewPr>
  <p:slideViewPr>
    <p:cSldViewPr snapToGrid="0">
      <p:cViewPr varScale="1">
        <p:scale>
          <a:sx n="78" d="100"/>
          <a:sy n="78" d="100"/>
        </p:scale>
        <p:origin x="-93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7343479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70ec213c84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70ec213c84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70ec213c84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70ec213c84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7e3ecc4dc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7e3ecc4dc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7e3ecc4dc6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7e3ecc4dc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7e3ecc4dc6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7e3ecc4dc6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4080215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e3ecc4dc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e3ecc4dc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7e3ecc4dc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7e3ecc4dc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dirty="0" err="1" smtClean="0"/>
              <a:t>სკარანტინო</a:t>
            </a:r>
            <a:r>
              <a:rPr baseline="0" dirty="0" smtClean="0"/>
              <a:t> </a:t>
            </a:r>
            <a:r>
              <a:rPr baseline="0" dirty="0" err="1" smtClean="0"/>
              <a:t>და</a:t>
            </a:r>
            <a:r>
              <a:rPr baseline="0" dirty="0" smtClean="0"/>
              <a:t> </a:t>
            </a:r>
            <a:r>
              <a:rPr baseline="0" dirty="0" err="1" smtClean="0"/>
              <a:t>სამკურნალო</a:t>
            </a:r>
            <a:r>
              <a:rPr baseline="0" dirty="0" smtClean="0"/>
              <a:t> </a:t>
            </a:r>
            <a:r>
              <a:rPr baseline="0" dirty="0" err="1" smtClean="0"/>
              <a:t>დაწესებულებებისდაცვას</a:t>
            </a:r>
            <a:r>
              <a:rPr baseline="0" dirty="0" smtClean="0"/>
              <a:t> - </a:t>
            </a:r>
            <a:r>
              <a:rPr baseline="0" dirty="0" err="1" smtClean="0"/>
              <a:t>ორივეს</a:t>
            </a:r>
            <a:r>
              <a:rPr baseline="0" dirty="0" smtClean="0"/>
              <a:t> </a:t>
            </a:r>
            <a:r>
              <a:rPr baseline="0" dirty="0" err="1" smtClean="0"/>
              <a:t>ტრანსპორტირებას</a:t>
            </a:r>
            <a:r>
              <a:rPr baseline="0" dirty="0" smtClean="0"/>
              <a:t> </a:t>
            </a:r>
            <a:r>
              <a:rPr baseline="0" dirty="0" err="1" smtClean="0"/>
              <a:t>უზრუნველყოფს</a:t>
            </a:r>
            <a:r>
              <a:rPr baseline="0" dirty="0" smtClean="0"/>
              <a:t> </a:t>
            </a:r>
            <a:r>
              <a:rPr baseline="0" dirty="0" err="1" smtClean="0"/>
              <a:t>საგანგებო</a:t>
            </a:r>
            <a:r>
              <a:rPr baseline="0" dirty="0" smtClean="0"/>
              <a:t> </a:t>
            </a:r>
            <a:r>
              <a:rPr baseline="0" dirty="0" err="1" smtClean="0"/>
              <a:t>სიტუაციების</a:t>
            </a:r>
            <a:r>
              <a:rPr baseline="0" dirty="0" smtClean="0"/>
              <a:t> </a:t>
            </a:r>
            <a:r>
              <a:rPr baseline="0" dirty="0" err="1" smtClean="0"/>
              <a:t>მართვის</a:t>
            </a:r>
            <a:r>
              <a:rPr baseline="0" dirty="0" smtClean="0"/>
              <a:t> </a:t>
            </a:r>
            <a:r>
              <a:rPr baseline="0" dirty="0" err="1" smtClean="0"/>
              <a:t>სამსახური</a:t>
            </a:r>
            <a:r>
              <a:rPr baseline="0" dirty="0" smtClean="0"/>
              <a:t>  </a:t>
            </a:r>
            <a:r>
              <a:rPr baseline="0" dirty="0" err="1" smtClean="0"/>
              <a:t>ბლა</a:t>
            </a:r>
            <a:r>
              <a:rPr baseline="0" dirty="0" smtClean="0"/>
              <a:t> </a:t>
            </a:r>
            <a:r>
              <a:rPr baseline="0" dirty="0" err="1" smtClean="0"/>
              <a:t>ბლა</a:t>
            </a:r>
            <a:r>
              <a:rPr baseline="0" dirty="0" smtClean="0"/>
              <a:t>. </a:t>
            </a:r>
            <a:r>
              <a:rPr baseline="0" dirty="0" err="1" smtClean="0"/>
              <a:t>ხოლო</a:t>
            </a:r>
            <a:r>
              <a:rPr baseline="0" dirty="0" smtClean="0"/>
              <a:t> </a:t>
            </a:r>
            <a:r>
              <a:rPr baseline="0" dirty="0" err="1" smtClean="0"/>
              <a:t>ტრანსპორტირების</a:t>
            </a:r>
            <a:r>
              <a:rPr baseline="0" dirty="0" smtClean="0"/>
              <a:t> </a:t>
            </a:r>
            <a:r>
              <a:rPr baseline="0" dirty="0" err="1" smtClean="0"/>
              <a:t>ასევე</a:t>
            </a:r>
            <a:r>
              <a:rPr baseline="0" dirty="0" smtClean="0"/>
              <a:t> </a:t>
            </a:r>
            <a:r>
              <a:rPr baseline="0" dirty="0" err="1" smtClean="0"/>
              <a:t>სამედიცინო</a:t>
            </a:r>
            <a:r>
              <a:rPr baseline="0" dirty="0" smtClean="0"/>
              <a:t> </a:t>
            </a:r>
            <a:r>
              <a:rPr baseline="0" dirty="0" err="1" smtClean="0"/>
              <a:t>და</a:t>
            </a:r>
            <a:r>
              <a:rPr baseline="0" dirty="0" smtClean="0"/>
              <a:t> </a:t>
            </a:r>
            <a:r>
              <a:rPr baseline="0" dirty="0" err="1" smtClean="0"/>
              <a:t>საკარანტინო</a:t>
            </a:r>
            <a:r>
              <a:rPr baseline="0" dirty="0" smtClean="0"/>
              <a:t> </a:t>
            </a:r>
            <a:r>
              <a:rPr baseline="0" dirty="0" err="1" smtClean="0"/>
              <a:t>დაწესებულბების</a:t>
            </a:r>
            <a:r>
              <a:rPr baseline="0" dirty="0" smtClean="0"/>
              <a:t> </a:t>
            </a:r>
            <a:r>
              <a:rPr baseline="0" dirty="0" err="1" smtClean="0"/>
              <a:t>უსაფრთხოება</a:t>
            </a:r>
            <a:r>
              <a:rPr baseline="0" dirty="0" smtClean="0"/>
              <a:t> </a:t>
            </a:r>
            <a:r>
              <a:rPr baseline="0" dirty="0" err="1" smtClean="0"/>
              <a:t>უზრუნველყოფს</a:t>
            </a:r>
            <a:r>
              <a:rPr baseline="0" dirty="0" smtClean="0"/>
              <a:t> </a:t>
            </a:r>
            <a:r>
              <a:rPr baseline="0" dirty="0" err="1" smtClean="0"/>
              <a:t>შსს</a:t>
            </a:r>
            <a:r>
              <a:rPr baseline="0" dirty="0" smtClean="0"/>
              <a:t> </a:t>
            </a:r>
            <a:r>
              <a:rPr baseline="0" dirty="0" err="1" smtClean="0"/>
              <a:t>საპატრულო</a:t>
            </a:r>
            <a:r>
              <a:rPr baseline="0" dirty="0" smtClean="0"/>
              <a:t> </a:t>
            </a:r>
            <a:r>
              <a:rPr baseline="0" dirty="0" err="1" smtClean="0"/>
              <a:t>პოლიციის</a:t>
            </a:r>
            <a:r>
              <a:rPr baseline="0" dirty="0" smtClean="0"/>
              <a:t> </a:t>
            </a:r>
            <a:r>
              <a:rPr baseline="0" dirty="0" err="1" smtClean="0"/>
              <a:t>დეპარტამენტი</a:t>
            </a:r>
            <a:r>
              <a:rPr baseline="0" dirty="0" smtClean="0"/>
              <a:t>, </a:t>
            </a:r>
            <a:r>
              <a:rPr baseline="0" dirty="0" err="1" smtClean="0"/>
              <a:t>შსს</a:t>
            </a:r>
            <a:r>
              <a:rPr baseline="0" dirty="0" smtClean="0"/>
              <a:t> </a:t>
            </a:r>
            <a:r>
              <a:rPr baseline="0" dirty="0" err="1" smtClean="0"/>
              <a:t>სსიპ</a:t>
            </a:r>
            <a:r>
              <a:rPr baseline="0" dirty="0" smtClean="0"/>
              <a:t> </a:t>
            </a:r>
            <a:r>
              <a:rPr baseline="0" dirty="0" err="1" smtClean="0"/>
              <a:t>დაცვის</a:t>
            </a:r>
            <a:r>
              <a:rPr baseline="0" dirty="0" smtClean="0"/>
              <a:t> </a:t>
            </a:r>
            <a:r>
              <a:rPr baseline="0" dirty="0" err="1" smtClean="0"/>
              <a:t>პოლიცია</a:t>
            </a:r>
            <a:endParaRPr baseline="0" dirty="0" smtClean="0"/>
          </a:p>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7e3ecc4dc6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7e3ecc4dc6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7e3ecc4dc6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7e3ecc4dc6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600" dirty="0">
                <a:solidFill>
                  <a:schemeClr val="tx1"/>
                </a:solidFill>
              </a:rPr>
              <a:t>ახალი კორონავირუსული დაავადება (COVID-19)</a:t>
            </a:r>
            <a:endParaRPr sz="3600" dirty="0">
              <a:solidFill>
                <a:schemeClr val="tx1"/>
              </a:solidFill>
            </a:endParaRPr>
          </a:p>
        </p:txBody>
      </p:sp>
      <p:sp>
        <p:nvSpPr>
          <p:cNvPr id="55" name="Google Shape;55;p13"/>
          <p:cNvSpPr txBox="1">
            <a:spLocks noGrp="1"/>
          </p:cNvSpPr>
          <p:nvPr>
            <p:ph type="subTitle" idx="1"/>
          </p:nvPr>
        </p:nvSpPr>
        <p:spPr>
          <a:xfrm>
            <a:off x="311700" y="2834125"/>
            <a:ext cx="8367900" cy="143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400" dirty="0">
                <a:solidFill>
                  <a:schemeClr val="tx1"/>
                </a:solidFill>
              </a:rPr>
              <a:t>   </a:t>
            </a:r>
            <a:endParaRPr sz="2400" dirty="0">
              <a:solidFill>
                <a:schemeClr val="tx1"/>
              </a:solidFill>
            </a:endParaRPr>
          </a:p>
          <a:p>
            <a:pPr marL="0" lvl="0" indent="0" algn="ctr" rtl="0">
              <a:spcBef>
                <a:spcPts val="0"/>
              </a:spcBef>
              <a:spcAft>
                <a:spcPts val="0"/>
              </a:spcAft>
              <a:buNone/>
            </a:pPr>
            <a:r>
              <a:rPr lang="en" sz="2400" dirty="0">
                <a:solidFill>
                  <a:schemeClr val="tx1"/>
                </a:solidFill>
              </a:rPr>
              <a:t>ქვეყანაში შემოსული მგზავრების მართვის სქემა</a:t>
            </a:r>
            <a:endParaRPr sz="2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3"/>
          <p:cNvSpPr txBox="1"/>
          <p:nvPr/>
        </p:nvSpPr>
        <p:spPr>
          <a:xfrm>
            <a:off x="0" y="-27576"/>
            <a:ext cx="9144000" cy="5171076"/>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000" b="1" dirty="0">
                <a:solidFill>
                  <a:schemeClr val="dk1"/>
                </a:solidFill>
              </a:rPr>
              <a:t>საკარანტინო დაწესებულებები</a:t>
            </a:r>
            <a:r>
              <a:rPr lang="en" sz="2000" b="1" dirty="0" smtClean="0"/>
              <a:t>:</a:t>
            </a:r>
            <a:endParaRPr lang="ka-GE" sz="2000" b="1" dirty="0" smtClean="0"/>
          </a:p>
          <a:p>
            <a:pPr marL="0" lvl="0" indent="0" algn="l" rtl="0">
              <a:lnSpc>
                <a:spcPct val="115000"/>
              </a:lnSpc>
              <a:spcBef>
                <a:spcPts val="0"/>
              </a:spcBef>
              <a:spcAft>
                <a:spcPts val="0"/>
              </a:spcAft>
              <a:buNone/>
            </a:pPr>
            <a:endParaRPr sz="2000" b="1" dirty="0"/>
          </a:p>
          <a:p>
            <a:pPr marL="0" lvl="0" indent="0" algn="l" rtl="0">
              <a:lnSpc>
                <a:spcPct val="115000"/>
              </a:lnSpc>
              <a:spcBef>
                <a:spcPts val="0"/>
              </a:spcBef>
              <a:spcAft>
                <a:spcPts val="0"/>
              </a:spcAft>
              <a:buNone/>
            </a:pPr>
            <a:r>
              <a:rPr lang="en" sz="1700" b="1" dirty="0" smtClean="0"/>
              <a:t>თბილისი</a:t>
            </a:r>
            <a:endParaRPr sz="1700" dirty="0"/>
          </a:p>
          <a:p>
            <a:pPr marL="457200" lvl="0" indent="-355600" algn="l" rtl="0">
              <a:lnSpc>
                <a:spcPct val="115000"/>
              </a:lnSpc>
              <a:spcBef>
                <a:spcPts val="0"/>
              </a:spcBef>
              <a:spcAft>
                <a:spcPts val="0"/>
              </a:spcAft>
              <a:buSzPts val="2000"/>
              <a:buAutoNum type="arabicPeriod"/>
            </a:pPr>
            <a:r>
              <a:rPr lang="en" sz="1700" dirty="0">
                <a:solidFill>
                  <a:schemeClr val="dk1"/>
                </a:solidFill>
              </a:rPr>
              <a:t>სს ტუბერკულოზის და ფილტვის დაავადებათა ეროვნული ცენტრი</a:t>
            </a:r>
            <a:endParaRPr sz="1700" dirty="0"/>
          </a:p>
          <a:p>
            <a:pPr marL="457200" lvl="0" indent="-355600" algn="l" rtl="0">
              <a:lnSpc>
                <a:spcPct val="115000"/>
              </a:lnSpc>
              <a:spcBef>
                <a:spcPts val="0"/>
              </a:spcBef>
              <a:spcAft>
                <a:spcPts val="0"/>
              </a:spcAft>
              <a:buSzPts val="2000"/>
              <a:buAutoNum type="arabicPeriod"/>
            </a:pPr>
            <a:r>
              <a:rPr lang="en" sz="1700" dirty="0"/>
              <a:t>შპს “ვივამედი”</a:t>
            </a:r>
            <a:endParaRPr sz="1700" dirty="0"/>
          </a:p>
          <a:p>
            <a:pPr marL="457200" lvl="0" indent="-355600" algn="l" rtl="0">
              <a:lnSpc>
                <a:spcPct val="115000"/>
              </a:lnSpc>
              <a:spcBef>
                <a:spcPts val="0"/>
              </a:spcBef>
              <a:spcAft>
                <a:spcPts val="0"/>
              </a:spcAft>
              <a:buSzPts val="2000"/>
              <a:buAutoNum type="arabicPeriod"/>
            </a:pPr>
            <a:r>
              <a:rPr lang="en" sz="1700" dirty="0"/>
              <a:t>შპს “აკადემიკოს ნიკოლოზ ყიფშიძის სახელობის ცენტრალური საუნივერსიტეტო კლინიკა” (რესპუბლიკური საავადმყოფო)</a:t>
            </a:r>
            <a:endParaRPr sz="1700" dirty="0"/>
          </a:p>
          <a:p>
            <a:pPr marL="0" lvl="0" indent="0" algn="l" rtl="0">
              <a:lnSpc>
                <a:spcPct val="115000"/>
              </a:lnSpc>
              <a:spcBef>
                <a:spcPts val="0"/>
              </a:spcBef>
              <a:spcAft>
                <a:spcPts val="0"/>
              </a:spcAft>
              <a:buNone/>
            </a:pPr>
            <a:r>
              <a:rPr lang="en" sz="1700" b="1" dirty="0"/>
              <a:t>საჩხერე</a:t>
            </a:r>
            <a:endParaRPr sz="1700" b="1" dirty="0"/>
          </a:p>
          <a:p>
            <a:pPr marL="457200" lvl="0" indent="-355600" algn="l" rtl="0">
              <a:lnSpc>
                <a:spcPct val="115000"/>
              </a:lnSpc>
              <a:spcBef>
                <a:spcPts val="0"/>
              </a:spcBef>
              <a:spcAft>
                <a:spcPts val="0"/>
              </a:spcAft>
              <a:buSzPts val="2000"/>
              <a:buAutoNum type="arabicPeriod"/>
            </a:pPr>
            <a:r>
              <a:rPr lang="en" sz="1700" dirty="0"/>
              <a:t>ააიპ “დოსტაქარი სასტუმრო “მედიჰაუსი”</a:t>
            </a:r>
            <a:endParaRPr sz="1700" dirty="0"/>
          </a:p>
          <a:p>
            <a:pPr marL="0" lvl="0" indent="0" algn="l" rtl="0">
              <a:lnSpc>
                <a:spcPct val="115000"/>
              </a:lnSpc>
              <a:spcBef>
                <a:spcPts val="0"/>
              </a:spcBef>
              <a:spcAft>
                <a:spcPts val="0"/>
              </a:spcAft>
              <a:buNone/>
            </a:pPr>
            <a:r>
              <a:rPr lang="en" sz="1700" b="1" dirty="0">
                <a:solidFill>
                  <a:srgbClr val="3A3A3A"/>
                </a:solidFill>
                <a:highlight>
                  <a:srgbClr val="FFFFFF"/>
                </a:highlight>
              </a:rPr>
              <a:t>აბასთუმანი</a:t>
            </a:r>
            <a:endParaRPr sz="1700" b="1" dirty="0"/>
          </a:p>
          <a:p>
            <a:pPr marL="457200" lvl="0" indent="-355600" algn="l" rtl="0">
              <a:lnSpc>
                <a:spcPct val="115000"/>
              </a:lnSpc>
              <a:spcBef>
                <a:spcPts val="0"/>
              </a:spcBef>
              <a:spcAft>
                <a:spcPts val="0"/>
              </a:spcAft>
              <a:buSzPts val="2000"/>
              <a:buAutoNum type="arabicPeriod"/>
            </a:pPr>
            <a:r>
              <a:rPr lang="en" sz="1700" dirty="0"/>
              <a:t>აბასთუმნის ფილტვის ცენტრი</a:t>
            </a:r>
            <a:endParaRPr sz="1700" dirty="0">
              <a:solidFill>
                <a:schemeClr val="dk1"/>
              </a:solidFill>
            </a:endParaRPr>
          </a:p>
          <a:p>
            <a:pPr marL="0" lvl="0" indent="0" algn="l" rtl="0">
              <a:lnSpc>
                <a:spcPct val="115000"/>
              </a:lnSpc>
              <a:spcBef>
                <a:spcPts val="0"/>
              </a:spcBef>
              <a:spcAft>
                <a:spcPts val="0"/>
              </a:spcAft>
              <a:buNone/>
            </a:pPr>
            <a:r>
              <a:rPr lang="en" sz="1700" b="1" dirty="0">
                <a:solidFill>
                  <a:schemeClr val="dk1"/>
                </a:solidFill>
              </a:rPr>
              <a:t>გონიო</a:t>
            </a:r>
            <a:endParaRPr sz="1700" dirty="0"/>
          </a:p>
          <a:p>
            <a:pPr marL="457200" lvl="0" indent="-355600" algn="l" rtl="0">
              <a:lnSpc>
                <a:spcPct val="115000"/>
              </a:lnSpc>
              <a:spcBef>
                <a:spcPts val="0"/>
              </a:spcBef>
              <a:spcAft>
                <a:spcPts val="0"/>
              </a:spcAft>
              <a:buSzPts val="2000"/>
              <a:buAutoNum type="arabicPeriod"/>
            </a:pPr>
            <a:r>
              <a:rPr lang="en" sz="1700" dirty="0"/>
              <a:t>სასტუმრო “დაელანი</a:t>
            </a:r>
            <a:r>
              <a:rPr lang="en" sz="1700" dirty="0" smtClean="0"/>
              <a:t>”</a:t>
            </a:r>
            <a:endParaRPr lang="ka-GE" sz="1700" dirty="0" smtClean="0"/>
          </a:p>
          <a:p>
            <a:pPr marL="101600">
              <a:lnSpc>
                <a:spcPct val="115000"/>
              </a:lnSpc>
              <a:buSzPts val="2000"/>
            </a:pPr>
            <a:endParaRPr lang="ka-GE" sz="1800" dirty="0" smtClean="0"/>
          </a:p>
          <a:p>
            <a:pPr marL="101600">
              <a:lnSpc>
                <a:spcPct val="115000"/>
              </a:lnSpc>
              <a:buSzPts val="2000"/>
            </a:pPr>
            <a:r>
              <a:rPr lang="ka-GE" sz="1800" dirty="0" smtClean="0"/>
              <a:t>საკარანტინო </a:t>
            </a:r>
            <a:r>
              <a:rPr lang="ka-GE" sz="1800" dirty="0"/>
              <a:t>დაწესებულბების </a:t>
            </a:r>
            <a:r>
              <a:rPr lang="ka-GE" sz="1800" dirty="0" smtClean="0"/>
              <a:t>უსაფრთხოებას </a:t>
            </a:r>
            <a:r>
              <a:rPr lang="ka-GE" sz="1800" dirty="0"/>
              <a:t>უზრუნველყოფს შსს საპატრულო პოლიციის </a:t>
            </a:r>
            <a:r>
              <a:rPr lang="ka-GE" sz="1800" dirty="0" smtClean="0"/>
              <a:t>დეპარტამენტი და </a:t>
            </a:r>
            <a:r>
              <a:rPr lang="ka-GE" sz="1800" dirty="0"/>
              <a:t>შსს სსიპ დაცვის პოლიცია</a:t>
            </a:r>
          </a:p>
          <a:p>
            <a:pPr marL="101600" lvl="0" algn="l" rtl="0">
              <a:lnSpc>
                <a:spcPct val="115000"/>
              </a:lnSpc>
              <a:spcBef>
                <a:spcPts val="0"/>
              </a:spcBef>
              <a:spcAft>
                <a:spcPts val="0"/>
              </a:spcAft>
              <a:buSzPts val="2000"/>
            </a:pPr>
            <a:endParaRPr sz="1800" dirty="0"/>
          </a:p>
          <a:p>
            <a:pPr marL="457200" lvl="0" indent="0" algn="l" rtl="0">
              <a:lnSpc>
                <a:spcPct val="115000"/>
              </a:lnSpc>
              <a:spcBef>
                <a:spcPts val="0"/>
              </a:spcBef>
              <a:spcAft>
                <a:spcPts val="0"/>
              </a:spcAft>
              <a:buNone/>
            </a:pPr>
            <a:endParaRPr sz="1800" dirty="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5"/>
          <p:cNvSpPr txBox="1">
            <a:spLocks noGrp="1"/>
          </p:cNvSpPr>
          <p:nvPr>
            <p:ph type="title"/>
          </p:nvPr>
        </p:nvSpPr>
        <p:spPr>
          <a:xfrm>
            <a:off x="984125" y="0"/>
            <a:ext cx="8520600" cy="673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2600" b="1" dirty="0"/>
              <a:t>კარანტინიდან  - თვითიზოლაციაში</a:t>
            </a:r>
            <a:endParaRPr sz="2600" b="1" dirty="0"/>
          </a:p>
        </p:txBody>
      </p:sp>
      <p:sp>
        <p:nvSpPr>
          <p:cNvPr id="151" name="Google Shape;151;p25"/>
          <p:cNvSpPr txBox="1"/>
          <p:nvPr/>
        </p:nvSpPr>
        <p:spPr>
          <a:xfrm>
            <a:off x="984125" y="872725"/>
            <a:ext cx="8160000" cy="4047900"/>
          </a:xfrm>
          <a:prstGeom prst="rect">
            <a:avLst/>
          </a:prstGeom>
          <a:noFill/>
          <a:ln>
            <a:noFill/>
          </a:ln>
        </p:spPr>
        <p:txBody>
          <a:bodyPr spcFirstLastPara="1" wrap="square" lIns="91425" tIns="91425" rIns="91425" bIns="91425" anchor="t" anchorCtr="0">
            <a:noAutofit/>
          </a:bodyPr>
          <a:lstStyle/>
          <a:p>
            <a:pPr marL="342900" lvl="0" indent="-342900" algn="l" rtl="0">
              <a:lnSpc>
                <a:spcPct val="115000"/>
              </a:lnSpc>
              <a:spcBef>
                <a:spcPts val="0"/>
              </a:spcBef>
              <a:spcAft>
                <a:spcPts val="0"/>
              </a:spcAft>
              <a:buFont typeface="Arial" panose="020B0604020202020204" pitchFamily="34" charset="0"/>
              <a:buChar char="•"/>
            </a:pPr>
            <a:r>
              <a:rPr lang="en" sz="2000" dirty="0">
                <a:solidFill>
                  <a:srgbClr val="FF0000"/>
                </a:solidFill>
              </a:rPr>
              <a:t>კარანტინში</a:t>
            </a:r>
            <a:r>
              <a:rPr lang="en" sz="2000" dirty="0"/>
              <a:t> ყოფნისას პაციენტის საცხოვრებლის გადამოწმების შემდეგ, შესაძლებელია, კარანტინი შეიცვალოს </a:t>
            </a:r>
            <a:r>
              <a:rPr lang="en" sz="2000" dirty="0">
                <a:solidFill>
                  <a:srgbClr val="FF0000"/>
                </a:solidFill>
              </a:rPr>
              <a:t>თვითიზოლაციით</a:t>
            </a:r>
            <a:r>
              <a:rPr lang="en" sz="2000" dirty="0"/>
              <a:t>. </a:t>
            </a:r>
            <a:endParaRPr sz="2000" dirty="0"/>
          </a:p>
          <a:p>
            <a:pPr marL="342900" lvl="0" indent="-342900" algn="l" rtl="0">
              <a:lnSpc>
                <a:spcPct val="115000"/>
              </a:lnSpc>
              <a:spcBef>
                <a:spcPts val="0"/>
              </a:spcBef>
              <a:spcAft>
                <a:spcPts val="0"/>
              </a:spcAft>
              <a:buFont typeface="Arial" panose="020B0604020202020204" pitchFamily="34" charset="0"/>
              <a:buChar char="•"/>
            </a:pPr>
            <a:endParaRPr sz="2000" dirty="0"/>
          </a:p>
          <a:p>
            <a:pPr marL="342900" lvl="0" indent="-342900" algn="l" rtl="0">
              <a:lnSpc>
                <a:spcPct val="115000"/>
              </a:lnSpc>
              <a:spcBef>
                <a:spcPts val="0"/>
              </a:spcBef>
              <a:spcAft>
                <a:spcPts val="0"/>
              </a:spcAft>
              <a:buFont typeface="Arial" panose="020B0604020202020204" pitchFamily="34" charset="0"/>
              <a:buChar char="•"/>
            </a:pPr>
            <a:r>
              <a:rPr lang="en" sz="2000" dirty="0" smtClean="0"/>
              <a:t>თვითიზოლ</a:t>
            </a:r>
            <a:r>
              <a:rPr lang="ka-GE" sz="2000" dirty="0" smtClean="0"/>
              <a:t>აციაში მყოფი</a:t>
            </a:r>
            <a:r>
              <a:rPr lang="en" sz="2000" dirty="0" smtClean="0"/>
              <a:t> </a:t>
            </a:r>
            <a:r>
              <a:rPr lang="en" sz="2000" dirty="0"/>
              <a:t>პირის ზედამხედველობას ახორციელებს </a:t>
            </a:r>
            <a:r>
              <a:rPr lang="en" sz="2000" b="1" dirty="0"/>
              <a:t>მუნიციპალური საზოგადოებრივი ჯანდაცვის </a:t>
            </a:r>
            <a:r>
              <a:rPr lang="en" sz="2000" b="1" dirty="0" smtClean="0"/>
              <a:t>ცენტრ</a:t>
            </a:r>
            <a:r>
              <a:rPr lang="ka-GE" sz="2000" b="1" dirty="0" smtClean="0"/>
              <a:t>ის ეპიდემიოლოგი</a:t>
            </a:r>
            <a:endParaRPr sz="2000" b="1" dirty="0"/>
          </a:p>
          <a:p>
            <a:pPr marL="342900" lvl="0" indent="-342900" algn="l" rtl="0">
              <a:lnSpc>
                <a:spcPct val="115000"/>
              </a:lnSpc>
              <a:spcBef>
                <a:spcPts val="0"/>
              </a:spcBef>
              <a:spcAft>
                <a:spcPts val="0"/>
              </a:spcAft>
              <a:buFont typeface="Arial" panose="020B0604020202020204" pitchFamily="34" charset="0"/>
              <a:buChar char="•"/>
            </a:pPr>
            <a:endParaRPr sz="2000" dirty="0"/>
          </a:p>
          <a:p>
            <a:pPr marL="342900" lvl="0" indent="-342900" algn="l" rtl="0">
              <a:lnSpc>
                <a:spcPct val="115000"/>
              </a:lnSpc>
              <a:spcBef>
                <a:spcPts val="0"/>
              </a:spcBef>
              <a:spcAft>
                <a:spcPts val="0"/>
              </a:spcAft>
              <a:buFont typeface="Arial" panose="020B0604020202020204" pitchFamily="34" charset="0"/>
              <a:buChar char="•"/>
            </a:pPr>
            <a:r>
              <a:rPr lang="en" sz="2000" dirty="0"/>
              <a:t>თვითიზოლაციის პირობების დარღვევის შემთხვევაში, შესაძლებელია პირის დაბრუნება კარანტინში.</a:t>
            </a:r>
            <a:endParaRPr sz="2000" dirty="0"/>
          </a:p>
          <a:p>
            <a:pPr marL="0" lvl="0" indent="0" algn="l" rtl="0">
              <a:lnSpc>
                <a:spcPct val="115000"/>
              </a:lnSpc>
              <a:spcBef>
                <a:spcPts val="0"/>
              </a:spcBef>
              <a:spcAft>
                <a:spcPts val="0"/>
              </a:spcAft>
              <a:buNone/>
            </a:pPr>
            <a:endParaRPr sz="2000" b="1" dirty="0">
              <a:solidFill>
                <a:srgbClr val="FF0000"/>
              </a:solidFill>
            </a:endParaRPr>
          </a:p>
          <a:p>
            <a:pPr marL="0" lvl="0" indent="0" algn="l" rtl="0">
              <a:lnSpc>
                <a:spcPct val="115000"/>
              </a:lnSpc>
              <a:spcBef>
                <a:spcPts val="0"/>
              </a:spcBef>
              <a:spcAft>
                <a:spcPts val="0"/>
              </a:spcAft>
              <a:buNone/>
            </a:pPr>
            <a:endParaRPr sz="2000" dirty="0">
              <a:solidFill>
                <a:srgbClr val="FF0000"/>
              </a:solidFill>
            </a:endParaRPr>
          </a:p>
          <a:p>
            <a:pPr marL="0" lvl="0" indent="0" algn="l" rtl="0">
              <a:lnSpc>
                <a:spcPct val="115000"/>
              </a:lnSpc>
              <a:spcBef>
                <a:spcPts val="0"/>
              </a:spcBef>
              <a:spcAft>
                <a:spcPts val="0"/>
              </a:spcAft>
              <a:buNone/>
            </a:pPr>
            <a:endParaRP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ახალი კორონავირუსი (COVID-19) არის კორონავირუსების ახალი შტამი, რომლის ადამიანთა შორის გავრცელება, პირველად, 2019 წელს ჩინეთში, ჰუბეის პროვინციაში დაფიქსირდა. </a:t>
            </a:r>
            <a:endParaRPr dirty="0"/>
          </a:p>
          <a:p>
            <a:pPr marL="0" lvl="0" indent="0" algn="ctr" rtl="0">
              <a:spcBef>
                <a:spcPts val="1600"/>
              </a:spcBef>
              <a:spcAft>
                <a:spcPts val="0"/>
              </a:spcAft>
              <a:buNone/>
            </a:pPr>
            <a:endParaRPr dirty="0"/>
          </a:p>
          <a:p>
            <a:pPr marL="0" lvl="0" indent="0" algn="ctr" rtl="0">
              <a:spcBef>
                <a:spcPts val="1600"/>
              </a:spcBef>
              <a:spcAft>
                <a:spcPts val="0"/>
              </a:spcAft>
              <a:buNone/>
            </a:pPr>
            <a:r>
              <a:rPr lang="en" dirty="0"/>
              <a:t>დღეისთვის, COVID-19  80-ზე მეტ ქვეყანაში გავრცელდა, თუმცა მაღალი რისკის შემცველ მგზავრებად </a:t>
            </a:r>
            <a:r>
              <a:rPr lang="en" b="1" dirty="0">
                <a:solidFill>
                  <a:srgbClr val="FF0000"/>
                </a:solidFill>
              </a:rPr>
              <a:t>ირანიდან, ჩინეთიდან, იტალიიდან და სამხრეთ კორეიდან</a:t>
            </a:r>
            <a:r>
              <a:rPr lang="en" dirty="0"/>
              <a:t> </a:t>
            </a:r>
            <a:r>
              <a:rPr lang="ka-GE" dirty="0" smtClean="0"/>
              <a:t> </a:t>
            </a:r>
            <a:r>
              <a:rPr lang="en" dirty="0" smtClean="0"/>
              <a:t>ჩამოსული </a:t>
            </a:r>
            <a:r>
              <a:rPr lang="en" dirty="0"/>
              <a:t>ადამიანები ითვლებიან</a:t>
            </a:r>
            <a:endParaRPr dirty="0"/>
          </a:p>
          <a:p>
            <a:pPr marL="0" lvl="0" indent="0" algn="ctr" rtl="0">
              <a:spcBef>
                <a:spcPts val="1600"/>
              </a:spcBef>
              <a:spcAft>
                <a:spcPts val="16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63374" y="1349700"/>
            <a:ext cx="9207374" cy="2999400"/>
          </a:xfrm>
          <a:prstGeom prst="rect">
            <a:avLst/>
          </a:prstGeom>
        </p:spPr>
        <p:txBody>
          <a:bodyPr spcFirstLastPara="1" wrap="square" lIns="91425" tIns="91425" rIns="91425" bIns="91425" anchor="t" anchorCtr="0">
            <a:noAutofit/>
          </a:bodyPr>
          <a:lstStyle/>
          <a:p>
            <a:pPr marL="0" lvl="0" indent="0" algn="ctr" rtl="0">
              <a:lnSpc>
                <a:spcPct val="150000"/>
              </a:lnSpc>
              <a:spcBef>
                <a:spcPts val="0"/>
              </a:spcBef>
              <a:spcAft>
                <a:spcPts val="0"/>
              </a:spcAft>
              <a:buNone/>
            </a:pPr>
            <a:r>
              <a:rPr lang="en" sz="2600" dirty="0">
                <a:latin typeface="+mj-lt"/>
                <a:ea typeface="Times New Roman"/>
                <a:cs typeface="Times New Roman"/>
                <a:sym typeface="Times New Roman"/>
              </a:rPr>
              <a:t>რა ხდება, როდესაც მგზავრი ჩამოდის</a:t>
            </a:r>
            <a:endParaRPr sz="2600" dirty="0">
              <a:latin typeface="+mj-lt"/>
              <a:ea typeface="Times New Roman"/>
              <a:cs typeface="Times New Roman"/>
              <a:sym typeface="Times New Roman"/>
            </a:endParaRPr>
          </a:p>
          <a:p>
            <a:pPr marL="0" lvl="0" indent="0" algn="ctr" rtl="0">
              <a:lnSpc>
                <a:spcPct val="150000"/>
              </a:lnSpc>
              <a:spcBef>
                <a:spcPts val="0"/>
              </a:spcBef>
              <a:spcAft>
                <a:spcPts val="0"/>
              </a:spcAft>
              <a:buNone/>
            </a:pPr>
            <a:r>
              <a:rPr lang="en" sz="2600" dirty="0">
                <a:solidFill>
                  <a:srgbClr val="FF0000"/>
                </a:solidFill>
                <a:latin typeface="+mj-lt"/>
                <a:ea typeface="Times New Roman"/>
                <a:cs typeface="Times New Roman"/>
                <a:sym typeface="Times New Roman"/>
              </a:rPr>
              <a:t>მაღალი რისკის ზონად მჩნეული ქვეყნიდან? </a:t>
            </a:r>
            <a:endParaRPr sz="2600" dirty="0">
              <a:solidFill>
                <a:srgbClr val="FF0000"/>
              </a:solidFill>
              <a:latin typeface="+mj-lt"/>
              <a:ea typeface="Times New Roman"/>
              <a:cs typeface="Times New Roman"/>
              <a:sym typeface="Times New Roman"/>
            </a:endParaRPr>
          </a:p>
          <a:p>
            <a:pPr marL="0" lvl="0" indent="0" algn="ctr" rtl="0">
              <a:lnSpc>
                <a:spcPct val="150000"/>
              </a:lnSpc>
              <a:spcBef>
                <a:spcPts val="0"/>
              </a:spcBef>
              <a:spcAft>
                <a:spcPts val="0"/>
              </a:spcAft>
              <a:buNone/>
            </a:pPr>
            <a:r>
              <a:rPr lang="en" sz="2600" dirty="0">
                <a:solidFill>
                  <a:srgbClr val="FF0000"/>
                </a:solidFill>
                <a:latin typeface="+mj-lt"/>
                <a:ea typeface="Times New Roman"/>
                <a:cs typeface="Times New Roman"/>
                <a:sym typeface="Times New Roman"/>
              </a:rPr>
              <a:t>(ჩინეთიდან, ირანიდან, იტალიიდან ან </a:t>
            </a:r>
            <a:r>
              <a:rPr lang="ka-GE" sz="2600" dirty="0" smtClean="0">
                <a:solidFill>
                  <a:srgbClr val="FF0000"/>
                </a:solidFill>
                <a:latin typeface="+mj-lt"/>
                <a:ea typeface="Times New Roman"/>
                <a:cs typeface="Times New Roman"/>
                <a:sym typeface="Times New Roman"/>
              </a:rPr>
              <a:t>სამხრეთ </a:t>
            </a:r>
            <a:r>
              <a:rPr lang="en" sz="2600" dirty="0" smtClean="0">
                <a:solidFill>
                  <a:srgbClr val="FF0000"/>
                </a:solidFill>
                <a:latin typeface="+mj-lt"/>
                <a:ea typeface="Times New Roman"/>
                <a:cs typeface="Times New Roman"/>
                <a:sym typeface="Times New Roman"/>
              </a:rPr>
              <a:t>კორეიდან</a:t>
            </a:r>
            <a:r>
              <a:rPr lang="en" sz="2600" dirty="0">
                <a:solidFill>
                  <a:srgbClr val="FF0000"/>
                </a:solidFill>
                <a:latin typeface="+mj-lt"/>
                <a:ea typeface="Times New Roman"/>
                <a:cs typeface="Times New Roman"/>
                <a:sym typeface="Times New Roman"/>
              </a:rPr>
              <a:t>)</a:t>
            </a:r>
            <a:endParaRPr sz="2600" dirty="0">
              <a:solidFill>
                <a:srgbClr val="FF0000"/>
              </a:solidFill>
              <a:latin typeface="+mj-lt"/>
              <a:ea typeface="Times New Roman"/>
              <a:cs typeface="Times New Roman"/>
              <a:sym typeface="Times New Roman"/>
            </a:endParaRPr>
          </a:p>
          <a:p>
            <a:pPr marL="0" lvl="0" indent="0" algn="ctr" rtl="0">
              <a:lnSpc>
                <a:spcPct val="150000"/>
              </a:lnSpc>
              <a:spcBef>
                <a:spcPts val="0"/>
              </a:spcBef>
              <a:spcAft>
                <a:spcPts val="0"/>
              </a:spcAft>
              <a:buNone/>
            </a:pPr>
            <a:endParaRPr sz="2600" dirty="0">
              <a:solidFill>
                <a:srgbClr val="FF0000"/>
              </a:solidFill>
              <a:latin typeface="+mj-lt"/>
              <a:ea typeface="Times New Roman"/>
              <a:cs typeface="Times New Roman"/>
              <a:sym typeface="Times New Roman"/>
            </a:endParaRPr>
          </a:p>
          <a:p>
            <a:pPr marL="0" lvl="0" indent="0" algn="l" rtl="0">
              <a:lnSpc>
                <a:spcPct val="150000"/>
              </a:lnSpc>
              <a:spcBef>
                <a:spcPts val="0"/>
              </a:spcBef>
              <a:spcAft>
                <a:spcPts val="0"/>
              </a:spcAft>
              <a:buNone/>
            </a:pPr>
            <a:endParaRPr sz="2600" dirty="0">
              <a:solidFill>
                <a:srgbClr val="000000"/>
              </a:solidFill>
              <a:latin typeface="+mj-lt"/>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254902"/>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mj-lt"/>
              </a:rPr>
              <a:t>თვითმფრინავში:</a:t>
            </a:r>
            <a:endParaRPr b="1" dirty="0">
              <a:latin typeface="+mj-lt"/>
            </a:endParaRPr>
          </a:p>
        </p:txBody>
      </p:sp>
      <p:sp>
        <p:nvSpPr>
          <p:cNvPr id="78" name="Google Shape;78;p17"/>
          <p:cNvSpPr txBox="1">
            <a:spLocks noGrp="1"/>
          </p:cNvSpPr>
          <p:nvPr>
            <p:ph type="body" idx="1"/>
          </p:nvPr>
        </p:nvSpPr>
        <p:spPr>
          <a:xfrm>
            <a:off x="64965" y="1270550"/>
            <a:ext cx="5711145" cy="3410092"/>
          </a:xfrm>
          <a:prstGeom prst="rect">
            <a:avLst/>
          </a:prstGeom>
        </p:spPr>
        <p:txBody>
          <a:bodyPr spcFirstLastPara="1" wrap="square" lIns="91425" tIns="91425" rIns="91425" bIns="91425" anchor="t" anchorCtr="0">
            <a:noAutofit/>
          </a:bodyPr>
          <a:lstStyle/>
          <a:p>
            <a:pPr marL="101600" lvl="0" indent="0" algn="l" rtl="0">
              <a:lnSpc>
                <a:spcPct val="150000"/>
              </a:lnSpc>
              <a:spcBef>
                <a:spcPts val="0"/>
              </a:spcBef>
              <a:spcAft>
                <a:spcPts val="0"/>
              </a:spcAft>
              <a:buClr>
                <a:srgbClr val="1C4587"/>
              </a:buClr>
              <a:buSzPts val="2000"/>
              <a:buNone/>
            </a:pPr>
            <a:r>
              <a:rPr lang="ka-GE" sz="2000" dirty="0" smtClean="0">
                <a:solidFill>
                  <a:schemeClr val="tx1"/>
                </a:solidFill>
                <a:cs typeface="Arial" panose="020B0604020202020204" pitchFamily="34" charset="0"/>
              </a:rPr>
              <a:t>სამოქალაქო ავიაციის სააგენტო უთანხმებს ავიაკომპანიებს, რომ </a:t>
            </a:r>
            <a:r>
              <a:rPr lang="en" sz="2000" dirty="0" smtClean="0">
                <a:solidFill>
                  <a:schemeClr val="tx1"/>
                </a:solidFill>
                <a:latin typeface="Arial" panose="020B0604020202020204" pitchFamily="34" charset="0"/>
                <a:cs typeface="Arial" panose="020B0604020202020204" pitchFamily="34" charset="0"/>
              </a:rPr>
              <a:t>ყველა მგზავრ</a:t>
            </a:r>
            <a:r>
              <a:rPr lang="ka-GE" sz="2000" dirty="0" smtClean="0">
                <a:solidFill>
                  <a:schemeClr val="tx1"/>
                </a:solidFill>
                <a:cs typeface="Arial" panose="020B0604020202020204" pitchFamily="34" charset="0"/>
              </a:rPr>
              <a:t>მა</a:t>
            </a:r>
          </a:p>
          <a:p>
            <a:pPr marL="101600" lvl="0" indent="0" algn="l" rtl="0">
              <a:lnSpc>
                <a:spcPct val="150000"/>
              </a:lnSpc>
              <a:spcBef>
                <a:spcPts val="0"/>
              </a:spcBef>
              <a:spcAft>
                <a:spcPts val="0"/>
              </a:spcAft>
              <a:buClr>
                <a:srgbClr val="1C4587"/>
              </a:buClr>
              <a:buSzPts val="2000"/>
              <a:buNone/>
            </a:pPr>
            <a:r>
              <a:rPr lang="ka-GE" sz="2000" dirty="0" smtClean="0">
                <a:solidFill>
                  <a:schemeClr val="tx1"/>
                </a:solidFill>
                <a:cs typeface="Arial" panose="020B0604020202020204" pitchFamily="34" charset="0"/>
              </a:rPr>
              <a:t>შეავსოს </a:t>
            </a:r>
            <a:r>
              <a:rPr lang="en" sz="2000" b="1" dirty="0" smtClean="0">
                <a:solidFill>
                  <a:schemeClr val="tx1"/>
                </a:solidFill>
                <a:latin typeface="Arial" panose="020B0604020202020204" pitchFamily="34" charset="0"/>
                <a:cs typeface="Arial" panose="020B0604020202020204" pitchFamily="34" charset="0"/>
              </a:rPr>
              <a:t>სპეციალურ</a:t>
            </a:r>
            <a:r>
              <a:rPr lang="ka-GE" sz="2000" b="1" dirty="0" smtClean="0">
                <a:solidFill>
                  <a:schemeClr val="tx1"/>
                </a:solidFill>
                <a:cs typeface="Arial" panose="020B0604020202020204" pitchFamily="34" charset="0"/>
              </a:rPr>
              <a:t>ი</a:t>
            </a:r>
            <a:r>
              <a:rPr lang="en" sz="2000" b="1" dirty="0" smtClean="0">
                <a:solidFill>
                  <a:schemeClr val="tx1"/>
                </a:solidFill>
                <a:latin typeface="Arial" panose="020B0604020202020204" pitchFamily="34" charset="0"/>
                <a:cs typeface="Arial" panose="020B0604020202020204" pitchFamily="34" charset="0"/>
              </a:rPr>
              <a:t> კითხვარ</a:t>
            </a:r>
            <a:r>
              <a:rPr lang="ka-GE" sz="2000" b="1" dirty="0" smtClean="0">
                <a:solidFill>
                  <a:schemeClr val="tx1"/>
                </a:solidFill>
                <a:cs typeface="Arial" panose="020B0604020202020204" pitchFamily="34" charset="0"/>
              </a:rPr>
              <a:t>ი</a:t>
            </a:r>
            <a:r>
              <a:rPr lang="en" sz="2000" b="1" dirty="0" smtClean="0">
                <a:solidFill>
                  <a:schemeClr val="tx1"/>
                </a:solidFill>
                <a:latin typeface="Arial" panose="020B0604020202020204" pitchFamily="34" charset="0"/>
                <a:cs typeface="Arial" panose="020B0604020202020204" pitchFamily="34" charset="0"/>
              </a:rPr>
              <a:t> </a:t>
            </a:r>
            <a:r>
              <a:rPr lang="en" sz="2000" dirty="0">
                <a:solidFill>
                  <a:schemeClr val="tx1"/>
                </a:solidFill>
                <a:latin typeface="Arial" panose="020B0604020202020204" pitchFamily="34" charset="0"/>
                <a:cs typeface="Arial" panose="020B0604020202020204" pitchFamily="34" charset="0"/>
              </a:rPr>
              <a:t>თავისი მოგზაურობის ისტორიის </a:t>
            </a:r>
            <a:r>
              <a:rPr lang="en" sz="2000" dirty="0" smtClean="0">
                <a:solidFill>
                  <a:schemeClr val="tx1"/>
                </a:solidFill>
                <a:latin typeface="Arial" panose="020B0604020202020204" pitchFamily="34" charset="0"/>
                <a:cs typeface="Arial" panose="020B0604020202020204" pitchFamily="34" charset="0"/>
              </a:rPr>
              <a:t>შესახებ</a:t>
            </a:r>
            <a:r>
              <a:rPr lang="ka-GE" sz="2000" dirty="0" smtClean="0">
                <a:solidFill>
                  <a:schemeClr val="tx1"/>
                </a:solidFill>
                <a:cs typeface="Arial" panose="020B0604020202020204" pitchFamily="34" charset="0"/>
              </a:rPr>
              <a:t> </a:t>
            </a:r>
            <a:endParaRPr sz="2000" dirty="0">
              <a:solidFill>
                <a:schemeClr val="tx1"/>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46149" y="1426549"/>
            <a:ext cx="3316369" cy="186837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642" y="1050155"/>
            <a:ext cx="8732712" cy="4164636"/>
          </a:xfrm>
        </p:spPr>
        <p:txBody>
          <a:bodyPr/>
          <a:lstStyle/>
          <a:p>
            <a:pPr algn="l"/>
            <a:r>
              <a:rPr lang="ka-GE" sz="1800" dirty="0" smtClean="0"/>
              <a:t>თუ მგზავრი მოემგზავრება მაღალი რისკის ქვეყნიდან </a:t>
            </a:r>
            <a:r>
              <a:rPr lang="ka-GE" sz="1800" u="sng" dirty="0" smtClean="0"/>
              <a:t>(</a:t>
            </a:r>
            <a:r>
              <a:rPr lang="ka-GE" sz="1800" u="sng" dirty="0"/>
              <a:t>ჩინეთი, სამხრეთ კორეა, იტალია, ირანი)</a:t>
            </a:r>
            <a:r>
              <a:rPr lang="ka-GE" sz="1800" dirty="0" smtClean="0"/>
              <a:t> მას მოეთხოვება</a:t>
            </a:r>
            <a:r>
              <a:rPr lang="ka-GE" sz="1800" u="sng" dirty="0" smtClean="0"/>
              <a:t/>
            </a:r>
            <a:br>
              <a:rPr lang="ka-GE" sz="1800" u="sng" dirty="0" smtClean="0"/>
            </a:br>
            <a:r>
              <a:rPr lang="ka-GE" sz="1800" strike="sngStrike" dirty="0" smtClean="0"/>
              <a:t/>
            </a:r>
            <a:br>
              <a:rPr lang="ka-GE" sz="1800" strike="sngStrike" dirty="0" smtClean="0"/>
            </a:br>
            <a:r>
              <a:rPr lang="ka-GE" sz="1800" dirty="0">
                <a:solidFill>
                  <a:srgbClr val="000000"/>
                </a:solidFill>
              </a:rPr>
              <a:t>1. </a:t>
            </a:r>
            <a:r>
              <a:rPr lang="ka-GE" sz="1800" dirty="0" smtClean="0">
                <a:solidFill>
                  <a:srgbClr val="000000"/>
                </a:solidFill>
              </a:rPr>
              <a:t>წარმოადგინოს </a:t>
            </a:r>
            <a:r>
              <a:rPr lang="ka-GE" sz="1800" dirty="0">
                <a:solidFill>
                  <a:srgbClr val="000000"/>
                </a:solidFill>
              </a:rPr>
              <a:t>კორონავირუსზე (</a:t>
            </a:r>
            <a:r>
              <a:rPr lang="en-US" sz="1800" dirty="0">
                <a:solidFill>
                  <a:srgbClr val="000000"/>
                </a:solidFill>
              </a:rPr>
              <a:t>COVID -19) </a:t>
            </a:r>
            <a:r>
              <a:rPr lang="ka-GE" sz="1800" dirty="0">
                <a:solidFill>
                  <a:srgbClr val="000000"/>
                </a:solidFill>
              </a:rPr>
              <a:t>შემოწმების შესაბამისი ცნობა (სპეციფიკური ლაბორატორიული პოლიმერაზული ჯაჭვური რეაქცია (</a:t>
            </a:r>
            <a:r>
              <a:rPr lang="en-US" sz="1800" dirty="0">
                <a:solidFill>
                  <a:srgbClr val="000000"/>
                </a:solidFill>
              </a:rPr>
              <a:t>PCR) </a:t>
            </a:r>
            <a:r>
              <a:rPr lang="ka-GE" sz="1800" dirty="0">
                <a:solidFill>
                  <a:srgbClr val="000000"/>
                </a:solidFill>
              </a:rPr>
              <a:t>კვლევა), რომელიც გაცემული უნდა იყოს გამომგზავრების ქვეყნის შესაბამისი ლაბორატორიის მიერ, ხოლო ტრანზიტულად მგზავრობის შემთხვევაში ამ სატრანზიტო ქვეყნის შესაბამისი </a:t>
            </a:r>
            <a:r>
              <a:rPr lang="ka-GE" sz="1800" dirty="0">
                <a:solidFill>
                  <a:schemeClr val="tx1"/>
                </a:solidFill>
              </a:rPr>
              <a:t>ლაბორატორიის მიერ. </a:t>
            </a:r>
            <a:r>
              <a:rPr lang="ka-GE" sz="1800" dirty="0" smtClean="0">
                <a:solidFill>
                  <a:schemeClr val="tx1"/>
                </a:solidFill>
              </a:rPr>
              <a:t/>
            </a:r>
            <a:br>
              <a:rPr lang="ka-GE" sz="1800" dirty="0" smtClean="0">
                <a:solidFill>
                  <a:schemeClr val="tx1"/>
                </a:solidFill>
              </a:rPr>
            </a:br>
            <a:r>
              <a:rPr lang="ka-GE" sz="1800" dirty="0">
                <a:solidFill>
                  <a:schemeClr val="tx1"/>
                </a:solidFill>
              </a:rPr>
              <a:t/>
            </a:r>
            <a:br>
              <a:rPr lang="ka-GE" sz="1800" dirty="0">
                <a:solidFill>
                  <a:schemeClr val="tx1"/>
                </a:solidFill>
              </a:rPr>
            </a:br>
            <a:r>
              <a:rPr lang="ka-GE" sz="1800" dirty="0" smtClean="0">
                <a:solidFill>
                  <a:schemeClr val="tx1"/>
                </a:solidFill>
              </a:rPr>
              <a:t>2</a:t>
            </a:r>
            <a:r>
              <a:rPr lang="ka-GE" sz="1800" dirty="0">
                <a:solidFill>
                  <a:schemeClr val="tx1"/>
                </a:solidFill>
              </a:rPr>
              <a:t>. </a:t>
            </a:r>
            <a:r>
              <a:rPr lang="en-US" sz="1800" dirty="0">
                <a:solidFill>
                  <a:schemeClr val="tx1"/>
                </a:solidFill>
              </a:rPr>
              <a:t>PCR </a:t>
            </a:r>
            <a:r>
              <a:rPr lang="ka-GE" sz="1800" dirty="0">
                <a:solidFill>
                  <a:schemeClr val="tx1"/>
                </a:solidFill>
              </a:rPr>
              <a:t>ცნობის წარმოუდგენლობის შემთხვევაში, </a:t>
            </a:r>
            <a:r>
              <a:rPr lang="ka-GE" sz="1800" dirty="0" smtClean="0">
                <a:solidFill>
                  <a:schemeClr val="tx1"/>
                </a:solidFill>
              </a:rPr>
              <a:t>გაიაროს </a:t>
            </a:r>
            <a:r>
              <a:rPr lang="ka-GE" sz="1800" dirty="0">
                <a:solidFill>
                  <a:schemeClr val="tx1"/>
                </a:solidFill>
              </a:rPr>
              <a:t>შესაბამისი ეპიდემიოლოგიურ შემოწმება და, შემდეგ, </a:t>
            </a:r>
            <a:r>
              <a:rPr lang="ka-GE" sz="1800" b="1" dirty="0">
                <a:solidFill>
                  <a:schemeClr val="tx1"/>
                </a:solidFill>
              </a:rPr>
              <a:t>სავალდებულო 14 დღიანი საკარანტინო პროცედურა </a:t>
            </a:r>
            <a:r>
              <a:rPr lang="ka-GE" sz="1800" dirty="0">
                <a:solidFill>
                  <a:schemeClr val="tx1"/>
                </a:solidFill>
              </a:rPr>
              <a:t>ოკუპირებული ტერიტორიებიდან დევნილთა, შრომის, ჯანმრთელობისა და სოციალური დაცვის მინისტრის </a:t>
            </a:r>
            <a:r>
              <a:rPr lang="ka-GE" sz="1800" dirty="0">
                <a:solidFill>
                  <a:srgbClr val="000000"/>
                </a:solidFill>
              </a:rPr>
              <a:t>მიერ დადგენილი წესით.</a:t>
            </a:r>
            <a:r>
              <a:rPr lang="en-US" sz="1800" dirty="0"/>
              <a:t/>
            </a:r>
            <a:br>
              <a:rPr lang="en-US" sz="1800" dirty="0"/>
            </a:br>
            <a:endParaRPr lang="en-US" sz="1800" dirty="0"/>
          </a:p>
        </p:txBody>
      </p:sp>
    </p:spTree>
    <p:extLst>
      <p:ext uri="{BB962C8B-B14F-4D97-AF65-F5344CB8AC3E}">
        <p14:creationId xmlns:p14="http://schemas.microsoft.com/office/powerpoint/2010/main" val="191069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0" y="222038"/>
            <a:ext cx="6980222" cy="96396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smtClean="0"/>
              <a:t>აეროპორტში</a:t>
            </a:r>
            <a:r>
              <a:rPr lang="ka-GE" sz="2000" b="1" dirty="0"/>
              <a:t> </a:t>
            </a:r>
            <a:r>
              <a:rPr lang="ka-GE" sz="2000" b="1" dirty="0" smtClean="0"/>
              <a:t>ფინანსთა სამინისტროს შემოსავლების სამსახური უზრუნველყოფს:</a:t>
            </a:r>
            <a:r>
              <a:rPr lang="ka-GE" sz="2400" dirty="0" smtClean="0"/>
              <a:t/>
            </a:r>
            <a:br>
              <a:rPr lang="ka-GE" sz="2400" dirty="0" smtClean="0"/>
            </a:br>
            <a:endParaRPr sz="2400" dirty="0"/>
          </a:p>
        </p:txBody>
      </p:sp>
      <p:sp>
        <p:nvSpPr>
          <p:cNvPr id="85" name="Google Shape;85;p18"/>
          <p:cNvSpPr txBox="1">
            <a:spLocks noGrp="1"/>
          </p:cNvSpPr>
          <p:nvPr>
            <p:ph type="body" idx="1"/>
          </p:nvPr>
        </p:nvSpPr>
        <p:spPr>
          <a:xfrm>
            <a:off x="-253497" y="1424782"/>
            <a:ext cx="8329188" cy="3416400"/>
          </a:xfrm>
          <a:prstGeom prst="rect">
            <a:avLst/>
          </a:prstGeom>
        </p:spPr>
        <p:txBody>
          <a:bodyPr spcFirstLastPara="1" wrap="square" lIns="91425" tIns="91425" rIns="91425" bIns="91425" anchor="t" anchorCtr="0">
            <a:noAutofit/>
          </a:bodyPr>
          <a:lstStyle/>
          <a:p>
            <a:pPr marL="800100">
              <a:lnSpc>
                <a:spcPct val="100000"/>
              </a:lnSpc>
            </a:pPr>
            <a:r>
              <a:rPr lang="en" sz="2000" dirty="0">
                <a:solidFill>
                  <a:schemeClr val="tx1"/>
                </a:solidFill>
              </a:rPr>
              <a:t>ყველა </a:t>
            </a:r>
            <a:r>
              <a:rPr lang="en" sz="2000" dirty="0" smtClean="0">
                <a:solidFill>
                  <a:schemeClr val="tx1"/>
                </a:solidFill>
              </a:rPr>
              <a:t>მგზავრი</a:t>
            </a:r>
            <a:r>
              <a:rPr lang="ka-GE" sz="2000" dirty="0" smtClean="0">
                <a:solidFill>
                  <a:schemeClr val="tx1"/>
                </a:solidFill>
              </a:rPr>
              <a:t>ს</a:t>
            </a:r>
            <a:r>
              <a:rPr lang="en" sz="2000" dirty="0" smtClean="0">
                <a:solidFill>
                  <a:schemeClr val="tx1"/>
                </a:solidFill>
              </a:rPr>
              <a:t> </a:t>
            </a:r>
            <a:r>
              <a:rPr lang="en" sz="2000" dirty="0">
                <a:solidFill>
                  <a:schemeClr val="tx1"/>
                </a:solidFill>
              </a:rPr>
              <a:t>თერმულ სკრინინგს </a:t>
            </a:r>
            <a:endParaRPr lang="ka-GE" sz="2000" dirty="0">
              <a:solidFill>
                <a:schemeClr val="tx1"/>
              </a:solidFill>
            </a:endParaRPr>
          </a:p>
          <a:p>
            <a:pPr marL="1257300" lvl="1">
              <a:lnSpc>
                <a:spcPct val="100000"/>
              </a:lnSpc>
            </a:pPr>
            <a:r>
              <a:rPr lang="en" sz="1600" dirty="0" smtClean="0">
                <a:solidFill>
                  <a:schemeClr val="tx1"/>
                </a:solidFill>
              </a:rPr>
              <a:t>(</a:t>
            </a:r>
            <a:r>
              <a:rPr lang="en" sz="1600" dirty="0">
                <a:solidFill>
                  <a:schemeClr val="tx1"/>
                </a:solidFill>
              </a:rPr>
              <a:t>თერმოსკანერის ან დისტანციური თერმომეტრის საშუალებით)</a:t>
            </a:r>
            <a:endParaRPr sz="1600" dirty="0">
              <a:solidFill>
                <a:schemeClr val="tx1"/>
              </a:solidFill>
            </a:endParaRPr>
          </a:p>
          <a:p>
            <a:pPr marL="800100">
              <a:lnSpc>
                <a:spcPct val="150000"/>
              </a:lnSpc>
              <a:spcBef>
                <a:spcPts val="1600"/>
              </a:spcBef>
            </a:pPr>
            <a:r>
              <a:rPr lang="en" sz="2000" dirty="0">
                <a:solidFill>
                  <a:schemeClr val="tx1"/>
                </a:solidFill>
              </a:rPr>
              <a:t>ყველა მგზავრზე </a:t>
            </a:r>
            <a:r>
              <a:rPr lang="en" sz="2000" dirty="0" smtClean="0">
                <a:solidFill>
                  <a:schemeClr val="tx1"/>
                </a:solidFill>
              </a:rPr>
              <a:t>საინფორმაციო ბარათი</a:t>
            </a:r>
            <a:r>
              <a:rPr lang="ka-GE" sz="2000" dirty="0" smtClean="0">
                <a:solidFill>
                  <a:schemeClr val="tx1"/>
                </a:solidFill>
              </a:rPr>
              <a:t> შევსებას</a:t>
            </a:r>
          </a:p>
          <a:p>
            <a:pPr marL="1257300" lvl="1">
              <a:lnSpc>
                <a:spcPct val="150000"/>
              </a:lnSpc>
            </a:pPr>
            <a:r>
              <a:rPr lang="en" sz="1600" dirty="0" smtClean="0">
                <a:solidFill>
                  <a:schemeClr val="tx1"/>
                </a:solidFill>
              </a:rPr>
              <a:t>(შემოსავლების </a:t>
            </a:r>
            <a:r>
              <a:rPr lang="en" sz="1600" dirty="0">
                <a:solidFill>
                  <a:schemeClr val="tx1"/>
                </a:solidFill>
              </a:rPr>
              <a:t>სამსახურის ეპიდემიოლოგის მიერ)</a:t>
            </a:r>
            <a:endParaRPr sz="1600" dirty="0">
              <a:solidFill>
                <a:schemeClr val="tx1"/>
              </a:solidFill>
            </a:endParaRPr>
          </a:p>
          <a:p>
            <a:pPr marL="800100">
              <a:lnSpc>
                <a:spcPct val="150000"/>
              </a:lnSpc>
              <a:spcBef>
                <a:spcPts val="1600"/>
              </a:spcBef>
            </a:pPr>
            <a:r>
              <a:rPr lang="en" sz="2000" dirty="0" smtClean="0">
                <a:solidFill>
                  <a:schemeClr val="tx1"/>
                </a:solidFill>
              </a:rPr>
              <a:t>საინფორმაციო ფლაერ</a:t>
            </a:r>
            <a:r>
              <a:rPr lang="ka-GE" sz="2000" dirty="0" smtClean="0">
                <a:solidFill>
                  <a:schemeClr val="tx1"/>
                </a:solidFill>
              </a:rPr>
              <a:t>ების დარიგებას</a:t>
            </a:r>
            <a:endParaRPr sz="2000" dirty="0">
              <a:solidFill>
                <a:schemeClr val="tx1"/>
              </a:solidFill>
            </a:endParaRPr>
          </a:p>
          <a:p>
            <a:pPr marL="0" lvl="0" indent="0" algn="l" rtl="0">
              <a:lnSpc>
                <a:spcPct val="150000"/>
              </a:lnSpc>
              <a:spcBef>
                <a:spcPts val="1600"/>
              </a:spcBef>
              <a:spcAft>
                <a:spcPts val="1600"/>
              </a:spcAft>
              <a:buNone/>
            </a:pPr>
            <a:endParaRPr sz="2400" dirty="0">
              <a:solidFill>
                <a:srgbClr val="FF0000"/>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5044" y="1068310"/>
            <a:ext cx="1680260" cy="168026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71738" y="1"/>
            <a:ext cx="2672262" cy="1186004"/>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104966" y="152954"/>
            <a:ext cx="8520600" cy="1604284"/>
          </a:xfrm>
          <a:prstGeom prst="rect">
            <a:avLst/>
          </a:prstGeom>
        </p:spPr>
        <p:txBody>
          <a:bodyPr spcFirstLastPara="1" wrap="square" lIns="91425" tIns="91425" rIns="91425" bIns="91425" anchor="t" anchorCtr="0">
            <a:noAutofit/>
          </a:bodyPr>
          <a:lstStyle/>
          <a:p>
            <a:r>
              <a:rPr lang="en" sz="2000" b="1" dirty="0" smtClean="0">
                <a:solidFill>
                  <a:schemeClr val="tx1"/>
                </a:solidFill>
              </a:rPr>
              <a:t>ს</a:t>
            </a:r>
            <a:r>
              <a:rPr lang="ka-GE" sz="2000" b="1" dirty="0" smtClean="0">
                <a:solidFill>
                  <a:schemeClr val="tx1"/>
                </a:solidFill>
              </a:rPr>
              <a:t>აგანგებო სიტუაციების კოორდინაციისა და გადაუდებელი </a:t>
            </a:r>
            <a:br>
              <a:rPr lang="ka-GE" sz="2000" b="1" dirty="0" smtClean="0">
                <a:solidFill>
                  <a:schemeClr val="tx1"/>
                </a:solidFill>
              </a:rPr>
            </a:br>
            <a:r>
              <a:rPr lang="ka-GE" sz="2000" b="1" dirty="0" smtClean="0">
                <a:solidFill>
                  <a:schemeClr val="tx1"/>
                </a:solidFill>
              </a:rPr>
              <a:t>დახმარების ცენტრის თანამშრომელი </a:t>
            </a:r>
            <a:r>
              <a:rPr lang="ka-GE" sz="2000" b="1" dirty="0" smtClean="0">
                <a:solidFill>
                  <a:schemeClr val="tx1"/>
                </a:solidFill>
              </a:rPr>
              <a:t>ახორციელებს თერმული </a:t>
            </a:r>
            <a:r>
              <a:rPr lang="ka-GE" sz="2000" b="1" dirty="0">
                <a:solidFill>
                  <a:schemeClr val="tx1"/>
                </a:solidFill>
              </a:rPr>
              <a:t>სკრინინგის შედეგად გამოვლენილი დადებითი შემთხვევების </a:t>
            </a:r>
            <a:r>
              <a:rPr lang="ka-GE" sz="2000" b="1" dirty="0" smtClean="0">
                <a:solidFill>
                  <a:schemeClr val="tx1"/>
                </a:solidFill>
              </a:rPr>
              <a:t>შეფასებას:</a:t>
            </a:r>
            <a:r>
              <a:rPr lang="ka-GE" sz="2400" dirty="0">
                <a:solidFill>
                  <a:schemeClr val="tx1"/>
                </a:solidFill>
              </a:rPr>
              <a:t/>
            </a:r>
            <a:br>
              <a:rPr lang="ka-GE" sz="2400" dirty="0">
                <a:solidFill>
                  <a:schemeClr val="tx1"/>
                </a:solidFill>
              </a:rPr>
            </a:br>
            <a:r>
              <a:rPr lang="ka-GE" sz="2400" dirty="0" smtClean="0">
                <a:solidFill>
                  <a:schemeClr val="tx1"/>
                </a:solidFill>
              </a:rPr>
              <a:t> </a:t>
            </a:r>
            <a:br>
              <a:rPr lang="ka-GE" sz="2400" dirty="0" smtClean="0">
                <a:solidFill>
                  <a:schemeClr val="tx1"/>
                </a:solidFill>
              </a:rPr>
            </a:br>
            <a:endParaRPr sz="2400" dirty="0">
              <a:solidFill>
                <a:schemeClr val="tx1"/>
              </a:solidFill>
            </a:endParaRPr>
          </a:p>
        </p:txBody>
      </p:sp>
      <p:sp>
        <p:nvSpPr>
          <p:cNvPr id="85" name="Google Shape;85;p18"/>
          <p:cNvSpPr txBox="1">
            <a:spLocks noGrp="1"/>
          </p:cNvSpPr>
          <p:nvPr>
            <p:ph type="body" idx="1"/>
          </p:nvPr>
        </p:nvSpPr>
        <p:spPr>
          <a:xfrm>
            <a:off x="1865014" y="1594278"/>
            <a:ext cx="7278986" cy="3416400"/>
          </a:xfrm>
          <a:prstGeom prst="rect">
            <a:avLst/>
          </a:prstGeom>
        </p:spPr>
        <p:txBody>
          <a:bodyPr spcFirstLastPara="1" wrap="square" lIns="91425" tIns="91425" rIns="91425" bIns="91425" anchor="t" anchorCtr="0">
            <a:noAutofit/>
          </a:bodyPr>
          <a:lstStyle/>
          <a:p>
            <a:pPr marL="800100">
              <a:lnSpc>
                <a:spcPct val="100000"/>
              </a:lnSpc>
            </a:pPr>
            <a:r>
              <a:rPr lang="x-none" smtClean="0">
                <a:solidFill>
                  <a:schemeClr val="tx1"/>
                </a:solidFill>
              </a:rPr>
              <a:t>ტემპერატურის და/ან სხვა სიმპტომების შემთხვევაში (ხველა, სუნთქვის გაძნელება და სხვ.) მგზავრი</a:t>
            </a:r>
            <a:r>
              <a:rPr lang="ka-GE" dirty="0">
                <a:solidFill>
                  <a:schemeClr val="tx1"/>
                </a:solidFill>
              </a:rPr>
              <a:t>ს</a:t>
            </a:r>
            <a:r>
              <a:rPr lang="x-none" smtClean="0">
                <a:solidFill>
                  <a:schemeClr val="tx1"/>
                </a:solidFill>
              </a:rPr>
              <a:t> დაუყოვნებელი ტრანსპორტირებას </a:t>
            </a:r>
            <a:r>
              <a:rPr lang="x-none" b="1" smtClean="0">
                <a:solidFill>
                  <a:srgbClr val="FF0000"/>
                </a:solidFill>
              </a:rPr>
              <a:t>ინფექციური პროფილის სამედიცინო დაწესებულებაში</a:t>
            </a:r>
            <a:r>
              <a:rPr lang="x-none" smtClean="0">
                <a:solidFill>
                  <a:srgbClr val="FF0000"/>
                </a:solidFill>
              </a:rPr>
              <a:t>.</a:t>
            </a:r>
          </a:p>
          <a:p>
            <a:pPr indent="0">
              <a:lnSpc>
                <a:spcPct val="100000"/>
              </a:lnSpc>
              <a:buNone/>
            </a:pPr>
            <a:endParaRPr lang="x-none" smtClean="0">
              <a:solidFill>
                <a:schemeClr val="tx1"/>
              </a:solidFill>
            </a:endParaRPr>
          </a:p>
          <a:p>
            <a:pPr marL="800100">
              <a:lnSpc>
                <a:spcPct val="100000"/>
              </a:lnSpc>
            </a:pPr>
            <a:endParaRPr lang="x-none">
              <a:solidFill>
                <a:schemeClr val="tx1"/>
              </a:solidFill>
            </a:endParaRPr>
          </a:p>
          <a:p>
            <a:pPr marL="800100">
              <a:lnSpc>
                <a:spcPct val="100000"/>
              </a:lnSpc>
            </a:pPr>
            <a:r>
              <a:rPr lang="x-none" smtClean="0">
                <a:solidFill>
                  <a:schemeClr val="tx1"/>
                </a:solidFill>
              </a:rPr>
              <a:t>ტრანსპორტირებას უზრუნველყოფს საგანგებო სიტუაციების მართვის სამსახური.</a:t>
            </a:r>
          </a:p>
          <a:p>
            <a:pPr marL="800100">
              <a:lnSpc>
                <a:spcPct val="100000"/>
              </a:lnSpc>
            </a:pPr>
            <a:endParaRPr lang="x-none">
              <a:solidFill>
                <a:schemeClr val="tx1"/>
              </a:solidFill>
            </a:endParaRPr>
          </a:p>
          <a:p>
            <a:pPr marL="800100">
              <a:lnSpc>
                <a:spcPct val="100000"/>
              </a:lnSpc>
            </a:pPr>
            <a:r>
              <a:rPr lang="x-none" smtClean="0">
                <a:solidFill>
                  <a:schemeClr val="tx1"/>
                </a:solidFill>
              </a:rPr>
              <a:t>ტრანსპორტირების უსა</a:t>
            </a:r>
            <a:r>
              <a:rPr lang="ka-GE" dirty="0">
                <a:solidFill>
                  <a:schemeClr val="tx1"/>
                </a:solidFill>
              </a:rPr>
              <a:t>უზრუნველყოფს შსს საპატრულო პოლიციის </a:t>
            </a:r>
            <a:r>
              <a:rPr lang="ka-GE" dirty="0" smtClean="0">
                <a:solidFill>
                  <a:schemeClr val="tx1"/>
                </a:solidFill>
              </a:rPr>
              <a:t>დეპარტამენტი და შსს </a:t>
            </a:r>
            <a:r>
              <a:rPr lang="ka-GE" dirty="0">
                <a:solidFill>
                  <a:schemeClr val="tx1"/>
                </a:solidFill>
              </a:rPr>
              <a:t>სსიპ დაცვის პოლიცია</a:t>
            </a:r>
          </a:p>
          <a:p>
            <a:pPr marL="457200" lvl="0" indent="0" algn="l" rtl="0">
              <a:lnSpc>
                <a:spcPct val="100000"/>
              </a:lnSpc>
              <a:spcBef>
                <a:spcPts val="0"/>
              </a:spcBef>
              <a:spcAft>
                <a:spcPts val="0"/>
              </a:spcAft>
              <a:buNone/>
            </a:pPr>
            <a:endParaRPr lang="x-none" smtClean="0">
              <a:solidFill>
                <a:schemeClr val="tx1"/>
              </a:solidFill>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26500" y="262628"/>
            <a:ext cx="1525849" cy="133165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8052" y="2410063"/>
            <a:ext cx="1228855" cy="1191127"/>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3758" y="3934204"/>
            <a:ext cx="2340132" cy="821536"/>
          </a:xfrm>
          <a:prstGeom prst="rect">
            <a:avLst/>
          </a:prstGeom>
        </p:spPr>
      </p:pic>
    </p:spTree>
    <p:extLst>
      <p:ext uri="{BB962C8B-B14F-4D97-AF65-F5344CB8AC3E}">
        <p14:creationId xmlns:p14="http://schemas.microsoft.com/office/powerpoint/2010/main" val="5905388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1"/>
          <p:cNvSpPr txBox="1"/>
          <p:nvPr/>
        </p:nvSpPr>
        <p:spPr>
          <a:xfrm>
            <a:off x="117500" y="234975"/>
            <a:ext cx="9026400" cy="4807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400">
                <a:solidFill>
                  <a:schemeClr val="dk1"/>
                </a:solidFill>
              </a:rPr>
              <a:t>ინფექციური პროფილის სამედიცინო დაწესებულებები</a:t>
            </a:r>
            <a:r>
              <a:rPr lang="en" sz="1800" b="1"/>
              <a:t>:</a:t>
            </a:r>
            <a:endParaRPr sz="1800" b="1"/>
          </a:p>
          <a:p>
            <a:pPr marL="0" lvl="0" indent="0" algn="l" rtl="0">
              <a:lnSpc>
                <a:spcPct val="115000"/>
              </a:lnSpc>
              <a:spcBef>
                <a:spcPts val="0"/>
              </a:spcBef>
              <a:spcAft>
                <a:spcPts val="0"/>
              </a:spcAft>
              <a:buNone/>
            </a:pPr>
            <a:endParaRPr sz="1800" b="1"/>
          </a:p>
          <a:p>
            <a:pPr marL="0" lvl="0" indent="0" algn="l" rtl="0">
              <a:lnSpc>
                <a:spcPct val="115000"/>
              </a:lnSpc>
              <a:spcBef>
                <a:spcPts val="0"/>
              </a:spcBef>
              <a:spcAft>
                <a:spcPts val="0"/>
              </a:spcAft>
              <a:buNone/>
            </a:pPr>
            <a:r>
              <a:rPr lang="en" sz="1800" b="1"/>
              <a:t>თბილისი</a:t>
            </a:r>
            <a:endParaRPr sz="1800"/>
          </a:p>
          <a:p>
            <a:pPr marL="457200" lvl="0" indent="-342900" algn="l" rtl="0">
              <a:lnSpc>
                <a:spcPct val="115000"/>
              </a:lnSpc>
              <a:spcBef>
                <a:spcPts val="0"/>
              </a:spcBef>
              <a:spcAft>
                <a:spcPts val="0"/>
              </a:spcAft>
              <a:buSzPts val="1800"/>
              <a:buAutoNum type="arabicPeriod"/>
            </a:pPr>
            <a:r>
              <a:rPr lang="en" sz="1800"/>
              <a:t>სს ინფექციური პათოლოგიის, შიდსისა და კლინიკური იმუნოლოგიის სამეცნიერო-პრაქტიკული ცენტრი</a:t>
            </a:r>
            <a:endParaRPr sz="1800"/>
          </a:p>
          <a:p>
            <a:pPr marL="457200" lvl="0" indent="-342900" algn="l" rtl="0">
              <a:lnSpc>
                <a:spcPct val="115000"/>
              </a:lnSpc>
              <a:spcBef>
                <a:spcPts val="0"/>
              </a:spcBef>
              <a:spcAft>
                <a:spcPts val="0"/>
              </a:spcAft>
              <a:buSzPts val="1800"/>
              <a:buAutoNum type="arabicPeriod"/>
            </a:pPr>
            <a:r>
              <a:rPr lang="en" sz="1800"/>
              <a:t>ვახტანგ ბოჭორიშვილის სახელობის სეფსისის საწინაღმდეგო ცენტრი</a:t>
            </a:r>
            <a:endParaRPr sz="1800"/>
          </a:p>
          <a:p>
            <a:pPr marL="0" lvl="0" indent="0" algn="l" rtl="0">
              <a:lnSpc>
                <a:spcPct val="115000"/>
              </a:lnSpc>
              <a:spcBef>
                <a:spcPts val="0"/>
              </a:spcBef>
              <a:spcAft>
                <a:spcPts val="0"/>
              </a:spcAft>
              <a:buNone/>
            </a:pPr>
            <a:r>
              <a:rPr lang="en" sz="1800" b="1"/>
              <a:t>ბათუმი</a:t>
            </a:r>
            <a:endParaRPr sz="1800" b="1"/>
          </a:p>
          <a:p>
            <a:pPr marL="457200" lvl="0" indent="-342900" algn="l" rtl="0">
              <a:lnSpc>
                <a:spcPct val="115000"/>
              </a:lnSpc>
              <a:spcBef>
                <a:spcPts val="0"/>
              </a:spcBef>
              <a:spcAft>
                <a:spcPts val="0"/>
              </a:spcAft>
              <a:buSzPts val="1800"/>
              <a:buAutoNum type="arabicPeriod"/>
            </a:pPr>
            <a:r>
              <a:rPr lang="en" sz="1800"/>
              <a:t>შპს. ბათუმის ინფექციური პათოლოგიის, შიდსისა და ტუბერკულოზის რეგიონალური ცენტრი</a:t>
            </a:r>
            <a:endParaRPr sz="1800"/>
          </a:p>
          <a:p>
            <a:pPr marL="0" lvl="0" indent="0" algn="l" rtl="0">
              <a:lnSpc>
                <a:spcPct val="115000"/>
              </a:lnSpc>
              <a:spcBef>
                <a:spcPts val="0"/>
              </a:spcBef>
              <a:spcAft>
                <a:spcPts val="0"/>
              </a:spcAft>
              <a:buNone/>
            </a:pPr>
            <a:r>
              <a:rPr lang="en" sz="1800" b="1">
                <a:solidFill>
                  <a:srgbClr val="3A3A3A"/>
                </a:solidFill>
                <a:highlight>
                  <a:srgbClr val="FFFFFF"/>
                </a:highlight>
              </a:rPr>
              <a:t>ქუთაისი</a:t>
            </a:r>
            <a:endParaRPr sz="1800" b="1"/>
          </a:p>
          <a:p>
            <a:pPr marL="457200" lvl="0" indent="-342900" algn="l" rtl="0">
              <a:lnSpc>
                <a:spcPct val="115000"/>
              </a:lnSpc>
              <a:spcBef>
                <a:spcPts val="0"/>
              </a:spcBef>
              <a:spcAft>
                <a:spcPts val="0"/>
              </a:spcAft>
              <a:buSzPts val="1800"/>
              <a:buAutoNum type="arabicPeriod"/>
            </a:pPr>
            <a:r>
              <a:rPr lang="en" sz="1800"/>
              <a:t>შპს “LG&amp;Co” </a:t>
            </a:r>
            <a:endParaRPr sz="1800">
              <a:solidFill>
                <a:schemeClr val="dk1"/>
              </a:solidFill>
            </a:endParaRPr>
          </a:p>
          <a:p>
            <a:pPr marL="457200" lvl="0" indent="-342900" algn="l" rtl="0">
              <a:lnSpc>
                <a:spcPct val="115000"/>
              </a:lnSpc>
              <a:spcBef>
                <a:spcPts val="0"/>
              </a:spcBef>
              <a:spcAft>
                <a:spcPts val="0"/>
              </a:spcAft>
              <a:buClr>
                <a:schemeClr val="dk1"/>
              </a:buClr>
              <a:buSzPts val="1800"/>
              <a:buAutoNum type="arabicPeriod"/>
            </a:pPr>
            <a:r>
              <a:rPr lang="en" sz="1800">
                <a:solidFill>
                  <a:srgbClr val="3A3A3A"/>
                </a:solidFill>
                <a:highlight>
                  <a:srgbClr val="FFFFFF"/>
                </a:highlight>
              </a:rPr>
              <a:t>“მედიქალსიტი“</a:t>
            </a:r>
            <a:endParaRPr sz="1800">
              <a:solidFill>
                <a:schemeClr val="dk1"/>
              </a:solidFill>
            </a:endParaRPr>
          </a:p>
          <a:p>
            <a:pPr marL="0" lvl="0" indent="0" algn="l" rtl="0">
              <a:lnSpc>
                <a:spcPct val="115000"/>
              </a:lnSpc>
              <a:spcBef>
                <a:spcPts val="0"/>
              </a:spcBef>
              <a:spcAft>
                <a:spcPts val="0"/>
              </a:spcAft>
              <a:buNone/>
            </a:pPr>
            <a:r>
              <a:rPr lang="en" sz="1800" b="1">
                <a:solidFill>
                  <a:schemeClr val="dk1"/>
                </a:solidFill>
              </a:rPr>
              <a:t>გორი</a:t>
            </a:r>
            <a:endParaRPr sz="1800" b="1">
              <a:solidFill>
                <a:schemeClr val="dk1"/>
              </a:solidFill>
            </a:endParaRPr>
          </a:p>
          <a:p>
            <a:pPr marL="457200" lvl="0" indent="-342900" algn="l" rtl="0">
              <a:lnSpc>
                <a:spcPct val="115000"/>
              </a:lnSpc>
              <a:spcBef>
                <a:spcPts val="0"/>
              </a:spcBef>
              <a:spcAft>
                <a:spcPts val="0"/>
              </a:spcAft>
              <a:buClr>
                <a:schemeClr val="dk1"/>
              </a:buClr>
              <a:buSzPts val="1800"/>
              <a:buAutoNum type="arabicPeriod"/>
            </a:pPr>
            <a:r>
              <a:rPr lang="en" sz="1800"/>
              <a:t>ს.ს.ი.პ. გიორგი აბრამიშვილის სახელობის თავდაცვის სამინისტროს სამხედრო ჰოსპიტალი</a:t>
            </a:r>
            <a:endParaRPr sz="1800">
              <a:solidFill>
                <a:schemeClr val="dk1"/>
              </a:solidFill>
            </a:endParaRPr>
          </a:p>
          <a:p>
            <a:pPr marL="457200" lvl="0" indent="0" algn="l" rtl="0">
              <a:lnSpc>
                <a:spcPct val="115000"/>
              </a:lnSpc>
              <a:spcBef>
                <a:spcPts val="0"/>
              </a:spcBef>
              <a:spcAft>
                <a:spcPts val="0"/>
              </a:spcAft>
              <a:buNone/>
            </a:pPr>
            <a:endParaRPr sz="1800">
              <a:solidFill>
                <a:schemeClr val="dk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2"/>
          <p:cNvSpPr txBox="1">
            <a:spLocks noGrp="1"/>
          </p:cNvSpPr>
          <p:nvPr>
            <p:ph type="title"/>
          </p:nvPr>
        </p:nvSpPr>
        <p:spPr>
          <a:xfrm>
            <a:off x="0" y="0"/>
            <a:ext cx="9618600" cy="607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00" dirty="0" smtClean="0"/>
              <a:t>  </a:t>
            </a:r>
            <a:endParaRPr sz="2300" dirty="0"/>
          </a:p>
        </p:txBody>
      </p:sp>
      <p:sp>
        <p:nvSpPr>
          <p:cNvPr id="128" name="Google Shape;128;p22"/>
          <p:cNvSpPr txBox="1">
            <a:spLocks noGrp="1"/>
          </p:cNvSpPr>
          <p:nvPr>
            <p:ph type="body" idx="1"/>
          </p:nvPr>
        </p:nvSpPr>
        <p:spPr>
          <a:xfrm>
            <a:off x="215725" y="248549"/>
            <a:ext cx="8801526" cy="4613161"/>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rgbClr val="000000"/>
                </a:solidFill>
              </a:rPr>
              <a:t>ყველა პაციენტს, რომელიც გადაყვანილია </a:t>
            </a:r>
            <a:r>
              <a:rPr lang="en" sz="1600" dirty="0" smtClean="0">
                <a:solidFill>
                  <a:srgbClr val="000000"/>
                </a:solidFill>
              </a:rPr>
              <a:t>ინფექციურ</a:t>
            </a:r>
            <a:r>
              <a:rPr lang="ka-GE" sz="1600" dirty="0" smtClean="0">
                <a:solidFill>
                  <a:srgbClr val="000000"/>
                </a:solidFill>
              </a:rPr>
              <a:t>ი პროფილის სამედიცინო</a:t>
            </a:r>
            <a:r>
              <a:rPr lang="en" sz="1600" dirty="0" smtClean="0">
                <a:solidFill>
                  <a:srgbClr val="000000"/>
                </a:solidFill>
              </a:rPr>
              <a:t> </a:t>
            </a:r>
            <a:r>
              <a:rPr lang="en" sz="1600" dirty="0">
                <a:solidFill>
                  <a:srgbClr val="000000"/>
                </a:solidFill>
              </a:rPr>
              <a:t>დაწესებულებაში უტარდება </a:t>
            </a:r>
            <a:r>
              <a:rPr lang="en" sz="1600" dirty="0">
                <a:solidFill>
                  <a:srgbClr val="FF0000"/>
                </a:solidFill>
              </a:rPr>
              <a:t>კვლევა </a:t>
            </a:r>
            <a:r>
              <a:rPr lang="en" sz="1600" dirty="0" smtClean="0">
                <a:solidFill>
                  <a:schemeClr val="tx1"/>
                </a:solidFill>
              </a:rPr>
              <a:t>(</a:t>
            </a:r>
            <a:r>
              <a:rPr lang="ka-GE" sz="1600" dirty="0">
                <a:solidFill>
                  <a:schemeClr val="tx1"/>
                </a:solidFill>
              </a:rPr>
              <a:t>ი</a:t>
            </a:r>
            <a:r>
              <a:rPr lang="en" sz="1600" dirty="0" smtClean="0">
                <a:solidFill>
                  <a:schemeClr val="tx1"/>
                </a:solidFill>
              </a:rPr>
              <a:t>გულისხმ</a:t>
            </a:r>
            <a:r>
              <a:rPr lang="ka-GE" sz="1600" dirty="0" smtClean="0">
                <a:solidFill>
                  <a:schemeClr val="tx1"/>
                </a:solidFill>
              </a:rPr>
              <a:t>ება</a:t>
            </a:r>
            <a:r>
              <a:rPr lang="en" sz="1600" dirty="0" smtClean="0">
                <a:solidFill>
                  <a:schemeClr val="tx1"/>
                </a:solidFill>
              </a:rPr>
              <a:t> </a:t>
            </a:r>
            <a:r>
              <a:rPr lang="en" sz="1600" dirty="0">
                <a:solidFill>
                  <a:schemeClr val="tx1"/>
                </a:solidFill>
              </a:rPr>
              <a:t>ხახის ნაცხის </a:t>
            </a:r>
            <a:r>
              <a:rPr lang="en" sz="1600" dirty="0" smtClean="0">
                <a:solidFill>
                  <a:schemeClr val="tx1"/>
                </a:solidFill>
              </a:rPr>
              <a:t>აღება</a:t>
            </a:r>
            <a:r>
              <a:rPr lang="ka-GE" sz="1600" dirty="0" smtClean="0">
                <a:solidFill>
                  <a:schemeClr val="tx1"/>
                </a:solidFill>
              </a:rPr>
              <a:t>,</a:t>
            </a:r>
            <a:r>
              <a:rPr lang="en" sz="1600" dirty="0" smtClean="0">
                <a:solidFill>
                  <a:schemeClr val="tx1"/>
                </a:solidFill>
              </a:rPr>
              <a:t> </a:t>
            </a:r>
            <a:r>
              <a:rPr lang="ka-GE" sz="1600" dirty="0" smtClean="0">
                <a:solidFill>
                  <a:schemeClr val="tx1"/>
                </a:solidFill>
              </a:rPr>
              <a:t>რაც სრულდება</a:t>
            </a:r>
            <a:r>
              <a:rPr lang="ka-GE" sz="1600" dirty="0" smtClean="0">
                <a:solidFill>
                  <a:schemeClr val="tx1"/>
                </a:solidFill>
              </a:rPr>
              <a:t> დაავადებათა კონტროლისა და საზოგადოებრივი ჯანმრთელობის ცენტრის მიერ)</a:t>
            </a:r>
            <a:endParaRPr sz="1600" dirty="0">
              <a:solidFill>
                <a:schemeClr val="tx1"/>
              </a:solidFill>
            </a:endParaRPr>
          </a:p>
          <a:p>
            <a:pPr marL="0" lvl="0" indent="0" algn="l" rtl="0">
              <a:lnSpc>
                <a:spcPct val="100000"/>
              </a:lnSpc>
              <a:spcBef>
                <a:spcPts val="1600"/>
              </a:spcBef>
              <a:spcAft>
                <a:spcPts val="0"/>
              </a:spcAft>
              <a:buNone/>
            </a:pPr>
            <a:endParaRPr sz="1600" dirty="0" smtClean="0">
              <a:solidFill>
                <a:srgbClr val="FF0000"/>
              </a:solidFill>
            </a:endParaRPr>
          </a:p>
          <a:p>
            <a:pPr marL="0" lvl="0" indent="0" algn="l" rtl="0">
              <a:lnSpc>
                <a:spcPct val="100000"/>
              </a:lnSpc>
              <a:spcBef>
                <a:spcPts val="1600"/>
              </a:spcBef>
              <a:spcAft>
                <a:spcPts val="0"/>
              </a:spcAft>
              <a:buNone/>
            </a:pPr>
            <a:endParaRPr lang="ka-GE" sz="1600" dirty="0" smtClean="0">
              <a:solidFill>
                <a:srgbClr val="000000"/>
              </a:solidFill>
            </a:endParaRPr>
          </a:p>
          <a:p>
            <a:pPr marL="0" lvl="0" indent="0" algn="l" rtl="0">
              <a:lnSpc>
                <a:spcPct val="100000"/>
              </a:lnSpc>
              <a:spcBef>
                <a:spcPts val="1600"/>
              </a:spcBef>
              <a:spcAft>
                <a:spcPts val="0"/>
              </a:spcAft>
              <a:buNone/>
            </a:pPr>
            <a:r>
              <a:rPr lang="en" sz="1600" dirty="0" smtClean="0">
                <a:solidFill>
                  <a:srgbClr val="000000"/>
                </a:solidFill>
              </a:rPr>
              <a:t>აღებული </a:t>
            </a:r>
            <a:r>
              <a:rPr lang="en" sz="1600" dirty="0">
                <a:solidFill>
                  <a:srgbClr val="000000"/>
                </a:solidFill>
              </a:rPr>
              <a:t>მასალა გადაიგზავნება ლუგარის </a:t>
            </a:r>
            <a:r>
              <a:rPr lang="en" sz="1600" dirty="0" smtClean="0">
                <a:solidFill>
                  <a:srgbClr val="000000"/>
                </a:solidFill>
              </a:rPr>
              <a:t>ლაბორატორიაში</a:t>
            </a:r>
            <a:endParaRPr sz="1600" dirty="0">
              <a:solidFill>
                <a:srgbClr val="000000"/>
              </a:solidFill>
            </a:endParaRPr>
          </a:p>
          <a:p>
            <a:pPr marL="0" lvl="0" indent="0" algn="l" rtl="0">
              <a:lnSpc>
                <a:spcPct val="100000"/>
              </a:lnSpc>
              <a:spcBef>
                <a:spcPts val="1600"/>
              </a:spcBef>
              <a:spcAft>
                <a:spcPts val="0"/>
              </a:spcAft>
              <a:buNone/>
            </a:pPr>
            <a:endParaRPr sz="1600" dirty="0">
              <a:solidFill>
                <a:srgbClr val="000000"/>
              </a:solidFill>
            </a:endParaRPr>
          </a:p>
          <a:p>
            <a:pPr marL="0" lvl="0" indent="0" algn="l" rtl="0">
              <a:lnSpc>
                <a:spcPct val="100000"/>
              </a:lnSpc>
              <a:spcBef>
                <a:spcPts val="1600"/>
              </a:spcBef>
              <a:spcAft>
                <a:spcPts val="0"/>
              </a:spcAft>
              <a:buNone/>
            </a:pPr>
            <a:r>
              <a:rPr lang="en" sz="1600" dirty="0">
                <a:solidFill>
                  <a:srgbClr val="000000"/>
                </a:solidFill>
              </a:rPr>
              <a:t>კვლევის პასუხები ცნობილი ხდება გადაგზავნიდან</a:t>
            </a:r>
            <a:endParaRPr sz="1600" dirty="0">
              <a:solidFill>
                <a:srgbClr val="000000"/>
              </a:solidFill>
            </a:endParaRPr>
          </a:p>
          <a:p>
            <a:pPr marL="0" lvl="0" indent="0" algn="l" rtl="0">
              <a:lnSpc>
                <a:spcPct val="100000"/>
              </a:lnSpc>
              <a:spcBef>
                <a:spcPts val="1600"/>
              </a:spcBef>
              <a:spcAft>
                <a:spcPts val="0"/>
              </a:spcAft>
              <a:buNone/>
            </a:pPr>
            <a:r>
              <a:rPr lang="en" sz="1600" dirty="0">
                <a:solidFill>
                  <a:srgbClr val="000000"/>
                </a:solidFill>
              </a:rPr>
              <a:t>არაუგვიანეს 12 საათისა</a:t>
            </a:r>
            <a:endParaRPr sz="1600" dirty="0">
              <a:solidFill>
                <a:srgbClr val="000000"/>
              </a:solidFill>
            </a:endParaRPr>
          </a:p>
          <a:p>
            <a:pPr marL="0" lvl="0" indent="0" algn="l" rtl="0">
              <a:lnSpc>
                <a:spcPct val="100000"/>
              </a:lnSpc>
              <a:spcBef>
                <a:spcPts val="1600"/>
              </a:spcBef>
              <a:spcAft>
                <a:spcPts val="0"/>
              </a:spcAft>
              <a:buNone/>
            </a:pPr>
            <a:endParaRPr sz="1600" dirty="0">
              <a:solidFill>
                <a:srgbClr val="000000"/>
              </a:solidFill>
            </a:endParaRPr>
          </a:p>
          <a:p>
            <a:pPr marL="0" lvl="0" indent="0" algn="l" rtl="0">
              <a:lnSpc>
                <a:spcPct val="100000"/>
              </a:lnSpc>
              <a:spcBef>
                <a:spcPts val="1600"/>
              </a:spcBef>
              <a:spcAft>
                <a:spcPts val="0"/>
              </a:spcAft>
              <a:buNone/>
            </a:pPr>
            <a:r>
              <a:rPr lang="en" sz="1600" dirty="0">
                <a:solidFill>
                  <a:srgbClr val="FF0000"/>
                </a:solidFill>
              </a:rPr>
              <a:t>დადასტურებული შემთხვევები</a:t>
            </a:r>
            <a:r>
              <a:rPr lang="en" sz="1600" dirty="0">
                <a:solidFill>
                  <a:srgbClr val="000000"/>
                </a:solidFill>
              </a:rPr>
              <a:t> რჩებიან კლინიკაში</a:t>
            </a:r>
            <a:endParaRPr sz="1600" dirty="0">
              <a:solidFill>
                <a:srgbClr val="000000"/>
              </a:solidFill>
            </a:endParaRPr>
          </a:p>
          <a:p>
            <a:pPr marL="0" lvl="0" indent="0" algn="l" rtl="0">
              <a:lnSpc>
                <a:spcPct val="100000"/>
              </a:lnSpc>
              <a:spcBef>
                <a:spcPts val="1600"/>
              </a:spcBef>
              <a:spcAft>
                <a:spcPts val="1600"/>
              </a:spcAft>
              <a:buNone/>
            </a:pPr>
            <a:endParaRPr sz="1600" dirty="0">
              <a:solidFill>
                <a:srgbClr val="000000"/>
              </a:solidFill>
              <a:highlight>
                <a:srgbClr val="FFFF00"/>
              </a:highlight>
            </a:endParaRPr>
          </a:p>
        </p:txBody>
      </p:sp>
      <p:sp>
        <p:nvSpPr>
          <p:cNvPr id="129" name="Google Shape;129;p22"/>
          <p:cNvSpPr/>
          <p:nvPr/>
        </p:nvSpPr>
        <p:spPr>
          <a:xfrm>
            <a:off x="2359200" y="1364550"/>
            <a:ext cx="371400" cy="552000"/>
          </a:xfrm>
          <a:prstGeom prst="downArrow">
            <a:avLst>
              <a:gd name="adj1" fmla="val 50000"/>
              <a:gd name="adj2" fmla="val 50000"/>
            </a:avLst>
          </a:prstGeom>
          <a:solidFill>
            <a:srgbClr val="3C78D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2"/>
          <p:cNvSpPr txBox="1"/>
          <p:nvPr/>
        </p:nvSpPr>
        <p:spPr>
          <a:xfrm>
            <a:off x="4476025" y="1916550"/>
            <a:ext cx="7339500" cy="85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22"/>
          <p:cNvSpPr/>
          <p:nvPr/>
        </p:nvSpPr>
        <p:spPr>
          <a:xfrm>
            <a:off x="2359200" y="2477015"/>
            <a:ext cx="371400" cy="552000"/>
          </a:xfrm>
          <a:prstGeom prst="downArrow">
            <a:avLst>
              <a:gd name="adj1" fmla="val 50000"/>
              <a:gd name="adj2" fmla="val 50000"/>
            </a:avLst>
          </a:prstGeom>
          <a:solidFill>
            <a:srgbClr val="3C78D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2"/>
          <p:cNvSpPr/>
          <p:nvPr/>
        </p:nvSpPr>
        <p:spPr>
          <a:xfrm>
            <a:off x="2359200" y="3766015"/>
            <a:ext cx="371400" cy="552000"/>
          </a:xfrm>
          <a:prstGeom prst="downArrow">
            <a:avLst>
              <a:gd name="adj1" fmla="val 50000"/>
              <a:gd name="adj2" fmla="val 50000"/>
            </a:avLst>
          </a:prstGeom>
          <a:solidFill>
            <a:srgbClr val="3C78D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2"/>
          <p:cNvSpPr/>
          <p:nvPr/>
        </p:nvSpPr>
        <p:spPr>
          <a:xfrm>
            <a:off x="5483800" y="2963575"/>
            <a:ext cx="615000" cy="353400"/>
          </a:xfrm>
          <a:prstGeom prst="rightArrow">
            <a:avLst>
              <a:gd name="adj1" fmla="val 50000"/>
              <a:gd name="adj2" fmla="val 50000"/>
            </a:avLst>
          </a:prstGeom>
          <a:solidFill>
            <a:srgbClr val="3C78D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2"/>
          <p:cNvSpPr txBox="1"/>
          <p:nvPr/>
        </p:nvSpPr>
        <p:spPr>
          <a:xfrm>
            <a:off x="6303900" y="2772750"/>
            <a:ext cx="2840100" cy="1937100"/>
          </a:xfrm>
          <a:prstGeom prst="rect">
            <a:avLst/>
          </a:prstGeom>
          <a:noFill/>
          <a:ln>
            <a:noFill/>
          </a:ln>
        </p:spPr>
        <p:txBody>
          <a:bodyPr spcFirstLastPara="1" wrap="square" lIns="91425" tIns="91425" rIns="91425" bIns="91425" anchor="t" anchorCtr="0">
            <a:noAutofit/>
          </a:bodyPr>
          <a:lstStyle/>
          <a:p>
            <a:pPr marL="0" lvl="0" indent="0" algn="l" rtl="0">
              <a:lnSpc>
                <a:spcPct val="150000"/>
              </a:lnSpc>
              <a:spcBef>
                <a:spcPts val="0"/>
              </a:spcBef>
              <a:spcAft>
                <a:spcPts val="1600"/>
              </a:spcAft>
              <a:buNone/>
            </a:pPr>
            <a:r>
              <a:rPr lang="en" sz="1500">
                <a:solidFill>
                  <a:srgbClr val="FF0000"/>
                </a:solidFill>
              </a:rPr>
              <a:t>დაუდასტურებელი</a:t>
            </a:r>
            <a:r>
              <a:rPr lang="en" sz="1500">
                <a:solidFill>
                  <a:schemeClr val="dk1"/>
                </a:solidFill>
              </a:rPr>
              <a:t> შემთხვევების გადაყვანა ხდება  სპეციალურად გამოყოფილ </a:t>
            </a:r>
            <a:r>
              <a:rPr lang="en" sz="1500" b="1">
                <a:solidFill>
                  <a:schemeClr val="dk1"/>
                </a:solidFill>
              </a:rPr>
              <a:t>საკარანტინო ზონაში </a:t>
            </a:r>
            <a:endParaRPr sz="1500" b="1">
              <a:solidFill>
                <a:schemeClr val="dk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67</TotalTime>
  <Words>441</Words>
  <Application>Microsoft Office PowerPoint</Application>
  <PresentationFormat>On-screen Show (16:9)</PresentationFormat>
  <Paragraphs>71</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ახალი კორონავირუსული დაავადება (COVID-19)</vt:lpstr>
      <vt:lpstr>PowerPoint Presentation</vt:lpstr>
      <vt:lpstr>რა ხდება, როდესაც მგზავრი ჩამოდის მაღალი რისკის ზონად მჩნეული ქვეყნიდან?  (ჩინეთიდან, ირანიდან, იტალიიდან ან სამხრეთ კორეიდან)  </vt:lpstr>
      <vt:lpstr>თვითმფრინავში:</vt:lpstr>
      <vt:lpstr>თუ მგზავრი მოემგზავრება მაღალი რისკის ქვეყნიდან (ჩინეთი, სამხრეთ კორეა, იტალია, ირანი) მას მოეთხოვება  1. წარმოადგინოს კორონავირუსზე (COVID -19) შემოწმების შესაბამისი ცნობა (სპეციფიკური ლაბორატორიული პოლიმერაზული ჯაჭვური რეაქცია (PCR) კვლევა), რომელიც გაცემული უნდა იყოს გამომგზავრების ქვეყნის შესაბამისი ლაბორატორიის მიერ, ხოლო ტრანზიტულად მგზავრობის შემთხვევაში ამ სატრანზიტო ქვეყნის შესაბამისი ლაბორატორიის მიერ.   2. PCR ცნობის წარმოუდგენლობის შემთხვევაში, გაიაროს შესაბამისი ეპიდემიოლოგიურ შემოწმება და, შემდეგ, სავალდებულო 14 დღიანი საკარანტინო პროცედურა ოკუპირებული ტერიტორიებიდან დევნილთა, შრომის, ჯანმრთელობისა და სოციალური დაცვის მინისტრის მიერ დადგენილი წესით. </vt:lpstr>
      <vt:lpstr>აეროპორტში ფინანსთა სამინისტროს შემოსავლების სამსახური უზრუნველყოფს: </vt:lpstr>
      <vt:lpstr>საგანგებო სიტუაციების კოორდინაციისა და გადაუდებელი  დახმარების ცენტრის თანამშრომელი ახორციელებს თერმული სკრინინგის შედეგად გამოვლენილი დადებითი შემთხვევების შეფასებას:   </vt:lpstr>
      <vt:lpstr>PowerPoint Presentation</vt:lpstr>
      <vt:lpstr>  </vt:lpstr>
      <vt:lpstr>PowerPoint Presentation</vt:lpstr>
      <vt:lpstr>კარანტინიდან  - თვითიზოლაციაში</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ახალი კორონავირუსული დაავადება (COVID-19)</dc:title>
  <dc:creator>Alisa</dc:creator>
  <cp:lastModifiedBy>Alisa</cp:lastModifiedBy>
  <cp:revision>11</cp:revision>
  <dcterms:modified xsi:type="dcterms:W3CDTF">2020-03-06T13:50:39Z</dcterms:modified>
</cp:coreProperties>
</file>