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C-422A-9496-5A2E46013F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4C-422A-9496-5A2E46013FE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4C-422A-9496-5A2E46013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0095456"/>
        <c:axId val="378924936"/>
      </c:barChart>
      <c:catAx>
        <c:axId val="35009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24936"/>
        <c:crosses val="autoZero"/>
        <c:auto val="1"/>
        <c:lblAlgn val="ctr"/>
        <c:lblOffset val="100"/>
        <c:noMultiLvlLbl val="0"/>
      </c:catAx>
      <c:valAx>
        <c:axId val="3789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09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9BFB5-CFD0-4C7D-B5A7-2C67A58E854E}" type="doc">
      <dgm:prSet loTypeId="urn:microsoft.com/office/officeart/2005/8/layout/matrix1" loCatId="matrix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408D0F-4212-40E6-957C-6C312B4CE76B}">
      <dgm:prSet phldrT="[Text]" custT="1"/>
      <dgm:spPr/>
      <dgm:t>
        <a:bodyPr/>
        <a:lstStyle/>
        <a:p>
          <a:r>
            <a:rPr lang="ka-GE" sz="1600" b="0" dirty="0" smtClean="0"/>
            <a:t>სამედიცინო რეგიონები </a:t>
          </a:r>
          <a:r>
            <a:rPr lang="en-US" sz="1600" b="0" dirty="0" smtClean="0"/>
            <a:t>COVID</a:t>
          </a:r>
          <a:r>
            <a:rPr lang="ka-GE" sz="1600" b="0" dirty="0" smtClean="0"/>
            <a:t>-ის ჰოსპიტალური მართვისთვის </a:t>
          </a:r>
          <a:endParaRPr lang="en-US" sz="1600" b="0" dirty="0"/>
        </a:p>
      </dgm:t>
    </dgm:pt>
    <dgm:pt modelId="{56745713-0249-4010-82FE-EB837CCF058D}" type="par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95648111-ADE9-4C0D-84B2-5E0D8FC5D558}" type="sib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89C3D354-A6D4-4665-B0C8-59DBB89002F4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თბილისი</a:t>
          </a:r>
          <a:r>
            <a:rPr lang="ka-GE" sz="1600" b="0" dirty="0" smtClean="0"/>
            <a:t>: </a:t>
          </a:r>
          <a:r>
            <a:rPr lang="en-US" sz="1600" b="0" dirty="0" smtClean="0"/>
            <a:t>20</a:t>
          </a:r>
          <a:r>
            <a:rPr lang="ka-GE" sz="1600" b="0" dirty="0" smtClean="0"/>
            <a:t>11 საწოლი, 3</a:t>
          </a:r>
          <a:r>
            <a:rPr lang="en-US" sz="1600" b="0" dirty="0" smtClean="0"/>
            <a:t>51</a:t>
          </a:r>
          <a:r>
            <a:rPr lang="ka-GE" sz="1600" b="0" dirty="0" smtClean="0"/>
            <a:t> სუნთქვის </a:t>
          </a:r>
          <a:r>
            <a:rPr lang="ka-GE" sz="1600" b="0" dirty="0" smtClean="0"/>
            <a:t>აპარატი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მცხეთა-მთიანეთი: </a:t>
          </a:r>
          <a:r>
            <a:rPr lang="en-US" sz="1600" b="0" dirty="0" smtClean="0"/>
            <a:t>80</a:t>
          </a:r>
          <a:r>
            <a:rPr lang="ka-GE" sz="1600" b="0" dirty="0" smtClean="0"/>
            <a:t> საწოლი, 1</a:t>
          </a:r>
          <a:r>
            <a:rPr lang="en-US" sz="1600" b="0" dirty="0" smtClean="0"/>
            <a:t>8</a:t>
          </a:r>
          <a:r>
            <a:rPr lang="ka-GE" sz="1600" b="0" dirty="0" smtClean="0"/>
            <a:t> სუნთქვის აპარატი</a:t>
          </a:r>
          <a:endParaRPr lang="ka-GE" sz="1600" b="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dirty="0" smtClean="0"/>
            <a:t>შიდა ქართლი: </a:t>
          </a:r>
          <a:r>
            <a:rPr lang="en-US" sz="1600" b="0" dirty="0" smtClean="0"/>
            <a:t>174 </a:t>
          </a:r>
          <a:r>
            <a:rPr lang="ka-GE" sz="1600" b="0" dirty="0" smtClean="0"/>
            <a:t>საწოლი, 12 სუნთქვის აპარატი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b="0" dirty="0" smtClean="0"/>
            <a:t>ქვემო ქართლი: 184 საწოლი, 26 სუნთქვის აპარატი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dirty="0" smtClean="0"/>
        </a:p>
      </dgm:t>
    </dgm:pt>
    <dgm:pt modelId="{0BC25752-7044-4BD3-97BD-4148D0368A43}" type="par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F100DB39-6CC6-4508-9919-AF11FBEE3000}" type="sib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C33C7DA6-5F12-4A26-846C-AEF49640A890}">
      <dgm:prSet phldrT="[Text]" custT="1"/>
      <dgm:spPr/>
      <dgm:t>
        <a:bodyPr/>
        <a:lstStyle/>
        <a:p>
          <a:r>
            <a:rPr lang="ka-GE" sz="1600" b="0" dirty="0" smtClean="0"/>
            <a:t>კახეთი</a:t>
          </a:r>
          <a:r>
            <a:rPr lang="ka-GE" sz="1600" b="0" dirty="0" smtClean="0"/>
            <a:t>: 52 საწოლი, 7 სუნთქვის აპარატი</a:t>
          </a:r>
        </a:p>
        <a:p>
          <a:r>
            <a:rPr lang="ka-GE" sz="1600" b="0" dirty="0" smtClean="0"/>
            <a:t>სამცხე-ჯავახეთი: 100 საწოლი</a:t>
          </a:r>
        </a:p>
      </dgm:t>
    </dgm:pt>
    <dgm:pt modelId="{656E45AB-D350-4FD9-973E-9CE0872A2994}" type="par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0878495-8A7A-44BF-BF6B-D4CD4D4B551D}" type="sib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8119063-C88C-469B-B5D0-22208310F91F}">
      <dgm:prSet phldrT="[Text]" custT="1"/>
      <dgm:spPr/>
      <dgm:t>
        <a:bodyPr/>
        <a:lstStyle/>
        <a:p>
          <a:pPr algn="ctr"/>
          <a:r>
            <a:rPr lang="ka-GE" sz="1600" b="0" dirty="0" smtClean="0"/>
            <a:t>იმერეთი და რაჭა-ლეჩხუმი: 699 საწოლი, 110 სუნთქვის აპარატი</a:t>
          </a:r>
        </a:p>
        <a:p>
          <a:pPr algn="ctr"/>
          <a:r>
            <a:rPr lang="ka-GE" sz="1600" b="0" dirty="0" smtClean="0"/>
            <a:t>სამეგრელო: 146 საწოლი, 4 სუნთქვის აპარატი  </a:t>
          </a:r>
          <a:endParaRPr lang="en-US" sz="1600" b="0" dirty="0"/>
        </a:p>
      </dgm:t>
    </dgm:pt>
    <dgm:pt modelId="{19E0C452-AF59-4D1C-9DE8-1FB5BE89A459}" type="par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2364A905-A5B5-45DF-8A69-AF2EC6393BE4}" type="sib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3A6E0E99-F066-404E-B850-BE72A4210300}">
      <dgm:prSet phldrT="[Text]" custT="1"/>
      <dgm:spPr/>
      <dgm:t>
        <a:bodyPr/>
        <a:lstStyle/>
        <a:p>
          <a:r>
            <a:rPr lang="ka-GE" sz="1600" b="0" dirty="0" smtClean="0"/>
            <a:t>აჭარა და გურია: 219 საწოლი, 20 აპარატი</a:t>
          </a:r>
        </a:p>
      </dgm:t>
    </dgm:pt>
    <dgm:pt modelId="{0351C029-BE22-485D-86E5-0E5B1A70C7C1}" type="par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4CA42288-9D9A-4FCA-897B-EC8DAF26C323}" type="sib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8E47B2E5-A599-4A66-A406-90C7840E1899}" type="pres">
      <dgm:prSet presAssocID="{7D39BFB5-CFD0-4C7D-B5A7-2C67A58E854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C0D62-F396-4394-8C0C-38701F0DC441}" type="pres">
      <dgm:prSet presAssocID="{7D39BFB5-CFD0-4C7D-B5A7-2C67A58E854E}" presName="matrix" presStyleCnt="0"/>
      <dgm:spPr/>
      <dgm:t>
        <a:bodyPr/>
        <a:lstStyle/>
        <a:p>
          <a:endParaRPr lang="en-US"/>
        </a:p>
      </dgm:t>
    </dgm:pt>
    <dgm:pt modelId="{261C79EE-9EDD-45DC-AA23-4EAD07251E5F}" type="pres">
      <dgm:prSet presAssocID="{7D39BFB5-CFD0-4C7D-B5A7-2C67A58E854E}" presName="tile1" presStyleLbl="node1" presStyleIdx="0" presStyleCnt="4" custScaleY="109779"/>
      <dgm:spPr/>
      <dgm:t>
        <a:bodyPr/>
        <a:lstStyle/>
        <a:p>
          <a:endParaRPr lang="en-US"/>
        </a:p>
      </dgm:t>
    </dgm:pt>
    <dgm:pt modelId="{935D3B85-6459-4DBD-ADB8-5A930814E57D}" type="pres">
      <dgm:prSet presAssocID="{7D39BFB5-CFD0-4C7D-B5A7-2C67A58E854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D9EC-D8D9-4212-BAF8-6BC32F238297}" type="pres">
      <dgm:prSet presAssocID="{7D39BFB5-CFD0-4C7D-B5A7-2C67A58E854E}" presName="tile2" presStyleLbl="node1" presStyleIdx="1" presStyleCnt="4" custScaleY="110744" custLinFactNeighborY="-625"/>
      <dgm:spPr/>
      <dgm:t>
        <a:bodyPr/>
        <a:lstStyle/>
        <a:p>
          <a:endParaRPr lang="en-US"/>
        </a:p>
      </dgm:t>
    </dgm:pt>
    <dgm:pt modelId="{65485953-14D8-4BDD-B6BD-17D897FAE75A}" type="pres">
      <dgm:prSet presAssocID="{7D39BFB5-CFD0-4C7D-B5A7-2C67A58E854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42BF0-B250-4935-84CE-ECA398F714E7}" type="pres">
      <dgm:prSet presAssocID="{7D39BFB5-CFD0-4C7D-B5A7-2C67A58E854E}" presName="tile3" presStyleLbl="node1" presStyleIdx="2" presStyleCnt="4" custScaleY="89532" custLinFactNeighborX="-489" custLinFactNeighborY="3306"/>
      <dgm:spPr/>
      <dgm:t>
        <a:bodyPr/>
        <a:lstStyle/>
        <a:p>
          <a:endParaRPr lang="en-US"/>
        </a:p>
      </dgm:t>
    </dgm:pt>
    <dgm:pt modelId="{9F8D0111-FE57-42AB-A1DB-864D5AD5782C}" type="pres">
      <dgm:prSet presAssocID="{7D39BFB5-CFD0-4C7D-B5A7-2C67A58E854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2B9E6-1750-42A1-B304-5478FAAB5D35}" type="pres">
      <dgm:prSet presAssocID="{7D39BFB5-CFD0-4C7D-B5A7-2C67A58E854E}" presName="tile4" presStyleLbl="node1" presStyleIdx="3" presStyleCnt="4" custScaleY="89532" custLinFactNeighborX="7453" custLinFactNeighborY="4186"/>
      <dgm:spPr/>
      <dgm:t>
        <a:bodyPr/>
        <a:lstStyle/>
        <a:p>
          <a:endParaRPr lang="en-US"/>
        </a:p>
      </dgm:t>
    </dgm:pt>
    <dgm:pt modelId="{1856F515-F42F-44E5-8C85-0B132E505D41}" type="pres">
      <dgm:prSet presAssocID="{7D39BFB5-CFD0-4C7D-B5A7-2C67A58E854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D0EB1-1F25-469C-965E-269228CEDEA3}" type="pres">
      <dgm:prSet presAssocID="{7D39BFB5-CFD0-4C7D-B5A7-2C67A58E854E}" presName="centerTile" presStyleLbl="fgShp" presStyleIdx="0" presStyleCnt="1" custScaleX="87316" custScaleY="90830" custLinFactNeighborX="4392" custLinFactNeighborY="849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07085F9-9341-4015-95BF-CDC75617AAB2}" type="presOf" srcId="{89C3D354-A6D4-4665-B0C8-59DBB89002F4}" destId="{261C79EE-9EDD-45DC-AA23-4EAD07251E5F}" srcOrd="0" destOrd="0" presId="urn:microsoft.com/office/officeart/2005/8/layout/matrix1"/>
    <dgm:cxn modelId="{D7F9F435-3E72-4549-85CA-4444735B0A7B}" type="presOf" srcId="{3A6E0E99-F066-404E-B850-BE72A4210300}" destId="{5C52B9E6-1750-42A1-B304-5478FAAB5D35}" srcOrd="0" destOrd="0" presId="urn:microsoft.com/office/officeart/2005/8/layout/matrix1"/>
    <dgm:cxn modelId="{373A3AC8-B48B-4117-8EEF-BDBD90E970E6}" type="presOf" srcId="{A3408D0F-4212-40E6-957C-6C312B4CE76B}" destId="{5E1D0EB1-1F25-469C-965E-269228CEDEA3}" srcOrd="0" destOrd="0" presId="urn:microsoft.com/office/officeart/2005/8/layout/matrix1"/>
    <dgm:cxn modelId="{EDFF6285-19ED-40E9-A6D8-D5780D1A7BAC}" srcId="{A3408D0F-4212-40E6-957C-6C312B4CE76B}" destId="{C33C7DA6-5F12-4A26-846C-AEF49640A890}" srcOrd="1" destOrd="0" parTransId="{656E45AB-D350-4FD9-973E-9CE0872A2994}" sibTransId="{70878495-8A7A-44BF-BF6B-D4CD4D4B551D}"/>
    <dgm:cxn modelId="{B43C27A8-02BB-443C-8585-A96AE935539E}" type="presOf" srcId="{78119063-C88C-469B-B5D0-22208310F91F}" destId="{9F8D0111-FE57-42AB-A1DB-864D5AD5782C}" srcOrd="1" destOrd="0" presId="urn:microsoft.com/office/officeart/2005/8/layout/matrix1"/>
    <dgm:cxn modelId="{36D52BC3-E91C-4FA0-BA6E-E9ECA9FD385C}" srcId="{A3408D0F-4212-40E6-957C-6C312B4CE76B}" destId="{3A6E0E99-F066-404E-B850-BE72A4210300}" srcOrd="3" destOrd="0" parTransId="{0351C029-BE22-485D-86E5-0E5B1A70C7C1}" sibTransId="{4CA42288-9D9A-4FCA-897B-EC8DAF26C323}"/>
    <dgm:cxn modelId="{4171F109-7C9E-4F74-93DC-46FB9D53378D}" srcId="{A3408D0F-4212-40E6-957C-6C312B4CE76B}" destId="{89C3D354-A6D4-4665-B0C8-59DBB89002F4}" srcOrd="0" destOrd="0" parTransId="{0BC25752-7044-4BD3-97BD-4148D0368A43}" sibTransId="{F100DB39-6CC6-4508-9919-AF11FBEE3000}"/>
    <dgm:cxn modelId="{F5EEB9C0-3298-4CB6-95B9-42F1469D7EC0}" type="presOf" srcId="{7D39BFB5-CFD0-4C7D-B5A7-2C67A58E854E}" destId="{8E47B2E5-A599-4A66-A406-90C7840E1899}" srcOrd="0" destOrd="0" presId="urn:microsoft.com/office/officeart/2005/8/layout/matrix1"/>
    <dgm:cxn modelId="{CA1E242F-D8BD-4C2F-8FF6-3B2503CC2BAC}" type="presOf" srcId="{78119063-C88C-469B-B5D0-22208310F91F}" destId="{50D42BF0-B250-4935-84CE-ECA398F714E7}" srcOrd="0" destOrd="0" presId="urn:microsoft.com/office/officeart/2005/8/layout/matrix1"/>
    <dgm:cxn modelId="{89D3DE26-895B-47DA-BEE7-6479996A5E03}" type="presOf" srcId="{C33C7DA6-5F12-4A26-846C-AEF49640A890}" destId="{B273D9EC-D8D9-4212-BAF8-6BC32F238297}" srcOrd="0" destOrd="0" presId="urn:microsoft.com/office/officeart/2005/8/layout/matrix1"/>
    <dgm:cxn modelId="{550CA504-A396-40A0-B701-6DC1459E77E1}" type="presOf" srcId="{3A6E0E99-F066-404E-B850-BE72A4210300}" destId="{1856F515-F42F-44E5-8C85-0B132E505D41}" srcOrd="1" destOrd="0" presId="urn:microsoft.com/office/officeart/2005/8/layout/matrix1"/>
    <dgm:cxn modelId="{13B89BBE-5C66-49A4-8020-53529C6E067C}" type="presOf" srcId="{89C3D354-A6D4-4665-B0C8-59DBB89002F4}" destId="{935D3B85-6459-4DBD-ADB8-5A930814E57D}" srcOrd="1" destOrd="0" presId="urn:microsoft.com/office/officeart/2005/8/layout/matrix1"/>
    <dgm:cxn modelId="{B2FE6F6F-AAAC-4083-B25E-26FFFFC3DDC2}" srcId="{A3408D0F-4212-40E6-957C-6C312B4CE76B}" destId="{78119063-C88C-469B-B5D0-22208310F91F}" srcOrd="2" destOrd="0" parTransId="{19E0C452-AF59-4D1C-9DE8-1FB5BE89A459}" sibTransId="{2364A905-A5B5-45DF-8A69-AF2EC6393BE4}"/>
    <dgm:cxn modelId="{98DEE1D8-2723-4098-BA84-047675A6E41E}" type="presOf" srcId="{C33C7DA6-5F12-4A26-846C-AEF49640A890}" destId="{65485953-14D8-4BDD-B6BD-17D897FAE75A}" srcOrd="1" destOrd="0" presId="urn:microsoft.com/office/officeart/2005/8/layout/matrix1"/>
    <dgm:cxn modelId="{067EAF16-A925-4100-A107-CEA08AFFCB88}" srcId="{7D39BFB5-CFD0-4C7D-B5A7-2C67A58E854E}" destId="{A3408D0F-4212-40E6-957C-6C312B4CE76B}" srcOrd="0" destOrd="0" parTransId="{56745713-0249-4010-82FE-EB837CCF058D}" sibTransId="{95648111-ADE9-4C0D-84B2-5E0D8FC5D558}"/>
    <dgm:cxn modelId="{1D735A08-9DDE-492E-9F91-7C3B91E88ECE}" type="presParOf" srcId="{8E47B2E5-A599-4A66-A406-90C7840E1899}" destId="{7E3C0D62-F396-4394-8C0C-38701F0DC441}" srcOrd="0" destOrd="0" presId="urn:microsoft.com/office/officeart/2005/8/layout/matrix1"/>
    <dgm:cxn modelId="{E2487AE9-9304-4978-A9F7-2C37B51D9F5C}" type="presParOf" srcId="{7E3C0D62-F396-4394-8C0C-38701F0DC441}" destId="{261C79EE-9EDD-45DC-AA23-4EAD07251E5F}" srcOrd="0" destOrd="0" presId="urn:microsoft.com/office/officeart/2005/8/layout/matrix1"/>
    <dgm:cxn modelId="{1B76364F-C76D-498A-9C84-DB50D7CEBD36}" type="presParOf" srcId="{7E3C0D62-F396-4394-8C0C-38701F0DC441}" destId="{935D3B85-6459-4DBD-ADB8-5A930814E57D}" srcOrd="1" destOrd="0" presId="urn:microsoft.com/office/officeart/2005/8/layout/matrix1"/>
    <dgm:cxn modelId="{03831CC6-0153-4B8C-9350-BCE8C1E6ABAB}" type="presParOf" srcId="{7E3C0D62-F396-4394-8C0C-38701F0DC441}" destId="{B273D9EC-D8D9-4212-BAF8-6BC32F238297}" srcOrd="2" destOrd="0" presId="urn:microsoft.com/office/officeart/2005/8/layout/matrix1"/>
    <dgm:cxn modelId="{DB1B874A-8288-4BE4-8046-561262A68586}" type="presParOf" srcId="{7E3C0D62-F396-4394-8C0C-38701F0DC441}" destId="{65485953-14D8-4BDD-B6BD-17D897FAE75A}" srcOrd="3" destOrd="0" presId="urn:microsoft.com/office/officeart/2005/8/layout/matrix1"/>
    <dgm:cxn modelId="{76E8DA1C-B091-400A-BB88-6749C9059C27}" type="presParOf" srcId="{7E3C0D62-F396-4394-8C0C-38701F0DC441}" destId="{50D42BF0-B250-4935-84CE-ECA398F714E7}" srcOrd="4" destOrd="0" presId="urn:microsoft.com/office/officeart/2005/8/layout/matrix1"/>
    <dgm:cxn modelId="{063660FF-F9AE-4DDE-A69E-AE90BDB32503}" type="presParOf" srcId="{7E3C0D62-F396-4394-8C0C-38701F0DC441}" destId="{9F8D0111-FE57-42AB-A1DB-864D5AD5782C}" srcOrd="5" destOrd="0" presId="urn:microsoft.com/office/officeart/2005/8/layout/matrix1"/>
    <dgm:cxn modelId="{BE63BD08-DEAE-47AC-A69B-2095EC688882}" type="presParOf" srcId="{7E3C0D62-F396-4394-8C0C-38701F0DC441}" destId="{5C52B9E6-1750-42A1-B304-5478FAAB5D35}" srcOrd="6" destOrd="0" presId="urn:microsoft.com/office/officeart/2005/8/layout/matrix1"/>
    <dgm:cxn modelId="{B53E340B-40FE-442E-9769-58F6CF8883DC}" type="presParOf" srcId="{7E3C0D62-F396-4394-8C0C-38701F0DC441}" destId="{1856F515-F42F-44E5-8C85-0B132E505D41}" srcOrd="7" destOrd="0" presId="urn:microsoft.com/office/officeart/2005/8/layout/matrix1"/>
    <dgm:cxn modelId="{1782B6E6-BCEF-4EC3-8A47-AC805BB6C393}" type="presParOf" srcId="{8E47B2E5-A599-4A66-A406-90C7840E1899}" destId="{5E1D0EB1-1F25-469C-965E-269228CEDEA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0A48F0-4539-4AE9-9AF8-7B369CB8C737}" type="doc">
      <dgm:prSet loTypeId="urn:microsoft.com/office/officeart/2005/8/layout/pyramid2" loCatId="pyramid" qsTypeId="urn:microsoft.com/office/officeart/2005/8/quickstyle/3d2" qsCatId="3D" csTypeId="urn:microsoft.com/office/officeart/2005/8/colors/accent1_3" csCatId="accent1" phldr="1"/>
      <dgm:spPr/>
    </dgm:pt>
    <dgm:pt modelId="{E19F2511-24CD-4B37-9D64-52ABBD51AB5E}">
      <dgm:prSet phldrT="[Text]" custT="1"/>
      <dgm:spPr/>
      <dgm:t>
        <a:bodyPr/>
        <a:lstStyle/>
        <a:p>
          <a:r>
            <a:rPr lang="ka-GE" sz="1600" dirty="0" smtClean="0"/>
            <a:t>მძიმედ მიმდინარე შემთხვევები  - თბილისის და შიდა ქართლის სტაციონარული დაწესებულებები: </a:t>
          </a:r>
        </a:p>
        <a:p>
          <a:r>
            <a:rPr lang="ka-GE" sz="1600" dirty="0" smtClean="0">
              <a:solidFill>
                <a:srgbClr val="C00000"/>
              </a:solidFill>
            </a:rPr>
            <a:t>საწოლების</a:t>
          </a:r>
          <a:r>
            <a:rPr lang="ka-GE" sz="1600" b="1" dirty="0" smtClean="0">
              <a:solidFill>
                <a:srgbClr val="C00000"/>
              </a:solidFill>
            </a:rPr>
            <a:t> </a:t>
          </a:r>
          <a:r>
            <a:rPr lang="ka-GE" sz="1600" dirty="0" smtClean="0">
              <a:solidFill>
                <a:srgbClr val="C00000"/>
              </a:solidFill>
            </a:rPr>
            <a:t>62%</a:t>
          </a:r>
          <a:r>
            <a:rPr lang="ka-GE" sz="1600" b="1" dirty="0" smtClean="0">
              <a:solidFill>
                <a:srgbClr val="C00000"/>
              </a:solidFill>
            </a:rPr>
            <a:t>,  </a:t>
          </a:r>
          <a:r>
            <a:rPr lang="ka-GE" sz="1600" dirty="0" smtClean="0">
              <a:solidFill>
                <a:srgbClr val="C00000"/>
              </a:solidFill>
            </a:rPr>
            <a:t>სუნთქვის აპარატების</a:t>
          </a:r>
          <a:r>
            <a:rPr lang="ka-GE" sz="1600" b="1" dirty="0" smtClean="0">
              <a:solidFill>
                <a:srgbClr val="C00000"/>
              </a:solidFill>
            </a:rPr>
            <a:t> </a:t>
          </a:r>
          <a:r>
            <a:rPr lang="ka-GE" sz="1600" dirty="0" smtClean="0">
              <a:solidFill>
                <a:srgbClr val="C00000"/>
              </a:solidFill>
            </a:rPr>
            <a:t>66%</a:t>
          </a:r>
          <a:endParaRPr lang="en-US" sz="1600" dirty="0">
            <a:solidFill>
              <a:srgbClr val="C00000"/>
            </a:solidFill>
          </a:endParaRPr>
        </a:p>
      </dgm:t>
    </dgm:pt>
    <dgm:pt modelId="{1F51B4BF-9E4E-4A0E-8DD6-5AF00EA0785B}" type="parTrans" cxnId="{72060B5C-EF13-4701-9C9B-E2E6045BF25A}">
      <dgm:prSet/>
      <dgm:spPr/>
      <dgm:t>
        <a:bodyPr/>
        <a:lstStyle/>
        <a:p>
          <a:endParaRPr lang="en-US"/>
        </a:p>
      </dgm:t>
    </dgm:pt>
    <dgm:pt modelId="{44A06317-2B87-4E01-8562-9476074DC766}" type="sibTrans" cxnId="{72060B5C-EF13-4701-9C9B-E2E6045BF25A}">
      <dgm:prSet/>
      <dgm:spPr/>
      <dgm:t>
        <a:bodyPr/>
        <a:lstStyle/>
        <a:p>
          <a:endParaRPr lang="en-US"/>
        </a:p>
      </dgm:t>
    </dgm:pt>
    <dgm:pt modelId="{6C076D89-69DB-4775-8734-C0EF45589612}">
      <dgm:prSet phldrT="[Text]" custT="1"/>
      <dgm:spPr/>
      <dgm:t>
        <a:bodyPr/>
        <a:lstStyle/>
        <a:p>
          <a:r>
            <a:rPr lang="ka-GE" sz="1600" dirty="0" smtClean="0"/>
            <a:t>საშუალოდ მიმდინარე  შემთხვევები  - აჭარის, იმერეთისა და რაჭა ლეჩხუმის, სამეგრელოს, მცხეთა-მთიანეთის,  ქვემო ქართლის, კახეთის სტაციონარული დაწესებულებები </a:t>
          </a:r>
          <a:endParaRPr lang="en-US" sz="1600" dirty="0"/>
        </a:p>
      </dgm:t>
    </dgm:pt>
    <dgm:pt modelId="{6D3E37FA-D383-4B11-83DB-9039192B439C}" type="parTrans" cxnId="{6E8485D2-3483-4158-A21C-4D79DA4A9C40}">
      <dgm:prSet/>
      <dgm:spPr/>
      <dgm:t>
        <a:bodyPr/>
        <a:lstStyle/>
        <a:p>
          <a:endParaRPr lang="en-US"/>
        </a:p>
      </dgm:t>
    </dgm:pt>
    <dgm:pt modelId="{DB5770CC-0247-4ACF-BF6E-E0F8D4A1EAAF}" type="sibTrans" cxnId="{6E8485D2-3483-4158-A21C-4D79DA4A9C40}">
      <dgm:prSet/>
      <dgm:spPr/>
      <dgm:t>
        <a:bodyPr/>
        <a:lstStyle/>
        <a:p>
          <a:endParaRPr lang="en-US"/>
        </a:p>
      </dgm:t>
    </dgm:pt>
    <dgm:pt modelId="{3D674504-FA6E-405A-9F16-750362F23930}">
      <dgm:prSet phldrT="[Text]" custT="1"/>
      <dgm:spPr/>
      <dgm:t>
        <a:bodyPr/>
        <a:lstStyle/>
        <a:p>
          <a:r>
            <a:rPr lang="ka-GE" sz="1600" dirty="0" smtClean="0"/>
            <a:t>მსუბუქად მიმდინარე  შემთხვევები -</a:t>
          </a:r>
        </a:p>
        <a:p>
          <a:r>
            <a:rPr lang="ka-GE" sz="1600" dirty="0" smtClean="0"/>
            <a:t>პირველადი ჯანდაცვის </a:t>
          </a:r>
          <a:r>
            <a:rPr lang="ka-GE" sz="1600" dirty="0" smtClean="0"/>
            <a:t>რგოლი ბინაზე ან საკარანტინე სივრცეებში </a:t>
          </a:r>
          <a:endParaRPr lang="en-US" sz="1600" dirty="0"/>
        </a:p>
      </dgm:t>
    </dgm:pt>
    <dgm:pt modelId="{E97F8FAA-92AC-4210-84AE-5FB4C8E97EB3}" type="parTrans" cxnId="{32575E1E-6263-4BA7-B9AA-104B7B30F418}">
      <dgm:prSet/>
      <dgm:spPr/>
      <dgm:t>
        <a:bodyPr/>
        <a:lstStyle/>
        <a:p>
          <a:endParaRPr lang="en-US"/>
        </a:p>
      </dgm:t>
    </dgm:pt>
    <dgm:pt modelId="{DACD80E9-9727-4068-9D46-AA197514B434}" type="sibTrans" cxnId="{32575E1E-6263-4BA7-B9AA-104B7B30F418}">
      <dgm:prSet/>
      <dgm:spPr/>
      <dgm:t>
        <a:bodyPr/>
        <a:lstStyle/>
        <a:p>
          <a:endParaRPr lang="en-US"/>
        </a:p>
      </dgm:t>
    </dgm:pt>
    <dgm:pt modelId="{2C6D41E9-4B90-4D35-9B82-2CB902C316F4}" type="pres">
      <dgm:prSet presAssocID="{390A48F0-4539-4AE9-9AF8-7B369CB8C737}" presName="compositeShape" presStyleCnt="0">
        <dgm:presLayoutVars>
          <dgm:dir/>
          <dgm:resizeHandles/>
        </dgm:presLayoutVars>
      </dgm:prSet>
      <dgm:spPr/>
    </dgm:pt>
    <dgm:pt modelId="{DED26007-E3D2-4078-903B-E825F60F4FB9}" type="pres">
      <dgm:prSet presAssocID="{390A48F0-4539-4AE9-9AF8-7B369CB8C737}" presName="pyramid" presStyleLbl="node1" presStyleIdx="0" presStyleCnt="1" custLinFactNeighborX="3275" custLinFactNeighborY="-332"/>
      <dgm:spPr/>
    </dgm:pt>
    <dgm:pt modelId="{060FA845-491F-4819-9319-9129F7758FDE}" type="pres">
      <dgm:prSet presAssocID="{390A48F0-4539-4AE9-9AF8-7B369CB8C737}" presName="theList" presStyleCnt="0"/>
      <dgm:spPr/>
    </dgm:pt>
    <dgm:pt modelId="{45ABAC38-E5A9-47E9-B3B6-9803DA3929A3}" type="pres">
      <dgm:prSet presAssocID="{E19F2511-24CD-4B37-9D64-52ABBD51AB5E}" presName="aNode" presStyleLbl="fgAcc1" presStyleIdx="0" presStyleCnt="3" custScaleX="1871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CC4A3F-01FA-468A-BCFF-E84631B301A8}" type="pres">
      <dgm:prSet presAssocID="{E19F2511-24CD-4B37-9D64-52ABBD51AB5E}" presName="aSpace" presStyleCnt="0"/>
      <dgm:spPr/>
    </dgm:pt>
    <dgm:pt modelId="{7B799D9B-7CEC-40F5-8737-38C02F84CF65}" type="pres">
      <dgm:prSet presAssocID="{6C076D89-69DB-4775-8734-C0EF45589612}" presName="aNode" presStyleLbl="fgAcc1" presStyleIdx="1" presStyleCnt="3" custScaleX="185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55A161-0A3F-4A4E-AF75-03E090B71016}" type="pres">
      <dgm:prSet presAssocID="{6C076D89-69DB-4775-8734-C0EF45589612}" presName="aSpace" presStyleCnt="0"/>
      <dgm:spPr/>
    </dgm:pt>
    <dgm:pt modelId="{A9170D37-7CEB-4F76-A2EF-16D7F938D565}" type="pres">
      <dgm:prSet presAssocID="{3D674504-FA6E-405A-9F16-750362F23930}" presName="aNode" presStyleLbl="fgAcc1" presStyleIdx="2" presStyleCnt="3" custScaleX="186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C5C8D-28BE-4C62-AF48-3E25B6835EED}" type="pres">
      <dgm:prSet presAssocID="{3D674504-FA6E-405A-9F16-750362F23930}" presName="aSpace" presStyleCnt="0"/>
      <dgm:spPr/>
    </dgm:pt>
  </dgm:ptLst>
  <dgm:cxnLst>
    <dgm:cxn modelId="{32575E1E-6263-4BA7-B9AA-104B7B30F418}" srcId="{390A48F0-4539-4AE9-9AF8-7B369CB8C737}" destId="{3D674504-FA6E-405A-9F16-750362F23930}" srcOrd="2" destOrd="0" parTransId="{E97F8FAA-92AC-4210-84AE-5FB4C8E97EB3}" sibTransId="{DACD80E9-9727-4068-9D46-AA197514B434}"/>
    <dgm:cxn modelId="{BBFF8109-E615-46EB-BA88-1E515844012E}" type="presOf" srcId="{3D674504-FA6E-405A-9F16-750362F23930}" destId="{A9170D37-7CEB-4F76-A2EF-16D7F938D565}" srcOrd="0" destOrd="0" presId="urn:microsoft.com/office/officeart/2005/8/layout/pyramid2"/>
    <dgm:cxn modelId="{059CA187-0965-47E4-BEA4-9016E61C5F68}" type="presOf" srcId="{E19F2511-24CD-4B37-9D64-52ABBD51AB5E}" destId="{45ABAC38-E5A9-47E9-B3B6-9803DA3929A3}" srcOrd="0" destOrd="0" presId="urn:microsoft.com/office/officeart/2005/8/layout/pyramid2"/>
    <dgm:cxn modelId="{6E8485D2-3483-4158-A21C-4D79DA4A9C40}" srcId="{390A48F0-4539-4AE9-9AF8-7B369CB8C737}" destId="{6C076D89-69DB-4775-8734-C0EF45589612}" srcOrd="1" destOrd="0" parTransId="{6D3E37FA-D383-4B11-83DB-9039192B439C}" sibTransId="{DB5770CC-0247-4ACF-BF6E-E0F8D4A1EAAF}"/>
    <dgm:cxn modelId="{64B21926-7A7E-414B-839D-631E31262B38}" type="presOf" srcId="{6C076D89-69DB-4775-8734-C0EF45589612}" destId="{7B799D9B-7CEC-40F5-8737-38C02F84CF65}" srcOrd="0" destOrd="0" presId="urn:microsoft.com/office/officeart/2005/8/layout/pyramid2"/>
    <dgm:cxn modelId="{2B01536C-BCDF-4B4F-A509-265698B1AEE2}" type="presOf" srcId="{390A48F0-4539-4AE9-9AF8-7B369CB8C737}" destId="{2C6D41E9-4B90-4D35-9B82-2CB902C316F4}" srcOrd="0" destOrd="0" presId="urn:microsoft.com/office/officeart/2005/8/layout/pyramid2"/>
    <dgm:cxn modelId="{72060B5C-EF13-4701-9C9B-E2E6045BF25A}" srcId="{390A48F0-4539-4AE9-9AF8-7B369CB8C737}" destId="{E19F2511-24CD-4B37-9D64-52ABBD51AB5E}" srcOrd="0" destOrd="0" parTransId="{1F51B4BF-9E4E-4A0E-8DD6-5AF00EA0785B}" sibTransId="{44A06317-2B87-4E01-8562-9476074DC766}"/>
    <dgm:cxn modelId="{F6454728-A70F-40F3-B267-A8549AFABDDF}" type="presParOf" srcId="{2C6D41E9-4B90-4D35-9B82-2CB902C316F4}" destId="{DED26007-E3D2-4078-903B-E825F60F4FB9}" srcOrd="0" destOrd="0" presId="urn:microsoft.com/office/officeart/2005/8/layout/pyramid2"/>
    <dgm:cxn modelId="{DA380607-D072-45A9-9724-38E05A6125F2}" type="presParOf" srcId="{2C6D41E9-4B90-4D35-9B82-2CB902C316F4}" destId="{060FA845-491F-4819-9319-9129F7758FDE}" srcOrd="1" destOrd="0" presId="urn:microsoft.com/office/officeart/2005/8/layout/pyramid2"/>
    <dgm:cxn modelId="{2B6E6AF4-8A49-453E-8C51-9E786A269111}" type="presParOf" srcId="{060FA845-491F-4819-9319-9129F7758FDE}" destId="{45ABAC38-E5A9-47E9-B3B6-9803DA3929A3}" srcOrd="0" destOrd="0" presId="urn:microsoft.com/office/officeart/2005/8/layout/pyramid2"/>
    <dgm:cxn modelId="{8A37C1A5-E898-4C1B-9E51-61CC4C144235}" type="presParOf" srcId="{060FA845-491F-4819-9319-9129F7758FDE}" destId="{C0CC4A3F-01FA-468A-BCFF-E84631B301A8}" srcOrd="1" destOrd="0" presId="urn:microsoft.com/office/officeart/2005/8/layout/pyramid2"/>
    <dgm:cxn modelId="{2B2C0031-5FEA-415A-AC9C-FB7258759C59}" type="presParOf" srcId="{060FA845-491F-4819-9319-9129F7758FDE}" destId="{7B799D9B-7CEC-40F5-8737-38C02F84CF65}" srcOrd="2" destOrd="0" presId="urn:microsoft.com/office/officeart/2005/8/layout/pyramid2"/>
    <dgm:cxn modelId="{ACDA537F-088F-4076-B395-989F21F9D0D5}" type="presParOf" srcId="{060FA845-491F-4819-9319-9129F7758FDE}" destId="{3E55A161-0A3F-4A4E-AF75-03E090B71016}" srcOrd="3" destOrd="0" presId="urn:microsoft.com/office/officeart/2005/8/layout/pyramid2"/>
    <dgm:cxn modelId="{5AA203B7-3612-423F-B0DF-1AFCCF5535C0}" type="presParOf" srcId="{060FA845-491F-4819-9319-9129F7758FDE}" destId="{A9170D37-7CEB-4F76-A2EF-16D7F938D565}" srcOrd="4" destOrd="0" presId="urn:microsoft.com/office/officeart/2005/8/layout/pyramid2"/>
    <dgm:cxn modelId="{4689C446-5A23-4564-A5BB-772227692652}" type="presParOf" srcId="{060FA845-491F-4819-9319-9129F7758FDE}" destId="{3E6C5C8D-28BE-4C62-AF48-3E25B6835EE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C79EE-9EDD-45DC-AA23-4EAD07251E5F}">
      <dsp:nvSpPr>
        <dsp:cNvPr id="0" name=""/>
        <dsp:cNvSpPr/>
      </dsp:nvSpPr>
      <dsp:spPr>
        <a:xfrm rot="16200000">
          <a:off x="1243702" y="-1234789"/>
          <a:ext cx="2366139" cy="4853543"/>
        </a:xfrm>
        <a:prstGeom prst="round1Rect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თბილისი</a:t>
          </a:r>
          <a:r>
            <a:rPr lang="ka-GE" sz="1600" b="0" kern="1200" dirty="0" smtClean="0"/>
            <a:t>: </a:t>
          </a:r>
          <a:r>
            <a:rPr lang="en-US" sz="1600" b="0" kern="1200" dirty="0" smtClean="0"/>
            <a:t>20</a:t>
          </a:r>
          <a:r>
            <a:rPr lang="ka-GE" sz="1600" b="0" kern="1200" dirty="0" smtClean="0"/>
            <a:t>11 საწოლი, 3</a:t>
          </a:r>
          <a:r>
            <a:rPr lang="en-US" sz="1600" b="0" kern="1200" dirty="0" smtClean="0"/>
            <a:t>51</a:t>
          </a:r>
          <a:r>
            <a:rPr lang="ka-GE" sz="1600" b="0" kern="1200" dirty="0" smtClean="0"/>
            <a:t> სუნთქვის </a:t>
          </a:r>
          <a:r>
            <a:rPr lang="ka-GE" sz="1600" b="0" kern="1200" dirty="0" smtClean="0"/>
            <a:t>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მცხეთა-მთიანეთი: </a:t>
          </a:r>
          <a:r>
            <a:rPr lang="en-US" sz="1600" b="0" kern="1200" dirty="0" smtClean="0"/>
            <a:t>80</a:t>
          </a:r>
          <a:r>
            <a:rPr lang="ka-GE" sz="1600" b="0" kern="1200" dirty="0" smtClean="0"/>
            <a:t> საწოლი, 1</a:t>
          </a:r>
          <a:r>
            <a:rPr lang="en-US" sz="1600" b="0" kern="1200" dirty="0" smtClean="0"/>
            <a:t>8</a:t>
          </a:r>
          <a:r>
            <a:rPr lang="ka-GE" sz="1600" b="0" kern="1200" dirty="0" smtClean="0"/>
            <a:t> სუნთქვის აპარატი</a:t>
          </a:r>
          <a:endParaRPr lang="ka-GE" sz="1600" b="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შიდა ქართლი: </a:t>
          </a:r>
          <a:r>
            <a:rPr lang="en-US" sz="1600" b="0" kern="1200" dirty="0" smtClean="0"/>
            <a:t>174 </a:t>
          </a:r>
          <a:r>
            <a:rPr lang="ka-GE" sz="1600" b="0" kern="1200" dirty="0" smtClean="0"/>
            <a:t>საწოლი, 12 სუნთქვის აპარატი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1600" b="0" kern="1200" dirty="0" smtClean="0"/>
            <a:t>ქვემო ქართლი: 184 საწოლი, 26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kern="1200" dirty="0" smtClean="0"/>
        </a:p>
      </dsp:txBody>
      <dsp:txXfrm rot="5400000">
        <a:off x="0" y="8912"/>
        <a:ext cx="4853543" cy="1774604"/>
      </dsp:txXfrm>
    </dsp:sp>
    <dsp:sp modelId="{B273D9EC-D8D9-4212-BAF8-6BC32F238297}">
      <dsp:nvSpPr>
        <dsp:cNvPr id="0" name=""/>
        <dsp:cNvSpPr/>
      </dsp:nvSpPr>
      <dsp:spPr>
        <a:xfrm>
          <a:off x="4853543" y="-1487"/>
          <a:ext cx="4853543" cy="238693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კახეთი</a:t>
          </a:r>
          <a:r>
            <a:rPr lang="ka-GE" sz="1600" b="0" kern="1200" dirty="0" smtClean="0"/>
            <a:t>: 52 საწოლი, 7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სამცხე-ჯავახეთი: 100 საწოლი</a:t>
          </a:r>
        </a:p>
      </dsp:txBody>
      <dsp:txXfrm>
        <a:off x="4853543" y="-1487"/>
        <a:ext cx="4853543" cy="1790204"/>
      </dsp:txXfrm>
    </dsp:sp>
    <dsp:sp modelId="{50D42BF0-B250-4935-84CE-ECA398F714E7}">
      <dsp:nvSpPr>
        <dsp:cNvPr id="0" name=""/>
        <dsp:cNvSpPr/>
      </dsp:nvSpPr>
      <dsp:spPr>
        <a:xfrm rot="10800000">
          <a:off x="0" y="2382477"/>
          <a:ext cx="4853543" cy="19297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იმერეთი და რაჭა-ლეჩხუმი: 699 საწოლი, 110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სამეგრელო: 146 საწოლი, 4 სუნთქვის აპარატი  </a:t>
          </a:r>
          <a:endParaRPr lang="en-US" sz="1600" b="0" kern="1200" dirty="0"/>
        </a:p>
      </dsp:txBody>
      <dsp:txXfrm rot="10800000">
        <a:off x="0" y="2864913"/>
        <a:ext cx="4853543" cy="1447307"/>
      </dsp:txXfrm>
    </dsp:sp>
    <dsp:sp modelId="{5C52B9E6-1750-42A1-B304-5478FAAB5D35}">
      <dsp:nvSpPr>
        <dsp:cNvPr id="0" name=""/>
        <dsp:cNvSpPr/>
      </dsp:nvSpPr>
      <dsp:spPr>
        <a:xfrm rot="5400000">
          <a:off x="6315444" y="920576"/>
          <a:ext cx="1929742" cy="485354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აჭარა და გურია: 219 საწოლი, 20 აპარატი</a:t>
          </a:r>
        </a:p>
      </dsp:txBody>
      <dsp:txXfrm rot="-5400000">
        <a:off x="4853544" y="2864912"/>
        <a:ext cx="4853543" cy="1447307"/>
      </dsp:txXfrm>
    </dsp:sp>
    <dsp:sp modelId="{5E1D0EB1-1F25-469C-965E-269228CEDEA3}">
      <dsp:nvSpPr>
        <dsp:cNvPr id="0" name=""/>
        <dsp:cNvSpPr/>
      </dsp:nvSpPr>
      <dsp:spPr>
        <a:xfrm>
          <a:off x="3710068" y="1757431"/>
          <a:ext cx="2542752" cy="97885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სამედიცინო რეგიონები </a:t>
          </a:r>
          <a:r>
            <a:rPr lang="en-US" sz="1600" b="0" kern="1200" dirty="0" smtClean="0"/>
            <a:t>COVID</a:t>
          </a:r>
          <a:r>
            <a:rPr lang="ka-GE" sz="1600" b="0" kern="1200" dirty="0" smtClean="0"/>
            <a:t>-ის ჰოსპიტალური მართვისთვის </a:t>
          </a:r>
          <a:endParaRPr lang="en-US" sz="1600" b="0" kern="1200" dirty="0"/>
        </a:p>
      </dsp:txBody>
      <dsp:txXfrm>
        <a:off x="3757852" y="1805215"/>
        <a:ext cx="2447184" cy="8832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26007-E3D2-4078-903B-E825F60F4FB9}">
      <dsp:nvSpPr>
        <dsp:cNvPr id="0" name=""/>
        <dsp:cNvSpPr/>
      </dsp:nvSpPr>
      <dsp:spPr>
        <a:xfrm>
          <a:off x="1999684" y="0"/>
          <a:ext cx="4763799" cy="4763799"/>
        </a:xfrm>
        <a:prstGeom prst="triangl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ABAC38-E5A9-47E9-B3B6-9803DA3929A3}">
      <dsp:nvSpPr>
        <dsp:cNvPr id="0" name=""/>
        <dsp:cNvSpPr/>
      </dsp:nvSpPr>
      <dsp:spPr>
        <a:xfrm>
          <a:off x="2875679" y="478938"/>
          <a:ext cx="5796250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მძიმედ მიმდინარე შემთხვევები  - თბილისის და შიდა ქართლის სტაციონარული დაწესებულებები: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C00000"/>
              </a:solidFill>
            </a:rPr>
            <a:t>საწოლების</a:t>
          </a:r>
          <a:r>
            <a:rPr lang="ka-GE" sz="1600" b="1" kern="1200" dirty="0" smtClean="0">
              <a:solidFill>
                <a:srgbClr val="C00000"/>
              </a:solidFill>
            </a:rPr>
            <a:t> </a:t>
          </a:r>
          <a:r>
            <a:rPr lang="ka-GE" sz="1600" kern="1200" dirty="0" smtClean="0">
              <a:solidFill>
                <a:srgbClr val="C00000"/>
              </a:solidFill>
            </a:rPr>
            <a:t>62%</a:t>
          </a:r>
          <a:r>
            <a:rPr lang="ka-GE" sz="1600" b="1" kern="1200" dirty="0" smtClean="0">
              <a:solidFill>
                <a:srgbClr val="C00000"/>
              </a:solidFill>
            </a:rPr>
            <a:t>,  </a:t>
          </a:r>
          <a:r>
            <a:rPr lang="ka-GE" sz="1600" kern="1200" dirty="0" smtClean="0">
              <a:solidFill>
                <a:srgbClr val="C00000"/>
              </a:solidFill>
            </a:rPr>
            <a:t>სუნთქვის აპარატების</a:t>
          </a:r>
          <a:r>
            <a:rPr lang="ka-GE" sz="1600" b="1" kern="1200" dirty="0" smtClean="0">
              <a:solidFill>
                <a:srgbClr val="C00000"/>
              </a:solidFill>
            </a:rPr>
            <a:t> </a:t>
          </a:r>
          <a:r>
            <a:rPr lang="ka-GE" sz="1600" kern="1200" dirty="0" smtClean="0">
              <a:solidFill>
                <a:srgbClr val="C00000"/>
              </a:solidFill>
            </a:rPr>
            <a:t>66%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2930728" y="533987"/>
        <a:ext cx="5686152" cy="1017582"/>
      </dsp:txXfrm>
    </dsp:sp>
    <dsp:sp modelId="{7B799D9B-7CEC-40F5-8737-38C02F84CF65}">
      <dsp:nvSpPr>
        <dsp:cNvPr id="0" name=""/>
        <dsp:cNvSpPr/>
      </dsp:nvSpPr>
      <dsp:spPr>
        <a:xfrm>
          <a:off x="2903269" y="1747579"/>
          <a:ext cx="5741070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135632"/>
              <a:satOff val="2588"/>
              <a:lumOff val="114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საშუალოდ მიმდინარე  შემთხვევები  - აჭარის, იმერეთისა და რაჭა ლეჩხუმის, სამეგრელოს, მცხეთა-მთიანეთის,  ქვემო ქართლის, კახეთის სტაციონარული დაწესებულებები </a:t>
          </a:r>
          <a:endParaRPr lang="en-US" sz="1600" kern="1200" dirty="0"/>
        </a:p>
      </dsp:txBody>
      <dsp:txXfrm>
        <a:off x="2958318" y="1802628"/>
        <a:ext cx="5630972" cy="1017582"/>
      </dsp:txXfrm>
    </dsp:sp>
    <dsp:sp modelId="{A9170D37-7CEB-4F76-A2EF-16D7F938D565}">
      <dsp:nvSpPr>
        <dsp:cNvPr id="0" name=""/>
        <dsp:cNvSpPr/>
      </dsp:nvSpPr>
      <dsp:spPr>
        <a:xfrm>
          <a:off x="2887879" y="3016219"/>
          <a:ext cx="5771849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მსუბუქად მიმდინარე  შემთხვევები 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პირველადი ჯანდაცვის </a:t>
          </a:r>
          <a:r>
            <a:rPr lang="ka-GE" sz="1600" kern="1200" dirty="0" smtClean="0"/>
            <a:t>რგოლი ბინაზე ან საკარანტინე სივრცეებში </a:t>
          </a:r>
          <a:endParaRPr lang="en-US" sz="1600" kern="1200" dirty="0"/>
        </a:p>
      </dsp:txBody>
      <dsp:txXfrm>
        <a:off x="2942928" y="3071268"/>
        <a:ext cx="5661751" cy="1017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6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2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4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1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2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1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5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COVID</a:t>
            </a:r>
            <a:r>
              <a:rPr lang="ka-GE" b="1" dirty="0"/>
              <a:t>-ის </a:t>
            </a:r>
            <a:r>
              <a:rPr lang="ka-GE" b="1" dirty="0" smtClean="0"/>
              <a:t>მართვისთვის ჰოსპიტალური ქსელის გამოყენება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b="1" dirty="0"/>
              <a:t>ოპერაციული მენეჯმენტი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73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72" y="0"/>
            <a:ext cx="10515600" cy="132556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/>
              <a:t>COVID</a:t>
            </a:r>
            <a:r>
              <a:rPr lang="ka-GE" sz="3200" b="1" dirty="0"/>
              <a:t>-ის </a:t>
            </a:r>
            <a:r>
              <a:rPr lang="ka-GE" sz="3200" b="1" dirty="0" smtClean="0"/>
              <a:t>რეგიონული ოპერაციული მენეჯმენტი</a:t>
            </a:r>
            <a:br>
              <a:rPr lang="ka-GE" sz="3200" b="1" dirty="0" smtClean="0"/>
            </a:b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941444"/>
              </p:ext>
            </p:extLst>
          </p:nvPr>
        </p:nvGraphicFramePr>
        <p:xfrm>
          <a:off x="909452" y="1045039"/>
          <a:ext cx="9707088" cy="4310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AutoShape 2" descr="Image result for primary health care cen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09452" y="5652063"/>
            <a:ext cx="6068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COVID19 </a:t>
            </a:r>
            <a:r>
              <a:rPr lang="ka-GE" dirty="0" smtClean="0"/>
              <a:t>ის ჰოსპიტალური მართვის პროგრამის ოპერაციული მენეჯერი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772869" y="3633645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09452" y="3633645"/>
            <a:ext cx="604617" cy="533619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772870" y="2555962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09452" y="2825007"/>
            <a:ext cx="604617" cy="55827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649851" y="5652063"/>
            <a:ext cx="656691" cy="64444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1245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0272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COVID19 </a:t>
            </a:r>
            <a:r>
              <a:rPr lang="ka-GE" sz="3600" dirty="0"/>
              <a:t>ის ჰოსპიტალური მართვის პროგრამის ოპერაციული </a:t>
            </a:r>
            <a:r>
              <a:rPr lang="ka-GE" sz="3600" dirty="0" smtClean="0"/>
              <a:t>მენეჯერის ფუნქციები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dirty="0" smtClean="0"/>
              <a:t>ოპერაციული მენეჯერი </a:t>
            </a:r>
          </a:p>
          <a:p>
            <a:r>
              <a:rPr lang="ka-GE" sz="2400" dirty="0" smtClean="0"/>
              <a:t>თავის ფუნქციებს ასრულებს ჯანდაცვის სამინისტროსთან ხელშეკრულების საფუძველზე</a:t>
            </a:r>
          </a:p>
          <a:p>
            <a:r>
              <a:rPr lang="ka-GE" sz="2400" dirty="0" smtClean="0"/>
              <a:t>მისი მთავარი ფუნქციაა კორინავირუსის პასუხისთვის ჰოსპიტლების მობილიზების ხელშეწყობა და ოპერაციული მზადყოფნის შეფასება</a:t>
            </a:r>
          </a:p>
          <a:p>
            <a:r>
              <a:rPr lang="ka-GE" sz="2400" dirty="0" smtClean="0"/>
              <a:t>ოპერაციული მენეჯერი დახმარებას უწევს ჰოსპიტალს პერსონალისა და საწოლფონდის მობილიზების გეგმების შემუშავებაში და აწარმოებს გეგმის შესრულებაზე მონიტორინგს </a:t>
            </a:r>
          </a:p>
          <a:p>
            <a:r>
              <a:rPr lang="ka-GE" sz="2400" dirty="0" smtClean="0"/>
              <a:t>ოპერაციული მენეჯერი აქტიურად თანამშრომლობს საგანგებო მდგომარეობისა და გადაუდებელი დახმარების ცენტრთან პაციენტების ნაკადების ოპერატიულად მართვის მიზნით.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29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ოპერაციული მენეჯერის საკვალიფიკაციო მოთხოვნები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6183"/>
            <a:ext cx="10515600" cy="4060780"/>
          </a:xfrm>
        </p:spPr>
        <p:txBody>
          <a:bodyPr/>
          <a:lstStyle/>
          <a:p>
            <a:r>
              <a:rPr lang="ka-GE" dirty="0" smtClean="0"/>
              <a:t>უმაღლესი სამედიცინო განათლება ან ჯანდაცვის მენეჯმენტი და ადმინისტრირება ან საზოგადოებრივი ჯანდაცვა </a:t>
            </a:r>
          </a:p>
          <a:p>
            <a:r>
              <a:rPr lang="ka-GE" dirty="0" smtClean="0"/>
              <a:t>გადაუდებელი მდომარეობებისა და კრიზისული სიტუაციების მართვის გამოცდილება </a:t>
            </a:r>
          </a:p>
          <a:p>
            <a:r>
              <a:rPr lang="ka-GE" dirty="0" smtClean="0"/>
              <a:t>ჰოსპიტლების მართვის გამოცდილება (სულ მცირე 5 წელი)</a:t>
            </a:r>
          </a:p>
          <a:p>
            <a:r>
              <a:rPr lang="ka-GE" dirty="0" smtClean="0"/>
              <a:t>სამხედრო სამსახურის გამოცდილება (მიენიჭოს უპირატესობა)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0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823" y="210746"/>
            <a:ext cx="10740241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COVID</a:t>
            </a:r>
            <a:r>
              <a:rPr lang="ka-GE" sz="3600" b="1" dirty="0"/>
              <a:t>-ის </a:t>
            </a:r>
            <a:r>
              <a:rPr lang="ka-GE" sz="3600" b="1" dirty="0" smtClean="0"/>
              <a:t>მენეჯმენტი შემთხვევის </a:t>
            </a:r>
            <a:r>
              <a:rPr lang="ka-GE" sz="3600" b="1" smtClean="0"/>
              <a:t>სიმძიმის მიხედვით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163051"/>
              </p:ext>
            </p:extLst>
          </p:nvPr>
        </p:nvGraphicFramePr>
        <p:xfrm>
          <a:off x="1135083" y="1436915"/>
          <a:ext cx="10515600" cy="476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29"/>
          <a:stretch/>
        </p:blipFill>
        <p:spPr>
          <a:xfrm>
            <a:off x="3275301" y="4658244"/>
            <a:ext cx="784457" cy="623455"/>
          </a:xfrm>
          <a:prstGeom prst="rect">
            <a:avLst/>
          </a:prstGeom>
        </p:spPr>
      </p:pic>
      <p:pic>
        <p:nvPicPr>
          <p:cNvPr id="12" name="Picture 4" descr="Image result for hospitalized patient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4" t="34924" r="36784" b="40291"/>
          <a:stretch/>
        </p:blipFill>
        <p:spPr bwMode="auto">
          <a:xfrm>
            <a:off x="3233482" y="3511826"/>
            <a:ext cx="793416" cy="6175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3" name="Picture 2" descr="Image result for patient in intensive care unit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68"/>
          <a:stretch/>
        </p:blipFill>
        <p:spPr bwMode="auto">
          <a:xfrm>
            <a:off x="3254391" y="2261941"/>
            <a:ext cx="751597" cy="53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39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259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Office Theme</vt:lpstr>
      <vt:lpstr>COVID-ის მართვისთვის ჰოსპიტალური ქსელის გამოყენება</vt:lpstr>
      <vt:lpstr>COVID-ის რეგიონული ოპერაციული მენეჯმენტი </vt:lpstr>
      <vt:lpstr>PowerPoint Presentation</vt:lpstr>
      <vt:lpstr>COVID19 ის ჰოსპიტალური მართვის პროგრამის ოპერაციული მენეჯერის ფუნქციები</vt:lpstr>
      <vt:lpstr>ოპერაციული მენეჯერის საკვალიფიკაციო მოთხოვნები</vt:lpstr>
      <vt:lpstr>COVID-ის მენეჯმენტი შემთხვევის სიმძიმის მიხედვით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36</cp:revision>
  <dcterms:created xsi:type="dcterms:W3CDTF">2020-03-24T13:09:16Z</dcterms:created>
  <dcterms:modified xsi:type="dcterms:W3CDTF">2020-03-24T17:04:19Z</dcterms:modified>
</cp:coreProperties>
</file>