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897" r:id="rId2"/>
  </p:sldMasterIdLst>
  <p:notesMasterIdLst>
    <p:notesMasterId r:id="rId13"/>
  </p:notesMasterIdLst>
  <p:sldIdLst>
    <p:sldId id="649" r:id="rId3"/>
    <p:sldId id="651" r:id="rId4"/>
    <p:sldId id="652" r:id="rId5"/>
    <p:sldId id="654" r:id="rId6"/>
    <p:sldId id="653" r:id="rId7"/>
    <p:sldId id="655" r:id="rId8"/>
    <p:sldId id="656" r:id="rId9"/>
    <p:sldId id="657" r:id="rId10"/>
    <p:sldId id="658" r:id="rId11"/>
    <p:sldId id="650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B2E3"/>
    <a:srgbClr val="6EA0DC"/>
    <a:srgbClr val="6B9EDB"/>
    <a:srgbClr val="FFFFCC"/>
    <a:srgbClr val="F7CAAB"/>
    <a:srgbClr val="F5BB93"/>
    <a:srgbClr val="F4B183"/>
    <a:srgbClr val="FFE1E1"/>
    <a:srgbClr val="FFCCCC"/>
    <a:srgbClr val="FF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455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923D0-AD96-45C3-A8C8-A3FD4F57C522}" type="doc">
      <dgm:prSet loTypeId="urn:microsoft.com/office/officeart/2005/8/layout/process2" loCatId="process" qsTypeId="urn:microsoft.com/office/officeart/2005/8/quickstyle/simple3" qsCatId="simple" csTypeId="urn:microsoft.com/office/officeart/2005/8/colors/colorful1" csCatId="colorful" phldr="1"/>
      <dgm:spPr/>
    </dgm:pt>
    <dgm:pt modelId="{1B6E3AFF-9168-4479-8DB3-D5C9043CAB58}">
      <dgm:prSet phldrT="[Text]"/>
      <dgm:spPr/>
      <dgm:t>
        <a:bodyPr/>
        <a:lstStyle/>
        <a:p>
          <a:r>
            <a:rPr lang="ka-GE" dirty="0" smtClean="0"/>
            <a:t>უკეთესი ხარისხის წამალი</a:t>
          </a:r>
          <a:endParaRPr lang="en-US" dirty="0"/>
        </a:p>
      </dgm:t>
    </dgm:pt>
    <dgm:pt modelId="{F1B61AD8-5D9C-4E9F-A16E-68445BDE309B}" type="parTrans" cxnId="{E2CFAAEF-D847-49A6-BA65-FD0AB16ED72C}">
      <dgm:prSet/>
      <dgm:spPr/>
      <dgm:t>
        <a:bodyPr/>
        <a:lstStyle/>
        <a:p>
          <a:endParaRPr lang="en-US"/>
        </a:p>
      </dgm:t>
    </dgm:pt>
    <dgm:pt modelId="{6F608034-4161-4948-AACE-043D080D9023}" type="sibTrans" cxnId="{E2CFAAEF-D847-49A6-BA65-FD0AB16ED72C}">
      <dgm:prSet/>
      <dgm:spPr/>
      <dgm:t>
        <a:bodyPr/>
        <a:lstStyle/>
        <a:p>
          <a:endParaRPr lang="en-US"/>
        </a:p>
      </dgm:t>
    </dgm:pt>
    <dgm:pt modelId="{71623CDA-D758-4E86-8439-A5AF8BF1642A}">
      <dgm:prSet phldrT="[Text]"/>
      <dgm:spPr/>
      <dgm:t>
        <a:bodyPr/>
        <a:lstStyle/>
        <a:p>
          <a:r>
            <a:rPr lang="ka-GE" dirty="0" smtClean="0"/>
            <a:t>რაციონალური ფარმაკოთერაპია</a:t>
          </a:r>
          <a:endParaRPr lang="en-US" dirty="0"/>
        </a:p>
      </dgm:t>
    </dgm:pt>
    <dgm:pt modelId="{7CA77078-C39E-45E6-B556-48890760B7DA}" type="parTrans" cxnId="{0C6494DF-1DF4-4FCA-82F2-5CAD97894E3C}">
      <dgm:prSet/>
      <dgm:spPr/>
      <dgm:t>
        <a:bodyPr/>
        <a:lstStyle/>
        <a:p>
          <a:endParaRPr lang="en-US"/>
        </a:p>
      </dgm:t>
    </dgm:pt>
    <dgm:pt modelId="{FA50BFAE-3F5F-456B-B7DA-C5DC77DBF622}" type="sibTrans" cxnId="{0C6494DF-1DF4-4FCA-82F2-5CAD97894E3C}">
      <dgm:prSet/>
      <dgm:spPr/>
      <dgm:t>
        <a:bodyPr/>
        <a:lstStyle/>
        <a:p>
          <a:endParaRPr lang="en-US"/>
        </a:p>
      </dgm:t>
    </dgm:pt>
    <dgm:pt modelId="{C08C1BB2-7387-4441-8807-854BF01018AB}">
      <dgm:prSet phldrT="[Text]"/>
      <dgm:spPr/>
      <dgm:t>
        <a:bodyPr/>
        <a:lstStyle/>
        <a:p>
          <a:r>
            <a:rPr lang="ka-GE" dirty="0" smtClean="0"/>
            <a:t>მკურნალობის უკეთესი გამოსავლები</a:t>
          </a:r>
          <a:endParaRPr lang="en-US" dirty="0"/>
        </a:p>
      </dgm:t>
    </dgm:pt>
    <dgm:pt modelId="{BE6CDF36-1393-4FA5-89B1-64EBDFF2BB2C}" type="parTrans" cxnId="{FB802DD7-EBF0-45A9-8968-9A55D9AC3256}">
      <dgm:prSet/>
      <dgm:spPr/>
      <dgm:t>
        <a:bodyPr/>
        <a:lstStyle/>
        <a:p>
          <a:endParaRPr lang="en-US"/>
        </a:p>
      </dgm:t>
    </dgm:pt>
    <dgm:pt modelId="{EB0F7920-003D-4242-B337-BBA3A34ACF92}" type="sibTrans" cxnId="{FB802DD7-EBF0-45A9-8968-9A55D9AC3256}">
      <dgm:prSet/>
      <dgm:spPr/>
      <dgm:t>
        <a:bodyPr/>
        <a:lstStyle/>
        <a:p>
          <a:endParaRPr lang="en-US"/>
        </a:p>
      </dgm:t>
    </dgm:pt>
    <dgm:pt modelId="{4FB75B2E-42A9-4624-912F-512ABECC048C}">
      <dgm:prSet phldrT="[Text]"/>
      <dgm:spPr/>
      <dgm:t>
        <a:bodyPr/>
        <a:lstStyle/>
        <a:p>
          <a:r>
            <a:rPr lang="ka-GE" dirty="0" smtClean="0"/>
            <a:t>გართულებებზე დახარჯული თანხების შემცირება</a:t>
          </a:r>
          <a:endParaRPr lang="en-US" dirty="0"/>
        </a:p>
      </dgm:t>
    </dgm:pt>
    <dgm:pt modelId="{36E4EDE1-B0D2-40FF-B63C-2C19400CC253}" type="parTrans" cxnId="{DAB6FAB6-E528-4323-9A82-568BF5584138}">
      <dgm:prSet/>
      <dgm:spPr/>
      <dgm:t>
        <a:bodyPr/>
        <a:lstStyle/>
        <a:p>
          <a:endParaRPr lang="en-US"/>
        </a:p>
      </dgm:t>
    </dgm:pt>
    <dgm:pt modelId="{8D06F07A-BB58-4A56-8C66-40F2D8DBF8A9}" type="sibTrans" cxnId="{DAB6FAB6-E528-4323-9A82-568BF5584138}">
      <dgm:prSet/>
      <dgm:spPr/>
      <dgm:t>
        <a:bodyPr/>
        <a:lstStyle/>
        <a:p>
          <a:endParaRPr lang="en-US"/>
        </a:p>
      </dgm:t>
    </dgm:pt>
    <dgm:pt modelId="{234785A5-84F1-4319-B49E-003932A21D0C}" type="pres">
      <dgm:prSet presAssocID="{191923D0-AD96-45C3-A8C8-A3FD4F57C522}" presName="linearFlow" presStyleCnt="0">
        <dgm:presLayoutVars>
          <dgm:resizeHandles val="exact"/>
        </dgm:presLayoutVars>
      </dgm:prSet>
      <dgm:spPr/>
    </dgm:pt>
    <dgm:pt modelId="{56419BEC-FF18-448C-A411-A33D35C0D691}" type="pres">
      <dgm:prSet presAssocID="{1B6E3AFF-9168-4479-8DB3-D5C9043CAB5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2A9BA-6092-4E35-88A0-025CB574BF94}" type="pres">
      <dgm:prSet presAssocID="{6F608034-4161-4948-AACE-043D080D9023}" presName="sibTrans" presStyleLbl="sibTrans2D1" presStyleIdx="0" presStyleCnt="3"/>
      <dgm:spPr/>
    </dgm:pt>
    <dgm:pt modelId="{944D966D-6BED-4FCC-BB19-A2589EF6BAFB}" type="pres">
      <dgm:prSet presAssocID="{6F608034-4161-4948-AACE-043D080D9023}" presName="connectorText" presStyleLbl="sibTrans2D1" presStyleIdx="0" presStyleCnt="3"/>
      <dgm:spPr/>
    </dgm:pt>
    <dgm:pt modelId="{06A47AED-47B6-400A-B3D8-49476082784F}" type="pres">
      <dgm:prSet presAssocID="{71623CDA-D758-4E86-8439-A5AF8BF1642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FC473-FBEA-48EE-8758-185792175159}" type="pres">
      <dgm:prSet presAssocID="{FA50BFAE-3F5F-456B-B7DA-C5DC77DBF622}" presName="sibTrans" presStyleLbl="sibTrans2D1" presStyleIdx="1" presStyleCnt="3"/>
      <dgm:spPr/>
    </dgm:pt>
    <dgm:pt modelId="{EE78F2CE-12A5-424D-BDA8-768F99C389C1}" type="pres">
      <dgm:prSet presAssocID="{FA50BFAE-3F5F-456B-B7DA-C5DC77DBF622}" presName="connectorText" presStyleLbl="sibTrans2D1" presStyleIdx="1" presStyleCnt="3"/>
      <dgm:spPr/>
    </dgm:pt>
    <dgm:pt modelId="{9B589ADB-5897-4906-8AF3-9A3A436E3E9C}" type="pres">
      <dgm:prSet presAssocID="{C08C1BB2-7387-4441-8807-854BF01018AB}" presName="node" presStyleLbl="node1" presStyleIdx="2" presStyleCnt="4">
        <dgm:presLayoutVars>
          <dgm:bulletEnabled val="1"/>
        </dgm:presLayoutVars>
      </dgm:prSet>
      <dgm:spPr/>
    </dgm:pt>
    <dgm:pt modelId="{E9ACC568-C39D-44E1-901D-578D9EBE5015}" type="pres">
      <dgm:prSet presAssocID="{EB0F7920-003D-4242-B337-BBA3A34ACF92}" presName="sibTrans" presStyleLbl="sibTrans2D1" presStyleIdx="2" presStyleCnt="3"/>
      <dgm:spPr/>
    </dgm:pt>
    <dgm:pt modelId="{DD92FD94-0E2B-454A-9720-0888C44DED04}" type="pres">
      <dgm:prSet presAssocID="{EB0F7920-003D-4242-B337-BBA3A34ACF92}" presName="connectorText" presStyleLbl="sibTrans2D1" presStyleIdx="2" presStyleCnt="3"/>
      <dgm:spPr/>
    </dgm:pt>
    <dgm:pt modelId="{91DF4FD2-4B20-48F7-83FA-A3606C80AD03}" type="pres">
      <dgm:prSet presAssocID="{4FB75B2E-42A9-4624-912F-512ABECC048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CC2C99-BC68-4570-8BFE-8FE1189EAF98}" type="presOf" srcId="{FA50BFAE-3F5F-456B-B7DA-C5DC77DBF622}" destId="{FB0FC473-FBEA-48EE-8758-185792175159}" srcOrd="0" destOrd="0" presId="urn:microsoft.com/office/officeart/2005/8/layout/process2"/>
    <dgm:cxn modelId="{FB802DD7-EBF0-45A9-8968-9A55D9AC3256}" srcId="{191923D0-AD96-45C3-A8C8-A3FD4F57C522}" destId="{C08C1BB2-7387-4441-8807-854BF01018AB}" srcOrd="2" destOrd="0" parTransId="{BE6CDF36-1393-4FA5-89B1-64EBDFF2BB2C}" sibTransId="{EB0F7920-003D-4242-B337-BBA3A34ACF92}"/>
    <dgm:cxn modelId="{E5AA86DD-47C2-48A0-862C-0976AEA6D965}" type="presOf" srcId="{EB0F7920-003D-4242-B337-BBA3A34ACF92}" destId="{E9ACC568-C39D-44E1-901D-578D9EBE5015}" srcOrd="0" destOrd="0" presId="urn:microsoft.com/office/officeart/2005/8/layout/process2"/>
    <dgm:cxn modelId="{2F2B8B0F-8B90-40CC-B8FD-57BDD1975DA1}" type="presOf" srcId="{6F608034-4161-4948-AACE-043D080D9023}" destId="{944D966D-6BED-4FCC-BB19-A2589EF6BAFB}" srcOrd="1" destOrd="0" presId="urn:microsoft.com/office/officeart/2005/8/layout/process2"/>
    <dgm:cxn modelId="{9EA31897-F198-4854-A0B5-45242111F1CF}" type="presOf" srcId="{FA50BFAE-3F5F-456B-B7DA-C5DC77DBF622}" destId="{EE78F2CE-12A5-424D-BDA8-768F99C389C1}" srcOrd="1" destOrd="0" presId="urn:microsoft.com/office/officeart/2005/8/layout/process2"/>
    <dgm:cxn modelId="{331AA75F-15DD-458F-9766-36A10641A864}" type="presOf" srcId="{191923D0-AD96-45C3-A8C8-A3FD4F57C522}" destId="{234785A5-84F1-4319-B49E-003932A21D0C}" srcOrd="0" destOrd="0" presId="urn:microsoft.com/office/officeart/2005/8/layout/process2"/>
    <dgm:cxn modelId="{0C6494DF-1DF4-4FCA-82F2-5CAD97894E3C}" srcId="{191923D0-AD96-45C3-A8C8-A3FD4F57C522}" destId="{71623CDA-D758-4E86-8439-A5AF8BF1642A}" srcOrd="1" destOrd="0" parTransId="{7CA77078-C39E-45E6-B556-48890760B7DA}" sibTransId="{FA50BFAE-3F5F-456B-B7DA-C5DC77DBF622}"/>
    <dgm:cxn modelId="{B76D67DC-5B98-4D5F-9C5C-F4013B153C53}" type="presOf" srcId="{6F608034-4161-4948-AACE-043D080D9023}" destId="{E1D2A9BA-6092-4E35-88A0-025CB574BF94}" srcOrd="0" destOrd="0" presId="urn:microsoft.com/office/officeart/2005/8/layout/process2"/>
    <dgm:cxn modelId="{66DCC100-3DC1-43A7-B483-EB1074F05E65}" type="presOf" srcId="{71623CDA-D758-4E86-8439-A5AF8BF1642A}" destId="{06A47AED-47B6-400A-B3D8-49476082784F}" srcOrd="0" destOrd="0" presId="urn:microsoft.com/office/officeart/2005/8/layout/process2"/>
    <dgm:cxn modelId="{4796FCF8-882E-45DC-97EC-EBF997DF1D7C}" type="presOf" srcId="{1B6E3AFF-9168-4479-8DB3-D5C9043CAB58}" destId="{56419BEC-FF18-448C-A411-A33D35C0D691}" srcOrd="0" destOrd="0" presId="urn:microsoft.com/office/officeart/2005/8/layout/process2"/>
    <dgm:cxn modelId="{A627B2E6-A41E-4516-BC12-6F99098F740E}" type="presOf" srcId="{C08C1BB2-7387-4441-8807-854BF01018AB}" destId="{9B589ADB-5897-4906-8AF3-9A3A436E3E9C}" srcOrd="0" destOrd="0" presId="urn:microsoft.com/office/officeart/2005/8/layout/process2"/>
    <dgm:cxn modelId="{E2CFAAEF-D847-49A6-BA65-FD0AB16ED72C}" srcId="{191923D0-AD96-45C3-A8C8-A3FD4F57C522}" destId="{1B6E3AFF-9168-4479-8DB3-D5C9043CAB58}" srcOrd="0" destOrd="0" parTransId="{F1B61AD8-5D9C-4E9F-A16E-68445BDE309B}" sibTransId="{6F608034-4161-4948-AACE-043D080D9023}"/>
    <dgm:cxn modelId="{7D5955A6-1A00-4B1E-B7CA-1B29253FEDA7}" type="presOf" srcId="{EB0F7920-003D-4242-B337-BBA3A34ACF92}" destId="{DD92FD94-0E2B-454A-9720-0888C44DED04}" srcOrd="1" destOrd="0" presId="urn:microsoft.com/office/officeart/2005/8/layout/process2"/>
    <dgm:cxn modelId="{DAB6FAB6-E528-4323-9A82-568BF5584138}" srcId="{191923D0-AD96-45C3-A8C8-A3FD4F57C522}" destId="{4FB75B2E-42A9-4624-912F-512ABECC048C}" srcOrd="3" destOrd="0" parTransId="{36E4EDE1-B0D2-40FF-B63C-2C19400CC253}" sibTransId="{8D06F07A-BB58-4A56-8C66-40F2D8DBF8A9}"/>
    <dgm:cxn modelId="{9CA76F9C-79FE-42B8-98DC-464AD2B81260}" type="presOf" srcId="{4FB75B2E-42A9-4624-912F-512ABECC048C}" destId="{91DF4FD2-4B20-48F7-83FA-A3606C80AD03}" srcOrd="0" destOrd="0" presId="urn:microsoft.com/office/officeart/2005/8/layout/process2"/>
    <dgm:cxn modelId="{BF3FA841-A334-49D1-934C-C4BD39604EC3}" type="presParOf" srcId="{234785A5-84F1-4319-B49E-003932A21D0C}" destId="{56419BEC-FF18-448C-A411-A33D35C0D691}" srcOrd="0" destOrd="0" presId="urn:microsoft.com/office/officeart/2005/8/layout/process2"/>
    <dgm:cxn modelId="{7EF9F95C-14E3-4C7E-8B43-51378F873CAF}" type="presParOf" srcId="{234785A5-84F1-4319-B49E-003932A21D0C}" destId="{E1D2A9BA-6092-4E35-88A0-025CB574BF94}" srcOrd="1" destOrd="0" presId="urn:microsoft.com/office/officeart/2005/8/layout/process2"/>
    <dgm:cxn modelId="{53EDDA7D-2BF3-4547-8B83-AEC10BB07A61}" type="presParOf" srcId="{E1D2A9BA-6092-4E35-88A0-025CB574BF94}" destId="{944D966D-6BED-4FCC-BB19-A2589EF6BAFB}" srcOrd="0" destOrd="0" presId="urn:microsoft.com/office/officeart/2005/8/layout/process2"/>
    <dgm:cxn modelId="{767A91C1-D1C6-4E7B-9414-F77951CAB29A}" type="presParOf" srcId="{234785A5-84F1-4319-B49E-003932A21D0C}" destId="{06A47AED-47B6-400A-B3D8-49476082784F}" srcOrd="2" destOrd="0" presId="urn:microsoft.com/office/officeart/2005/8/layout/process2"/>
    <dgm:cxn modelId="{B37BECBD-5536-448D-B923-3EEBB1E6D73E}" type="presParOf" srcId="{234785A5-84F1-4319-B49E-003932A21D0C}" destId="{FB0FC473-FBEA-48EE-8758-185792175159}" srcOrd="3" destOrd="0" presId="urn:microsoft.com/office/officeart/2005/8/layout/process2"/>
    <dgm:cxn modelId="{493EB5CC-E827-48E5-9BD6-5655C956D98D}" type="presParOf" srcId="{FB0FC473-FBEA-48EE-8758-185792175159}" destId="{EE78F2CE-12A5-424D-BDA8-768F99C389C1}" srcOrd="0" destOrd="0" presId="urn:microsoft.com/office/officeart/2005/8/layout/process2"/>
    <dgm:cxn modelId="{A3DCE131-FED5-4EE4-B72D-53F355810FE2}" type="presParOf" srcId="{234785A5-84F1-4319-B49E-003932A21D0C}" destId="{9B589ADB-5897-4906-8AF3-9A3A436E3E9C}" srcOrd="4" destOrd="0" presId="urn:microsoft.com/office/officeart/2005/8/layout/process2"/>
    <dgm:cxn modelId="{C42C936E-4440-430F-BB25-49CAA72DC68B}" type="presParOf" srcId="{234785A5-84F1-4319-B49E-003932A21D0C}" destId="{E9ACC568-C39D-44E1-901D-578D9EBE5015}" srcOrd="5" destOrd="0" presId="urn:microsoft.com/office/officeart/2005/8/layout/process2"/>
    <dgm:cxn modelId="{1197E1E7-0E0C-41A3-80FD-3F3A0C0BC2C4}" type="presParOf" srcId="{E9ACC568-C39D-44E1-901D-578D9EBE5015}" destId="{DD92FD94-0E2B-454A-9720-0888C44DED04}" srcOrd="0" destOrd="0" presId="urn:microsoft.com/office/officeart/2005/8/layout/process2"/>
    <dgm:cxn modelId="{C05B67AB-10D9-4818-8B1A-AA2628FC27FA}" type="presParOf" srcId="{234785A5-84F1-4319-B49E-003932A21D0C}" destId="{91DF4FD2-4B20-48F7-83FA-A3606C80AD03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19BEC-FF18-448C-A411-A33D35C0D691}">
      <dsp:nvSpPr>
        <dsp:cNvPr id="0" name=""/>
        <dsp:cNvSpPr/>
      </dsp:nvSpPr>
      <dsp:spPr>
        <a:xfrm>
          <a:off x="408033" y="2104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უკეთესი ხარისხის წამალი</a:t>
          </a:r>
          <a:endParaRPr lang="en-US" sz="1700" kern="1200" dirty="0"/>
        </a:p>
      </dsp:txBody>
      <dsp:txXfrm>
        <a:off x="430960" y="25031"/>
        <a:ext cx="3063533" cy="736932"/>
      </dsp:txXfrm>
    </dsp:sp>
    <dsp:sp modelId="{E1D2A9BA-6092-4E35-88A0-025CB574BF94}">
      <dsp:nvSpPr>
        <dsp:cNvPr id="0" name=""/>
        <dsp:cNvSpPr/>
      </dsp:nvSpPr>
      <dsp:spPr>
        <a:xfrm rot="5400000">
          <a:off x="1815955" y="804460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833815"/>
        <a:ext cx="211351" cy="205481"/>
      </dsp:txXfrm>
    </dsp:sp>
    <dsp:sp modelId="{06A47AED-47B6-400A-B3D8-49476082784F}">
      <dsp:nvSpPr>
        <dsp:cNvPr id="0" name=""/>
        <dsp:cNvSpPr/>
      </dsp:nvSpPr>
      <dsp:spPr>
        <a:xfrm>
          <a:off x="408033" y="1176283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რაციონალური ფარმაკოთერაპია</a:t>
          </a:r>
          <a:endParaRPr lang="en-US" sz="1700" kern="1200" dirty="0"/>
        </a:p>
      </dsp:txBody>
      <dsp:txXfrm>
        <a:off x="430960" y="1199210"/>
        <a:ext cx="3063533" cy="736932"/>
      </dsp:txXfrm>
    </dsp:sp>
    <dsp:sp modelId="{FB0FC473-FBEA-48EE-8758-185792175159}">
      <dsp:nvSpPr>
        <dsp:cNvPr id="0" name=""/>
        <dsp:cNvSpPr/>
      </dsp:nvSpPr>
      <dsp:spPr>
        <a:xfrm rot="5400000">
          <a:off x="1815955" y="1978639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2007994"/>
        <a:ext cx="211351" cy="205481"/>
      </dsp:txXfrm>
    </dsp:sp>
    <dsp:sp modelId="{9B589ADB-5897-4906-8AF3-9A3A436E3E9C}">
      <dsp:nvSpPr>
        <dsp:cNvPr id="0" name=""/>
        <dsp:cNvSpPr/>
      </dsp:nvSpPr>
      <dsp:spPr>
        <a:xfrm>
          <a:off x="408033" y="2350463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მკურნალობის უკეთესი გამოსავლები</a:t>
          </a:r>
          <a:endParaRPr lang="en-US" sz="1700" kern="1200" dirty="0"/>
        </a:p>
      </dsp:txBody>
      <dsp:txXfrm>
        <a:off x="430960" y="2373390"/>
        <a:ext cx="3063533" cy="736932"/>
      </dsp:txXfrm>
    </dsp:sp>
    <dsp:sp modelId="{E9ACC568-C39D-44E1-901D-578D9EBE5015}">
      <dsp:nvSpPr>
        <dsp:cNvPr id="0" name=""/>
        <dsp:cNvSpPr/>
      </dsp:nvSpPr>
      <dsp:spPr>
        <a:xfrm rot="5400000">
          <a:off x="1815955" y="3152818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3182173"/>
        <a:ext cx="211351" cy="205481"/>
      </dsp:txXfrm>
    </dsp:sp>
    <dsp:sp modelId="{91DF4FD2-4B20-48F7-83FA-A3606C80AD03}">
      <dsp:nvSpPr>
        <dsp:cNvPr id="0" name=""/>
        <dsp:cNvSpPr/>
      </dsp:nvSpPr>
      <dsp:spPr>
        <a:xfrm>
          <a:off x="408033" y="3524642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გართულებებზე დახარჯული თანხების შემცირება</a:t>
          </a:r>
          <a:endParaRPr lang="en-US" sz="1700" kern="1200" dirty="0"/>
        </a:p>
      </dsp:txBody>
      <dsp:txXfrm>
        <a:off x="430960" y="3547569"/>
        <a:ext cx="3063533" cy="736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01/02/2020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4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38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41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0513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386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2393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09031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900455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6102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36426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339136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28594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5597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162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936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75941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9302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62177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56495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9621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1492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32250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6017783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1184357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30712" y="1384349"/>
            <a:ext cx="80870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>
                <a:solidFill>
                  <a:srgbClr val="002060"/>
                </a:solidFill>
                <a:latin typeface="Arial"/>
              </a:rPr>
              <a:t>ფარმაცევტულ სექტორში კარგი საწარმოო პრაქტიკის (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</a:rPr>
              <a:t>Good Manufacturing Practice) </a:t>
            </a:r>
            <a:r>
              <a:rPr lang="ka-GE" sz="3200" b="1" dirty="0" smtClean="0">
                <a:solidFill>
                  <a:srgbClr val="002060"/>
                </a:solidFill>
                <a:latin typeface="Arial"/>
              </a:rPr>
              <a:t>და კარგი სადისტრიბუციო პრაქტიკის სტანდარტების დანერგვა</a:t>
            </a:r>
            <a:endParaRPr lang="en-US" sz="32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6069" y="3919599"/>
            <a:ext cx="1696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rgbClr val="002060"/>
                </a:solidFill>
                <a:latin typeface="Sylfaen" panose="010A0502050306030303" pitchFamily="18" charset="0"/>
              </a:rPr>
              <a:t>იანვარი 2020</a:t>
            </a:r>
            <a:endParaRPr lang="hu-HU" sz="200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90354" y="2307814"/>
            <a:ext cx="658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a-GE" sz="2800" b="1" dirty="0">
                <a:solidFill>
                  <a:srgbClr val="002060"/>
                </a:solidFill>
                <a:latin typeface="Sylfaen" panose="010A0502050306030303" pitchFamily="18" charset="0"/>
              </a:rPr>
              <a:t>მადლობა ყურადღებისთვის</a:t>
            </a:r>
            <a:endParaRPr lang="en-US" sz="2800" b="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3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GMP </a:t>
            </a:r>
            <a:r>
              <a:rPr lang="ka-GE" sz="4400" dirty="0" smtClean="0"/>
              <a:t>და G</a:t>
            </a:r>
            <a:r>
              <a:rPr lang="en-US" sz="4400" dirty="0" smtClean="0"/>
              <a:t>DP</a:t>
            </a:r>
            <a:r>
              <a:rPr lang="ka-GE" sz="4400" dirty="0" smtClean="0"/>
              <a:t>-ის დანერგვის მიზნები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ქვეყანაში წარმოებული ფარმაცევტული პროდუქციის ხარისხის უზრუნველყოფა წარმოების პროცესის შესაფერისი სტანდარტების დანერგვის გზით</a:t>
            </a:r>
          </a:p>
          <a:p>
            <a:r>
              <a:rPr lang="ka-GE" dirty="0" smtClean="0"/>
              <a:t>ქვეყანში ფარმაცევტული პროდუქტის დისტრიბუციის პრაქტიკის გაუმჯობესება და ამ გზით პროდუქციის ხარისხის დაცვა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2</a:t>
            </a:fld>
            <a:endParaRPr lang="en" ker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41683896"/>
              </p:ext>
            </p:extLst>
          </p:nvPr>
        </p:nvGraphicFramePr>
        <p:xfrm>
          <a:off x="161636" y="2249400"/>
          <a:ext cx="3925455" cy="4309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88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GMP </a:t>
            </a:r>
            <a:r>
              <a:rPr lang="ka-GE" dirty="0" smtClean="0"/>
              <a:t>დანერგვის ეტაპზე: მთავრობის 2019 წლის 16 ივლისის 335 დადგენილება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3" y="2087546"/>
            <a:ext cx="11236767" cy="4476109"/>
          </a:xfrm>
        </p:spPr>
        <p:txBody>
          <a:bodyPr/>
          <a:lstStyle/>
          <a:p>
            <a:r>
              <a:rPr lang="ka-GE" dirty="0"/>
              <a:t>ფარმაცევტული წარმოების ნებართვის მფლობელებმა, რომელთაც ფარმაცევტული წარმოების ნებართვა მოპოვებული აქვთ </a:t>
            </a:r>
            <a:r>
              <a:rPr lang="ka-GE" dirty="0" smtClean="0"/>
              <a:t>დადგენილების (2019 წლის #335) </a:t>
            </a:r>
            <a:r>
              <a:rPr lang="ka-GE" dirty="0"/>
              <a:t>ამოქმედებამდე უზრუნველყონ საქართველოს ნაციონალური GMP-ის (კარგი საწარმოო პრაქტიკის) სტანდარტით წარმოება  2022 წლის 1 იანვრიდან.</a:t>
            </a:r>
            <a:endParaRPr lang="ka-GE" dirty="0" smtClean="0"/>
          </a:p>
          <a:p>
            <a:r>
              <a:rPr lang="ka-GE" dirty="0" smtClean="0"/>
              <a:t>2019 </a:t>
            </a:r>
            <a:r>
              <a:rPr lang="ka-GE" dirty="0"/>
              <a:t>წლის 1 ივლისიდან ადგილობრივი ფარმაცევტული წარმოების ნებართვა ან დამატებითი საქმიანობისთვის ნებართვა გაიცემა მხოლოდ საწარმოს საქართველოს ნაციონალური GMP-ის (კარგი საწარმოო პრაქტიკის) სტანდარტისადმი შესაბამისობის დადგენისა და შესაბამისობის დადასტურების შემთხვევაში</a:t>
            </a:r>
            <a:r>
              <a:rPr lang="ka-GE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3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45713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G</a:t>
            </a:r>
            <a:r>
              <a:rPr lang="en-US" dirty="0"/>
              <a:t>DP</a:t>
            </a:r>
            <a:r>
              <a:rPr lang="ka-GE" dirty="0"/>
              <a:t>-ის </a:t>
            </a:r>
            <a:r>
              <a:rPr lang="ka-GE" dirty="0" smtClean="0"/>
              <a:t>დანერგვის ეტაპები: </a:t>
            </a:r>
            <a:r>
              <a:rPr lang="ka-GE" dirty="0"/>
              <a:t>მთავრობის 2019 წლის 16 ივლისის 335 დადგენილება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3" y="2545733"/>
            <a:ext cx="11236767" cy="3686400"/>
          </a:xfrm>
        </p:spPr>
        <p:txBody>
          <a:bodyPr/>
          <a:lstStyle/>
          <a:p>
            <a:r>
              <a:rPr lang="ka-GE" dirty="0" smtClean="0"/>
              <a:t>ყველა </a:t>
            </a:r>
            <a:r>
              <a:rPr lang="ka-GE" dirty="0"/>
              <a:t>ავტორიზებული აფთიაქი, რომელთაც ავტორიზებული აფთიაქის ნებართვა მოპოვებული აქვთ </a:t>
            </a:r>
            <a:r>
              <a:rPr lang="ka-GE" dirty="0" smtClean="0"/>
              <a:t>მთავრობის 2019 წლის 16 ივლისის 335 დადგენილების ამოქმედებამდე</a:t>
            </a:r>
            <a:r>
              <a:rPr lang="ka-GE" dirty="0"/>
              <a:t>, ვალდებულია, 2020 წლის 1იანვრიდან  მოიპოვოს ნებართვა </a:t>
            </a:r>
            <a:r>
              <a:rPr lang="ka-GE" dirty="0" smtClean="0"/>
              <a:t>დადგენილების მოთხოვნების </a:t>
            </a:r>
            <a:r>
              <a:rPr lang="ka-GE" dirty="0"/>
              <a:t>შესაბამისად და აღნიშნულის თაობაზე სსიპ - წამლის სააგენტოს მიმართოს 2020 წლის იმ თვეში, რომელ თვეშიც მას მიენიჭა არსებული ავტორიზებული აფთიაქის ნებართვა.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4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41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dirty="0" smtClean="0"/>
              <a:t>შესაბამისობა ევროდირექტივებთან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9418" y="2545733"/>
            <a:ext cx="10002982" cy="4013200"/>
          </a:xfrm>
        </p:spPr>
        <p:txBody>
          <a:bodyPr/>
          <a:lstStyle/>
          <a:p>
            <a:r>
              <a:rPr lang="ka-GE" sz="1800" dirty="0"/>
              <a:t>-DIRECTIVE 2001/83/EC OF THE EUROPEAN PARLIAMENT AND OF THE COUNCIL</a:t>
            </a:r>
            <a:endParaRPr lang="en-US" sz="1800" dirty="0"/>
          </a:p>
          <a:p>
            <a:r>
              <a:rPr lang="ka-GE" sz="1800" dirty="0"/>
              <a:t>of 6 November 2001 on the Community code relating to medicinal products for human use;</a:t>
            </a:r>
            <a:endParaRPr lang="en-US" sz="1800" dirty="0"/>
          </a:p>
          <a:p>
            <a:r>
              <a:rPr lang="ka-GE" sz="1800" dirty="0"/>
              <a:t>- COMMISSION DIRECTIVE 2003/94/EC of 8 October 2003 laying down the principles and guidelines of good manufacturing practice in respect of medicinal products for human use and investigational medicinal products for human use;</a:t>
            </a:r>
            <a:endParaRPr lang="en-US" sz="1800" dirty="0"/>
          </a:p>
          <a:p>
            <a:r>
              <a:rPr lang="ka-GE" sz="1800" dirty="0"/>
              <a:t>- Guidelines of 5 November 2013 on Good Distribution Practice of medicinal products for human use;</a:t>
            </a:r>
            <a:endParaRPr lang="en-US" sz="1800" dirty="0"/>
          </a:p>
          <a:p>
            <a:r>
              <a:rPr lang="ka-GE" sz="1800" dirty="0"/>
              <a:t>- Guidelines of 19 March 2015 on principles of Good Distribution Practice of active substances for medicinal products for human use;</a:t>
            </a:r>
            <a:endParaRPr lang="en-US" sz="1800" dirty="0"/>
          </a:p>
          <a:p>
            <a:r>
              <a:rPr lang="ka-GE" sz="1800" dirty="0"/>
              <a:t>- 3 October 2014, EMA/572454/2014 Rev 17. Compliance and Inspection Compilation of Community Procedures on Inspections and Exchange of Information,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5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491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გამოწვევები დანერგვის პროცესში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ის მოთხოვნების დაკმაყოფილება მცირე ზომის წარმოებებისთვის იქნება რთული</a:t>
            </a:r>
          </a:p>
          <a:p>
            <a:r>
              <a:rPr lang="ka-GE" dirty="0" smtClean="0"/>
              <a:t>ამას დასჭირდება გარკვეული ინვესტიცია</a:t>
            </a:r>
          </a:p>
          <a:p>
            <a:r>
              <a:rPr lang="ka-GE" dirty="0" smtClean="0"/>
              <a:t>წარმოებების დაბალი წარმადობის გათვალისწინებით კითხვის ნიშნის ქვეშ დგება ამ ინვესტიციის ფისკალური შედეგები საშუალო და გრძელვადიან პერსპექტივაში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6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3294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რატომ სავალდებულო </a:t>
            </a:r>
            <a:r>
              <a:rPr lang="en-US" dirty="0" smtClean="0"/>
              <a:t>GMP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545733"/>
            <a:ext cx="10737273" cy="3686400"/>
          </a:xfrm>
        </p:spPr>
        <p:txBody>
          <a:bodyPr/>
          <a:lstStyle/>
          <a:p>
            <a:r>
              <a:rPr lang="en-US" dirty="0"/>
              <a:t>GMP </a:t>
            </a:r>
            <a:r>
              <a:rPr lang="ka-GE" dirty="0" smtClean="0"/>
              <a:t>ხელს უწყობს ფარმაცევტული პროდუქციის ექსპორტის პოტენციალის გაზრდას</a:t>
            </a:r>
          </a:p>
          <a:p>
            <a:r>
              <a:rPr lang="ka-GE" dirty="0" smtClean="0"/>
              <a:t>ქვეყნების უმეტესობა იმპორტის სახით იღებს მხოლოდ იმ მედიკამენტებს, რომელთა წარმოება საერთაშორისო აღიარების </a:t>
            </a:r>
            <a:r>
              <a:rPr lang="en-US" dirty="0" smtClean="0"/>
              <a:t>GMP</a:t>
            </a:r>
            <a:r>
              <a:rPr lang="ka-GE" dirty="0" smtClean="0"/>
              <a:t>-ის მიხედვით ხდება</a:t>
            </a:r>
            <a:endParaRPr lang="en-US" dirty="0"/>
          </a:p>
          <a:p>
            <a:r>
              <a:rPr lang="ka-GE" dirty="0" smtClean="0"/>
              <a:t>საერთაშორისო აღიარებისთვის ქვეყანაში </a:t>
            </a:r>
            <a:r>
              <a:rPr lang="en-US" dirty="0" smtClean="0"/>
              <a:t>GMP </a:t>
            </a:r>
            <a:r>
              <a:rPr lang="ka-GE" dirty="0" smtClean="0"/>
              <a:t>უნდა იყოს სავალდებულო ხასიათის და ფარმაცევტული საქმიანობის სააგენტოს უნდა ჰყავდეს ინსპექტორების მომზადებული გუნდი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7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4495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საერთაშორისო აღიარების პროცესი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309" y="2171660"/>
            <a:ext cx="9615054" cy="3686400"/>
          </a:xfrm>
        </p:spPr>
        <p:txBody>
          <a:bodyPr/>
          <a:lstStyle/>
          <a:p>
            <a:r>
              <a:rPr lang="ka-GE" dirty="0" smtClean="0"/>
              <a:t>ჯანმოსთან თანამშრომლობა ეროვნულ დონეზე ინსპექტორების შესაძლებლობების გაძლიერების მიზნით </a:t>
            </a:r>
          </a:p>
          <a:p>
            <a:r>
              <a:rPr lang="ka-GE" dirty="0" smtClean="0"/>
              <a:t>ადგილზე </a:t>
            </a:r>
            <a:r>
              <a:rPr lang="en-US" dirty="0" smtClean="0"/>
              <a:t>GMP </a:t>
            </a:r>
            <a:r>
              <a:rPr lang="ka-GE" dirty="0" smtClean="0"/>
              <a:t>პრაქტიკის დანერგვა</a:t>
            </a:r>
          </a:p>
          <a:p>
            <a:r>
              <a:rPr lang="ka-GE" dirty="0" smtClean="0"/>
              <a:t>ინსპექტორების გუნდის გაზრდა/ტრენინგის ფარმაცევტული საქმიანობის სააგენტოს ბაზაზე (დღეს ადგილზეა 3 ინსპექტორი)</a:t>
            </a:r>
          </a:p>
          <a:p>
            <a:r>
              <a:rPr lang="ka-GE" dirty="0" smtClean="0"/>
              <a:t>გაცვლითი ვიზიტები </a:t>
            </a:r>
          </a:p>
          <a:p>
            <a:r>
              <a:rPr lang="ka-GE" dirty="0" smtClean="0"/>
              <a:t>მუშაობა შესაბამის საერთაშორისო სტრუქტურებთან ეროვნული </a:t>
            </a:r>
            <a:r>
              <a:rPr lang="en-US" dirty="0" smtClean="0"/>
              <a:t>GMP </a:t>
            </a:r>
            <a:r>
              <a:rPr lang="ka-GE" dirty="0" smtClean="0"/>
              <a:t>-ის საერთაშორისო აღიარებისთვის (მოსალოდნელი პერიოდი 3-5- წელი ინტენსიური მუშაობის პირობებში)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8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95560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შეჯამება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4" y="1717964"/>
            <a:ext cx="11375312" cy="4840969"/>
          </a:xfrm>
        </p:spPr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ის და </a:t>
            </a:r>
            <a:r>
              <a:rPr lang="en-US" dirty="0" smtClean="0"/>
              <a:t>GDP </a:t>
            </a:r>
            <a:r>
              <a:rPr lang="ka-GE" dirty="0" smtClean="0"/>
              <a:t>ის დანერგვისთვის გაკეთებული ინვესტიცია საშუალო და გრძელვადიან პერიოდში მოგვცემს ჯანდაცვაზე მნიშვნელოვანი დანახარჯების დაზოგვის საშუალებას. </a:t>
            </a:r>
          </a:p>
          <a:p>
            <a:r>
              <a:rPr lang="en-US" dirty="0" smtClean="0"/>
              <a:t>GMP </a:t>
            </a:r>
            <a:r>
              <a:rPr lang="ka-GE" dirty="0" smtClean="0"/>
              <a:t>-ის სავალდებულობა პირობაა საერთაშორისო აღაირებისა და ქართული მწარმოებლებისთვის საექსპორტო პოტენციალის გაზრდისთვის</a:t>
            </a:r>
          </a:p>
          <a:p>
            <a:r>
              <a:rPr lang="ka-GE" dirty="0" smtClean="0"/>
              <a:t>დადგენილების ამოქმედება მნიშვნელოვანია დათქმულ ვადებში - მცირე ზომის წარმოებებმა უმჯობესია ამ ეტაპზე მიიღონ სტრატეგიული გადაწყვეტილება სამომავლო საქმიანობის თაობაზე</a:t>
            </a:r>
          </a:p>
          <a:p>
            <a:r>
              <a:rPr lang="ka-GE" smtClean="0"/>
              <a:t>სამინისტრო გააგ</a:t>
            </a:r>
            <a:r>
              <a:rPr lang="ka-GE"/>
              <a:t>რ</a:t>
            </a:r>
            <a:r>
              <a:rPr lang="ka-GE" smtClean="0"/>
              <a:t>ძელებს </a:t>
            </a:r>
            <a:r>
              <a:rPr lang="ka-GE" dirty="0" smtClean="0"/>
              <a:t>თანამშრომლობას საერთაშორისო ორგანიზაციებთან </a:t>
            </a:r>
            <a:r>
              <a:rPr lang="en-US" dirty="0" smtClean="0"/>
              <a:t>GMP </a:t>
            </a:r>
            <a:r>
              <a:rPr lang="ka-GE" dirty="0" smtClean="0"/>
              <a:t>-ის საერთაშორისო აღიარებისთვის.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9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1495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13485</TotalTime>
  <Words>526</Words>
  <Application>Microsoft Office PowerPoint</Application>
  <PresentationFormat>Widescreen</PresentationFormat>
  <Paragraphs>51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Chivo</vt:lpstr>
      <vt:lpstr>Roboto Slab</vt:lpstr>
      <vt:lpstr>Sylfaen</vt:lpstr>
      <vt:lpstr>1_Macmorris template</vt:lpstr>
      <vt:lpstr>Macmorris template</vt:lpstr>
      <vt:lpstr>   </vt:lpstr>
      <vt:lpstr>GMP და GDP-ის დანერგვის მიზნები</vt:lpstr>
      <vt:lpstr>GMP დანერგვის ეტაპზე: მთავრობის 2019 წლის 16 ივლისის 335 დადგენილება </vt:lpstr>
      <vt:lpstr>GDP-ის დანერგვის ეტაპები: მთავრობის 2019 წლის 16 ივლისის 335 დადგენილება </vt:lpstr>
      <vt:lpstr>შესაბამისობა ევროდირექტივებთან</vt:lpstr>
      <vt:lpstr>გამოწვევები დანერგვის პროცესში </vt:lpstr>
      <vt:lpstr>რატომ სავალდებულო GMP</vt:lpstr>
      <vt:lpstr>GMP საერთაშორისო აღიარების პროცესი</vt:lpstr>
      <vt:lpstr>შეჯამება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218</cp:revision>
  <cp:lastPrinted>2019-12-17T14:16:01Z</cp:lastPrinted>
  <dcterms:created xsi:type="dcterms:W3CDTF">2019-12-11T11:53:11Z</dcterms:created>
  <dcterms:modified xsi:type="dcterms:W3CDTF">2020-02-01T14:07:20Z</dcterms:modified>
</cp:coreProperties>
</file>