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E2B5-BC08-4871-B66B-93D612CEC195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9CDE-5709-4266-A46A-712C6F81A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9CDE-5709-4266-A46A-712C6F81A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0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69670"/>
          </a:xfrm>
          <a:custGeom>
            <a:avLst/>
            <a:gdLst/>
            <a:ahLst/>
            <a:cxnLst/>
            <a:rect l="l" t="t" r="r" b="b"/>
            <a:pathLst>
              <a:path w="12192000" h="1169670">
                <a:moveTo>
                  <a:pt x="0" y="1169428"/>
                </a:moveTo>
                <a:lnTo>
                  <a:pt x="12192000" y="1169428"/>
                </a:lnTo>
                <a:lnTo>
                  <a:pt x="12192000" y="0"/>
                </a:lnTo>
                <a:lnTo>
                  <a:pt x="0" y="0"/>
                </a:lnTo>
                <a:lnTo>
                  <a:pt x="0" y="1169428"/>
                </a:lnTo>
                <a:close/>
              </a:path>
            </a:pathLst>
          </a:custGeom>
          <a:solidFill>
            <a:srgbClr val="1E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5631" y="460755"/>
            <a:ext cx="1110073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6969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69670"/>
          </a:xfrm>
          <a:custGeom>
            <a:avLst/>
            <a:gdLst/>
            <a:ahLst/>
            <a:cxnLst/>
            <a:rect l="l" t="t" r="r" b="b"/>
            <a:pathLst>
              <a:path w="12192000" h="1169670">
                <a:moveTo>
                  <a:pt x="0" y="1169428"/>
                </a:moveTo>
                <a:lnTo>
                  <a:pt x="12192000" y="1169428"/>
                </a:lnTo>
                <a:lnTo>
                  <a:pt x="12192000" y="0"/>
                </a:lnTo>
                <a:lnTo>
                  <a:pt x="0" y="0"/>
                </a:lnTo>
                <a:lnTo>
                  <a:pt x="0" y="1169428"/>
                </a:lnTo>
                <a:close/>
              </a:path>
            </a:pathLst>
          </a:custGeom>
          <a:solidFill>
            <a:srgbClr val="1E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21287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776" y="0"/>
                </a:lnTo>
              </a:path>
            </a:pathLst>
          </a:custGeom>
          <a:ln w="2538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169670"/>
          </a:xfrm>
          <a:custGeom>
            <a:avLst/>
            <a:gdLst/>
            <a:ahLst/>
            <a:cxnLst/>
            <a:rect l="l" t="t" r="r" b="b"/>
            <a:pathLst>
              <a:path w="12192000" h="1169670">
                <a:moveTo>
                  <a:pt x="0" y="1169428"/>
                </a:moveTo>
                <a:lnTo>
                  <a:pt x="12192000" y="1169428"/>
                </a:lnTo>
                <a:lnTo>
                  <a:pt x="12192000" y="0"/>
                </a:lnTo>
                <a:lnTo>
                  <a:pt x="0" y="0"/>
                </a:lnTo>
                <a:lnTo>
                  <a:pt x="0" y="1169428"/>
                </a:lnTo>
                <a:close/>
              </a:path>
            </a:pathLst>
          </a:custGeom>
          <a:solidFill>
            <a:srgbClr val="1E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21287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776" y="0"/>
                </a:lnTo>
              </a:path>
            </a:pathLst>
          </a:custGeom>
          <a:ln w="2538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31" y="401828"/>
            <a:ext cx="1110073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676" y="1271054"/>
            <a:ext cx="11416646" cy="391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6969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144970" y="6269982"/>
            <a:ext cx="1599565" cy="329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E7FB8"/>
                </a:solidFill>
                <a:latin typeface="Leelawadee"/>
                <a:cs typeface="Leelawadee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4170" y="6202215"/>
            <a:ext cx="481965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E7FB8"/>
                </a:solidFill>
                <a:latin typeface="Corbel"/>
                <a:cs typeface="Corbel"/>
              </a:defRPr>
            </a:lvl1pPr>
          </a:lstStyle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jp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3.png"/><Relationship Id="rId4" Type="http://schemas.openxmlformats.org/officeDocument/2006/relationships/image" Target="../media/image31.jpg"/><Relationship Id="rId9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4" name="object 4"/>
          <p:cNvSpPr/>
          <p:nvPr/>
        </p:nvSpPr>
        <p:spPr>
          <a:xfrm>
            <a:off x="9991001" y="3886200"/>
            <a:ext cx="2118686" cy="20523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6890" y="1194922"/>
            <a:ext cx="11511280" cy="4744085"/>
            <a:chOff x="466890" y="1194922"/>
            <a:chExt cx="11511280" cy="4744085"/>
          </a:xfrm>
        </p:grpSpPr>
        <p:sp>
          <p:nvSpPr>
            <p:cNvPr id="6" name="object 6"/>
            <p:cNvSpPr/>
            <p:nvPr/>
          </p:nvSpPr>
          <p:spPr>
            <a:xfrm>
              <a:off x="466890" y="1194922"/>
              <a:ext cx="5400509" cy="474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01046" y="1447800"/>
              <a:ext cx="1377097" cy="860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72553" y="1243076"/>
            <a:ext cx="4138295" cy="314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Patient’s </a:t>
            </a:r>
            <a:r>
              <a:rPr sz="2400" spc="-5" dirty="0">
                <a:latin typeface="Calibri"/>
                <a:cs typeface="Calibri"/>
              </a:rPr>
              <a:t>entry</a:t>
            </a:r>
            <a:endParaRPr sz="2400">
              <a:latin typeface="Calibri"/>
              <a:cs typeface="Calibri"/>
            </a:endParaRPr>
          </a:p>
          <a:p>
            <a:pPr marL="240665" marR="5080" algn="just">
              <a:lnSpc>
                <a:spcPct val="100000"/>
              </a:lnSpc>
              <a:spcBef>
                <a:spcPts val="2205"/>
              </a:spcBef>
            </a:pPr>
            <a:r>
              <a:rPr sz="1800" spc="-15" dirty="0">
                <a:latin typeface="Calibri"/>
                <a:cs typeface="Calibri"/>
              </a:rPr>
              <a:t>NOTE: </a:t>
            </a:r>
            <a:r>
              <a:rPr sz="1800" spc="-10" dirty="0">
                <a:latin typeface="Calibri"/>
                <a:cs typeface="Calibri"/>
              </a:rPr>
              <a:t>Patients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already </a:t>
            </a:r>
            <a:r>
              <a:rPr sz="1800" dirty="0">
                <a:latin typeface="Calibri"/>
                <a:cs typeface="Calibri"/>
              </a:rPr>
              <a:t>been </a:t>
            </a:r>
            <a:r>
              <a:rPr sz="1800" spc="-5" dirty="0">
                <a:latin typeface="Calibri"/>
                <a:cs typeface="Calibri"/>
              </a:rPr>
              <a:t>triaged  in </a:t>
            </a:r>
            <a:r>
              <a:rPr sz="1800" dirty="0">
                <a:latin typeface="Calibri"/>
                <a:cs typeface="Calibri"/>
              </a:rPr>
              <a:t>another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spc="-10" dirty="0">
                <a:latin typeface="Calibri"/>
                <a:cs typeface="Calibri"/>
              </a:rPr>
              <a:t>facility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are  </a:t>
            </a:r>
            <a:r>
              <a:rPr sz="1800" spc="-20" dirty="0">
                <a:latin typeface="Calibri"/>
                <a:cs typeface="Calibri"/>
              </a:rPr>
              <a:t>referred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SARI treatment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center.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240665">
              <a:lnSpc>
                <a:spcPts val="2125"/>
              </a:lnSpc>
            </a:pP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this point,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patients:</a:t>
            </a:r>
            <a:endParaRPr sz="1800">
              <a:latin typeface="Calibri"/>
              <a:cs typeface="Calibri"/>
            </a:endParaRPr>
          </a:p>
          <a:p>
            <a:pPr marL="526415" lvl="1" indent="-286385">
              <a:lnSpc>
                <a:spcPts val="2125"/>
              </a:lnSpc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mask;</a:t>
            </a:r>
            <a:endParaRPr sz="1800">
              <a:latin typeface="Calibri"/>
              <a:cs typeface="Calibri"/>
            </a:endParaRPr>
          </a:p>
          <a:p>
            <a:pPr marL="526415" lvl="1" indent="-286385">
              <a:lnSpc>
                <a:spcPts val="2135"/>
              </a:lnSpc>
              <a:spcBef>
                <a:spcPts val="5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wash </a:t>
            </a:r>
            <a:r>
              <a:rPr sz="1800" spc="-5" dirty="0">
                <a:latin typeface="Calibri"/>
                <a:cs typeface="Calibri"/>
              </a:rPr>
              <a:t>their hands;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525780" marR="5080" lvl="1" indent="-285750">
              <a:lnSpc>
                <a:spcPts val="2180"/>
              </a:lnSpc>
              <a:spcBef>
                <a:spcPts val="30"/>
              </a:spcBef>
              <a:buFont typeface="Arial"/>
              <a:buChar char="•"/>
              <a:tabLst>
                <a:tab pos="526415" algn="l"/>
                <a:tab pos="527050" algn="l"/>
              </a:tabLst>
            </a:pPr>
            <a:r>
              <a:rPr sz="1800" spc="-10" dirty="0">
                <a:latin typeface="Calibri"/>
                <a:cs typeface="Calibri"/>
              </a:rPr>
              <a:t>are directed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dedicated </a:t>
            </a:r>
            <a:r>
              <a:rPr sz="1800" spc="-5" dirty="0">
                <a:latin typeface="Calibri"/>
                <a:cs typeface="Calibri"/>
              </a:rPr>
              <a:t>individual  booth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waiting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room.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47600"/>
            <a:ext cx="12211685" cy="4786630"/>
            <a:chOff x="-12700" y="1247600"/>
            <a:chExt cx="122116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8561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20" dirty="0">
                <a:latin typeface="Calibri"/>
                <a:cs typeface="Calibri"/>
              </a:rPr>
              <a:t>Triage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Sampling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002" y="3553459"/>
            <a:ext cx="845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3646" y="30286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52699" y="3020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7894" y="293988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6947" y="29316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67037" y="182478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36091" y="18161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47600"/>
            <a:ext cx="12211685" cy="4786630"/>
            <a:chOff x="-12700" y="1247600"/>
            <a:chExt cx="122116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866900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20" dirty="0">
                <a:latin typeface="Calibri"/>
                <a:cs typeface="Calibri"/>
              </a:rPr>
              <a:t>Triage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Sampling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Ambulance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002" y="3553459"/>
            <a:ext cx="845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3646" y="30286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52699" y="3020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7894" y="293988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6947" y="29316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67037" y="182478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36091" y="18161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98371" y="1676376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67424" y="16667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47600"/>
            <a:ext cx="12211685" cy="4786630"/>
            <a:chOff x="-12700" y="1247600"/>
            <a:chExt cx="122116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866900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20" dirty="0">
                <a:latin typeface="Calibri"/>
                <a:cs typeface="Calibri"/>
              </a:rPr>
              <a:t>Triage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Sampling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Ambulance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latin typeface="Calibri"/>
                <a:cs typeface="Calibri"/>
              </a:rPr>
              <a:t>Donning/doffing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002" y="3553459"/>
            <a:ext cx="845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3646" y="30286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52699" y="3020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7894" y="293988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6947" y="29316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367037" y="182478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436091" y="18161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98371" y="1676376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67424" y="16667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328152" y="2039185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397204" y="20294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69670"/>
          </a:xfrm>
          <a:custGeom>
            <a:avLst/>
            <a:gdLst/>
            <a:ahLst/>
            <a:cxnLst/>
            <a:rect l="l" t="t" r="r" b="b"/>
            <a:pathLst>
              <a:path w="12192000" h="1169670">
                <a:moveTo>
                  <a:pt x="0" y="1169428"/>
                </a:moveTo>
                <a:lnTo>
                  <a:pt x="12192000" y="1169428"/>
                </a:lnTo>
                <a:lnTo>
                  <a:pt x="12192000" y="0"/>
                </a:lnTo>
                <a:lnTo>
                  <a:pt x="0" y="0"/>
                </a:lnTo>
                <a:lnTo>
                  <a:pt x="0" y="1169428"/>
                </a:lnTo>
                <a:close/>
              </a:path>
            </a:pathLst>
          </a:custGeom>
          <a:solidFill>
            <a:srgbClr val="1E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4170" y="6169659"/>
            <a:ext cx="4819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1E7FB8"/>
                </a:solidFill>
                <a:latin typeface="Corbel"/>
                <a:cs typeface="Corbel"/>
              </a:rPr>
              <a:t>HE</a:t>
            </a:r>
            <a:r>
              <a:rPr sz="1000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000" spc="5" dirty="0">
                <a:solidFill>
                  <a:srgbClr val="1E7FB8"/>
                </a:solidFill>
                <a:latin typeface="Corbel"/>
                <a:cs typeface="Corbel"/>
              </a:rPr>
              <a:t>L</a:t>
            </a:r>
            <a:r>
              <a:rPr sz="1000" spc="-10" dirty="0">
                <a:solidFill>
                  <a:srgbClr val="1E7FB8"/>
                </a:solidFill>
                <a:latin typeface="Corbel"/>
                <a:cs typeface="Corbel"/>
              </a:rPr>
              <a:t>T</a:t>
            </a:r>
            <a:r>
              <a:rPr sz="1000" dirty="0">
                <a:solidFill>
                  <a:srgbClr val="1E7FB8"/>
                </a:solidFill>
                <a:latin typeface="Corbel"/>
                <a:cs typeface="Corbel"/>
              </a:rPr>
              <a:t>H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6169" y="6480047"/>
            <a:ext cx="629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970" y="6259067"/>
            <a:ext cx="1599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0" dirty="0">
                <a:solidFill>
                  <a:srgbClr val="1E7FB8"/>
                </a:solidFill>
                <a:latin typeface="Leelawadee"/>
                <a:cs typeface="Leelawadee"/>
              </a:rPr>
              <a:t>EMERGENCIES</a:t>
            </a:r>
            <a:endParaRPr sz="2000">
              <a:latin typeface="Leelawadee"/>
              <a:cs typeface="Leelawade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2700" y="1247600"/>
            <a:ext cx="12211685" cy="4786630"/>
            <a:chOff x="-12700" y="1247600"/>
            <a:chExt cx="12211685" cy="4786630"/>
          </a:xfrm>
        </p:grpSpPr>
        <p:sp>
          <p:nvSpPr>
            <p:cNvPr id="7" name="object 7"/>
            <p:cNvSpPr/>
            <p:nvPr/>
          </p:nvSpPr>
          <p:spPr>
            <a:xfrm>
              <a:off x="0" y="6021287"/>
              <a:ext cx="12186285" cy="0"/>
            </a:xfrm>
            <a:custGeom>
              <a:avLst/>
              <a:gdLst/>
              <a:ahLst/>
              <a:cxnLst/>
              <a:rect l="l" t="t" r="r" b="b"/>
              <a:pathLst>
                <a:path w="12186285">
                  <a:moveTo>
                    <a:pt x="0" y="0"/>
                  </a:moveTo>
                  <a:lnTo>
                    <a:pt x="12185776" y="0"/>
                  </a:lnTo>
                </a:path>
              </a:pathLst>
            </a:custGeom>
            <a:ln w="2538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29002" y="388264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13338" y="1467611"/>
            <a:ext cx="187642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20" dirty="0">
                <a:latin typeface="Calibri"/>
                <a:cs typeface="Calibri"/>
              </a:rPr>
              <a:t>Triage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Sampling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Ambulance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dirty="0">
                <a:latin typeface="Calibri"/>
                <a:cs typeface="Calibri"/>
              </a:rPr>
              <a:t>Donning/doffing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</a:t>
            </a:r>
            <a:endParaRPr sz="1400">
              <a:latin typeface="Calibri"/>
              <a:cs typeface="Calibri"/>
            </a:endParaRPr>
          </a:p>
          <a:p>
            <a:pPr marL="355600">
              <a:lnSpc>
                <a:spcPts val="1630"/>
              </a:lnSpc>
            </a:pP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355600" marR="172720">
              <a:lnSpc>
                <a:spcPct val="101400"/>
              </a:lnSpc>
            </a:pP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 </a:t>
            </a:r>
            <a:r>
              <a:rPr sz="1400" spc="-5" dirty="0">
                <a:latin typeface="Calibri"/>
                <a:cs typeface="Calibri"/>
              </a:rPr>
              <a:t>area*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98197" y="4072568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67248" y="406247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42872" y="6296659"/>
            <a:ext cx="5925820" cy="38862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02331" y="3560910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71384" y="35534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83646" y="3028620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52699" y="3020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87894" y="293988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56947" y="29316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67037" y="182478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436091" y="18161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98371" y="1676376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67424" y="16667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328152" y="2039185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397204" y="20294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98371" y="2453588"/>
            <a:ext cx="241176" cy="2161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67424" y="24439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5202"/>
            <a:ext cx="12186285" cy="4799330"/>
            <a:chOff x="0" y="1235202"/>
            <a:chExt cx="12186285" cy="47993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229289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3816" y="1235202"/>
              <a:ext cx="5431790" cy="2124075"/>
            </a:xfrm>
            <a:custGeom>
              <a:avLst/>
              <a:gdLst/>
              <a:ahLst/>
              <a:cxnLst/>
              <a:rect l="l" t="t" r="r" b="b"/>
              <a:pathLst>
                <a:path w="5431790" h="2124075">
                  <a:moveTo>
                    <a:pt x="5431383" y="0"/>
                  </a:moveTo>
                  <a:lnTo>
                    <a:pt x="0" y="0"/>
                  </a:lnTo>
                  <a:lnTo>
                    <a:pt x="0" y="2123655"/>
                  </a:lnTo>
                  <a:lnTo>
                    <a:pt x="5431383" y="2123655"/>
                  </a:lnTo>
                  <a:lnTo>
                    <a:pt x="54313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2553" y="1243076"/>
            <a:ext cx="5273675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5. Short </a:t>
            </a:r>
            <a:r>
              <a:rPr sz="2400" spc="-30" dirty="0">
                <a:latin typeface="Calibri"/>
                <a:cs typeface="Calibri"/>
              </a:rPr>
              <a:t>stay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mild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moderate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cases</a:t>
            </a:r>
            <a:endParaRPr sz="2400">
              <a:latin typeface="Calibri"/>
              <a:cs typeface="Calibri"/>
            </a:endParaRPr>
          </a:p>
          <a:p>
            <a:pPr marL="240665" marR="5080" algn="just">
              <a:lnSpc>
                <a:spcPct val="100800"/>
              </a:lnSpc>
              <a:spcBef>
                <a:spcPts val="2190"/>
              </a:spcBef>
            </a:pPr>
            <a:r>
              <a:rPr sz="1800" spc="-10" dirty="0">
                <a:latin typeface="Calibri"/>
                <a:cs typeface="Calibri"/>
              </a:rPr>
              <a:t>Patients are moved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short </a:t>
            </a:r>
            <a:r>
              <a:rPr sz="1800" spc="-25" dirty="0">
                <a:latin typeface="Calibri"/>
                <a:cs typeface="Calibri"/>
              </a:rPr>
              <a:t>stay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where  </a:t>
            </a:r>
            <a:r>
              <a:rPr sz="1800" spc="-10" dirty="0">
                <a:latin typeface="Calibri"/>
                <a:cs typeface="Calibri"/>
              </a:rPr>
              <a:t>distances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natural </a:t>
            </a:r>
            <a:r>
              <a:rPr sz="1800" spc="-10" dirty="0">
                <a:latin typeface="Calibri"/>
                <a:cs typeface="Calibri"/>
              </a:rPr>
              <a:t>ventilation assure </a:t>
            </a:r>
            <a:r>
              <a:rPr sz="1800" spc="-5" dirty="0">
                <a:latin typeface="Calibri"/>
                <a:cs typeface="Calibri"/>
              </a:rPr>
              <a:t>IPC  </a:t>
            </a:r>
            <a:r>
              <a:rPr sz="1800" spc="-10" dirty="0">
                <a:latin typeface="Calibri"/>
                <a:cs typeface="Calibri"/>
              </a:rPr>
              <a:t>standards. Patients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wait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few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hours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laboratory results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spc="-10" dirty="0">
                <a:latin typeface="Calibri"/>
                <a:cs typeface="Calibri"/>
              </a:rPr>
              <a:t>promotion  </a:t>
            </a:r>
            <a:r>
              <a:rPr sz="1800" spc="-5" dirty="0">
                <a:latin typeface="Calibri"/>
                <a:cs typeface="Calibri"/>
              </a:rPr>
              <a:t>sessions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5202"/>
            <a:ext cx="12186285" cy="4799330"/>
            <a:chOff x="0" y="1235202"/>
            <a:chExt cx="12186285" cy="47993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30885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3816" y="1235202"/>
              <a:ext cx="4297680" cy="2124075"/>
            </a:xfrm>
            <a:custGeom>
              <a:avLst/>
              <a:gdLst/>
              <a:ahLst/>
              <a:cxnLst/>
              <a:rect l="l" t="t" r="r" b="b"/>
              <a:pathLst>
                <a:path w="4297680" h="2124075">
                  <a:moveTo>
                    <a:pt x="4297184" y="0"/>
                  </a:moveTo>
                  <a:lnTo>
                    <a:pt x="0" y="0"/>
                  </a:lnTo>
                  <a:lnTo>
                    <a:pt x="0" y="2123655"/>
                  </a:lnTo>
                  <a:lnTo>
                    <a:pt x="4297184" y="2123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2553" y="1243076"/>
            <a:ext cx="4138295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6.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Discharge</a:t>
            </a:r>
            <a:endParaRPr sz="2400">
              <a:latin typeface="Calibri"/>
              <a:cs typeface="Calibri"/>
            </a:endParaRPr>
          </a:p>
          <a:p>
            <a:pPr marL="240029" marR="5080" indent="635" algn="just">
              <a:lnSpc>
                <a:spcPct val="100800"/>
              </a:lnSpc>
              <a:spcBef>
                <a:spcPts val="2190"/>
              </a:spcBef>
            </a:pPr>
            <a:r>
              <a:rPr sz="1800" spc="-5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negative, patients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20" dirty="0">
                <a:latin typeface="Calibri"/>
                <a:cs typeface="Calibri"/>
              </a:rPr>
              <a:t>referred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dirty="0">
                <a:latin typeface="Calibri"/>
                <a:cs typeface="Calibri"/>
              </a:rPr>
              <a:t>another </a:t>
            </a:r>
            <a:r>
              <a:rPr sz="1800" spc="-5" dirty="0">
                <a:latin typeface="Calibri"/>
                <a:cs typeface="Calibri"/>
              </a:rPr>
              <a:t>health </a:t>
            </a:r>
            <a:r>
              <a:rPr sz="1800" spc="-25" dirty="0">
                <a:latin typeface="Calibri"/>
                <a:cs typeface="Calibri"/>
              </a:rPr>
              <a:t>facility. </a:t>
            </a:r>
            <a:r>
              <a:rPr sz="1800" spc="-5" dirty="0">
                <a:latin typeface="Calibri"/>
                <a:cs typeface="Calibri"/>
              </a:rPr>
              <a:t>If positive, Mild 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Moderate </a:t>
            </a:r>
            <a:r>
              <a:rPr sz="1800" spc="-5" dirty="0">
                <a:latin typeface="Calibri"/>
                <a:cs typeface="Calibri"/>
              </a:rPr>
              <a:t>cases 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20" dirty="0">
                <a:latin typeface="Calibri"/>
                <a:cs typeface="Calibri"/>
              </a:rPr>
              <a:t>referred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community </a:t>
            </a:r>
            <a:r>
              <a:rPr sz="1800" spc="-10" dirty="0">
                <a:latin typeface="Calibri"/>
                <a:cs typeface="Calibri"/>
              </a:rPr>
              <a:t>facilities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isolation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5" dirty="0">
                <a:latin typeface="Calibri"/>
                <a:cs typeface="Calibri"/>
              </a:rPr>
              <a:t>follow-up.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330885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2770505"/>
            </a:xfrm>
            <a:custGeom>
              <a:avLst/>
              <a:gdLst/>
              <a:ahLst/>
              <a:cxnLst/>
              <a:rect l="l" t="t" r="r" b="b"/>
              <a:pathLst>
                <a:path w="4297680" h="2770504">
                  <a:moveTo>
                    <a:pt x="4297184" y="0"/>
                  </a:moveTo>
                  <a:lnTo>
                    <a:pt x="0" y="0"/>
                  </a:lnTo>
                  <a:lnTo>
                    <a:pt x="0" y="2769984"/>
                  </a:lnTo>
                  <a:lnTo>
                    <a:pt x="4297184" y="276998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8929" cy="2409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5" dirty="0">
                <a:latin typeface="Calibri"/>
                <a:cs typeface="Calibri"/>
              </a:rPr>
              <a:t>7. Short </a:t>
            </a:r>
            <a:r>
              <a:rPr sz="2400" spc="-30" dirty="0">
                <a:latin typeface="Calibri"/>
                <a:cs typeface="Calibri"/>
              </a:rPr>
              <a:t>stay </a:t>
            </a:r>
            <a:r>
              <a:rPr sz="2400" spc="-20" dirty="0">
                <a:latin typeface="Calibri"/>
                <a:cs typeface="Calibri"/>
              </a:rPr>
              <a:t>ward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Observation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moderate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99700"/>
              </a:lnSpc>
              <a:spcBef>
                <a:spcPts val="2215"/>
              </a:spcBef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observation  room </a:t>
            </a:r>
            <a:r>
              <a:rPr sz="1800" spc="-5" dirty="0">
                <a:latin typeface="Calibri"/>
                <a:cs typeface="Calibri"/>
              </a:rPr>
              <a:t>only in </a:t>
            </a:r>
            <a:r>
              <a:rPr sz="1800" dirty="0">
                <a:latin typeface="Calibri"/>
                <a:cs typeface="Calibri"/>
              </a:rPr>
              <a:t>such </a:t>
            </a:r>
            <a:r>
              <a:rPr sz="1800" spc="-5" dirty="0">
                <a:latin typeface="Calibri"/>
                <a:cs typeface="Calibri"/>
              </a:rPr>
              <a:t>cases where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medical department </a:t>
            </a:r>
            <a:r>
              <a:rPr sz="1800" spc="-10" dirty="0">
                <a:latin typeface="Calibri"/>
                <a:cs typeface="Calibri"/>
              </a:rPr>
              <a:t>wants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20" dirty="0">
                <a:latin typeface="Calibri"/>
                <a:cs typeface="Calibri"/>
              </a:rPr>
              <a:t>keep  </a:t>
            </a:r>
            <a:r>
              <a:rPr sz="1800" spc="-5" dirty="0">
                <a:latin typeface="Calibri"/>
                <a:cs typeface="Calibri"/>
              </a:rPr>
              <a:t>him/her </a:t>
            </a:r>
            <a:r>
              <a:rPr sz="1800" dirty="0">
                <a:latin typeface="Calibri"/>
                <a:cs typeface="Calibri"/>
              </a:rPr>
              <a:t>under </a:t>
            </a:r>
            <a:r>
              <a:rPr sz="1800" spc="-10" dirty="0">
                <a:latin typeface="Calibri"/>
                <a:cs typeface="Calibri"/>
              </a:rPr>
              <a:t>observation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few  </a:t>
            </a:r>
            <a:r>
              <a:rPr sz="1800" spc="-10" dirty="0">
                <a:latin typeface="Calibri"/>
                <a:cs typeface="Calibri"/>
              </a:rPr>
              <a:t>more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hours.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59631"/>
            <a:ext cx="12211685" cy="4774565"/>
            <a:chOff x="-12700" y="1259631"/>
            <a:chExt cx="122116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330885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2400935"/>
            </a:xfrm>
            <a:custGeom>
              <a:avLst/>
              <a:gdLst/>
              <a:ahLst/>
              <a:cxnLst/>
              <a:rect l="l" t="t" r="r" b="b"/>
              <a:pathLst>
                <a:path w="4297680" h="2400935">
                  <a:moveTo>
                    <a:pt x="4297184" y="0"/>
                  </a:moveTo>
                  <a:lnTo>
                    <a:pt x="0" y="0"/>
                  </a:lnTo>
                  <a:lnTo>
                    <a:pt x="0" y="2400655"/>
                  </a:lnTo>
                  <a:lnTo>
                    <a:pt x="4297184" y="2400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9565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8. </a:t>
            </a:r>
            <a:r>
              <a:rPr sz="2400" spc="-15" dirty="0">
                <a:latin typeface="Calibri"/>
                <a:cs typeface="Calibri"/>
              </a:rPr>
              <a:t>Severe </a:t>
            </a:r>
            <a:r>
              <a:rPr sz="2400" spc="-10" dirty="0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0800"/>
              </a:lnSpc>
              <a:spcBef>
                <a:spcPts val="2190"/>
              </a:spcBef>
            </a:pP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5" dirty="0">
                <a:latin typeface="Calibri"/>
                <a:cs typeface="Calibri"/>
              </a:rPr>
              <a:t>cases </a:t>
            </a:r>
            <a:r>
              <a:rPr sz="1800" spc="-10" dirty="0">
                <a:latin typeface="Calibri"/>
                <a:cs typeface="Calibri"/>
              </a:rPr>
              <a:t>are moved directly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5" dirty="0">
                <a:latin typeface="Calibri"/>
                <a:cs typeface="Calibri"/>
              </a:rPr>
              <a:t>case </a:t>
            </a:r>
            <a:r>
              <a:rPr sz="1800" spc="-10" dirty="0">
                <a:latin typeface="Calibri"/>
                <a:cs typeface="Calibri"/>
              </a:rPr>
              <a:t>ward.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dirty="0">
                <a:latin typeface="Calibri"/>
                <a:cs typeface="Calibri"/>
              </a:rPr>
              <a:t>will then  be </a:t>
            </a:r>
            <a:r>
              <a:rPr sz="1800" spc="-10" dirty="0">
                <a:latin typeface="Calibri"/>
                <a:cs typeface="Calibri"/>
              </a:rPr>
              <a:t>provided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-5" dirty="0">
                <a:latin typeface="Calibri"/>
                <a:cs typeface="Calibri"/>
              </a:rPr>
              <a:t>sample </a:t>
            </a:r>
            <a:r>
              <a:rPr sz="1800" spc="-15" dirty="0">
                <a:latin typeface="Calibri"/>
                <a:cs typeface="Calibri"/>
              </a:rPr>
              <a:t>taken.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is composed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spc="-15" dirty="0">
                <a:latin typeface="Calibri"/>
                <a:cs typeface="Calibri"/>
              </a:rPr>
              <a:t>self-  </a:t>
            </a:r>
            <a:r>
              <a:rPr sz="1800" spc="-10" dirty="0">
                <a:latin typeface="Calibri"/>
                <a:cs typeface="Calibri"/>
              </a:rPr>
              <a:t>contained rooms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hybrid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39000" y="3577196"/>
            <a:ext cx="4033520" cy="2031364"/>
          </a:xfrm>
          <a:custGeom>
            <a:avLst/>
            <a:gdLst/>
            <a:ahLst/>
            <a:cxnLst/>
            <a:rect l="l" t="t" r="r" b="b"/>
            <a:pathLst>
              <a:path w="4033520" h="2031364">
                <a:moveTo>
                  <a:pt x="4033291" y="0"/>
                </a:moveTo>
                <a:lnTo>
                  <a:pt x="0" y="0"/>
                </a:lnTo>
                <a:lnTo>
                  <a:pt x="0" y="2031326"/>
                </a:lnTo>
                <a:lnTo>
                  <a:pt x="4033291" y="2031326"/>
                </a:lnTo>
                <a:lnTo>
                  <a:pt x="4033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330885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3"/>
              <a:ext cx="4297680" cy="4497705"/>
            </a:xfrm>
            <a:custGeom>
              <a:avLst/>
              <a:gdLst/>
              <a:ahLst/>
              <a:cxnLst/>
              <a:rect l="l" t="t" r="r" b="b"/>
              <a:pathLst>
                <a:path w="4297680" h="4497705">
                  <a:moveTo>
                    <a:pt x="4297184" y="0"/>
                  </a:moveTo>
                  <a:lnTo>
                    <a:pt x="0" y="0"/>
                  </a:lnTo>
                  <a:lnTo>
                    <a:pt x="0" y="2677655"/>
                  </a:lnTo>
                  <a:lnTo>
                    <a:pt x="96494" y="2677655"/>
                  </a:lnTo>
                  <a:lnTo>
                    <a:pt x="96494" y="4497527"/>
                  </a:lnTo>
                  <a:lnTo>
                    <a:pt x="3977640" y="4497527"/>
                  </a:lnTo>
                  <a:lnTo>
                    <a:pt x="3977640" y="2677655"/>
                  </a:lnTo>
                  <a:lnTo>
                    <a:pt x="4297184" y="2677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9565" cy="298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8. </a:t>
            </a:r>
            <a:r>
              <a:rPr sz="2400" spc="-15" dirty="0">
                <a:latin typeface="Calibri"/>
                <a:cs typeface="Calibri"/>
              </a:rPr>
              <a:t>Severe </a:t>
            </a:r>
            <a:r>
              <a:rPr sz="2400" spc="-10" dirty="0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0800"/>
              </a:lnSpc>
              <a:spcBef>
                <a:spcPts val="2190"/>
              </a:spcBef>
            </a:pP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5" dirty="0">
                <a:latin typeface="Calibri"/>
                <a:cs typeface="Calibri"/>
              </a:rPr>
              <a:t>cases </a:t>
            </a:r>
            <a:r>
              <a:rPr sz="1800" spc="-10" dirty="0">
                <a:latin typeface="Calibri"/>
                <a:cs typeface="Calibri"/>
              </a:rPr>
              <a:t>are moved directly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5" dirty="0">
                <a:latin typeface="Calibri"/>
                <a:cs typeface="Calibri"/>
              </a:rPr>
              <a:t>case </a:t>
            </a:r>
            <a:r>
              <a:rPr sz="1800" spc="-10" dirty="0">
                <a:latin typeface="Calibri"/>
                <a:cs typeface="Calibri"/>
              </a:rPr>
              <a:t>ward.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dirty="0">
                <a:latin typeface="Calibri"/>
                <a:cs typeface="Calibri"/>
              </a:rPr>
              <a:t>will then  be </a:t>
            </a:r>
            <a:r>
              <a:rPr sz="1800" spc="-10" dirty="0">
                <a:latin typeface="Calibri"/>
                <a:cs typeface="Calibri"/>
              </a:rPr>
              <a:t>provided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-5" dirty="0">
                <a:latin typeface="Calibri"/>
                <a:cs typeface="Calibri"/>
              </a:rPr>
              <a:t>sample </a:t>
            </a:r>
            <a:r>
              <a:rPr sz="1800" spc="-15" dirty="0">
                <a:latin typeface="Calibri"/>
                <a:cs typeface="Calibri"/>
              </a:rPr>
              <a:t>taken.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is composed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spc="-15" dirty="0">
                <a:latin typeface="Calibri"/>
                <a:cs typeface="Calibri"/>
              </a:rPr>
              <a:t>self-  </a:t>
            </a:r>
            <a:r>
              <a:rPr sz="1800" spc="-10" dirty="0">
                <a:latin typeface="Calibri"/>
                <a:cs typeface="Calibri"/>
              </a:rPr>
              <a:t>contained rooms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hybrid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  <a:p>
            <a:pPr marL="260985" marR="5715" algn="just">
              <a:lnSpc>
                <a:spcPct val="99500"/>
              </a:lnSpc>
              <a:spcBef>
                <a:spcPts val="875"/>
              </a:spcBef>
            </a:pPr>
            <a:r>
              <a:rPr sz="1800" spc="-5" dirty="0">
                <a:latin typeface="Calibri"/>
                <a:cs typeface="Calibri"/>
              </a:rPr>
              <a:t>If </a:t>
            </a:r>
            <a:r>
              <a:rPr sz="1800" spc="-15" dirty="0">
                <a:latin typeface="Calibri"/>
                <a:cs typeface="Calibri"/>
              </a:rPr>
              <a:t>tested </a:t>
            </a:r>
            <a:r>
              <a:rPr sz="1800" spc="-10" dirty="0">
                <a:latin typeface="Calibri"/>
                <a:cs typeface="Calibri"/>
              </a:rPr>
              <a:t>negative,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dirty="0">
                <a:latin typeface="Calibri"/>
                <a:cs typeface="Calibri"/>
              </a:rPr>
              <a:t>will be  </a:t>
            </a:r>
            <a:r>
              <a:rPr sz="1800" spc="-10" dirty="0">
                <a:latin typeface="Calibri"/>
                <a:cs typeface="Calibri"/>
              </a:rPr>
              <a:t>discharged </a:t>
            </a:r>
            <a:r>
              <a:rPr sz="1800" spc="-5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dedicated  discharge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room.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330885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3"/>
              <a:ext cx="4297680" cy="4497705"/>
            </a:xfrm>
            <a:custGeom>
              <a:avLst/>
              <a:gdLst/>
              <a:ahLst/>
              <a:cxnLst/>
              <a:rect l="l" t="t" r="r" b="b"/>
              <a:pathLst>
                <a:path w="4297680" h="4497705">
                  <a:moveTo>
                    <a:pt x="3977640" y="2466200"/>
                  </a:moveTo>
                  <a:lnTo>
                    <a:pt x="96494" y="2466200"/>
                  </a:lnTo>
                  <a:lnTo>
                    <a:pt x="96494" y="4497527"/>
                  </a:lnTo>
                  <a:lnTo>
                    <a:pt x="3977640" y="4497527"/>
                  </a:lnTo>
                  <a:lnTo>
                    <a:pt x="3977640" y="2466200"/>
                  </a:lnTo>
                  <a:close/>
                </a:path>
                <a:path w="4297680" h="4497705">
                  <a:moveTo>
                    <a:pt x="4297184" y="0"/>
                  </a:moveTo>
                  <a:lnTo>
                    <a:pt x="0" y="0"/>
                  </a:lnTo>
                  <a:lnTo>
                    <a:pt x="0" y="2400655"/>
                  </a:lnTo>
                  <a:lnTo>
                    <a:pt x="4297184" y="2400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9565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9. Critical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0800"/>
              </a:lnSpc>
              <a:spcBef>
                <a:spcPts val="2190"/>
              </a:spcBef>
            </a:pPr>
            <a:r>
              <a:rPr sz="1800" spc="-5" dirty="0">
                <a:latin typeface="Calibri"/>
                <a:cs typeface="Calibri"/>
              </a:rPr>
              <a:t>Critical cases </a:t>
            </a:r>
            <a:r>
              <a:rPr sz="1800" spc="-10" dirty="0">
                <a:latin typeface="Calibri"/>
                <a:cs typeface="Calibri"/>
              </a:rPr>
              <a:t>are moved directly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critical case </a:t>
            </a:r>
            <a:r>
              <a:rPr sz="1800" spc="-10" dirty="0">
                <a:latin typeface="Calibri"/>
                <a:cs typeface="Calibri"/>
              </a:rPr>
              <a:t>ward.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dirty="0">
                <a:latin typeface="Calibri"/>
                <a:cs typeface="Calibri"/>
              </a:rPr>
              <a:t>will then  be </a:t>
            </a:r>
            <a:r>
              <a:rPr sz="1800" spc="-10" dirty="0">
                <a:latin typeface="Calibri"/>
                <a:cs typeface="Calibri"/>
              </a:rPr>
              <a:t>provided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-5" dirty="0">
                <a:latin typeface="Calibri"/>
                <a:cs typeface="Calibri"/>
              </a:rPr>
              <a:t>sample </a:t>
            </a:r>
            <a:r>
              <a:rPr sz="1800" spc="-15" dirty="0">
                <a:latin typeface="Calibri"/>
                <a:cs typeface="Calibri"/>
              </a:rPr>
              <a:t>taken.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is composed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spc="-15" dirty="0">
                <a:latin typeface="Calibri"/>
                <a:cs typeface="Calibri"/>
              </a:rPr>
              <a:t>self-  </a:t>
            </a:r>
            <a:r>
              <a:rPr sz="1800" spc="-10" dirty="0">
                <a:latin typeface="Calibri"/>
                <a:cs typeface="Calibri"/>
              </a:rPr>
              <a:t>contained rooms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hybrid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6890" y="1197832"/>
            <a:ext cx="9524365" cy="4744085"/>
            <a:chOff x="466890" y="1197832"/>
            <a:chExt cx="9524365" cy="4744085"/>
          </a:xfrm>
        </p:grpSpPr>
        <p:sp>
          <p:nvSpPr>
            <p:cNvPr id="5" name="object 5"/>
            <p:cNvSpPr/>
            <p:nvPr/>
          </p:nvSpPr>
          <p:spPr>
            <a:xfrm>
              <a:off x="466890" y="1197832"/>
              <a:ext cx="8330885" cy="474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93816" y="1235201"/>
              <a:ext cx="4297680" cy="2400935"/>
            </a:xfrm>
            <a:custGeom>
              <a:avLst/>
              <a:gdLst/>
              <a:ahLst/>
              <a:cxnLst/>
              <a:rect l="l" t="t" r="r" b="b"/>
              <a:pathLst>
                <a:path w="4297680" h="2400935">
                  <a:moveTo>
                    <a:pt x="4297184" y="0"/>
                  </a:moveTo>
                  <a:lnTo>
                    <a:pt x="0" y="0"/>
                  </a:lnTo>
                  <a:lnTo>
                    <a:pt x="0" y="2400655"/>
                  </a:lnTo>
                  <a:lnTo>
                    <a:pt x="4297184" y="2400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772553" y="1243076"/>
            <a:ext cx="4138929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2. </a:t>
            </a:r>
            <a:r>
              <a:rPr sz="2400" spc="-15" dirty="0">
                <a:latin typeface="Calibri"/>
                <a:cs typeface="Calibri"/>
              </a:rPr>
              <a:t>Waiting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room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205"/>
              </a:spcBef>
              <a:tabLst>
                <a:tab pos="800100" algn="l"/>
                <a:tab pos="1692910" algn="l"/>
                <a:tab pos="2405380" algn="l"/>
                <a:tab pos="2759075" algn="l"/>
                <a:tab pos="3935095" algn="l"/>
              </a:tabLst>
            </a:pP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	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iti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g	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oom	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	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ed	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1153" y="2169744"/>
            <a:ext cx="210693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  <a:tabLst>
                <a:tab pos="1146175" algn="l"/>
                <a:tab pos="1188720" algn="l"/>
              </a:tabLst>
            </a:pP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f</a:t>
            </a:r>
            <a:r>
              <a:rPr sz="1800" spc="-4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		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ivi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al  </a:t>
            </a:r>
            <a:r>
              <a:rPr sz="1800" spc="-15" dirty="0">
                <a:latin typeface="Calibri"/>
                <a:cs typeface="Calibri"/>
              </a:rPr>
              <a:t>separated	</a:t>
            </a:r>
            <a:r>
              <a:rPr sz="1800" spc="-10" dirty="0">
                <a:latin typeface="Calibri"/>
                <a:cs typeface="Calibri"/>
              </a:rPr>
              <a:t>entrances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8578" y="2169744"/>
            <a:ext cx="1653539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indent="194945">
              <a:lnSpc>
                <a:spcPts val="2110"/>
              </a:lnSpc>
              <a:spcBef>
                <a:spcPts val="210"/>
              </a:spcBef>
              <a:tabLst>
                <a:tab pos="572770" algn="l"/>
                <a:tab pos="1226820" algn="l"/>
                <a:tab pos="1266190" algn="l"/>
              </a:tabLst>
            </a:pPr>
            <a:r>
              <a:rPr sz="1800" dirty="0">
                <a:latin typeface="Calibri"/>
                <a:cs typeface="Calibri"/>
              </a:rPr>
              <a:t>boo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hs	wi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  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	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xits</a:t>
            </a:r>
            <a:r>
              <a:rPr sz="1800" dirty="0">
                <a:latin typeface="Calibri"/>
                <a:cs typeface="Calibri"/>
              </a:rPr>
              <a:t>.		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1153" y="2715183"/>
            <a:ext cx="391096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just">
              <a:lnSpc>
                <a:spcPct val="99500"/>
              </a:lnSpc>
              <a:spcBef>
                <a:spcPts val="110"/>
              </a:spcBef>
            </a:pPr>
            <a:r>
              <a:rPr sz="1800" spc="-10" dirty="0">
                <a:latin typeface="Calibri"/>
                <a:cs typeface="Calibri"/>
              </a:rPr>
              <a:t>facility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completely </a:t>
            </a:r>
            <a:r>
              <a:rPr sz="1800" dirty="0">
                <a:latin typeface="Calibri"/>
                <a:cs typeface="Calibri"/>
              </a:rPr>
              <a:t>open [no </a:t>
            </a:r>
            <a:r>
              <a:rPr sz="1800" spc="-10" dirty="0">
                <a:latin typeface="Calibri"/>
                <a:cs typeface="Calibri"/>
              </a:rPr>
              <a:t>doors]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allow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proper </a:t>
            </a:r>
            <a:r>
              <a:rPr sz="1800" spc="-15" dirty="0">
                <a:latin typeface="Calibri"/>
                <a:cs typeface="Calibri"/>
              </a:rPr>
              <a:t>natural </a:t>
            </a:r>
            <a:r>
              <a:rPr sz="1800" spc="-10" dirty="0">
                <a:latin typeface="Calibri"/>
                <a:cs typeface="Calibri"/>
              </a:rPr>
              <a:t>ventilation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 </a:t>
            </a:r>
            <a:r>
              <a:rPr sz="1800" dirty="0">
                <a:latin typeface="Calibri"/>
                <a:cs typeface="Calibri"/>
              </a:rPr>
              <a:t>equipped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dedicated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toilets.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29400" y="3910266"/>
            <a:ext cx="1986859" cy="2021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69670"/>
          </a:xfrm>
          <a:custGeom>
            <a:avLst/>
            <a:gdLst/>
            <a:ahLst/>
            <a:cxnLst/>
            <a:rect l="l" t="t" r="r" b="b"/>
            <a:pathLst>
              <a:path w="12192000" h="1169670">
                <a:moveTo>
                  <a:pt x="0" y="1169428"/>
                </a:moveTo>
                <a:lnTo>
                  <a:pt x="12192000" y="1169428"/>
                </a:lnTo>
                <a:lnTo>
                  <a:pt x="12192000" y="0"/>
                </a:lnTo>
                <a:lnTo>
                  <a:pt x="0" y="0"/>
                </a:lnTo>
                <a:lnTo>
                  <a:pt x="0" y="1169428"/>
                </a:lnTo>
                <a:close/>
              </a:path>
            </a:pathLst>
          </a:custGeom>
          <a:solidFill>
            <a:srgbClr val="1E7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259631"/>
            <a:ext cx="12186285" cy="4767580"/>
            <a:chOff x="0" y="1259631"/>
            <a:chExt cx="12186285" cy="4767580"/>
          </a:xfrm>
        </p:grpSpPr>
        <p:sp>
          <p:nvSpPr>
            <p:cNvPr id="4" name="object 4"/>
            <p:cNvSpPr/>
            <p:nvPr/>
          </p:nvSpPr>
          <p:spPr>
            <a:xfrm>
              <a:off x="0" y="6011460"/>
              <a:ext cx="12186285" cy="12700"/>
            </a:xfrm>
            <a:custGeom>
              <a:avLst/>
              <a:gdLst/>
              <a:ahLst/>
              <a:cxnLst/>
              <a:rect l="l" t="t" r="r" b="b"/>
              <a:pathLst>
                <a:path w="12186285" h="12700">
                  <a:moveTo>
                    <a:pt x="0" y="0"/>
                  </a:moveTo>
                  <a:lnTo>
                    <a:pt x="12185776" y="0"/>
                  </a:lnTo>
                </a:path>
                <a:path w="12186285" h="12700">
                  <a:moveTo>
                    <a:pt x="0" y="12694"/>
                  </a:moveTo>
                  <a:lnTo>
                    <a:pt x="12185776" y="12694"/>
                  </a:lnTo>
                </a:path>
              </a:pathLst>
            </a:custGeom>
            <a:ln w="5732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799" y="1259631"/>
              <a:ext cx="8330886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42505" y="1305343"/>
              <a:ext cx="4297680" cy="4709160"/>
            </a:xfrm>
            <a:custGeom>
              <a:avLst/>
              <a:gdLst/>
              <a:ahLst/>
              <a:cxnLst/>
              <a:rect l="l" t="t" r="r" b="b"/>
              <a:pathLst>
                <a:path w="4297680" h="4709160">
                  <a:moveTo>
                    <a:pt x="4297184" y="0"/>
                  </a:moveTo>
                  <a:lnTo>
                    <a:pt x="0" y="0"/>
                  </a:lnTo>
                  <a:lnTo>
                    <a:pt x="0" y="2400655"/>
                  </a:lnTo>
                  <a:lnTo>
                    <a:pt x="96494" y="2400655"/>
                  </a:lnTo>
                  <a:lnTo>
                    <a:pt x="96494" y="4708982"/>
                  </a:lnTo>
                  <a:lnTo>
                    <a:pt x="4297172" y="4708982"/>
                  </a:lnTo>
                  <a:lnTo>
                    <a:pt x="4297172" y="2400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1245" y="1313179"/>
            <a:ext cx="4139565" cy="298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9. Critical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case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0800"/>
              </a:lnSpc>
              <a:spcBef>
                <a:spcPts val="2190"/>
              </a:spcBef>
            </a:pPr>
            <a:r>
              <a:rPr sz="1800" spc="-5" dirty="0">
                <a:latin typeface="Calibri"/>
                <a:cs typeface="Calibri"/>
              </a:rPr>
              <a:t>Critical cases </a:t>
            </a:r>
            <a:r>
              <a:rPr sz="1800" spc="-10" dirty="0">
                <a:latin typeface="Calibri"/>
                <a:cs typeface="Calibri"/>
              </a:rPr>
              <a:t>are moved directly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critical case </a:t>
            </a:r>
            <a:r>
              <a:rPr sz="1800" spc="-10" dirty="0">
                <a:latin typeface="Calibri"/>
                <a:cs typeface="Calibri"/>
              </a:rPr>
              <a:t>ward. </a:t>
            </a:r>
            <a:r>
              <a:rPr sz="1800" spc="-5" dirty="0">
                <a:latin typeface="Calibri"/>
                <a:cs typeface="Calibri"/>
              </a:rPr>
              <a:t>Medical </a:t>
            </a:r>
            <a:r>
              <a:rPr sz="1800" spc="-15" dirty="0">
                <a:latin typeface="Calibri"/>
                <a:cs typeface="Calibri"/>
              </a:rPr>
              <a:t>care </a:t>
            </a:r>
            <a:r>
              <a:rPr sz="1800" dirty="0">
                <a:latin typeface="Calibri"/>
                <a:cs typeface="Calibri"/>
              </a:rPr>
              <a:t>will then  be </a:t>
            </a:r>
            <a:r>
              <a:rPr sz="1800" spc="-10" dirty="0">
                <a:latin typeface="Calibri"/>
                <a:cs typeface="Calibri"/>
              </a:rPr>
              <a:t>provided </a:t>
            </a:r>
            <a:r>
              <a:rPr sz="1800" dirty="0">
                <a:latin typeface="Calibri"/>
                <a:cs typeface="Calibri"/>
              </a:rPr>
              <a:t>and a </a:t>
            </a:r>
            <a:r>
              <a:rPr sz="1800" spc="-5" dirty="0">
                <a:latin typeface="Calibri"/>
                <a:cs typeface="Calibri"/>
              </a:rPr>
              <a:t>sample </a:t>
            </a:r>
            <a:r>
              <a:rPr sz="1800" spc="-15" dirty="0">
                <a:latin typeface="Calibri"/>
                <a:cs typeface="Calibri"/>
              </a:rPr>
              <a:t>taken. </a:t>
            </a:r>
            <a:r>
              <a:rPr sz="1800" spc="-5" dirty="0">
                <a:latin typeface="Calibri"/>
                <a:cs typeface="Calibri"/>
              </a:rPr>
              <a:t>This 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is composed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individual </a:t>
            </a:r>
            <a:r>
              <a:rPr sz="1800" spc="-15" dirty="0">
                <a:latin typeface="Calibri"/>
                <a:cs typeface="Calibri"/>
              </a:rPr>
              <a:t>self-  </a:t>
            </a:r>
            <a:r>
              <a:rPr sz="1800" spc="-10" dirty="0">
                <a:latin typeface="Calibri"/>
                <a:cs typeface="Calibri"/>
              </a:rPr>
              <a:t>contained rooms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hybrid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  <a:p>
            <a:pPr marL="108585" marR="6350" algn="just">
              <a:lnSpc>
                <a:spcPct val="99500"/>
              </a:lnSpc>
              <a:spcBef>
                <a:spcPts val="875"/>
              </a:spcBef>
            </a:pPr>
            <a:r>
              <a:rPr sz="1800" spc="-5" dirty="0">
                <a:latin typeface="Calibri"/>
                <a:cs typeface="Calibri"/>
              </a:rPr>
              <a:t>If </a:t>
            </a:r>
            <a:r>
              <a:rPr sz="1800" spc="-15" dirty="0">
                <a:latin typeface="Calibri"/>
                <a:cs typeface="Calibri"/>
              </a:rPr>
              <a:t>tested </a:t>
            </a:r>
            <a:r>
              <a:rPr sz="1800" spc="-10" dirty="0">
                <a:latin typeface="Calibri"/>
                <a:cs typeface="Calibri"/>
              </a:rPr>
              <a:t>negative,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dirty="0">
                <a:latin typeface="Calibri"/>
                <a:cs typeface="Calibri"/>
              </a:rPr>
              <a:t>will be  </a:t>
            </a:r>
            <a:r>
              <a:rPr sz="1800" spc="-10" dirty="0">
                <a:latin typeface="Calibri"/>
                <a:cs typeface="Calibri"/>
              </a:rPr>
              <a:t>discharged </a:t>
            </a:r>
            <a:r>
              <a:rPr sz="1800" spc="-5" dirty="0">
                <a:latin typeface="Calibri"/>
                <a:cs typeface="Calibri"/>
              </a:rPr>
              <a:t>through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dedicated discharge  room.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4483" y="1259631"/>
              <a:ext cx="8178490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2954655"/>
            </a:xfrm>
            <a:custGeom>
              <a:avLst/>
              <a:gdLst/>
              <a:ahLst/>
              <a:cxnLst/>
              <a:rect l="l" t="t" r="r" b="b"/>
              <a:pathLst>
                <a:path w="4297680" h="2954654">
                  <a:moveTo>
                    <a:pt x="4297184" y="0"/>
                  </a:moveTo>
                  <a:lnTo>
                    <a:pt x="0" y="0"/>
                  </a:lnTo>
                  <a:lnTo>
                    <a:pt x="0" y="2954654"/>
                  </a:lnTo>
                  <a:lnTo>
                    <a:pt x="4297184" y="295465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907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– </a:t>
            </a:r>
            <a:r>
              <a:rPr sz="2000" spc="-5" dirty="0"/>
              <a:t>Worsening </a:t>
            </a:r>
            <a:r>
              <a:rPr sz="2000" dirty="0"/>
              <a:t>&amp; </a:t>
            </a:r>
            <a:r>
              <a:rPr sz="2000" spc="-5" dirty="0"/>
              <a:t>improving medical</a:t>
            </a:r>
            <a:r>
              <a:rPr sz="2000" spc="-10" dirty="0"/>
              <a:t> </a:t>
            </a:r>
            <a:r>
              <a:rPr sz="2000" spc="-5" dirty="0"/>
              <a:t>condition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8929" cy="259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journey</a:t>
            </a:r>
            <a:endParaRPr sz="2400">
              <a:latin typeface="Calibri"/>
              <a:cs typeface="Calibri"/>
            </a:endParaRPr>
          </a:p>
          <a:p>
            <a:pPr marL="240665" marR="5080" algn="just">
              <a:lnSpc>
                <a:spcPct val="100000"/>
              </a:lnSpc>
              <a:spcBef>
                <a:spcPts val="2205"/>
              </a:spcBef>
            </a:pPr>
            <a:r>
              <a:rPr sz="1800" spc="-15" dirty="0">
                <a:latin typeface="Calibri"/>
                <a:cs typeface="Calibri"/>
              </a:rPr>
              <a:t>Patient’s </a:t>
            </a:r>
            <a:r>
              <a:rPr sz="1800" spc="-5" dirty="0">
                <a:latin typeface="Calibri"/>
                <a:cs typeface="Calibri"/>
              </a:rPr>
              <a:t>flow is </a:t>
            </a:r>
            <a:r>
              <a:rPr sz="1800" dirty="0">
                <a:latin typeface="Calibri"/>
                <a:cs typeface="Calibri"/>
              </a:rPr>
              <a:t>not </a:t>
            </a:r>
            <a:r>
              <a:rPr sz="1800" spc="-5" dirty="0">
                <a:latin typeface="Calibri"/>
                <a:cs typeface="Calibri"/>
              </a:rPr>
              <a:t>unidirectional as,  according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medical conditions, </a:t>
            </a:r>
            <a:r>
              <a:rPr sz="1800" spc="-10" dirty="0">
                <a:latin typeface="Calibri"/>
                <a:cs typeface="Calibri"/>
              </a:rPr>
              <a:t>patients 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moved from </a:t>
            </a:r>
            <a:r>
              <a:rPr sz="1800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ward 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another.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40665" marR="5080" algn="just">
              <a:lnSpc>
                <a:spcPct val="99500"/>
              </a:lnSpc>
            </a:pPr>
            <a:r>
              <a:rPr sz="1800" spc="-50" dirty="0">
                <a:latin typeface="Calibri"/>
                <a:cs typeface="Calibri"/>
              </a:rPr>
              <a:t>For, </a:t>
            </a:r>
            <a:r>
              <a:rPr sz="1800" spc="-10" dirty="0">
                <a:latin typeface="Calibri"/>
                <a:cs typeface="Calibri"/>
              </a:rPr>
              <a:t>instance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moderate patient’s  </a:t>
            </a:r>
            <a:r>
              <a:rPr sz="1800" spc="-5" dirty="0">
                <a:latin typeface="Calibri"/>
                <a:cs typeface="Calibri"/>
              </a:rPr>
              <a:t>condition can </a:t>
            </a:r>
            <a:r>
              <a:rPr sz="1800" spc="-15" dirty="0">
                <a:latin typeface="Calibri"/>
                <a:cs typeface="Calibri"/>
              </a:rPr>
              <a:t>deteriorate, </a:t>
            </a:r>
            <a:r>
              <a:rPr sz="1800" spc="-5" dirty="0">
                <a:latin typeface="Calibri"/>
                <a:cs typeface="Calibri"/>
              </a:rPr>
              <a:t>resulting in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spc="-5" dirty="0">
                <a:latin typeface="Calibri"/>
                <a:cs typeface="Calibri"/>
              </a:rPr>
              <a:t>being </a:t>
            </a: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severe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ward…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178492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3232150"/>
            </a:xfrm>
            <a:custGeom>
              <a:avLst/>
              <a:gdLst/>
              <a:ahLst/>
              <a:cxnLst/>
              <a:rect l="l" t="t" r="r" b="b"/>
              <a:pathLst>
                <a:path w="4297680" h="3232150">
                  <a:moveTo>
                    <a:pt x="4297184" y="0"/>
                  </a:moveTo>
                  <a:lnTo>
                    <a:pt x="0" y="0"/>
                  </a:lnTo>
                  <a:lnTo>
                    <a:pt x="0" y="3231654"/>
                  </a:lnTo>
                  <a:lnTo>
                    <a:pt x="4297184" y="323165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907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– </a:t>
            </a:r>
            <a:r>
              <a:rPr sz="2000" spc="-5" dirty="0"/>
              <a:t>Worsening </a:t>
            </a:r>
            <a:r>
              <a:rPr sz="2000" dirty="0"/>
              <a:t>&amp; </a:t>
            </a:r>
            <a:r>
              <a:rPr sz="2000" spc="-5" dirty="0"/>
              <a:t>improving medical</a:t>
            </a:r>
            <a:r>
              <a:rPr sz="2000" spc="-10" dirty="0"/>
              <a:t> </a:t>
            </a:r>
            <a:r>
              <a:rPr sz="2000" spc="-5" dirty="0"/>
              <a:t>condition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38929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journey</a:t>
            </a:r>
            <a:endParaRPr sz="2400">
              <a:latin typeface="Calibri"/>
              <a:cs typeface="Calibri"/>
            </a:endParaRPr>
          </a:p>
          <a:p>
            <a:pPr marL="240665" marR="5080" algn="just">
              <a:lnSpc>
                <a:spcPct val="100000"/>
              </a:lnSpc>
              <a:spcBef>
                <a:spcPts val="2205"/>
              </a:spcBef>
            </a:pPr>
            <a:r>
              <a:rPr sz="1800" spc="-15" dirty="0">
                <a:latin typeface="Calibri"/>
                <a:cs typeface="Calibri"/>
              </a:rPr>
              <a:t>Patient’s </a:t>
            </a:r>
            <a:r>
              <a:rPr sz="1800" spc="-5" dirty="0">
                <a:latin typeface="Calibri"/>
                <a:cs typeface="Calibri"/>
              </a:rPr>
              <a:t>flow is </a:t>
            </a:r>
            <a:r>
              <a:rPr sz="1800" dirty="0">
                <a:latin typeface="Calibri"/>
                <a:cs typeface="Calibri"/>
              </a:rPr>
              <a:t>not </a:t>
            </a:r>
            <a:r>
              <a:rPr sz="1800" spc="-5" dirty="0">
                <a:latin typeface="Calibri"/>
                <a:cs typeface="Calibri"/>
              </a:rPr>
              <a:t>unidirectional as,  according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medical conditions, </a:t>
            </a:r>
            <a:r>
              <a:rPr sz="1800" spc="-10" dirty="0">
                <a:latin typeface="Calibri"/>
                <a:cs typeface="Calibri"/>
              </a:rPr>
              <a:t>patients 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moved from </a:t>
            </a:r>
            <a:r>
              <a:rPr sz="1800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ward 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another.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240665" marR="5080">
              <a:lnSpc>
                <a:spcPct val="98900"/>
              </a:lnSpc>
              <a:tabLst>
                <a:tab pos="817244" algn="l"/>
                <a:tab pos="1828164" algn="l"/>
                <a:tab pos="2174875" algn="l"/>
                <a:tab pos="3319779" algn="l"/>
              </a:tabLst>
            </a:pP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6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,	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st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ce	a	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ode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	p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ti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55" dirty="0">
                <a:latin typeface="Calibri"/>
                <a:cs typeface="Calibri"/>
              </a:rPr>
              <a:t>t</a:t>
            </a:r>
            <a:r>
              <a:rPr sz="1800" spc="-110" dirty="0">
                <a:latin typeface="Calibri"/>
                <a:cs typeface="Calibri"/>
              </a:rPr>
              <a:t>’</a:t>
            </a:r>
            <a:r>
              <a:rPr sz="1800" dirty="0">
                <a:latin typeface="Calibri"/>
                <a:cs typeface="Calibri"/>
              </a:rPr>
              <a:t>s  </a:t>
            </a:r>
            <a:r>
              <a:rPr sz="1800" spc="-5" dirty="0">
                <a:latin typeface="Calibri"/>
                <a:cs typeface="Calibri"/>
              </a:rPr>
              <a:t>condition can </a:t>
            </a:r>
            <a:r>
              <a:rPr sz="1800" spc="-15" dirty="0">
                <a:latin typeface="Calibri"/>
                <a:cs typeface="Calibri"/>
              </a:rPr>
              <a:t>deteriorate, </a:t>
            </a:r>
            <a:r>
              <a:rPr sz="1800" spc="-5" dirty="0">
                <a:latin typeface="Calibri"/>
                <a:cs typeface="Calibri"/>
              </a:rPr>
              <a:t>resulting in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spc="-5" dirty="0">
                <a:latin typeface="Calibri"/>
                <a:cs typeface="Calibri"/>
              </a:rPr>
              <a:t>being </a:t>
            </a: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10" dirty="0">
                <a:latin typeface="Calibri"/>
                <a:cs typeface="Calibri"/>
              </a:rPr>
              <a:t>ward… 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critical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1"/>
            <a:ext cx="12186285" cy="4774565"/>
            <a:chOff x="0" y="1259631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1"/>
              <a:ext cx="8178492" cy="47436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2954655"/>
            </a:xfrm>
            <a:custGeom>
              <a:avLst/>
              <a:gdLst/>
              <a:ahLst/>
              <a:cxnLst/>
              <a:rect l="l" t="t" r="r" b="b"/>
              <a:pathLst>
                <a:path w="4297680" h="2954654">
                  <a:moveTo>
                    <a:pt x="4297184" y="0"/>
                  </a:moveTo>
                  <a:lnTo>
                    <a:pt x="0" y="0"/>
                  </a:lnTo>
                  <a:lnTo>
                    <a:pt x="0" y="2954654"/>
                  </a:lnTo>
                  <a:lnTo>
                    <a:pt x="4297184" y="295465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907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– </a:t>
            </a:r>
            <a:r>
              <a:rPr sz="2000" spc="-5" dirty="0"/>
              <a:t>Worsening </a:t>
            </a:r>
            <a:r>
              <a:rPr sz="2000" dirty="0"/>
              <a:t>&amp; </a:t>
            </a:r>
            <a:r>
              <a:rPr sz="2000" spc="-5" dirty="0"/>
              <a:t>improving medical</a:t>
            </a:r>
            <a:r>
              <a:rPr sz="2000" spc="-10" dirty="0"/>
              <a:t> </a:t>
            </a:r>
            <a:r>
              <a:rPr sz="2000" spc="-5" dirty="0"/>
              <a:t>condition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40200" cy="259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journey</a:t>
            </a:r>
            <a:endParaRPr sz="2400">
              <a:latin typeface="Calibri"/>
              <a:cs typeface="Calibri"/>
            </a:endParaRPr>
          </a:p>
          <a:p>
            <a:pPr marL="241300" marR="5080" indent="-635" algn="just">
              <a:lnSpc>
                <a:spcPct val="100000"/>
              </a:lnSpc>
              <a:spcBef>
                <a:spcPts val="2205"/>
              </a:spcBef>
            </a:pPr>
            <a:r>
              <a:rPr sz="1800" spc="-20" dirty="0">
                <a:latin typeface="Calibri"/>
                <a:cs typeface="Calibri"/>
              </a:rPr>
              <a:t>Similarly,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once </a:t>
            </a:r>
            <a:r>
              <a:rPr sz="1800" spc="-5" dirty="0">
                <a:latin typeface="Calibri"/>
                <a:cs typeface="Calibri"/>
              </a:rPr>
              <a:t>medical conditions  </a:t>
            </a:r>
            <a:r>
              <a:rPr sz="1800" spc="-10" dirty="0">
                <a:latin typeface="Calibri"/>
                <a:cs typeface="Calibri"/>
              </a:rPr>
              <a:t>improve,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0" dirty="0">
                <a:latin typeface="Calibri"/>
                <a:cs typeface="Calibri"/>
              </a:rPr>
              <a:t> ward.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41300" marR="5715" algn="just">
              <a:lnSpc>
                <a:spcPct val="99500"/>
              </a:lnSpc>
            </a:pPr>
            <a:r>
              <a:rPr sz="1800" spc="-10" dirty="0">
                <a:latin typeface="Calibri"/>
                <a:cs typeface="Calibri"/>
              </a:rPr>
              <a:t>For instance,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critical </a:t>
            </a:r>
            <a:r>
              <a:rPr sz="1800" spc="-15" dirty="0">
                <a:latin typeface="Calibri"/>
                <a:cs typeface="Calibri"/>
              </a:rPr>
              <a:t>patient’s </a:t>
            </a:r>
            <a:r>
              <a:rPr sz="1800" spc="-5" dirty="0">
                <a:latin typeface="Calibri"/>
                <a:cs typeface="Calibri"/>
              </a:rPr>
              <a:t>condition  can </a:t>
            </a:r>
            <a:r>
              <a:rPr sz="1800" spc="-10" dirty="0">
                <a:latin typeface="Calibri"/>
                <a:cs typeface="Calibri"/>
              </a:rPr>
              <a:t>improve </a:t>
            </a:r>
            <a:r>
              <a:rPr sz="1800" spc="-5" dirty="0">
                <a:latin typeface="Calibri"/>
                <a:cs typeface="Calibri"/>
              </a:rPr>
              <a:t>resulting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spc="-5" dirty="0">
                <a:latin typeface="Calibri"/>
                <a:cs typeface="Calibri"/>
              </a:rPr>
              <a:t>being  </a:t>
            </a: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severe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ward…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2"/>
            <a:ext cx="12186285" cy="4774565"/>
            <a:chOff x="0" y="1259632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2"/>
              <a:ext cx="8280090" cy="47436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3232150"/>
            </a:xfrm>
            <a:custGeom>
              <a:avLst/>
              <a:gdLst/>
              <a:ahLst/>
              <a:cxnLst/>
              <a:rect l="l" t="t" r="r" b="b"/>
              <a:pathLst>
                <a:path w="4297680" h="3232150">
                  <a:moveTo>
                    <a:pt x="4297184" y="0"/>
                  </a:moveTo>
                  <a:lnTo>
                    <a:pt x="0" y="0"/>
                  </a:lnTo>
                  <a:lnTo>
                    <a:pt x="0" y="3231654"/>
                  </a:lnTo>
                  <a:lnTo>
                    <a:pt x="4297184" y="323165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907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– </a:t>
            </a:r>
            <a:r>
              <a:rPr sz="2000" spc="-5" dirty="0"/>
              <a:t>Worsening </a:t>
            </a:r>
            <a:r>
              <a:rPr sz="2000" dirty="0"/>
              <a:t>&amp; </a:t>
            </a:r>
            <a:r>
              <a:rPr sz="2000" spc="-5" dirty="0"/>
              <a:t>improving medical</a:t>
            </a:r>
            <a:r>
              <a:rPr sz="2000" spc="-10" dirty="0"/>
              <a:t> </a:t>
            </a:r>
            <a:r>
              <a:rPr sz="2000" spc="-5" dirty="0"/>
              <a:t>condition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40200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journey</a:t>
            </a:r>
            <a:endParaRPr sz="2400">
              <a:latin typeface="Calibri"/>
              <a:cs typeface="Calibri"/>
            </a:endParaRPr>
          </a:p>
          <a:p>
            <a:pPr marL="241300" marR="5080" indent="-635" algn="just">
              <a:lnSpc>
                <a:spcPct val="100000"/>
              </a:lnSpc>
              <a:spcBef>
                <a:spcPts val="2205"/>
              </a:spcBef>
            </a:pPr>
            <a:r>
              <a:rPr sz="1800" spc="-20" dirty="0">
                <a:latin typeface="Calibri"/>
                <a:cs typeface="Calibri"/>
              </a:rPr>
              <a:t>Similarly,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once </a:t>
            </a:r>
            <a:r>
              <a:rPr sz="1800" spc="-5" dirty="0">
                <a:latin typeface="Calibri"/>
                <a:cs typeface="Calibri"/>
              </a:rPr>
              <a:t>medical conditions  </a:t>
            </a:r>
            <a:r>
              <a:rPr sz="1800" spc="-10" dirty="0">
                <a:latin typeface="Calibri"/>
                <a:cs typeface="Calibri"/>
              </a:rPr>
              <a:t>improve,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0" dirty="0">
                <a:latin typeface="Calibri"/>
                <a:cs typeface="Calibri"/>
              </a:rPr>
              <a:t> ward.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marL="241300" marR="5715" algn="just">
              <a:lnSpc>
                <a:spcPct val="98900"/>
              </a:lnSpc>
            </a:pPr>
            <a:r>
              <a:rPr sz="1800" spc="-10" dirty="0">
                <a:latin typeface="Calibri"/>
                <a:cs typeface="Calibri"/>
              </a:rPr>
              <a:t>For instance,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critical </a:t>
            </a:r>
            <a:r>
              <a:rPr sz="1800" spc="-15" dirty="0">
                <a:latin typeface="Calibri"/>
                <a:cs typeface="Calibri"/>
              </a:rPr>
              <a:t>patient’s </a:t>
            </a:r>
            <a:r>
              <a:rPr sz="1800" spc="-5" dirty="0">
                <a:latin typeface="Calibri"/>
                <a:cs typeface="Calibri"/>
              </a:rPr>
              <a:t>condition  can </a:t>
            </a:r>
            <a:r>
              <a:rPr sz="1800" spc="-10" dirty="0">
                <a:latin typeface="Calibri"/>
                <a:cs typeface="Calibri"/>
              </a:rPr>
              <a:t>improve </a:t>
            </a:r>
            <a:r>
              <a:rPr sz="1800" spc="-5" dirty="0">
                <a:latin typeface="Calibri"/>
                <a:cs typeface="Calibri"/>
              </a:rPr>
              <a:t>resulting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spc="-5" dirty="0">
                <a:latin typeface="Calibri"/>
                <a:cs typeface="Calibri"/>
              </a:rPr>
              <a:t>being  </a:t>
            </a: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10" dirty="0">
                <a:latin typeface="Calibri"/>
                <a:cs typeface="Calibri"/>
              </a:rPr>
              <a:t>ward…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short </a:t>
            </a:r>
            <a:r>
              <a:rPr sz="1800" spc="-25" dirty="0">
                <a:latin typeface="Calibri"/>
                <a:cs typeface="Calibri"/>
              </a:rPr>
              <a:t>stay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ward…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9632"/>
            <a:ext cx="12186285" cy="4774565"/>
            <a:chOff x="0" y="1259632"/>
            <a:chExt cx="12186285" cy="4774565"/>
          </a:xfrm>
        </p:grpSpPr>
        <p:sp>
          <p:nvSpPr>
            <p:cNvPr id="3" name="object 3"/>
            <p:cNvSpPr/>
            <p:nvPr/>
          </p:nvSpPr>
          <p:spPr>
            <a:xfrm>
              <a:off x="1828799" y="1259632"/>
              <a:ext cx="8330888" cy="47436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505" y="1305344"/>
              <a:ext cx="4297680" cy="4062729"/>
            </a:xfrm>
            <a:custGeom>
              <a:avLst/>
              <a:gdLst/>
              <a:ahLst/>
              <a:cxnLst/>
              <a:rect l="l" t="t" r="r" b="b"/>
              <a:pathLst>
                <a:path w="4297680" h="4062729">
                  <a:moveTo>
                    <a:pt x="4297184" y="0"/>
                  </a:moveTo>
                  <a:lnTo>
                    <a:pt x="0" y="0"/>
                  </a:lnTo>
                  <a:lnTo>
                    <a:pt x="0" y="4062653"/>
                  </a:lnTo>
                  <a:lnTo>
                    <a:pt x="4297184" y="4062653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907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– </a:t>
            </a:r>
            <a:r>
              <a:rPr sz="2000" spc="-5" dirty="0"/>
              <a:t>Worsening </a:t>
            </a:r>
            <a:r>
              <a:rPr sz="2000" dirty="0"/>
              <a:t>&amp; </a:t>
            </a:r>
            <a:r>
              <a:rPr sz="2000" spc="-5" dirty="0"/>
              <a:t>improving medical</a:t>
            </a:r>
            <a:r>
              <a:rPr sz="2000" spc="-10" dirty="0"/>
              <a:t> </a:t>
            </a:r>
            <a:r>
              <a:rPr sz="2000" spc="-5" dirty="0"/>
              <a:t>condition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1245" y="1313179"/>
            <a:ext cx="4140200" cy="314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Patient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journey</a:t>
            </a:r>
            <a:endParaRPr sz="2400">
              <a:latin typeface="Calibri"/>
              <a:cs typeface="Calibri"/>
            </a:endParaRPr>
          </a:p>
          <a:p>
            <a:pPr marL="241300" marR="5080" indent="-635" algn="just">
              <a:lnSpc>
                <a:spcPct val="100000"/>
              </a:lnSpc>
              <a:spcBef>
                <a:spcPts val="2205"/>
              </a:spcBef>
            </a:pPr>
            <a:r>
              <a:rPr sz="1800" spc="-20" dirty="0">
                <a:latin typeface="Calibri"/>
                <a:cs typeface="Calibri"/>
              </a:rPr>
              <a:t>Similarly,</a:t>
            </a:r>
            <a:r>
              <a:rPr sz="1800" spc="3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once </a:t>
            </a:r>
            <a:r>
              <a:rPr sz="1800" spc="-5" dirty="0">
                <a:latin typeface="Calibri"/>
                <a:cs typeface="Calibri"/>
              </a:rPr>
              <a:t>medical conditions  </a:t>
            </a:r>
            <a:r>
              <a:rPr sz="1800" spc="-10" dirty="0">
                <a:latin typeface="Calibri"/>
                <a:cs typeface="Calibri"/>
              </a:rPr>
              <a:t>improve,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patient </a:t>
            </a:r>
            <a:r>
              <a:rPr sz="1800" spc="-5" dirty="0">
                <a:latin typeface="Calibri"/>
                <a:cs typeface="Calibri"/>
              </a:rPr>
              <a:t>can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moved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dirty="0">
                <a:latin typeface="Calibri"/>
                <a:cs typeface="Calibri"/>
              </a:rPr>
              <a:t>another</a:t>
            </a:r>
            <a:r>
              <a:rPr sz="1800" spc="-10" dirty="0">
                <a:latin typeface="Calibri"/>
                <a:cs typeface="Calibri"/>
              </a:rPr>
              <a:t> ward.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libri"/>
              <a:cs typeface="Calibri"/>
            </a:endParaRPr>
          </a:p>
          <a:p>
            <a:pPr marL="240665" marR="5715" algn="just">
              <a:lnSpc>
                <a:spcPct val="99400"/>
              </a:lnSpc>
            </a:pPr>
            <a:r>
              <a:rPr sz="1800" spc="-10" dirty="0">
                <a:latin typeface="Calibri"/>
                <a:cs typeface="Calibri"/>
              </a:rPr>
              <a:t>For instance,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critical </a:t>
            </a:r>
            <a:r>
              <a:rPr sz="1800" spc="-15" dirty="0">
                <a:latin typeface="Calibri"/>
                <a:cs typeface="Calibri"/>
              </a:rPr>
              <a:t>patient’s </a:t>
            </a:r>
            <a:r>
              <a:rPr sz="1800" spc="-5" dirty="0">
                <a:latin typeface="Calibri"/>
                <a:cs typeface="Calibri"/>
              </a:rPr>
              <a:t>condition  can </a:t>
            </a:r>
            <a:r>
              <a:rPr sz="1800" spc="-10" dirty="0">
                <a:latin typeface="Calibri"/>
                <a:cs typeface="Calibri"/>
              </a:rPr>
              <a:t>improve </a:t>
            </a:r>
            <a:r>
              <a:rPr sz="1800" spc="-5" dirty="0">
                <a:latin typeface="Calibri"/>
                <a:cs typeface="Calibri"/>
              </a:rPr>
              <a:t>resulting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person </a:t>
            </a:r>
            <a:r>
              <a:rPr sz="1800" spc="-5" dirty="0">
                <a:latin typeface="Calibri"/>
                <a:cs typeface="Calibri"/>
              </a:rPr>
              <a:t>being  </a:t>
            </a:r>
            <a:r>
              <a:rPr sz="1800" spc="-10" dirty="0">
                <a:latin typeface="Calibri"/>
                <a:cs typeface="Calibri"/>
              </a:rPr>
              <a:t>move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severe </a:t>
            </a:r>
            <a:r>
              <a:rPr sz="1800" spc="-10" dirty="0">
                <a:latin typeface="Calibri"/>
                <a:cs typeface="Calibri"/>
              </a:rPr>
              <a:t>ward…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short </a:t>
            </a:r>
            <a:r>
              <a:rPr sz="1800" spc="-25" dirty="0">
                <a:latin typeface="Calibri"/>
                <a:cs typeface="Calibri"/>
              </a:rPr>
              <a:t>stay </a:t>
            </a:r>
            <a:r>
              <a:rPr sz="1800" spc="-15" dirty="0">
                <a:latin typeface="Calibri"/>
                <a:cs typeface="Calibri"/>
              </a:rPr>
              <a:t>ward…to </a:t>
            </a:r>
            <a:r>
              <a:rPr sz="1800" dirty="0">
                <a:latin typeface="Calibri"/>
                <a:cs typeface="Calibri"/>
              </a:rPr>
              <a:t>be finally </a:t>
            </a:r>
            <a:r>
              <a:rPr sz="1800" spc="-10" dirty="0">
                <a:latin typeface="Calibri"/>
                <a:cs typeface="Calibri"/>
              </a:rPr>
              <a:t>discharged  </a:t>
            </a:r>
            <a:r>
              <a:rPr sz="1800" spc="-5" dirty="0">
                <a:latin typeface="Calibri"/>
                <a:cs typeface="Calibri"/>
              </a:rPr>
              <a:t>according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discharge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criteria.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83688" y="1211478"/>
            <a:ext cx="9571990" cy="4777740"/>
            <a:chOff x="2183688" y="1211478"/>
            <a:chExt cx="9571990" cy="4777740"/>
          </a:xfrm>
        </p:grpSpPr>
        <p:sp>
          <p:nvSpPr>
            <p:cNvPr id="4" name="object 4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3144" y="1211478"/>
              <a:ext cx="8491731" cy="477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41321" y="2241930"/>
              <a:ext cx="3414395" cy="2124075"/>
            </a:xfrm>
            <a:custGeom>
              <a:avLst/>
              <a:gdLst/>
              <a:ahLst/>
              <a:cxnLst/>
              <a:rect l="l" t="t" r="r" b="b"/>
              <a:pathLst>
                <a:path w="3414395" h="2124075">
                  <a:moveTo>
                    <a:pt x="3414267" y="0"/>
                  </a:moveTo>
                  <a:lnTo>
                    <a:pt x="0" y="0"/>
                  </a:lnTo>
                  <a:lnTo>
                    <a:pt x="0" y="2123655"/>
                  </a:lnTo>
                  <a:lnTo>
                    <a:pt x="3414267" y="2123655"/>
                  </a:lnTo>
                  <a:lnTo>
                    <a:pt x="3414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2458326"/>
              <a:ext cx="2563495" cy="2656205"/>
            </a:xfrm>
            <a:custGeom>
              <a:avLst/>
              <a:gdLst/>
              <a:ahLst/>
              <a:cxnLst/>
              <a:rect l="l" t="t" r="r" b="b"/>
              <a:pathLst>
                <a:path w="2563495" h="2656204">
                  <a:moveTo>
                    <a:pt x="2562872" y="0"/>
                  </a:moveTo>
                  <a:lnTo>
                    <a:pt x="0" y="0"/>
                  </a:lnTo>
                  <a:lnTo>
                    <a:pt x="0" y="2655671"/>
                  </a:lnTo>
                  <a:lnTo>
                    <a:pt x="2562872" y="2655671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2458328"/>
              <a:ext cx="2561590" cy="2654935"/>
            </a:xfrm>
            <a:custGeom>
              <a:avLst/>
              <a:gdLst/>
              <a:ahLst/>
              <a:cxnLst/>
              <a:rect l="l" t="t" r="r" b="b"/>
              <a:pathLst>
                <a:path w="2561590" h="2654935">
                  <a:moveTo>
                    <a:pt x="0" y="0"/>
                  </a:moveTo>
                  <a:lnTo>
                    <a:pt x="2561570" y="0"/>
                  </a:lnTo>
                  <a:lnTo>
                    <a:pt x="2561570" y="2654315"/>
                  </a:lnTo>
                  <a:lnTo>
                    <a:pt x="0" y="2654315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41321" y="2241930"/>
            <a:ext cx="3414395" cy="1631314"/>
          </a:xfrm>
          <a:custGeom>
            <a:avLst/>
            <a:gdLst/>
            <a:ahLst/>
            <a:cxnLst/>
            <a:rect l="l" t="t" r="r" b="b"/>
            <a:pathLst>
              <a:path w="3414395" h="1631314">
                <a:moveTo>
                  <a:pt x="3414267" y="0"/>
                </a:moveTo>
                <a:lnTo>
                  <a:pt x="0" y="0"/>
                </a:lnTo>
                <a:lnTo>
                  <a:pt x="0" y="1631213"/>
                </a:lnTo>
                <a:lnTo>
                  <a:pt x="3414267" y="1631213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420066" y="2263140"/>
            <a:ext cx="1938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1. </a:t>
            </a: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801100" cy="4777740"/>
            <a:chOff x="2183688" y="1211821"/>
            <a:chExt cx="880110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09927" y="3276599"/>
              <a:ext cx="2563495" cy="1788795"/>
            </a:xfrm>
            <a:custGeom>
              <a:avLst/>
              <a:gdLst/>
              <a:ahLst/>
              <a:cxnLst/>
              <a:rect l="l" t="t" r="r" b="b"/>
              <a:pathLst>
                <a:path w="2563495" h="1788795">
                  <a:moveTo>
                    <a:pt x="2562872" y="0"/>
                  </a:moveTo>
                  <a:lnTo>
                    <a:pt x="0" y="0"/>
                  </a:lnTo>
                  <a:lnTo>
                    <a:pt x="0" y="1788198"/>
                  </a:lnTo>
                  <a:lnTo>
                    <a:pt x="2562872" y="1788198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09923" y="3276599"/>
              <a:ext cx="2561590" cy="1787525"/>
            </a:xfrm>
            <a:custGeom>
              <a:avLst/>
              <a:gdLst/>
              <a:ahLst/>
              <a:cxnLst/>
              <a:rect l="l" t="t" r="r" b="b"/>
              <a:pathLst>
                <a:path w="2561590" h="1787525">
                  <a:moveTo>
                    <a:pt x="0" y="0"/>
                  </a:moveTo>
                  <a:lnTo>
                    <a:pt x="2561570" y="0"/>
                  </a:lnTo>
                  <a:lnTo>
                    <a:pt x="2561570" y="1787283"/>
                  </a:lnTo>
                  <a:lnTo>
                    <a:pt x="0" y="1787283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41321" y="2241918"/>
            <a:ext cx="3414395" cy="2308860"/>
          </a:xfrm>
          <a:custGeom>
            <a:avLst/>
            <a:gdLst/>
            <a:ahLst/>
            <a:cxnLst/>
            <a:rect l="l" t="t" r="r" b="b"/>
            <a:pathLst>
              <a:path w="3414395" h="2308860">
                <a:moveTo>
                  <a:pt x="3414267" y="0"/>
                </a:moveTo>
                <a:lnTo>
                  <a:pt x="0" y="0"/>
                </a:lnTo>
                <a:lnTo>
                  <a:pt x="0" y="2308326"/>
                </a:lnTo>
                <a:lnTo>
                  <a:pt x="3414267" y="2308326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20066" y="2263140"/>
            <a:ext cx="325564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3428999"/>
              <a:ext cx="2563495" cy="1623695"/>
            </a:xfrm>
            <a:custGeom>
              <a:avLst/>
              <a:gdLst/>
              <a:ahLst/>
              <a:cxnLst/>
              <a:rect l="l" t="t" r="r" b="b"/>
              <a:pathLst>
                <a:path w="2563495" h="1623695">
                  <a:moveTo>
                    <a:pt x="2562872" y="0"/>
                  </a:moveTo>
                  <a:lnTo>
                    <a:pt x="0" y="0"/>
                  </a:lnTo>
                  <a:lnTo>
                    <a:pt x="0" y="1623466"/>
                  </a:lnTo>
                  <a:lnTo>
                    <a:pt x="2562872" y="1623466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3428999"/>
              <a:ext cx="2561590" cy="1623060"/>
            </a:xfrm>
            <a:custGeom>
              <a:avLst/>
              <a:gdLst/>
              <a:ahLst/>
              <a:cxnLst/>
              <a:rect l="l" t="t" r="r" b="b"/>
              <a:pathLst>
                <a:path w="2561590" h="1623060">
                  <a:moveTo>
                    <a:pt x="0" y="0"/>
                  </a:moveTo>
                  <a:lnTo>
                    <a:pt x="2561570" y="0"/>
                  </a:lnTo>
                  <a:lnTo>
                    <a:pt x="2561570" y="1622638"/>
                  </a:lnTo>
                  <a:lnTo>
                    <a:pt x="0" y="162263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41321" y="2241918"/>
            <a:ext cx="3414395" cy="2524125"/>
          </a:xfrm>
          <a:custGeom>
            <a:avLst/>
            <a:gdLst/>
            <a:ahLst/>
            <a:cxnLst/>
            <a:rect l="l" t="t" r="r" b="b"/>
            <a:pathLst>
              <a:path w="3414395" h="2524125">
                <a:moveTo>
                  <a:pt x="3414267" y="0"/>
                </a:moveTo>
                <a:lnTo>
                  <a:pt x="0" y="0"/>
                </a:lnTo>
                <a:lnTo>
                  <a:pt x="0" y="2523769"/>
                </a:lnTo>
                <a:lnTo>
                  <a:pt x="3414267" y="2523769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20066" y="2263140"/>
            <a:ext cx="3255645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941695"/>
            <a:chOff x="0" y="0"/>
            <a:chExt cx="12192000" cy="59416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169670"/>
            </a:xfrm>
            <a:custGeom>
              <a:avLst/>
              <a:gdLst/>
              <a:ahLst/>
              <a:cxnLst/>
              <a:rect l="l" t="t" r="r" b="b"/>
              <a:pathLst>
                <a:path w="12192000" h="1169670">
                  <a:moveTo>
                    <a:pt x="0" y="1169428"/>
                  </a:moveTo>
                  <a:lnTo>
                    <a:pt x="12192000" y="116942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69428"/>
                  </a:lnTo>
                  <a:close/>
                </a:path>
              </a:pathLst>
            </a:custGeom>
            <a:solidFill>
              <a:srgbClr val="1E7F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890" y="1197831"/>
              <a:ext cx="8330885" cy="4743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6021287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>
                <a:moveTo>
                  <a:pt x="0" y="0"/>
                </a:moveTo>
                <a:lnTo>
                  <a:pt x="12185776" y="0"/>
                </a:lnTo>
              </a:path>
            </a:pathLst>
          </a:custGeom>
          <a:ln w="25387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81000" y="1235202"/>
            <a:ext cx="9610090" cy="4706620"/>
            <a:chOff x="381000" y="1235202"/>
            <a:chExt cx="9610090" cy="4706620"/>
          </a:xfrm>
        </p:grpSpPr>
        <p:sp>
          <p:nvSpPr>
            <p:cNvPr id="9" name="object 9"/>
            <p:cNvSpPr/>
            <p:nvPr/>
          </p:nvSpPr>
          <p:spPr>
            <a:xfrm>
              <a:off x="5902998" y="3912857"/>
              <a:ext cx="3012401" cy="20285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000" y="5029517"/>
              <a:ext cx="1627962" cy="8966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93816" y="1235202"/>
              <a:ext cx="4297680" cy="2677795"/>
            </a:xfrm>
            <a:custGeom>
              <a:avLst/>
              <a:gdLst/>
              <a:ahLst/>
              <a:cxnLst/>
              <a:rect l="l" t="t" r="r" b="b"/>
              <a:pathLst>
                <a:path w="4297680" h="2677795">
                  <a:moveTo>
                    <a:pt x="4297184" y="0"/>
                  </a:moveTo>
                  <a:lnTo>
                    <a:pt x="0" y="0"/>
                  </a:lnTo>
                  <a:lnTo>
                    <a:pt x="0" y="2677655"/>
                  </a:lnTo>
                  <a:lnTo>
                    <a:pt x="4297184" y="2677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72553" y="1243076"/>
            <a:ext cx="4138929" cy="259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3.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Triage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0400"/>
              </a:lnSpc>
              <a:spcBef>
                <a:spcPts val="2200"/>
              </a:spcBef>
            </a:pPr>
            <a:r>
              <a:rPr sz="1800" spc="-10" dirty="0">
                <a:latin typeface="Calibri"/>
                <a:cs typeface="Calibri"/>
              </a:rPr>
              <a:t>Patients are </a:t>
            </a:r>
            <a:r>
              <a:rPr sz="1800" spc="-15" dirty="0">
                <a:latin typeface="Calibri"/>
                <a:cs typeface="Calibri"/>
              </a:rPr>
              <a:t>investigated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individual  triage booth. </a:t>
            </a:r>
            <a:r>
              <a:rPr sz="1800" dirty="0">
                <a:latin typeface="Calibri"/>
                <a:cs typeface="Calibri"/>
              </a:rPr>
              <a:t>A one (1) </a:t>
            </a:r>
            <a:r>
              <a:rPr sz="1800" spc="-10" dirty="0">
                <a:latin typeface="Calibri"/>
                <a:cs typeface="Calibri"/>
              </a:rPr>
              <a:t>meter distance  fence </a:t>
            </a:r>
            <a:r>
              <a:rPr sz="1800" spc="-5" dirty="0">
                <a:latin typeface="Calibri"/>
                <a:cs typeface="Calibri"/>
              </a:rPr>
              <a:t>[1.2 </a:t>
            </a:r>
            <a:r>
              <a:rPr sz="1800" spc="-10" dirty="0">
                <a:latin typeface="Calibri"/>
                <a:cs typeface="Calibri"/>
              </a:rPr>
              <a:t>meter </a:t>
            </a:r>
            <a:r>
              <a:rPr sz="1800" spc="-5" dirty="0">
                <a:latin typeface="Calibri"/>
                <a:cs typeface="Calibri"/>
              </a:rPr>
              <a:t>high] </a:t>
            </a:r>
            <a:r>
              <a:rPr sz="1800" spc="-15" dirty="0">
                <a:latin typeface="Calibri"/>
                <a:cs typeface="Calibri"/>
              </a:rPr>
              <a:t>separates </a:t>
            </a:r>
            <a:r>
              <a:rPr sz="1800" spc="-10" dirty="0">
                <a:latin typeface="Calibri"/>
                <a:cs typeface="Calibri"/>
              </a:rPr>
              <a:t>patients  from </a:t>
            </a:r>
            <a:r>
              <a:rPr sz="1800" spc="-35" dirty="0">
                <a:latin typeface="Calibri"/>
                <a:cs typeface="Calibri"/>
              </a:rPr>
              <a:t>staff.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facility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completely </a:t>
            </a:r>
            <a:r>
              <a:rPr sz="1800" dirty="0">
                <a:latin typeface="Calibri"/>
                <a:cs typeface="Calibri"/>
              </a:rPr>
              <a:t>open  [no </a:t>
            </a:r>
            <a:r>
              <a:rPr sz="1800" spc="-10" dirty="0">
                <a:latin typeface="Calibri"/>
                <a:cs typeface="Calibri"/>
              </a:rPr>
              <a:t>doors]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proper </a:t>
            </a:r>
            <a:r>
              <a:rPr sz="1800" spc="-15" dirty="0">
                <a:latin typeface="Calibri"/>
                <a:cs typeface="Calibri"/>
              </a:rPr>
              <a:t>natural  </a:t>
            </a:r>
            <a:r>
              <a:rPr sz="1800" spc="-10" dirty="0">
                <a:latin typeface="Calibri"/>
                <a:cs typeface="Calibri"/>
              </a:rPr>
              <a:t>ventilation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equipped </a:t>
            </a:r>
            <a:r>
              <a:rPr sz="1800" spc="-5" dirty="0">
                <a:latin typeface="Calibri"/>
                <a:cs typeface="Calibri"/>
              </a:rPr>
              <a:t>with  </a:t>
            </a:r>
            <a:r>
              <a:rPr sz="1800" spc="-10" dirty="0">
                <a:latin typeface="Calibri"/>
                <a:cs typeface="Calibri"/>
              </a:rPr>
              <a:t>dedicated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toilets.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3581399"/>
              <a:ext cx="2563495" cy="1494790"/>
            </a:xfrm>
            <a:custGeom>
              <a:avLst/>
              <a:gdLst/>
              <a:ahLst/>
              <a:cxnLst/>
              <a:rect l="l" t="t" r="r" b="b"/>
              <a:pathLst>
                <a:path w="2563495" h="1494789">
                  <a:moveTo>
                    <a:pt x="2562872" y="0"/>
                  </a:moveTo>
                  <a:lnTo>
                    <a:pt x="0" y="0"/>
                  </a:lnTo>
                  <a:lnTo>
                    <a:pt x="0" y="1494332"/>
                  </a:lnTo>
                  <a:lnTo>
                    <a:pt x="2562872" y="1494332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3581399"/>
              <a:ext cx="2561590" cy="1494155"/>
            </a:xfrm>
            <a:custGeom>
              <a:avLst/>
              <a:gdLst/>
              <a:ahLst/>
              <a:cxnLst/>
              <a:rect l="l" t="t" r="r" b="b"/>
              <a:pathLst>
                <a:path w="2561590" h="1494154">
                  <a:moveTo>
                    <a:pt x="0" y="0"/>
                  </a:moveTo>
                  <a:lnTo>
                    <a:pt x="2561570" y="0"/>
                  </a:lnTo>
                  <a:lnTo>
                    <a:pt x="2561570" y="1493571"/>
                  </a:lnTo>
                  <a:lnTo>
                    <a:pt x="0" y="1493571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41321" y="2241918"/>
            <a:ext cx="3414395" cy="2739390"/>
          </a:xfrm>
          <a:custGeom>
            <a:avLst/>
            <a:gdLst/>
            <a:ahLst/>
            <a:cxnLst/>
            <a:rect l="l" t="t" r="r" b="b"/>
            <a:pathLst>
              <a:path w="3414395" h="2739390">
                <a:moveTo>
                  <a:pt x="3414267" y="0"/>
                </a:moveTo>
                <a:lnTo>
                  <a:pt x="0" y="0"/>
                </a:lnTo>
                <a:lnTo>
                  <a:pt x="0" y="2739212"/>
                </a:lnTo>
                <a:lnTo>
                  <a:pt x="3414267" y="2739212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420066" y="2263140"/>
            <a:ext cx="3255645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801100" cy="4777740"/>
            <a:chOff x="2183688" y="1211821"/>
            <a:chExt cx="880110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09923" y="3803364"/>
              <a:ext cx="2561590" cy="1280160"/>
            </a:xfrm>
            <a:custGeom>
              <a:avLst/>
              <a:gdLst/>
              <a:ahLst/>
              <a:cxnLst/>
              <a:rect l="l" t="t" r="r" b="b"/>
              <a:pathLst>
                <a:path w="2561590" h="1280160">
                  <a:moveTo>
                    <a:pt x="0" y="0"/>
                  </a:moveTo>
                  <a:lnTo>
                    <a:pt x="2561570" y="0"/>
                  </a:lnTo>
                  <a:lnTo>
                    <a:pt x="2561570" y="1279928"/>
                  </a:lnTo>
                  <a:lnTo>
                    <a:pt x="0" y="12799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41321" y="2241930"/>
            <a:ext cx="3414395" cy="2954655"/>
          </a:xfrm>
          <a:custGeom>
            <a:avLst/>
            <a:gdLst/>
            <a:ahLst/>
            <a:cxnLst/>
            <a:rect l="l" t="t" r="r" b="b"/>
            <a:pathLst>
              <a:path w="3414395" h="2954654">
                <a:moveTo>
                  <a:pt x="3414267" y="0"/>
                </a:moveTo>
                <a:lnTo>
                  <a:pt x="0" y="0"/>
                </a:lnTo>
                <a:lnTo>
                  <a:pt x="0" y="2954655"/>
                </a:lnTo>
                <a:lnTo>
                  <a:pt x="3414267" y="2954655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20066" y="2263140"/>
            <a:ext cx="325564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3962399"/>
              <a:ext cx="2561590" cy="1123950"/>
            </a:xfrm>
            <a:custGeom>
              <a:avLst/>
              <a:gdLst/>
              <a:ahLst/>
              <a:cxnLst/>
              <a:rect l="l" t="t" r="r" b="b"/>
              <a:pathLst>
                <a:path w="2561590" h="1123950">
                  <a:moveTo>
                    <a:pt x="0" y="0"/>
                  </a:moveTo>
                  <a:lnTo>
                    <a:pt x="2561570" y="0"/>
                  </a:lnTo>
                  <a:lnTo>
                    <a:pt x="2561570" y="1123755"/>
                  </a:lnTo>
                  <a:lnTo>
                    <a:pt x="0" y="1123755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8554" y="4904118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77607" y="4894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4630" y="3910155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3682" y="390093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41321" y="2241930"/>
            <a:ext cx="3414395" cy="3170555"/>
          </a:xfrm>
          <a:custGeom>
            <a:avLst/>
            <a:gdLst/>
            <a:ahLst/>
            <a:cxnLst/>
            <a:rect l="l" t="t" r="r" b="b"/>
            <a:pathLst>
              <a:path w="3414395" h="3170554">
                <a:moveTo>
                  <a:pt x="3414267" y="0"/>
                </a:moveTo>
                <a:lnTo>
                  <a:pt x="0" y="0"/>
                </a:lnTo>
                <a:lnTo>
                  <a:pt x="0" y="3170097"/>
                </a:lnTo>
                <a:lnTo>
                  <a:pt x="3414267" y="3170097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20066" y="2263140"/>
            <a:ext cx="3255645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4114801"/>
              <a:ext cx="2561590" cy="990600"/>
            </a:xfrm>
            <a:custGeom>
              <a:avLst/>
              <a:gdLst/>
              <a:ahLst/>
              <a:cxnLst/>
              <a:rect l="l" t="t" r="r" b="b"/>
              <a:pathLst>
                <a:path w="2561590" h="990600">
                  <a:moveTo>
                    <a:pt x="0" y="0"/>
                  </a:moveTo>
                  <a:lnTo>
                    <a:pt x="2561570" y="0"/>
                  </a:lnTo>
                  <a:lnTo>
                    <a:pt x="2561570" y="990093"/>
                  </a:lnTo>
                  <a:lnTo>
                    <a:pt x="0" y="990093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8554" y="4904118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77607" y="4894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4630" y="3910155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3682" y="390093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52179" y="251261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1231" y="25049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5459" y="3491831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04512" y="34833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41321" y="2241930"/>
            <a:ext cx="3414395" cy="3170555"/>
          </a:xfrm>
          <a:custGeom>
            <a:avLst/>
            <a:gdLst/>
            <a:ahLst/>
            <a:cxnLst/>
            <a:rect l="l" t="t" r="r" b="b"/>
            <a:pathLst>
              <a:path w="3414395" h="3170554">
                <a:moveTo>
                  <a:pt x="3414267" y="0"/>
                </a:moveTo>
                <a:lnTo>
                  <a:pt x="0" y="0"/>
                </a:lnTo>
                <a:lnTo>
                  <a:pt x="0" y="3170097"/>
                </a:lnTo>
                <a:lnTo>
                  <a:pt x="3414267" y="3170097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20066" y="2263140"/>
            <a:ext cx="3255645" cy="263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4284696"/>
              <a:ext cx="2561590" cy="820419"/>
            </a:xfrm>
            <a:custGeom>
              <a:avLst/>
              <a:gdLst/>
              <a:ahLst/>
              <a:cxnLst/>
              <a:rect l="l" t="t" r="r" b="b"/>
              <a:pathLst>
                <a:path w="2561590" h="820420">
                  <a:moveTo>
                    <a:pt x="0" y="0"/>
                  </a:moveTo>
                  <a:lnTo>
                    <a:pt x="2561570" y="0"/>
                  </a:lnTo>
                  <a:lnTo>
                    <a:pt x="2561570" y="820284"/>
                  </a:lnTo>
                  <a:lnTo>
                    <a:pt x="0" y="820284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8554" y="4904118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77607" y="4894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4630" y="3910155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3682" y="390093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52179" y="251261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1231" y="25049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5459" y="3491831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04512" y="34833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2794" y="2144592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21847" y="2136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41321" y="2241930"/>
            <a:ext cx="3414395" cy="3170555"/>
          </a:xfrm>
          <a:custGeom>
            <a:avLst/>
            <a:gdLst/>
            <a:ahLst/>
            <a:cxnLst/>
            <a:rect l="l" t="t" r="r" b="b"/>
            <a:pathLst>
              <a:path w="3414395" h="3170554">
                <a:moveTo>
                  <a:pt x="3414267" y="0"/>
                </a:moveTo>
                <a:lnTo>
                  <a:pt x="0" y="0"/>
                </a:lnTo>
                <a:lnTo>
                  <a:pt x="0" y="3170097"/>
                </a:lnTo>
                <a:lnTo>
                  <a:pt x="3414267" y="3170097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420066" y="2263140"/>
            <a:ext cx="3255645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Discharge</a:t>
            </a:r>
            <a:r>
              <a:rPr sz="1400" spc="-10" dirty="0">
                <a:latin typeface="Calibri"/>
                <a:cs typeface="Calibri"/>
              </a:rPr>
              <a:t> room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73160" cy="4777740"/>
            <a:chOff x="2183688" y="1211821"/>
            <a:chExt cx="877316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382000" y="4571999"/>
              <a:ext cx="2561590" cy="502920"/>
            </a:xfrm>
            <a:custGeom>
              <a:avLst/>
              <a:gdLst/>
              <a:ahLst/>
              <a:cxnLst/>
              <a:rect l="l" t="t" r="r" b="b"/>
              <a:pathLst>
                <a:path w="2561590" h="502920">
                  <a:moveTo>
                    <a:pt x="0" y="0"/>
                  </a:moveTo>
                  <a:lnTo>
                    <a:pt x="2561570" y="0"/>
                  </a:lnTo>
                  <a:lnTo>
                    <a:pt x="2561570" y="502839"/>
                  </a:lnTo>
                  <a:lnTo>
                    <a:pt x="0" y="502839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8554" y="4904118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77607" y="4894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4630" y="3910155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3682" y="390093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52179" y="251261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21231" y="25049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35459" y="3491831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304512" y="34833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52794" y="2144592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521847" y="2136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43231" y="4224720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112284" y="421487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18178" y="5251453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87231" y="52420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41321" y="2241930"/>
            <a:ext cx="3414395" cy="3170555"/>
          </a:xfrm>
          <a:custGeom>
            <a:avLst/>
            <a:gdLst/>
            <a:ahLst/>
            <a:cxnLst/>
            <a:rect l="l" t="t" r="r" b="b"/>
            <a:pathLst>
              <a:path w="3414395" h="3170554">
                <a:moveTo>
                  <a:pt x="3414267" y="0"/>
                </a:moveTo>
                <a:lnTo>
                  <a:pt x="0" y="0"/>
                </a:lnTo>
                <a:lnTo>
                  <a:pt x="0" y="3170097"/>
                </a:lnTo>
                <a:lnTo>
                  <a:pt x="3414267" y="3170097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20066" y="2263140"/>
            <a:ext cx="325564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spcBef>
                <a:spcPts val="1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Discharge</a:t>
            </a:r>
            <a:r>
              <a:rPr sz="1400" spc="-10" dirty="0">
                <a:latin typeface="Calibri"/>
                <a:cs typeface="Calibri"/>
              </a:rPr>
              <a:t> 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Windows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10" dirty="0">
                <a:latin typeface="Calibri"/>
                <a:cs typeface="Calibri"/>
              </a:rPr>
              <a:t>natural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ventilation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93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mild &amp; </a:t>
            </a:r>
            <a:r>
              <a:rPr spc="-5" dirty="0"/>
              <a:t>moderate</a:t>
            </a:r>
            <a:r>
              <a:rPr spc="-8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83688" y="1211821"/>
            <a:ext cx="8761730" cy="4777740"/>
            <a:chOff x="2183688" y="1211821"/>
            <a:chExt cx="8761730" cy="4777740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53144" y="1211821"/>
              <a:ext cx="8491733" cy="47762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7879" y="4179235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06931" y="41691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8853" y="212605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77906" y="21178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32453" y="36015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01506" y="359308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8458" y="3971408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427510" y="396189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32478" y="3038000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01531" y="302920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25093" y="2736853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94146" y="27274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08554" y="4904118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7607" y="489457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34630" y="3910155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03682" y="390093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52179" y="251261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721231" y="25049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35459" y="3491831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04512" y="348335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52794" y="2144592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21847" y="2136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43231" y="4224720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112284" y="421487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18178" y="5251453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87231" y="524205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49756" y="2244215"/>
            <a:ext cx="518795" cy="476250"/>
            <a:chOff x="6349756" y="2244215"/>
            <a:chExt cx="518795" cy="476250"/>
          </a:xfrm>
        </p:grpSpPr>
        <p:sp>
          <p:nvSpPr>
            <p:cNvPr id="35" name="object 35"/>
            <p:cNvSpPr/>
            <p:nvPr/>
          </p:nvSpPr>
          <p:spPr>
            <a:xfrm>
              <a:off x="6356106" y="2250563"/>
              <a:ext cx="506095" cy="464184"/>
            </a:xfrm>
            <a:custGeom>
              <a:avLst/>
              <a:gdLst/>
              <a:ahLst/>
              <a:cxnLst/>
              <a:rect l="l" t="t" r="r" b="b"/>
              <a:pathLst>
                <a:path w="506095" h="464185">
                  <a:moveTo>
                    <a:pt x="253009" y="0"/>
                  </a:moveTo>
                  <a:lnTo>
                    <a:pt x="202021" y="4710"/>
                  </a:lnTo>
                  <a:lnTo>
                    <a:pt x="154530" y="18221"/>
                  </a:lnTo>
                  <a:lnTo>
                    <a:pt x="111552" y="39598"/>
                  </a:lnTo>
                  <a:lnTo>
                    <a:pt x="74107" y="67911"/>
                  </a:lnTo>
                  <a:lnTo>
                    <a:pt x="43212" y="102226"/>
                  </a:lnTo>
                  <a:lnTo>
                    <a:pt x="19883" y="141612"/>
                  </a:lnTo>
                  <a:lnTo>
                    <a:pt x="5140" y="185135"/>
                  </a:lnTo>
                  <a:lnTo>
                    <a:pt x="0" y="231863"/>
                  </a:lnTo>
                  <a:lnTo>
                    <a:pt x="5140" y="278592"/>
                  </a:lnTo>
                  <a:lnTo>
                    <a:pt x="19883" y="322115"/>
                  </a:lnTo>
                  <a:lnTo>
                    <a:pt x="43212" y="361500"/>
                  </a:lnTo>
                  <a:lnTo>
                    <a:pt x="74107" y="395816"/>
                  </a:lnTo>
                  <a:lnTo>
                    <a:pt x="111552" y="424128"/>
                  </a:lnTo>
                  <a:lnTo>
                    <a:pt x="154530" y="445506"/>
                  </a:lnTo>
                  <a:lnTo>
                    <a:pt x="202021" y="459017"/>
                  </a:lnTo>
                  <a:lnTo>
                    <a:pt x="253009" y="463727"/>
                  </a:lnTo>
                  <a:lnTo>
                    <a:pt x="304001" y="459017"/>
                  </a:lnTo>
                  <a:lnTo>
                    <a:pt x="351496" y="445506"/>
                  </a:lnTo>
                  <a:lnTo>
                    <a:pt x="394475" y="424128"/>
                  </a:lnTo>
                  <a:lnTo>
                    <a:pt x="431922" y="395816"/>
                  </a:lnTo>
                  <a:lnTo>
                    <a:pt x="462818" y="361500"/>
                  </a:lnTo>
                  <a:lnTo>
                    <a:pt x="486147" y="322115"/>
                  </a:lnTo>
                  <a:lnTo>
                    <a:pt x="500890" y="278592"/>
                  </a:lnTo>
                  <a:lnTo>
                    <a:pt x="506031" y="231863"/>
                  </a:lnTo>
                  <a:lnTo>
                    <a:pt x="500890" y="185135"/>
                  </a:lnTo>
                  <a:lnTo>
                    <a:pt x="486147" y="141612"/>
                  </a:lnTo>
                  <a:lnTo>
                    <a:pt x="462818" y="102226"/>
                  </a:lnTo>
                  <a:lnTo>
                    <a:pt x="431922" y="67911"/>
                  </a:lnTo>
                  <a:lnTo>
                    <a:pt x="394475" y="39598"/>
                  </a:lnTo>
                  <a:lnTo>
                    <a:pt x="351496" y="18221"/>
                  </a:lnTo>
                  <a:lnTo>
                    <a:pt x="304001" y="4710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56106" y="2250565"/>
              <a:ext cx="506095" cy="463550"/>
            </a:xfrm>
            <a:custGeom>
              <a:avLst/>
              <a:gdLst/>
              <a:ahLst/>
              <a:cxnLst/>
              <a:rect l="l" t="t" r="r" b="b"/>
              <a:pathLst>
                <a:path w="506095" h="463550">
                  <a:moveTo>
                    <a:pt x="0" y="231742"/>
                  </a:moveTo>
                  <a:lnTo>
                    <a:pt x="5137" y="185038"/>
                  </a:lnTo>
                  <a:lnTo>
                    <a:pt x="19872" y="141538"/>
                  </a:lnTo>
                  <a:lnTo>
                    <a:pt x="43188" y="102173"/>
                  </a:lnTo>
                  <a:lnTo>
                    <a:pt x="74068" y="67875"/>
                  </a:lnTo>
                  <a:lnTo>
                    <a:pt x="111494" y="39578"/>
                  </a:lnTo>
                  <a:lnTo>
                    <a:pt x="154450" y="18211"/>
                  </a:lnTo>
                  <a:lnTo>
                    <a:pt x="201919" y="4708"/>
                  </a:lnTo>
                  <a:lnTo>
                    <a:pt x="252884" y="0"/>
                  </a:lnTo>
                  <a:lnTo>
                    <a:pt x="303849" y="4708"/>
                  </a:lnTo>
                  <a:lnTo>
                    <a:pt x="351318" y="18211"/>
                  </a:lnTo>
                  <a:lnTo>
                    <a:pt x="394274" y="39578"/>
                  </a:lnTo>
                  <a:lnTo>
                    <a:pt x="431700" y="67875"/>
                  </a:lnTo>
                  <a:lnTo>
                    <a:pt x="462580" y="102173"/>
                  </a:lnTo>
                  <a:lnTo>
                    <a:pt x="485896" y="141538"/>
                  </a:lnTo>
                  <a:lnTo>
                    <a:pt x="500631" y="185038"/>
                  </a:lnTo>
                  <a:lnTo>
                    <a:pt x="505768" y="231742"/>
                  </a:lnTo>
                  <a:lnTo>
                    <a:pt x="500631" y="278447"/>
                  </a:lnTo>
                  <a:lnTo>
                    <a:pt x="485896" y="321947"/>
                  </a:lnTo>
                  <a:lnTo>
                    <a:pt x="462580" y="361312"/>
                  </a:lnTo>
                  <a:lnTo>
                    <a:pt x="431700" y="395609"/>
                  </a:lnTo>
                  <a:lnTo>
                    <a:pt x="394274" y="423907"/>
                  </a:lnTo>
                  <a:lnTo>
                    <a:pt x="351318" y="445274"/>
                  </a:lnTo>
                  <a:lnTo>
                    <a:pt x="303849" y="458777"/>
                  </a:lnTo>
                  <a:lnTo>
                    <a:pt x="252884" y="463485"/>
                  </a:lnTo>
                  <a:lnTo>
                    <a:pt x="201919" y="458777"/>
                  </a:lnTo>
                  <a:lnTo>
                    <a:pt x="154450" y="445274"/>
                  </a:lnTo>
                  <a:lnTo>
                    <a:pt x="111494" y="423907"/>
                  </a:lnTo>
                  <a:lnTo>
                    <a:pt x="74068" y="395609"/>
                  </a:lnTo>
                  <a:lnTo>
                    <a:pt x="43188" y="361312"/>
                  </a:lnTo>
                  <a:lnTo>
                    <a:pt x="19872" y="321947"/>
                  </a:lnTo>
                  <a:lnTo>
                    <a:pt x="5137" y="278447"/>
                  </a:lnTo>
                  <a:lnTo>
                    <a:pt x="0" y="231742"/>
                  </a:lnTo>
                  <a:close/>
                </a:path>
              </a:pathLst>
            </a:custGeom>
            <a:ln w="12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518633" y="236474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341321" y="2241930"/>
            <a:ext cx="3414395" cy="3385820"/>
          </a:xfrm>
          <a:custGeom>
            <a:avLst/>
            <a:gdLst/>
            <a:ahLst/>
            <a:cxnLst/>
            <a:rect l="l" t="t" r="r" b="b"/>
            <a:pathLst>
              <a:path w="3414395" h="3385820">
                <a:moveTo>
                  <a:pt x="3414267" y="0"/>
                </a:moveTo>
                <a:lnTo>
                  <a:pt x="0" y="0"/>
                </a:lnTo>
                <a:lnTo>
                  <a:pt x="0" y="3385540"/>
                </a:lnTo>
                <a:lnTo>
                  <a:pt x="3414267" y="3385540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420066" y="2263140"/>
            <a:ext cx="3255645" cy="307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Patients </a:t>
            </a:r>
            <a:r>
              <a:rPr sz="1400" spc="-5" dirty="0">
                <a:latin typeface="Calibri"/>
                <a:cs typeface="Calibri"/>
              </a:rPr>
              <a:t>[2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distance*]</a:t>
            </a:r>
            <a:endParaRPr sz="1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Single </a:t>
            </a:r>
            <a:r>
              <a:rPr sz="1400" spc="-10" dirty="0">
                <a:latin typeface="Calibri"/>
                <a:cs typeface="Calibri"/>
              </a:rPr>
              <a:t>fence </a:t>
            </a:r>
            <a:r>
              <a:rPr sz="1400" spc="-5" dirty="0">
                <a:latin typeface="Calibri"/>
                <a:cs typeface="Calibri"/>
              </a:rPr>
              <a:t>[1.2 meter </a:t>
            </a:r>
            <a:r>
              <a:rPr sz="1400" dirty="0">
                <a:latin typeface="Calibri"/>
                <a:cs typeface="Calibri"/>
              </a:rPr>
              <a:t>high] is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identify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centre </a:t>
            </a:r>
            <a:r>
              <a:rPr sz="1400" spc="-5" dirty="0">
                <a:latin typeface="Calibri"/>
                <a:cs typeface="Calibri"/>
              </a:rPr>
              <a:t>area. Double </a:t>
            </a:r>
            <a:r>
              <a:rPr sz="1400" spc="-10" dirty="0">
                <a:latin typeface="Calibri"/>
                <a:cs typeface="Calibri"/>
              </a:rPr>
              <a:t>fence  </a:t>
            </a:r>
            <a:r>
              <a:rPr sz="1400" dirty="0">
                <a:latin typeface="Calibri"/>
                <a:cs typeface="Calibri"/>
              </a:rPr>
              <a:t>with 1 </a:t>
            </a:r>
            <a:r>
              <a:rPr sz="1400" spc="-5" dirty="0">
                <a:latin typeface="Calibri"/>
                <a:cs typeface="Calibri"/>
              </a:rPr>
              <a:t>meter distance can </a:t>
            </a:r>
            <a:r>
              <a:rPr sz="1400" dirty="0">
                <a:latin typeface="Calibri"/>
                <a:cs typeface="Calibri"/>
              </a:rPr>
              <a:t>be used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dirty="0">
                <a:latin typeface="Calibri"/>
                <a:cs typeface="Calibri"/>
              </a:rPr>
              <a:t>help </a:t>
            </a:r>
            <a:r>
              <a:rPr sz="1400" spc="-5" dirty="0">
                <a:latin typeface="Calibri"/>
                <a:cs typeface="Calibri"/>
              </a:rPr>
              <a:t>visitors to respect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5" dirty="0">
                <a:latin typeface="Calibri"/>
                <a:cs typeface="Calibri"/>
              </a:rPr>
              <a:t>spatial  distance while </a:t>
            </a:r>
            <a:r>
              <a:rPr sz="1400" dirty="0">
                <a:latin typeface="Calibri"/>
                <a:cs typeface="Calibri"/>
              </a:rPr>
              <a:t>visiting </a:t>
            </a:r>
            <a:r>
              <a:rPr sz="1400" spc="-5" dirty="0">
                <a:latin typeface="Calibri"/>
                <a:cs typeface="Calibri"/>
              </a:rPr>
              <a:t>patients [not  mandatory]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spcBef>
                <a:spcPts val="25"/>
              </a:spcBef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Doffing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space</a:t>
            </a:r>
            <a:endParaRPr sz="1400">
              <a:latin typeface="Calibri"/>
              <a:cs typeface="Calibri"/>
            </a:endParaRPr>
          </a:p>
          <a:p>
            <a:pPr marL="355600" indent="-343535" algn="just">
              <a:lnSpc>
                <a:spcPts val="1645"/>
              </a:lnSpc>
              <a:buAutoNum type="arabicPeriod"/>
              <a:tabLst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spcBef>
                <a:spcPts val="1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Discharge</a:t>
            </a:r>
            <a:r>
              <a:rPr sz="1400" spc="-10" dirty="0">
                <a:latin typeface="Calibri"/>
                <a:cs typeface="Calibri"/>
              </a:rPr>
              <a:t> 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Windows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spc="-10" dirty="0">
                <a:latin typeface="Calibri"/>
                <a:cs typeface="Calibri"/>
              </a:rPr>
              <a:t>natural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ventilation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042907" y="6311096"/>
            <a:ext cx="5925820" cy="3759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50"/>
              </a:spcBef>
            </a:pPr>
            <a:r>
              <a:rPr sz="1200" spc="-5" dirty="0">
                <a:latin typeface="Arial"/>
                <a:cs typeface="Arial"/>
              </a:rPr>
              <a:t>Recommended spatial distance for </a:t>
            </a:r>
            <a:r>
              <a:rPr sz="1200" dirty="0">
                <a:latin typeface="Arial"/>
                <a:cs typeface="Arial"/>
              </a:rPr>
              <a:t>IPC </a:t>
            </a:r>
            <a:r>
              <a:rPr sz="1200" spc="-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1 </a:t>
            </a:r>
            <a:r>
              <a:rPr sz="1200" spc="-15" dirty="0">
                <a:latin typeface="Arial"/>
                <a:cs typeface="Arial"/>
              </a:rPr>
              <a:t>meter. However, </a:t>
            </a:r>
            <a:r>
              <a:rPr sz="1200" spc="-5" dirty="0">
                <a:latin typeface="Arial"/>
                <a:cs typeface="Arial"/>
              </a:rPr>
              <a:t>in order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facilitate access  and movement of health-care workers, </a:t>
            </a:r>
            <a:r>
              <a:rPr sz="1200" dirty="0">
                <a:latin typeface="Arial"/>
                <a:cs typeface="Arial"/>
              </a:rPr>
              <a:t>2 </a:t>
            </a:r>
            <a:r>
              <a:rPr sz="1200" spc="-5" dirty="0">
                <a:latin typeface="Arial"/>
                <a:cs typeface="Arial"/>
              </a:rPr>
              <a:t>meters separation is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advised.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20778" y="5311165"/>
            <a:ext cx="1297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10.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Observation.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4" name="object 4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67281" y="2211298"/>
              <a:ext cx="2563495" cy="2168525"/>
            </a:xfrm>
            <a:custGeom>
              <a:avLst/>
              <a:gdLst/>
              <a:ahLst/>
              <a:cxnLst/>
              <a:rect l="l" t="t" r="r" b="b"/>
              <a:pathLst>
                <a:path w="2563495" h="2168525">
                  <a:moveTo>
                    <a:pt x="2562872" y="0"/>
                  </a:moveTo>
                  <a:lnTo>
                    <a:pt x="0" y="0"/>
                  </a:lnTo>
                  <a:lnTo>
                    <a:pt x="0" y="2167940"/>
                  </a:lnTo>
                  <a:lnTo>
                    <a:pt x="2562872" y="2167940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2211298"/>
              <a:ext cx="2561590" cy="2167255"/>
            </a:xfrm>
            <a:custGeom>
              <a:avLst/>
              <a:gdLst/>
              <a:ahLst/>
              <a:cxnLst/>
              <a:rect l="l" t="t" r="r" b="b"/>
              <a:pathLst>
                <a:path w="2561590" h="2167254">
                  <a:moveTo>
                    <a:pt x="0" y="0"/>
                  </a:moveTo>
                  <a:lnTo>
                    <a:pt x="2561570" y="0"/>
                  </a:lnTo>
                  <a:lnTo>
                    <a:pt x="2561570" y="2166837"/>
                  </a:lnTo>
                  <a:lnTo>
                    <a:pt x="0" y="2166837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2458326"/>
              <a:ext cx="2563495" cy="1921510"/>
            </a:xfrm>
            <a:custGeom>
              <a:avLst/>
              <a:gdLst/>
              <a:ahLst/>
              <a:cxnLst/>
              <a:rect l="l" t="t" r="r" b="b"/>
              <a:pathLst>
                <a:path w="2563495" h="1921510">
                  <a:moveTo>
                    <a:pt x="2562872" y="0"/>
                  </a:moveTo>
                  <a:lnTo>
                    <a:pt x="0" y="0"/>
                  </a:lnTo>
                  <a:lnTo>
                    <a:pt x="0" y="1920913"/>
                  </a:lnTo>
                  <a:lnTo>
                    <a:pt x="2562872" y="1920913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2458328"/>
              <a:ext cx="2561590" cy="1920239"/>
            </a:xfrm>
            <a:custGeom>
              <a:avLst/>
              <a:gdLst/>
              <a:ahLst/>
              <a:cxnLst/>
              <a:rect l="l" t="t" r="r" b="b"/>
              <a:pathLst>
                <a:path w="2561590" h="1920239">
                  <a:moveTo>
                    <a:pt x="0" y="0"/>
                  </a:moveTo>
                  <a:lnTo>
                    <a:pt x="2561570" y="0"/>
                  </a:lnTo>
                  <a:lnTo>
                    <a:pt x="2561570" y="1919933"/>
                  </a:lnTo>
                  <a:lnTo>
                    <a:pt x="0" y="1919933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37270" y="2251659"/>
            <a:ext cx="3414395" cy="307975"/>
          </a:xfrm>
          <a:custGeom>
            <a:avLst/>
            <a:gdLst/>
            <a:ahLst/>
            <a:cxnLst/>
            <a:rect l="l" t="t" r="r" b="b"/>
            <a:pathLst>
              <a:path w="3414395" h="307975">
                <a:moveTo>
                  <a:pt x="3414267" y="0"/>
                </a:moveTo>
                <a:lnTo>
                  <a:pt x="0" y="0"/>
                </a:lnTo>
                <a:lnTo>
                  <a:pt x="0" y="307771"/>
                </a:lnTo>
                <a:lnTo>
                  <a:pt x="3414267" y="307771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216009" y="2272284"/>
            <a:ext cx="2766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1.	</a:t>
            </a: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2796133"/>
              <a:ext cx="2563495" cy="1583690"/>
            </a:xfrm>
            <a:custGeom>
              <a:avLst/>
              <a:gdLst/>
              <a:ahLst/>
              <a:cxnLst/>
              <a:rect l="l" t="t" r="r" b="b"/>
              <a:pathLst>
                <a:path w="2563495" h="1583689">
                  <a:moveTo>
                    <a:pt x="2562872" y="0"/>
                  </a:moveTo>
                  <a:lnTo>
                    <a:pt x="0" y="0"/>
                  </a:lnTo>
                  <a:lnTo>
                    <a:pt x="0" y="1583105"/>
                  </a:lnTo>
                  <a:lnTo>
                    <a:pt x="2562872" y="1583105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2796133"/>
              <a:ext cx="2561590" cy="1582420"/>
            </a:xfrm>
            <a:custGeom>
              <a:avLst/>
              <a:gdLst/>
              <a:ahLst/>
              <a:cxnLst/>
              <a:rect l="l" t="t" r="r" b="b"/>
              <a:pathLst>
                <a:path w="2561590" h="1582420">
                  <a:moveTo>
                    <a:pt x="0" y="0"/>
                  </a:moveTo>
                  <a:lnTo>
                    <a:pt x="2561570" y="0"/>
                  </a:lnTo>
                  <a:lnTo>
                    <a:pt x="2561570" y="1582300"/>
                  </a:lnTo>
                  <a:lnTo>
                    <a:pt x="0" y="1582300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37270" y="2251646"/>
            <a:ext cx="3414395" cy="739140"/>
          </a:xfrm>
          <a:custGeom>
            <a:avLst/>
            <a:gdLst/>
            <a:ahLst/>
            <a:cxnLst/>
            <a:rect l="l" t="t" r="r" b="b"/>
            <a:pathLst>
              <a:path w="3414395" h="739139">
                <a:moveTo>
                  <a:pt x="3414267" y="0"/>
                </a:moveTo>
                <a:lnTo>
                  <a:pt x="0" y="0"/>
                </a:lnTo>
                <a:lnTo>
                  <a:pt x="0" y="738670"/>
                </a:lnTo>
                <a:lnTo>
                  <a:pt x="3414267" y="738670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15831" y="2272284"/>
            <a:ext cx="3256279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35202"/>
            <a:ext cx="12211685" cy="4799330"/>
            <a:chOff x="-12700" y="1235202"/>
            <a:chExt cx="12211685" cy="47993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3816" y="1235202"/>
              <a:ext cx="4297680" cy="2677795"/>
            </a:xfrm>
            <a:custGeom>
              <a:avLst/>
              <a:gdLst/>
              <a:ahLst/>
              <a:cxnLst/>
              <a:rect l="l" t="t" r="r" b="b"/>
              <a:pathLst>
                <a:path w="4297680" h="2677795">
                  <a:moveTo>
                    <a:pt x="4297184" y="0"/>
                  </a:moveTo>
                  <a:lnTo>
                    <a:pt x="0" y="0"/>
                  </a:lnTo>
                  <a:lnTo>
                    <a:pt x="0" y="2677655"/>
                  </a:lnTo>
                  <a:lnTo>
                    <a:pt x="4297184" y="2677655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2553" y="1243076"/>
            <a:ext cx="4139565" cy="231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4.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Sampling</a:t>
            </a:r>
            <a:endParaRPr sz="2400">
              <a:latin typeface="Calibri"/>
              <a:cs typeface="Calibri"/>
            </a:endParaRPr>
          </a:p>
          <a:p>
            <a:pPr marL="241300" marR="5080" algn="just">
              <a:lnSpc>
                <a:spcPct val="102200"/>
              </a:lnSpc>
              <a:spcBef>
                <a:spcPts val="2160"/>
              </a:spcBef>
            </a:pP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sampling </a:t>
            </a:r>
            <a:r>
              <a:rPr sz="1800" spc="-10" dirty="0">
                <a:latin typeface="Calibri"/>
                <a:cs typeface="Calibri"/>
              </a:rPr>
              <a:t>room </a:t>
            </a:r>
            <a:r>
              <a:rPr sz="1800" spc="-5" dirty="0">
                <a:latin typeface="Calibri"/>
                <a:cs typeface="Calibri"/>
              </a:rPr>
              <a:t>has </a:t>
            </a:r>
            <a:r>
              <a:rPr sz="1800" spc="-10" dirty="0">
                <a:latin typeface="Calibri"/>
                <a:cs typeface="Calibri"/>
              </a:rPr>
              <a:t>four </a:t>
            </a:r>
            <a:r>
              <a:rPr sz="1800" dirty="0">
                <a:latin typeface="Calibri"/>
                <a:cs typeface="Calibri"/>
              </a:rPr>
              <a:t>(4) </a:t>
            </a:r>
            <a:r>
              <a:rPr sz="1800" spc="-5" dirty="0">
                <a:latin typeface="Calibri"/>
                <a:cs typeface="Calibri"/>
              </a:rPr>
              <a:t>individual  booths with </a:t>
            </a:r>
            <a:r>
              <a:rPr sz="1800" spc="-15" dirty="0">
                <a:latin typeface="Calibri"/>
                <a:cs typeface="Calibri"/>
              </a:rPr>
              <a:t>natural </a:t>
            </a:r>
            <a:r>
              <a:rPr sz="1800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hybrid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Calibri"/>
              <a:cs typeface="Calibri"/>
            </a:endParaRPr>
          </a:p>
          <a:p>
            <a:pPr marL="241300" marR="5080" algn="just">
              <a:lnSpc>
                <a:spcPct val="99500"/>
              </a:lnSpc>
            </a:pPr>
            <a:r>
              <a:rPr sz="1800" spc="-15" dirty="0">
                <a:latin typeface="Calibri"/>
                <a:cs typeface="Calibri"/>
              </a:rPr>
              <a:t>NOTE: </a:t>
            </a:r>
            <a:r>
              <a:rPr sz="1800" dirty="0">
                <a:latin typeface="Calibri"/>
                <a:cs typeface="Calibri"/>
              </a:rPr>
              <a:t>Not all of the </a:t>
            </a:r>
            <a:r>
              <a:rPr sz="1800" spc="-10" dirty="0">
                <a:latin typeface="Calibri"/>
                <a:cs typeface="Calibri"/>
              </a:rPr>
              <a:t>patients </a:t>
            </a:r>
            <a:r>
              <a:rPr sz="1800" spc="-15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been  </a:t>
            </a:r>
            <a:r>
              <a:rPr sz="1800" spc="-15" dirty="0">
                <a:latin typeface="Calibri"/>
                <a:cs typeface="Calibri"/>
              </a:rPr>
              <a:t>tested, </a:t>
            </a:r>
            <a:r>
              <a:rPr sz="1800" spc="-5" dirty="0">
                <a:latin typeface="Calibri"/>
                <a:cs typeface="Calibri"/>
              </a:rPr>
              <a:t>this is according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medical  decision.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3810000"/>
            <a:ext cx="3962400" cy="2031364"/>
          </a:xfrm>
          <a:custGeom>
            <a:avLst/>
            <a:gdLst/>
            <a:ahLst/>
            <a:cxnLst/>
            <a:rect l="l" t="t" r="r" b="b"/>
            <a:pathLst>
              <a:path w="3962400" h="2031364">
                <a:moveTo>
                  <a:pt x="3962400" y="0"/>
                </a:moveTo>
                <a:lnTo>
                  <a:pt x="0" y="0"/>
                </a:lnTo>
                <a:lnTo>
                  <a:pt x="0" y="2031326"/>
                </a:lnTo>
                <a:lnTo>
                  <a:pt x="3962400" y="2031326"/>
                </a:lnTo>
                <a:lnTo>
                  <a:pt x="396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2925267"/>
              <a:ext cx="2563495" cy="1454150"/>
            </a:xfrm>
            <a:custGeom>
              <a:avLst/>
              <a:gdLst/>
              <a:ahLst/>
              <a:cxnLst/>
              <a:rect l="l" t="t" r="r" b="b"/>
              <a:pathLst>
                <a:path w="2563495" h="1454150">
                  <a:moveTo>
                    <a:pt x="2562872" y="0"/>
                  </a:moveTo>
                  <a:lnTo>
                    <a:pt x="0" y="0"/>
                  </a:lnTo>
                  <a:lnTo>
                    <a:pt x="0" y="1453972"/>
                  </a:lnTo>
                  <a:lnTo>
                    <a:pt x="2562872" y="1453972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2925265"/>
              <a:ext cx="2561590" cy="1453515"/>
            </a:xfrm>
            <a:custGeom>
              <a:avLst/>
              <a:gdLst/>
              <a:ahLst/>
              <a:cxnLst/>
              <a:rect l="l" t="t" r="r" b="b"/>
              <a:pathLst>
                <a:path w="2561590" h="1453514">
                  <a:moveTo>
                    <a:pt x="0" y="0"/>
                  </a:moveTo>
                  <a:lnTo>
                    <a:pt x="2561570" y="0"/>
                  </a:lnTo>
                  <a:lnTo>
                    <a:pt x="2561570" y="1453234"/>
                  </a:lnTo>
                  <a:lnTo>
                    <a:pt x="0" y="1453234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37270" y="2251646"/>
            <a:ext cx="3414395" cy="954405"/>
          </a:xfrm>
          <a:custGeom>
            <a:avLst/>
            <a:gdLst/>
            <a:ahLst/>
            <a:cxnLst/>
            <a:rect l="l" t="t" r="r" b="b"/>
            <a:pathLst>
              <a:path w="3414395" h="954405">
                <a:moveTo>
                  <a:pt x="3414267" y="0"/>
                </a:moveTo>
                <a:lnTo>
                  <a:pt x="0" y="0"/>
                </a:lnTo>
                <a:lnTo>
                  <a:pt x="0" y="954112"/>
                </a:lnTo>
                <a:lnTo>
                  <a:pt x="3414267" y="954112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15831" y="2272284"/>
            <a:ext cx="3256279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3124200"/>
              <a:ext cx="2563495" cy="1255395"/>
            </a:xfrm>
            <a:custGeom>
              <a:avLst/>
              <a:gdLst/>
              <a:ahLst/>
              <a:cxnLst/>
              <a:rect l="l" t="t" r="r" b="b"/>
              <a:pathLst>
                <a:path w="2563495" h="1255395">
                  <a:moveTo>
                    <a:pt x="2562872" y="0"/>
                  </a:moveTo>
                  <a:lnTo>
                    <a:pt x="0" y="0"/>
                  </a:lnTo>
                  <a:lnTo>
                    <a:pt x="0" y="1255039"/>
                  </a:lnTo>
                  <a:lnTo>
                    <a:pt x="2562872" y="1255039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3124200"/>
              <a:ext cx="2561590" cy="1254760"/>
            </a:xfrm>
            <a:custGeom>
              <a:avLst/>
              <a:gdLst/>
              <a:ahLst/>
              <a:cxnLst/>
              <a:rect l="l" t="t" r="r" b="b"/>
              <a:pathLst>
                <a:path w="2561590" h="1254760">
                  <a:moveTo>
                    <a:pt x="0" y="0"/>
                  </a:moveTo>
                  <a:lnTo>
                    <a:pt x="2561570" y="0"/>
                  </a:lnTo>
                  <a:lnTo>
                    <a:pt x="2561570" y="1254401"/>
                  </a:lnTo>
                  <a:lnTo>
                    <a:pt x="0" y="1254401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4357" y="3241217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3409" y="32334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37270" y="2251646"/>
            <a:ext cx="3414395" cy="1169670"/>
          </a:xfrm>
          <a:custGeom>
            <a:avLst/>
            <a:gdLst/>
            <a:ahLst/>
            <a:cxnLst/>
            <a:rect l="l" t="t" r="r" b="b"/>
            <a:pathLst>
              <a:path w="3414395" h="1169670">
                <a:moveTo>
                  <a:pt x="3414267" y="0"/>
                </a:moveTo>
                <a:lnTo>
                  <a:pt x="0" y="0"/>
                </a:lnTo>
                <a:lnTo>
                  <a:pt x="0" y="1169555"/>
                </a:lnTo>
                <a:lnTo>
                  <a:pt x="3414267" y="1169555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215831" y="2272284"/>
            <a:ext cx="3256279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3247567"/>
              <a:ext cx="2563495" cy="1132205"/>
            </a:xfrm>
            <a:custGeom>
              <a:avLst/>
              <a:gdLst/>
              <a:ahLst/>
              <a:cxnLst/>
              <a:rect l="l" t="t" r="r" b="b"/>
              <a:pathLst>
                <a:path w="2563495" h="1132204">
                  <a:moveTo>
                    <a:pt x="2562872" y="0"/>
                  </a:moveTo>
                  <a:lnTo>
                    <a:pt x="0" y="0"/>
                  </a:lnTo>
                  <a:lnTo>
                    <a:pt x="0" y="1131671"/>
                  </a:lnTo>
                  <a:lnTo>
                    <a:pt x="2562872" y="1131671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3247563"/>
              <a:ext cx="2561590" cy="1131570"/>
            </a:xfrm>
            <a:custGeom>
              <a:avLst/>
              <a:gdLst/>
              <a:ahLst/>
              <a:cxnLst/>
              <a:rect l="l" t="t" r="r" b="b"/>
              <a:pathLst>
                <a:path w="2561590" h="1131570">
                  <a:moveTo>
                    <a:pt x="0" y="0"/>
                  </a:moveTo>
                  <a:lnTo>
                    <a:pt x="2561570" y="0"/>
                  </a:lnTo>
                  <a:lnTo>
                    <a:pt x="2561570" y="1131100"/>
                  </a:lnTo>
                  <a:lnTo>
                    <a:pt x="0" y="1131100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4357" y="3241217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3409" y="32334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79853" y="304703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8906" y="30383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137270" y="2251646"/>
            <a:ext cx="3414395" cy="1385570"/>
          </a:xfrm>
          <a:custGeom>
            <a:avLst/>
            <a:gdLst/>
            <a:ahLst/>
            <a:cxnLst/>
            <a:rect l="l" t="t" r="r" b="b"/>
            <a:pathLst>
              <a:path w="3414395" h="1385570">
                <a:moveTo>
                  <a:pt x="3414267" y="0"/>
                </a:moveTo>
                <a:lnTo>
                  <a:pt x="0" y="0"/>
                </a:lnTo>
                <a:lnTo>
                  <a:pt x="0" y="1384998"/>
                </a:lnTo>
                <a:lnTo>
                  <a:pt x="3414267" y="1384998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215831" y="2272284"/>
            <a:ext cx="3256279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3451098"/>
              <a:ext cx="2563495" cy="928369"/>
            </a:xfrm>
            <a:custGeom>
              <a:avLst/>
              <a:gdLst/>
              <a:ahLst/>
              <a:cxnLst/>
              <a:rect l="l" t="t" r="r" b="b"/>
              <a:pathLst>
                <a:path w="2563495" h="928370">
                  <a:moveTo>
                    <a:pt x="2562872" y="0"/>
                  </a:moveTo>
                  <a:lnTo>
                    <a:pt x="0" y="0"/>
                  </a:lnTo>
                  <a:lnTo>
                    <a:pt x="0" y="928141"/>
                  </a:lnTo>
                  <a:lnTo>
                    <a:pt x="2562872" y="928141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3451098"/>
              <a:ext cx="2561590" cy="927735"/>
            </a:xfrm>
            <a:custGeom>
              <a:avLst/>
              <a:gdLst/>
              <a:ahLst/>
              <a:cxnLst/>
              <a:rect l="l" t="t" r="r" b="b"/>
              <a:pathLst>
                <a:path w="2561590" h="927735">
                  <a:moveTo>
                    <a:pt x="0" y="0"/>
                  </a:moveTo>
                  <a:lnTo>
                    <a:pt x="2561570" y="0"/>
                  </a:lnTo>
                  <a:lnTo>
                    <a:pt x="2561570" y="927670"/>
                  </a:lnTo>
                  <a:lnTo>
                    <a:pt x="0" y="927670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4357" y="3241217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3409" y="32334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79853" y="304703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8906" y="30383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63040" y="3723979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32093" y="37150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137270" y="2251659"/>
            <a:ext cx="3414395" cy="1600835"/>
          </a:xfrm>
          <a:custGeom>
            <a:avLst/>
            <a:gdLst/>
            <a:ahLst/>
            <a:cxnLst/>
            <a:rect l="l" t="t" r="r" b="b"/>
            <a:pathLst>
              <a:path w="3414395" h="1600835">
                <a:moveTo>
                  <a:pt x="3414267" y="0"/>
                </a:moveTo>
                <a:lnTo>
                  <a:pt x="0" y="0"/>
                </a:lnTo>
                <a:lnTo>
                  <a:pt x="0" y="1600441"/>
                </a:lnTo>
                <a:lnTo>
                  <a:pt x="3414267" y="1600441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15831" y="2272284"/>
            <a:ext cx="3256279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203055" cy="4779645"/>
            <a:chOff x="1538579" y="1211478"/>
            <a:chExt cx="920305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67281" y="3569385"/>
              <a:ext cx="2563495" cy="810260"/>
            </a:xfrm>
            <a:custGeom>
              <a:avLst/>
              <a:gdLst/>
              <a:ahLst/>
              <a:cxnLst/>
              <a:rect l="l" t="t" r="r" b="b"/>
              <a:pathLst>
                <a:path w="2563495" h="810260">
                  <a:moveTo>
                    <a:pt x="2562872" y="0"/>
                  </a:moveTo>
                  <a:lnTo>
                    <a:pt x="0" y="0"/>
                  </a:lnTo>
                  <a:lnTo>
                    <a:pt x="0" y="809853"/>
                  </a:lnTo>
                  <a:lnTo>
                    <a:pt x="2562872" y="809853"/>
                  </a:lnTo>
                  <a:lnTo>
                    <a:pt x="25628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67281" y="3569385"/>
              <a:ext cx="2561590" cy="809625"/>
            </a:xfrm>
            <a:custGeom>
              <a:avLst/>
              <a:gdLst/>
              <a:ahLst/>
              <a:cxnLst/>
              <a:rect l="l" t="t" r="r" b="b"/>
              <a:pathLst>
                <a:path w="2561590" h="809625">
                  <a:moveTo>
                    <a:pt x="0" y="0"/>
                  </a:moveTo>
                  <a:lnTo>
                    <a:pt x="2561570" y="0"/>
                  </a:lnTo>
                  <a:lnTo>
                    <a:pt x="2561570" y="809442"/>
                  </a:lnTo>
                  <a:lnTo>
                    <a:pt x="0" y="809442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4357" y="3241217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93409" y="32334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79853" y="304703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48906" y="30383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063040" y="3723979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32093" y="37150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36615" y="2359481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05668" y="23495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37270" y="2251659"/>
            <a:ext cx="3414395" cy="1816100"/>
          </a:xfrm>
          <a:custGeom>
            <a:avLst/>
            <a:gdLst/>
            <a:ahLst/>
            <a:cxnLst/>
            <a:rect l="l" t="t" r="r" b="b"/>
            <a:pathLst>
              <a:path w="3414395" h="1816100">
                <a:moveTo>
                  <a:pt x="3414267" y="0"/>
                </a:moveTo>
                <a:lnTo>
                  <a:pt x="0" y="0"/>
                </a:lnTo>
                <a:lnTo>
                  <a:pt x="0" y="1815884"/>
                </a:lnTo>
                <a:lnTo>
                  <a:pt x="3414267" y="1815884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15831" y="2272284"/>
            <a:ext cx="3256279" cy="173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65" y="401828"/>
            <a:ext cx="879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 flow </a:t>
            </a:r>
            <a:r>
              <a:rPr dirty="0"/>
              <a:t>/ </a:t>
            </a:r>
            <a:r>
              <a:rPr spc="-5" dirty="0"/>
              <a:t>severe </a:t>
            </a:r>
            <a:r>
              <a:rPr dirty="0"/>
              <a:t>&amp; </a:t>
            </a:r>
            <a:r>
              <a:rPr spc="-5" dirty="0"/>
              <a:t>critical</a:t>
            </a:r>
            <a:r>
              <a:rPr spc="-40" dirty="0"/>
              <a:t> </a:t>
            </a:r>
            <a:r>
              <a:rPr spc="-5" dirty="0"/>
              <a:t>cases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38579" y="1211478"/>
            <a:ext cx="9137015" cy="4779645"/>
            <a:chOff x="1538579" y="1211478"/>
            <a:chExt cx="9137015" cy="4779645"/>
          </a:xfrm>
        </p:grpSpPr>
        <p:sp>
          <p:nvSpPr>
            <p:cNvPr id="5" name="object 5"/>
            <p:cNvSpPr/>
            <p:nvPr/>
          </p:nvSpPr>
          <p:spPr>
            <a:xfrm>
              <a:off x="2419997" y="1338465"/>
              <a:ext cx="7333615" cy="3780154"/>
            </a:xfrm>
            <a:custGeom>
              <a:avLst/>
              <a:gdLst/>
              <a:ahLst/>
              <a:cxnLst/>
              <a:rect l="l" t="t" r="r" b="b"/>
              <a:pathLst>
                <a:path w="7333615" h="3780154">
                  <a:moveTo>
                    <a:pt x="811466" y="1119860"/>
                  </a:moveTo>
                  <a:lnTo>
                    <a:pt x="730846" y="1092327"/>
                  </a:lnTo>
                  <a:lnTo>
                    <a:pt x="735317" y="1125372"/>
                  </a:lnTo>
                  <a:lnTo>
                    <a:pt x="0" y="1224915"/>
                  </a:lnTo>
                  <a:lnTo>
                    <a:pt x="1282" y="1234351"/>
                  </a:lnTo>
                  <a:lnTo>
                    <a:pt x="736600" y="1134808"/>
                  </a:lnTo>
                  <a:lnTo>
                    <a:pt x="741070" y="1167841"/>
                  </a:lnTo>
                  <a:lnTo>
                    <a:pt x="805878" y="1123670"/>
                  </a:lnTo>
                  <a:lnTo>
                    <a:pt x="811466" y="1119860"/>
                  </a:lnTo>
                  <a:close/>
                </a:path>
                <a:path w="7333615" h="3780154">
                  <a:moveTo>
                    <a:pt x="1122184" y="1068146"/>
                  </a:moveTo>
                  <a:lnTo>
                    <a:pt x="1116926" y="1017117"/>
                  </a:lnTo>
                  <a:lnTo>
                    <a:pt x="1113447" y="983399"/>
                  </a:lnTo>
                  <a:lnTo>
                    <a:pt x="1085316" y="1001293"/>
                  </a:lnTo>
                  <a:lnTo>
                    <a:pt x="620179" y="269773"/>
                  </a:lnTo>
                  <a:lnTo>
                    <a:pt x="612140" y="274878"/>
                  </a:lnTo>
                  <a:lnTo>
                    <a:pt x="1077277" y="1006398"/>
                  </a:lnTo>
                  <a:lnTo>
                    <a:pt x="1049147" y="1024280"/>
                  </a:lnTo>
                  <a:lnTo>
                    <a:pt x="1122184" y="1068146"/>
                  </a:lnTo>
                  <a:close/>
                </a:path>
                <a:path w="7333615" h="3780154">
                  <a:moveTo>
                    <a:pt x="1466189" y="913206"/>
                  </a:moveTo>
                  <a:lnTo>
                    <a:pt x="1449692" y="876998"/>
                  </a:lnTo>
                  <a:lnTo>
                    <a:pt x="1430870" y="835672"/>
                  </a:lnTo>
                  <a:lnTo>
                    <a:pt x="1409928" y="861593"/>
                  </a:lnTo>
                  <a:lnTo>
                    <a:pt x="582714" y="193078"/>
                  </a:lnTo>
                  <a:lnTo>
                    <a:pt x="576732" y="200482"/>
                  </a:lnTo>
                  <a:lnTo>
                    <a:pt x="1403934" y="869010"/>
                  </a:lnTo>
                  <a:lnTo>
                    <a:pt x="1382979" y="894943"/>
                  </a:lnTo>
                  <a:lnTo>
                    <a:pt x="1466189" y="913206"/>
                  </a:lnTo>
                  <a:close/>
                </a:path>
                <a:path w="7333615" h="3780154">
                  <a:moveTo>
                    <a:pt x="7319759" y="1896833"/>
                  </a:moveTo>
                  <a:lnTo>
                    <a:pt x="7317943" y="1887486"/>
                  </a:lnTo>
                  <a:lnTo>
                    <a:pt x="5892355" y="2165299"/>
                  </a:lnTo>
                  <a:lnTo>
                    <a:pt x="5885980" y="2132571"/>
                  </a:lnTo>
                  <a:lnTo>
                    <a:pt x="5818467" y="2184552"/>
                  </a:lnTo>
                  <a:lnTo>
                    <a:pt x="5900547" y="2207374"/>
                  </a:lnTo>
                  <a:lnTo>
                    <a:pt x="5894654" y="2177072"/>
                  </a:lnTo>
                  <a:lnTo>
                    <a:pt x="5894171" y="2174646"/>
                  </a:lnTo>
                  <a:lnTo>
                    <a:pt x="7319759" y="1896833"/>
                  </a:lnTo>
                  <a:close/>
                </a:path>
                <a:path w="7333615" h="3780154">
                  <a:moveTo>
                    <a:pt x="7319899" y="486575"/>
                  </a:moveTo>
                  <a:lnTo>
                    <a:pt x="7319505" y="486498"/>
                  </a:lnTo>
                  <a:lnTo>
                    <a:pt x="5554967" y="87871"/>
                  </a:lnTo>
                  <a:lnTo>
                    <a:pt x="5555602" y="85077"/>
                  </a:lnTo>
                  <a:lnTo>
                    <a:pt x="5562308" y="55359"/>
                  </a:lnTo>
                  <a:lnTo>
                    <a:pt x="5479593" y="75730"/>
                  </a:lnTo>
                  <a:lnTo>
                    <a:pt x="5545518" y="129679"/>
                  </a:lnTo>
                  <a:lnTo>
                    <a:pt x="5552872" y="97155"/>
                  </a:lnTo>
                  <a:lnTo>
                    <a:pt x="7211200" y="471792"/>
                  </a:lnTo>
                  <a:lnTo>
                    <a:pt x="3980751" y="33032"/>
                  </a:lnTo>
                  <a:lnTo>
                    <a:pt x="3980980" y="31318"/>
                  </a:lnTo>
                  <a:lnTo>
                    <a:pt x="3985234" y="0"/>
                  </a:lnTo>
                  <a:lnTo>
                    <a:pt x="3904602" y="27495"/>
                  </a:lnTo>
                  <a:lnTo>
                    <a:pt x="3974985" y="75501"/>
                  </a:lnTo>
                  <a:lnTo>
                    <a:pt x="3979468" y="42468"/>
                  </a:lnTo>
                  <a:lnTo>
                    <a:pt x="7318222" y="495935"/>
                  </a:lnTo>
                  <a:lnTo>
                    <a:pt x="7318870" y="491096"/>
                  </a:lnTo>
                  <a:lnTo>
                    <a:pt x="7319899" y="486575"/>
                  </a:lnTo>
                  <a:close/>
                </a:path>
                <a:path w="7333615" h="3780154">
                  <a:moveTo>
                    <a:pt x="7331316" y="2812770"/>
                  </a:moveTo>
                  <a:lnTo>
                    <a:pt x="7330795" y="2803258"/>
                  </a:lnTo>
                  <a:lnTo>
                    <a:pt x="6149213" y="2868638"/>
                  </a:lnTo>
                  <a:lnTo>
                    <a:pt x="6147371" y="2835351"/>
                  </a:lnTo>
                  <a:lnTo>
                    <a:pt x="6073394" y="2877604"/>
                  </a:lnTo>
                  <a:lnTo>
                    <a:pt x="6151575" y="2911437"/>
                  </a:lnTo>
                  <a:lnTo>
                    <a:pt x="6149772" y="2878848"/>
                  </a:lnTo>
                  <a:lnTo>
                    <a:pt x="6149733" y="2878150"/>
                  </a:lnTo>
                  <a:lnTo>
                    <a:pt x="7331316" y="2812770"/>
                  </a:lnTo>
                  <a:close/>
                </a:path>
                <a:path w="7333615" h="3780154">
                  <a:moveTo>
                    <a:pt x="7333221" y="3771303"/>
                  </a:moveTo>
                  <a:lnTo>
                    <a:pt x="5549646" y="2861614"/>
                  </a:lnTo>
                  <a:lnTo>
                    <a:pt x="5552579" y="2855849"/>
                  </a:lnTo>
                  <a:lnTo>
                    <a:pt x="5564784" y="2831922"/>
                  </a:lnTo>
                  <a:lnTo>
                    <a:pt x="5479593" y="2831236"/>
                  </a:lnTo>
                  <a:lnTo>
                    <a:pt x="5530164" y="2899791"/>
                  </a:lnTo>
                  <a:lnTo>
                    <a:pt x="5545315" y="2870098"/>
                  </a:lnTo>
                  <a:lnTo>
                    <a:pt x="7267295" y="3748379"/>
                  </a:lnTo>
                  <a:lnTo>
                    <a:pt x="4816348" y="2898089"/>
                  </a:lnTo>
                  <a:lnTo>
                    <a:pt x="4817783" y="2893923"/>
                  </a:lnTo>
                  <a:lnTo>
                    <a:pt x="4827270" y="2866593"/>
                  </a:lnTo>
                  <a:lnTo>
                    <a:pt x="4742802" y="2877604"/>
                  </a:lnTo>
                  <a:lnTo>
                    <a:pt x="4802302" y="2938576"/>
                  </a:lnTo>
                  <a:lnTo>
                    <a:pt x="4813224" y="2907080"/>
                  </a:lnTo>
                  <a:lnTo>
                    <a:pt x="7329500" y="3780040"/>
                  </a:lnTo>
                  <a:lnTo>
                    <a:pt x="7331062" y="3775532"/>
                  </a:lnTo>
                  <a:lnTo>
                    <a:pt x="7333221" y="37713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83688" y="1212062"/>
              <a:ext cx="6142614" cy="4776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3688" y="1211478"/>
              <a:ext cx="8491736" cy="477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579" y="1216329"/>
              <a:ext cx="6546430" cy="47747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0047" y="3390063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89100" y="338277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29815" y="4431962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98868" y="442214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4165" y="3444751"/>
            <a:ext cx="241176" cy="216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93217" y="343458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4357" y="3241217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93409" y="323342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79853" y="3047034"/>
            <a:ext cx="241176" cy="2161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948906" y="303834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63040" y="3723979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132093" y="37150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36615" y="2359481"/>
            <a:ext cx="241176" cy="2161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05668" y="234950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183770" y="3800935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52822" y="379120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137270" y="2251659"/>
            <a:ext cx="3414395" cy="2247265"/>
          </a:xfrm>
          <a:custGeom>
            <a:avLst/>
            <a:gdLst/>
            <a:ahLst/>
            <a:cxnLst/>
            <a:rect l="l" t="t" r="r" b="b"/>
            <a:pathLst>
              <a:path w="3414395" h="2247265">
                <a:moveTo>
                  <a:pt x="3414267" y="0"/>
                </a:moveTo>
                <a:lnTo>
                  <a:pt x="0" y="0"/>
                </a:lnTo>
                <a:lnTo>
                  <a:pt x="0" y="2246769"/>
                </a:lnTo>
                <a:lnTo>
                  <a:pt x="3414267" y="2246769"/>
                </a:lnTo>
                <a:lnTo>
                  <a:pt x="34142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215831" y="2272284"/>
            <a:ext cx="325691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doffing [one </a:t>
            </a:r>
            <a:r>
              <a:rPr sz="1400" dirty="0">
                <a:latin typeface="Calibri"/>
                <a:cs typeface="Calibri"/>
              </a:rPr>
              <a:t>per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room]</a:t>
            </a:r>
            <a:endParaRPr sz="1400">
              <a:latin typeface="Calibri"/>
              <a:cs typeface="Calibri"/>
            </a:endParaRPr>
          </a:p>
          <a:p>
            <a:pPr marL="355600" marR="5080" indent="-343535">
              <a:lnSpc>
                <a:spcPct val="101400"/>
              </a:lnSpc>
              <a:buAutoNum type="arabicPeriod"/>
              <a:tabLst>
                <a:tab pos="355600" algn="l"/>
                <a:tab pos="356235" algn="l"/>
                <a:tab pos="1535430" algn="l"/>
                <a:tab pos="2068830" algn="l"/>
                <a:tab pos="2536825" algn="l"/>
              </a:tabLst>
            </a:pP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4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5" dirty="0">
                <a:latin typeface="Calibri"/>
                <a:cs typeface="Calibri"/>
              </a:rPr>
              <a:t>nt</a:t>
            </a:r>
            <a:r>
              <a:rPr sz="1400" dirty="0">
                <a:latin typeface="Calibri"/>
                <a:cs typeface="Calibri"/>
              </a:rPr>
              <a:t>ained	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m	</a:t>
            </a:r>
            <a:r>
              <a:rPr sz="1400" spc="-5" dirty="0">
                <a:latin typeface="Calibri"/>
                <a:cs typeface="Calibri"/>
              </a:rPr>
              <a:t>w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h	individual  </a:t>
            </a:r>
            <a:r>
              <a:rPr sz="1400" spc="-10" dirty="0">
                <a:latin typeface="Calibri"/>
                <a:cs typeface="Calibri"/>
              </a:rPr>
              <a:t>terrace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Individual </a:t>
            </a:r>
            <a:r>
              <a:rPr sz="1400" spc="-10" dirty="0">
                <a:latin typeface="Calibri"/>
                <a:cs typeface="Calibri"/>
              </a:rPr>
              <a:t>toilet/shower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45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Shelf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PPE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Working </a:t>
            </a:r>
            <a:r>
              <a:rPr sz="1400" spc="-5" dirty="0">
                <a:latin typeface="Calibri"/>
                <a:cs typeface="Calibri"/>
              </a:rPr>
              <a:t>area </a:t>
            </a:r>
            <a:r>
              <a:rPr sz="1400" spc="-10" dirty="0">
                <a:latin typeface="Calibri"/>
                <a:cs typeface="Calibri"/>
              </a:rPr>
              <a:t>[Staff </a:t>
            </a:r>
            <a:r>
              <a:rPr sz="1400" spc="-5" dirty="0">
                <a:latin typeface="Calibri"/>
                <a:cs typeface="Calibri"/>
              </a:rPr>
              <a:t>only]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entrance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Staff entrance</a:t>
            </a:r>
            <a:r>
              <a:rPr sz="1400" spc="-5" dirty="0">
                <a:latin typeface="Calibri"/>
                <a:cs typeface="Calibri"/>
              </a:rPr>
              <a:t> only</a:t>
            </a:r>
            <a:endParaRPr sz="1400">
              <a:latin typeface="Calibri"/>
              <a:cs typeface="Calibri"/>
            </a:endParaRPr>
          </a:p>
          <a:p>
            <a:pPr marL="355600" marR="5080" indent="-342900">
              <a:lnSpc>
                <a:spcPts val="1610"/>
              </a:lnSpc>
              <a:spcBef>
                <a:spcPts val="11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Space </a:t>
            </a:r>
            <a:r>
              <a:rPr sz="1400" spc="-15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cleaning and </a:t>
            </a:r>
            <a:r>
              <a:rPr sz="1400" spc="-5" dirty="0">
                <a:latin typeface="Calibri"/>
                <a:cs typeface="Calibri"/>
              </a:rPr>
              <a:t>disinfection of  items.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25918" y="1242860"/>
            <a:ext cx="9605645" cy="4700905"/>
            <a:chOff x="1625918" y="1242860"/>
            <a:chExt cx="9605645" cy="4700905"/>
          </a:xfrm>
        </p:grpSpPr>
        <p:sp>
          <p:nvSpPr>
            <p:cNvPr id="4" name="object 4"/>
            <p:cNvSpPr/>
            <p:nvPr/>
          </p:nvSpPr>
          <p:spPr>
            <a:xfrm>
              <a:off x="1625918" y="1242860"/>
              <a:ext cx="7213324" cy="4700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200" y="1259636"/>
              <a:ext cx="4297680" cy="3047365"/>
            </a:xfrm>
            <a:custGeom>
              <a:avLst/>
              <a:gdLst/>
              <a:ahLst/>
              <a:cxnLst/>
              <a:rect l="l" t="t" r="r" b="b"/>
              <a:pathLst>
                <a:path w="4297680" h="3047365">
                  <a:moveTo>
                    <a:pt x="4297184" y="0"/>
                  </a:moveTo>
                  <a:lnTo>
                    <a:pt x="0" y="0"/>
                  </a:lnTo>
                  <a:lnTo>
                    <a:pt x="0" y="3046984"/>
                  </a:lnTo>
                  <a:lnTo>
                    <a:pt x="4297184" y="304698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262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</a:t>
            </a:r>
            <a:r>
              <a:rPr spc="-9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940" y="1267459"/>
            <a:ext cx="2760980" cy="214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indent="-29845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1150" algn="l"/>
              </a:tabLst>
            </a:pPr>
            <a:r>
              <a:rPr sz="2400" spc="-15" dirty="0">
                <a:latin typeface="Calibri"/>
                <a:cs typeface="Calibri"/>
              </a:rPr>
              <a:t>Staff</a:t>
            </a:r>
            <a:r>
              <a:rPr sz="2400" spc="-5" dirty="0">
                <a:latin typeface="Calibri"/>
                <a:cs typeface="Calibri"/>
              </a:rPr>
              <a:t> entry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64769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this point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staff:</a:t>
            </a:r>
            <a:endParaRPr sz="1800">
              <a:latin typeface="Calibri"/>
              <a:cs typeface="Calibri"/>
            </a:endParaRPr>
          </a:p>
          <a:p>
            <a:pPr marL="927100" lvl="1" indent="-686435">
              <a:lnSpc>
                <a:spcPct val="100000"/>
              </a:lnSpc>
              <a:spcBef>
                <a:spcPts val="20"/>
              </a:spcBef>
              <a:buChar char="•"/>
              <a:tabLst>
                <a:tab pos="927100" algn="l"/>
                <a:tab pos="927735" algn="l"/>
              </a:tabLst>
            </a:pPr>
            <a:r>
              <a:rPr sz="1800" spc="-10" dirty="0">
                <a:latin typeface="Calibri"/>
                <a:cs typeface="Calibri"/>
              </a:rPr>
              <a:t>receive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mask;</a:t>
            </a:r>
            <a:endParaRPr sz="1800">
              <a:latin typeface="Calibri"/>
              <a:cs typeface="Calibri"/>
            </a:endParaRPr>
          </a:p>
          <a:p>
            <a:pPr marL="927100" lvl="1" indent="-686435">
              <a:lnSpc>
                <a:spcPts val="2125"/>
              </a:lnSpc>
              <a:spcBef>
                <a:spcPts val="50"/>
              </a:spcBef>
              <a:buChar char="•"/>
              <a:tabLst>
                <a:tab pos="927100" algn="l"/>
                <a:tab pos="927735" algn="l"/>
              </a:tabLst>
            </a:pPr>
            <a:r>
              <a:rPr sz="1800" spc="-10" dirty="0">
                <a:latin typeface="Calibri"/>
                <a:cs typeface="Calibri"/>
              </a:rPr>
              <a:t>wash </a:t>
            </a:r>
            <a:r>
              <a:rPr sz="1800" spc="-5" dirty="0">
                <a:latin typeface="Calibri"/>
                <a:cs typeface="Calibri"/>
              </a:rPr>
              <a:t>their hands;</a:t>
            </a:r>
            <a:endParaRPr sz="1800">
              <a:latin typeface="Calibri"/>
              <a:cs typeface="Calibri"/>
            </a:endParaRPr>
          </a:p>
          <a:p>
            <a:pPr marL="927100" lvl="1" indent="-686435">
              <a:lnSpc>
                <a:spcPts val="2125"/>
              </a:lnSpc>
              <a:buChar char="•"/>
              <a:tabLst>
                <a:tab pos="927100" algn="l"/>
                <a:tab pos="927735" algn="l"/>
              </a:tabLst>
            </a:pPr>
            <a:r>
              <a:rPr sz="1800" dirty="0">
                <a:latin typeface="Calibri"/>
                <a:cs typeface="Calibri"/>
              </a:rPr>
              <a:t>check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temperature;</a:t>
            </a:r>
            <a:endParaRPr sz="1800">
              <a:latin typeface="Calibri"/>
              <a:cs typeface="Calibri"/>
            </a:endParaRPr>
          </a:p>
          <a:p>
            <a:pPr marL="927100" lvl="1" indent="-686435">
              <a:lnSpc>
                <a:spcPct val="100000"/>
              </a:lnSpc>
              <a:spcBef>
                <a:spcPts val="50"/>
              </a:spcBef>
              <a:buChar char="•"/>
              <a:tabLst>
                <a:tab pos="927100" algn="l"/>
                <a:tab pos="927735" algn="l"/>
              </a:tabLst>
            </a:pPr>
            <a:r>
              <a:rPr sz="1800" spc="-15" dirty="0">
                <a:latin typeface="Calibri"/>
                <a:cs typeface="Calibri"/>
              </a:rPr>
              <a:t>record</a:t>
            </a:r>
            <a:r>
              <a:rPr sz="1800" spc="-5" dirty="0">
                <a:latin typeface="Calibri"/>
                <a:cs typeface="Calibri"/>
              </a:rPr>
              <a:t> presence.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25917" y="1242860"/>
            <a:ext cx="9605645" cy="4700905"/>
            <a:chOff x="1625917" y="1242860"/>
            <a:chExt cx="9605645" cy="4700905"/>
          </a:xfrm>
        </p:grpSpPr>
        <p:sp>
          <p:nvSpPr>
            <p:cNvPr id="4" name="object 4"/>
            <p:cNvSpPr/>
            <p:nvPr/>
          </p:nvSpPr>
          <p:spPr>
            <a:xfrm>
              <a:off x="1625917" y="1242860"/>
              <a:ext cx="8280085" cy="4700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200" y="1259624"/>
              <a:ext cx="4297680" cy="2216150"/>
            </a:xfrm>
            <a:custGeom>
              <a:avLst/>
              <a:gdLst/>
              <a:ahLst/>
              <a:cxnLst/>
              <a:rect l="l" t="t" r="r" b="b"/>
              <a:pathLst>
                <a:path w="4297680" h="2216150">
                  <a:moveTo>
                    <a:pt x="4297184" y="0"/>
                  </a:moveTo>
                  <a:lnTo>
                    <a:pt x="0" y="0"/>
                  </a:lnTo>
                  <a:lnTo>
                    <a:pt x="0" y="2215997"/>
                  </a:lnTo>
                  <a:lnTo>
                    <a:pt x="4297184" y="2215997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262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</a:t>
            </a:r>
            <a:r>
              <a:rPr spc="-9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711" y="1267459"/>
            <a:ext cx="413956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2. Changing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room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</a:pPr>
            <a:r>
              <a:rPr sz="1800" spc="-5" dirty="0">
                <a:latin typeface="Calibri"/>
                <a:cs typeface="Calibri"/>
              </a:rPr>
              <a:t>Male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female </a:t>
            </a:r>
            <a:r>
              <a:rPr sz="1800" dirty="0">
                <a:latin typeface="Calibri"/>
                <a:cs typeface="Calibri"/>
              </a:rPr>
              <a:t>changing </a:t>
            </a:r>
            <a:r>
              <a:rPr sz="1800" spc="-10" dirty="0">
                <a:latin typeface="Calibri"/>
                <a:cs typeface="Calibri"/>
              </a:rPr>
              <a:t>rooms </a:t>
            </a:r>
            <a:r>
              <a:rPr sz="1800" spc="-15" dirty="0">
                <a:latin typeface="Calibri"/>
                <a:cs typeface="Calibri"/>
              </a:rPr>
              <a:t>to remove  </a:t>
            </a:r>
            <a:r>
              <a:rPr sz="1800" spc="-10" dirty="0">
                <a:latin typeface="Calibri"/>
                <a:cs typeface="Calibri"/>
              </a:rPr>
              <a:t>personal </a:t>
            </a:r>
            <a:r>
              <a:rPr sz="1800" spc="-5" dirty="0">
                <a:latin typeface="Calibri"/>
                <a:cs typeface="Calibri"/>
              </a:rPr>
              <a:t>clothes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wear scrubs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boots  [or closed shoes]. </a:t>
            </a:r>
            <a:r>
              <a:rPr sz="1800" spc="-15" dirty="0">
                <a:latin typeface="Calibri"/>
                <a:cs typeface="Calibri"/>
              </a:rPr>
              <a:t>Staff </a:t>
            </a:r>
            <a:r>
              <a:rPr sz="1800" spc="-10" dirty="0">
                <a:latin typeface="Calibri"/>
                <a:cs typeface="Calibri"/>
              </a:rPr>
              <a:t>toilets are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nearby.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00200" y="1249085"/>
            <a:ext cx="9631680" cy="4700905"/>
            <a:chOff x="1600200" y="1249085"/>
            <a:chExt cx="9631680" cy="4700905"/>
          </a:xfrm>
        </p:grpSpPr>
        <p:sp>
          <p:nvSpPr>
            <p:cNvPr id="4" name="object 4"/>
            <p:cNvSpPr/>
            <p:nvPr/>
          </p:nvSpPr>
          <p:spPr>
            <a:xfrm>
              <a:off x="1600200" y="1249085"/>
              <a:ext cx="8280085" cy="47007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200" y="1259636"/>
              <a:ext cx="4297680" cy="3047365"/>
            </a:xfrm>
            <a:custGeom>
              <a:avLst/>
              <a:gdLst/>
              <a:ahLst/>
              <a:cxnLst/>
              <a:rect l="l" t="t" r="r" b="b"/>
              <a:pathLst>
                <a:path w="4297680" h="3047365">
                  <a:moveTo>
                    <a:pt x="4297184" y="0"/>
                  </a:moveTo>
                  <a:lnTo>
                    <a:pt x="0" y="0"/>
                  </a:lnTo>
                  <a:lnTo>
                    <a:pt x="0" y="3046984"/>
                  </a:lnTo>
                  <a:lnTo>
                    <a:pt x="4297184" y="3046984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262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</a:t>
            </a:r>
            <a:r>
              <a:rPr spc="-9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711" y="1267459"/>
            <a:ext cx="4138929" cy="214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3.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Triage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0600"/>
              </a:lnSpc>
            </a:pPr>
            <a:r>
              <a:rPr sz="1800" spc="-10" dirty="0">
                <a:latin typeface="Calibri"/>
                <a:cs typeface="Calibri"/>
              </a:rPr>
              <a:t>Patients are </a:t>
            </a:r>
            <a:r>
              <a:rPr sz="1800" spc="-15" dirty="0">
                <a:latin typeface="Calibri"/>
                <a:cs typeface="Calibri"/>
              </a:rPr>
              <a:t>investigated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individual  triage booths. </a:t>
            </a:r>
            <a:r>
              <a:rPr sz="1800" dirty="0">
                <a:latin typeface="Calibri"/>
                <a:cs typeface="Calibri"/>
              </a:rPr>
              <a:t>A one (1) </a:t>
            </a:r>
            <a:r>
              <a:rPr sz="1800" spc="-10" dirty="0">
                <a:latin typeface="Calibri"/>
                <a:cs typeface="Calibri"/>
              </a:rPr>
              <a:t>meter distance  fence </a:t>
            </a:r>
            <a:r>
              <a:rPr sz="1800" spc="-5" dirty="0">
                <a:latin typeface="Calibri"/>
                <a:cs typeface="Calibri"/>
              </a:rPr>
              <a:t>[1.2 </a:t>
            </a:r>
            <a:r>
              <a:rPr sz="1800" dirty="0">
                <a:latin typeface="Calibri"/>
                <a:cs typeface="Calibri"/>
              </a:rPr>
              <a:t>m </a:t>
            </a:r>
            <a:r>
              <a:rPr sz="1800" spc="-5" dirty="0">
                <a:latin typeface="Calibri"/>
                <a:cs typeface="Calibri"/>
              </a:rPr>
              <a:t>high] </a:t>
            </a:r>
            <a:r>
              <a:rPr sz="1800" spc="-15" dirty="0">
                <a:latin typeface="Calibri"/>
                <a:cs typeface="Calibri"/>
              </a:rPr>
              <a:t>separates </a:t>
            </a:r>
            <a:r>
              <a:rPr sz="1800" spc="-10" dirty="0">
                <a:latin typeface="Calibri"/>
                <a:cs typeface="Calibri"/>
              </a:rPr>
              <a:t>patients </a:t>
            </a:r>
            <a:r>
              <a:rPr sz="1800" spc="-15" dirty="0">
                <a:latin typeface="Calibri"/>
                <a:cs typeface="Calibri"/>
              </a:rPr>
              <a:t>form  </a:t>
            </a:r>
            <a:r>
              <a:rPr sz="1800" spc="-35" dirty="0">
                <a:latin typeface="Calibri"/>
                <a:cs typeface="Calibri"/>
              </a:rPr>
              <a:t>staff.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facility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completely </a:t>
            </a:r>
            <a:r>
              <a:rPr sz="1800" dirty="0">
                <a:latin typeface="Calibri"/>
                <a:cs typeface="Calibri"/>
              </a:rPr>
              <a:t>open [no  </a:t>
            </a:r>
            <a:r>
              <a:rPr sz="1800" spc="-10" dirty="0">
                <a:latin typeface="Calibri"/>
                <a:cs typeface="Calibri"/>
              </a:rPr>
              <a:t>doors]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proper </a:t>
            </a:r>
            <a:r>
              <a:rPr sz="1800" spc="-15" dirty="0">
                <a:latin typeface="Calibri"/>
                <a:cs typeface="Calibri"/>
              </a:rPr>
              <a:t>natural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ventilation.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25917" y="1259636"/>
            <a:ext cx="9605645" cy="4700905"/>
            <a:chOff x="1625917" y="1259636"/>
            <a:chExt cx="9605645" cy="4700905"/>
          </a:xfrm>
        </p:grpSpPr>
        <p:sp>
          <p:nvSpPr>
            <p:cNvPr id="4" name="object 4"/>
            <p:cNvSpPr/>
            <p:nvPr/>
          </p:nvSpPr>
          <p:spPr>
            <a:xfrm>
              <a:off x="1625917" y="1259636"/>
              <a:ext cx="8280085" cy="4700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4200" y="1259636"/>
              <a:ext cx="4297680" cy="3878579"/>
            </a:xfrm>
            <a:custGeom>
              <a:avLst/>
              <a:gdLst/>
              <a:ahLst/>
              <a:cxnLst/>
              <a:rect l="l" t="t" r="r" b="b"/>
              <a:pathLst>
                <a:path w="4297680" h="3878579">
                  <a:moveTo>
                    <a:pt x="4297184" y="0"/>
                  </a:moveTo>
                  <a:lnTo>
                    <a:pt x="0" y="0"/>
                  </a:lnTo>
                  <a:lnTo>
                    <a:pt x="0" y="3877983"/>
                  </a:lnTo>
                  <a:lnTo>
                    <a:pt x="4297184" y="3877983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262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</a:t>
            </a:r>
            <a:r>
              <a:rPr spc="-9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940" y="1267459"/>
            <a:ext cx="413639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4. </a:t>
            </a:r>
            <a:r>
              <a:rPr sz="2400" spc="-30" dirty="0">
                <a:latin typeface="Calibri"/>
                <a:cs typeface="Calibri"/>
              </a:rPr>
              <a:t>Triage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-Donning/Doffing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1099"/>
              </a:lnSpc>
            </a:pPr>
            <a:r>
              <a:rPr sz="1800" spc="-15" dirty="0">
                <a:latin typeface="Calibri"/>
                <a:cs typeface="Calibri"/>
              </a:rPr>
              <a:t>Staff </a:t>
            </a:r>
            <a:r>
              <a:rPr sz="1800" spc="-5" dirty="0">
                <a:latin typeface="Calibri"/>
                <a:cs typeface="Calibri"/>
              </a:rPr>
              <a:t>can wear specific PPE </a:t>
            </a:r>
            <a:r>
              <a:rPr sz="1800" spc="-15" dirty="0">
                <a:latin typeface="Calibri"/>
                <a:cs typeface="Calibri"/>
              </a:rPr>
              <a:t>before </a:t>
            </a:r>
            <a:r>
              <a:rPr sz="1800" spc="-5" dirty="0">
                <a:latin typeface="Calibri"/>
                <a:cs typeface="Calibri"/>
              </a:rPr>
              <a:t>going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patient at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triage.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7600"/>
            <a:ext cx="12186285" cy="4786630"/>
            <a:chOff x="0" y="1247600"/>
            <a:chExt cx="12186285" cy="4786630"/>
          </a:xfrm>
        </p:grpSpPr>
        <p:sp>
          <p:nvSpPr>
            <p:cNvPr id="3" name="object 3"/>
            <p:cNvSpPr/>
            <p:nvPr/>
          </p:nvSpPr>
          <p:spPr>
            <a:xfrm>
              <a:off x="0" y="6021287"/>
              <a:ext cx="12186285" cy="0"/>
            </a:xfrm>
            <a:custGeom>
              <a:avLst/>
              <a:gdLst/>
              <a:ahLst/>
              <a:cxnLst/>
              <a:rect l="l" t="t" r="r" b="b"/>
              <a:pathLst>
                <a:path w="12186285">
                  <a:moveTo>
                    <a:pt x="0" y="0"/>
                  </a:moveTo>
                  <a:lnTo>
                    <a:pt x="12185776" y="0"/>
                  </a:lnTo>
                </a:path>
              </a:pathLst>
            </a:custGeom>
            <a:ln w="2538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Patient’s</a:t>
            </a:r>
            <a:r>
              <a:rPr sz="3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ahoma"/>
                <a:cs typeface="Tahoma"/>
              </a:rPr>
              <a:t>flow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9002" y="388264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3081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400" dirty="0">
                <a:latin typeface="Calibri"/>
                <a:cs typeface="Calibri"/>
              </a:rPr>
              <a:t>1.	</a:t>
            </a: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entry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53413"/>
            <a:ext cx="12186285" cy="4780915"/>
            <a:chOff x="0" y="1253413"/>
            <a:chExt cx="12186285" cy="4780915"/>
          </a:xfrm>
        </p:grpSpPr>
        <p:sp>
          <p:nvSpPr>
            <p:cNvPr id="3" name="object 3"/>
            <p:cNvSpPr/>
            <p:nvPr/>
          </p:nvSpPr>
          <p:spPr>
            <a:xfrm>
              <a:off x="1600199" y="1253413"/>
              <a:ext cx="8331200" cy="47151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4199" y="1259636"/>
              <a:ext cx="4297680" cy="4709160"/>
            </a:xfrm>
            <a:custGeom>
              <a:avLst/>
              <a:gdLst/>
              <a:ahLst/>
              <a:cxnLst/>
              <a:rect l="l" t="t" r="r" b="b"/>
              <a:pathLst>
                <a:path w="4297680" h="4709160">
                  <a:moveTo>
                    <a:pt x="4297184" y="0"/>
                  </a:moveTo>
                  <a:lnTo>
                    <a:pt x="0" y="0"/>
                  </a:lnTo>
                  <a:lnTo>
                    <a:pt x="0" y="4708982"/>
                  </a:lnTo>
                  <a:lnTo>
                    <a:pt x="4297184" y="4708982"/>
                  </a:lnTo>
                  <a:lnTo>
                    <a:pt x="4297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2621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</a:t>
            </a:r>
            <a:r>
              <a:rPr spc="-95" dirty="0"/>
              <a:t> </a:t>
            </a:r>
            <a:r>
              <a:rPr spc="-5" dirty="0"/>
              <a:t>flow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711" y="1267459"/>
            <a:ext cx="4139565" cy="1595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5. </a:t>
            </a:r>
            <a:r>
              <a:rPr sz="2400" spc="-25" dirty="0">
                <a:latin typeface="Calibri"/>
                <a:cs typeface="Calibri"/>
              </a:rPr>
              <a:t>Wards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Staff </a:t>
            </a:r>
            <a:r>
              <a:rPr sz="2400" spc="-10" dirty="0">
                <a:latin typeface="Calibri"/>
                <a:cs typeface="Calibri"/>
              </a:rPr>
              <a:t>area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Calibri"/>
              <a:cs typeface="Calibri"/>
            </a:endParaRPr>
          </a:p>
          <a:p>
            <a:pPr marL="12700" marR="5080" algn="just">
              <a:lnSpc>
                <a:spcPct val="101699"/>
              </a:lnSpc>
            </a:pPr>
            <a:r>
              <a:rPr sz="1800" spc="-10" dirty="0">
                <a:latin typeface="Calibri"/>
                <a:cs typeface="Calibri"/>
              </a:rPr>
              <a:t>Each </a:t>
            </a:r>
            <a:r>
              <a:rPr sz="1800" spc="-15" dirty="0">
                <a:latin typeface="Calibri"/>
                <a:cs typeface="Calibri"/>
              </a:rPr>
              <a:t>ward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equipped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working </a:t>
            </a:r>
            <a:r>
              <a:rPr sz="1800" spc="-5" dirty="0">
                <a:latin typeface="Calibri"/>
                <a:cs typeface="Calibri"/>
              </a:rPr>
              <a:t>space 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20" dirty="0">
                <a:latin typeface="Calibri"/>
                <a:cs typeface="Calibri"/>
              </a:rPr>
              <a:t>staff </a:t>
            </a:r>
            <a:r>
              <a:rPr sz="1800" spc="-5" dirty="0">
                <a:latin typeface="Calibri"/>
                <a:cs typeface="Calibri"/>
              </a:rPr>
              <a:t>where </a:t>
            </a:r>
            <a:r>
              <a:rPr sz="1800" spc="-10" dirty="0">
                <a:latin typeface="Calibri"/>
                <a:cs typeface="Calibri"/>
              </a:rPr>
              <a:t>patients are </a:t>
            </a:r>
            <a:r>
              <a:rPr sz="1800" dirty="0">
                <a:latin typeface="Calibri"/>
                <a:cs typeface="Calibri"/>
              </a:rPr>
              <a:t>not </a:t>
            </a:r>
            <a:r>
              <a:rPr sz="1800" spc="-5" dirty="0">
                <a:latin typeface="Calibri"/>
                <a:cs typeface="Calibri"/>
              </a:rPr>
              <a:t>allowed.  </a:t>
            </a:r>
            <a:r>
              <a:rPr sz="1800" spc="-10" dirty="0">
                <a:latin typeface="Calibri"/>
                <a:cs typeface="Calibri"/>
              </a:rPr>
              <a:t>More information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next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chapter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5125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Staff’s flow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Entrance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235889"/>
            <a:ext cx="9601200" cy="4720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7600"/>
            <a:ext cx="12186285" cy="4786630"/>
            <a:chOff x="0" y="1247600"/>
            <a:chExt cx="121862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13338" y="1467611"/>
            <a:ext cx="185610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9002" y="3882644"/>
            <a:ext cx="641350" cy="38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7600"/>
            <a:ext cx="12186285" cy="4786630"/>
            <a:chOff x="0" y="1247600"/>
            <a:chExt cx="121862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85610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002" y="3553459"/>
            <a:ext cx="845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7600"/>
            <a:ext cx="12186285" cy="4786630"/>
            <a:chOff x="0" y="1247600"/>
            <a:chExt cx="121862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3646" y="302862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13338" y="1467611"/>
            <a:ext cx="1856105" cy="888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9002" y="3020059"/>
            <a:ext cx="845185" cy="1250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05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1247600"/>
            <a:ext cx="12211685" cy="4786630"/>
            <a:chOff x="-12700" y="1247600"/>
            <a:chExt cx="12211685" cy="4786630"/>
          </a:xfrm>
        </p:grpSpPr>
        <p:sp>
          <p:nvSpPr>
            <p:cNvPr id="3" name="object 3"/>
            <p:cNvSpPr/>
            <p:nvPr/>
          </p:nvSpPr>
          <p:spPr>
            <a:xfrm>
              <a:off x="466890" y="1259631"/>
              <a:ext cx="8382150" cy="47438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67399" y="3810000"/>
              <a:ext cx="3962400" cy="2031364"/>
            </a:xfrm>
            <a:custGeom>
              <a:avLst/>
              <a:gdLst/>
              <a:ahLst/>
              <a:cxnLst/>
              <a:rect l="l" t="t" r="r" b="b"/>
              <a:pathLst>
                <a:path w="3962400" h="2031364">
                  <a:moveTo>
                    <a:pt x="3962400" y="0"/>
                  </a:moveTo>
                  <a:lnTo>
                    <a:pt x="0" y="0"/>
                  </a:lnTo>
                  <a:lnTo>
                    <a:pt x="0" y="2031326"/>
                  </a:lnTo>
                  <a:lnTo>
                    <a:pt x="3962400" y="2031326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67399" y="1247600"/>
              <a:ext cx="4267198" cy="35813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399" y="3048000"/>
              <a:ext cx="2132965" cy="1904364"/>
            </a:xfrm>
            <a:custGeom>
              <a:avLst/>
              <a:gdLst/>
              <a:ahLst/>
              <a:cxnLst/>
              <a:rect l="l" t="t" r="r" b="b"/>
              <a:pathLst>
                <a:path w="2132965" h="1904364">
                  <a:moveTo>
                    <a:pt x="0" y="0"/>
                  </a:moveTo>
                  <a:lnTo>
                    <a:pt x="2132511" y="0"/>
                  </a:lnTo>
                  <a:lnTo>
                    <a:pt x="2132511" y="1904028"/>
                  </a:lnTo>
                  <a:lnTo>
                    <a:pt x="0" y="1904028"/>
                  </a:lnTo>
                  <a:lnTo>
                    <a:pt x="0" y="0"/>
                  </a:lnTo>
                  <a:close/>
                </a:path>
              </a:pathLst>
            </a:custGeom>
            <a:ln w="25387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59949" y="3892385"/>
              <a:ext cx="241176" cy="2161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98197" y="4072568"/>
              <a:ext cx="241176" cy="2161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02331" y="3560910"/>
              <a:ext cx="241176" cy="216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09600" y="6096000"/>
            <a:ext cx="2285530" cy="699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5631" y="401828"/>
            <a:ext cx="3176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Patient’s</a:t>
            </a:r>
            <a:r>
              <a:rPr spc="-75" dirty="0"/>
              <a:t> </a:t>
            </a:r>
            <a:r>
              <a:rPr spc="-5" dirty="0"/>
              <a:t>flow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13338" y="1467611"/>
            <a:ext cx="1856105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5" dirty="0">
                <a:latin typeface="Calibri"/>
                <a:cs typeface="Calibri"/>
              </a:rPr>
              <a:t> entry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Reception/screening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5" dirty="0">
                <a:latin typeface="Calibri"/>
                <a:cs typeface="Calibri"/>
              </a:rPr>
              <a:t>Waiting</a:t>
            </a:r>
            <a:r>
              <a:rPr sz="1400" spc="-9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room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spcBef>
                <a:spcPts val="2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10" dirty="0">
                <a:latin typeface="Calibri"/>
                <a:cs typeface="Calibri"/>
              </a:rPr>
              <a:t>Patient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toilets</a:t>
            </a:r>
            <a:endParaRPr sz="1400">
              <a:latin typeface="Calibri"/>
              <a:cs typeface="Calibri"/>
            </a:endParaRPr>
          </a:p>
          <a:p>
            <a:pPr marL="355600" indent="-343535">
              <a:lnSpc>
                <a:spcPts val="163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sz="1400" spc="-20" dirty="0">
                <a:latin typeface="Calibri"/>
                <a:cs typeface="Calibri"/>
              </a:rPr>
              <a:t>Triage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9002" y="3553459"/>
            <a:ext cx="845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  <a:spcBef>
                <a:spcPts val="1150"/>
              </a:spcBef>
            </a:pP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550545">
              <a:lnSpc>
                <a:spcPts val="1430"/>
              </a:lnSpc>
            </a:pPr>
            <a:r>
              <a:rPr sz="1200" dirty="0"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3646" y="3028620"/>
            <a:ext cx="241176" cy="216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52699" y="3020059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7894" y="2939885"/>
            <a:ext cx="241176" cy="21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256947" y="293166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pc="-5" dirty="0"/>
              <a:t>HE</a:t>
            </a:r>
            <a:r>
              <a:rPr dirty="0"/>
              <a:t>A</a:t>
            </a:r>
            <a:r>
              <a:rPr spc="5" dirty="0"/>
              <a:t>L</a:t>
            </a:r>
            <a:r>
              <a:rPr spc="-10" dirty="0"/>
              <a:t>T</a:t>
            </a:r>
            <a:r>
              <a:rPr dirty="0"/>
              <a:t>H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90" dirty="0"/>
              <a:t>EMERGENCIES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436169" y="6515859"/>
            <a:ext cx="629920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p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og</a:t>
            </a:r>
            <a:r>
              <a:rPr sz="1100" spc="-90" dirty="0">
                <a:solidFill>
                  <a:srgbClr val="1E7FB8"/>
                </a:solidFill>
                <a:latin typeface="Corbel"/>
                <a:cs typeface="Corbel"/>
              </a:rPr>
              <a:t>r</a:t>
            </a:r>
            <a:r>
              <a:rPr sz="1100" spc="-85" dirty="0">
                <a:solidFill>
                  <a:srgbClr val="1E7FB8"/>
                </a:solidFill>
                <a:latin typeface="Corbel"/>
                <a:cs typeface="Corbel"/>
              </a:rPr>
              <a:t>a</a:t>
            </a:r>
            <a:r>
              <a:rPr sz="1100" spc="-80" dirty="0">
                <a:solidFill>
                  <a:srgbClr val="1E7FB8"/>
                </a:solidFill>
                <a:latin typeface="Corbel"/>
                <a:cs typeface="Corbel"/>
              </a:rPr>
              <a:t>mm</a:t>
            </a:r>
            <a:r>
              <a:rPr sz="1100" dirty="0">
                <a:solidFill>
                  <a:srgbClr val="1E7FB8"/>
                </a:solidFill>
                <a:latin typeface="Corbel"/>
                <a:cs typeface="Corbel"/>
              </a:rPr>
              <a:t>e</a:t>
            </a:r>
            <a:endParaRPr sz="1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2338</Words>
  <Application>Microsoft Office PowerPoint</Application>
  <PresentationFormat>Custom</PresentationFormat>
  <Paragraphs>583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Patient’s flow</vt:lpstr>
      <vt:lpstr>Patient’s flow</vt:lpstr>
      <vt:lpstr>Patient’s flow</vt:lpstr>
      <vt:lpstr>Patient’s flow</vt:lpstr>
      <vt:lpstr>PowerPoint Presentation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</vt:lpstr>
      <vt:lpstr>Patient’s flow – Worsening &amp; improving medical condition</vt:lpstr>
      <vt:lpstr>Patient’s flow – Worsening &amp; improving medical condition</vt:lpstr>
      <vt:lpstr>Patient’s flow – Worsening &amp; improving medical condition</vt:lpstr>
      <vt:lpstr>Patient’s flow – Worsening &amp; improving medical condition</vt:lpstr>
      <vt:lpstr>Patient’s flow – Worsening &amp; improving medical condition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mild &amp; moderate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Patient’s flow / severe &amp; critical cases</vt:lpstr>
      <vt:lpstr>Staff’s flow</vt:lpstr>
      <vt:lpstr>Staff’s flow</vt:lpstr>
      <vt:lpstr>Staff’s flow</vt:lpstr>
      <vt:lpstr>Staff’s flow</vt:lpstr>
      <vt:lpstr>Staff’s flow</vt:lpstr>
      <vt:lpstr>Staff’s flow - Entrance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Patient’s flow</dc:title>
  <dc:creator>User</dc:creator>
  <cp:lastModifiedBy>Windows User</cp:lastModifiedBy>
  <cp:revision>3</cp:revision>
  <dcterms:created xsi:type="dcterms:W3CDTF">2020-03-28T11:51:03Z</dcterms:created>
  <dcterms:modified xsi:type="dcterms:W3CDTF">2020-03-28T16:23:47Z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LastSaved">
    <vt:filetime>2020-03-28T00:00:00Z</vt:filetime>
  </property>
</Properties>
</file>