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1"/>
  </p:notesMasterIdLst>
  <p:sldIdLst>
    <p:sldId id="256" r:id="rId5"/>
    <p:sldId id="283" r:id="rId6"/>
    <p:sldId id="284" r:id="rId7"/>
    <p:sldId id="300" r:id="rId8"/>
    <p:sldId id="258" r:id="rId9"/>
    <p:sldId id="261" r:id="rId10"/>
    <p:sldId id="263" r:id="rId11"/>
    <p:sldId id="285" r:id="rId12"/>
    <p:sldId id="288" r:id="rId13"/>
    <p:sldId id="318" r:id="rId14"/>
    <p:sldId id="289" r:id="rId15"/>
    <p:sldId id="290" r:id="rId16"/>
    <p:sldId id="291" r:id="rId17"/>
    <p:sldId id="316" r:id="rId18"/>
    <p:sldId id="293" r:id="rId19"/>
    <p:sldId id="294" r:id="rId20"/>
    <p:sldId id="295" r:id="rId21"/>
    <p:sldId id="296" r:id="rId22"/>
    <p:sldId id="297" r:id="rId23"/>
    <p:sldId id="298" r:id="rId24"/>
    <p:sldId id="299" r:id="rId25"/>
    <p:sldId id="302" r:id="rId26"/>
    <p:sldId id="301" r:id="rId27"/>
    <p:sldId id="303" r:id="rId28"/>
    <p:sldId id="304" r:id="rId29"/>
    <p:sldId id="305" r:id="rId30"/>
    <p:sldId id="306" r:id="rId31"/>
    <p:sldId id="307" r:id="rId32"/>
    <p:sldId id="308" r:id="rId33"/>
    <p:sldId id="309" r:id="rId34"/>
    <p:sldId id="310" r:id="rId35"/>
    <p:sldId id="311" r:id="rId36"/>
    <p:sldId id="312" r:id="rId37"/>
    <p:sldId id="313" r:id="rId38"/>
    <p:sldId id="314" r:id="rId39"/>
    <p:sldId id="315" r:id="rId40"/>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65" autoAdjust="0"/>
    <p:restoredTop sz="91860" autoAdjust="0"/>
  </p:normalViewPr>
  <p:slideViewPr>
    <p:cSldViewPr>
      <p:cViewPr varScale="1">
        <p:scale>
          <a:sx n="70" d="100"/>
          <a:sy n="70" d="100"/>
        </p:scale>
        <p:origin x="304" y="5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0" Type="http://schemas.openxmlformats.org/officeDocument/2006/relationships/slide" Target="slides/slide16.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80495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38600" y="857250"/>
            <a:ext cx="4114800" cy="2314575"/>
          </a:xfrm>
          <a:prstGeom prst="rect">
            <a:avLst/>
          </a:prstGeom>
          <a:noFill/>
          <a:ln w="12700">
            <a:solidFill>
              <a:prstClr val="black"/>
            </a:solidFill>
          </a:ln>
        </p:spPr>
      </p:sp>
      <p:sp>
        <p:nvSpPr>
          <p:cNvPr id="3" name="Notes Placeholder 2"/>
          <p:cNvSpPr>
            <a:spLocks noGrp="1"/>
          </p:cNvSpPr>
          <p:nvPr>
            <p:ph type="body" idx="1"/>
          </p:nvPr>
        </p:nvSpPr>
        <p:spPr>
          <a:xfrm>
            <a:off x="1219200" y="3300413"/>
            <a:ext cx="9753600" cy="2700337"/>
          </a:xfrm>
          <a:prstGeom prst="rect">
            <a:avLst/>
          </a:prstGeom>
        </p:spPr>
        <p:txBody>
          <a:bodyPr/>
          <a:lstStyle/>
          <a:p>
            <a:r>
              <a:rPr lang="fr-CH" dirty="0"/>
              <a:t>Checklist/questions </a:t>
            </a:r>
            <a:r>
              <a:rPr lang="en-US" dirty="0"/>
              <a:t>about alignment with human rights and implementation status</a:t>
            </a:r>
          </a:p>
        </p:txBody>
      </p:sp>
    </p:spTree>
    <p:extLst>
      <p:ext uri="{BB962C8B-B14F-4D97-AF65-F5344CB8AC3E}">
        <p14:creationId xmlns:p14="http://schemas.microsoft.com/office/powerpoint/2010/main" val="38038742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38600" y="857250"/>
            <a:ext cx="4114800" cy="2314575"/>
          </a:xfrm>
          <a:prstGeom prst="rect">
            <a:avLst/>
          </a:prstGeom>
          <a:noFill/>
          <a:ln w="12700">
            <a:solidFill>
              <a:prstClr val="black"/>
            </a:solidFill>
          </a:ln>
        </p:spPr>
      </p:sp>
      <p:sp>
        <p:nvSpPr>
          <p:cNvPr id="3" name="Notes Placeholder 2"/>
          <p:cNvSpPr>
            <a:spLocks noGrp="1"/>
          </p:cNvSpPr>
          <p:nvPr>
            <p:ph type="body" idx="1"/>
          </p:nvPr>
        </p:nvSpPr>
        <p:spPr>
          <a:xfrm>
            <a:off x="1219200" y="3300413"/>
            <a:ext cx="9753600" cy="2700337"/>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H" dirty="0"/>
              <a:t>Checklist/questions </a:t>
            </a:r>
            <a:r>
              <a:rPr lang="en-US" dirty="0"/>
              <a:t>about alignment with human rights and implementation status</a:t>
            </a:r>
          </a:p>
          <a:p>
            <a:endParaRPr lang="en-US" dirty="0"/>
          </a:p>
        </p:txBody>
      </p:sp>
    </p:spTree>
    <p:extLst>
      <p:ext uri="{BB962C8B-B14F-4D97-AF65-F5344CB8AC3E}">
        <p14:creationId xmlns:p14="http://schemas.microsoft.com/office/powerpoint/2010/main" val="8737428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38600" y="857250"/>
            <a:ext cx="4114800" cy="2314575"/>
          </a:xfrm>
          <a:prstGeom prst="rect">
            <a:avLst/>
          </a:prstGeom>
          <a:noFill/>
          <a:ln w="12700">
            <a:solidFill>
              <a:prstClr val="black"/>
            </a:solidFill>
          </a:ln>
        </p:spPr>
      </p:sp>
      <p:sp>
        <p:nvSpPr>
          <p:cNvPr id="3" name="Notes Placeholder 2"/>
          <p:cNvSpPr>
            <a:spLocks noGrp="1"/>
          </p:cNvSpPr>
          <p:nvPr>
            <p:ph type="body" idx="1"/>
          </p:nvPr>
        </p:nvSpPr>
        <p:spPr>
          <a:xfrm>
            <a:off x="1219200" y="3300413"/>
            <a:ext cx="9753600" cy="2700337"/>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Checklist of 5 criteria: guidelines, pharmacological and psychosocial interventions, training and supervision. Score 5/5</a:t>
            </a:r>
          </a:p>
        </p:txBody>
      </p:sp>
    </p:spTree>
    <p:extLst>
      <p:ext uri="{BB962C8B-B14F-4D97-AF65-F5344CB8AC3E}">
        <p14:creationId xmlns:p14="http://schemas.microsoft.com/office/powerpoint/2010/main" val="10661472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38600" y="857250"/>
            <a:ext cx="4114800" cy="2314575"/>
          </a:xfrm>
          <a:prstGeom prst="rect">
            <a:avLst/>
          </a:prstGeom>
          <a:noFill/>
          <a:ln w="12700">
            <a:solidFill>
              <a:prstClr val="black"/>
            </a:solidFill>
          </a:ln>
        </p:spPr>
      </p:sp>
      <p:sp>
        <p:nvSpPr>
          <p:cNvPr id="3" name="Notes Placeholder 2"/>
          <p:cNvSpPr>
            <a:spLocks noGrp="1"/>
          </p:cNvSpPr>
          <p:nvPr>
            <p:ph type="body" idx="1"/>
          </p:nvPr>
        </p:nvSpPr>
        <p:spPr>
          <a:xfrm>
            <a:off x="1219200" y="3300413"/>
            <a:ext cx="9753600" cy="2700337"/>
          </a:xfrm>
          <a:prstGeom prst="rect">
            <a:avLst/>
          </a:prstGeom>
        </p:spPr>
        <p:txBody>
          <a:bodyPr/>
          <a:lstStyle/>
          <a:p>
            <a:r>
              <a:rPr lang="en-US" dirty="0"/>
              <a:t>Checklist of 3 criteria: financial and human resources, implementation plan, and evidence of impact. Threshold core 2/3</a:t>
            </a:r>
          </a:p>
        </p:txBody>
      </p:sp>
    </p:spTree>
    <p:extLst>
      <p:ext uri="{BB962C8B-B14F-4D97-AF65-F5344CB8AC3E}">
        <p14:creationId xmlns:p14="http://schemas.microsoft.com/office/powerpoint/2010/main" val="4095235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38600" y="857250"/>
            <a:ext cx="4114800" cy="2314575"/>
          </a:xfrm>
          <a:prstGeom prst="rect">
            <a:avLst/>
          </a:prstGeom>
          <a:noFill/>
          <a:ln w="12700">
            <a:solidFill>
              <a:prstClr val="black"/>
            </a:solidFill>
          </a:ln>
        </p:spPr>
      </p:sp>
      <p:sp>
        <p:nvSpPr>
          <p:cNvPr id="3" name="Notes Placeholder 2"/>
          <p:cNvSpPr>
            <a:spLocks noGrp="1"/>
          </p:cNvSpPr>
          <p:nvPr>
            <p:ph type="body" idx="1"/>
          </p:nvPr>
        </p:nvSpPr>
        <p:spPr>
          <a:xfrm>
            <a:off x="1219200" y="3300413"/>
            <a:ext cx="9753600" cy="2700337"/>
          </a:xfrm>
          <a:prstGeom prst="rect">
            <a:avLst/>
          </a:prstGeom>
        </p:spPr>
        <p:txBody>
          <a:bodyPr/>
          <a:lstStyle/>
          <a:p>
            <a:r>
              <a:rPr lang="en-US" dirty="0"/>
              <a:t>Checklist: MHPSS preparedness plan, allocation of resources and evaluation of impact. Threshold  2/3 score</a:t>
            </a:r>
          </a:p>
        </p:txBody>
      </p:sp>
    </p:spTree>
    <p:extLst>
      <p:ext uri="{BB962C8B-B14F-4D97-AF65-F5344CB8AC3E}">
        <p14:creationId xmlns:p14="http://schemas.microsoft.com/office/powerpoint/2010/main" val="17034011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38600" y="857250"/>
            <a:ext cx="4114800" cy="2314575"/>
          </a:xfrm>
          <a:prstGeom prst="rect">
            <a:avLst/>
          </a:prstGeom>
          <a:noFill/>
          <a:ln w="12700">
            <a:solidFill>
              <a:prstClr val="black"/>
            </a:solidFill>
          </a:ln>
        </p:spPr>
      </p:sp>
      <p:sp>
        <p:nvSpPr>
          <p:cNvPr id="3" name="Notes Placeholder 2"/>
          <p:cNvSpPr>
            <a:spLocks noGrp="1"/>
          </p:cNvSpPr>
          <p:nvPr>
            <p:ph type="body" idx="1"/>
          </p:nvPr>
        </p:nvSpPr>
        <p:spPr>
          <a:xfrm>
            <a:off x="1219200" y="3300413"/>
            <a:ext cx="9753600" cy="2700337"/>
          </a:xfrm>
          <a:prstGeom prst="rect">
            <a:avLst/>
          </a:prstGeom>
        </p:spPr>
        <p:txBody>
          <a:bodyPr/>
          <a:lstStyle/>
          <a:p>
            <a:pPr lvl="0"/>
            <a:r>
              <a:rPr lang="en-US" sz="1200" kern="1200" dirty="0">
                <a:solidFill>
                  <a:schemeClr val="tx1"/>
                </a:solidFill>
                <a:effectLst/>
                <a:latin typeface="+mn-lt"/>
                <a:ea typeface="+mn-ea"/>
                <a:cs typeface="+mn-cs"/>
              </a:rPr>
              <a:t>1. This is the only objective with one indicator. Have been thinking hard to expand for this objective.</a:t>
            </a:r>
          </a:p>
          <a:p>
            <a:pPr lvl="0"/>
            <a:r>
              <a:rPr lang="en-US" sz="1200" kern="1200" dirty="0">
                <a:solidFill>
                  <a:schemeClr val="tx1"/>
                </a:solidFill>
                <a:effectLst/>
                <a:latin typeface="+mn-lt"/>
                <a:ea typeface="+mn-ea"/>
                <a:cs typeface="+mn-cs"/>
              </a:rPr>
              <a:t>2. Measuring research funding or research to policy uptake is desirable but not feasible. </a:t>
            </a:r>
          </a:p>
          <a:p>
            <a:pPr lvl="0"/>
            <a:r>
              <a:rPr lang="en-US" sz="1200" kern="1200" dirty="0">
                <a:solidFill>
                  <a:schemeClr val="tx1"/>
                </a:solidFill>
                <a:effectLst/>
                <a:latin typeface="+mn-lt"/>
                <a:ea typeface="+mn-ea"/>
                <a:cs typeface="+mn-cs"/>
              </a:rPr>
              <a:t>3. Best proxy indicator. Easy to measure – doing for dementia. Can disaggregate data by HIC/LMIC</a:t>
            </a:r>
          </a:p>
          <a:p>
            <a:pPr lvl="0"/>
            <a:r>
              <a:rPr lang="en-US" sz="1200" kern="1200" dirty="0">
                <a:solidFill>
                  <a:schemeClr val="tx1"/>
                </a:solidFill>
                <a:effectLst/>
                <a:latin typeface="+mn-lt"/>
                <a:ea typeface="+mn-ea"/>
                <a:cs typeface="+mn-cs"/>
              </a:rPr>
              <a:t>4. Not tied to this. but good to have alternative suggestions for this objective</a:t>
            </a:r>
          </a:p>
        </p:txBody>
      </p:sp>
    </p:spTree>
    <p:extLst>
      <p:ext uri="{BB962C8B-B14F-4D97-AF65-F5344CB8AC3E}">
        <p14:creationId xmlns:p14="http://schemas.microsoft.com/office/powerpoint/2010/main" val="16496220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dirty="0"/>
          </a:p>
        </p:txBody>
      </p:sp>
    </p:spTree>
    <p:extLst>
      <p:ext uri="{BB962C8B-B14F-4D97-AF65-F5344CB8AC3E}">
        <p14:creationId xmlns:p14="http://schemas.microsoft.com/office/powerpoint/2010/main" val="8112900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18487715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10421961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1151907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5329925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12397795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20857899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13994386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51563287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203499420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3288458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359213999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206072167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367921779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36380038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dirty="0"/>
          </a:p>
        </p:txBody>
      </p:sp>
    </p:spTree>
    <p:extLst>
      <p:ext uri="{BB962C8B-B14F-4D97-AF65-F5344CB8AC3E}">
        <p14:creationId xmlns:p14="http://schemas.microsoft.com/office/powerpoint/2010/main" val="220204203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923275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dirty="0"/>
          </a:p>
        </p:txBody>
      </p:sp>
    </p:spTree>
    <p:extLst>
      <p:ext uri="{BB962C8B-B14F-4D97-AF65-F5344CB8AC3E}">
        <p14:creationId xmlns:p14="http://schemas.microsoft.com/office/powerpoint/2010/main" val="40053579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fr-CH" dirty="0"/>
              <a:t>ATLAS 2014 </a:t>
            </a:r>
            <a:r>
              <a:rPr lang="fr-CH" dirty="0" err="1"/>
              <a:t>completion</a:t>
            </a:r>
            <a:r>
              <a:rPr lang="fr-CH" dirty="0"/>
              <a:t> rate: </a:t>
            </a:r>
            <a:r>
              <a:rPr lang="en-US" dirty="0"/>
              <a:t>171 countries, 88% of Member States, the submission rate was at least 80% in all WHO Regions, accounting for 97% of the global population (and at least 92% in all WHO Regions)</a:t>
            </a: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en-US" dirty="0"/>
              <a:t>Updated targets/indicators:</a:t>
            </a:r>
          </a:p>
          <a:p>
            <a:pPr marL="171450" indent="-171450">
              <a:buFontTx/>
              <a:buChar char="-"/>
            </a:pPr>
            <a:r>
              <a:rPr lang="en-US" dirty="0"/>
              <a:t>Year changed to 2030</a:t>
            </a:r>
          </a:p>
          <a:p>
            <a:pPr marL="171450" indent="-171450">
              <a:buFontTx/>
              <a:buChar char="-"/>
            </a:pPr>
            <a:r>
              <a:rPr lang="en-US" dirty="0"/>
              <a:t>Modified to make them more meaningful</a:t>
            </a:r>
          </a:p>
          <a:p>
            <a:pPr marL="0" indent="0">
              <a:buFontTx/>
              <a:buNone/>
            </a:pPr>
            <a:r>
              <a:rPr lang="en-US" dirty="0"/>
              <a:t>New targets/indicators</a:t>
            </a:r>
          </a:p>
          <a:p>
            <a:pPr marL="171450" indent="-171450">
              <a:buFontTx/>
              <a:buChar char="-"/>
            </a:pPr>
            <a:r>
              <a:rPr lang="en-US" dirty="0"/>
              <a:t>Better assessment of implementation of the strategic objectives</a:t>
            </a:r>
          </a:p>
          <a:p>
            <a:pPr marL="0" indent="0">
              <a:buFontTx/>
              <a:buNone/>
            </a:pPr>
            <a:r>
              <a:rPr lang="en-US" dirty="0"/>
              <a:t>Additionally, we will be doing cross-analysis and triangulation of data</a:t>
            </a: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38600" y="857250"/>
            <a:ext cx="4114800" cy="2314575"/>
          </a:xfrm>
          <a:prstGeom prst="rect">
            <a:avLst/>
          </a:prstGeom>
          <a:noFill/>
          <a:ln w="12700">
            <a:solidFill>
              <a:prstClr val="black"/>
            </a:solidFill>
          </a:ln>
        </p:spPr>
      </p:sp>
      <p:sp>
        <p:nvSpPr>
          <p:cNvPr id="3" name="Notes Placeholder 2"/>
          <p:cNvSpPr>
            <a:spLocks noGrp="1"/>
          </p:cNvSpPr>
          <p:nvPr>
            <p:ph type="body" idx="1"/>
          </p:nvPr>
        </p:nvSpPr>
        <p:spPr>
          <a:xfrm>
            <a:off x="1219200" y="3300413"/>
            <a:ext cx="9753600" cy="2700337"/>
          </a:xfrm>
          <a:prstGeom prst="rect">
            <a:avLst/>
          </a:prstGeom>
        </p:spPr>
        <p:txBody>
          <a:bodyPr/>
          <a:lstStyle/>
          <a:p>
            <a:endParaRPr lang="en-US" dirty="0"/>
          </a:p>
        </p:txBody>
      </p:sp>
    </p:spTree>
    <p:extLst>
      <p:ext uri="{BB962C8B-B14F-4D97-AF65-F5344CB8AC3E}">
        <p14:creationId xmlns:p14="http://schemas.microsoft.com/office/powerpoint/2010/main" val="22723198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38600" y="857250"/>
            <a:ext cx="4114800" cy="2314575"/>
          </a:xfrm>
          <a:prstGeom prst="rect">
            <a:avLst/>
          </a:prstGeom>
          <a:noFill/>
          <a:ln w="12700">
            <a:solidFill>
              <a:prstClr val="black"/>
            </a:solidFill>
          </a:ln>
        </p:spPr>
      </p:sp>
      <p:sp>
        <p:nvSpPr>
          <p:cNvPr id="3" name="Notes Placeholder 2"/>
          <p:cNvSpPr>
            <a:spLocks noGrp="1"/>
          </p:cNvSpPr>
          <p:nvPr>
            <p:ph type="body" idx="1"/>
          </p:nvPr>
        </p:nvSpPr>
        <p:spPr>
          <a:xfrm>
            <a:off x="1219200" y="3300413"/>
            <a:ext cx="9753600" cy="2700337"/>
          </a:xfrm>
          <a:prstGeom prst="rect">
            <a:avLst/>
          </a:prstGeom>
        </p:spPr>
        <p:txBody>
          <a:bodyPr/>
          <a:lstStyle/>
          <a:p>
            <a:endParaRPr lang="en-US" dirty="0"/>
          </a:p>
        </p:txBody>
      </p:sp>
    </p:spTree>
    <p:extLst>
      <p:ext uri="{BB962C8B-B14F-4D97-AF65-F5344CB8AC3E}">
        <p14:creationId xmlns:p14="http://schemas.microsoft.com/office/powerpoint/2010/main" val="16417084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7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399"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3/4/2020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libri Light"/>
                <a:cs typeface="Calibri Light"/>
              </a:defRPr>
            </a:lvl1pPr>
          </a:lstStyle>
          <a:p>
            <a:endParaRPr/>
          </a:p>
        </p:txBody>
      </p:sp>
      <p:sp>
        <p:nvSpPr>
          <p:cNvPr id="3" name="Holder 3"/>
          <p:cNvSpPr>
            <a:spLocks noGrp="1"/>
          </p:cNvSpPr>
          <p:nvPr>
            <p:ph type="body" idx="1"/>
          </p:nvPr>
        </p:nvSpPr>
        <p:spPr/>
        <p:txBody>
          <a:bodyPr lIns="0" tIns="0" rIns="0" bIns="0"/>
          <a:lstStyle>
            <a:lvl1pPr>
              <a:defRPr sz="20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3/4/2020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246632" y="3675888"/>
            <a:ext cx="9698736" cy="1296924"/>
          </a:xfrm>
          <a:prstGeom prst="rect">
            <a:avLst/>
          </a:prstGeom>
          <a:blipFill>
            <a:blip r:embed="rId2" cstate="print"/>
            <a:stretch>
              <a:fillRect/>
            </a:stretch>
          </a:blipFill>
        </p:spPr>
        <p:txBody>
          <a:bodyPr wrap="square" lIns="0" tIns="0" rIns="0" bIns="0" rtlCol="0"/>
          <a:lstStyle/>
          <a:p>
            <a:endParaRPr/>
          </a:p>
        </p:txBody>
      </p:sp>
      <p:sp>
        <p:nvSpPr>
          <p:cNvPr id="17" name="bk object 17"/>
          <p:cNvSpPr/>
          <p:nvPr/>
        </p:nvSpPr>
        <p:spPr>
          <a:xfrm>
            <a:off x="1246632" y="3296411"/>
            <a:ext cx="9698736" cy="391668"/>
          </a:xfrm>
          <a:prstGeom prst="rect">
            <a:avLst/>
          </a:prstGeom>
          <a:blipFill>
            <a:blip r:embed="rId3" cstate="print"/>
            <a:stretch>
              <a:fillRect/>
            </a:stretch>
          </a:blipFill>
        </p:spPr>
        <p:txBody>
          <a:bodyPr wrap="square" lIns="0" tIns="0" rIns="0" bIns="0" rtlCol="0"/>
          <a:lstStyle/>
          <a:p>
            <a:endParaRPr/>
          </a:p>
        </p:txBody>
      </p:sp>
      <p:sp>
        <p:nvSpPr>
          <p:cNvPr id="18" name="bk object 18"/>
          <p:cNvSpPr/>
          <p:nvPr/>
        </p:nvSpPr>
        <p:spPr>
          <a:xfrm>
            <a:off x="1959864" y="3214116"/>
            <a:ext cx="7872222" cy="3227070"/>
          </a:xfrm>
          <a:prstGeom prst="rect">
            <a:avLst/>
          </a:prstGeom>
          <a:blipFill>
            <a:blip r:embed="rId4" cstate="print"/>
            <a:stretch>
              <a:fillRect/>
            </a:stretch>
          </a:blip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400" b="0" i="0">
                <a:solidFill>
                  <a:schemeClr val="tx1"/>
                </a:solidFill>
                <a:latin typeface="Calibri Light"/>
                <a:cs typeface="Calibri Light"/>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79"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3/4/2020</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libri Light"/>
                <a:cs typeface="Calibri Light"/>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3/4/2020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3/4/2020</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96290" y="774725"/>
            <a:ext cx="10999419" cy="1001394"/>
          </a:xfrm>
          <a:prstGeom prst="rect">
            <a:avLst/>
          </a:prstGeom>
        </p:spPr>
        <p:txBody>
          <a:bodyPr wrap="square" lIns="0" tIns="0" rIns="0" bIns="0">
            <a:spAutoFit/>
          </a:bodyPr>
          <a:lstStyle>
            <a:lvl1pPr>
              <a:defRPr sz="4400" b="0" i="0">
                <a:solidFill>
                  <a:schemeClr val="tx1"/>
                </a:solidFill>
                <a:latin typeface="Calibri Light"/>
                <a:cs typeface="Calibri Light"/>
              </a:defRPr>
            </a:lvl1pPr>
          </a:lstStyle>
          <a:p>
            <a:endParaRPr/>
          </a:p>
        </p:txBody>
      </p:sp>
      <p:sp>
        <p:nvSpPr>
          <p:cNvPr id="3" name="Holder 3"/>
          <p:cNvSpPr>
            <a:spLocks noGrp="1"/>
          </p:cNvSpPr>
          <p:nvPr>
            <p:ph type="body" idx="1"/>
          </p:nvPr>
        </p:nvSpPr>
        <p:spPr>
          <a:xfrm>
            <a:off x="916939" y="1840864"/>
            <a:ext cx="10358120" cy="3930650"/>
          </a:xfrm>
          <a:prstGeom prst="rect">
            <a:avLst/>
          </a:prstGeom>
        </p:spPr>
        <p:txBody>
          <a:bodyPr wrap="square" lIns="0" tIns="0" rIns="0" bIns="0">
            <a:spAutoFit/>
          </a:bodyPr>
          <a:lstStyle>
            <a:lvl1pPr>
              <a:defRPr sz="20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4145280" y="6377940"/>
            <a:ext cx="3901439"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3/4/2020</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hyperlink" Target="https://apps.who.int/gb/ebwha/pdf_files/WHA72/A72_76-en.pdf" TargetMode="External"/><Relationship Id="rId4" Type="http://schemas.openxmlformats.org/officeDocument/2006/relationships/image" Target="../media/image5.jp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4.png"/><Relationship Id="rId7"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8.png"/><Relationship Id="rId5" Type="http://schemas.openxmlformats.org/officeDocument/2006/relationships/image" Target="../media/image7.png"/><Relationship Id="rId10" Type="http://schemas.openxmlformats.org/officeDocument/2006/relationships/image" Target="../media/image5.jpg"/><Relationship Id="rId4" Type="http://schemas.openxmlformats.org/officeDocument/2006/relationships/image" Target="../media/image6.png"/><Relationship Id="rId9" Type="http://schemas.openxmlformats.org/officeDocument/2006/relationships/image" Target="../media/image11.png"/></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5.xml"/><Relationship Id="rId4" Type="http://schemas.openxmlformats.org/officeDocument/2006/relationships/image" Target="../media/image5.jpg"/></Relationships>
</file>

<file path=ppt/slides/_rels/slide2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5.jpg"/></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4.png"/><Relationship Id="rId7" Type="http://schemas.openxmlformats.org/officeDocument/2006/relationships/image" Target="../media/image15.jp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g"/></Relationships>
</file>

<file path=ppt/slides/_rels/slide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18.jpg"/></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9070847" y="379475"/>
            <a:ext cx="2634996" cy="694944"/>
          </a:xfrm>
          <a:prstGeom prst="rect">
            <a:avLst/>
          </a:prstGeom>
          <a:blipFill>
            <a:blip r:embed="rId3" cstate="print"/>
            <a:stretch>
              <a:fillRect/>
            </a:stretch>
          </a:blipFill>
        </p:spPr>
        <p:txBody>
          <a:bodyPr wrap="square" lIns="0" tIns="0" rIns="0" bIns="0" rtlCol="0"/>
          <a:lstStyle/>
          <a:p>
            <a:endParaRPr/>
          </a:p>
        </p:txBody>
      </p:sp>
      <p:grpSp>
        <p:nvGrpSpPr>
          <p:cNvPr id="44" name="Group 43">
            <a:extLst>
              <a:ext uri="{FF2B5EF4-FFF2-40B4-BE49-F238E27FC236}">
                <a16:creationId xmlns:a16="http://schemas.microsoft.com/office/drawing/2014/main" id="{BAE931DF-1A3C-488D-87C9-BFC3E8D10E71}"/>
              </a:ext>
            </a:extLst>
          </p:cNvPr>
          <p:cNvGrpSpPr/>
          <p:nvPr/>
        </p:nvGrpSpPr>
        <p:grpSpPr>
          <a:xfrm>
            <a:off x="1255776" y="304800"/>
            <a:ext cx="7842503" cy="974626"/>
            <a:chOff x="838200" y="230918"/>
            <a:chExt cx="7842503" cy="974626"/>
          </a:xfrm>
        </p:grpSpPr>
        <p:sp>
          <p:nvSpPr>
            <p:cNvPr id="33" name="object 33"/>
            <p:cNvSpPr txBox="1"/>
            <p:nvPr/>
          </p:nvSpPr>
          <p:spPr>
            <a:xfrm>
              <a:off x="838200" y="230918"/>
              <a:ext cx="7842503" cy="974626"/>
            </a:xfrm>
            <a:prstGeom prst="rect">
              <a:avLst/>
            </a:prstGeom>
          </p:spPr>
          <p:txBody>
            <a:bodyPr vert="horz" wrap="square" lIns="0" tIns="0" rIns="0" bIns="0" rtlCol="0">
              <a:spAutoFit/>
            </a:bodyPr>
            <a:lstStyle/>
            <a:p>
              <a:pPr marL="12700">
                <a:lnSpc>
                  <a:spcPts val="3195"/>
                </a:lnSpc>
                <a:spcAft>
                  <a:spcPts val="1200"/>
                </a:spcAft>
              </a:pPr>
              <a:r>
                <a:rPr lang="fr-CH" sz="2800" b="1" spc="-20" dirty="0">
                  <a:solidFill>
                    <a:schemeClr val="accent1"/>
                  </a:solidFill>
                  <a:latin typeface="Ebrima"/>
                  <a:cs typeface="Ebrima"/>
                </a:rPr>
                <a:t>Consultation - </a:t>
              </a:r>
              <a:r>
                <a:rPr lang="en-US" sz="2800" b="1" spc="-20" dirty="0">
                  <a:solidFill>
                    <a:schemeClr val="accent1"/>
                  </a:solidFill>
                  <a:latin typeface="Ebrima"/>
                  <a:cs typeface="Ebrima"/>
                </a:rPr>
                <a:t>Update of Appendices 1 and 2</a:t>
              </a:r>
              <a:endParaRPr lang="fr-CH" sz="1400" b="1" spc="-20" dirty="0">
                <a:solidFill>
                  <a:schemeClr val="accent1"/>
                </a:solidFill>
                <a:latin typeface="Ebrima"/>
                <a:cs typeface="Ebrima"/>
              </a:endParaRPr>
            </a:p>
            <a:p>
              <a:pPr marL="12700">
                <a:lnSpc>
                  <a:spcPts val="3195"/>
                </a:lnSpc>
              </a:pPr>
              <a:r>
                <a:rPr sz="2800" b="1" spc="-20" dirty="0">
                  <a:solidFill>
                    <a:schemeClr val="accent1"/>
                  </a:solidFill>
                  <a:latin typeface="Ebrima"/>
                  <a:cs typeface="Ebrima"/>
                </a:rPr>
                <a:t>Mental</a:t>
              </a:r>
              <a:r>
                <a:rPr sz="2800" b="1" spc="15" dirty="0">
                  <a:solidFill>
                    <a:schemeClr val="accent1"/>
                  </a:solidFill>
                  <a:latin typeface="Ebrima"/>
                  <a:cs typeface="Ebrima"/>
                </a:rPr>
                <a:t> </a:t>
              </a:r>
              <a:r>
                <a:rPr sz="2800" b="1" spc="-20" dirty="0">
                  <a:solidFill>
                    <a:schemeClr val="accent1"/>
                  </a:solidFill>
                  <a:latin typeface="Ebrima"/>
                  <a:cs typeface="Ebrima"/>
                </a:rPr>
                <a:t>Health</a:t>
              </a:r>
              <a:r>
                <a:rPr sz="2800" b="1" spc="10" dirty="0">
                  <a:solidFill>
                    <a:schemeClr val="accent1"/>
                  </a:solidFill>
                  <a:latin typeface="Ebrima"/>
                  <a:cs typeface="Ebrima"/>
                </a:rPr>
                <a:t> </a:t>
              </a:r>
              <a:r>
                <a:rPr sz="2800" b="1" spc="-20" dirty="0">
                  <a:solidFill>
                    <a:schemeClr val="accent1"/>
                  </a:solidFill>
                  <a:latin typeface="Ebrima"/>
                  <a:cs typeface="Ebrima"/>
                </a:rPr>
                <a:t>Action</a:t>
              </a:r>
              <a:r>
                <a:rPr sz="2800" b="1" spc="35" dirty="0">
                  <a:solidFill>
                    <a:schemeClr val="accent1"/>
                  </a:solidFill>
                  <a:latin typeface="Ebrima"/>
                  <a:cs typeface="Ebrima"/>
                </a:rPr>
                <a:t> </a:t>
              </a:r>
              <a:r>
                <a:rPr sz="2800" b="1" spc="-20" dirty="0">
                  <a:solidFill>
                    <a:schemeClr val="accent1"/>
                  </a:solidFill>
                  <a:latin typeface="Ebrima"/>
                  <a:cs typeface="Ebrima"/>
                </a:rPr>
                <a:t>Pl</a:t>
              </a:r>
              <a:r>
                <a:rPr sz="2800" b="1" spc="-30" dirty="0">
                  <a:solidFill>
                    <a:schemeClr val="accent1"/>
                  </a:solidFill>
                  <a:latin typeface="Ebrima"/>
                  <a:cs typeface="Ebrima"/>
                </a:rPr>
                <a:t>a</a:t>
              </a:r>
              <a:r>
                <a:rPr sz="2800" b="1" spc="-20" dirty="0">
                  <a:solidFill>
                    <a:schemeClr val="accent1"/>
                  </a:solidFill>
                  <a:latin typeface="Ebrima"/>
                  <a:cs typeface="Ebrima"/>
                </a:rPr>
                <a:t>n</a:t>
              </a:r>
              <a:r>
                <a:rPr lang="fr-CH" sz="2800" dirty="0">
                  <a:solidFill>
                    <a:schemeClr val="accent1"/>
                  </a:solidFill>
                  <a:latin typeface="Ebrima"/>
                  <a:cs typeface="Ebrima"/>
                </a:rPr>
                <a:t> </a:t>
              </a:r>
              <a:r>
                <a:rPr sz="2800" b="1" spc="-25" dirty="0">
                  <a:solidFill>
                    <a:schemeClr val="accent1"/>
                  </a:solidFill>
                  <a:latin typeface="Ebrima"/>
                  <a:cs typeface="Ebrima"/>
                </a:rPr>
                <a:t>2013-</a:t>
              </a:r>
              <a:r>
                <a:rPr sz="2800" b="1" spc="-20" dirty="0">
                  <a:solidFill>
                    <a:schemeClr val="accent1"/>
                  </a:solidFill>
                  <a:latin typeface="Ebrima"/>
                  <a:cs typeface="Ebrima"/>
                </a:rPr>
                <a:t>2020</a:t>
              </a:r>
              <a:r>
                <a:rPr lang="fr-CH" sz="2800" b="1" spc="-20" dirty="0">
                  <a:solidFill>
                    <a:schemeClr val="accent1"/>
                  </a:solidFill>
                  <a:latin typeface="Ebrima"/>
                  <a:cs typeface="Ebrima"/>
                </a:rPr>
                <a:t>  2030</a:t>
              </a:r>
              <a:endParaRPr sz="2800" dirty="0">
                <a:solidFill>
                  <a:schemeClr val="accent1"/>
                </a:solidFill>
                <a:latin typeface="Ebrima"/>
                <a:cs typeface="Ebrima"/>
              </a:endParaRPr>
            </a:p>
          </p:txBody>
        </p:sp>
        <p:sp>
          <p:nvSpPr>
            <p:cNvPr id="35" name="object 35"/>
            <p:cNvSpPr/>
            <p:nvPr/>
          </p:nvSpPr>
          <p:spPr>
            <a:xfrm>
              <a:off x="6291198" y="931900"/>
              <a:ext cx="809625" cy="153670"/>
            </a:xfrm>
            <a:custGeom>
              <a:avLst/>
              <a:gdLst/>
              <a:ahLst/>
              <a:cxnLst/>
              <a:rect l="l" t="t" r="r" b="b"/>
              <a:pathLst>
                <a:path w="809625" h="153669">
                  <a:moveTo>
                    <a:pt x="809498" y="153542"/>
                  </a:moveTo>
                  <a:lnTo>
                    <a:pt x="0" y="0"/>
                  </a:lnTo>
                </a:path>
              </a:pathLst>
            </a:custGeom>
            <a:ln w="38100">
              <a:solidFill>
                <a:srgbClr val="FF0000"/>
              </a:solidFill>
            </a:ln>
          </p:spPr>
          <p:txBody>
            <a:bodyPr wrap="square" lIns="0" tIns="0" rIns="0" bIns="0" rtlCol="0"/>
            <a:lstStyle/>
            <a:p>
              <a:endParaRPr/>
            </a:p>
          </p:txBody>
        </p:sp>
      </p:grpSp>
      <p:sp>
        <p:nvSpPr>
          <p:cNvPr id="37" name="object 37"/>
          <p:cNvSpPr/>
          <p:nvPr/>
        </p:nvSpPr>
        <p:spPr>
          <a:xfrm>
            <a:off x="9273540" y="277368"/>
            <a:ext cx="2432685" cy="721360"/>
          </a:xfrm>
          <a:custGeom>
            <a:avLst/>
            <a:gdLst/>
            <a:ahLst/>
            <a:cxnLst/>
            <a:rect l="l" t="t" r="r" b="b"/>
            <a:pathLst>
              <a:path w="2432684" h="721360">
                <a:moveTo>
                  <a:pt x="0" y="720851"/>
                </a:moveTo>
                <a:lnTo>
                  <a:pt x="2432304" y="720851"/>
                </a:lnTo>
                <a:lnTo>
                  <a:pt x="2432304" y="0"/>
                </a:lnTo>
                <a:lnTo>
                  <a:pt x="0" y="0"/>
                </a:lnTo>
                <a:lnTo>
                  <a:pt x="0" y="720851"/>
                </a:lnTo>
                <a:close/>
              </a:path>
            </a:pathLst>
          </a:custGeom>
          <a:solidFill>
            <a:srgbClr val="FFFFFF"/>
          </a:solidFill>
        </p:spPr>
        <p:txBody>
          <a:bodyPr wrap="square" lIns="0" tIns="0" rIns="0" bIns="0" rtlCol="0"/>
          <a:lstStyle/>
          <a:p>
            <a:endParaRPr/>
          </a:p>
        </p:txBody>
      </p:sp>
      <p:sp>
        <p:nvSpPr>
          <p:cNvPr id="38" name="object 38"/>
          <p:cNvSpPr/>
          <p:nvPr/>
        </p:nvSpPr>
        <p:spPr>
          <a:xfrm>
            <a:off x="9273540" y="277368"/>
            <a:ext cx="2432685" cy="721360"/>
          </a:xfrm>
          <a:custGeom>
            <a:avLst/>
            <a:gdLst/>
            <a:ahLst/>
            <a:cxnLst/>
            <a:rect l="l" t="t" r="r" b="b"/>
            <a:pathLst>
              <a:path w="2432684" h="721360">
                <a:moveTo>
                  <a:pt x="0" y="720851"/>
                </a:moveTo>
                <a:lnTo>
                  <a:pt x="2432304" y="720851"/>
                </a:lnTo>
                <a:lnTo>
                  <a:pt x="2432304" y="0"/>
                </a:lnTo>
                <a:lnTo>
                  <a:pt x="0" y="0"/>
                </a:lnTo>
                <a:lnTo>
                  <a:pt x="0" y="720851"/>
                </a:lnTo>
                <a:close/>
              </a:path>
            </a:pathLst>
          </a:custGeom>
          <a:ln w="12192">
            <a:solidFill>
              <a:srgbClr val="FFFFFF"/>
            </a:solidFill>
          </a:ln>
        </p:spPr>
        <p:txBody>
          <a:bodyPr wrap="square" lIns="0" tIns="0" rIns="0" bIns="0" rtlCol="0"/>
          <a:lstStyle/>
          <a:p>
            <a:endParaRPr/>
          </a:p>
        </p:txBody>
      </p:sp>
      <p:sp>
        <p:nvSpPr>
          <p:cNvPr id="45" name="object 32">
            <a:extLst>
              <a:ext uri="{FF2B5EF4-FFF2-40B4-BE49-F238E27FC236}">
                <a16:creationId xmlns:a16="http://schemas.microsoft.com/office/drawing/2014/main" id="{A5189845-51C9-4FE6-90D9-EE8C0FD296DA}"/>
              </a:ext>
            </a:extLst>
          </p:cNvPr>
          <p:cNvSpPr/>
          <p:nvPr/>
        </p:nvSpPr>
        <p:spPr>
          <a:xfrm>
            <a:off x="1447800" y="2057400"/>
            <a:ext cx="2612135" cy="3694176"/>
          </a:xfrm>
          <a:prstGeom prst="rect">
            <a:avLst/>
          </a:prstGeom>
          <a:blipFill>
            <a:blip r:embed="rId4" cstate="print"/>
            <a:stretch>
              <a:fillRect/>
            </a:stretch>
          </a:blipFill>
        </p:spPr>
        <p:txBody>
          <a:bodyPr wrap="square" lIns="0" tIns="0" rIns="0" bIns="0" rtlCol="0"/>
          <a:lstStyle/>
          <a:p>
            <a:endParaRPr/>
          </a:p>
        </p:txBody>
      </p:sp>
      <p:sp>
        <p:nvSpPr>
          <p:cNvPr id="46" name="Rectangle 45">
            <a:extLst>
              <a:ext uri="{FF2B5EF4-FFF2-40B4-BE49-F238E27FC236}">
                <a16:creationId xmlns:a16="http://schemas.microsoft.com/office/drawing/2014/main" id="{B9D29290-C817-4923-8C5D-45045360D4D4}"/>
              </a:ext>
            </a:extLst>
          </p:cNvPr>
          <p:cNvSpPr/>
          <p:nvPr/>
        </p:nvSpPr>
        <p:spPr>
          <a:xfrm>
            <a:off x="4487332" y="1981200"/>
            <a:ext cx="6485467" cy="3970318"/>
          </a:xfrm>
          <a:prstGeom prst="rect">
            <a:avLst/>
          </a:prstGeom>
        </p:spPr>
        <p:txBody>
          <a:bodyPr wrap="square">
            <a:spAutoFit/>
          </a:bodyPr>
          <a:lstStyle/>
          <a:p>
            <a:r>
              <a:rPr lang="en-US" b="1" dirty="0">
                <a:latin typeface="Arial Nova" panose="020B0504020202020204" pitchFamily="34" charset="0"/>
              </a:rPr>
              <a:t>72</a:t>
            </a:r>
            <a:r>
              <a:rPr lang="en-US" b="1" baseline="30000" dirty="0">
                <a:latin typeface="Arial Nova" panose="020B0504020202020204" pitchFamily="34" charset="0"/>
              </a:rPr>
              <a:t>nd</a:t>
            </a:r>
            <a:r>
              <a:rPr lang="en-US" b="1" dirty="0">
                <a:latin typeface="Arial Nova" panose="020B0504020202020204" pitchFamily="34" charset="0"/>
              </a:rPr>
              <a:t> World Health Assembly (2019):</a:t>
            </a:r>
          </a:p>
          <a:p>
            <a:endParaRPr lang="en-US" b="1" dirty="0">
              <a:latin typeface="Arial Nova" panose="020B0504020202020204" pitchFamily="34" charset="0"/>
            </a:endParaRPr>
          </a:p>
          <a:p>
            <a:pPr marL="285750" indent="-285750">
              <a:buFont typeface="Arial" panose="020B0604020202020204" pitchFamily="34" charset="0"/>
              <a:buChar char="•"/>
            </a:pPr>
            <a:r>
              <a:rPr lang="en-US" dirty="0">
                <a:latin typeface="Arial Nova" panose="020B0504020202020204" pitchFamily="34" charset="0"/>
              </a:rPr>
              <a:t>Extended implementation period to 2030</a:t>
            </a:r>
          </a:p>
          <a:p>
            <a:pPr marL="285750" indent="-285750">
              <a:buFont typeface="Arial" panose="020B0604020202020204" pitchFamily="34" charset="0"/>
              <a:buChar char="•"/>
            </a:pPr>
            <a:endParaRPr lang="en-US" dirty="0">
              <a:latin typeface="Arial Nova" panose="020B0504020202020204" pitchFamily="34" charset="0"/>
            </a:endParaRPr>
          </a:p>
          <a:p>
            <a:pPr marL="285750" indent="-285750">
              <a:buFont typeface="Arial" panose="020B0604020202020204" pitchFamily="34" charset="0"/>
              <a:buChar char="•"/>
            </a:pPr>
            <a:r>
              <a:rPr lang="en-US" dirty="0">
                <a:latin typeface="Arial Nova" panose="020B0504020202020204" pitchFamily="34" charset="0"/>
              </a:rPr>
              <a:t>Alignment with 2030 Agenda for Sustainable Development</a:t>
            </a:r>
          </a:p>
          <a:p>
            <a:pPr marL="285750" indent="-285750">
              <a:buFont typeface="Arial" panose="020B0604020202020204" pitchFamily="34" charset="0"/>
              <a:buChar char="•"/>
            </a:pPr>
            <a:endParaRPr lang="en-US" dirty="0">
              <a:latin typeface="Arial Nova" panose="020B0504020202020204" pitchFamily="34" charset="0"/>
            </a:endParaRPr>
          </a:p>
          <a:p>
            <a:pPr marL="285750" indent="-285750">
              <a:buFont typeface="Arial" panose="020B0604020202020204" pitchFamily="34" charset="0"/>
              <a:buChar char="•"/>
            </a:pPr>
            <a:r>
              <a:rPr lang="en-US" dirty="0">
                <a:latin typeface="Arial Nova" panose="020B0504020202020204" pitchFamily="34" charset="0"/>
              </a:rPr>
              <a:t>Updates to the two appendices of the action plan</a:t>
            </a:r>
          </a:p>
          <a:p>
            <a:pPr marL="285750" indent="-285750">
              <a:buFont typeface="Arial" panose="020B0604020202020204" pitchFamily="34" charset="0"/>
              <a:buChar char="•"/>
            </a:pPr>
            <a:endParaRPr lang="en-US" dirty="0">
              <a:latin typeface="Arial Nova" panose="020B0504020202020204" pitchFamily="34" charset="0"/>
            </a:endParaRPr>
          </a:p>
          <a:p>
            <a:pPr marL="285750" indent="-285750">
              <a:buFont typeface="Arial" panose="020B0604020202020204" pitchFamily="34" charset="0"/>
              <a:buChar char="•"/>
            </a:pPr>
            <a:r>
              <a:rPr lang="en-US" dirty="0">
                <a:latin typeface="Arial Nova" panose="020B0504020202020204" pitchFamily="34" charset="0"/>
              </a:rPr>
              <a:t>WHO secretariat, Member States and other stakeholders</a:t>
            </a:r>
          </a:p>
          <a:p>
            <a:pPr marL="285750" indent="-285750">
              <a:buFont typeface="Arial" panose="020B0604020202020204" pitchFamily="34" charset="0"/>
              <a:buChar char="•"/>
            </a:pPr>
            <a:endParaRPr lang="en-US" dirty="0">
              <a:latin typeface="Arial Nova" panose="020B0504020202020204" pitchFamily="34" charset="0"/>
            </a:endParaRPr>
          </a:p>
          <a:p>
            <a:pPr marL="285750" indent="-285750">
              <a:buFont typeface="Arial" panose="020B0604020202020204" pitchFamily="34" charset="0"/>
              <a:buChar char="•"/>
            </a:pPr>
            <a:r>
              <a:rPr lang="en-US" dirty="0">
                <a:latin typeface="Arial Nova" panose="020B0504020202020204" pitchFamily="34" charset="0"/>
              </a:rPr>
              <a:t>Action plan remains based on scientific evidence</a:t>
            </a:r>
          </a:p>
          <a:p>
            <a:pPr marL="285750" indent="-285750">
              <a:buFont typeface="Arial" panose="020B0604020202020204" pitchFamily="34" charset="0"/>
              <a:buChar char="•"/>
            </a:pPr>
            <a:endParaRPr lang="en-US" dirty="0">
              <a:latin typeface="Arial Nova" panose="020B0504020202020204" pitchFamily="34" charset="0"/>
            </a:endParaRPr>
          </a:p>
          <a:p>
            <a:pPr algn="r"/>
            <a:r>
              <a:rPr lang="en-GB" u="sng" dirty="0">
                <a:latin typeface="Arial Nova" panose="020B0504020202020204" pitchFamily="34" charset="0"/>
                <a:hlinkClick r:id="rId5"/>
              </a:rPr>
              <a:t>WHA decision A72/76 2019</a:t>
            </a:r>
            <a:endParaRPr lang="en-US" dirty="0">
              <a:latin typeface="Arial Nova" panose="020B0504020202020204" pitchFamily="34" charset="0"/>
            </a:endParaRPr>
          </a:p>
          <a:p>
            <a:pPr marL="285750" indent="-285750">
              <a:buFont typeface="Arial" panose="020B0604020202020204" pitchFamily="34" charset="0"/>
              <a:buChar char="•"/>
            </a:pPr>
            <a:endParaRPr lang="en-US" dirty="0">
              <a:latin typeface="Arial Nova" panose="020B0504020202020204" pitchFamily="34" charset="0"/>
            </a:endParaRPr>
          </a:p>
        </p:txBody>
      </p:sp>
      <p:sp>
        <p:nvSpPr>
          <p:cNvPr id="48" name="object 39">
            <a:extLst>
              <a:ext uri="{FF2B5EF4-FFF2-40B4-BE49-F238E27FC236}">
                <a16:creationId xmlns:a16="http://schemas.microsoft.com/office/drawing/2014/main" id="{14FC3ED9-CA40-46B2-ABF9-56439194E04B}"/>
              </a:ext>
            </a:extLst>
          </p:cNvPr>
          <p:cNvSpPr/>
          <p:nvPr/>
        </p:nvSpPr>
        <p:spPr>
          <a:xfrm>
            <a:off x="8923019" y="0"/>
            <a:ext cx="3172968" cy="1112519"/>
          </a:xfrm>
          <a:prstGeom prst="rect">
            <a:avLst/>
          </a:prstGeom>
          <a:blipFill>
            <a:blip r:embed="rId3" cstate="print"/>
            <a:stretch>
              <a:fillRect/>
            </a:stretch>
          </a:blipFill>
        </p:spPr>
        <p:txBody>
          <a:bodyPr wrap="square" lIns="0" tIns="0" rIns="0" bIns="0" rtlCol="0"/>
          <a:lstStyle/>
          <a:p>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9">
            <a:extLst>
              <a:ext uri="{FF2B5EF4-FFF2-40B4-BE49-F238E27FC236}">
                <a16:creationId xmlns:a16="http://schemas.microsoft.com/office/drawing/2014/main" id="{60C2C53F-4A2C-4B32-8FBF-ED681312BF1E}"/>
              </a:ext>
            </a:extLst>
          </p:cNvPr>
          <p:cNvSpPr/>
          <p:nvPr/>
        </p:nvSpPr>
        <p:spPr>
          <a:xfrm>
            <a:off x="8923019" y="0"/>
            <a:ext cx="3172968" cy="1112519"/>
          </a:xfrm>
          <a:prstGeom prst="rect">
            <a:avLst/>
          </a:prstGeom>
          <a:blipFill>
            <a:blip r:embed="rId3" cstate="print"/>
            <a:stretch>
              <a:fillRect/>
            </a:stretch>
          </a:blipFill>
        </p:spPr>
        <p:txBody>
          <a:bodyPr wrap="square" lIns="0" tIns="0" rIns="0" bIns="0" rtlCol="0"/>
          <a:lstStyle/>
          <a:p>
            <a:endParaRPr/>
          </a:p>
        </p:txBody>
      </p:sp>
      <p:sp>
        <p:nvSpPr>
          <p:cNvPr id="6" name="object 3">
            <a:extLst>
              <a:ext uri="{FF2B5EF4-FFF2-40B4-BE49-F238E27FC236}">
                <a16:creationId xmlns:a16="http://schemas.microsoft.com/office/drawing/2014/main" id="{64246CD5-7FE1-4B62-932D-603181B3CA12}"/>
              </a:ext>
            </a:extLst>
          </p:cNvPr>
          <p:cNvSpPr txBox="1"/>
          <p:nvPr/>
        </p:nvSpPr>
        <p:spPr>
          <a:xfrm>
            <a:off x="3268982" y="1112519"/>
            <a:ext cx="5257800" cy="430887"/>
          </a:xfrm>
          <a:prstGeom prst="rect">
            <a:avLst/>
          </a:prstGeom>
        </p:spPr>
        <p:txBody>
          <a:bodyPr vert="horz" wrap="square" lIns="0" tIns="0" rIns="0" bIns="0" rtlCol="0">
            <a:spAutoFit/>
          </a:bodyPr>
          <a:lstStyle/>
          <a:p>
            <a:pPr marL="12700">
              <a:lnSpc>
                <a:spcPct val="100000"/>
              </a:lnSpc>
            </a:pPr>
            <a:r>
              <a:rPr lang="en-US" sz="2800" b="1" spc="-25" dirty="0">
                <a:solidFill>
                  <a:schemeClr val="tx1">
                    <a:lumMod val="50000"/>
                    <a:lumOff val="50000"/>
                  </a:schemeClr>
                </a:solidFill>
                <a:latin typeface="Arial Nova" panose="020B0504020202020204" pitchFamily="34" charset="0"/>
                <a:cs typeface="Ebrima"/>
              </a:rPr>
              <a:t>Overview of proposed updates</a:t>
            </a:r>
            <a:endParaRPr sz="2800" b="1" dirty="0">
              <a:solidFill>
                <a:schemeClr val="tx1">
                  <a:lumMod val="50000"/>
                  <a:lumOff val="50000"/>
                </a:schemeClr>
              </a:solidFill>
              <a:latin typeface="Arial Nova" panose="020B0504020202020204" pitchFamily="34" charset="0"/>
              <a:cs typeface="Ebrima"/>
            </a:endParaRPr>
          </a:p>
        </p:txBody>
      </p:sp>
      <p:graphicFrame>
        <p:nvGraphicFramePr>
          <p:cNvPr id="8" name="Table 7">
            <a:extLst>
              <a:ext uri="{FF2B5EF4-FFF2-40B4-BE49-F238E27FC236}">
                <a16:creationId xmlns:a16="http://schemas.microsoft.com/office/drawing/2014/main" id="{0B250FCD-D581-4FF0-80C6-02A125CE8C8C}"/>
              </a:ext>
            </a:extLst>
          </p:cNvPr>
          <p:cNvGraphicFramePr>
            <a:graphicFrameLocks noGrp="1"/>
          </p:cNvGraphicFramePr>
          <p:nvPr>
            <p:extLst>
              <p:ext uri="{D42A27DB-BD31-4B8C-83A1-F6EECF244321}">
                <p14:modId xmlns:p14="http://schemas.microsoft.com/office/powerpoint/2010/main" val="837171891"/>
              </p:ext>
            </p:extLst>
          </p:nvPr>
        </p:nvGraphicFramePr>
        <p:xfrm>
          <a:off x="1295400" y="1672688"/>
          <a:ext cx="8382000" cy="4851447"/>
        </p:xfrm>
        <a:graphic>
          <a:graphicData uri="http://schemas.openxmlformats.org/drawingml/2006/table">
            <a:tbl>
              <a:tblPr firstRow="1" firstCol="1" bandRow="1">
                <a:tableStyleId>{5C22544A-7EE6-4342-B048-85BDC9FD1C3A}</a:tableStyleId>
              </a:tblPr>
              <a:tblGrid>
                <a:gridCol w="2895600">
                  <a:extLst>
                    <a:ext uri="{9D8B030D-6E8A-4147-A177-3AD203B41FA5}">
                      <a16:colId xmlns:a16="http://schemas.microsoft.com/office/drawing/2014/main" val="4236731883"/>
                    </a:ext>
                  </a:extLst>
                </a:gridCol>
                <a:gridCol w="3061855">
                  <a:extLst>
                    <a:ext uri="{9D8B030D-6E8A-4147-A177-3AD203B41FA5}">
                      <a16:colId xmlns:a16="http://schemas.microsoft.com/office/drawing/2014/main" val="3512647830"/>
                    </a:ext>
                  </a:extLst>
                </a:gridCol>
                <a:gridCol w="900545">
                  <a:extLst>
                    <a:ext uri="{9D8B030D-6E8A-4147-A177-3AD203B41FA5}">
                      <a16:colId xmlns:a16="http://schemas.microsoft.com/office/drawing/2014/main" val="2380820548"/>
                    </a:ext>
                  </a:extLst>
                </a:gridCol>
                <a:gridCol w="762000">
                  <a:extLst>
                    <a:ext uri="{9D8B030D-6E8A-4147-A177-3AD203B41FA5}">
                      <a16:colId xmlns:a16="http://schemas.microsoft.com/office/drawing/2014/main" val="1531017627"/>
                    </a:ext>
                  </a:extLst>
                </a:gridCol>
                <a:gridCol w="762000">
                  <a:extLst>
                    <a:ext uri="{9D8B030D-6E8A-4147-A177-3AD203B41FA5}">
                      <a16:colId xmlns:a16="http://schemas.microsoft.com/office/drawing/2014/main" val="2078574820"/>
                    </a:ext>
                  </a:extLst>
                </a:gridCol>
              </a:tblGrid>
              <a:tr h="308967">
                <a:tc>
                  <a:txBody>
                    <a:bodyPr/>
                    <a:lstStyle/>
                    <a:p>
                      <a:pPr marL="0" marR="0" algn="ctr">
                        <a:lnSpc>
                          <a:spcPct val="107000"/>
                        </a:lnSpc>
                        <a:spcBef>
                          <a:spcPts val="0"/>
                        </a:spcBef>
                        <a:spcAft>
                          <a:spcPts val="0"/>
                        </a:spcAft>
                      </a:pPr>
                      <a:r>
                        <a:rPr lang="en-GB" sz="1400" b="1" dirty="0">
                          <a:solidFill>
                            <a:schemeClr val="tx1"/>
                          </a:solidFill>
                          <a:effectLst/>
                          <a:latin typeface="Arial Nova" panose="020B0504020202020204" pitchFamily="34" charset="0"/>
                        </a:rPr>
                        <a:t>Action Plan Objectives </a:t>
                      </a:r>
                    </a:p>
                  </a:txBody>
                  <a:tcPr marL="14202" marR="14202" marT="0" marB="0" anchor="ctr">
                    <a:solidFill>
                      <a:schemeClr val="tx2">
                        <a:lumMod val="40000"/>
                        <a:lumOff val="60000"/>
                      </a:schemeClr>
                    </a:solidFill>
                  </a:tcPr>
                </a:tc>
                <a:tc>
                  <a:txBody>
                    <a:bodyPr/>
                    <a:lstStyle/>
                    <a:p>
                      <a:pPr marL="0" marR="0" algn="ctr">
                        <a:lnSpc>
                          <a:spcPct val="107000"/>
                        </a:lnSpc>
                        <a:spcBef>
                          <a:spcPts val="0"/>
                        </a:spcBef>
                        <a:spcAft>
                          <a:spcPts val="0"/>
                        </a:spcAft>
                      </a:pPr>
                      <a:r>
                        <a:rPr lang="en-GB" sz="1400" b="1" dirty="0">
                          <a:solidFill>
                            <a:schemeClr val="tx1"/>
                          </a:solidFill>
                          <a:effectLst/>
                          <a:latin typeface="Arial Nova" panose="020B0504020202020204" pitchFamily="34" charset="0"/>
                        </a:rPr>
                        <a:t>Targets / Indicators </a:t>
                      </a:r>
                    </a:p>
                  </a:txBody>
                  <a:tcPr marL="14202" marR="14202" marT="0" marB="0" anchor="ctr">
                    <a:solidFill>
                      <a:schemeClr val="tx2">
                        <a:lumMod val="40000"/>
                        <a:lumOff val="60000"/>
                      </a:schemeClr>
                    </a:solidFill>
                  </a:tcPr>
                </a:tc>
                <a:tc>
                  <a:txBody>
                    <a:bodyPr/>
                    <a:lstStyle/>
                    <a:p>
                      <a:pPr marL="0" marR="0" algn="ctr">
                        <a:lnSpc>
                          <a:spcPct val="107000"/>
                        </a:lnSpc>
                        <a:spcBef>
                          <a:spcPts val="0"/>
                        </a:spcBef>
                        <a:spcAft>
                          <a:spcPts val="0"/>
                        </a:spcAft>
                      </a:pPr>
                      <a:r>
                        <a:rPr lang="en-US" sz="1400" b="1" noProof="0">
                          <a:solidFill>
                            <a:schemeClr val="tx1"/>
                          </a:solidFill>
                          <a:effectLst/>
                          <a:latin typeface="Arial Nova" panose="020B0504020202020204" pitchFamily="34" charset="0"/>
                          <a:ea typeface="Calibri" panose="020F0502020204030204" pitchFamily="34" charset="0"/>
                          <a:cs typeface="Arial" panose="020B0604020202020204" pitchFamily="34" charset="0"/>
                        </a:rPr>
                        <a:t>Updated</a:t>
                      </a:r>
                    </a:p>
                  </a:txBody>
                  <a:tcPr marL="27305" marR="27305" marT="0" marB="0" anchor="ctr">
                    <a:solidFill>
                      <a:schemeClr val="tx2">
                        <a:lumMod val="40000"/>
                        <a:lumOff val="60000"/>
                      </a:schemeClr>
                    </a:solidFill>
                  </a:tcPr>
                </a:tc>
                <a:tc>
                  <a:txBody>
                    <a:bodyPr/>
                    <a:lstStyle/>
                    <a:p>
                      <a:pPr marL="0" marR="0" algn="ctr">
                        <a:lnSpc>
                          <a:spcPct val="107000"/>
                        </a:lnSpc>
                        <a:spcBef>
                          <a:spcPts val="0"/>
                        </a:spcBef>
                        <a:spcAft>
                          <a:spcPts val="0"/>
                        </a:spcAft>
                      </a:pPr>
                      <a:r>
                        <a:rPr lang="en-US" sz="1400" b="1" noProof="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Revised</a:t>
                      </a:r>
                    </a:p>
                  </a:txBody>
                  <a:tcPr marL="27305" marR="27305" marT="0" marB="0" anchor="ctr">
                    <a:solidFill>
                      <a:schemeClr val="tx2">
                        <a:lumMod val="40000"/>
                        <a:lumOff val="60000"/>
                      </a:schemeClr>
                    </a:solidFill>
                  </a:tcPr>
                </a:tc>
                <a:tc>
                  <a:txBody>
                    <a:bodyPr/>
                    <a:lstStyle/>
                    <a:p>
                      <a:pPr marL="0" marR="0" algn="ctr">
                        <a:lnSpc>
                          <a:spcPct val="107000"/>
                        </a:lnSpc>
                        <a:spcBef>
                          <a:spcPts val="0"/>
                        </a:spcBef>
                        <a:spcAft>
                          <a:spcPts val="0"/>
                        </a:spcAft>
                      </a:pPr>
                      <a:r>
                        <a:rPr lang="fr-CH"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New</a:t>
                      </a:r>
                      <a:endPar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27305" marR="27305" marT="0" marB="0" anchor="ctr">
                    <a:solidFill>
                      <a:schemeClr val="tx2">
                        <a:lumMod val="40000"/>
                        <a:lumOff val="60000"/>
                      </a:schemeClr>
                    </a:solidFill>
                  </a:tcPr>
                </a:tc>
                <a:extLst>
                  <a:ext uri="{0D108BD9-81ED-4DB2-BD59-A6C34878D82A}">
                    <a16:rowId xmlns:a16="http://schemas.microsoft.com/office/drawing/2014/main" val="4289588080"/>
                  </a:ext>
                </a:extLst>
              </a:tr>
              <a:tr h="156567">
                <a:tc rowSpan="4">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rPr>
                        <a:t>Objective 1: </a:t>
                      </a:r>
                      <a:r>
                        <a:rPr lang="en-US" sz="1400" b="0" dirty="0">
                          <a:solidFill>
                            <a:schemeClr val="tx1"/>
                          </a:solidFill>
                          <a:effectLst/>
                          <a:latin typeface="Arial Nova" panose="020B0504020202020204" pitchFamily="34" charset="0"/>
                        </a:rPr>
                        <a:t>To strengthen effective leadership and governance for mental health</a:t>
                      </a:r>
                    </a:p>
                  </a:txBody>
                  <a:tcPr marL="14202" marR="14202" marT="0" marB="0" anchor="ctr">
                    <a:solidFill>
                      <a:schemeClr val="tx2">
                        <a:lumMod val="40000"/>
                        <a:lumOff val="60000"/>
                      </a:schemeClr>
                    </a:solidFill>
                  </a:tcPr>
                </a:tc>
                <a:tc>
                  <a:txBody>
                    <a:bodyPr/>
                    <a:lstStyle/>
                    <a:p>
                      <a:pPr marL="514350" marR="0" indent="0">
                        <a:lnSpc>
                          <a:spcPct val="107000"/>
                        </a:lnSpc>
                        <a:spcBef>
                          <a:spcPts val="0"/>
                        </a:spcBef>
                        <a:spcAft>
                          <a:spcPts val="0"/>
                        </a:spcAft>
                      </a:pPr>
                      <a:r>
                        <a:rPr lang="en-GB" sz="1400" b="1" dirty="0">
                          <a:solidFill>
                            <a:schemeClr val="tx1"/>
                          </a:solidFill>
                          <a:effectLst/>
                          <a:latin typeface="Arial Nova" panose="020B0504020202020204" pitchFamily="34" charset="0"/>
                        </a:rPr>
                        <a:t>Target 1.1</a:t>
                      </a:r>
                      <a:endParaRPr lang="en-GB" sz="1400" b="0" dirty="0">
                        <a:solidFill>
                          <a:schemeClr val="tx1"/>
                        </a:solidFill>
                        <a:effectLst/>
                        <a:latin typeface="Arial Nova" panose="020B0504020202020204" pitchFamily="34" charset="0"/>
                      </a:endParaRPr>
                    </a:p>
                  </a:txBody>
                  <a:tcPr marL="14202" marR="14202" marT="0" marB="0">
                    <a:solidFill>
                      <a:schemeClr val="accent1">
                        <a:lumMod val="40000"/>
                        <a:lumOff val="60000"/>
                      </a:schemeClr>
                    </a:solidFill>
                  </a:tcPr>
                </a:tc>
                <a:tc>
                  <a:txBody>
                    <a:bodyPr/>
                    <a:lstStyle/>
                    <a:p>
                      <a:pPr marL="0" marR="0" algn="ctr">
                        <a:lnSpc>
                          <a:spcPct val="107000"/>
                        </a:lnSpc>
                        <a:spcBef>
                          <a:spcPts val="0"/>
                        </a:spcBef>
                        <a:spcAft>
                          <a:spcPts val="0"/>
                        </a:spcAft>
                      </a:pPr>
                      <a:r>
                        <a:rPr lang="fr-CH"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X</a:t>
                      </a:r>
                      <a:endPar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extLst>
                  <a:ext uri="{0D108BD9-81ED-4DB2-BD59-A6C34878D82A}">
                    <a16:rowId xmlns:a16="http://schemas.microsoft.com/office/drawing/2014/main" val="4079906374"/>
                  </a:ext>
                </a:extLst>
              </a:tr>
              <a:tr h="228600">
                <a:tc vMerge="1">
                  <a:txBody>
                    <a:bodyPr/>
                    <a:lstStyle/>
                    <a:p>
                      <a:endParaRPr lang="en-US"/>
                    </a:p>
                  </a:txBody>
                  <a:tcPr/>
                </a:tc>
                <a:tc>
                  <a:txBody>
                    <a:bodyPr/>
                    <a:lstStyle/>
                    <a:p>
                      <a:pPr marL="968375" marR="0" indent="0">
                        <a:lnSpc>
                          <a:spcPct val="107000"/>
                        </a:lnSpc>
                        <a:spcBef>
                          <a:spcPts val="0"/>
                        </a:spcBef>
                        <a:spcAft>
                          <a:spcPts val="0"/>
                        </a:spcAft>
                      </a:pPr>
                      <a:r>
                        <a:rPr lang="en-GB" sz="1400" b="0" dirty="0">
                          <a:solidFill>
                            <a:schemeClr val="tx1"/>
                          </a:solidFill>
                          <a:effectLst/>
                          <a:latin typeface="Arial Nova" panose="020B0504020202020204" pitchFamily="34" charset="0"/>
                        </a:rPr>
                        <a:t>Indicator 1.1</a:t>
                      </a:r>
                    </a:p>
                  </a:txBody>
                  <a:tcPr marL="14202" marR="14202" marT="0" marB="0">
                    <a:solidFill>
                      <a:schemeClr val="bg1">
                        <a:lumMod val="85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tc>
                  <a:txBody>
                    <a:bodyPr/>
                    <a:lstStyle/>
                    <a:p>
                      <a:pPr marL="0" marR="0" algn="ctr">
                        <a:lnSpc>
                          <a:spcPct val="107000"/>
                        </a:lnSpc>
                        <a:spcBef>
                          <a:spcPts val="0"/>
                        </a:spcBef>
                        <a:spcAft>
                          <a:spcPts val="0"/>
                        </a:spcAft>
                      </a:pPr>
                      <a:r>
                        <a:rPr lang="fr-CH"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X</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extLst>
                  <a:ext uri="{0D108BD9-81ED-4DB2-BD59-A6C34878D82A}">
                    <a16:rowId xmlns:a16="http://schemas.microsoft.com/office/drawing/2014/main" val="3246800321"/>
                  </a:ext>
                </a:extLst>
              </a:tr>
              <a:tr h="228600">
                <a:tc v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tc>
                  <a:txBody>
                    <a:bodyPr/>
                    <a:lstStyle/>
                    <a:p>
                      <a:pPr marL="514350" marR="0" indent="0">
                        <a:lnSpc>
                          <a:spcPct val="107000"/>
                        </a:lnSpc>
                        <a:spcBef>
                          <a:spcPts val="0"/>
                        </a:spcBef>
                        <a:spcAft>
                          <a:spcPts val="0"/>
                        </a:spcAft>
                      </a:pPr>
                      <a:r>
                        <a:rPr lang="en-GB" sz="1400" b="1" dirty="0">
                          <a:solidFill>
                            <a:schemeClr val="tx1"/>
                          </a:solidFill>
                          <a:effectLst/>
                          <a:latin typeface="Arial Nova" panose="020B0504020202020204" pitchFamily="34" charset="0"/>
                        </a:rPr>
                        <a:t>Target 1.2</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accent1">
                        <a:lumMod val="40000"/>
                        <a:lumOff val="60000"/>
                      </a:schemeClr>
                    </a:solidFill>
                  </a:tcPr>
                </a:tc>
                <a:tc>
                  <a:txBody>
                    <a:bodyPr/>
                    <a:lstStyle/>
                    <a:p>
                      <a:pPr marL="0" marR="0" algn="ctr">
                        <a:lnSpc>
                          <a:spcPct val="107000"/>
                        </a:lnSpc>
                        <a:spcBef>
                          <a:spcPts val="0"/>
                        </a:spcBef>
                        <a:spcAft>
                          <a:spcPts val="0"/>
                        </a:spcAft>
                      </a:pPr>
                      <a:r>
                        <a:rPr lang="fr-CH"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X</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tc>
                  <a:txBody>
                    <a:bodyPr/>
                    <a:lstStyle/>
                    <a:p>
                      <a:pPr marL="0" marR="0" algn="ctr">
                        <a:lnSpc>
                          <a:spcPct val="107000"/>
                        </a:lnSpc>
                        <a:spcBef>
                          <a:spcPts val="0"/>
                        </a:spcBef>
                        <a:spcAft>
                          <a:spcPts val="0"/>
                        </a:spcAft>
                      </a:pPr>
                      <a:r>
                        <a:rPr lang="fr-CH"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X</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extLst>
                  <a:ext uri="{0D108BD9-81ED-4DB2-BD59-A6C34878D82A}">
                    <a16:rowId xmlns:a16="http://schemas.microsoft.com/office/drawing/2014/main" val="4291687240"/>
                  </a:ext>
                </a:extLst>
              </a:tr>
              <a:tr h="228600">
                <a:tc v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ndParaRPr>
                    </a:p>
                  </a:txBody>
                  <a:tcPr marL="14202" marR="14202" marT="0" marB="0" anchor="ctr">
                    <a:solidFill>
                      <a:schemeClr val="tx2">
                        <a:lumMod val="40000"/>
                        <a:lumOff val="60000"/>
                      </a:schemeClr>
                    </a:solidFill>
                  </a:tcPr>
                </a:tc>
                <a:tc>
                  <a:txBody>
                    <a:bodyPr/>
                    <a:lstStyle/>
                    <a:p>
                      <a:pPr marL="968375" marR="0" indent="0">
                        <a:lnSpc>
                          <a:spcPct val="107000"/>
                        </a:lnSpc>
                        <a:spcBef>
                          <a:spcPts val="0"/>
                        </a:spcBef>
                        <a:spcAft>
                          <a:spcPts val="0"/>
                        </a:spcAf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Indicator 1.2</a:t>
                      </a:r>
                    </a:p>
                  </a:txBody>
                  <a:tcPr marL="14202" marR="14202" marT="0" marB="0">
                    <a:solidFill>
                      <a:schemeClr val="bg1">
                        <a:lumMod val="85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tc>
                  <a:txBody>
                    <a:bodyPr/>
                    <a:lstStyle/>
                    <a:p>
                      <a:pPr marL="0" marR="0" algn="ctr">
                        <a:lnSpc>
                          <a:spcPct val="107000"/>
                        </a:lnSpc>
                        <a:spcBef>
                          <a:spcPts val="0"/>
                        </a:spcBef>
                        <a:spcAft>
                          <a:spcPts val="0"/>
                        </a:spcAft>
                      </a:pPr>
                      <a:r>
                        <a:rPr lang="fr-CH"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X</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extLst>
                  <a:ext uri="{0D108BD9-81ED-4DB2-BD59-A6C34878D82A}">
                    <a16:rowId xmlns:a16="http://schemas.microsoft.com/office/drawing/2014/main" val="3135499533"/>
                  </a:ext>
                </a:extLst>
              </a:tr>
              <a:tr h="152400">
                <a:tc rowSpan="7">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Objective 2: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To provide comprehensive, integrated and responsive mental health and social care services in community-based settings</a:t>
                      </a:r>
                    </a:p>
                  </a:txBody>
                  <a:tcPr marL="14202" marR="14202" marT="0" marB="0" anchor="ctr">
                    <a:solidFill>
                      <a:schemeClr val="tx2">
                        <a:lumMod val="40000"/>
                        <a:lumOff val="60000"/>
                      </a:schemeClr>
                    </a:solidFill>
                  </a:tcPr>
                </a:tc>
                <a:tc>
                  <a:txBody>
                    <a:bodyPr/>
                    <a:lstStyle/>
                    <a:p>
                      <a:pPr marL="514350" marR="0" indent="0">
                        <a:lnSpc>
                          <a:spcPct val="107000"/>
                        </a:lnSpc>
                        <a:spcBef>
                          <a:spcPts val="0"/>
                        </a:spcBef>
                        <a:spcAft>
                          <a:spcPts val="0"/>
                        </a:spcAft>
                      </a:pPr>
                      <a:r>
                        <a:rPr lang="en-GB" sz="1400" b="1" dirty="0">
                          <a:solidFill>
                            <a:schemeClr val="tx1"/>
                          </a:solidFill>
                          <a:effectLst/>
                          <a:latin typeface="Arial Nova" panose="020B0504020202020204" pitchFamily="34" charset="0"/>
                        </a:rPr>
                        <a:t>Target 2.1</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accent1">
                        <a:lumMod val="40000"/>
                        <a:lumOff val="60000"/>
                      </a:schemeClr>
                    </a:solidFill>
                  </a:tcPr>
                </a:tc>
                <a:tc>
                  <a:txBody>
                    <a:bodyPr/>
                    <a:lstStyle/>
                    <a:p>
                      <a:pPr marL="0" marR="0" algn="ctr">
                        <a:lnSpc>
                          <a:spcPct val="107000"/>
                        </a:lnSpc>
                        <a:spcBef>
                          <a:spcPts val="0"/>
                        </a:spcBef>
                        <a:spcAft>
                          <a:spcPts val="0"/>
                        </a:spcAft>
                      </a:pPr>
                      <a:r>
                        <a:rPr lang="fr-CH"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X</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tc>
                  <a:txBody>
                    <a:bodyPr/>
                    <a:lstStyle/>
                    <a:p>
                      <a:pPr marL="0" marR="0" algn="ctr">
                        <a:lnSpc>
                          <a:spcPct val="107000"/>
                        </a:lnSpc>
                        <a:spcBef>
                          <a:spcPts val="0"/>
                        </a:spcBef>
                        <a:spcAft>
                          <a:spcPts val="0"/>
                        </a:spcAft>
                      </a:pPr>
                      <a:r>
                        <a:rPr lang="fr-CH"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X</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extLst>
                  <a:ext uri="{0D108BD9-81ED-4DB2-BD59-A6C34878D82A}">
                    <a16:rowId xmlns:a16="http://schemas.microsoft.com/office/drawing/2014/main" val="2382095859"/>
                  </a:ext>
                </a:extLst>
              </a:tr>
              <a:tr h="152400">
                <a:tc v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tx2">
                        <a:lumMod val="40000"/>
                        <a:lumOff val="60000"/>
                      </a:schemeClr>
                    </a:solidFill>
                  </a:tcPr>
                </a:tc>
                <a:tc>
                  <a:txBody>
                    <a:bodyPr/>
                    <a:lstStyle/>
                    <a:p>
                      <a:pPr marL="968375" marR="0" indent="0">
                        <a:lnSpc>
                          <a:spcPct val="107000"/>
                        </a:lnSpc>
                        <a:spcBef>
                          <a:spcPts val="0"/>
                        </a:spcBef>
                        <a:spcAft>
                          <a:spcPts val="0"/>
                        </a:spcAf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Indicator 2.1.1</a:t>
                      </a:r>
                    </a:p>
                  </a:txBody>
                  <a:tcPr marL="14202" marR="14202" marT="0" marB="0">
                    <a:solidFill>
                      <a:schemeClr val="bg1">
                        <a:lumMod val="85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tc>
                  <a:txBody>
                    <a:bodyPr/>
                    <a:lstStyle/>
                    <a:p>
                      <a:pPr marL="0" marR="0" algn="ctr">
                        <a:lnSpc>
                          <a:spcPct val="107000"/>
                        </a:lnSpc>
                        <a:spcBef>
                          <a:spcPts val="0"/>
                        </a:spcBef>
                        <a:spcAft>
                          <a:spcPts val="0"/>
                        </a:spcAft>
                      </a:pPr>
                      <a:r>
                        <a:rPr lang="fr-CH"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X</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extLst>
                  <a:ext uri="{0D108BD9-81ED-4DB2-BD59-A6C34878D82A}">
                    <a16:rowId xmlns:a16="http://schemas.microsoft.com/office/drawing/2014/main" val="535447338"/>
                  </a:ext>
                </a:extLst>
              </a:tr>
              <a:tr h="152400">
                <a:tc v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tx2">
                        <a:lumMod val="40000"/>
                        <a:lumOff val="60000"/>
                      </a:schemeClr>
                    </a:solidFill>
                  </a:tcPr>
                </a:tc>
                <a:tc>
                  <a:txBody>
                    <a:bodyPr/>
                    <a:lstStyle/>
                    <a:p>
                      <a:pPr marL="968375" marR="0" indent="0">
                        <a:lnSpc>
                          <a:spcPct val="107000"/>
                        </a:lnSpc>
                        <a:spcBef>
                          <a:spcPts val="0"/>
                        </a:spcBef>
                        <a:spcAft>
                          <a:spcPts val="0"/>
                        </a:spcAf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Indicator 2.1.2</a:t>
                      </a:r>
                    </a:p>
                  </a:txBody>
                  <a:tcPr marL="14202" marR="14202" marT="0" marB="0">
                    <a:solidFill>
                      <a:schemeClr val="accent1">
                        <a:lumMod val="40000"/>
                        <a:lumOff val="60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tc>
                  <a:txBody>
                    <a:bodyPr/>
                    <a:lstStyle/>
                    <a:p>
                      <a:pPr marL="0" marR="0" algn="ctr">
                        <a:lnSpc>
                          <a:spcPct val="107000"/>
                        </a:lnSpc>
                        <a:spcBef>
                          <a:spcPts val="0"/>
                        </a:spcBef>
                        <a:spcAft>
                          <a:spcPts val="0"/>
                        </a:spcAft>
                      </a:pPr>
                      <a:r>
                        <a:rPr lang="fr-CH"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X</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extLst>
                  <a:ext uri="{0D108BD9-81ED-4DB2-BD59-A6C34878D82A}">
                    <a16:rowId xmlns:a16="http://schemas.microsoft.com/office/drawing/2014/main" val="799127521"/>
                  </a:ext>
                </a:extLst>
              </a:tr>
              <a:tr h="152400">
                <a:tc v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tx2">
                        <a:lumMod val="40000"/>
                        <a:lumOff val="60000"/>
                      </a:schemeClr>
                    </a:solidFill>
                  </a:tcPr>
                </a:tc>
                <a:tc>
                  <a:txBody>
                    <a:bodyPr/>
                    <a:lstStyle/>
                    <a:p>
                      <a:pPr marL="514350" marR="0" indent="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Target 2.2</a:t>
                      </a:r>
                    </a:p>
                  </a:txBody>
                  <a:tcPr marL="14202" marR="14202" marT="0" marB="0">
                    <a:solidFill>
                      <a:schemeClr val="bg1">
                        <a:lumMod val="85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tc>
                  <a:txBody>
                    <a:bodyPr/>
                    <a:lstStyle/>
                    <a:p>
                      <a:pPr marL="0" marR="0" algn="ctr">
                        <a:lnSpc>
                          <a:spcPct val="107000"/>
                        </a:lnSpc>
                        <a:spcBef>
                          <a:spcPts val="0"/>
                        </a:spcBef>
                        <a:spcAft>
                          <a:spcPts val="0"/>
                        </a:spcAft>
                      </a:pPr>
                      <a:r>
                        <a:rPr lang="fr-CH"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X</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extLst>
                  <a:ext uri="{0D108BD9-81ED-4DB2-BD59-A6C34878D82A}">
                    <a16:rowId xmlns:a16="http://schemas.microsoft.com/office/drawing/2014/main" val="2049391022"/>
                  </a:ext>
                </a:extLst>
              </a:tr>
              <a:tr h="152400">
                <a:tc v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tx2">
                        <a:lumMod val="40000"/>
                        <a:lumOff val="60000"/>
                      </a:schemeClr>
                    </a:solidFill>
                  </a:tcPr>
                </a:tc>
                <a:tc>
                  <a:txBody>
                    <a:bodyPr/>
                    <a:lstStyle/>
                    <a:p>
                      <a:pPr marL="968375" marR="0" indent="0">
                        <a:lnSpc>
                          <a:spcPct val="107000"/>
                        </a:lnSpc>
                        <a:spcBef>
                          <a:spcPts val="0"/>
                        </a:spcBef>
                        <a:spcAft>
                          <a:spcPts val="0"/>
                        </a:spcAf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Indicator 2.2.1</a:t>
                      </a:r>
                    </a:p>
                  </a:txBody>
                  <a:tcPr marL="14202" marR="14202" marT="0" marB="0">
                    <a:solidFill>
                      <a:schemeClr val="accent1">
                        <a:lumMod val="40000"/>
                        <a:lumOff val="60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tc>
                  <a:txBody>
                    <a:bodyPr/>
                    <a:lstStyle/>
                    <a:p>
                      <a:pPr marL="0" marR="0" algn="ctr">
                        <a:lnSpc>
                          <a:spcPct val="107000"/>
                        </a:lnSpc>
                        <a:spcBef>
                          <a:spcPts val="0"/>
                        </a:spcBef>
                        <a:spcAft>
                          <a:spcPts val="0"/>
                        </a:spcAft>
                      </a:pPr>
                      <a:r>
                        <a:rPr lang="fr-CH"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X</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extLst>
                  <a:ext uri="{0D108BD9-81ED-4DB2-BD59-A6C34878D82A}">
                    <a16:rowId xmlns:a16="http://schemas.microsoft.com/office/drawing/2014/main" val="3247065178"/>
                  </a:ext>
                </a:extLst>
              </a:tr>
              <a:tr h="102793">
                <a:tc v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tx2">
                        <a:lumMod val="40000"/>
                        <a:lumOff val="60000"/>
                      </a:schemeClr>
                    </a:solidFill>
                  </a:tcPr>
                </a:tc>
                <a:tc>
                  <a:txBody>
                    <a:bodyPr/>
                    <a:lstStyle/>
                    <a:p>
                      <a:pPr marL="514350" marR="0" indent="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Target 2.3</a:t>
                      </a:r>
                    </a:p>
                  </a:txBody>
                  <a:tcPr marL="14202" marR="14202" marT="0" marB="0">
                    <a:solidFill>
                      <a:schemeClr val="bg1">
                        <a:lumMod val="85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tc>
                  <a:txBody>
                    <a:bodyPr/>
                    <a:lstStyle/>
                    <a:p>
                      <a:pPr marL="0" marR="0" algn="ctr">
                        <a:lnSpc>
                          <a:spcPct val="107000"/>
                        </a:lnSpc>
                        <a:spcBef>
                          <a:spcPts val="0"/>
                        </a:spcBef>
                        <a:spcAft>
                          <a:spcPts val="0"/>
                        </a:spcAft>
                      </a:pPr>
                      <a:r>
                        <a:rPr lang="fr-CH"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X</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extLst>
                  <a:ext uri="{0D108BD9-81ED-4DB2-BD59-A6C34878D82A}">
                    <a16:rowId xmlns:a16="http://schemas.microsoft.com/office/drawing/2014/main" val="1026166064"/>
                  </a:ext>
                </a:extLst>
              </a:tr>
              <a:tr h="152400">
                <a:tc v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tx2">
                        <a:lumMod val="40000"/>
                        <a:lumOff val="60000"/>
                      </a:schemeClr>
                    </a:solidFill>
                  </a:tcPr>
                </a:tc>
                <a:tc>
                  <a:txBody>
                    <a:bodyPr/>
                    <a:lstStyle/>
                    <a:p>
                      <a:pPr marL="968375" marR="0" indent="0">
                        <a:lnSpc>
                          <a:spcPct val="107000"/>
                        </a:lnSpc>
                        <a:spcBef>
                          <a:spcPts val="0"/>
                        </a:spcBef>
                        <a:spcAft>
                          <a:spcPts val="0"/>
                        </a:spcAf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Indicator 2.3.1</a:t>
                      </a:r>
                    </a:p>
                  </a:txBody>
                  <a:tcPr marL="14202" marR="14202" marT="0" marB="0">
                    <a:solidFill>
                      <a:schemeClr val="accent1">
                        <a:lumMod val="40000"/>
                        <a:lumOff val="60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tc>
                  <a:txBody>
                    <a:bodyPr/>
                    <a:lstStyle/>
                    <a:p>
                      <a:pPr marL="0" marR="0" algn="ctr">
                        <a:lnSpc>
                          <a:spcPct val="107000"/>
                        </a:lnSpc>
                        <a:spcBef>
                          <a:spcPts val="0"/>
                        </a:spcBef>
                        <a:spcAft>
                          <a:spcPts val="0"/>
                        </a:spcAft>
                      </a:pPr>
                      <a:r>
                        <a:rPr lang="fr-CH"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X</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extLst>
                  <a:ext uri="{0D108BD9-81ED-4DB2-BD59-A6C34878D82A}">
                    <a16:rowId xmlns:a16="http://schemas.microsoft.com/office/drawing/2014/main" val="3099722649"/>
                  </a:ext>
                </a:extLst>
              </a:tr>
              <a:tr h="169608">
                <a:tc rowSpan="6">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Objective 3: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To implement strategies for promotion and prevention in mental health</a:t>
                      </a:r>
                    </a:p>
                  </a:txBody>
                  <a:tcPr marL="14202" marR="14202" marT="0" marB="0" anchor="ctr">
                    <a:solidFill>
                      <a:schemeClr val="tx2">
                        <a:lumMod val="40000"/>
                        <a:lumOff val="60000"/>
                      </a:schemeClr>
                    </a:solidFill>
                  </a:tcPr>
                </a:tc>
                <a:tc>
                  <a:txBody>
                    <a:bodyPr/>
                    <a:lstStyle/>
                    <a:p>
                      <a:pPr marL="514350" marR="0" indent="0">
                        <a:lnSpc>
                          <a:spcPct val="107000"/>
                        </a:lnSpc>
                        <a:spcBef>
                          <a:spcPts val="0"/>
                        </a:spcBef>
                        <a:spcAft>
                          <a:spcPts val="0"/>
                        </a:spcAft>
                      </a:pPr>
                      <a:r>
                        <a:rPr lang="en-GB" sz="1400" b="1" dirty="0">
                          <a:solidFill>
                            <a:schemeClr val="tx1"/>
                          </a:solidFill>
                          <a:effectLst/>
                          <a:latin typeface="Arial Nova" panose="020B0504020202020204" pitchFamily="34" charset="0"/>
                        </a:rPr>
                        <a:t>Target 3.1</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tc>
                  <a:txBody>
                    <a:bodyPr/>
                    <a:lstStyle/>
                    <a:p>
                      <a:pPr marL="0" marR="0" algn="ctr">
                        <a:lnSpc>
                          <a:spcPct val="107000"/>
                        </a:lnSpc>
                        <a:spcBef>
                          <a:spcPts val="0"/>
                        </a:spcBef>
                        <a:spcAft>
                          <a:spcPts val="0"/>
                        </a:spcAft>
                      </a:pPr>
                      <a:r>
                        <a:rPr lang="fr-CH"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X</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tc>
                  <a:txBody>
                    <a:bodyPr/>
                    <a:lstStyle/>
                    <a:p>
                      <a:pPr marL="0" marR="0" algn="ctr">
                        <a:lnSpc>
                          <a:spcPct val="107000"/>
                        </a:lnSpc>
                        <a:spcBef>
                          <a:spcPts val="0"/>
                        </a:spcBef>
                        <a:spcAft>
                          <a:spcPts val="0"/>
                        </a:spcAft>
                      </a:pPr>
                      <a:r>
                        <a:rPr lang="fr-CH"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X</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extLst>
                  <a:ext uri="{0D108BD9-81ED-4DB2-BD59-A6C34878D82A}">
                    <a16:rowId xmlns:a16="http://schemas.microsoft.com/office/drawing/2014/main" val="1510684117"/>
                  </a:ext>
                </a:extLst>
              </a:tr>
              <a:tr h="141831">
                <a:tc vMerge="1">
                  <a:txBody>
                    <a:bodyPr/>
                    <a:lstStyle/>
                    <a:p>
                      <a:endParaRPr lang="en-US"/>
                    </a:p>
                  </a:txBody>
                  <a:tcPr/>
                </a:tc>
                <a:tc>
                  <a:txBody>
                    <a:bodyPr/>
                    <a:lstStyle/>
                    <a:p>
                      <a:pPr marL="968375" marR="0" indent="0">
                        <a:lnSpc>
                          <a:spcPct val="107000"/>
                        </a:lnSpc>
                        <a:spcBef>
                          <a:spcPts val="0"/>
                        </a:spcBef>
                        <a:spcAft>
                          <a:spcPts val="0"/>
                        </a:spcAf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Indicator 3.1</a:t>
                      </a:r>
                    </a:p>
                  </a:txBody>
                  <a:tcPr marL="14202" marR="14202" marT="0" marB="0">
                    <a:solidFill>
                      <a:schemeClr val="accent1">
                        <a:lumMod val="40000"/>
                        <a:lumOff val="60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tc>
                  <a:txBody>
                    <a:bodyPr/>
                    <a:lstStyle/>
                    <a:p>
                      <a:pPr marL="0" marR="0" algn="ctr">
                        <a:lnSpc>
                          <a:spcPct val="107000"/>
                        </a:lnSpc>
                        <a:spcBef>
                          <a:spcPts val="0"/>
                        </a:spcBef>
                        <a:spcAft>
                          <a:spcPts val="0"/>
                        </a:spcAft>
                      </a:pPr>
                      <a:r>
                        <a:rPr lang="fr-CH"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X</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extLst>
                  <a:ext uri="{0D108BD9-81ED-4DB2-BD59-A6C34878D82A}">
                    <a16:rowId xmlns:a16="http://schemas.microsoft.com/office/drawing/2014/main" val="1507355178"/>
                  </a:ext>
                </a:extLst>
              </a:tr>
              <a:tr h="82839">
                <a:tc v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accent1">
                        <a:lumMod val="40000"/>
                        <a:lumOff val="60000"/>
                      </a:schemeClr>
                    </a:solidFill>
                  </a:tcPr>
                </a:tc>
                <a:tc>
                  <a:txBody>
                    <a:bodyPr/>
                    <a:lstStyle/>
                    <a:p>
                      <a:pPr marL="514350" marR="0" indent="0">
                        <a:lnSpc>
                          <a:spcPct val="107000"/>
                        </a:lnSpc>
                        <a:spcBef>
                          <a:spcPts val="0"/>
                        </a:spcBef>
                        <a:spcAft>
                          <a:spcPts val="0"/>
                        </a:spcAft>
                      </a:pPr>
                      <a:r>
                        <a:rPr lang="en-GB" sz="1400" b="1" dirty="0">
                          <a:solidFill>
                            <a:schemeClr val="tx1"/>
                          </a:solidFill>
                          <a:effectLst/>
                          <a:latin typeface="Arial Nova" panose="020B0504020202020204" pitchFamily="34" charset="0"/>
                        </a:rPr>
                        <a:t>Target 3.2</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tc>
                  <a:txBody>
                    <a:bodyPr/>
                    <a:lstStyle/>
                    <a:p>
                      <a:pPr marL="0" marR="0" algn="ctr">
                        <a:lnSpc>
                          <a:spcPct val="107000"/>
                        </a:lnSpc>
                        <a:spcBef>
                          <a:spcPts val="0"/>
                        </a:spcBef>
                        <a:spcAft>
                          <a:spcPts val="0"/>
                        </a:spcAft>
                      </a:pPr>
                      <a:r>
                        <a:rPr lang="fr-CH"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X</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tc>
                  <a:txBody>
                    <a:bodyPr/>
                    <a:lstStyle/>
                    <a:p>
                      <a:pPr marL="0" marR="0" algn="ctr">
                        <a:lnSpc>
                          <a:spcPct val="107000"/>
                        </a:lnSpc>
                        <a:spcBef>
                          <a:spcPts val="0"/>
                        </a:spcBef>
                        <a:spcAft>
                          <a:spcPts val="0"/>
                        </a:spcAft>
                      </a:pPr>
                      <a:r>
                        <a:rPr lang="fr-CH"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X</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extLst>
                  <a:ext uri="{0D108BD9-81ED-4DB2-BD59-A6C34878D82A}">
                    <a16:rowId xmlns:a16="http://schemas.microsoft.com/office/drawing/2014/main" val="335833656"/>
                  </a:ext>
                </a:extLst>
              </a:tr>
              <a:tr h="228600">
                <a:tc v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tx2">
                        <a:lumMod val="40000"/>
                        <a:lumOff val="60000"/>
                      </a:schemeClr>
                    </a:solidFill>
                  </a:tcPr>
                </a:tc>
                <a:tc>
                  <a:txBody>
                    <a:bodyPr/>
                    <a:lstStyle/>
                    <a:p>
                      <a:pPr marL="968375" marR="0" indent="0">
                        <a:lnSpc>
                          <a:spcPct val="107000"/>
                        </a:lnSpc>
                        <a:spcBef>
                          <a:spcPts val="0"/>
                        </a:spcBef>
                        <a:spcAft>
                          <a:spcPts val="0"/>
                        </a:spcAf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Indicator 3.2</a:t>
                      </a:r>
                    </a:p>
                  </a:txBody>
                  <a:tcPr marL="14202" marR="14202" marT="0" marB="0">
                    <a:solidFill>
                      <a:schemeClr val="accent1">
                        <a:lumMod val="40000"/>
                        <a:lumOff val="60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tc>
                  <a:txBody>
                    <a:bodyPr/>
                    <a:lstStyle/>
                    <a:p>
                      <a:pPr marL="0" marR="0" algn="ctr">
                        <a:lnSpc>
                          <a:spcPct val="107000"/>
                        </a:lnSpc>
                        <a:spcBef>
                          <a:spcPts val="0"/>
                        </a:spcBef>
                        <a:spcAft>
                          <a:spcPts val="0"/>
                        </a:spcAft>
                      </a:pPr>
                      <a:r>
                        <a:rPr lang="fr-CH"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X</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extLst>
                  <a:ext uri="{0D108BD9-81ED-4DB2-BD59-A6C34878D82A}">
                    <a16:rowId xmlns:a16="http://schemas.microsoft.com/office/drawing/2014/main" val="1245796281"/>
                  </a:ext>
                </a:extLst>
              </a:tr>
              <a:tr h="228600">
                <a:tc v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tx2">
                        <a:lumMod val="40000"/>
                        <a:lumOff val="60000"/>
                      </a:schemeClr>
                    </a:solidFill>
                  </a:tcPr>
                </a:tc>
                <a:tc>
                  <a:txBody>
                    <a:bodyPr/>
                    <a:lstStyle/>
                    <a:p>
                      <a:pPr marL="514350" marR="0" indent="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Target 3.3</a:t>
                      </a:r>
                    </a:p>
                  </a:txBody>
                  <a:tcPr marL="14202" marR="14202" marT="0" marB="0">
                    <a:solidFill>
                      <a:schemeClr val="bg1">
                        <a:lumMod val="85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tc>
                  <a:txBody>
                    <a:bodyPr/>
                    <a:lstStyle/>
                    <a:p>
                      <a:pPr marL="0" marR="0" algn="ctr">
                        <a:lnSpc>
                          <a:spcPct val="107000"/>
                        </a:lnSpc>
                        <a:spcBef>
                          <a:spcPts val="0"/>
                        </a:spcBef>
                        <a:spcAft>
                          <a:spcPts val="0"/>
                        </a:spcAft>
                      </a:pPr>
                      <a:r>
                        <a:rPr lang="fr-CH"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X</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extLst>
                  <a:ext uri="{0D108BD9-81ED-4DB2-BD59-A6C34878D82A}">
                    <a16:rowId xmlns:a16="http://schemas.microsoft.com/office/drawing/2014/main" val="98676602"/>
                  </a:ext>
                </a:extLst>
              </a:tr>
              <a:tr h="228600">
                <a:tc v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tx2">
                        <a:lumMod val="40000"/>
                        <a:lumOff val="60000"/>
                      </a:schemeClr>
                    </a:solidFill>
                  </a:tcPr>
                </a:tc>
                <a:tc>
                  <a:txBody>
                    <a:bodyPr/>
                    <a:lstStyle/>
                    <a:p>
                      <a:pPr marL="968375" marR="0" indent="0">
                        <a:lnSpc>
                          <a:spcPct val="107000"/>
                        </a:lnSpc>
                        <a:spcBef>
                          <a:spcPts val="0"/>
                        </a:spcBef>
                        <a:spcAft>
                          <a:spcPts val="0"/>
                        </a:spcAf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Indicator 3.3</a:t>
                      </a:r>
                    </a:p>
                  </a:txBody>
                  <a:tcPr marL="14202" marR="14202" marT="0" marB="0">
                    <a:solidFill>
                      <a:schemeClr val="accent1">
                        <a:lumMod val="40000"/>
                        <a:lumOff val="60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tc>
                  <a:txBody>
                    <a:bodyPr/>
                    <a:lstStyle/>
                    <a:p>
                      <a:pPr marL="0" marR="0" algn="ctr">
                        <a:lnSpc>
                          <a:spcPct val="107000"/>
                        </a:lnSpc>
                        <a:spcBef>
                          <a:spcPts val="0"/>
                        </a:spcBef>
                        <a:spcAft>
                          <a:spcPts val="0"/>
                        </a:spcAft>
                      </a:pPr>
                      <a:r>
                        <a:rPr lang="fr-CH"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X</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extLst>
                  <a:ext uri="{0D108BD9-81ED-4DB2-BD59-A6C34878D82A}">
                    <a16:rowId xmlns:a16="http://schemas.microsoft.com/office/drawing/2014/main" val="1731364463"/>
                  </a:ext>
                </a:extLst>
              </a:tr>
              <a:tr h="0">
                <a:tc rowSpan="4">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Objective 4: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To strengthen information systems, evidence and research for mental health</a:t>
                      </a:r>
                    </a:p>
                  </a:txBody>
                  <a:tcPr marL="14202" marR="14202" marT="0" marB="0" anchor="ctr">
                    <a:solidFill>
                      <a:schemeClr val="tx2">
                        <a:lumMod val="40000"/>
                        <a:lumOff val="60000"/>
                      </a:schemeClr>
                    </a:solidFill>
                  </a:tcPr>
                </a:tc>
                <a:tc>
                  <a:txBody>
                    <a:bodyPr/>
                    <a:lstStyle/>
                    <a:p>
                      <a:pPr marL="514350" marR="0" indent="0">
                        <a:lnSpc>
                          <a:spcPct val="107000"/>
                        </a:lnSpc>
                        <a:spcBef>
                          <a:spcPts val="0"/>
                        </a:spcBef>
                        <a:spcAft>
                          <a:spcPts val="0"/>
                        </a:spcAft>
                      </a:pPr>
                      <a:r>
                        <a:rPr lang="en-GB" sz="1400" b="1" dirty="0">
                          <a:solidFill>
                            <a:schemeClr val="tx1"/>
                          </a:solidFill>
                          <a:effectLst/>
                          <a:latin typeface="Arial Nova" panose="020B0504020202020204" pitchFamily="34" charset="0"/>
                        </a:rPr>
                        <a:t>Target 4.1</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tc>
                  <a:txBody>
                    <a:bodyPr/>
                    <a:lstStyle/>
                    <a:p>
                      <a:pPr marL="0" marR="0" algn="ctr">
                        <a:lnSpc>
                          <a:spcPct val="107000"/>
                        </a:lnSpc>
                        <a:spcBef>
                          <a:spcPts val="0"/>
                        </a:spcBef>
                        <a:spcAft>
                          <a:spcPts val="0"/>
                        </a:spcAft>
                      </a:pPr>
                      <a:r>
                        <a:rPr lang="fr-CH"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X</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tc>
                  <a:txBody>
                    <a:bodyPr/>
                    <a:lstStyle/>
                    <a:p>
                      <a:pPr marL="0" marR="0" lvl="0" indent="0" algn="ctr" defTabSz="914400" eaLnBrk="1" fontAlgn="auto" latinLnBrk="0" hangingPunct="1">
                        <a:lnSpc>
                          <a:spcPct val="107000"/>
                        </a:lnSpc>
                        <a:spcBef>
                          <a:spcPts val="0"/>
                        </a:spcBef>
                        <a:spcAft>
                          <a:spcPts val="0"/>
                        </a:spcAft>
                        <a:buClrTx/>
                        <a:buSzTx/>
                        <a:buFontTx/>
                        <a:buNone/>
                        <a:tabLst/>
                        <a:defRPr/>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tc>
                  <a:txBody>
                    <a:bodyPr/>
                    <a:lstStyle/>
                    <a:p>
                      <a:pPr marL="0" marR="0" lvl="0" indent="0" algn="ctr" defTabSz="914400" eaLnBrk="1" fontAlgn="auto" latinLnBrk="0" hangingPunct="1">
                        <a:lnSpc>
                          <a:spcPct val="107000"/>
                        </a:lnSpc>
                        <a:spcBef>
                          <a:spcPts val="0"/>
                        </a:spcBef>
                        <a:spcAft>
                          <a:spcPts val="0"/>
                        </a:spcAft>
                        <a:buClrTx/>
                        <a:buSzTx/>
                        <a:buFontTx/>
                        <a:buNone/>
                        <a:tabLst/>
                        <a:defRPr/>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extLst>
                  <a:ext uri="{0D108BD9-81ED-4DB2-BD59-A6C34878D82A}">
                    <a16:rowId xmlns:a16="http://schemas.microsoft.com/office/drawing/2014/main" val="1816377140"/>
                  </a:ext>
                </a:extLst>
              </a:tr>
              <a:tr h="0">
                <a:tc v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tx2">
                        <a:lumMod val="40000"/>
                        <a:lumOff val="60000"/>
                      </a:schemeClr>
                    </a:solidFill>
                  </a:tcPr>
                </a:tc>
                <a:tc>
                  <a:txBody>
                    <a:bodyPr/>
                    <a:lstStyle/>
                    <a:p>
                      <a:pPr marL="968375" marR="0" indent="0">
                        <a:lnSpc>
                          <a:spcPct val="107000"/>
                        </a:lnSpc>
                        <a:spcBef>
                          <a:spcPts val="0"/>
                        </a:spcBef>
                        <a:spcAft>
                          <a:spcPts val="0"/>
                        </a:spcAf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Indicator 4.1: </a:t>
                      </a:r>
                    </a:p>
                  </a:txBody>
                  <a:tcPr marL="14202" marR="14202" marT="0" marB="0">
                    <a:solidFill>
                      <a:schemeClr val="accent1">
                        <a:lumMod val="40000"/>
                        <a:lumOff val="60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tc>
                  <a:txBody>
                    <a:bodyPr/>
                    <a:lstStyle/>
                    <a:p>
                      <a:pPr marL="0" marR="0" lvl="0" indent="0" algn="ctr" defTabSz="914400" eaLnBrk="1" fontAlgn="auto" latinLnBrk="0" hangingPunct="1">
                        <a:lnSpc>
                          <a:spcPct val="107000"/>
                        </a:lnSpc>
                        <a:spcBef>
                          <a:spcPts val="0"/>
                        </a:spcBef>
                        <a:spcAft>
                          <a:spcPts val="0"/>
                        </a:spcAft>
                        <a:buClrTx/>
                        <a:buSzTx/>
                        <a:buFontTx/>
                        <a:buNone/>
                        <a:tabLst/>
                        <a:defRPr/>
                      </a:pPr>
                      <a:r>
                        <a:rPr lang="fr-CH"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X</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tc>
                  <a:txBody>
                    <a:bodyPr/>
                    <a:lstStyle/>
                    <a:p>
                      <a:pPr marL="0" marR="0" lvl="0" indent="0" algn="ctr" defTabSz="914400" eaLnBrk="1" fontAlgn="auto" latinLnBrk="0" hangingPunct="1">
                        <a:lnSpc>
                          <a:spcPct val="107000"/>
                        </a:lnSpc>
                        <a:spcBef>
                          <a:spcPts val="0"/>
                        </a:spcBef>
                        <a:spcAft>
                          <a:spcPts val="0"/>
                        </a:spcAft>
                        <a:buClrTx/>
                        <a:buSzTx/>
                        <a:buFontTx/>
                        <a:buNone/>
                        <a:tabLst/>
                        <a:defRPr/>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extLst>
                  <a:ext uri="{0D108BD9-81ED-4DB2-BD59-A6C34878D82A}">
                    <a16:rowId xmlns:a16="http://schemas.microsoft.com/office/drawing/2014/main" val="1464089494"/>
                  </a:ext>
                </a:extLst>
              </a:tr>
              <a:tr h="0">
                <a:tc v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tx2">
                        <a:lumMod val="40000"/>
                        <a:lumOff val="60000"/>
                      </a:schemeClr>
                    </a:solidFill>
                  </a:tcPr>
                </a:tc>
                <a:tc>
                  <a:txBody>
                    <a:bodyPr/>
                    <a:lstStyle/>
                    <a:p>
                      <a:pPr marL="514350" marR="0" indent="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Target 4.2</a:t>
                      </a:r>
                    </a:p>
                  </a:txBody>
                  <a:tcPr marL="14202" marR="14202" marT="0" marB="0">
                    <a:solidFill>
                      <a:schemeClr val="bg1">
                        <a:lumMod val="85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tc>
                  <a:txBody>
                    <a:bodyPr/>
                    <a:lstStyle/>
                    <a:p>
                      <a:pPr marL="0" marR="0" lvl="0" indent="0" algn="ctr" defTabSz="914400" eaLnBrk="1" fontAlgn="auto" latinLnBrk="0" hangingPunct="1">
                        <a:lnSpc>
                          <a:spcPct val="107000"/>
                        </a:lnSpc>
                        <a:spcBef>
                          <a:spcPts val="0"/>
                        </a:spcBef>
                        <a:spcAft>
                          <a:spcPts val="0"/>
                        </a:spcAft>
                        <a:buClrTx/>
                        <a:buSzTx/>
                        <a:buFontTx/>
                        <a:buNone/>
                        <a:tabLst/>
                        <a:defRPr/>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tc>
                  <a:txBody>
                    <a:bodyPr/>
                    <a:lstStyle/>
                    <a:p>
                      <a:pPr marL="0" marR="0" lvl="0" indent="0" algn="ctr" defTabSz="914400" eaLnBrk="1" fontAlgn="auto" latinLnBrk="0" hangingPunct="1">
                        <a:lnSpc>
                          <a:spcPct val="107000"/>
                        </a:lnSpc>
                        <a:spcBef>
                          <a:spcPts val="0"/>
                        </a:spcBef>
                        <a:spcAft>
                          <a:spcPts val="0"/>
                        </a:spcAft>
                        <a:buClrTx/>
                        <a:buSzTx/>
                        <a:buFontTx/>
                        <a:buNone/>
                        <a:tabLst/>
                        <a:defRPr/>
                      </a:pPr>
                      <a:r>
                        <a:rPr lang="fr-CH"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X</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bg1">
                        <a:lumMod val="85000"/>
                      </a:schemeClr>
                    </a:solidFill>
                  </a:tcPr>
                </a:tc>
                <a:extLst>
                  <a:ext uri="{0D108BD9-81ED-4DB2-BD59-A6C34878D82A}">
                    <a16:rowId xmlns:a16="http://schemas.microsoft.com/office/drawing/2014/main" val="1292273008"/>
                  </a:ext>
                </a:extLst>
              </a:tr>
              <a:tr h="0">
                <a:tc v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tx2">
                        <a:lumMod val="40000"/>
                        <a:lumOff val="60000"/>
                      </a:schemeClr>
                    </a:solidFill>
                  </a:tcPr>
                </a:tc>
                <a:tc>
                  <a:txBody>
                    <a:bodyPr/>
                    <a:lstStyle/>
                    <a:p>
                      <a:pPr marL="968375" marR="0" indent="0">
                        <a:lnSpc>
                          <a:spcPct val="107000"/>
                        </a:lnSpc>
                        <a:spcBef>
                          <a:spcPts val="0"/>
                        </a:spcBef>
                        <a:spcAft>
                          <a:spcPts val="0"/>
                        </a:spcAf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Indicator 4.2</a:t>
                      </a:r>
                    </a:p>
                  </a:txBody>
                  <a:tcPr marL="14202" marR="14202" marT="0" marB="0">
                    <a:solidFill>
                      <a:schemeClr val="accent1">
                        <a:lumMod val="40000"/>
                        <a:lumOff val="60000"/>
                      </a:schemeClr>
                    </a:solidFill>
                  </a:tcPr>
                </a:tc>
                <a:tc>
                  <a:txBody>
                    <a:bodyPr/>
                    <a:lstStyle/>
                    <a:p>
                      <a:pPr marL="0" marR="0" algn="ctr">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tc>
                  <a:txBody>
                    <a:bodyPr/>
                    <a:lstStyle/>
                    <a:p>
                      <a:pPr marL="0" marR="0" lvl="0" indent="0" algn="ctr" defTabSz="914400" eaLnBrk="1" fontAlgn="auto" latinLnBrk="0" hangingPunct="1">
                        <a:lnSpc>
                          <a:spcPct val="107000"/>
                        </a:lnSpc>
                        <a:spcBef>
                          <a:spcPts val="0"/>
                        </a:spcBef>
                        <a:spcAft>
                          <a:spcPts val="0"/>
                        </a:spcAft>
                        <a:buClrTx/>
                        <a:buSzTx/>
                        <a:buFontTx/>
                        <a:buNone/>
                        <a:tabLst/>
                        <a:defRPr/>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tc>
                  <a:txBody>
                    <a:bodyPr/>
                    <a:lstStyle/>
                    <a:p>
                      <a:pPr marL="0" marR="0" lvl="0" indent="0" algn="ctr" defTabSz="914400" eaLnBrk="1" fontAlgn="auto" latinLnBrk="0" hangingPunct="1">
                        <a:lnSpc>
                          <a:spcPct val="107000"/>
                        </a:lnSpc>
                        <a:spcBef>
                          <a:spcPts val="0"/>
                        </a:spcBef>
                        <a:spcAft>
                          <a:spcPts val="0"/>
                        </a:spcAft>
                        <a:buClrTx/>
                        <a:buSzTx/>
                        <a:buFontTx/>
                        <a:buNone/>
                        <a:tabLst/>
                        <a:defRPr/>
                      </a:pPr>
                      <a:r>
                        <a:rPr lang="fr-CH"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X</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chor="ctr">
                    <a:solidFill>
                      <a:schemeClr val="accent1">
                        <a:lumMod val="40000"/>
                        <a:lumOff val="60000"/>
                      </a:schemeClr>
                    </a:solidFill>
                  </a:tcPr>
                </a:tc>
                <a:extLst>
                  <a:ext uri="{0D108BD9-81ED-4DB2-BD59-A6C34878D82A}">
                    <a16:rowId xmlns:a16="http://schemas.microsoft.com/office/drawing/2014/main" val="4076098108"/>
                  </a:ext>
                </a:extLst>
              </a:tr>
            </a:tbl>
          </a:graphicData>
        </a:graphic>
      </p:graphicFrame>
      <p:sp>
        <p:nvSpPr>
          <p:cNvPr id="7" name="object 3">
            <a:extLst>
              <a:ext uri="{FF2B5EF4-FFF2-40B4-BE49-F238E27FC236}">
                <a16:creationId xmlns:a16="http://schemas.microsoft.com/office/drawing/2014/main" id="{29A6003F-1831-4A94-80C2-6988BA5D4B3D}"/>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Proposed updates on targets and indicators</a:t>
            </a:r>
            <a:endParaRPr sz="2800" dirty="0">
              <a:solidFill>
                <a:schemeClr val="accent1"/>
              </a:solidFill>
              <a:latin typeface="Arial Nova" panose="020B0504020202020204" pitchFamily="34" charset="0"/>
              <a:cs typeface="Ebrima"/>
            </a:endParaRPr>
          </a:p>
        </p:txBody>
      </p:sp>
    </p:spTree>
    <p:extLst>
      <p:ext uri="{BB962C8B-B14F-4D97-AF65-F5344CB8AC3E}">
        <p14:creationId xmlns:p14="http://schemas.microsoft.com/office/powerpoint/2010/main" val="195126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9">
            <a:extLst>
              <a:ext uri="{FF2B5EF4-FFF2-40B4-BE49-F238E27FC236}">
                <a16:creationId xmlns:a16="http://schemas.microsoft.com/office/drawing/2014/main" id="{60C2C53F-4A2C-4B32-8FBF-ED681312BF1E}"/>
              </a:ext>
            </a:extLst>
          </p:cNvPr>
          <p:cNvSpPr/>
          <p:nvPr/>
        </p:nvSpPr>
        <p:spPr>
          <a:xfrm>
            <a:off x="8923019" y="0"/>
            <a:ext cx="3172968" cy="1112519"/>
          </a:xfrm>
          <a:prstGeom prst="rect">
            <a:avLst/>
          </a:prstGeom>
          <a:blipFill>
            <a:blip r:embed="rId3" cstate="print"/>
            <a:stretch>
              <a:fillRect/>
            </a:stretch>
          </a:blipFill>
        </p:spPr>
        <p:txBody>
          <a:bodyPr wrap="square" lIns="0" tIns="0" rIns="0" bIns="0" rtlCol="0"/>
          <a:lstStyle/>
          <a:p>
            <a:endParaRPr/>
          </a:p>
        </p:txBody>
      </p:sp>
      <p:graphicFrame>
        <p:nvGraphicFramePr>
          <p:cNvPr id="8" name="Table 7">
            <a:extLst>
              <a:ext uri="{FF2B5EF4-FFF2-40B4-BE49-F238E27FC236}">
                <a16:creationId xmlns:a16="http://schemas.microsoft.com/office/drawing/2014/main" id="{0B250FCD-D581-4FF0-80C6-02A125CE8C8C}"/>
              </a:ext>
            </a:extLst>
          </p:cNvPr>
          <p:cNvGraphicFramePr>
            <a:graphicFrameLocks noGrp="1"/>
          </p:cNvGraphicFramePr>
          <p:nvPr>
            <p:extLst>
              <p:ext uri="{D42A27DB-BD31-4B8C-83A1-F6EECF244321}">
                <p14:modId xmlns:p14="http://schemas.microsoft.com/office/powerpoint/2010/main" val="1180806243"/>
              </p:ext>
            </p:extLst>
          </p:nvPr>
        </p:nvGraphicFramePr>
        <p:xfrm>
          <a:off x="571500" y="1908445"/>
          <a:ext cx="11090104" cy="4512459"/>
        </p:xfrm>
        <a:graphic>
          <a:graphicData uri="http://schemas.openxmlformats.org/drawingml/2006/table">
            <a:tbl>
              <a:tblPr firstRow="1" firstCol="1" bandRow="1">
                <a:tableStyleId>{5C22544A-7EE6-4342-B048-85BDC9FD1C3A}</a:tableStyleId>
              </a:tblPr>
              <a:tblGrid>
                <a:gridCol w="5486400">
                  <a:extLst>
                    <a:ext uri="{9D8B030D-6E8A-4147-A177-3AD203B41FA5}">
                      <a16:colId xmlns:a16="http://schemas.microsoft.com/office/drawing/2014/main" val="3512647830"/>
                    </a:ext>
                  </a:extLst>
                </a:gridCol>
                <a:gridCol w="4686300">
                  <a:extLst>
                    <a:ext uri="{9D8B030D-6E8A-4147-A177-3AD203B41FA5}">
                      <a16:colId xmlns:a16="http://schemas.microsoft.com/office/drawing/2014/main" val="2380820548"/>
                    </a:ext>
                  </a:extLst>
                </a:gridCol>
                <a:gridCol w="917404">
                  <a:extLst>
                    <a:ext uri="{9D8B030D-6E8A-4147-A177-3AD203B41FA5}">
                      <a16:colId xmlns:a16="http://schemas.microsoft.com/office/drawing/2014/main" val="2781967539"/>
                    </a:ext>
                  </a:extLst>
                </a:gridCol>
              </a:tblGrid>
              <a:tr h="326945">
                <a:tc>
                  <a:txBody>
                    <a:bodyPr/>
                    <a:lstStyle/>
                    <a:p>
                      <a:pPr marL="0" marR="0" algn="ctr">
                        <a:lnSpc>
                          <a:spcPct val="107000"/>
                        </a:lnSpc>
                        <a:spcBef>
                          <a:spcPts val="0"/>
                        </a:spcBef>
                        <a:spcAft>
                          <a:spcPts val="0"/>
                        </a:spcAft>
                      </a:pPr>
                      <a:r>
                        <a:rPr lang="en-GB" sz="1800" b="1" dirty="0">
                          <a:solidFill>
                            <a:schemeClr val="tx1"/>
                          </a:solidFill>
                          <a:effectLst/>
                          <a:latin typeface="Arial Nova" panose="020B0504020202020204" pitchFamily="34" charset="0"/>
                        </a:rPr>
                        <a:t>Current version</a:t>
                      </a:r>
                      <a:endParaRPr lang="en-GB" sz="1800" b="0" dirty="0">
                        <a:solidFill>
                          <a:schemeClr val="tx1"/>
                        </a:solidFill>
                        <a:effectLst/>
                        <a:latin typeface="Arial Nova" panose="020B0504020202020204" pitchFamily="34" charset="0"/>
                      </a:endParaRPr>
                    </a:p>
                  </a:txBody>
                  <a:tcPr marL="14202" marR="14202" marT="0" marB="0">
                    <a:solidFill>
                      <a:schemeClr val="tx2">
                        <a:lumMod val="40000"/>
                        <a:lumOff val="60000"/>
                      </a:schemeClr>
                    </a:solidFill>
                  </a:tcPr>
                </a:tc>
                <a:tc gridSpan="2">
                  <a:txBody>
                    <a:bodyPr/>
                    <a:lstStyle/>
                    <a:p>
                      <a:pPr marL="0" marR="0" algn="ctr">
                        <a:lnSpc>
                          <a:spcPct val="107000"/>
                        </a:lnSpc>
                        <a:spcBef>
                          <a:spcPts val="0"/>
                        </a:spcBef>
                        <a:spcAft>
                          <a:spcPts val="0"/>
                        </a:spcAft>
                      </a:pPr>
                      <a:r>
                        <a:rPr lang="en-GB" sz="1800" b="1" dirty="0">
                          <a:solidFill>
                            <a:schemeClr val="tx1"/>
                          </a:solidFill>
                          <a:effectLst/>
                          <a:latin typeface="Arial Nova" panose="020B0504020202020204" pitchFamily="34" charset="0"/>
                        </a:rPr>
                        <a:t>New version</a:t>
                      </a:r>
                      <a:endParaRPr lang="en-US" sz="18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tx2">
                        <a:lumMod val="40000"/>
                        <a:lumOff val="60000"/>
                      </a:schemeClr>
                    </a:solidFill>
                  </a:tcPr>
                </a:tc>
                <a:tc hMerge="1">
                  <a:txBody>
                    <a:bodyPr/>
                    <a:lstStyle/>
                    <a:p>
                      <a:endParaRPr lang="en-US"/>
                    </a:p>
                  </a:txBody>
                  <a:tcPr/>
                </a:tc>
                <a:extLst>
                  <a:ext uri="{0D108BD9-81ED-4DB2-BD59-A6C34878D82A}">
                    <a16:rowId xmlns:a16="http://schemas.microsoft.com/office/drawing/2014/main" val="4243984624"/>
                  </a:ext>
                </a:extLst>
              </a:tr>
              <a:tr h="742848">
                <a:tc>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rPr>
                        <a:t>Target 1.1: </a:t>
                      </a:r>
                      <a:r>
                        <a:rPr lang="en-US" sz="1400" b="0" dirty="0">
                          <a:solidFill>
                            <a:schemeClr val="tx1"/>
                          </a:solidFill>
                          <a:effectLst/>
                          <a:latin typeface="Arial Nova" panose="020B0504020202020204" pitchFamily="34" charset="0"/>
                        </a:rPr>
                        <a:t>80% of countries will have developed or updated their policy/plan for mental health in line with international and regional human rights instruments, by 2020.</a:t>
                      </a:r>
                      <a:endParaRPr lang="en-GB" sz="1400" b="0" dirty="0">
                        <a:solidFill>
                          <a:schemeClr val="tx1"/>
                        </a:solidFill>
                        <a:effectLst/>
                        <a:latin typeface="Arial Nova" panose="020B0504020202020204" pitchFamily="34" charset="0"/>
                      </a:endParaRPr>
                    </a:p>
                  </a:txBody>
                  <a:tcPr marL="14202" marR="14202" marT="0" marB="0">
                    <a:solidFill>
                      <a:schemeClr val="accent1">
                        <a:lumMod val="40000"/>
                        <a:lumOff val="60000"/>
                      </a:schemeClr>
                    </a:solidFill>
                  </a:tcPr>
                </a:tc>
                <a:tc gridSpan="2">
                  <a:txBody>
                    <a:bodyPr/>
                    <a:lstStyle/>
                    <a:p>
                      <a:pPr marL="0" marR="0" lvl="0" indent="0" defTabSz="914400" eaLnBrk="1" fontAlgn="auto" latinLnBrk="0" hangingPunct="1">
                        <a:lnSpc>
                          <a:spcPct val="107000"/>
                        </a:lnSpc>
                        <a:spcBef>
                          <a:spcPts val="0"/>
                        </a:spcBef>
                        <a:spcAft>
                          <a:spcPts val="0"/>
                        </a:spcAft>
                        <a:buClrTx/>
                        <a:buSzTx/>
                        <a:buFontTx/>
                        <a:buNone/>
                        <a:tabLst/>
                        <a:defRPr/>
                      </a:pPr>
                      <a:r>
                        <a:rPr lang="en-US" sz="1400" b="1" dirty="0">
                          <a:solidFill>
                            <a:schemeClr val="tx1"/>
                          </a:solidFill>
                          <a:effectLst/>
                          <a:latin typeface="Arial Nova" panose="020B0504020202020204" pitchFamily="34" charset="0"/>
                        </a:rPr>
                        <a:t>Target 1.1:</a:t>
                      </a:r>
                      <a:r>
                        <a:rPr lang="en-US" sz="1400" b="0" dirty="0">
                          <a:solidFill>
                            <a:schemeClr val="tx1"/>
                          </a:solidFill>
                          <a:effectLst/>
                          <a:latin typeface="Arial Nova" panose="020B0504020202020204" pitchFamily="34" charset="0"/>
                        </a:rPr>
                        <a:t> 80% of countries will have developed or updated their policy/plan for mental health in line with international and regional human rights instruments, </a:t>
                      </a:r>
                      <a:r>
                        <a:rPr lang="en-US" sz="1400" b="0" dirty="0">
                          <a:solidFill>
                            <a:schemeClr val="tx1"/>
                          </a:solidFill>
                          <a:effectLst/>
                          <a:highlight>
                            <a:srgbClr val="00FF00"/>
                          </a:highlight>
                          <a:latin typeface="Arial Nova" panose="020B0504020202020204" pitchFamily="34" charset="0"/>
                        </a:rPr>
                        <a:t>by 2030</a:t>
                      </a:r>
                      <a:r>
                        <a:rPr lang="en-US" sz="1400" b="0" dirty="0">
                          <a:solidFill>
                            <a:schemeClr val="tx1"/>
                          </a:solidFill>
                          <a:effectLst/>
                          <a:latin typeface="Arial Nova" panose="020B0504020202020204" pitchFamily="34" charset="0"/>
                        </a:rPr>
                        <a:t>.</a:t>
                      </a:r>
                      <a:endParaRPr lang="en-GB" sz="1400" b="0" dirty="0">
                        <a:solidFill>
                          <a:schemeClr val="tx1"/>
                        </a:solidFill>
                        <a:effectLst/>
                        <a:latin typeface="Arial Nova" panose="020B0504020202020204" pitchFamily="34" charset="0"/>
                      </a:endParaRPr>
                    </a:p>
                  </a:txBody>
                  <a:tcPr marL="14202" marR="14202" marT="0" marB="0">
                    <a:solidFill>
                      <a:schemeClr val="accent1">
                        <a:lumMod val="40000"/>
                        <a:lumOff val="60000"/>
                      </a:schemeClr>
                    </a:solidFill>
                  </a:tcPr>
                </a:tc>
                <a:tc hMerge="1">
                  <a:txBody>
                    <a:bodyPr/>
                    <a:lstStyle/>
                    <a:p>
                      <a:endParaRPr lang="en-US"/>
                    </a:p>
                  </a:txBody>
                  <a:tcPr/>
                </a:tc>
                <a:extLst>
                  <a:ext uri="{0D108BD9-81ED-4DB2-BD59-A6C34878D82A}">
                    <a16:rowId xmlns:a16="http://schemas.microsoft.com/office/drawing/2014/main" val="4079906374"/>
                  </a:ext>
                </a:extLst>
              </a:tr>
              <a:tr h="761009">
                <a:tc>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Indicator 1.1: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Existence of a national policy and/or plan for mental health that is in line with international human rights instruments</a:t>
                      </a:r>
                    </a:p>
                  </a:txBody>
                  <a:tcPr marL="14202" marR="14202" marT="0" marB="0">
                    <a:solidFill>
                      <a:schemeClr val="bg1">
                        <a:lumMod val="85000"/>
                      </a:schemeClr>
                    </a:solidFill>
                  </a:tcPr>
                </a:tc>
                <a:tc gridSpan="2">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Indicator 1.1: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Existence of a national policy/plan for mental health that is </a:t>
                      </a:r>
                      <a:r>
                        <a:rPr lang="en-US" sz="1400" b="0" dirty="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rPr>
                        <a:t>being implemented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and in line with international human rights instruments</a:t>
                      </a:r>
                    </a:p>
                  </a:txBody>
                  <a:tcPr marL="14202" marR="14202" marT="0" marB="0">
                    <a:solidFill>
                      <a:schemeClr val="bg1">
                        <a:lumMod val="85000"/>
                      </a:schemeClr>
                    </a:solidFill>
                  </a:tcPr>
                </a:tc>
                <a:tc hMerge="1">
                  <a:txBody>
                    <a:bodyPr/>
                    <a:lstStyle/>
                    <a:p>
                      <a:endParaRPr lang="en-US"/>
                    </a:p>
                  </a:txBody>
                  <a:tcPr/>
                </a:tc>
                <a:extLst>
                  <a:ext uri="{0D108BD9-81ED-4DB2-BD59-A6C34878D82A}">
                    <a16:rowId xmlns:a16="http://schemas.microsoft.com/office/drawing/2014/main" val="4291687240"/>
                  </a:ext>
                </a:extLst>
              </a:tr>
              <a:tr h="575688">
                <a:tc>
                  <a:txBody>
                    <a:bodyPr/>
                    <a:lstStyle/>
                    <a:p>
                      <a:pPr marL="0" marR="0" lvl="0" indent="0" defTabSz="914400" eaLnBrk="1" fontAlgn="auto" latinLnBrk="0" hangingPunct="1">
                        <a:lnSpc>
                          <a:spcPct val="107000"/>
                        </a:lnSpc>
                        <a:spcBef>
                          <a:spcPts val="0"/>
                        </a:spcBef>
                        <a:spcAft>
                          <a:spcPts val="0"/>
                        </a:spcAft>
                        <a:buClrTx/>
                        <a:buSzTx/>
                        <a:buFontTx/>
                        <a:buNone/>
                        <a:tabLst/>
                        <a:defRPr/>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Means of verification: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Physical availability of the policy/plan and confirmation that it accords with international and regional human rights standards.</a:t>
                      </a:r>
                    </a:p>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oFill/>
                  </a:tcPr>
                </a:tc>
                <a:tc gridSpan="2">
                  <a:txBody>
                    <a:bodyPr/>
                    <a:lstStyle/>
                    <a:p>
                      <a:pPr marL="0" marR="0" lvl="0" indent="0" defTabSz="914400" eaLnBrk="1" fontAlgn="auto" latinLnBrk="0" hangingPunct="1">
                        <a:lnSpc>
                          <a:spcPct val="107000"/>
                        </a:lnSpc>
                        <a:spcBef>
                          <a:spcPts val="0"/>
                        </a:spcBef>
                        <a:spcAft>
                          <a:spcPts val="0"/>
                        </a:spcAft>
                        <a:buClrTx/>
                        <a:buSzTx/>
                        <a:buFontTx/>
                        <a:buNone/>
                        <a:tabLst/>
                        <a:defRPr/>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Means of verification: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Physically available policy/plan, confirmation that it accords with international and regional human rights standards, and </a:t>
                      </a:r>
                      <a:r>
                        <a:rPr lang="en-US" sz="1400" b="0" dirty="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rPr>
                        <a:t>assessment of implementation status</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a:t>
                      </a:r>
                    </a:p>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oFill/>
                  </a:tcPr>
                </a:tc>
                <a:tc hMerge="1">
                  <a:txBody>
                    <a:bodyPr/>
                    <a:lstStyle/>
                    <a:p>
                      <a:endParaRPr lang="en-US"/>
                    </a:p>
                  </a:txBody>
                  <a:tcPr/>
                </a:tc>
                <a:extLst>
                  <a:ext uri="{0D108BD9-81ED-4DB2-BD59-A6C34878D82A}">
                    <a16:rowId xmlns:a16="http://schemas.microsoft.com/office/drawing/2014/main" val="2382095859"/>
                  </a:ext>
                </a:extLst>
              </a:tr>
              <a:tr h="316523">
                <a:tc gridSpan="3">
                  <a:txBody>
                    <a:bodyPr/>
                    <a:lstStyle/>
                    <a:p>
                      <a:pPr marL="0" marR="0" algn="ctr">
                        <a:lnSpc>
                          <a:spcPct val="107000"/>
                        </a:lnSpc>
                        <a:spcBef>
                          <a:spcPts val="0"/>
                        </a:spcBef>
                        <a:spcAft>
                          <a:spcPts val="0"/>
                        </a:spcAft>
                      </a:pPr>
                      <a:r>
                        <a:rPr lang="en-US" sz="18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Comments</a:t>
                      </a:r>
                    </a:p>
                  </a:txBody>
                  <a:tcPr marL="14202" marR="14202" marT="0" marB="0">
                    <a:solidFill>
                      <a:schemeClr val="tx2">
                        <a:lumMod val="40000"/>
                        <a:lumOff val="60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tx2">
                        <a:lumMod val="40000"/>
                        <a:lumOff val="60000"/>
                      </a:schemeClr>
                    </a:solidFill>
                  </a:tcPr>
                </a:tc>
                <a:tc hMerge="1">
                  <a:txBody>
                    <a:bodyPr/>
                    <a:lstStyle/>
                    <a:p>
                      <a:endParaRPr lang="en-US"/>
                    </a:p>
                  </a:txBody>
                  <a:tcPr/>
                </a:tc>
                <a:extLst>
                  <a:ext uri="{0D108BD9-81ED-4DB2-BD59-A6C34878D82A}">
                    <a16:rowId xmlns:a16="http://schemas.microsoft.com/office/drawing/2014/main" val="1510684117"/>
                  </a:ext>
                </a:extLst>
              </a:tr>
              <a:tr h="551243">
                <a:tc gridSpan="2">
                  <a:txBody>
                    <a:bodyPr/>
                    <a:lstStyle/>
                    <a:p>
                      <a:pPr marL="684213" marR="0" indent="-169863" algn="just">
                        <a:lnSpc>
                          <a:spcPct val="107000"/>
                        </a:lnSpc>
                        <a:spcBef>
                          <a:spcPts val="0"/>
                        </a:spcBef>
                        <a:spcAft>
                          <a:spcPts val="0"/>
                        </a:spcAft>
                        <a:buFont typeface="Arial" panose="020B0604020202020204" pitchFamily="34" charset="0"/>
                        <a:buChar char="•"/>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Achievement is 48%, still halfway to the aimed 80%, therefore same target may remain valid.</a:t>
                      </a:r>
                    </a:p>
                  </a:txBody>
                  <a:tcPr marL="14202" marR="14202" marT="0" marB="0">
                    <a:solidFill>
                      <a:schemeClr val="accent1">
                        <a:lumMod val="40000"/>
                        <a:lumOff val="60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accent1">
                        <a:lumMod val="40000"/>
                        <a:lumOff val="60000"/>
                      </a:schemeClr>
                    </a:solidFill>
                  </a:tcPr>
                </a:tc>
                <a:tc>
                  <a:txBody>
                    <a:bodyPr/>
                    <a:lstStyle/>
                    <a:p>
                      <a:endParaRPr lang="en-US" dirty="0"/>
                    </a:p>
                  </a:txBody>
                  <a:tcPr marL="14202" marR="14202" marT="0" marB="0">
                    <a:solidFill>
                      <a:schemeClr val="accent1">
                        <a:lumMod val="40000"/>
                        <a:lumOff val="60000"/>
                      </a:schemeClr>
                    </a:solidFill>
                  </a:tcPr>
                </a:tc>
                <a:extLst>
                  <a:ext uri="{0D108BD9-81ED-4DB2-BD59-A6C34878D82A}">
                    <a16:rowId xmlns:a16="http://schemas.microsoft.com/office/drawing/2014/main" val="335833656"/>
                  </a:ext>
                </a:extLst>
              </a:tr>
              <a:tr h="917652">
                <a:tc gridSpan="2">
                  <a:txBody>
                    <a:bodyPr/>
                    <a:lstStyle/>
                    <a:p>
                      <a:pPr marL="684213" marR="0" indent="-176213" algn="just">
                        <a:lnSpc>
                          <a:spcPct val="107000"/>
                        </a:lnSpc>
                        <a:spcBef>
                          <a:spcPts val="0"/>
                        </a:spcBef>
                        <a:spcAft>
                          <a:spcPts val="0"/>
                        </a:spcAft>
                        <a:buFont typeface="Arial" panose="020B0604020202020204" pitchFamily="34" charset="0"/>
                        <a:buChar char="•"/>
                        <a:tabLst>
                          <a:tab pos="9197975" algn="l"/>
                          <a:tab pos="9605963" algn="l"/>
                          <a:tab pos="10742613" algn="l"/>
                        </a:tabLs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Mental health atlas questionnaire will include additional questions assessing alignment with human rights and implementation status (e.g. allocation of human and financial resources) as checklists may be subjective and may not reflect realities in countries. </a:t>
                      </a:r>
                    </a:p>
                  </a:txBody>
                  <a:tcPr marL="14202" marR="14202" marT="0" marB="0">
                    <a:solidFill>
                      <a:schemeClr val="bg1">
                        <a:lumMod val="85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tc>
                  <a:txBody>
                    <a:bodyPr/>
                    <a:lstStyle/>
                    <a:p>
                      <a:pPr marL="1144588" marR="0" indent="-176213" algn="just">
                        <a:lnSpc>
                          <a:spcPct val="107000"/>
                        </a:lnSpc>
                        <a:spcBef>
                          <a:spcPts val="0"/>
                        </a:spcBef>
                        <a:spcAft>
                          <a:spcPts val="0"/>
                        </a:spcAft>
                        <a:buFont typeface="Arial" panose="020B0604020202020204" pitchFamily="34" charset="0"/>
                        <a:buChar char="•"/>
                        <a:tabLst>
                          <a:tab pos="9197975" algn="l"/>
                          <a:tab pos="9605963" algn="l"/>
                          <a:tab pos="10742613" algn="l"/>
                        </a:tabLs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extLst>
                  <a:ext uri="{0D108BD9-81ED-4DB2-BD59-A6C34878D82A}">
                    <a16:rowId xmlns:a16="http://schemas.microsoft.com/office/drawing/2014/main" val="1816377140"/>
                  </a:ext>
                </a:extLst>
              </a:tr>
            </a:tbl>
          </a:graphicData>
        </a:graphic>
      </p:graphicFrame>
      <p:sp>
        <p:nvSpPr>
          <p:cNvPr id="13" name="object 3">
            <a:extLst>
              <a:ext uri="{FF2B5EF4-FFF2-40B4-BE49-F238E27FC236}">
                <a16:creationId xmlns:a16="http://schemas.microsoft.com/office/drawing/2014/main" id="{B184F0E6-4850-4F31-9EFA-8A29FD667679}"/>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Proposed updates on targets and indicators</a:t>
            </a:r>
            <a:endParaRPr sz="2800" dirty="0">
              <a:solidFill>
                <a:schemeClr val="accent1"/>
              </a:solidFill>
              <a:latin typeface="Arial Nova" panose="020B0504020202020204" pitchFamily="34" charset="0"/>
              <a:cs typeface="Ebrima"/>
            </a:endParaRPr>
          </a:p>
        </p:txBody>
      </p:sp>
      <p:sp>
        <p:nvSpPr>
          <p:cNvPr id="7" name="object 3">
            <a:extLst>
              <a:ext uri="{FF2B5EF4-FFF2-40B4-BE49-F238E27FC236}">
                <a16:creationId xmlns:a16="http://schemas.microsoft.com/office/drawing/2014/main" id="{9A714F9E-398B-41A5-8D81-1FED53DE521A}"/>
              </a:ext>
            </a:extLst>
          </p:cNvPr>
          <p:cNvSpPr txBox="1"/>
          <p:nvPr/>
        </p:nvSpPr>
        <p:spPr>
          <a:xfrm>
            <a:off x="666750" y="1295336"/>
            <a:ext cx="10858500" cy="307777"/>
          </a:xfrm>
          <a:prstGeom prst="rect">
            <a:avLst/>
          </a:prstGeom>
        </p:spPr>
        <p:txBody>
          <a:bodyPr vert="horz" wrap="square" lIns="0" tIns="0" rIns="0" bIns="0" rtlCol="0">
            <a:spAutoFit/>
          </a:bodyPr>
          <a:lstStyle/>
          <a:p>
            <a:pPr marL="12700" algn="ctr">
              <a:lnSpc>
                <a:spcPct val="100000"/>
              </a:lnSpc>
            </a:pPr>
            <a:r>
              <a:rPr lang="en-US" sz="2000" b="1" spc="-25" dirty="0">
                <a:solidFill>
                  <a:schemeClr val="tx1">
                    <a:lumMod val="50000"/>
                    <a:lumOff val="50000"/>
                  </a:schemeClr>
                </a:solidFill>
                <a:latin typeface="Arial Nova" panose="020B0504020202020204" pitchFamily="34" charset="0"/>
                <a:cs typeface="Ebrima"/>
              </a:rPr>
              <a:t>Objective 1: </a:t>
            </a:r>
            <a:r>
              <a:rPr lang="en-US" sz="2000" spc="-25" dirty="0">
                <a:solidFill>
                  <a:schemeClr val="tx1">
                    <a:lumMod val="50000"/>
                    <a:lumOff val="50000"/>
                  </a:schemeClr>
                </a:solidFill>
                <a:latin typeface="Arial Nova" panose="020B0504020202020204" pitchFamily="34" charset="0"/>
                <a:cs typeface="Ebrima"/>
              </a:rPr>
              <a:t>To strengthen effective leadership and governance for mental health</a:t>
            </a:r>
            <a:endParaRPr sz="2000" dirty="0">
              <a:solidFill>
                <a:schemeClr val="tx1">
                  <a:lumMod val="50000"/>
                  <a:lumOff val="50000"/>
                </a:schemeClr>
              </a:solidFill>
              <a:latin typeface="Arial Nova" panose="020B0504020202020204" pitchFamily="34" charset="0"/>
              <a:cs typeface="Ebrima"/>
            </a:endParaRPr>
          </a:p>
        </p:txBody>
      </p:sp>
    </p:spTree>
    <p:extLst>
      <p:ext uri="{BB962C8B-B14F-4D97-AF65-F5344CB8AC3E}">
        <p14:creationId xmlns:p14="http://schemas.microsoft.com/office/powerpoint/2010/main" val="20782669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9">
            <a:extLst>
              <a:ext uri="{FF2B5EF4-FFF2-40B4-BE49-F238E27FC236}">
                <a16:creationId xmlns:a16="http://schemas.microsoft.com/office/drawing/2014/main" id="{60C2C53F-4A2C-4B32-8FBF-ED681312BF1E}"/>
              </a:ext>
            </a:extLst>
          </p:cNvPr>
          <p:cNvSpPr/>
          <p:nvPr/>
        </p:nvSpPr>
        <p:spPr>
          <a:xfrm>
            <a:off x="8923019" y="0"/>
            <a:ext cx="3172968" cy="1112519"/>
          </a:xfrm>
          <a:prstGeom prst="rect">
            <a:avLst/>
          </a:prstGeom>
          <a:blipFill>
            <a:blip r:embed="rId3" cstate="print"/>
            <a:stretch>
              <a:fillRect/>
            </a:stretch>
          </a:blipFill>
        </p:spPr>
        <p:txBody>
          <a:bodyPr wrap="square" lIns="0" tIns="0" rIns="0" bIns="0" rtlCol="0"/>
          <a:lstStyle/>
          <a:p>
            <a:endParaRPr/>
          </a:p>
        </p:txBody>
      </p:sp>
      <p:sp>
        <p:nvSpPr>
          <p:cNvPr id="6" name="object 3">
            <a:extLst>
              <a:ext uri="{FF2B5EF4-FFF2-40B4-BE49-F238E27FC236}">
                <a16:creationId xmlns:a16="http://schemas.microsoft.com/office/drawing/2014/main" id="{64246CD5-7FE1-4B62-932D-603181B3CA12}"/>
              </a:ext>
            </a:extLst>
          </p:cNvPr>
          <p:cNvSpPr txBox="1"/>
          <p:nvPr/>
        </p:nvSpPr>
        <p:spPr>
          <a:xfrm>
            <a:off x="666750" y="1295336"/>
            <a:ext cx="10858500" cy="307777"/>
          </a:xfrm>
          <a:prstGeom prst="rect">
            <a:avLst/>
          </a:prstGeom>
        </p:spPr>
        <p:txBody>
          <a:bodyPr vert="horz" wrap="square" lIns="0" tIns="0" rIns="0" bIns="0" rtlCol="0">
            <a:spAutoFit/>
          </a:bodyPr>
          <a:lstStyle/>
          <a:p>
            <a:pPr marL="12700" algn="ctr">
              <a:lnSpc>
                <a:spcPct val="100000"/>
              </a:lnSpc>
            </a:pPr>
            <a:r>
              <a:rPr lang="en-US" sz="2000" b="1" spc="-25" dirty="0">
                <a:solidFill>
                  <a:schemeClr val="tx1">
                    <a:lumMod val="50000"/>
                    <a:lumOff val="50000"/>
                  </a:schemeClr>
                </a:solidFill>
                <a:latin typeface="Arial Nova" panose="020B0504020202020204" pitchFamily="34" charset="0"/>
                <a:cs typeface="Ebrima"/>
              </a:rPr>
              <a:t>Objective 1: </a:t>
            </a:r>
            <a:r>
              <a:rPr lang="en-US" sz="2000" spc="-25" dirty="0">
                <a:solidFill>
                  <a:schemeClr val="tx1">
                    <a:lumMod val="50000"/>
                    <a:lumOff val="50000"/>
                  </a:schemeClr>
                </a:solidFill>
                <a:latin typeface="Arial Nova" panose="020B0504020202020204" pitchFamily="34" charset="0"/>
                <a:cs typeface="Ebrima"/>
              </a:rPr>
              <a:t>To strengthen effective leadership and governance for mental health</a:t>
            </a:r>
            <a:endParaRPr sz="2000" dirty="0">
              <a:solidFill>
                <a:schemeClr val="tx1">
                  <a:lumMod val="50000"/>
                  <a:lumOff val="50000"/>
                </a:schemeClr>
              </a:solidFill>
              <a:latin typeface="Arial Nova" panose="020B0504020202020204" pitchFamily="34" charset="0"/>
              <a:cs typeface="Ebrima"/>
            </a:endParaRPr>
          </a:p>
        </p:txBody>
      </p:sp>
      <p:graphicFrame>
        <p:nvGraphicFramePr>
          <p:cNvPr id="8" name="Table 7">
            <a:extLst>
              <a:ext uri="{FF2B5EF4-FFF2-40B4-BE49-F238E27FC236}">
                <a16:creationId xmlns:a16="http://schemas.microsoft.com/office/drawing/2014/main" id="{0B250FCD-D581-4FF0-80C6-02A125CE8C8C}"/>
              </a:ext>
            </a:extLst>
          </p:cNvPr>
          <p:cNvGraphicFramePr>
            <a:graphicFrameLocks noGrp="1"/>
          </p:cNvGraphicFramePr>
          <p:nvPr>
            <p:extLst>
              <p:ext uri="{D42A27DB-BD31-4B8C-83A1-F6EECF244321}">
                <p14:modId xmlns:p14="http://schemas.microsoft.com/office/powerpoint/2010/main" val="834154173"/>
              </p:ext>
            </p:extLst>
          </p:nvPr>
        </p:nvGraphicFramePr>
        <p:xfrm>
          <a:off x="571500" y="1908445"/>
          <a:ext cx="11090104" cy="4356807"/>
        </p:xfrm>
        <a:graphic>
          <a:graphicData uri="http://schemas.openxmlformats.org/drawingml/2006/table">
            <a:tbl>
              <a:tblPr firstRow="1" firstCol="1" bandRow="1">
                <a:tableStyleId>{5C22544A-7EE6-4342-B048-85BDC9FD1C3A}</a:tableStyleId>
              </a:tblPr>
              <a:tblGrid>
                <a:gridCol w="5486400">
                  <a:extLst>
                    <a:ext uri="{9D8B030D-6E8A-4147-A177-3AD203B41FA5}">
                      <a16:colId xmlns:a16="http://schemas.microsoft.com/office/drawing/2014/main" val="3512647830"/>
                    </a:ext>
                  </a:extLst>
                </a:gridCol>
                <a:gridCol w="4762500">
                  <a:extLst>
                    <a:ext uri="{9D8B030D-6E8A-4147-A177-3AD203B41FA5}">
                      <a16:colId xmlns:a16="http://schemas.microsoft.com/office/drawing/2014/main" val="2380820548"/>
                    </a:ext>
                  </a:extLst>
                </a:gridCol>
                <a:gridCol w="841204">
                  <a:extLst>
                    <a:ext uri="{9D8B030D-6E8A-4147-A177-3AD203B41FA5}">
                      <a16:colId xmlns:a16="http://schemas.microsoft.com/office/drawing/2014/main" val="2781967539"/>
                    </a:ext>
                  </a:extLst>
                </a:gridCol>
              </a:tblGrid>
              <a:tr h="326945">
                <a:tc>
                  <a:txBody>
                    <a:bodyPr/>
                    <a:lstStyle/>
                    <a:p>
                      <a:pPr marL="0" marR="0" algn="ctr">
                        <a:lnSpc>
                          <a:spcPct val="107000"/>
                        </a:lnSpc>
                        <a:spcBef>
                          <a:spcPts val="0"/>
                        </a:spcBef>
                        <a:spcAft>
                          <a:spcPts val="0"/>
                        </a:spcAft>
                      </a:pPr>
                      <a:r>
                        <a:rPr lang="en-GB" sz="1800" b="1" dirty="0">
                          <a:solidFill>
                            <a:schemeClr val="tx1"/>
                          </a:solidFill>
                          <a:effectLst/>
                          <a:latin typeface="Arial Nova" panose="020B0504020202020204" pitchFamily="34" charset="0"/>
                        </a:rPr>
                        <a:t>Current version</a:t>
                      </a:r>
                      <a:endParaRPr lang="en-GB" sz="1800" b="0" dirty="0">
                        <a:solidFill>
                          <a:schemeClr val="tx1"/>
                        </a:solidFill>
                        <a:effectLst/>
                        <a:latin typeface="Arial Nova" panose="020B0504020202020204" pitchFamily="34" charset="0"/>
                      </a:endParaRPr>
                    </a:p>
                  </a:txBody>
                  <a:tcPr marL="14202" marR="14202" marT="0" marB="0">
                    <a:solidFill>
                      <a:schemeClr val="tx2">
                        <a:lumMod val="40000"/>
                        <a:lumOff val="60000"/>
                      </a:schemeClr>
                    </a:solidFill>
                  </a:tcPr>
                </a:tc>
                <a:tc gridSpan="2">
                  <a:txBody>
                    <a:bodyPr/>
                    <a:lstStyle/>
                    <a:p>
                      <a:pPr marL="0" marR="0" algn="ctr">
                        <a:lnSpc>
                          <a:spcPct val="107000"/>
                        </a:lnSpc>
                        <a:spcBef>
                          <a:spcPts val="0"/>
                        </a:spcBef>
                        <a:spcAft>
                          <a:spcPts val="0"/>
                        </a:spcAft>
                      </a:pPr>
                      <a:r>
                        <a:rPr lang="en-GB" sz="1800" b="1" dirty="0">
                          <a:solidFill>
                            <a:schemeClr val="tx1"/>
                          </a:solidFill>
                          <a:effectLst/>
                          <a:latin typeface="Arial Nova" panose="020B0504020202020204" pitchFamily="34" charset="0"/>
                        </a:rPr>
                        <a:t>New version</a:t>
                      </a:r>
                      <a:endParaRPr lang="en-US" sz="18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tx2">
                        <a:lumMod val="40000"/>
                        <a:lumOff val="60000"/>
                      </a:schemeClr>
                    </a:solidFill>
                  </a:tcPr>
                </a:tc>
                <a:tc hMerge="1">
                  <a:txBody>
                    <a:bodyPr/>
                    <a:lstStyle/>
                    <a:p>
                      <a:endParaRPr lang="en-US"/>
                    </a:p>
                  </a:txBody>
                  <a:tcPr/>
                </a:tc>
                <a:extLst>
                  <a:ext uri="{0D108BD9-81ED-4DB2-BD59-A6C34878D82A}">
                    <a16:rowId xmlns:a16="http://schemas.microsoft.com/office/drawing/2014/main" val="4243984624"/>
                  </a:ext>
                </a:extLst>
              </a:tr>
              <a:tr h="742848">
                <a:tc>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rPr>
                        <a:t>Target 1.2: </a:t>
                      </a:r>
                      <a:r>
                        <a:rPr lang="en-US" sz="1400" b="0" dirty="0">
                          <a:solidFill>
                            <a:schemeClr val="tx1"/>
                          </a:solidFill>
                          <a:effectLst/>
                          <a:latin typeface="Arial Nova" panose="020B0504020202020204" pitchFamily="34" charset="0"/>
                        </a:rPr>
                        <a:t>50% of countries will have developed or updated their law for mental health in line with international and regional human rights instruments, by 2020.</a:t>
                      </a:r>
                      <a:endParaRPr lang="en-GB" sz="1400" b="0" dirty="0">
                        <a:solidFill>
                          <a:schemeClr val="tx1"/>
                        </a:solidFill>
                        <a:effectLst/>
                        <a:latin typeface="Arial Nova" panose="020B0504020202020204" pitchFamily="34" charset="0"/>
                      </a:endParaRPr>
                    </a:p>
                  </a:txBody>
                  <a:tcPr marL="14202" marR="14202" marT="0" marB="0">
                    <a:solidFill>
                      <a:schemeClr val="accent1">
                        <a:lumMod val="40000"/>
                        <a:lumOff val="60000"/>
                      </a:schemeClr>
                    </a:solidFill>
                  </a:tcPr>
                </a:tc>
                <a:tc gridSpan="2">
                  <a:txBody>
                    <a:bodyPr/>
                    <a:lstStyle/>
                    <a:p>
                      <a:pPr marL="0" marR="0" lvl="0" indent="0" defTabSz="914400" eaLnBrk="1" fontAlgn="auto" latinLnBrk="0" hangingPunct="1">
                        <a:lnSpc>
                          <a:spcPct val="107000"/>
                        </a:lnSpc>
                        <a:spcBef>
                          <a:spcPts val="0"/>
                        </a:spcBef>
                        <a:spcAft>
                          <a:spcPts val="0"/>
                        </a:spcAft>
                        <a:buClrTx/>
                        <a:buSzTx/>
                        <a:buFontTx/>
                        <a:buNone/>
                        <a:tabLst/>
                        <a:defRPr/>
                      </a:pPr>
                      <a:r>
                        <a:rPr lang="en-US" sz="1400" b="1" dirty="0">
                          <a:solidFill>
                            <a:schemeClr val="tx1"/>
                          </a:solidFill>
                          <a:effectLst/>
                          <a:latin typeface="Arial Nova" panose="020B0504020202020204" pitchFamily="34" charset="0"/>
                        </a:rPr>
                        <a:t>Target 1.2: </a:t>
                      </a:r>
                      <a:r>
                        <a:rPr lang="en-US" sz="1400" b="0" dirty="0">
                          <a:solidFill>
                            <a:schemeClr val="tx1"/>
                          </a:solidFill>
                          <a:effectLst/>
                          <a:highlight>
                            <a:srgbClr val="00FF00"/>
                          </a:highlight>
                          <a:latin typeface="Arial Nova" panose="020B0504020202020204" pitchFamily="34" charset="0"/>
                        </a:rPr>
                        <a:t>60%</a:t>
                      </a:r>
                      <a:r>
                        <a:rPr lang="en-US" sz="1400" b="0" dirty="0">
                          <a:solidFill>
                            <a:schemeClr val="tx1"/>
                          </a:solidFill>
                          <a:effectLst/>
                          <a:latin typeface="Arial Nova" panose="020B0504020202020204" pitchFamily="34" charset="0"/>
                        </a:rPr>
                        <a:t> of countries will have developed or updated their law for mental health in line with international and regional human rights instruments, </a:t>
                      </a:r>
                      <a:r>
                        <a:rPr lang="en-US" sz="1400" b="0" dirty="0">
                          <a:solidFill>
                            <a:schemeClr val="tx1"/>
                          </a:solidFill>
                          <a:effectLst/>
                          <a:highlight>
                            <a:srgbClr val="00FF00"/>
                          </a:highlight>
                          <a:latin typeface="Arial Nova" panose="020B0504020202020204" pitchFamily="34" charset="0"/>
                        </a:rPr>
                        <a:t>by 2030</a:t>
                      </a:r>
                      <a:r>
                        <a:rPr lang="en-US" sz="1400" b="0" dirty="0">
                          <a:solidFill>
                            <a:schemeClr val="tx1"/>
                          </a:solidFill>
                          <a:effectLst/>
                          <a:latin typeface="Arial Nova" panose="020B0504020202020204" pitchFamily="34" charset="0"/>
                        </a:rPr>
                        <a:t>.</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accent1">
                        <a:lumMod val="40000"/>
                        <a:lumOff val="60000"/>
                      </a:schemeClr>
                    </a:solidFill>
                  </a:tcPr>
                </a:tc>
                <a:tc hMerge="1">
                  <a:txBody>
                    <a:bodyPr/>
                    <a:lstStyle/>
                    <a:p>
                      <a:endParaRPr lang="en-US"/>
                    </a:p>
                  </a:txBody>
                  <a:tcPr/>
                </a:tc>
                <a:extLst>
                  <a:ext uri="{0D108BD9-81ED-4DB2-BD59-A6C34878D82A}">
                    <a16:rowId xmlns:a16="http://schemas.microsoft.com/office/drawing/2014/main" val="4079906374"/>
                  </a:ext>
                </a:extLst>
              </a:tr>
              <a:tr h="761009">
                <a:tc>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Indicator 1.2: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Existence of a national law covering mental health that is in line with international human rights instruments.</a:t>
                      </a:r>
                    </a:p>
                  </a:txBody>
                  <a:tcPr marL="14202" marR="14202" marT="0" marB="0">
                    <a:solidFill>
                      <a:schemeClr val="bg1">
                        <a:lumMod val="85000"/>
                      </a:schemeClr>
                    </a:solidFill>
                  </a:tcPr>
                </a:tc>
                <a:tc gridSpan="2">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Indicator 1.2: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Existence of a national law covering mental health that is </a:t>
                      </a:r>
                      <a:r>
                        <a:rPr lang="en-US" sz="1400" b="0" dirty="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rPr>
                        <a:t>being implemented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and in line with international and regional human rights instruments</a:t>
                      </a:r>
                    </a:p>
                  </a:txBody>
                  <a:tcPr marL="14202" marR="14202" marT="0" marB="0">
                    <a:solidFill>
                      <a:schemeClr val="bg1">
                        <a:lumMod val="85000"/>
                      </a:schemeClr>
                    </a:solidFill>
                  </a:tcPr>
                </a:tc>
                <a:tc hMerge="1">
                  <a:txBody>
                    <a:bodyPr/>
                    <a:lstStyle/>
                    <a:p>
                      <a:endParaRPr lang="en-US"/>
                    </a:p>
                  </a:txBody>
                  <a:tcPr/>
                </a:tc>
                <a:extLst>
                  <a:ext uri="{0D108BD9-81ED-4DB2-BD59-A6C34878D82A}">
                    <a16:rowId xmlns:a16="http://schemas.microsoft.com/office/drawing/2014/main" val="4291687240"/>
                  </a:ext>
                </a:extLst>
              </a:tr>
              <a:tr h="575688">
                <a:tc>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Means of verification: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Physical availability of the law and confirmation that it accords with international and regional human rights standards.</a:t>
                      </a:r>
                    </a:p>
                  </a:txBody>
                  <a:tcPr marL="14202" marR="14202" marT="0" marB="0">
                    <a:noFill/>
                  </a:tcPr>
                </a:tc>
                <a:tc gridSpan="2">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Means of verification: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Physically available law, confirmation that it accords with international and regional human rights standards, and </a:t>
                      </a:r>
                      <a:r>
                        <a:rPr lang="en-US" sz="1400" b="0" dirty="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rPr>
                        <a:t>assessment of implementation status</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a:t>
                      </a:r>
                    </a:p>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oFill/>
                  </a:tcPr>
                </a:tc>
                <a:tc hMerge="1">
                  <a:txBody>
                    <a:bodyPr/>
                    <a:lstStyle/>
                    <a:p>
                      <a:endParaRPr lang="en-US"/>
                    </a:p>
                  </a:txBody>
                  <a:tcPr/>
                </a:tc>
                <a:extLst>
                  <a:ext uri="{0D108BD9-81ED-4DB2-BD59-A6C34878D82A}">
                    <a16:rowId xmlns:a16="http://schemas.microsoft.com/office/drawing/2014/main" val="2382095859"/>
                  </a:ext>
                </a:extLst>
              </a:tr>
              <a:tr h="316523">
                <a:tc gridSpan="3">
                  <a:txBody>
                    <a:bodyPr/>
                    <a:lstStyle/>
                    <a:p>
                      <a:pPr marL="0" marR="0" algn="ctr">
                        <a:lnSpc>
                          <a:spcPct val="107000"/>
                        </a:lnSpc>
                        <a:spcBef>
                          <a:spcPts val="0"/>
                        </a:spcBef>
                        <a:spcAft>
                          <a:spcPts val="0"/>
                        </a:spcAft>
                      </a:pPr>
                      <a:r>
                        <a:rPr lang="en-US" sz="18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Comments</a:t>
                      </a:r>
                    </a:p>
                  </a:txBody>
                  <a:tcPr marL="14202" marR="14202" marT="0" marB="0">
                    <a:solidFill>
                      <a:schemeClr val="tx2">
                        <a:lumMod val="40000"/>
                        <a:lumOff val="60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tx2">
                        <a:lumMod val="40000"/>
                        <a:lumOff val="60000"/>
                      </a:schemeClr>
                    </a:solidFill>
                  </a:tcPr>
                </a:tc>
                <a:tc hMerge="1">
                  <a:txBody>
                    <a:bodyPr/>
                    <a:lstStyle/>
                    <a:p>
                      <a:endParaRPr lang="en-US"/>
                    </a:p>
                  </a:txBody>
                  <a:tcPr/>
                </a:tc>
                <a:extLst>
                  <a:ext uri="{0D108BD9-81ED-4DB2-BD59-A6C34878D82A}">
                    <a16:rowId xmlns:a16="http://schemas.microsoft.com/office/drawing/2014/main" val="1510684117"/>
                  </a:ext>
                </a:extLst>
              </a:tr>
              <a:tr h="551243">
                <a:tc gridSpan="2">
                  <a:txBody>
                    <a:bodyPr/>
                    <a:lstStyle/>
                    <a:p>
                      <a:pPr marL="684213" marR="0" indent="-169863" algn="just">
                        <a:lnSpc>
                          <a:spcPct val="107000"/>
                        </a:lnSpc>
                        <a:spcBef>
                          <a:spcPts val="0"/>
                        </a:spcBef>
                        <a:spcAft>
                          <a:spcPts val="0"/>
                        </a:spcAft>
                        <a:buFont typeface="Arial" panose="020B0604020202020204" pitchFamily="34" charset="0"/>
                        <a:buChar char="•"/>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Achievement is 39%, getting close to the aimed 50%, therefore target is increased to 60%.</a:t>
                      </a:r>
                    </a:p>
                  </a:txBody>
                  <a:tcPr marL="14202" marR="14202" marT="0" marB="0">
                    <a:solidFill>
                      <a:schemeClr val="accent1">
                        <a:lumMod val="40000"/>
                        <a:lumOff val="60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accent1">
                        <a:lumMod val="40000"/>
                        <a:lumOff val="60000"/>
                      </a:schemeClr>
                    </a:solidFill>
                  </a:tcPr>
                </a:tc>
                <a:tc>
                  <a:txBody>
                    <a:bodyPr/>
                    <a:lstStyle/>
                    <a:p>
                      <a:endParaRPr lang="en-US" dirty="0"/>
                    </a:p>
                  </a:txBody>
                  <a:tcPr marL="14202" marR="14202" marT="0" marB="0">
                    <a:solidFill>
                      <a:schemeClr val="accent1">
                        <a:lumMod val="40000"/>
                        <a:lumOff val="60000"/>
                      </a:schemeClr>
                    </a:solidFill>
                  </a:tcPr>
                </a:tc>
                <a:extLst>
                  <a:ext uri="{0D108BD9-81ED-4DB2-BD59-A6C34878D82A}">
                    <a16:rowId xmlns:a16="http://schemas.microsoft.com/office/drawing/2014/main" val="335833656"/>
                  </a:ext>
                </a:extLst>
              </a:tr>
              <a:tr h="762000">
                <a:tc gridSpan="2">
                  <a:txBody>
                    <a:bodyPr/>
                    <a:lstStyle/>
                    <a:p>
                      <a:pPr marL="684213" marR="0" indent="-176213" algn="just">
                        <a:lnSpc>
                          <a:spcPct val="107000"/>
                        </a:lnSpc>
                        <a:spcBef>
                          <a:spcPts val="0"/>
                        </a:spcBef>
                        <a:spcAft>
                          <a:spcPts val="0"/>
                        </a:spcAft>
                        <a:buFont typeface="Arial" panose="020B0604020202020204" pitchFamily="34" charset="0"/>
                        <a:buChar char="•"/>
                        <a:tabLst>
                          <a:tab pos="9197975" algn="l"/>
                          <a:tab pos="9605963" algn="l"/>
                          <a:tab pos="10742613" algn="l"/>
                        </a:tabLs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Mental health atlas questionnaire will include additional questions assessing alignment with human rights and status of implementation of the law as checklists may be subjective and may not reflect realities in countries.</a:t>
                      </a:r>
                    </a:p>
                  </a:txBody>
                  <a:tcPr marL="14202" marR="14202" marT="0" marB="0">
                    <a:solidFill>
                      <a:schemeClr val="bg1">
                        <a:lumMod val="85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tc>
                  <a:txBody>
                    <a:bodyPr/>
                    <a:lstStyle/>
                    <a:p>
                      <a:pPr marL="1144588" marR="0" indent="-176213" algn="just">
                        <a:lnSpc>
                          <a:spcPct val="107000"/>
                        </a:lnSpc>
                        <a:spcBef>
                          <a:spcPts val="0"/>
                        </a:spcBef>
                        <a:spcAft>
                          <a:spcPts val="0"/>
                        </a:spcAft>
                        <a:buFont typeface="Arial" panose="020B0604020202020204" pitchFamily="34" charset="0"/>
                        <a:buChar char="•"/>
                        <a:tabLst>
                          <a:tab pos="9197975" algn="l"/>
                          <a:tab pos="9605963" algn="l"/>
                          <a:tab pos="10742613" algn="l"/>
                        </a:tabLs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extLst>
                  <a:ext uri="{0D108BD9-81ED-4DB2-BD59-A6C34878D82A}">
                    <a16:rowId xmlns:a16="http://schemas.microsoft.com/office/drawing/2014/main" val="1816377140"/>
                  </a:ext>
                </a:extLst>
              </a:tr>
            </a:tbl>
          </a:graphicData>
        </a:graphic>
      </p:graphicFrame>
      <p:sp>
        <p:nvSpPr>
          <p:cNvPr id="13" name="object 3">
            <a:extLst>
              <a:ext uri="{FF2B5EF4-FFF2-40B4-BE49-F238E27FC236}">
                <a16:creationId xmlns:a16="http://schemas.microsoft.com/office/drawing/2014/main" id="{B184F0E6-4850-4F31-9EFA-8A29FD667679}"/>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Proposed updates on targets and indicators</a:t>
            </a:r>
            <a:endParaRPr sz="2800" dirty="0">
              <a:solidFill>
                <a:schemeClr val="accent1"/>
              </a:solidFill>
              <a:latin typeface="Arial Nova" panose="020B0504020202020204" pitchFamily="34" charset="0"/>
              <a:cs typeface="Ebrima"/>
            </a:endParaRPr>
          </a:p>
        </p:txBody>
      </p:sp>
    </p:spTree>
    <p:extLst>
      <p:ext uri="{BB962C8B-B14F-4D97-AF65-F5344CB8AC3E}">
        <p14:creationId xmlns:p14="http://schemas.microsoft.com/office/powerpoint/2010/main" val="26588395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9">
            <a:extLst>
              <a:ext uri="{FF2B5EF4-FFF2-40B4-BE49-F238E27FC236}">
                <a16:creationId xmlns:a16="http://schemas.microsoft.com/office/drawing/2014/main" id="{60C2C53F-4A2C-4B32-8FBF-ED681312BF1E}"/>
              </a:ext>
            </a:extLst>
          </p:cNvPr>
          <p:cNvSpPr/>
          <p:nvPr/>
        </p:nvSpPr>
        <p:spPr>
          <a:xfrm>
            <a:off x="8923019" y="0"/>
            <a:ext cx="3172968" cy="1112519"/>
          </a:xfrm>
          <a:prstGeom prst="rect">
            <a:avLst/>
          </a:prstGeom>
          <a:blipFill>
            <a:blip r:embed="rId2" cstate="print"/>
            <a:stretch>
              <a:fillRect/>
            </a:stretch>
          </a:blipFill>
        </p:spPr>
        <p:txBody>
          <a:bodyPr wrap="square" lIns="0" tIns="0" rIns="0" bIns="0" rtlCol="0"/>
          <a:lstStyle/>
          <a:p>
            <a:endParaRPr/>
          </a:p>
        </p:txBody>
      </p:sp>
      <p:graphicFrame>
        <p:nvGraphicFramePr>
          <p:cNvPr id="8" name="Table 7">
            <a:extLst>
              <a:ext uri="{FF2B5EF4-FFF2-40B4-BE49-F238E27FC236}">
                <a16:creationId xmlns:a16="http://schemas.microsoft.com/office/drawing/2014/main" id="{0B250FCD-D581-4FF0-80C6-02A125CE8C8C}"/>
              </a:ext>
            </a:extLst>
          </p:cNvPr>
          <p:cNvGraphicFramePr>
            <a:graphicFrameLocks noGrp="1"/>
          </p:cNvGraphicFramePr>
          <p:nvPr>
            <p:extLst>
              <p:ext uri="{D42A27DB-BD31-4B8C-83A1-F6EECF244321}">
                <p14:modId xmlns:p14="http://schemas.microsoft.com/office/powerpoint/2010/main" val="412881121"/>
              </p:ext>
            </p:extLst>
          </p:nvPr>
        </p:nvGraphicFramePr>
        <p:xfrm>
          <a:off x="571500" y="1908445"/>
          <a:ext cx="11090104" cy="4549884"/>
        </p:xfrm>
        <a:graphic>
          <a:graphicData uri="http://schemas.openxmlformats.org/drawingml/2006/table">
            <a:tbl>
              <a:tblPr firstRow="1" firstCol="1" bandRow="1">
                <a:tableStyleId>{5C22544A-7EE6-4342-B048-85BDC9FD1C3A}</a:tableStyleId>
              </a:tblPr>
              <a:tblGrid>
                <a:gridCol w="5486400">
                  <a:extLst>
                    <a:ext uri="{9D8B030D-6E8A-4147-A177-3AD203B41FA5}">
                      <a16:colId xmlns:a16="http://schemas.microsoft.com/office/drawing/2014/main" val="3512647830"/>
                    </a:ext>
                  </a:extLst>
                </a:gridCol>
                <a:gridCol w="5603704">
                  <a:extLst>
                    <a:ext uri="{9D8B030D-6E8A-4147-A177-3AD203B41FA5}">
                      <a16:colId xmlns:a16="http://schemas.microsoft.com/office/drawing/2014/main" val="2380820548"/>
                    </a:ext>
                  </a:extLst>
                </a:gridCol>
              </a:tblGrid>
              <a:tr h="326945">
                <a:tc>
                  <a:txBody>
                    <a:bodyPr/>
                    <a:lstStyle/>
                    <a:p>
                      <a:pPr marL="0" marR="0" algn="ctr">
                        <a:lnSpc>
                          <a:spcPct val="107000"/>
                        </a:lnSpc>
                        <a:spcBef>
                          <a:spcPts val="0"/>
                        </a:spcBef>
                        <a:spcAft>
                          <a:spcPts val="0"/>
                        </a:spcAft>
                      </a:pPr>
                      <a:r>
                        <a:rPr lang="en-GB" sz="1800" b="1" dirty="0">
                          <a:solidFill>
                            <a:schemeClr val="tx1"/>
                          </a:solidFill>
                          <a:effectLst/>
                          <a:latin typeface="Arial Nova" panose="020B0504020202020204" pitchFamily="34" charset="0"/>
                        </a:rPr>
                        <a:t>Current version</a:t>
                      </a:r>
                      <a:endParaRPr lang="en-GB" sz="1800" b="0" dirty="0">
                        <a:solidFill>
                          <a:schemeClr val="tx1"/>
                        </a:solidFill>
                        <a:effectLst/>
                        <a:latin typeface="Arial Nova" panose="020B0504020202020204" pitchFamily="34" charset="0"/>
                      </a:endParaRPr>
                    </a:p>
                  </a:txBody>
                  <a:tcPr marL="14202" marR="14202" marT="0" marB="0">
                    <a:solidFill>
                      <a:schemeClr val="tx2">
                        <a:lumMod val="40000"/>
                        <a:lumOff val="60000"/>
                      </a:schemeClr>
                    </a:solidFill>
                  </a:tcPr>
                </a:tc>
                <a:tc>
                  <a:txBody>
                    <a:bodyPr/>
                    <a:lstStyle/>
                    <a:p>
                      <a:pPr marL="0" marR="0" algn="ctr">
                        <a:lnSpc>
                          <a:spcPct val="107000"/>
                        </a:lnSpc>
                        <a:spcBef>
                          <a:spcPts val="0"/>
                        </a:spcBef>
                        <a:spcAft>
                          <a:spcPts val="0"/>
                        </a:spcAft>
                      </a:pPr>
                      <a:endParaRPr lang="en-US" sz="18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tx2">
                        <a:lumMod val="40000"/>
                        <a:lumOff val="60000"/>
                      </a:schemeClr>
                    </a:solidFill>
                  </a:tcPr>
                </a:tc>
                <a:extLst>
                  <a:ext uri="{0D108BD9-81ED-4DB2-BD59-A6C34878D82A}">
                    <a16:rowId xmlns:a16="http://schemas.microsoft.com/office/drawing/2014/main" val="4243984624"/>
                  </a:ext>
                </a:extLst>
              </a:tr>
              <a:tr h="507810">
                <a:tc>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rPr>
                        <a:t>Target 2: </a:t>
                      </a:r>
                      <a:r>
                        <a:rPr lang="en-US" sz="1400" b="0" dirty="0">
                          <a:solidFill>
                            <a:schemeClr val="tx1"/>
                          </a:solidFill>
                          <a:effectLst/>
                          <a:latin typeface="Arial Nova" panose="020B0504020202020204" pitchFamily="34" charset="0"/>
                        </a:rPr>
                        <a:t>Service coverage for severe mental disorders will have increased by 20%, by 2020.</a:t>
                      </a:r>
                      <a:endParaRPr lang="en-GB" sz="1400" b="0" dirty="0">
                        <a:solidFill>
                          <a:schemeClr val="tx1"/>
                        </a:solidFill>
                        <a:effectLst/>
                        <a:latin typeface="Arial Nova" panose="020B0504020202020204" pitchFamily="34" charset="0"/>
                      </a:endParaRPr>
                    </a:p>
                  </a:txBody>
                  <a:tcPr marL="14202" marR="14202" marT="0" marB="0">
                    <a:solidFill>
                      <a:schemeClr val="accent1">
                        <a:lumMod val="40000"/>
                        <a:lumOff val="60000"/>
                      </a:schemeClr>
                    </a:solidFill>
                  </a:tcPr>
                </a:tc>
                <a:tc>
                  <a:txBody>
                    <a:bodyPr/>
                    <a:lstStyle/>
                    <a:p>
                      <a:pPr marL="0" marR="0" lvl="0" indent="0" defTabSz="914400" eaLnBrk="1" fontAlgn="auto" latinLnBrk="0" hangingPunct="1">
                        <a:lnSpc>
                          <a:spcPct val="107000"/>
                        </a:lnSpc>
                        <a:spcBef>
                          <a:spcPts val="0"/>
                        </a:spcBef>
                        <a:spcAft>
                          <a:spcPts val="0"/>
                        </a:spcAft>
                        <a:buClrTx/>
                        <a:buSzTx/>
                        <a:buFontTx/>
                        <a:buNone/>
                        <a:tabLst/>
                        <a:defRPr/>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accent1">
                        <a:lumMod val="40000"/>
                        <a:lumOff val="60000"/>
                      </a:schemeClr>
                    </a:solidFill>
                  </a:tcPr>
                </a:tc>
                <a:extLst>
                  <a:ext uri="{0D108BD9-81ED-4DB2-BD59-A6C34878D82A}">
                    <a16:rowId xmlns:a16="http://schemas.microsoft.com/office/drawing/2014/main" val="4079906374"/>
                  </a:ext>
                </a:extLst>
              </a:tr>
              <a:tr h="761009">
                <a:tc>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Indicator 2: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Proportion of persons with a severe mental disorder (psychosis; bipolar disorder; moderate severe depression) who are using services.</a:t>
                      </a:r>
                    </a:p>
                  </a:txBody>
                  <a:tcPr marL="14202" marR="14202" marT="0" marB="0">
                    <a:solidFill>
                      <a:schemeClr val="bg1">
                        <a:lumMod val="85000"/>
                      </a:schemeClr>
                    </a:solidFill>
                  </a:tcPr>
                </a:tc>
                <a:tc>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extLst>
                  <a:ext uri="{0D108BD9-81ED-4DB2-BD59-A6C34878D82A}">
                    <a16:rowId xmlns:a16="http://schemas.microsoft.com/office/drawing/2014/main" val="4291687240"/>
                  </a:ext>
                </a:extLst>
              </a:tr>
              <a:tr h="906396">
                <a:tc>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Means of verification: </a:t>
                      </a:r>
                      <a:r>
                        <a:rPr lang="en-US" sz="1400" b="0" i="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Numerator</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Cases of severe mental disorder in receipt of services, derived from routine information systems or a baseline and follow-up survey of health facilities in one or more defined geographical areas of a country. </a:t>
                      </a:r>
                      <a:r>
                        <a:rPr lang="en-US" sz="1400" b="0" i="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Denominator</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Total cases of severe mental disorder in the sample population, derived from national surveys or, if unavailable, </a:t>
                      </a:r>
                      <a:r>
                        <a:rPr lang="en-US" sz="1400" b="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subregional</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global prevalence estimates.</a:t>
                      </a:r>
                    </a:p>
                    <a:p>
                      <a:pPr marL="0" marR="0">
                        <a:lnSpc>
                          <a:spcPct val="107000"/>
                        </a:lnSpc>
                        <a:spcBef>
                          <a:spcPts val="0"/>
                        </a:spcBef>
                        <a:spcAft>
                          <a:spcPts val="0"/>
                        </a:spcAft>
                      </a:pPr>
                      <a:endParaRPr lang="en-US" sz="6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oFill/>
                  </a:tcPr>
                </a:tc>
                <a:tc>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oFill/>
                  </a:tcPr>
                </a:tc>
                <a:extLst>
                  <a:ext uri="{0D108BD9-81ED-4DB2-BD59-A6C34878D82A}">
                    <a16:rowId xmlns:a16="http://schemas.microsoft.com/office/drawing/2014/main" val="2382095859"/>
                  </a:ext>
                </a:extLst>
              </a:tr>
              <a:tr h="316523">
                <a:tc gridSpan="2">
                  <a:txBody>
                    <a:bodyPr/>
                    <a:lstStyle/>
                    <a:p>
                      <a:pPr marL="0" marR="0" algn="ctr">
                        <a:lnSpc>
                          <a:spcPct val="107000"/>
                        </a:lnSpc>
                        <a:spcBef>
                          <a:spcPts val="0"/>
                        </a:spcBef>
                        <a:spcAft>
                          <a:spcPts val="0"/>
                        </a:spcAft>
                      </a:pPr>
                      <a:r>
                        <a:rPr lang="en-US" sz="18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Rationale</a:t>
                      </a:r>
                    </a:p>
                  </a:txBody>
                  <a:tcPr marL="14202" marR="14202" marT="0" marB="0">
                    <a:solidFill>
                      <a:schemeClr val="tx2">
                        <a:lumMod val="40000"/>
                        <a:lumOff val="60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tx2">
                        <a:lumMod val="40000"/>
                        <a:lumOff val="60000"/>
                      </a:schemeClr>
                    </a:solidFill>
                  </a:tcPr>
                </a:tc>
                <a:extLst>
                  <a:ext uri="{0D108BD9-81ED-4DB2-BD59-A6C34878D82A}">
                    <a16:rowId xmlns:a16="http://schemas.microsoft.com/office/drawing/2014/main" val="1510684117"/>
                  </a:ext>
                </a:extLst>
              </a:tr>
              <a:tr h="389381">
                <a:tc gridSpan="2">
                  <a:txBody>
                    <a:bodyPr/>
                    <a:lstStyle/>
                    <a:p>
                      <a:pPr marL="684213" marR="0" indent="-169863" algn="just">
                        <a:lnSpc>
                          <a:spcPct val="107000"/>
                        </a:lnSpc>
                        <a:spcBef>
                          <a:spcPts val="0"/>
                        </a:spcBef>
                        <a:spcAft>
                          <a:spcPts val="0"/>
                        </a:spcAft>
                        <a:buFont typeface="Arial" panose="020B0604020202020204" pitchFamily="34" charset="0"/>
                        <a:buChar char="•"/>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Need to estimate service coverage for both severe and common mental disorders for service planning </a:t>
                      </a:r>
                    </a:p>
                  </a:txBody>
                  <a:tcPr marL="14202" marR="14202" marT="0" marB="0">
                    <a:solidFill>
                      <a:schemeClr val="accent1">
                        <a:lumMod val="40000"/>
                        <a:lumOff val="60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accent1">
                        <a:lumMod val="40000"/>
                        <a:lumOff val="60000"/>
                      </a:schemeClr>
                    </a:solidFill>
                  </a:tcPr>
                </a:tc>
                <a:extLst>
                  <a:ext uri="{0D108BD9-81ED-4DB2-BD59-A6C34878D82A}">
                    <a16:rowId xmlns:a16="http://schemas.microsoft.com/office/drawing/2014/main" val="335833656"/>
                  </a:ext>
                </a:extLst>
              </a:tr>
              <a:tr h="559624">
                <a:tc gridSpan="2">
                  <a:txBody>
                    <a:bodyPr/>
                    <a:lstStyle/>
                    <a:p>
                      <a:pPr marL="684213" marR="0" indent="-176213" algn="just">
                        <a:lnSpc>
                          <a:spcPct val="107000"/>
                        </a:lnSpc>
                        <a:spcBef>
                          <a:spcPts val="0"/>
                        </a:spcBef>
                        <a:spcAft>
                          <a:spcPts val="0"/>
                        </a:spcAft>
                        <a:buFont typeface="Arial" panose="020B0604020202020204" pitchFamily="34" charset="0"/>
                        <a:buChar char="•"/>
                        <a:tabLst>
                          <a:tab pos="9197975" algn="l"/>
                          <a:tab pos="9605963" algn="l"/>
                          <a:tab pos="10742613" algn="l"/>
                        </a:tabLs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Poor completion rate for severe mental disorders. Data not computable due to methodological challenges with estimating service coverage especially for bipolar disorders and moderate/severe depression. </a:t>
                      </a:r>
                    </a:p>
                  </a:txBody>
                  <a:tcPr marL="14202" marR="14202" marT="0" marB="0">
                    <a:solidFill>
                      <a:schemeClr val="bg1">
                        <a:lumMod val="85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extLst>
                  <a:ext uri="{0D108BD9-81ED-4DB2-BD59-A6C34878D82A}">
                    <a16:rowId xmlns:a16="http://schemas.microsoft.com/office/drawing/2014/main" val="1816377140"/>
                  </a:ext>
                </a:extLst>
              </a:tr>
            </a:tbl>
          </a:graphicData>
        </a:graphic>
      </p:graphicFrame>
      <p:sp>
        <p:nvSpPr>
          <p:cNvPr id="13" name="object 3">
            <a:extLst>
              <a:ext uri="{FF2B5EF4-FFF2-40B4-BE49-F238E27FC236}">
                <a16:creationId xmlns:a16="http://schemas.microsoft.com/office/drawing/2014/main" id="{B184F0E6-4850-4F31-9EFA-8A29FD667679}"/>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Proposed updates on targets and indicators</a:t>
            </a:r>
            <a:endParaRPr sz="2800" dirty="0">
              <a:solidFill>
                <a:schemeClr val="accent1"/>
              </a:solidFill>
              <a:latin typeface="Arial Nova" panose="020B0504020202020204" pitchFamily="34" charset="0"/>
              <a:cs typeface="Ebrima"/>
            </a:endParaRPr>
          </a:p>
        </p:txBody>
      </p:sp>
      <p:sp>
        <p:nvSpPr>
          <p:cNvPr id="7" name="object 3">
            <a:extLst>
              <a:ext uri="{FF2B5EF4-FFF2-40B4-BE49-F238E27FC236}">
                <a16:creationId xmlns:a16="http://schemas.microsoft.com/office/drawing/2014/main" id="{75672571-9632-4D35-8EDB-71BE0D6FE60F}"/>
              </a:ext>
            </a:extLst>
          </p:cNvPr>
          <p:cNvSpPr txBox="1"/>
          <p:nvPr/>
        </p:nvSpPr>
        <p:spPr>
          <a:xfrm>
            <a:off x="800100" y="1213247"/>
            <a:ext cx="10858500" cy="615553"/>
          </a:xfrm>
          <a:prstGeom prst="rect">
            <a:avLst/>
          </a:prstGeom>
        </p:spPr>
        <p:txBody>
          <a:bodyPr vert="horz" wrap="square" lIns="0" tIns="0" rIns="0" bIns="0" rtlCol="0">
            <a:spAutoFit/>
          </a:bodyPr>
          <a:lstStyle/>
          <a:p>
            <a:pPr marL="12700">
              <a:lnSpc>
                <a:spcPct val="100000"/>
              </a:lnSpc>
            </a:pPr>
            <a:r>
              <a:rPr lang="en-US" sz="2000" b="1" spc="-25" dirty="0">
                <a:solidFill>
                  <a:schemeClr val="tx1">
                    <a:lumMod val="50000"/>
                    <a:lumOff val="50000"/>
                  </a:schemeClr>
                </a:solidFill>
                <a:latin typeface="Arial Nova" panose="020B0504020202020204" pitchFamily="34" charset="0"/>
                <a:cs typeface="Ebrima"/>
              </a:rPr>
              <a:t>Objective 2: </a:t>
            </a:r>
            <a:r>
              <a:rPr lang="en-US" sz="2000" spc="-25" dirty="0">
                <a:solidFill>
                  <a:schemeClr val="tx1">
                    <a:lumMod val="50000"/>
                    <a:lumOff val="50000"/>
                  </a:schemeClr>
                </a:solidFill>
                <a:latin typeface="Arial Nova" panose="020B0504020202020204" pitchFamily="34" charset="0"/>
                <a:cs typeface="Ebrima"/>
              </a:rPr>
              <a:t>To provide comprehensive, integrated and responsive mental health and social care</a:t>
            </a:r>
          </a:p>
          <a:p>
            <a:pPr marL="12700">
              <a:lnSpc>
                <a:spcPct val="100000"/>
              </a:lnSpc>
            </a:pPr>
            <a:r>
              <a:rPr lang="en-US" sz="2000" spc="-25" dirty="0">
                <a:solidFill>
                  <a:schemeClr val="tx1">
                    <a:lumMod val="50000"/>
                    <a:lumOff val="50000"/>
                  </a:schemeClr>
                </a:solidFill>
                <a:latin typeface="Arial Nova" panose="020B0504020202020204" pitchFamily="34" charset="0"/>
                <a:cs typeface="Ebrima"/>
              </a:rPr>
              <a:t>                      services in community-based settings</a:t>
            </a:r>
            <a:endParaRPr sz="2000" dirty="0">
              <a:solidFill>
                <a:schemeClr val="tx1">
                  <a:lumMod val="50000"/>
                  <a:lumOff val="50000"/>
                </a:schemeClr>
              </a:solidFill>
              <a:latin typeface="Arial Nova" panose="020B0504020202020204" pitchFamily="34" charset="0"/>
              <a:cs typeface="Ebrima"/>
            </a:endParaRPr>
          </a:p>
        </p:txBody>
      </p:sp>
    </p:spTree>
    <p:extLst>
      <p:ext uri="{BB962C8B-B14F-4D97-AF65-F5344CB8AC3E}">
        <p14:creationId xmlns:p14="http://schemas.microsoft.com/office/powerpoint/2010/main" val="30769679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9">
            <a:extLst>
              <a:ext uri="{FF2B5EF4-FFF2-40B4-BE49-F238E27FC236}">
                <a16:creationId xmlns:a16="http://schemas.microsoft.com/office/drawing/2014/main" id="{60C2C53F-4A2C-4B32-8FBF-ED681312BF1E}"/>
              </a:ext>
            </a:extLst>
          </p:cNvPr>
          <p:cNvSpPr/>
          <p:nvPr/>
        </p:nvSpPr>
        <p:spPr>
          <a:xfrm>
            <a:off x="8923019" y="0"/>
            <a:ext cx="3172968" cy="1112519"/>
          </a:xfrm>
          <a:prstGeom prst="rect">
            <a:avLst/>
          </a:prstGeom>
          <a:blipFill>
            <a:blip r:embed="rId2" cstate="print"/>
            <a:stretch>
              <a:fillRect/>
            </a:stretch>
          </a:blipFill>
        </p:spPr>
        <p:txBody>
          <a:bodyPr wrap="square" lIns="0" tIns="0" rIns="0" bIns="0" rtlCol="0"/>
          <a:lstStyle/>
          <a:p>
            <a:endParaRPr/>
          </a:p>
        </p:txBody>
      </p:sp>
      <p:graphicFrame>
        <p:nvGraphicFramePr>
          <p:cNvPr id="8" name="Table 7">
            <a:extLst>
              <a:ext uri="{FF2B5EF4-FFF2-40B4-BE49-F238E27FC236}">
                <a16:creationId xmlns:a16="http://schemas.microsoft.com/office/drawing/2014/main" id="{0B250FCD-D581-4FF0-80C6-02A125CE8C8C}"/>
              </a:ext>
            </a:extLst>
          </p:cNvPr>
          <p:cNvGraphicFramePr>
            <a:graphicFrameLocks noGrp="1"/>
          </p:cNvGraphicFramePr>
          <p:nvPr>
            <p:extLst>
              <p:ext uri="{D42A27DB-BD31-4B8C-83A1-F6EECF244321}">
                <p14:modId xmlns:p14="http://schemas.microsoft.com/office/powerpoint/2010/main" val="3859030678"/>
              </p:ext>
            </p:extLst>
          </p:nvPr>
        </p:nvGraphicFramePr>
        <p:xfrm>
          <a:off x="571500" y="1908445"/>
          <a:ext cx="11090104" cy="4713144"/>
        </p:xfrm>
        <a:graphic>
          <a:graphicData uri="http://schemas.openxmlformats.org/drawingml/2006/table">
            <a:tbl>
              <a:tblPr firstRow="1" firstCol="1" bandRow="1">
                <a:tableStyleId>{5C22544A-7EE6-4342-B048-85BDC9FD1C3A}</a:tableStyleId>
              </a:tblPr>
              <a:tblGrid>
                <a:gridCol w="5486400">
                  <a:extLst>
                    <a:ext uri="{9D8B030D-6E8A-4147-A177-3AD203B41FA5}">
                      <a16:colId xmlns:a16="http://schemas.microsoft.com/office/drawing/2014/main" val="3512647830"/>
                    </a:ext>
                  </a:extLst>
                </a:gridCol>
                <a:gridCol w="79204">
                  <a:extLst>
                    <a:ext uri="{9D8B030D-6E8A-4147-A177-3AD203B41FA5}">
                      <a16:colId xmlns:a16="http://schemas.microsoft.com/office/drawing/2014/main" val="2380820548"/>
                    </a:ext>
                  </a:extLst>
                </a:gridCol>
                <a:gridCol w="5524500">
                  <a:extLst>
                    <a:ext uri="{9D8B030D-6E8A-4147-A177-3AD203B41FA5}">
                      <a16:colId xmlns:a16="http://schemas.microsoft.com/office/drawing/2014/main" val="2781967539"/>
                    </a:ext>
                  </a:extLst>
                </a:gridCol>
              </a:tblGrid>
              <a:tr h="326945">
                <a:tc gridSpan="3">
                  <a:txBody>
                    <a:bodyPr/>
                    <a:lstStyle/>
                    <a:p>
                      <a:pPr marL="0" marR="0" algn="ctr">
                        <a:lnSpc>
                          <a:spcPct val="107000"/>
                        </a:lnSpc>
                        <a:spcBef>
                          <a:spcPts val="0"/>
                        </a:spcBef>
                        <a:spcAft>
                          <a:spcPts val="0"/>
                        </a:spcAft>
                      </a:pPr>
                      <a:r>
                        <a:rPr lang="en-GB" sz="1800" b="1" dirty="0">
                          <a:solidFill>
                            <a:schemeClr val="tx1"/>
                          </a:solidFill>
                          <a:effectLst/>
                          <a:latin typeface="Arial Nova" panose="020B0504020202020204" pitchFamily="34" charset="0"/>
                        </a:rPr>
                        <a:t>Revised target and two new indicators</a:t>
                      </a:r>
                      <a:endParaRPr lang="en-GB" sz="1800" b="0" dirty="0">
                        <a:solidFill>
                          <a:schemeClr val="tx1"/>
                        </a:solidFill>
                        <a:effectLst/>
                        <a:latin typeface="Arial Nova" panose="020B0504020202020204" pitchFamily="34" charset="0"/>
                      </a:endParaRPr>
                    </a:p>
                  </a:txBody>
                  <a:tcPr marL="14202" marR="14202" marT="0" marB="0">
                    <a:solidFill>
                      <a:schemeClr val="tx2">
                        <a:lumMod val="40000"/>
                        <a:lumOff val="60000"/>
                      </a:schemeClr>
                    </a:solidFill>
                  </a:tcPr>
                </a:tc>
                <a:tc hMerge="1">
                  <a:txBody>
                    <a:bodyPr/>
                    <a:lstStyle/>
                    <a:p>
                      <a:pPr marL="0" marR="0" algn="ctr">
                        <a:lnSpc>
                          <a:spcPct val="107000"/>
                        </a:lnSpc>
                        <a:spcBef>
                          <a:spcPts val="0"/>
                        </a:spcBef>
                        <a:spcAft>
                          <a:spcPts val="0"/>
                        </a:spcAft>
                      </a:pPr>
                      <a:endParaRPr lang="en-US" sz="18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tx2">
                        <a:lumMod val="40000"/>
                        <a:lumOff val="60000"/>
                      </a:schemeClr>
                    </a:solidFill>
                  </a:tcPr>
                </a:tc>
                <a:tc hMerge="1">
                  <a:txBody>
                    <a:bodyPr/>
                    <a:lstStyle/>
                    <a:p>
                      <a:endParaRPr lang="en-US"/>
                    </a:p>
                  </a:txBody>
                  <a:tcPr/>
                </a:tc>
                <a:extLst>
                  <a:ext uri="{0D108BD9-81ED-4DB2-BD59-A6C34878D82A}">
                    <a16:rowId xmlns:a16="http://schemas.microsoft.com/office/drawing/2014/main" val="4243984624"/>
                  </a:ext>
                </a:extLst>
              </a:tr>
              <a:tr h="279210">
                <a:tc gridSpan="3">
                  <a:txBody>
                    <a:bodyPr/>
                    <a:lstStyle/>
                    <a:p>
                      <a:pPr marL="0" marR="0" lvl="0" indent="0" defTabSz="914400" eaLnBrk="1" fontAlgn="auto" latinLnBrk="0" hangingPunct="1">
                        <a:lnSpc>
                          <a:spcPct val="107000"/>
                        </a:lnSpc>
                        <a:spcBef>
                          <a:spcPts val="0"/>
                        </a:spcBef>
                        <a:spcAft>
                          <a:spcPts val="0"/>
                        </a:spcAft>
                        <a:buClrTx/>
                        <a:buSzTx/>
                        <a:buFontTx/>
                        <a:buNone/>
                        <a:tabLst/>
                        <a:defRPr/>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Target 2.1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Service coverage for </a:t>
                      </a:r>
                      <a:r>
                        <a:rPr lang="en-US" sz="1400" b="0" dirty="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rPr>
                        <a:t>mental health conditions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will have increased </a:t>
                      </a:r>
                      <a:r>
                        <a:rPr lang="en-US" sz="1400" b="0" dirty="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rPr>
                        <a:t>at least by half</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a:t>
                      </a:r>
                      <a:r>
                        <a:rPr lang="en-US" sz="1400" b="0" dirty="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rPr>
                        <a:t>by 2030</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a:t>
                      </a:r>
                    </a:p>
                  </a:txBody>
                  <a:tcPr marL="14202" marR="14202" marT="0" marB="0">
                    <a:solidFill>
                      <a:schemeClr val="accent1">
                        <a:lumMod val="40000"/>
                        <a:lumOff val="60000"/>
                      </a:schemeClr>
                    </a:solidFill>
                  </a:tcPr>
                </a:tc>
                <a:tc hMerge="1">
                  <a:txBody>
                    <a:bodyPr/>
                    <a:lstStyle/>
                    <a:p>
                      <a:pPr marL="0" marR="0" lvl="0" indent="0" defTabSz="914400" eaLnBrk="1" fontAlgn="auto" latinLnBrk="0" hangingPunct="1">
                        <a:lnSpc>
                          <a:spcPct val="107000"/>
                        </a:lnSpc>
                        <a:spcBef>
                          <a:spcPts val="0"/>
                        </a:spcBef>
                        <a:spcAft>
                          <a:spcPts val="0"/>
                        </a:spcAft>
                        <a:buClrTx/>
                        <a:buSzTx/>
                        <a:buFontTx/>
                        <a:buNone/>
                        <a:tabLst/>
                        <a:defRPr/>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accent1">
                        <a:lumMod val="40000"/>
                        <a:lumOff val="60000"/>
                      </a:schemeClr>
                    </a:solidFill>
                  </a:tcPr>
                </a:tc>
                <a:tc hMerge="1">
                  <a:txBody>
                    <a:bodyPr/>
                    <a:lstStyle/>
                    <a:p>
                      <a:endParaRPr lang="en-US"/>
                    </a:p>
                  </a:txBody>
                  <a:tcPr/>
                </a:tc>
                <a:extLst>
                  <a:ext uri="{0D108BD9-81ED-4DB2-BD59-A6C34878D82A}">
                    <a16:rowId xmlns:a16="http://schemas.microsoft.com/office/drawing/2014/main" val="4079906374"/>
                  </a:ext>
                </a:extLst>
              </a:tr>
              <a:tr h="533400">
                <a:tc>
                  <a:txBody>
                    <a:bodyPr/>
                    <a:lstStyle/>
                    <a:p>
                      <a:pPr marL="0" marR="0" lvl="0" indent="0" defTabSz="914400" eaLnBrk="1" fontAlgn="auto" latinLnBrk="0" hangingPunct="1">
                        <a:lnSpc>
                          <a:spcPct val="107000"/>
                        </a:lnSpc>
                        <a:spcBef>
                          <a:spcPts val="0"/>
                        </a:spcBef>
                        <a:spcAft>
                          <a:spcPts val="0"/>
                        </a:spcAft>
                        <a:buClrTx/>
                        <a:buSzTx/>
                        <a:buFontTx/>
                        <a:buNone/>
                        <a:tabLst/>
                        <a:defRPr/>
                      </a:pPr>
                      <a:r>
                        <a:rPr lang="en-US" sz="1400" b="1">
                          <a:solidFill>
                            <a:schemeClr val="tx1"/>
                          </a:solidFill>
                          <a:effectLst/>
                          <a:latin typeface="Arial Nova" panose="020B0504020202020204" pitchFamily="34" charset="0"/>
                          <a:ea typeface="Calibri" panose="020F0502020204030204" pitchFamily="34" charset="0"/>
                          <a:cs typeface="Arial" panose="020B0604020202020204" pitchFamily="34" charset="0"/>
                        </a:rPr>
                        <a:t>Indicator 2.1.1: </a:t>
                      </a:r>
                      <a:r>
                        <a:rPr lang="en-US" sz="1400" b="0">
                          <a:solidFill>
                            <a:schemeClr val="tx1"/>
                          </a:solidFill>
                          <a:effectLst/>
                          <a:latin typeface="Arial Nova" panose="020B0504020202020204" pitchFamily="34" charset="0"/>
                          <a:ea typeface="Calibri" panose="020F0502020204030204" pitchFamily="34" charset="0"/>
                          <a:cs typeface="Arial" panose="020B0604020202020204" pitchFamily="34" charset="0"/>
                        </a:rPr>
                        <a:t>Proportion of persons with </a:t>
                      </a:r>
                      <a:r>
                        <a:rPr lang="en-US" sz="1400" b="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rPr>
                        <a:t>psychosis</a:t>
                      </a:r>
                      <a:r>
                        <a:rPr lang="en-US" sz="1400" b="0">
                          <a:solidFill>
                            <a:schemeClr val="tx1"/>
                          </a:solidFill>
                          <a:effectLst/>
                          <a:latin typeface="Arial Nova" panose="020B0504020202020204" pitchFamily="34" charset="0"/>
                          <a:ea typeface="Calibri" panose="020F0502020204030204" pitchFamily="34" charset="0"/>
                          <a:cs typeface="Arial" panose="020B0604020202020204" pitchFamily="34" charset="0"/>
                        </a:rPr>
                        <a:t> who are using services </a:t>
                      </a:r>
                      <a:r>
                        <a:rPr lang="en-US" sz="1400" b="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rPr>
                        <a:t>over the last 12 months </a:t>
                      </a:r>
                      <a:r>
                        <a:rPr lang="en-US" sz="1400" b="0">
                          <a:solidFill>
                            <a:schemeClr val="tx1"/>
                          </a:solidFill>
                          <a:effectLst/>
                          <a:latin typeface="Arial Nova" panose="020B0504020202020204" pitchFamily="34" charset="0"/>
                          <a:ea typeface="Calibri" panose="020F0502020204030204" pitchFamily="34" charset="0"/>
                          <a:cs typeface="Arial" panose="020B0604020202020204" pitchFamily="34" charset="0"/>
                        </a:rPr>
                        <a:t>[%].</a:t>
                      </a:r>
                    </a:p>
                  </a:txBody>
                  <a:tcPr marL="14202" marR="14202" marT="0" marB="0">
                    <a:solidFill>
                      <a:schemeClr val="bg1">
                        <a:lumMod val="85000"/>
                      </a:schemeClr>
                    </a:solidFill>
                  </a:tcPr>
                </a:tc>
                <a:tc gridSpan="2">
                  <a:txBody>
                    <a:bodyPr/>
                    <a:lstStyle/>
                    <a:p>
                      <a:pPr marL="0" marR="0" lvl="0" indent="0" defTabSz="914400" eaLnBrk="1" fontAlgn="auto" latinLnBrk="0" hangingPunct="1">
                        <a:lnSpc>
                          <a:spcPct val="107000"/>
                        </a:lnSpc>
                        <a:spcBef>
                          <a:spcPts val="0"/>
                        </a:spcBef>
                        <a:spcAft>
                          <a:spcPts val="0"/>
                        </a:spcAft>
                        <a:buClrTx/>
                        <a:buSzTx/>
                        <a:buFontTx/>
                        <a:buNone/>
                        <a:tabLst/>
                        <a:defRPr/>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Indicator 2.1.2: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Proportion of persons with </a:t>
                      </a:r>
                      <a:r>
                        <a:rPr lang="en-US" sz="1400" b="0" dirty="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rPr>
                        <a:t>depression</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who are using services </a:t>
                      </a:r>
                      <a:r>
                        <a:rPr lang="en-US" sz="1400" b="0" dirty="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rPr>
                        <a:t>over the last 12 months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a:t>
                      </a:r>
                    </a:p>
                  </a:txBody>
                  <a:tcPr marL="14202" marR="14202" marT="0" marB="0">
                    <a:solidFill>
                      <a:schemeClr val="bg1">
                        <a:lumMod val="85000"/>
                      </a:schemeClr>
                    </a:solidFill>
                  </a:tcPr>
                </a:tc>
                <a:tc hMerge="1">
                  <a:txBody>
                    <a:bodyPr/>
                    <a:lstStyle/>
                    <a:p>
                      <a:endParaRPr lang="en-US"/>
                    </a:p>
                  </a:txBody>
                  <a:tcPr/>
                </a:tc>
                <a:extLst>
                  <a:ext uri="{0D108BD9-81ED-4DB2-BD59-A6C34878D82A}">
                    <a16:rowId xmlns:a16="http://schemas.microsoft.com/office/drawing/2014/main" val="4291687240"/>
                  </a:ext>
                </a:extLst>
              </a:tr>
              <a:tr h="1302330">
                <a:tc>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Means of verification: </a:t>
                      </a:r>
                    </a:p>
                    <a:p>
                      <a:pPr marL="0" marR="0">
                        <a:lnSpc>
                          <a:spcPct val="107000"/>
                        </a:lnSpc>
                        <a:spcBef>
                          <a:spcPts val="0"/>
                        </a:spcBef>
                        <a:spcAft>
                          <a:spcPts val="0"/>
                        </a:spcAft>
                      </a:pPr>
                      <a:r>
                        <a:rPr lang="en-US" sz="1400" b="0" i="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Numerator</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Cases of psychosis (as per ICD-10 F20 - F29) in receipt of services, derived from routine information systems or a baseline and follow-up survey of health facilities in one or more defined geographical areas of a country. </a:t>
                      </a:r>
                    </a:p>
                    <a:p>
                      <a:pPr marL="0" marR="0">
                        <a:lnSpc>
                          <a:spcPct val="107000"/>
                        </a:lnSpc>
                        <a:spcBef>
                          <a:spcPts val="0"/>
                        </a:spcBef>
                        <a:spcAft>
                          <a:spcPts val="0"/>
                        </a:spcAft>
                      </a:pPr>
                      <a:endParaRPr lang="en-US" sz="600" b="0" i="1"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b="0" i="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Denominator</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Total cases of psychosis in the sample population, derived from national surveys or, if unavailable, based on </a:t>
                      </a:r>
                      <a:r>
                        <a:rPr lang="en-US" sz="1400" b="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subregional</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prevalence estimates.</a:t>
                      </a:r>
                    </a:p>
                    <a:p>
                      <a:pPr marL="0" marR="0">
                        <a:lnSpc>
                          <a:spcPct val="107000"/>
                        </a:lnSpc>
                        <a:spcBef>
                          <a:spcPts val="0"/>
                        </a:spcBef>
                        <a:spcAft>
                          <a:spcPts val="0"/>
                        </a:spcAft>
                      </a:pPr>
                      <a:endParaRPr lang="en-US" sz="6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b="0" i="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Baseline will be set with the data obtained through the Atlas 2020</a:t>
                      </a:r>
                    </a:p>
                  </a:txBody>
                  <a:tcPr marL="14202" marR="14202" marT="0" marB="0">
                    <a:noFill/>
                  </a:tcPr>
                </a:tc>
                <a:tc gridSpan="2">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Means of verification: </a:t>
                      </a:r>
                    </a:p>
                    <a:p>
                      <a:pPr marL="0" marR="0" lvl="0" indent="0" defTabSz="914400" eaLnBrk="1" fontAlgn="auto" latinLnBrk="0" hangingPunct="1">
                        <a:lnSpc>
                          <a:spcPct val="107000"/>
                        </a:lnSpc>
                        <a:spcBef>
                          <a:spcPts val="0"/>
                        </a:spcBef>
                        <a:spcAft>
                          <a:spcPts val="0"/>
                        </a:spcAft>
                        <a:buClrTx/>
                        <a:buSzTx/>
                        <a:buFontTx/>
                        <a:buNone/>
                        <a:tabLst/>
                        <a:defRPr/>
                      </a:pPr>
                      <a:r>
                        <a:rPr lang="en-US" sz="1400" b="0" i="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Numerator</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Cases of depression (as per ICD-10 F32, F33) in receipt of services, derived from routine information systems or a baseline and follow-up survey of health facilities in one or more defined geographical areas of a country. </a:t>
                      </a:r>
                    </a:p>
                    <a:p>
                      <a:pPr marL="0" marR="0">
                        <a:lnSpc>
                          <a:spcPct val="107000"/>
                        </a:lnSpc>
                        <a:spcBef>
                          <a:spcPts val="0"/>
                        </a:spcBef>
                        <a:spcAft>
                          <a:spcPts val="0"/>
                        </a:spcAft>
                      </a:pPr>
                      <a:endParaRPr lang="en-US" sz="600" b="0" i="1"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b="0" i="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Denominator</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Total cases of depression in the sample population, derived from national surveys or, if unavailable, based on </a:t>
                      </a:r>
                      <a:r>
                        <a:rPr lang="en-US" sz="1400" b="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subregional</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prevalence estimates.</a:t>
                      </a:r>
                    </a:p>
                    <a:p>
                      <a:pPr marL="0" marR="0">
                        <a:lnSpc>
                          <a:spcPct val="107000"/>
                        </a:lnSpc>
                        <a:spcBef>
                          <a:spcPts val="0"/>
                        </a:spcBef>
                        <a:spcAft>
                          <a:spcPts val="0"/>
                        </a:spcAft>
                      </a:pPr>
                      <a:endParaRPr lang="en-US" sz="6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lvl="0" indent="0" defTabSz="914400" eaLnBrk="1" fontAlgn="auto" latinLnBrk="0" hangingPunct="1">
                        <a:lnSpc>
                          <a:spcPct val="107000"/>
                        </a:lnSpc>
                        <a:spcBef>
                          <a:spcPts val="0"/>
                        </a:spcBef>
                        <a:spcAft>
                          <a:spcPts val="0"/>
                        </a:spcAft>
                        <a:buClrTx/>
                        <a:buSzTx/>
                        <a:buFontTx/>
                        <a:buNone/>
                        <a:tabLst/>
                        <a:defRPr/>
                      </a:pPr>
                      <a:r>
                        <a:rPr lang="en-US" sz="1400" b="0" i="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Baseline will be set with the data obtained through the Atlas 2020</a:t>
                      </a:r>
                    </a:p>
                    <a:p>
                      <a:pPr marL="0" marR="0" lvl="0" indent="0" defTabSz="914400" eaLnBrk="1" fontAlgn="auto" latinLnBrk="0" hangingPunct="1">
                        <a:lnSpc>
                          <a:spcPct val="107000"/>
                        </a:lnSpc>
                        <a:spcBef>
                          <a:spcPts val="0"/>
                        </a:spcBef>
                        <a:spcAft>
                          <a:spcPts val="0"/>
                        </a:spcAft>
                        <a:buClrTx/>
                        <a:buSzTx/>
                        <a:buFontTx/>
                        <a:buNone/>
                        <a:tabLst/>
                        <a:defRPr/>
                      </a:pPr>
                      <a:endParaRPr lang="en-US" sz="600" b="0" i="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oFill/>
                  </a:tcPr>
                </a:tc>
                <a:tc hMerge="1">
                  <a:txBody>
                    <a:bodyPr/>
                    <a:lstStyle/>
                    <a:p>
                      <a:endParaRPr lang="en-US"/>
                    </a:p>
                  </a:txBody>
                  <a:tcPr/>
                </a:tc>
                <a:extLst>
                  <a:ext uri="{0D108BD9-81ED-4DB2-BD59-A6C34878D82A}">
                    <a16:rowId xmlns:a16="http://schemas.microsoft.com/office/drawing/2014/main" val="2382095859"/>
                  </a:ext>
                </a:extLst>
              </a:tr>
              <a:tr h="316523">
                <a:tc gridSpan="3">
                  <a:txBody>
                    <a:bodyPr/>
                    <a:lstStyle/>
                    <a:p>
                      <a:pPr marL="0" marR="0" algn="ctr">
                        <a:lnSpc>
                          <a:spcPct val="107000"/>
                        </a:lnSpc>
                        <a:spcBef>
                          <a:spcPts val="0"/>
                        </a:spcBef>
                        <a:spcAft>
                          <a:spcPts val="0"/>
                        </a:spcAft>
                      </a:pPr>
                      <a:r>
                        <a:rPr lang="en-US" sz="18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Rationale</a:t>
                      </a:r>
                    </a:p>
                  </a:txBody>
                  <a:tcPr marL="14202" marR="14202" marT="0" marB="0">
                    <a:solidFill>
                      <a:schemeClr val="tx2">
                        <a:lumMod val="40000"/>
                        <a:lumOff val="60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tx2">
                        <a:lumMod val="40000"/>
                        <a:lumOff val="60000"/>
                      </a:schemeClr>
                    </a:solidFill>
                  </a:tcPr>
                </a:tc>
                <a:tc hMerge="1">
                  <a:txBody>
                    <a:bodyPr/>
                    <a:lstStyle/>
                    <a:p>
                      <a:endParaRPr lang="en-US"/>
                    </a:p>
                  </a:txBody>
                  <a:tcPr/>
                </a:tc>
                <a:extLst>
                  <a:ext uri="{0D108BD9-81ED-4DB2-BD59-A6C34878D82A}">
                    <a16:rowId xmlns:a16="http://schemas.microsoft.com/office/drawing/2014/main" val="1510684117"/>
                  </a:ext>
                </a:extLst>
              </a:tr>
              <a:tr h="476528">
                <a:tc gridSpan="2">
                  <a:txBody>
                    <a:bodyPr/>
                    <a:lstStyle/>
                    <a:p>
                      <a:pPr marL="684213" marR="0" indent="-169863" algn="just">
                        <a:lnSpc>
                          <a:spcPct val="107000"/>
                        </a:lnSpc>
                        <a:spcBef>
                          <a:spcPts val="0"/>
                        </a:spcBef>
                        <a:spcAft>
                          <a:spcPts val="0"/>
                        </a:spcAft>
                        <a:buFont typeface="Arial" panose="020B0604020202020204" pitchFamily="34" charset="0"/>
                        <a:buChar char="•"/>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Collecting data on psychosis as a tracer indicator for severe mental disorders</a:t>
                      </a:r>
                    </a:p>
                  </a:txBody>
                  <a:tcPr marL="14202" marR="14202" marT="0" marB="0">
                    <a:solidFill>
                      <a:schemeClr val="accent1">
                        <a:lumMod val="40000"/>
                        <a:lumOff val="60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accent1">
                        <a:lumMod val="40000"/>
                        <a:lumOff val="60000"/>
                      </a:schemeClr>
                    </a:solidFill>
                  </a:tcPr>
                </a:tc>
                <a:tc>
                  <a:txBody>
                    <a:bodyPr/>
                    <a:lstStyle/>
                    <a:p>
                      <a:pPr marL="568325" indent="-169863">
                        <a:buFont typeface="Arial" panose="020B0604020202020204" pitchFamily="34" charset="0"/>
                        <a:buChar char="•"/>
                      </a:pPr>
                      <a:r>
                        <a:rPr lang="en-US" sz="1400" dirty="0">
                          <a:latin typeface="Arial Nova" panose="020B0504020202020204" pitchFamily="34" charset="0"/>
                        </a:rPr>
                        <a:t>Depression is a leading cause of disability worldwide and is a major contributor to the overall global burden of disease. </a:t>
                      </a:r>
                    </a:p>
                  </a:txBody>
                  <a:tcPr marL="14202" marR="14202" marT="0" marB="0">
                    <a:solidFill>
                      <a:schemeClr val="accent1">
                        <a:lumMod val="40000"/>
                        <a:lumOff val="60000"/>
                      </a:schemeClr>
                    </a:solidFill>
                  </a:tcPr>
                </a:tc>
                <a:extLst>
                  <a:ext uri="{0D108BD9-81ED-4DB2-BD59-A6C34878D82A}">
                    <a16:rowId xmlns:a16="http://schemas.microsoft.com/office/drawing/2014/main" val="335833656"/>
                  </a:ext>
                </a:extLst>
              </a:tr>
              <a:tr h="304800">
                <a:tc gridSpan="3">
                  <a:txBody>
                    <a:bodyPr/>
                    <a:lstStyle/>
                    <a:p>
                      <a:pPr marL="684213" marR="0" indent="-176213" algn="just">
                        <a:lnSpc>
                          <a:spcPct val="107000"/>
                        </a:lnSpc>
                        <a:spcBef>
                          <a:spcPts val="0"/>
                        </a:spcBef>
                        <a:spcAft>
                          <a:spcPts val="0"/>
                        </a:spcAft>
                        <a:buFont typeface="Arial" panose="020B0604020202020204" pitchFamily="34" charset="0"/>
                        <a:buChar char="•"/>
                        <a:tabLst>
                          <a:tab pos="9197975" algn="l"/>
                          <a:tab pos="9605963" algn="l"/>
                          <a:tab pos="10742613" algn="l"/>
                        </a:tabLs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Need to estimate service coverage for both severe and common mental disorders for service planning and system development. Introducing questions about data from psychosis and depression service coverage from household surveys</a:t>
                      </a:r>
                    </a:p>
                  </a:txBody>
                  <a:tcPr marL="14202" marR="14202" marT="0" marB="0">
                    <a:solidFill>
                      <a:schemeClr val="bg1">
                        <a:lumMod val="85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tc hMerge="1">
                  <a:txBody>
                    <a:bodyPr/>
                    <a:lstStyle/>
                    <a:p>
                      <a:pPr marL="1144588" marR="0" indent="-176213" algn="just">
                        <a:lnSpc>
                          <a:spcPct val="107000"/>
                        </a:lnSpc>
                        <a:spcBef>
                          <a:spcPts val="0"/>
                        </a:spcBef>
                        <a:spcAft>
                          <a:spcPts val="0"/>
                        </a:spcAft>
                        <a:buFont typeface="Arial" panose="020B0604020202020204" pitchFamily="34" charset="0"/>
                        <a:buChar char="•"/>
                        <a:tabLst>
                          <a:tab pos="9197975" algn="l"/>
                          <a:tab pos="9605963" algn="l"/>
                          <a:tab pos="10742613" algn="l"/>
                        </a:tabLs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extLst>
                  <a:ext uri="{0D108BD9-81ED-4DB2-BD59-A6C34878D82A}">
                    <a16:rowId xmlns:a16="http://schemas.microsoft.com/office/drawing/2014/main" val="1816377140"/>
                  </a:ext>
                </a:extLst>
              </a:tr>
            </a:tbl>
          </a:graphicData>
        </a:graphic>
      </p:graphicFrame>
      <p:sp>
        <p:nvSpPr>
          <p:cNvPr id="13" name="object 3">
            <a:extLst>
              <a:ext uri="{FF2B5EF4-FFF2-40B4-BE49-F238E27FC236}">
                <a16:creationId xmlns:a16="http://schemas.microsoft.com/office/drawing/2014/main" id="{B184F0E6-4850-4F31-9EFA-8A29FD667679}"/>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Proposed updates on targets and indicators</a:t>
            </a:r>
            <a:endParaRPr sz="2800" dirty="0">
              <a:solidFill>
                <a:schemeClr val="accent1"/>
              </a:solidFill>
              <a:latin typeface="Arial Nova" panose="020B0504020202020204" pitchFamily="34" charset="0"/>
              <a:cs typeface="Ebrima"/>
            </a:endParaRPr>
          </a:p>
        </p:txBody>
      </p:sp>
      <p:sp>
        <p:nvSpPr>
          <p:cNvPr id="7" name="object 3">
            <a:extLst>
              <a:ext uri="{FF2B5EF4-FFF2-40B4-BE49-F238E27FC236}">
                <a16:creationId xmlns:a16="http://schemas.microsoft.com/office/drawing/2014/main" id="{75672571-9632-4D35-8EDB-71BE0D6FE60F}"/>
              </a:ext>
            </a:extLst>
          </p:cNvPr>
          <p:cNvSpPr txBox="1"/>
          <p:nvPr/>
        </p:nvSpPr>
        <p:spPr>
          <a:xfrm>
            <a:off x="800100" y="1213247"/>
            <a:ext cx="10858500" cy="615553"/>
          </a:xfrm>
          <a:prstGeom prst="rect">
            <a:avLst/>
          </a:prstGeom>
        </p:spPr>
        <p:txBody>
          <a:bodyPr vert="horz" wrap="square" lIns="0" tIns="0" rIns="0" bIns="0" rtlCol="0">
            <a:spAutoFit/>
          </a:bodyPr>
          <a:lstStyle/>
          <a:p>
            <a:pPr marL="12700">
              <a:lnSpc>
                <a:spcPct val="100000"/>
              </a:lnSpc>
            </a:pPr>
            <a:r>
              <a:rPr lang="en-US" sz="2000" b="1" spc="-25" dirty="0">
                <a:solidFill>
                  <a:schemeClr val="tx1">
                    <a:lumMod val="50000"/>
                    <a:lumOff val="50000"/>
                  </a:schemeClr>
                </a:solidFill>
                <a:latin typeface="Arial Nova" panose="020B0504020202020204" pitchFamily="34" charset="0"/>
                <a:cs typeface="Ebrima"/>
              </a:rPr>
              <a:t>Objective 2: </a:t>
            </a:r>
            <a:r>
              <a:rPr lang="en-US" sz="2000" spc="-25" dirty="0">
                <a:solidFill>
                  <a:schemeClr val="tx1">
                    <a:lumMod val="50000"/>
                    <a:lumOff val="50000"/>
                  </a:schemeClr>
                </a:solidFill>
                <a:latin typeface="Arial Nova" panose="020B0504020202020204" pitchFamily="34" charset="0"/>
                <a:cs typeface="Ebrima"/>
              </a:rPr>
              <a:t>To provide comprehensive, integrated and responsive mental health and social care</a:t>
            </a:r>
          </a:p>
          <a:p>
            <a:pPr marL="12700">
              <a:lnSpc>
                <a:spcPct val="100000"/>
              </a:lnSpc>
            </a:pPr>
            <a:r>
              <a:rPr lang="en-US" sz="2000" spc="-25" dirty="0">
                <a:solidFill>
                  <a:schemeClr val="tx1">
                    <a:lumMod val="50000"/>
                    <a:lumOff val="50000"/>
                  </a:schemeClr>
                </a:solidFill>
                <a:latin typeface="Arial Nova" panose="020B0504020202020204" pitchFamily="34" charset="0"/>
                <a:cs typeface="Ebrima"/>
              </a:rPr>
              <a:t>                      services in community-based settings</a:t>
            </a:r>
            <a:endParaRPr sz="2000" dirty="0">
              <a:solidFill>
                <a:schemeClr val="tx1">
                  <a:lumMod val="50000"/>
                  <a:lumOff val="50000"/>
                </a:schemeClr>
              </a:solidFill>
              <a:latin typeface="Arial Nova" panose="020B0504020202020204" pitchFamily="34" charset="0"/>
              <a:cs typeface="Ebrima"/>
            </a:endParaRPr>
          </a:p>
        </p:txBody>
      </p:sp>
    </p:spTree>
    <p:extLst>
      <p:ext uri="{BB962C8B-B14F-4D97-AF65-F5344CB8AC3E}">
        <p14:creationId xmlns:p14="http://schemas.microsoft.com/office/powerpoint/2010/main" val="18638263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9">
            <a:extLst>
              <a:ext uri="{FF2B5EF4-FFF2-40B4-BE49-F238E27FC236}">
                <a16:creationId xmlns:a16="http://schemas.microsoft.com/office/drawing/2014/main" id="{60C2C53F-4A2C-4B32-8FBF-ED681312BF1E}"/>
              </a:ext>
            </a:extLst>
          </p:cNvPr>
          <p:cNvSpPr/>
          <p:nvPr/>
        </p:nvSpPr>
        <p:spPr>
          <a:xfrm>
            <a:off x="8923019" y="0"/>
            <a:ext cx="3172968" cy="1112519"/>
          </a:xfrm>
          <a:prstGeom prst="rect">
            <a:avLst/>
          </a:prstGeom>
          <a:blipFill>
            <a:blip r:embed="rId2" cstate="print"/>
            <a:stretch>
              <a:fillRect/>
            </a:stretch>
          </a:blipFill>
        </p:spPr>
        <p:txBody>
          <a:bodyPr wrap="square" lIns="0" tIns="0" rIns="0" bIns="0" rtlCol="0"/>
          <a:lstStyle/>
          <a:p>
            <a:endParaRPr/>
          </a:p>
        </p:txBody>
      </p:sp>
      <p:sp>
        <p:nvSpPr>
          <p:cNvPr id="6" name="object 3">
            <a:extLst>
              <a:ext uri="{FF2B5EF4-FFF2-40B4-BE49-F238E27FC236}">
                <a16:creationId xmlns:a16="http://schemas.microsoft.com/office/drawing/2014/main" id="{64246CD5-7FE1-4B62-932D-603181B3CA12}"/>
              </a:ext>
            </a:extLst>
          </p:cNvPr>
          <p:cNvSpPr txBox="1"/>
          <p:nvPr/>
        </p:nvSpPr>
        <p:spPr>
          <a:xfrm>
            <a:off x="800100" y="1213247"/>
            <a:ext cx="10858500" cy="615553"/>
          </a:xfrm>
          <a:prstGeom prst="rect">
            <a:avLst/>
          </a:prstGeom>
        </p:spPr>
        <p:txBody>
          <a:bodyPr vert="horz" wrap="square" lIns="0" tIns="0" rIns="0" bIns="0" rtlCol="0">
            <a:spAutoFit/>
          </a:bodyPr>
          <a:lstStyle/>
          <a:p>
            <a:pPr marL="12700">
              <a:lnSpc>
                <a:spcPct val="100000"/>
              </a:lnSpc>
            </a:pPr>
            <a:r>
              <a:rPr lang="en-US" sz="2000" b="1" spc="-25" dirty="0">
                <a:solidFill>
                  <a:schemeClr val="tx1">
                    <a:lumMod val="50000"/>
                    <a:lumOff val="50000"/>
                  </a:schemeClr>
                </a:solidFill>
                <a:latin typeface="Arial Nova" panose="020B0504020202020204" pitchFamily="34" charset="0"/>
                <a:cs typeface="Ebrima"/>
              </a:rPr>
              <a:t>Objective 2: </a:t>
            </a:r>
            <a:r>
              <a:rPr lang="en-US" sz="2000" spc="-25" dirty="0">
                <a:solidFill>
                  <a:schemeClr val="tx1">
                    <a:lumMod val="50000"/>
                    <a:lumOff val="50000"/>
                  </a:schemeClr>
                </a:solidFill>
                <a:latin typeface="Arial Nova" panose="020B0504020202020204" pitchFamily="34" charset="0"/>
                <a:cs typeface="Ebrima"/>
              </a:rPr>
              <a:t>To provide comprehensive, integrated and responsive mental health and social care</a:t>
            </a:r>
          </a:p>
          <a:p>
            <a:pPr marL="12700">
              <a:lnSpc>
                <a:spcPct val="100000"/>
              </a:lnSpc>
            </a:pPr>
            <a:r>
              <a:rPr lang="en-US" sz="2000" spc="-25" dirty="0">
                <a:solidFill>
                  <a:schemeClr val="tx1">
                    <a:lumMod val="50000"/>
                    <a:lumOff val="50000"/>
                  </a:schemeClr>
                </a:solidFill>
                <a:latin typeface="Arial Nova" panose="020B0504020202020204" pitchFamily="34" charset="0"/>
                <a:cs typeface="Ebrima"/>
              </a:rPr>
              <a:t>                      services in community-based settings</a:t>
            </a:r>
            <a:endParaRPr sz="2000" dirty="0">
              <a:solidFill>
                <a:schemeClr val="tx1">
                  <a:lumMod val="50000"/>
                  <a:lumOff val="50000"/>
                </a:schemeClr>
              </a:solidFill>
              <a:latin typeface="Arial Nova" panose="020B0504020202020204" pitchFamily="34" charset="0"/>
              <a:cs typeface="Ebrima"/>
            </a:endParaRPr>
          </a:p>
        </p:txBody>
      </p:sp>
      <p:graphicFrame>
        <p:nvGraphicFramePr>
          <p:cNvPr id="8" name="Table 7">
            <a:extLst>
              <a:ext uri="{FF2B5EF4-FFF2-40B4-BE49-F238E27FC236}">
                <a16:creationId xmlns:a16="http://schemas.microsoft.com/office/drawing/2014/main" id="{0B250FCD-D581-4FF0-80C6-02A125CE8C8C}"/>
              </a:ext>
            </a:extLst>
          </p:cNvPr>
          <p:cNvGraphicFramePr>
            <a:graphicFrameLocks noGrp="1"/>
          </p:cNvGraphicFramePr>
          <p:nvPr>
            <p:extLst>
              <p:ext uri="{D42A27DB-BD31-4B8C-83A1-F6EECF244321}">
                <p14:modId xmlns:p14="http://schemas.microsoft.com/office/powerpoint/2010/main" val="1663327538"/>
              </p:ext>
            </p:extLst>
          </p:nvPr>
        </p:nvGraphicFramePr>
        <p:xfrm>
          <a:off x="571500" y="1908445"/>
          <a:ext cx="11090104" cy="4688332"/>
        </p:xfrm>
        <a:graphic>
          <a:graphicData uri="http://schemas.openxmlformats.org/drawingml/2006/table">
            <a:tbl>
              <a:tblPr firstRow="1" firstCol="1" bandRow="1">
                <a:tableStyleId>{5C22544A-7EE6-4342-B048-85BDC9FD1C3A}</a:tableStyleId>
              </a:tblPr>
              <a:tblGrid>
                <a:gridCol w="5486400">
                  <a:extLst>
                    <a:ext uri="{9D8B030D-6E8A-4147-A177-3AD203B41FA5}">
                      <a16:colId xmlns:a16="http://schemas.microsoft.com/office/drawing/2014/main" val="3512647830"/>
                    </a:ext>
                  </a:extLst>
                </a:gridCol>
                <a:gridCol w="5603704">
                  <a:extLst>
                    <a:ext uri="{9D8B030D-6E8A-4147-A177-3AD203B41FA5}">
                      <a16:colId xmlns:a16="http://schemas.microsoft.com/office/drawing/2014/main" val="2380820548"/>
                    </a:ext>
                  </a:extLst>
                </a:gridCol>
              </a:tblGrid>
              <a:tr h="326945">
                <a:tc>
                  <a:txBody>
                    <a:bodyPr/>
                    <a:lstStyle/>
                    <a:p>
                      <a:pPr marL="0" marR="0" algn="ctr">
                        <a:lnSpc>
                          <a:spcPct val="107000"/>
                        </a:lnSpc>
                        <a:spcBef>
                          <a:spcPts val="0"/>
                        </a:spcBef>
                        <a:spcAft>
                          <a:spcPts val="0"/>
                        </a:spcAft>
                      </a:pPr>
                      <a:endParaRPr lang="en-GB" sz="1800" b="0" dirty="0">
                        <a:solidFill>
                          <a:schemeClr val="tx1"/>
                        </a:solidFill>
                        <a:effectLst/>
                        <a:latin typeface="Arial Nova" panose="020B0504020202020204" pitchFamily="34" charset="0"/>
                      </a:endParaRPr>
                    </a:p>
                  </a:txBody>
                  <a:tcPr marL="14202" marR="14202" marT="0" marB="0">
                    <a:solidFill>
                      <a:schemeClr val="tx2">
                        <a:lumMod val="40000"/>
                        <a:lumOff val="60000"/>
                      </a:schemeClr>
                    </a:solidFill>
                  </a:tcPr>
                </a:tc>
                <a:tc>
                  <a:txBody>
                    <a:bodyPr/>
                    <a:lstStyle/>
                    <a:p>
                      <a:pPr marL="0" marR="0" algn="ctr">
                        <a:lnSpc>
                          <a:spcPct val="107000"/>
                        </a:lnSpc>
                        <a:spcBef>
                          <a:spcPts val="0"/>
                        </a:spcBef>
                        <a:spcAft>
                          <a:spcPts val="0"/>
                        </a:spcAft>
                      </a:pPr>
                      <a:r>
                        <a:rPr lang="en-GB" sz="1800" b="1" dirty="0">
                          <a:solidFill>
                            <a:schemeClr val="tx1"/>
                          </a:solidFill>
                          <a:effectLst/>
                          <a:latin typeface="Arial Nova" panose="020B0504020202020204" pitchFamily="34" charset="0"/>
                        </a:rPr>
                        <a:t>New Target and Indicator</a:t>
                      </a:r>
                      <a:endParaRPr lang="en-GB" sz="1800" b="0" dirty="0">
                        <a:solidFill>
                          <a:schemeClr val="tx1"/>
                        </a:solidFill>
                        <a:effectLst/>
                        <a:latin typeface="Arial Nova" panose="020B0504020202020204" pitchFamily="34" charset="0"/>
                      </a:endParaRPr>
                    </a:p>
                  </a:txBody>
                  <a:tcPr marL="14202" marR="14202" marT="0" marB="0">
                    <a:solidFill>
                      <a:schemeClr val="tx2">
                        <a:lumMod val="40000"/>
                        <a:lumOff val="60000"/>
                      </a:schemeClr>
                    </a:solidFill>
                  </a:tcPr>
                </a:tc>
                <a:extLst>
                  <a:ext uri="{0D108BD9-81ED-4DB2-BD59-A6C34878D82A}">
                    <a16:rowId xmlns:a16="http://schemas.microsoft.com/office/drawing/2014/main" val="4243984624"/>
                  </a:ext>
                </a:extLst>
              </a:tr>
              <a:tr h="720916">
                <a:tc>
                  <a:txBody>
                    <a:bodyPr/>
                    <a:lstStyle/>
                    <a:p>
                      <a:pPr marL="0" marR="0">
                        <a:lnSpc>
                          <a:spcPct val="107000"/>
                        </a:lnSpc>
                        <a:spcBef>
                          <a:spcPts val="0"/>
                        </a:spcBef>
                        <a:spcAft>
                          <a:spcPts val="0"/>
                        </a:spcAft>
                      </a:pPr>
                      <a:endParaRPr lang="en-GB" sz="1400" b="0" dirty="0">
                        <a:solidFill>
                          <a:schemeClr val="tx1"/>
                        </a:solidFill>
                        <a:effectLst/>
                        <a:latin typeface="Arial Nova" panose="020B0504020202020204" pitchFamily="34" charset="0"/>
                      </a:endParaRPr>
                    </a:p>
                  </a:txBody>
                  <a:tcPr marL="14202" marR="14202" marT="0" marB="0">
                    <a:solidFill>
                      <a:schemeClr val="accent1">
                        <a:lumMod val="40000"/>
                        <a:lumOff val="60000"/>
                      </a:schemeClr>
                    </a:solidFill>
                  </a:tcPr>
                </a:tc>
                <a:tc>
                  <a:txBody>
                    <a:bodyPr/>
                    <a:lstStyle/>
                    <a:p>
                      <a:pPr marL="0" marR="0" lvl="0" indent="0" defTabSz="914400" eaLnBrk="1" fontAlgn="auto" latinLnBrk="0" hangingPunct="1">
                        <a:lnSpc>
                          <a:spcPct val="107000"/>
                        </a:lnSpc>
                        <a:spcBef>
                          <a:spcPts val="0"/>
                        </a:spcBef>
                        <a:spcAft>
                          <a:spcPts val="0"/>
                        </a:spcAft>
                        <a:buClrTx/>
                        <a:buSzTx/>
                        <a:buFontTx/>
                        <a:buNone/>
                        <a:tabLst/>
                        <a:defRPr/>
                      </a:pPr>
                      <a:r>
                        <a:rPr lang="en-US" sz="1400" b="1" dirty="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rPr>
                        <a:t>Target 2.2</a:t>
                      </a: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80% of countries will have doubled number of mental health units available in general hospitals (including inpatient and outpatient units), by 2030.</a:t>
                      </a:r>
                    </a:p>
                  </a:txBody>
                  <a:tcPr marL="14202" marR="14202" marT="0" marB="0">
                    <a:solidFill>
                      <a:schemeClr val="accent1">
                        <a:lumMod val="40000"/>
                        <a:lumOff val="60000"/>
                      </a:schemeClr>
                    </a:solidFill>
                  </a:tcPr>
                </a:tc>
                <a:extLst>
                  <a:ext uri="{0D108BD9-81ED-4DB2-BD59-A6C34878D82A}">
                    <a16:rowId xmlns:a16="http://schemas.microsoft.com/office/drawing/2014/main" val="4079906374"/>
                  </a:ext>
                </a:extLst>
              </a:tr>
              <a:tr h="548894">
                <a:tc>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tc>
                  <a:txBody>
                    <a:bodyPr/>
                    <a:lstStyle/>
                    <a:p>
                      <a:pPr marL="0" marR="0">
                        <a:lnSpc>
                          <a:spcPct val="107000"/>
                        </a:lnSpc>
                        <a:spcBef>
                          <a:spcPts val="0"/>
                        </a:spcBef>
                        <a:spcAft>
                          <a:spcPts val="0"/>
                        </a:spcAft>
                      </a:pPr>
                      <a:r>
                        <a:rPr lang="en-US" sz="1400" b="1" dirty="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rPr>
                        <a:t>Indicator 2.2.1</a:t>
                      </a: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Proportion of general hospitals which have mental health units, including inpatient and/or outpatient units [%].</a:t>
                      </a:r>
                    </a:p>
                  </a:txBody>
                  <a:tcPr marL="14202" marR="14202" marT="0" marB="0">
                    <a:solidFill>
                      <a:schemeClr val="bg1">
                        <a:lumMod val="85000"/>
                      </a:schemeClr>
                    </a:solidFill>
                  </a:tcPr>
                </a:tc>
                <a:extLst>
                  <a:ext uri="{0D108BD9-81ED-4DB2-BD59-A6C34878D82A}">
                    <a16:rowId xmlns:a16="http://schemas.microsoft.com/office/drawing/2014/main" val="4291687240"/>
                  </a:ext>
                </a:extLst>
              </a:tr>
              <a:tr h="676018">
                <a:tc>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oFill/>
                  </a:tcPr>
                </a:tc>
                <a:tc>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Means of verification: </a:t>
                      </a:r>
                    </a:p>
                    <a:p>
                      <a:pPr marL="0" marR="0">
                        <a:lnSpc>
                          <a:spcPct val="107000"/>
                        </a:lnSpc>
                        <a:spcBef>
                          <a:spcPts val="0"/>
                        </a:spcBef>
                        <a:spcAft>
                          <a:spcPts val="0"/>
                        </a:spcAft>
                      </a:pPr>
                      <a:r>
                        <a:rPr lang="en-US" sz="1400" b="0" i="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Numerator</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Mental health inpatient/outpatient units in general hospitals</a:t>
                      </a:r>
                    </a:p>
                    <a:p>
                      <a:pPr marL="0" marR="0">
                        <a:lnSpc>
                          <a:spcPct val="107000"/>
                        </a:lnSpc>
                        <a:spcBef>
                          <a:spcPts val="0"/>
                        </a:spcBef>
                        <a:spcAft>
                          <a:spcPts val="0"/>
                        </a:spcAft>
                      </a:pPr>
                      <a:r>
                        <a:rPr lang="en-US" sz="1400" b="0" i="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Denominator</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Total number of general hospitals as per WHO General Health Statistics</a:t>
                      </a:r>
                    </a:p>
                    <a:p>
                      <a:pPr marL="0" marR="0">
                        <a:lnSpc>
                          <a:spcPct val="107000"/>
                        </a:lnSpc>
                        <a:spcBef>
                          <a:spcPts val="0"/>
                        </a:spcBef>
                        <a:spcAft>
                          <a:spcPts val="0"/>
                        </a:spcAft>
                      </a:pPr>
                      <a:endParaRPr lang="en-US" sz="9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b="0" i="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Baseline to be set with the data from the 2020 Atlas </a:t>
                      </a:r>
                    </a:p>
                  </a:txBody>
                  <a:tcPr marL="14202" marR="14202" marT="0" marB="0">
                    <a:noFill/>
                  </a:tcPr>
                </a:tc>
                <a:extLst>
                  <a:ext uri="{0D108BD9-81ED-4DB2-BD59-A6C34878D82A}">
                    <a16:rowId xmlns:a16="http://schemas.microsoft.com/office/drawing/2014/main" val="2382095859"/>
                  </a:ext>
                </a:extLst>
              </a:tr>
              <a:tr h="328930">
                <a:tc gridSpan="2">
                  <a:txBody>
                    <a:bodyPr/>
                    <a:lstStyle/>
                    <a:p>
                      <a:pPr marL="0" marR="0" algn="ctr">
                        <a:lnSpc>
                          <a:spcPct val="107000"/>
                        </a:lnSpc>
                        <a:spcBef>
                          <a:spcPts val="0"/>
                        </a:spcBef>
                        <a:spcAft>
                          <a:spcPts val="0"/>
                        </a:spcAft>
                      </a:pPr>
                      <a:r>
                        <a:rPr lang="en-US" sz="18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Rationale</a:t>
                      </a:r>
                    </a:p>
                  </a:txBody>
                  <a:tcPr marL="14202" marR="14202" marT="0" marB="0">
                    <a:solidFill>
                      <a:schemeClr val="tx2">
                        <a:lumMod val="40000"/>
                        <a:lumOff val="60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tx2">
                        <a:lumMod val="40000"/>
                        <a:lumOff val="60000"/>
                      </a:schemeClr>
                    </a:solidFill>
                  </a:tcPr>
                </a:tc>
                <a:extLst>
                  <a:ext uri="{0D108BD9-81ED-4DB2-BD59-A6C34878D82A}">
                    <a16:rowId xmlns:a16="http://schemas.microsoft.com/office/drawing/2014/main" val="1510684117"/>
                  </a:ext>
                </a:extLst>
              </a:tr>
              <a:tr h="728876">
                <a:tc gridSpan="2">
                  <a:txBody>
                    <a:bodyPr/>
                    <a:lstStyle/>
                    <a:p>
                      <a:pPr marL="346075" marR="0" indent="-169863" algn="just">
                        <a:lnSpc>
                          <a:spcPct val="107000"/>
                        </a:lnSpc>
                        <a:spcBef>
                          <a:spcPts val="0"/>
                        </a:spcBef>
                        <a:spcAft>
                          <a:spcPts val="0"/>
                        </a:spcAft>
                        <a:buFont typeface="Arial" panose="020B0604020202020204" pitchFamily="34" charset="0"/>
                        <a:buChar char="•"/>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Provides a measure of integrated care and service reorganization. </a:t>
                      </a:r>
                    </a:p>
                    <a:p>
                      <a:pPr marL="346075" marR="0" indent="-169863" algn="just">
                        <a:lnSpc>
                          <a:spcPct val="107000"/>
                        </a:lnSpc>
                        <a:spcBef>
                          <a:spcPts val="0"/>
                        </a:spcBef>
                        <a:spcAft>
                          <a:spcPts val="0"/>
                        </a:spcAft>
                        <a:buFont typeface="Arial" panose="020B0604020202020204" pitchFamily="34" charset="0"/>
                        <a:buChar char="•"/>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 the context of improving access to care and service quality, WHO recommends the development of comprehensive community-based mental health and social care services and the integration of mental health care and treatment into general hospitals and primary care.</a:t>
                      </a:r>
                    </a:p>
                  </a:txBody>
                  <a:tcPr marL="14202" marR="14202" marT="0" marB="0">
                    <a:solidFill>
                      <a:schemeClr val="accent1">
                        <a:lumMod val="40000"/>
                        <a:lumOff val="60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accent1">
                        <a:lumMod val="40000"/>
                        <a:lumOff val="60000"/>
                      </a:schemeClr>
                    </a:solidFill>
                  </a:tcPr>
                </a:tc>
                <a:extLst>
                  <a:ext uri="{0D108BD9-81ED-4DB2-BD59-A6C34878D82A}">
                    <a16:rowId xmlns:a16="http://schemas.microsoft.com/office/drawing/2014/main" val="335833656"/>
                  </a:ext>
                </a:extLst>
              </a:tr>
              <a:tr h="762501">
                <a:tc gridSpan="2">
                  <a:txBody>
                    <a:bodyPr/>
                    <a:lstStyle/>
                    <a:p>
                      <a:pPr marL="346075" marR="0" indent="-176213" algn="just">
                        <a:lnSpc>
                          <a:spcPct val="107000"/>
                        </a:lnSpc>
                        <a:spcBef>
                          <a:spcPts val="0"/>
                        </a:spcBef>
                        <a:spcAft>
                          <a:spcPts val="0"/>
                        </a:spcAft>
                        <a:buFont typeface="Arial" panose="020B0604020202020204" pitchFamily="34" charset="0"/>
                        <a:buChar char="•"/>
                        <a:tabLst>
                          <a:tab pos="9197975" algn="l"/>
                          <a:tab pos="9605963" algn="l"/>
                          <a:tab pos="10742613" algn="l"/>
                        </a:tabLs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Mental health services based in general hospitals is part of integration into general health care. Units in general hospitals can provide care to people with mental health conditions in the community as well as services to those with physical health conditions who require mental health interventions.</a:t>
                      </a:r>
                    </a:p>
                  </a:txBody>
                  <a:tcPr marL="14202" marR="14202" marT="0" marB="0">
                    <a:solidFill>
                      <a:schemeClr val="bg1">
                        <a:lumMod val="85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extLst>
                  <a:ext uri="{0D108BD9-81ED-4DB2-BD59-A6C34878D82A}">
                    <a16:rowId xmlns:a16="http://schemas.microsoft.com/office/drawing/2014/main" val="1816377140"/>
                  </a:ext>
                </a:extLst>
              </a:tr>
            </a:tbl>
          </a:graphicData>
        </a:graphic>
      </p:graphicFrame>
      <p:sp>
        <p:nvSpPr>
          <p:cNvPr id="13" name="object 3">
            <a:extLst>
              <a:ext uri="{FF2B5EF4-FFF2-40B4-BE49-F238E27FC236}">
                <a16:creationId xmlns:a16="http://schemas.microsoft.com/office/drawing/2014/main" id="{B184F0E6-4850-4F31-9EFA-8A29FD667679}"/>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Proposed updates on targets and indicators</a:t>
            </a:r>
            <a:endParaRPr sz="2800" dirty="0">
              <a:solidFill>
                <a:schemeClr val="accent1"/>
              </a:solidFill>
              <a:latin typeface="Arial Nova" panose="020B0504020202020204" pitchFamily="34" charset="0"/>
              <a:cs typeface="Ebrima"/>
            </a:endParaRPr>
          </a:p>
        </p:txBody>
      </p:sp>
    </p:spTree>
    <p:extLst>
      <p:ext uri="{BB962C8B-B14F-4D97-AF65-F5344CB8AC3E}">
        <p14:creationId xmlns:p14="http://schemas.microsoft.com/office/powerpoint/2010/main" val="34825126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9">
            <a:extLst>
              <a:ext uri="{FF2B5EF4-FFF2-40B4-BE49-F238E27FC236}">
                <a16:creationId xmlns:a16="http://schemas.microsoft.com/office/drawing/2014/main" id="{60C2C53F-4A2C-4B32-8FBF-ED681312BF1E}"/>
              </a:ext>
            </a:extLst>
          </p:cNvPr>
          <p:cNvSpPr/>
          <p:nvPr/>
        </p:nvSpPr>
        <p:spPr>
          <a:xfrm>
            <a:off x="8923019" y="0"/>
            <a:ext cx="3172968" cy="1112519"/>
          </a:xfrm>
          <a:prstGeom prst="rect">
            <a:avLst/>
          </a:prstGeom>
          <a:blipFill>
            <a:blip r:embed="rId3" cstate="print"/>
            <a:stretch>
              <a:fillRect/>
            </a:stretch>
          </a:blipFill>
        </p:spPr>
        <p:txBody>
          <a:bodyPr wrap="square" lIns="0" tIns="0" rIns="0" bIns="0" rtlCol="0"/>
          <a:lstStyle/>
          <a:p>
            <a:endParaRPr/>
          </a:p>
        </p:txBody>
      </p:sp>
      <p:sp>
        <p:nvSpPr>
          <p:cNvPr id="6" name="object 3">
            <a:extLst>
              <a:ext uri="{FF2B5EF4-FFF2-40B4-BE49-F238E27FC236}">
                <a16:creationId xmlns:a16="http://schemas.microsoft.com/office/drawing/2014/main" id="{64246CD5-7FE1-4B62-932D-603181B3CA12}"/>
              </a:ext>
            </a:extLst>
          </p:cNvPr>
          <p:cNvSpPr txBox="1"/>
          <p:nvPr/>
        </p:nvSpPr>
        <p:spPr>
          <a:xfrm>
            <a:off x="800100" y="1213247"/>
            <a:ext cx="10858500" cy="615553"/>
          </a:xfrm>
          <a:prstGeom prst="rect">
            <a:avLst/>
          </a:prstGeom>
        </p:spPr>
        <p:txBody>
          <a:bodyPr vert="horz" wrap="square" lIns="0" tIns="0" rIns="0" bIns="0" rtlCol="0">
            <a:spAutoFit/>
          </a:bodyPr>
          <a:lstStyle/>
          <a:p>
            <a:pPr marL="12700">
              <a:lnSpc>
                <a:spcPct val="100000"/>
              </a:lnSpc>
            </a:pPr>
            <a:r>
              <a:rPr lang="en-US" sz="2000" b="1" spc="-25" dirty="0">
                <a:solidFill>
                  <a:schemeClr val="tx1">
                    <a:lumMod val="50000"/>
                    <a:lumOff val="50000"/>
                  </a:schemeClr>
                </a:solidFill>
                <a:latin typeface="Arial Nova" panose="020B0504020202020204" pitchFamily="34" charset="0"/>
                <a:cs typeface="Ebrima"/>
              </a:rPr>
              <a:t>Objective 2: </a:t>
            </a:r>
            <a:r>
              <a:rPr lang="en-US" sz="2000" spc="-25" dirty="0">
                <a:solidFill>
                  <a:schemeClr val="tx1">
                    <a:lumMod val="50000"/>
                    <a:lumOff val="50000"/>
                  </a:schemeClr>
                </a:solidFill>
                <a:latin typeface="Arial Nova" panose="020B0504020202020204" pitchFamily="34" charset="0"/>
                <a:cs typeface="Ebrima"/>
              </a:rPr>
              <a:t>To provide comprehensive, integrated and responsive mental health and social care</a:t>
            </a:r>
          </a:p>
          <a:p>
            <a:pPr marL="12700">
              <a:lnSpc>
                <a:spcPct val="100000"/>
              </a:lnSpc>
            </a:pPr>
            <a:r>
              <a:rPr lang="en-US" sz="2000" spc="-25" dirty="0">
                <a:solidFill>
                  <a:schemeClr val="tx1">
                    <a:lumMod val="50000"/>
                    <a:lumOff val="50000"/>
                  </a:schemeClr>
                </a:solidFill>
                <a:latin typeface="Arial Nova" panose="020B0504020202020204" pitchFamily="34" charset="0"/>
                <a:cs typeface="Ebrima"/>
              </a:rPr>
              <a:t>                      services in community-based settings</a:t>
            </a:r>
            <a:endParaRPr sz="2000" dirty="0">
              <a:solidFill>
                <a:schemeClr val="tx1">
                  <a:lumMod val="50000"/>
                  <a:lumOff val="50000"/>
                </a:schemeClr>
              </a:solidFill>
              <a:latin typeface="Arial Nova" panose="020B0504020202020204" pitchFamily="34" charset="0"/>
              <a:cs typeface="Ebrima"/>
            </a:endParaRPr>
          </a:p>
        </p:txBody>
      </p:sp>
      <p:graphicFrame>
        <p:nvGraphicFramePr>
          <p:cNvPr id="8" name="Table 7">
            <a:extLst>
              <a:ext uri="{FF2B5EF4-FFF2-40B4-BE49-F238E27FC236}">
                <a16:creationId xmlns:a16="http://schemas.microsoft.com/office/drawing/2014/main" id="{0B250FCD-D581-4FF0-80C6-02A125CE8C8C}"/>
              </a:ext>
            </a:extLst>
          </p:cNvPr>
          <p:cNvGraphicFramePr>
            <a:graphicFrameLocks noGrp="1"/>
          </p:cNvGraphicFramePr>
          <p:nvPr>
            <p:extLst>
              <p:ext uri="{D42A27DB-BD31-4B8C-83A1-F6EECF244321}">
                <p14:modId xmlns:p14="http://schemas.microsoft.com/office/powerpoint/2010/main" val="452340054"/>
              </p:ext>
            </p:extLst>
          </p:nvPr>
        </p:nvGraphicFramePr>
        <p:xfrm>
          <a:off x="571500" y="2060845"/>
          <a:ext cx="11090104" cy="4339955"/>
        </p:xfrm>
        <a:graphic>
          <a:graphicData uri="http://schemas.openxmlformats.org/drawingml/2006/table">
            <a:tbl>
              <a:tblPr firstRow="1" firstCol="1" bandRow="1">
                <a:tableStyleId>{5C22544A-7EE6-4342-B048-85BDC9FD1C3A}</a:tableStyleId>
              </a:tblPr>
              <a:tblGrid>
                <a:gridCol w="5486400">
                  <a:extLst>
                    <a:ext uri="{9D8B030D-6E8A-4147-A177-3AD203B41FA5}">
                      <a16:colId xmlns:a16="http://schemas.microsoft.com/office/drawing/2014/main" val="3512647830"/>
                    </a:ext>
                  </a:extLst>
                </a:gridCol>
                <a:gridCol w="58652">
                  <a:extLst>
                    <a:ext uri="{9D8B030D-6E8A-4147-A177-3AD203B41FA5}">
                      <a16:colId xmlns:a16="http://schemas.microsoft.com/office/drawing/2014/main" val="2380820548"/>
                    </a:ext>
                  </a:extLst>
                </a:gridCol>
                <a:gridCol w="5545052">
                  <a:extLst>
                    <a:ext uri="{9D8B030D-6E8A-4147-A177-3AD203B41FA5}">
                      <a16:colId xmlns:a16="http://schemas.microsoft.com/office/drawing/2014/main" val="2094832186"/>
                    </a:ext>
                  </a:extLst>
                </a:gridCol>
              </a:tblGrid>
              <a:tr h="326945">
                <a:tc>
                  <a:txBody>
                    <a:bodyPr/>
                    <a:lstStyle/>
                    <a:p>
                      <a:pPr marL="0" marR="0" algn="ctr">
                        <a:lnSpc>
                          <a:spcPct val="107000"/>
                        </a:lnSpc>
                        <a:spcBef>
                          <a:spcPts val="0"/>
                        </a:spcBef>
                        <a:spcAft>
                          <a:spcPts val="0"/>
                        </a:spcAft>
                      </a:pPr>
                      <a:endParaRPr lang="en-GB" sz="1800" b="0" dirty="0">
                        <a:solidFill>
                          <a:schemeClr val="tx1"/>
                        </a:solidFill>
                        <a:effectLst/>
                        <a:latin typeface="Arial Nova" panose="020B0504020202020204" pitchFamily="34" charset="0"/>
                      </a:endParaRPr>
                    </a:p>
                  </a:txBody>
                  <a:tcPr marL="14202" marR="14202" marT="0" marB="0">
                    <a:solidFill>
                      <a:schemeClr val="tx2">
                        <a:lumMod val="40000"/>
                        <a:lumOff val="60000"/>
                      </a:schemeClr>
                    </a:solidFill>
                  </a:tcPr>
                </a:tc>
                <a:tc gridSpan="2">
                  <a:txBody>
                    <a:bodyPr/>
                    <a:lstStyle/>
                    <a:p>
                      <a:pPr marL="0" marR="0" algn="ctr">
                        <a:lnSpc>
                          <a:spcPct val="107000"/>
                        </a:lnSpc>
                        <a:spcBef>
                          <a:spcPts val="0"/>
                        </a:spcBef>
                        <a:spcAft>
                          <a:spcPts val="0"/>
                        </a:spcAft>
                      </a:pPr>
                      <a:r>
                        <a:rPr lang="en-GB" sz="1800" b="1" dirty="0">
                          <a:solidFill>
                            <a:schemeClr val="tx1"/>
                          </a:solidFill>
                          <a:effectLst/>
                          <a:latin typeface="Arial Nova" panose="020B0504020202020204" pitchFamily="34" charset="0"/>
                        </a:rPr>
                        <a:t>New Target and Indicator</a:t>
                      </a:r>
                      <a:endParaRPr lang="en-GB" sz="1800" b="0" dirty="0">
                        <a:solidFill>
                          <a:schemeClr val="tx1"/>
                        </a:solidFill>
                        <a:effectLst/>
                        <a:latin typeface="Arial Nova" panose="020B0504020202020204" pitchFamily="34" charset="0"/>
                      </a:endParaRPr>
                    </a:p>
                  </a:txBody>
                  <a:tcPr marL="14202" marR="14202" marT="0" marB="0">
                    <a:solidFill>
                      <a:schemeClr val="tx2">
                        <a:lumMod val="40000"/>
                        <a:lumOff val="60000"/>
                      </a:schemeClr>
                    </a:solidFill>
                  </a:tcPr>
                </a:tc>
                <a:tc hMerge="1">
                  <a:txBody>
                    <a:bodyPr/>
                    <a:lstStyle/>
                    <a:p>
                      <a:endParaRPr lang="en-US"/>
                    </a:p>
                  </a:txBody>
                  <a:tcPr/>
                </a:tc>
                <a:extLst>
                  <a:ext uri="{0D108BD9-81ED-4DB2-BD59-A6C34878D82A}">
                    <a16:rowId xmlns:a16="http://schemas.microsoft.com/office/drawing/2014/main" val="4243984624"/>
                  </a:ext>
                </a:extLst>
              </a:tr>
              <a:tr h="507810">
                <a:tc>
                  <a:txBody>
                    <a:bodyPr/>
                    <a:lstStyle/>
                    <a:p>
                      <a:pPr marL="0" marR="0">
                        <a:lnSpc>
                          <a:spcPct val="107000"/>
                        </a:lnSpc>
                        <a:spcBef>
                          <a:spcPts val="0"/>
                        </a:spcBef>
                        <a:spcAft>
                          <a:spcPts val="0"/>
                        </a:spcAft>
                      </a:pPr>
                      <a:endParaRPr lang="en-GB" sz="1400" b="0" dirty="0">
                        <a:solidFill>
                          <a:schemeClr val="tx1"/>
                        </a:solidFill>
                        <a:effectLst/>
                        <a:latin typeface="Arial Nova" panose="020B0504020202020204" pitchFamily="34" charset="0"/>
                      </a:endParaRPr>
                    </a:p>
                  </a:txBody>
                  <a:tcPr marL="14202" marR="14202" marT="0" marB="0">
                    <a:solidFill>
                      <a:schemeClr val="accent1">
                        <a:lumMod val="40000"/>
                        <a:lumOff val="60000"/>
                      </a:schemeClr>
                    </a:solidFill>
                  </a:tcPr>
                </a:tc>
                <a:tc gridSpan="2">
                  <a:txBody>
                    <a:bodyPr/>
                    <a:lstStyle/>
                    <a:p>
                      <a:pPr marL="0" marR="0" lvl="0" indent="0" defTabSz="914400" eaLnBrk="1" fontAlgn="auto" latinLnBrk="0" hangingPunct="1">
                        <a:lnSpc>
                          <a:spcPct val="107000"/>
                        </a:lnSpc>
                        <a:spcBef>
                          <a:spcPts val="0"/>
                        </a:spcBef>
                        <a:spcAft>
                          <a:spcPts val="0"/>
                        </a:spcAft>
                        <a:buClrTx/>
                        <a:buSzTx/>
                        <a:buFontTx/>
                        <a:buNone/>
                        <a:tabLst/>
                        <a:defRPr/>
                      </a:pPr>
                      <a:r>
                        <a:rPr lang="en-US" sz="1400" b="1" dirty="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rPr>
                        <a:t>Target 2.3: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80% of countries will have integrated mental health into primary health care, by 2030.</a:t>
                      </a:r>
                    </a:p>
                  </a:txBody>
                  <a:tcPr marL="14202" marR="14202" marT="0" marB="0">
                    <a:solidFill>
                      <a:schemeClr val="accent1">
                        <a:lumMod val="40000"/>
                        <a:lumOff val="60000"/>
                      </a:schemeClr>
                    </a:solidFill>
                  </a:tcPr>
                </a:tc>
                <a:tc hMerge="1">
                  <a:txBody>
                    <a:bodyPr/>
                    <a:lstStyle/>
                    <a:p>
                      <a:endParaRPr lang="en-US"/>
                    </a:p>
                  </a:txBody>
                  <a:tcPr/>
                </a:tc>
                <a:extLst>
                  <a:ext uri="{0D108BD9-81ED-4DB2-BD59-A6C34878D82A}">
                    <a16:rowId xmlns:a16="http://schemas.microsoft.com/office/drawing/2014/main" val="4079906374"/>
                  </a:ext>
                </a:extLst>
              </a:tr>
              <a:tr h="548894">
                <a:tc>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tc gridSpan="2">
                  <a:txBody>
                    <a:bodyPr/>
                    <a:lstStyle/>
                    <a:p>
                      <a:pPr marL="0" marR="0">
                        <a:lnSpc>
                          <a:spcPct val="107000"/>
                        </a:lnSpc>
                        <a:spcBef>
                          <a:spcPts val="0"/>
                        </a:spcBef>
                        <a:spcAft>
                          <a:spcPts val="0"/>
                        </a:spcAft>
                      </a:pPr>
                      <a:r>
                        <a:rPr lang="en-US" sz="1400" b="1" dirty="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rPr>
                        <a:t>Indicator 2.3.1</a:t>
                      </a: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Mental health component integrated into primary health care</a:t>
                      </a:r>
                    </a:p>
                  </a:txBody>
                  <a:tcPr marL="14202" marR="14202" marT="0" marB="0">
                    <a:solidFill>
                      <a:schemeClr val="bg1">
                        <a:lumMod val="85000"/>
                      </a:schemeClr>
                    </a:solidFill>
                  </a:tcPr>
                </a:tc>
                <a:tc hMerge="1">
                  <a:txBody>
                    <a:bodyPr/>
                    <a:lstStyle/>
                    <a:p>
                      <a:endParaRPr lang="en-US"/>
                    </a:p>
                  </a:txBody>
                  <a:tcPr/>
                </a:tc>
                <a:extLst>
                  <a:ext uri="{0D108BD9-81ED-4DB2-BD59-A6C34878D82A}">
                    <a16:rowId xmlns:a16="http://schemas.microsoft.com/office/drawing/2014/main" val="4291687240"/>
                  </a:ext>
                </a:extLst>
              </a:tr>
              <a:tr h="1356106">
                <a:tc>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oFill/>
                  </a:tcPr>
                </a:tc>
                <a:tc gridSpan="2">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Means of verification: </a:t>
                      </a:r>
                    </a:p>
                    <a:p>
                      <a:pPr marL="0" marR="0">
                        <a:lnSpc>
                          <a:spcPct val="107000"/>
                        </a:lnSpc>
                        <a:spcBef>
                          <a:spcPts val="0"/>
                        </a:spcBef>
                        <a:spcAft>
                          <a:spcPts val="0"/>
                        </a:spcAft>
                      </a:pPr>
                      <a:r>
                        <a:rPr lang="en-US" sz="1400" b="0" i="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Checklist using criteria related to UHC benefit package, guidelines, pharmacological and psychosocial interventions, training and supervision for mental health integration in primary health care</a:t>
                      </a:r>
                    </a:p>
                    <a:p>
                      <a:pPr marL="0" marR="0">
                        <a:lnSpc>
                          <a:spcPct val="107000"/>
                        </a:lnSpc>
                        <a:spcBef>
                          <a:spcPts val="0"/>
                        </a:spcBef>
                        <a:spcAft>
                          <a:spcPts val="0"/>
                        </a:spcAft>
                      </a:pPr>
                      <a:endParaRPr lang="en-US" sz="900" b="0" i="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b="0" i="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Baseline to be set with the data from the 2020 Atlas</a:t>
                      </a:r>
                    </a:p>
                  </a:txBody>
                  <a:tcPr marL="14202" marR="14202" marT="0" marB="0">
                    <a:noFill/>
                  </a:tcPr>
                </a:tc>
                <a:tc hMerge="1">
                  <a:txBody>
                    <a:bodyPr/>
                    <a:lstStyle/>
                    <a:p>
                      <a:endParaRPr lang="en-US"/>
                    </a:p>
                  </a:txBody>
                  <a:tcPr/>
                </a:tc>
                <a:extLst>
                  <a:ext uri="{0D108BD9-81ED-4DB2-BD59-A6C34878D82A}">
                    <a16:rowId xmlns:a16="http://schemas.microsoft.com/office/drawing/2014/main" val="2382095859"/>
                  </a:ext>
                </a:extLst>
              </a:tr>
              <a:tr h="316523">
                <a:tc gridSpan="3">
                  <a:txBody>
                    <a:bodyPr/>
                    <a:lstStyle/>
                    <a:p>
                      <a:pPr marL="0" marR="0" algn="ctr">
                        <a:lnSpc>
                          <a:spcPct val="107000"/>
                        </a:lnSpc>
                        <a:spcBef>
                          <a:spcPts val="0"/>
                        </a:spcBef>
                        <a:spcAft>
                          <a:spcPts val="0"/>
                        </a:spcAft>
                      </a:pPr>
                      <a:r>
                        <a:rPr lang="en-US" sz="18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Rationale</a:t>
                      </a:r>
                    </a:p>
                  </a:txBody>
                  <a:tcPr marL="14202" marR="14202" marT="0" marB="0">
                    <a:solidFill>
                      <a:schemeClr val="tx2">
                        <a:lumMod val="40000"/>
                        <a:lumOff val="60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tx2">
                        <a:lumMod val="40000"/>
                        <a:lumOff val="60000"/>
                      </a:schemeClr>
                    </a:solidFill>
                  </a:tcPr>
                </a:tc>
                <a:tc hMerge="1">
                  <a:txBody>
                    <a:bodyPr/>
                    <a:lstStyle/>
                    <a:p>
                      <a:endParaRPr lang="en-US"/>
                    </a:p>
                  </a:txBody>
                  <a:tcPr/>
                </a:tc>
                <a:extLst>
                  <a:ext uri="{0D108BD9-81ED-4DB2-BD59-A6C34878D82A}">
                    <a16:rowId xmlns:a16="http://schemas.microsoft.com/office/drawing/2014/main" val="1510684117"/>
                  </a:ext>
                </a:extLst>
              </a:tr>
              <a:tr h="521677">
                <a:tc gridSpan="2">
                  <a:txBody>
                    <a:bodyPr/>
                    <a:lstStyle/>
                    <a:p>
                      <a:pPr marL="684213" marR="0" indent="-169863" algn="just">
                        <a:lnSpc>
                          <a:spcPct val="107000"/>
                        </a:lnSpc>
                        <a:spcBef>
                          <a:spcPts val="0"/>
                        </a:spcBef>
                        <a:spcAft>
                          <a:spcPts val="0"/>
                        </a:spcAft>
                        <a:buFont typeface="Arial" panose="020B0604020202020204" pitchFamily="34" charset="0"/>
                        <a:buChar char="•"/>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Mental health integration in primary health care is essential to ensure Universal Health Coverage.</a:t>
                      </a:r>
                    </a:p>
                  </a:txBody>
                  <a:tcPr marL="14202" marR="14202" marT="0" marB="0">
                    <a:solidFill>
                      <a:schemeClr val="accent1">
                        <a:lumMod val="40000"/>
                        <a:lumOff val="60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accent1">
                        <a:lumMod val="40000"/>
                        <a:lumOff val="60000"/>
                      </a:schemeClr>
                    </a:solidFill>
                  </a:tcPr>
                </a:tc>
                <a:tc>
                  <a:txBody>
                    <a:bodyPr/>
                    <a:lstStyle/>
                    <a:p>
                      <a:pPr marL="684213" marR="0" indent="-169863" algn="just">
                        <a:lnSpc>
                          <a:spcPct val="107000"/>
                        </a:lnSpc>
                        <a:spcBef>
                          <a:spcPts val="0"/>
                        </a:spcBef>
                        <a:spcAft>
                          <a:spcPts val="0"/>
                        </a:spcAft>
                        <a:buFont typeface="Arial" panose="020B0604020202020204" pitchFamily="34" charset="0"/>
                        <a:buChar char="•"/>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Provides a measure of integrated care and service reorganization</a:t>
                      </a:r>
                    </a:p>
                  </a:txBody>
                  <a:tcPr marL="14202" marR="14202" marT="0" marB="0">
                    <a:solidFill>
                      <a:schemeClr val="accent1">
                        <a:lumMod val="40000"/>
                        <a:lumOff val="60000"/>
                      </a:schemeClr>
                    </a:solidFill>
                  </a:tcPr>
                </a:tc>
                <a:extLst>
                  <a:ext uri="{0D108BD9-81ED-4DB2-BD59-A6C34878D82A}">
                    <a16:rowId xmlns:a16="http://schemas.microsoft.com/office/drawing/2014/main" val="335833656"/>
                  </a:ext>
                </a:extLst>
              </a:tr>
              <a:tr h="762000">
                <a:tc gridSpan="3">
                  <a:txBody>
                    <a:bodyPr/>
                    <a:lstStyle/>
                    <a:p>
                      <a:pPr marL="684213" marR="0" indent="-176213" algn="just">
                        <a:lnSpc>
                          <a:spcPct val="107000"/>
                        </a:lnSpc>
                        <a:spcBef>
                          <a:spcPts val="0"/>
                        </a:spcBef>
                        <a:spcAft>
                          <a:spcPts val="0"/>
                        </a:spcAft>
                        <a:buFont typeface="Arial" panose="020B0604020202020204" pitchFamily="34" charset="0"/>
                        <a:buChar char="•"/>
                        <a:tabLst>
                          <a:tab pos="9197975" algn="l"/>
                          <a:tab pos="9605963" algn="l"/>
                          <a:tab pos="10742613" algn="l"/>
                        </a:tabLs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 the context of improving access to care and service quality, WHO recommends the development of comprehensive community-based mental health and social care services and the integration of mental health care and treatment into general hospitals and primary care.</a:t>
                      </a:r>
                    </a:p>
                  </a:txBody>
                  <a:tcPr marL="14202" marR="14202" marT="0" marB="0">
                    <a:solidFill>
                      <a:schemeClr val="bg1">
                        <a:lumMod val="85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tc hMerge="1">
                  <a:txBody>
                    <a:bodyPr/>
                    <a:lstStyle/>
                    <a:p>
                      <a:endParaRPr lang="en-US"/>
                    </a:p>
                  </a:txBody>
                  <a:tcPr/>
                </a:tc>
                <a:extLst>
                  <a:ext uri="{0D108BD9-81ED-4DB2-BD59-A6C34878D82A}">
                    <a16:rowId xmlns:a16="http://schemas.microsoft.com/office/drawing/2014/main" val="1816377140"/>
                  </a:ext>
                </a:extLst>
              </a:tr>
            </a:tbl>
          </a:graphicData>
        </a:graphic>
      </p:graphicFrame>
      <p:sp>
        <p:nvSpPr>
          <p:cNvPr id="13" name="object 3">
            <a:extLst>
              <a:ext uri="{FF2B5EF4-FFF2-40B4-BE49-F238E27FC236}">
                <a16:creationId xmlns:a16="http://schemas.microsoft.com/office/drawing/2014/main" id="{B184F0E6-4850-4F31-9EFA-8A29FD667679}"/>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Proposed updates on targets and indicators</a:t>
            </a:r>
            <a:endParaRPr sz="2800" dirty="0">
              <a:solidFill>
                <a:schemeClr val="accent1"/>
              </a:solidFill>
              <a:latin typeface="Arial Nova" panose="020B0504020202020204" pitchFamily="34" charset="0"/>
              <a:cs typeface="Ebrima"/>
            </a:endParaRPr>
          </a:p>
        </p:txBody>
      </p:sp>
    </p:spTree>
    <p:extLst>
      <p:ext uri="{BB962C8B-B14F-4D97-AF65-F5344CB8AC3E}">
        <p14:creationId xmlns:p14="http://schemas.microsoft.com/office/powerpoint/2010/main" val="18450404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9">
            <a:extLst>
              <a:ext uri="{FF2B5EF4-FFF2-40B4-BE49-F238E27FC236}">
                <a16:creationId xmlns:a16="http://schemas.microsoft.com/office/drawing/2014/main" id="{60C2C53F-4A2C-4B32-8FBF-ED681312BF1E}"/>
              </a:ext>
            </a:extLst>
          </p:cNvPr>
          <p:cNvSpPr/>
          <p:nvPr/>
        </p:nvSpPr>
        <p:spPr>
          <a:xfrm>
            <a:off x="8923019" y="0"/>
            <a:ext cx="3172968" cy="1112519"/>
          </a:xfrm>
          <a:prstGeom prst="rect">
            <a:avLst/>
          </a:prstGeom>
          <a:blipFill>
            <a:blip r:embed="rId3" cstate="print"/>
            <a:stretch>
              <a:fillRect/>
            </a:stretch>
          </a:blipFill>
        </p:spPr>
        <p:txBody>
          <a:bodyPr wrap="square" lIns="0" tIns="0" rIns="0" bIns="0" rtlCol="0"/>
          <a:lstStyle/>
          <a:p>
            <a:endParaRPr/>
          </a:p>
        </p:txBody>
      </p:sp>
      <p:sp>
        <p:nvSpPr>
          <p:cNvPr id="6" name="object 3">
            <a:extLst>
              <a:ext uri="{FF2B5EF4-FFF2-40B4-BE49-F238E27FC236}">
                <a16:creationId xmlns:a16="http://schemas.microsoft.com/office/drawing/2014/main" id="{64246CD5-7FE1-4B62-932D-603181B3CA12}"/>
              </a:ext>
            </a:extLst>
          </p:cNvPr>
          <p:cNvSpPr txBox="1"/>
          <p:nvPr/>
        </p:nvSpPr>
        <p:spPr>
          <a:xfrm>
            <a:off x="568496" y="1289447"/>
            <a:ext cx="11090104" cy="310753"/>
          </a:xfrm>
          <a:prstGeom prst="rect">
            <a:avLst/>
          </a:prstGeom>
        </p:spPr>
        <p:txBody>
          <a:bodyPr vert="horz" wrap="square" lIns="0" tIns="0" rIns="0" bIns="0" rtlCol="0">
            <a:spAutoFit/>
          </a:bodyPr>
          <a:lstStyle/>
          <a:p>
            <a:pPr marL="12700" algn="ctr">
              <a:lnSpc>
                <a:spcPct val="100000"/>
              </a:lnSpc>
            </a:pPr>
            <a:r>
              <a:rPr lang="en-US" sz="2000" b="1" spc="-25" dirty="0">
                <a:solidFill>
                  <a:schemeClr val="tx1">
                    <a:lumMod val="50000"/>
                    <a:lumOff val="50000"/>
                  </a:schemeClr>
                </a:solidFill>
                <a:latin typeface="Arial Nova" panose="020B0504020202020204" pitchFamily="34" charset="0"/>
                <a:cs typeface="Ebrima"/>
              </a:rPr>
              <a:t>Objective 3: </a:t>
            </a:r>
            <a:r>
              <a:rPr lang="en-US" sz="2000" spc="-25" dirty="0">
                <a:solidFill>
                  <a:schemeClr val="tx1">
                    <a:lumMod val="50000"/>
                    <a:lumOff val="50000"/>
                  </a:schemeClr>
                </a:solidFill>
                <a:latin typeface="Arial Nova" panose="020B0504020202020204" pitchFamily="34" charset="0"/>
                <a:cs typeface="Ebrima"/>
              </a:rPr>
              <a:t>To implement strategies for promotion and prevention in mental health</a:t>
            </a:r>
            <a:endParaRPr sz="2000" dirty="0">
              <a:solidFill>
                <a:schemeClr val="tx1">
                  <a:lumMod val="50000"/>
                  <a:lumOff val="50000"/>
                </a:schemeClr>
              </a:solidFill>
              <a:latin typeface="Arial Nova" panose="020B0504020202020204" pitchFamily="34" charset="0"/>
              <a:cs typeface="Ebrima"/>
            </a:endParaRPr>
          </a:p>
        </p:txBody>
      </p:sp>
      <p:graphicFrame>
        <p:nvGraphicFramePr>
          <p:cNvPr id="8" name="Table 7">
            <a:extLst>
              <a:ext uri="{FF2B5EF4-FFF2-40B4-BE49-F238E27FC236}">
                <a16:creationId xmlns:a16="http://schemas.microsoft.com/office/drawing/2014/main" id="{0B250FCD-D581-4FF0-80C6-02A125CE8C8C}"/>
              </a:ext>
            </a:extLst>
          </p:cNvPr>
          <p:cNvGraphicFramePr>
            <a:graphicFrameLocks noGrp="1"/>
          </p:cNvGraphicFramePr>
          <p:nvPr>
            <p:extLst>
              <p:ext uri="{D42A27DB-BD31-4B8C-83A1-F6EECF244321}">
                <p14:modId xmlns:p14="http://schemas.microsoft.com/office/powerpoint/2010/main" val="1371068415"/>
              </p:ext>
            </p:extLst>
          </p:nvPr>
        </p:nvGraphicFramePr>
        <p:xfrm>
          <a:off x="571500" y="1908445"/>
          <a:ext cx="11090104" cy="4644755"/>
        </p:xfrm>
        <a:graphic>
          <a:graphicData uri="http://schemas.openxmlformats.org/drawingml/2006/table">
            <a:tbl>
              <a:tblPr firstRow="1" firstCol="1" bandRow="1">
                <a:tableStyleId>{5C22544A-7EE6-4342-B048-85BDC9FD1C3A}</a:tableStyleId>
              </a:tblPr>
              <a:tblGrid>
                <a:gridCol w="5486400">
                  <a:extLst>
                    <a:ext uri="{9D8B030D-6E8A-4147-A177-3AD203B41FA5}">
                      <a16:colId xmlns:a16="http://schemas.microsoft.com/office/drawing/2014/main" val="3512647830"/>
                    </a:ext>
                  </a:extLst>
                </a:gridCol>
                <a:gridCol w="58652">
                  <a:extLst>
                    <a:ext uri="{9D8B030D-6E8A-4147-A177-3AD203B41FA5}">
                      <a16:colId xmlns:a16="http://schemas.microsoft.com/office/drawing/2014/main" val="2380820548"/>
                    </a:ext>
                  </a:extLst>
                </a:gridCol>
                <a:gridCol w="5545052">
                  <a:extLst>
                    <a:ext uri="{9D8B030D-6E8A-4147-A177-3AD203B41FA5}">
                      <a16:colId xmlns:a16="http://schemas.microsoft.com/office/drawing/2014/main" val="2094832186"/>
                    </a:ext>
                  </a:extLst>
                </a:gridCol>
              </a:tblGrid>
              <a:tr h="326945">
                <a:tc>
                  <a:txBody>
                    <a:bodyPr/>
                    <a:lstStyle/>
                    <a:p>
                      <a:pPr marL="0" marR="0" algn="ctr">
                        <a:lnSpc>
                          <a:spcPct val="107000"/>
                        </a:lnSpc>
                        <a:spcBef>
                          <a:spcPts val="0"/>
                        </a:spcBef>
                        <a:spcAft>
                          <a:spcPts val="0"/>
                        </a:spcAft>
                      </a:pPr>
                      <a:r>
                        <a:rPr lang="en-GB" sz="1800" b="1" dirty="0">
                          <a:solidFill>
                            <a:schemeClr val="tx1"/>
                          </a:solidFill>
                          <a:effectLst/>
                          <a:latin typeface="Arial Nova" panose="020B0504020202020204" pitchFamily="34" charset="0"/>
                        </a:rPr>
                        <a:t>Current version</a:t>
                      </a:r>
                      <a:endParaRPr lang="en-GB" sz="1800" b="0" dirty="0">
                        <a:solidFill>
                          <a:schemeClr val="tx1"/>
                        </a:solidFill>
                        <a:effectLst/>
                        <a:latin typeface="Arial Nova" panose="020B0504020202020204" pitchFamily="34" charset="0"/>
                      </a:endParaRPr>
                    </a:p>
                  </a:txBody>
                  <a:tcPr marL="14202" marR="14202" marT="0" marB="0">
                    <a:solidFill>
                      <a:schemeClr val="tx2">
                        <a:lumMod val="40000"/>
                        <a:lumOff val="60000"/>
                      </a:schemeClr>
                    </a:solidFill>
                  </a:tcPr>
                </a:tc>
                <a:tc gridSpan="2">
                  <a:txBody>
                    <a:bodyPr/>
                    <a:lstStyle/>
                    <a:p>
                      <a:pPr marL="0" marR="0" algn="ctr">
                        <a:lnSpc>
                          <a:spcPct val="107000"/>
                        </a:lnSpc>
                        <a:spcBef>
                          <a:spcPts val="0"/>
                        </a:spcBef>
                        <a:spcAft>
                          <a:spcPts val="0"/>
                        </a:spcAft>
                      </a:pPr>
                      <a:r>
                        <a:rPr lang="en-GB" sz="1800" b="1" dirty="0">
                          <a:solidFill>
                            <a:schemeClr val="tx1"/>
                          </a:solidFill>
                          <a:effectLst/>
                          <a:latin typeface="Arial Nova" panose="020B0504020202020204" pitchFamily="34" charset="0"/>
                        </a:rPr>
                        <a:t>New version</a:t>
                      </a:r>
                      <a:endParaRPr lang="en-US" sz="18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tx2">
                        <a:lumMod val="40000"/>
                        <a:lumOff val="60000"/>
                      </a:schemeClr>
                    </a:solidFill>
                  </a:tcPr>
                </a:tc>
                <a:tc hMerge="1">
                  <a:txBody>
                    <a:bodyPr/>
                    <a:lstStyle/>
                    <a:p>
                      <a:endParaRPr lang="en-US"/>
                    </a:p>
                  </a:txBody>
                  <a:tcPr/>
                </a:tc>
                <a:extLst>
                  <a:ext uri="{0D108BD9-81ED-4DB2-BD59-A6C34878D82A}">
                    <a16:rowId xmlns:a16="http://schemas.microsoft.com/office/drawing/2014/main" val="4243984624"/>
                  </a:ext>
                </a:extLst>
              </a:tr>
              <a:tr h="812610">
                <a:tc>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rPr>
                        <a:t>Target 3.1: </a:t>
                      </a:r>
                      <a:r>
                        <a:rPr lang="en-US" sz="1400" b="0" dirty="0">
                          <a:solidFill>
                            <a:schemeClr val="tx1"/>
                          </a:solidFill>
                          <a:effectLst/>
                          <a:latin typeface="Arial Nova" panose="020B0504020202020204" pitchFamily="34" charset="0"/>
                        </a:rPr>
                        <a:t>80% of countries will have at least two functioning national, multisectoral mental health promotion and prevention </a:t>
                      </a:r>
                      <a:r>
                        <a:rPr lang="en-US" sz="1400" b="0" dirty="0" err="1">
                          <a:solidFill>
                            <a:schemeClr val="tx1"/>
                          </a:solidFill>
                          <a:effectLst/>
                          <a:latin typeface="Arial Nova" panose="020B0504020202020204" pitchFamily="34" charset="0"/>
                        </a:rPr>
                        <a:t>programmes</a:t>
                      </a:r>
                      <a:r>
                        <a:rPr lang="en-US" sz="1400" b="0" dirty="0">
                          <a:solidFill>
                            <a:schemeClr val="tx1"/>
                          </a:solidFill>
                          <a:effectLst/>
                          <a:latin typeface="Arial Nova" panose="020B0504020202020204" pitchFamily="34" charset="0"/>
                        </a:rPr>
                        <a:t>, by 2020.</a:t>
                      </a:r>
                      <a:endParaRPr lang="en-GB" sz="1400" b="0" dirty="0">
                        <a:solidFill>
                          <a:schemeClr val="tx1"/>
                        </a:solidFill>
                        <a:effectLst/>
                        <a:latin typeface="Arial Nova" panose="020B0504020202020204" pitchFamily="34" charset="0"/>
                      </a:endParaRPr>
                    </a:p>
                  </a:txBody>
                  <a:tcPr marL="14202" marR="14202" marT="0" marB="0">
                    <a:solidFill>
                      <a:schemeClr val="accent1">
                        <a:lumMod val="40000"/>
                        <a:lumOff val="60000"/>
                      </a:schemeClr>
                    </a:solidFill>
                  </a:tcPr>
                </a:tc>
                <a:tc gridSpan="2">
                  <a:txBody>
                    <a:bodyPr/>
                    <a:lstStyle/>
                    <a:p>
                      <a:pPr marL="0" marR="0" lvl="0" indent="0" defTabSz="914400" eaLnBrk="1" fontAlgn="auto" latinLnBrk="0" hangingPunct="1">
                        <a:lnSpc>
                          <a:spcPct val="107000"/>
                        </a:lnSpc>
                        <a:spcBef>
                          <a:spcPts val="0"/>
                        </a:spcBef>
                        <a:spcAft>
                          <a:spcPts val="0"/>
                        </a:spcAft>
                        <a:buClrTx/>
                        <a:buSzTx/>
                        <a:buFontTx/>
                        <a:buNone/>
                        <a:tabLst/>
                        <a:defRPr/>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Target 3.1: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80% of countries will have at least </a:t>
                      </a:r>
                      <a:r>
                        <a:rPr lang="en-US" sz="1400" b="0" dirty="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rPr>
                        <a:t>three</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functioning national, multisectoral mental health promotion and prevention </a:t>
                      </a:r>
                      <a:r>
                        <a:rPr lang="en-US" sz="1400" b="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programmes</a:t>
                      </a:r>
                      <a:r>
                        <a:rPr lang="en-US" sz="1400" b="0" dirty="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rPr>
                        <a:t>, by 2030</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a:t>
                      </a:r>
                    </a:p>
                  </a:txBody>
                  <a:tcPr marL="14202" marR="14202" marT="0" marB="0">
                    <a:solidFill>
                      <a:schemeClr val="accent1">
                        <a:lumMod val="40000"/>
                        <a:lumOff val="60000"/>
                      </a:schemeClr>
                    </a:solidFill>
                  </a:tcPr>
                </a:tc>
                <a:tc hMerge="1">
                  <a:txBody>
                    <a:bodyPr/>
                    <a:lstStyle/>
                    <a:p>
                      <a:endParaRPr lang="en-US"/>
                    </a:p>
                  </a:txBody>
                  <a:tcPr/>
                </a:tc>
                <a:extLst>
                  <a:ext uri="{0D108BD9-81ED-4DB2-BD59-A6C34878D82A}">
                    <a16:rowId xmlns:a16="http://schemas.microsoft.com/office/drawing/2014/main" val="4079906374"/>
                  </a:ext>
                </a:extLst>
              </a:tr>
              <a:tr h="548894">
                <a:tc>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Indicator 3.1: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Functioning </a:t>
                      </a:r>
                      <a:r>
                        <a:rPr lang="en-US" sz="1400" b="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programmes</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of multisectoral mental health promotion and prevention in existence </a:t>
                      </a:r>
                    </a:p>
                  </a:txBody>
                  <a:tcPr marL="14202" marR="14202" marT="0" marB="0">
                    <a:solidFill>
                      <a:schemeClr val="bg1">
                        <a:lumMod val="85000"/>
                      </a:schemeClr>
                    </a:solidFill>
                  </a:tcPr>
                </a:tc>
                <a:tc gridSpan="2">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Indicator 3.1: </a:t>
                      </a:r>
                      <a:r>
                        <a:rPr lang="en-US" sz="1400" b="0" dirty="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rPr>
                        <a:t>Three</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functioning </a:t>
                      </a:r>
                      <a:r>
                        <a:rPr lang="en-US" sz="1400" b="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programmes</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of multisectoral mental health promotion and prevention in existence</a:t>
                      </a:r>
                    </a:p>
                  </a:txBody>
                  <a:tcPr marL="14202" marR="14202" marT="0" marB="0">
                    <a:solidFill>
                      <a:schemeClr val="bg1">
                        <a:lumMod val="85000"/>
                      </a:schemeClr>
                    </a:solidFill>
                  </a:tcPr>
                </a:tc>
                <a:tc hMerge="1">
                  <a:txBody>
                    <a:bodyPr/>
                    <a:lstStyle/>
                    <a:p>
                      <a:endParaRPr lang="en-US"/>
                    </a:p>
                  </a:txBody>
                  <a:tcPr/>
                </a:tc>
                <a:extLst>
                  <a:ext uri="{0D108BD9-81ED-4DB2-BD59-A6C34878D82A}">
                    <a16:rowId xmlns:a16="http://schemas.microsoft.com/office/drawing/2014/main" val="4291687240"/>
                  </a:ext>
                </a:extLst>
              </a:tr>
              <a:tr h="822706">
                <a:tc>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Means of verification: </a:t>
                      </a:r>
                    </a:p>
                    <a:p>
                      <a:pPr marL="0" marR="0">
                        <a:lnSpc>
                          <a:spcPct val="107000"/>
                        </a:lnSpc>
                        <a:spcBef>
                          <a:spcPts val="0"/>
                        </a:spcBef>
                        <a:spcAft>
                          <a:spcPts val="0"/>
                        </a:spcAf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Inventory or project-by-project description of currently implemented </a:t>
                      </a:r>
                      <a:r>
                        <a:rPr lang="en-US" sz="1400" b="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programmes</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a:t>
                      </a:r>
                    </a:p>
                  </a:txBody>
                  <a:tcPr marL="14202" marR="14202" marT="0" marB="0">
                    <a:noFill/>
                  </a:tcPr>
                </a:tc>
                <a:tc gridSpan="2">
                  <a:txBody>
                    <a:bodyPr/>
                    <a:lstStyle/>
                    <a:p>
                      <a:pPr marL="0" marR="0">
                        <a:lnSpc>
                          <a:spcPct val="107000"/>
                        </a:lnSpc>
                        <a:spcBef>
                          <a:spcPts val="0"/>
                        </a:spcBef>
                        <a:spcAft>
                          <a:spcPts val="0"/>
                        </a:spcAft>
                      </a:pPr>
                      <a:r>
                        <a:rPr lang="en-US" sz="1400" b="1" i="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Means of verification: </a:t>
                      </a:r>
                    </a:p>
                    <a:p>
                      <a:pPr marL="0" marR="0">
                        <a:lnSpc>
                          <a:spcPct val="107000"/>
                        </a:lnSpc>
                        <a:spcBef>
                          <a:spcPts val="0"/>
                        </a:spcBef>
                        <a:spcAft>
                          <a:spcPts val="0"/>
                        </a:spcAf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Inventory or project-by-project description of currently implemented </a:t>
                      </a:r>
                      <a:r>
                        <a:rPr lang="en-US" sz="1400" b="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programmes</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a:t>
                      </a:r>
                    </a:p>
                  </a:txBody>
                  <a:tcPr marL="14202" marR="14202" marT="0" marB="0">
                    <a:noFill/>
                  </a:tcPr>
                </a:tc>
                <a:tc hMerge="1">
                  <a:txBody>
                    <a:bodyPr/>
                    <a:lstStyle/>
                    <a:p>
                      <a:endParaRPr lang="en-US"/>
                    </a:p>
                  </a:txBody>
                  <a:tcPr/>
                </a:tc>
                <a:extLst>
                  <a:ext uri="{0D108BD9-81ED-4DB2-BD59-A6C34878D82A}">
                    <a16:rowId xmlns:a16="http://schemas.microsoft.com/office/drawing/2014/main" val="2382095859"/>
                  </a:ext>
                </a:extLst>
              </a:tr>
              <a:tr h="316523">
                <a:tc gridSpan="3">
                  <a:txBody>
                    <a:bodyPr/>
                    <a:lstStyle/>
                    <a:p>
                      <a:pPr marL="0" marR="0" algn="ctr">
                        <a:lnSpc>
                          <a:spcPct val="107000"/>
                        </a:lnSpc>
                        <a:spcBef>
                          <a:spcPts val="0"/>
                        </a:spcBef>
                        <a:spcAft>
                          <a:spcPts val="0"/>
                        </a:spcAft>
                      </a:pPr>
                      <a:r>
                        <a:rPr lang="en-US" sz="18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Comments</a:t>
                      </a:r>
                    </a:p>
                  </a:txBody>
                  <a:tcPr marL="14202" marR="14202" marT="0" marB="0">
                    <a:solidFill>
                      <a:schemeClr val="tx2">
                        <a:lumMod val="40000"/>
                        <a:lumOff val="60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tx2">
                        <a:lumMod val="40000"/>
                        <a:lumOff val="60000"/>
                      </a:schemeClr>
                    </a:solidFill>
                  </a:tcPr>
                </a:tc>
                <a:tc hMerge="1">
                  <a:txBody>
                    <a:bodyPr/>
                    <a:lstStyle/>
                    <a:p>
                      <a:endParaRPr lang="en-US"/>
                    </a:p>
                  </a:txBody>
                  <a:tcPr/>
                </a:tc>
                <a:extLst>
                  <a:ext uri="{0D108BD9-81ED-4DB2-BD59-A6C34878D82A}">
                    <a16:rowId xmlns:a16="http://schemas.microsoft.com/office/drawing/2014/main" val="1510684117"/>
                  </a:ext>
                </a:extLst>
              </a:tr>
              <a:tr h="293077">
                <a:tc gridSpan="2">
                  <a:txBody>
                    <a:bodyPr/>
                    <a:lstStyle/>
                    <a:p>
                      <a:pPr marL="684213" marR="0" indent="-169863" algn="just">
                        <a:lnSpc>
                          <a:spcPct val="107000"/>
                        </a:lnSpc>
                        <a:spcBef>
                          <a:spcPts val="0"/>
                        </a:spcBef>
                        <a:spcAft>
                          <a:spcPts val="0"/>
                        </a:spcAft>
                        <a:buFont typeface="Arial" panose="020B0604020202020204" pitchFamily="34" charset="0"/>
                        <a:buChar char="•"/>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Progress possibly partially due to improved reporting.</a:t>
                      </a:r>
                    </a:p>
                  </a:txBody>
                  <a:tcPr marL="14202" marR="14202" marT="0" marB="0">
                    <a:solidFill>
                      <a:schemeClr val="accent1">
                        <a:lumMod val="40000"/>
                        <a:lumOff val="60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accent1">
                        <a:lumMod val="40000"/>
                        <a:lumOff val="60000"/>
                      </a:schemeClr>
                    </a:solidFill>
                  </a:tcPr>
                </a:tc>
                <a:tc>
                  <a:txBody>
                    <a:bodyPr/>
                    <a:lstStyle/>
                    <a:p>
                      <a:pPr marL="514350" marR="0" indent="0" algn="just">
                        <a:lnSpc>
                          <a:spcPct val="107000"/>
                        </a:lnSpc>
                        <a:spcBef>
                          <a:spcPts val="0"/>
                        </a:spcBef>
                        <a:spcAft>
                          <a:spcPts val="0"/>
                        </a:spcAft>
                        <a:buFont typeface="Arial" panose="020B0604020202020204" pitchFamily="34" charset="0"/>
                        <a:buNone/>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accent1">
                        <a:lumMod val="40000"/>
                        <a:lumOff val="60000"/>
                      </a:schemeClr>
                    </a:solidFill>
                  </a:tcPr>
                </a:tc>
                <a:extLst>
                  <a:ext uri="{0D108BD9-81ED-4DB2-BD59-A6C34878D82A}">
                    <a16:rowId xmlns:a16="http://schemas.microsoft.com/office/drawing/2014/main" val="335833656"/>
                  </a:ext>
                </a:extLst>
              </a:tr>
              <a:tr h="1524000">
                <a:tc gridSpan="3">
                  <a:txBody>
                    <a:bodyPr/>
                    <a:lstStyle/>
                    <a:p>
                      <a:pPr marL="684213" marR="0" indent="-176213" algn="just">
                        <a:lnSpc>
                          <a:spcPct val="107000"/>
                        </a:lnSpc>
                        <a:spcBef>
                          <a:spcPts val="0"/>
                        </a:spcBef>
                        <a:spcAft>
                          <a:spcPts val="0"/>
                        </a:spcAft>
                        <a:buFont typeface="Arial" panose="020B0604020202020204" pitchFamily="34" charset="0"/>
                        <a:buChar char="•"/>
                        <a:tabLst>
                          <a:tab pos="9197975" algn="l"/>
                          <a:tab pos="9605963" algn="l"/>
                          <a:tab pos="10742613" algn="l"/>
                        </a:tabLs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The criteria used (any two functioning </a:t>
                      </a:r>
                      <a:r>
                        <a:rPr lang="en-US" sz="1400" b="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programmes</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doesn’t reflect a diverse group of </a:t>
                      </a:r>
                      <a:r>
                        <a:rPr lang="en-US" sz="1400" b="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programmes</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required for different targets.</a:t>
                      </a:r>
                    </a:p>
                    <a:p>
                      <a:pPr marL="684213" marR="0" indent="-176213" algn="just">
                        <a:lnSpc>
                          <a:spcPct val="107000"/>
                        </a:lnSpc>
                        <a:spcBef>
                          <a:spcPts val="0"/>
                        </a:spcBef>
                        <a:spcAft>
                          <a:spcPts val="0"/>
                        </a:spcAft>
                        <a:buFont typeface="Arial" panose="020B0604020202020204" pitchFamily="34" charset="0"/>
                        <a:buChar char="•"/>
                        <a:tabLst>
                          <a:tab pos="9197975" algn="l"/>
                          <a:tab pos="9605963" algn="l"/>
                          <a:tab pos="10742613" algn="l"/>
                        </a:tabLs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Moving from two to three </a:t>
                      </a:r>
                      <a:r>
                        <a:rPr lang="en-US" sz="1400" b="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programmes</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as target in order to estimate the implementation of diverse range of promotive and preventive mental health </a:t>
                      </a:r>
                      <a:r>
                        <a:rPr lang="en-US" sz="1400" b="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programmes</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a:t>
                      </a:r>
                    </a:p>
                    <a:p>
                      <a:pPr marL="684213" marR="0" indent="-176213" algn="just">
                        <a:lnSpc>
                          <a:spcPct val="107000"/>
                        </a:lnSpc>
                        <a:spcBef>
                          <a:spcPts val="0"/>
                        </a:spcBef>
                        <a:spcAft>
                          <a:spcPts val="0"/>
                        </a:spcAft>
                        <a:buFont typeface="Arial" panose="020B0604020202020204" pitchFamily="34" charset="0"/>
                        <a:buChar char="•"/>
                        <a:tabLst>
                          <a:tab pos="9197975" algn="l"/>
                          <a:tab pos="9605963" algn="l"/>
                          <a:tab pos="10742613" algn="l"/>
                        </a:tabLst>
                      </a:pPr>
                      <a:r>
                        <a:rPr lang="en-US" sz="1400" b="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Programmes</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for suicide prevention, awareness/anti-stigma, workplace, school-based, parental/maternal prevention and promotion will be assessed.</a:t>
                      </a:r>
                    </a:p>
                    <a:p>
                      <a:pPr marL="684213" marR="0" indent="-176213" algn="just">
                        <a:lnSpc>
                          <a:spcPct val="107000"/>
                        </a:lnSpc>
                        <a:spcBef>
                          <a:spcPts val="0"/>
                        </a:spcBef>
                        <a:spcAft>
                          <a:spcPts val="0"/>
                        </a:spcAft>
                        <a:buFont typeface="Arial" panose="020B0604020202020204" pitchFamily="34" charset="0"/>
                        <a:buChar char="•"/>
                        <a:tabLst>
                          <a:tab pos="9197975" algn="l"/>
                          <a:tab pos="9605963" algn="l"/>
                          <a:tab pos="10742613" algn="l"/>
                        </a:tabLs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Checklist of 3 criteria related to financial and human resources, implementation plan, and evidence of impact</a:t>
                      </a:r>
                    </a:p>
                  </a:txBody>
                  <a:tcPr marL="14202" marR="14202" marT="0" marB="0">
                    <a:solidFill>
                      <a:schemeClr val="bg1">
                        <a:lumMod val="85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tc hMerge="1">
                  <a:txBody>
                    <a:bodyPr/>
                    <a:lstStyle/>
                    <a:p>
                      <a:endParaRPr lang="en-US"/>
                    </a:p>
                  </a:txBody>
                  <a:tcPr/>
                </a:tc>
                <a:extLst>
                  <a:ext uri="{0D108BD9-81ED-4DB2-BD59-A6C34878D82A}">
                    <a16:rowId xmlns:a16="http://schemas.microsoft.com/office/drawing/2014/main" val="1816377140"/>
                  </a:ext>
                </a:extLst>
              </a:tr>
            </a:tbl>
          </a:graphicData>
        </a:graphic>
      </p:graphicFrame>
      <p:sp>
        <p:nvSpPr>
          <p:cNvPr id="13" name="object 3">
            <a:extLst>
              <a:ext uri="{FF2B5EF4-FFF2-40B4-BE49-F238E27FC236}">
                <a16:creationId xmlns:a16="http://schemas.microsoft.com/office/drawing/2014/main" id="{B184F0E6-4850-4F31-9EFA-8A29FD667679}"/>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Proposed updates on targets and indicators</a:t>
            </a:r>
            <a:endParaRPr sz="2800" dirty="0">
              <a:solidFill>
                <a:schemeClr val="accent1"/>
              </a:solidFill>
              <a:latin typeface="Arial Nova" panose="020B0504020202020204" pitchFamily="34" charset="0"/>
              <a:cs typeface="Ebrima"/>
            </a:endParaRPr>
          </a:p>
        </p:txBody>
      </p:sp>
    </p:spTree>
    <p:extLst>
      <p:ext uri="{BB962C8B-B14F-4D97-AF65-F5344CB8AC3E}">
        <p14:creationId xmlns:p14="http://schemas.microsoft.com/office/powerpoint/2010/main" val="30168584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9">
            <a:extLst>
              <a:ext uri="{FF2B5EF4-FFF2-40B4-BE49-F238E27FC236}">
                <a16:creationId xmlns:a16="http://schemas.microsoft.com/office/drawing/2014/main" id="{60C2C53F-4A2C-4B32-8FBF-ED681312BF1E}"/>
              </a:ext>
            </a:extLst>
          </p:cNvPr>
          <p:cNvSpPr/>
          <p:nvPr/>
        </p:nvSpPr>
        <p:spPr>
          <a:xfrm>
            <a:off x="8923019" y="0"/>
            <a:ext cx="3172968" cy="1112519"/>
          </a:xfrm>
          <a:prstGeom prst="rect">
            <a:avLst/>
          </a:prstGeom>
          <a:blipFill>
            <a:blip r:embed="rId2" cstate="print"/>
            <a:stretch>
              <a:fillRect/>
            </a:stretch>
          </a:blipFill>
        </p:spPr>
        <p:txBody>
          <a:bodyPr wrap="square" lIns="0" tIns="0" rIns="0" bIns="0" rtlCol="0"/>
          <a:lstStyle/>
          <a:p>
            <a:endParaRPr/>
          </a:p>
        </p:txBody>
      </p:sp>
      <p:sp>
        <p:nvSpPr>
          <p:cNvPr id="6" name="object 3">
            <a:extLst>
              <a:ext uri="{FF2B5EF4-FFF2-40B4-BE49-F238E27FC236}">
                <a16:creationId xmlns:a16="http://schemas.microsoft.com/office/drawing/2014/main" id="{64246CD5-7FE1-4B62-932D-603181B3CA12}"/>
              </a:ext>
            </a:extLst>
          </p:cNvPr>
          <p:cNvSpPr txBox="1"/>
          <p:nvPr/>
        </p:nvSpPr>
        <p:spPr>
          <a:xfrm>
            <a:off x="568496" y="1289447"/>
            <a:ext cx="11090104" cy="310753"/>
          </a:xfrm>
          <a:prstGeom prst="rect">
            <a:avLst/>
          </a:prstGeom>
        </p:spPr>
        <p:txBody>
          <a:bodyPr vert="horz" wrap="square" lIns="0" tIns="0" rIns="0" bIns="0" rtlCol="0">
            <a:spAutoFit/>
          </a:bodyPr>
          <a:lstStyle/>
          <a:p>
            <a:pPr marL="12700" algn="ctr">
              <a:lnSpc>
                <a:spcPct val="100000"/>
              </a:lnSpc>
            </a:pPr>
            <a:r>
              <a:rPr lang="en-US" sz="2000" b="1" spc="-25" dirty="0">
                <a:solidFill>
                  <a:schemeClr val="tx1">
                    <a:lumMod val="50000"/>
                    <a:lumOff val="50000"/>
                  </a:schemeClr>
                </a:solidFill>
                <a:latin typeface="Arial Nova" panose="020B0504020202020204" pitchFamily="34" charset="0"/>
                <a:cs typeface="Ebrima"/>
              </a:rPr>
              <a:t>Objective 3: </a:t>
            </a:r>
            <a:r>
              <a:rPr lang="en-US" sz="2000" spc="-25" dirty="0">
                <a:solidFill>
                  <a:schemeClr val="tx1">
                    <a:lumMod val="50000"/>
                    <a:lumOff val="50000"/>
                  </a:schemeClr>
                </a:solidFill>
                <a:latin typeface="Arial Nova" panose="020B0504020202020204" pitchFamily="34" charset="0"/>
                <a:cs typeface="Ebrima"/>
              </a:rPr>
              <a:t>To implement strategies for promotion and prevention in mental health</a:t>
            </a:r>
            <a:endParaRPr sz="2000" dirty="0">
              <a:solidFill>
                <a:schemeClr val="tx1">
                  <a:lumMod val="50000"/>
                  <a:lumOff val="50000"/>
                </a:schemeClr>
              </a:solidFill>
              <a:latin typeface="Arial Nova" panose="020B0504020202020204" pitchFamily="34" charset="0"/>
              <a:cs typeface="Ebrima"/>
            </a:endParaRPr>
          </a:p>
        </p:txBody>
      </p:sp>
      <p:graphicFrame>
        <p:nvGraphicFramePr>
          <p:cNvPr id="8" name="Table 7">
            <a:extLst>
              <a:ext uri="{FF2B5EF4-FFF2-40B4-BE49-F238E27FC236}">
                <a16:creationId xmlns:a16="http://schemas.microsoft.com/office/drawing/2014/main" id="{0B250FCD-D581-4FF0-80C6-02A125CE8C8C}"/>
              </a:ext>
            </a:extLst>
          </p:cNvPr>
          <p:cNvGraphicFramePr>
            <a:graphicFrameLocks noGrp="1"/>
          </p:cNvGraphicFramePr>
          <p:nvPr>
            <p:extLst>
              <p:ext uri="{D42A27DB-BD31-4B8C-83A1-F6EECF244321}">
                <p14:modId xmlns:p14="http://schemas.microsoft.com/office/powerpoint/2010/main" val="2468378701"/>
              </p:ext>
            </p:extLst>
          </p:nvPr>
        </p:nvGraphicFramePr>
        <p:xfrm>
          <a:off x="571500" y="1908445"/>
          <a:ext cx="11090104" cy="3950637"/>
        </p:xfrm>
        <a:graphic>
          <a:graphicData uri="http://schemas.openxmlformats.org/drawingml/2006/table">
            <a:tbl>
              <a:tblPr firstRow="1" firstCol="1" bandRow="1">
                <a:tableStyleId>{5C22544A-7EE6-4342-B048-85BDC9FD1C3A}</a:tableStyleId>
              </a:tblPr>
              <a:tblGrid>
                <a:gridCol w="5486400">
                  <a:extLst>
                    <a:ext uri="{9D8B030D-6E8A-4147-A177-3AD203B41FA5}">
                      <a16:colId xmlns:a16="http://schemas.microsoft.com/office/drawing/2014/main" val="3512647830"/>
                    </a:ext>
                  </a:extLst>
                </a:gridCol>
                <a:gridCol w="5603704">
                  <a:extLst>
                    <a:ext uri="{9D8B030D-6E8A-4147-A177-3AD203B41FA5}">
                      <a16:colId xmlns:a16="http://schemas.microsoft.com/office/drawing/2014/main" val="2380820548"/>
                    </a:ext>
                  </a:extLst>
                </a:gridCol>
              </a:tblGrid>
              <a:tr h="326945">
                <a:tc>
                  <a:txBody>
                    <a:bodyPr/>
                    <a:lstStyle/>
                    <a:p>
                      <a:pPr marL="0" marR="0" algn="ctr">
                        <a:lnSpc>
                          <a:spcPct val="107000"/>
                        </a:lnSpc>
                        <a:spcBef>
                          <a:spcPts val="0"/>
                        </a:spcBef>
                        <a:spcAft>
                          <a:spcPts val="0"/>
                        </a:spcAft>
                      </a:pPr>
                      <a:r>
                        <a:rPr lang="en-GB" sz="1800" b="1" dirty="0">
                          <a:solidFill>
                            <a:schemeClr val="tx1"/>
                          </a:solidFill>
                          <a:effectLst/>
                          <a:latin typeface="Arial Nova" panose="020B0504020202020204" pitchFamily="34" charset="0"/>
                        </a:rPr>
                        <a:t>Current version</a:t>
                      </a:r>
                      <a:endParaRPr lang="en-GB" sz="1800" b="0" dirty="0">
                        <a:solidFill>
                          <a:schemeClr val="tx1"/>
                        </a:solidFill>
                        <a:effectLst/>
                        <a:latin typeface="Arial Nova" panose="020B0504020202020204" pitchFamily="34" charset="0"/>
                      </a:endParaRPr>
                    </a:p>
                  </a:txBody>
                  <a:tcPr marL="14202" marR="14202" marT="0" marB="0">
                    <a:solidFill>
                      <a:schemeClr val="tx2">
                        <a:lumMod val="40000"/>
                        <a:lumOff val="60000"/>
                      </a:schemeClr>
                    </a:solidFill>
                  </a:tcPr>
                </a:tc>
                <a:tc>
                  <a:txBody>
                    <a:bodyPr/>
                    <a:lstStyle/>
                    <a:p>
                      <a:pPr marL="0" marR="0" algn="ctr">
                        <a:lnSpc>
                          <a:spcPct val="107000"/>
                        </a:lnSpc>
                        <a:spcBef>
                          <a:spcPts val="0"/>
                        </a:spcBef>
                        <a:spcAft>
                          <a:spcPts val="0"/>
                        </a:spcAft>
                      </a:pPr>
                      <a:r>
                        <a:rPr lang="en-GB" sz="1800" b="1" dirty="0">
                          <a:solidFill>
                            <a:schemeClr val="tx1"/>
                          </a:solidFill>
                          <a:effectLst/>
                          <a:latin typeface="Arial Nova" panose="020B0504020202020204" pitchFamily="34" charset="0"/>
                        </a:rPr>
                        <a:t>New version</a:t>
                      </a:r>
                      <a:endParaRPr lang="en-US" sz="18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tx2">
                        <a:lumMod val="40000"/>
                        <a:lumOff val="60000"/>
                      </a:schemeClr>
                    </a:solidFill>
                  </a:tcPr>
                </a:tc>
                <a:extLst>
                  <a:ext uri="{0D108BD9-81ED-4DB2-BD59-A6C34878D82A}">
                    <a16:rowId xmlns:a16="http://schemas.microsoft.com/office/drawing/2014/main" val="4243984624"/>
                  </a:ext>
                </a:extLst>
              </a:tr>
              <a:tr h="812610">
                <a:tc>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rPr>
                        <a:t>Target 3.2: </a:t>
                      </a:r>
                      <a:r>
                        <a:rPr lang="en-US" sz="1400" b="0" dirty="0">
                          <a:solidFill>
                            <a:schemeClr val="tx1"/>
                          </a:solidFill>
                          <a:effectLst/>
                          <a:latin typeface="Arial Nova" panose="020B0504020202020204" pitchFamily="34" charset="0"/>
                        </a:rPr>
                        <a:t>The rate of suicide in countries will be reduced by 10%, by 2020.</a:t>
                      </a:r>
                      <a:endParaRPr lang="en-GB" sz="1400" b="0" dirty="0">
                        <a:solidFill>
                          <a:schemeClr val="tx1"/>
                        </a:solidFill>
                        <a:effectLst/>
                        <a:latin typeface="Arial Nova" panose="020B0504020202020204" pitchFamily="34" charset="0"/>
                      </a:endParaRPr>
                    </a:p>
                  </a:txBody>
                  <a:tcPr marL="14202" marR="14202" marT="0" marB="0">
                    <a:solidFill>
                      <a:schemeClr val="accent1">
                        <a:lumMod val="40000"/>
                        <a:lumOff val="60000"/>
                      </a:schemeClr>
                    </a:solidFill>
                  </a:tcPr>
                </a:tc>
                <a:tc>
                  <a:txBody>
                    <a:bodyPr/>
                    <a:lstStyle/>
                    <a:p>
                      <a:pPr marL="0" marR="0" lvl="0" indent="0" defTabSz="914400" eaLnBrk="1" fontAlgn="auto" latinLnBrk="0" hangingPunct="1">
                        <a:lnSpc>
                          <a:spcPct val="107000"/>
                        </a:lnSpc>
                        <a:spcBef>
                          <a:spcPts val="0"/>
                        </a:spcBef>
                        <a:spcAft>
                          <a:spcPts val="0"/>
                        </a:spcAft>
                        <a:buClrTx/>
                        <a:buSzTx/>
                        <a:buFontTx/>
                        <a:buNone/>
                        <a:tabLst/>
                        <a:defRPr/>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Target 3.2: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The rate of suicide in countries will be reduced by </a:t>
                      </a:r>
                      <a:r>
                        <a:rPr lang="en-US" sz="1400" b="0" dirty="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rPr>
                        <a:t>one-third</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a:t>
                      </a:r>
                      <a:r>
                        <a:rPr lang="en-US" sz="1400" b="0" dirty="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rPr>
                        <a:t>by 2030</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a:t>
                      </a:r>
                    </a:p>
                  </a:txBody>
                  <a:tcPr marL="14202" marR="14202" marT="0" marB="0">
                    <a:solidFill>
                      <a:schemeClr val="accent1">
                        <a:lumMod val="40000"/>
                        <a:lumOff val="60000"/>
                      </a:schemeClr>
                    </a:solidFill>
                  </a:tcPr>
                </a:tc>
                <a:extLst>
                  <a:ext uri="{0D108BD9-81ED-4DB2-BD59-A6C34878D82A}">
                    <a16:rowId xmlns:a16="http://schemas.microsoft.com/office/drawing/2014/main" val="4079906374"/>
                  </a:ext>
                </a:extLst>
              </a:tr>
              <a:tr h="548894">
                <a:tc>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Indicator 3.2: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Number of suicide deaths per year per 100 000 population.</a:t>
                      </a:r>
                    </a:p>
                  </a:txBody>
                  <a:tcPr marL="14202" marR="14202" marT="0" marB="0">
                    <a:solidFill>
                      <a:schemeClr val="bg1">
                        <a:lumMod val="85000"/>
                      </a:schemeClr>
                    </a:solidFill>
                  </a:tcPr>
                </a:tc>
                <a:tc>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Indicator 3.2: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Suicide rate (per 100 000 population) in a given calendar year.</a:t>
                      </a:r>
                    </a:p>
                  </a:txBody>
                  <a:tcPr marL="14202" marR="14202" marT="0" marB="0">
                    <a:solidFill>
                      <a:schemeClr val="bg1">
                        <a:lumMod val="85000"/>
                      </a:schemeClr>
                    </a:solidFill>
                  </a:tcPr>
                </a:tc>
                <a:extLst>
                  <a:ext uri="{0D108BD9-81ED-4DB2-BD59-A6C34878D82A}">
                    <a16:rowId xmlns:a16="http://schemas.microsoft.com/office/drawing/2014/main" val="4291687240"/>
                  </a:ext>
                </a:extLst>
              </a:tr>
              <a:tr h="822706">
                <a:tc>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Means of verification: </a:t>
                      </a:r>
                    </a:p>
                    <a:p>
                      <a:pPr marL="0" marR="0">
                        <a:lnSpc>
                          <a:spcPct val="107000"/>
                        </a:lnSpc>
                        <a:spcBef>
                          <a:spcPts val="0"/>
                        </a:spcBef>
                        <a:spcAft>
                          <a:spcPts val="0"/>
                        </a:spcAf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Routine annual registration of deaths due to suicide (baseline year: 2012 or 2013).</a:t>
                      </a:r>
                    </a:p>
                  </a:txBody>
                  <a:tcPr marL="14202" marR="14202" marT="0" marB="0">
                    <a:noFill/>
                  </a:tcPr>
                </a:tc>
                <a:tc>
                  <a:txBody>
                    <a:bodyPr/>
                    <a:lstStyle/>
                    <a:p>
                      <a:pPr marL="0" marR="0">
                        <a:lnSpc>
                          <a:spcPct val="107000"/>
                        </a:lnSpc>
                        <a:spcBef>
                          <a:spcPts val="0"/>
                        </a:spcBef>
                        <a:spcAft>
                          <a:spcPts val="0"/>
                        </a:spcAft>
                      </a:pPr>
                      <a:r>
                        <a:rPr lang="en-US" sz="1400" b="1" i="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Means of verification: </a:t>
                      </a:r>
                    </a:p>
                    <a:p>
                      <a:pPr marL="0" marR="0">
                        <a:lnSpc>
                          <a:spcPct val="107000"/>
                        </a:lnSpc>
                        <a:spcBef>
                          <a:spcPts val="0"/>
                        </a:spcBef>
                        <a:spcAft>
                          <a:spcPts val="0"/>
                        </a:spcAft>
                      </a:pPr>
                      <a:r>
                        <a:rPr lang="en-US" sz="1400" b="0" i="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WHO Global Health Estimates</a:t>
                      </a:r>
                    </a:p>
                    <a:p>
                      <a:pPr marL="0" marR="0">
                        <a:lnSpc>
                          <a:spcPct val="107000"/>
                        </a:lnSpc>
                        <a:spcBef>
                          <a:spcPts val="0"/>
                        </a:spcBef>
                        <a:spcAft>
                          <a:spcPts val="0"/>
                        </a:spcAft>
                      </a:pPr>
                      <a:endParaRPr lang="en-US" sz="900" b="0" i="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b="0" i="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Baseline to be aligned with SDG targets and indicators. WHO Global Health Estimates, 2015</a:t>
                      </a:r>
                    </a:p>
                  </a:txBody>
                  <a:tcPr marL="14202" marR="14202" marT="0" marB="0">
                    <a:noFill/>
                  </a:tcPr>
                </a:tc>
                <a:extLst>
                  <a:ext uri="{0D108BD9-81ED-4DB2-BD59-A6C34878D82A}">
                    <a16:rowId xmlns:a16="http://schemas.microsoft.com/office/drawing/2014/main" val="2382095859"/>
                  </a:ext>
                </a:extLst>
              </a:tr>
              <a:tr h="316523">
                <a:tc gridSpan="2">
                  <a:txBody>
                    <a:bodyPr/>
                    <a:lstStyle/>
                    <a:p>
                      <a:pPr marL="0" marR="0" algn="ctr">
                        <a:lnSpc>
                          <a:spcPct val="107000"/>
                        </a:lnSpc>
                        <a:spcBef>
                          <a:spcPts val="0"/>
                        </a:spcBef>
                        <a:spcAft>
                          <a:spcPts val="0"/>
                        </a:spcAft>
                      </a:pPr>
                      <a:r>
                        <a:rPr lang="en-US" sz="18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Rationale</a:t>
                      </a:r>
                    </a:p>
                  </a:txBody>
                  <a:tcPr marL="14202" marR="14202" marT="0" marB="0">
                    <a:solidFill>
                      <a:schemeClr val="tx2">
                        <a:lumMod val="40000"/>
                        <a:lumOff val="60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tx2">
                        <a:lumMod val="40000"/>
                        <a:lumOff val="60000"/>
                      </a:schemeClr>
                    </a:solidFill>
                  </a:tcPr>
                </a:tc>
                <a:extLst>
                  <a:ext uri="{0D108BD9-81ED-4DB2-BD59-A6C34878D82A}">
                    <a16:rowId xmlns:a16="http://schemas.microsoft.com/office/drawing/2014/main" val="1510684117"/>
                  </a:ext>
                </a:extLst>
              </a:tr>
              <a:tr h="293077">
                <a:tc gridSpan="2">
                  <a:txBody>
                    <a:bodyPr/>
                    <a:lstStyle/>
                    <a:p>
                      <a:pPr marL="684213" marR="0" indent="-169863" algn="just">
                        <a:lnSpc>
                          <a:spcPct val="107000"/>
                        </a:lnSpc>
                        <a:spcBef>
                          <a:spcPts val="0"/>
                        </a:spcBef>
                        <a:spcAft>
                          <a:spcPts val="0"/>
                        </a:spcAft>
                        <a:buFont typeface="Arial" panose="020B0604020202020204" pitchFamily="34" charset="0"/>
                        <a:buChar char="•"/>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Alignment with UN SDG</a:t>
                      </a:r>
                    </a:p>
                  </a:txBody>
                  <a:tcPr marL="14202" marR="14202" marT="0" marB="0">
                    <a:solidFill>
                      <a:schemeClr val="accent1">
                        <a:lumMod val="40000"/>
                        <a:lumOff val="60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accent1">
                        <a:lumMod val="40000"/>
                        <a:lumOff val="60000"/>
                      </a:schemeClr>
                    </a:solidFill>
                  </a:tcPr>
                </a:tc>
                <a:extLst>
                  <a:ext uri="{0D108BD9-81ED-4DB2-BD59-A6C34878D82A}">
                    <a16:rowId xmlns:a16="http://schemas.microsoft.com/office/drawing/2014/main" val="335833656"/>
                  </a:ext>
                </a:extLst>
              </a:tr>
              <a:tr h="609600">
                <a:tc gridSpan="2">
                  <a:txBody>
                    <a:bodyPr/>
                    <a:lstStyle/>
                    <a:p>
                      <a:pPr marL="684213" marR="0" indent="-176213" algn="just">
                        <a:lnSpc>
                          <a:spcPct val="107000"/>
                        </a:lnSpc>
                        <a:spcBef>
                          <a:spcPts val="0"/>
                        </a:spcBef>
                        <a:spcAft>
                          <a:spcPts val="0"/>
                        </a:spcAft>
                        <a:buFont typeface="Arial" panose="020B0604020202020204" pitchFamily="34" charset="0"/>
                        <a:buChar char="•"/>
                        <a:tabLst>
                          <a:tab pos="9197975" algn="l"/>
                          <a:tab pos="9605963" algn="l"/>
                          <a:tab pos="10742613" algn="l"/>
                        </a:tabLs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SDG Target 3.4: By 2030, reduce by one third premature mortality from non-communicable diseases through prevention and treatment and promote mental health and well-being (Indicator 3.4.2: Suicide mortality rate).</a:t>
                      </a:r>
                    </a:p>
                  </a:txBody>
                  <a:tcPr marL="14202" marR="14202" marT="0" marB="0">
                    <a:solidFill>
                      <a:schemeClr val="bg1">
                        <a:lumMod val="85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extLst>
                  <a:ext uri="{0D108BD9-81ED-4DB2-BD59-A6C34878D82A}">
                    <a16:rowId xmlns:a16="http://schemas.microsoft.com/office/drawing/2014/main" val="1816377140"/>
                  </a:ext>
                </a:extLst>
              </a:tr>
            </a:tbl>
          </a:graphicData>
        </a:graphic>
      </p:graphicFrame>
      <p:sp>
        <p:nvSpPr>
          <p:cNvPr id="13" name="object 3">
            <a:extLst>
              <a:ext uri="{FF2B5EF4-FFF2-40B4-BE49-F238E27FC236}">
                <a16:creationId xmlns:a16="http://schemas.microsoft.com/office/drawing/2014/main" id="{B184F0E6-4850-4F31-9EFA-8A29FD667679}"/>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Proposed updates on targets and indicators</a:t>
            </a:r>
            <a:endParaRPr sz="2800" dirty="0">
              <a:solidFill>
                <a:schemeClr val="accent1"/>
              </a:solidFill>
              <a:latin typeface="Arial Nova" panose="020B0504020202020204" pitchFamily="34" charset="0"/>
              <a:cs typeface="Ebrima"/>
            </a:endParaRPr>
          </a:p>
        </p:txBody>
      </p:sp>
    </p:spTree>
    <p:extLst>
      <p:ext uri="{BB962C8B-B14F-4D97-AF65-F5344CB8AC3E}">
        <p14:creationId xmlns:p14="http://schemas.microsoft.com/office/powerpoint/2010/main" val="11729478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9">
            <a:extLst>
              <a:ext uri="{FF2B5EF4-FFF2-40B4-BE49-F238E27FC236}">
                <a16:creationId xmlns:a16="http://schemas.microsoft.com/office/drawing/2014/main" id="{60C2C53F-4A2C-4B32-8FBF-ED681312BF1E}"/>
              </a:ext>
            </a:extLst>
          </p:cNvPr>
          <p:cNvSpPr/>
          <p:nvPr/>
        </p:nvSpPr>
        <p:spPr>
          <a:xfrm>
            <a:off x="8923019" y="0"/>
            <a:ext cx="3172968" cy="1112519"/>
          </a:xfrm>
          <a:prstGeom prst="rect">
            <a:avLst/>
          </a:prstGeom>
          <a:blipFill>
            <a:blip r:embed="rId3" cstate="print"/>
            <a:stretch>
              <a:fillRect/>
            </a:stretch>
          </a:blipFill>
        </p:spPr>
        <p:txBody>
          <a:bodyPr wrap="square" lIns="0" tIns="0" rIns="0" bIns="0" rtlCol="0"/>
          <a:lstStyle/>
          <a:p>
            <a:endParaRPr/>
          </a:p>
        </p:txBody>
      </p:sp>
      <p:sp>
        <p:nvSpPr>
          <p:cNvPr id="6" name="object 3">
            <a:extLst>
              <a:ext uri="{FF2B5EF4-FFF2-40B4-BE49-F238E27FC236}">
                <a16:creationId xmlns:a16="http://schemas.microsoft.com/office/drawing/2014/main" id="{64246CD5-7FE1-4B62-932D-603181B3CA12}"/>
              </a:ext>
            </a:extLst>
          </p:cNvPr>
          <p:cNvSpPr txBox="1"/>
          <p:nvPr/>
        </p:nvSpPr>
        <p:spPr>
          <a:xfrm>
            <a:off x="568496" y="1289447"/>
            <a:ext cx="11090104" cy="310753"/>
          </a:xfrm>
          <a:prstGeom prst="rect">
            <a:avLst/>
          </a:prstGeom>
        </p:spPr>
        <p:txBody>
          <a:bodyPr vert="horz" wrap="square" lIns="0" tIns="0" rIns="0" bIns="0" rtlCol="0">
            <a:spAutoFit/>
          </a:bodyPr>
          <a:lstStyle/>
          <a:p>
            <a:pPr marL="12700" algn="ctr">
              <a:lnSpc>
                <a:spcPct val="100000"/>
              </a:lnSpc>
            </a:pPr>
            <a:r>
              <a:rPr lang="en-US" sz="2000" b="1" spc="-25" dirty="0">
                <a:solidFill>
                  <a:schemeClr val="tx1">
                    <a:lumMod val="50000"/>
                    <a:lumOff val="50000"/>
                  </a:schemeClr>
                </a:solidFill>
                <a:latin typeface="Arial Nova" panose="020B0504020202020204" pitchFamily="34" charset="0"/>
                <a:cs typeface="Ebrima"/>
              </a:rPr>
              <a:t>Objective 3: </a:t>
            </a:r>
            <a:r>
              <a:rPr lang="en-US" sz="2000" spc="-25" dirty="0">
                <a:solidFill>
                  <a:schemeClr val="tx1">
                    <a:lumMod val="50000"/>
                    <a:lumOff val="50000"/>
                  </a:schemeClr>
                </a:solidFill>
                <a:latin typeface="Arial Nova" panose="020B0504020202020204" pitchFamily="34" charset="0"/>
                <a:cs typeface="Ebrima"/>
              </a:rPr>
              <a:t>To implement strategies for promotion and prevention in mental health</a:t>
            </a:r>
            <a:endParaRPr sz="2000" dirty="0">
              <a:solidFill>
                <a:schemeClr val="tx1">
                  <a:lumMod val="50000"/>
                  <a:lumOff val="50000"/>
                </a:schemeClr>
              </a:solidFill>
              <a:latin typeface="Arial Nova" panose="020B0504020202020204" pitchFamily="34" charset="0"/>
              <a:cs typeface="Ebrima"/>
            </a:endParaRPr>
          </a:p>
        </p:txBody>
      </p:sp>
      <p:graphicFrame>
        <p:nvGraphicFramePr>
          <p:cNvPr id="8" name="Table 7">
            <a:extLst>
              <a:ext uri="{FF2B5EF4-FFF2-40B4-BE49-F238E27FC236}">
                <a16:creationId xmlns:a16="http://schemas.microsoft.com/office/drawing/2014/main" id="{0B250FCD-D581-4FF0-80C6-02A125CE8C8C}"/>
              </a:ext>
            </a:extLst>
          </p:cNvPr>
          <p:cNvGraphicFramePr>
            <a:graphicFrameLocks noGrp="1"/>
          </p:cNvGraphicFramePr>
          <p:nvPr>
            <p:extLst>
              <p:ext uri="{D42A27DB-BD31-4B8C-83A1-F6EECF244321}">
                <p14:modId xmlns:p14="http://schemas.microsoft.com/office/powerpoint/2010/main" val="3521794232"/>
              </p:ext>
            </p:extLst>
          </p:nvPr>
        </p:nvGraphicFramePr>
        <p:xfrm>
          <a:off x="571500" y="2002235"/>
          <a:ext cx="11090104" cy="4278723"/>
        </p:xfrm>
        <a:graphic>
          <a:graphicData uri="http://schemas.openxmlformats.org/drawingml/2006/table">
            <a:tbl>
              <a:tblPr firstRow="1" firstCol="1" bandRow="1">
                <a:tableStyleId>{5C22544A-7EE6-4342-B048-85BDC9FD1C3A}</a:tableStyleId>
              </a:tblPr>
              <a:tblGrid>
                <a:gridCol w="5486400">
                  <a:extLst>
                    <a:ext uri="{9D8B030D-6E8A-4147-A177-3AD203B41FA5}">
                      <a16:colId xmlns:a16="http://schemas.microsoft.com/office/drawing/2014/main" val="3512647830"/>
                    </a:ext>
                  </a:extLst>
                </a:gridCol>
                <a:gridCol w="5603704">
                  <a:extLst>
                    <a:ext uri="{9D8B030D-6E8A-4147-A177-3AD203B41FA5}">
                      <a16:colId xmlns:a16="http://schemas.microsoft.com/office/drawing/2014/main" val="2380820548"/>
                    </a:ext>
                  </a:extLst>
                </a:gridCol>
              </a:tblGrid>
              <a:tr h="326945">
                <a:tc>
                  <a:txBody>
                    <a:bodyPr/>
                    <a:lstStyle/>
                    <a:p>
                      <a:pPr marL="0" marR="0" algn="ctr">
                        <a:lnSpc>
                          <a:spcPct val="107000"/>
                        </a:lnSpc>
                        <a:spcBef>
                          <a:spcPts val="0"/>
                        </a:spcBef>
                        <a:spcAft>
                          <a:spcPts val="0"/>
                        </a:spcAft>
                      </a:pPr>
                      <a:endParaRPr lang="en-GB" sz="1800" b="0" dirty="0">
                        <a:solidFill>
                          <a:schemeClr val="tx1"/>
                        </a:solidFill>
                        <a:effectLst/>
                        <a:latin typeface="Arial Nova" panose="020B0504020202020204" pitchFamily="34" charset="0"/>
                      </a:endParaRPr>
                    </a:p>
                  </a:txBody>
                  <a:tcPr marL="14202" marR="14202" marT="0" marB="0">
                    <a:solidFill>
                      <a:schemeClr val="tx2">
                        <a:lumMod val="40000"/>
                        <a:lumOff val="60000"/>
                      </a:schemeClr>
                    </a:solidFill>
                  </a:tcPr>
                </a:tc>
                <a:tc>
                  <a:txBody>
                    <a:bodyPr/>
                    <a:lstStyle/>
                    <a:p>
                      <a:pPr marL="0" marR="0" algn="ctr">
                        <a:lnSpc>
                          <a:spcPct val="107000"/>
                        </a:lnSpc>
                        <a:spcBef>
                          <a:spcPts val="0"/>
                        </a:spcBef>
                        <a:spcAft>
                          <a:spcPts val="0"/>
                        </a:spcAft>
                      </a:pPr>
                      <a:r>
                        <a:rPr lang="en-GB" sz="1800" b="1" dirty="0">
                          <a:solidFill>
                            <a:schemeClr val="tx1"/>
                          </a:solidFill>
                          <a:effectLst/>
                          <a:latin typeface="Arial Nova" panose="020B0504020202020204" pitchFamily="34" charset="0"/>
                        </a:rPr>
                        <a:t>New Target and Indicator</a:t>
                      </a:r>
                      <a:endParaRPr lang="en-GB" sz="1800" b="0" dirty="0">
                        <a:solidFill>
                          <a:schemeClr val="tx1"/>
                        </a:solidFill>
                        <a:effectLst/>
                        <a:latin typeface="Arial Nova" panose="020B0504020202020204" pitchFamily="34" charset="0"/>
                      </a:endParaRPr>
                    </a:p>
                  </a:txBody>
                  <a:tcPr marL="14202" marR="14202" marT="0" marB="0">
                    <a:solidFill>
                      <a:schemeClr val="tx2">
                        <a:lumMod val="40000"/>
                        <a:lumOff val="60000"/>
                      </a:schemeClr>
                    </a:solidFill>
                  </a:tcPr>
                </a:tc>
                <a:extLst>
                  <a:ext uri="{0D108BD9-81ED-4DB2-BD59-A6C34878D82A}">
                    <a16:rowId xmlns:a16="http://schemas.microsoft.com/office/drawing/2014/main" val="4243984624"/>
                  </a:ext>
                </a:extLst>
              </a:tr>
              <a:tr h="812610">
                <a:tc>
                  <a:txBody>
                    <a:bodyPr/>
                    <a:lstStyle/>
                    <a:p>
                      <a:pPr marL="0" marR="0">
                        <a:lnSpc>
                          <a:spcPct val="107000"/>
                        </a:lnSpc>
                        <a:spcBef>
                          <a:spcPts val="0"/>
                        </a:spcBef>
                        <a:spcAft>
                          <a:spcPts val="0"/>
                        </a:spcAft>
                      </a:pPr>
                      <a:endParaRPr lang="en-GB" sz="1400" b="0" dirty="0">
                        <a:solidFill>
                          <a:schemeClr val="tx1"/>
                        </a:solidFill>
                        <a:effectLst/>
                        <a:latin typeface="Arial Nova" panose="020B0504020202020204" pitchFamily="34" charset="0"/>
                      </a:endParaRPr>
                    </a:p>
                  </a:txBody>
                  <a:tcPr marL="14202" marR="14202" marT="0" marB="0">
                    <a:solidFill>
                      <a:schemeClr val="accent1">
                        <a:lumMod val="40000"/>
                        <a:lumOff val="60000"/>
                      </a:schemeClr>
                    </a:solidFill>
                  </a:tcPr>
                </a:tc>
                <a:tc>
                  <a:txBody>
                    <a:bodyPr/>
                    <a:lstStyle/>
                    <a:p>
                      <a:pPr marL="0" marR="0" lvl="0" indent="0" defTabSz="914400" eaLnBrk="1" fontAlgn="auto" latinLnBrk="0" hangingPunct="1">
                        <a:lnSpc>
                          <a:spcPct val="107000"/>
                        </a:lnSpc>
                        <a:spcBef>
                          <a:spcPts val="0"/>
                        </a:spcBef>
                        <a:spcAft>
                          <a:spcPts val="0"/>
                        </a:spcAft>
                        <a:buClrTx/>
                        <a:buSzTx/>
                        <a:buFontTx/>
                        <a:buNone/>
                        <a:tabLst/>
                        <a:defRPr/>
                      </a:pPr>
                      <a:r>
                        <a:rPr lang="en-US" sz="1400" b="1" dirty="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rPr>
                        <a:t>Target 3.3: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50% of countries will have a system in place for mental health and psychosocial preparedness for emergencies/disasters, by 2030.</a:t>
                      </a:r>
                    </a:p>
                  </a:txBody>
                  <a:tcPr marL="14202" marR="14202" marT="0" marB="0">
                    <a:solidFill>
                      <a:schemeClr val="accent1">
                        <a:lumMod val="40000"/>
                        <a:lumOff val="60000"/>
                      </a:schemeClr>
                    </a:solidFill>
                  </a:tcPr>
                </a:tc>
                <a:extLst>
                  <a:ext uri="{0D108BD9-81ED-4DB2-BD59-A6C34878D82A}">
                    <a16:rowId xmlns:a16="http://schemas.microsoft.com/office/drawing/2014/main" val="4079906374"/>
                  </a:ext>
                </a:extLst>
              </a:tr>
              <a:tr h="813180">
                <a:tc>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tc>
                  <a:txBody>
                    <a:bodyPr/>
                    <a:lstStyle/>
                    <a:p>
                      <a:pPr marL="0" marR="0">
                        <a:lnSpc>
                          <a:spcPct val="107000"/>
                        </a:lnSpc>
                        <a:spcBef>
                          <a:spcPts val="0"/>
                        </a:spcBef>
                        <a:spcAft>
                          <a:spcPts val="0"/>
                        </a:spcAft>
                      </a:pPr>
                      <a:r>
                        <a:rPr lang="en-US" sz="1400" b="1" dirty="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rPr>
                        <a:t>Indicator 3.3: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Number of countries which have a system in place for mental health and psychosocial preparedness for emergencies/disasters.</a:t>
                      </a:r>
                    </a:p>
                  </a:txBody>
                  <a:tcPr marL="14202" marR="14202" marT="0" marB="0">
                    <a:solidFill>
                      <a:schemeClr val="bg1">
                        <a:lumMod val="85000"/>
                      </a:schemeClr>
                    </a:solidFill>
                  </a:tcPr>
                </a:tc>
                <a:extLst>
                  <a:ext uri="{0D108BD9-81ED-4DB2-BD59-A6C34878D82A}">
                    <a16:rowId xmlns:a16="http://schemas.microsoft.com/office/drawing/2014/main" val="4291687240"/>
                  </a:ext>
                </a:extLst>
              </a:tr>
              <a:tr h="1150430">
                <a:tc>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oFill/>
                  </a:tcPr>
                </a:tc>
                <a:tc>
                  <a:txBody>
                    <a:bodyPr/>
                    <a:lstStyle/>
                    <a:p>
                      <a:pPr marL="0" marR="0">
                        <a:lnSpc>
                          <a:spcPct val="107000"/>
                        </a:lnSpc>
                        <a:spcBef>
                          <a:spcPts val="0"/>
                        </a:spcBef>
                        <a:spcAft>
                          <a:spcPts val="0"/>
                        </a:spcAft>
                      </a:pPr>
                      <a:r>
                        <a:rPr lang="en-US" sz="1400" b="1" i="0" dirty="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rPr>
                        <a:t>Means of verification: </a:t>
                      </a:r>
                    </a:p>
                    <a:p>
                      <a:pPr marL="0" marR="0">
                        <a:lnSpc>
                          <a:spcPct val="107000"/>
                        </a:lnSpc>
                        <a:spcBef>
                          <a:spcPts val="0"/>
                        </a:spcBef>
                        <a:spcAft>
                          <a:spcPts val="0"/>
                        </a:spcAft>
                      </a:pPr>
                      <a:r>
                        <a:rPr lang="en-US" sz="1400" b="0" i="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MHPSS preparedness plan, allocation of resources and evaluation of impact.</a:t>
                      </a:r>
                    </a:p>
                    <a:p>
                      <a:pPr marL="0" marR="0">
                        <a:lnSpc>
                          <a:spcPct val="107000"/>
                        </a:lnSpc>
                        <a:spcBef>
                          <a:spcPts val="0"/>
                        </a:spcBef>
                        <a:spcAft>
                          <a:spcPts val="0"/>
                        </a:spcAft>
                      </a:pPr>
                      <a:endParaRPr lang="en-US" sz="900" b="0" i="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b="0" i="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Baseline to be set with the data from the 2020 Atlas survey</a:t>
                      </a:r>
                    </a:p>
                  </a:txBody>
                  <a:tcPr marL="14202" marR="14202" marT="0" marB="0">
                    <a:noFill/>
                  </a:tcPr>
                </a:tc>
                <a:extLst>
                  <a:ext uri="{0D108BD9-81ED-4DB2-BD59-A6C34878D82A}">
                    <a16:rowId xmlns:a16="http://schemas.microsoft.com/office/drawing/2014/main" val="2382095859"/>
                  </a:ext>
                </a:extLst>
              </a:tr>
              <a:tr h="316523">
                <a:tc gridSpan="2">
                  <a:txBody>
                    <a:bodyPr/>
                    <a:lstStyle/>
                    <a:p>
                      <a:pPr marL="0" marR="0" algn="ctr">
                        <a:lnSpc>
                          <a:spcPct val="107000"/>
                        </a:lnSpc>
                        <a:spcBef>
                          <a:spcPts val="0"/>
                        </a:spcBef>
                        <a:spcAft>
                          <a:spcPts val="0"/>
                        </a:spcAft>
                      </a:pPr>
                      <a:r>
                        <a:rPr lang="en-US" sz="18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Rationale</a:t>
                      </a:r>
                    </a:p>
                  </a:txBody>
                  <a:tcPr marL="14202" marR="14202" marT="0" marB="0">
                    <a:solidFill>
                      <a:schemeClr val="tx2">
                        <a:lumMod val="40000"/>
                        <a:lumOff val="60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tx2">
                        <a:lumMod val="40000"/>
                        <a:lumOff val="60000"/>
                      </a:schemeClr>
                    </a:solidFill>
                  </a:tcPr>
                </a:tc>
                <a:extLst>
                  <a:ext uri="{0D108BD9-81ED-4DB2-BD59-A6C34878D82A}">
                    <a16:rowId xmlns:a16="http://schemas.microsoft.com/office/drawing/2014/main" val="1510684117"/>
                  </a:ext>
                </a:extLst>
              </a:tr>
              <a:tr h="533283">
                <a:tc gridSpan="2">
                  <a:txBody>
                    <a:bodyPr/>
                    <a:lstStyle/>
                    <a:p>
                      <a:pPr marL="684213" marR="0" indent="-169863" algn="just">
                        <a:lnSpc>
                          <a:spcPct val="107000"/>
                        </a:lnSpc>
                        <a:spcBef>
                          <a:spcPts val="0"/>
                        </a:spcBef>
                        <a:spcAft>
                          <a:spcPts val="0"/>
                        </a:spcAft>
                        <a:buFont typeface="Arial" panose="020B0604020202020204" pitchFamily="34" charset="0"/>
                        <a:buChar char="•"/>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Planning for disaster/emergency response is a priority as expressed in the Sendai Framework for Disaster Risk Reduction 2015 – 2030 and in the Inter-agency Standing Committee Guidelines for Mental Health and Psychosocial Support in Emergency Settings</a:t>
                      </a:r>
                    </a:p>
                  </a:txBody>
                  <a:tcPr marL="14202" marR="14202" marT="0" marB="0">
                    <a:solidFill>
                      <a:schemeClr val="accent1">
                        <a:lumMod val="40000"/>
                        <a:lumOff val="60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accent1">
                        <a:lumMod val="40000"/>
                        <a:lumOff val="60000"/>
                      </a:schemeClr>
                    </a:solidFill>
                  </a:tcPr>
                </a:tc>
                <a:extLst>
                  <a:ext uri="{0D108BD9-81ED-4DB2-BD59-A6C34878D82A}">
                    <a16:rowId xmlns:a16="http://schemas.microsoft.com/office/drawing/2014/main" val="335833656"/>
                  </a:ext>
                </a:extLst>
              </a:tr>
              <a:tr h="325752">
                <a:tc gridSpan="2">
                  <a:txBody>
                    <a:bodyPr/>
                    <a:lstStyle/>
                    <a:p>
                      <a:pPr marL="684213" marR="0" indent="-176213" algn="just">
                        <a:lnSpc>
                          <a:spcPct val="107000"/>
                        </a:lnSpc>
                        <a:spcBef>
                          <a:spcPts val="0"/>
                        </a:spcBef>
                        <a:spcAft>
                          <a:spcPts val="0"/>
                        </a:spcAft>
                        <a:buFont typeface="Arial" panose="020B0604020202020204" pitchFamily="34" charset="0"/>
                        <a:buChar char="•"/>
                        <a:tabLst>
                          <a:tab pos="9197975" algn="l"/>
                          <a:tab pos="9605963" algn="l"/>
                          <a:tab pos="10742613" algn="l"/>
                        </a:tabLs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extLst>
                  <a:ext uri="{0D108BD9-81ED-4DB2-BD59-A6C34878D82A}">
                    <a16:rowId xmlns:a16="http://schemas.microsoft.com/office/drawing/2014/main" val="1816377140"/>
                  </a:ext>
                </a:extLst>
              </a:tr>
            </a:tbl>
          </a:graphicData>
        </a:graphic>
      </p:graphicFrame>
      <p:sp>
        <p:nvSpPr>
          <p:cNvPr id="13" name="object 3">
            <a:extLst>
              <a:ext uri="{FF2B5EF4-FFF2-40B4-BE49-F238E27FC236}">
                <a16:creationId xmlns:a16="http://schemas.microsoft.com/office/drawing/2014/main" id="{B184F0E6-4850-4F31-9EFA-8A29FD667679}"/>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Proposed updates on targets and indicators</a:t>
            </a:r>
            <a:endParaRPr sz="2800" dirty="0">
              <a:solidFill>
                <a:schemeClr val="accent1"/>
              </a:solidFill>
              <a:latin typeface="Arial Nova" panose="020B0504020202020204" pitchFamily="34" charset="0"/>
              <a:cs typeface="Ebrima"/>
            </a:endParaRPr>
          </a:p>
        </p:txBody>
      </p:sp>
    </p:spTree>
    <p:extLst>
      <p:ext uri="{BB962C8B-B14F-4D97-AF65-F5344CB8AC3E}">
        <p14:creationId xmlns:p14="http://schemas.microsoft.com/office/powerpoint/2010/main" val="3249405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9070847" y="379475"/>
            <a:ext cx="2634996" cy="694944"/>
          </a:xfrm>
          <a:prstGeom prst="rect">
            <a:avLst/>
          </a:prstGeom>
          <a:blipFill>
            <a:blip r:embed="rId3" cstate="print"/>
            <a:stretch>
              <a:fillRect/>
            </a:stretch>
          </a:blipFill>
        </p:spPr>
        <p:txBody>
          <a:bodyPr wrap="square" lIns="0" tIns="0" rIns="0" bIns="0" rtlCol="0"/>
          <a:lstStyle/>
          <a:p>
            <a:endParaRPr/>
          </a:p>
        </p:txBody>
      </p:sp>
      <p:sp>
        <p:nvSpPr>
          <p:cNvPr id="37" name="object 37"/>
          <p:cNvSpPr/>
          <p:nvPr/>
        </p:nvSpPr>
        <p:spPr>
          <a:xfrm>
            <a:off x="9273540" y="277368"/>
            <a:ext cx="2432685" cy="721360"/>
          </a:xfrm>
          <a:custGeom>
            <a:avLst/>
            <a:gdLst/>
            <a:ahLst/>
            <a:cxnLst/>
            <a:rect l="l" t="t" r="r" b="b"/>
            <a:pathLst>
              <a:path w="2432684" h="721360">
                <a:moveTo>
                  <a:pt x="0" y="720851"/>
                </a:moveTo>
                <a:lnTo>
                  <a:pt x="2432304" y="720851"/>
                </a:lnTo>
                <a:lnTo>
                  <a:pt x="2432304" y="0"/>
                </a:lnTo>
                <a:lnTo>
                  <a:pt x="0" y="0"/>
                </a:lnTo>
                <a:lnTo>
                  <a:pt x="0" y="720851"/>
                </a:lnTo>
                <a:close/>
              </a:path>
            </a:pathLst>
          </a:custGeom>
          <a:solidFill>
            <a:srgbClr val="FFFFFF"/>
          </a:solidFill>
        </p:spPr>
        <p:txBody>
          <a:bodyPr wrap="square" lIns="0" tIns="0" rIns="0" bIns="0" rtlCol="0"/>
          <a:lstStyle/>
          <a:p>
            <a:endParaRPr/>
          </a:p>
        </p:txBody>
      </p:sp>
      <p:sp>
        <p:nvSpPr>
          <p:cNvPr id="38" name="object 38"/>
          <p:cNvSpPr/>
          <p:nvPr/>
        </p:nvSpPr>
        <p:spPr>
          <a:xfrm>
            <a:off x="9273540" y="277368"/>
            <a:ext cx="2432685" cy="721360"/>
          </a:xfrm>
          <a:custGeom>
            <a:avLst/>
            <a:gdLst/>
            <a:ahLst/>
            <a:cxnLst/>
            <a:rect l="l" t="t" r="r" b="b"/>
            <a:pathLst>
              <a:path w="2432684" h="721360">
                <a:moveTo>
                  <a:pt x="0" y="720851"/>
                </a:moveTo>
                <a:lnTo>
                  <a:pt x="2432304" y="720851"/>
                </a:lnTo>
                <a:lnTo>
                  <a:pt x="2432304" y="0"/>
                </a:lnTo>
                <a:lnTo>
                  <a:pt x="0" y="0"/>
                </a:lnTo>
                <a:lnTo>
                  <a:pt x="0" y="720851"/>
                </a:lnTo>
                <a:close/>
              </a:path>
            </a:pathLst>
          </a:custGeom>
          <a:ln w="12192">
            <a:solidFill>
              <a:srgbClr val="FFFFFF"/>
            </a:solidFill>
          </a:ln>
        </p:spPr>
        <p:txBody>
          <a:bodyPr wrap="square" lIns="0" tIns="0" rIns="0" bIns="0" rtlCol="0"/>
          <a:lstStyle/>
          <a:p>
            <a:endParaRPr/>
          </a:p>
        </p:txBody>
      </p:sp>
      <p:grpSp>
        <p:nvGrpSpPr>
          <p:cNvPr id="43" name="Group 42">
            <a:extLst>
              <a:ext uri="{FF2B5EF4-FFF2-40B4-BE49-F238E27FC236}">
                <a16:creationId xmlns:a16="http://schemas.microsoft.com/office/drawing/2014/main" id="{15264F8E-6474-46FE-911B-F39823077BB1}"/>
              </a:ext>
            </a:extLst>
          </p:cNvPr>
          <p:cNvGrpSpPr/>
          <p:nvPr/>
        </p:nvGrpSpPr>
        <p:grpSpPr>
          <a:xfrm>
            <a:off x="1524000" y="1828800"/>
            <a:ext cx="8982457" cy="4053826"/>
            <a:chOff x="1700783" y="1627632"/>
            <a:chExt cx="8982457" cy="4053826"/>
          </a:xfrm>
        </p:grpSpPr>
        <p:sp>
          <p:nvSpPr>
            <p:cNvPr id="3" name="object 3"/>
            <p:cNvSpPr/>
            <p:nvPr/>
          </p:nvSpPr>
          <p:spPr>
            <a:xfrm>
              <a:off x="6156959" y="2638056"/>
              <a:ext cx="4524755" cy="976871"/>
            </a:xfrm>
            <a:prstGeom prst="rect">
              <a:avLst/>
            </a:prstGeom>
            <a:blipFill>
              <a:blip r:embed="rId4" cstate="print"/>
              <a:stretch>
                <a:fillRect/>
              </a:stretch>
            </a:blipFill>
          </p:spPr>
          <p:txBody>
            <a:bodyPr wrap="square" lIns="0" tIns="0" rIns="0" bIns="0" rtlCol="0"/>
            <a:lstStyle/>
            <a:p>
              <a:endParaRPr/>
            </a:p>
          </p:txBody>
        </p:sp>
        <p:sp>
          <p:nvSpPr>
            <p:cNvPr id="4" name="object 4"/>
            <p:cNvSpPr/>
            <p:nvPr/>
          </p:nvSpPr>
          <p:spPr>
            <a:xfrm>
              <a:off x="6188964" y="2670048"/>
              <a:ext cx="4410455" cy="862584"/>
            </a:xfrm>
            <a:prstGeom prst="rect">
              <a:avLst/>
            </a:prstGeom>
            <a:blipFill>
              <a:blip r:embed="rId5" cstate="print"/>
              <a:stretch>
                <a:fillRect/>
              </a:stretch>
            </a:blipFill>
          </p:spPr>
          <p:txBody>
            <a:bodyPr wrap="square" lIns="0" tIns="0" rIns="0" bIns="0" rtlCol="0"/>
            <a:lstStyle/>
            <a:p>
              <a:endParaRPr/>
            </a:p>
          </p:txBody>
        </p:sp>
        <p:sp>
          <p:nvSpPr>
            <p:cNvPr id="5" name="object 5"/>
            <p:cNvSpPr/>
            <p:nvPr/>
          </p:nvSpPr>
          <p:spPr>
            <a:xfrm>
              <a:off x="6188964" y="2670048"/>
              <a:ext cx="4410710" cy="862965"/>
            </a:xfrm>
            <a:custGeom>
              <a:avLst/>
              <a:gdLst/>
              <a:ahLst/>
              <a:cxnLst/>
              <a:rect l="l" t="t" r="r" b="b"/>
              <a:pathLst>
                <a:path w="4410709" h="862964">
                  <a:moveTo>
                    <a:pt x="0" y="862584"/>
                  </a:moveTo>
                  <a:lnTo>
                    <a:pt x="4410455" y="862584"/>
                  </a:lnTo>
                  <a:lnTo>
                    <a:pt x="4410455" y="0"/>
                  </a:lnTo>
                  <a:lnTo>
                    <a:pt x="0" y="0"/>
                  </a:lnTo>
                  <a:lnTo>
                    <a:pt x="0" y="862584"/>
                  </a:lnTo>
                  <a:close/>
                </a:path>
              </a:pathLst>
            </a:custGeom>
            <a:ln w="12192">
              <a:solidFill>
                <a:srgbClr val="585858"/>
              </a:solidFill>
            </a:ln>
          </p:spPr>
          <p:txBody>
            <a:bodyPr wrap="square" lIns="0" tIns="0" rIns="0" bIns="0" rtlCol="0"/>
            <a:lstStyle/>
            <a:p>
              <a:endParaRPr/>
            </a:p>
          </p:txBody>
        </p:sp>
        <p:sp>
          <p:nvSpPr>
            <p:cNvPr id="6" name="object 6"/>
            <p:cNvSpPr/>
            <p:nvPr/>
          </p:nvSpPr>
          <p:spPr>
            <a:xfrm>
              <a:off x="6156959" y="3636276"/>
              <a:ext cx="4524755" cy="976871"/>
            </a:xfrm>
            <a:prstGeom prst="rect">
              <a:avLst/>
            </a:prstGeom>
            <a:blipFill>
              <a:blip r:embed="rId4" cstate="print"/>
              <a:stretch>
                <a:fillRect/>
              </a:stretch>
            </a:blipFill>
          </p:spPr>
          <p:txBody>
            <a:bodyPr wrap="square" lIns="0" tIns="0" rIns="0" bIns="0" rtlCol="0"/>
            <a:lstStyle/>
            <a:p>
              <a:endParaRPr/>
            </a:p>
          </p:txBody>
        </p:sp>
        <p:sp>
          <p:nvSpPr>
            <p:cNvPr id="7" name="object 7"/>
            <p:cNvSpPr/>
            <p:nvPr/>
          </p:nvSpPr>
          <p:spPr>
            <a:xfrm>
              <a:off x="6188964" y="3668267"/>
              <a:ext cx="4410455" cy="862584"/>
            </a:xfrm>
            <a:prstGeom prst="rect">
              <a:avLst/>
            </a:prstGeom>
            <a:blipFill>
              <a:blip r:embed="rId5" cstate="print"/>
              <a:stretch>
                <a:fillRect/>
              </a:stretch>
            </a:blipFill>
          </p:spPr>
          <p:txBody>
            <a:bodyPr wrap="square" lIns="0" tIns="0" rIns="0" bIns="0" rtlCol="0"/>
            <a:lstStyle/>
            <a:p>
              <a:endParaRPr/>
            </a:p>
          </p:txBody>
        </p:sp>
        <p:sp>
          <p:nvSpPr>
            <p:cNvPr id="8" name="object 8"/>
            <p:cNvSpPr/>
            <p:nvPr/>
          </p:nvSpPr>
          <p:spPr>
            <a:xfrm>
              <a:off x="6188964" y="3668267"/>
              <a:ext cx="4410710" cy="862965"/>
            </a:xfrm>
            <a:custGeom>
              <a:avLst/>
              <a:gdLst/>
              <a:ahLst/>
              <a:cxnLst/>
              <a:rect l="l" t="t" r="r" b="b"/>
              <a:pathLst>
                <a:path w="4410709" h="862964">
                  <a:moveTo>
                    <a:pt x="0" y="862584"/>
                  </a:moveTo>
                  <a:lnTo>
                    <a:pt x="4410455" y="862584"/>
                  </a:lnTo>
                  <a:lnTo>
                    <a:pt x="4410455" y="0"/>
                  </a:lnTo>
                  <a:lnTo>
                    <a:pt x="0" y="0"/>
                  </a:lnTo>
                  <a:lnTo>
                    <a:pt x="0" y="862584"/>
                  </a:lnTo>
                  <a:close/>
                </a:path>
              </a:pathLst>
            </a:custGeom>
            <a:ln w="12192">
              <a:solidFill>
                <a:srgbClr val="585858"/>
              </a:solidFill>
            </a:ln>
          </p:spPr>
          <p:txBody>
            <a:bodyPr wrap="square" lIns="0" tIns="0" rIns="0" bIns="0" rtlCol="0"/>
            <a:lstStyle/>
            <a:p>
              <a:endParaRPr/>
            </a:p>
          </p:txBody>
        </p:sp>
        <p:sp>
          <p:nvSpPr>
            <p:cNvPr id="9" name="object 9"/>
            <p:cNvSpPr/>
            <p:nvPr/>
          </p:nvSpPr>
          <p:spPr>
            <a:xfrm>
              <a:off x="6156959" y="1630692"/>
              <a:ext cx="4524755" cy="976871"/>
            </a:xfrm>
            <a:prstGeom prst="rect">
              <a:avLst/>
            </a:prstGeom>
            <a:blipFill>
              <a:blip r:embed="rId4" cstate="print"/>
              <a:stretch>
                <a:fillRect/>
              </a:stretch>
            </a:blipFill>
          </p:spPr>
          <p:txBody>
            <a:bodyPr wrap="square" lIns="0" tIns="0" rIns="0" bIns="0" rtlCol="0"/>
            <a:lstStyle/>
            <a:p>
              <a:endParaRPr/>
            </a:p>
          </p:txBody>
        </p:sp>
        <p:sp>
          <p:nvSpPr>
            <p:cNvPr id="10" name="object 10"/>
            <p:cNvSpPr/>
            <p:nvPr/>
          </p:nvSpPr>
          <p:spPr>
            <a:xfrm>
              <a:off x="6188964" y="1662683"/>
              <a:ext cx="4410455" cy="862584"/>
            </a:xfrm>
            <a:prstGeom prst="rect">
              <a:avLst/>
            </a:prstGeom>
            <a:blipFill>
              <a:blip r:embed="rId5" cstate="print"/>
              <a:stretch>
                <a:fillRect/>
              </a:stretch>
            </a:blipFill>
          </p:spPr>
          <p:txBody>
            <a:bodyPr wrap="square" lIns="0" tIns="0" rIns="0" bIns="0" rtlCol="0"/>
            <a:lstStyle/>
            <a:p>
              <a:endParaRPr/>
            </a:p>
          </p:txBody>
        </p:sp>
        <p:sp>
          <p:nvSpPr>
            <p:cNvPr id="11" name="object 11"/>
            <p:cNvSpPr/>
            <p:nvPr/>
          </p:nvSpPr>
          <p:spPr>
            <a:xfrm>
              <a:off x="6188964" y="1662683"/>
              <a:ext cx="4410710" cy="862965"/>
            </a:xfrm>
            <a:custGeom>
              <a:avLst/>
              <a:gdLst/>
              <a:ahLst/>
              <a:cxnLst/>
              <a:rect l="l" t="t" r="r" b="b"/>
              <a:pathLst>
                <a:path w="4410709" h="862964">
                  <a:moveTo>
                    <a:pt x="0" y="862584"/>
                  </a:moveTo>
                  <a:lnTo>
                    <a:pt x="4410455" y="862584"/>
                  </a:lnTo>
                  <a:lnTo>
                    <a:pt x="4410455" y="0"/>
                  </a:lnTo>
                  <a:lnTo>
                    <a:pt x="0" y="0"/>
                  </a:lnTo>
                  <a:lnTo>
                    <a:pt x="0" y="862584"/>
                  </a:lnTo>
                  <a:close/>
                </a:path>
              </a:pathLst>
            </a:custGeom>
            <a:ln w="12192">
              <a:solidFill>
                <a:srgbClr val="585858"/>
              </a:solidFill>
            </a:ln>
          </p:spPr>
          <p:txBody>
            <a:bodyPr wrap="square" lIns="0" tIns="0" rIns="0" bIns="0" rtlCol="0"/>
            <a:lstStyle/>
            <a:p>
              <a:endParaRPr/>
            </a:p>
          </p:txBody>
        </p:sp>
        <p:sp>
          <p:nvSpPr>
            <p:cNvPr id="12" name="object 12"/>
            <p:cNvSpPr/>
            <p:nvPr/>
          </p:nvSpPr>
          <p:spPr>
            <a:xfrm>
              <a:off x="6169152" y="4706111"/>
              <a:ext cx="4514088" cy="975347"/>
            </a:xfrm>
            <a:prstGeom prst="rect">
              <a:avLst/>
            </a:prstGeom>
            <a:blipFill>
              <a:blip r:embed="rId6" cstate="print"/>
              <a:stretch>
                <a:fillRect/>
              </a:stretch>
            </a:blipFill>
          </p:spPr>
          <p:txBody>
            <a:bodyPr wrap="square" lIns="0" tIns="0" rIns="0" bIns="0" rtlCol="0"/>
            <a:lstStyle/>
            <a:p>
              <a:endParaRPr/>
            </a:p>
          </p:txBody>
        </p:sp>
        <p:sp>
          <p:nvSpPr>
            <p:cNvPr id="13" name="object 13"/>
            <p:cNvSpPr/>
            <p:nvPr/>
          </p:nvSpPr>
          <p:spPr>
            <a:xfrm>
              <a:off x="6201155" y="4738115"/>
              <a:ext cx="4399788" cy="861060"/>
            </a:xfrm>
            <a:prstGeom prst="rect">
              <a:avLst/>
            </a:prstGeom>
            <a:blipFill>
              <a:blip r:embed="rId7" cstate="print"/>
              <a:stretch>
                <a:fillRect/>
              </a:stretch>
            </a:blipFill>
          </p:spPr>
          <p:txBody>
            <a:bodyPr wrap="square" lIns="0" tIns="0" rIns="0" bIns="0" rtlCol="0"/>
            <a:lstStyle/>
            <a:p>
              <a:endParaRPr/>
            </a:p>
          </p:txBody>
        </p:sp>
        <p:sp>
          <p:nvSpPr>
            <p:cNvPr id="14" name="object 14"/>
            <p:cNvSpPr/>
            <p:nvPr/>
          </p:nvSpPr>
          <p:spPr>
            <a:xfrm>
              <a:off x="6201155" y="4738115"/>
              <a:ext cx="4399915" cy="861060"/>
            </a:xfrm>
            <a:custGeom>
              <a:avLst/>
              <a:gdLst/>
              <a:ahLst/>
              <a:cxnLst/>
              <a:rect l="l" t="t" r="r" b="b"/>
              <a:pathLst>
                <a:path w="4399915" h="861060">
                  <a:moveTo>
                    <a:pt x="0" y="861060"/>
                  </a:moveTo>
                  <a:lnTo>
                    <a:pt x="4399788" y="861060"/>
                  </a:lnTo>
                  <a:lnTo>
                    <a:pt x="4399788" y="0"/>
                  </a:lnTo>
                  <a:lnTo>
                    <a:pt x="0" y="0"/>
                  </a:lnTo>
                  <a:lnTo>
                    <a:pt x="0" y="861060"/>
                  </a:lnTo>
                  <a:close/>
                </a:path>
              </a:pathLst>
            </a:custGeom>
            <a:ln w="12192">
              <a:solidFill>
                <a:srgbClr val="585858"/>
              </a:solidFill>
            </a:ln>
          </p:spPr>
          <p:txBody>
            <a:bodyPr wrap="square" lIns="0" tIns="0" rIns="0" bIns="0" rtlCol="0"/>
            <a:lstStyle/>
            <a:p>
              <a:endParaRPr/>
            </a:p>
          </p:txBody>
        </p:sp>
        <p:sp>
          <p:nvSpPr>
            <p:cNvPr id="15" name="object 15"/>
            <p:cNvSpPr/>
            <p:nvPr/>
          </p:nvSpPr>
          <p:spPr>
            <a:xfrm>
              <a:off x="5797296" y="4750308"/>
              <a:ext cx="536575" cy="835660"/>
            </a:xfrm>
            <a:custGeom>
              <a:avLst/>
              <a:gdLst/>
              <a:ahLst/>
              <a:cxnLst/>
              <a:rect l="l" t="t" r="r" b="b"/>
              <a:pathLst>
                <a:path w="536575" h="835660">
                  <a:moveTo>
                    <a:pt x="447039" y="0"/>
                  </a:moveTo>
                  <a:lnTo>
                    <a:pt x="75462" y="1079"/>
                  </a:lnTo>
                  <a:lnTo>
                    <a:pt x="36888" y="17028"/>
                  </a:lnTo>
                  <a:lnTo>
                    <a:pt x="10059" y="48146"/>
                  </a:lnTo>
                  <a:lnTo>
                    <a:pt x="0" y="89408"/>
                  </a:lnTo>
                  <a:lnTo>
                    <a:pt x="1079" y="759689"/>
                  </a:lnTo>
                  <a:lnTo>
                    <a:pt x="17028" y="798263"/>
                  </a:lnTo>
                  <a:lnTo>
                    <a:pt x="48146" y="825092"/>
                  </a:lnTo>
                  <a:lnTo>
                    <a:pt x="89407" y="835152"/>
                  </a:lnTo>
                  <a:lnTo>
                    <a:pt x="460985" y="834072"/>
                  </a:lnTo>
                  <a:lnTo>
                    <a:pt x="499559" y="818123"/>
                  </a:lnTo>
                  <a:lnTo>
                    <a:pt x="526388" y="787005"/>
                  </a:lnTo>
                  <a:lnTo>
                    <a:pt x="536448" y="745744"/>
                  </a:lnTo>
                  <a:lnTo>
                    <a:pt x="535368" y="75462"/>
                  </a:lnTo>
                  <a:lnTo>
                    <a:pt x="519419" y="36888"/>
                  </a:lnTo>
                  <a:lnTo>
                    <a:pt x="488301" y="10059"/>
                  </a:lnTo>
                  <a:lnTo>
                    <a:pt x="447039" y="0"/>
                  </a:lnTo>
                  <a:close/>
                </a:path>
              </a:pathLst>
            </a:custGeom>
            <a:solidFill>
              <a:srgbClr val="BED52B"/>
            </a:solidFill>
          </p:spPr>
          <p:txBody>
            <a:bodyPr wrap="square" lIns="0" tIns="0" rIns="0" bIns="0" rtlCol="0"/>
            <a:lstStyle/>
            <a:p>
              <a:endParaRPr/>
            </a:p>
          </p:txBody>
        </p:sp>
        <p:sp>
          <p:nvSpPr>
            <p:cNvPr id="16" name="object 16"/>
            <p:cNvSpPr/>
            <p:nvPr/>
          </p:nvSpPr>
          <p:spPr>
            <a:xfrm>
              <a:off x="4497323" y="1627632"/>
              <a:ext cx="1187183" cy="4029455"/>
            </a:xfrm>
            <a:prstGeom prst="rect">
              <a:avLst/>
            </a:prstGeom>
            <a:blipFill>
              <a:blip r:embed="rId8" cstate="print"/>
              <a:stretch>
                <a:fillRect/>
              </a:stretch>
            </a:blipFill>
          </p:spPr>
          <p:txBody>
            <a:bodyPr wrap="square" lIns="0" tIns="0" rIns="0" bIns="0" rtlCol="0"/>
            <a:lstStyle/>
            <a:p>
              <a:endParaRPr/>
            </a:p>
          </p:txBody>
        </p:sp>
        <p:sp>
          <p:nvSpPr>
            <p:cNvPr id="17" name="object 17"/>
            <p:cNvSpPr/>
            <p:nvPr/>
          </p:nvSpPr>
          <p:spPr>
            <a:xfrm>
              <a:off x="4529328" y="1659635"/>
              <a:ext cx="1072896" cy="3915155"/>
            </a:xfrm>
            <a:prstGeom prst="rect">
              <a:avLst/>
            </a:prstGeom>
            <a:blipFill>
              <a:blip r:embed="rId9" cstate="print"/>
              <a:stretch>
                <a:fillRect/>
              </a:stretch>
            </a:blipFill>
          </p:spPr>
          <p:txBody>
            <a:bodyPr wrap="square" lIns="0" tIns="0" rIns="0" bIns="0" rtlCol="0"/>
            <a:lstStyle/>
            <a:p>
              <a:endParaRPr/>
            </a:p>
          </p:txBody>
        </p:sp>
        <p:sp>
          <p:nvSpPr>
            <p:cNvPr id="18" name="object 18"/>
            <p:cNvSpPr/>
            <p:nvPr/>
          </p:nvSpPr>
          <p:spPr>
            <a:xfrm>
              <a:off x="4529328" y="1659635"/>
              <a:ext cx="1073150" cy="3915410"/>
            </a:xfrm>
            <a:custGeom>
              <a:avLst/>
              <a:gdLst/>
              <a:ahLst/>
              <a:cxnLst/>
              <a:rect l="l" t="t" r="r" b="b"/>
              <a:pathLst>
                <a:path w="1073150" h="3915410">
                  <a:moveTo>
                    <a:pt x="0" y="3915155"/>
                  </a:moveTo>
                  <a:lnTo>
                    <a:pt x="1072896" y="3915155"/>
                  </a:lnTo>
                  <a:lnTo>
                    <a:pt x="1072896" y="0"/>
                  </a:lnTo>
                  <a:lnTo>
                    <a:pt x="0" y="0"/>
                  </a:lnTo>
                  <a:lnTo>
                    <a:pt x="0" y="3915155"/>
                  </a:lnTo>
                  <a:close/>
                </a:path>
              </a:pathLst>
            </a:custGeom>
            <a:ln w="12192">
              <a:solidFill>
                <a:srgbClr val="585858"/>
              </a:solidFill>
            </a:ln>
          </p:spPr>
          <p:txBody>
            <a:bodyPr wrap="square" lIns="0" tIns="0" rIns="0" bIns="0" rtlCol="0"/>
            <a:lstStyle/>
            <a:p>
              <a:endParaRPr/>
            </a:p>
          </p:txBody>
        </p:sp>
        <p:sp>
          <p:nvSpPr>
            <p:cNvPr id="19" name="object 19"/>
            <p:cNvSpPr/>
            <p:nvPr/>
          </p:nvSpPr>
          <p:spPr>
            <a:xfrm>
              <a:off x="4611623" y="1830323"/>
              <a:ext cx="913130" cy="3618229"/>
            </a:xfrm>
            <a:custGeom>
              <a:avLst/>
              <a:gdLst/>
              <a:ahLst/>
              <a:cxnLst/>
              <a:rect l="l" t="t" r="r" b="b"/>
              <a:pathLst>
                <a:path w="913129" h="3618229">
                  <a:moveTo>
                    <a:pt x="760729" y="0"/>
                  </a:moveTo>
                  <a:lnTo>
                    <a:pt x="138275" y="622"/>
                  </a:lnTo>
                  <a:lnTo>
                    <a:pt x="96712" y="10401"/>
                  </a:lnTo>
                  <a:lnTo>
                    <a:pt x="60438" y="30706"/>
                  </a:lnTo>
                  <a:lnTo>
                    <a:pt x="31188" y="59803"/>
                  </a:lnTo>
                  <a:lnTo>
                    <a:pt x="10697" y="95958"/>
                  </a:lnTo>
                  <a:lnTo>
                    <a:pt x="700" y="137436"/>
                  </a:lnTo>
                  <a:lnTo>
                    <a:pt x="0" y="152146"/>
                  </a:lnTo>
                  <a:lnTo>
                    <a:pt x="620" y="3465829"/>
                  </a:lnTo>
                  <a:lnTo>
                    <a:pt x="5886" y="3507911"/>
                  </a:lnTo>
                  <a:lnTo>
                    <a:pt x="22875" y="3546141"/>
                  </a:lnTo>
                  <a:lnTo>
                    <a:pt x="49234" y="3577925"/>
                  </a:lnTo>
                  <a:lnTo>
                    <a:pt x="83229" y="3601528"/>
                  </a:lnTo>
                  <a:lnTo>
                    <a:pt x="123126" y="3615215"/>
                  </a:lnTo>
                  <a:lnTo>
                    <a:pt x="152146" y="3617976"/>
                  </a:lnTo>
                  <a:lnTo>
                    <a:pt x="774600" y="3617353"/>
                  </a:lnTo>
                  <a:lnTo>
                    <a:pt x="816163" y="3607574"/>
                  </a:lnTo>
                  <a:lnTo>
                    <a:pt x="852437" y="3587269"/>
                  </a:lnTo>
                  <a:lnTo>
                    <a:pt x="881687" y="3558172"/>
                  </a:lnTo>
                  <a:lnTo>
                    <a:pt x="902178" y="3522017"/>
                  </a:lnTo>
                  <a:lnTo>
                    <a:pt x="912175" y="3480539"/>
                  </a:lnTo>
                  <a:lnTo>
                    <a:pt x="912876" y="3465829"/>
                  </a:lnTo>
                  <a:lnTo>
                    <a:pt x="912255" y="152146"/>
                  </a:lnTo>
                  <a:lnTo>
                    <a:pt x="906989" y="110064"/>
                  </a:lnTo>
                  <a:lnTo>
                    <a:pt x="890000" y="71834"/>
                  </a:lnTo>
                  <a:lnTo>
                    <a:pt x="863641" y="40050"/>
                  </a:lnTo>
                  <a:lnTo>
                    <a:pt x="829646" y="16447"/>
                  </a:lnTo>
                  <a:lnTo>
                    <a:pt x="789749" y="2760"/>
                  </a:lnTo>
                  <a:lnTo>
                    <a:pt x="760729" y="0"/>
                  </a:lnTo>
                  <a:close/>
                </a:path>
              </a:pathLst>
            </a:custGeom>
            <a:solidFill>
              <a:srgbClr val="BED52B"/>
            </a:solidFill>
          </p:spPr>
          <p:txBody>
            <a:bodyPr wrap="square" lIns="0" tIns="0" rIns="0" bIns="0" rtlCol="0"/>
            <a:lstStyle/>
            <a:p>
              <a:endParaRPr/>
            </a:p>
          </p:txBody>
        </p:sp>
        <p:sp>
          <p:nvSpPr>
            <p:cNvPr id="20" name="object 20"/>
            <p:cNvSpPr/>
            <p:nvPr/>
          </p:nvSpPr>
          <p:spPr>
            <a:xfrm>
              <a:off x="5820155" y="3677411"/>
              <a:ext cx="538480" cy="836930"/>
            </a:xfrm>
            <a:custGeom>
              <a:avLst/>
              <a:gdLst/>
              <a:ahLst/>
              <a:cxnLst/>
              <a:rect l="l" t="t" r="r" b="b"/>
              <a:pathLst>
                <a:path w="538479" h="836929">
                  <a:moveTo>
                    <a:pt x="448310" y="0"/>
                  </a:moveTo>
                  <a:lnTo>
                    <a:pt x="75316" y="1140"/>
                  </a:lnTo>
                  <a:lnTo>
                    <a:pt x="36808" y="17219"/>
                  </a:lnTo>
                  <a:lnTo>
                    <a:pt x="10035" y="48394"/>
                  </a:lnTo>
                  <a:lnTo>
                    <a:pt x="0" y="89662"/>
                  </a:lnTo>
                  <a:lnTo>
                    <a:pt x="1116" y="747013"/>
                  </a:lnTo>
                  <a:lnTo>
                    <a:pt x="9935" y="788088"/>
                  </a:lnTo>
                  <a:lnTo>
                    <a:pt x="36634" y="819328"/>
                  </a:lnTo>
                  <a:lnTo>
                    <a:pt x="75093" y="835499"/>
                  </a:lnTo>
                  <a:lnTo>
                    <a:pt x="89662" y="836676"/>
                  </a:lnTo>
                  <a:lnTo>
                    <a:pt x="462655" y="835535"/>
                  </a:lnTo>
                  <a:lnTo>
                    <a:pt x="501163" y="819456"/>
                  </a:lnTo>
                  <a:lnTo>
                    <a:pt x="527936" y="788281"/>
                  </a:lnTo>
                  <a:lnTo>
                    <a:pt x="537972" y="747013"/>
                  </a:lnTo>
                  <a:lnTo>
                    <a:pt x="536855" y="89662"/>
                  </a:lnTo>
                  <a:lnTo>
                    <a:pt x="528036" y="48587"/>
                  </a:lnTo>
                  <a:lnTo>
                    <a:pt x="501337" y="17347"/>
                  </a:lnTo>
                  <a:lnTo>
                    <a:pt x="462878" y="1176"/>
                  </a:lnTo>
                  <a:lnTo>
                    <a:pt x="448310" y="0"/>
                  </a:lnTo>
                  <a:close/>
                </a:path>
              </a:pathLst>
            </a:custGeom>
            <a:solidFill>
              <a:srgbClr val="BED52B"/>
            </a:solidFill>
          </p:spPr>
          <p:txBody>
            <a:bodyPr wrap="square" lIns="0" tIns="0" rIns="0" bIns="0" rtlCol="0"/>
            <a:lstStyle/>
            <a:p>
              <a:endParaRPr/>
            </a:p>
          </p:txBody>
        </p:sp>
        <p:sp>
          <p:nvSpPr>
            <p:cNvPr id="21" name="object 21"/>
            <p:cNvSpPr/>
            <p:nvPr/>
          </p:nvSpPr>
          <p:spPr>
            <a:xfrm>
              <a:off x="5812535" y="2683764"/>
              <a:ext cx="536575" cy="835660"/>
            </a:xfrm>
            <a:custGeom>
              <a:avLst/>
              <a:gdLst/>
              <a:ahLst/>
              <a:cxnLst/>
              <a:rect l="l" t="t" r="r" b="b"/>
              <a:pathLst>
                <a:path w="536575" h="835660">
                  <a:moveTo>
                    <a:pt x="447039" y="0"/>
                  </a:moveTo>
                  <a:lnTo>
                    <a:pt x="75462" y="1079"/>
                  </a:lnTo>
                  <a:lnTo>
                    <a:pt x="36888" y="17028"/>
                  </a:lnTo>
                  <a:lnTo>
                    <a:pt x="10059" y="48146"/>
                  </a:lnTo>
                  <a:lnTo>
                    <a:pt x="0" y="89408"/>
                  </a:lnTo>
                  <a:lnTo>
                    <a:pt x="1079" y="759689"/>
                  </a:lnTo>
                  <a:lnTo>
                    <a:pt x="17028" y="798263"/>
                  </a:lnTo>
                  <a:lnTo>
                    <a:pt x="48146" y="825092"/>
                  </a:lnTo>
                  <a:lnTo>
                    <a:pt x="89408" y="835151"/>
                  </a:lnTo>
                  <a:lnTo>
                    <a:pt x="460985" y="834072"/>
                  </a:lnTo>
                  <a:lnTo>
                    <a:pt x="499559" y="818123"/>
                  </a:lnTo>
                  <a:lnTo>
                    <a:pt x="526388" y="787005"/>
                  </a:lnTo>
                  <a:lnTo>
                    <a:pt x="536448" y="745744"/>
                  </a:lnTo>
                  <a:lnTo>
                    <a:pt x="535368" y="75462"/>
                  </a:lnTo>
                  <a:lnTo>
                    <a:pt x="519419" y="36888"/>
                  </a:lnTo>
                  <a:lnTo>
                    <a:pt x="488301" y="10059"/>
                  </a:lnTo>
                  <a:lnTo>
                    <a:pt x="447039" y="0"/>
                  </a:lnTo>
                  <a:close/>
                </a:path>
              </a:pathLst>
            </a:custGeom>
            <a:solidFill>
              <a:srgbClr val="BED52B"/>
            </a:solidFill>
          </p:spPr>
          <p:txBody>
            <a:bodyPr wrap="square" lIns="0" tIns="0" rIns="0" bIns="0" rtlCol="0"/>
            <a:lstStyle/>
            <a:p>
              <a:endParaRPr/>
            </a:p>
          </p:txBody>
        </p:sp>
        <p:sp>
          <p:nvSpPr>
            <p:cNvPr id="22" name="object 22"/>
            <p:cNvSpPr/>
            <p:nvPr/>
          </p:nvSpPr>
          <p:spPr>
            <a:xfrm>
              <a:off x="5812535" y="1676400"/>
              <a:ext cx="536575" cy="836930"/>
            </a:xfrm>
            <a:custGeom>
              <a:avLst/>
              <a:gdLst/>
              <a:ahLst/>
              <a:cxnLst/>
              <a:rect l="l" t="t" r="r" b="b"/>
              <a:pathLst>
                <a:path w="536575" h="836930">
                  <a:moveTo>
                    <a:pt x="447039" y="0"/>
                  </a:moveTo>
                  <a:lnTo>
                    <a:pt x="75462" y="1079"/>
                  </a:lnTo>
                  <a:lnTo>
                    <a:pt x="36888" y="17028"/>
                  </a:lnTo>
                  <a:lnTo>
                    <a:pt x="10059" y="48146"/>
                  </a:lnTo>
                  <a:lnTo>
                    <a:pt x="0" y="89408"/>
                  </a:lnTo>
                  <a:lnTo>
                    <a:pt x="1079" y="761213"/>
                  </a:lnTo>
                  <a:lnTo>
                    <a:pt x="17028" y="799787"/>
                  </a:lnTo>
                  <a:lnTo>
                    <a:pt x="48146" y="826616"/>
                  </a:lnTo>
                  <a:lnTo>
                    <a:pt x="89408" y="836676"/>
                  </a:lnTo>
                  <a:lnTo>
                    <a:pt x="460985" y="835596"/>
                  </a:lnTo>
                  <a:lnTo>
                    <a:pt x="499559" y="819647"/>
                  </a:lnTo>
                  <a:lnTo>
                    <a:pt x="526388" y="788529"/>
                  </a:lnTo>
                  <a:lnTo>
                    <a:pt x="536448" y="747267"/>
                  </a:lnTo>
                  <a:lnTo>
                    <a:pt x="535368" y="75462"/>
                  </a:lnTo>
                  <a:lnTo>
                    <a:pt x="519419" y="36888"/>
                  </a:lnTo>
                  <a:lnTo>
                    <a:pt x="488301" y="10059"/>
                  </a:lnTo>
                  <a:lnTo>
                    <a:pt x="447039" y="0"/>
                  </a:lnTo>
                  <a:close/>
                </a:path>
              </a:pathLst>
            </a:custGeom>
            <a:solidFill>
              <a:srgbClr val="BED52B"/>
            </a:solidFill>
          </p:spPr>
          <p:txBody>
            <a:bodyPr wrap="square" lIns="0" tIns="0" rIns="0" bIns="0" rtlCol="0"/>
            <a:lstStyle/>
            <a:p>
              <a:endParaRPr/>
            </a:p>
          </p:txBody>
        </p:sp>
        <p:sp>
          <p:nvSpPr>
            <p:cNvPr id="26" name="object 26"/>
            <p:cNvSpPr txBox="1"/>
            <p:nvPr/>
          </p:nvSpPr>
          <p:spPr>
            <a:xfrm>
              <a:off x="6627368" y="1831720"/>
              <a:ext cx="3787775" cy="558294"/>
            </a:xfrm>
            <a:prstGeom prst="rect">
              <a:avLst/>
            </a:prstGeom>
          </p:spPr>
          <p:txBody>
            <a:bodyPr vert="horz" wrap="square" lIns="0" tIns="0" rIns="0" bIns="0" rtlCol="0">
              <a:spAutoFit/>
            </a:bodyPr>
            <a:lstStyle/>
            <a:p>
              <a:pPr marL="12700" marR="5080">
                <a:lnSpc>
                  <a:spcPct val="116799"/>
                </a:lnSpc>
              </a:pPr>
              <a:r>
                <a:rPr sz="1600" spc="-160" dirty="0">
                  <a:solidFill>
                    <a:srgbClr val="FFFFFF"/>
                  </a:solidFill>
                  <a:latin typeface="Calibri"/>
                  <a:cs typeface="Calibri"/>
                </a:rPr>
                <a:t>T</a:t>
              </a:r>
              <a:r>
                <a:rPr sz="1600" spc="5" dirty="0">
                  <a:solidFill>
                    <a:srgbClr val="FFFFFF"/>
                  </a:solidFill>
                  <a:latin typeface="Calibri"/>
                  <a:cs typeface="Calibri"/>
                </a:rPr>
                <a:t>o </a:t>
              </a:r>
              <a:r>
                <a:rPr sz="1600" spc="-30" dirty="0">
                  <a:solidFill>
                    <a:srgbClr val="FFFFFF"/>
                  </a:solidFill>
                  <a:latin typeface="Calibri"/>
                  <a:cs typeface="Calibri"/>
                </a:rPr>
                <a:t>s</a:t>
              </a:r>
              <a:r>
                <a:rPr sz="1600" spc="5" dirty="0">
                  <a:solidFill>
                    <a:srgbClr val="FFFFFF"/>
                  </a:solidFill>
                  <a:latin typeface="Calibri"/>
                  <a:cs typeface="Calibri"/>
                </a:rPr>
                <a:t>t</a:t>
              </a:r>
              <a:r>
                <a:rPr sz="1600" spc="-15" dirty="0">
                  <a:solidFill>
                    <a:srgbClr val="FFFFFF"/>
                  </a:solidFill>
                  <a:latin typeface="Calibri"/>
                  <a:cs typeface="Calibri"/>
                </a:rPr>
                <a:t>r</a:t>
              </a:r>
              <a:r>
                <a:rPr sz="1600" spc="5" dirty="0">
                  <a:solidFill>
                    <a:srgbClr val="FFFFFF"/>
                  </a:solidFill>
                  <a:latin typeface="Calibri"/>
                  <a:cs typeface="Calibri"/>
                </a:rPr>
                <a:t>e</a:t>
              </a:r>
              <a:r>
                <a:rPr sz="1600" spc="-5" dirty="0">
                  <a:solidFill>
                    <a:srgbClr val="FFFFFF"/>
                  </a:solidFill>
                  <a:latin typeface="Calibri"/>
                  <a:cs typeface="Calibri"/>
                </a:rPr>
                <a:t>n</a:t>
              </a:r>
              <a:r>
                <a:rPr sz="1600" spc="-20" dirty="0">
                  <a:solidFill>
                    <a:srgbClr val="FFFFFF"/>
                  </a:solidFill>
                  <a:latin typeface="Calibri"/>
                  <a:cs typeface="Calibri"/>
                </a:rPr>
                <a:t>g</a:t>
              </a:r>
              <a:r>
                <a:rPr sz="1600" spc="5" dirty="0">
                  <a:solidFill>
                    <a:srgbClr val="FFFFFF"/>
                  </a:solidFill>
                  <a:latin typeface="Calibri"/>
                  <a:cs typeface="Calibri"/>
                </a:rPr>
                <a:t>then</a:t>
              </a:r>
              <a:r>
                <a:rPr sz="1600" spc="15" dirty="0">
                  <a:solidFill>
                    <a:srgbClr val="FFFFFF"/>
                  </a:solidFill>
                  <a:latin typeface="Calibri"/>
                  <a:cs typeface="Calibri"/>
                </a:rPr>
                <a:t> </a:t>
              </a:r>
              <a:r>
                <a:rPr sz="1600" spc="-10" dirty="0">
                  <a:solidFill>
                    <a:srgbClr val="FFFFFF"/>
                  </a:solidFill>
                  <a:latin typeface="Calibri"/>
                  <a:cs typeface="Calibri"/>
                </a:rPr>
                <a:t>e</a:t>
              </a:r>
              <a:r>
                <a:rPr sz="1600" spc="-20" dirty="0">
                  <a:solidFill>
                    <a:srgbClr val="FFFFFF"/>
                  </a:solidFill>
                  <a:latin typeface="Calibri"/>
                  <a:cs typeface="Calibri"/>
                </a:rPr>
                <a:t>f</a:t>
              </a:r>
              <a:r>
                <a:rPr sz="1600" spc="-45" dirty="0">
                  <a:solidFill>
                    <a:srgbClr val="FFFFFF"/>
                  </a:solidFill>
                  <a:latin typeface="Calibri"/>
                  <a:cs typeface="Calibri"/>
                </a:rPr>
                <a:t>f</a:t>
              </a:r>
              <a:r>
                <a:rPr sz="1600" spc="5" dirty="0">
                  <a:solidFill>
                    <a:srgbClr val="FFFFFF"/>
                  </a:solidFill>
                  <a:latin typeface="Calibri"/>
                  <a:cs typeface="Calibri"/>
                </a:rPr>
                <a:t>e</a:t>
              </a:r>
              <a:r>
                <a:rPr sz="1600" spc="-5" dirty="0">
                  <a:solidFill>
                    <a:srgbClr val="FFFFFF"/>
                  </a:solidFill>
                  <a:latin typeface="Calibri"/>
                  <a:cs typeface="Calibri"/>
                </a:rPr>
                <a:t>c</a:t>
              </a:r>
              <a:r>
                <a:rPr sz="1600" spc="5" dirty="0">
                  <a:solidFill>
                    <a:srgbClr val="FFFFFF"/>
                  </a:solidFill>
                  <a:latin typeface="Calibri"/>
                  <a:cs typeface="Calibri"/>
                </a:rPr>
                <a:t>ti</a:t>
              </a:r>
              <a:r>
                <a:rPr sz="1600" spc="-15" dirty="0">
                  <a:solidFill>
                    <a:srgbClr val="FFFFFF"/>
                  </a:solidFill>
                  <a:latin typeface="Calibri"/>
                  <a:cs typeface="Calibri"/>
                </a:rPr>
                <a:t>v</a:t>
              </a:r>
              <a:r>
                <a:rPr sz="1600" spc="5" dirty="0">
                  <a:solidFill>
                    <a:srgbClr val="FFFFFF"/>
                  </a:solidFill>
                  <a:latin typeface="Calibri"/>
                  <a:cs typeface="Calibri"/>
                </a:rPr>
                <a:t>e</a:t>
              </a:r>
              <a:r>
                <a:rPr sz="1600" dirty="0">
                  <a:solidFill>
                    <a:srgbClr val="FFFFFF"/>
                  </a:solidFill>
                  <a:latin typeface="Calibri"/>
                  <a:cs typeface="Calibri"/>
                </a:rPr>
                <a:t> </a:t>
              </a:r>
              <a:r>
                <a:rPr sz="1600" spc="30" dirty="0">
                  <a:solidFill>
                    <a:srgbClr val="FFFFFF"/>
                  </a:solidFill>
                  <a:latin typeface="Calibri"/>
                  <a:cs typeface="Calibri"/>
                </a:rPr>
                <a:t> </a:t>
              </a:r>
              <a:r>
                <a:rPr sz="1600" spc="5" dirty="0">
                  <a:solidFill>
                    <a:srgbClr val="FFFFFF"/>
                  </a:solidFill>
                  <a:latin typeface="Calibri"/>
                  <a:cs typeface="Calibri"/>
                </a:rPr>
                <a:t>le</a:t>
              </a:r>
              <a:r>
                <a:rPr sz="1600" spc="-5" dirty="0">
                  <a:solidFill>
                    <a:srgbClr val="FFFFFF"/>
                  </a:solidFill>
                  <a:latin typeface="Calibri"/>
                  <a:cs typeface="Calibri"/>
                </a:rPr>
                <a:t>a</a:t>
              </a:r>
              <a:r>
                <a:rPr sz="1600" dirty="0">
                  <a:solidFill>
                    <a:srgbClr val="FFFFFF"/>
                  </a:solidFill>
                  <a:latin typeface="Calibri"/>
                  <a:cs typeface="Calibri"/>
                </a:rPr>
                <a:t>d</a:t>
              </a:r>
              <a:r>
                <a:rPr sz="1600" spc="-5" dirty="0">
                  <a:solidFill>
                    <a:srgbClr val="FFFFFF"/>
                  </a:solidFill>
                  <a:latin typeface="Calibri"/>
                  <a:cs typeface="Calibri"/>
                </a:rPr>
                <a:t>e</a:t>
              </a:r>
              <a:r>
                <a:rPr sz="1600" spc="-30" dirty="0">
                  <a:solidFill>
                    <a:srgbClr val="FFFFFF"/>
                  </a:solidFill>
                  <a:latin typeface="Calibri"/>
                  <a:cs typeface="Calibri"/>
                </a:rPr>
                <a:t>r</a:t>
              </a:r>
              <a:r>
                <a:rPr sz="1600" dirty="0">
                  <a:solidFill>
                    <a:srgbClr val="FFFFFF"/>
                  </a:solidFill>
                  <a:latin typeface="Calibri"/>
                  <a:cs typeface="Calibri"/>
                </a:rPr>
                <a:t>s</a:t>
              </a:r>
              <a:r>
                <a:rPr sz="1600" spc="-10" dirty="0">
                  <a:solidFill>
                    <a:srgbClr val="FFFFFF"/>
                  </a:solidFill>
                  <a:latin typeface="Calibri"/>
                  <a:cs typeface="Calibri"/>
                </a:rPr>
                <a:t>h</a:t>
              </a:r>
              <a:r>
                <a:rPr sz="1600" spc="5" dirty="0">
                  <a:solidFill>
                    <a:srgbClr val="FFFFFF"/>
                  </a:solidFill>
                  <a:latin typeface="Calibri"/>
                  <a:cs typeface="Calibri"/>
                </a:rPr>
                <a:t>ip</a:t>
              </a:r>
              <a:r>
                <a:rPr sz="1600" spc="25" dirty="0">
                  <a:solidFill>
                    <a:srgbClr val="FFFFFF"/>
                  </a:solidFill>
                  <a:latin typeface="Calibri"/>
                  <a:cs typeface="Calibri"/>
                </a:rPr>
                <a:t> </a:t>
              </a:r>
              <a:r>
                <a:rPr sz="1600" spc="5" dirty="0">
                  <a:solidFill>
                    <a:srgbClr val="FFFFFF"/>
                  </a:solidFill>
                  <a:latin typeface="Calibri"/>
                  <a:cs typeface="Calibri"/>
                </a:rPr>
                <a:t>a</a:t>
              </a:r>
              <a:r>
                <a:rPr sz="1600" spc="-5" dirty="0">
                  <a:solidFill>
                    <a:srgbClr val="FFFFFF"/>
                  </a:solidFill>
                  <a:latin typeface="Calibri"/>
                  <a:cs typeface="Calibri"/>
                </a:rPr>
                <a:t>n</a:t>
              </a:r>
              <a:r>
                <a:rPr sz="1600" spc="5" dirty="0">
                  <a:solidFill>
                    <a:srgbClr val="FFFFFF"/>
                  </a:solidFill>
                  <a:latin typeface="Calibri"/>
                  <a:cs typeface="Calibri"/>
                </a:rPr>
                <a:t>d</a:t>
              </a:r>
              <a:r>
                <a:rPr sz="1600" dirty="0">
                  <a:solidFill>
                    <a:srgbClr val="FFFFFF"/>
                  </a:solidFill>
                  <a:latin typeface="Calibri"/>
                  <a:cs typeface="Calibri"/>
                </a:rPr>
                <a:t> </a:t>
              </a:r>
              <a:r>
                <a:rPr sz="1600" spc="-10" dirty="0">
                  <a:solidFill>
                    <a:srgbClr val="FFFFFF"/>
                  </a:solidFill>
                  <a:latin typeface="Calibri"/>
                  <a:cs typeface="Calibri"/>
                </a:rPr>
                <a:t>g</a:t>
              </a:r>
              <a:r>
                <a:rPr sz="1600" spc="-5" dirty="0">
                  <a:solidFill>
                    <a:srgbClr val="FFFFFF"/>
                  </a:solidFill>
                  <a:latin typeface="Calibri"/>
                  <a:cs typeface="Calibri"/>
                </a:rPr>
                <a:t>o</a:t>
              </a:r>
              <a:r>
                <a:rPr sz="1600" spc="-20" dirty="0">
                  <a:solidFill>
                    <a:srgbClr val="FFFFFF"/>
                  </a:solidFill>
                  <a:latin typeface="Calibri"/>
                  <a:cs typeface="Calibri"/>
                </a:rPr>
                <a:t>v</a:t>
              </a:r>
              <a:r>
                <a:rPr sz="1600" spc="5" dirty="0">
                  <a:solidFill>
                    <a:srgbClr val="FFFFFF"/>
                  </a:solidFill>
                  <a:latin typeface="Calibri"/>
                  <a:cs typeface="Calibri"/>
                </a:rPr>
                <a:t>ern</a:t>
              </a:r>
              <a:r>
                <a:rPr sz="1600" spc="-5" dirty="0">
                  <a:solidFill>
                    <a:srgbClr val="FFFFFF"/>
                  </a:solidFill>
                  <a:latin typeface="Calibri"/>
                  <a:cs typeface="Calibri"/>
                </a:rPr>
                <a:t>a</a:t>
              </a:r>
              <a:r>
                <a:rPr sz="1600" dirty="0">
                  <a:solidFill>
                    <a:srgbClr val="FFFFFF"/>
                  </a:solidFill>
                  <a:latin typeface="Calibri"/>
                  <a:cs typeface="Calibri"/>
                </a:rPr>
                <a:t>n</a:t>
              </a:r>
              <a:r>
                <a:rPr sz="1600" spc="-5" dirty="0">
                  <a:solidFill>
                    <a:srgbClr val="FFFFFF"/>
                  </a:solidFill>
                  <a:latin typeface="Calibri"/>
                  <a:cs typeface="Calibri"/>
                </a:rPr>
                <a:t>c</a:t>
              </a:r>
              <a:r>
                <a:rPr sz="1600" spc="5" dirty="0">
                  <a:solidFill>
                    <a:srgbClr val="FFFFFF"/>
                  </a:solidFill>
                  <a:latin typeface="Calibri"/>
                  <a:cs typeface="Calibri"/>
                </a:rPr>
                <a:t>e</a:t>
              </a:r>
              <a:r>
                <a:rPr sz="1600" spc="30" dirty="0">
                  <a:solidFill>
                    <a:srgbClr val="FFFFFF"/>
                  </a:solidFill>
                  <a:latin typeface="Calibri"/>
                  <a:cs typeface="Calibri"/>
                </a:rPr>
                <a:t> </a:t>
              </a:r>
              <a:r>
                <a:rPr sz="1600" spc="-30" dirty="0">
                  <a:solidFill>
                    <a:srgbClr val="FFFFFF"/>
                  </a:solidFill>
                  <a:latin typeface="Calibri"/>
                  <a:cs typeface="Calibri"/>
                </a:rPr>
                <a:t>f</a:t>
              </a:r>
              <a:r>
                <a:rPr sz="1600" dirty="0">
                  <a:solidFill>
                    <a:srgbClr val="FFFFFF"/>
                  </a:solidFill>
                  <a:latin typeface="Calibri"/>
                  <a:cs typeface="Calibri"/>
                </a:rPr>
                <a:t>o</a:t>
              </a:r>
              <a:r>
                <a:rPr sz="1600" spc="5" dirty="0">
                  <a:solidFill>
                    <a:srgbClr val="FFFFFF"/>
                  </a:solidFill>
                  <a:latin typeface="Calibri"/>
                  <a:cs typeface="Calibri"/>
                </a:rPr>
                <a:t>r </a:t>
              </a:r>
              <a:r>
                <a:rPr sz="1600" spc="10" dirty="0">
                  <a:solidFill>
                    <a:srgbClr val="FFFFFF"/>
                  </a:solidFill>
                  <a:latin typeface="Calibri"/>
                  <a:cs typeface="Calibri"/>
                </a:rPr>
                <a:t>m</a:t>
              </a:r>
              <a:r>
                <a:rPr sz="1600" spc="-5" dirty="0">
                  <a:solidFill>
                    <a:srgbClr val="FFFFFF"/>
                  </a:solidFill>
                  <a:latin typeface="Calibri"/>
                  <a:cs typeface="Calibri"/>
                </a:rPr>
                <a:t>e</a:t>
              </a:r>
              <a:r>
                <a:rPr sz="1600" spc="-15" dirty="0">
                  <a:solidFill>
                    <a:srgbClr val="FFFFFF"/>
                  </a:solidFill>
                  <a:latin typeface="Calibri"/>
                  <a:cs typeface="Calibri"/>
                </a:rPr>
                <a:t>nt</a:t>
              </a:r>
              <a:r>
                <a:rPr sz="1600" spc="5" dirty="0">
                  <a:solidFill>
                    <a:srgbClr val="FFFFFF"/>
                  </a:solidFill>
                  <a:latin typeface="Calibri"/>
                  <a:cs typeface="Calibri"/>
                </a:rPr>
                <a:t>al</a:t>
              </a:r>
              <a:r>
                <a:rPr sz="1600" spc="20" dirty="0">
                  <a:solidFill>
                    <a:srgbClr val="FFFFFF"/>
                  </a:solidFill>
                  <a:latin typeface="Calibri"/>
                  <a:cs typeface="Calibri"/>
                </a:rPr>
                <a:t> </a:t>
              </a:r>
              <a:r>
                <a:rPr sz="1600" dirty="0">
                  <a:solidFill>
                    <a:srgbClr val="FFFFFF"/>
                  </a:solidFill>
                  <a:latin typeface="Calibri"/>
                  <a:cs typeface="Calibri"/>
                </a:rPr>
                <a:t>h</a:t>
              </a:r>
              <a:r>
                <a:rPr sz="1600" spc="-5" dirty="0">
                  <a:solidFill>
                    <a:srgbClr val="FFFFFF"/>
                  </a:solidFill>
                  <a:latin typeface="Calibri"/>
                  <a:cs typeface="Calibri"/>
                </a:rPr>
                <a:t>e</a:t>
              </a:r>
              <a:r>
                <a:rPr sz="1600" spc="5" dirty="0">
                  <a:solidFill>
                    <a:srgbClr val="FFFFFF"/>
                  </a:solidFill>
                  <a:latin typeface="Calibri"/>
                  <a:cs typeface="Calibri"/>
                </a:rPr>
                <a:t>alth</a:t>
              </a:r>
              <a:endParaRPr sz="1600" dirty="0">
                <a:latin typeface="Calibri"/>
                <a:cs typeface="Calibri"/>
              </a:endParaRPr>
            </a:p>
          </p:txBody>
        </p:sp>
        <p:sp>
          <p:nvSpPr>
            <p:cNvPr id="27" name="object 27"/>
            <p:cNvSpPr txBox="1"/>
            <p:nvPr/>
          </p:nvSpPr>
          <p:spPr>
            <a:xfrm>
              <a:off x="6625590" y="2667000"/>
              <a:ext cx="3905250" cy="878840"/>
            </a:xfrm>
            <a:prstGeom prst="rect">
              <a:avLst/>
            </a:prstGeom>
          </p:spPr>
          <p:txBody>
            <a:bodyPr vert="horz" wrap="square" lIns="0" tIns="0" rIns="0" bIns="0" rtlCol="0">
              <a:spAutoFit/>
            </a:bodyPr>
            <a:lstStyle/>
            <a:p>
              <a:pPr marL="12700" marR="5080">
                <a:lnSpc>
                  <a:spcPct val="117400"/>
                </a:lnSpc>
              </a:pPr>
              <a:r>
                <a:rPr sz="1600" spc="-140" dirty="0">
                  <a:solidFill>
                    <a:srgbClr val="FFFFFF"/>
                  </a:solidFill>
                  <a:latin typeface="Calibri"/>
                  <a:cs typeface="Calibri"/>
                </a:rPr>
                <a:t>T</a:t>
              </a:r>
              <a:r>
                <a:rPr sz="1600" spc="15" dirty="0">
                  <a:solidFill>
                    <a:srgbClr val="FFFFFF"/>
                  </a:solidFill>
                  <a:latin typeface="Calibri"/>
                  <a:cs typeface="Calibri"/>
                </a:rPr>
                <a:t>o</a:t>
              </a:r>
              <a:r>
                <a:rPr sz="1600" dirty="0">
                  <a:solidFill>
                    <a:srgbClr val="FFFFFF"/>
                  </a:solidFill>
                  <a:latin typeface="Calibri"/>
                  <a:cs typeface="Calibri"/>
                </a:rPr>
                <a:t> </a:t>
              </a:r>
              <a:r>
                <a:rPr sz="1600" spc="10" dirty="0">
                  <a:solidFill>
                    <a:srgbClr val="FFFFFF"/>
                  </a:solidFill>
                  <a:latin typeface="Calibri"/>
                  <a:cs typeface="Calibri"/>
                </a:rPr>
                <a:t>p</a:t>
              </a:r>
              <a:r>
                <a:rPr sz="1600" spc="-20" dirty="0">
                  <a:solidFill>
                    <a:srgbClr val="FFFFFF"/>
                  </a:solidFill>
                  <a:latin typeface="Calibri"/>
                  <a:cs typeface="Calibri"/>
                </a:rPr>
                <a:t>r</a:t>
              </a:r>
              <a:r>
                <a:rPr sz="1600" spc="5" dirty="0">
                  <a:solidFill>
                    <a:srgbClr val="FFFFFF"/>
                  </a:solidFill>
                  <a:latin typeface="Calibri"/>
                  <a:cs typeface="Calibri"/>
                </a:rPr>
                <a:t>o</a:t>
              </a:r>
              <a:r>
                <a:rPr sz="1600" spc="15" dirty="0">
                  <a:solidFill>
                    <a:srgbClr val="FFFFFF"/>
                  </a:solidFill>
                  <a:latin typeface="Calibri"/>
                  <a:cs typeface="Calibri"/>
                </a:rPr>
                <a:t>v</a:t>
              </a:r>
              <a:r>
                <a:rPr sz="1600" spc="-5" dirty="0">
                  <a:solidFill>
                    <a:srgbClr val="FFFFFF"/>
                  </a:solidFill>
                  <a:latin typeface="Calibri"/>
                  <a:cs typeface="Calibri"/>
                </a:rPr>
                <a:t>i</a:t>
              </a:r>
              <a:r>
                <a:rPr sz="1600" spc="10" dirty="0">
                  <a:solidFill>
                    <a:srgbClr val="FFFFFF"/>
                  </a:solidFill>
                  <a:latin typeface="Calibri"/>
                  <a:cs typeface="Calibri"/>
                </a:rPr>
                <a:t>d</a:t>
              </a:r>
              <a:r>
                <a:rPr sz="1600" spc="15" dirty="0">
                  <a:solidFill>
                    <a:srgbClr val="FFFFFF"/>
                  </a:solidFill>
                  <a:latin typeface="Calibri"/>
                  <a:cs typeface="Calibri"/>
                </a:rPr>
                <a:t>e </a:t>
              </a:r>
              <a:r>
                <a:rPr sz="1600" spc="-5" dirty="0">
                  <a:solidFill>
                    <a:srgbClr val="FFFFFF"/>
                  </a:solidFill>
                  <a:latin typeface="Calibri"/>
                  <a:cs typeface="Calibri"/>
                </a:rPr>
                <a:t>c</a:t>
              </a:r>
              <a:r>
                <a:rPr sz="1600" spc="20" dirty="0">
                  <a:solidFill>
                    <a:srgbClr val="FFFFFF"/>
                  </a:solidFill>
                  <a:latin typeface="Calibri"/>
                  <a:cs typeface="Calibri"/>
                </a:rPr>
                <a:t>omp</a:t>
              </a:r>
              <a:r>
                <a:rPr sz="1600" spc="-20" dirty="0">
                  <a:solidFill>
                    <a:srgbClr val="FFFFFF"/>
                  </a:solidFill>
                  <a:latin typeface="Calibri"/>
                  <a:cs typeface="Calibri"/>
                </a:rPr>
                <a:t>r</a:t>
              </a:r>
              <a:r>
                <a:rPr sz="1600" spc="15" dirty="0">
                  <a:solidFill>
                    <a:srgbClr val="FFFFFF"/>
                  </a:solidFill>
                  <a:latin typeface="Calibri"/>
                  <a:cs typeface="Calibri"/>
                </a:rPr>
                <a:t>eh</a:t>
              </a:r>
              <a:r>
                <a:rPr sz="1600" spc="5" dirty="0">
                  <a:solidFill>
                    <a:srgbClr val="FFFFFF"/>
                  </a:solidFill>
                  <a:latin typeface="Calibri"/>
                  <a:cs typeface="Calibri"/>
                </a:rPr>
                <a:t>e</a:t>
              </a:r>
              <a:r>
                <a:rPr sz="1600" spc="10" dirty="0">
                  <a:solidFill>
                    <a:srgbClr val="FFFFFF"/>
                  </a:solidFill>
                  <a:latin typeface="Calibri"/>
                  <a:cs typeface="Calibri"/>
                </a:rPr>
                <a:t>n</a:t>
              </a:r>
              <a:r>
                <a:rPr sz="1600" dirty="0">
                  <a:solidFill>
                    <a:srgbClr val="FFFFFF"/>
                  </a:solidFill>
                  <a:latin typeface="Calibri"/>
                  <a:cs typeface="Calibri"/>
                </a:rPr>
                <a:t>s</a:t>
              </a:r>
              <a:r>
                <a:rPr sz="1600" spc="5" dirty="0">
                  <a:solidFill>
                    <a:srgbClr val="FFFFFF"/>
                  </a:solidFill>
                  <a:latin typeface="Calibri"/>
                  <a:cs typeface="Calibri"/>
                </a:rPr>
                <a:t>i</a:t>
              </a:r>
              <a:r>
                <a:rPr sz="1600" spc="-5" dirty="0">
                  <a:solidFill>
                    <a:srgbClr val="FFFFFF"/>
                  </a:solidFill>
                  <a:latin typeface="Calibri"/>
                  <a:cs typeface="Calibri"/>
                </a:rPr>
                <a:t>v</a:t>
              </a:r>
              <a:r>
                <a:rPr sz="1600" spc="10" dirty="0">
                  <a:solidFill>
                    <a:srgbClr val="FFFFFF"/>
                  </a:solidFill>
                  <a:latin typeface="Calibri"/>
                  <a:cs typeface="Calibri"/>
                </a:rPr>
                <a:t>e,</a:t>
              </a:r>
              <a:r>
                <a:rPr sz="1600" spc="15" dirty="0">
                  <a:solidFill>
                    <a:srgbClr val="FFFFFF"/>
                  </a:solidFill>
                  <a:latin typeface="Calibri"/>
                  <a:cs typeface="Calibri"/>
                </a:rPr>
                <a:t> </a:t>
              </a:r>
              <a:r>
                <a:rPr sz="1600" spc="5" dirty="0">
                  <a:solidFill>
                    <a:srgbClr val="FFFFFF"/>
                  </a:solidFill>
                  <a:latin typeface="Calibri"/>
                  <a:cs typeface="Calibri"/>
                </a:rPr>
                <a:t>i</a:t>
              </a:r>
              <a:r>
                <a:rPr sz="1600" spc="-5" dirty="0">
                  <a:solidFill>
                    <a:srgbClr val="FFFFFF"/>
                  </a:solidFill>
                  <a:latin typeface="Calibri"/>
                  <a:cs typeface="Calibri"/>
                </a:rPr>
                <a:t>n</a:t>
              </a:r>
              <a:r>
                <a:rPr sz="1600" spc="-15" dirty="0">
                  <a:solidFill>
                    <a:srgbClr val="FFFFFF"/>
                  </a:solidFill>
                  <a:latin typeface="Calibri"/>
                  <a:cs typeface="Calibri"/>
                </a:rPr>
                <a:t>t</a:t>
              </a:r>
              <a:r>
                <a:rPr sz="1600" spc="15" dirty="0">
                  <a:solidFill>
                    <a:srgbClr val="FFFFFF"/>
                  </a:solidFill>
                  <a:latin typeface="Calibri"/>
                  <a:cs typeface="Calibri"/>
                </a:rPr>
                <a:t>eg</a:t>
              </a:r>
              <a:r>
                <a:rPr sz="1600" spc="-35" dirty="0">
                  <a:solidFill>
                    <a:srgbClr val="FFFFFF"/>
                  </a:solidFill>
                  <a:latin typeface="Calibri"/>
                  <a:cs typeface="Calibri"/>
                </a:rPr>
                <a:t>r</a:t>
              </a:r>
              <a:r>
                <a:rPr sz="1600" spc="-5" dirty="0">
                  <a:solidFill>
                    <a:srgbClr val="FFFFFF"/>
                  </a:solidFill>
                  <a:latin typeface="Calibri"/>
                  <a:cs typeface="Calibri"/>
                </a:rPr>
                <a:t>a</a:t>
              </a:r>
              <a:r>
                <a:rPr sz="1600" spc="-15" dirty="0">
                  <a:solidFill>
                    <a:srgbClr val="FFFFFF"/>
                  </a:solidFill>
                  <a:latin typeface="Calibri"/>
                  <a:cs typeface="Calibri"/>
                </a:rPr>
                <a:t>t</a:t>
              </a:r>
              <a:r>
                <a:rPr sz="1600" spc="15" dirty="0">
                  <a:solidFill>
                    <a:srgbClr val="FFFFFF"/>
                  </a:solidFill>
                  <a:latin typeface="Calibri"/>
                  <a:cs typeface="Calibri"/>
                </a:rPr>
                <a:t>ed a</a:t>
              </a:r>
              <a:r>
                <a:rPr sz="1600" spc="5" dirty="0">
                  <a:solidFill>
                    <a:srgbClr val="FFFFFF"/>
                  </a:solidFill>
                  <a:latin typeface="Calibri"/>
                  <a:cs typeface="Calibri"/>
                </a:rPr>
                <a:t>n</a:t>
              </a:r>
              <a:r>
                <a:rPr sz="1600" spc="15" dirty="0">
                  <a:solidFill>
                    <a:srgbClr val="FFFFFF"/>
                  </a:solidFill>
                  <a:latin typeface="Calibri"/>
                  <a:cs typeface="Calibri"/>
                </a:rPr>
                <a:t>d</a:t>
              </a:r>
              <a:r>
                <a:rPr sz="1600" spc="5" dirty="0">
                  <a:solidFill>
                    <a:srgbClr val="FFFFFF"/>
                  </a:solidFill>
                  <a:latin typeface="Calibri"/>
                  <a:cs typeface="Calibri"/>
                </a:rPr>
                <a:t> </a:t>
              </a:r>
              <a:r>
                <a:rPr sz="1600" spc="-15" dirty="0">
                  <a:solidFill>
                    <a:srgbClr val="FFFFFF"/>
                  </a:solidFill>
                  <a:latin typeface="Calibri"/>
                  <a:cs typeface="Calibri"/>
                </a:rPr>
                <a:t>r</a:t>
              </a:r>
              <a:r>
                <a:rPr sz="1600" spc="15" dirty="0">
                  <a:solidFill>
                    <a:srgbClr val="FFFFFF"/>
                  </a:solidFill>
                  <a:latin typeface="Calibri"/>
                  <a:cs typeface="Calibri"/>
                </a:rPr>
                <a:t>e</a:t>
              </a:r>
              <a:r>
                <a:rPr sz="1600" dirty="0">
                  <a:solidFill>
                    <a:srgbClr val="FFFFFF"/>
                  </a:solidFill>
                  <a:latin typeface="Calibri"/>
                  <a:cs typeface="Calibri"/>
                </a:rPr>
                <a:t>s</a:t>
              </a:r>
              <a:r>
                <a:rPr sz="1600" spc="10" dirty="0">
                  <a:solidFill>
                    <a:srgbClr val="FFFFFF"/>
                  </a:solidFill>
                  <a:latin typeface="Calibri"/>
                  <a:cs typeface="Calibri"/>
                </a:rPr>
                <a:t>ponsi</a:t>
              </a:r>
              <a:r>
                <a:rPr sz="1600" spc="-5" dirty="0">
                  <a:solidFill>
                    <a:srgbClr val="FFFFFF"/>
                  </a:solidFill>
                  <a:latin typeface="Calibri"/>
                  <a:cs typeface="Calibri"/>
                </a:rPr>
                <a:t>v</a:t>
              </a:r>
              <a:r>
                <a:rPr sz="1600" spc="15" dirty="0">
                  <a:solidFill>
                    <a:srgbClr val="FFFFFF"/>
                  </a:solidFill>
                  <a:latin typeface="Calibri"/>
                  <a:cs typeface="Calibri"/>
                </a:rPr>
                <a:t>e</a:t>
              </a:r>
              <a:r>
                <a:rPr sz="1600" spc="20" dirty="0">
                  <a:solidFill>
                    <a:srgbClr val="FFFFFF"/>
                  </a:solidFill>
                  <a:latin typeface="Calibri"/>
                  <a:cs typeface="Calibri"/>
                </a:rPr>
                <a:t> me</a:t>
              </a:r>
              <a:r>
                <a:rPr sz="1600" spc="-5" dirty="0">
                  <a:solidFill>
                    <a:srgbClr val="FFFFFF"/>
                  </a:solidFill>
                  <a:latin typeface="Calibri"/>
                  <a:cs typeface="Calibri"/>
                </a:rPr>
                <a:t>n</a:t>
              </a:r>
              <a:r>
                <a:rPr sz="1600" spc="-15" dirty="0">
                  <a:solidFill>
                    <a:srgbClr val="FFFFFF"/>
                  </a:solidFill>
                  <a:latin typeface="Calibri"/>
                  <a:cs typeface="Calibri"/>
                </a:rPr>
                <a:t>t</a:t>
              </a:r>
              <a:r>
                <a:rPr sz="1600" spc="10" dirty="0">
                  <a:solidFill>
                    <a:srgbClr val="FFFFFF"/>
                  </a:solidFill>
                  <a:latin typeface="Calibri"/>
                  <a:cs typeface="Calibri"/>
                </a:rPr>
                <a:t>al</a:t>
              </a:r>
              <a:r>
                <a:rPr sz="1600" dirty="0">
                  <a:solidFill>
                    <a:srgbClr val="FFFFFF"/>
                  </a:solidFill>
                  <a:latin typeface="Calibri"/>
                  <a:cs typeface="Calibri"/>
                </a:rPr>
                <a:t> </a:t>
              </a:r>
              <a:r>
                <a:rPr sz="1600" spc="10" dirty="0">
                  <a:solidFill>
                    <a:srgbClr val="FFFFFF"/>
                  </a:solidFill>
                  <a:latin typeface="Calibri"/>
                  <a:cs typeface="Calibri"/>
                </a:rPr>
                <a:t>health </a:t>
              </a:r>
              <a:r>
                <a:rPr sz="1600" spc="15" dirty="0">
                  <a:solidFill>
                    <a:srgbClr val="FFFFFF"/>
                  </a:solidFill>
                  <a:latin typeface="Calibri"/>
                  <a:cs typeface="Calibri"/>
                </a:rPr>
                <a:t>a</a:t>
              </a:r>
              <a:r>
                <a:rPr sz="1600" spc="5" dirty="0">
                  <a:solidFill>
                    <a:srgbClr val="FFFFFF"/>
                  </a:solidFill>
                  <a:latin typeface="Calibri"/>
                  <a:cs typeface="Calibri"/>
                </a:rPr>
                <a:t>n</a:t>
              </a:r>
              <a:r>
                <a:rPr sz="1600" spc="15" dirty="0">
                  <a:solidFill>
                    <a:srgbClr val="FFFFFF"/>
                  </a:solidFill>
                  <a:latin typeface="Calibri"/>
                  <a:cs typeface="Calibri"/>
                </a:rPr>
                <a:t>d </a:t>
              </a:r>
              <a:r>
                <a:rPr sz="1600" spc="5" dirty="0">
                  <a:solidFill>
                    <a:srgbClr val="FFFFFF"/>
                  </a:solidFill>
                  <a:latin typeface="Calibri"/>
                  <a:cs typeface="Calibri"/>
                </a:rPr>
                <a:t>social</a:t>
              </a:r>
              <a:r>
                <a:rPr sz="1600" spc="30" dirty="0">
                  <a:solidFill>
                    <a:srgbClr val="FFFFFF"/>
                  </a:solidFill>
                  <a:latin typeface="Calibri"/>
                  <a:cs typeface="Calibri"/>
                </a:rPr>
                <a:t> </a:t>
              </a:r>
              <a:r>
                <a:rPr sz="1600" spc="-5" dirty="0">
                  <a:solidFill>
                    <a:srgbClr val="FFFFFF"/>
                  </a:solidFill>
                  <a:latin typeface="Calibri"/>
                  <a:cs typeface="Calibri"/>
                </a:rPr>
                <a:t>c</a:t>
              </a:r>
              <a:r>
                <a:rPr sz="1600" spc="15" dirty="0">
                  <a:solidFill>
                    <a:srgbClr val="FFFFFF"/>
                  </a:solidFill>
                  <a:latin typeface="Calibri"/>
                  <a:cs typeface="Calibri"/>
                </a:rPr>
                <a:t>a</a:t>
              </a:r>
              <a:r>
                <a:rPr sz="1600" spc="-20" dirty="0">
                  <a:solidFill>
                    <a:srgbClr val="FFFFFF"/>
                  </a:solidFill>
                  <a:latin typeface="Calibri"/>
                  <a:cs typeface="Calibri"/>
                </a:rPr>
                <a:t>r</a:t>
              </a:r>
              <a:r>
                <a:rPr sz="1600" spc="15" dirty="0">
                  <a:solidFill>
                    <a:srgbClr val="FFFFFF"/>
                  </a:solidFill>
                  <a:latin typeface="Calibri"/>
                  <a:cs typeface="Calibri"/>
                </a:rPr>
                <a:t>e</a:t>
              </a:r>
              <a:r>
                <a:rPr sz="1600" spc="5" dirty="0">
                  <a:solidFill>
                    <a:srgbClr val="FFFFFF"/>
                  </a:solidFill>
                  <a:latin typeface="Calibri"/>
                  <a:cs typeface="Calibri"/>
                </a:rPr>
                <a:t> </a:t>
              </a:r>
              <a:r>
                <a:rPr sz="1600" spc="10" dirty="0">
                  <a:solidFill>
                    <a:srgbClr val="FFFFFF"/>
                  </a:solidFill>
                  <a:latin typeface="Calibri"/>
                  <a:cs typeface="Calibri"/>
                </a:rPr>
                <a:t>se</a:t>
              </a:r>
              <a:r>
                <a:rPr sz="1600" spc="20" dirty="0">
                  <a:solidFill>
                    <a:srgbClr val="FFFFFF"/>
                  </a:solidFill>
                  <a:latin typeface="Calibri"/>
                  <a:cs typeface="Calibri"/>
                </a:rPr>
                <a:t>r</a:t>
              </a:r>
              <a:r>
                <a:rPr sz="1600" spc="15" dirty="0">
                  <a:solidFill>
                    <a:srgbClr val="FFFFFF"/>
                  </a:solidFill>
                  <a:latin typeface="Calibri"/>
                  <a:cs typeface="Calibri"/>
                </a:rPr>
                <a:t>v</a:t>
              </a:r>
              <a:r>
                <a:rPr sz="1600" spc="-5" dirty="0">
                  <a:solidFill>
                    <a:srgbClr val="FFFFFF"/>
                  </a:solidFill>
                  <a:latin typeface="Calibri"/>
                  <a:cs typeface="Calibri"/>
                </a:rPr>
                <a:t>i</a:t>
              </a:r>
              <a:r>
                <a:rPr sz="1600" spc="15" dirty="0">
                  <a:solidFill>
                    <a:srgbClr val="FFFFFF"/>
                  </a:solidFill>
                  <a:latin typeface="Calibri"/>
                  <a:cs typeface="Calibri"/>
                </a:rPr>
                <a:t>ces</a:t>
              </a:r>
              <a:r>
                <a:rPr sz="1600" spc="30" dirty="0">
                  <a:solidFill>
                    <a:srgbClr val="FFFFFF"/>
                  </a:solidFill>
                  <a:latin typeface="Calibri"/>
                  <a:cs typeface="Calibri"/>
                </a:rPr>
                <a:t> </a:t>
              </a:r>
              <a:r>
                <a:rPr sz="1600" spc="10" dirty="0">
                  <a:solidFill>
                    <a:srgbClr val="FFFFFF"/>
                  </a:solidFill>
                  <a:latin typeface="Calibri"/>
                  <a:cs typeface="Calibri"/>
                </a:rPr>
                <a:t>in</a:t>
              </a:r>
              <a:r>
                <a:rPr sz="1600" dirty="0">
                  <a:solidFill>
                    <a:srgbClr val="FFFFFF"/>
                  </a:solidFill>
                  <a:latin typeface="Calibri"/>
                  <a:cs typeface="Calibri"/>
                </a:rPr>
                <a:t> c</a:t>
              </a:r>
              <a:r>
                <a:rPr sz="1600" spc="20" dirty="0">
                  <a:solidFill>
                    <a:srgbClr val="FFFFFF"/>
                  </a:solidFill>
                  <a:latin typeface="Calibri"/>
                  <a:cs typeface="Calibri"/>
                </a:rPr>
                <a:t>ommu</a:t>
              </a:r>
              <a:r>
                <a:rPr sz="1600" spc="5" dirty="0">
                  <a:solidFill>
                    <a:srgbClr val="FFFFFF"/>
                  </a:solidFill>
                  <a:latin typeface="Calibri"/>
                  <a:cs typeface="Calibri"/>
                </a:rPr>
                <a:t>nit</a:t>
              </a:r>
              <a:r>
                <a:rPr sz="1600" spc="10" dirty="0">
                  <a:solidFill>
                    <a:srgbClr val="FFFFFF"/>
                  </a:solidFill>
                  <a:latin typeface="Calibri"/>
                  <a:cs typeface="Calibri"/>
                </a:rPr>
                <a:t>y-b</a:t>
              </a:r>
              <a:r>
                <a:rPr sz="1600" spc="5" dirty="0">
                  <a:solidFill>
                    <a:srgbClr val="FFFFFF"/>
                  </a:solidFill>
                  <a:latin typeface="Calibri"/>
                  <a:cs typeface="Calibri"/>
                </a:rPr>
                <a:t>a</a:t>
              </a:r>
              <a:r>
                <a:rPr sz="1600" spc="10" dirty="0">
                  <a:solidFill>
                    <a:srgbClr val="FFFFFF"/>
                  </a:solidFill>
                  <a:latin typeface="Calibri"/>
                  <a:cs typeface="Calibri"/>
                </a:rPr>
                <a:t>se</a:t>
              </a:r>
              <a:r>
                <a:rPr sz="1600" spc="15" dirty="0">
                  <a:solidFill>
                    <a:srgbClr val="FFFFFF"/>
                  </a:solidFill>
                  <a:latin typeface="Calibri"/>
                  <a:cs typeface="Calibri"/>
                </a:rPr>
                <a:t>d</a:t>
              </a:r>
              <a:r>
                <a:rPr sz="1600" spc="30" dirty="0">
                  <a:solidFill>
                    <a:srgbClr val="FFFFFF"/>
                  </a:solidFill>
                  <a:latin typeface="Calibri"/>
                  <a:cs typeface="Calibri"/>
                </a:rPr>
                <a:t> </a:t>
              </a:r>
              <a:r>
                <a:rPr sz="1600" spc="5" dirty="0">
                  <a:solidFill>
                    <a:srgbClr val="FFFFFF"/>
                  </a:solidFill>
                  <a:latin typeface="Calibri"/>
                  <a:cs typeface="Calibri"/>
                </a:rPr>
                <a:t>s</a:t>
              </a:r>
              <a:r>
                <a:rPr sz="1600" spc="-5" dirty="0">
                  <a:solidFill>
                    <a:srgbClr val="FFFFFF"/>
                  </a:solidFill>
                  <a:latin typeface="Calibri"/>
                  <a:cs typeface="Calibri"/>
                </a:rPr>
                <a:t>e</a:t>
              </a:r>
              <a:r>
                <a:rPr sz="1600" spc="-15" dirty="0">
                  <a:solidFill>
                    <a:srgbClr val="FFFFFF"/>
                  </a:solidFill>
                  <a:latin typeface="Calibri"/>
                  <a:cs typeface="Calibri"/>
                </a:rPr>
                <a:t>t</a:t>
              </a:r>
              <a:r>
                <a:rPr sz="1600" spc="10" dirty="0">
                  <a:solidFill>
                    <a:srgbClr val="FFFFFF"/>
                  </a:solidFill>
                  <a:latin typeface="Calibri"/>
                  <a:cs typeface="Calibri"/>
                </a:rPr>
                <a:t>tin</a:t>
              </a:r>
              <a:r>
                <a:rPr sz="1600" spc="5" dirty="0">
                  <a:solidFill>
                    <a:srgbClr val="FFFFFF"/>
                  </a:solidFill>
                  <a:latin typeface="Calibri"/>
                  <a:cs typeface="Calibri"/>
                </a:rPr>
                <a:t>g</a:t>
              </a:r>
              <a:r>
                <a:rPr sz="1600" spc="10" dirty="0">
                  <a:solidFill>
                    <a:srgbClr val="FFFFFF"/>
                  </a:solidFill>
                  <a:latin typeface="Calibri"/>
                  <a:cs typeface="Calibri"/>
                </a:rPr>
                <a:t>s</a:t>
              </a:r>
              <a:endParaRPr sz="1600" dirty="0">
                <a:latin typeface="Calibri"/>
                <a:cs typeface="Calibri"/>
              </a:endParaRPr>
            </a:p>
          </p:txBody>
        </p:sp>
        <p:sp>
          <p:nvSpPr>
            <p:cNvPr id="28" name="object 28"/>
            <p:cNvSpPr txBox="1"/>
            <p:nvPr/>
          </p:nvSpPr>
          <p:spPr>
            <a:xfrm>
              <a:off x="6593585" y="3835146"/>
              <a:ext cx="3780154" cy="558294"/>
            </a:xfrm>
            <a:prstGeom prst="rect">
              <a:avLst/>
            </a:prstGeom>
          </p:spPr>
          <p:txBody>
            <a:bodyPr vert="horz" wrap="square" lIns="0" tIns="0" rIns="0" bIns="0" rtlCol="0">
              <a:spAutoFit/>
            </a:bodyPr>
            <a:lstStyle/>
            <a:p>
              <a:pPr marL="12700" marR="5080">
                <a:lnSpc>
                  <a:spcPct val="116799"/>
                </a:lnSpc>
              </a:pPr>
              <a:r>
                <a:rPr sz="1600" spc="-160" dirty="0">
                  <a:solidFill>
                    <a:srgbClr val="FFFFFF"/>
                  </a:solidFill>
                  <a:latin typeface="Calibri"/>
                  <a:cs typeface="Calibri"/>
                </a:rPr>
                <a:t>T</a:t>
              </a:r>
              <a:r>
                <a:rPr sz="1600" spc="5" dirty="0">
                  <a:solidFill>
                    <a:srgbClr val="FFFFFF"/>
                  </a:solidFill>
                  <a:latin typeface="Calibri"/>
                  <a:cs typeface="Calibri"/>
                </a:rPr>
                <a:t>o </a:t>
              </a:r>
              <a:r>
                <a:rPr sz="1600" dirty="0">
                  <a:solidFill>
                    <a:srgbClr val="FFFFFF"/>
                  </a:solidFill>
                  <a:latin typeface="Calibri"/>
                  <a:cs typeface="Calibri"/>
                </a:rPr>
                <a:t>impl</a:t>
              </a:r>
              <a:r>
                <a:rPr sz="1600" spc="5" dirty="0">
                  <a:solidFill>
                    <a:srgbClr val="FFFFFF"/>
                  </a:solidFill>
                  <a:latin typeface="Calibri"/>
                  <a:cs typeface="Calibri"/>
                </a:rPr>
                <a:t>e</a:t>
              </a:r>
              <a:r>
                <a:rPr sz="1600" dirty="0">
                  <a:solidFill>
                    <a:srgbClr val="FFFFFF"/>
                  </a:solidFill>
                  <a:latin typeface="Calibri"/>
                  <a:cs typeface="Calibri"/>
                </a:rPr>
                <a:t>m</a:t>
              </a:r>
              <a:r>
                <a:rPr sz="1600" spc="5" dirty="0">
                  <a:solidFill>
                    <a:srgbClr val="FFFFFF"/>
                  </a:solidFill>
                  <a:latin typeface="Calibri"/>
                  <a:cs typeface="Calibri"/>
                </a:rPr>
                <a:t>e</a:t>
              </a:r>
              <a:r>
                <a:rPr sz="1600" spc="-15" dirty="0">
                  <a:solidFill>
                    <a:srgbClr val="FFFFFF"/>
                  </a:solidFill>
                  <a:latin typeface="Calibri"/>
                  <a:cs typeface="Calibri"/>
                </a:rPr>
                <a:t>n</a:t>
              </a:r>
              <a:r>
                <a:rPr sz="1600" spc="5" dirty="0">
                  <a:solidFill>
                    <a:srgbClr val="FFFFFF"/>
                  </a:solidFill>
                  <a:latin typeface="Calibri"/>
                  <a:cs typeface="Calibri"/>
                </a:rPr>
                <a:t>t</a:t>
              </a:r>
              <a:r>
                <a:rPr sz="1600" spc="25" dirty="0">
                  <a:solidFill>
                    <a:srgbClr val="FFFFFF"/>
                  </a:solidFill>
                  <a:latin typeface="Calibri"/>
                  <a:cs typeface="Calibri"/>
                </a:rPr>
                <a:t> </a:t>
              </a:r>
              <a:r>
                <a:rPr sz="1600" spc="-25" dirty="0">
                  <a:solidFill>
                    <a:srgbClr val="FFFFFF"/>
                  </a:solidFill>
                  <a:latin typeface="Calibri"/>
                  <a:cs typeface="Calibri"/>
                </a:rPr>
                <a:t>s</a:t>
              </a:r>
              <a:r>
                <a:rPr sz="1600" spc="5" dirty="0">
                  <a:solidFill>
                    <a:srgbClr val="FFFFFF"/>
                  </a:solidFill>
                  <a:latin typeface="Calibri"/>
                  <a:cs typeface="Calibri"/>
                </a:rPr>
                <a:t>t</a:t>
              </a:r>
              <a:r>
                <a:rPr sz="1600" spc="-25" dirty="0">
                  <a:solidFill>
                    <a:srgbClr val="FFFFFF"/>
                  </a:solidFill>
                  <a:latin typeface="Calibri"/>
                  <a:cs typeface="Calibri"/>
                </a:rPr>
                <a:t>r</a:t>
              </a:r>
              <a:r>
                <a:rPr sz="1600" spc="-10" dirty="0">
                  <a:solidFill>
                    <a:srgbClr val="FFFFFF"/>
                  </a:solidFill>
                  <a:latin typeface="Calibri"/>
                  <a:cs typeface="Calibri"/>
                </a:rPr>
                <a:t>a</a:t>
              </a:r>
              <a:r>
                <a:rPr sz="1600" spc="-15" dirty="0">
                  <a:solidFill>
                    <a:srgbClr val="FFFFFF"/>
                  </a:solidFill>
                  <a:latin typeface="Calibri"/>
                  <a:cs typeface="Calibri"/>
                </a:rPr>
                <a:t>t</a:t>
              </a:r>
              <a:r>
                <a:rPr sz="1600" spc="5" dirty="0">
                  <a:solidFill>
                    <a:srgbClr val="FFFFFF"/>
                  </a:solidFill>
                  <a:latin typeface="Calibri"/>
                  <a:cs typeface="Calibri"/>
                </a:rPr>
                <a:t>egies</a:t>
              </a:r>
              <a:r>
                <a:rPr sz="1600" spc="10" dirty="0">
                  <a:solidFill>
                    <a:srgbClr val="FFFFFF"/>
                  </a:solidFill>
                  <a:latin typeface="Calibri"/>
                  <a:cs typeface="Calibri"/>
                </a:rPr>
                <a:t> </a:t>
              </a:r>
              <a:r>
                <a:rPr sz="1600" spc="-30" dirty="0">
                  <a:solidFill>
                    <a:srgbClr val="FFFFFF"/>
                  </a:solidFill>
                  <a:latin typeface="Calibri"/>
                  <a:cs typeface="Calibri"/>
                </a:rPr>
                <a:t>f</a:t>
              </a:r>
              <a:r>
                <a:rPr sz="1600" dirty="0">
                  <a:solidFill>
                    <a:srgbClr val="FFFFFF"/>
                  </a:solidFill>
                  <a:latin typeface="Calibri"/>
                  <a:cs typeface="Calibri"/>
                </a:rPr>
                <a:t>o</a:t>
              </a:r>
              <a:r>
                <a:rPr sz="1600" spc="5" dirty="0">
                  <a:solidFill>
                    <a:srgbClr val="FFFFFF"/>
                  </a:solidFill>
                  <a:latin typeface="Calibri"/>
                  <a:cs typeface="Calibri"/>
                </a:rPr>
                <a:t>r</a:t>
              </a:r>
              <a:r>
                <a:rPr sz="1600" spc="15" dirty="0">
                  <a:solidFill>
                    <a:srgbClr val="FFFFFF"/>
                  </a:solidFill>
                  <a:latin typeface="Calibri"/>
                  <a:cs typeface="Calibri"/>
                </a:rPr>
                <a:t> </a:t>
              </a:r>
              <a:r>
                <a:rPr sz="1600" dirty="0">
                  <a:solidFill>
                    <a:srgbClr val="FFFFFF"/>
                  </a:solidFill>
                  <a:latin typeface="Calibri"/>
                  <a:cs typeface="Calibri"/>
                </a:rPr>
                <a:t>p</a:t>
              </a:r>
              <a:r>
                <a:rPr sz="1600" spc="-35" dirty="0">
                  <a:solidFill>
                    <a:srgbClr val="FFFFFF"/>
                  </a:solidFill>
                  <a:latin typeface="Calibri"/>
                  <a:cs typeface="Calibri"/>
                </a:rPr>
                <a:t>r</a:t>
              </a:r>
              <a:r>
                <a:rPr sz="1600" spc="5" dirty="0">
                  <a:solidFill>
                    <a:srgbClr val="FFFFFF"/>
                  </a:solidFill>
                  <a:latin typeface="Calibri"/>
                  <a:cs typeface="Calibri"/>
                </a:rPr>
                <a:t>omotion a</a:t>
              </a:r>
              <a:r>
                <a:rPr sz="1600" spc="-5" dirty="0">
                  <a:solidFill>
                    <a:srgbClr val="FFFFFF"/>
                  </a:solidFill>
                  <a:latin typeface="Calibri"/>
                  <a:cs typeface="Calibri"/>
                </a:rPr>
                <a:t>n</a:t>
              </a:r>
              <a:r>
                <a:rPr sz="1600" spc="5" dirty="0">
                  <a:solidFill>
                    <a:srgbClr val="FFFFFF"/>
                  </a:solidFill>
                  <a:latin typeface="Calibri"/>
                  <a:cs typeface="Calibri"/>
                </a:rPr>
                <a:t>d </a:t>
              </a:r>
              <a:r>
                <a:rPr sz="1600" dirty="0">
                  <a:solidFill>
                    <a:srgbClr val="FFFFFF"/>
                  </a:solidFill>
                  <a:latin typeface="Calibri"/>
                  <a:cs typeface="Calibri"/>
                </a:rPr>
                <a:t>p</a:t>
              </a:r>
              <a:r>
                <a:rPr sz="1600" spc="-25" dirty="0">
                  <a:solidFill>
                    <a:srgbClr val="FFFFFF"/>
                  </a:solidFill>
                  <a:latin typeface="Calibri"/>
                  <a:cs typeface="Calibri"/>
                </a:rPr>
                <a:t>r</a:t>
              </a:r>
              <a:r>
                <a:rPr sz="1600" spc="-10" dirty="0">
                  <a:solidFill>
                    <a:srgbClr val="FFFFFF"/>
                  </a:solidFill>
                  <a:latin typeface="Calibri"/>
                  <a:cs typeface="Calibri"/>
                </a:rPr>
                <a:t>e</a:t>
              </a:r>
              <a:r>
                <a:rPr sz="1600" spc="-20" dirty="0">
                  <a:solidFill>
                    <a:srgbClr val="FFFFFF"/>
                  </a:solidFill>
                  <a:latin typeface="Calibri"/>
                  <a:cs typeface="Calibri"/>
                </a:rPr>
                <a:t>v</a:t>
              </a:r>
              <a:r>
                <a:rPr sz="1600" spc="5" dirty="0">
                  <a:solidFill>
                    <a:srgbClr val="FFFFFF"/>
                  </a:solidFill>
                  <a:latin typeface="Calibri"/>
                  <a:cs typeface="Calibri"/>
                </a:rPr>
                <a:t>e</a:t>
              </a:r>
              <a:r>
                <a:rPr sz="1600" spc="-15" dirty="0">
                  <a:solidFill>
                    <a:srgbClr val="FFFFFF"/>
                  </a:solidFill>
                  <a:latin typeface="Calibri"/>
                  <a:cs typeface="Calibri"/>
                </a:rPr>
                <a:t>n</a:t>
              </a:r>
              <a:r>
                <a:rPr sz="1600" spc="5" dirty="0">
                  <a:solidFill>
                    <a:srgbClr val="FFFFFF"/>
                  </a:solidFill>
                  <a:latin typeface="Calibri"/>
                  <a:cs typeface="Calibri"/>
                </a:rPr>
                <a:t>ti</a:t>
              </a:r>
              <a:r>
                <a:rPr sz="1600" spc="10" dirty="0">
                  <a:solidFill>
                    <a:srgbClr val="FFFFFF"/>
                  </a:solidFill>
                  <a:latin typeface="Calibri"/>
                  <a:cs typeface="Calibri"/>
                </a:rPr>
                <a:t>o</a:t>
              </a:r>
              <a:r>
                <a:rPr sz="1600" spc="5" dirty="0">
                  <a:solidFill>
                    <a:srgbClr val="FFFFFF"/>
                  </a:solidFill>
                  <a:latin typeface="Calibri"/>
                  <a:cs typeface="Calibri"/>
                </a:rPr>
                <a:t>n</a:t>
              </a:r>
              <a:r>
                <a:rPr sz="1600" spc="25" dirty="0">
                  <a:solidFill>
                    <a:srgbClr val="FFFFFF"/>
                  </a:solidFill>
                  <a:latin typeface="Calibri"/>
                  <a:cs typeface="Calibri"/>
                </a:rPr>
                <a:t> </a:t>
              </a:r>
              <a:r>
                <a:rPr sz="1600" spc="5" dirty="0">
                  <a:solidFill>
                    <a:srgbClr val="FFFFFF"/>
                  </a:solidFill>
                  <a:latin typeface="Calibri"/>
                  <a:cs typeface="Calibri"/>
                </a:rPr>
                <a:t>in </a:t>
              </a:r>
              <a:r>
                <a:rPr sz="1600" spc="10" dirty="0">
                  <a:solidFill>
                    <a:srgbClr val="FFFFFF"/>
                  </a:solidFill>
                  <a:latin typeface="Calibri"/>
                  <a:cs typeface="Calibri"/>
                </a:rPr>
                <a:t>m</a:t>
              </a:r>
              <a:r>
                <a:rPr sz="1600" spc="-5" dirty="0">
                  <a:solidFill>
                    <a:srgbClr val="FFFFFF"/>
                  </a:solidFill>
                  <a:latin typeface="Calibri"/>
                  <a:cs typeface="Calibri"/>
                </a:rPr>
                <a:t>e</a:t>
              </a:r>
              <a:r>
                <a:rPr sz="1600" spc="-15" dirty="0">
                  <a:solidFill>
                    <a:srgbClr val="FFFFFF"/>
                  </a:solidFill>
                  <a:latin typeface="Calibri"/>
                  <a:cs typeface="Calibri"/>
                </a:rPr>
                <a:t>nt</a:t>
              </a:r>
              <a:r>
                <a:rPr sz="1600" spc="5" dirty="0">
                  <a:solidFill>
                    <a:srgbClr val="FFFFFF"/>
                  </a:solidFill>
                  <a:latin typeface="Calibri"/>
                  <a:cs typeface="Calibri"/>
                </a:rPr>
                <a:t>al </a:t>
              </a:r>
              <a:r>
                <a:rPr sz="1600" dirty="0">
                  <a:solidFill>
                    <a:srgbClr val="FFFFFF"/>
                  </a:solidFill>
                  <a:latin typeface="Calibri"/>
                  <a:cs typeface="Calibri"/>
                </a:rPr>
                <a:t>he</a:t>
              </a:r>
              <a:r>
                <a:rPr sz="1600" spc="-5" dirty="0">
                  <a:solidFill>
                    <a:srgbClr val="FFFFFF"/>
                  </a:solidFill>
                  <a:latin typeface="Calibri"/>
                  <a:cs typeface="Calibri"/>
                </a:rPr>
                <a:t>a</a:t>
              </a:r>
              <a:r>
                <a:rPr sz="1600" spc="5" dirty="0">
                  <a:solidFill>
                    <a:srgbClr val="FFFFFF"/>
                  </a:solidFill>
                  <a:latin typeface="Calibri"/>
                  <a:cs typeface="Calibri"/>
                </a:rPr>
                <a:t>lth</a:t>
              </a:r>
              <a:endParaRPr sz="1600" dirty="0">
                <a:latin typeface="Calibri"/>
                <a:cs typeface="Calibri"/>
              </a:endParaRPr>
            </a:p>
          </p:txBody>
        </p:sp>
        <p:sp>
          <p:nvSpPr>
            <p:cNvPr id="29" name="object 29"/>
            <p:cNvSpPr txBox="1"/>
            <p:nvPr/>
          </p:nvSpPr>
          <p:spPr>
            <a:xfrm>
              <a:off x="5903214" y="4949259"/>
              <a:ext cx="344170" cy="502920"/>
            </a:xfrm>
            <a:prstGeom prst="rect">
              <a:avLst/>
            </a:prstGeom>
          </p:spPr>
          <p:txBody>
            <a:bodyPr vert="horz" wrap="square" lIns="0" tIns="0" rIns="0" bIns="0" rtlCol="0">
              <a:spAutoFit/>
            </a:bodyPr>
            <a:lstStyle/>
            <a:p>
              <a:pPr marL="12700">
                <a:lnSpc>
                  <a:spcPct val="100000"/>
                </a:lnSpc>
              </a:pPr>
              <a:r>
                <a:rPr sz="3750" b="1" dirty="0">
                  <a:solidFill>
                    <a:srgbClr val="FFFFFF"/>
                  </a:solidFill>
                  <a:latin typeface="Arial Black"/>
                  <a:cs typeface="Arial Black"/>
                </a:rPr>
                <a:t>4</a:t>
              </a:r>
              <a:endParaRPr sz="3750" dirty="0">
                <a:latin typeface="Arial Black"/>
                <a:cs typeface="Arial Black"/>
              </a:endParaRPr>
            </a:p>
          </p:txBody>
        </p:sp>
        <p:sp>
          <p:nvSpPr>
            <p:cNvPr id="30" name="object 30"/>
            <p:cNvSpPr txBox="1"/>
            <p:nvPr/>
          </p:nvSpPr>
          <p:spPr>
            <a:xfrm>
              <a:off x="6593585" y="4908422"/>
              <a:ext cx="3945254" cy="558294"/>
            </a:xfrm>
            <a:prstGeom prst="rect">
              <a:avLst/>
            </a:prstGeom>
          </p:spPr>
          <p:txBody>
            <a:bodyPr vert="horz" wrap="square" lIns="0" tIns="0" rIns="0" bIns="0" rtlCol="0">
              <a:spAutoFit/>
            </a:bodyPr>
            <a:lstStyle/>
            <a:p>
              <a:pPr marL="12700" marR="5080">
                <a:lnSpc>
                  <a:spcPct val="116799"/>
                </a:lnSpc>
              </a:pPr>
              <a:r>
                <a:rPr sz="1600" spc="-160" dirty="0">
                  <a:solidFill>
                    <a:srgbClr val="FFFFFF"/>
                  </a:solidFill>
                  <a:latin typeface="Calibri"/>
                  <a:cs typeface="Calibri"/>
                </a:rPr>
                <a:t>T</a:t>
              </a:r>
              <a:r>
                <a:rPr sz="1600" spc="5" dirty="0">
                  <a:solidFill>
                    <a:srgbClr val="FFFFFF"/>
                  </a:solidFill>
                  <a:latin typeface="Calibri"/>
                  <a:cs typeface="Calibri"/>
                </a:rPr>
                <a:t>o </a:t>
              </a:r>
              <a:r>
                <a:rPr sz="1600" spc="-30" dirty="0">
                  <a:solidFill>
                    <a:srgbClr val="FFFFFF"/>
                  </a:solidFill>
                  <a:latin typeface="Calibri"/>
                  <a:cs typeface="Calibri"/>
                </a:rPr>
                <a:t>s</a:t>
              </a:r>
              <a:r>
                <a:rPr sz="1600" spc="5" dirty="0">
                  <a:solidFill>
                    <a:srgbClr val="FFFFFF"/>
                  </a:solidFill>
                  <a:latin typeface="Calibri"/>
                  <a:cs typeface="Calibri"/>
                </a:rPr>
                <a:t>t</a:t>
              </a:r>
              <a:r>
                <a:rPr sz="1600" spc="-15" dirty="0">
                  <a:solidFill>
                    <a:srgbClr val="FFFFFF"/>
                  </a:solidFill>
                  <a:latin typeface="Calibri"/>
                  <a:cs typeface="Calibri"/>
                </a:rPr>
                <a:t>r</a:t>
              </a:r>
              <a:r>
                <a:rPr sz="1600" spc="5" dirty="0">
                  <a:solidFill>
                    <a:srgbClr val="FFFFFF"/>
                  </a:solidFill>
                  <a:latin typeface="Calibri"/>
                  <a:cs typeface="Calibri"/>
                </a:rPr>
                <a:t>e</a:t>
              </a:r>
              <a:r>
                <a:rPr sz="1600" spc="-5" dirty="0">
                  <a:solidFill>
                    <a:srgbClr val="FFFFFF"/>
                  </a:solidFill>
                  <a:latin typeface="Calibri"/>
                  <a:cs typeface="Calibri"/>
                </a:rPr>
                <a:t>n</a:t>
              </a:r>
              <a:r>
                <a:rPr sz="1600" spc="-20" dirty="0">
                  <a:solidFill>
                    <a:srgbClr val="FFFFFF"/>
                  </a:solidFill>
                  <a:latin typeface="Calibri"/>
                  <a:cs typeface="Calibri"/>
                </a:rPr>
                <a:t>g</a:t>
              </a:r>
              <a:r>
                <a:rPr sz="1600" spc="5" dirty="0">
                  <a:solidFill>
                    <a:srgbClr val="FFFFFF"/>
                  </a:solidFill>
                  <a:latin typeface="Calibri"/>
                  <a:cs typeface="Calibri"/>
                </a:rPr>
                <a:t>then</a:t>
              </a:r>
              <a:r>
                <a:rPr sz="1600" spc="15" dirty="0">
                  <a:solidFill>
                    <a:srgbClr val="FFFFFF"/>
                  </a:solidFill>
                  <a:latin typeface="Calibri"/>
                  <a:cs typeface="Calibri"/>
                </a:rPr>
                <a:t> </a:t>
              </a:r>
              <a:r>
                <a:rPr sz="1600" dirty="0">
                  <a:solidFill>
                    <a:srgbClr val="FFFFFF"/>
                  </a:solidFill>
                  <a:latin typeface="Calibri"/>
                  <a:cs typeface="Calibri"/>
                </a:rPr>
                <a:t>i</a:t>
              </a:r>
              <a:r>
                <a:rPr sz="1600" spc="-15" dirty="0">
                  <a:solidFill>
                    <a:srgbClr val="FFFFFF"/>
                  </a:solidFill>
                  <a:latin typeface="Calibri"/>
                  <a:cs typeface="Calibri"/>
                </a:rPr>
                <a:t>n</a:t>
              </a:r>
              <a:r>
                <a:rPr sz="1600" spc="-30" dirty="0">
                  <a:solidFill>
                    <a:srgbClr val="FFFFFF"/>
                  </a:solidFill>
                  <a:latin typeface="Calibri"/>
                  <a:cs typeface="Calibri"/>
                </a:rPr>
                <a:t>f</a:t>
              </a:r>
              <a:r>
                <a:rPr sz="1600" spc="5" dirty="0">
                  <a:solidFill>
                    <a:srgbClr val="FFFFFF"/>
                  </a:solidFill>
                  <a:latin typeface="Calibri"/>
                  <a:cs typeface="Calibri"/>
                </a:rPr>
                <a:t>orm</a:t>
              </a:r>
              <a:r>
                <a:rPr sz="1600" spc="-10" dirty="0">
                  <a:solidFill>
                    <a:srgbClr val="FFFFFF"/>
                  </a:solidFill>
                  <a:latin typeface="Calibri"/>
                  <a:cs typeface="Calibri"/>
                </a:rPr>
                <a:t>a</a:t>
              </a:r>
              <a:r>
                <a:rPr sz="1600" spc="5" dirty="0">
                  <a:solidFill>
                    <a:srgbClr val="FFFFFF"/>
                  </a:solidFill>
                  <a:latin typeface="Calibri"/>
                  <a:cs typeface="Calibri"/>
                </a:rPr>
                <a:t>ti</a:t>
              </a:r>
              <a:r>
                <a:rPr sz="1600" spc="10" dirty="0">
                  <a:solidFill>
                    <a:srgbClr val="FFFFFF"/>
                  </a:solidFill>
                  <a:latin typeface="Calibri"/>
                  <a:cs typeface="Calibri"/>
                </a:rPr>
                <a:t>o</a:t>
              </a:r>
              <a:r>
                <a:rPr sz="1600" spc="5" dirty="0">
                  <a:solidFill>
                    <a:srgbClr val="FFFFFF"/>
                  </a:solidFill>
                  <a:latin typeface="Calibri"/>
                  <a:cs typeface="Calibri"/>
                </a:rPr>
                <a:t>n</a:t>
              </a:r>
              <a:r>
                <a:rPr sz="1600" spc="15" dirty="0">
                  <a:solidFill>
                    <a:srgbClr val="FFFFFF"/>
                  </a:solidFill>
                  <a:latin typeface="Calibri"/>
                  <a:cs typeface="Calibri"/>
                </a:rPr>
                <a:t> </a:t>
              </a:r>
              <a:r>
                <a:rPr sz="1600" spc="-40" dirty="0">
                  <a:solidFill>
                    <a:srgbClr val="FFFFFF"/>
                  </a:solidFill>
                  <a:latin typeface="Calibri"/>
                  <a:cs typeface="Calibri"/>
                </a:rPr>
                <a:t>s</a:t>
              </a:r>
              <a:r>
                <a:rPr sz="1600" spc="-10" dirty="0">
                  <a:solidFill>
                    <a:srgbClr val="FFFFFF"/>
                  </a:solidFill>
                  <a:latin typeface="Calibri"/>
                  <a:cs typeface="Calibri"/>
                </a:rPr>
                <a:t>y</a:t>
              </a:r>
              <a:r>
                <a:rPr sz="1600" spc="-25" dirty="0">
                  <a:solidFill>
                    <a:srgbClr val="FFFFFF"/>
                  </a:solidFill>
                  <a:latin typeface="Calibri"/>
                  <a:cs typeface="Calibri"/>
                </a:rPr>
                <a:t>s</a:t>
              </a:r>
              <a:r>
                <a:rPr sz="1600" spc="-15" dirty="0">
                  <a:solidFill>
                    <a:srgbClr val="FFFFFF"/>
                  </a:solidFill>
                  <a:latin typeface="Calibri"/>
                  <a:cs typeface="Calibri"/>
                </a:rPr>
                <a:t>t</a:t>
              </a:r>
              <a:r>
                <a:rPr sz="1600" spc="5" dirty="0">
                  <a:solidFill>
                    <a:srgbClr val="FFFFFF"/>
                  </a:solidFill>
                  <a:latin typeface="Calibri"/>
                  <a:cs typeface="Calibri"/>
                </a:rPr>
                <a:t>e</a:t>
              </a:r>
              <a:r>
                <a:rPr sz="1600" dirty="0">
                  <a:solidFill>
                    <a:srgbClr val="FFFFFF"/>
                  </a:solidFill>
                  <a:latin typeface="Calibri"/>
                  <a:cs typeface="Calibri"/>
                </a:rPr>
                <a:t>ms,</a:t>
              </a:r>
              <a:r>
                <a:rPr sz="1600" spc="-5" dirty="0">
                  <a:solidFill>
                    <a:srgbClr val="FFFFFF"/>
                  </a:solidFill>
                  <a:latin typeface="Calibri"/>
                  <a:cs typeface="Calibri"/>
                </a:rPr>
                <a:t> </a:t>
              </a:r>
              <a:r>
                <a:rPr sz="1600" spc="-10" dirty="0">
                  <a:solidFill>
                    <a:srgbClr val="FFFFFF"/>
                  </a:solidFill>
                  <a:latin typeface="Calibri"/>
                  <a:cs typeface="Calibri"/>
                </a:rPr>
                <a:t>e</a:t>
              </a:r>
              <a:r>
                <a:rPr sz="1600" spc="5" dirty="0">
                  <a:solidFill>
                    <a:srgbClr val="FFFFFF"/>
                  </a:solidFill>
                  <a:latin typeface="Calibri"/>
                  <a:cs typeface="Calibri"/>
                </a:rPr>
                <a:t>vi</a:t>
              </a:r>
              <a:r>
                <a:rPr sz="1600" spc="-5" dirty="0">
                  <a:solidFill>
                    <a:srgbClr val="FFFFFF"/>
                  </a:solidFill>
                  <a:latin typeface="Calibri"/>
                  <a:cs typeface="Calibri"/>
                </a:rPr>
                <a:t>d</a:t>
              </a:r>
              <a:r>
                <a:rPr sz="1600" spc="5" dirty="0">
                  <a:solidFill>
                    <a:srgbClr val="FFFFFF"/>
                  </a:solidFill>
                  <a:latin typeface="Calibri"/>
                  <a:cs typeface="Calibri"/>
                </a:rPr>
                <a:t>e</a:t>
              </a:r>
              <a:r>
                <a:rPr sz="1600" spc="-5" dirty="0">
                  <a:solidFill>
                    <a:srgbClr val="FFFFFF"/>
                  </a:solidFill>
                  <a:latin typeface="Calibri"/>
                  <a:cs typeface="Calibri"/>
                </a:rPr>
                <a:t>n</a:t>
              </a:r>
              <a:r>
                <a:rPr sz="1600" spc="5" dirty="0">
                  <a:solidFill>
                    <a:srgbClr val="FFFFFF"/>
                  </a:solidFill>
                  <a:latin typeface="Calibri"/>
                  <a:cs typeface="Calibri"/>
                </a:rPr>
                <a:t>ce</a:t>
              </a:r>
              <a:r>
                <a:rPr sz="1600" spc="25" dirty="0">
                  <a:solidFill>
                    <a:srgbClr val="FFFFFF"/>
                  </a:solidFill>
                  <a:latin typeface="Calibri"/>
                  <a:cs typeface="Calibri"/>
                </a:rPr>
                <a:t> </a:t>
              </a:r>
              <a:r>
                <a:rPr sz="1600" spc="5" dirty="0">
                  <a:solidFill>
                    <a:srgbClr val="FFFFFF"/>
                  </a:solidFill>
                  <a:latin typeface="Calibri"/>
                  <a:cs typeface="Calibri"/>
                </a:rPr>
                <a:t>a</a:t>
              </a:r>
              <a:r>
                <a:rPr sz="1600" spc="-5" dirty="0">
                  <a:solidFill>
                    <a:srgbClr val="FFFFFF"/>
                  </a:solidFill>
                  <a:latin typeface="Calibri"/>
                  <a:cs typeface="Calibri"/>
                </a:rPr>
                <a:t>n</a:t>
              </a:r>
              <a:r>
                <a:rPr sz="1600" spc="5" dirty="0">
                  <a:solidFill>
                    <a:srgbClr val="FFFFFF"/>
                  </a:solidFill>
                  <a:latin typeface="Calibri"/>
                  <a:cs typeface="Calibri"/>
                </a:rPr>
                <a:t>d </a:t>
              </a:r>
              <a:r>
                <a:rPr sz="1600" spc="-15" dirty="0">
                  <a:solidFill>
                    <a:srgbClr val="FFFFFF"/>
                  </a:solidFill>
                  <a:latin typeface="Calibri"/>
                  <a:cs typeface="Calibri"/>
                </a:rPr>
                <a:t>r</a:t>
              </a:r>
              <a:r>
                <a:rPr sz="1600" spc="5" dirty="0">
                  <a:solidFill>
                    <a:srgbClr val="FFFFFF"/>
                  </a:solidFill>
                  <a:latin typeface="Calibri"/>
                  <a:cs typeface="Calibri"/>
                </a:rPr>
                <a:t>e</a:t>
              </a:r>
              <a:r>
                <a:rPr sz="1600" spc="-5" dirty="0">
                  <a:solidFill>
                    <a:srgbClr val="FFFFFF"/>
                  </a:solidFill>
                  <a:latin typeface="Calibri"/>
                  <a:cs typeface="Calibri"/>
                </a:rPr>
                <a:t>s</a:t>
              </a:r>
              <a:r>
                <a:rPr sz="1600" spc="5" dirty="0">
                  <a:solidFill>
                    <a:srgbClr val="FFFFFF"/>
                  </a:solidFill>
                  <a:latin typeface="Calibri"/>
                  <a:cs typeface="Calibri"/>
                </a:rPr>
                <a:t>ea</a:t>
              </a:r>
              <a:r>
                <a:rPr sz="1600" spc="-25" dirty="0">
                  <a:solidFill>
                    <a:srgbClr val="FFFFFF"/>
                  </a:solidFill>
                  <a:latin typeface="Calibri"/>
                  <a:cs typeface="Calibri"/>
                </a:rPr>
                <a:t>r</a:t>
              </a:r>
              <a:r>
                <a:rPr sz="1600" spc="5" dirty="0">
                  <a:solidFill>
                    <a:srgbClr val="FFFFFF"/>
                  </a:solidFill>
                  <a:latin typeface="Calibri"/>
                  <a:cs typeface="Calibri"/>
                </a:rPr>
                <a:t>ch</a:t>
              </a:r>
              <a:r>
                <a:rPr sz="1600" spc="10" dirty="0">
                  <a:solidFill>
                    <a:srgbClr val="FFFFFF"/>
                  </a:solidFill>
                  <a:latin typeface="Calibri"/>
                  <a:cs typeface="Calibri"/>
                </a:rPr>
                <a:t> </a:t>
              </a:r>
              <a:r>
                <a:rPr sz="1600" spc="-30" dirty="0">
                  <a:solidFill>
                    <a:srgbClr val="FFFFFF"/>
                  </a:solidFill>
                  <a:latin typeface="Calibri"/>
                  <a:cs typeface="Calibri"/>
                </a:rPr>
                <a:t>f</a:t>
              </a:r>
              <a:r>
                <a:rPr sz="1600" dirty="0">
                  <a:solidFill>
                    <a:srgbClr val="FFFFFF"/>
                  </a:solidFill>
                  <a:latin typeface="Calibri"/>
                  <a:cs typeface="Calibri"/>
                </a:rPr>
                <a:t>o</a:t>
              </a:r>
              <a:r>
                <a:rPr sz="1600" spc="5" dirty="0">
                  <a:solidFill>
                    <a:srgbClr val="FFFFFF"/>
                  </a:solidFill>
                  <a:latin typeface="Calibri"/>
                  <a:cs typeface="Calibri"/>
                </a:rPr>
                <a:t>r </a:t>
              </a:r>
              <a:r>
                <a:rPr sz="1600" spc="10" dirty="0">
                  <a:solidFill>
                    <a:srgbClr val="FFFFFF"/>
                  </a:solidFill>
                  <a:latin typeface="Calibri"/>
                  <a:cs typeface="Calibri"/>
                </a:rPr>
                <a:t>m</a:t>
              </a:r>
              <a:r>
                <a:rPr sz="1600" spc="-5" dirty="0">
                  <a:solidFill>
                    <a:srgbClr val="FFFFFF"/>
                  </a:solidFill>
                  <a:latin typeface="Calibri"/>
                  <a:cs typeface="Calibri"/>
                </a:rPr>
                <a:t>e</a:t>
              </a:r>
              <a:r>
                <a:rPr sz="1600" spc="-15" dirty="0">
                  <a:solidFill>
                    <a:srgbClr val="FFFFFF"/>
                  </a:solidFill>
                  <a:latin typeface="Calibri"/>
                  <a:cs typeface="Calibri"/>
                </a:rPr>
                <a:t>nt</a:t>
              </a:r>
              <a:r>
                <a:rPr sz="1600" spc="5" dirty="0">
                  <a:solidFill>
                    <a:srgbClr val="FFFFFF"/>
                  </a:solidFill>
                  <a:latin typeface="Calibri"/>
                  <a:cs typeface="Calibri"/>
                </a:rPr>
                <a:t>al </a:t>
              </a:r>
              <a:r>
                <a:rPr sz="1600" dirty="0">
                  <a:solidFill>
                    <a:srgbClr val="FFFFFF"/>
                  </a:solidFill>
                  <a:latin typeface="Calibri"/>
                  <a:cs typeface="Calibri"/>
                </a:rPr>
                <a:t>he</a:t>
              </a:r>
              <a:r>
                <a:rPr sz="1600" spc="-5" dirty="0">
                  <a:solidFill>
                    <a:srgbClr val="FFFFFF"/>
                  </a:solidFill>
                  <a:latin typeface="Calibri"/>
                  <a:cs typeface="Calibri"/>
                </a:rPr>
                <a:t>a</a:t>
              </a:r>
              <a:r>
                <a:rPr sz="1600" spc="5" dirty="0">
                  <a:solidFill>
                    <a:srgbClr val="FFFFFF"/>
                  </a:solidFill>
                  <a:latin typeface="Calibri"/>
                  <a:cs typeface="Calibri"/>
                </a:rPr>
                <a:t>lth</a:t>
              </a:r>
              <a:endParaRPr sz="1600" dirty="0">
                <a:latin typeface="Calibri"/>
                <a:cs typeface="Calibri"/>
              </a:endParaRPr>
            </a:p>
          </p:txBody>
        </p:sp>
        <p:sp>
          <p:nvSpPr>
            <p:cNvPr id="31" name="object 31"/>
            <p:cNvSpPr txBox="1"/>
            <p:nvPr/>
          </p:nvSpPr>
          <p:spPr>
            <a:xfrm>
              <a:off x="4811769" y="2105494"/>
              <a:ext cx="546735" cy="3052445"/>
            </a:xfrm>
            <a:prstGeom prst="rect">
              <a:avLst/>
            </a:prstGeom>
          </p:spPr>
          <p:txBody>
            <a:bodyPr vert="vert270" wrap="square" lIns="0" tIns="0" rIns="0" bIns="0" rtlCol="0">
              <a:spAutoFit/>
            </a:bodyPr>
            <a:lstStyle/>
            <a:p>
              <a:pPr marL="12700">
                <a:lnSpc>
                  <a:spcPct val="100000"/>
                </a:lnSpc>
              </a:pPr>
              <a:r>
                <a:rPr sz="4100" b="1" dirty="0">
                  <a:solidFill>
                    <a:srgbClr val="FFFFFF"/>
                  </a:solidFill>
                  <a:latin typeface="Arial Black"/>
                  <a:cs typeface="Arial Black"/>
                </a:rPr>
                <a:t>Objecti</a:t>
              </a:r>
              <a:r>
                <a:rPr sz="4100" b="1" spc="-110" dirty="0">
                  <a:solidFill>
                    <a:srgbClr val="FFFFFF"/>
                  </a:solidFill>
                  <a:latin typeface="Arial Black"/>
                  <a:cs typeface="Arial Black"/>
                </a:rPr>
                <a:t>v</a:t>
              </a:r>
              <a:r>
                <a:rPr sz="4100" b="1" dirty="0">
                  <a:solidFill>
                    <a:srgbClr val="FFFFFF"/>
                  </a:solidFill>
                  <a:latin typeface="Arial Black"/>
                  <a:cs typeface="Arial Black"/>
                </a:rPr>
                <a:t>es</a:t>
              </a:r>
              <a:endParaRPr sz="4100" dirty="0">
                <a:latin typeface="Arial Black"/>
                <a:cs typeface="Arial Black"/>
              </a:endParaRPr>
            </a:p>
          </p:txBody>
        </p:sp>
        <p:sp>
          <p:nvSpPr>
            <p:cNvPr id="32" name="object 32"/>
            <p:cNvSpPr/>
            <p:nvPr/>
          </p:nvSpPr>
          <p:spPr>
            <a:xfrm>
              <a:off x="1700783" y="1685543"/>
              <a:ext cx="2612135" cy="3694176"/>
            </a:xfrm>
            <a:prstGeom prst="rect">
              <a:avLst/>
            </a:prstGeom>
            <a:blipFill>
              <a:blip r:embed="rId10" cstate="print"/>
              <a:stretch>
                <a:fillRect/>
              </a:stretch>
            </a:blipFill>
          </p:spPr>
          <p:txBody>
            <a:bodyPr wrap="square" lIns="0" tIns="0" rIns="0" bIns="0" rtlCol="0"/>
            <a:lstStyle/>
            <a:p>
              <a:endParaRPr/>
            </a:p>
          </p:txBody>
        </p:sp>
        <p:sp>
          <p:nvSpPr>
            <p:cNvPr id="40" name="object 29">
              <a:extLst>
                <a:ext uri="{FF2B5EF4-FFF2-40B4-BE49-F238E27FC236}">
                  <a16:creationId xmlns:a16="http://schemas.microsoft.com/office/drawing/2014/main" id="{CC2A4B10-76DA-4B2B-9504-58F956B394BF}"/>
                </a:ext>
              </a:extLst>
            </p:cNvPr>
            <p:cNvSpPr txBox="1"/>
            <p:nvPr/>
          </p:nvSpPr>
          <p:spPr>
            <a:xfrm>
              <a:off x="5923915" y="3824488"/>
              <a:ext cx="344170" cy="577081"/>
            </a:xfrm>
            <a:prstGeom prst="rect">
              <a:avLst/>
            </a:prstGeom>
          </p:spPr>
          <p:txBody>
            <a:bodyPr vert="horz" wrap="square" lIns="0" tIns="0" rIns="0" bIns="0" rtlCol="0">
              <a:spAutoFit/>
            </a:bodyPr>
            <a:lstStyle/>
            <a:p>
              <a:pPr marL="12700">
                <a:lnSpc>
                  <a:spcPct val="100000"/>
                </a:lnSpc>
              </a:pPr>
              <a:r>
                <a:rPr lang="fr-CH" sz="3750" b="1" dirty="0">
                  <a:solidFill>
                    <a:srgbClr val="FFFFFF"/>
                  </a:solidFill>
                  <a:latin typeface="Arial Black"/>
                  <a:cs typeface="Arial Black"/>
                </a:rPr>
                <a:t>3</a:t>
              </a:r>
              <a:endParaRPr sz="3750" dirty="0">
                <a:latin typeface="Arial Black"/>
                <a:cs typeface="Arial Black"/>
              </a:endParaRPr>
            </a:p>
          </p:txBody>
        </p:sp>
        <p:sp>
          <p:nvSpPr>
            <p:cNvPr id="41" name="object 29">
              <a:extLst>
                <a:ext uri="{FF2B5EF4-FFF2-40B4-BE49-F238E27FC236}">
                  <a16:creationId xmlns:a16="http://schemas.microsoft.com/office/drawing/2014/main" id="{B138125A-8AE8-4E87-BE29-6CEFEEDACBA8}"/>
                </a:ext>
              </a:extLst>
            </p:cNvPr>
            <p:cNvSpPr txBox="1"/>
            <p:nvPr/>
          </p:nvSpPr>
          <p:spPr>
            <a:xfrm>
              <a:off x="5905218" y="2845779"/>
              <a:ext cx="344170" cy="577081"/>
            </a:xfrm>
            <a:prstGeom prst="rect">
              <a:avLst/>
            </a:prstGeom>
          </p:spPr>
          <p:txBody>
            <a:bodyPr vert="horz" wrap="square" lIns="0" tIns="0" rIns="0" bIns="0" rtlCol="0">
              <a:spAutoFit/>
            </a:bodyPr>
            <a:lstStyle/>
            <a:p>
              <a:pPr marL="12700">
                <a:lnSpc>
                  <a:spcPct val="100000"/>
                </a:lnSpc>
              </a:pPr>
              <a:r>
                <a:rPr lang="fr-CH" sz="3750" b="1" dirty="0">
                  <a:solidFill>
                    <a:srgbClr val="FFFFFF"/>
                  </a:solidFill>
                  <a:latin typeface="Arial Black"/>
                  <a:cs typeface="Arial Black"/>
                </a:rPr>
                <a:t>2</a:t>
              </a:r>
              <a:endParaRPr sz="3750" dirty="0">
                <a:latin typeface="Arial Black"/>
                <a:cs typeface="Arial Black"/>
              </a:endParaRPr>
            </a:p>
          </p:txBody>
        </p:sp>
        <p:sp>
          <p:nvSpPr>
            <p:cNvPr id="42" name="object 29">
              <a:extLst>
                <a:ext uri="{FF2B5EF4-FFF2-40B4-BE49-F238E27FC236}">
                  <a16:creationId xmlns:a16="http://schemas.microsoft.com/office/drawing/2014/main" id="{2B4323E0-18CC-443A-9ED3-3C40531DAB72}"/>
                </a:ext>
              </a:extLst>
            </p:cNvPr>
            <p:cNvSpPr txBox="1"/>
            <p:nvPr/>
          </p:nvSpPr>
          <p:spPr>
            <a:xfrm>
              <a:off x="5917310" y="1822507"/>
              <a:ext cx="344170" cy="577081"/>
            </a:xfrm>
            <a:prstGeom prst="rect">
              <a:avLst/>
            </a:prstGeom>
          </p:spPr>
          <p:txBody>
            <a:bodyPr vert="horz" wrap="square" lIns="0" tIns="0" rIns="0" bIns="0" rtlCol="0">
              <a:spAutoFit/>
            </a:bodyPr>
            <a:lstStyle/>
            <a:p>
              <a:pPr marL="12700">
                <a:lnSpc>
                  <a:spcPct val="100000"/>
                </a:lnSpc>
              </a:pPr>
              <a:r>
                <a:rPr lang="fr-CH" sz="3750" b="1" dirty="0">
                  <a:solidFill>
                    <a:srgbClr val="FFFFFF"/>
                  </a:solidFill>
                  <a:latin typeface="Arial Black"/>
                  <a:cs typeface="Arial Black"/>
                </a:rPr>
                <a:t>1</a:t>
              </a:r>
              <a:endParaRPr sz="3750" dirty="0">
                <a:latin typeface="Arial Black"/>
                <a:cs typeface="Arial Black"/>
              </a:endParaRPr>
            </a:p>
          </p:txBody>
        </p:sp>
      </p:grpSp>
      <p:sp>
        <p:nvSpPr>
          <p:cNvPr id="49" name="object 39">
            <a:extLst>
              <a:ext uri="{FF2B5EF4-FFF2-40B4-BE49-F238E27FC236}">
                <a16:creationId xmlns:a16="http://schemas.microsoft.com/office/drawing/2014/main" id="{02070257-FF60-42E6-8249-AEB99F028953}"/>
              </a:ext>
            </a:extLst>
          </p:cNvPr>
          <p:cNvSpPr/>
          <p:nvPr/>
        </p:nvSpPr>
        <p:spPr>
          <a:xfrm>
            <a:off x="8923019" y="0"/>
            <a:ext cx="3172968" cy="1112519"/>
          </a:xfrm>
          <a:prstGeom prst="rect">
            <a:avLst/>
          </a:prstGeom>
          <a:blipFill>
            <a:blip r:embed="rId3" cstate="print"/>
            <a:stretch>
              <a:fillRect/>
            </a:stretch>
          </a:blipFill>
        </p:spPr>
        <p:txBody>
          <a:bodyPr wrap="square" lIns="0" tIns="0" rIns="0" bIns="0" rtlCol="0"/>
          <a:lstStyle/>
          <a:p>
            <a:endParaRPr/>
          </a:p>
        </p:txBody>
      </p:sp>
      <p:grpSp>
        <p:nvGrpSpPr>
          <p:cNvPr id="50" name="Group 49">
            <a:extLst>
              <a:ext uri="{FF2B5EF4-FFF2-40B4-BE49-F238E27FC236}">
                <a16:creationId xmlns:a16="http://schemas.microsoft.com/office/drawing/2014/main" id="{2D7F5765-F701-4FF5-B3BC-1B58BAF4E9D1}"/>
              </a:ext>
            </a:extLst>
          </p:cNvPr>
          <p:cNvGrpSpPr/>
          <p:nvPr/>
        </p:nvGrpSpPr>
        <p:grpSpPr>
          <a:xfrm>
            <a:off x="1053083" y="413560"/>
            <a:ext cx="7842503" cy="410369"/>
            <a:chOff x="838200" y="230918"/>
            <a:chExt cx="7842503" cy="410369"/>
          </a:xfrm>
        </p:grpSpPr>
        <p:sp>
          <p:nvSpPr>
            <p:cNvPr id="51" name="object 33">
              <a:extLst>
                <a:ext uri="{FF2B5EF4-FFF2-40B4-BE49-F238E27FC236}">
                  <a16:creationId xmlns:a16="http://schemas.microsoft.com/office/drawing/2014/main" id="{58526D12-BC1F-40B4-B392-F4AE19DC6D49}"/>
                </a:ext>
              </a:extLst>
            </p:cNvPr>
            <p:cNvSpPr txBox="1"/>
            <p:nvPr/>
          </p:nvSpPr>
          <p:spPr>
            <a:xfrm>
              <a:off x="838200" y="230918"/>
              <a:ext cx="7842503" cy="410369"/>
            </a:xfrm>
            <a:prstGeom prst="rect">
              <a:avLst/>
            </a:prstGeom>
          </p:spPr>
          <p:txBody>
            <a:bodyPr vert="horz" wrap="square" lIns="0" tIns="0" rIns="0" bIns="0" rtlCol="0">
              <a:spAutoFit/>
            </a:bodyPr>
            <a:lstStyle/>
            <a:p>
              <a:pPr marL="12700">
                <a:lnSpc>
                  <a:spcPts val="3195"/>
                </a:lnSpc>
              </a:pPr>
              <a:r>
                <a:rPr sz="2800" b="1" spc="-20" dirty="0">
                  <a:solidFill>
                    <a:schemeClr val="accent1"/>
                  </a:solidFill>
                  <a:latin typeface="Ebrima"/>
                  <a:cs typeface="Ebrima"/>
                </a:rPr>
                <a:t>Mental</a:t>
              </a:r>
              <a:r>
                <a:rPr sz="2800" b="1" spc="15" dirty="0">
                  <a:solidFill>
                    <a:schemeClr val="accent1"/>
                  </a:solidFill>
                  <a:latin typeface="Ebrima"/>
                  <a:cs typeface="Ebrima"/>
                </a:rPr>
                <a:t> </a:t>
              </a:r>
              <a:r>
                <a:rPr sz="2800" b="1" spc="-20" dirty="0">
                  <a:solidFill>
                    <a:schemeClr val="accent1"/>
                  </a:solidFill>
                  <a:latin typeface="Ebrima"/>
                  <a:cs typeface="Ebrima"/>
                </a:rPr>
                <a:t>Health</a:t>
              </a:r>
              <a:r>
                <a:rPr sz="2800" b="1" spc="10" dirty="0">
                  <a:solidFill>
                    <a:schemeClr val="accent1"/>
                  </a:solidFill>
                  <a:latin typeface="Ebrima"/>
                  <a:cs typeface="Ebrima"/>
                </a:rPr>
                <a:t> </a:t>
              </a:r>
              <a:r>
                <a:rPr sz="2800" b="1" spc="-20" dirty="0">
                  <a:solidFill>
                    <a:schemeClr val="accent1"/>
                  </a:solidFill>
                  <a:latin typeface="Ebrima"/>
                  <a:cs typeface="Ebrima"/>
                </a:rPr>
                <a:t>Action</a:t>
              </a:r>
              <a:r>
                <a:rPr sz="2800" b="1" spc="35" dirty="0">
                  <a:solidFill>
                    <a:schemeClr val="accent1"/>
                  </a:solidFill>
                  <a:latin typeface="Ebrima"/>
                  <a:cs typeface="Ebrima"/>
                </a:rPr>
                <a:t> </a:t>
              </a:r>
              <a:r>
                <a:rPr sz="2800" b="1" spc="-20" dirty="0">
                  <a:solidFill>
                    <a:schemeClr val="accent1"/>
                  </a:solidFill>
                  <a:latin typeface="Ebrima"/>
                  <a:cs typeface="Ebrima"/>
                </a:rPr>
                <a:t>Pl</a:t>
              </a:r>
              <a:r>
                <a:rPr sz="2800" b="1" spc="-30" dirty="0">
                  <a:solidFill>
                    <a:schemeClr val="accent1"/>
                  </a:solidFill>
                  <a:latin typeface="Ebrima"/>
                  <a:cs typeface="Ebrima"/>
                </a:rPr>
                <a:t>a</a:t>
              </a:r>
              <a:r>
                <a:rPr sz="2800" b="1" spc="-20" dirty="0">
                  <a:solidFill>
                    <a:schemeClr val="accent1"/>
                  </a:solidFill>
                  <a:latin typeface="Ebrima"/>
                  <a:cs typeface="Ebrima"/>
                </a:rPr>
                <a:t>n</a:t>
              </a:r>
              <a:r>
                <a:rPr lang="fr-CH" sz="2800" dirty="0">
                  <a:solidFill>
                    <a:schemeClr val="accent1"/>
                  </a:solidFill>
                  <a:latin typeface="Ebrima"/>
                  <a:cs typeface="Ebrima"/>
                </a:rPr>
                <a:t> </a:t>
              </a:r>
              <a:r>
                <a:rPr sz="2800" b="1" spc="-25" dirty="0">
                  <a:solidFill>
                    <a:schemeClr val="accent1"/>
                  </a:solidFill>
                  <a:latin typeface="Ebrima"/>
                  <a:cs typeface="Ebrima"/>
                </a:rPr>
                <a:t>2013-</a:t>
              </a:r>
              <a:r>
                <a:rPr sz="2800" b="1" spc="-20" dirty="0">
                  <a:solidFill>
                    <a:schemeClr val="accent1"/>
                  </a:solidFill>
                  <a:latin typeface="Ebrima"/>
                  <a:cs typeface="Ebrima"/>
                </a:rPr>
                <a:t>2020</a:t>
              </a:r>
              <a:r>
                <a:rPr lang="fr-CH" sz="2800" b="1" spc="-20" dirty="0">
                  <a:solidFill>
                    <a:schemeClr val="accent1"/>
                  </a:solidFill>
                  <a:latin typeface="Ebrima"/>
                  <a:cs typeface="Ebrima"/>
                </a:rPr>
                <a:t>  2030</a:t>
              </a:r>
              <a:endParaRPr sz="2800" dirty="0">
                <a:solidFill>
                  <a:schemeClr val="accent1"/>
                </a:solidFill>
                <a:latin typeface="Ebrima"/>
                <a:cs typeface="Ebrima"/>
              </a:endParaRPr>
            </a:p>
          </p:txBody>
        </p:sp>
        <p:sp>
          <p:nvSpPr>
            <p:cNvPr id="52" name="object 35">
              <a:extLst>
                <a:ext uri="{FF2B5EF4-FFF2-40B4-BE49-F238E27FC236}">
                  <a16:creationId xmlns:a16="http://schemas.microsoft.com/office/drawing/2014/main" id="{CAD29394-7BB8-41F2-B872-35696ABD2CB9}"/>
                </a:ext>
              </a:extLst>
            </p:cNvPr>
            <p:cNvSpPr/>
            <p:nvPr/>
          </p:nvSpPr>
          <p:spPr>
            <a:xfrm>
              <a:off x="6248400" y="359267"/>
              <a:ext cx="809625" cy="153670"/>
            </a:xfrm>
            <a:custGeom>
              <a:avLst/>
              <a:gdLst/>
              <a:ahLst/>
              <a:cxnLst/>
              <a:rect l="l" t="t" r="r" b="b"/>
              <a:pathLst>
                <a:path w="809625" h="153669">
                  <a:moveTo>
                    <a:pt x="809498" y="153542"/>
                  </a:moveTo>
                  <a:lnTo>
                    <a:pt x="0" y="0"/>
                  </a:lnTo>
                </a:path>
              </a:pathLst>
            </a:custGeom>
            <a:ln w="38100">
              <a:solidFill>
                <a:srgbClr val="FF0000"/>
              </a:solidFill>
            </a:ln>
          </p:spPr>
          <p:txBody>
            <a:bodyPr wrap="square" lIns="0" tIns="0" rIns="0" bIns="0" rtlCol="0"/>
            <a:lstStyle/>
            <a:p>
              <a:endParaRPr/>
            </a:p>
          </p:txBody>
        </p:sp>
      </p:grpSp>
    </p:spTree>
    <p:extLst>
      <p:ext uri="{BB962C8B-B14F-4D97-AF65-F5344CB8AC3E}">
        <p14:creationId xmlns:p14="http://schemas.microsoft.com/office/powerpoint/2010/main" val="20357527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9">
            <a:extLst>
              <a:ext uri="{FF2B5EF4-FFF2-40B4-BE49-F238E27FC236}">
                <a16:creationId xmlns:a16="http://schemas.microsoft.com/office/drawing/2014/main" id="{60C2C53F-4A2C-4B32-8FBF-ED681312BF1E}"/>
              </a:ext>
            </a:extLst>
          </p:cNvPr>
          <p:cNvSpPr/>
          <p:nvPr/>
        </p:nvSpPr>
        <p:spPr>
          <a:xfrm>
            <a:off x="8923019" y="0"/>
            <a:ext cx="3172968" cy="1112519"/>
          </a:xfrm>
          <a:prstGeom prst="rect">
            <a:avLst/>
          </a:prstGeom>
          <a:blipFill>
            <a:blip r:embed="rId2" cstate="print"/>
            <a:stretch>
              <a:fillRect/>
            </a:stretch>
          </a:blipFill>
        </p:spPr>
        <p:txBody>
          <a:bodyPr wrap="square" lIns="0" tIns="0" rIns="0" bIns="0" rtlCol="0"/>
          <a:lstStyle/>
          <a:p>
            <a:endParaRPr/>
          </a:p>
        </p:txBody>
      </p:sp>
      <p:sp>
        <p:nvSpPr>
          <p:cNvPr id="6" name="object 3">
            <a:extLst>
              <a:ext uri="{FF2B5EF4-FFF2-40B4-BE49-F238E27FC236}">
                <a16:creationId xmlns:a16="http://schemas.microsoft.com/office/drawing/2014/main" id="{64246CD5-7FE1-4B62-932D-603181B3CA12}"/>
              </a:ext>
            </a:extLst>
          </p:cNvPr>
          <p:cNvSpPr txBox="1"/>
          <p:nvPr/>
        </p:nvSpPr>
        <p:spPr>
          <a:xfrm>
            <a:off x="568496" y="1289447"/>
            <a:ext cx="11090104" cy="310753"/>
          </a:xfrm>
          <a:prstGeom prst="rect">
            <a:avLst/>
          </a:prstGeom>
        </p:spPr>
        <p:txBody>
          <a:bodyPr vert="horz" wrap="square" lIns="0" tIns="0" rIns="0" bIns="0" rtlCol="0">
            <a:spAutoFit/>
          </a:bodyPr>
          <a:lstStyle/>
          <a:p>
            <a:pPr marL="12700" algn="ctr">
              <a:lnSpc>
                <a:spcPct val="100000"/>
              </a:lnSpc>
            </a:pPr>
            <a:r>
              <a:rPr lang="en-US" sz="2000" b="1" spc="-25" dirty="0">
                <a:solidFill>
                  <a:schemeClr val="tx1">
                    <a:lumMod val="50000"/>
                    <a:lumOff val="50000"/>
                  </a:schemeClr>
                </a:solidFill>
                <a:latin typeface="Arial Nova" panose="020B0504020202020204" pitchFamily="34" charset="0"/>
                <a:cs typeface="Ebrima"/>
              </a:rPr>
              <a:t>Objective 4: </a:t>
            </a:r>
            <a:r>
              <a:rPr lang="en-US" sz="2000" spc="-25" dirty="0">
                <a:solidFill>
                  <a:schemeClr val="tx1">
                    <a:lumMod val="50000"/>
                    <a:lumOff val="50000"/>
                  </a:schemeClr>
                </a:solidFill>
                <a:latin typeface="Arial Nova" panose="020B0504020202020204" pitchFamily="34" charset="0"/>
                <a:cs typeface="Ebrima"/>
              </a:rPr>
              <a:t>To strengthen information systems, evidence and research for mental health</a:t>
            </a:r>
            <a:endParaRPr sz="2000" dirty="0">
              <a:solidFill>
                <a:schemeClr val="tx1">
                  <a:lumMod val="50000"/>
                  <a:lumOff val="50000"/>
                </a:schemeClr>
              </a:solidFill>
              <a:latin typeface="Arial Nova" panose="020B0504020202020204" pitchFamily="34" charset="0"/>
              <a:cs typeface="Ebrima"/>
            </a:endParaRPr>
          </a:p>
        </p:txBody>
      </p:sp>
      <p:graphicFrame>
        <p:nvGraphicFramePr>
          <p:cNvPr id="8" name="Table 7">
            <a:extLst>
              <a:ext uri="{FF2B5EF4-FFF2-40B4-BE49-F238E27FC236}">
                <a16:creationId xmlns:a16="http://schemas.microsoft.com/office/drawing/2014/main" id="{0B250FCD-D581-4FF0-80C6-02A125CE8C8C}"/>
              </a:ext>
            </a:extLst>
          </p:cNvPr>
          <p:cNvGraphicFramePr>
            <a:graphicFrameLocks noGrp="1"/>
          </p:cNvGraphicFramePr>
          <p:nvPr>
            <p:extLst>
              <p:ext uri="{D42A27DB-BD31-4B8C-83A1-F6EECF244321}">
                <p14:modId xmlns:p14="http://schemas.microsoft.com/office/powerpoint/2010/main" val="2033959338"/>
              </p:ext>
            </p:extLst>
          </p:nvPr>
        </p:nvGraphicFramePr>
        <p:xfrm>
          <a:off x="571500" y="1908445"/>
          <a:ext cx="11090104" cy="4111355"/>
        </p:xfrm>
        <a:graphic>
          <a:graphicData uri="http://schemas.openxmlformats.org/drawingml/2006/table">
            <a:tbl>
              <a:tblPr firstRow="1" firstCol="1" bandRow="1">
                <a:tableStyleId>{5C22544A-7EE6-4342-B048-85BDC9FD1C3A}</a:tableStyleId>
              </a:tblPr>
              <a:tblGrid>
                <a:gridCol w="5486400">
                  <a:extLst>
                    <a:ext uri="{9D8B030D-6E8A-4147-A177-3AD203B41FA5}">
                      <a16:colId xmlns:a16="http://schemas.microsoft.com/office/drawing/2014/main" val="3512647830"/>
                    </a:ext>
                  </a:extLst>
                </a:gridCol>
                <a:gridCol w="58652">
                  <a:extLst>
                    <a:ext uri="{9D8B030D-6E8A-4147-A177-3AD203B41FA5}">
                      <a16:colId xmlns:a16="http://schemas.microsoft.com/office/drawing/2014/main" val="2380820548"/>
                    </a:ext>
                  </a:extLst>
                </a:gridCol>
                <a:gridCol w="5545052">
                  <a:extLst>
                    <a:ext uri="{9D8B030D-6E8A-4147-A177-3AD203B41FA5}">
                      <a16:colId xmlns:a16="http://schemas.microsoft.com/office/drawing/2014/main" val="2094832186"/>
                    </a:ext>
                  </a:extLst>
                </a:gridCol>
              </a:tblGrid>
              <a:tr h="326945">
                <a:tc>
                  <a:txBody>
                    <a:bodyPr/>
                    <a:lstStyle/>
                    <a:p>
                      <a:pPr marL="0" marR="0" algn="ctr">
                        <a:lnSpc>
                          <a:spcPct val="107000"/>
                        </a:lnSpc>
                        <a:spcBef>
                          <a:spcPts val="0"/>
                        </a:spcBef>
                        <a:spcAft>
                          <a:spcPts val="0"/>
                        </a:spcAft>
                      </a:pPr>
                      <a:r>
                        <a:rPr lang="en-GB" sz="1800" b="1" dirty="0">
                          <a:solidFill>
                            <a:schemeClr val="tx1"/>
                          </a:solidFill>
                          <a:effectLst/>
                          <a:latin typeface="Arial Nova" panose="020B0504020202020204" pitchFamily="34" charset="0"/>
                        </a:rPr>
                        <a:t>Current version</a:t>
                      </a:r>
                      <a:endParaRPr lang="en-GB" sz="1800" b="0" dirty="0">
                        <a:solidFill>
                          <a:schemeClr val="tx1"/>
                        </a:solidFill>
                        <a:effectLst/>
                        <a:latin typeface="Arial Nova" panose="020B0504020202020204" pitchFamily="34" charset="0"/>
                      </a:endParaRPr>
                    </a:p>
                  </a:txBody>
                  <a:tcPr marL="14202" marR="14202" marT="0" marB="0">
                    <a:solidFill>
                      <a:schemeClr val="tx2">
                        <a:lumMod val="40000"/>
                        <a:lumOff val="60000"/>
                      </a:schemeClr>
                    </a:solidFill>
                  </a:tcPr>
                </a:tc>
                <a:tc gridSpan="2">
                  <a:txBody>
                    <a:bodyPr/>
                    <a:lstStyle/>
                    <a:p>
                      <a:pPr marL="0" marR="0" algn="ctr">
                        <a:lnSpc>
                          <a:spcPct val="107000"/>
                        </a:lnSpc>
                        <a:spcBef>
                          <a:spcPts val="0"/>
                        </a:spcBef>
                        <a:spcAft>
                          <a:spcPts val="0"/>
                        </a:spcAft>
                      </a:pPr>
                      <a:r>
                        <a:rPr lang="en-GB" sz="1800" b="1" dirty="0">
                          <a:solidFill>
                            <a:schemeClr val="tx1"/>
                          </a:solidFill>
                          <a:effectLst/>
                          <a:latin typeface="Arial Nova" panose="020B0504020202020204" pitchFamily="34" charset="0"/>
                        </a:rPr>
                        <a:t>New version</a:t>
                      </a:r>
                      <a:endParaRPr lang="en-US" sz="18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tx2">
                        <a:lumMod val="40000"/>
                        <a:lumOff val="60000"/>
                      </a:schemeClr>
                    </a:solidFill>
                  </a:tcPr>
                </a:tc>
                <a:tc hMerge="1">
                  <a:txBody>
                    <a:bodyPr/>
                    <a:lstStyle/>
                    <a:p>
                      <a:endParaRPr lang="en-US"/>
                    </a:p>
                  </a:txBody>
                  <a:tcPr/>
                </a:tc>
                <a:extLst>
                  <a:ext uri="{0D108BD9-81ED-4DB2-BD59-A6C34878D82A}">
                    <a16:rowId xmlns:a16="http://schemas.microsoft.com/office/drawing/2014/main" val="4243984624"/>
                  </a:ext>
                </a:extLst>
              </a:tr>
              <a:tr h="812610">
                <a:tc>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rPr>
                        <a:t>Target 4: </a:t>
                      </a:r>
                      <a:r>
                        <a:rPr lang="en-US" sz="1400" b="0" dirty="0">
                          <a:solidFill>
                            <a:schemeClr val="tx1"/>
                          </a:solidFill>
                          <a:effectLst/>
                          <a:latin typeface="Arial Nova" panose="020B0504020202020204" pitchFamily="34" charset="0"/>
                        </a:rPr>
                        <a:t>80% of countries will be routinely collecting and reporting at least a core set of mental health indicators every two years through their national health and social information systems, by 2020.</a:t>
                      </a:r>
                      <a:endParaRPr lang="en-GB" sz="1400" b="0" dirty="0">
                        <a:solidFill>
                          <a:schemeClr val="tx1"/>
                        </a:solidFill>
                        <a:effectLst/>
                        <a:latin typeface="Arial Nova" panose="020B0504020202020204" pitchFamily="34" charset="0"/>
                      </a:endParaRPr>
                    </a:p>
                  </a:txBody>
                  <a:tcPr marL="14202" marR="14202" marT="0" marB="0">
                    <a:solidFill>
                      <a:schemeClr val="accent1">
                        <a:lumMod val="40000"/>
                        <a:lumOff val="60000"/>
                      </a:schemeClr>
                    </a:solidFill>
                  </a:tcPr>
                </a:tc>
                <a:tc gridSpan="2">
                  <a:txBody>
                    <a:bodyPr/>
                    <a:lstStyle/>
                    <a:p>
                      <a:pPr marL="0" marR="0" lvl="0" indent="0" defTabSz="914400" eaLnBrk="1" fontAlgn="auto" latinLnBrk="0" hangingPunct="1">
                        <a:lnSpc>
                          <a:spcPct val="107000"/>
                        </a:lnSpc>
                        <a:spcBef>
                          <a:spcPts val="0"/>
                        </a:spcBef>
                        <a:spcAft>
                          <a:spcPts val="0"/>
                        </a:spcAft>
                        <a:buClrTx/>
                        <a:buSzTx/>
                        <a:buFontTx/>
                        <a:buNone/>
                        <a:tabLst/>
                        <a:defRPr/>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Target 4.1: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80% of countries will be routinely collecting and reporting at least a core set of mental health indicators every two years through their national health and social information systems, </a:t>
                      </a:r>
                      <a:r>
                        <a:rPr lang="en-US" sz="1400" b="0" dirty="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rPr>
                        <a:t>by 2030</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a:t>
                      </a:r>
                    </a:p>
                  </a:txBody>
                  <a:tcPr marL="14202" marR="14202" marT="0" marB="0">
                    <a:solidFill>
                      <a:schemeClr val="accent1">
                        <a:lumMod val="40000"/>
                        <a:lumOff val="60000"/>
                      </a:schemeClr>
                    </a:solidFill>
                  </a:tcPr>
                </a:tc>
                <a:tc hMerge="1">
                  <a:txBody>
                    <a:bodyPr/>
                    <a:lstStyle/>
                    <a:p>
                      <a:endParaRPr lang="en-US"/>
                    </a:p>
                  </a:txBody>
                  <a:tcPr/>
                </a:tc>
                <a:extLst>
                  <a:ext uri="{0D108BD9-81ED-4DB2-BD59-A6C34878D82A}">
                    <a16:rowId xmlns:a16="http://schemas.microsoft.com/office/drawing/2014/main" val="4079906374"/>
                  </a:ext>
                </a:extLst>
              </a:tr>
              <a:tr h="548894">
                <a:tc>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Indicator 4: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Core set of identified and agreed mental health indicators routinely collected and reported every two years</a:t>
                      </a:r>
                    </a:p>
                  </a:txBody>
                  <a:tcPr marL="14202" marR="14202" marT="0" marB="0">
                    <a:solidFill>
                      <a:schemeClr val="bg1">
                        <a:lumMod val="85000"/>
                      </a:schemeClr>
                    </a:solidFill>
                  </a:tcPr>
                </a:tc>
                <a:tc gridSpan="2">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Indicator 4.1: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Core set of identified and agreed mental health indicators routinely collected and reported every two years</a:t>
                      </a:r>
                    </a:p>
                  </a:txBody>
                  <a:tcPr marL="14202" marR="14202" marT="0" marB="0">
                    <a:solidFill>
                      <a:schemeClr val="bg1">
                        <a:lumMod val="85000"/>
                      </a:schemeClr>
                    </a:solidFill>
                  </a:tcPr>
                </a:tc>
                <a:tc hMerge="1">
                  <a:txBody>
                    <a:bodyPr/>
                    <a:lstStyle/>
                    <a:p>
                      <a:endParaRPr lang="en-US"/>
                    </a:p>
                  </a:txBody>
                  <a:tcPr/>
                </a:tc>
                <a:extLst>
                  <a:ext uri="{0D108BD9-81ED-4DB2-BD59-A6C34878D82A}">
                    <a16:rowId xmlns:a16="http://schemas.microsoft.com/office/drawing/2014/main" val="4291687240"/>
                  </a:ext>
                </a:extLst>
              </a:tr>
              <a:tr h="822706">
                <a:tc>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Means of verification: </a:t>
                      </a:r>
                    </a:p>
                    <a:p>
                      <a:pPr marL="0" marR="0">
                        <a:lnSpc>
                          <a:spcPct val="107000"/>
                        </a:lnSpc>
                        <a:spcBef>
                          <a:spcPts val="0"/>
                        </a:spcBef>
                        <a:spcAft>
                          <a:spcPts val="0"/>
                        </a:spcAf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Reporting and submission of core mental health indicator set to WHO every two years.</a:t>
                      </a:r>
                    </a:p>
                  </a:txBody>
                  <a:tcPr marL="14202" marR="14202" marT="0" marB="0">
                    <a:noFill/>
                  </a:tcPr>
                </a:tc>
                <a:tc gridSpan="2">
                  <a:txBody>
                    <a:bodyPr/>
                    <a:lstStyle/>
                    <a:p>
                      <a:pPr marL="0" marR="0">
                        <a:lnSpc>
                          <a:spcPct val="107000"/>
                        </a:lnSpc>
                        <a:spcBef>
                          <a:spcPts val="0"/>
                        </a:spcBef>
                        <a:spcAft>
                          <a:spcPts val="0"/>
                        </a:spcAft>
                      </a:pPr>
                      <a:r>
                        <a:rPr lang="en-US" sz="1400" b="1" i="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Means of verification: </a:t>
                      </a:r>
                    </a:p>
                    <a:p>
                      <a:pPr marL="0" marR="0">
                        <a:lnSpc>
                          <a:spcPct val="107000"/>
                        </a:lnSpc>
                        <a:spcBef>
                          <a:spcPts val="0"/>
                        </a:spcBef>
                        <a:spcAft>
                          <a:spcPts val="0"/>
                        </a:spcAft>
                      </a:pPr>
                      <a:r>
                        <a:rPr lang="en-US" sz="1400" b="0" i="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Reporting and submission of core mental health indicator set to WHO every two years.</a:t>
                      </a:r>
                      <a:endParaRPr lang="en-US" sz="1400" b="0" i="0" dirty="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endParaRPr>
                    </a:p>
                  </a:txBody>
                  <a:tcPr marL="14202" marR="14202" marT="0" marB="0">
                    <a:noFill/>
                  </a:tcPr>
                </a:tc>
                <a:tc hMerge="1">
                  <a:txBody>
                    <a:bodyPr/>
                    <a:lstStyle/>
                    <a:p>
                      <a:endParaRPr lang="en-US"/>
                    </a:p>
                  </a:txBody>
                  <a:tcPr/>
                </a:tc>
                <a:extLst>
                  <a:ext uri="{0D108BD9-81ED-4DB2-BD59-A6C34878D82A}">
                    <a16:rowId xmlns:a16="http://schemas.microsoft.com/office/drawing/2014/main" val="2382095859"/>
                  </a:ext>
                </a:extLst>
              </a:tr>
              <a:tr h="316523">
                <a:tc gridSpan="3">
                  <a:txBody>
                    <a:bodyPr/>
                    <a:lstStyle/>
                    <a:p>
                      <a:pPr marL="0" marR="0" algn="ctr">
                        <a:lnSpc>
                          <a:spcPct val="107000"/>
                        </a:lnSpc>
                        <a:spcBef>
                          <a:spcPts val="0"/>
                        </a:spcBef>
                        <a:spcAft>
                          <a:spcPts val="0"/>
                        </a:spcAft>
                      </a:pPr>
                      <a:r>
                        <a:rPr lang="en-US" sz="18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Rationale</a:t>
                      </a:r>
                    </a:p>
                  </a:txBody>
                  <a:tcPr marL="14202" marR="14202" marT="0" marB="0">
                    <a:solidFill>
                      <a:schemeClr val="tx2">
                        <a:lumMod val="40000"/>
                        <a:lumOff val="60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tx2">
                        <a:lumMod val="40000"/>
                        <a:lumOff val="60000"/>
                      </a:schemeClr>
                    </a:solidFill>
                  </a:tcPr>
                </a:tc>
                <a:tc hMerge="1">
                  <a:txBody>
                    <a:bodyPr/>
                    <a:lstStyle/>
                    <a:p>
                      <a:endParaRPr lang="en-US"/>
                    </a:p>
                  </a:txBody>
                  <a:tcPr/>
                </a:tc>
                <a:extLst>
                  <a:ext uri="{0D108BD9-81ED-4DB2-BD59-A6C34878D82A}">
                    <a16:rowId xmlns:a16="http://schemas.microsoft.com/office/drawing/2014/main" val="1510684117"/>
                  </a:ext>
                </a:extLst>
              </a:tr>
              <a:tr h="521677">
                <a:tc gridSpan="2">
                  <a:txBody>
                    <a:bodyPr/>
                    <a:lstStyle/>
                    <a:p>
                      <a:pPr marL="684213" marR="0" indent="-169863" algn="just">
                        <a:lnSpc>
                          <a:spcPct val="107000"/>
                        </a:lnSpc>
                        <a:spcBef>
                          <a:spcPts val="0"/>
                        </a:spcBef>
                        <a:spcAft>
                          <a:spcPts val="0"/>
                        </a:spcAft>
                        <a:buFont typeface="Arial" panose="020B0604020202020204" pitchFamily="34" charset="0"/>
                        <a:buChar char="•"/>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Baseline (2014): 33% (+ 33% as part of general statistics)</a:t>
                      </a:r>
                    </a:p>
                    <a:p>
                      <a:pPr marL="684213" marR="0" indent="-169863" algn="just">
                        <a:lnSpc>
                          <a:spcPct val="107000"/>
                        </a:lnSpc>
                        <a:spcBef>
                          <a:spcPts val="0"/>
                        </a:spcBef>
                        <a:spcAft>
                          <a:spcPts val="0"/>
                        </a:spcAft>
                        <a:buFont typeface="Arial" panose="020B0604020202020204" pitchFamily="34" charset="0"/>
                        <a:buChar char="•"/>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Progress (2017): 37% (+ 29% as part of general statistics)</a:t>
                      </a:r>
                    </a:p>
                  </a:txBody>
                  <a:tcPr marL="14202" marR="14202" marT="0" marB="0">
                    <a:solidFill>
                      <a:schemeClr val="accent1">
                        <a:lumMod val="40000"/>
                        <a:lumOff val="60000"/>
                      </a:schemeClr>
                    </a:solidFill>
                  </a:tcPr>
                </a:tc>
                <a:tc hMerge="1">
                  <a:txBody>
                    <a:bodyPr/>
                    <a:lstStyle/>
                    <a:p>
                      <a:endParaRPr lang="en-US"/>
                    </a:p>
                  </a:txBody>
                  <a:tcPr/>
                </a:tc>
                <a:tc>
                  <a:txBody>
                    <a:bodyPr/>
                    <a:lstStyle/>
                    <a:p>
                      <a:pPr marL="684213" marR="0" indent="-169863" algn="just">
                        <a:lnSpc>
                          <a:spcPct val="107000"/>
                        </a:lnSpc>
                        <a:spcBef>
                          <a:spcPts val="0"/>
                        </a:spcBef>
                        <a:spcAft>
                          <a:spcPts val="0"/>
                        </a:spcAft>
                        <a:buFont typeface="Arial" panose="020B0604020202020204" pitchFamily="34" charset="0"/>
                        <a:buChar char="•"/>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The value will include specific mental health data and as part of general health statistics.</a:t>
                      </a:r>
                    </a:p>
                  </a:txBody>
                  <a:tcPr marL="14202" marR="14202" marT="0" marB="0">
                    <a:solidFill>
                      <a:schemeClr val="accent1">
                        <a:lumMod val="40000"/>
                        <a:lumOff val="60000"/>
                      </a:schemeClr>
                    </a:solidFill>
                  </a:tcPr>
                </a:tc>
                <a:extLst>
                  <a:ext uri="{0D108BD9-81ED-4DB2-BD59-A6C34878D82A}">
                    <a16:rowId xmlns:a16="http://schemas.microsoft.com/office/drawing/2014/main" val="2732169607"/>
                  </a:ext>
                </a:extLst>
              </a:tr>
              <a:tr h="762000">
                <a:tc gridSpan="3">
                  <a:txBody>
                    <a:bodyPr/>
                    <a:lstStyle/>
                    <a:p>
                      <a:pPr marL="684213" marR="0" indent="-176213" algn="just">
                        <a:lnSpc>
                          <a:spcPct val="107000"/>
                        </a:lnSpc>
                        <a:spcBef>
                          <a:spcPts val="0"/>
                        </a:spcBef>
                        <a:spcAft>
                          <a:spcPts val="0"/>
                        </a:spcAft>
                        <a:buFont typeface="Arial" panose="020B0604020202020204" pitchFamily="34" charset="0"/>
                        <a:buChar char="•"/>
                        <a:tabLst>
                          <a:tab pos="9197975" algn="l"/>
                          <a:tab pos="9605963" algn="l"/>
                          <a:tab pos="10742613" algn="l"/>
                        </a:tabLs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Applying proxy indicator using core set of indicators as filled in the atlas questionnaire every two years show similar results in a less subjective way.</a:t>
                      </a:r>
                    </a:p>
                    <a:p>
                      <a:pPr marL="684213" marR="0" indent="-176213" algn="just">
                        <a:lnSpc>
                          <a:spcPct val="107000"/>
                        </a:lnSpc>
                        <a:spcBef>
                          <a:spcPts val="0"/>
                        </a:spcBef>
                        <a:spcAft>
                          <a:spcPts val="0"/>
                        </a:spcAft>
                        <a:buFont typeface="Arial" panose="020B0604020202020204" pitchFamily="34" charset="0"/>
                        <a:buChar char="•"/>
                        <a:tabLst>
                          <a:tab pos="9197975" algn="l"/>
                          <a:tab pos="9605963" algn="l"/>
                          <a:tab pos="10742613" algn="l"/>
                        </a:tabLs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Checklist of core indicators across the domains of the action plan could be added on Atlas questionnaire</a:t>
                      </a:r>
                    </a:p>
                  </a:txBody>
                  <a:tcPr marL="14202" marR="14202" marT="0" marB="0">
                    <a:solidFill>
                      <a:schemeClr val="bg1">
                        <a:lumMod val="85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tc hMerge="1">
                  <a:txBody>
                    <a:bodyPr/>
                    <a:lstStyle/>
                    <a:p>
                      <a:endParaRPr lang="en-US"/>
                    </a:p>
                  </a:txBody>
                  <a:tcPr/>
                </a:tc>
                <a:extLst>
                  <a:ext uri="{0D108BD9-81ED-4DB2-BD59-A6C34878D82A}">
                    <a16:rowId xmlns:a16="http://schemas.microsoft.com/office/drawing/2014/main" val="1816377140"/>
                  </a:ext>
                </a:extLst>
              </a:tr>
            </a:tbl>
          </a:graphicData>
        </a:graphic>
      </p:graphicFrame>
      <p:sp>
        <p:nvSpPr>
          <p:cNvPr id="13" name="object 3">
            <a:extLst>
              <a:ext uri="{FF2B5EF4-FFF2-40B4-BE49-F238E27FC236}">
                <a16:creationId xmlns:a16="http://schemas.microsoft.com/office/drawing/2014/main" id="{B184F0E6-4850-4F31-9EFA-8A29FD667679}"/>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Proposed updates on targets and indicators</a:t>
            </a:r>
            <a:endParaRPr sz="2800" dirty="0">
              <a:solidFill>
                <a:schemeClr val="accent1"/>
              </a:solidFill>
              <a:latin typeface="Arial Nova" panose="020B0504020202020204" pitchFamily="34" charset="0"/>
              <a:cs typeface="Ebrima"/>
            </a:endParaRPr>
          </a:p>
        </p:txBody>
      </p:sp>
    </p:spTree>
    <p:extLst>
      <p:ext uri="{BB962C8B-B14F-4D97-AF65-F5344CB8AC3E}">
        <p14:creationId xmlns:p14="http://schemas.microsoft.com/office/powerpoint/2010/main" val="634187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9">
            <a:extLst>
              <a:ext uri="{FF2B5EF4-FFF2-40B4-BE49-F238E27FC236}">
                <a16:creationId xmlns:a16="http://schemas.microsoft.com/office/drawing/2014/main" id="{60C2C53F-4A2C-4B32-8FBF-ED681312BF1E}"/>
              </a:ext>
            </a:extLst>
          </p:cNvPr>
          <p:cNvSpPr/>
          <p:nvPr/>
        </p:nvSpPr>
        <p:spPr>
          <a:xfrm>
            <a:off x="8923019" y="0"/>
            <a:ext cx="3172968" cy="1112519"/>
          </a:xfrm>
          <a:prstGeom prst="rect">
            <a:avLst/>
          </a:prstGeom>
          <a:blipFill>
            <a:blip r:embed="rId3" cstate="print"/>
            <a:stretch>
              <a:fillRect/>
            </a:stretch>
          </a:blipFill>
        </p:spPr>
        <p:txBody>
          <a:bodyPr wrap="square" lIns="0" tIns="0" rIns="0" bIns="0" rtlCol="0"/>
          <a:lstStyle/>
          <a:p>
            <a:endParaRPr/>
          </a:p>
        </p:txBody>
      </p:sp>
      <p:sp>
        <p:nvSpPr>
          <p:cNvPr id="6" name="object 3">
            <a:extLst>
              <a:ext uri="{FF2B5EF4-FFF2-40B4-BE49-F238E27FC236}">
                <a16:creationId xmlns:a16="http://schemas.microsoft.com/office/drawing/2014/main" id="{64246CD5-7FE1-4B62-932D-603181B3CA12}"/>
              </a:ext>
            </a:extLst>
          </p:cNvPr>
          <p:cNvSpPr txBox="1"/>
          <p:nvPr/>
        </p:nvSpPr>
        <p:spPr>
          <a:xfrm>
            <a:off x="568496" y="1289447"/>
            <a:ext cx="11090104" cy="310753"/>
          </a:xfrm>
          <a:prstGeom prst="rect">
            <a:avLst/>
          </a:prstGeom>
        </p:spPr>
        <p:txBody>
          <a:bodyPr vert="horz" wrap="square" lIns="0" tIns="0" rIns="0" bIns="0" rtlCol="0">
            <a:spAutoFit/>
          </a:bodyPr>
          <a:lstStyle/>
          <a:p>
            <a:pPr marL="12700" algn="ctr">
              <a:lnSpc>
                <a:spcPct val="100000"/>
              </a:lnSpc>
            </a:pPr>
            <a:r>
              <a:rPr lang="en-US" sz="2000" b="1" spc="-25" dirty="0">
                <a:solidFill>
                  <a:schemeClr val="tx1">
                    <a:lumMod val="50000"/>
                    <a:lumOff val="50000"/>
                  </a:schemeClr>
                </a:solidFill>
                <a:latin typeface="Arial Nova" panose="020B0504020202020204" pitchFamily="34" charset="0"/>
                <a:cs typeface="Ebrima"/>
              </a:rPr>
              <a:t>Objective 4: </a:t>
            </a:r>
            <a:r>
              <a:rPr lang="en-US" sz="2000" spc="-25" dirty="0">
                <a:solidFill>
                  <a:schemeClr val="tx1">
                    <a:lumMod val="50000"/>
                    <a:lumOff val="50000"/>
                  </a:schemeClr>
                </a:solidFill>
                <a:latin typeface="Arial Nova" panose="020B0504020202020204" pitchFamily="34" charset="0"/>
                <a:cs typeface="Ebrima"/>
              </a:rPr>
              <a:t>To strengthen information systems, evidence and research for mental health</a:t>
            </a:r>
            <a:endParaRPr sz="2000" dirty="0">
              <a:solidFill>
                <a:schemeClr val="tx1">
                  <a:lumMod val="50000"/>
                  <a:lumOff val="50000"/>
                </a:schemeClr>
              </a:solidFill>
              <a:latin typeface="Arial Nova" panose="020B0504020202020204" pitchFamily="34" charset="0"/>
              <a:cs typeface="Ebrima"/>
            </a:endParaRPr>
          </a:p>
        </p:txBody>
      </p:sp>
      <p:graphicFrame>
        <p:nvGraphicFramePr>
          <p:cNvPr id="8" name="Table 7">
            <a:extLst>
              <a:ext uri="{FF2B5EF4-FFF2-40B4-BE49-F238E27FC236}">
                <a16:creationId xmlns:a16="http://schemas.microsoft.com/office/drawing/2014/main" id="{0B250FCD-D581-4FF0-80C6-02A125CE8C8C}"/>
              </a:ext>
            </a:extLst>
          </p:cNvPr>
          <p:cNvGraphicFramePr>
            <a:graphicFrameLocks noGrp="1"/>
          </p:cNvGraphicFramePr>
          <p:nvPr>
            <p:extLst>
              <p:ext uri="{D42A27DB-BD31-4B8C-83A1-F6EECF244321}">
                <p14:modId xmlns:p14="http://schemas.microsoft.com/office/powerpoint/2010/main" val="3820912119"/>
              </p:ext>
            </p:extLst>
          </p:nvPr>
        </p:nvGraphicFramePr>
        <p:xfrm>
          <a:off x="571500" y="1908445"/>
          <a:ext cx="11090104" cy="4626912"/>
        </p:xfrm>
        <a:graphic>
          <a:graphicData uri="http://schemas.openxmlformats.org/drawingml/2006/table">
            <a:tbl>
              <a:tblPr firstRow="1" firstCol="1" bandRow="1">
                <a:tableStyleId>{5C22544A-7EE6-4342-B048-85BDC9FD1C3A}</a:tableStyleId>
              </a:tblPr>
              <a:tblGrid>
                <a:gridCol w="5486400">
                  <a:extLst>
                    <a:ext uri="{9D8B030D-6E8A-4147-A177-3AD203B41FA5}">
                      <a16:colId xmlns:a16="http://schemas.microsoft.com/office/drawing/2014/main" val="3512647830"/>
                    </a:ext>
                  </a:extLst>
                </a:gridCol>
                <a:gridCol w="58652">
                  <a:extLst>
                    <a:ext uri="{9D8B030D-6E8A-4147-A177-3AD203B41FA5}">
                      <a16:colId xmlns:a16="http://schemas.microsoft.com/office/drawing/2014/main" val="2380820548"/>
                    </a:ext>
                  </a:extLst>
                </a:gridCol>
                <a:gridCol w="5545052">
                  <a:extLst>
                    <a:ext uri="{9D8B030D-6E8A-4147-A177-3AD203B41FA5}">
                      <a16:colId xmlns:a16="http://schemas.microsoft.com/office/drawing/2014/main" val="2094832186"/>
                    </a:ext>
                  </a:extLst>
                </a:gridCol>
              </a:tblGrid>
              <a:tr h="326945">
                <a:tc>
                  <a:txBody>
                    <a:bodyPr/>
                    <a:lstStyle/>
                    <a:p>
                      <a:pPr marL="0" marR="0" algn="ctr">
                        <a:lnSpc>
                          <a:spcPct val="107000"/>
                        </a:lnSpc>
                        <a:spcBef>
                          <a:spcPts val="0"/>
                        </a:spcBef>
                        <a:spcAft>
                          <a:spcPts val="0"/>
                        </a:spcAft>
                      </a:pPr>
                      <a:endParaRPr lang="en-GB" sz="1800" b="0" dirty="0">
                        <a:solidFill>
                          <a:schemeClr val="tx1"/>
                        </a:solidFill>
                        <a:effectLst/>
                        <a:latin typeface="Arial Nova" panose="020B0504020202020204" pitchFamily="34" charset="0"/>
                      </a:endParaRPr>
                    </a:p>
                  </a:txBody>
                  <a:tcPr marL="14202" marR="14202" marT="0" marB="0">
                    <a:solidFill>
                      <a:schemeClr val="tx2">
                        <a:lumMod val="40000"/>
                        <a:lumOff val="60000"/>
                      </a:schemeClr>
                    </a:solidFill>
                  </a:tcPr>
                </a:tc>
                <a:tc gridSpan="2">
                  <a:txBody>
                    <a:bodyPr/>
                    <a:lstStyle/>
                    <a:p>
                      <a:pPr marL="0" marR="0" algn="ctr">
                        <a:lnSpc>
                          <a:spcPct val="107000"/>
                        </a:lnSpc>
                        <a:spcBef>
                          <a:spcPts val="0"/>
                        </a:spcBef>
                        <a:spcAft>
                          <a:spcPts val="0"/>
                        </a:spcAft>
                      </a:pPr>
                      <a:r>
                        <a:rPr lang="en-GB" sz="1800" b="1" dirty="0">
                          <a:solidFill>
                            <a:schemeClr val="tx1"/>
                          </a:solidFill>
                          <a:effectLst/>
                          <a:latin typeface="Arial Nova" panose="020B0504020202020204" pitchFamily="34" charset="0"/>
                        </a:rPr>
                        <a:t>New Target and Indicator</a:t>
                      </a:r>
                      <a:endParaRPr lang="en-GB" sz="1800" b="0" dirty="0">
                        <a:solidFill>
                          <a:schemeClr val="tx1"/>
                        </a:solidFill>
                        <a:effectLst/>
                        <a:latin typeface="Arial Nova" panose="020B0504020202020204" pitchFamily="34" charset="0"/>
                      </a:endParaRPr>
                    </a:p>
                  </a:txBody>
                  <a:tcPr marL="14202" marR="14202" marT="0" marB="0">
                    <a:solidFill>
                      <a:schemeClr val="tx2">
                        <a:lumMod val="40000"/>
                        <a:lumOff val="60000"/>
                      </a:schemeClr>
                    </a:solidFill>
                  </a:tcPr>
                </a:tc>
                <a:tc hMerge="1">
                  <a:txBody>
                    <a:bodyPr/>
                    <a:lstStyle/>
                    <a:p>
                      <a:endParaRPr lang="en-US"/>
                    </a:p>
                  </a:txBody>
                  <a:tcPr/>
                </a:tc>
                <a:extLst>
                  <a:ext uri="{0D108BD9-81ED-4DB2-BD59-A6C34878D82A}">
                    <a16:rowId xmlns:a16="http://schemas.microsoft.com/office/drawing/2014/main" val="4243984624"/>
                  </a:ext>
                </a:extLst>
              </a:tr>
              <a:tr h="507810">
                <a:tc>
                  <a:txBody>
                    <a:bodyPr/>
                    <a:lstStyle/>
                    <a:p>
                      <a:pPr marL="0" marR="0">
                        <a:lnSpc>
                          <a:spcPct val="107000"/>
                        </a:lnSpc>
                        <a:spcBef>
                          <a:spcPts val="0"/>
                        </a:spcBef>
                        <a:spcAft>
                          <a:spcPts val="0"/>
                        </a:spcAft>
                      </a:pPr>
                      <a:endParaRPr lang="en-GB" sz="1400" b="0" dirty="0">
                        <a:solidFill>
                          <a:schemeClr val="tx1"/>
                        </a:solidFill>
                        <a:effectLst/>
                        <a:latin typeface="Arial Nova" panose="020B0504020202020204" pitchFamily="34" charset="0"/>
                      </a:endParaRPr>
                    </a:p>
                  </a:txBody>
                  <a:tcPr marL="14202" marR="14202" marT="0" marB="0">
                    <a:solidFill>
                      <a:schemeClr val="accent1">
                        <a:lumMod val="40000"/>
                        <a:lumOff val="60000"/>
                      </a:schemeClr>
                    </a:solidFill>
                  </a:tcPr>
                </a:tc>
                <a:tc gridSpan="2">
                  <a:txBody>
                    <a:bodyPr/>
                    <a:lstStyle/>
                    <a:p>
                      <a:pPr marL="0" marR="0" lvl="0" indent="0" defTabSz="914400" eaLnBrk="1" fontAlgn="auto" latinLnBrk="0" hangingPunct="1">
                        <a:lnSpc>
                          <a:spcPct val="107000"/>
                        </a:lnSpc>
                        <a:spcBef>
                          <a:spcPts val="0"/>
                        </a:spcBef>
                        <a:spcAft>
                          <a:spcPts val="0"/>
                        </a:spcAft>
                        <a:buClrTx/>
                        <a:buSzTx/>
                        <a:buFontTx/>
                        <a:buNone/>
                        <a:tabLst/>
                        <a:defRPr/>
                      </a:pPr>
                      <a:r>
                        <a:rPr lang="en-US" sz="1400" b="1" dirty="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rPr>
                        <a:t>Target 4.2: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The output of global research on mental health doubles, by 2030.</a:t>
                      </a:r>
                    </a:p>
                  </a:txBody>
                  <a:tcPr marL="14202" marR="14202" marT="0" marB="0">
                    <a:solidFill>
                      <a:schemeClr val="accent1">
                        <a:lumMod val="40000"/>
                        <a:lumOff val="60000"/>
                      </a:schemeClr>
                    </a:solidFill>
                  </a:tcPr>
                </a:tc>
                <a:tc hMerge="1">
                  <a:txBody>
                    <a:bodyPr/>
                    <a:lstStyle/>
                    <a:p>
                      <a:endParaRPr lang="en-US"/>
                    </a:p>
                  </a:txBody>
                  <a:tcPr/>
                </a:tc>
                <a:extLst>
                  <a:ext uri="{0D108BD9-81ED-4DB2-BD59-A6C34878D82A}">
                    <a16:rowId xmlns:a16="http://schemas.microsoft.com/office/drawing/2014/main" val="4079906374"/>
                  </a:ext>
                </a:extLst>
              </a:tr>
              <a:tr h="762000">
                <a:tc>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tc gridSpan="2">
                  <a:txBody>
                    <a:bodyPr/>
                    <a:lstStyle/>
                    <a:p>
                      <a:pPr marL="0" marR="0">
                        <a:lnSpc>
                          <a:spcPct val="107000"/>
                        </a:lnSpc>
                        <a:spcBef>
                          <a:spcPts val="0"/>
                        </a:spcBef>
                        <a:spcAft>
                          <a:spcPts val="0"/>
                        </a:spcAft>
                      </a:pPr>
                      <a:r>
                        <a:rPr lang="en-US" sz="1400" b="1" dirty="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rPr>
                        <a:t>Indicator 4.2: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Number of published articles on mental health research conducted in the country (defined as research articles published in the databases)</a:t>
                      </a:r>
                    </a:p>
                  </a:txBody>
                  <a:tcPr marL="14202" marR="14202" marT="0" marB="0">
                    <a:solidFill>
                      <a:schemeClr val="bg1">
                        <a:lumMod val="85000"/>
                      </a:schemeClr>
                    </a:solidFill>
                  </a:tcPr>
                </a:tc>
                <a:tc hMerge="1">
                  <a:txBody>
                    <a:bodyPr/>
                    <a:lstStyle/>
                    <a:p>
                      <a:endParaRPr lang="en-US"/>
                    </a:p>
                  </a:txBody>
                  <a:tcPr/>
                </a:tc>
                <a:extLst>
                  <a:ext uri="{0D108BD9-81ED-4DB2-BD59-A6C34878D82A}">
                    <a16:rowId xmlns:a16="http://schemas.microsoft.com/office/drawing/2014/main" val="4291687240"/>
                  </a:ext>
                </a:extLst>
              </a:tr>
              <a:tr h="1244220">
                <a:tc>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noFill/>
                  </a:tcPr>
                </a:tc>
                <a:tc gridSpan="2">
                  <a:txBody>
                    <a:bodyPr/>
                    <a:lstStyle/>
                    <a:p>
                      <a:pPr marL="0" marR="0">
                        <a:lnSpc>
                          <a:spcPct val="107000"/>
                        </a:lnSpc>
                        <a:spcBef>
                          <a:spcPts val="0"/>
                        </a:spcBef>
                        <a:spcAft>
                          <a:spcPts val="0"/>
                        </a:spcAft>
                      </a:pPr>
                      <a:r>
                        <a:rPr lang="en-US" sz="1400" b="1" i="0" dirty="0">
                          <a:solidFill>
                            <a:schemeClr val="tx1"/>
                          </a:solidFill>
                          <a:effectLst/>
                          <a:highlight>
                            <a:srgbClr val="00FF00"/>
                          </a:highlight>
                          <a:latin typeface="Arial Nova" panose="020B0504020202020204" pitchFamily="34" charset="0"/>
                          <a:ea typeface="Calibri" panose="020F0502020204030204" pitchFamily="34" charset="0"/>
                          <a:cs typeface="Arial" panose="020B0604020202020204" pitchFamily="34" charset="0"/>
                        </a:rPr>
                        <a:t>Means of verification: </a:t>
                      </a:r>
                    </a:p>
                    <a:p>
                      <a:pPr marL="0" marR="0">
                        <a:lnSpc>
                          <a:spcPct val="107000"/>
                        </a:lnSpc>
                        <a:spcBef>
                          <a:spcPts val="0"/>
                        </a:spcBef>
                        <a:spcAft>
                          <a:spcPts val="0"/>
                        </a:spcAft>
                      </a:pPr>
                      <a:r>
                        <a:rPr lang="en-US" sz="1400" b="0" i="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Centrally conducted literature searches, stratified by country of origin every two years, using bibliometric data sourced for the most recent calendar year from two literature databases (PubMed and WHO’s Global Index Medicus).</a:t>
                      </a:r>
                    </a:p>
                  </a:txBody>
                  <a:tcPr marL="14202" marR="14202" marT="0" marB="0">
                    <a:noFill/>
                  </a:tcPr>
                </a:tc>
                <a:tc hMerge="1">
                  <a:txBody>
                    <a:bodyPr/>
                    <a:lstStyle/>
                    <a:p>
                      <a:endParaRPr lang="en-US"/>
                    </a:p>
                  </a:txBody>
                  <a:tcPr/>
                </a:tc>
                <a:extLst>
                  <a:ext uri="{0D108BD9-81ED-4DB2-BD59-A6C34878D82A}">
                    <a16:rowId xmlns:a16="http://schemas.microsoft.com/office/drawing/2014/main" val="2382095859"/>
                  </a:ext>
                </a:extLst>
              </a:tr>
              <a:tr h="316523">
                <a:tc gridSpan="3">
                  <a:txBody>
                    <a:bodyPr/>
                    <a:lstStyle/>
                    <a:p>
                      <a:pPr marL="0" marR="0" algn="ctr">
                        <a:lnSpc>
                          <a:spcPct val="107000"/>
                        </a:lnSpc>
                        <a:spcBef>
                          <a:spcPts val="0"/>
                        </a:spcBef>
                        <a:spcAft>
                          <a:spcPts val="0"/>
                        </a:spcAft>
                      </a:pPr>
                      <a:r>
                        <a:rPr lang="en-US" sz="18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Rationale</a:t>
                      </a:r>
                    </a:p>
                  </a:txBody>
                  <a:tcPr marL="14202" marR="14202" marT="0" marB="0">
                    <a:solidFill>
                      <a:schemeClr val="tx2">
                        <a:lumMod val="40000"/>
                        <a:lumOff val="60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tx2">
                        <a:lumMod val="40000"/>
                        <a:lumOff val="60000"/>
                      </a:schemeClr>
                    </a:solidFill>
                  </a:tcPr>
                </a:tc>
                <a:tc hMerge="1">
                  <a:txBody>
                    <a:bodyPr/>
                    <a:lstStyle/>
                    <a:p>
                      <a:endParaRPr lang="en-US"/>
                    </a:p>
                  </a:txBody>
                  <a:tcPr/>
                </a:tc>
                <a:extLst>
                  <a:ext uri="{0D108BD9-81ED-4DB2-BD59-A6C34878D82A}">
                    <a16:rowId xmlns:a16="http://schemas.microsoft.com/office/drawing/2014/main" val="1510684117"/>
                  </a:ext>
                </a:extLst>
              </a:tr>
              <a:tr h="801457">
                <a:tc gridSpan="2">
                  <a:txBody>
                    <a:bodyPr/>
                    <a:lstStyle/>
                    <a:p>
                      <a:pPr marL="684213" marR="0" indent="-169863" algn="just">
                        <a:lnSpc>
                          <a:spcPct val="107000"/>
                        </a:lnSpc>
                        <a:spcBef>
                          <a:spcPts val="0"/>
                        </a:spcBef>
                        <a:spcAft>
                          <a:spcPts val="0"/>
                        </a:spcAft>
                        <a:buFont typeface="Arial" panose="020B0604020202020204" pitchFamily="34" charset="0"/>
                        <a:buChar char="•"/>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Need to assess both evidence and research as well as information system component of the objective in order to achieve the vision and goal of the mental health action plan.</a:t>
                      </a:r>
                    </a:p>
                  </a:txBody>
                  <a:tcPr marL="14202" marR="14202" marT="0" marB="0">
                    <a:solidFill>
                      <a:schemeClr val="accent1">
                        <a:lumMod val="40000"/>
                        <a:lumOff val="60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accent1">
                        <a:lumMod val="40000"/>
                        <a:lumOff val="60000"/>
                      </a:schemeClr>
                    </a:solidFill>
                  </a:tcPr>
                </a:tc>
                <a:tc>
                  <a:txBody>
                    <a:bodyPr/>
                    <a:lstStyle/>
                    <a:p>
                      <a:pPr marL="684213" marR="0" indent="-169863" algn="just">
                        <a:lnSpc>
                          <a:spcPct val="107000"/>
                        </a:lnSpc>
                        <a:spcBef>
                          <a:spcPts val="0"/>
                        </a:spcBef>
                        <a:spcAft>
                          <a:spcPts val="0"/>
                        </a:spcAft>
                        <a:buFont typeface="Arial" panose="020B0604020202020204" pitchFamily="34" charset="0"/>
                        <a:buChar char="•"/>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Data disaggregation by High and LMIC because of striking under-representation of low- and middle- income countries in published psychiatric research (Lancet, 2009)</a:t>
                      </a:r>
                    </a:p>
                  </a:txBody>
                  <a:tcPr marL="14202" marR="14202" marT="0" marB="0">
                    <a:solidFill>
                      <a:schemeClr val="accent1">
                        <a:lumMod val="40000"/>
                        <a:lumOff val="60000"/>
                      </a:schemeClr>
                    </a:solidFill>
                  </a:tcPr>
                </a:tc>
                <a:extLst>
                  <a:ext uri="{0D108BD9-81ED-4DB2-BD59-A6C34878D82A}">
                    <a16:rowId xmlns:a16="http://schemas.microsoft.com/office/drawing/2014/main" val="335833656"/>
                  </a:ext>
                </a:extLst>
              </a:tr>
              <a:tr h="475043">
                <a:tc gridSpan="3">
                  <a:txBody>
                    <a:bodyPr/>
                    <a:lstStyle/>
                    <a:p>
                      <a:pPr marL="684213" marR="0" indent="-176213" algn="just">
                        <a:lnSpc>
                          <a:spcPct val="107000"/>
                        </a:lnSpc>
                        <a:spcBef>
                          <a:spcPts val="0"/>
                        </a:spcBef>
                        <a:spcAft>
                          <a:spcPts val="0"/>
                        </a:spcAft>
                        <a:buFont typeface="Arial" panose="020B0604020202020204" pitchFamily="34" charset="0"/>
                        <a:buChar char="•"/>
                        <a:tabLst>
                          <a:tab pos="9197975" algn="l"/>
                          <a:tab pos="9605963" algn="l"/>
                          <a:tab pos="10742613" algn="l"/>
                        </a:tabLs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The annual published research output in peer-reviewed and indexed journals is a proxy for the amount (and quality) of mental health research being conducted in a country. It indirectly assesses a country’s commitment to mental health research, which will ultimately have an impact on people with mental health conditions.</a:t>
                      </a:r>
                    </a:p>
                  </a:txBody>
                  <a:tcPr marL="14202" marR="14202" marT="0" marB="0">
                    <a:solidFill>
                      <a:schemeClr val="bg1">
                        <a:lumMod val="85000"/>
                      </a:schemeClr>
                    </a:solidFill>
                  </a:tcPr>
                </a:tc>
                <a:tc h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tc hMerge="1">
                  <a:txBody>
                    <a:bodyPr/>
                    <a:lstStyle/>
                    <a:p>
                      <a:endParaRPr lang="en-US"/>
                    </a:p>
                  </a:txBody>
                  <a:tcPr/>
                </a:tc>
                <a:extLst>
                  <a:ext uri="{0D108BD9-81ED-4DB2-BD59-A6C34878D82A}">
                    <a16:rowId xmlns:a16="http://schemas.microsoft.com/office/drawing/2014/main" val="1816377140"/>
                  </a:ext>
                </a:extLst>
              </a:tr>
            </a:tbl>
          </a:graphicData>
        </a:graphic>
      </p:graphicFrame>
      <p:sp>
        <p:nvSpPr>
          <p:cNvPr id="13" name="object 3">
            <a:extLst>
              <a:ext uri="{FF2B5EF4-FFF2-40B4-BE49-F238E27FC236}">
                <a16:creationId xmlns:a16="http://schemas.microsoft.com/office/drawing/2014/main" id="{B184F0E6-4850-4F31-9EFA-8A29FD667679}"/>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Proposed updates on targets and indicators</a:t>
            </a:r>
            <a:endParaRPr sz="2800" dirty="0">
              <a:solidFill>
                <a:schemeClr val="accent1"/>
              </a:solidFill>
              <a:latin typeface="Arial Nova" panose="020B0504020202020204" pitchFamily="34" charset="0"/>
              <a:cs typeface="Ebrima"/>
            </a:endParaRPr>
          </a:p>
        </p:txBody>
      </p:sp>
    </p:spTree>
    <p:extLst>
      <p:ext uri="{BB962C8B-B14F-4D97-AF65-F5344CB8AC3E}">
        <p14:creationId xmlns:p14="http://schemas.microsoft.com/office/powerpoint/2010/main" val="13663473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1BB215B-150F-43DB-9E03-F38C4C6451F5}"/>
              </a:ext>
            </a:extLst>
          </p:cNvPr>
          <p:cNvSpPr/>
          <p:nvPr/>
        </p:nvSpPr>
        <p:spPr>
          <a:xfrm>
            <a:off x="3733800" y="3657600"/>
            <a:ext cx="8001000" cy="2286000"/>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p:nvPr/>
        </p:nvSpPr>
        <p:spPr>
          <a:xfrm>
            <a:off x="9070847" y="379475"/>
            <a:ext cx="2634996" cy="694944"/>
          </a:xfrm>
          <a:prstGeom prst="rect">
            <a:avLst/>
          </a:prstGeom>
          <a:blipFill>
            <a:blip r:embed="rId3" cstate="print"/>
            <a:stretch>
              <a:fillRect/>
            </a:stretch>
          </a:blipFill>
        </p:spPr>
        <p:txBody>
          <a:bodyPr wrap="square" lIns="0" tIns="0" rIns="0" bIns="0" rtlCol="0"/>
          <a:lstStyle/>
          <a:p>
            <a:endParaRPr/>
          </a:p>
        </p:txBody>
      </p:sp>
      <p:sp>
        <p:nvSpPr>
          <p:cNvPr id="37" name="object 37"/>
          <p:cNvSpPr/>
          <p:nvPr/>
        </p:nvSpPr>
        <p:spPr>
          <a:xfrm>
            <a:off x="9273540" y="277368"/>
            <a:ext cx="2432685" cy="721360"/>
          </a:xfrm>
          <a:custGeom>
            <a:avLst/>
            <a:gdLst/>
            <a:ahLst/>
            <a:cxnLst/>
            <a:rect l="l" t="t" r="r" b="b"/>
            <a:pathLst>
              <a:path w="2432684" h="721360">
                <a:moveTo>
                  <a:pt x="0" y="720851"/>
                </a:moveTo>
                <a:lnTo>
                  <a:pt x="2432304" y="720851"/>
                </a:lnTo>
                <a:lnTo>
                  <a:pt x="2432304" y="0"/>
                </a:lnTo>
                <a:lnTo>
                  <a:pt x="0" y="0"/>
                </a:lnTo>
                <a:lnTo>
                  <a:pt x="0" y="720851"/>
                </a:lnTo>
                <a:close/>
              </a:path>
            </a:pathLst>
          </a:custGeom>
          <a:solidFill>
            <a:srgbClr val="FFFFFF"/>
          </a:solidFill>
        </p:spPr>
        <p:txBody>
          <a:bodyPr wrap="square" lIns="0" tIns="0" rIns="0" bIns="0" rtlCol="0"/>
          <a:lstStyle/>
          <a:p>
            <a:endParaRPr/>
          </a:p>
        </p:txBody>
      </p:sp>
      <p:sp>
        <p:nvSpPr>
          <p:cNvPr id="38" name="object 38"/>
          <p:cNvSpPr/>
          <p:nvPr/>
        </p:nvSpPr>
        <p:spPr>
          <a:xfrm>
            <a:off x="9273540" y="277368"/>
            <a:ext cx="2432685" cy="721360"/>
          </a:xfrm>
          <a:custGeom>
            <a:avLst/>
            <a:gdLst/>
            <a:ahLst/>
            <a:cxnLst/>
            <a:rect l="l" t="t" r="r" b="b"/>
            <a:pathLst>
              <a:path w="2432684" h="721360">
                <a:moveTo>
                  <a:pt x="0" y="720851"/>
                </a:moveTo>
                <a:lnTo>
                  <a:pt x="2432304" y="720851"/>
                </a:lnTo>
                <a:lnTo>
                  <a:pt x="2432304" y="0"/>
                </a:lnTo>
                <a:lnTo>
                  <a:pt x="0" y="0"/>
                </a:lnTo>
                <a:lnTo>
                  <a:pt x="0" y="720851"/>
                </a:lnTo>
                <a:close/>
              </a:path>
            </a:pathLst>
          </a:custGeom>
          <a:ln w="12192">
            <a:solidFill>
              <a:srgbClr val="FFFFFF"/>
            </a:solidFill>
          </a:ln>
        </p:spPr>
        <p:txBody>
          <a:bodyPr wrap="square" lIns="0" tIns="0" rIns="0" bIns="0" rtlCol="0"/>
          <a:lstStyle/>
          <a:p>
            <a:endParaRPr/>
          </a:p>
        </p:txBody>
      </p:sp>
      <p:sp>
        <p:nvSpPr>
          <p:cNvPr id="45" name="object 32">
            <a:extLst>
              <a:ext uri="{FF2B5EF4-FFF2-40B4-BE49-F238E27FC236}">
                <a16:creationId xmlns:a16="http://schemas.microsoft.com/office/drawing/2014/main" id="{A5189845-51C9-4FE6-90D9-EE8C0FD296DA}"/>
              </a:ext>
            </a:extLst>
          </p:cNvPr>
          <p:cNvSpPr/>
          <p:nvPr/>
        </p:nvSpPr>
        <p:spPr>
          <a:xfrm>
            <a:off x="838200" y="1771626"/>
            <a:ext cx="2612135" cy="3694176"/>
          </a:xfrm>
          <a:prstGeom prst="rect">
            <a:avLst/>
          </a:prstGeom>
          <a:blipFill>
            <a:blip r:embed="rId4" cstate="print"/>
            <a:stretch>
              <a:fillRect/>
            </a:stretch>
          </a:blipFill>
        </p:spPr>
        <p:txBody>
          <a:bodyPr wrap="square" lIns="0" tIns="0" rIns="0" bIns="0" rtlCol="0"/>
          <a:lstStyle/>
          <a:p>
            <a:endParaRPr/>
          </a:p>
        </p:txBody>
      </p:sp>
      <p:sp>
        <p:nvSpPr>
          <p:cNvPr id="46" name="Rectangle 45">
            <a:extLst>
              <a:ext uri="{FF2B5EF4-FFF2-40B4-BE49-F238E27FC236}">
                <a16:creationId xmlns:a16="http://schemas.microsoft.com/office/drawing/2014/main" id="{B9D29290-C817-4923-8C5D-45045360D4D4}"/>
              </a:ext>
            </a:extLst>
          </p:cNvPr>
          <p:cNvSpPr/>
          <p:nvPr/>
        </p:nvSpPr>
        <p:spPr>
          <a:xfrm>
            <a:off x="3810000" y="1676400"/>
            <a:ext cx="8001000" cy="4801314"/>
          </a:xfrm>
          <a:prstGeom prst="rect">
            <a:avLst/>
          </a:prstGeom>
        </p:spPr>
        <p:txBody>
          <a:bodyPr wrap="square">
            <a:spAutoFit/>
          </a:bodyPr>
          <a:lstStyle/>
          <a:p>
            <a:pPr algn="just"/>
            <a:r>
              <a:rPr lang="en-US" b="1" dirty="0">
                <a:latin typeface="Arial Nova" panose="020B0504020202020204" pitchFamily="34" charset="0"/>
              </a:rPr>
              <a:t>Appendix I - </a:t>
            </a:r>
            <a:r>
              <a:rPr lang="en-US" dirty="0">
                <a:latin typeface="Arial Nova" panose="020B0504020202020204" pitchFamily="34" charset="0"/>
              </a:rPr>
              <a:t>Indicators for measuring progress towards defined</a:t>
            </a:r>
          </a:p>
          <a:p>
            <a:pPr algn="just"/>
            <a:r>
              <a:rPr lang="en-US" dirty="0">
                <a:latin typeface="Arial Nova" panose="020B0504020202020204" pitchFamily="34" charset="0"/>
              </a:rPr>
              <a:t>	       targets of the comprehensive mental health action plan</a:t>
            </a:r>
          </a:p>
          <a:p>
            <a:pPr algn="just"/>
            <a:endParaRPr lang="en-US" sz="900" dirty="0">
              <a:latin typeface="Arial Nova" panose="020B0504020202020204" pitchFamily="34" charset="0"/>
            </a:endParaRPr>
          </a:p>
          <a:p>
            <a:pPr marL="1598613" indent="-223838" algn="just">
              <a:buFont typeface="Arial" panose="020B0604020202020204" pitchFamily="34" charset="0"/>
              <a:buChar char="•"/>
            </a:pPr>
            <a:r>
              <a:rPr lang="en-US" dirty="0">
                <a:latin typeface="Arial Nova" panose="020B0504020202020204" pitchFamily="34" charset="0"/>
              </a:rPr>
              <a:t>Assessing progress towards meeting the global targets </a:t>
            </a:r>
          </a:p>
          <a:p>
            <a:pPr marL="1598613" indent="-223838" algn="just">
              <a:buFont typeface="Arial" panose="020B0604020202020204" pitchFamily="34" charset="0"/>
              <a:buChar char="•"/>
            </a:pPr>
            <a:r>
              <a:rPr lang="en-US" dirty="0">
                <a:latin typeface="Arial Nova" panose="020B0504020202020204" pitchFamily="34" charset="0"/>
              </a:rPr>
              <a:t>Adequate monitoring mental health policies and </a:t>
            </a:r>
            <a:r>
              <a:rPr lang="en-US" dirty="0" err="1">
                <a:latin typeface="Arial Nova" panose="020B0504020202020204" pitchFamily="34" charset="0"/>
              </a:rPr>
              <a:t>programmes</a:t>
            </a:r>
            <a:endParaRPr lang="en-US" dirty="0">
              <a:latin typeface="Arial Nova" panose="020B0504020202020204" pitchFamily="34" charset="0"/>
            </a:endParaRPr>
          </a:p>
          <a:p>
            <a:pPr marL="1598613" indent="-223838" algn="just">
              <a:buFont typeface="Arial" panose="020B0604020202020204" pitchFamily="34" charset="0"/>
              <a:buChar char="•"/>
            </a:pPr>
            <a:r>
              <a:rPr lang="en-US" dirty="0">
                <a:latin typeface="Arial Nova" panose="020B0504020202020204" pitchFamily="34" charset="0"/>
              </a:rPr>
              <a:t>Targets voluntary, global, reaching them jointly</a:t>
            </a:r>
          </a:p>
          <a:p>
            <a:pPr marL="1598613" indent="-223838" algn="just">
              <a:buFont typeface="Arial" panose="020B0604020202020204" pitchFamily="34" charset="0"/>
              <a:buChar char="•"/>
            </a:pPr>
            <a:r>
              <a:rPr lang="en-US" dirty="0">
                <a:latin typeface="Arial Nova" panose="020B0504020202020204" pitchFamily="34" charset="0"/>
              </a:rPr>
              <a:t>Setting of more ambitious national targets</a:t>
            </a:r>
          </a:p>
          <a:p>
            <a:pPr algn="just"/>
            <a:endParaRPr lang="en-US" dirty="0">
              <a:latin typeface="Arial Nova" panose="020B0504020202020204" pitchFamily="34" charset="0"/>
            </a:endParaRPr>
          </a:p>
          <a:p>
            <a:pPr algn="just"/>
            <a:r>
              <a:rPr lang="en-US" b="1" dirty="0">
                <a:latin typeface="Arial Nova" panose="020B0504020202020204" pitchFamily="34" charset="0"/>
              </a:rPr>
              <a:t>Appendix II - </a:t>
            </a:r>
            <a:r>
              <a:rPr lang="en-US" dirty="0">
                <a:latin typeface="Arial Nova" panose="020B0504020202020204" pitchFamily="34" charset="0"/>
              </a:rPr>
              <a:t>Options for the implementation of the comprehensive</a:t>
            </a:r>
          </a:p>
          <a:p>
            <a:pPr algn="just"/>
            <a:r>
              <a:rPr lang="en-US" dirty="0">
                <a:latin typeface="Arial Nova" panose="020B0504020202020204" pitchFamily="34" charset="0"/>
              </a:rPr>
              <a:t>                       mental health action plan </a:t>
            </a:r>
          </a:p>
          <a:p>
            <a:pPr algn="just"/>
            <a:endParaRPr lang="en-US" sz="900" dirty="0">
              <a:latin typeface="Arial Nova" panose="020B0504020202020204" pitchFamily="34" charset="0"/>
            </a:endParaRPr>
          </a:p>
          <a:p>
            <a:pPr marL="1376363" indent="222250" algn="just">
              <a:buFont typeface="Arial" panose="020B0604020202020204" pitchFamily="34" charset="0"/>
              <a:buChar char="•"/>
            </a:pPr>
            <a:r>
              <a:rPr lang="en-US" dirty="0">
                <a:latin typeface="Arial Nova" panose="020B0504020202020204" pitchFamily="34" charset="0"/>
              </a:rPr>
              <a:t>Implementation options linked to specific actions to </a:t>
            </a:r>
          </a:p>
          <a:p>
            <a:pPr marL="1598613" algn="just"/>
            <a:r>
              <a:rPr lang="en-US" dirty="0">
                <a:latin typeface="Arial Nova" panose="020B0504020202020204" pitchFamily="34" charset="0"/>
              </a:rPr>
              <a:t>achieve vision and objectives</a:t>
            </a:r>
          </a:p>
          <a:p>
            <a:pPr marL="1376363" indent="222250" algn="just">
              <a:buFont typeface="Arial" panose="020B0604020202020204" pitchFamily="34" charset="0"/>
              <a:buChar char="•"/>
            </a:pPr>
            <a:r>
              <a:rPr lang="en-US" dirty="0">
                <a:latin typeface="Arial Nova" panose="020B0504020202020204" pitchFamily="34" charset="0"/>
              </a:rPr>
              <a:t>Not comprehensive/prescriptive but illustrative/indicative </a:t>
            </a:r>
          </a:p>
          <a:p>
            <a:pPr marL="1376363" indent="222250" algn="just">
              <a:buFont typeface="Arial" panose="020B0604020202020204" pitchFamily="34" charset="0"/>
              <a:buChar char="•"/>
            </a:pPr>
            <a:r>
              <a:rPr lang="en-US" dirty="0">
                <a:latin typeface="Arial Nova" panose="020B0504020202020204" pitchFamily="34" charset="0"/>
              </a:rPr>
              <a:t>Diverse levels of development of mental health, </a:t>
            </a:r>
          </a:p>
          <a:p>
            <a:pPr marL="1376363" indent="222250" algn="just"/>
            <a:r>
              <a:rPr lang="en-US" dirty="0">
                <a:latin typeface="Arial Nova" panose="020B0504020202020204" pitchFamily="34" charset="0"/>
              </a:rPr>
              <a:t>health and social systems and resource availability</a:t>
            </a:r>
          </a:p>
          <a:p>
            <a:pPr algn="just"/>
            <a:endParaRPr lang="en-US" sz="900" dirty="0">
              <a:latin typeface="Arial Nova" panose="020B0504020202020204" pitchFamily="34" charset="0"/>
            </a:endParaRPr>
          </a:p>
          <a:p>
            <a:pPr algn="just"/>
            <a:endParaRPr lang="en-US" dirty="0">
              <a:latin typeface="Arial Nova" panose="020B0504020202020204" pitchFamily="34" charset="0"/>
            </a:endParaRPr>
          </a:p>
          <a:p>
            <a:pPr algn="just"/>
            <a:endParaRPr lang="en-US" sz="900" dirty="0">
              <a:latin typeface="Arial Nova" panose="020B0504020202020204" pitchFamily="34" charset="0"/>
            </a:endParaRPr>
          </a:p>
        </p:txBody>
      </p:sp>
      <p:sp>
        <p:nvSpPr>
          <p:cNvPr id="17" name="object 39">
            <a:extLst>
              <a:ext uri="{FF2B5EF4-FFF2-40B4-BE49-F238E27FC236}">
                <a16:creationId xmlns:a16="http://schemas.microsoft.com/office/drawing/2014/main" id="{8A2E4E29-7E67-4625-9158-94D19A25290D}"/>
              </a:ext>
            </a:extLst>
          </p:cNvPr>
          <p:cNvSpPr/>
          <p:nvPr/>
        </p:nvSpPr>
        <p:spPr>
          <a:xfrm>
            <a:off x="8923019" y="0"/>
            <a:ext cx="3172968" cy="1112519"/>
          </a:xfrm>
          <a:prstGeom prst="rect">
            <a:avLst/>
          </a:prstGeom>
          <a:blipFill>
            <a:blip r:embed="rId3" cstate="print"/>
            <a:stretch>
              <a:fillRect/>
            </a:stretch>
          </a:blipFill>
        </p:spPr>
        <p:txBody>
          <a:bodyPr wrap="square" lIns="0" tIns="0" rIns="0" bIns="0" rtlCol="0"/>
          <a:lstStyle/>
          <a:p>
            <a:endParaRPr/>
          </a:p>
        </p:txBody>
      </p:sp>
      <p:grpSp>
        <p:nvGrpSpPr>
          <p:cNvPr id="18" name="Group 17">
            <a:extLst>
              <a:ext uri="{FF2B5EF4-FFF2-40B4-BE49-F238E27FC236}">
                <a16:creationId xmlns:a16="http://schemas.microsoft.com/office/drawing/2014/main" id="{E94DE3C7-EEA3-4CA2-911B-8A7C3B272B25}"/>
              </a:ext>
            </a:extLst>
          </p:cNvPr>
          <p:cNvGrpSpPr/>
          <p:nvPr/>
        </p:nvGrpSpPr>
        <p:grpSpPr>
          <a:xfrm>
            <a:off x="1053083" y="413560"/>
            <a:ext cx="7842503" cy="410369"/>
            <a:chOff x="838200" y="230918"/>
            <a:chExt cx="7842503" cy="410369"/>
          </a:xfrm>
        </p:grpSpPr>
        <p:sp>
          <p:nvSpPr>
            <p:cNvPr id="19" name="object 33">
              <a:extLst>
                <a:ext uri="{FF2B5EF4-FFF2-40B4-BE49-F238E27FC236}">
                  <a16:creationId xmlns:a16="http://schemas.microsoft.com/office/drawing/2014/main" id="{0DD81C1A-7C55-4F56-8E1E-8CC01C84DBD2}"/>
                </a:ext>
              </a:extLst>
            </p:cNvPr>
            <p:cNvSpPr txBox="1"/>
            <p:nvPr/>
          </p:nvSpPr>
          <p:spPr>
            <a:xfrm>
              <a:off x="838200" y="230918"/>
              <a:ext cx="7842503" cy="410369"/>
            </a:xfrm>
            <a:prstGeom prst="rect">
              <a:avLst/>
            </a:prstGeom>
          </p:spPr>
          <p:txBody>
            <a:bodyPr vert="horz" wrap="square" lIns="0" tIns="0" rIns="0" bIns="0" rtlCol="0">
              <a:spAutoFit/>
            </a:bodyPr>
            <a:lstStyle/>
            <a:p>
              <a:pPr marL="12700">
                <a:lnSpc>
                  <a:spcPts val="3195"/>
                </a:lnSpc>
              </a:pPr>
              <a:r>
                <a:rPr sz="2800" b="1" spc="-20" dirty="0">
                  <a:solidFill>
                    <a:schemeClr val="accent1"/>
                  </a:solidFill>
                  <a:latin typeface="Ebrima"/>
                  <a:cs typeface="Ebrima"/>
                </a:rPr>
                <a:t>Mental</a:t>
              </a:r>
              <a:r>
                <a:rPr sz="2800" b="1" spc="15" dirty="0">
                  <a:solidFill>
                    <a:schemeClr val="accent1"/>
                  </a:solidFill>
                  <a:latin typeface="Ebrima"/>
                  <a:cs typeface="Ebrima"/>
                </a:rPr>
                <a:t> </a:t>
              </a:r>
              <a:r>
                <a:rPr sz="2800" b="1" spc="-20" dirty="0">
                  <a:solidFill>
                    <a:schemeClr val="accent1"/>
                  </a:solidFill>
                  <a:latin typeface="Ebrima"/>
                  <a:cs typeface="Ebrima"/>
                </a:rPr>
                <a:t>Health</a:t>
              </a:r>
              <a:r>
                <a:rPr sz="2800" b="1" spc="10" dirty="0">
                  <a:solidFill>
                    <a:schemeClr val="accent1"/>
                  </a:solidFill>
                  <a:latin typeface="Ebrima"/>
                  <a:cs typeface="Ebrima"/>
                </a:rPr>
                <a:t> </a:t>
              </a:r>
              <a:r>
                <a:rPr sz="2800" b="1" spc="-20" dirty="0">
                  <a:solidFill>
                    <a:schemeClr val="accent1"/>
                  </a:solidFill>
                  <a:latin typeface="Ebrima"/>
                  <a:cs typeface="Ebrima"/>
                </a:rPr>
                <a:t>Action</a:t>
              </a:r>
              <a:r>
                <a:rPr sz="2800" b="1" spc="35" dirty="0">
                  <a:solidFill>
                    <a:schemeClr val="accent1"/>
                  </a:solidFill>
                  <a:latin typeface="Ebrima"/>
                  <a:cs typeface="Ebrima"/>
                </a:rPr>
                <a:t> </a:t>
              </a:r>
              <a:r>
                <a:rPr sz="2800" b="1" spc="-20" dirty="0">
                  <a:solidFill>
                    <a:schemeClr val="accent1"/>
                  </a:solidFill>
                  <a:latin typeface="Ebrima"/>
                  <a:cs typeface="Ebrima"/>
                </a:rPr>
                <a:t>Pl</a:t>
              </a:r>
              <a:r>
                <a:rPr sz="2800" b="1" spc="-30" dirty="0">
                  <a:solidFill>
                    <a:schemeClr val="accent1"/>
                  </a:solidFill>
                  <a:latin typeface="Ebrima"/>
                  <a:cs typeface="Ebrima"/>
                </a:rPr>
                <a:t>a</a:t>
              </a:r>
              <a:r>
                <a:rPr sz="2800" b="1" spc="-20" dirty="0">
                  <a:solidFill>
                    <a:schemeClr val="accent1"/>
                  </a:solidFill>
                  <a:latin typeface="Ebrima"/>
                  <a:cs typeface="Ebrima"/>
                </a:rPr>
                <a:t>n</a:t>
              </a:r>
              <a:r>
                <a:rPr lang="fr-CH" sz="2800" dirty="0">
                  <a:solidFill>
                    <a:schemeClr val="accent1"/>
                  </a:solidFill>
                  <a:latin typeface="Ebrima"/>
                  <a:cs typeface="Ebrima"/>
                </a:rPr>
                <a:t> </a:t>
              </a:r>
              <a:r>
                <a:rPr sz="2800" b="1" spc="-25" dirty="0">
                  <a:solidFill>
                    <a:schemeClr val="accent1"/>
                  </a:solidFill>
                  <a:latin typeface="Ebrima"/>
                  <a:cs typeface="Ebrima"/>
                </a:rPr>
                <a:t>2013-</a:t>
              </a:r>
              <a:r>
                <a:rPr sz="2800" b="1" spc="-20" dirty="0">
                  <a:solidFill>
                    <a:schemeClr val="accent1"/>
                  </a:solidFill>
                  <a:latin typeface="Ebrima"/>
                  <a:cs typeface="Ebrima"/>
                </a:rPr>
                <a:t>2020</a:t>
              </a:r>
              <a:r>
                <a:rPr lang="fr-CH" sz="2800" b="1" spc="-20" dirty="0">
                  <a:solidFill>
                    <a:schemeClr val="accent1"/>
                  </a:solidFill>
                  <a:latin typeface="Ebrima"/>
                  <a:cs typeface="Ebrima"/>
                </a:rPr>
                <a:t>  2030</a:t>
              </a:r>
              <a:endParaRPr sz="2800" dirty="0">
                <a:solidFill>
                  <a:schemeClr val="accent1"/>
                </a:solidFill>
                <a:latin typeface="Ebrima"/>
                <a:cs typeface="Ebrima"/>
              </a:endParaRPr>
            </a:p>
          </p:txBody>
        </p:sp>
        <p:sp>
          <p:nvSpPr>
            <p:cNvPr id="20" name="object 35">
              <a:extLst>
                <a:ext uri="{FF2B5EF4-FFF2-40B4-BE49-F238E27FC236}">
                  <a16:creationId xmlns:a16="http://schemas.microsoft.com/office/drawing/2014/main" id="{0FEFAA8E-A19C-471A-A857-F9C8C422723D}"/>
                </a:ext>
              </a:extLst>
            </p:cNvPr>
            <p:cNvSpPr/>
            <p:nvPr/>
          </p:nvSpPr>
          <p:spPr>
            <a:xfrm>
              <a:off x="6248400" y="359267"/>
              <a:ext cx="809625" cy="153670"/>
            </a:xfrm>
            <a:custGeom>
              <a:avLst/>
              <a:gdLst/>
              <a:ahLst/>
              <a:cxnLst/>
              <a:rect l="l" t="t" r="r" b="b"/>
              <a:pathLst>
                <a:path w="809625" h="153669">
                  <a:moveTo>
                    <a:pt x="809498" y="153542"/>
                  </a:moveTo>
                  <a:lnTo>
                    <a:pt x="0" y="0"/>
                  </a:lnTo>
                </a:path>
              </a:pathLst>
            </a:custGeom>
            <a:ln w="38100">
              <a:solidFill>
                <a:srgbClr val="FF0000"/>
              </a:solidFill>
            </a:ln>
          </p:spPr>
          <p:txBody>
            <a:bodyPr wrap="square" lIns="0" tIns="0" rIns="0" bIns="0" rtlCol="0"/>
            <a:lstStyle/>
            <a:p>
              <a:endParaRPr/>
            </a:p>
          </p:txBody>
        </p:sp>
      </p:grpSp>
    </p:spTree>
    <p:extLst>
      <p:ext uri="{BB962C8B-B14F-4D97-AF65-F5344CB8AC3E}">
        <p14:creationId xmlns:p14="http://schemas.microsoft.com/office/powerpoint/2010/main" val="36673978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4572000" y="2543413"/>
            <a:ext cx="6667752" cy="2492990"/>
          </a:xfrm>
          <a:prstGeom prst="rect">
            <a:avLst/>
          </a:prstGeom>
        </p:spPr>
        <p:txBody>
          <a:bodyPr vert="horz" wrap="square" lIns="0" tIns="0" rIns="0" bIns="0" rtlCol="0">
            <a:spAutoFit/>
          </a:bodyPr>
          <a:lstStyle/>
          <a:p>
            <a:pPr marL="12700">
              <a:tabLst>
                <a:tab pos="241935" algn="l"/>
              </a:tabLst>
            </a:pPr>
            <a:r>
              <a:rPr b="1" spc="-65" dirty="0">
                <a:latin typeface="Arial Nova" panose="020B0504020202020204" pitchFamily="34" charset="0"/>
                <a:cs typeface="Calibri"/>
              </a:rPr>
              <a:t>R</a:t>
            </a:r>
            <a:r>
              <a:rPr b="1" spc="-30" dirty="0">
                <a:latin typeface="Arial Nova" panose="020B0504020202020204" pitchFamily="34" charset="0"/>
                <a:cs typeface="Calibri"/>
              </a:rPr>
              <a:t>e</a:t>
            </a:r>
            <a:r>
              <a:rPr b="1" spc="-15" dirty="0">
                <a:latin typeface="Arial Nova" panose="020B0504020202020204" pitchFamily="34" charset="0"/>
                <a:cs typeface="Calibri"/>
              </a:rPr>
              <a:t>v</a:t>
            </a:r>
            <a:r>
              <a:rPr b="1" spc="-20" dirty="0">
                <a:latin typeface="Arial Nova" panose="020B0504020202020204" pitchFamily="34" charset="0"/>
                <a:cs typeface="Calibri"/>
              </a:rPr>
              <a:t>i</a:t>
            </a:r>
            <a:r>
              <a:rPr b="1" spc="-30" dirty="0">
                <a:latin typeface="Arial Nova" panose="020B0504020202020204" pitchFamily="34" charset="0"/>
                <a:cs typeface="Calibri"/>
              </a:rPr>
              <a:t>e</a:t>
            </a:r>
            <a:r>
              <a:rPr b="1" spc="-20" dirty="0">
                <a:latin typeface="Arial Nova" panose="020B0504020202020204" pitchFamily="34" charset="0"/>
                <a:cs typeface="Calibri"/>
              </a:rPr>
              <a:t>w</a:t>
            </a:r>
            <a:r>
              <a:rPr b="1" spc="-5" dirty="0">
                <a:latin typeface="Arial Nova" panose="020B0504020202020204" pitchFamily="34" charset="0"/>
                <a:cs typeface="Calibri"/>
              </a:rPr>
              <a:t> o</a:t>
            </a:r>
            <a:r>
              <a:rPr b="1" dirty="0">
                <a:latin typeface="Arial Nova" panose="020B0504020202020204" pitchFamily="34" charset="0"/>
                <a:cs typeface="Calibri"/>
              </a:rPr>
              <a:t>f </a:t>
            </a:r>
            <a:r>
              <a:rPr b="1" spc="-15" dirty="0">
                <a:latin typeface="Arial Nova" panose="020B0504020202020204" pitchFamily="34" charset="0"/>
                <a:cs typeface="Calibri"/>
              </a:rPr>
              <a:t>cur</a:t>
            </a:r>
            <a:r>
              <a:rPr b="1" spc="-55" dirty="0">
                <a:latin typeface="Arial Nova" panose="020B0504020202020204" pitchFamily="34" charset="0"/>
                <a:cs typeface="Calibri"/>
              </a:rPr>
              <a:t>r</a:t>
            </a:r>
            <a:r>
              <a:rPr b="1" spc="-15" dirty="0">
                <a:latin typeface="Arial Nova" panose="020B0504020202020204" pitchFamily="34" charset="0"/>
                <a:cs typeface="Calibri"/>
              </a:rPr>
              <a:t>e</a:t>
            </a:r>
            <a:r>
              <a:rPr b="1" spc="-50" dirty="0">
                <a:latin typeface="Arial Nova" panose="020B0504020202020204" pitchFamily="34" charset="0"/>
                <a:cs typeface="Calibri"/>
              </a:rPr>
              <a:t>n</a:t>
            </a:r>
            <a:r>
              <a:rPr b="1" spc="-10" dirty="0">
                <a:latin typeface="Arial Nova" panose="020B0504020202020204" pitchFamily="34" charset="0"/>
                <a:cs typeface="Calibri"/>
              </a:rPr>
              <a:t>t</a:t>
            </a:r>
            <a:r>
              <a:rPr b="1" spc="25" dirty="0">
                <a:latin typeface="Arial Nova" panose="020B0504020202020204" pitchFamily="34" charset="0"/>
                <a:cs typeface="Calibri"/>
              </a:rPr>
              <a:t> </a:t>
            </a:r>
            <a:r>
              <a:rPr b="1" spc="-20" dirty="0">
                <a:latin typeface="Arial Nova" panose="020B0504020202020204" pitchFamily="34" charset="0"/>
                <a:cs typeface="Calibri"/>
              </a:rPr>
              <a:t>MHAP</a:t>
            </a:r>
            <a:r>
              <a:rPr b="1" spc="25" dirty="0">
                <a:latin typeface="Arial Nova" panose="020B0504020202020204" pitchFamily="34" charset="0"/>
                <a:cs typeface="Calibri"/>
              </a:rPr>
              <a:t> </a:t>
            </a:r>
            <a:r>
              <a:rPr lang="en-US" b="1" dirty="0">
                <a:latin typeface="Arial Nova" panose="020B0504020202020204" pitchFamily="34" charset="0"/>
                <a:cs typeface="Calibri"/>
              </a:rPr>
              <a:t>options for implementation </a:t>
            </a:r>
            <a:endParaRPr b="1" dirty="0">
              <a:latin typeface="Arial Nova" panose="020B0504020202020204" pitchFamily="34" charset="0"/>
              <a:cs typeface="Calibri"/>
            </a:endParaRPr>
          </a:p>
          <a:p>
            <a:pPr marL="698500" lvl="1" indent="-228600">
              <a:buFont typeface="Arial"/>
              <a:buChar char="•"/>
              <a:tabLst>
                <a:tab pos="699135" algn="l"/>
              </a:tabLst>
            </a:pPr>
            <a:r>
              <a:rPr lang="en-US" spc="-5" dirty="0">
                <a:latin typeface="Arial Nova" panose="020B0504020202020204" pitchFamily="34" charset="0"/>
                <a:cs typeface="Calibri"/>
              </a:rPr>
              <a:t>Set of options for implementation of agreed actions– Under review</a:t>
            </a:r>
          </a:p>
          <a:p>
            <a:pPr marL="469900" lvl="1">
              <a:tabLst>
                <a:tab pos="699135" algn="l"/>
              </a:tabLst>
            </a:pPr>
            <a:r>
              <a:rPr lang="en-US" sz="900" spc="-5" dirty="0">
                <a:latin typeface="Arial Nova" panose="020B0504020202020204" pitchFamily="34" charset="0"/>
                <a:cs typeface="Calibri"/>
              </a:rPr>
              <a:t> </a:t>
            </a:r>
            <a:endParaRPr sz="900" dirty="0">
              <a:latin typeface="Arial Nova" panose="020B0504020202020204" pitchFamily="34" charset="0"/>
              <a:cs typeface="Calibri"/>
            </a:endParaRPr>
          </a:p>
          <a:p>
            <a:pPr marL="12700" marR="5080">
              <a:tabLst>
                <a:tab pos="241935" algn="l"/>
              </a:tabLst>
            </a:pPr>
            <a:r>
              <a:rPr lang="fr-CH" b="1" spc="-20" dirty="0">
                <a:latin typeface="Arial Nova" panose="020B0504020202020204" pitchFamily="34" charset="0"/>
                <a:cs typeface="Calibri"/>
              </a:rPr>
              <a:t>Updates on the options for </a:t>
            </a:r>
            <a:r>
              <a:rPr lang="en-US" b="1" spc="-20" dirty="0">
                <a:latin typeface="Arial Nova" panose="020B0504020202020204" pitchFamily="34" charset="0"/>
                <a:cs typeface="Calibri"/>
              </a:rPr>
              <a:t>implementation</a:t>
            </a:r>
            <a:endParaRPr lang="en-US" b="1" spc="-15" dirty="0">
              <a:latin typeface="Arial Nova" panose="020B0504020202020204" pitchFamily="34" charset="0"/>
              <a:cs typeface="Calibri"/>
            </a:endParaRPr>
          </a:p>
          <a:p>
            <a:pPr marL="684213" marR="5080" indent="-222250">
              <a:buFont typeface="Arial" panose="020B0604020202020204" pitchFamily="34" charset="0"/>
              <a:buChar char="•"/>
              <a:tabLst>
                <a:tab pos="241935" algn="l"/>
              </a:tabLst>
            </a:pPr>
            <a:r>
              <a:rPr lang="en-US" spc="-15" dirty="0">
                <a:latin typeface="Arial Nova" panose="020B0504020202020204" pitchFamily="34" charset="0"/>
                <a:cs typeface="Calibri"/>
              </a:rPr>
              <a:t>Edits to ensure alignment with the SDGs</a:t>
            </a:r>
            <a:endParaRPr lang="fr-CH" spc="-20" dirty="0">
              <a:latin typeface="Arial Nova" panose="020B0504020202020204" pitchFamily="34" charset="0"/>
              <a:cs typeface="Calibri"/>
            </a:endParaRPr>
          </a:p>
          <a:p>
            <a:pPr marL="684213" marR="5080" indent="-222250">
              <a:buFont typeface="Arial" panose="020B0604020202020204" pitchFamily="34" charset="0"/>
              <a:buChar char="•"/>
              <a:tabLst>
                <a:tab pos="241935" algn="l"/>
              </a:tabLst>
            </a:pPr>
            <a:r>
              <a:rPr lang="en-US" spc="-20" dirty="0">
                <a:latin typeface="Arial Nova" panose="020B0504020202020204" pitchFamily="34" charset="0"/>
                <a:cs typeface="Calibri"/>
              </a:rPr>
              <a:t>Edits to ensure </a:t>
            </a:r>
            <a:r>
              <a:rPr lang="en-US" spc="-15" dirty="0">
                <a:latin typeface="Arial Nova" panose="020B0504020202020204" pitchFamily="34" charset="0"/>
                <a:cs typeface="Calibri"/>
              </a:rPr>
              <a:t>alignment </a:t>
            </a:r>
            <a:r>
              <a:rPr lang="en-US" spc="-20" dirty="0">
                <a:latin typeface="Arial Nova" panose="020B0504020202020204" pitchFamily="34" charset="0"/>
                <a:cs typeface="Calibri"/>
              </a:rPr>
              <a:t>with the latest global guidelines</a:t>
            </a:r>
          </a:p>
          <a:p>
            <a:pPr marL="684213" marR="5080" indent="-222250">
              <a:buFont typeface="Arial" panose="020B0604020202020204" pitchFamily="34" charset="0"/>
              <a:buChar char="•"/>
              <a:tabLst>
                <a:tab pos="241935" algn="l"/>
              </a:tabLst>
            </a:pPr>
            <a:r>
              <a:rPr lang="en-US" spc="-20" dirty="0">
                <a:latin typeface="Arial Nova" panose="020B0504020202020204" pitchFamily="34" charset="0"/>
                <a:cs typeface="Calibri"/>
              </a:rPr>
              <a:t>Edits to ensure alignment with evidence and agreed knowledge of good practices</a:t>
            </a:r>
            <a:endParaRPr lang="fr-CH" spc="-15" dirty="0">
              <a:latin typeface="Arial Nova" panose="020B0504020202020204" pitchFamily="34" charset="0"/>
              <a:cs typeface="Calibri"/>
            </a:endParaRPr>
          </a:p>
          <a:p>
            <a:pPr marL="684213" marR="5080" indent="-222250">
              <a:buFont typeface="Arial" panose="020B0604020202020204" pitchFamily="34" charset="0"/>
              <a:buChar char="•"/>
              <a:tabLst>
                <a:tab pos="241935" algn="l"/>
              </a:tabLst>
            </a:pPr>
            <a:endParaRPr sz="900" dirty="0">
              <a:latin typeface="Arial Nova" panose="020B0504020202020204" pitchFamily="34" charset="0"/>
              <a:cs typeface="Calibri"/>
            </a:endParaRPr>
          </a:p>
        </p:txBody>
      </p:sp>
      <p:sp>
        <p:nvSpPr>
          <p:cNvPr id="9" name="object 32">
            <a:extLst>
              <a:ext uri="{FF2B5EF4-FFF2-40B4-BE49-F238E27FC236}">
                <a16:creationId xmlns:a16="http://schemas.microsoft.com/office/drawing/2014/main" id="{0DAFD871-735C-4B52-A9E2-A40C608FA9F3}"/>
              </a:ext>
            </a:extLst>
          </p:cNvPr>
          <p:cNvSpPr/>
          <p:nvPr/>
        </p:nvSpPr>
        <p:spPr>
          <a:xfrm>
            <a:off x="838200" y="2260160"/>
            <a:ext cx="2612135" cy="3694176"/>
          </a:xfrm>
          <a:prstGeom prst="rect">
            <a:avLst/>
          </a:prstGeom>
          <a:blipFill>
            <a:blip r:embed="rId3" cstate="print"/>
            <a:stretch>
              <a:fillRect/>
            </a:stretch>
          </a:blipFill>
        </p:spPr>
        <p:txBody>
          <a:bodyPr wrap="square" lIns="0" tIns="0" rIns="0" bIns="0" rtlCol="0"/>
          <a:lstStyle/>
          <a:p>
            <a:endParaRPr/>
          </a:p>
        </p:txBody>
      </p:sp>
      <p:sp>
        <p:nvSpPr>
          <p:cNvPr id="13" name="object 39">
            <a:extLst>
              <a:ext uri="{FF2B5EF4-FFF2-40B4-BE49-F238E27FC236}">
                <a16:creationId xmlns:a16="http://schemas.microsoft.com/office/drawing/2014/main" id="{DE9488B5-0746-41E1-B04E-4DE505AE0481}"/>
              </a:ext>
            </a:extLst>
          </p:cNvPr>
          <p:cNvSpPr/>
          <p:nvPr/>
        </p:nvSpPr>
        <p:spPr>
          <a:xfrm>
            <a:off x="8923019" y="0"/>
            <a:ext cx="3172968" cy="1112519"/>
          </a:xfrm>
          <a:prstGeom prst="rect">
            <a:avLst/>
          </a:prstGeom>
          <a:blipFill>
            <a:blip r:embed="rId4" cstate="print"/>
            <a:stretch>
              <a:fillRect/>
            </a:stretch>
          </a:blipFill>
        </p:spPr>
        <p:txBody>
          <a:bodyPr wrap="square" lIns="0" tIns="0" rIns="0" bIns="0" rtlCol="0"/>
          <a:lstStyle/>
          <a:p>
            <a:endParaRPr/>
          </a:p>
        </p:txBody>
      </p:sp>
      <p:sp>
        <p:nvSpPr>
          <p:cNvPr id="17" name="object 3">
            <a:extLst>
              <a:ext uri="{FF2B5EF4-FFF2-40B4-BE49-F238E27FC236}">
                <a16:creationId xmlns:a16="http://schemas.microsoft.com/office/drawing/2014/main" id="{93BE778D-A605-442F-A443-CBDF55FDE2B9}"/>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Options for the Implementation</a:t>
            </a:r>
            <a:endParaRPr sz="2800" dirty="0">
              <a:solidFill>
                <a:schemeClr val="accent1"/>
              </a:solidFill>
              <a:latin typeface="Arial Nova" panose="020B0504020202020204" pitchFamily="34" charset="0"/>
              <a:cs typeface="Ebrima"/>
            </a:endParaRPr>
          </a:p>
        </p:txBody>
      </p:sp>
      <p:sp>
        <p:nvSpPr>
          <p:cNvPr id="7" name="object 3">
            <a:extLst>
              <a:ext uri="{FF2B5EF4-FFF2-40B4-BE49-F238E27FC236}">
                <a16:creationId xmlns:a16="http://schemas.microsoft.com/office/drawing/2014/main" id="{56C20E0B-636D-43DF-AA5C-BD40CE2D1278}"/>
              </a:ext>
            </a:extLst>
          </p:cNvPr>
          <p:cNvSpPr txBox="1"/>
          <p:nvPr/>
        </p:nvSpPr>
        <p:spPr>
          <a:xfrm>
            <a:off x="2842139" y="1428580"/>
            <a:ext cx="6507722" cy="430887"/>
          </a:xfrm>
          <a:prstGeom prst="rect">
            <a:avLst/>
          </a:prstGeom>
        </p:spPr>
        <p:txBody>
          <a:bodyPr vert="horz" wrap="square" lIns="0" tIns="0" rIns="0" bIns="0" rtlCol="0">
            <a:spAutoFit/>
          </a:bodyPr>
          <a:lstStyle/>
          <a:p>
            <a:pPr marL="12700" algn="ctr">
              <a:lnSpc>
                <a:spcPct val="100000"/>
              </a:lnSpc>
            </a:pPr>
            <a:r>
              <a:rPr lang="en-US" sz="2800" b="1" spc="-25" dirty="0">
                <a:solidFill>
                  <a:schemeClr val="tx1">
                    <a:lumMod val="50000"/>
                    <a:lumOff val="50000"/>
                  </a:schemeClr>
                </a:solidFill>
                <a:latin typeface="Arial Nova" panose="020B0504020202020204" pitchFamily="34" charset="0"/>
                <a:cs typeface="Ebrima"/>
              </a:rPr>
              <a:t>Outline for discussion – March 2020</a:t>
            </a:r>
            <a:endParaRPr sz="2800" b="1" dirty="0">
              <a:solidFill>
                <a:schemeClr val="tx1">
                  <a:lumMod val="50000"/>
                  <a:lumOff val="50000"/>
                </a:schemeClr>
              </a:solidFill>
              <a:latin typeface="Arial Nova" panose="020B0504020202020204" pitchFamily="34" charset="0"/>
              <a:cs typeface="Ebrima"/>
            </a:endParaRPr>
          </a:p>
        </p:txBody>
      </p:sp>
    </p:spTree>
    <p:extLst>
      <p:ext uri="{BB962C8B-B14F-4D97-AF65-F5344CB8AC3E}">
        <p14:creationId xmlns:p14="http://schemas.microsoft.com/office/powerpoint/2010/main" val="1663983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39">
            <a:extLst>
              <a:ext uri="{FF2B5EF4-FFF2-40B4-BE49-F238E27FC236}">
                <a16:creationId xmlns:a16="http://schemas.microsoft.com/office/drawing/2014/main" id="{DE9488B5-0746-41E1-B04E-4DE505AE0481}"/>
              </a:ext>
            </a:extLst>
          </p:cNvPr>
          <p:cNvSpPr/>
          <p:nvPr/>
        </p:nvSpPr>
        <p:spPr>
          <a:xfrm>
            <a:off x="8923019" y="0"/>
            <a:ext cx="3172968" cy="1112519"/>
          </a:xfrm>
          <a:prstGeom prst="rect">
            <a:avLst/>
          </a:prstGeom>
          <a:blipFill>
            <a:blip r:embed="rId3" cstate="print"/>
            <a:stretch>
              <a:fillRect/>
            </a:stretch>
          </a:blipFill>
        </p:spPr>
        <p:txBody>
          <a:bodyPr wrap="square" lIns="0" tIns="0" rIns="0" bIns="0" rtlCol="0"/>
          <a:lstStyle/>
          <a:p>
            <a:endParaRPr/>
          </a:p>
        </p:txBody>
      </p:sp>
      <p:sp>
        <p:nvSpPr>
          <p:cNvPr id="17" name="object 3">
            <a:extLst>
              <a:ext uri="{FF2B5EF4-FFF2-40B4-BE49-F238E27FC236}">
                <a16:creationId xmlns:a16="http://schemas.microsoft.com/office/drawing/2014/main" id="{93BE778D-A605-442F-A443-CBDF55FDE2B9}"/>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Options for the Implementation</a:t>
            </a:r>
            <a:endParaRPr sz="2800" dirty="0">
              <a:solidFill>
                <a:schemeClr val="accent1"/>
              </a:solidFill>
              <a:latin typeface="Arial Nova" panose="020B0504020202020204" pitchFamily="34" charset="0"/>
              <a:cs typeface="Ebrima"/>
            </a:endParaRPr>
          </a:p>
        </p:txBody>
      </p:sp>
      <p:sp>
        <p:nvSpPr>
          <p:cNvPr id="8" name="object 3">
            <a:extLst>
              <a:ext uri="{FF2B5EF4-FFF2-40B4-BE49-F238E27FC236}">
                <a16:creationId xmlns:a16="http://schemas.microsoft.com/office/drawing/2014/main" id="{D3340879-A077-4ADA-800C-42386E8A7653}"/>
              </a:ext>
            </a:extLst>
          </p:cNvPr>
          <p:cNvSpPr txBox="1"/>
          <p:nvPr/>
        </p:nvSpPr>
        <p:spPr>
          <a:xfrm>
            <a:off x="666750" y="1295336"/>
            <a:ext cx="10858500" cy="307777"/>
          </a:xfrm>
          <a:prstGeom prst="rect">
            <a:avLst/>
          </a:prstGeom>
        </p:spPr>
        <p:txBody>
          <a:bodyPr vert="horz" wrap="square" lIns="0" tIns="0" rIns="0" bIns="0" rtlCol="0">
            <a:spAutoFit/>
          </a:bodyPr>
          <a:lstStyle/>
          <a:p>
            <a:pPr marL="12700" algn="ctr">
              <a:lnSpc>
                <a:spcPct val="100000"/>
              </a:lnSpc>
            </a:pPr>
            <a:r>
              <a:rPr lang="en-US" sz="2000" b="1" spc="-25" dirty="0">
                <a:solidFill>
                  <a:schemeClr val="tx1">
                    <a:lumMod val="50000"/>
                    <a:lumOff val="50000"/>
                  </a:schemeClr>
                </a:solidFill>
                <a:latin typeface="Arial Nova" panose="020B0504020202020204" pitchFamily="34" charset="0"/>
                <a:cs typeface="Ebrima"/>
              </a:rPr>
              <a:t>Objective 1: </a:t>
            </a:r>
            <a:r>
              <a:rPr lang="en-US" sz="2000" spc="-25" dirty="0">
                <a:solidFill>
                  <a:schemeClr val="tx1">
                    <a:lumMod val="50000"/>
                    <a:lumOff val="50000"/>
                  </a:schemeClr>
                </a:solidFill>
                <a:latin typeface="Arial Nova" panose="020B0504020202020204" pitchFamily="34" charset="0"/>
                <a:cs typeface="Ebrima"/>
              </a:rPr>
              <a:t>To strengthen effective leadership and governance for mental health</a:t>
            </a:r>
            <a:endParaRPr sz="2000" dirty="0">
              <a:solidFill>
                <a:schemeClr val="tx1">
                  <a:lumMod val="50000"/>
                  <a:lumOff val="50000"/>
                </a:schemeClr>
              </a:solidFill>
              <a:latin typeface="Arial Nova" panose="020B0504020202020204" pitchFamily="34" charset="0"/>
              <a:cs typeface="Ebrima"/>
            </a:endParaRPr>
          </a:p>
        </p:txBody>
      </p:sp>
      <p:graphicFrame>
        <p:nvGraphicFramePr>
          <p:cNvPr id="2" name="Table 1">
            <a:extLst>
              <a:ext uri="{FF2B5EF4-FFF2-40B4-BE49-F238E27FC236}">
                <a16:creationId xmlns:a16="http://schemas.microsoft.com/office/drawing/2014/main" id="{AEA6E3E6-CF54-4CB7-A390-D73CF6054B4B}"/>
              </a:ext>
            </a:extLst>
          </p:cNvPr>
          <p:cNvGraphicFramePr>
            <a:graphicFrameLocks noGrp="1"/>
          </p:cNvGraphicFramePr>
          <p:nvPr>
            <p:extLst>
              <p:ext uri="{D42A27DB-BD31-4B8C-83A1-F6EECF244321}">
                <p14:modId xmlns:p14="http://schemas.microsoft.com/office/powerpoint/2010/main" val="3285990771"/>
              </p:ext>
            </p:extLst>
          </p:nvPr>
        </p:nvGraphicFramePr>
        <p:xfrm>
          <a:off x="457200" y="1841500"/>
          <a:ext cx="11201400" cy="4707098"/>
        </p:xfrm>
        <a:graphic>
          <a:graphicData uri="http://schemas.openxmlformats.org/drawingml/2006/table">
            <a:tbl>
              <a:tblPr firstRow="1" firstCol="1" bandRow="1">
                <a:tableStyleId>{5C22544A-7EE6-4342-B048-85BDC9FD1C3A}</a:tableStyleId>
              </a:tblPr>
              <a:tblGrid>
                <a:gridCol w="2514600">
                  <a:extLst>
                    <a:ext uri="{9D8B030D-6E8A-4147-A177-3AD203B41FA5}">
                      <a16:colId xmlns:a16="http://schemas.microsoft.com/office/drawing/2014/main" val="3805076368"/>
                    </a:ext>
                  </a:extLst>
                </a:gridCol>
                <a:gridCol w="8686800">
                  <a:extLst>
                    <a:ext uri="{9D8B030D-6E8A-4147-A177-3AD203B41FA5}">
                      <a16:colId xmlns:a16="http://schemas.microsoft.com/office/drawing/2014/main" val="2360393550"/>
                    </a:ext>
                  </a:extLst>
                </a:gridCol>
              </a:tblGrid>
              <a:tr h="337726">
                <a:tc>
                  <a:txBody>
                    <a:bodyPr/>
                    <a:lstStyle/>
                    <a:p>
                      <a:pPr marL="0" marR="0" algn="ctr">
                        <a:lnSpc>
                          <a:spcPct val="107000"/>
                        </a:lnSpc>
                        <a:spcBef>
                          <a:spcPts val="0"/>
                        </a:spcBef>
                        <a:spcAft>
                          <a:spcPts val="0"/>
                        </a:spcAft>
                      </a:pPr>
                      <a:r>
                        <a:rPr lang="en-US" sz="1800" dirty="0">
                          <a:solidFill>
                            <a:schemeClr val="tx1"/>
                          </a:solidFill>
                          <a:effectLst/>
                          <a:latin typeface="Arial Nova" panose="020B0504020202020204" pitchFamily="34" charset="0"/>
                        </a:rPr>
                        <a:t>Actions</a:t>
                      </a:r>
                      <a:endParaRPr lang="en-US" sz="18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nchor="ctr">
                    <a:solidFill>
                      <a:schemeClr val="tx2">
                        <a:lumMod val="40000"/>
                        <a:lumOff val="60000"/>
                      </a:schemeClr>
                    </a:solidFill>
                  </a:tcPr>
                </a:tc>
                <a:tc>
                  <a:txBody>
                    <a:bodyPr/>
                    <a:lstStyle/>
                    <a:p>
                      <a:pPr marL="0" marR="0" algn="ctr">
                        <a:lnSpc>
                          <a:spcPct val="107000"/>
                        </a:lnSpc>
                        <a:spcBef>
                          <a:spcPts val="0"/>
                        </a:spcBef>
                        <a:spcAft>
                          <a:spcPts val="0"/>
                        </a:spcAft>
                      </a:pPr>
                      <a:r>
                        <a:rPr lang="en-US" sz="1800" dirty="0">
                          <a:solidFill>
                            <a:schemeClr val="tx1"/>
                          </a:solidFill>
                          <a:effectLst/>
                          <a:latin typeface="Arial Nova" panose="020B0504020202020204" pitchFamily="34" charset="0"/>
                        </a:rPr>
                        <a:t>Options for implementation</a:t>
                      </a:r>
                      <a:endParaRPr lang="en-US" sz="18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nchor="ctr">
                    <a:solidFill>
                      <a:schemeClr val="tx2">
                        <a:lumMod val="40000"/>
                        <a:lumOff val="60000"/>
                      </a:schemeClr>
                    </a:solidFill>
                  </a:tcPr>
                </a:tc>
                <a:extLst>
                  <a:ext uri="{0D108BD9-81ED-4DB2-BD59-A6C34878D82A}">
                    <a16:rowId xmlns:a16="http://schemas.microsoft.com/office/drawing/2014/main" val="863140024"/>
                  </a:ext>
                </a:extLst>
              </a:tr>
              <a:tr h="1598699">
                <a:tc>
                  <a:txBody>
                    <a:bodyPr/>
                    <a:lstStyle/>
                    <a:p>
                      <a:pPr marL="0" marR="0">
                        <a:lnSpc>
                          <a:spcPct val="107000"/>
                        </a:lnSpc>
                        <a:spcBef>
                          <a:spcPts val="0"/>
                        </a:spcBef>
                        <a:spcAft>
                          <a:spcPts val="0"/>
                        </a:spcAft>
                      </a:pPr>
                      <a:r>
                        <a:rPr lang="en-US" sz="1400" dirty="0">
                          <a:solidFill>
                            <a:schemeClr val="tx1"/>
                          </a:solidFill>
                          <a:effectLst/>
                          <a:latin typeface="Arial Nova" panose="020B0504020202020204" pitchFamily="34" charset="0"/>
                        </a:rPr>
                        <a:t>Policy and law: </a:t>
                      </a:r>
                      <a:r>
                        <a:rPr lang="en-US" sz="1400" b="0" dirty="0">
                          <a:solidFill>
                            <a:schemeClr val="tx1"/>
                          </a:solidFill>
                          <a:effectLst/>
                          <a:latin typeface="Arial Nova" panose="020B0504020202020204" pitchFamily="34" charset="0"/>
                        </a:rPr>
                        <a:t>Develop, strengthen, keep up to date and implement national policies, strategies, </a:t>
                      </a:r>
                      <a:r>
                        <a:rPr lang="en-US" sz="1400" b="0" dirty="0" err="1">
                          <a:solidFill>
                            <a:schemeClr val="tx1"/>
                          </a:solidFill>
                          <a:effectLst/>
                          <a:latin typeface="Arial Nova" panose="020B0504020202020204" pitchFamily="34" charset="0"/>
                        </a:rPr>
                        <a:t>programmes</a:t>
                      </a:r>
                      <a:r>
                        <a:rPr lang="en-US" sz="1400" b="0" dirty="0">
                          <a:solidFill>
                            <a:schemeClr val="tx1"/>
                          </a:solidFill>
                          <a:effectLst/>
                          <a:latin typeface="Arial Nova" panose="020B0504020202020204" pitchFamily="34" charset="0"/>
                        </a:rPr>
                        <a:t>, laws and regulations relating to mental health within all relevant sectors, including protective monitoring mechanisms and codes of practice, in line with evidence, best practice, the Convention on the Rights of Persons with Disabilities and other international and regional human rights instruments.</a:t>
                      </a:r>
                    </a:p>
                    <a:p>
                      <a:pPr marL="0" marR="0">
                        <a:lnSpc>
                          <a:spcPct val="107000"/>
                        </a:lnSpc>
                        <a:spcBef>
                          <a:spcPts val="0"/>
                        </a:spcBef>
                        <a:spcAft>
                          <a:spcPts val="0"/>
                        </a:spcAft>
                      </a:pPr>
                      <a:r>
                        <a:rPr lang="en-US" sz="1400" dirty="0">
                          <a:solidFill>
                            <a:schemeClr val="tx1"/>
                          </a:solidFill>
                          <a:effectLst/>
                          <a:latin typeface="Arial Nova" panose="020B0504020202020204" pitchFamily="34" charset="0"/>
                        </a:rPr>
                        <a:t> </a:t>
                      </a: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solidFill>
                      <a:schemeClr val="tx2">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Arial Nova" panose="020B0504020202020204" pitchFamily="34" charset="0"/>
                        </a:rPr>
                        <a:t>• Set up a functional mental health unit or coordination mechanism in the health ministry, with responsibility for strategic planning, needs assessment, multisectoral collaboration and service evaluation. </a:t>
                      </a:r>
                    </a:p>
                    <a:p>
                      <a:pPr marL="0" marR="0">
                        <a:lnSpc>
                          <a:spcPct val="107000"/>
                        </a:lnSpc>
                        <a:spcBef>
                          <a:spcPts val="0"/>
                        </a:spcBef>
                        <a:spcAft>
                          <a:spcPts val="0"/>
                        </a:spcAft>
                      </a:pPr>
                      <a:r>
                        <a:rPr lang="en-US" sz="900" dirty="0">
                          <a:solidFill>
                            <a:schemeClr val="tx1"/>
                          </a:solidFill>
                          <a:effectLst/>
                          <a:latin typeface="Arial Nova" panose="020B0504020202020204" pitchFamily="34" charset="0"/>
                        </a:rPr>
                        <a:t> </a:t>
                      </a:r>
                    </a:p>
                    <a:p>
                      <a:pPr marL="0" marR="0">
                        <a:lnSpc>
                          <a:spcPct val="107000"/>
                        </a:lnSpc>
                        <a:spcBef>
                          <a:spcPts val="0"/>
                        </a:spcBef>
                        <a:spcAft>
                          <a:spcPts val="0"/>
                        </a:spcAft>
                      </a:pPr>
                      <a:r>
                        <a:rPr lang="en-US" sz="1400" dirty="0">
                          <a:solidFill>
                            <a:schemeClr val="tx1"/>
                          </a:solidFill>
                          <a:effectLst/>
                          <a:latin typeface="Arial Nova" panose="020B0504020202020204" pitchFamily="34" charset="0"/>
                        </a:rPr>
                        <a:t>• Sensitize national policy-makers to mental health and human rights issues through the preparation of policy briefs and scientific publications and the provision of leadership courses in mental health. </a:t>
                      </a:r>
                    </a:p>
                    <a:p>
                      <a:pPr marL="0" marR="0">
                        <a:lnSpc>
                          <a:spcPct val="107000"/>
                        </a:lnSpc>
                        <a:spcBef>
                          <a:spcPts val="0"/>
                        </a:spcBef>
                        <a:spcAft>
                          <a:spcPts val="0"/>
                        </a:spcAft>
                      </a:pPr>
                      <a:r>
                        <a:rPr lang="en-US" sz="900" dirty="0">
                          <a:solidFill>
                            <a:schemeClr val="tx1"/>
                          </a:solidFill>
                          <a:effectLst/>
                          <a:latin typeface="Arial Nova" panose="020B0504020202020204" pitchFamily="34" charset="0"/>
                        </a:rPr>
                        <a:t> </a:t>
                      </a:r>
                    </a:p>
                    <a:p>
                      <a:pPr marL="0" marR="0">
                        <a:lnSpc>
                          <a:spcPct val="107000"/>
                        </a:lnSpc>
                        <a:spcBef>
                          <a:spcPts val="0"/>
                        </a:spcBef>
                        <a:spcAft>
                          <a:spcPts val="0"/>
                        </a:spcAft>
                      </a:pPr>
                      <a:r>
                        <a:rPr lang="en-US" sz="1400" dirty="0">
                          <a:solidFill>
                            <a:schemeClr val="tx1"/>
                          </a:solidFill>
                          <a:effectLst/>
                          <a:latin typeface="Arial Nova" panose="020B0504020202020204" pitchFamily="34" charset="0"/>
                        </a:rPr>
                        <a:t>• Mainstream mental health and the rights of persons with mental disorders and psychosocial disabilities into all health and other sector policies and strategies including poverty reduction and development. </a:t>
                      </a:r>
                    </a:p>
                    <a:p>
                      <a:pPr marL="0" marR="0">
                        <a:lnSpc>
                          <a:spcPct val="107000"/>
                        </a:lnSpc>
                        <a:spcBef>
                          <a:spcPts val="0"/>
                        </a:spcBef>
                        <a:spcAft>
                          <a:spcPts val="0"/>
                        </a:spcAft>
                      </a:pPr>
                      <a:r>
                        <a:rPr lang="en-US" sz="900" dirty="0">
                          <a:solidFill>
                            <a:schemeClr val="tx1"/>
                          </a:solidFill>
                          <a:effectLst/>
                          <a:latin typeface="Arial Nova" panose="020B0504020202020204" pitchFamily="34" charset="0"/>
                        </a:rPr>
                        <a:t> </a:t>
                      </a:r>
                    </a:p>
                    <a:p>
                      <a:pPr marL="0" marR="0">
                        <a:lnSpc>
                          <a:spcPct val="107000"/>
                        </a:lnSpc>
                        <a:spcBef>
                          <a:spcPts val="0"/>
                        </a:spcBef>
                        <a:spcAft>
                          <a:spcPts val="0"/>
                        </a:spcAft>
                      </a:pPr>
                      <a:r>
                        <a:rPr lang="en-US" sz="1400" dirty="0">
                          <a:solidFill>
                            <a:schemeClr val="tx1"/>
                          </a:solidFill>
                          <a:effectLst/>
                          <a:latin typeface="Arial Nova" panose="020B0504020202020204" pitchFamily="34" charset="0"/>
                        </a:rPr>
                        <a:t>• Improve accountability by setting up mechanisms, using existing independent bodies where possible, to monitor and prevent torture or cruel, inhuman and degrading treatment and other forms of ill treatment and abuse; and, involve appropriate stakeholder groups in these mechanisms, for example, lawyers and people with mental disorders and psychosocial disabilities, in a manner consistent with international and regional human rights instruments. </a:t>
                      </a:r>
                    </a:p>
                    <a:p>
                      <a:pPr marL="0" marR="0">
                        <a:lnSpc>
                          <a:spcPct val="107000"/>
                        </a:lnSpc>
                        <a:spcBef>
                          <a:spcPts val="0"/>
                        </a:spcBef>
                        <a:spcAft>
                          <a:spcPts val="0"/>
                        </a:spcAft>
                      </a:pPr>
                      <a:r>
                        <a:rPr lang="en-US" sz="900" dirty="0">
                          <a:solidFill>
                            <a:schemeClr val="tx1"/>
                          </a:solidFill>
                          <a:effectLst/>
                          <a:latin typeface="Arial Nova" panose="020B0504020202020204" pitchFamily="34" charset="0"/>
                        </a:rPr>
                        <a:t> </a:t>
                      </a:r>
                    </a:p>
                    <a:p>
                      <a:pPr marL="0" marR="0">
                        <a:lnSpc>
                          <a:spcPct val="107000"/>
                        </a:lnSpc>
                        <a:spcBef>
                          <a:spcPts val="0"/>
                        </a:spcBef>
                        <a:spcAft>
                          <a:spcPts val="0"/>
                        </a:spcAft>
                      </a:pPr>
                      <a:r>
                        <a:rPr lang="en-US" sz="1400" dirty="0">
                          <a:solidFill>
                            <a:schemeClr val="tx1"/>
                          </a:solidFill>
                          <a:effectLst/>
                          <a:latin typeface="Arial Nova" panose="020B0504020202020204" pitchFamily="34" charset="0"/>
                        </a:rPr>
                        <a:t>• Repeal legislation that perpetuates stigmatization, discrimination and human rights violations against people with mental disorders and psychosocial disabilities. </a:t>
                      </a:r>
                    </a:p>
                    <a:p>
                      <a:pPr marL="0" marR="0" indent="457200">
                        <a:lnSpc>
                          <a:spcPct val="107000"/>
                        </a:lnSpc>
                        <a:spcBef>
                          <a:spcPts val="0"/>
                        </a:spcBef>
                        <a:spcAft>
                          <a:spcPts val="0"/>
                        </a:spcAft>
                      </a:pPr>
                      <a:r>
                        <a:rPr lang="en-US" sz="900" dirty="0">
                          <a:solidFill>
                            <a:schemeClr val="tx1"/>
                          </a:solidFill>
                          <a:effectLst/>
                          <a:latin typeface="Arial Nova" panose="020B0504020202020204" pitchFamily="34" charset="0"/>
                        </a:rPr>
                        <a:t> </a:t>
                      </a:r>
                    </a:p>
                    <a:p>
                      <a:pPr marL="0" marR="0">
                        <a:lnSpc>
                          <a:spcPct val="107000"/>
                        </a:lnSpc>
                        <a:spcBef>
                          <a:spcPts val="0"/>
                        </a:spcBef>
                        <a:spcAft>
                          <a:spcPts val="0"/>
                        </a:spcAft>
                      </a:pPr>
                      <a:r>
                        <a:rPr lang="en-US" sz="1400" dirty="0">
                          <a:solidFill>
                            <a:schemeClr val="tx1"/>
                          </a:solidFill>
                          <a:effectLst/>
                          <a:latin typeface="Arial Nova" panose="020B0504020202020204" pitchFamily="34" charset="0"/>
                        </a:rPr>
                        <a:t>• Monitor and evaluate the implementation of policies and legislation to ensure compliance with the Convention on the Rights of Persons with Disabilities and feed this information into the reporting mechanism of that Convention.</a:t>
                      </a: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tc>
                <a:extLst>
                  <a:ext uri="{0D108BD9-81ED-4DB2-BD59-A6C34878D82A}">
                    <a16:rowId xmlns:a16="http://schemas.microsoft.com/office/drawing/2014/main" val="3554325250"/>
                  </a:ext>
                </a:extLst>
              </a:tr>
            </a:tbl>
          </a:graphicData>
        </a:graphic>
      </p:graphicFrame>
    </p:spTree>
    <p:extLst>
      <p:ext uri="{BB962C8B-B14F-4D97-AF65-F5344CB8AC3E}">
        <p14:creationId xmlns:p14="http://schemas.microsoft.com/office/powerpoint/2010/main" val="13881122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39">
            <a:extLst>
              <a:ext uri="{FF2B5EF4-FFF2-40B4-BE49-F238E27FC236}">
                <a16:creationId xmlns:a16="http://schemas.microsoft.com/office/drawing/2014/main" id="{DE9488B5-0746-41E1-B04E-4DE505AE0481}"/>
              </a:ext>
            </a:extLst>
          </p:cNvPr>
          <p:cNvSpPr/>
          <p:nvPr/>
        </p:nvSpPr>
        <p:spPr>
          <a:xfrm>
            <a:off x="8923019" y="0"/>
            <a:ext cx="3172968" cy="1112519"/>
          </a:xfrm>
          <a:prstGeom prst="rect">
            <a:avLst/>
          </a:prstGeom>
          <a:blipFill>
            <a:blip r:embed="rId3" cstate="print"/>
            <a:stretch>
              <a:fillRect/>
            </a:stretch>
          </a:blipFill>
        </p:spPr>
        <p:txBody>
          <a:bodyPr wrap="square" lIns="0" tIns="0" rIns="0" bIns="0" rtlCol="0"/>
          <a:lstStyle/>
          <a:p>
            <a:endParaRPr/>
          </a:p>
        </p:txBody>
      </p:sp>
      <p:sp>
        <p:nvSpPr>
          <p:cNvPr id="17" name="object 3">
            <a:extLst>
              <a:ext uri="{FF2B5EF4-FFF2-40B4-BE49-F238E27FC236}">
                <a16:creationId xmlns:a16="http://schemas.microsoft.com/office/drawing/2014/main" id="{93BE778D-A605-442F-A443-CBDF55FDE2B9}"/>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Options for the Implementation</a:t>
            </a:r>
            <a:endParaRPr sz="2800" dirty="0">
              <a:solidFill>
                <a:schemeClr val="accent1"/>
              </a:solidFill>
              <a:latin typeface="Arial Nova" panose="020B0504020202020204" pitchFamily="34" charset="0"/>
              <a:cs typeface="Ebrima"/>
            </a:endParaRPr>
          </a:p>
        </p:txBody>
      </p:sp>
      <p:sp>
        <p:nvSpPr>
          <p:cNvPr id="8" name="object 3">
            <a:extLst>
              <a:ext uri="{FF2B5EF4-FFF2-40B4-BE49-F238E27FC236}">
                <a16:creationId xmlns:a16="http://schemas.microsoft.com/office/drawing/2014/main" id="{D3340879-A077-4ADA-800C-42386E8A7653}"/>
              </a:ext>
            </a:extLst>
          </p:cNvPr>
          <p:cNvSpPr txBox="1"/>
          <p:nvPr/>
        </p:nvSpPr>
        <p:spPr>
          <a:xfrm>
            <a:off x="666750" y="1295336"/>
            <a:ext cx="10858500" cy="307777"/>
          </a:xfrm>
          <a:prstGeom prst="rect">
            <a:avLst/>
          </a:prstGeom>
        </p:spPr>
        <p:txBody>
          <a:bodyPr vert="horz" wrap="square" lIns="0" tIns="0" rIns="0" bIns="0" rtlCol="0">
            <a:spAutoFit/>
          </a:bodyPr>
          <a:lstStyle/>
          <a:p>
            <a:pPr marL="12700" algn="ctr">
              <a:lnSpc>
                <a:spcPct val="100000"/>
              </a:lnSpc>
            </a:pPr>
            <a:r>
              <a:rPr lang="en-US" sz="2000" b="1" spc="-25" dirty="0">
                <a:solidFill>
                  <a:schemeClr val="tx1">
                    <a:lumMod val="50000"/>
                    <a:lumOff val="50000"/>
                  </a:schemeClr>
                </a:solidFill>
                <a:latin typeface="Arial Nova" panose="020B0504020202020204" pitchFamily="34" charset="0"/>
                <a:cs typeface="Ebrima"/>
              </a:rPr>
              <a:t>Objective 1: </a:t>
            </a:r>
            <a:r>
              <a:rPr lang="en-US" sz="2000" spc="-25" dirty="0">
                <a:solidFill>
                  <a:schemeClr val="tx1">
                    <a:lumMod val="50000"/>
                    <a:lumOff val="50000"/>
                  </a:schemeClr>
                </a:solidFill>
                <a:latin typeface="Arial Nova" panose="020B0504020202020204" pitchFamily="34" charset="0"/>
                <a:cs typeface="Ebrima"/>
              </a:rPr>
              <a:t>To strengthen effective leadership and governance for mental health</a:t>
            </a:r>
            <a:endParaRPr sz="2000" dirty="0">
              <a:solidFill>
                <a:schemeClr val="tx1">
                  <a:lumMod val="50000"/>
                  <a:lumOff val="50000"/>
                </a:schemeClr>
              </a:solidFill>
              <a:latin typeface="Arial Nova" panose="020B0504020202020204" pitchFamily="34" charset="0"/>
              <a:cs typeface="Ebrima"/>
            </a:endParaRPr>
          </a:p>
        </p:txBody>
      </p:sp>
      <p:graphicFrame>
        <p:nvGraphicFramePr>
          <p:cNvPr id="2" name="Table 1">
            <a:extLst>
              <a:ext uri="{FF2B5EF4-FFF2-40B4-BE49-F238E27FC236}">
                <a16:creationId xmlns:a16="http://schemas.microsoft.com/office/drawing/2014/main" id="{AEA6E3E6-CF54-4CB7-A390-D73CF6054B4B}"/>
              </a:ext>
            </a:extLst>
          </p:cNvPr>
          <p:cNvGraphicFramePr>
            <a:graphicFrameLocks noGrp="1"/>
          </p:cNvGraphicFramePr>
          <p:nvPr>
            <p:extLst>
              <p:ext uri="{D42A27DB-BD31-4B8C-83A1-F6EECF244321}">
                <p14:modId xmlns:p14="http://schemas.microsoft.com/office/powerpoint/2010/main" val="285150973"/>
              </p:ext>
            </p:extLst>
          </p:nvPr>
        </p:nvGraphicFramePr>
        <p:xfrm>
          <a:off x="457200" y="1841500"/>
          <a:ext cx="11201400" cy="4413030"/>
        </p:xfrm>
        <a:graphic>
          <a:graphicData uri="http://schemas.openxmlformats.org/drawingml/2006/table">
            <a:tbl>
              <a:tblPr firstRow="1" firstCol="1" bandRow="1">
                <a:tableStyleId>{5C22544A-7EE6-4342-B048-85BDC9FD1C3A}</a:tableStyleId>
              </a:tblPr>
              <a:tblGrid>
                <a:gridCol w="3048000">
                  <a:extLst>
                    <a:ext uri="{9D8B030D-6E8A-4147-A177-3AD203B41FA5}">
                      <a16:colId xmlns:a16="http://schemas.microsoft.com/office/drawing/2014/main" val="3805076368"/>
                    </a:ext>
                  </a:extLst>
                </a:gridCol>
                <a:gridCol w="8153400">
                  <a:extLst>
                    <a:ext uri="{9D8B030D-6E8A-4147-A177-3AD203B41FA5}">
                      <a16:colId xmlns:a16="http://schemas.microsoft.com/office/drawing/2014/main" val="2360393550"/>
                    </a:ext>
                  </a:extLst>
                </a:gridCol>
              </a:tblGrid>
              <a:tr h="337726">
                <a:tc>
                  <a:txBody>
                    <a:bodyPr/>
                    <a:lstStyle/>
                    <a:p>
                      <a:pPr marL="0" marR="0" algn="ctr">
                        <a:lnSpc>
                          <a:spcPct val="107000"/>
                        </a:lnSpc>
                        <a:spcBef>
                          <a:spcPts val="0"/>
                        </a:spcBef>
                        <a:spcAft>
                          <a:spcPts val="0"/>
                        </a:spcAft>
                      </a:pPr>
                      <a:r>
                        <a:rPr lang="en-US" sz="1800" dirty="0">
                          <a:solidFill>
                            <a:schemeClr val="tx1"/>
                          </a:solidFill>
                          <a:effectLst/>
                          <a:latin typeface="Arial Nova" panose="020B0504020202020204" pitchFamily="34" charset="0"/>
                        </a:rPr>
                        <a:t>Actions</a:t>
                      </a:r>
                      <a:endParaRPr lang="en-US" sz="18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nchor="ctr">
                    <a:solidFill>
                      <a:schemeClr val="tx2">
                        <a:lumMod val="40000"/>
                        <a:lumOff val="60000"/>
                      </a:schemeClr>
                    </a:solidFill>
                  </a:tcPr>
                </a:tc>
                <a:tc>
                  <a:txBody>
                    <a:bodyPr/>
                    <a:lstStyle/>
                    <a:p>
                      <a:pPr marL="0" marR="0" algn="ctr">
                        <a:lnSpc>
                          <a:spcPct val="107000"/>
                        </a:lnSpc>
                        <a:spcBef>
                          <a:spcPts val="0"/>
                        </a:spcBef>
                        <a:spcAft>
                          <a:spcPts val="0"/>
                        </a:spcAft>
                      </a:pPr>
                      <a:r>
                        <a:rPr lang="en-US" sz="1800" dirty="0">
                          <a:solidFill>
                            <a:schemeClr val="tx1"/>
                          </a:solidFill>
                          <a:effectLst/>
                          <a:latin typeface="Arial Nova" panose="020B0504020202020204" pitchFamily="34" charset="0"/>
                        </a:rPr>
                        <a:t>Options for implementation</a:t>
                      </a:r>
                      <a:endParaRPr lang="en-US" sz="18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nchor="ctr">
                    <a:solidFill>
                      <a:schemeClr val="tx2">
                        <a:lumMod val="40000"/>
                        <a:lumOff val="60000"/>
                      </a:schemeClr>
                    </a:solidFill>
                  </a:tcPr>
                </a:tc>
                <a:extLst>
                  <a:ext uri="{0D108BD9-81ED-4DB2-BD59-A6C34878D82A}">
                    <a16:rowId xmlns:a16="http://schemas.microsoft.com/office/drawing/2014/main" val="863140024"/>
                  </a:ext>
                </a:extLst>
              </a:tr>
              <a:tr h="1414446">
                <a:tc>
                  <a:txBody>
                    <a:bodyPr/>
                    <a:lstStyle/>
                    <a:p>
                      <a:pPr marL="0" marR="0">
                        <a:lnSpc>
                          <a:spcPct val="107000"/>
                        </a:lnSpc>
                        <a:spcBef>
                          <a:spcPts val="0"/>
                        </a:spcBef>
                        <a:spcAft>
                          <a:spcPts val="0"/>
                        </a:spcAft>
                      </a:pPr>
                      <a:r>
                        <a:rPr lang="en-US" sz="1400" dirty="0">
                          <a:solidFill>
                            <a:schemeClr val="tx1"/>
                          </a:solidFill>
                          <a:effectLst/>
                          <a:latin typeface="Arial Nova" panose="020B0504020202020204" pitchFamily="34" charset="0"/>
                        </a:rPr>
                        <a:t>Resource planning: </a:t>
                      </a:r>
                      <a:r>
                        <a:rPr lang="en-US" sz="1400" b="0" dirty="0">
                          <a:solidFill>
                            <a:schemeClr val="tx1"/>
                          </a:solidFill>
                          <a:effectLst/>
                          <a:latin typeface="Arial Nova" panose="020B0504020202020204" pitchFamily="34" charset="0"/>
                        </a:rPr>
                        <a:t>Plan according to measured or systematically estimated need and allocate a budget, across all relevant sectors, that is commensurate with identified human and other resources required to implement agreed-upon, evidence-based mental health plans and actions.</a:t>
                      </a:r>
                    </a:p>
                  </a:txBody>
                  <a:tcPr marL="33697" marR="33697" marT="0" marB="0">
                    <a:solidFill>
                      <a:schemeClr val="tx2">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Arial Nova" panose="020B0504020202020204" pitchFamily="34" charset="0"/>
                        </a:rPr>
                        <a:t>• Use – and if indicated, collect – data on epidemiological and resource needs in order to inform the development and implementation of mental health plans, budgets and </a:t>
                      </a:r>
                      <a:r>
                        <a:rPr lang="en-US" sz="1400" dirty="0" err="1">
                          <a:solidFill>
                            <a:schemeClr val="tx1"/>
                          </a:solidFill>
                          <a:effectLst/>
                          <a:latin typeface="Arial Nova" panose="020B0504020202020204" pitchFamily="34" charset="0"/>
                        </a:rPr>
                        <a:t>programmes</a:t>
                      </a:r>
                      <a:r>
                        <a:rPr lang="en-US" sz="1400" dirty="0">
                          <a:solidFill>
                            <a:schemeClr val="tx1"/>
                          </a:solidFill>
                          <a:effectLst/>
                          <a:latin typeface="Arial Nova" panose="020B0504020202020204" pitchFamily="34" charset="0"/>
                        </a:rPr>
                        <a:t>. </a:t>
                      </a:r>
                    </a:p>
                    <a:p>
                      <a:pPr marL="0" marR="0">
                        <a:lnSpc>
                          <a:spcPct val="107000"/>
                        </a:lnSpc>
                        <a:spcBef>
                          <a:spcPts val="0"/>
                        </a:spcBef>
                        <a:spcAft>
                          <a:spcPts val="0"/>
                        </a:spcAft>
                      </a:pPr>
                      <a:r>
                        <a:rPr lang="en-US" sz="900" dirty="0">
                          <a:solidFill>
                            <a:schemeClr val="tx1"/>
                          </a:solidFill>
                          <a:effectLst/>
                          <a:latin typeface="Arial Nova" panose="020B0504020202020204" pitchFamily="34" charset="0"/>
                        </a:rPr>
                        <a:t> </a:t>
                      </a:r>
                    </a:p>
                    <a:p>
                      <a:pPr marL="0" marR="0">
                        <a:lnSpc>
                          <a:spcPct val="107000"/>
                        </a:lnSpc>
                        <a:spcBef>
                          <a:spcPts val="0"/>
                        </a:spcBef>
                        <a:spcAft>
                          <a:spcPts val="0"/>
                        </a:spcAft>
                      </a:pPr>
                      <a:r>
                        <a:rPr lang="en-US" sz="1400" dirty="0">
                          <a:solidFill>
                            <a:schemeClr val="tx1"/>
                          </a:solidFill>
                          <a:effectLst/>
                          <a:latin typeface="Arial Nova" panose="020B0504020202020204" pitchFamily="34" charset="0"/>
                        </a:rPr>
                        <a:t>• Set up mechanisms for tracking expenditure for mental health in health and other relevant sectors such as education, employment, criminal justice and social services. </a:t>
                      </a:r>
                    </a:p>
                    <a:p>
                      <a:pPr marL="0" marR="0">
                        <a:lnSpc>
                          <a:spcPct val="107000"/>
                        </a:lnSpc>
                        <a:spcBef>
                          <a:spcPts val="0"/>
                        </a:spcBef>
                        <a:spcAft>
                          <a:spcPts val="0"/>
                        </a:spcAft>
                      </a:pPr>
                      <a:r>
                        <a:rPr lang="en-US" sz="900" dirty="0">
                          <a:solidFill>
                            <a:schemeClr val="tx1"/>
                          </a:solidFill>
                          <a:effectLst/>
                          <a:latin typeface="Arial Nova" panose="020B0504020202020204" pitchFamily="34" charset="0"/>
                        </a:rPr>
                        <a:t> </a:t>
                      </a:r>
                    </a:p>
                    <a:p>
                      <a:pPr marL="0" marR="0">
                        <a:lnSpc>
                          <a:spcPct val="107000"/>
                        </a:lnSpc>
                        <a:spcBef>
                          <a:spcPts val="0"/>
                        </a:spcBef>
                        <a:spcAft>
                          <a:spcPts val="0"/>
                        </a:spcAft>
                      </a:pPr>
                      <a:r>
                        <a:rPr lang="en-US" sz="1400" dirty="0">
                          <a:solidFill>
                            <a:schemeClr val="tx1"/>
                          </a:solidFill>
                          <a:effectLst/>
                          <a:latin typeface="Arial Nova" panose="020B0504020202020204" pitchFamily="34" charset="0"/>
                        </a:rPr>
                        <a:t>• Identify available funds at the planning stage for specific culturally-appropriate, cost-effective activities so that implementation can be assured. </a:t>
                      </a:r>
                    </a:p>
                    <a:p>
                      <a:pPr marL="0" marR="0">
                        <a:lnSpc>
                          <a:spcPct val="107000"/>
                        </a:lnSpc>
                        <a:spcBef>
                          <a:spcPts val="0"/>
                        </a:spcBef>
                        <a:spcAft>
                          <a:spcPts val="0"/>
                        </a:spcAft>
                      </a:pPr>
                      <a:r>
                        <a:rPr lang="en-US" sz="900" dirty="0">
                          <a:solidFill>
                            <a:schemeClr val="tx1"/>
                          </a:solidFill>
                          <a:effectLst/>
                          <a:latin typeface="Arial Nova" panose="020B0504020202020204" pitchFamily="34" charset="0"/>
                        </a:rPr>
                        <a:t> </a:t>
                      </a:r>
                    </a:p>
                    <a:p>
                      <a:pPr marL="0" marR="0">
                        <a:lnSpc>
                          <a:spcPct val="107000"/>
                        </a:lnSpc>
                        <a:spcBef>
                          <a:spcPts val="0"/>
                        </a:spcBef>
                        <a:spcAft>
                          <a:spcPts val="0"/>
                        </a:spcAft>
                      </a:pPr>
                      <a:r>
                        <a:rPr lang="en-US" sz="1400" dirty="0">
                          <a:solidFill>
                            <a:schemeClr val="tx1"/>
                          </a:solidFill>
                          <a:effectLst/>
                          <a:latin typeface="Arial Nova" panose="020B0504020202020204" pitchFamily="34" charset="0"/>
                        </a:rPr>
                        <a:t>• Join with other stakeholders to effectively advocate increased resource allocation for mental health.</a:t>
                      </a: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tc>
                <a:extLst>
                  <a:ext uri="{0D108BD9-81ED-4DB2-BD59-A6C34878D82A}">
                    <a16:rowId xmlns:a16="http://schemas.microsoft.com/office/drawing/2014/main" val="572136652"/>
                  </a:ext>
                </a:extLst>
              </a:tr>
              <a:tr h="645327">
                <a:tc>
                  <a:txBody>
                    <a:bodyPr/>
                    <a:lstStyle/>
                    <a:p>
                      <a:pPr marL="0" marR="0">
                        <a:lnSpc>
                          <a:spcPct val="107000"/>
                        </a:lnSpc>
                        <a:spcBef>
                          <a:spcPts val="0"/>
                        </a:spcBef>
                        <a:spcAft>
                          <a:spcPts val="0"/>
                        </a:spcAft>
                      </a:pPr>
                      <a:r>
                        <a:rPr lang="en-US" sz="1400" dirty="0">
                          <a:solidFill>
                            <a:schemeClr val="tx1"/>
                          </a:solidFill>
                          <a:effectLst/>
                          <a:latin typeface="Arial Nova" panose="020B0504020202020204" pitchFamily="34" charset="0"/>
                        </a:rPr>
                        <a:t>Stakeholder collaboration: </a:t>
                      </a:r>
                      <a:r>
                        <a:rPr lang="en-US" sz="1400" b="0" dirty="0">
                          <a:solidFill>
                            <a:schemeClr val="tx1"/>
                          </a:solidFill>
                          <a:effectLst/>
                          <a:latin typeface="Arial Nova" panose="020B0504020202020204" pitchFamily="34" charset="0"/>
                        </a:rPr>
                        <a:t>Engage stakeholders from all relevant sectors, including persons with mental disorders, </a:t>
                      </a:r>
                      <a:r>
                        <a:rPr lang="en-US" sz="1400" b="0" dirty="0" err="1">
                          <a:solidFill>
                            <a:schemeClr val="tx1"/>
                          </a:solidFill>
                          <a:effectLst/>
                          <a:latin typeface="Arial Nova" panose="020B0504020202020204" pitchFamily="34" charset="0"/>
                        </a:rPr>
                        <a:t>carers</a:t>
                      </a:r>
                      <a:r>
                        <a:rPr lang="en-US" sz="1400" b="0" dirty="0">
                          <a:solidFill>
                            <a:schemeClr val="tx1"/>
                          </a:solidFill>
                          <a:effectLst/>
                          <a:latin typeface="Arial Nova" panose="020B0504020202020204" pitchFamily="34" charset="0"/>
                        </a:rPr>
                        <a:t> and family members, in the development and implementation of policies, laws and services relating to mental health, through a formalized structure and/or mechanism.</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solidFill>
                      <a:schemeClr val="tx2">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Arial Nova" panose="020B0504020202020204" pitchFamily="34" charset="0"/>
                        </a:rPr>
                        <a:t>• Convene, engage with and solicit consensus from all relevant sectors and stakeholders when planning or developing policies, laws and services relating to health, including sharing knowledge about effective mechanisms to improve coordinated policy and care across formal and informal sectors. </a:t>
                      </a:r>
                    </a:p>
                    <a:p>
                      <a:pPr marL="0" marR="0">
                        <a:lnSpc>
                          <a:spcPct val="107000"/>
                        </a:lnSpc>
                        <a:spcBef>
                          <a:spcPts val="0"/>
                        </a:spcBef>
                        <a:spcAft>
                          <a:spcPts val="0"/>
                        </a:spcAft>
                      </a:pPr>
                      <a:r>
                        <a:rPr lang="en-US" sz="1400" dirty="0">
                          <a:solidFill>
                            <a:schemeClr val="tx1"/>
                          </a:solidFill>
                          <a:effectLst/>
                          <a:latin typeface="Arial Nova" panose="020B0504020202020204" pitchFamily="34" charset="0"/>
                        </a:rPr>
                        <a:t> </a:t>
                      </a:r>
                      <a:endParaRPr lang="en-US" sz="900" dirty="0">
                        <a:solidFill>
                          <a:schemeClr val="tx1"/>
                        </a:solidFill>
                        <a:effectLst/>
                        <a:latin typeface="Arial Nova" panose="020B05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rPr>
                        <a:t>• Build local capacity and raise awareness among relevant stakeholder groups about mental health, law and human rights, including their responsibilities in relation to the implementation of policy, laws and regulations.</a:t>
                      </a:r>
                    </a:p>
                    <a:p>
                      <a:pPr marL="0" marR="0">
                        <a:lnSpc>
                          <a:spcPct val="107000"/>
                        </a:lnSpc>
                        <a:spcBef>
                          <a:spcPts val="0"/>
                        </a:spcBef>
                        <a:spcAft>
                          <a:spcPts val="0"/>
                        </a:spcAft>
                      </a:pPr>
                      <a:r>
                        <a:rPr lang="en-US" sz="1400" dirty="0">
                          <a:solidFill>
                            <a:schemeClr val="tx1"/>
                          </a:solidFill>
                          <a:effectLst/>
                          <a:latin typeface="Arial Nova" panose="020B0504020202020204" pitchFamily="34" charset="0"/>
                        </a:rPr>
                        <a:t> </a:t>
                      </a: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tc>
                <a:extLst>
                  <a:ext uri="{0D108BD9-81ED-4DB2-BD59-A6C34878D82A}">
                    <a16:rowId xmlns:a16="http://schemas.microsoft.com/office/drawing/2014/main" val="1832918734"/>
                  </a:ext>
                </a:extLst>
              </a:tr>
            </a:tbl>
          </a:graphicData>
        </a:graphic>
      </p:graphicFrame>
    </p:spTree>
    <p:extLst>
      <p:ext uri="{BB962C8B-B14F-4D97-AF65-F5344CB8AC3E}">
        <p14:creationId xmlns:p14="http://schemas.microsoft.com/office/powerpoint/2010/main" val="37236061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39">
            <a:extLst>
              <a:ext uri="{FF2B5EF4-FFF2-40B4-BE49-F238E27FC236}">
                <a16:creationId xmlns:a16="http://schemas.microsoft.com/office/drawing/2014/main" id="{DE9488B5-0746-41E1-B04E-4DE505AE0481}"/>
              </a:ext>
            </a:extLst>
          </p:cNvPr>
          <p:cNvSpPr/>
          <p:nvPr/>
        </p:nvSpPr>
        <p:spPr>
          <a:xfrm>
            <a:off x="8923019" y="0"/>
            <a:ext cx="3172968" cy="1112519"/>
          </a:xfrm>
          <a:prstGeom prst="rect">
            <a:avLst/>
          </a:prstGeom>
          <a:blipFill>
            <a:blip r:embed="rId3" cstate="print"/>
            <a:stretch>
              <a:fillRect/>
            </a:stretch>
          </a:blipFill>
        </p:spPr>
        <p:txBody>
          <a:bodyPr wrap="square" lIns="0" tIns="0" rIns="0" bIns="0" rtlCol="0"/>
          <a:lstStyle/>
          <a:p>
            <a:endParaRPr/>
          </a:p>
        </p:txBody>
      </p:sp>
      <p:sp>
        <p:nvSpPr>
          <p:cNvPr id="17" name="object 3">
            <a:extLst>
              <a:ext uri="{FF2B5EF4-FFF2-40B4-BE49-F238E27FC236}">
                <a16:creationId xmlns:a16="http://schemas.microsoft.com/office/drawing/2014/main" id="{93BE778D-A605-442F-A443-CBDF55FDE2B9}"/>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Options for the Implementation</a:t>
            </a:r>
            <a:endParaRPr sz="2800" dirty="0">
              <a:solidFill>
                <a:schemeClr val="accent1"/>
              </a:solidFill>
              <a:latin typeface="Arial Nova" panose="020B0504020202020204" pitchFamily="34" charset="0"/>
              <a:cs typeface="Ebrima"/>
            </a:endParaRPr>
          </a:p>
        </p:txBody>
      </p:sp>
      <p:sp>
        <p:nvSpPr>
          <p:cNvPr id="8" name="object 3">
            <a:extLst>
              <a:ext uri="{FF2B5EF4-FFF2-40B4-BE49-F238E27FC236}">
                <a16:creationId xmlns:a16="http://schemas.microsoft.com/office/drawing/2014/main" id="{D3340879-A077-4ADA-800C-42386E8A7653}"/>
              </a:ext>
            </a:extLst>
          </p:cNvPr>
          <p:cNvSpPr txBox="1"/>
          <p:nvPr/>
        </p:nvSpPr>
        <p:spPr>
          <a:xfrm>
            <a:off x="666750" y="1295336"/>
            <a:ext cx="10858500" cy="307777"/>
          </a:xfrm>
          <a:prstGeom prst="rect">
            <a:avLst/>
          </a:prstGeom>
        </p:spPr>
        <p:txBody>
          <a:bodyPr vert="horz" wrap="square" lIns="0" tIns="0" rIns="0" bIns="0" rtlCol="0">
            <a:spAutoFit/>
          </a:bodyPr>
          <a:lstStyle/>
          <a:p>
            <a:pPr marL="12700" algn="ctr">
              <a:lnSpc>
                <a:spcPct val="100000"/>
              </a:lnSpc>
            </a:pPr>
            <a:r>
              <a:rPr lang="en-US" sz="2000" b="1" spc="-25" dirty="0">
                <a:solidFill>
                  <a:schemeClr val="tx1">
                    <a:lumMod val="50000"/>
                    <a:lumOff val="50000"/>
                  </a:schemeClr>
                </a:solidFill>
                <a:latin typeface="Arial Nova" panose="020B0504020202020204" pitchFamily="34" charset="0"/>
                <a:cs typeface="Ebrima"/>
              </a:rPr>
              <a:t>Objective 1: </a:t>
            </a:r>
            <a:r>
              <a:rPr lang="en-US" sz="2000" spc="-25" dirty="0">
                <a:solidFill>
                  <a:schemeClr val="tx1">
                    <a:lumMod val="50000"/>
                    <a:lumOff val="50000"/>
                  </a:schemeClr>
                </a:solidFill>
                <a:latin typeface="Arial Nova" panose="020B0504020202020204" pitchFamily="34" charset="0"/>
                <a:cs typeface="Ebrima"/>
              </a:rPr>
              <a:t>To strengthen effective leadership and governance for mental health</a:t>
            </a:r>
            <a:endParaRPr sz="2000" dirty="0">
              <a:solidFill>
                <a:schemeClr val="tx1">
                  <a:lumMod val="50000"/>
                  <a:lumOff val="50000"/>
                </a:schemeClr>
              </a:solidFill>
              <a:latin typeface="Arial Nova" panose="020B0504020202020204" pitchFamily="34" charset="0"/>
              <a:cs typeface="Ebrima"/>
            </a:endParaRPr>
          </a:p>
        </p:txBody>
      </p:sp>
      <p:graphicFrame>
        <p:nvGraphicFramePr>
          <p:cNvPr id="2" name="Table 1">
            <a:extLst>
              <a:ext uri="{FF2B5EF4-FFF2-40B4-BE49-F238E27FC236}">
                <a16:creationId xmlns:a16="http://schemas.microsoft.com/office/drawing/2014/main" id="{AEA6E3E6-CF54-4CB7-A390-D73CF6054B4B}"/>
              </a:ext>
            </a:extLst>
          </p:cNvPr>
          <p:cNvGraphicFramePr>
            <a:graphicFrameLocks noGrp="1"/>
          </p:cNvGraphicFramePr>
          <p:nvPr>
            <p:extLst>
              <p:ext uri="{D42A27DB-BD31-4B8C-83A1-F6EECF244321}">
                <p14:modId xmlns:p14="http://schemas.microsoft.com/office/powerpoint/2010/main" val="1359942107"/>
              </p:ext>
            </p:extLst>
          </p:nvPr>
        </p:nvGraphicFramePr>
        <p:xfrm>
          <a:off x="457200" y="1841500"/>
          <a:ext cx="11201400" cy="3288508"/>
        </p:xfrm>
        <a:graphic>
          <a:graphicData uri="http://schemas.openxmlformats.org/drawingml/2006/table">
            <a:tbl>
              <a:tblPr firstRow="1" firstCol="1" bandRow="1">
                <a:tableStyleId>{5C22544A-7EE6-4342-B048-85BDC9FD1C3A}</a:tableStyleId>
              </a:tblPr>
              <a:tblGrid>
                <a:gridCol w="3048000">
                  <a:extLst>
                    <a:ext uri="{9D8B030D-6E8A-4147-A177-3AD203B41FA5}">
                      <a16:colId xmlns:a16="http://schemas.microsoft.com/office/drawing/2014/main" val="3805076368"/>
                    </a:ext>
                  </a:extLst>
                </a:gridCol>
                <a:gridCol w="8153400">
                  <a:extLst>
                    <a:ext uri="{9D8B030D-6E8A-4147-A177-3AD203B41FA5}">
                      <a16:colId xmlns:a16="http://schemas.microsoft.com/office/drawing/2014/main" val="2360393550"/>
                    </a:ext>
                  </a:extLst>
                </a:gridCol>
              </a:tblGrid>
              <a:tr h="337726">
                <a:tc>
                  <a:txBody>
                    <a:bodyPr/>
                    <a:lstStyle/>
                    <a:p>
                      <a:pPr marL="0" marR="0" algn="ctr">
                        <a:lnSpc>
                          <a:spcPct val="107000"/>
                        </a:lnSpc>
                        <a:spcBef>
                          <a:spcPts val="0"/>
                        </a:spcBef>
                        <a:spcAft>
                          <a:spcPts val="0"/>
                        </a:spcAft>
                      </a:pPr>
                      <a:r>
                        <a:rPr lang="en-US" sz="1800" dirty="0">
                          <a:solidFill>
                            <a:schemeClr val="tx1"/>
                          </a:solidFill>
                          <a:effectLst/>
                          <a:latin typeface="Arial Nova" panose="020B0504020202020204" pitchFamily="34" charset="0"/>
                        </a:rPr>
                        <a:t>Actions</a:t>
                      </a:r>
                      <a:endParaRPr lang="en-US" sz="18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nchor="ctr">
                    <a:solidFill>
                      <a:schemeClr val="tx2">
                        <a:lumMod val="40000"/>
                        <a:lumOff val="60000"/>
                      </a:schemeClr>
                    </a:solidFill>
                  </a:tcPr>
                </a:tc>
                <a:tc>
                  <a:txBody>
                    <a:bodyPr/>
                    <a:lstStyle/>
                    <a:p>
                      <a:pPr marL="0" marR="0" algn="ctr">
                        <a:lnSpc>
                          <a:spcPct val="107000"/>
                        </a:lnSpc>
                        <a:spcBef>
                          <a:spcPts val="0"/>
                        </a:spcBef>
                        <a:spcAft>
                          <a:spcPts val="0"/>
                        </a:spcAft>
                      </a:pPr>
                      <a:r>
                        <a:rPr lang="en-US" sz="1800" dirty="0">
                          <a:solidFill>
                            <a:schemeClr val="tx1"/>
                          </a:solidFill>
                          <a:effectLst/>
                          <a:latin typeface="Arial Nova" panose="020B0504020202020204" pitchFamily="34" charset="0"/>
                        </a:rPr>
                        <a:t>Options for implementation</a:t>
                      </a:r>
                      <a:endParaRPr lang="en-US" sz="18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nchor="ctr">
                    <a:solidFill>
                      <a:schemeClr val="tx2">
                        <a:lumMod val="40000"/>
                        <a:lumOff val="60000"/>
                      </a:schemeClr>
                    </a:solidFill>
                  </a:tcPr>
                </a:tc>
                <a:extLst>
                  <a:ext uri="{0D108BD9-81ED-4DB2-BD59-A6C34878D82A}">
                    <a16:rowId xmlns:a16="http://schemas.microsoft.com/office/drawing/2014/main" val="863140024"/>
                  </a:ext>
                </a:extLst>
              </a:tr>
              <a:tr h="1072606">
                <a:tc>
                  <a:txBody>
                    <a:bodyPr/>
                    <a:lstStyle/>
                    <a:p>
                      <a:pPr marL="0" marR="0">
                        <a:lnSpc>
                          <a:spcPct val="107000"/>
                        </a:lnSpc>
                        <a:spcBef>
                          <a:spcPts val="0"/>
                        </a:spcBef>
                        <a:spcAft>
                          <a:spcPts val="0"/>
                        </a:spcAft>
                      </a:pPr>
                      <a:r>
                        <a:rPr lang="en-US" sz="1400" dirty="0">
                          <a:solidFill>
                            <a:schemeClr val="tx1"/>
                          </a:solidFill>
                          <a:effectLst/>
                          <a:latin typeface="Arial Nova" panose="020B0504020202020204" pitchFamily="34" charset="0"/>
                        </a:rPr>
                        <a:t>Strengthening and empowerment of people with mental disorders and psychosocial disabilities and their organizations: </a:t>
                      </a:r>
                      <a:r>
                        <a:rPr lang="en-US" sz="1400" b="0" dirty="0">
                          <a:solidFill>
                            <a:schemeClr val="tx1"/>
                          </a:solidFill>
                          <a:effectLst/>
                          <a:latin typeface="Arial Nova" panose="020B0504020202020204" pitchFamily="34" charset="0"/>
                        </a:rPr>
                        <a:t>Ensure that people with mental disorders and psychosocial disabilities are given a formal role and authority to influence the process of designing, planning and implementing policy, law and services.</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solidFill>
                      <a:schemeClr val="tx2">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Arial Nova" panose="020B0504020202020204" pitchFamily="34" charset="0"/>
                        </a:rPr>
                        <a:t>• Provide logistic, technical and financial support to build the capacity of organizations representing people with mental disorders and psychosocial disabilities. </a:t>
                      </a:r>
                    </a:p>
                    <a:p>
                      <a:pPr marL="0" marR="0">
                        <a:lnSpc>
                          <a:spcPct val="107000"/>
                        </a:lnSpc>
                        <a:spcBef>
                          <a:spcPts val="0"/>
                        </a:spcBef>
                        <a:spcAft>
                          <a:spcPts val="0"/>
                        </a:spcAft>
                      </a:pPr>
                      <a:r>
                        <a:rPr lang="en-US" sz="1400" dirty="0">
                          <a:solidFill>
                            <a:schemeClr val="tx1"/>
                          </a:solidFill>
                          <a:effectLst/>
                          <a:latin typeface="Arial Nova" panose="020B0504020202020204" pitchFamily="34" charset="0"/>
                        </a:rPr>
                        <a:t> </a:t>
                      </a:r>
                    </a:p>
                    <a:p>
                      <a:pPr marL="0" marR="0">
                        <a:lnSpc>
                          <a:spcPct val="107000"/>
                        </a:lnSpc>
                        <a:spcBef>
                          <a:spcPts val="0"/>
                        </a:spcBef>
                        <a:spcAft>
                          <a:spcPts val="0"/>
                        </a:spcAft>
                      </a:pPr>
                      <a:r>
                        <a:rPr lang="en-US" sz="1400" dirty="0">
                          <a:solidFill>
                            <a:schemeClr val="tx1"/>
                          </a:solidFill>
                          <a:effectLst/>
                          <a:latin typeface="Arial Nova" panose="020B0504020202020204" pitchFamily="34" charset="0"/>
                        </a:rPr>
                        <a:t>• Encourage and support the formation of independent national and local organizations of people with mental disorders and psychosocial disabilities and their active involvement in the development and implementation of mental health policies, laws and services. </a:t>
                      </a:r>
                    </a:p>
                    <a:p>
                      <a:pPr marL="0" marR="0">
                        <a:lnSpc>
                          <a:spcPct val="107000"/>
                        </a:lnSpc>
                        <a:spcBef>
                          <a:spcPts val="0"/>
                        </a:spcBef>
                        <a:spcAft>
                          <a:spcPts val="0"/>
                        </a:spcAft>
                      </a:pPr>
                      <a:r>
                        <a:rPr lang="en-US" sz="1400" dirty="0">
                          <a:solidFill>
                            <a:schemeClr val="tx1"/>
                          </a:solidFill>
                          <a:effectLst/>
                          <a:latin typeface="Arial Nova" panose="020B0504020202020204" pitchFamily="34" charset="0"/>
                        </a:rPr>
                        <a:t> </a:t>
                      </a:r>
                    </a:p>
                    <a:p>
                      <a:pPr marL="0" marR="0">
                        <a:lnSpc>
                          <a:spcPct val="107000"/>
                        </a:lnSpc>
                        <a:spcBef>
                          <a:spcPts val="0"/>
                        </a:spcBef>
                        <a:spcAft>
                          <a:spcPts val="0"/>
                        </a:spcAft>
                      </a:pPr>
                      <a:r>
                        <a:rPr lang="en-US" sz="1400" dirty="0">
                          <a:solidFill>
                            <a:schemeClr val="tx1"/>
                          </a:solidFill>
                          <a:effectLst/>
                          <a:latin typeface="Arial Nova" panose="020B0504020202020204" pitchFamily="34" charset="0"/>
                        </a:rPr>
                        <a:t>• Involve people with mental disorders and psychosocial disabilities in the inspection and monitoring of mental health services. </a:t>
                      </a:r>
                    </a:p>
                    <a:p>
                      <a:pPr marL="0" marR="0">
                        <a:lnSpc>
                          <a:spcPct val="107000"/>
                        </a:lnSpc>
                        <a:spcBef>
                          <a:spcPts val="0"/>
                        </a:spcBef>
                        <a:spcAft>
                          <a:spcPts val="0"/>
                        </a:spcAft>
                      </a:pPr>
                      <a:r>
                        <a:rPr lang="en-US" sz="1400" dirty="0">
                          <a:solidFill>
                            <a:schemeClr val="tx1"/>
                          </a:solidFill>
                          <a:effectLst/>
                          <a:latin typeface="Arial Nova" panose="020B0504020202020204" pitchFamily="34" charset="0"/>
                        </a:rPr>
                        <a:t> </a:t>
                      </a:r>
                    </a:p>
                    <a:p>
                      <a:pPr marL="0" marR="0">
                        <a:lnSpc>
                          <a:spcPct val="107000"/>
                        </a:lnSpc>
                        <a:spcBef>
                          <a:spcPts val="0"/>
                        </a:spcBef>
                        <a:spcAft>
                          <a:spcPts val="0"/>
                        </a:spcAft>
                      </a:pPr>
                      <a:r>
                        <a:rPr lang="en-US" sz="1400" dirty="0">
                          <a:solidFill>
                            <a:schemeClr val="tx1"/>
                          </a:solidFill>
                          <a:effectLst/>
                          <a:latin typeface="Arial Nova" panose="020B0504020202020204" pitchFamily="34" charset="0"/>
                        </a:rPr>
                        <a:t>• Include people with mental disorders and psychosocial disabilities in the training of health workers delivering mental health care.</a:t>
                      </a:r>
                    </a:p>
                    <a:p>
                      <a:pPr marL="0" marR="0">
                        <a:lnSpc>
                          <a:spcPct val="107000"/>
                        </a:lnSpc>
                        <a:spcBef>
                          <a:spcPts val="0"/>
                        </a:spcBef>
                        <a:spcAft>
                          <a:spcPts val="0"/>
                        </a:spcAft>
                      </a:pP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tc>
                <a:extLst>
                  <a:ext uri="{0D108BD9-81ED-4DB2-BD59-A6C34878D82A}">
                    <a16:rowId xmlns:a16="http://schemas.microsoft.com/office/drawing/2014/main" val="3190685892"/>
                  </a:ext>
                </a:extLst>
              </a:tr>
            </a:tbl>
          </a:graphicData>
        </a:graphic>
      </p:graphicFrame>
    </p:spTree>
    <p:extLst>
      <p:ext uri="{BB962C8B-B14F-4D97-AF65-F5344CB8AC3E}">
        <p14:creationId xmlns:p14="http://schemas.microsoft.com/office/powerpoint/2010/main" val="13108485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39">
            <a:extLst>
              <a:ext uri="{FF2B5EF4-FFF2-40B4-BE49-F238E27FC236}">
                <a16:creationId xmlns:a16="http://schemas.microsoft.com/office/drawing/2014/main" id="{DE9488B5-0746-41E1-B04E-4DE505AE0481}"/>
              </a:ext>
            </a:extLst>
          </p:cNvPr>
          <p:cNvSpPr/>
          <p:nvPr/>
        </p:nvSpPr>
        <p:spPr>
          <a:xfrm>
            <a:off x="8923019" y="0"/>
            <a:ext cx="3172968" cy="1112519"/>
          </a:xfrm>
          <a:prstGeom prst="rect">
            <a:avLst/>
          </a:prstGeom>
          <a:blipFill>
            <a:blip r:embed="rId3" cstate="print"/>
            <a:stretch>
              <a:fillRect/>
            </a:stretch>
          </a:blipFill>
        </p:spPr>
        <p:txBody>
          <a:bodyPr wrap="square" lIns="0" tIns="0" rIns="0" bIns="0" rtlCol="0"/>
          <a:lstStyle/>
          <a:p>
            <a:endParaRPr/>
          </a:p>
        </p:txBody>
      </p:sp>
      <p:sp>
        <p:nvSpPr>
          <p:cNvPr id="17" name="object 3">
            <a:extLst>
              <a:ext uri="{FF2B5EF4-FFF2-40B4-BE49-F238E27FC236}">
                <a16:creationId xmlns:a16="http://schemas.microsoft.com/office/drawing/2014/main" id="{93BE778D-A605-442F-A443-CBDF55FDE2B9}"/>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Options for the Implementation</a:t>
            </a:r>
            <a:endParaRPr sz="2800" dirty="0">
              <a:solidFill>
                <a:schemeClr val="accent1"/>
              </a:solidFill>
              <a:latin typeface="Arial Nova" panose="020B0504020202020204" pitchFamily="34" charset="0"/>
              <a:cs typeface="Ebrima"/>
            </a:endParaRPr>
          </a:p>
        </p:txBody>
      </p:sp>
      <p:graphicFrame>
        <p:nvGraphicFramePr>
          <p:cNvPr id="2" name="Table 1">
            <a:extLst>
              <a:ext uri="{FF2B5EF4-FFF2-40B4-BE49-F238E27FC236}">
                <a16:creationId xmlns:a16="http://schemas.microsoft.com/office/drawing/2014/main" id="{AEA6E3E6-CF54-4CB7-A390-D73CF6054B4B}"/>
              </a:ext>
            </a:extLst>
          </p:cNvPr>
          <p:cNvGraphicFramePr>
            <a:graphicFrameLocks noGrp="1"/>
          </p:cNvGraphicFramePr>
          <p:nvPr>
            <p:extLst>
              <p:ext uri="{D42A27DB-BD31-4B8C-83A1-F6EECF244321}">
                <p14:modId xmlns:p14="http://schemas.microsoft.com/office/powerpoint/2010/main" val="3345368213"/>
              </p:ext>
            </p:extLst>
          </p:nvPr>
        </p:nvGraphicFramePr>
        <p:xfrm>
          <a:off x="457200" y="1841500"/>
          <a:ext cx="11201400" cy="4886485"/>
        </p:xfrm>
        <a:graphic>
          <a:graphicData uri="http://schemas.openxmlformats.org/drawingml/2006/table">
            <a:tbl>
              <a:tblPr firstRow="1" firstCol="1" bandRow="1">
                <a:tableStyleId>{5C22544A-7EE6-4342-B048-85BDC9FD1C3A}</a:tableStyleId>
              </a:tblPr>
              <a:tblGrid>
                <a:gridCol w="2895600">
                  <a:extLst>
                    <a:ext uri="{9D8B030D-6E8A-4147-A177-3AD203B41FA5}">
                      <a16:colId xmlns:a16="http://schemas.microsoft.com/office/drawing/2014/main" val="3805076368"/>
                    </a:ext>
                  </a:extLst>
                </a:gridCol>
                <a:gridCol w="8305800">
                  <a:extLst>
                    <a:ext uri="{9D8B030D-6E8A-4147-A177-3AD203B41FA5}">
                      <a16:colId xmlns:a16="http://schemas.microsoft.com/office/drawing/2014/main" val="2360393550"/>
                    </a:ext>
                  </a:extLst>
                </a:gridCol>
              </a:tblGrid>
              <a:tr h="337726">
                <a:tc>
                  <a:txBody>
                    <a:bodyPr/>
                    <a:lstStyle/>
                    <a:p>
                      <a:pPr marL="0" marR="0" algn="ctr">
                        <a:lnSpc>
                          <a:spcPct val="107000"/>
                        </a:lnSpc>
                        <a:spcBef>
                          <a:spcPts val="0"/>
                        </a:spcBef>
                        <a:spcAft>
                          <a:spcPts val="0"/>
                        </a:spcAft>
                      </a:pPr>
                      <a:r>
                        <a:rPr lang="en-US" sz="1800" dirty="0">
                          <a:solidFill>
                            <a:schemeClr val="tx1"/>
                          </a:solidFill>
                          <a:effectLst/>
                          <a:latin typeface="Arial Nova" panose="020B0504020202020204" pitchFamily="34" charset="0"/>
                        </a:rPr>
                        <a:t>Actions</a:t>
                      </a:r>
                      <a:endParaRPr lang="en-US" sz="18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nchor="ctr">
                    <a:solidFill>
                      <a:schemeClr val="tx2">
                        <a:lumMod val="40000"/>
                        <a:lumOff val="60000"/>
                      </a:schemeClr>
                    </a:solidFill>
                  </a:tcPr>
                </a:tc>
                <a:tc>
                  <a:txBody>
                    <a:bodyPr/>
                    <a:lstStyle/>
                    <a:p>
                      <a:pPr marL="0" marR="0" algn="ctr">
                        <a:lnSpc>
                          <a:spcPct val="107000"/>
                        </a:lnSpc>
                        <a:spcBef>
                          <a:spcPts val="0"/>
                        </a:spcBef>
                        <a:spcAft>
                          <a:spcPts val="0"/>
                        </a:spcAft>
                      </a:pPr>
                      <a:r>
                        <a:rPr lang="en-US" sz="1800" dirty="0">
                          <a:solidFill>
                            <a:schemeClr val="tx1"/>
                          </a:solidFill>
                          <a:effectLst/>
                          <a:latin typeface="Arial Nova" panose="020B0504020202020204" pitchFamily="34" charset="0"/>
                        </a:rPr>
                        <a:t>Options for implementation</a:t>
                      </a:r>
                      <a:endParaRPr lang="en-US" sz="18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nchor="ctr">
                    <a:solidFill>
                      <a:schemeClr val="tx2">
                        <a:lumMod val="40000"/>
                        <a:lumOff val="60000"/>
                      </a:schemeClr>
                    </a:solidFill>
                  </a:tcPr>
                </a:tc>
                <a:extLst>
                  <a:ext uri="{0D108BD9-81ED-4DB2-BD59-A6C34878D82A}">
                    <a16:rowId xmlns:a16="http://schemas.microsoft.com/office/drawing/2014/main" val="863140024"/>
                  </a:ext>
                </a:extLst>
              </a:tr>
              <a:tr h="1598699">
                <a:tc>
                  <a:txBody>
                    <a:bodyPr/>
                    <a:lstStyle/>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Service reorganization and expanded coverage: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Systematically shift the locus of care away from long-stay mental hospitals towards non-specialized health settings with increasing coverage of evidence-based interventions (including the use of stepped care principles, as appropriate) for priority conditions and using a network of linked community-based mental health services, including short-stay inpatient, and outpatient care in general hospitals, primary care, comprehensive mental health </a:t>
                      </a:r>
                      <a:r>
                        <a:rPr lang="en-US" sz="1400" b="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centres</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day care </a:t>
                      </a:r>
                      <a:r>
                        <a:rPr lang="en-US" sz="1400" b="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centres</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support of people with mental disorders living with their families, and supported housing.</a:t>
                      </a:r>
                    </a:p>
                  </a:txBody>
                  <a:tcPr marL="33697" marR="33697" marT="0" marB="0">
                    <a:solidFill>
                      <a:schemeClr val="tx2">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Develop a phased and budgeted plan for closing long-stay psychiatric institutions and replacing them with support for discharged patients to live in the community with their families. </a:t>
                      </a:r>
                    </a:p>
                    <a:p>
                      <a:pPr marL="0" marR="0">
                        <a:lnSpc>
                          <a:spcPct val="107000"/>
                        </a:lnSpc>
                        <a:spcBef>
                          <a:spcPts val="0"/>
                        </a:spcBef>
                        <a:spcAft>
                          <a:spcPts val="0"/>
                        </a:spcAft>
                      </a:pPr>
                      <a:endParaRPr lang="en-US" sz="6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Provide outpatient mental health services and an inpatient mental health unit in all general hospitals. </a:t>
                      </a:r>
                    </a:p>
                    <a:p>
                      <a:pPr marL="0" marR="0">
                        <a:lnSpc>
                          <a:spcPct val="107000"/>
                        </a:lnSpc>
                        <a:spcBef>
                          <a:spcPts val="0"/>
                        </a:spcBef>
                        <a:spcAft>
                          <a:spcPts val="0"/>
                        </a:spcAft>
                      </a:pPr>
                      <a:endParaRPr lang="en-US" sz="6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Build up community-based mental health services, including outreach services, home care and support, emergency care, community-based rehabilitation and supported housing. </a:t>
                      </a:r>
                    </a:p>
                    <a:p>
                      <a:pPr marL="0" marR="0">
                        <a:lnSpc>
                          <a:spcPct val="107000"/>
                        </a:lnSpc>
                        <a:spcBef>
                          <a:spcPts val="0"/>
                        </a:spcBef>
                        <a:spcAft>
                          <a:spcPts val="0"/>
                        </a:spcAft>
                      </a:pPr>
                      <a:endParaRPr lang="en-US" sz="6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Establish interdisciplinary community mental health teams to support people with mental disorders and their families/</a:t>
                      </a:r>
                      <a:r>
                        <a:rPr lang="en-US" sz="140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carers</a:t>
                      </a: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in the community. </a:t>
                      </a:r>
                    </a:p>
                    <a:p>
                      <a:pPr marL="0" marR="0">
                        <a:lnSpc>
                          <a:spcPct val="107000"/>
                        </a:lnSpc>
                        <a:spcBef>
                          <a:spcPts val="0"/>
                        </a:spcBef>
                        <a:spcAft>
                          <a:spcPts val="0"/>
                        </a:spcAft>
                      </a:pPr>
                      <a:endParaRPr lang="en-US" sz="6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Integrate mental health into disease-specific </a:t>
                      </a:r>
                      <a:r>
                        <a:rPr lang="en-US" sz="140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programmes</a:t>
                      </a: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such as HIV/AIDS and maternal, sexual and reproductive health </a:t>
                      </a:r>
                      <a:r>
                        <a:rPr lang="en-US" sz="140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programmes</a:t>
                      </a: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a:t>
                      </a:r>
                    </a:p>
                    <a:p>
                      <a:pPr marL="0" marR="0">
                        <a:lnSpc>
                          <a:spcPct val="107000"/>
                        </a:lnSpc>
                        <a:spcBef>
                          <a:spcPts val="0"/>
                        </a:spcBef>
                        <a:spcAft>
                          <a:spcPts val="0"/>
                        </a:spcAft>
                      </a:pPr>
                      <a:endParaRPr lang="en-US" sz="6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Engage service users and family members/</a:t>
                      </a:r>
                      <a:r>
                        <a:rPr lang="en-US" sz="140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carers</a:t>
                      </a: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with practical experience as peer support workers. </a:t>
                      </a:r>
                    </a:p>
                    <a:p>
                      <a:pPr marL="0" marR="0">
                        <a:lnSpc>
                          <a:spcPct val="107000"/>
                        </a:lnSpc>
                        <a:spcBef>
                          <a:spcPts val="0"/>
                        </a:spcBef>
                        <a:spcAft>
                          <a:spcPts val="0"/>
                        </a:spcAft>
                      </a:pPr>
                      <a:endParaRPr lang="en-US" sz="6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Support the establishment of community mental health services run by nongovernmental organizations, faith-based organizations and other community groups, including self-help and family support groups. </a:t>
                      </a:r>
                    </a:p>
                    <a:p>
                      <a:pPr marL="0" marR="0">
                        <a:lnSpc>
                          <a:spcPct val="107000"/>
                        </a:lnSpc>
                        <a:spcBef>
                          <a:spcPts val="0"/>
                        </a:spcBef>
                        <a:spcAft>
                          <a:spcPts val="0"/>
                        </a:spcAft>
                      </a:pPr>
                      <a:endParaRPr lang="en-US" sz="6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Develop and implement tools or strategies for self-help and care for persons with mental disorders, including the use of electronic and mobile technologies. </a:t>
                      </a:r>
                    </a:p>
                    <a:p>
                      <a:pPr marL="0" marR="0">
                        <a:lnSpc>
                          <a:spcPct val="107000"/>
                        </a:lnSpc>
                        <a:spcBef>
                          <a:spcPts val="0"/>
                        </a:spcBef>
                        <a:spcAft>
                          <a:spcPts val="0"/>
                        </a:spcAft>
                      </a:pPr>
                      <a:endParaRPr lang="en-US" sz="6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Include mental health services and basic medicines for mental disorders in health insurance schemes and offer financial protection for socioeconomically disadvantaged groups.</a:t>
                      </a:r>
                    </a:p>
                  </a:txBody>
                  <a:tcPr marL="33697" marR="33697" marT="0" marB="0"/>
                </a:tc>
                <a:extLst>
                  <a:ext uri="{0D108BD9-81ED-4DB2-BD59-A6C34878D82A}">
                    <a16:rowId xmlns:a16="http://schemas.microsoft.com/office/drawing/2014/main" val="3554325250"/>
                  </a:ext>
                </a:extLst>
              </a:tr>
            </a:tbl>
          </a:graphicData>
        </a:graphic>
      </p:graphicFrame>
      <p:sp>
        <p:nvSpPr>
          <p:cNvPr id="6" name="object 3">
            <a:extLst>
              <a:ext uri="{FF2B5EF4-FFF2-40B4-BE49-F238E27FC236}">
                <a16:creationId xmlns:a16="http://schemas.microsoft.com/office/drawing/2014/main" id="{19B2BA97-4967-4885-9275-A318D09BD2FF}"/>
              </a:ext>
            </a:extLst>
          </p:cNvPr>
          <p:cNvSpPr txBox="1"/>
          <p:nvPr/>
        </p:nvSpPr>
        <p:spPr>
          <a:xfrm>
            <a:off x="800100" y="1213247"/>
            <a:ext cx="10858500" cy="615553"/>
          </a:xfrm>
          <a:prstGeom prst="rect">
            <a:avLst/>
          </a:prstGeom>
        </p:spPr>
        <p:txBody>
          <a:bodyPr vert="horz" wrap="square" lIns="0" tIns="0" rIns="0" bIns="0" rtlCol="0">
            <a:spAutoFit/>
          </a:bodyPr>
          <a:lstStyle/>
          <a:p>
            <a:pPr marL="12700">
              <a:lnSpc>
                <a:spcPct val="100000"/>
              </a:lnSpc>
            </a:pPr>
            <a:r>
              <a:rPr lang="en-US" sz="2000" b="1" spc="-25" dirty="0">
                <a:solidFill>
                  <a:schemeClr val="tx1">
                    <a:lumMod val="50000"/>
                    <a:lumOff val="50000"/>
                  </a:schemeClr>
                </a:solidFill>
                <a:latin typeface="Arial Nova" panose="020B0504020202020204" pitchFamily="34" charset="0"/>
                <a:cs typeface="Ebrima"/>
              </a:rPr>
              <a:t>Objective 2: </a:t>
            </a:r>
            <a:r>
              <a:rPr lang="en-US" sz="2000" spc="-25" dirty="0">
                <a:solidFill>
                  <a:schemeClr val="tx1">
                    <a:lumMod val="50000"/>
                    <a:lumOff val="50000"/>
                  </a:schemeClr>
                </a:solidFill>
                <a:latin typeface="Arial Nova" panose="020B0504020202020204" pitchFamily="34" charset="0"/>
                <a:cs typeface="Ebrima"/>
              </a:rPr>
              <a:t>To provide comprehensive, integrated and responsive mental health and social care</a:t>
            </a:r>
          </a:p>
          <a:p>
            <a:pPr marL="12700">
              <a:lnSpc>
                <a:spcPct val="100000"/>
              </a:lnSpc>
            </a:pPr>
            <a:r>
              <a:rPr lang="en-US" sz="2000" spc="-25" dirty="0">
                <a:solidFill>
                  <a:schemeClr val="tx1">
                    <a:lumMod val="50000"/>
                    <a:lumOff val="50000"/>
                  </a:schemeClr>
                </a:solidFill>
                <a:latin typeface="Arial Nova" panose="020B0504020202020204" pitchFamily="34" charset="0"/>
                <a:cs typeface="Ebrima"/>
              </a:rPr>
              <a:t>                      services in community-based settings</a:t>
            </a:r>
            <a:endParaRPr sz="2000" dirty="0">
              <a:solidFill>
                <a:schemeClr val="tx1">
                  <a:lumMod val="50000"/>
                  <a:lumOff val="50000"/>
                </a:schemeClr>
              </a:solidFill>
              <a:latin typeface="Arial Nova" panose="020B0504020202020204" pitchFamily="34" charset="0"/>
              <a:cs typeface="Ebrima"/>
            </a:endParaRPr>
          </a:p>
        </p:txBody>
      </p:sp>
    </p:spTree>
    <p:extLst>
      <p:ext uri="{BB962C8B-B14F-4D97-AF65-F5344CB8AC3E}">
        <p14:creationId xmlns:p14="http://schemas.microsoft.com/office/powerpoint/2010/main" val="23954516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39">
            <a:extLst>
              <a:ext uri="{FF2B5EF4-FFF2-40B4-BE49-F238E27FC236}">
                <a16:creationId xmlns:a16="http://schemas.microsoft.com/office/drawing/2014/main" id="{DE9488B5-0746-41E1-B04E-4DE505AE0481}"/>
              </a:ext>
            </a:extLst>
          </p:cNvPr>
          <p:cNvSpPr/>
          <p:nvPr/>
        </p:nvSpPr>
        <p:spPr>
          <a:xfrm>
            <a:off x="8923019" y="0"/>
            <a:ext cx="3172968" cy="1112519"/>
          </a:xfrm>
          <a:prstGeom prst="rect">
            <a:avLst/>
          </a:prstGeom>
          <a:blipFill>
            <a:blip r:embed="rId3" cstate="print"/>
            <a:stretch>
              <a:fillRect/>
            </a:stretch>
          </a:blipFill>
        </p:spPr>
        <p:txBody>
          <a:bodyPr wrap="square" lIns="0" tIns="0" rIns="0" bIns="0" rtlCol="0"/>
          <a:lstStyle/>
          <a:p>
            <a:endParaRPr/>
          </a:p>
        </p:txBody>
      </p:sp>
      <p:sp>
        <p:nvSpPr>
          <p:cNvPr id="17" name="object 3">
            <a:extLst>
              <a:ext uri="{FF2B5EF4-FFF2-40B4-BE49-F238E27FC236}">
                <a16:creationId xmlns:a16="http://schemas.microsoft.com/office/drawing/2014/main" id="{93BE778D-A605-442F-A443-CBDF55FDE2B9}"/>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Options for the Implementation</a:t>
            </a:r>
            <a:endParaRPr sz="2800" dirty="0">
              <a:solidFill>
                <a:schemeClr val="accent1"/>
              </a:solidFill>
              <a:latin typeface="Arial Nova" panose="020B0504020202020204" pitchFamily="34" charset="0"/>
              <a:cs typeface="Ebrima"/>
            </a:endParaRPr>
          </a:p>
        </p:txBody>
      </p:sp>
      <p:graphicFrame>
        <p:nvGraphicFramePr>
          <p:cNvPr id="2" name="Table 1">
            <a:extLst>
              <a:ext uri="{FF2B5EF4-FFF2-40B4-BE49-F238E27FC236}">
                <a16:creationId xmlns:a16="http://schemas.microsoft.com/office/drawing/2014/main" id="{AEA6E3E6-CF54-4CB7-A390-D73CF6054B4B}"/>
              </a:ext>
            </a:extLst>
          </p:cNvPr>
          <p:cNvGraphicFramePr>
            <a:graphicFrameLocks noGrp="1"/>
          </p:cNvGraphicFramePr>
          <p:nvPr>
            <p:extLst>
              <p:ext uri="{D42A27DB-BD31-4B8C-83A1-F6EECF244321}">
                <p14:modId xmlns:p14="http://schemas.microsoft.com/office/powerpoint/2010/main" val="2078319981"/>
              </p:ext>
            </p:extLst>
          </p:nvPr>
        </p:nvGraphicFramePr>
        <p:xfrm>
          <a:off x="457200" y="1841500"/>
          <a:ext cx="11201400" cy="4824319"/>
        </p:xfrm>
        <a:graphic>
          <a:graphicData uri="http://schemas.openxmlformats.org/drawingml/2006/table">
            <a:tbl>
              <a:tblPr firstRow="1" firstCol="1" bandRow="1">
                <a:tableStyleId>{5C22544A-7EE6-4342-B048-85BDC9FD1C3A}</a:tableStyleId>
              </a:tblPr>
              <a:tblGrid>
                <a:gridCol w="1981200">
                  <a:extLst>
                    <a:ext uri="{9D8B030D-6E8A-4147-A177-3AD203B41FA5}">
                      <a16:colId xmlns:a16="http://schemas.microsoft.com/office/drawing/2014/main" val="3805076368"/>
                    </a:ext>
                  </a:extLst>
                </a:gridCol>
                <a:gridCol w="9220200">
                  <a:extLst>
                    <a:ext uri="{9D8B030D-6E8A-4147-A177-3AD203B41FA5}">
                      <a16:colId xmlns:a16="http://schemas.microsoft.com/office/drawing/2014/main" val="2360393550"/>
                    </a:ext>
                  </a:extLst>
                </a:gridCol>
              </a:tblGrid>
              <a:tr h="337726">
                <a:tc>
                  <a:txBody>
                    <a:bodyPr/>
                    <a:lstStyle/>
                    <a:p>
                      <a:pPr marL="0" marR="0" algn="ctr">
                        <a:lnSpc>
                          <a:spcPct val="107000"/>
                        </a:lnSpc>
                        <a:spcBef>
                          <a:spcPts val="0"/>
                        </a:spcBef>
                        <a:spcAft>
                          <a:spcPts val="0"/>
                        </a:spcAft>
                      </a:pPr>
                      <a:r>
                        <a:rPr lang="en-US" sz="1800" dirty="0">
                          <a:solidFill>
                            <a:schemeClr val="tx1"/>
                          </a:solidFill>
                          <a:effectLst/>
                          <a:latin typeface="Arial Nova" panose="020B0504020202020204" pitchFamily="34" charset="0"/>
                        </a:rPr>
                        <a:t>Actions</a:t>
                      </a:r>
                      <a:endParaRPr lang="en-US" sz="18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nchor="ctr">
                    <a:solidFill>
                      <a:schemeClr val="tx2">
                        <a:lumMod val="40000"/>
                        <a:lumOff val="60000"/>
                      </a:schemeClr>
                    </a:solidFill>
                  </a:tcPr>
                </a:tc>
                <a:tc>
                  <a:txBody>
                    <a:bodyPr/>
                    <a:lstStyle/>
                    <a:p>
                      <a:pPr marL="0" marR="0" algn="ctr">
                        <a:lnSpc>
                          <a:spcPct val="107000"/>
                        </a:lnSpc>
                        <a:spcBef>
                          <a:spcPts val="0"/>
                        </a:spcBef>
                        <a:spcAft>
                          <a:spcPts val="0"/>
                        </a:spcAft>
                      </a:pPr>
                      <a:r>
                        <a:rPr lang="en-US" sz="1800" dirty="0">
                          <a:solidFill>
                            <a:schemeClr val="tx1"/>
                          </a:solidFill>
                          <a:effectLst/>
                          <a:latin typeface="Arial Nova" panose="020B0504020202020204" pitchFamily="34" charset="0"/>
                        </a:rPr>
                        <a:t>Options for implementation</a:t>
                      </a:r>
                      <a:endParaRPr lang="en-US" sz="18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nchor="ctr">
                    <a:solidFill>
                      <a:schemeClr val="tx2">
                        <a:lumMod val="40000"/>
                        <a:lumOff val="60000"/>
                      </a:schemeClr>
                    </a:solidFill>
                  </a:tcPr>
                </a:tc>
                <a:extLst>
                  <a:ext uri="{0D108BD9-81ED-4DB2-BD59-A6C34878D82A}">
                    <a16:rowId xmlns:a16="http://schemas.microsoft.com/office/drawing/2014/main" val="863140024"/>
                  </a:ext>
                </a:extLst>
              </a:tr>
              <a:tr h="1598699">
                <a:tc>
                  <a:txBody>
                    <a:bodyPr/>
                    <a:lstStyle/>
                    <a:p>
                      <a:pPr marL="0" marR="0">
                        <a:lnSpc>
                          <a:spcPct val="107000"/>
                        </a:lnSpc>
                        <a:spcBef>
                          <a:spcPts val="0"/>
                        </a:spcBef>
                        <a:spcAft>
                          <a:spcPts val="0"/>
                        </a:spcAft>
                      </a:pPr>
                      <a:r>
                        <a:rPr lang="en-US" sz="12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Integrated and responsive care:</a:t>
                      </a:r>
                      <a:r>
                        <a:rPr lang="en-US" sz="12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Integrate and coordinate holistic prevention, promotion, rehabilitation, care and support that aims at meeting both mental and physical health care needs and facilitates the recovery of persons of all ages with mental disorders within and across general health and social services (including the promotion of the right to employment, housing and education) through service user-driven treatment and recovery plans, and where appropriate, with the inputs of families and </a:t>
                      </a:r>
                      <a:r>
                        <a:rPr lang="en-US" sz="1200" b="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carers</a:t>
                      </a:r>
                      <a:r>
                        <a:rPr lang="en-US" sz="12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a:t>
                      </a:r>
                    </a:p>
                  </a:txBody>
                  <a:tcPr marL="33697" marR="33697" marT="0" marB="0">
                    <a:solidFill>
                      <a:schemeClr val="tx2">
                        <a:lumMod val="40000"/>
                        <a:lumOff val="60000"/>
                      </a:schemeClr>
                    </a:solidFill>
                  </a:tcPr>
                </a:tc>
                <a:tc>
                  <a:txBody>
                    <a:bodyPr/>
                    <a:lstStyle/>
                    <a:p>
                      <a:pPr marL="0" marR="0">
                        <a:lnSpc>
                          <a:spcPct val="107000"/>
                        </a:lnSpc>
                        <a:spcBef>
                          <a:spcPts val="0"/>
                        </a:spcBef>
                        <a:spcAft>
                          <a:spcPts val="0"/>
                        </a:spcAft>
                      </a:pP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Encourage health workers to link people with services and resources available from other sectors as a routine part of care (for example, livelihood opportunities, education and employment). </a:t>
                      </a:r>
                    </a:p>
                    <a:p>
                      <a:pPr marL="0" marR="0">
                        <a:lnSpc>
                          <a:spcPct val="107000"/>
                        </a:lnSpc>
                        <a:spcBef>
                          <a:spcPts val="0"/>
                        </a:spcBef>
                        <a:spcAft>
                          <a:spcPts val="0"/>
                        </a:spcAft>
                      </a:pPr>
                      <a:endParaRPr lang="en-US" sz="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Advocate with other sectors (for example, housing, education, employment, social welfare) for the inclusion of people with psychosocial disabilities in their services and </a:t>
                      </a:r>
                      <a:r>
                        <a:rPr lang="en-US" sz="120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programmes</a:t>
                      </a: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a:t>
                      </a:r>
                    </a:p>
                    <a:p>
                      <a:pPr marL="0" marR="0">
                        <a:lnSpc>
                          <a:spcPct val="107000"/>
                        </a:lnSpc>
                        <a:spcBef>
                          <a:spcPts val="0"/>
                        </a:spcBef>
                        <a:spcAft>
                          <a:spcPts val="0"/>
                        </a:spcAft>
                      </a:pPr>
                      <a:endParaRPr lang="en-US" sz="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Cultivate recovery-oriented care and support through awareness-building opportunities and training for health and social service providers. </a:t>
                      </a:r>
                    </a:p>
                    <a:p>
                      <a:pPr marL="0" marR="0">
                        <a:lnSpc>
                          <a:spcPct val="107000"/>
                        </a:lnSpc>
                        <a:spcBef>
                          <a:spcPts val="0"/>
                        </a:spcBef>
                        <a:spcAft>
                          <a:spcPts val="0"/>
                        </a:spcAft>
                      </a:pPr>
                      <a:endParaRPr lang="en-US" sz="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Provide information to people with mental disorders, their families and </a:t>
                      </a:r>
                      <a:r>
                        <a:rPr lang="en-US" sz="120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carers</a:t>
                      </a: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on causes and consequences of disorders, treatment and recovery options, as well as on healthy lifestyle </a:t>
                      </a:r>
                      <a:r>
                        <a:rPr lang="en-US" sz="120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behaviours</a:t>
                      </a: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in order to improve overall health and well-being. </a:t>
                      </a:r>
                    </a:p>
                    <a:p>
                      <a:pPr marL="0" marR="0">
                        <a:lnSpc>
                          <a:spcPct val="107000"/>
                        </a:lnSpc>
                        <a:spcBef>
                          <a:spcPts val="0"/>
                        </a:spcBef>
                        <a:spcAft>
                          <a:spcPts val="0"/>
                        </a:spcAft>
                      </a:pPr>
                      <a:endParaRPr lang="en-US" sz="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Foster the empowerment and involvement of persons with mental disorders, their families and caregivers in mental health care. </a:t>
                      </a:r>
                    </a:p>
                    <a:p>
                      <a:pPr marL="0" marR="0">
                        <a:lnSpc>
                          <a:spcPct val="107000"/>
                        </a:lnSpc>
                        <a:spcBef>
                          <a:spcPts val="0"/>
                        </a:spcBef>
                        <a:spcAft>
                          <a:spcPts val="0"/>
                        </a:spcAft>
                      </a:pPr>
                      <a:endParaRPr lang="en-US" sz="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Procure and ensure the availability of basic medicines for mental disorders included in the WHO List of Essential Medicines at all health system levels, ensure their rational use and enable non specialist health workers with adequate training to prescribe medicines. </a:t>
                      </a:r>
                    </a:p>
                    <a:p>
                      <a:pPr marL="0" marR="0">
                        <a:lnSpc>
                          <a:spcPct val="107000"/>
                        </a:lnSpc>
                        <a:spcBef>
                          <a:spcPts val="0"/>
                        </a:spcBef>
                        <a:spcAft>
                          <a:spcPts val="0"/>
                        </a:spcAft>
                      </a:pPr>
                      <a:endParaRPr lang="en-US" sz="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Address the mental well-being of children when parents with severe illnesses (including those with mental disorders) are presenting for treatment at health services. </a:t>
                      </a:r>
                    </a:p>
                    <a:p>
                      <a:pPr marL="0" marR="0">
                        <a:lnSpc>
                          <a:spcPct val="107000"/>
                        </a:lnSpc>
                        <a:spcBef>
                          <a:spcPts val="0"/>
                        </a:spcBef>
                        <a:spcAft>
                          <a:spcPts val="0"/>
                        </a:spcAft>
                      </a:pPr>
                      <a:endParaRPr lang="en-US" sz="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Provide services and </a:t>
                      </a:r>
                      <a:r>
                        <a:rPr lang="en-US" sz="120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programmes</a:t>
                      </a: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to children and adults who have experienced adverse life events, including ongoing domestic violence and civil unrest or conflict, that address people’s trauma, promote recovery and resilience, and avoid re-traumatizing those who seek support. </a:t>
                      </a:r>
                    </a:p>
                    <a:p>
                      <a:pPr marL="0" marR="0">
                        <a:lnSpc>
                          <a:spcPct val="107000"/>
                        </a:lnSpc>
                        <a:spcBef>
                          <a:spcPts val="0"/>
                        </a:spcBef>
                        <a:spcAft>
                          <a:spcPts val="0"/>
                        </a:spcAft>
                      </a:pPr>
                      <a:endParaRPr lang="en-US" sz="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Implement interventions to manage family crises and provide care and support to families and </a:t>
                      </a:r>
                      <a:r>
                        <a:rPr lang="en-US" sz="120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carers</a:t>
                      </a: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in primary care and other service levels. </a:t>
                      </a:r>
                    </a:p>
                    <a:p>
                      <a:pPr marL="0" marR="0">
                        <a:lnSpc>
                          <a:spcPct val="107000"/>
                        </a:lnSpc>
                        <a:spcBef>
                          <a:spcPts val="0"/>
                        </a:spcBef>
                        <a:spcAft>
                          <a:spcPts val="0"/>
                        </a:spcAft>
                      </a:pPr>
                      <a:endParaRPr lang="en-US" sz="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Implement the use of WHO </a:t>
                      </a:r>
                      <a:r>
                        <a:rPr lang="en-US" sz="120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QualityRights</a:t>
                      </a: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standards to assess and improve quality and human rights conditions in inpatient and outpatient mental health and social care facilities</a:t>
                      </a:r>
                    </a:p>
                  </a:txBody>
                  <a:tcPr marL="33697" marR="33697" marT="0" marB="0"/>
                </a:tc>
                <a:extLst>
                  <a:ext uri="{0D108BD9-81ED-4DB2-BD59-A6C34878D82A}">
                    <a16:rowId xmlns:a16="http://schemas.microsoft.com/office/drawing/2014/main" val="3554325250"/>
                  </a:ext>
                </a:extLst>
              </a:tr>
            </a:tbl>
          </a:graphicData>
        </a:graphic>
      </p:graphicFrame>
      <p:sp>
        <p:nvSpPr>
          <p:cNvPr id="6" name="object 3">
            <a:extLst>
              <a:ext uri="{FF2B5EF4-FFF2-40B4-BE49-F238E27FC236}">
                <a16:creationId xmlns:a16="http://schemas.microsoft.com/office/drawing/2014/main" id="{19B2BA97-4967-4885-9275-A318D09BD2FF}"/>
              </a:ext>
            </a:extLst>
          </p:cNvPr>
          <p:cNvSpPr txBox="1"/>
          <p:nvPr/>
        </p:nvSpPr>
        <p:spPr>
          <a:xfrm>
            <a:off x="800100" y="1213247"/>
            <a:ext cx="10858500" cy="615553"/>
          </a:xfrm>
          <a:prstGeom prst="rect">
            <a:avLst/>
          </a:prstGeom>
        </p:spPr>
        <p:txBody>
          <a:bodyPr vert="horz" wrap="square" lIns="0" tIns="0" rIns="0" bIns="0" rtlCol="0">
            <a:spAutoFit/>
          </a:bodyPr>
          <a:lstStyle/>
          <a:p>
            <a:pPr marL="12700">
              <a:lnSpc>
                <a:spcPct val="100000"/>
              </a:lnSpc>
            </a:pPr>
            <a:r>
              <a:rPr lang="en-US" sz="2000" b="1" spc="-25" dirty="0">
                <a:solidFill>
                  <a:schemeClr val="tx1">
                    <a:lumMod val="50000"/>
                    <a:lumOff val="50000"/>
                  </a:schemeClr>
                </a:solidFill>
                <a:latin typeface="Arial Nova" panose="020B0504020202020204" pitchFamily="34" charset="0"/>
                <a:cs typeface="Ebrima"/>
              </a:rPr>
              <a:t>Objective 2: </a:t>
            </a:r>
            <a:r>
              <a:rPr lang="en-US" sz="2000" spc="-25" dirty="0">
                <a:solidFill>
                  <a:schemeClr val="tx1">
                    <a:lumMod val="50000"/>
                    <a:lumOff val="50000"/>
                  </a:schemeClr>
                </a:solidFill>
                <a:latin typeface="Arial Nova" panose="020B0504020202020204" pitchFamily="34" charset="0"/>
                <a:cs typeface="Ebrima"/>
              </a:rPr>
              <a:t>To provide comprehensive, integrated and responsive mental health and social care</a:t>
            </a:r>
          </a:p>
          <a:p>
            <a:pPr marL="12700">
              <a:lnSpc>
                <a:spcPct val="100000"/>
              </a:lnSpc>
            </a:pPr>
            <a:r>
              <a:rPr lang="en-US" sz="2000" spc="-25" dirty="0">
                <a:solidFill>
                  <a:schemeClr val="tx1">
                    <a:lumMod val="50000"/>
                    <a:lumOff val="50000"/>
                  </a:schemeClr>
                </a:solidFill>
                <a:latin typeface="Arial Nova" panose="020B0504020202020204" pitchFamily="34" charset="0"/>
                <a:cs typeface="Ebrima"/>
              </a:rPr>
              <a:t>                      services in community-based settings</a:t>
            </a:r>
            <a:endParaRPr sz="2000" dirty="0">
              <a:solidFill>
                <a:schemeClr val="tx1">
                  <a:lumMod val="50000"/>
                  <a:lumOff val="50000"/>
                </a:schemeClr>
              </a:solidFill>
              <a:latin typeface="Arial Nova" panose="020B0504020202020204" pitchFamily="34" charset="0"/>
              <a:cs typeface="Ebrima"/>
            </a:endParaRPr>
          </a:p>
        </p:txBody>
      </p:sp>
    </p:spTree>
    <p:extLst>
      <p:ext uri="{BB962C8B-B14F-4D97-AF65-F5344CB8AC3E}">
        <p14:creationId xmlns:p14="http://schemas.microsoft.com/office/powerpoint/2010/main" val="22991472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39">
            <a:extLst>
              <a:ext uri="{FF2B5EF4-FFF2-40B4-BE49-F238E27FC236}">
                <a16:creationId xmlns:a16="http://schemas.microsoft.com/office/drawing/2014/main" id="{DE9488B5-0746-41E1-B04E-4DE505AE0481}"/>
              </a:ext>
            </a:extLst>
          </p:cNvPr>
          <p:cNvSpPr/>
          <p:nvPr/>
        </p:nvSpPr>
        <p:spPr>
          <a:xfrm>
            <a:off x="8923019" y="0"/>
            <a:ext cx="3172968" cy="1112519"/>
          </a:xfrm>
          <a:prstGeom prst="rect">
            <a:avLst/>
          </a:prstGeom>
          <a:blipFill>
            <a:blip r:embed="rId3" cstate="print"/>
            <a:stretch>
              <a:fillRect/>
            </a:stretch>
          </a:blipFill>
        </p:spPr>
        <p:txBody>
          <a:bodyPr wrap="square" lIns="0" tIns="0" rIns="0" bIns="0" rtlCol="0"/>
          <a:lstStyle/>
          <a:p>
            <a:endParaRPr/>
          </a:p>
        </p:txBody>
      </p:sp>
      <p:sp>
        <p:nvSpPr>
          <p:cNvPr id="17" name="object 3">
            <a:extLst>
              <a:ext uri="{FF2B5EF4-FFF2-40B4-BE49-F238E27FC236}">
                <a16:creationId xmlns:a16="http://schemas.microsoft.com/office/drawing/2014/main" id="{93BE778D-A605-442F-A443-CBDF55FDE2B9}"/>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Options for the Implementation</a:t>
            </a:r>
            <a:endParaRPr sz="2800" dirty="0">
              <a:solidFill>
                <a:schemeClr val="accent1"/>
              </a:solidFill>
              <a:latin typeface="Arial Nova" panose="020B0504020202020204" pitchFamily="34" charset="0"/>
              <a:cs typeface="Ebrima"/>
            </a:endParaRPr>
          </a:p>
        </p:txBody>
      </p:sp>
      <p:graphicFrame>
        <p:nvGraphicFramePr>
          <p:cNvPr id="2" name="Table 1">
            <a:extLst>
              <a:ext uri="{FF2B5EF4-FFF2-40B4-BE49-F238E27FC236}">
                <a16:creationId xmlns:a16="http://schemas.microsoft.com/office/drawing/2014/main" id="{AEA6E3E6-CF54-4CB7-A390-D73CF6054B4B}"/>
              </a:ext>
            </a:extLst>
          </p:cNvPr>
          <p:cNvGraphicFramePr>
            <a:graphicFrameLocks noGrp="1"/>
          </p:cNvGraphicFramePr>
          <p:nvPr>
            <p:extLst>
              <p:ext uri="{D42A27DB-BD31-4B8C-83A1-F6EECF244321}">
                <p14:modId xmlns:p14="http://schemas.microsoft.com/office/powerpoint/2010/main" val="1144935057"/>
              </p:ext>
            </p:extLst>
          </p:nvPr>
        </p:nvGraphicFramePr>
        <p:xfrm>
          <a:off x="457200" y="1841500"/>
          <a:ext cx="11201400" cy="4429920"/>
        </p:xfrm>
        <a:graphic>
          <a:graphicData uri="http://schemas.openxmlformats.org/drawingml/2006/table">
            <a:tbl>
              <a:tblPr firstRow="1" firstCol="1" bandRow="1">
                <a:tableStyleId>{5C22544A-7EE6-4342-B048-85BDC9FD1C3A}</a:tableStyleId>
              </a:tblPr>
              <a:tblGrid>
                <a:gridCol w="3657600">
                  <a:extLst>
                    <a:ext uri="{9D8B030D-6E8A-4147-A177-3AD203B41FA5}">
                      <a16:colId xmlns:a16="http://schemas.microsoft.com/office/drawing/2014/main" val="3805076368"/>
                    </a:ext>
                  </a:extLst>
                </a:gridCol>
                <a:gridCol w="7543800">
                  <a:extLst>
                    <a:ext uri="{9D8B030D-6E8A-4147-A177-3AD203B41FA5}">
                      <a16:colId xmlns:a16="http://schemas.microsoft.com/office/drawing/2014/main" val="2360393550"/>
                    </a:ext>
                  </a:extLst>
                </a:gridCol>
              </a:tblGrid>
              <a:tr h="337726">
                <a:tc>
                  <a:txBody>
                    <a:bodyPr/>
                    <a:lstStyle/>
                    <a:p>
                      <a:pPr marL="0" marR="0" algn="ctr">
                        <a:lnSpc>
                          <a:spcPct val="107000"/>
                        </a:lnSpc>
                        <a:spcBef>
                          <a:spcPts val="0"/>
                        </a:spcBef>
                        <a:spcAft>
                          <a:spcPts val="0"/>
                        </a:spcAft>
                      </a:pPr>
                      <a:r>
                        <a:rPr lang="en-US" sz="1800" dirty="0">
                          <a:solidFill>
                            <a:schemeClr val="tx1"/>
                          </a:solidFill>
                          <a:effectLst/>
                          <a:latin typeface="Arial Nova" panose="020B0504020202020204" pitchFamily="34" charset="0"/>
                        </a:rPr>
                        <a:t>Actions</a:t>
                      </a:r>
                      <a:endParaRPr lang="en-US" sz="18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nchor="ctr">
                    <a:solidFill>
                      <a:schemeClr val="tx2">
                        <a:lumMod val="40000"/>
                        <a:lumOff val="60000"/>
                      </a:schemeClr>
                    </a:solidFill>
                  </a:tcPr>
                </a:tc>
                <a:tc>
                  <a:txBody>
                    <a:bodyPr/>
                    <a:lstStyle/>
                    <a:p>
                      <a:pPr marL="0" marR="0" algn="ctr">
                        <a:lnSpc>
                          <a:spcPct val="107000"/>
                        </a:lnSpc>
                        <a:spcBef>
                          <a:spcPts val="0"/>
                        </a:spcBef>
                        <a:spcAft>
                          <a:spcPts val="0"/>
                        </a:spcAft>
                      </a:pPr>
                      <a:r>
                        <a:rPr lang="en-US" sz="1800" dirty="0">
                          <a:solidFill>
                            <a:schemeClr val="tx1"/>
                          </a:solidFill>
                          <a:effectLst/>
                          <a:latin typeface="Arial Nova" panose="020B0504020202020204" pitchFamily="34" charset="0"/>
                        </a:rPr>
                        <a:t>Options for implementation</a:t>
                      </a:r>
                      <a:endParaRPr lang="en-US" sz="18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nchor="ctr">
                    <a:solidFill>
                      <a:schemeClr val="tx2">
                        <a:lumMod val="40000"/>
                        <a:lumOff val="60000"/>
                      </a:schemeClr>
                    </a:solidFill>
                  </a:tcPr>
                </a:tc>
                <a:extLst>
                  <a:ext uri="{0D108BD9-81ED-4DB2-BD59-A6C34878D82A}">
                    <a16:rowId xmlns:a16="http://schemas.microsoft.com/office/drawing/2014/main" val="863140024"/>
                  </a:ext>
                </a:extLst>
              </a:tr>
              <a:tr h="1598699">
                <a:tc>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Mental health in humanitarian emergencies (including isolated, repeated or continuing conflict, violence, and disasters):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Work with national emergency committees to include mental health and psychosocial support needs in emergency preparedness, and enable access to safe and supportive services, including services that address psychological trauma and promote recovery and resilience, for persons with (pre existing as well as emergency-induced) mental disorders or psychosocial problems, including for health and humanitarian workers, during and following emergencies, with due attention to the longer term funding required to build or rebuild a community-based mental health system after the emergency</a:t>
                      </a:r>
                    </a:p>
                  </a:txBody>
                  <a:tcPr marL="33697" marR="33697" marT="0" marB="0">
                    <a:solidFill>
                      <a:schemeClr val="tx2">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Work with national emergency committees on emergency preparedness actions as outlined in the Sphere Project’s minimum standard on mental health and the Inter-Agency Standing Committee Guidelines on Mental Health and Psychosocial Support in Emergency Settings. </a:t>
                      </a:r>
                    </a:p>
                    <a:p>
                      <a:pPr marL="0" marR="0">
                        <a:lnSpc>
                          <a:spcPct val="107000"/>
                        </a:lnSpc>
                        <a:spcBef>
                          <a:spcPts val="0"/>
                        </a:spcBef>
                        <a:spcAft>
                          <a:spcPts val="0"/>
                        </a:spcAft>
                      </a:pP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Prepare for emergencies by orienting health and community workers on psychological first aid and providing them with essential mental health information. </a:t>
                      </a:r>
                    </a:p>
                    <a:p>
                      <a:pPr marL="0" marR="0">
                        <a:lnSpc>
                          <a:spcPct val="107000"/>
                        </a:lnSpc>
                        <a:spcBef>
                          <a:spcPts val="0"/>
                        </a:spcBef>
                        <a:spcAft>
                          <a:spcPts val="0"/>
                        </a:spcAft>
                      </a:pP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During emergencies, ensure coordination with partners on the application of the Sphere Project’s minimum standard on mental health and the guidelines mentioned above. </a:t>
                      </a:r>
                    </a:p>
                    <a:p>
                      <a:pPr marL="0" marR="0">
                        <a:lnSpc>
                          <a:spcPct val="107000"/>
                        </a:lnSpc>
                        <a:spcBef>
                          <a:spcPts val="0"/>
                        </a:spcBef>
                        <a:spcAft>
                          <a:spcPts val="0"/>
                        </a:spcAft>
                      </a:pP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After acute emergencies, build or rebuild sustainable community-based mental health systems to address the long-term increase in mental disorders in emergency-affected populations.</a:t>
                      </a:r>
                    </a:p>
                    <a:p>
                      <a:pPr marL="0" marR="0">
                        <a:lnSpc>
                          <a:spcPct val="107000"/>
                        </a:lnSpc>
                        <a:spcBef>
                          <a:spcPts val="0"/>
                        </a:spcBef>
                        <a:spcAft>
                          <a:spcPts val="0"/>
                        </a:spcAft>
                      </a:pP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tc>
                <a:extLst>
                  <a:ext uri="{0D108BD9-81ED-4DB2-BD59-A6C34878D82A}">
                    <a16:rowId xmlns:a16="http://schemas.microsoft.com/office/drawing/2014/main" val="3554325250"/>
                  </a:ext>
                </a:extLst>
              </a:tr>
            </a:tbl>
          </a:graphicData>
        </a:graphic>
      </p:graphicFrame>
      <p:sp>
        <p:nvSpPr>
          <p:cNvPr id="6" name="object 3">
            <a:extLst>
              <a:ext uri="{FF2B5EF4-FFF2-40B4-BE49-F238E27FC236}">
                <a16:creationId xmlns:a16="http://schemas.microsoft.com/office/drawing/2014/main" id="{19B2BA97-4967-4885-9275-A318D09BD2FF}"/>
              </a:ext>
            </a:extLst>
          </p:cNvPr>
          <p:cNvSpPr txBox="1"/>
          <p:nvPr/>
        </p:nvSpPr>
        <p:spPr>
          <a:xfrm>
            <a:off x="800100" y="1213247"/>
            <a:ext cx="10858500" cy="615553"/>
          </a:xfrm>
          <a:prstGeom prst="rect">
            <a:avLst/>
          </a:prstGeom>
        </p:spPr>
        <p:txBody>
          <a:bodyPr vert="horz" wrap="square" lIns="0" tIns="0" rIns="0" bIns="0" rtlCol="0">
            <a:spAutoFit/>
          </a:bodyPr>
          <a:lstStyle/>
          <a:p>
            <a:pPr marL="12700">
              <a:lnSpc>
                <a:spcPct val="100000"/>
              </a:lnSpc>
            </a:pPr>
            <a:r>
              <a:rPr lang="en-US" sz="2000" b="1" spc="-25" dirty="0">
                <a:solidFill>
                  <a:schemeClr val="tx1">
                    <a:lumMod val="50000"/>
                    <a:lumOff val="50000"/>
                  </a:schemeClr>
                </a:solidFill>
                <a:latin typeface="Arial Nova" panose="020B0504020202020204" pitchFamily="34" charset="0"/>
                <a:cs typeface="Ebrima"/>
              </a:rPr>
              <a:t>Objective 2: </a:t>
            </a:r>
            <a:r>
              <a:rPr lang="en-US" sz="2000" spc="-25" dirty="0">
                <a:solidFill>
                  <a:schemeClr val="tx1">
                    <a:lumMod val="50000"/>
                    <a:lumOff val="50000"/>
                  </a:schemeClr>
                </a:solidFill>
                <a:latin typeface="Arial Nova" panose="020B0504020202020204" pitchFamily="34" charset="0"/>
                <a:cs typeface="Ebrima"/>
              </a:rPr>
              <a:t>To provide comprehensive, integrated and responsive mental health and social care</a:t>
            </a:r>
          </a:p>
          <a:p>
            <a:pPr marL="12700">
              <a:lnSpc>
                <a:spcPct val="100000"/>
              </a:lnSpc>
            </a:pPr>
            <a:r>
              <a:rPr lang="en-US" sz="2000" spc="-25" dirty="0">
                <a:solidFill>
                  <a:schemeClr val="tx1">
                    <a:lumMod val="50000"/>
                    <a:lumOff val="50000"/>
                  </a:schemeClr>
                </a:solidFill>
                <a:latin typeface="Arial Nova" panose="020B0504020202020204" pitchFamily="34" charset="0"/>
                <a:cs typeface="Ebrima"/>
              </a:rPr>
              <a:t>                      services in community-based settings</a:t>
            </a:r>
            <a:endParaRPr sz="2000" dirty="0">
              <a:solidFill>
                <a:schemeClr val="tx1">
                  <a:lumMod val="50000"/>
                  <a:lumOff val="50000"/>
                </a:schemeClr>
              </a:solidFill>
              <a:latin typeface="Arial Nova" panose="020B0504020202020204" pitchFamily="34" charset="0"/>
              <a:cs typeface="Ebrima"/>
            </a:endParaRPr>
          </a:p>
        </p:txBody>
      </p:sp>
    </p:spTree>
    <p:extLst>
      <p:ext uri="{BB962C8B-B14F-4D97-AF65-F5344CB8AC3E}">
        <p14:creationId xmlns:p14="http://schemas.microsoft.com/office/powerpoint/2010/main" val="40047050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9070847" y="379475"/>
            <a:ext cx="2634996" cy="694944"/>
          </a:xfrm>
          <a:prstGeom prst="rect">
            <a:avLst/>
          </a:prstGeom>
          <a:blipFill>
            <a:blip r:embed="rId3" cstate="print"/>
            <a:stretch>
              <a:fillRect/>
            </a:stretch>
          </a:blipFill>
        </p:spPr>
        <p:txBody>
          <a:bodyPr wrap="square" lIns="0" tIns="0" rIns="0" bIns="0" rtlCol="0"/>
          <a:lstStyle/>
          <a:p>
            <a:endParaRPr/>
          </a:p>
        </p:txBody>
      </p:sp>
      <p:sp>
        <p:nvSpPr>
          <p:cNvPr id="37" name="object 37"/>
          <p:cNvSpPr/>
          <p:nvPr/>
        </p:nvSpPr>
        <p:spPr>
          <a:xfrm>
            <a:off x="9273540" y="277368"/>
            <a:ext cx="2432685" cy="721360"/>
          </a:xfrm>
          <a:custGeom>
            <a:avLst/>
            <a:gdLst/>
            <a:ahLst/>
            <a:cxnLst/>
            <a:rect l="l" t="t" r="r" b="b"/>
            <a:pathLst>
              <a:path w="2432684" h="721360">
                <a:moveTo>
                  <a:pt x="0" y="720851"/>
                </a:moveTo>
                <a:lnTo>
                  <a:pt x="2432304" y="720851"/>
                </a:lnTo>
                <a:lnTo>
                  <a:pt x="2432304" y="0"/>
                </a:lnTo>
                <a:lnTo>
                  <a:pt x="0" y="0"/>
                </a:lnTo>
                <a:lnTo>
                  <a:pt x="0" y="720851"/>
                </a:lnTo>
                <a:close/>
              </a:path>
            </a:pathLst>
          </a:custGeom>
          <a:solidFill>
            <a:srgbClr val="FFFFFF"/>
          </a:solidFill>
        </p:spPr>
        <p:txBody>
          <a:bodyPr wrap="square" lIns="0" tIns="0" rIns="0" bIns="0" rtlCol="0"/>
          <a:lstStyle/>
          <a:p>
            <a:endParaRPr/>
          </a:p>
        </p:txBody>
      </p:sp>
      <p:sp>
        <p:nvSpPr>
          <p:cNvPr id="38" name="object 38"/>
          <p:cNvSpPr/>
          <p:nvPr/>
        </p:nvSpPr>
        <p:spPr>
          <a:xfrm>
            <a:off x="9273540" y="277368"/>
            <a:ext cx="2432685" cy="721360"/>
          </a:xfrm>
          <a:custGeom>
            <a:avLst/>
            <a:gdLst/>
            <a:ahLst/>
            <a:cxnLst/>
            <a:rect l="l" t="t" r="r" b="b"/>
            <a:pathLst>
              <a:path w="2432684" h="721360">
                <a:moveTo>
                  <a:pt x="0" y="720851"/>
                </a:moveTo>
                <a:lnTo>
                  <a:pt x="2432304" y="720851"/>
                </a:lnTo>
                <a:lnTo>
                  <a:pt x="2432304" y="0"/>
                </a:lnTo>
                <a:lnTo>
                  <a:pt x="0" y="0"/>
                </a:lnTo>
                <a:lnTo>
                  <a:pt x="0" y="720851"/>
                </a:lnTo>
                <a:close/>
              </a:path>
            </a:pathLst>
          </a:custGeom>
          <a:ln w="12192">
            <a:solidFill>
              <a:srgbClr val="FFFFFF"/>
            </a:solidFill>
          </a:ln>
        </p:spPr>
        <p:txBody>
          <a:bodyPr wrap="square" lIns="0" tIns="0" rIns="0" bIns="0" rtlCol="0"/>
          <a:lstStyle/>
          <a:p>
            <a:endParaRPr/>
          </a:p>
        </p:txBody>
      </p:sp>
      <p:sp>
        <p:nvSpPr>
          <p:cNvPr id="45" name="object 32">
            <a:extLst>
              <a:ext uri="{FF2B5EF4-FFF2-40B4-BE49-F238E27FC236}">
                <a16:creationId xmlns:a16="http://schemas.microsoft.com/office/drawing/2014/main" id="{A5189845-51C9-4FE6-90D9-EE8C0FD296DA}"/>
              </a:ext>
            </a:extLst>
          </p:cNvPr>
          <p:cNvSpPr/>
          <p:nvPr/>
        </p:nvSpPr>
        <p:spPr>
          <a:xfrm>
            <a:off x="838200" y="1771626"/>
            <a:ext cx="2612135" cy="3694176"/>
          </a:xfrm>
          <a:prstGeom prst="rect">
            <a:avLst/>
          </a:prstGeom>
          <a:blipFill>
            <a:blip r:embed="rId4" cstate="print"/>
            <a:stretch>
              <a:fillRect/>
            </a:stretch>
          </a:blipFill>
        </p:spPr>
        <p:txBody>
          <a:bodyPr wrap="square" lIns="0" tIns="0" rIns="0" bIns="0" rtlCol="0"/>
          <a:lstStyle/>
          <a:p>
            <a:endParaRPr/>
          </a:p>
        </p:txBody>
      </p:sp>
      <p:sp>
        <p:nvSpPr>
          <p:cNvPr id="46" name="Rectangle 45">
            <a:extLst>
              <a:ext uri="{FF2B5EF4-FFF2-40B4-BE49-F238E27FC236}">
                <a16:creationId xmlns:a16="http://schemas.microsoft.com/office/drawing/2014/main" id="{B9D29290-C817-4923-8C5D-45045360D4D4}"/>
              </a:ext>
            </a:extLst>
          </p:cNvPr>
          <p:cNvSpPr/>
          <p:nvPr/>
        </p:nvSpPr>
        <p:spPr>
          <a:xfrm>
            <a:off x="3810000" y="1676400"/>
            <a:ext cx="8001000" cy="4801314"/>
          </a:xfrm>
          <a:prstGeom prst="rect">
            <a:avLst/>
          </a:prstGeom>
        </p:spPr>
        <p:txBody>
          <a:bodyPr wrap="square">
            <a:spAutoFit/>
          </a:bodyPr>
          <a:lstStyle/>
          <a:p>
            <a:pPr algn="just"/>
            <a:r>
              <a:rPr lang="en-US" b="1" dirty="0">
                <a:latin typeface="Arial Nova" panose="020B0504020202020204" pitchFamily="34" charset="0"/>
              </a:rPr>
              <a:t>Appendix I - </a:t>
            </a:r>
            <a:r>
              <a:rPr lang="en-US" dirty="0">
                <a:latin typeface="Arial Nova" panose="020B0504020202020204" pitchFamily="34" charset="0"/>
              </a:rPr>
              <a:t>Indicators for measuring progress towards defined</a:t>
            </a:r>
          </a:p>
          <a:p>
            <a:pPr algn="just"/>
            <a:r>
              <a:rPr lang="en-US" dirty="0">
                <a:latin typeface="Arial Nova" panose="020B0504020202020204" pitchFamily="34" charset="0"/>
              </a:rPr>
              <a:t>	       targets of the comprehensive mental health action plan</a:t>
            </a:r>
          </a:p>
          <a:p>
            <a:pPr algn="just"/>
            <a:endParaRPr lang="en-US" sz="900" dirty="0">
              <a:latin typeface="Arial Nova" panose="020B0504020202020204" pitchFamily="34" charset="0"/>
            </a:endParaRPr>
          </a:p>
          <a:p>
            <a:pPr marL="1598613" indent="-223838" algn="just">
              <a:buFont typeface="Arial" panose="020B0604020202020204" pitchFamily="34" charset="0"/>
              <a:buChar char="•"/>
            </a:pPr>
            <a:r>
              <a:rPr lang="en-US" dirty="0">
                <a:latin typeface="Arial Nova" panose="020B0504020202020204" pitchFamily="34" charset="0"/>
              </a:rPr>
              <a:t>Assessing progress towards meeting the global targets </a:t>
            </a:r>
          </a:p>
          <a:p>
            <a:pPr marL="1598613" indent="-223838" algn="just">
              <a:buFont typeface="Arial" panose="020B0604020202020204" pitchFamily="34" charset="0"/>
              <a:buChar char="•"/>
            </a:pPr>
            <a:r>
              <a:rPr lang="en-US" dirty="0">
                <a:latin typeface="Arial Nova" panose="020B0504020202020204" pitchFamily="34" charset="0"/>
              </a:rPr>
              <a:t>Adequate monitoring mental health policies and </a:t>
            </a:r>
            <a:r>
              <a:rPr lang="en-US" dirty="0" err="1">
                <a:latin typeface="Arial Nova" panose="020B0504020202020204" pitchFamily="34" charset="0"/>
              </a:rPr>
              <a:t>programmes</a:t>
            </a:r>
            <a:endParaRPr lang="en-US" dirty="0">
              <a:latin typeface="Arial Nova" panose="020B0504020202020204" pitchFamily="34" charset="0"/>
            </a:endParaRPr>
          </a:p>
          <a:p>
            <a:pPr marL="1598613" indent="-223838" algn="just">
              <a:buFont typeface="Arial" panose="020B0604020202020204" pitchFamily="34" charset="0"/>
              <a:buChar char="•"/>
            </a:pPr>
            <a:r>
              <a:rPr lang="en-US" dirty="0">
                <a:latin typeface="Arial Nova" panose="020B0504020202020204" pitchFamily="34" charset="0"/>
              </a:rPr>
              <a:t>Targets voluntary, global, reaching them jointly</a:t>
            </a:r>
          </a:p>
          <a:p>
            <a:pPr marL="1598613" indent="-223838" algn="just">
              <a:buFont typeface="Arial" panose="020B0604020202020204" pitchFamily="34" charset="0"/>
              <a:buChar char="•"/>
            </a:pPr>
            <a:r>
              <a:rPr lang="en-US" dirty="0">
                <a:latin typeface="Arial Nova" panose="020B0504020202020204" pitchFamily="34" charset="0"/>
              </a:rPr>
              <a:t>Setting of more ambitious national targets</a:t>
            </a:r>
          </a:p>
          <a:p>
            <a:pPr algn="just"/>
            <a:endParaRPr lang="en-US" dirty="0">
              <a:latin typeface="Arial Nova" panose="020B0504020202020204" pitchFamily="34" charset="0"/>
            </a:endParaRPr>
          </a:p>
          <a:p>
            <a:pPr algn="just"/>
            <a:r>
              <a:rPr lang="en-US" b="1" dirty="0">
                <a:latin typeface="Arial Nova" panose="020B0504020202020204" pitchFamily="34" charset="0"/>
              </a:rPr>
              <a:t>Appendix II - </a:t>
            </a:r>
            <a:r>
              <a:rPr lang="en-US" dirty="0">
                <a:latin typeface="Arial Nova" panose="020B0504020202020204" pitchFamily="34" charset="0"/>
              </a:rPr>
              <a:t>Options for the implementation of the comprehensive</a:t>
            </a:r>
          </a:p>
          <a:p>
            <a:pPr algn="just"/>
            <a:r>
              <a:rPr lang="en-US" dirty="0">
                <a:latin typeface="Arial Nova" panose="020B0504020202020204" pitchFamily="34" charset="0"/>
              </a:rPr>
              <a:t>                       mental health action plan </a:t>
            </a:r>
          </a:p>
          <a:p>
            <a:pPr algn="just"/>
            <a:endParaRPr lang="en-US" sz="900" dirty="0">
              <a:latin typeface="Arial Nova" panose="020B0504020202020204" pitchFamily="34" charset="0"/>
            </a:endParaRPr>
          </a:p>
          <a:p>
            <a:pPr marL="1376363" indent="222250" algn="just">
              <a:buFont typeface="Arial" panose="020B0604020202020204" pitchFamily="34" charset="0"/>
              <a:buChar char="•"/>
            </a:pPr>
            <a:r>
              <a:rPr lang="en-US" dirty="0">
                <a:latin typeface="Arial Nova" panose="020B0504020202020204" pitchFamily="34" charset="0"/>
              </a:rPr>
              <a:t>Implementation options linked to specific actions to </a:t>
            </a:r>
          </a:p>
          <a:p>
            <a:pPr marL="1376363" indent="222250" algn="just"/>
            <a:r>
              <a:rPr lang="en-US" dirty="0">
                <a:latin typeface="Arial Nova" panose="020B0504020202020204" pitchFamily="34" charset="0"/>
              </a:rPr>
              <a:t>achieve vision and objectives</a:t>
            </a:r>
          </a:p>
          <a:p>
            <a:pPr marL="1376363" indent="222250" algn="just">
              <a:buFont typeface="Arial" panose="020B0604020202020204" pitchFamily="34" charset="0"/>
              <a:buChar char="•"/>
            </a:pPr>
            <a:r>
              <a:rPr lang="en-US" dirty="0">
                <a:latin typeface="Arial Nova" panose="020B0504020202020204" pitchFamily="34" charset="0"/>
              </a:rPr>
              <a:t>Not comprehensive/prescriptive but illustrative/indicative </a:t>
            </a:r>
          </a:p>
          <a:p>
            <a:pPr marL="1376363" indent="222250" algn="just">
              <a:buFont typeface="Arial" panose="020B0604020202020204" pitchFamily="34" charset="0"/>
              <a:buChar char="•"/>
            </a:pPr>
            <a:r>
              <a:rPr lang="en-US" dirty="0">
                <a:latin typeface="Arial Nova" panose="020B0504020202020204" pitchFamily="34" charset="0"/>
              </a:rPr>
              <a:t>Diverse levels of development of mental health, </a:t>
            </a:r>
          </a:p>
          <a:p>
            <a:pPr marL="1376363" indent="222250" algn="just"/>
            <a:r>
              <a:rPr lang="en-US" dirty="0">
                <a:latin typeface="Arial Nova" panose="020B0504020202020204" pitchFamily="34" charset="0"/>
              </a:rPr>
              <a:t>health and social systems and resource availability</a:t>
            </a:r>
          </a:p>
          <a:p>
            <a:pPr algn="just"/>
            <a:endParaRPr lang="en-US" sz="900" dirty="0">
              <a:latin typeface="Arial Nova" panose="020B0504020202020204" pitchFamily="34" charset="0"/>
            </a:endParaRPr>
          </a:p>
          <a:p>
            <a:pPr algn="just"/>
            <a:endParaRPr lang="en-US" dirty="0">
              <a:latin typeface="Arial Nova" panose="020B0504020202020204" pitchFamily="34" charset="0"/>
            </a:endParaRPr>
          </a:p>
          <a:p>
            <a:pPr algn="just"/>
            <a:endParaRPr lang="en-US" sz="900" dirty="0">
              <a:latin typeface="Arial Nova" panose="020B0504020202020204" pitchFamily="34" charset="0"/>
            </a:endParaRPr>
          </a:p>
        </p:txBody>
      </p:sp>
      <p:sp>
        <p:nvSpPr>
          <p:cNvPr id="17" name="object 39">
            <a:extLst>
              <a:ext uri="{FF2B5EF4-FFF2-40B4-BE49-F238E27FC236}">
                <a16:creationId xmlns:a16="http://schemas.microsoft.com/office/drawing/2014/main" id="{8A2E4E29-7E67-4625-9158-94D19A25290D}"/>
              </a:ext>
            </a:extLst>
          </p:cNvPr>
          <p:cNvSpPr/>
          <p:nvPr/>
        </p:nvSpPr>
        <p:spPr>
          <a:xfrm>
            <a:off x="8923019" y="0"/>
            <a:ext cx="3172968" cy="1112519"/>
          </a:xfrm>
          <a:prstGeom prst="rect">
            <a:avLst/>
          </a:prstGeom>
          <a:blipFill>
            <a:blip r:embed="rId3" cstate="print"/>
            <a:stretch>
              <a:fillRect/>
            </a:stretch>
          </a:blipFill>
        </p:spPr>
        <p:txBody>
          <a:bodyPr wrap="square" lIns="0" tIns="0" rIns="0" bIns="0" rtlCol="0"/>
          <a:lstStyle/>
          <a:p>
            <a:endParaRPr/>
          </a:p>
        </p:txBody>
      </p:sp>
      <p:grpSp>
        <p:nvGrpSpPr>
          <p:cNvPr id="18" name="Group 17">
            <a:extLst>
              <a:ext uri="{FF2B5EF4-FFF2-40B4-BE49-F238E27FC236}">
                <a16:creationId xmlns:a16="http://schemas.microsoft.com/office/drawing/2014/main" id="{E94DE3C7-EEA3-4CA2-911B-8A7C3B272B25}"/>
              </a:ext>
            </a:extLst>
          </p:cNvPr>
          <p:cNvGrpSpPr/>
          <p:nvPr/>
        </p:nvGrpSpPr>
        <p:grpSpPr>
          <a:xfrm>
            <a:off x="1053083" y="413560"/>
            <a:ext cx="7842503" cy="410369"/>
            <a:chOff x="838200" y="230918"/>
            <a:chExt cx="7842503" cy="410369"/>
          </a:xfrm>
        </p:grpSpPr>
        <p:sp>
          <p:nvSpPr>
            <p:cNvPr id="19" name="object 33">
              <a:extLst>
                <a:ext uri="{FF2B5EF4-FFF2-40B4-BE49-F238E27FC236}">
                  <a16:creationId xmlns:a16="http://schemas.microsoft.com/office/drawing/2014/main" id="{0DD81C1A-7C55-4F56-8E1E-8CC01C84DBD2}"/>
                </a:ext>
              </a:extLst>
            </p:cNvPr>
            <p:cNvSpPr txBox="1"/>
            <p:nvPr/>
          </p:nvSpPr>
          <p:spPr>
            <a:xfrm>
              <a:off x="838200" y="230918"/>
              <a:ext cx="7842503" cy="410369"/>
            </a:xfrm>
            <a:prstGeom prst="rect">
              <a:avLst/>
            </a:prstGeom>
          </p:spPr>
          <p:txBody>
            <a:bodyPr vert="horz" wrap="square" lIns="0" tIns="0" rIns="0" bIns="0" rtlCol="0">
              <a:spAutoFit/>
            </a:bodyPr>
            <a:lstStyle/>
            <a:p>
              <a:pPr marL="12700">
                <a:lnSpc>
                  <a:spcPts val="3195"/>
                </a:lnSpc>
              </a:pPr>
              <a:r>
                <a:rPr sz="2800" b="1" spc="-20" dirty="0">
                  <a:solidFill>
                    <a:schemeClr val="accent1"/>
                  </a:solidFill>
                  <a:latin typeface="Ebrima"/>
                  <a:cs typeface="Ebrima"/>
                </a:rPr>
                <a:t>Mental</a:t>
              </a:r>
              <a:r>
                <a:rPr sz="2800" b="1" spc="15" dirty="0">
                  <a:solidFill>
                    <a:schemeClr val="accent1"/>
                  </a:solidFill>
                  <a:latin typeface="Ebrima"/>
                  <a:cs typeface="Ebrima"/>
                </a:rPr>
                <a:t> </a:t>
              </a:r>
              <a:r>
                <a:rPr sz="2800" b="1" spc="-20" dirty="0">
                  <a:solidFill>
                    <a:schemeClr val="accent1"/>
                  </a:solidFill>
                  <a:latin typeface="Ebrima"/>
                  <a:cs typeface="Ebrima"/>
                </a:rPr>
                <a:t>Health</a:t>
              </a:r>
              <a:r>
                <a:rPr sz="2800" b="1" spc="10" dirty="0">
                  <a:solidFill>
                    <a:schemeClr val="accent1"/>
                  </a:solidFill>
                  <a:latin typeface="Ebrima"/>
                  <a:cs typeface="Ebrima"/>
                </a:rPr>
                <a:t> </a:t>
              </a:r>
              <a:r>
                <a:rPr sz="2800" b="1" spc="-20" dirty="0">
                  <a:solidFill>
                    <a:schemeClr val="accent1"/>
                  </a:solidFill>
                  <a:latin typeface="Ebrima"/>
                  <a:cs typeface="Ebrima"/>
                </a:rPr>
                <a:t>Action</a:t>
              </a:r>
              <a:r>
                <a:rPr sz="2800" b="1" spc="35" dirty="0">
                  <a:solidFill>
                    <a:schemeClr val="accent1"/>
                  </a:solidFill>
                  <a:latin typeface="Ebrima"/>
                  <a:cs typeface="Ebrima"/>
                </a:rPr>
                <a:t> </a:t>
              </a:r>
              <a:r>
                <a:rPr sz="2800" b="1" spc="-20" dirty="0">
                  <a:solidFill>
                    <a:schemeClr val="accent1"/>
                  </a:solidFill>
                  <a:latin typeface="Ebrima"/>
                  <a:cs typeface="Ebrima"/>
                </a:rPr>
                <a:t>Pl</a:t>
              </a:r>
              <a:r>
                <a:rPr sz="2800" b="1" spc="-30" dirty="0">
                  <a:solidFill>
                    <a:schemeClr val="accent1"/>
                  </a:solidFill>
                  <a:latin typeface="Ebrima"/>
                  <a:cs typeface="Ebrima"/>
                </a:rPr>
                <a:t>a</a:t>
              </a:r>
              <a:r>
                <a:rPr sz="2800" b="1" spc="-20" dirty="0">
                  <a:solidFill>
                    <a:schemeClr val="accent1"/>
                  </a:solidFill>
                  <a:latin typeface="Ebrima"/>
                  <a:cs typeface="Ebrima"/>
                </a:rPr>
                <a:t>n</a:t>
              </a:r>
              <a:r>
                <a:rPr lang="fr-CH" sz="2800" dirty="0">
                  <a:solidFill>
                    <a:schemeClr val="accent1"/>
                  </a:solidFill>
                  <a:latin typeface="Ebrima"/>
                  <a:cs typeface="Ebrima"/>
                </a:rPr>
                <a:t> </a:t>
              </a:r>
              <a:r>
                <a:rPr sz="2800" b="1" spc="-25" dirty="0">
                  <a:solidFill>
                    <a:schemeClr val="accent1"/>
                  </a:solidFill>
                  <a:latin typeface="Ebrima"/>
                  <a:cs typeface="Ebrima"/>
                </a:rPr>
                <a:t>2013-</a:t>
              </a:r>
              <a:r>
                <a:rPr sz="2800" b="1" spc="-20" dirty="0">
                  <a:solidFill>
                    <a:schemeClr val="accent1"/>
                  </a:solidFill>
                  <a:latin typeface="Ebrima"/>
                  <a:cs typeface="Ebrima"/>
                </a:rPr>
                <a:t>2020</a:t>
              </a:r>
              <a:r>
                <a:rPr lang="fr-CH" sz="2800" b="1" spc="-20" dirty="0">
                  <a:solidFill>
                    <a:schemeClr val="accent1"/>
                  </a:solidFill>
                  <a:latin typeface="Ebrima"/>
                  <a:cs typeface="Ebrima"/>
                </a:rPr>
                <a:t>  2030</a:t>
              </a:r>
              <a:endParaRPr sz="2800" dirty="0">
                <a:solidFill>
                  <a:schemeClr val="accent1"/>
                </a:solidFill>
                <a:latin typeface="Ebrima"/>
                <a:cs typeface="Ebrima"/>
              </a:endParaRPr>
            </a:p>
          </p:txBody>
        </p:sp>
        <p:sp>
          <p:nvSpPr>
            <p:cNvPr id="20" name="object 35">
              <a:extLst>
                <a:ext uri="{FF2B5EF4-FFF2-40B4-BE49-F238E27FC236}">
                  <a16:creationId xmlns:a16="http://schemas.microsoft.com/office/drawing/2014/main" id="{0FEFAA8E-A19C-471A-A857-F9C8C422723D}"/>
                </a:ext>
              </a:extLst>
            </p:cNvPr>
            <p:cNvSpPr/>
            <p:nvPr/>
          </p:nvSpPr>
          <p:spPr>
            <a:xfrm>
              <a:off x="6248400" y="359267"/>
              <a:ext cx="809625" cy="153670"/>
            </a:xfrm>
            <a:custGeom>
              <a:avLst/>
              <a:gdLst/>
              <a:ahLst/>
              <a:cxnLst/>
              <a:rect l="l" t="t" r="r" b="b"/>
              <a:pathLst>
                <a:path w="809625" h="153669">
                  <a:moveTo>
                    <a:pt x="809498" y="153542"/>
                  </a:moveTo>
                  <a:lnTo>
                    <a:pt x="0" y="0"/>
                  </a:lnTo>
                </a:path>
              </a:pathLst>
            </a:custGeom>
            <a:ln w="38100">
              <a:solidFill>
                <a:srgbClr val="FF0000"/>
              </a:solidFill>
            </a:ln>
          </p:spPr>
          <p:txBody>
            <a:bodyPr wrap="square" lIns="0" tIns="0" rIns="0" bIns="0" rtlCol="0"/>
            <a:lstStyle/>
            <a:p>
              <a:endParaRPr/>
            </a:p>
          </p:txBody>
        </p:sp>
      </p:grpSp>
    </p:spTree>
    <p:extLst>
      <p:ext uri="{BB962C8B-B14F-4D97-AF65-F5344CB8AC3E}">
        <p14:creationId xmlns:p14="http://schemas.microsoft.com/office/powerpoint/2010/main" val="20332684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39">
            <a:extLst>
              <a:ext uri="{FF2B5EF4-FFF2-40B4-BE49-F238E27FC236}">
                <a16:creationId xmlns:a16="http://schemas.microsoft.com/office/drawing/2014/main" id="{DE9488B5-0746-41E1-B04E-4DE505AE0481}"/>
              </a:ext>
            </a:extLst>
          </p:cNvPr>
          <p:cNvSpPr/>
          <p:nvPr/>
        </p:nvSpPr>
        <p:spPr>
          <a:xfrm>
            <a:off x="8923019" y="0"/>
            <a:ext cx="3172968" cy="1112519"/>
          </a:xfrm>
          <a:prstGeom prst="rect">
            <a:avLst/>
          </a:prstGeom>
          <a:blipFill>
            <a:blip r:embed="rId3" cstate="print"/>
            <a:stretch>
              <a:fillRect/>
            </a:stretch>
          </a:blipFill>
        </p:spPr>
        <p:txBody>
          <a:bodyPr wrap="square" lIns="0" tIns="0" rIns="0" bIns="0" rtlCol="0"/>
          <a:lstStyle/>
          <a:p>
            <a:endParaRPr/>
          </a:p>
        </p:txBody>
      </p:sp>
      <p:sp>
        <p:nvSpPr>
          <p:cNvPr id="17" name="object 3">
            <a:extLst>
              <a:ext uri="{FF2B5EF4-FFF2-40B4-BE49-F238E27FC236}">
                <a16:creationId xmlns:a16="http://schemas.microsoft.com/office/drawing/2014/main" id="{93BE778D-A605-442F-A443-CBDF55FDE2B9}"/>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Options for the Implementation</a:t>
            </a:r>
            <a:endParaRPr sz="2800" dirty="0">
              <a:solidFill>
                <a:schemeClr val="accent1"/>
              </a:solidFill>
              <a:latin typeface="Arial Nova" panose="020B0504020202020204" pitchFamily="34" charset="0"/>
              <a:cs typeface="Ebrima"/>
            </a:endParaRPr>
          </a:p>
        </p:txBody>
      </p:sp>
      <p:graphicFrame>
        <p:nvGraphicFramePr>
          <p:cNvPr id="2" name="Table 1">
            <a:extLst>
              <a:ext uri="{FF2B5EF4-FFF2-40B4-BE49-F238E27FC236}">
                <a16:creationId xmlns:a16="http://schemas.microsoft.com/office/drawing/2014/main" id="{AEA6E3E6-CF54-4CB7-A390-D73CF6054B4B}"/>
              </a:ext>
            </a:extLst>
          </p:cNvPr>
          <p:cNvGraphicFramePr>
            <a:graphicFrameLocks noGrp="1"/>
          </p:cNvGraphicFramePr>
          <p:nvPr>
            <p:extLst>
              <p:ext uri="{D42A27DB-BD31-4B8C-83A1-F6EECF244321}">
                <p14:modId xmlns:p14="http://schemas.microsoft.com/office/powerpoint/2010/main" val="1281347555"/>
              </p:ext>
            </p:extLst>
          </p:nvPr>
        </p:nvGraphicFramePr>
        <p:xfrm>
          <a:off x="457200" y="1841500"/>
          <a:ext cx="11201400" cy="4886485"/>
        </p:xfrm>
        <a:graphic>
          <a:graphicData uri="http://schemas.openxmlformats.org/drawingml/2006/table">
            <a:tbl>
              <a:tblPr firstRow="1" firstCol="1" bandRow="1">
                <a:tableStyleId>{5C22544A-7EE6-4342-B048-85BDC9FD1C3A}</a:tableStyleId>
              </a:tblPr>
              <a:tblGrid>
                <a:gridCol w="2895600">
                  <a:extLst>
                    <a:ext uri="{9D8B030D-6E8A-4147-A177-3AD203B41FA5}">
                      <a16:colId xmlns:a16="http://schemas.microsoft.com/office/drawing/2014/main" val="3805076368"/>
                    </a:ext>
                  </a:extLst>
                </a:gridCol>
                <a:gridCol w="8305800">
                  <a:extLst>
                    <a:ext uri="{9D8B030D-6E8A-4147-A177-3AD203B41FA5}">
                      <a16:colId xmlns:a16="http://schemas.microsoft.com/office/drawing/2014/main" val="2360393550"/>
                    </a:ext>
                  </a:extLst>
                </a:gridCol>
              </a:tblGrid>
              <a:tr h="337726">
                <a:tc>
                  <a:txBody>
                    <a:bodyPr/>
                    <a:lstStyle/>
                    <a:p>
                      <a:pPr marL="0" marR="0" algn="ctr">
                        <a:lnSpc>
                          <a:spcPct val="107000"/>
                        </a:lnSpc>
                        <a:spcBef>
                          <a:spcPts val="0"/>
                        </a:spcBef>
                        <a:spcAft>
                          <a:spcPts val="0"/>
                        </a:spcAft>
                      </a:pPr>
                      <a:r>
                        <a:rPr lang="en-US" sz="1800" dirty="0">
                          <a:solidFill>
                            <a:schemeClr val="tx1"/>
                          </a:solidFill>
                          <a:effectLst/>
                          <a:latin typeface="Arial Nova" panose="020B0504020202020204" pitchFamily="34" charset="0"/>
                        </a:rPr>
                        <a:t>Actions</a:t>
                      </a:r>
                      <a:endParaRPr lang="en-US" sz="18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nchor="ctr">
                    <a:solidFill>
                      <a:schemeClr val="tx2">
                        <a:lumMod val="40000"/>
                        <a:lumOff val="60000"/>
                      </a:schemeClr>
                    </a:solidFill>
                  </a:tcPr>
                </a:tc>
                <a:tc>
                  <a:txBody>
                    <a:bodyPr/>
                    <a:lstStyle/>
                    <a:p>
                      <a:pPr marL="0" marR="0" algn="ctr">
                        <a:lnSpc>
                          <a:spcPct val="107000"/>
                        </a:lnSpc>
                        <a:spcBef>
                          <a:spcPts val="0"/>
                        </a:spcBef>
                        <a:spcAft>
                          <a:spcPts val="0"/>
                        </a:spcAft>
                      </a:pPr>
                      <a:r>
                        <a:rPr lang="en-US" sz="1800" dirty="0">
                          <a:solidFill>
                            <a:schemeClr val="tx1"/>
                          </a:solidFill>
                          <a:effectLst/>
                          <a:latin typeface="Arial Nova" panose="020B0504020202020204" pitchFamily="34" charset="0"/>
                        </a:rPr>
                        <a:t>Options for implementation</a:t>
                      </a:r>
                      <a:endParaRPr lang="en-US" sz="18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nchor="ctr">
                    <a:solidFill>
                      <a:schemeClr val="tx2">
                        <a:lumMod val="40000"/>
                        <a:lumOff val="60000"/>
                      </a:schemeClr>
                    </a:solidFill>
                  </a:tcPr>
                </a:tc>
                <a:extLst>
                  <a:ext uri="{0D108BD9-81ED-4DB2-BD59-A6C34878D82A}">
                    <a16:rowId xmlns:a16="http://schemas.microsoft.com/office/drawing/2014/main" val="863140024"/>
                  </a:ext>
                </a:extLst>
              </a:tr>
              <a:tr h="1598699">
                <a:tc>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Resource planning: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Build the knowledge and skills of general and specialized health workers to deliver evidence-based, culturally – appropriate and human rights-oriented mental health and social care services, for children and adolescents, inter alia, by introducing mental health into undergraduate and graduate curricula; and through training and mentoring health workers in the field, particularly in non-specialized settings, to identify and offer treatment and support to people with mental disorders as well as to refer people, as appropriate, to other levels of care.</a:t>
                      </a:r>
                    </a:p>
                  </a:txBody>
                  <a:tcPr marL="33697" marR="33697" marT="0" marB="0">
                    <a:solidFill>
                      <a:schemeClr val="tx2">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Develop and implement a strategy for building and retaining human resource capacity to deliver mental health and social care services in non-specialized health settings, such as primary health care and general hospitals. </a:t>
                      </a:r>
                    </a:p>
                    <a:p>
                      <a:pPr marL="0" marR="0">
                        <a:lnSpc>
                          <a:spcPct val="107000"/>
                        </a:lnSpc>
                        <a:spcBef>
                          <a:spcPts val="0"/>
                        </a:spcBef>
                        <a:spcAft>
                          <a:spcPts val="0"/>
                        </a:spcAft>
                      </a:pP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Use WHO’s </a:t>
                      </a:r>
                      <a:r>
                        <a:rPr lang="en-US" sz="140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mhGAP</a:t>
                      </a: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intervention guide for mental, neurological and substance use disorders in non-specialized settings (2010) and associated training and supervision materials to train health workers to identify disorders and provide evidence-based interventions for prioritized expanded care. </a:t>
                      </a:r>
                    </a:p>
                    <a:p>
                      <a:pPr marL="0" marR="0">
                        <a:lnSpc>
                          <a:spcPct val="107000"/>
                        </a:lnSpc>
                        <a:spcBef>
                          <a:spcPts val="0"/>
                        </a:spcBef>
                        <a:spcAft>
                          <a:spcPts val="0"/>
                        </a:spcAft>
                      </a:pP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Collaborate with universities, colleges and other relevant educational entities to define and incorporate a mental health component in undergraduate and postgraduate curricula. </a:t>
                      </a:r>
                    </a:p>
                    <a:p>
                      <a:pPr marL="0" marR="0">
                        <a:lnSpc>
                          <a:spcPct val="107000"/>
                        </a:lnSpc>
                        <a:spcBef>
                          <a:spcPts val="0"/>
                        </a:spcBef>
                        <a:spcAft>
                          <a:spcPts val="0"/>
                        </a:spcAft>
                      </a:pP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Ensure an enabling service context for training health workers including clear task definitions, referral structures, supervision and mentoring. </a:t>
                      </a:r>
                    </a:p>
                    <a:p>
                      <a:pPr marL="0" marR="0">
                        <a:lnSpc>
                          <a:spcPct val="107000"/>
                        </a:lnSpc>
                        <a:spcBef>
                          <a:spcPts val="0"/>
                        </a:spcBef>
                        <a:spcAft>
                          <a:spcPts val="0"/>
                        </a:spcAft>
                      </a:pP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Improve the capacity of health and social care workers in all areas of their work (for example, covering clinical, human rights and public health domains), including eLearning methods where appropriate. </a:t>
                      </a:r>
                    </a:p>
                    <a:p>
                      <a:pPr marL="0" marR="0">
                        <a:lnSpc>
                          <a:spcPct val="107000"/>
                        </a:lnSpc>
                        <a:spcBef>
                          <a:spcPts val="0"/>
                        </a:spcBef>
                        <a:spcAft>
                          <a:spcPts val="0"/>
                        </a:spcAft>
                      </a:pP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Improve working conditions, financial remuneration and career progression opportunities for mental health professionals and workers in order to attract and retain the mental health workforce.</a:t>
                      </a:r>
                    </a:p>
                    <a:p>
                      <a:pPr marL="0" marR="0">
                        <a:lnSpc>
                          <a:spcPct val="107000"/>
                        </a:lnSpc>
                        <a:spcBef>
                          <a:spcPts val="0"/>
                        </a:spcBef>
                        <a:spcAft>
                          <a:spcPts val="0"/>
                        </a:spcAft>
                      </a:pP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tc>
                <a:extLst>
                  <a:ext uri="{0D108BD9-81ED-4DB2-BD59-A6C34878D82A}">
                    <a16:rowId xmlns:a16="http://schemas.microsoft.com/office/drawing/2014/main" val="3554325250"/>
                  </a:ext>
                </a:extLst>
              </a:tr>
            </a:tbl>
          </a:graphicData>
        </a:graphic>
      </p:graphicFrame>
      <p:sp>
        <p:nvSpPr>
          <p:cNvPr id="6" name="object 3">
            <a:extLst>
              <a:ext uri="{FF2B5EF4-FFF2-40B4-BE49-F238E27FC236}">
                <a16:creationId xmlns:a16="http://schemas.microsoft.com/office/drawing/2014/main" id="{19B2BA97-4967-4885-9275-A318D09BD2FF}"/>
              </a:ext>
            </a:extLst>
          </p:cNvPr>
          <p:cNvSpPr txBox="1"/>
          <p:nvPr/>
        </p:nvSpPr>
        <p:spPr>
          <a:xfrm>
            <a:off x="800100" y="1213247"/>
            <a:ext cx="10858500" cy="615553"/>
          </a:xfrm>
          <a:prstGeom prst="rect">
            <a:avLst/>
          </a:prstGeom>
        </p:spPr>
        <p:txBody>
          <a:bodyPr vert="horz" wrap="square" lIns="0" tIns="0" rIns="0" bIns="0" rtlCol="0">
            <a:spAutoFit/>
          </a:bodyPr>
          <a:lstStyle/>
          <a:p>
            <a:pPr marL="12700">
              <a:lnSpc>
                <a:spcPct val="100000"/>
              </a:lnSpc>
            </a:pPr>
            <a:r>
              <a:rPr lang="en-US" sz="2000" b="1" spc="-25" dirty="0">
                <a:solidFill>
                  <a:schemeClr val="tx1">
                    <a:lumMod val="50000"/>
                    <a:lumOff val="50000"/>
                  </a:schemeClr>
                </a:solidFill>
                <a:latin typeface="Arial Nova" panose="020B0504020202020204" pitchFamily="34" charset="0"/>
                <a:cs typeface="Ebrima"/>
              </a:rPr>
              <a:t>Objective 2: </a:t>
            </a:r>
            <a:r>
              <a:rPr lang="en-US" sz="2000" spc="-25" dirty="0">
                <a:solidFill>
                  <a:schemeClr val="tx1">
                    <a:lumMod val="50000"/>
                    <a:lumOff val="50000"/>
                  </a:schemeClr>
                </a:solidFill>
                <a:latin typeface="Arial Nova" panose="020B0504020202020204" pitchFamily="34" charset="0"/>
                <a:cs typeface="Ebrima"/>
              </a:rPr>
              <a:t>To provide comprehensive, integrated and responsive mental health and social care</a:t>
            </a:r>
          </a:p>
          <a:p>
            <a:pPr marL="12700">
              <a:lnSpc>
                <a:spcPct val="100000"/>
              </a:lnSpc>
            </a:pPr>
            <a:r>
              <a:rPr lang="en-US" sz="2000" spc="-25" dirty="0">
                <a:solidFill>
                  <a:schemeClr val="tx1">
                    <a:lumMod val="50000"/>
                    <a:lumOff val="50000"/>
                  </a:schemeClr>
                </a:solidFill>
                <a:latin typeface="Arial Nova" panose="020B0504020202020204" pitchFamily="34" charset="0"/>
                <a:cs typeface="Ebrima"/>
              </a:rPr>
              <a:t>                      services in community-based settings</a:t>
            </a:r>
            <a:endParaRPr sz="2000" dirty="0">
              <a:solidFill>
                <a:schemeClr val="tx1">
                  <a:lumMod val="50000"/>
                  <a:lumOff val="50000"/>
                </a:schemeClr>
              </a:solidFill>
              <a:latin typeface="Arial Nova" panose="020B0504020202020204" pitchFamily="34" charset="0"/>
              <a:cs typeface="Ebrima"/>
            </a:endParaRPr>
          </a:p>
        </p:txBody>
      </p:sp>
    </p:spTree>
    <p:extLst>
      <p:ext uri="{BB962C8B-B14F-4D97-AF65-F5344CB8AC3E}">
        <p14:creationId xmlns:p14="http://schemas.microsoft.com/office/powerpoint/2010/main" val="26478076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39">
            <a:extLst>
              <a:ext uri="{FF2B5EF4-FFF2-40B4-BE49-F238E27FC236}">
                <a16:creationId xmlns:a16="http://schemas.microsoft.com/office/drawing/2014/main" id="{DE9488B5-0746-41E1-B04E-4DE505AE0481}"/>
              </a:ext>
            </a:extLst>
          </p:cNvPr>
          <p:cNvSpPr/>
          <p:nvPr/>
        </p:nvSpPr>
        <p:spPr>
          <a:xfrm>
            <a:off x="8923019" y="0"/>
            <a:ext cx="3172968" cy="1112519"/>
          </a:xfrm>
          <a:prstGeom prst="rect">
            <a:avLst/>
          </a:prstGeom>
          <a:blipFill>
            <a:blip r:embed="rId3" cstate="print"/>
            <a:stretch>
              <a:fillRect/>
            </a:stretch>
          </a:blipFill>
        </p:spPr>
        <p:txBody>
          <a:bodyPr wrap="square" lIns="0" tIns="0" rIns="0" bIns="0" rtlCol="0"/>
          <a:lstStyle/>
          <a:p>
            <a:endParaRPr/>
          </a:p>
        </p:txBody>
      </p:sp>
      <p:sp>
        <p:nvSpPr>
          <p:cNvPr id="17" name="object 3">
            <a:extLst>
              <a:ext uri="{FF2B5EF4-FFF2-40B4-BE49-F238E27FC236}">
                <a16:creationId xmlns:a16="http://schemas.microsoft.com/office/drawing/2014/main" id="{93BE778D-A605-442F-A443-CBDF55FDE2B9}"/>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Options for the Implementation</a:t>
            </a:r>
            <a:endParaRPr sz="2800" dirty="0">
              <a:solidFill>
                <a:schemeClr val="accent1"/>
              </a:solidFill>
              <a:latin typeface="Arial Nova" panose="020B0504020202020204" pitchFamily="34" charset="0"/>
              <a:cs typeface="Ebrima"/>
            </a:endParaRPr>
          </a:p>
        </p:txBody>
      </p:sp>
      <p:graphicFrame>
        <p:nvGraphicFramePr>
          <p:cNvPr id="2" name="Table 1">
            <a:extLst>
              <a:ext uri="{FF2B5EF4-FFF2-40B4-BE49-F238E27FC236}">
                <a16:creationId xmlns:a16="http://schemas.microsoft.com/office/drawing/2014/main" id="{AEA6E3E6-CF54-4CB7-A390-D73CF6054B4B}"/>
              </a:ext>
            </a:extLst>
          </p:cNvPr>
          <p:cNvGraphicFramePr>
            <a:graphicFrameLocks noGrp="1"/>
          </p:cNvGraphicFramePr>
          <p:nvPr>
            <p:extLst>
              <p:ext uri="{D42A27DB-BD31-4B8C-83A1-F6EECF244321}">
                <p14:modId xmlns:p14="http://schemas.microsoft.com/office/powerpoint/2010/main" val="1234342766"/>
              </p:ext>
            </p:extLst>
          </p:nvPr>
        </p:nvGraphicFramePr>
        <p:xfrm>
          <a:off x="457200" y="1841500"/>
          <a:ext cx="11201400" cy="2831943"/>
        </p:xfrm>
        <a:graphic>
          <a:graphicData uri="http://schemas.openxmlformats.org/drawingml/2006/table">
            <a:tbl>
              <a:tblPr firstRow="1" firstCol="1" bandRow="1">
                <a:tableStyleId>{5C22544A-7EE6-4342-B048-85BDC9FD1C3A}</a:tableStyleId>
              </a:tblPr>
              <a:tblGrid>
                <a:gridCol w="2895600">
                  <a:extLst>
                    <a:ext uri="{9D8B030D-6E8A-4147-A177-3AD203B41FA5}">
                      <a16:colId xmlns:a16="http://schemas.microsoft.com/office/drawing/2014/main" val="3805076368"/>
                    </a:ext>
                  </a:extLst>
                </a:gridCol>
                <a:gridCol w="8305800">
                  <a:extLst>
                    <a:ext uri="{9D8B030D-6E8A-4147-A177-3AD203B41FA5}">
                      <a16:colId xmlns:a16="http://schemas.microsoft.com/office/drawing/2014/main" val="2360393550"/>
                    </a:ext>
                  </a:extLst>
                </a:gridCol>
              </a:tblGrid>
              <a:tr h="337726">
                <a:tc>
                  <a:txBody>
                    <a:bodyPr/>
                    <a:lstStyle/>
                    <a:p>
                      <a:pPr marL="0" marR="0" algn="ctr">
                        <a:lnSpc>
                          <a:spcPct val="107000"/>
                        </a:lnSpc>
                        <a:spcBef>
                          <a:spcPts val="0"/>
                        </a:spcBef>
                        <a:spcAft>
                          <a:spcPts val="0"/>
                        </a:spcAft>
                      </a:pPr>
                      <a:r>
                        <a:rPr lang="en-US" sz="1800" dirty="0">
                          <a:solidFill>
                            <a:schemeClr val="tx1"/>
                          </a:solidFill>
                          <a:effectLst/>
                          <a:latin typeface="Arial Nova" panose="020B0504020202020204" pitchFamily="34" charset="0"/>
                        </a:rPr>
                        <a:t>Actions</a:t>
                      </a:r>
                      <a:endParaRPr lang="en-US" sz="18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nchor="ctr">
                    <a:solidFill>
                      <a:schemeClr val="tx2">
                        <a:lumMod val="40000"/>
                        <a:lumOff val="60000"/>
                      </a:schemeClr>
                    </a:solidFill>
                  </a:tcPr>
                </a:tc>
                <a:tc>
                  <a:txBody>
                    <a:bodyPr/>
                    <a:lstStyle/>
                    <a:p>
                      <a:pPr marL="0" marR="0" algn="ctr">
                        <a:lnSpc>
                          <a:spcPct val="107000"/>
                        </a:lnSpc>
                        <a:spcBef>
                          <a:spcPts val="0"/>
                        </a:spcBef>
                        <a:spcAft>
                          <a:spcPts val="0"/>
                        </a:spcAft>
                      </a:pPr>
                      <a:r>
                        <a:rPr lang="en-US" sz="1800" dirty="0">
                          <a:solidFill>
                            <a:schemeClr val="tx1"/>
                          </a:solidFill>
                          <a:effectLst/>
                          <a:latin typeface="Arial Nova" panose="020B0504020202020204" pitchFamily="34" charset="0"/>
                        </a:rPr>
                        <a:t>Options for implementation</a:t>
                      </a:r>
                      <a:endParaRPr lang="en-US" sz="18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nchor="ctr">
                    <a:solidFill>
                      <a:schemeClr val="tx2">
                        <a:lumMod val="40000"/>
                        <a:lumOff val="60000"/>
                      </a:schemeClr>
                    </a:solidFill>
                  </a:tcPr>
                </a:tc>
                <a:extLst>
                  <a:ext uri="{0D108BD9-81ED-4DB2-BD59-A6C34878D82A}">
                    <a16:rowId xmlns:a16="http://schemas.microsoft.com/office/drawing/2014/main" val="863140024"/>
                  </a:ext>
                </a:extLst>
              </a:tr>
              <a:tr h="1598699">
                <a:tc>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Address disparities: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Proactively identify and provide appropriate support for groups at particular risk of mental illness who have poor access to services.</a:t>
                      </a:r>
                    </a:p>
                  </a:txBody>
                  <a:tcPr marL="33697" marR="33697" marT="0" marB="0">
                    <a:solidFill>
                      <a:schemeClr val="tx2">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Identify and assess the needs of different socio-demographic groups in the community and also vulnerable groups not using services (such as homeless people, children, older people, prisoners, migrants and minority ethnic groups, and people caught up in emergency situations). </a:t>
                      </a:r>
                    </a:p>
                    <a:p>
                      <a:pPr marL="0" marR="0">
                        <a:lnSpc>
                          <a:spcPct val="107000"/>
                        </a:lnSpc>
                        <a:spcBef>
                          <a:spcPts val="0"/>
                        </a:spcBef>
                        <a:spcAft>
                          <a:spcPts val="0"/>
                        </a:spcAft>
                      </a:pP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Assess the barriers that “at risk” and vulnerable groups face in accessing treatment, care and support. </a:t>
                      </a:r>
                    </a:p>
                    <a:p>
                      <a:pPr marL="0" marR="0">
                        <a:lnSpc>
                          <a:spcPct val="107000"/>
                        </a:lnSpc>
                        <a:spcBef>
                          <a:spcPts val="0"/>
                        </a:spcBef>
                        <a:spcAft>
                          <a:spcPts val="0"/>
                        </a:spcAft>
                      </a:pP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Develop a proactive strategy for targeting these groups and provide services that meet their needs. </a:t>
                      </a:r>
                    </a:p>
                    <a:p>
                      <a:pPr marL="0" marR="0">
                        <a:lnSpc>
                          <a:spcPct val="107000"/>
                        </a:lnSpc>
                        <a:spcBef>
                          <a:spcPts val="0"/>
                        </a:spcBef>
                        <a:spcAft>
                          <a:spcPts val="0"/>
                        </a:spcAft>
                      </a:pP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Provide information and training to health and social care staff to help them better understand the needs of “at risk” and vulnerable groups.</a:t>
                      </a:r>
                    </a:p>
                    <a:p>
                      <a:pPr marL="0" marR="0">
                        <a:lnSpc>
                          <a:spcPct val="107000"/>
                        </a:lnSpc>
                        <a:spcBef>
                          <a:spcPts val="0"/>
                        </a:spcBef>
                        <a:spcAft>
                          <a:spcPts val="0"/>
                        </a:spcAft>
                      </a:pP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tc>
                <a:extLst>
                  <a:ext uri="{0D108BD9-81ED-4DB2-BD59-A6C34878D82A}">
                    <a16:rowId xmlns:a16="http://schemas.microsoft.com/office/drawing/2014/main" val="3554325250"/>
                  </a:ext>
                </a:extLst>
              </a:tr>
            </a:tbl>
          </a:graphicData>
        </a:graphic>
      </p:graphicFrame>
      <p:sp>
        <p:nvSpPr>
          <p:cNvPr id="6" name="object 3">
            <a:extLst>
              <a:ext uri="{FF2B5EF4-FFF2-40B4-BE49-F238E27FC236}">
                <a16:creationId xmlns:a16="http://schemas.microsoft.com/office/drawing/2014/main" id="{19B2BA97-4967-4885-9275-A318D09BD2FF}"/>
              </a:ext>
            </a:extLst>
          </p:cNvPr>
          <p:cNvSpPr txBox="1"/>
          <p:nvPr/>
        </p:nvSpPr>
        <p:spPr>
          <a:xfrm>
            <a:off x="800100" y="1213247"/>
            <a:ext cx="10858500" cy="615553"/>
          </a:xfrm>
          <a:prstGeom prst="rect">
            <a:avLst/>
          </a:prstGeom>
        </p:spPr>
        <p:txBody>
          <a:bodyPr vert="horz" wrap="square" lIns="0" tIns="0" rIns="0" bIns="0" rtlCol="0">
            <a:spAutoFit/>
          </a:bodyPr>
          <a:lstStyle/>
          <a:p>
            <a:pPr marL="12700">
              <a:lnSpc>
                <a:spcPct val="100000"/>
              </a:lnSpc>
            </a:pPr>
            <a:r>
              <a:rPr lang="en-US" sz="2000" b="1" spc="-25" dirty="0">
                <a:solidFill>
                  <a:schemeClr val="tx1">
                    <a:lumMod val="50000"/>
                    <a:lumOff val="50000"/>
                  </a:schemeClr>
                </a:solidFill>
                <a:latin typeface="Arial Nova" panose="020B0504020202020204" pitchFamily="34" charset="0"/>
                <a:cs typeface="Ebrima"/>
              </a:rPr>
              <a:t>Objective 2: </a:t>
            </a:r>
            <a:r>
              <a:rPr lang="en-US" sz="2000" spc="-25" dirty="0">
                <a:solidFill>
                  <a:schemeClr val="tx1">
                    <a:lumMod val="50000"/>
                    <a:lumOff val="50000"/>
                  </a:schemeClr>
                </a:solidFill>
                <a:latin typeface="Arial Nova" panose="020B0504020202020204" pitchFamily="34" charset="0"/>
                <a:cs typeface="Ebrima"/>
              </a:rPr>
              <a:t>To provide comprehensive, integrated and responsive mental health and social care</a:t>
            </a:r>
          </a:p>
          <a:p>
            <a:pPr marL="12700">
              <a:lnSpc>
                <a:spcPct val="100000"/>
              </a:lnSpc>
            </a:pPr>
            <a:r>
              <a:rPr lang="en-US" sz="2000" spc="-25" dirty="0">
                <a:solidFill>
                  <a:schemeClr val="tx1">
                    <a:lumMod val="50000"/>
                    <a:lumOff val="50000"/>
                  </a:schemeClr>
                </a:solidFill>
                <a:latin typeface="Arial Nova" panose="020B0504020202020204" pitchFamily="34" charset="0"/>
                <a:cs typeface="Ebrima"/>
              </a:rPr>
              <a:t>                      services in community-based settings</a:t>
            </a:r>
            <a:endParaRPr sz="2000" dirty="0">
              <a:solidFill>
                <a:schemeClr val="tx1">
                  <a:lumMod val="50000"/>
                  <a:lumOff val="50000"/>
                </a:schemeClr>
              </a:solidFill>
              <a:latin typeface="Arial Nova" panose="020B0504020202020204" pitchFamily="34" charset="0"/>
              <a:cs typeface="Ebrima"/>
            </a:endParaRPr>
          </a:p>
        </p:txBody>
      </p:sp>
    </p:spTree>
    <p:extLst>
      <p:ext uri="{BB962C8B-B14F-4D97-AF65-F5344CB8AC3E}">
        <p14:creationId xmlns:p14="http://schemas.microsoft.com/office/powerpoint/2010/main" val="23873298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39">
            <a:extLst>
              <a:ext uri="{FF2B5EF4-FFF2-40B4-BE49-F238E27FC236}">
                <a16:creationId xmlns:a16="http://schemas.microsoft.com/office/drawing/2014/main" id="{DE9488B5-0746-41E1-B04E-4DE505AE0481}"/>
              </a:ext>
            </a:extLst>
          </p:cNvPr>
          <p:cNvSpPr/>
          <p:nvPr/>
        </p:nvSpPr>
        <p:spPr>
          <a:xfrm>
            <a:off x="8923019" y="0"/>
            <a:ext cx="3172968" cy="1112519"/>
          </a:xfrm>
          <a:prstGeom prst="rect">
            <a:avLst/>
          </a:prstGeom>
          <a:blipFill>
            <a:blip r:embed="rId3" cstate="print"/>
            <a:stretch>
              <a:fillRect/>
            </a:stretch>
          </a:blipFill>
        </p:spPr>
        <p:txBody>
          <a:bodyPr wrap="square" lIns="0" tIns="0" rIns="0" bIns="0" rtlCol="0"/>
          <a:lstStyle/>
          <a:p>
            <a:endParaRPr/>
          </a:p>
        </p:txBody>
      </p:sp>
      <p:sp>
        <p:nvSpPr>
          <p:cNvPr id="17" name="object 3">
            <a:extLst>
              <a:ext uri="{FF2B5EF4-FFF2-40B4-BE49-F238E27FC236}">
                <a16:creationId xmlns:a16="http://schemas.microsoft.com/office/drawing/2014/main" id="{93BE778D-A605-442F-A443-CBDF55FDE2B9}"/>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Options for the Implementation</a:t>
            </a:r>
            <a:endParaRPr sz="2800" dirty="0">
              <a:solidFill>
                <a:schemeClr val="accent1"/>
              </a:solidFill>
              <a:latin typeface="Arial Nova" panose="020B0504020202020204" pitchFamily="34" charset="0"/>
              <a:cs typeface="Ebrima"/>
            </a:endParaRPr>
          </a:p>
        </p:txBody>
      </p:sp>
      <p:graphicFrame>
        <p:nvGraphicFramePr>
          <p:cNvPr id="2" name="Table 1">
            <a:extLst>
              <a:ext uri="{FF2B5EF4-FFF2-40B4-BE49-F238E27FC236}">
                <a16:creationId xmlns:a16="http://schemas.microsoft.com/office/drawing/2014/main" id="{AEA6E3E6-CF54-4CB7-A390-D73CF6054B4B}"/>
              </a:ext>
            </a:extLst>
          </p:cNvPr>
          <p:cNvGraphicFramePr>
            <a:graphicFrameLocks noGrp="1"/>
          </p:cNvGraphicFramePr>
          <p:nvPr>
            <p:extLst>
              <p:ext uri="{D42A27DB-BD31-4B8C-83A1-F6EECF244321}">
                <p14:modId xmlns:p14="http://schemas.microsoft.com/office/powerpoint/2010/main" val="4265988793"/>
              </p:ext>
            </p:extLst>
          </p:nvPr>
        </p:nvGraphicFramePr>
        <p:xfrm>
          <a:off x="457200" y="1841500"/>
          <a:ext cx="11201400" cy="4824509"/>
        </p:xfrm>
        <a:graphic>
          <a:graphicData uri="http://schemas.openxmlformats.org/drawingml/2006/table">
            <a:tbl>
              <a:tblPr firstRow="1" firstCol="1" bandRow="1">
                <a:tableStyleId>{5C22544A-7EE6-4342-B048-85BDC9FD1C3A}</a:tableStyleId>
              </a:tblPr>
              <a:tblGrid>
                <a:gridCol w="2133600">
                  <a:extLst>
                    <a:ext uri="{9D8B030D-6E8A-4147-A177-3AD203B41FA5}">
                      <a16:colId xmlns:a16="http://schemas.microsoft.com/office/drawing/2014/main" val="3805076368"/>
                    </a:ext>
                  </a:extLst>
                </a:gridCol>
                <a:gridCol w="9067800">
                  <a:extLst>
                    <a:ext uri="{9D8B030D-6E8A-4147-A177-3AD203B41FA5}">
                      <a16:colId xmlns:a16="http://schemas.microsoft.com/office/drawing/2014/main" val="2360393550"/>
                    </a:ext>
                  </a:extLst>
                </a:gridCol>
              </a:tblGrid>
              <a:tr h="337726">
                <a:tc>
                  <a:txBody>
                    <a:bodyPr/>
                    <a:lstStyle/>
                    <a:p>
                      <a:pPr marL="0" marR="0" algn="ctr">
                        <a:lnSpc>
                          <a:spcPct val="107000"/>
                        </a:lnSpc>
                        <a:spcBef>
                          <a:spcPts val="0"/>
                        </a:spcBef>
                        <a:spcAft>
                          <a:spcPts val="0"/>
                        </a:spcAft>
                      </a:pPr>
                      <a:r>
                        <a:rPr lang="en-US" sz="1800" dirty="0">
                          <a:solidFill>
                            <a:schemeClr val="tx1"/>
                          </a:solidFill>
                          <a:effectLst/>
                          <a:latin typeface="Arial Nova" panose="020B0504020202020204" pitchFamily="34" charset="0"/>
                        </a:rPr>
                        <a:t>Actions</a:t>
                      </a:r>
                      <a:endParaRPr lang="en-US" sz="18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nchor="ctr">
                    <a:solidFill>
                      <a:schemeClr val="tx2">
                        <a:lumMod val="40000"/>
                        <a:lumOff val="60000"/>
                      </a:schemeClr>
                    </a:solidFill>
                  </a:tcPr>
                </a:tc>
                <a:tc>
                  <a:txBody>
                    <a:bodyPr/>
                    <a:lstStyle/>
                    <a:p>
                      <a:pPr marL="0" marR="0" algn="ctr">
                        <a:lnSpc>
                          <a:spcPct val="107000"/>
                        </a:lnSpc>
                        <a:spcBef>
                          <a:spcPts val="0"/>
                        </a:spcBef>
                        <a:spcAft>
                          <a:spcPts val="0"/>
                        </a:spcAft>
                      </a:pPr>
                      <a:r>
                        <a:rPr lang="en-US" sz="1800" dirty="0">
                          <a:solidFill>
                            <a:schemeClr val="tx1"/>
                          </a:solidFill>
                          <a:effectLst/>
                          <a:latin typeface="Arial Nova" panose="020B0504020202020204" pitchFamily="34" charset="0"/>
                        </a:rPr>
                        <a:t>Options for implementation</a:t>
                      </a:r>
                      <a:endParaRPr lang="en-US" sz="18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nchor="ctr">
                    <a:solidFill>
                      <a:schemeClr val="tx2">
                        <a:lumMod val="40000"/>
                        <a:lumOff val="60000"/>
                      </a:schemeClr>
                    </a:solidFill>
                  </a:tcPr>
                </a:tc>
                <a:extLst>
                  <a:ext uri="{0D108BD9-81ED-4DB2-BD59-A6C34878D82A}">
                    <a16:rowId xmlns:a16="http://schemas.microsoft.com/office/drawing/2014/main" val="863140024"/>
                  </a:ext>
                </a:extLst>
              </a:tr>
              <a:tr h="1598699">
                <a:tc>
                  <a:txBody>
                    <a:bodyPr/>
                    <a:lstStyle/>
                    <a:p>
                      <a:pPr marL="0" marR="0">
                        <a:lnSpc>
                          <a:spcPct val="107000"/>
                        </a:lnSpc>
                        <a:spcBef>
                          <a:spcPts val="0"/>
                        </a:spcBef>
                        <a:spcAft>
                          <a:spcPts val="0"/>
                        </a:spcAft>
                      </a:pPr>
                      <a:r>
                        <a:rPr lang="en-US" sz="12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Mental health promotion and prevention: </a:t>
                      </a:r>
                      <a:r>
                        <a:rPr lang="en-US" sz="12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Lead and coordinate a multisectoral strategy that combines universal and targeted interventions for: promoting mental health and preventing mental disorders; reducing stigmatization, discrimination and human rights violations; and which is responsive to specific vulnerable groups across the lifespan and integrated within the national mental health and health promotion strategies.</a:t>
                      </a:r>
                    </a:p>
                  </a:txBody>
                  <a:tcPr marL="33697" marR="33697" marT="0" marB="0">
                    <a:solidFill>
                      <a:schemeClr val="tx2">
                        <a:lumMod val="40000"/>
                        <a:lumOff val="60000"/>
                      </a:schemeClr>
                    </a:solidFill>
                  </a:tcPr>
                </a:tc>
                <a:tc>
                  <a:txBody>
                    <a:bodyPr/>
                    <a:lstStyle/>
                    <a:p>
                      <a:pPr marL="0" marR="0">
                        <a:lnSpc>
                          <a:spcPct val="107000"/>
                        </a:lnSpc>
                        <a:spcBef>
                          <a:spcPts val="0"/>
                        </a:spcBef>
                        <a:spcAft>
                          <a:spcPts val="0"/>
                        </a:spcAft>
                      </a:pP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Increase public knowledge and understanding about mental health, for instance, through media awareness and campaigns to reduce stigmatization and discrimination and to promote human rights. </a:t>
                      </a:r>
                    </a:p>
                    <a:p>
                      <a:pPr marL="0" marR="0">
                        <a:lnSpc>
                          <a:spcPct val="107000"/>
                        </a:lnSpc>
                        <a:spcBef>
                          <a:spcPts val="0"/>
                        </a:spcBef>
                        <a:spcAft>
                          <a:spcPts val="0"/>
                        </a:spcAft>
                      </a:pPr>
                      <a:endPar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Include emotional and mental health as part of home- and health facility-based antenatal and postnatal care for new mothers and babies, including parenting skills training. </a:t>
                      </a:r>
                    </a:p>
                    <a:p>
                      <a:pPr marL="0" marR="0">
                        <a:lnSpc>
                          <a:spcPct val="107000"/>
                        </a:lnSpc>
                        <a:spcBef>
                          <a:spcPts val="0"/>
                        </a:spcBef>
                        <a:spcAft>
                          <a:spcPts val="0"/>
                        </a:spcAft>
                      </a:pPr>
                      <a:endPar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Provide early childhood </a:t>
                      </a:r>
                      <a:r>
                        <a:rPr lang="en-US" sz="120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programmes</a:t>
                      </a: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that address the cognitive, sensory-motor and psychosocial development of children as well as promote healthy child–parent relationships. </a:t>
                      </a:r>
                    </a:p>
                    <a:p>
                      <a:pPr marL="0" marR="0">
                        <a:lnSpc>
                          <a:spcPct val="107000"/>
                        </a:lnSpc>
                        <a:spcBef>
                          <a:spcPts val="0"/>
                        </a:spcBef>
                        <a:spcAft>
                          <a:spcPts val="0"/>
                        </a:spcAft>
                      </a:pPr>
                      <a:endPar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Reduce exposure to the harmful use of alcohol (by implementation of measures included in the global strategy to reduce the harmful use of alcohol). </a:t>
                      </a:r>
                    </a:p>
                    <a:p>
                      <a:pPr marL="0" marR="0">
                        <a:lnSpc>
                          <a:spcPct val="107000"/>
                        </a:lnSpc>
                        <a:spcBef>
                          <a:spcPts val="0"/>
                        </a:spcBef>
                        <a:spcAft>
                          <a:spcPts val="0"/>
                        </a:spcAft>
                      </a:pPr>
                      <a:endPar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Introduce brief interventions for hazardous and harmful substance use. </a:t>
                      </a:r>
                    </a:p>
                    <a:p>
                      <a:pPr marL="0" marR="0">
                        <a:lnSpc>
                          <a:spcPct val="107000"/>
                        </a:lnSpc>
                        <a:spcBef>
                          <a:spcPts val="0"/>
                        </a:spcBef>
                        <a:spcAft>
                          <a:spcPts val="0"/>
                        </a:spcAft>
                      </a:pPr>
                      <a:endPar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Implement </a:t>
                      </a:r>
                      <a:r>
                        <a:rPr lang="en-US" sz="120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programmes</a:t>
                      </a: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to prevent and address domestic violence, including attention to violence related to alcohol use. </a:t>
                      </a:r>
                    </a:p>
                    <a:p>
                      <a:pPr marL="0" marR="0">
                        <a:lnSpc>
                          <a:spcPct val="107000"/>
                        </a:lnSpc>
                        <a:spcBef>
                          <a:spcPts val="0"/>
                        </a:spcBef>
                        <a:spcAft>
                          <a:spcPts val="0"/>
                        </a:spcAft>
                      </a:pPr>
                      <a:endPar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Provide services and </a:t>
                      </a:r>
                      <a:r>
                        <a:rPr lang="en-US" sz="120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programmes</a:t>
                      </a: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to children and adults who have experienced adverse life events that address their trauma, promote recovery and resilience, and avoid re traumatizing those who seek support. </a:t>
                      </a:r>
                    </a:p>
                    <a:p>
                      <a:pPr marL="0" marR="0">
                        <a:lnSpc>
                          <a:spcPct val="107000"/>
                        </a:lnSpc>
                        <a:spcBef>
                          <a:spcPts val="0"/>
                        </a:spcBef>
                        <a:spcAft>
                          <a:spcPts val="0"/>
                        </a:spcAft>
                      </a:pPr>
                      <a:endPar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Protect children from abuse by introducing or strengthening community child protection networks and systems. </a:t>
                      </a:r>
                    </a:p>
                    <a:p>
                      <a:pPr marL="0" marR="0">
                        <a:lnSpc>
                          <a:spcPct val="107000"/>
                        </a:lnSpc>
                        <a:spcBef>
                          <a:spcPts val="0"/>
                        </a:spcBef>
                        <a:spcAft>
                          <a:spcPts val="0"/>
                        </a:spcAft>
                      </a:pPr>
                      <a:endPar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Address the needs of children with parents with chronic mental disorders within promotion and prevention </a:t>
                      </a:r>
                      <a:r>
                        <a:rPr lang="en-US" sz="120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programmes</a:t>
                      </a: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a:t>
                      </a:r>
                    </a:p>
                    <a:p>
                      <a:pPr marL="0" marR="0">
                        <a:lnSpc>
                          <a:spcPct val="107000"/>
                        </a:lnSpc>
                        <a:spcBef>
                          <a:spcPts val="0"/>
                        </a:spcBef>
                        <a:spcAft>
                          <a:spcPts val="0"/>
                        </a:spcAft>
                      </a:pPr>
                      <a:endPar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tc>
                <a:extLst>
                  <a:ext uri="{0D108BD9-81ED-4DB2-BD59-A6C34878D82A}">
                    <a16:rowId xmlns:a16="http://schemas.microsoft.com/office/drawing/2014/main" val="3554325250"/>
                  </a:ext>
                </a:extLst>
              </a:tr>
            </a:tbl>
          </a:graphicData>
        </a:graphic>
      </p:graphicFrame>
      <p:sp>
        <p:nvSpPr>
          <p:cNvPr id="7" name="object 3">
            <a:extLst>
              <a:ext uri="{FF2B5EF4-FFF2-40B4-BE49-F238E27FC236}">
                <a16:creationId xmlns:a16="http://schemas.microsoft.com/office/drawing/2014/main" id="{25CE963B-750B-4CA7-8D54-16B5155D2A18}"/>
              </a:ext>
            </a:extLst>
          </p:cNvPr>
          <p:cNvSpPr txBox="1"/>
          <p:nvPr/>
        </p:nvSpPr>
        <p:spPr>
          <a:xfrm>
            <a:off x="568496" y="1289447"/>
            <a:ext cx="11090104" cy="310753"/>
          </a:xfrm>
          <a:prstGeom prst="rect">
            <a:avLst/>
          </a:prstGeom>
        </p:spPr>
        <p:txBody>
          <a:bodyPr vert="horz" wrap="square" lIns="0" tIns="0" rIns="0" bIns="0" rtlCol="0">
            <a:spAutoFit/>
          </a:bodyPr>
          <a:lstStyle/>
          <a:p>
            <a:pPr marL="12700" algn="ctr">
              <a:lnSpc>
                <a:spcPct val="100000"/>
              </a:lnSpc>
            </a:pPr>
            <a:r>
              <a:rPr lang="en-US" sz="2000" b="1" spc="-25" dirty="0">
                <a:solidFill>
                  <a:schemeClr val="tx1">
                    <a:lumMod val="50000"/>
                    <a:lumOff val="50000"/>
                  </a:schemeClr>
                </a:solidFill>
                <a:latin typeface="Arial Nova" panose="020B0504020202020204" pitchFamily="34" charset="0"/>
                <a:cs typeface="Ebrima"/>
              </a:rPr>
              <a:t>Objective 3: </a:t>
            </a:r>
            <a:r>
              <a:rPr lang="en-US" sz="2000" spc="-25" dirty="0">
                <a:solidFill>
                  <a:schemeClr val="tx1">
                    <a:lumMod val="50000"/>
                    <a:lumOff val="50000"/>
                  </a:schemeClr>
                </a:solidFill>
                <a:latin typeface="Arial Nova" panose="020B0504020202020204" pitchFamily="34" charset="0"/>
                <a:cs typeface="Ebrima"/>
              </a:rPr>
              <a:t>To implement strategies for promotion and prevention in mental health</a:t>
            </a:r>
            <a:endParaRPr sz="2000" dirty="0">
              <a:solidFill>
                <a:schemeClr val="tx1">
                  <a:lumMod val="50000"/>
                  <a:lumOff val="50000"/>
                </a:schemeClr>
              </a:solidFill>
              <a:latin typeface="Arial Nova" panose="020B0504020202020204" pitchFamily="34" charset="0"/>
              <a:cs typeface="Ebrima"/>
            </a:endParaRPr>
          </a:p>
        </p:txBody>
      </p:sp>
    </p:spTree>
    <p:extLst>
      <p:ext uri="{BB962C8B-B14F-4D97-AF65-F5344CB8AC3E}">
        <p14:creationId xmlns:p14="http://schemas.microsoft.com/office/powerpoint/2010/main" val="37360698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39">
            <a:extLst>
              <a:ext uri="{FF2B5EF4-FFF2-40B4-BE49-F238E27FC236}">
                <a16:creationId xmlns:a16="http://schemas.microsoft.com/office/drawing/2014/main" id="{DE9488B5-0746-41E1-B04E-4DE505AE0481}"/>
              </a:ext>
            </a:extLst>
          </p:cNvPr>
          <p:cNvSpPr/>
          <p:nvPr/>
        </p:nvSpPr>
        <p:spPr>
          <a:xfrm>
            <a:off x="8923019" y="0"/>
            <a:ext cx="3172968" cy="1112519"/>
          </a:xfrm>
          <a:prstGeom prst="rect">
            <a:avLst/>
          </a:prstGeom>
          <a:blipFill>
            <a:blip r:embed="rId3" cstate="print"/>
            <a:stretch>
              <a:fillRect/>
            </a:stretch>
          </a:blipFill>
        </p:spPr>
        <p:txBody>
          <a:bodyPr wrap="square" lIns="0" tIns="0" rIns="0" bIns="0" rtlCol="0"/>
          <a:lstStyle/>
          <a:p>
            <a:endParaRPr/>
          </a:p>
        </p:txBody>
      </p:sp>
      <p:sp>
        <p:nvSpPr>
          <p:cNvPr id="17" name="object 3">
            <a:extLst>
              <a:ext uri="{FF2B5EF4-FFF2-40B4-BE49-F238E27FC236}">
                <a16:creationId xmlns:a16="http://schemas.microsoft.com/office/drawing/2014/main" id="{93BE778D-A605-442F-A443-CBDF55FDE2B9}"/>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Options for the Implementation</a:t>
            </a:r>
            <a:endParaRPr sz="2800" dirty="0">
              <a:solidFill>
                <a:schemeClr val="accent1"/>
              </a:solidFill>
              <a:latin typeface="Arial Nova" panose="020B0504020202020204" pitchFamily="34" charset="0"/>
              <a:cs typeface="Ebrima"/>
            </a:endParaRPr>
          </a:p>
        </p:txBody>
      </p:sp>
      <p:graphicFrame>
        <p:nvGraphicFramePr>
          <p:cNvPr id="2" name="Table 1">
            <a:extLst>
              <a:ext uri="{FF2B5EF4-FFF2-40B4-BE49-F238E27FC236}">
                <a16:creationId xmlns:a16="http://schemas.microsoft.com/office/drawing/2014/main" id="{AEA6E3E6-CF54-4CB7-A390-D73CF6054B4B}"/>
              </a:ext>
            </a:extLst>
          </p:cNvPr>
          <p:cNvGraphicFramePr>
            <a:graphicFrameLocks noGrp="1"/>
          </p:cNvGraphicFramePr>
          <p:nvPr>
            <p:extLst>
              <p:ext uri="{D42A27DB-BD31-4B8C-83A1-F6EECF244321}">
                <p14:modId xmlns:p14="http://schemas.microsoft.com/office/powerpoint/2010/main" val="3313238477"/>
              </p:ext>
            </p:extLst>
          </p:nvPr>
        </p:nvGraphicFramePr>
        <p:xfrm>
          <a:off x="457200" y="1841500"/>
          <a:ext cx="11201400" cy="4824509"/>
        </p:xfrm>
        <a:graphic>
          <a:graphicData uri="http://schemas.openxmlformats.org/drawingml/2006/table">
            <a:tbl>
              <a:tblPr firstRow="1" firstCol="1" bandRow="1">
                <a:tableStyleId>{5C22544A-7EE6-4342-B048-85BDC9FD1C3A}</a:tableStyleId>
              </a:tblPr>
              <a:tblGrid>
                <a:gridCol w="1828800">
                  <a:extLst>
                    <a:ext uri="{9D8B030D-6E8A-4147-A177-3AD203B41FA5}">
                      <a16:colId xmlns:a16="http://schemas.microsoft.com/office/drawing/2014/main" val="3805076368"/>
                    </a:ext>
                  </a:extLst>
                </a:gridCol>
                <a:gridCol w="9372600">
                  <a:extLst>
                    <a:ext uri="{9D8B030D-6E8A-4147-A177-3AD203B41FA5}">
                      <a16:colId xmlns:a16="http://schemas.microsoft.com/office/drawing/2014/main" val="2360393550"/>
                    </a:ext>
                  </a:extLst>
                </a:gridCol>
              </a:tblGrid>
              <a:tr h="337726">
                <a:tc>
                  <a:txBody>
                    <a:bodyPr/>
                    <a:lstStyle/>
                    <a:p>
                      <a:pPr marL="0" marR="0" algn="ctr">
                        <a:lnSpc>
                          <a:spcPct val="107000"/>
                        </a:lnSpc>
                        <a:spcBef>
                          <a:spcPts val="0"/>
                        </a:spcBef>
                        <a:spcAft>
                          <a:spcPts val="0"/>
                        </a:spcAft>
                      </a:pPr>
                      <a:r>
                        <a:rPr lang="en-US" sz="1800" dirty="0">
                          <a:solidFill>
                            <a:schemeClr val="tx1"/>
                          </a:solidFill>
                          <a:effectLst/>
                          <a:latin typeface="Arial Nova" panose="020B0504020202020204" pitchFamily="34" charset="0"/>
                        </a:rPr>
                        <a:t>Actions</a:t>
                      </a:r>
                      <a:endParaRPr lang="en-US" sz="18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nchor="ctr">
                    <a:solidFill>
                      <a:schemeClr val="tx2">
                        <a:lumMod val="40000"/>
                        <a:lumOff val="60000"/>
                      </a:schemeClr>
                    </a:solidFill>
                  </a:tcPr>
                </a:tc>
                <a:tc>
                  <a:txBody>
                    <a:bodyPr/>
                    <a:lstStyle/>
                    <a:p>
                      <a:pPr marL="0" marR="0" algn="ctr">
                        <a:lnSpc>
                          <a:spcPct val="107000"/>
                        </a:lnSpc>
                        <a:spcBef>
                          <a:spcPts val="0"/>
                        </a:spcBef>
                        <a:spcAft>
                          <a:spcPts val="0"/>
                        </a:spcAft>
                      </a:pPr>
                      <a:r>
                        <a:rPr lang="en-US" sz="1800" dirty="0">
                          <a:solidFill>
                            <a:schemeClr val="tx1"/>
                          </a:solidFill>
                          <a:effectLst/>
                          <a:latin typeface="Arial Nova" panose="020B0504020202020204" pitchFamily="34" charset="0"/>
                        </a:rPr>
                        <a:t>Options for implementation</a:t>
                      </a:r>
                      <a:endParaRPr lang="en-US" sz="18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nchor="ctr">
                    <a:solidFill>
                      <a:schemeClr val="tx2">
                        <a:lumMod val="40000"/>
                        <a:lumOff val="60000"/>
                      </a:schemeClr>
                    </a:solidFill>
                  </a:tcPr>
                </a:tc>
                <a:extLst>
                  <a:ext uri="{0D108BD9-81ED-4DB2-BD59-A6C34878D82A}">
                    <a16:rowId xmlns:a16="http://schemas.microsoft.com/office/drawing/2014/main" val="863140024"/>
                  </a:ext>
                </a:extLst>
              </a:tr>
              <a:tr h="1598699">
                <a:tc>
                  <a:txBody>
                    <a:bodyPr/>
                    <a:lstStyle/>
                    <a:p>
                      <a:pPr marL="0" marR="0">
                        <a:lnSpc>
                          <a:spcPct val="107000"/>
                        </a:lnSpc>
                        <a:spcBef>
                          <a:spcPts val="0"/>
                        </a:spcBef>
                        <a:spcAft>
                          <a:spcPts val="0"/>
                        </a:spcAft>
                      </a:pPr>
                      <a:r>
                        <a:rPr lang="en-US" sz="12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Mental health promotion and prevention: </a:t>
                      </a:r>
                      <a:r>
                        <a:rPr lang="en-US" sz="12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Lead and coordinate a multisectoral strategy that combines universal and targeted interventions for: promoting mental health and preventing mental disorders; reducing stigmatization, discrimination and human rights violations; and which is responsive to specific vulnerable groups across the lifespan and integrated within the national mental health and health promotion strategies.</a:t>
                      </a:r>
                    </a:p>
                  </a:txBody>
                  <a:tcPr marL="33697" marR="33697" marT="0" marB="0">
                    <a:solidFill>
                      <a:schemeClr val="tx2">
                        <a:lumMod val="40000"/>
                        <a:lumOff val="60000"/>
                      </a:schemeClr>
                    </a:solidFill>
                  </a:tcPr>
                </a:tc>
                <a:tc>
                  <a:txBody>
                    <a:bodyPr/>
                    <a:lstStyle/>
                    <a:p>
                      <a:pPr marL="0" marR="0">
                        <a:lnSpc>
                          <a:spcPct val="107000"/>
                        </a:lnSpc>
                        <a:spcBef>
                          <a:spcPts val="0"/>
                        </a:spcBef>
                        <a:spcAft>
                          <a:spcPts val="0"/>
                        </a:spcAft>
                      </a:pPr>
                      <a:r>
                        <a:rPr lang="fr-CH"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Continuation…</a:t>
                      </a:r>
                    </a:p>
                    <a:p>
                      <a:pPr marL="0" marR="0">
                        <a:lnSpc>
                          <a:spcPct val="107000"/>
                        </a:lnSpc>
                        <a:spcBef>
                          <a:spcPts val="0"/>
                        </a:spcBef>
                        <a:spcAft>
                          <a:spcPts val="0"/>
                        </a:spcAft>
                      </a:pPr>
                      <a:endParaRPr lang="fr-CH"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•Develop school-based promotion and prevention, including: life/skills </a:t>
                      </a:r>
                      <a:r>
                        <a:rPr lang="en-US" sz="120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programmes</a:t>
                      </a: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a:t>
                      </a:r>
                      <a:r>
                        <a:rPr lang="en-US" sz="120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programmes</a:t>
                      </a: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to counter bullying and violence; awareness raising of the benefits of a healthy lifestyle and the risks of substance use; early detection and intervention for children and adolescents exhibiting emotional or </a:t>
                      </a:r>
                      <a:r>
                        <a:rPr lang="en-US" sz="120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behavioural</a:t>
                      </a: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problems. </a:t>
                      </a:r>
                    </a:p>
                    <a:p>
                      <a:pPr marL="0" marR="0">
                        <a:lnSpc>
                          <a:spcPct val="107000"/>
                        </a:lnSpc>
                        <a:spcBef>
                          <a:spcPts val="0"/>
                        </a:spcBef>
                        <a:spcAft>
                          <a:spcPts val="0"/>
                        </a:spcAft>
                      </a:pPr>
                      <a:endPar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Promote work participation and return-to-work </a:t>
                      </a:r>
                      <a:r>
                        <a:rPr lang="en-US" sz="120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programmes</a:t>
                      </a: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for those affected by mental and psychosocial disorders. </a:t>
                      </a:r>
                    </a:p>
                    <a:p>
                      <a:pPr marL="0" marR="0">
                        <a:lnSpc>
                          <a:spcPct val="107000"/>
                        </a:lnSpc>
                        <a:spcBef>
                          <a:spcPts val="0"/>
                        </a:spcBef>
                        <a:spcAft>
                          <a:spcPts val="0"/>
                        </a:spcAft>
                      </a:pPr>
                      <a:endPar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Promote safe and supportive working conditions, with attention to work organizational improvements, training on mental health for managers, the provision of stress management courses and workplace wellness </a:t>
                      </a:r>
                      <a:r>
                        <a:rPr lang="en-US" sz="120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programmes</a:t>
                      </a: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and tackling stigmatization and discrimination. </a:t>
                      </a:r>
                    </a:p>
                    <a:p>
                      <a:pPr marL="0" marR="0">
                        <a:lnSpc>
                          <a:spcPct val="107000"/>
                        </a:lnSpc>
                        <a:spcBef>
                          <a:spcPts val="0"/>
                        </a:spcBef>
                        <a:spcAft>
                          <a:spcPts val="0"/>
                        </a:spcAft>
                      </a:pPr>
                      <a:endPar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Enhance self-help groups, social support, community networks and community participation opportunities for people with mental disorders and psychosocial disabilities and other vulnerable groups. </a:t>
                      </a:r>
                    </a:p>
                    <a:p>
                      <a:pPr marL="0" marR="0">
                        <a:lnSpc>
                          <a:spcPct val="107000"/>
                        </a:lnSpc>
                        <a:spcBef>
                          <a:spcPts val="0"/>
                        </a:spcBef>
                        <a:spcAft>
                          <a:spcPts val="0"/>
                        </a:spcAft>
                      </a:pPr>
                      <a:endPar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Encourage the use of evidence-based traditional practices for promotion and prevention in mental health (such as yoga and meditation). </a:t>
                      </a:r>
                    </a:p>
                    <a:p>
                      <a:pPr marL="0" marR="0">
                        <a:lnSpc>
                          <a:spcPct val="107000"/>
                        </a:lnSpc>
                        <a:spcBef>
                          <a:spcPts val="0"/>
                        </a:spcBef>
                        <a:spcAft>
                          <a:spcPts val="0"/>
                        </a:spcAft>
                      </a:pPr>
                      <a:endPar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Enhance the use of social media in promotion and prevention strategies. </a:t>
                      </a:r>
                    </a:p>
                    <a:p>
                      <a:pPr marL="0" marR="0">
                        <a:lnSpc>
                          <a:spcPct val="107000"/>
                        </a:lnSpc>
                        <a:spcBef>
                          <a:spcPts val="0"/>
                        </a:spcBef>
                        <a:spcAft>
                          <a:spcPts val="0"/>
                        </a:spcAft>
                      </a:pPr>
                      <a:endPar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Implement preventive and control strategies for neglected tropical diseases (for instance, taeniasis and cysticercosis) in order to prevent epilepsy and other neurological and mental health problems. </a:t>
                      </a:r>
                    </a:p>
                    <a:p>
                      <a:pPr marL="0" marR="0">
                        <a:lnSpc>
                          <a:spcPct val="107000"/>
                        </a:lnSpc>
                        <a:spcBef>
                          <a:spcPts val="0"/>
                        </a:spcBef>
                        <a:spcAft>
                          <a:spcPts val="0"/>
                        </a:spcAft>
                      </a:pPr>
                      <a:endPar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Develop policies and measures for the protection of vulnerable populations during financial and economic crises.</a:t>
                      </a:r>
                    </a:p>
                  </a:txBody>
                  <a:tcPr marL="33697" marR="33697" marT="0" marB="0"/>
                </a:tc>
                <a:extLst>
                  <a:ext uri="{0D108BD9-81ED-4DB2-BD59-A6C34878D82A}">
                    <a16:rowId xmlns:a16="http://schemas.microsoft.com/office/drawing/2014/main" val="3554325250"/>
                  </a:ext>
                </a:extLst>
              </a:tr>
            </a:tbl>
          </a:graphicData>
        </a:graphic>
      </p:graphicFrame>
      <p:sp>
        <p:nvSpPr>
          <p:cNvPr id="7" name="object 3">
            <a:extLst>
              <a:ext uri="{FF2B5EF4-FFF2-40B4-BE49-F238E27FC236}">
                <a16:creationId xmlns:a16="http://schemas.microsoft.com/office/drawing/2014/main" id="{25CE963B-750B-4CA7-8D54-16B5155D2A18}"/>
              </a:ext>
            </a:extLst>
          </p:cNvPr>
          <p:cNvSpPr txBox="1"/>
          <p:nvPr/>
        </p:nvSpPr>
        <p:spPr>
          <a:xfrm>
            <a:off x="568496" y="1289447"/>
            <a:ext cx="11090104" cy="310753"/>
          </a:xfrm>
          <a:prstGeom prst="rect">
            <a:avLst/>
          </a:prstGeom>
        </p:spPr>
        <p:txBody>
          <a:bodyPr vert="horz" wrap="square" lIns="0" tIns="0" rIns="0" bIns="0" rtlCol="0">
            <a:spAutoFit/>
          </a:bodyPr>
          <a:lstStyle/>
          <a:p>
            <a:pPr marL="12700" algn="ctr">
              <a:lnSpc>
                <a:spcPct val="100000"/>
              </a:lnSpc>
            </a:pPr>
            <a:r>
              <a:rPr lang="en-US" sz="2000" b="1" spc="-25" dirty="0">
                <a:solidFill>
                  <a:schemeClr val="tx1">
                    <a:lumMod val="50000"/>
                    <a:lumOff val="50000"/>
                  </a:schemeClr>
                </a:solidFill>
                <a:latin typeface="Arial Nova" panose="020B0504020202020204" pitchFamily="34" charset="0"/>
                <a:cs typeface="Ebrima"/>
              </a:rPr>
              <a:t>Objective 3: </a:t>
            </a:r>
            <a:r>
              <a:rPr lang="en-US" sz="2000" spc="-25" dirty="0">
                <a:solidFill>
                  <a:schemeClr val="tx1">
                    <a:lumMod val="50000"/>
                    <a:lumOff val="50000"/>
                  </a:schemeClr>
                </a:solidFill>
                <a:latin typeface="Arial Nova" panose="020B0504020202020204" pitchFamily="34" charset="0"/>
                <a:cs typeface="Ebrima"/>
              </a:rPr>
              <a:t>To implement strategies for promotion and prevention in mental health</a:t>
            </a:r>
            <a:endParaRPr sz="2000" dirty="0">
              <a:solidFill>
                <a:schemeClr val="tx1">
                  <a:lumMod val="50000"/>
                  <a:lumOff val="50000"/>
                </a:schemeClr>
              </a:solidFill>
              <a:latin typeface="Arial Nova" panose="020B0504020202020204" pitchFamily="34" charset="0"/>
              <a:cs typeface="Ebrima"/>
            </a:endParaRPr>
          </a:p>
        </p:txBody>
      </p:sp>
    </p:spTree>
    <p:extLst>
      <p:ext uri="{BB962C8B-B14F-4D97-AF65-F5344CB8AC3E}">
        <p14:creationId xmlns:p14="http://schemas.microsoft.com/office/powerpoint/2010/main" val="2995079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39">
            <a:extLst>
              <a:ext uri="{FF2B5EF4-FFF2-40B4-BE49-F238E27FC236}">
                <a16:creationId xmlns:a16="http://schemas.microsoft.com/office/drawing/2014/main" id="{DE9488B5-0746-41E1-B04E-4DE505AE0481}"/>
              </a:ext>
            </a:extLst>
          </p:cNvPr>
          <p:cNvSpPr/>
          <p:nvPr/>
        </p:nvSpPr>
        <p:spPr>
          <a:xfrm>
            <a:off x="8923019" y="0"/>
            <a:ext cx="3172968" cy="1112519"/>
          </a:xfrm>
          <a:prstGeom prst="rect">
            <a:avLst/>
          </a:prstGeom>
          <a:blipFill>
            <a:blip r:embed="rId3" cstate="print"/>
            <a:stretch>
              <a:fillRect/>
            </a:stretch>
          </a:blipFill>
        </p:spPr>
        <p:txBody>
          <a:bodyPr wrap="square" lIns="0" tIns="0" rIns="0" bIns="0" rtlCol="0"/>
          <a:lstStyle/>
          <a:p>
            <a:endParaRPr/>
          </a:p>
        </p:txBody>
      </p:sp>
      <p:sp>
        <p:nvSpPr>
          <p:cNvPr id="17" name="object 3">
            <a:extLst>
              <a:ext uri="{FF2B5EF4-FFF2-40B4-BE49-F238E27FC236}">
                <a16:creationId xmlns:a16="http://schemas.microsoft.com/office/drawing/2014/main" id="{93BE778D-A605-442F-A443-CBDF55FDE2B9}"/>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Options for the Implementation</a:t>
            </a:r>
            <a:endParaRPr sz="2800" dirty="0">
              <a:solidFill>
                <a:schemeClr val="accent1"/>
              </a:solidFill>
              <a:latin typeface="Arial Nova" panose="020B0504020202020204" pitchFamily="34" charset="0"/>
              <a:cs typeface="Ebrima"/>
            </a:endParaRPr>
          </a:p>
        </p:txBody>
      </p:sp>
      <p:graphicFrame>
        <p:nvGraphicFramePr>
          <p:cNvPr id="2" name="Table 1">
            <a:extLst>
              <a:ext uri="{FF2B5EF4-FFF2-40B4-BE49-F238E27FC236}">
                <a16:creationId xmlns:a16="http://schemas.microsoft.com/office/drawing/2014/main" id="{AEA6E3E6-CF54-4CB7-A390-D73CF6054B4B}"/>
              </a:ext>
            </a:extLst>
          </p:cNvPr>
          <p:cNvGraphicFramePr>
            <a:graphicFrameLocks noGrp="1"/>
          </p:cNvGraphicFramePr>
          <p:nvPr>
            <p:extLst>
              <p:ext uri="{D42A27DB-BD31-4B8C-83A1-F6EECF244321}">
                <p14:modId xmlns:p14="http://schemas.microsoft.com/office/powerpoint/2010/main" val="3981220332"/>
              </p:ext>
            </p:extLst>
          </p:nvPr>
        </p:nvGraphicFramePr>
        <p:xfrm>
          <a:off x="457200" y="1841500"/>
          <a:ext cx="11201400" cy="4201638"/>
        </p:xfrm>
        <a:graphic>
          <a:graphicData uri="http://schemas.openxmlformats.org/drawingml/2006/table">
            <a:tbl>
              <a:tblPr firstRow="1" firstCol="1" bandRow="1">
                <a:tableStyleId>{5C22544A-7EE6-4342-B048-85BDC9FD1C3A}</a:tableStyleId>
              </a:tblPr>
              <a:tblGrid>
                <a:gridCol w="2895600">
                  <a:extLst>
                    <a:ext uri="{9D8B030D-6E8A-4147-A177-3AD203B41FA5}">
                      <a16:colId xmlns:a16="http://schemas.microsoft.com/office/drawing/2014/main" val="3805076368"/>
                    </a:ext>
                  </a:extLst>
                </a:gridCol>
                <a:gridCol w="8305800">
                  <a:extLst>
                    <a:ext uri="{9D8B030D-6E8A-4147-A177-3AD203B41FA5}">
                      <a16:colId xmlns:a16="http://schemas.microsoft.com/office/drawing/2014/main" val="2360393550"/>
                    </a:ext>
                  </a:extLst>
                </a:gridCol>
              </a:tblGrid>
              <a:tr h="337726">
                <a:tc>
                  <a:txBody>
                    <a:bodyPr/>
                    <a:lstStyle/>
                    <a:p>
                      <a:pPr marL="0" marR="0" algn="ctr">
                        <a:lnSpc>
                          <a:spcPct val="107000"/>
                        </a:lnSpc>
                        <a:spcBef>
                          <a:spcPts val="0"/>
                        </a:spcBef>
                        <a:spcAft>
                          <a:spcPts val="0"/>
                        </a:spcAft>
                      </a:pPr>
                      <a:r>
                        <a:rPr lang="en-US" sz="1800" dirty="0">
                          <a:solidFill>
                            <a:schemeClr val="tx1"/>
                          </a:solidFill>
                          <a:effectLst/>
                          <a:latin typeface="Arial Nova" panose="020B0504020202020204" pitchFamily="34" charset="0"/>
                        </a:rPr>
                        <a:t>Actions</a:t>
                      </a:r>
                      <a:endParaRPr lang="en-US" sz="18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nchor="ctr">
                    <a:solidFill>
                      <a:schemeClr val="tx2">
                        <a:lumMod val="40000"/>
                        <a:lumOff val="60000"/>
                      </a:schemeClr>
                    </a:solidFill>
                  </a:tcPr>
                </a:tc>
                <a:tc>
                  <a:txBody>
                    <a:bodyPr/>
                    <a:lstStyle/>
                    <a:p>
                      <a:pPr marL="0" marR="0" algn="ctr">
                        <a:lnSpc>
                          <a:spcPct val="107000"/>
                        </a:lnSpc>
                        <a:spcBef>
                          <a:spcPts val="0"/>
                        </a:spcBef>
                        <a:spcAft>
                          <a:spcPts val="0"/>
                        </a:spcAft>
                      </a:pPr>
                      <a:r>
                        <a:rPr lang="en-US" sz="1800" dirty="0">
                          <a:solidFill>
                            <a:schemeClr val="tx1"/>
                          </a:solidFill>
                          <a:effectLst/>
                          <a:latin typeface="Arial Nova" panose="020B0504020202020204" pitchFamily="34" charset="0"/>
                        </a:rPr>
                        <a:t>Options for implementation</a:t>
                      </a:r>
                      <a:endParaRPr lang="en-US" sz="18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nchor="ctr">
                    <a:solidFill>
                      <a:schemeClr val="tx2">
                        <a:lumMod val="40000"/>
                        <a:lumOff val="60000"/>
                      </a:schemeClr>
                    </a:solidFill>
                  </a:tcPr>
                </a:tc>
                <a:extLst>
                  <a:ext uri="{0D108BD9-81ED-4DB2-BD59-A6C34878D82A}">
                    <a16:rowId xmlns:a16="http://schemas.microsoft.com/office/drawing/2014/main" val="863140024"/>
                  </a:ext>
                </a:extLst>
              </a:tr>
              <a:tr h="1598699">
                <a:tc>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Suicide prevention: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Develop and implement comprehensive national strategies for the prevention of suicide, with special attention to groups identified as at increased risk of suicide, including lesbian, gay, bisexual and transgender persons, youth and other vulnerable groups of all ages based on local context.</a:t>
                      </a:r>
                    </a:p>
                  </a:txBody>
                  <a:tcPr marL="33697" marR="33697" marT="0" marB="0">
                    <a:solidFill>
                      <a:schemeClr val="tx2">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Increase public, political and media awareness of the magnitude of the problem, and the availability of effective prevention strategies. </a:t>
                      </a:r>
                    </a:p>
                    <a:p>
                      <a:pPr marL="0" marR="0">
                        <a:lnSpc>
                          <a:spcPct val="107000"/>
                        </a:lnSpc>
                        <a:spcBef>
                          <a:spcPts val="0"/>
                        </a:spcBef>
                        <a:spcAft>
                          <a:spcPts val="0"/>
                        </a:spcAft>
                      </a:pP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Restrict access to the means of self-harm and suicide (for instance, firearms and pesticides). </a:t>
                      </a:r>
                    </a:p>
                    <a:p>
                      <a:pPr marL="0" marR="0">
                        <a:lnSpc>
                          <a:spcPct val="107000"/>
                        </a:lnSpc>
                        <a:spcBef>
                          <a:spcPts val="0"/>
                        </a:spcBef>
                        <a:spcAft>
                          <a:spcPts val="0"/>
                        </a:spcAft>
                      </a:pP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Promote responsible media reporting in relation to cases of suicide. </a:t>
                      </a:r>
                    </a:p>
                    <a:p>
                      <a:pPr marL="0" marR="0">
                        <a:lnSpc>
                          <a:spcPct val="107000"/>
                        </a:lnSpc>
                        <a:spcBef>
                          <a:spcPts val="0"/>
                        </a:spcBef>
                        <a:spcAft>
                          <a:spcPts val="0"/>
                        </a:spcAft>
                      </a:pP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Promote workplace initiatives for suicide prevention. </a:t>
                      </a:r>
                    </a:p>
                    <a:p>
                      <a:pPr marL="0" marR="0">
                        <a:lnSpc>
                          <a:spcPct val="107000"/>
                        </a:lnSpc>
                        <a:spcBef>
                          <a:spcPts val="0"/>
                        </a:spcBef>
                        <a:spcAft>
                          <a:spcPts val="0"/>
                        </a:spcAft>
                      </a:pP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Improve health system responses to self-harm and suicide. </a:t>
                      </a:r>
                    </a:p>
                    <a:p>
                      <a:pPr marL="0" marR="0">
                        <a:lnSpc>
                          <a:spcPct val="107000"/>
                        </a:lnSpc>
                        <a:spcBef>
                          <a:spcPts val="0"/>
                        </a:spcBef>
                        <a:spcAft>
                          <a:spcPts val="0"/>
                        </a:spcAft>
                      </a:pP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Assess and manage self-harm/suicide and associated mental, neurological and substance use disorders (as outlined in the </a:t>
                      </a:r>
                      <a:r>
                        <a:rPr lang="en-US" sz="140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mhGAP</a:t>
                      </a: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Intervention Guide). </a:t>
                      </a:r>
                    </a:p>
                    <a:p>
                      <a:pPr marL="0" marR="0">
                        <a:lnSpc>
                          <a:spcPct val="107000"/>
                        </a:lnSpc>
                        <a:spcBef>
                          <a:spcPts val="0"/>
                        </a:spcBef>
                        <a:spcAft>
                          <a:spcPts val="0"/>
                        </a:spcAft>
                      </a:pP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Optimize psychosocial support from available community resources both for those who have attempted suicide as well as for families of people who have committed suicide.</a:t>
                      </a:r>
                    </a:p>
                    <a:p>
                      <a:pPr marL="0" marR="0">
                        <a:lnSpc>
                          <a:spcPct val="107000"/>
                        </a:lnSpc>
                        <a:spcBef>
                          <a:spcPts val="0"/>
                        </a:spcBef>
                        <a:spcAft>
                          <a:spcPts val="0"/>
                        </a:spcAft>
                      </a:pP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tc>
                <a:extLst>
                  <a:ext uri="{0D108BD9-81ED-4DB2-BD59-A6C34878D82A}">
                    <a16:rowId xmlns:a16="http://schemas.microsoft.com/office/drawing/2014/main" val="3554325250"/>
                  </a:ext>
                </a:extLst>
              </a:tr>
            </a:tbl>
          </a:graphicData>
        </a:graphic>
      </p:graphicFrame>
      <p:sp>
        <p:nvSpPr>
          <p:cNvPr id="7" name="object 3">
            <a:extLst>
              <a:ext uri="{FF2B5EF4-FFF2-40B4-BE49-F238E27FC236}">
                <a16:creationId xmlns:a16="http://schemas.microsoft.com/office/drawing/2014/main" id="{42326EE3-05E2-459D-A6ED-4E1444013490}"/>
              </a:ext>
            </a:extLst>
          </p:cNvPr>
          <p:cNvSpPr txBox="1"/>
          <p:nvPr/>
        </p:nvSpPr>
        <p:spPr>
          <a:xfrm>
            <a:off x="568496" y="1289447"/>
            <a:ext cx="11090104" cy="310753"/>
          </a:xfrm>
          <a:prstGeom prst="rect">
            <a:avLst/>
          </a:prstGeom>
        </p:spPr>
        <p:txBody>
          <a:bodyPr vert="horz" wrap="square" lIns="0" tIns="0" rIns="0" bIns="0" rtlCol="0">
            <a:spAutoFit/>
          </a:bodyPr>
          <a:lstStyle/>
          <a:p>
            <a:pPr marL="12700" algn="ctr">
              <a:lnSpc>
                <a:spcPct val="100000"/>
              </a:lnSpc>
            </a:pPr>
            <a:r>
              <a:rPr lang="en-US" sz="2000" b="1" spc="-25" dirty="0">
                <a:solidFill>
                  <a:schemeClr val="tx1">
                    <a:lumMod val="50000"/>
                    <a:lumOff val="50000"/>
                  </a:schemeClr>
                </a:solidFill>
                <a:latin typeface="Arial Nova" panose="020B0504020202020204" pitchFamily="34" charset="0"/>
                <a:cs typeface="Ebrima"/>
              </a:rPr>
              <a:t>Objective 3: </a:t>
            </a:r>
            <a:r>
              <a:rPr lang="en-US" sz="2000" spc="-25" dirty="0">
                <a:solidFill>
                  <a:schemeClr val="tx1">
                    <a:lumMod val="50000"/>
                    <a:lumOff val="50000"/>
                  </a:schemeClr>
                </a:solidFill>
                <a:latin typeface="Arial Nova" panose="020B0504020202020204" pitchFamily="34" charset="0"/>
                <a:cs typeface="Ebrima"/>
              </a:rPr>
              <a:t>To implement strategies for promotion and prevention in mental health</a:t>
            </a:r>
            <a:endParaRPr sz="2000" dirty="0">
              <a:solidFill>
                <a:schemeClr val="tx1">
                  <a:lumMod val="50000"/>
                  <a:lumOff val="50000"/>
                </a:schemeClr>
              </a:solidFill>
              <a:latin typeface="Arial Nova" panose="020B0504020202020204" pitchFamily="34" charset="0"/>
              <a:cs typeface="Ebrima"/>
            </a:endParaRPr>
          </a:p>
        </p:txBody>
      </p:sp>
    </p:spTree>
    <p:extLst>
      <p:ext uri="{BB962C8B-B14F-4D97-AF65-F5344CB8AC3E}">
        <p14:creationId xmlns:p14="http://schemas.microsoft.com/office/powerpoint/2010/main" val="2636375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39">
            <a:extLst>
              <a:ext uri="{FF2B5EF4-FFF2-40B4-BE49-F238E27FC236}">
                <a16:creationId xmlns:a16="http://schemas.microsoft.com/office/drawing/2014/main" id="{DE9488B5-0746-41E1-B04E-4DE505AE0481}"/>
              </a:ext>
            </a:extLst>
          </p:cNvPr>
          <p:cNvSpPr/>
          <p:nvPr/>
        </p:nvSpPr>
        <p:spPr>
          <a:xfrm>
            <a:off x="8923019" y="0"/>
            <a:ext cx="3172968" cy="1112519"/>
          </a:xfrm>
          <a:prstGeom prst="rect">
            <a:avLst/>
          </a:prstGeom>
          <a:blipFill>
            <a:blip r:embed="rId3" cstate="print"/>
            <a:stretch>
              <a:fillRect/>
            </a:stretch>
          </a:blipFill>
        </p:spPr>
        <p:txBody>
          <a:bodyPr wrap="square" lIns="0" tIns="0" rIns="0" bIns="0" rtlCol="0"/>
          <a:lstStyle/>
          <a:p>
            <a:endParaRPr/>
          </a:p>
        </p:txBody>
      </p:sp>
      <p:sp>
        <p:nvSpPr>
          <p:cNvPr id="17" name="object 3">
            <a:extLst>
              <a:ext uri="{FF2B5EF4-FFF2-40B4-BE49-F238E27FC236}">
                <a16:creationId xmlns:a16="http://schemas.microsoft.com/office/drawing/2014/main" id="{93BE778D-A605-442F-A443-CBDF55FDE2B9}"/>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Options for the Implementation</a:t>
            </a:r>
            <a:endParaRPr sz="2800" dirty="0">
              <a:solidFill>
                <a:schemeClr val="accent1"/>
              </a:solidFill>
              <a:latin typeface="Arial Nova" panose="020B0504020202020204" pitchFamily="34" charset="0"/>
              <a:cs typeface="Ebrima"/>
            </a:endParaRPr>
          </a:p>
        </p:txBody>
      </p:sp>
      <p:graphicFrame>
        <p:nvGraphicFramePr>
          <p:cNvPr id="2" name="Table 1">
            <a:extLst>
              <a:ext uri="{FF2B5EF4-FFF2-40B4-BE49-F238E27FC236}">
                <a16:creationId xmlns:a16="http://schemas.microsoft.com/office/drawing/2014/main" id="{AEA6E3E6-CF54-4CB7-A390-D73CF6054B4B}"/>
              </a:ext>
            </a:extLst>
          </p:cNvPr>
          <p:cNvGraphicFramePr>
            <a:graphicFrameLocks noGrp="1"/>
          </p:cNvGraphicFramePr>
          <p:nvPr>
            <p:extLst>
              <p:ext uri="{D42A27DB-BD31-4B8C-83A1-F6EECF244321}">
                <p14:modId xmlns:p14="http://schemas.microsoft.com/office/powerpoint/2010/main" val="1281586366"/>
              </p:ext>
            </p:extLst>
          </p:nvPr>
        </p:nvGraphicFramePr>
        <p:xfrm>
          <a:off x="457200" y="1841500"/>
          <a:ext cx="11201400" cy="3516790"/>
        </p:xfrm>
        <a:graphic>
          <a:graphicData uri="http://schemas.openxmlformats.org/drawingml/2006/table">
            <a:tbl>
              <a:tblPr firstRow="1" firstCol="1" bandRow="1">
                <a:tableStyleId>{5C22544A-7EE6-4342-B048-85BDC9FD1C3A}</a:tableStyleId>
              </a:tblPr>
              <a:tblGrid>
                <a:gridCol w="2895600">
                  <a:extLst>
                    <a:ext uri="{9D8B030D-6E8A-4147-A177-3AD203B41FA5}">
                      <a16:colId xmlns:a16="http://schemas.microsoft.com/office/drawing/2014/main" val="3805076368"/>
                    </a:ext>
                  </a:extLst>
                </a:gridCol>
                <a:gridCol w="8305800">
                  <a:extLst>
                    <a:ext uri="{9D8B030D-6E8A-4147-A177-3AD203B41FA5}">
                      <a16:colId xmlns:a16="http://schemas.microsoft.com/office/drawing/2014/main" val="2360393550"/>
                    </a:ext>
                  </a:extLst>
                </a:gridCol>
              </a:tblGrid>
              <a:tr h="337726">
                <a:tc>
                  <a:txBody>
                    <a:bodyPr/>
                    <a:lstStyle/>
                    <a:p>
                      <a:pPr marL="0" marR="0" algn="ctr">
                        <a:lnSpc>
                          <a:spcPct val="107000"/>
                        </a:lnSpc>
                        <a:spcBef>
                          <a:spcPts val="0"/>
                        </a:spcBef>
                        <a:spcAft>
                          <a:spcPts val="0"/>
                        </a:spcAft>
                      </a:pPr>
                      <a:r>
                        <a:rPr lang="en-US" sz="1800" dirty="0">
                          <a:solidFill>
                            <a:schemeClr val="tx1"/>
                          </a:solidFill>
                          <a:effectLst/>
                          <a:latin typeface="Arial Nova" panose="020B0504020202020204" pitchFamily="34" charset="0"/>
                        </a:rPr>
                        <a:t>Actions</a:t>
                      </a:r>
                      <a:endParaRPr lang="en-US" sz="18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nchor="ctr">
                    <a:solidFill>
                      <a:schemeClr val="tx2">
                        <a:lumMod val="40000"/>
                        <a:lumOff val="60000"/>
                      </a:schemeClr>
                    </a:solidFill>
                  </a:tcPr>
                </a:tc>
                <a:tc>
                  <a:txBody>
                    <a:bodyPr/>
                    <a:lstStyle/>
                    <a:p>
                      <a:pPr marL="0" marR="0" algn="ctr">
                        <a:lnSpc>
                          <a:spcPct val="107000"/>
                        </a:lnSpc>
                        <a:spcBef>
                          <a:spcPts val="0"/>
                        </a:spcBef>
                        <a:spcAft>
                          <a:spcPts val="0"/>
                        </a:spcAft>
                      </a:pPr>
                      <a:r>
                        <a:rPr lang="en-US" sz="1800" dirty="0">
                          <a:solidFill>
                            <a:schemeClr val="tx1"/>
                          </a:solidFill>
                          <a:effectLst/>
                          <a:latin typeface="Arial Nova" panose="020B0504020202020204" pitchFamily="34" charset="0"/>
                        </a:rPr>
                        <a:t>Options for implementation</a:t>
                      </a:r>
                      <a:endParaRPr lang="en-US" sz="18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nchor="ctr">
                    <a:solidFill>
                      <a:schemeClr val="tx2">
                        <a:lumMod val="40000"/>
                        <a:lumOff val="60000"/>
                      </a:schemeClr>
                    </a:solidFill>
                  </a:tcPr>
                </a:tc>
                <a:extLst>
                  <a:ext uri="{0D108BD9-81ED-4DB2-BD59-A6C34878D82A}">
                    <a16:rowId xmlns:a16="http://schemas.microsoft.com/office/drawing/2014/main" val="863140024"/>
                  </a:ext>
                </a:extLst>
              </a:tr>
              <a:tr h="1598699">
                <a:tc>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Information systems: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Integrate mental health into the routine health information system and identify, collate, routinely report and use core mental health data disaggregated by sex and age (including on completed and attempted suicides) to improve mental health service delivery, promotion and prevention strategies and to feed into the Global Mental Health Observatory (as a part of WHO’s Global Health Observatory).</a:t>
                      </a:r>
                    </a:p>
                  </a:txBody>
                  <a:tcPr marL="33697" marR="33697" marT="0" marB="0">
                    <a:solidFill>
                      <a:schemeClr val="tx2">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Establish an active surveillance system for mental health and suicide monitoring, ensuring that records are disaggregated by facility, sex, age and other relevant variables. </a:t>
                      </a:r>
                    </a:p>
                    <a:p>
                      <a:pPr marL="0" marR="0">
                        <a:lnSpc>
                          <a:spcPct val="107000"/>
                        </a:lnSpc>
                        <a:spcBef>
                          <a:spcPts val="0"/>
                        </a:spcBef>
                        <a:spcAft>
                          <a:spcPts val="0"/>
                        </a:spcAft>
                      </a:pP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Embed mental health information needs and indicators, including risk factors and disabilities, within national population-based surveys and health information systems. </a:t>
                      </a:r>
                    </a:p>
                    <a:p>
                      <a:pPr marL="0" marR="0">
                        <a:lnSpc>
                          <a:spcPct val="107000"/>
                        </a:lnSpc>
                        <a:spcBef>
                          <a:spcPts val="0"/>
                        </a:spcBef>
                        <a:spcAft>
                          <a:spcPts val="0"/>
                        </a:spcAft>
                      </a:pP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Collect detailed data from secondary and tertiary services in addition to routine data collected through the national health information system. </a:t>
                      </a:r>
                    </a:p>
                    <a:p>
                      <a:pPr marL="0" marR="0">
                        <a:lnSpc>
                          <a:spcPct val="107000"/>
                        </a:lnSpc>
                        <a:spcBef>
                          <a:spcPts val="0"/>
                        </a:spcBef>
                        <a:spcAft>
                          <a:spcPts val="0"/>
                        </a:spcAft>
                      </a:pP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Include mental health indicators within information systems of other sectors.</a:t>
                      </a:r>
                    </a:p>
                    <a:p>
                      <a:pPr marL="0" marR="0">
                        <a:lnSpc>
                          <a:spcPct val="107000"/>
                        </a:lnSpc>
                        <a:spcBef>
                          <a:spcPts val="0"/>
                        </a:spcBef>
                        <a:spcAft>
                          <a:spcPts val="0"/>
                        </a:spcAft>
                      </a:pPr>
                      <a:endParaRPr lang="en-US" sz="14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tc>
                <a:extLst>
                  <a:ext uri="{0D108BD9-81ED-4DB2-BD59-A6C34878D82A}">
                    <a16:rowId xmlns:a16="http://schemas.microsoft.com/office/drawing/2014/main" val="3554325250"/>
                  </a:ext>
                </a:extLst>
              </a:tr>
            </a:tbl>
          </a:graphicData>
        </a:graphic>
      </p:graphicFrame>
      <p:sp>
        <p:nvSpPr>
          <p:cNvPr id="6" name="object 3">
            <a:extLst>
              <a:ext uri="{FF2B5EF4-FFF2-40B4-BE49-F238E27FC236}">
                <a16:creationId xmlns:a16="http://schemas.microsoft.com/office/drawing/2014/main" id="{C246D382-4555-4C94-87AC-A35BEB85E784}"/>
              </a:ext>
            </a:extLst>
          </p:cNvPr>
          <p:cNvSpPr txBox="1"/>
          <p:nvPr/>
        </p:nvSpPr>
        <p:spPr>
          <a:xfrm>
            <a:off x="568496" y="1289447"/>
            <a:ext cx="11090104" cy="310753"/>
          </a:xfrm>
          <a:prstGeom prst="rect">
            <a:avLst/>
          </a:prstGeom>
        </p:spPr>
        <p:txBody>
          <a:bodyPr vert="horz" wrap="square" lIns="0" tIns="0" rIns="0" bIns="0" rtlCol="0">
            <a:spAutoFit/>
          </a:bodyPr>
          <a:lstStyle/>
          <a:p>
            <a:pPr marL="12700" algn="ctr">
              <a:lnSpc>
                <a:spcPct val="100000"/>
              </a:lnSpc>
            </a:pPr>
            <a:r>
              <a:rPr lang="en-US" sz="2000" b="1" spc="-25" dirty="0">
                <a:solidFill>
                  <a:schemeClr val="tx1">
                    <a:lumMod val="50000"/>
                    <a:lumOff val="50000"/>
                  </a:schemeClr>
                </a:solidFill>
                <a:latin typeface="Arial Nova" panose="020B0504020202020204" pitchFamily="34" charset="0"/>
                <a:cs typeface="Ebrima"/>
              </a:rPr>
              <a:t>Objective 4: </a:t>
            </a:r>
            <a:r>
              <a:rPr lang="en-US" sz="2000" spc="-25" dirty="0">
                <a:solidFill>
                  <a:schemeClr val="tx1">
                    <a:lumMod val="50000"/>
                    <a:lumOff val="50000"/>
                  </a:schemeClr>
                </a:solidFill>
                <a:latin typeface="Arial Nova" panose="020B0504020202020204" pitchFamily="34" charset="0"/>
                <a:cs typeface="Ebrima"/>
              </a:rPr>
              <a:t>To strengthen information systems, evidence and research for mental health</a:t>
            </a:r>
            <a:endParaRPr sz="2000" dirty="0">
              <a:solidFill>
                <a:schemeClr val="tx1">
                  <a:lumMod val="50000"/>
                  <a:lumOff val="50000"/>
                </a:schemeClr>
              </a:solidFill>
              <a:latin typeface="Arial Nova" panose="020B0504020202020204" pitchFamily="34" charset="0"/>
              <a:cs typeface="Ebrima"/>
            </a:endParaRPr>
          </a:p>
        </p:txBody>
      </p:sp>
    </p:spTree>
    <p:extLst>
      <p:ext uri="{BB962C8B-B14F-4D97-AF65-F5344CB8AC3E}">
        <p14:creationId xmlns:p14="http://schemas.microsoft.com/office/powerpoint/2010/main" val="35822345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39">
            <a:extLst>
              <a:ext uri="{FF2B5EF4-FFF2-40B4-BE49-F238E27FC236}">
                <a16:creationId xmlns:a16="http://schemas.microsoft.com/office/drawing/2014/main" id="{DE9488B5-0746-41E1-B04E-4DE505AE0481}"/>
              </a:ext>
            </a:extLst>
          </p:cNvPr>
          <p:cNvSpPr/>
          <p:nvPr/>
        </p:nvSpPr>
        <p:spPr>
          <a:xfrm>
            <a:off x="8923019" y="0"/>
            <a:ext cx="3172968" cy="1112519"/>
          </a:xfrm>
          <a:prstGeom prst="rect">
            <a:avLst/>
          </a:prstGeom>
          <a:blipFill>
            <a:blip r:embed="rId3" cstate="print"/>
            <a:stretch>
              <a:fillRect/>
            </a:stretch>
          </a:blipFill>
        </p:spPr>
        <p:txBody>
          <a:bodyPr wrap="square" lIns="0" tIns="0" rIns="0" bIns="0" rtlCol="0"/>
          <a:lstStyle/>
          <a:p>
            <a:endParaRPr/>
          </a:p>
        </p:txBody>
      </p:sp>
      <p:sp>
        <p:nvSpPr>
          <p:cNvPr id="17" name="object 3">
            <a:extLst>
              <a:ext uri="{FF2B5EF4-FFF2-40B4-BE49-F238E27FC236}">
                <a16:creationId xmlns:a16="http://schemas.microsoft.com/office/drawing/2014/main" id="{93BE778D-A605-442F-A443-CBDF55FDE2B9}"/>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Options for the Implementation</a:t>
            </a:r>
            <a:endParaRPr sz="2800" dirty="0">
              <a:solidFill>
                <a:schemeClr val="accent1"/>
              </a:solidFill>
              <a:latin typeface="Arial Nova" panose="020B0504020202020204" pitchFamily="34" charset="0"/>
              <a:cs typeface="Ebrima"/>
            </a:endParaRPr>
          </a:p>
        </p:txBody>
      </p:sp>
      <p:graphicFrame>
        <p:nvGraphicFramePr>
          <p:cNvPr id="2" name="Table 1">
            <a:extLst>
              <a:ext uri="{FF2B5EF4-FFF2-40B4-BE49-F238E27FC236}">
                <a16:creationId xmlns:a16="http://schemas.microsoft.com/office/drawing/2014/main" id="{AEA6E3E6-CF54-4CB7-A390-D73CF6054B4B}"/>
              </a:ext>
            </a:extLst>
          </p:cNvPr>
          <p:cNvGraphicFramePr>
            <a:graphicFrameLocks noGrp="1"/>
          </p:cNvGraphicFramePr>
          <p:nvPr>
            <p:extLst>
              <p:ext uri="{D42A27DB-BD31-4B8C-83A1-F6EECF244321}">
                <p14:modId xmlns:p14="http://schemas.microsoft.com/office/powerpoint/2010/main" val="997694084"/>
              </p:ext>
            </p:extLst>
          </p:nvPr>
        </p:nvGraphicFramePr>
        <p:xfrm>
          <a:off x="457200" y="1841500"/>
          <a:ext cx="11201400" cy="4512534"/>
        </p:xfrm>
        <a:graphic>
          <a:graphicData uri="http://schemas.openxmlformats.org/drawingml/2006/table">
            <a:tbl>
              <a:tblPr firstRow="1" firstCol="1" bandRow="1">
                <a:tableStyleId>{5C22544A-7EE6-4342-B048-85BDC9FD1C3A}</a:tableStyleId>
              </a:tblPr>
              <a:tblGrid>
                <a:gridCol w="2438400">
                  <a:extLst>
                    <a:ext uri="{9D8B030D-6E8A-4147-A177-3AD203B41FA5}">
                      <a16:colId xmlns:a16="http://schemas.microsoft.com/office/drawing/2014/main" val="3805076368"/>
                    </a:ext>
                  </a:extLst>
                </a:gridCol>
                <a:gridCol w="8763000">
                  <a:extLst>
                    <a:ext uri="{9D8B030D-6E8A-4147-A177-3AD203B41FA5}">
                      <a16:colId xmlns:a16="http://schemas.microsoft.com/office/drawing/2014/main" val="2360393550"/>
                    </a:ext>
                  </a:extLst>
                </a:gridCol>
              </a:tblGrid>
              <a:tr h="337726">
                <a:tc>
                  <a:txBody>
                    <a:bodyPr/>
                    <a:lstStyle/>
                    <a:p>
                      <a:pPr marL="0" marR="0" algn="ctr">
                        <a:lnSpc>
                          <a:spcPct val="107000"/>
                        </a:lnSpc>
                        <a:spcBef>
                          <a:spcPts val="0"/>
                        </a:spcBef>
                        <a:spcAft>
                          <a:spcPts val="0"/>
                        </a:spcAft>
                      </a:pPr>
                      <a:r>
                        <a:rPr lang="en-US" sz="1800" dirty="0">
                          <a:solidFill>
                            <a:schemeClr val="tx1"/>
                          </a:solidFill>
                          <a:effectLst/>
                          <a:latin typeface="Arial Nova" panose="020B0504020202020204" pitchFamily="34" charset="0"/>
                        </a:rPr>
                        <a:t>Actions</a:t>
                      </a:r>
                      <a:endParaRPr lang="en-US" sz="18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nchor="ctr">
                    <a:solidFill>
                      <a:schemeClr val="tx2">
                        <a:lumMod val="40000"/>
                        <a:lumOff val="60000"/>
                      </a:schemeClr>
                    </a:solidFill>
                  </a:tcPr>
                </a:tc>
                <a:tc>
                  <a:txBody>
                    <a:bodyPr/>
                    <a:lstStyle/>
                    <a:p>
                      <a:pPr marL="0" marR="0" algn="ctr">
                        <a:lnSpc>
                          <a:spcPct val="107000"/>
                        </a:lnSpc>
                        <a:spcBef>
                          <a:spcPts val="0"/>
                        </a:spcBef>
                        <a:spcAft>
                          <a:spcPts val="0"/>
                        </a:spcAft>
                      </a:pPr>
                      <a:r>
                        <a:rPr lang="en-US" sz="1800" dirty="0">
                          <a:solidFill>
                            <a:schemeClr val="tx1"/>
                          </a:solidFill>
                          <a:effectLst/>
                          <a:latin typeface="Arial Nova" panose="020B0504020202020204" pitchFamily="34" charset="0"/>
                        </a:rPr>
                        <a:t>Options for implementation</a:t>
                      </a:r>
                      <a:endParaRPr lang="en-US" sz="18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33697" marR="33697" marT="0" marB="0" anchor="ctr">
                    <a:solidFill>
                      <a:schemeClr val="tx2">
                        <a:lumMod val="40000"/>
                        <a:lumOff val="60000"/>
                      </a:schemeClr>
                    </a:solidFill>
                  </a:tcPr>
                </a:tc>
                <a:extLst>
                  <a:ext uri="{0D108BD9-81ED-4DB2-BD59-A6C34878D82A}">
                    <a16:rowId xmlns:a16="http://schemas.microsoft.com/office/drawing/2014/main" val="863140024"/>
                  </a:ext>
                </a:extLst>
              </a:tr>
              <a:tr h="1598699">
                <a:tc>
                  <a:txBody>
                    <a:bodyPr/>
                    <a:lstStyle/>
                    <a:p>
                      <a:pPr marL="0" marR="0">
                        <a:lnSpc>
                          <a:spcPct val="107000"/>
                        </a:lnSpc>
                        <a:spcBef>
                          <a:spcPts val="0"/>
                        </a:spcBef>
                        <a:spcAft>
                          <a:spcPts val="0"/>
                        </a:spcAft>
                      </a:pPr>
                      <a:r>
                        <a:rPr lang="en-US" sz="13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Evidence and research</a:t>
                      </a:r>
                      <a:r>
                        <a:rPr lang="en-US" sz="13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Improve research capacity and academic collaboration on national priorities for research in mental health, particularly operational research with direct relevance to service development and implementation and the exercise of human rights by persons with mental disorders, including the establishment of </a:t>
                      </a:r>
                      <a:r>
                        <a:rPr lang="en-US" sz="1300" b="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centres</a:t>
                      </a:r>
                      <a:r>
                        <a:rPr lang="en-US" sz="13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of excellence with clear standards, with the inputs of all relevant stakeholders including persons with mental disorders and psychosocial disabilities.</a:t>
                      </a:r>
                    </a:p>
                  </a:txBody>
                  <a:tcPr marL="33697" marR="33697" marT="0" marB="0">
                    <a:solidFill>
                      <a:schemeClr val="tx2">
                        <a:lumMod val="40000"/>
                        <a:lumOff val="60000"/>
                      </a:schemeClr>
                    </a:solidFill>
                  </a:tcPr>
                </a:tc>
                <a:tc>
                  <a:txBody>
                    <a:bodyPr/>
                    <a:lstStyle/>
                    <a:p>
                      <a:pPr marL="0" marR="0">
                        <a:lnSpc>
                          <a:spcPct val="107000"/>
                        </a:lnSpc>
                        <a:spcBef>
                          <a:spcPts val="0"/>
                        </a:spcBef>
                        <a:spcAft>
                          <a:spcPts val="0"/>
                        </a:spcAft>
                      </a:pPr>
                      <a:r>
                        <a:rPr lang="en-US" sz="13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Develop a prioritized national research agenda in the area of mental health, based on consultation with all stakeholders. </a:t>
                      </a:r>
                    </a:p>
                    <a:p>
                      <a:pPr marL="0" marR="0">
                        <a:lnSpc>
                          <a:spcPct val="107000"/>
                        </a:lnSpc>
                        <a:spcBef>
                          <a:spcPts val="0"/>
                        </a:spcBef>
                        <a:spcAft>
                          <a:spcPts val="0"/>
                        </a:spcAft>
                      </a:pPr>
                      <a:endParaRPr lang="en-US" sz="6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3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Improve research capacity to assess needs and to evaluate services and </a:t>
                      </a:r>
                      <a:r>
                        <a:rPr lang="en-US" sz="130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programmes</a:t>
                      </a:r>
                      <a:r>
                        <a:rPr lang="en-US" sz="13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a:t>
                      </a:r>
                    </a:p>
                    <a:p>
                      <a:pPr marL="0" marR="0">
                        <a:lnSpc>
                          <a:spcPct val="107000"/>
                        </a:lnSpc>
                        <a:spcBef>
                          <a:spcPts val="0"/>
                        </a:spcBef>
                        <a:spcAft>
                          <a:spcPts val="0"/>
                        </a:spcAft>
                      </a:pPr>
                      <a:endParaRPr lang="en-US" sz="6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3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Enable strengthened cooperation between universities, institutes and health services in the field of mental health research. </a:t>
                      </a:r>
                    </a:p>
                    <a:p>
                      <a:pPr marL="0" marR="0">
                        <a:lnSpc>
                          <a:spcPct val="107000"/>
                        </a:lnSpc>
                        <a:spcBef>
                          <a:spcPts val="0"/>
                        </a:spcBef>
                        <a:spcAft>
                          <a:spcPts val="0"/>
                        </a:spcAft>
                      </a:pPr>
                      <a:endParaRPr lang="en-US" sz="6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3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Conduct research, in different cultural contexts, on local understandings and expressions of mental distress, harmful (for instance, human rights violations and discrimination) or protective (for instance, social supports and traditional customs) practices, as well as the efficacy of interventions for treatment and recovery, prevention and promotion. </a:t>
                      </a:r>
                    </a:p>
                    <a:p>
                      <a:pPr marL="0" marR="0">
                        <a:lnSpc>
                          <a:spcPct val="107000"/>
                        </a:lnSpc>
                        <a:spcBef>
                          <a:spcPts val="0"/>
                        </a:spcBef>
                        <a:spcAft>
                          <a:spcPts val="0"/>
                        </a:spcAft>
                      </a:pPr>
                      <a:endParaRPr lang="en-US" sz="6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3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Develop methods for characterizing mental health disparities that occur among diverse subpopulations in countries including factors such as race/ethnicity, sex, socioeconomic status and geography (urban versus rural). </a:t>
                      </a:r>
                    </a:p>
                    <a:p>
                      <a:pPr marL="0" marR="0">
                        <a:lnSpc>
                          <a:spcPct val="107000"/>
                        </a:lnSpc>
                        <a:spcBef>
                          <a:spcPts val="0"/>
                        </a:spcBef>
                        <a:spcAft>
                          <a:spcPts val="0"/>
                        </a:spcAft>
                      </a:pPr>
                      <a:endParaRPr lang="en-US" sz="6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3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Strengthen collaboration between national, regional and international research </a:t>
                      </a:r>
                      <a:r>
                        <a:rPr lang="en-US" sz="1300" dirty="0" err="1">
                          <a:solidFill>
                            <a:schemeClr val="tx1"/>
                          </a:solidFill>
                          <a:effectLst/>
                          <a:latin typeface="Arial Nova" panose="020B0504020202020204" pitchFamily="34" charset="0"/>
                          <a:ea typeface="Calibri" panose="020F0502020204030204" pitchFamily="34" charset="0"/>
                          <a:cs typeface="Arial" panose="020B0604020202020204" pitchFamily="34" charset="0"/>
                        </a:rPr>
                        <a:t>centres</a:t>
                      </a:r>
                      <a:r>
                        <a:rPr lang="en-US" sz="13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for mutual interdisciplinary exchange of research and resources between countries. </a:t>
                      </a:r>
                    </a:p>
                    <a:p>
                      <a:pPr marL="0" marR="0">
                        <a:lnSpc>
                          <a:spcPct val="107000"/>
                        </a:lnSpc>
                        <a:spcBef>
                          <a:spcPts val="0"/>
                        </a:spcBef>
                        <a:spcAft>
                          <a:spcPts val="0"/>
                        </a:spcAft>
                      </a:pPr>
                      <a:endParaRPr lang="en-US" sz="60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30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Promote high ethical standards in mental health research, ensuring that: research is conducted only with the free and informed consent of the person concerned; researchers do not receive any privileges, compensation or remuneration in exchange for encouraging or recruiting people to participate in the research; research is not undertaken if it is potentially harmful or dangerous; and all research is approved by an independent ethics committee functioning according to national and international norms and standards.</a:t>
                      </a:r>
                    </a:p>
                  </a:txBody>
                  <a:tcPr marL="33697" marR="33697" marT="0" marB="0"/>
                </a:tc>
                <a:extLst>
                  <a:ext uri="{0D108BD9-81ED-4DB2-BD59-A6C34878D82A}">
                    <a16:rowId xmlns:a16="http://schemas.microsoft.com/office/drawing/2014/main" val="3554325250"/>
                  </a:ext>
                </a:extLst>
              </a:tr>
            </a:tbl>
          </a:graphicData>
        </a:graphic>
      </p:graphicFrame>
      <p:sp>
        <p:nvSpPr>
          <p:cNvPr id="6" name="object 3">
            <a:extLst>
              <a:ext uri="{FF2B5EF4-FFF2-40B4-BE49-F238E27FC236}">
                <a16:creationId xmlns:a16="http://schemas.microsoft.com/office/drawing/2014/main" id="{C246D382-4555-4C94-87AC-A35BEB85E784}"/>
              </a:ext>
            </a:extLst>
          </p:cNvPr>
          <p:cNvSpPr txBox="1"/>
          <p:nvPr/>
        </p:nvSpPr>
        <p:spPr>
          <a:xfrm>
            <a:off x="568496" y="1289447"/>
            <a:ext cx="11090104" cy="310753"/>
          </a:xfrm>
          <a:prstGeom prst="rect">
            <a:avLst/>
          </a:prstGeom>
        </p:spPr>
        <p:txBody>
          <a:bodyPr vert="horz" wrap="square" lIns="0" tIns="0" rIns="0" bIns="0" rtlCol="0">
            <a:spAutoFit/>
          </a:bodyPr>
          <a:lstStyle/>
          <a:p>
            <a:pPr marL="12700" algn="ctr">
              <a:lnSpc>
                <a:spcPct val="100000"/>
              </a:lnSpc>
            </a:pPr>
            <a:r>
              <a:rPr lang="en-US" sz="2000" b="1" spc="-25" dirty="0">
                <a:solidFill>
                  <a:schemeClr val="tx1">
                    <a:lumMod val="50000"/>
                    <a:lumOff val="50000"/>
                  </a:schemeClr>
                </a:solidFill>
                <a:latin typeface="Arial Nova" panose="020B0504020202020204" pitchFamily="34" charset="0"/>
                <a:cs typeface="Ebrima"/>
              </a:rPr>
              <a:t>Objective 4: </a:t>
            </a:r>
            <a:r>
              <a:rPr lang="en-US" sz="2000" spc="-25" dirty="0">
                <a:solidFill>
                  <a:schemeClr val="tx1">
                    <a:lumMod val="50000"/>
                    <a:lumOff val="50000"/>
                  </a:schemeClr>
                </a:solidFill>
                <a:latin typeface="Arial Nova" panose="020B0504020202020204" pitchFamily="34" charset="0"/>
                <a:cs typeface="Ebrima"/>
              </a:rPr>
              <a:t>To strengthen information systems, evidence and research for mental health</a:t>
            </a:r>
            <a:endParaRPr sz="2000" dirty="0">
              <a:solidFill>
                <a:schemeClr val="tx1">
                  <a:lumMod val="50000"/>
                  <a:lumOff val="50000"/>
                </a:schemeClr>
              </a:solidFill>
              <a:latin typeface="Arial Nova" panose="020B0504020202020204" pitchFamily="34" charset="0"/>
              <a:cs typeface="Ebrima"/>
            </a:endParaRPr>
          </a:p>
        </p:txBody>
      </p:sp>
    </p:spTree>
    <p:extLst>
      <p:ext uri="{BB962C8B-B14F-4D97-AF65-F5344CB8AC3E}">
        <p14:creationId xmlns:p14="http://schemas.microsoft.com/office/powerpoint/2010/main" val="3563242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9070847" y="379475"/>
            <a:ext cx="2634996" cy="694944"/>
          </a:xfrm>
          <a:prstGeom prst="rect">
            <a:avLst/>
          </a:prstGeom>
          <a:blipFill>
            <a:blip r:embed="rId3" cstate="print"/>
            <a:stretch>
              <a:fillRect/>
            </a:stretch>
          </a:blipFill>
        </p:spPr>
        <p:txBody>
          <a:bodyPr wrap="square" lIns="0" tIns="0" rIns="0" bIns="0" rtlCol="0"/>
          <a:lstStyle/>
          <a:p>
            <a:endParaRPr/>
          </a:p>
        </p:txBody>
      </p:sp>
      <p:sp>
        <p:nvSpPr>
          <p:cNvPr id="37" name="object 37"/>
          <p:cNvSpPr/>
          <p:nvPr/>
        </p:nvSpPr>
        <p:spPr>
          <a:xfrm>
            <a:off x="9273540" y="277368"/>
            <a:ext cx="2432685" cy="721360"/>
          </a:xfrm>
          <a:custGeom>
            <a:avLst/>
            <a:gdLst/>
            <a:ahLst/>
            <a:cxnLst/>
            <a:rect l="l" t="t" r="r" b="b"/>
            <a:pathLst>
              <a:path w="2432684" h="721360">
                <a:moveTo>
                  <a:pt x="0" y="720851"/>
                </a:moveTo>
                <a:lnTo>
                  <a:pt x="2432304" y="720851"/>
                </a:lnTo>
                <a:lnTo>
                  <a:pt x="2432304" y="0"/>
                </a:lnTo>
                <a:lnTo>
                  <a:pt x="0" y="0"/>
                </a:lnTo>
                <a:lnTo>
                  <a:pt x="0" y="720851"/>
                </a:lnTo>
                <a:close/>
              </a:path>
            </a:pathLst>
          </a:custGeom>
          <a:solidFill>
            <a:srgbClr val="FFFFFF"/>
          </a:solidFill>
        </p:spPr>
        <p:txBody>
          <a:bodyPr wrap="square" lIns="0" tIns="0" rIns="0" bIns="0" rtlCol="0"/>
          <a:lstStyle/>
          <a:p>
            <a:endParaRPr/>
          </a:p>
        </p:txBody>
      </p:sp>
      <p:sp>
        <p:nvSpPr>
          <p:cNvPr id="38" name="object 38"/>
          <p:cNvSpPr/>
          <p:nvPr/>
        </p:nvSpPr>
        <p:spPr>
          <a:xfrm>
            <a:off x="9273540" y="277368"/>
            <a:ext cx="2432685" cy="721360"/>
          </a:xfrm>
          <a:custGeom>
            <a:avLst/>
            <a:gdLst/>
            <a:ahLst/>
            <a:cxnLst/>
            <a:rect l="l" t="t" r="r" b="b"/>
            <a:pathLst>
              <a:path w="2432684" h="721360">
                <a:moveTo>
                  <a:pt x="0" y="720851"/>
                </a:moveTo>
                <a:lnTo>
                  <a:pt x="2432304" y="720851"/>
                </a:lnTo>
                <a:lnTo>
                  <a:pt x="2432304" y="0"/>
                </a:lnTo>
                <a:lnTo>
                  <a:pt x="0" y="0"/>
                </a:lnTo>
                <a:lnTo>
                  <a:pt x="0" y="720851"/>
                </a:lnTo>
                <a:close/>
              </a:path>
            </a:pathLst>
          </a:custGeom>
          <a:ln w="12192">
            <a:solidFill>
              <a:srgbClr val="FFFFFF"/>
            </a:solidFill>
          </a:ln>
        </p:spPr>
        <p:txBody>
          <a:bodyPr wrap="square" lIns="0" tIns="0" rIns="0" bIns="0" rtlCol="0"/>
          <a:lstStyle/>
          <a:p>
            <a:endParaRPr/>
          </a:p>
        </p:txBody>
      </p:sp>
      <p:sp>
        <p:nvSpPr>
          <p:cNvPr id="45" name="object 32">
            <a:extLst>
              <a:ext uri="{FF2B5EF4-FFF2-40B4-BE49-F238E27FC236}">
                <a16:creationId xmlns:a16="http://schemas.microsoft.com/office/drawing/2014/main" id="{A5189845-51C9-4FE6-90D9-EE8C0FD296DA}"/>
              </a:ext>
            </a:extLst>
          </p:cNvPr>
          <p:cNvSpPr/>
          <p:nvPr/>
        </p:nvSpPr>
        <p:spPr>
          <a:xfrm>
            <a:off x="838200" y="1771626"/>
            <a:ext cx="2612135" cy="3694176"/>
          </a:xfrm>
          <a:prstGeom prst="rect">
            <a:avLst/>
          </a:prstGeom>
          <a:blipFill>
            <a:blip r:embed="rId4" cstate="print"/>
            <a:stretch>
              <a:fillRect/>
            </a:stretch>
          </a:blipFill>
        </p:spPr>
        <p:txBody>
          <a:bodyPr wrap="square" lIns="0" tIns="0" rIns="0" bIns="0" rtlCol="0"/>
          <a:lstStyle/>
          <a:p>
            <a:endParaRPr/>
          </a:p>
        </p:txBody>
      </p:sp>
      <p:sp>
        <p:nvSpPr>
          <p:cNvPr id="46" name="Rectangle 45">
            <a:extLst>
              <a:ext uri="{FF2B5EF4-FFF2-40B4-BE49-F238E27FC236}">
                <a16:creationId xmlns:a16="http://schemas.microsoft.com/office/drawing/2014/main" id="{B9D29290-C817-4923-8C5D-45045360D4D4}"/>
              </a:ext>
            </a:extLst>
          </p:cNvPr>
          <p:cNvSpPr/>
          <p:nvPr/>
        </p:nvSpPr>
        <p:spPr>
          <a:xfrm>
            <a:off x="3810000" y="1676400"/>
            <a:ext cx="8001000" cy="4801314"/>
          </a:xfrm>
          <a:prstGeom prst="rect">
            <a:avLst/>
          </a:prstGeom>
        </p:spPr>
        <p:txBody>
          <a:bodyPr wrap="square">
            <a:spAutoFit/>
          </a:bodyPr>
          <a:lstStyle/>
          <a:p>
            <a:pPr algn="just"/>
            <a:r>
              <a:rPr lang="en-US" b="1" dirty="0">
                <a:latin typeface="Arial Nova" panose="020B0504020202020204" pitchFamily="34" charset="0"/>
              </a:rPr>
              <a:t>Appendix I - </a:t>
            </a:r>
            <a:r>
              <a:rPr lang="en-US" dirty="0">
                <a:latin typeface="Arial Nova" panose="020B0504020202020204" pitchFamily="34" charset="0"/>
              </a:rPr>
              <a:t>Indicators for measuring progress towards defined</a:t>
            </a:r>
          </a:p>
          <a:p>
            <a:pPr algn="just"/>
            <a:r>
              <a:rPr lang="en-US" dirty="0">
                <a:latin typeface="Arial Nova" panose="020B0504020202020204" pitchFamily="34" charset="0"/>
              </a:rPr>
              <a:t>	       targets of the comprehensive mental health action plan</a:t>
            </a:r>
          </a:p>
          <a:p>
            <a:pPr algn="just"/>
            <a:endParaRPr lang="en-US" sz="900" dirty="0">
              <a:latin typeface="Arial Nova" panose="020B0504020202020204" pitchFamily="34" charset="0"/>
            </a:endParaRPr>
          </a:p>
          <a:p>
            <a:pPr marL="1598613" indent="-223838" algn="just">
              <a:buFont typeface="Arial" panose="020B0604020202020204" pitchFamily="34" charset="0"/>
              <a:buChar char="•"/>
            </a:pPr>
            <a:r>
              <a:rPr lang="en-US" dirty="0">
                <a:latin typeface="Arial Nova" panose="020B0504020202020204" pitchFamily="34" charset="0"/>
              </a:rPr>
              <a:t>Expert inputs - October 2019</a:t>
            </a:r>
          </a:p>
          <a:p>
            <a:pPr marL="1598613" indent="-223838" algn="just">
              <a:buFont typeface="Arial" panose="020B0604020202020204" pitchFamily="34" charset="0"/>
              <a:buChar char="•"/>
            </a:pPr>
            <a:r>
              <a:rPr lang="en-US" dirty="0">
                <a:latin typeface="Arial Nova" panose="020B0504020202020204" pitchFamily="34" charset="0"/>
              </a:rPr>
              <a:t>Zero draft - March 2020 (virtual and web-based consultation with Member States and Non-State Actors)</a:t>
            </a:r>
          </a:p>
          <a:p>
            <a:pPr algn="just"/>
            <a:endParaRPr lang="en-US" dirty="0">
              <a:latin typeface="Arial Nova" panose="020B0504020202020204" pitchFamily="34" charset="0"/>
            </a:endParaRPr>
          </a:p>
          <a:p>
            <a:pPr algn="just"/>
            <a:r>
              <a:rPr lang="en-US" b="1" dirty="0">
                <a:latin typeface="Arial Nova" panose="020B0504020202020204" pitchFamily="34" charset="0"/>
              </a:rPr>
              <a:t>Appendix II - </a:t>
            </a:r>
            <a:r>
              <a:rPr lang="en-US" dirty="0">
                <a:latin typeface="Arial Nova" panose="020B0504020202020204" pitchFamily="34" charset="0"/>
              </a:rPr>
              <a:t>Options for the implementation of the comprehensive</a:t>
            </a:r>
          </a:p>
          <a:p>
            <a:pPr algn="just"/>
            <a:r>
              <a:rPr lang="en-US" dirty="0">
                <a:latin typeface="Arial Nova" panose="020B0504020202020204" pitchFamily="34" charset="0"/>
              </a:rPr>
              <a:t>                       mental health action plan </a:t>
            </a:r>
          </a:p>
          <a:p>
            <a:pPr algn="just"/>
            <a:endParaRPr lang="en-US" sz="900" dirty="0">
              <a:latin typeface="Arial Nova" panose="020B0504020202020204" pitchFamily="34" charset="0"/>
            </a:endParaRPr>
          </a:p>
          <a:p>
            <a:pPr marL="1598613" indent="-223838" algn="just">
              <a:buFont typeface="Arial" panose="020B0604020202020204" pitchFamily="34" charset="0"/>
              <a:buChar char="•"/>
            </a:pPr>
            <a:r>
              <a:rPr lang="en-US" dirty="0">
                <a:latin typeface="Arial Nova" panose="020B0504020202020204" pitchFamily="34" charset="0"/>
              </a:rPr>
              <a:t>Current Appendix - March 2020 (virtual and web-based consultation with Member States and Non-State Actors)</a:t>
            </a:r>
          </a:p>
          <a:p>
            <a:pPr marL="1598613" indent="-223838" algn="just">
              <a:buFont typeface="Arial" panose="020B0604020202020204" pitchFamily="34" charset="0"/>
              <a:buChar char="•"/>
            </a:pPr>
            <a:r>
              <a:rPr lang="en-US" dirty="0">
                <a:latin typeface="Arial Nova" panose="020B0504020202020204" pitchFamily="34" charset="0"/>
              </a:rPr>
              <a:t>Consultation on Zero draft - July 2020 </a:t>
            </a:r>
          </a:p>
          <a:p>
            <a:pPr marL="1374775" algn="just"/>
            <a:endParaRPr lang="en-US" dirty="0">
              <a:latin typeface="Arial Nova" panose="020B0504020202020204" pitchFamily="34" charset="0"/>
            </a:endParaRPr>
          </a:p>
          <a:p>
            <a:pPr algn="just"/>
            <a:r>
              <a:rPr lang="en-US" b="1" dirty="0">
                <a:latin typeface="Arial Nova" panose="020B0504020202020204" pitchFamily="34" charset="0"/>
              </a:rPr>
              <a:t>Updated appendices </a:t>
            </a:r>
          </a:p>
          <a:p>
            <a:pPr algn="just"/>
            <a:endParaRPr lang="en-US" sz="900" b="1" dirty="0">
              <a:latin typeface="Arial Nova" panose="020B0504020202020204" pitchFamily="34" charset="0"/>
            </a:endParaRPr>
          </a:p>
          <a:p>
            <a:pPr marL="1598613" indent="-222250" algn="just">
              <a:buFont typeface="Arial" panose="020B0604020202020204" pitchFamily="34" charset="0"/>
              <a:buChar char="•"/>
            </a:pPr>
            <a:r>
              <a:rPr lang="en-US" dirty="0">
                <a:latin typeface="Arial Nova" panose="020B0504020202020204" pitchFamily="34" charset="0"/>
              </a:rPr>
              <a:t>Executive Board - January 2021</a:t>
            </a:r>
          </a:p>
          <a:p>
            <a:pPr algn="just"/>
            <a:endParaRPr lang="en-US" dirty="0">
              <a:latin typeface="Arial Nova" panose="020B0504020202020204" pitchFamily="34" charset="0"/>
            </a:endParaRPr>
          </a:p>
          <a:p>
            <a:pPr algn="just"/>
            <a:endParaRPr lang="en-US" sz="900" dirty="0">
              <a:latin typeface="Arial Nova" panose="020B0504020202020204" pitchFamily="34" charset="0"/>
            </a:endParaRPr>
          </a:p>
        </p:txBody>
      </p:sp>
      <p:sp>
        <p:nvSpPr>
          <p:cNvPr id="17" name="object 39">
            <a:extLst>
              <a:ext uri="{FF2B5EF4-FFF2-40B4-BE49-F238E27FC236}">
                <a16:creationId xmlns:a16="http://schemas.microsoft.com/office/drawing/2014/main" id="{8A2E4E29-7E67-4625-9158-94D19A25290D}"/>
              </a:ext>
            </a:extLst>
          </p:cNvPr>
          <p:cNvSpPr/>
          <p:nvPr/>
        </p:nvSpPr>
        <p:spPr>
          <a:xfrm>
            <a:off x="8923019" y="0"/>
            <a:ext cx="3172968" cy="1112519"/>
          </a:xfrm>
          <a:prstGeom prst="rect">
            <a:avLst/>
          </a:prstGeom>
          <a:blipFill>
            <a:blip r:embed="rId3" cstate="print"/>
            <a:stretch>
              <a:fillRect/>
            </a:stretch>
          </a:blipFill>
        </p:spPr>
        <p:txBody>
          <a:bodyPr wrap="square" lIns="0" tIns="0" rIns="0" bIns="0" rtlCol="0"/>
          <a:lstStyle/>
          <a:p>
            <a:endParaRPr/>
          </a:p>
        </p:txBody>
      </p:sp>
      <p:grpSp>
        <p:nvGrpSpPr>
          <p:cNvPr id="18" name="Group 17">
            <a:extLst>
              <a:ext uri="{FF2B5EF4-FFF2-40B4-BE49-F238E27FC236}">
                <a16:creationId xmlns:a16="http://schemas.microsoft.com/office/drawing/2014/main" id="{E94DE3C7-EEA3-4CA2-911B-8A7C3B272B25}"/>
              </a:ext>
            </a:extLst>
          </p:cNvPr>
          <p:cNvGrpSpPr/>
          <p:nvPr/>
        </p:nvGrpSpPr>
        <p:grpSpPr>
          <a:xfrm>
            <a:off x="1053083" y="413560"/>
            <a:ext cx="7842503" cy="410369"/>
            <a:chOff x="838200" y="230918"/>
            <a:chExt cx="7842503" cy="410369"/>
          </a:xfrm>
        </p:grpSpPr>
        <p:sp>
          <p:nvSpPr>
            <p:cNvPr id="19" name="object 33">
              <a:extLst>
                <a:ext uri="{FF2B5EF4-FFF2-40B4-BE49-F238E27FC236}">
                  <a16:creationId xmlns:a16="http://schemas.microsoft.com/office/drawing/2014/main" id="{0DD81C1A-7C55-4F56-8E1E-8CC01C84DBD2}"/>
                </a:ext>
              </a:extLst>
            </p:cNvPr>
            <p:cNvSpPr txBox="1"/>
            <p:nvPr/>
          </p:nvSpPr>
          <p:spPr>
            <a:xfrm>
              <a:off x="838200" y="230918"/>
              <a:ext cx="7842503" cy="410369"/>
            </a:xfrm>
            <a:prstGeom prst="rect">
              <a:avLst/>
            </a:prstGeom>
          </p:spPr>
          <p:txBody>
            <a:bodyPr vert="horz" wrap="square" lIns="0" tIns="0" rIns="0" bIns="0" rtlCol="0">
              <a:spAutoFit/>
            </a:bodyPr>
            <a:lstStyle/>
            <a:p>
              <a:pPr marL="12700">
                <a:lnSpc>
                  <a:spcPts val="3195"/>
                </a:lnSpc>
              </a:pPr>
              <a:r>
                <a:rPr sz="2800" b="1" spc="-20" dirty="0">
                  <a:solidFill>
                    <a:schemeClr val="accent1"/>
                  </a:solidFill>
                  <a:latin typeface="Ebrima"/>
                  <a:cs typeface="Ebrima"/>
                </a:rPr>
                <a:t>Mental</a:t>
              </a:r>
              <a:r>
                <a:rPr sz="2800" b="1" spc="15" dirty="0">
                  <a:solidFill>
                    <a:schemeClr val="accent1"/>
                  </a:solidFill>
                  <a:latin typeface="Ebrima"/>
                  <a:cs typeface="Ebrima"/>
                </a:rPr>
                <a:t> </a:t>
              </a:r>
              <a:r>
                <a:rPr sz="2800" b="1" spc="-20" dirty="0">
                  <a:solidFill>
                    <a:schemeClr val="accent1"/>
                  </a:solidFill>
                  <a:latin typeface="Ebrima"/>
                  <a:cs typeface="Ebrima"/>
                </a:rPr>
                <a:t>Health</a:t>
              </a:r>
              <a:r>
                <a:rPr sz="2800" b="1" spc="10" dirty="0">
                  <a:solidFill>
                    <a:schemeClr val="accent1"/>
                  </a:solidFill>
                  <a:latin typeface="Ebrima"/>
                  <a:cs typeface="Ebrima"/>
                </a:rPr>
                <a:t> </a:t>
              </a:r>
              <a:r>
                <a:rPr sz="2800" b="1" spc="-20" dirty="0">
                  <a:solidFill>
                    <a:schemeClr val="accent1"/>
                  </a:solidFill>
                  <a:latin typeface="Ebrima"/>
                  <a:cs typeface="Ebrima"/>
                </a:rPr>
                <a:t>Action</a:t>
              </a:r>
              <a:r>
                <a:rPr sz="2800" b="1" spc="35" dirty="0">
                  <a:solidFill>
                    <a:schemeClr val="accent1"/>
                  </a:solidFill>
                  <a:latin typeface="Ebrima"/>
                  <a:cs typeface="Ebrima"/>
                </a:rPr>
                <a:t> </a:t>
              </a:r>
              <a:r>
                <a:rPr sz="2800" b="1" spc="-20" dirty="0">
                  <a:solidFill>
                    <a:schemeClr val="accent1"/>
                  </a:solidFill>
                  <a:latin typeface="Ebrima"/>
                  <a:cs typeface="Ebrima"/>
                </a:rPr>
                <a:t>Pl</a:t>
              </a:r>
              <a:r>
                <a:rPr sz="2800" b="1" spc="-30" dirty="0">
                  <a:solidFill>
                    <a:schemeClr val="accent1"/>
                  </a:solidFill>
                  <a:latin typeface="Ebrima"/>
                  <a:cs typeface="Ebrima"/>
                </a:rPr>
                <a:t>a</a:t>
              </a:r>
              <a:r>
                <a:rPr sz="2800" b="1" spc="-20" dirty="0">
                  <a:solidFill>
                    <a:schemeClr val="accent1"/>
                  </a:solidFill>
                  <a:latin typeface="Ebrima"/>
                  <a:cs typeface="Ebrima"/>
                </a:rPr>
                <a:t>n</a:t>
              </a:r>
              <a:r>
                <a:rPr lang="fr-CH" sz="2800" dirty="0">
                  <a:solidFill>
                    <a:schemeClr val="accent1"/>
                  </a:solidFill>
                  <a:latin typeface="Ebrima"/>
                  <a:cs typeface="Ebrima"/>
                </a:rPr>
                <a:t> </a:t>
              </a:r>
              <a:r>
                <a:rPr sz="2800" b="1" spc="-25" dirty="0">
                  <a:solidFill>
                    <a:schemeClr val="accent1"/>
                  </a:solidFill>
                  <a:latin typeface="Ebrima"/>
                  <a:cs typeface="Ebrima"/>
                </a:rPr>
                <a:t>2013-</a:t>
              </a:r>
              <a:r>
                <a:rPr sz="2800" b="1" spc="-20" dirty="0">
                  <a:solidFill>
                    <a:schemeClr val="accent1"/>
                  </a:solidFill>
                  <a:latin typeface="Ebrima"/>
                  <a:cs typeface="Ebrima"/>
                </a:rPr>
                <a:t>2020</a:t>
              </a:r>
              <a:r>
                <a:rPr lang="fr-CH" sz="2800" b="1" spc="-20" dirty="0">
                  <a:solidFill>
                    <a:schemeClr val="accent1"/>
                  </a:solidFill>
                  <a:latin typeface="Ebrima"/>
                  <a:cs typeface="Ebrima"/>
                </a:rPr>
                <a:t>  2030</a:t>
              </a:r>
              <a:endParaRPr sz="2800" dirty="0">
                <a:solidFill>
                  <a:schemeClr val="accent1"/>
                </a:solidFill>
                <a:latin typeface="Ebrima"/>
                <a:cs typeface="Ebrima"/>
              </a:endParaRPr>
            </a:p>
          </p:txBody>
        </p:sp>
        <p:sp>
          <p:nvSpPr>
            <p:cNvPr id="20" name="object 35">
              <a:extLst>
                <a:ext uri="{FF2B5EF4-FFF2-40B4-BE49-F238E27FC236}">
                  <a16:creationId xmlns:a16="http://schemas.microsoft.com/office/drawing/2014/main" id="{0FEFAA8E-A19C-471A-A857-F9C8C422723D}"/>
                </a:ext>
              </a:extLst>
            </p:cNvPr>
            <p:cNvSpPr/>
            <p:nvPr/>
          </p:nvSpPr>
          <p:spPr>
            <a:xfrm>
              <a:off x="6248400" y="359267"/>
              <a:ext cx="809625" cy="153670"/>
            </a:xfrm>
            <a:custGeom>
              <a:avLst/>
              <a:gdLst/>
              <a:ahLst/>
              <a:cxnLst/>
              <a:rect l="l" t="t" r="r" b="b"/>
              <a:pathLst>
                <a:path w="809625" h="153669">
                  <a:moveTo>
                    <a:pt x="809498" y="153542"/>
                  </a:moveTo>
                  <a:lnTo>
                    <a:pt x="0" y="0"/>
                  </a:lnTo>
                </a:path>
              </a:pathLst>
            </a:custGeom>
            <a:ln w="38100">
              <a:solidFill>
                <a:srgbClr val="FF0000"/>
              </a:solidFill>
            </a:ln>
          </p:spPr>
          <p:txBody>
            <a:bodyPr wrap="square" lIns="0" tIns="0" rIns="0" bIns="0" rtlCol="0"/>
            <a:lstStyle/>
            <a:p>
              <a:endParaRPr/>
            </a:p>
          </p:txBody>
        </p:sp>
      </p:grpSp>
    </p:spTree>
    <p:extLst>
      <p:ext uri="{BB962C8B-B14F-4D97-AF65-F5344CB8AC3E}">
        <p14:creationId xmlns:p14="http://schemas.microsoft.com/office/powerpoint/2010/main" val="4111500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3287002" y="1440901"/>
            <a:ext cx="5430520" cy="430887"/>
          </a:xfrm>
          <a:prstGeom prst="rect">
            <a:avLst/>
          </a:prstGeom>
        </p:spPr>
        <p:txBody>
          <a:bodyPr vert="horz" wrap="square" lIns="0" tIns="0" rIns="0" bIns="0" rtlCol="0">
            <a:spAutoFit/>
          </a:bodyPr>
          <a:lstStyle/>
          <a:p>
            <a:pPr marL="12700">
              <a:lnSpc>
                <a:spcPct val="100000"/>
              </a:lnSpc>
            </a:pPr>
            <a:r>
              <a:rPr sz="2800" b="1" spc="-25" dirty="0">
                <a:solidFill>
                  <a:schemeClr val="tx1">
                    <a:lumMod val="50000"/>
                    <a:lumOff val="50000"/>
                  </a:schemeClr>
                </a:solidFill>
                <a:latin typeface="Arial Nova" panose="020B0504020202020204" pitchFamily="34" charset="0"/>
                <a:cs typeface="Ebrima"/>
              </a:rPr>
              <a:t>WHO M</a:t>
            </a:r>
            <a:r>
              <a:rPr sz="2800" b="1" spc="-15" dirty="0">
                <a:solidFill>
                  <a:schemeClr val="tx1">
                    <a:lumMod val="50000"/>
                    <a:lumOff val="50000"/>
                  </a:schemeClr>
                </a:solidFill>
                <a:latin typeface="Arial Nova" panose="020B0504020202020204" pitchFamily="34" charset="0"/>
                <a:cs typeface="Ebrima"/>
              </a:rPr>
              <a:t>ental</a:t>
            </a:r>
            <a:r>
              <a:rPr sz="2800" b="1" spc="25" dirty="0">
                <a:solidFill>
                  <a:schemeClr val="tx1">
                    <a:lumMod val="50000"/>
                    <a:lumOff val="50000"/>
                  </a:schemeClr>
                </a:solidFill>
                <a:latin typeface="Arial Nova" panose="020B0504020202020204" pitchFamily="34" charset="0"/>
                <a:cs typeface="Ebrima"/>
              </a:rPr>
              <a:t> </a:t>
            </a:r>
            <a:r>
              <a:rPr sz="2800" b="1" spc="-20" dirty="0">
                <a:solidFill>
                  <a:schemeClr val="tx1">
                    <a:lumMod val="50000"/>
                    <a:lumOff val="50000"/>
                  </a:schemeClr>
                </a:solidFill>
                <a:latin typeface="Arial Nova" panose="020B0504020202020204" pitchFamily="34" charset="0"/>
                <a:cs typeface="Ebrima"/>
              </a:rPr>
              <a:t>Health</a:t>
            </a:r>
            <a:r>
              <a:rPr sz="2800" b="1" spc="30" dirty="0">
                <a:solidFill>
                  <a:schemeClr val="tx1">
                    <a:lumMod val="50000"/>
                    <a:lumOff val="50000"/>
                  </a:schemeClr>
                </a:solidFill>
                <a:latin typeface="Arial Nova" panose="020B0504020202020204" pitchFamily="34" charset="0"/>
                <a:cs typeface="Ebrima"/>
              </a:rPr>
              <a:t> </a:t>
            </a:r>
            <a:r>
              <a:rPr sz="2800" b="1" spc="-20" dirty="0">
                <a:solidFill>
                  <a:schemeClr val="tx1">
                    <a:lumMod val="50000"/>
                    <a:lumOff val="50000"/>
                  </a:schemeClr>
                </a:solidFill>
                <a:latin typeface="Arial Nova" panose="020B0504020202020204" pitchFamily="34" charset="0"/>
                <a:cs typeface="Ebrima"/>
              </a:rPr>
              <a:t>Atla</a:t>
            </a:r>
            <a:r>
              <a:rPr sz="2800" b="1" spc="-15" dirty="0">
                <a:solidFill>
                  <a:schemeClr val="tx1">
                    <a:lumMod val="50000"/>
                    <a:lumOff val="50000"/>
                  </a:schemeClr>
                </a:solidFill>
                <a:latin typeface="Arial Nova" panose="020B0504020202020204" pitchFamily="34" charset="0"/>
                <a:cs typeface="Ebrima"/>
              </a:rPr>
              <a:t>s</a:t>
            </a:r>
            <a:r>
              <a:rPr sz="2800" b="1" spc="20" dirty="0">
                <a:solidFill>
                  <a:schemeClr val="tx1">
                    <a:lumMod val="50000"/>
                    <a:lumOff val="50000"/>
                  </a:schemeClr>
                </a:solidFill>
                <a:latin typeface="Arial Nova" panose="020B0504020202020204" pitchFamily="34" charset="0"/>
                <a:cs typeface="Ebrima"/>
              </a:rPr>
              <a:t> </a:t>
            </a:r>
            <a:r>
              <a:rPr sz="2800" b="1" spc="-15" dirty="0">
                <a:solidFill>
                  <a:schemeClr val="tx1">
                    <a:lumMod val="50000"/>
                    <a:lumOff val="50000"/>
                  </a:schemeClr>
                </a:solidFill>
                <a:latin typeface="Arial Nova" panose="020B0504020202020204" pitchFamily="34" charset="0"/>
                <a:cs typeface="Ebrima"/>
              </a:rPr>
              <a:t>Series</a:t>
            </a:r>
            <a:endParaRPr sz="2800" b="1" dirty="0">
              <a:solidFill>
                <a:schemeClr val="tx1">
                  <a:lumMod val="50000"/>
                  <a:lumOff val="50000"/>
                </a:schemeClr>
              </a:solidFill>
              <a:latin typeface="Arial Nova" panose="020B0504020202020204" pitchFamily="34" charset="0"/>
              <a:cs typeface="Ebrima"/>
            </a:endParaRPr>
          </a:p>
        </p:txBody>
      </p:sp>
      <p:sp>
        <p:nvSpPr>
          <p:cNvPr id="9" name="object 9"/>
          <p:cNvSpPr txBox="1"/>
          <p:nvPr/>
        </p:nvSpPr>
        <p:spPr>
          <a:xfrm>
            <a:off x="1174699" y="5543593"/>
            <a:ext cx="9482327" cy="981807"/>
          </a:xfrm>
          <a:prstGeom prst="rect">
            <a:avLst/>
          </a:prstGeom>
        </p:spPr>
        <p:txBody>
          <a:bodyPr vert="horz" wrap="square" lIns="0" tIns="0" rIns="0" bIns="0" rtlCol="0">
            <a:spAutoFit/>
          </a:bodyPr>
          <a:lstStyle/>
          <a:p>
            <a:pPr marL="12700" marR="5080">
              <a:lnSpc>
                <a:spcPct val="101400"/>
              </a:lnSpc>
            </a:pPr>
            <a:r>
              <a:rPr sz="2150" spc="15" dirty="0">
                <a:solidFill>
                  <a:srgbClr val="0E2E54"/>
                </a:solidFill>
                <a:latin typeface="Arial"/>
                <a:cs typeface="Arial"/>
              </a:rPr>
              <a:t>Me</a:t>
            </a:r>
            <a:r>
              <a:rPr sz="2150" spc="5" dirty="0">
                <a:solidFill>
                  <a:srgbClr val="0E2E54"/>
                </a:solidFill>
                <a:latin typeface="Arial"/>
                <a:cs typeface="Arial"/>
              </a:rPr>
              <a:t>ntal</a:t>
            </a:r>
            <a:r>
              <a:rPr sz="2150" spc="10" dirty="0">
                <a:solidFill>
                  <a:srgbClr val="0E2E54"/>
                </a:solidFill>
                <a:latin typeface="Arial"/>
                <a:cs typeface="Arial"/>
              </a:rPr>
              <a:t> </a:t>
            </a:r>
            <a:r>
              <a:rPr sz="2150" spc="5" dirty="0">
                <a:solidFill>
                  <a:srgbClr val="0E2E54"/>
                </a:solidFill>
                <a:latin typeface="Arial"/>
                <a:cs typeface="Arial"/>
              </a:rPr>
              <a:t>health</a:t>
            </a:r>
            <a:r>
              <a:rPr sz="2150" spc="-105" dirty="0">
                <a:solidFill>
                  <a:srgbClr val="0E2E54"/>
                </a:solidFill>
                <a:latin typeface="Arial"/>
                <a:cs typeface="Arial"/>
              </a:rPr>
              <a:t> </a:t>
            </a:r>
            <a:r>
              <a:rPr sz="2150" spc="-140" dirty="0">
                <a:solidFill>
                  <a:srgbClr val="0E2E54"/>
                </a:solidFill>
                <a:latin typeface="Arial"/>
                <a:cs typeface="Arial"/>
              </a:rPr>
              <a:t>A</a:t>
            </a:r>
            <a:r>
              <a:rPr sz="2150" spc="10" dirty="0">
                <a:solidFill>
                  <a:srgbClr val="0E2E54"/>
                </a:solidFill>
                <a:latin typeface="Arial"/>
                <a:cs typeface="Arial"/>
              </a:rPr>
              <a:t>TLAS</a:t>
            </a:r>
            <a:r>
              <a:rPr sz="2150" spc="-15" dirty="0">
                <a:solidFill>
                  <a:srgbClr val="0E2E54"/>
                </a:solidFill>
                <a:latin typeface="Arial"/>
                <a:cs typeface="Arial"/>
              </a:rPr>
              <a:t> </a:t>
            </a:r>
            <a:r>
              <a:rPr sz="2150" spc="10" dirty="0">
                <a:solidFill>
                  <a:srgbClr val="0E2E54"/>
                </a:solidFill>
                <a:latin typeface="Arial"/>
                <a:cs typeface="Arial"/>
              </a:rPr>
              <a:t>2014</a:t>
            </a:r>
            <a:r>
              <a:rPr lang="en-US" sz="2150" spc="10" dirty="0">
                <a:solidFill>
                  <a:srgbClr val="0E2E54"/>
                </a:solidFill>
                <a:latin typeface="Arial"/>
                <a:cs typeface="Arial"/>
              </a:rPr>
              <a:t>, </a:t>
            </a:r>
            <a:r>
              <a:rPr sz="2150" spc="10" dirty="0">
                <a:solidFill>
                  <a:srgbClr val="0E2E54"/>
                </a:solidFill>
                <a:latin typeface="Arial"/>
                <a:cs typeface="Arial"/>
              </a:rPr>
              <a:t>2</a:t>
            </a:r>
            <a:r>
              <a:rPr sz="2150" spc="15" dirty="0">
                <a:solidFill>
                  <a:srgbClr val="0E2E54"/>
                </a:solidFill>
                <a:latin typeface="Arial"/>
                <a:cs typeface="Arial"/>
              </a:rPr>
              <a:t>0</a:t>
            </a:r>
            <a:r>
              <a:rPr sz="2150" spc="10" dirty="0">
                <a:solidFill>
                  <a:srgbClr val="0E2E54"/>
                </a:solidFill>
                <a:latin typeface="Arial"/>
                <a:cs typeface="Arial"/>
              </a:rPr>
              <a:t>17 </a:t>
            </a:r>
            <a:r>
              <a:rPr lang="en-US" sz="2150" spc="10" dirty="0">
                <a:solidFill>
                  <a:srgbClr val="0E2E54"/>
                </a:solidFill>
                <a:latin typeface="Arial"/>
                <a:cs typeface="Arial"/>
              </a:rPr>
              <a:t>and upcoming 2020 </a:t>
            </a:r>
            <a:r>
              <a:rPr sz="2150" spc="10" dirty="0">
                <a:solidFill>
                  <a:srgbClr val="0E2E54"/>
                </a:solidFill>
                <a:latin typeface="Arial"/>
                <a:cs typeface="Arial"/>
              </a:rPr>
              <a:t>–s</a:t>
            </a:r>
            <a:r>
              <a:rPr sz="2150" spc="15" dirty="0">
                <a:solidFill>
                  <a:srgbClr val="0E2E54"/>
                </a:solidFill>
                <a:latin typeface="Arial"/>
                <a:cs typeface="Arial"/>
              </a:rPr>
              <a:t>e</a:t>
            </a:r>
            <a:r>
              <a:rPr sz="2150" spc="10" dirty="0">
                <a:solidFill>
                  <a:srgbClr val="0E2E54"/>
                </a:solidFill>
                <a:latin typeface="Arial"/>
                <a:cs typeface="Arial"/>
              </a:rPr>
              <a:t>rve</a:t>
            </a:r>
            <a:r>
              <a:rPr sz="2150" spc="-5" dirty="0">
                <a:solidFill>
                  <a:srgbClr val="0E2E54"/>
                </a:solidFill>
                <a:latin typeface="Arial"/>
                <a:cs typeface="Arial"/>
              </a:rPr>
              <a:t> </a:t>
            </a:r>
            <a:r>
              <a:rPr sz="2150" spc="10" dirty="0">
                <a:solidFill>
                  <a:srgbClr val="0E2E54"/>
                </a:solidFill>
                <a:latin typeface="Arial"/>
                <a:cs typeface="Arial"/>
              </a:rPr>
              <a:t>as </a:t>
            </a:r>
            <a:r>
              <a:rPr sz="2150" spc="-5" dirty="0">
                <a:solidFill>
                  <a:srgbClr val="0E2E54"/>
                </a:solidFill>
                <a:latin typeface="Arial"/>
                <a:cs typeface="Arial"/>
              </a:rPr>
              <a:t>t</a:t>
            </a:r>
            <a:r>
              <a:rPr sz="2150" spc="10" dirty="0">
                <a:solidFill>
                  <a:srgbClr val="0E2E54"/>
                </a:solidFill>
                <a:latin typeface="Arial"/>
                <a:cs typeface="Arial"/>
              </a:rPr>
              <a:t>he </a:t>
            </a:r>
            <a:r>
              <a:rPr sz="2150" spc="5" dirty="0">
                <a:solidFill>
                  <a:srgbClr val="0E2E54"/>
                </a:solidFill>
                <a:latin typeface="Arial"/>
                <a:cs typeface="Arial"/>
              </a:rPr>
              <a:t>vehi</a:t>
            </a:r>
            <a:r>
              <a:rPr sz="2150" spc="15" dirty="0">
                <a:solidFill>
                  <a:srgbClr val="0E2E54"/>
                </a:solidFill>
                <a:latin typeface="Arial"/>
                <a:cs typeface="Arial"/>
              </a:rPr>
              <a:t>c</a:t>
            </a:r>
            <a:r>
              <a:rPr sz="2150" spc="5" dirty="0">
                <a:solidFill>
                  <a:srgbClr val="0E2E54"/>
                </a:solidFill>
                <a:latin typeface="Arial"/>
                <a:cs typeface="Arial"/>
              </a:rPr>
              <a:t>le</a:t>
            </a:r>
            <a:r>
              <a:rPr sz="2150" spc="10" dirty="0">
                <a:solidFill>
                  <a:srgbClr val="0E2E54"/>
                </a:solidFill>
                <a:latin typeface="Arial"/>
                <a:cs typeface="Arial"/>
              </a:rPr>
              <a:t> </a:t>
            </a:r>
            <a:r>
              <a:rPr sz="2150" spc="5" dirty="0">
                <a:solidFill>
                  <a:srgbClr val="0E2E54"/>
                </a:solidFill>
                <a:latin typeface="Arial"/>
                <a:cs typeface="Arial"/>
              </a:rPr>
              <a:t>for</a:t>
            </a:r>
            <a:r>
              <a:rPr sz="2150" spc="10" dirty="0">
                <a:solidFill>
                  <a:srgbClr val="0E2E54"/>
                </a:solidFill>
                <a:latin typeface="Arial"/>
                <a:cs typeface="Arial"/>
              </a:rPr>
              <a:t> m</a:t>
            </a:r>
            <a:r>
              <a:rPr sz="2150" spc="15" dirty="0">
                <a:solidFill>
                  <a:srgbClr val="0E2E54"/>
                </a:solidFill>
                <a:latin typeface="Arial"/>
                <a:cs typeface="Arial"/>
              </a:rPr>
              <a:t>o</a:t>
            </a:r>
            <a:r>
              <a:rPr sz="2150" spc="5" dirty="0">
                <a:solidFill>
                  <a:srgbClr val="0E2E54"/>
                </a:solidFill>
                <a:latin typeface="Arial"/>
                <a:cs typeface="Arial"/>
              </a:rPr>
              <a:t>nitoring</a:t>
            </a:r>
            <a:r>
              <a:rPr sz="2150" spc="30" dirty="0">
                <a:solidFill>
                  <a:srgbClr val="0E2E54"/>
                </a:solidFill>
                <a:latin typeface="Arial"/>
                <a:cs typeface="Arial"/>
              </a:rPr>
              <a:t> </a:t>
            </a:r>
            <a:r>
              <a:rPr sz="2150" spc="10" dirty="0">
                <a:solidFill>
                  <a:srgbClr val="0E2E54"/>
                </a:solidFill>
                <a:latin typeface="Arial"/>
                <a:cs typeface="Arial"/>
              </a:rPr>
              <a:t>the </a:t>
            </a:r>
            <a:r>
              <a:rPr sz="2150" spc="5" dirty="0">
                <a:solidFill>
                  <a:srgbClr val="0E2E54"/>
                </a:solidFill>
                <a:latin typeface="Arial"/>
                <a:cs typeface="Arial"/>
              </a:rPr>
              <a:t>impl</a:t>
            </a:r>
            <a:r>
              <a:rPr sz="2150" spc="15" dirty="0">
                <a:solidFill>
                  <a:srgbClr val="0E2E54"/>
                </a:solidFill>
                <a:latin typeface="Arial"/>
                <a:cs typeface="Arial"/>
              </a:rPr>
              <a:t>eme</a:t>
            </a:r>
            <a:r>
              <a:rPr sz="2150" spc="5" dirty="0">
                <a:solidFill>
                  <a:srgbClr val="0E2E54"/>
                </a:solidFill>
                <a:latin typeface="Arial"/>
                <a:cs typeface="Arial"/>
              </a:rPr>
              <a:t>ntation</a:t>
            </a:r>
            <a:r>
              <a:rPr sz="2150" spc="30" dirty="0">
                <a:solidFill>
                  <a:srgbClr val="0E2E54"/>
                </a:solidFill>
                <a:latin typeface="Arial"/>
                <a:cs typeface="Arial"/>
              </a:rPr>
              <a:t> </a:t>
            </a:r>
            <a:r>
              <a:rPr sz="2150" spc="5" dirty="0">
                <a:solidFill>
                  <a:srgbClr val="0E2E54"/>
                </a:solidFill>
                <a:latin typeface="Arial"/>
                <a:cs typeface="Arial"/>
              </a:rPr>
              <a:t>of</a:t>
            </a:r>
            <a:r>
              <a:rPr sz="2150" spc="-5" dirty="0">
                <a:solidFill>
                  <a:srgbClr val="0E2E54"/>
                </a:solidFill>
                <a:latin typeface="Arial"/>
                <a:cs typeface="Arial"/>
              </a:rPr>
              <a:t> </a:t>
            </a:r>
            <a:r>
              <a:rPr sz="2150" spc="10" dirty="0">
                <a:solidFill>
                  <a:srgbClr val="0E2E54"/>
                </a:solidFill>
                <a:latin typeface="Arial"/>
                <a:cs typeface="Arial"/>
              </a:rPr>
              <a:t>the </a:t>
            </a:r>
            <a:r>
              <a:rPr sz="2150" spc="15" dirty="0">
                <a:solidFill>
                  <a:srgbClr val="0E2E54"/>
                </a:solidFill>
                <a:latin typeface="Arial"/>
                <a:cs typeface="Arial"/>
              </a:rPr>
              <a:t>Comp</a:t>
            </a:r>
            <a:r>
              <a:rPr sz="2150" spc="5" dirty="0">
                <a:solidFill>
                  <a:srgbClr val="0E2E54"/>
                </a:solidFill>
                <a:latin typeface="Arial"/>
                <a:cs typeface="Arial"/>
              </a:rPr>
              <a:t>re</a:t>
            </a:r>
            <a:r>
              <a:rPr sz="2150" spc="15" dirty="0">
                <a:solidFill>
                  <a:srgbClr val="0E2E54"/>
                </a:solidFill>
                <a:latin typeface="Arial"/>
                <a:cs typeface="Arial"/>
              </a:rPr>
              <a:t>h</a:t>
            </a:r>
            <a:r>
              <a:rPr sz="2150" spc="5" dirty="0">
                <a:solidFill>
                  <a:srgbClr val="0E2E54"/>
                </a:solidFill>
                <a:latin typeface="Arial"/>
                <a:cs typeface="Arial"/>
              </a:rPr>
              <a:t>ensi</a:t>
            </a:r>
            <a:r>
              <a:rPr sz="2150" spc="15" dirty="0">
                <a:solidFill>
                  <a:srgbClr val="0E2E54"/>
                </a:solidFill>
                <a:latin typeface="Arial"/>
                <a:cs typeface="Arial"/>
              </a:rPr>
              <a:t>v</a:t>
            </a:r>
            <a:r>
              <a:rPr sz="2150" spc="10" dirty="0">
                <a:solidFill>
                  <a:srgbClr val="0E2E54"/>
                </a:solidFill>
                <a:latin typeface="Arial"/>
                <a:cs typeface="Arial"/>
              </a:rPr>
              <a:t>e</a:t>
            </a:r>
            <a:r>
              <a:rPr sz="2150" spc="15" dirty="0">
                <a:solidFill>
                  <a:srgbClr val="0E2E54"/>
                </a:solidFill>
                <a:latin typeface="Arial"/>
                <a:cs typeface="Arial"/>
              </a:rPr>
              <a:t> Me</a:t>
            </a:r>
            <a:r>
              <a:rPr sz="2150" spc="5" dirty="0">
                <a:solidFill>
                  <a:srgbClr val="0E2E54"/>
                </a:solidFill>
                <a:latin typeface="Arial"/>
                <a:cs typeface="Arial"/>
              </a:rPr>
              <a:t>ntal</a:t>
            </a:r>
            <a:r>
              <a:rPr sz="2150" spc="10" dirty="0">
                <a:solidFill>
                  <a:srgbClr val="0E2E54"/>
                </a:solidFill>
                <a:latin typeface="Arial"/>
                <a:cs typeface="Arial"/>
              </a:rPr>
              <a:t> H</a:t>
            </a:r>
            <a:r>
              <a:rPr sz="2150" spc="20" dirty="0">
                <a:solidFill>
                  <a:srgbClr val="0E2E54"/>
                </a:solidFill>
                <a:latin typeface="Arial"/>
                <a:cs typeface="Arial"/>
              </a:rPr>
              <a:t>e</a:t>
            </a:r>
            <a:r>
              <a:rPr sz="2150" spc="5" dirty="0">
                <a:solidFill>
                  <a:srgbClr val="0E2E54"/>
                </a:solidFill>
                <a:latin typeface="Arial"/>
                <a:cs typeface="Arial"/>
              </a:rPr>
              <a:t>alth</a:t>
            </a:r>
            <a:r>
              <a:rPr sz="2150" spc="-105" dirty="0">
                <a:solidFill>
                  <a:srgbClr val="0E2E54"/>
                </a:solidFill>
                <a:latin typeface="Arial"/>
                <a:cs typeface="Arial"/>
              </a:rPr>
              <a:t> </a:t>
            </a:r>
            <a:r>
              <a:rPr sz="2150" spc="10" dirty="0">
                <a:solidFill>
                  <a:srgbClr val="0E2E54"/>
                </a:solidFill>
                <a:latin typeface="Arial"/>
                <a:cs typeface="Arial"/>
              </a:rPr>
              <a:t>A</a:t>
            </a:r>
            <a:r>
              <a:rPr sz="2150" spc="15" dirty="0">
                <a:solidFill>
                  <a:srgbClr val="0E2E54"/>
                </a:solidFill>
                <a:latin typeface="Arial"/>
                <a:cs typeface="Arial"/>
              </a:rPr>
              <a:t>c</a:t>
            </a:r>
            <a:r>
              <a:rPr sz="2150" spc="5" dirty="0">
                <a:solidFill>
                  <a:srgbClr val="0E2E54"/>
                </a:solidFill>
                <a:latin typeface="Arial"/>
                <a:cs typeface="Arial"/>
              </a:rPr>
              <a:t>tion</a:t>
            </a:r>
            <a:r>
              <a:rPr sz="2150" spc="10" dirty="0">
                <a:solidFill>
                  <a:srgbClr val="0E2E54"/>
                </a:solidFill>
                <a:latin typeface="Arial"/>
                <a:cs typeface="Arial"/>
              </a:rPr>
              <a:t> Plan</a:t>
            </a:r>
            <a:r>
              <a:rPr sz="2150" spc="20" dirty="0">
                <a:solidFill>
                  <a:srgbClr val="0E2E54"/>
                </a:solidFill>
                <a:latin typeface="Arial"/>
                <a:cs typeface="Arial"/>
              </a:rPr>
              <a:t> </a:t>
            </a:r>
            <a:r>
              <a:rPr sz="2150" spc="10" dirty="0">
                <a:solidFill>
                  <a:srgbClr val="0E2E54"/>
                </a:solidFill>
                <a:latin typeface="Arial"/>
                <a:cs typeface="Arial"/>
              </a:rPr>
              <a:t>2013</a:t>
            </a:r>
            <a:r>
              <a:rPr sz="2150" dirty="0">
                <a:solidFill>
                  <a:srgbClr val="0E2E54"/>
                </a:solidFill>
                <a:latin typeface="Arial"/>
                <a:cs typeface="Arial"/>
              </a:rPr>
              <a:t>-</a:t>
            </a:r>
            <a:r>
              <a:rPr sz="2150" spc="10" dirty="0">
                <a:solidFill>
                  <a:srgbClr val="0E2E54"/>
                </a:solidFill>
                <a:latin typeface="Arial"/>
                <a:cs typeface="Arial"/>
              </a:rPr>
              <a:t>2020</a:t>
            </a:r>
            <a:endParaRPr sz="2150" dirty="0">
              <a:latin typeface="Arial"/>
              <a:cs typeface="Arial"/>
            </a:endParaRPr>
          </a:p>
        </p:txBody>
      </p:sp>
      <p:sp>
        <p:nvSpPr>
          <p:cNvPr id="20" name="object 39">
            <a:extLst>
              <a:ext uri="{FF2B5EF4-FFF2-40B4-BE49-F238E27FC236}">
                <a16:creationId xmlns:a16="http://schemas.microsoft.com/office/drawing/2014/main" id="{8826A4FD-840A-451F-B623-2029B5F26F0D}"/>
              </a:ext>
            </a:extLst>
          </p:cNvPr>
          <p:cNvSpPr/>
          <p:nvPr/>
        </p:nvSpPr>
        <p:spPr>
          <a:xfrm>
            <a:off x="8923019" y="0"/>
            <a:ext cx="3172968" cy="1112519"/>
          </a:xfrm>
          <a:prstGeom prst="rect">
            <a:avLst/>
          </a:prstGeom>
          <a:blipFill>
            <a:blip r:embed="rId3" cstate="print"/>
            <a:stretch>
              <a:fillRect/>
            </a:stretch>
          </a:blipFill>
        </p:spPr>
        <p:txBody>
          <a:bodyPr wrap="square" lIns="0" tIns="0" rIns="0" bIns="0" rtlCol="0"/>
          <a:lstStyle/>
          <a:p>
            <a:endParaRPr/>
          </a:p>
        </p:txBody>
      </p:sp>
      <p:grpSp>
        <p:nvGrpSpPr>
          <p:cNvPr id="21" name="Group 20">
            <a:extLst>
              <a:ext uri="{FF2B5EF4-FFF2-40B4-BE49-F238E27FC236}">
                <a16:creationId xmlns:a16="http://schemas.microsoft.com/office/drawing/2014/main" id="{DD1BC016-533F-41FE-B736-FAED1D87B820}"/>
              </a:ext>
            </a:extLst>
          </p:cNvPr>
          <p:cNvGrpSpPr/>
          <p:nvPr/>
        </p:nvGrpSpPr>
        <p:grpSpPr>
          <a:xfrm>
            <a:off x="1053083" y="413560"/>
            <a:ext cx="7842503" cy="410369"/>
            <a:chOff x="838200" y="230918"/>
            <a:chExt cx="7842503" cy="410369"/>
          </a:xfrm>
        </p:grpSpPr>
        <p:sp>
          <p:nvSpPr>
            <p:cNvPr id="22" name="object 33">
              <a:extLst>
                <a:ext uri="{FF2B5EF4-FFF2-40B4-BE49-F238E27FC236}">
                  <a16:creationId xmlns:a16="http://schemas.microsoft.com/office/drawing/2014/main" id="{E7385060-B58B-4DF4-A271-DD89C13A8891}"/>
                </a:ext>
              </a:extLst>
            </p:cNvPr>
            <p:cNvSpPr txBox="1"/>
            <p:nvPr/>
          </p:nvSpPr>
          <p:spPr>
            <a:xfrm>
              <a:off x="838200" y="230918"/>
              <a:ext cx="7842503" cy="410369"/>
            </a:xfrm>
            <a:prstGeom prst="rect">
              <a:avLst/>
            </a:prstGeom>
          </p:spPr>
          <p:txBody>
            <a:bodyPr vert="horz" wrap="square" lIns="0" tIns="0" rIns="0" bIns="0" rtlCol="0">
              <a:spAutoFit/>
            </a:bodyPr>
            <a:lstStyle/>
            <a:p>
              <a:pPr marL="12700">
                <a:lnSpc>
                  <a:spcPts val="3195"/>
                </a:lnSpc>
              </a:pPr>
              <a:r>
                <a:rPr sz="2800" b="1" spc="-20" dirty="0">
                  <a:solidFill>
                    <a:schemeClr val="accent1"/>
                  </a:solidFill>
                  <a:latin typeface="Ebrima"/>
                  <a:cs typeface="Ebrima"/>
                </a:rPr>
                <a:t>Mental</a:t>
              </a:r>
              <a:r>
                <a:rPr sz="2800" b="1" spc="15" dirty="0">
                  <a:solidFill>
                    <a:schemeClr val="accent1"/>
                  </a:solidFill>
                  <a:latin typeface="Ebrima"/>
                  <a:cs typeface="Ebrima"/>
                </a:rPr>
                <a:t> </a:t>
              </a:r>
              <a:r>
                <a:rPr sz="2800" b="1" spc="-20" dirty="0">
                  <a:solidFill>
                    <a:schemeClr val="accent1"/>
                  </a:solidFill>
                  <a:latin typeface="Ebrima"/>
                  <a:cs typeface="Ebrima"/>
                </a:rPr>
                <a:t>Health</a:t>
              </a:r>
              <a:r>
                <a:rPr sz="2800" b="1" spc="10" dirty="0">
                  <a:solidFill>
                    <a:schemeClr val="accent1"/>
                  </a:solidFill>
                  <a:latin typeface="Ebrima"/>
                  <a:cs typeface="Ebrima"/>
                </a:rPr>
                <a:t> </a:t>
              </a:r>
              <a:r>
                <a:rPr sz="2800" b="1" spc="-20" dirty="0">
                  <a:solidFill>
                    <a:schemeClr val="accent1"/>
                  </a:solidFill>
                  <a:latin typeface="Ebrima"/>
                  <a:cs typeface="Ebrima"/>
                </a:rPr>
                <a:t>Action</a:t>
              </a:r>
              <a:r>
                <a:rPr sz="2800" b="1" spc="35" dirty="0">
                  <a:solidFill>
                    <a:schemeClr val="accent1"/>
                  </a:solidFill>
                  <a:latin typeface="Ebrima"/>
                  <a:cs typeface="Ebrima"/>
                </a:rPr>
                <a:t> </a:t>
              </a:r>
              <a:r>
                <a:rPr sz="2800" b="1" spc="-20" dirty="0">
                  <a:solidFill>
                    <a:schemeClr val="accent1"/>
                  </a:solidFill>
                  <a:latin typeface="Ebrima"/>
                  <a:cs typeface="Ebrima"/>
                </a:rPr>
                <a:t>Pl</a:t>
              </a:r>
              <a:r>
                <a:rPr sz="2800" b="1" spc="-30" dirty="0">
                  <a:solidFill>
                    <a:schemeClr val="accent1"/>
                  </a:solidFill>
                  <a:latin typeface="Ebrima"/>
                  <a:cs typeface="Ebrima"/>
                </a:rPr>
                <a:t>a</a:t>
              </a:r>
              <a:r>
                <a:rPr sz="2800" b="1" spc="-20" dirty="0">
                  <a:solidFill>
                    <a:schemeClr val="accent1"/>
                  </a:solidFill>
                  <a:latin typeface="Ebrima"/>
                  <a:cs typeface="Ebrima"/>
                </a:rPr>
                <a:t>n</a:t>
              </a:r>
              <a:r>
                <a:rPr lang="fr-CH" sz="2800" dirty="0">
                  <a:solidFill>
                    <a:schemeClr val="accent1"/>
                  </a:solidFill>
                  <a:latin typeface="Ebrima"/>
                  <a:cs typeface="Ebrima"/>
                </a:rPr>
                <a:t> </a:t>
              </a:r>
              <a:r>
                <a:rPr sz="2800" b="1" spc="-25" dirty="0">
                  <a:solidFill>
                    <a:schemeClr val="accent1"/>
                  </a:solidFill>
                  <a:latin typeface="Ebrima"/>
                  <a:cs typeface="Ebrima"/>
                </a:rPr>
                <a:t>2013-</a:t>
              </a:r>
              <a:r>
                <a:rPr sz="2800" b="1" spc="-20" dirty="0">
                  <a:solidFill>
                    <a:schemeClr val="accent1"/>
                  </a:solidFill>
                  <a:latin typeface="Ebrima"/>
                  <a:cs typeface="Ebrima"/>
                </a:rPr>
                <a:t>2020</a:t>
              </a:r>
              <a:r>
                <a:rPr lang="fr-CH" sz="2800" b="1" spc="-20" dirty="0">
                  <a:solidFill>
                    <a:schemeClr val="accent1"/>
                  </a:solidFill>
                  <a:latin typeface="Ebrima"/>
                  <a:cs typeface="Ebrima"/>
                </a:rPr>
                <a:t>  2030</a:t>
              </a:r>
              <a:endParaRPr sz="2800" dirty="0">
                <a:solidFill>
                  <a:schemeClr val="accent1"/>
                </a:solidFill>
                <a:latin typeface="Ebrima"/>
                <a:cs typeface="Ebrima"/>
              </a:endParaRPr>
            </a:p>
          </p:txBody>
        </p:sp>
        <p:sp>
          <p:nvSpPr>
            <p:cNvPr id="23" name="object 35">
              <a:extLst>
                <a:ext uri="{FF2B5EF4-FFF2-40B4-BE49-F238E27FC236}">
                  <a16:creationId xmlns:a16="http://schemas.microsoft.com/office/drawing/2014/main" id="{DE3A54D6-F7A1-48F6-89A7-CC67DFA18100}"/>
                </a:ext>
              </a:extLst>
            </p:cNvPr>
            <p:cNvSpPr/>
            <p:nvPr/>
          </p:nvSpPr>
          <p:spPr>
            <a:xfrm>
              <a:off x="6248400" y="359267"/>
              <a:ext cx="809625" cy="153670"/>
            </a:xfrm>
            <a:custGeom>
              <a:avLst/>
              <a:gdLst/>
              <a:ahLst/>
              <a:cxnLst/>
              <a:rect l="l" t="t" r="r" b="b"/>
              <a:pathLst>
                <a:path w="809625" h="153669">
                  <a:moveTo>
                    <a:pt x="809498" y="153542"/>
                  </a:moveTo>
                  <a:lnTo>
                    <a:pt x="0" y="0"/>
                  </a:lnTo>
                </a:path>
              </a:pathLst>
            </a:custGeom>
            <a:ln w="38100">
              <a:solidFill>
                <a:srgbClr val="FF0000"/>
              </a:solidFill>
            </a:ln>
          </p:spPr>
          <p:txBody>
            <a:bodyPr wrap="square" lIns="0" tIns="0" rIns="0" bIns="0" rtlCol="0"/>
            <a:lstStyle/>
            <a:p>
              <a:endParaRPr/>
            </a:p>
          </p:txBody>
        </p:sp>
      </p:grpSp>
      <p:grpSp>
        <p:nvGrpSpPr>
          <p:cNvPr id="12" name="Group 11">
            <a:extLst>
              <a:ext uri="{FF2B5EF4-FFF2-40B4-BE49-F238E27FC236}">
                <a16:creationId xmlns:a16="http://schemas.microsoft.com/office/drawing/2014/main" id="{5744BBCF-2A0C-4478-9F71-8D9CCE879D60}"/>
              </a:ext>
            </a:extLst>
          </p:cNvPr>
          <p:cNvGrpSpPr/>
          <p:nvPr/>
        </p:nvGrpSpPr>
        <p:grpSpPr>
          <a:xfrm>
            <a:off x="685800" y="2487280"/>
            <a:ext cx="10365732" cy="2378375"/>
            <a:chOff x="685800" y="2487280"/>
            <a:chExt cx="10365732" cy="2378375"/>
          </a:xfrm>
        </p:grpSpPr>
        <p:grpSp>
          <p:nvGrpSpPr>
            <p:cNvPr id="16" name="Group 15">
              <a:extLst>
                <a:ext uri="{FF2B5EF4-FFF2-40B4-BE49-F238E27FC236}">
                  <a16:creationId xmlns:a16="http://schemas.microsoft.com/office/drawing/2014/main" id="{F46993D8-E299-44B3-950F-3739D6F3786E}"/>
                </a:ext>
              </a:extLst>
            </p:cNvPr>
            <p:cNvGrpSpPr/>
            <p:nvPr/>
          </p:nvGrpSpPr>
          <p:grpSpPr>
            <a:xfrm>
              <a:off x="685800" y="2487280"/>
              <a:ext cx="8578595" cy="2378375"/>
              <a:chOff x="1528572" y="1626107"/>
              <a:chExt cx="9537190" cy="2644141"/>
            </a:xfrm>
          </p:grpSpPr>
          <p:sp>
            <p:nvSpPr>
              <p:cNvPr id="4" name="object 4"/>
              <p:cNvSpPr/>
              <p:nvPr/>
            </p:nvSpPr>
            <p:spPr>
              <a:xfrm>
                <a:off x="1528572" y="1626107"/>
                <a:ext cx="1783079" cy="2555748"/>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3479291" y="1641348"/>
                <a:ext cx="1621536" cy="2540508"/>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5330952" y="1641348"/>
                <a:ext cx="1802892" cy="2540508"/>
              </a:xfrm>
              <a:prstGeom prst="rect">
                <a:avLst/>
              </a:prstGeom>
              <a:blipFill>
                <a:blip r:embed="rId6" cstate="print"/>
                <a:stretch>
                  <a:fillRect/>
                </a:stretch>
              </a:blipFill>
            </p:spPr>
            <p:txBody>
              <a:bodyPr wrap="square" lIns="0" tIns="0" rIns="0" bIns="0" rtlCol="0"/>
              <a:lstStyle/>
              <a:p>
                <a:endParaRPr/>
              </a:p>
            </p:txBody>
          </p:sp>
          <p:sp>
            <p:nvSpPr>
              <p:cNvPr id="7" name="object 7"/>
              <p:cNvSpPr/>
              <p:nvPr/>
            </p:nvSpPr>
            <p:spPr>
              <a:xfrm>
                <a:off x="7243571" y="1641348"/>
                <a:ext cx="1854707" cy="2610612"/>
              </a:xfrm>
              <a:prstGeom prst="rect">
                <a:avLst/>
              </a:prstGeom>
              <a:blipFill>
                <a:blip r:embed="rId7" cstate="print"/>
                <a:stretch>
                  <a:fillRect/>
                </a:stretch>
              </a:blipFill>
            </p:spPr>
            <p:txBody>
              <a:bodyPr wrap="square" lIns="0" tIns="0" rIns="0" bIns="0" rtlCol="0"/>
              <a:lstStyle/>
              <a:p>
                <a:endParaRPr/>
              </a:p>
            </p:txBody>
          </p:sp>
          <p:sp>
            <p:nvSpPr>
              <p:cNvPr id="8" name="object 8"/>
              <p:cNvSpPr/>
              <p:nvPr/>
            </p:nvSpPr>
            <p:spPr>
              <a:xfrm>
                <a:off x="9169907" y="1641348"/>
                <a:ext cx="1895855" cy="2628900"/>
              </a:xfrm>
              <a:prstGeom prst="rect">
                <a:avLst/>
              </a:prstGeom>
              <a:blipFill>
                <a:blip r:embed="rId8" cstate="print"/>
                <a:stretch>
                  <a:fillRect/>
                </a:stretch>
              </a:blipFill>
            </p:spPr>
            <p:txBody>
              <a:bodyPr wrap="square" lIns="0" tIns="0" rIns="0" bIns="0" rtlCol="0"/>
              <a:lstStyle/>
              <a:p>
                <a:endParaRPr/>
              </a:p>
            </p:txBody>
          </p:sp>
          <p:sp>
            <p:nvSpPr>
              <p:cNvPr id="10" name="object 10"/>
              <p:cNvSpPr txBox="1"/>
              <p:nvPr/>
            </p:nvSpPr>
            <p:spPr>
              <a:xfrm>
                <a:off x="7442707" y="3599615"/>
                <a:ext cx="1143000" cy="254000"/>
              </a:xfrm>
              <a:prstGeom prst="rect">
                <a:avLst/>
              </a:prstGeom>
            </p:spPr>
            <p:txBody>
              <a:bodyPr vert="horz" wrap="square" lIns="0" tIns="0" rIns="0" bIns="0" rtlCol="0">
                <a:spAutoFit/>
              </a:bodyPr>
              <a:lstStyle/>
              <a:p>
                <a:pPr marL="12700">
                  <a:lnSpc>
                    <a:spcPct val="100000"/>
                  </a:lnSpc>
                </a:pPr>
                <a:r>
                  <a:rPr sz="1800" dirty="0">
                    <a:solidFill>
                      <a:srgbClr val="FFFFFF"/>
                    </a:solidFill>
                    <a:latin typeface="Arial"/>
                    <a:cs typeface="Arial"/>
                  </a:rPr>
                  <a:t>BASE</a:t>
                </a:r>
                <a:r>
                  <a:rPr sz="1800" spc="-10" dirty="0">
                    <a:solidFill>
                      <a:srgbClr val="FFFFFF"/>
                    </a:solidFill>
                    <a:latin typeface="Arial"/>
                    <a:cs typeface="Arial"/>
                  </a:rPr>
                  <a:t>L</a:t>
                </a:r>
                <a:r>
                  <a:rPr sz="1800" dirty="0">
                    <a:solidFill>
                      <a:srgbClr val="FFFFFF"/>
                    </a:solidFill>
                    <a:latin typeface="Arial"/>
                    <a:cs typeface="Arial"/>
                  </a:rPr>
                  <a:t>INE</a:t>
                </a:r>
                <a:endParaRPr sz="1800">
                  <a:latin typeface="Arial"/>
                  <a:cs typeface="Arial"/>
                </a:endParaRPr>
              </a:p>
            </p:txBody>
          </p:sp>
          <p:sp>
            <p:nvSpPr>
              <p:cNvPr id="11" name="object 11"/>
              <p:cNvSpPr txBox="1"/>
              <p:nvPr/>
            </p:nvSpPr>
            <p:spPr>
              <a:xfrm>
                <a:off x="9513569" y="3599615"/>
                <a:ext cx="967105" cy="254000"/>
              </a:xfrm>
              <a:prstGeom prst="rect">
                <a:avLst/>
              </a:prstGeom>
            </p:spPr>
            <p:txBody>
              <a:bodyPr vert="horz" wrap="square" lIns="0" tIns="0" rIns="0" bIns="0" rtlCol="0">
                <a:spAutoFit/>
              </a:bodyPr>
              <a:lstStyle/>
              <a:p>
                <a:pPr marL="12700">
                  <a:lnSpc>
                    <a:spcPct val="100000"/>
                  </a:lnSpc>
                </a:pPr>
                <a:r>
                  <a:rPr sz="1800" dirty="0">
                    <a:solidFill>
                      <a:srgbClr val="FFFFFF"/>
                    </a:solidFill>
                    <a:latin typeface="Arial"/>
                    <a:cs typeface="Arial"/>
                  </a:rPr>
                  <a:t>IN</a:t>
                </a:r>
                <a:r>
                  <a:rPr sz="1800" spc="10" dirty="0">
                    <a:solidFill>
                      <a:srgbClr val="FFFFFF"/>
                    </a:solidFill>
                    <a:latin typeface="Arial"/>
                    <a:cs typeface="Arial"/>
                  </a:rPr>
                  <a:t>T</a:t>
                </a:r>
                <a:r>
                  <a:rPr sz="1800" dirty="0">
                    <a:solidFill>
                      <a:srgbClr val="FFFFFF"/>
                    </a:solidFill>
                    <a:latin typeface="Arial"/>
                    <a:cs typeface="Arial"/>
                  </a:rPr>
                  <a:t>ERIM</a:t>
                </a:r>
                <a:endParaRPr sz="1800">
                  <a:latin typeface="Arial"/>
                  <a:cs typeface="Arial"/>
                </a:endParaRPr>
              </a:p>
            </p:txBody>
          </p:sp>
        </p:grpSp>
        <p:sp>
          <p:nvSpPr>
            <p:cNvPr id="2" name="TextBox 1">
              <a:extLst>
                <a:ext uri="{FF2B5EF4-FFF2-40B4-BE49-F238E27FC236}">
                  <a16:creationId xmlns:a16="http://schemas.microsoft.com/office/drawing/2014/main" id="{5A30F8CC-2F3E-4B4C-A10B-B2B01838C040}"/>
                </a:ext>
              </a:extLst>
            </p:cNvPr>
            <p:cNvSpPr txBox="1"/>
            <p:nvPr/>
          </p:nvSpPr>
          <p:spPr>
            <a:xfrm>
              <a:off x="9448800" y="2508102"/>
              <a:ext cx="1602732" cy="2323713"/>
            </a:xfrm>
            <a:prstGeom prst="rect">
              <a:avLst/>
            </a:prstGeom>
            <a:noFill/>
            <a:ln>
              <a:solidFill>
                <a:schemeClr val="tx1"/>
              </a:solidFill>
            </a:ln>
          </p:spPr>
          <p:txBody>
            <a:bodyPr wrap="square" rtlCol="0">
              <a:spAutoFit/>
            </a:bodyPr>
            <a:lstStyle/>
            <a:p>
              <a:endParaRPr lang="fr-CH" sz="1400" dirty="0"/>
            </a:p>
            <a:p>
              <a:endParaRPr lang="fr-CH" sz="1600" dirty="0"/>
            </a:p>
            <a:p>
              <a:endParaRPr lang="fr-CH" dirty="0"/>
            </a:p>
            <a:p>
              <a:pPr algn="ctr"/>
              <a:r>
                <a:rPr lang="fr-CH" sz="1300" b="1" dirty="0">
                  <a:latin typeface="Arial Nova" panose="020B0504020202020204" pitchFamily="34" charset="0"/>
                </a:rPr>
                <a:t>MENTAL HEALTH</a:t>
              </a:r>
            </a:p>
            <a:p>
              <a:pPr algn="ctr"/>
              <a:r>
                <a:rPr lang="fr-CH" sz="2400" dirty="0">
                  <a:latin typeface="Arial Nova" panose="020B0504020202020204" pitchFamily="34" charset="0"/>
                </a:rPr>
                <a:t>ATLAS</a:t>
              </a:r>
            </a:p>
            <a:p>
              <a:pPr algn="ctr"/>
              <a:r>
                <a:rPr lang="fr-CH" sz="2400" dirty="0">
                  <a:latin typeface="Arial Nova" panose="020B0504020202020204" pitchFamily="34" charset="0"/>
                </a:rPr>
                <a:t>2020</a:t>
              </a:r>
            </a:p>
            <a:p>
              <a:endParaRPr lang="en-US" dirty="0"/>
            </a:p>
            <a:p>
              <a:endParaRPr lang="en-US" dirty="0"/>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2895600" y="1382524"/>
            <a:ext cx="6400800" cy="446276"/>
          </a:xfrm>
          <a:prstGeom prst="rect">
            <a:avLst/>
          </a:prstGeom>
        </p:spPr>
        <p:txBody>
          <a:bodyPr vert="horz" wrap="square" lIns="0" tIns="0" rIns="0" bIns="0" rtlCol="0">
            <a:spAutoFit/>
          </a:bodyPr>
          <a:lstStyle/>
          <a:p>
            <a:pPr marL="12700">
              <a:lnSpc>
                <a:spcPct val="100000"/>
              </a:lnSpc>
            </a:pPr>
            <a:r>
              <a:rPr sz="2900" b="1" spc="-5" dirty="0">
                <a:solidFill>
                  <a:schemeClr val="tx1">
                    <a:lumMod val="50000"/>
                    <a:lumOff val="50000"/>
                  </a:schemeClr>
                </a:solidFill>
                <a:latin typeface="Arial Nova" panose="020B0504020202020204" pitchFamily="34" charset="0"/>
                <a:cs typeface="Calibri"/>
              </a:rPr>
              <a:t>Submiss</a:t>
            </a:r>
            <a:r>
              <a:rPr sz="2900" b="1" spc="15" dirty="0">
                <a:solidFill>
                  <a:schemeClr val="tx1">
                    <a:lumMod val="50000"/>
                    <a:lumOff val="50000"/>
                  </a:schemeClr>
                </a:solidFill>
                <a:latin typeface="Arial Nova" panose="020B0504020202020204" pitchFamily="34" charset="0"/>
                <a:cs typeface="Calibri"/>
              </a:rPr>
              <a:t>i</a:t>
            </a:r>
            <a:r>
              <a:rPr sz="2900" b="1" spc="-5" dirty="0">
                <a:solidFill>
                  <a:schemeClr val="tx1">
                    <a:lumMod val="50000"/>
                    <a:lumOff val="50000"/>
                  </a:schemeClr>
                </a:solidFill>
                <a:latin typeface="Arial Nova" panose="020B0504020202020204" pitchFamily="34" charset="0"/>
                <a:cs typeface="Calibri"/>
              </a:rPr>
              <a:t>o</a:t>
            </a:r>
            <a:r>
              <a:rPr sz="2900" b="1" dirty="0">
                <a:solidFill>
                  <a:schemeClr val="tx1">
                    <a:lumMod val="50000"/>
                    <a:lumOff val="50000"/>
                  </a:schemeClr>
                </a:solidFill>
                <a:latin typeface="Arial Nova" panose="020B0504020202020204" pitchFamily="34" charset="0"/>
                <a:cs typeface="Calibri"/>
              </a:rPr>
              <a:t>n</a:t>
            </a:r>
            <a:r>
              <a:rPr sz="2900" b="1" spc="-30" dirty="0">
                <a:solidFill>
                  <a:schemeClr val="tx1">
                    <a:lumMod val="50000"/>
                    <a:lumOff val="50000"/>
                  </a:schemeClr>
                </a:solidFill>
                <a:latin typeface="Arial Nova" panose="020B0504020202020204" pitchFamily="34" charset="0"/>
                <a:cs typeface="Calibri"/>
              </a:rPr>
              <a:t> </a:t>
            </a:r>
            <a:r>
              <a:rPr sz="2900" b="1" spc="-70" dirty="0">
                <a:solidFill>
                  <a:schemeClr val="tx1">
                    <a:lumMod val="50000"/>
                    <a:lumOff val="50000"/>
                  </a:schemeClr>
                </a:solidFill>
                <a:latin typeface="Arial Nova" panose="020B0504020202020204" pitchFamily="34" charset="0"/>
                <a:cs typeface="Calibri"/>
              </a:rPr>
              <a:t>r</a:t>
            </a:r>
            <a:r>
              <a:rPr sz="2900" b="1" spc="-25" dirty="0">
                <a:solidFill>
                  <a:schemeClr val="tx1">
                    <a:lumMod val="50000"/>
                    <a:lumOff val="50000"/>
                  </a:schemeClr>
                </a:solidFill>
                <a:latin typeface="Arial Nova" panose="020B0504020202020204" pitchFamily="34" charset="0"/>
                <a:cs typeface="Calibri"/>
              </a:rPr>
              <a:t>a</a:t>
            </a:r>
            <a:r>
              <a:rPr sz="2900" b="1" spc="-40" dirty="0">
                <a:solidFill>
                  <a:schemeClr val="tx1">
                    <a:lumMod val="50000"/>
                    <a:lumOff val="50000"/>
                  </a:schemeClr>
                </a:solidFill>
                <a:latin typeface="Arial Nova" panose="020B0504020202020204" pitchFamily="34" charset="0"/>
                <a:cs typeface="Calibri"/>
              </a:rPr>
              <a:t>t</a:t>
            </a:r>
            <a:r>
              <a:rPr sz="2900" b="1" dirty="0">
                <a:solidFill>
                  <a:schemeClr val="tx1">
                    <a:lumMod val="50000"/>
                    <a:lumOff val="50000"/>
                  </a:schemeClr>
                </a:solidFill>
                <a:latin typeface="Arial Nova" panose="020B0504020202020204" pitchFamily="34" charset="0"/>
                <a:cs typeface="Calibri"/>
              </a:rPr>
              <a:t>es</a:t>
            </a:r>
            <a:r>
              <a:rPr sz="2900" b="1" spc="-5" dirty="0">
                <a:solidFill>
                  <a:schemeClr val="tx1">
                    <a:lumMod val="50000"/>
                    <a:lumOff val="50000"/>
                  </a:schemeClr>
                </a:solidFill>
                <a:latin typeface="Arial Nova" panose="020B0504020202020204" pitchFamily="34" charset="0"/>
                <a:cs typeface="Calibri"/>
              </a:rPr>
              <a:t> </a:t>
            </a:r>
            <a:r>
              <a:rPr sz="2900" b="1" spc="-15" dirty="0">
                <a:solidFill>
                  <a:schemeClr val="tx1">
                    <a:lumMod val="50000"/>
                    <a:lumOff val="50000"/>
                  </a:schemeClr>
                </a:solidFill>
                <a:latin typeface="Arial Nova" panose="020B0504020202020204" pitchFamily="34" charset="0"/>
                <a:cs typeface="Calibri"/>
              </a:rPr>
              <a:t>b</a:t>
            </a:r>
            <a:r>
              <a:rPr sz="2900" b="1" dirty="0">
                <a:solidFill>
                  <a:schemeClr val="tx1">
                    <a:lumMod val="50000"/>
                    <a:lumOff val="50000"/>
                  </a:schemeClr>
                </a:solidFill>
                <a:latin typeface="Arial Nova" panose="020B0504020202020204" pitchFamily="34" charset="0"/>
                <a:cs typeface="Calibri"/>
              </a:rPr>
              <a:t>y</a:t>
            </a:r>
            <a:r>
              <a:rPr sz="2900" b="1" spc="-15" dirty="0">
                <a:solidFill>
                  <a:schemeClr val="tx1">
                    <a:lumMod val="50000"/>
                    <a:lumOff val="50000"/>
                  </a:schemeClr>
                </a:solidFill>
                <a:latin typeface="Arial Nova" panose="020B0504020202020204" pitchFamily="34" charset="0"/>
                <a:cs typeface="Calibri"/>
              </a:rPr>
              <a:t> </a:t>
            </a:r>
            <a:r>
              <a:rPr sz="2900" b="1" dirty="0">
                <a:solidFill>
                  <a:schemeClr val="tx1">
                    <a:lumMod val="50000"/>
                    <a:lumOff val="50000"/>
                  </a:schemeClr>
                </a:solidFill>
                <a:latin typeface="Arial Nova" panose="020B0504020202020204" pitchFamily="34" charset="0"/>
                <a:cs typeface="Calibri"/>
              </a:rPr>
              <a:t>Me</a:t>
            </a:r>
            <a:r>
              <a:rPr sz="2900" b="1" spc="-10" dirty="0">
                <a:solidFill>
                  <a:schemeClr val="tx1">
                    <a:lumMod val="50000"/>
                    <a:lumOff val="50000"/>
                  </a:schemeClr>
                </a:solidFill>
                <a:latin typeface="Arial Nova" panose="020B0504020202020204" pitchFamily="34" charset="0"/>
                <a:cs typeface="Calibri"/>
              </a:rPr>
              <a:t>m</a:t>
            </a:r>
            <a:r>
              <a:rPr sz="2900" b="1" spc="-5" dirty="0">
                <a:solidFill>
                  <a:schemeClr val="tx1">
                    <a:lumMod val="50000"/>
                    <a:lumOff val="50000"/>
                  </a:schemeClr>
                </a:solidFill>
                <a:latin typeface="Arial Nova" panose="020B0504020202020204" pitchFamily="34" charset="0"/>
                <a:cs typeface="Calibri"/>
              </a:rPr>
              <a:t>be</a:t>
            </a:r>
            <a:r>
              <a:rPr sz="2900" b="1" dirty="0">
                <a:solidFill>
                  <a:schemeClr val="tx1">
                    <a:lumMod val="50000"/>
                    <a:lumOff val="50000"/>
                  </a:schemeClr>
                </a:solidFill>
                <a:latin typeface="Arial Nova" panose="020B0504020202020204" pitchFamily="34" charset="0"/>
                <a:cs typeface="Calibri"/>
              </a:rPr>
              <a:t>r </a:t>
            </a:r>
            <a:r>
              <a:rPr sz="2900" b="1" spc="-5" dirty="0">
                <a:solidFill>
                  <a:schemeClr val="tx1">
                    <a:lumMod val="50000"/>
                    <a:lumOff val="50000"/>
                  </a:schemeClr>
                </a:solidFill>
                <a:latin typeface="Arial Nova" panose="020B0504020202020204" pitchFamily="34" charset="0"/>
                <a:cs typeface="Calibri"/>
              </a:rPr>
              <a:t>S</a:t>
            </a:r>
            <a:r>
              <a:rPr sz="2900" b="1" spc="-40" dirty="0">
                <a:solidFill>
                  <a:schemeClr val="tx1">
                    <a:lumMod val="50000"/>
                    <a:lumOff val="50000"/>
                  </a:schemeClr>
                </a:solidFill>
                <a:latin typeface="Arial Nova" panose="020B0504020202020204" pitchFamily="34" charset="0"/>
                <a:cs typeface="Calibri"/>
              </a:rPr>
              <a:t>t</a:t>
            </a:r>
            <a:r>
              <a:rPr sz="2900" b="1" spc="-25" dirty="0">
                <a:solidFill>
                  <a:schemeClr val="tx1">
                    <a:lumMod val="50000"/>
                    <a:lumOff val="50000"/>
                  </a:schemeClr>
                </a:solidFill>
                <a:latin typeface="Arial Nova" panose="020B0504020202020204" pitchFamily="34" charset="0"/>
                <a:cs typeface="Calibri"/>
              </a:rPr>
              <a:t>a</a:t>
            </a:r>
            <a:r>
              <a:rPr sz="2900" b="1" spc="-40" dirty="0">
                <a:solidFill>
                  <a:schemeClr val="tx1">
                    <a:lumMod val="50000"/>
                    <a:lumOff val="50000"/>
                  </a:schemeClr>
                </a:solidFill>
                <a:latin typeface="Arial Nova" panose="020B0504020202020204" pitchFamily="34" charset="0"/>
                <a:cs typeface="Calibri"/>
              </a:rPr>
              <a:t>t</a:t>
            </a:r>
            <a:r>
              <a:rPr sz="2900" b="1" dirty="0">
                <a:solidFill>
                  <a:schemeClr val="tx1">
                    <a:lumMod val="50000"/>
                    <a:lumOff val="50000"/>
                  </a:schemeClr>
                </a:solidFill>
                <a:latin typeface="Arial Nova" panose="020B0504020202020204" pitchFamily="34" charset="0"/>
                <a:cs typeface="Calibri"/>
              </a:rPr>
              <a:t>es</a:t>
            </a:r>
          </a:p>
        </p:txBody>
      </p:sp>
      <p:sp>
        <p:nvSpPr>
          <p:cNvPr id="7" name="object 7"/>
          <p:cNvSpPr txBox="1"/>
          <p:nvPr/>
        </p:nvSpPr>
        <p:spPr>
          <a:xfrm>
            <a:off x="6477000" y="2355774"/>
            <a:ext cx="4495800" cy="3671390"/>
          </a:xfrm>
          <a:prstGeom prst="rect">
            <a:avLst/>
          </a:prstGeom>
        </p:spPr>
        <p:txBody>
          <a:bodyPr vert="horz" wrap="square" lIns="0" tIns="0" rIns="0" bIns="0" rtlCol="0">
            <a:spAutoFit/>
          </a:bodyPr>
          <a:lstStyle/>
          <a:p>
            <a:pPr marL="12700" marR="5080">
              <a:lnSpc>
                <a:spcPct val="100800"/>
              </a:lnSpc>
            </a:pPr>
            <a:r>
              <a:rPr lang="en-US" sz="1800" b="1" spc="-5" dirty="0">
                <a:latin typeface="Arial Nova" panose="020B0504020202020204" pitchFamily="34" charset="0"/>
                <a:cs typeface="Calibri"/>
              </a:rPr>
              <a:t>Mental Health ATLAS 2017</a:t>
            </a:r>
            <a:r>
              <a:rPr lang="en-US" sz="1800" spc="-5" dirty="0">
                <a:latin typeface="Arial Nova" panose="020B0504020202020204" pitchFamily="34" charset="0"/>
                <a:cs typeface="Calibri"/>
              </a:rPr>
              <a:t>:</a:t>
            </a:r>
          </a:p>
          <a:p>
            <a:pPr marL="12700" marR="5080">
              <a:lnSpc>
                <a:spcPct val="100800"/>
              </a:lnSpc>
            </a:pPr>
            <a:r>
              <a:rPr sz="1800" spc="-5" dirty="0">
                <a:latin typeface="Arial Nova" panose="020B0504020202020204" pitchFamily="34" charset="0"/>
                <a:cs typeface="Calibri"/>
              </a:rPr>
              <a:t>St</a:t>
            </a:r>
            <a:r>
              <a:rPr sz="1800" spc="-25" dirty="0">
                <a:latin typeface="Arial Nova" panose="020B0504020202020204" pitchFamily="34" charset="0"/>
                <a:cs typeface="Calibri"/>
              </a:rPr>
              <a:t>r</a:t>
            </a:r>
            <a:r>
              <a:rPr sz="1800" spc="-5" dirty="0">
                <a:latin typeface="Arial Nova" panose="020B0504020202020204" pitchFamily="34" charset="0"/>
                <a:cs typeface="Calibri"/>
              </a:rPr>
              <a:t>on</a:t>
            </a:r>
            <a:r>
              <a:rPr sz="1800" dirty="0">
                <a:latin typeface="Arial Nova" panose="020B0504020202020204" pitchFamily="34" charset="0"/>
                <a:cs typeface="Calibri"/>
              </a:rPr>
              <a:t>g</a:t>
            </a:r>
            <a:r>
              <a:rPr sz="1800" spc="10" dirty="0">
                <a:latin typeface="Arial Nova" panose="020B0504020202020204" pitchFamily="34" charset="0"/>
                <a:cs typeface="Calibri"/>
              </a:rPr>
              <a:t> </a:t>
            </a:r>
            <a:r>
              <a:rPr sz="1800" spc="-15" dirty="0">
                <a:latin typeface="Arial Nova" panose="020B0504020202020204" pitchFamily="34" charset="0"/>
                <a:cs typeface="Calibri"/>
              </a:rPr>
              <a:t>c</a:t>
            </a:r>
            <a:r>
              <a:rPr sz="1800" spc="-5" dirty="0">
                <a:latin typeface="Arial Nova" panose="020B0504020202020204" pitchFamily="34" charset="0"/>
                <a:cs typeface="Calibri"/>
              </a:rPr>
              <a:t>o</a:t>
            </a:r>
            <a:r>
              <a:rPr sz="1800" dirty="0">
                <a:latin typeface="Arial Nova" panose="020B0504020202020204" pitchFamily="34" charset="0"/>
                <a:cs typeface="Calibri"/>
              </a:rPr>
              <a:t>mmi</a:t>
            </a:r>
            <a:r>
              <a:rPr sz="1800" spc="5" dirty="0">
                <a:latin typeface="Arial Nova" panose="020B0504020202020204" pitchFamily="34" charset="0"/>
                <a:cs typeface="Calibri"/>
              </a:rPr>
              <a:t>t</a:t>
            </a:r>
            <a:r>
              <a:rPr sz="1800" dirty="0">
                <a:latin typeface="Arial Nova" panose="020B0504020202020204" pitchFamily="34" charset="0"/>
                <a:cs typeface="Calibri"/>
              </a:rPr>
              <a:t>me</a:t>
            </a:r>
            <a:r>
              <a:rPr sz="1800" spc="-20" dirty="0">
                <a:latin typeface="Arial Nova" panose="020B0504020202020204" pitchFamily="34" charset="0"/>
                <a:cs typeface="Calibri"/>
              </a:rPr>
              <a:t>n</a:t>
            </a:r>
            <a:r>
              <a:rPr sz="1800" dirty="0">
                <a:latin typeface="Arial Nova" panose="020B0504020202020204" pitchFamily="34" charset="0"/>
                <a:cs typeface="Calibri"/>
              </a:rPr>
              <a:t>t</a:t>
            </a:r>
            <a:r>
              <a:rPr sz="1800" spc="-10" dirty="0">
                <a:latin typeface="Arial Nova" panose="020B0504020202020204" pitchFamily="34" charset="0"/>
                <a:cs typeface="Calibri"/>
              </a:rPr>
              <a:t> </a:t>
            </a:r>
            <a:r>
              <a:rPr sz="1800" spc="-5" dirty="0">
                <a:latin typeface="Arial Nova" panose="020B0504020202020204" pitchFamily="34" charset="0"/>
                <a:cs typeface="Calibri"/>
              </a:rPr>
              <a:t>f</a:t>
            </a:r>
            <a:r>
              <a:rPr sz="1800" spc="-25" dirty="0">
                <a:latin typeface="Arial Nova" panose="020B0504020202020204" pitchFamily="34" charset="0"/>
                <a:cs typeface="Calibri"/>
              </a:rPr>
              <a:t>r</a:t>
            </a:r>
            <a:r>
              <a:rPr sz="1800" spc="-5" dirty="0">
                <a:latin typeface="Arial Nova" panose="020B0504020202020204" pitchFamily="34" charset="0"/>
                <a:cs typeface="Calibri"/>
              </a:rPr>
              <a:t>om </a:t>
            </a:r>
            <a:r>
              <a:rPr sz="1800" dirty="0">
                <a:latin typeface="Arial Nova" panose="020B0504020202020204" pitchFamily="34" charset="0"/>
                <a:cs typeface="Calibri"/>
              </a:rPr>
              <a:t>Member</a:t>
            </a:r>
            <a:r>
              <a:rPr sz="1800" spc="10" dirty="0">
                <a:latin typeface="Arial Nova" panose="020B0504020202020204" pitchFamily="34" charset="0"/>
                <a:cs typeface="Calibri"/>
              </a:rPr>
              <a:t> </a:t>
            </a:r>
            <a:r>
              <a:rPr sz="1800" spc="-5" dirty="0">
                <a:latin typeface="Arial Nova" panose="020B0504020202020204" pitchFamily="34" charset="0"/>
                <a:cs typeface="Calibri"/>
              </a:rPr>
              <a:t>S</a:t>
            </a:r>
            <a:r>
              <a:rPr sz="1800" spc="-25" dirty="0">
                <a:latin typeface="Arial Nova" panose="020B0504020202020204" pitchFamily="34" charset="0"/>
                <a:cs typeface="Calibri"/>
              </a:rPr>
              <a:t>t</a:t>
            </a:r>
            <a:r>
              <a:rPr sz="1800" spc="-20" dirty="0">
                <a:latin typeface="Arial Nova" panose="020B0504020202020204" pitchFamily="34" charset="0"/>
                <a:cs typeface="Calibri"/>
              </a:rPr>
              <a:t>at</a:t>
            </a:r>
            <a:r>
              <a:rPr sz="1800" dirty="0">
                <a:latin typeface="Arial Nova" panose="020B0504020202020204" pitchFamily="34" charset="0"/>
                <a:cs typeface="Calibri"/>
              </a:rPr>
              <a:t>es</a:t>
            </a:r>
            <a:r>
              <a:rPr sz="1800" spc="15" dirty="0">
                <a:latin typeface="Arial Nova" panose="020B0504020202020204" pitchFamily="34" charset="0"/>
                <a:cs typeface="Calibri"/>
              </a:rPr>
              <a:t> </a:t>
            </a:r>
            <a:r>
              <a:rPr sz="1800" spc="-10" dirty="0">
                <a:latin typeface="Arial Nova" panose="020B0504020202020204" pitchFamily="34" charset="0"/>
                <a:cs typeface="Calibri"/>
              </a:rPr>
              <a:t>t</a:t>
            </a:r>
            <a:r>
              <a:rPr sz="1800" dirty="0">
                <a:latin typeface="Arial Nova" panose="020B0504020202020204" pitchFamily="34" charset="0"/>
                <a:cs typeface="Calibri"/>
              </a:rPr>
              <a:t>o</a:t>
            </a:r>
            <a:r>
              <a:rPr sz="1800" spc="15" dirty="0">
                <a:latin typeface="Arial Nova" panose="020B0504020202020204" pitchFamily="34" charset="0"/>
                <a:cs typeface="Calibri"/>
              </a:rPr>
              <a:t> </a:t>
            </a:r>
            <a:r>
              <a:rPr sz="1800" spc="-20" dirty="0">
                <a:latin typeface="Arial Nova" panose="020B0504020202020204" pitchFamily="34" charset="0"/>
                <a:cs typeface="Calibri"/>
              </a:rPr>
              <a:t>r</a:t>
            </a:r>
            <a:r>
              <a:rPr sz="1800" dirty="0">
                <a:latin typeface="Arial Nova" panose="020B0504020202020204" pitchFamily="34" charset="0"/>
                <a:cs typeface="Calibri"/>
              </a:rPr>
              <a:t>e</a:t>
            </a:r>
            <a:r>
              <a:rPr sz="1800" spc="-10" dirty="0">
                <a:latin typeface="Arial Nova" panose="020B0504020202020204" pitchFamily="34" charset="0"/>
                <a:cs typeface="Calibri"/>
              </a:rPr>
              <a:t>p</a:t>
            </a:r>
            <a:r>
              <a:rPr sz="1800" spc="-5" dirty="0">
                <a:latin typeface="Arial Nova" panose="020B0504020202020204" pitchFamily="34" charset="0"/>
                <a:cs typeface="Calibri"/>
              </a:rPr>
              <a:t>o</a:t>
            </a:r>
            <a:r>
              <a:rPr sz="1800" spc="5" dirty="0">
                <a:latin typeface="Arial Nova" panose="020B0504020202020204" pitchFamily="34" charset="0"/>
                <a:cs typeface="Calibri"/>
              </a:rPr>
              <a:t>r</a:t>
            </a:r>
            <a:r>
              <a:rPr sz="1800" dirty="0">
                <a:latin typeface="Arial Nova" panose="020B0504020202020204" pitchFamily="34" charset="0"/>
                <a:cs typeface="Calibri"/>
              </a:rPr>
              <a:t>t</a:t>
            </a:r>
            <a:r>
              <a:rPr sz="1800" spc="15" dirty="0">
                <a:latin typeface="Arial Nova" panose="020B0504020202020204" pitchFamily="34" charset="0"/>
                <a:cs typeface="Calibri"/>
              </a:rPr>
              <a:t> </a:t>
            </a:r>
            <a:r>
              <a:rPr sz="1800" spc="-5" dirty="0">
                <a:latin typeface="Arial Nova" panose="020B0504020202020204" pitchFamily="34" charset="0"/>
                <a:cs typeface="Calibri"/>
              </a:rPr>
              <a:t>on p</a:t>
            </a:r>
            <a:r>
              <a:rPr sz="1800" spc="-25" dirty="0">
                <a:latin typeface="Arial Nova" panose="020B0504020202020204" pitchFamily="34" charset="0"/>
                <a:cs typeface="Calibri"/>
              </a:rPr>
              <a:t>r</a:t>
            </a:r>
            <a:r>
              <a:rPr sz="1800" spc="-5" dirty="0">
                <a:latin typeface="Arial Nova" panose="020B0504020202020204" pitchFamily="34" charset="0"/>
                <a:cs typeface="Calibri"/>
              </a:rPr>
              <a:t>og</a:t>
            </a:r>
            <a:r>
              <a:rPr sz="1800" spc="-15" dirty="0">
                <a:latin typeface="Arial Nova" panose="020B0504020202020204" pitchFamily="34" charset="0"/>
                <a:cs typeface="Calibri"/>
              </a:rPr>
              <a:t>r</a:t>
            </a:r>
            <a:r>
              <a:rPr sz="1800" dirty="0">
                <a:latin typeface="Arial Nova" panose="020B0504020202020204" pitchFamily="34" charset="0"/>
                <a:cs typeface="Calibri"/>
              </a:rPr>
              <a:t>ess</a:t>
            </a:r>
            <a:r>
              <a:rPr sz="1800" spc="5" dirty="0">
                <a:latin typeface="Arial Nova" panose="020B0504020202020204" pitchFamily="34" charset="0"/>
                <a:cs typeface="Calibri"/>
              </a:rPr>
              <a:t> </a:t>
            </a:r>
            <a:r>
              <a:rPr sz="1800" spc="-5" dirty="0">
                <a:latin typeface="Arial Nova" panose="020B0504020202020204" pitchFamily="34" charset="0"/>
                <a:cs typeface="Calibri"/>
              </a:rPr>
              <a:t>o</a:t>
            </a:r>
            <a:r>
              <a:rPr sz="1800" dirty="0">
                <a:latin typeface="Arial Nova" panose="020B0504020202020204" pitchFamily="34" charset="0"/>
                <a:cs typeface="Calibri"/>
              </a:rPr>
              <a:t>f</a:t>
            </a:r>
            <a:r>
              <a:rPr sz="1800" spc="15" dirty="0">
                <a:latin typeface="Arial Nova" panose="020B0504020202020204" pitchFamily="34" charset="0"/>
                <a:cs typeface="Calibri"/>
              </a:rPr>
              <a:t> </a:t>
            </a:r>
            <a:r>
              <a:rPr sz="1800" dirty="0">
                <a:latin typeface="Arial Nova" panose="020B0504020202020204" pitchFamily="34" charset="0"/>
                <a:cs typeface="Calibri"/>
              </a:rPr>
              <a:t>i</a:t>
            </a:r>
            <a:r>
              <a:rPr sz="1800" spc="5" dirty="0">
                <a:latin typeface="Arial Nova" panose="020B0504020202020204" pitchFamily="34" charset="0"/>
                <a:cs typeface="Calibri"/>
              </a:rPr>
              <a:t>m</a:t>
            </a:r>
            <a:r>
              <a:rPr sz="1800" spc="-5" dirty="0">
                <a:latin typeface="Arial Nova" panose="020B0504020202020204" pitchFamily="34" charset="0"/>
                <a:cs typeface="Calibri"/>
              </a:rPr>
              <a:t>pleme</a:t>
            </a:r>
            <a:r>
              <a:rPr sz="1800" spc="-15" dirty="0">
                <a:latin typeface="Arial Nova" panose="020B0504020202020204" pitchFamily="34" charset="0"/>
                <a:cs typeface="Calibri"/>
              </a:rPr>
              <a:t>n</a:t>
            </a:r>
            <a:r>
              <a:rPr sz="1800" spc="-20" dirty="0">
                <a:latin typeface="Arial Nova" panose="020B0504020202020204" pitchFamily="34" charset="0"/>
                <a:cs typeface="Calibri"/>
              </a:rPr>
              <a:t>ta</a:t>
            </a:r>
            <a:r>
              <a:rPr sz="1800" dirty="0">
                <a:latin typeface="Arial Nova" panose="020B0504020202020204" pitchFamily="34" charset="0"/>
                <a:cs typeface="Calibri"/>
              </a:rPr>
              <a:t>t</a:t>
            </a:r>
            <a:r>
              <a:rPr sz="1800" spc="5" dirty="0">
                <a:latin typeface="Arial Nova" panose="020B0504020202020204" pitchFamily="34" charset="0"/>
                <a:cs typeface="Calibri"/>
              </a:rPr>
              <a:t>i</a:t>
            </a:r>
            <a:r>
              <a:rPr sz="1800" spc="-5" dirty="0">
                <a:latin typeface="Arial Nova" panose="020B0504020202020204" pitchFamily="34" charset="0"/>
                <a:cs typeface="Calibri"/>
              </a:rPr>
              <a:t>o</a:t>
            </a:r>
            <a:r>
              <a:rPr sz="1800" dirty="0">
                <a:latin typeface="Arial Nova" panose="020B0504020202020204" pitchFamily="34" charset="0"/>
                <a:cs typeface="Calibri"/>
              </a:rPr>
              <a:t>n</a:t>
            </a:r>
            <a:r>
              <a:rPr sz="1800" spc="-10" dirty="0">
                <a:latin typeface="Arial Nova" panose="020B0504020202020204" pitchFamily="34" charset="0"/>
                <a:cs typeface="Calibri"/>
              </a:rPr>
              <a:t> </a:t>
            </a:r>
            <a:r>
              <a:rPr sz="1800" spc="-5" dirty="0">
                <a:latin typeface="Arial Nova" panose="020B0504020202020204" pitchFamily="34" charset="0"/>
                <a:cs typeface="Calibri"/>
              </a:rPr>
              <a:t>of </a:t>
            </a:r>
            <a:r>
              <a:rPr sz="1800" dirty="0">
                <a:latin typeface="Arial Nova" panose="020B0504020202020204" pitchFamily="34" charset="0"/>
                <a:cs typeface="Calibri"/>
              </a:rPr>
              <a:t>the</a:t>
            </a:r>
            <a:r>
              <a:rPr sz="1800" spc="5" dirty="0">
                <a:latin typeface="Arial Nova" panose="020B0504020202020204" pitchFamily="34" charset="0"/>
                <a:cs typeface="Calibri"/>
              </a:rPr>
              <a:t> </a:t>
            </a:r>
            <a:r>
              <a:rPr sz="1800" dirty="0">
                <a:latin typeface="Arial Nova" panose="020B0504020202020204" pitchFamily="34" charset="0"/>
                <a:cs typeface="Calibri"/>
              </a:rPr>
              <a:t>Me</a:t>
            </a:r>
            <a:r>
              <a:rPr sz="1800" spc="-20" dirty="0">
                <a:latin typeface="Arial Nova" panose="020B0504020202020204" pitchFamily="34" charset="0"/>
                <a:cs typeface="Calibri"/>
              </a:rPr>
              <a:t>nt</a:t>
            </a:r>
            <a:r>
              <a:rPr sz="1800" dirty="0">
                <a:latin typeface="Arial Nova" panose="020B0504020202020204" pitchFamily="34" charset="0"/>
                <a:cs typeface="Calibri"/>
              </a:rPr>
              <a:t>al H</a:t>
            </a:r>
            <a:r>
              <a:rPr sz="1800" spc="-5" dirty="0">
                <a:latin typeface="Arial Nova" panose="020B0504020202020204" pitchFamily="34" charset="0"/>
                <a:cs typeface="Calibri"/>
              </a:rPr>
              <a:t>e</a:t>
            </a:r>
            <a:r>
              <a:rPr sz="1800" dirty="0">
                <a:latin typeface="Arial Nova" panose="020B0504020202020204" pitchFamily="34" charset="0"/>
                <a:cs typeface="Calibri"/>
              </a:rPr>
              <a:t>alth</a:t>
            </a:r>
            <a:r>
              <a:rPr sz="1800" spc="10" dirty="0">
                <a:latin typeface="Arial Nova" panose="020B0504020202020204" pitchFamily="34" charset="0"/>
                <a:cs typeface="Calibri"/>
              </a:rPr>
              <a:t> </a:t>
            </a:r>
            <a:r>
              <a:rPr sz="1800" dirty="0">
                <a:latin typeface="Arial Nova" panose="020B0504020202020204" pitchFamily="34" charset="0"/>
                <a:cs typeface="Calibri"/>
              </a:rPr>
              <a:t>Acti</a:t>
            </a:r>
            <a:r>
              <a:rPr sz="1800" spc="5" dirty="0">
                <a:latin typeface="Arial Nova" panose="020B0504020202020204" pitchFamily="34" charset="0"/>
                <a:cs typeface="Calibri"/>
              </a:rPr>
              <a:t>o</a:t>
            </a:r>
            <a:r>
              <a:rPr sz="1800" dirty="0">
                <a:latin typeface="Arial Nova" panose="020B0504020202020204" pitchFamily="34" charset="0"/>
                <a:cs typeface="Calibri"/>
              </a:rPr>
              <a:t>n </a:t>
            </a:r>
            <a:r>
              <a:rPr sz="1800" spc="-5" dirty="0">
                <a:latin typeface="Arial Nova" panose="020B0504020202020204" pitchFamily="34" charset="0"/>
                <a:cs typeface="Calibri"/>
              </a:rPr>
              <a:t>P</a:t>
            </a:r>
            <a:r>
              <a:rPr sz="1800" dirty="0">
                <a:latin typeface="Arial Nova" panose="020B0504020202020204" pitchFamily="34" charset="0"/>
                <a:cs typeface="Calibri"/>
              </a:rPr>
              <a:t>lan:</a:t>
            </a:r>
          </a:p>
          <a:p>
            <a:pPr marL="342900" indent="-342900">
              <a:lnSpc>
                <a:spcPct val="100000"/>
              </a:lnSpc>
              <a:spcBef>
                <a:spcPts val="11"/>
              </a:spcBef>
              <a:buFont typeface="Arial" panose="020B0604020202020204" pitchFamily="34" charset="0"/>
              <a:buChar char="•"/>
            </a:pPr>
            <a:endParaRPr sz="1900" dirty="0">
              <a:latin typeface="Arial Nova" panose="020B0504020202020204" pitchFamily="34" charset="0"/>
              <a:cs typeface="Times New Roman"/>
            </a:endParaRPr>
          </a:p>
          <a:p>
            <a:pPr marL="298450" indent="-285750">
              <a:lnSpc>
                <a:spcPct val="100000"/>
              </a:lnSpc>
              <a:buFont typeface="Arial" panose="020B0604020202020204" pitchFamily="34" charset="0"/>
              <a:buChar char="•"/>
            </a:pPr>
            <a:r>
              <a:rPr sz="1800" dirty="0">
                <a:latin typeface="Arial Nova" panose="020B0504020202020204" pitchFamily="34" charset="0"/>
                <a:cs typeface="Calibri"/>
              </a:rPr>
              <a:t>1</a:t>
            </a:r>
            <a:r>
              <a:rPr sz="1800" spc="5" dirty="0">
                <a:latin typeface="Arial Nova" panose="020B0504020202020204" pitchFamily="34" charset="0"/>
                <a:cs typeface="Calibri"/>
              </a:rPr>
              <a:t>7</a:t>
            </a:r>
            <a:r>
              <a:rPr sz="1800" dirty="0">
                <a:latin typeface="Arial Nova" panose="020B0504020202020204" pitchFamily="34" charset="0"/>
                <a:cs typeface="Calibri"/>
              </a:rPr>
              <a:t>7</a:t>
            </a:r>
            <a:r>
              <a:rPr sz="1800" spc="15" dirty="0">
                <a:latin typeface="Arial Nova" panose="020B0504020202020204" pitchFamily="34" charset="0"/>
                <a:cs typeface="Calibri"/>
              </a:rPr>
              <a:t> </a:t>
            </a:r>
            <a:r>
              <a:rPr sz="1800" spc="-5" dirty="0">
                <a:latin typeface="Arial Nova" panose="020B0504020202020204" pitchFamily="34" charset="0"/>
                <a:cs typeface="Calibri"/>
              </a:rPr>
              <a:t>C</a:t>
            </a:r>
            <a:r>
              <a:rPr sz="1800" spc="5" dirty="0">
                <a:latin typeface="Arial Nova" panose="020B0504020202020204" pitchFamily="34" charset="0"/>
                <a:cs typeface="Calibri"/>
              </a:rPr>
              <a:t>o</a:t>
            </a:r>
            <a:r>
              <a:rPr sz="1800" spc="-5" dirty="0">
                <a:latin typeface="Arial Nova" panose="020B0504020202020204" pitchFamily="34" charset="0"/>
                <a:cs typeface="Calibri"/>
              </a:rPr>
              <a:t>u</a:t>
            </a:r>
            <a:r>
              <a:rPr sz="1800" spc="-25" dirty="0">
                <a:latin typeface="Arial Nova" panose="020B0504020202020204" pitchFamily="34" charset="0"/>
                <a:cs typeface="Calibri"/>
              </a:rPr>
              <a:t>n</a:t>
            </a:r>
            <a:r>
              <a:rPr sz="1800" dirty="0">
                <a:latin typeface="Arial Nova" panose="020B0504020202020204" pitchFamily="34" charset="0"/>
                <a:cs typeface="Calibri"/>
              </a:rPr>
              <a:t>t</a:t>
            </a:r>
            <a:r>
              <a:rPr sz="1800" spc="5" dirty="0">
                <a:latin typeface="Arial Nova" panose="020B0504020202020204" pitchFamily="34" charset="0"/>
                <a:cs typeface="Calibri"/>
              </a:rPr>
              <a:t>r</a:t>
            </a:r>
            <a:r>
              <a:rPr sz="1800" dirty="0">
                <a:latin typeface="Arial Nova" panose="020B0504020202020204" pitchFamily="34" charset="0"/>
                <a:cs typeface="Calibri"/>
              </a:rPr>
              <a:t>ies</a:t>
            </a:r>
          </a:p>
          <a:p>
            <a:pPr marL="342900" indent="-342900">
              <a:lnSpc>
                <a:spcPct val="100000"/>
              </a:lnSpc>
              <a:spcBef>
                <a:spcPts val="2"/>
              </a:spcBef>
              <a:buFont typeface="Arial" panose="020B0604020202020204" pitchFamily="34" charset="0"/>
              <a:buChar char="•"/>
            </a:pPr>
            <a:endParaRPr sz="1900" dirty="0">
              <a:latin typeface="Arial Nova" panose="020B0504020202020204" pitchFamily="34" charset="0"/>
              <a:cs typeface="Times New Roman"/>
            </a:endParaRPr>
          </a:p>
          <a:p>
            <a:pPr marL="298450" indent="-285750">
              <a:lnSpc>
                <a:spcPct val="100000"/>
              </a:lnSpc>
              <a:buFont typeface="Arial" panose="020B0604020202020204" pitchFamily="34" charset="0"/>
              <a:buChar char="•"/>
            </a:pPr>
            <a:r>
              <a:rPr sz="1800" dirty="0">
                <a:latin typeface="Arial Nova" panose="020B0504020202020204" pitchFamily="34" charset="0"/>
                <a:cs typeface="Calibri"/>
              </a:rPr>
              <a:t>9</a:t>
            </a:r>
            <a:r>
              <a:rPr sz="1800" spc="5" dirty="0">
                <a:latin typeface="Arial Nova" panose="020B0504020202020204" pitchFamily="34" charset="0"/>
                <a:cs typeface="Calibri"/>
              </a:rPr>
              <a:t>1</a:t>
            </a:r>
            <a:r>
              <a:rPr sz="1800" dirty="0">
                <a:latin typeface="Arial Nova" panose="020B0504020202020204" pitchFamily="34" charset="0"/>
                <a:cs typeface="Calibri"/>
              </a:rPr>
              <a:t>%</a:t>
            </a:r>
            <a:r>
              <a:rPr sz="1800" spc="10" dirty="0">
                <a:latin typeface="Arial Nova" panose="020B0504020202020204" pitchFamily="34" charset="0"/>
                <a:cs typeface="Calibri"/>
              </a:rPr>
              <a:t> </a:t>
            </a:r>
            <a:r>
              <a:rPr sz="1800" spc="-5" dirty="0">
                <a:latin typeface="Arial Nova" panose="020B0504020202020204" pitchFamily="34" charset="0"/>
                <a:cs typeface="Calibri"/>
              </a:rPr>
              <a:t>o</a:t>
            </a:r>
            <a:r>
              <a:rPr sz="1800" dirty="0">
                <a:latin typeface="Arial Nova" panose="020B0504020202020204" pitchFamily="34" charset="0"/>
                <a:cs typeface="Calibri"/>
              </a:rPr>
              <a:t>f WHO</a:t>
            </a:r>
            <a:r>
              <a:rPr sz="1800" spc="5" dirty="0">
                <a:latin typeface="Arial Nova" panose="020B0504020202020204" pitchFamily="34" charset="0"/>
                <a:cs typeface="Calibri"/>
              </a:rPr>
              <a:t> </a:t>
            </a:r>
            <a:r>
              <a:rPr sz="1800" dirty="0">
                <a:latin typeface="Arial Nova" panose="020B0504020202020204" pitchFamily="34" charset="0"/>
                <a:cs typeface="Calibri"/>
              </a:rPr>
              <a:t>Member </a:t>
            </a:r>
            <a:r>
              <a:rPr sz="1800" spc="-10" dirty="0">
                <a:latin typeface="Arial Nova" panose="020B0504020202020204" pitchFamily="34" charset="0"/>
                <a:cs typeface="Calibri"/>
              </a:rPr>
              <a:t>S</a:t>
            </a:r>
            <a:r>
              <a:rPr sz="1800" spc="-20" dirty="0">
                <a:latin typeface="Arial Nova" panose="020B0504020202020204" pitchFamily="34" charset="0"/>
                <a:cs typeface="Calibri"/>
              </a:rPr>
              <a:t>tat</a:t>
            </a:r>
            <a:r>
              <a:rPr sz="1800" dirty="0">
                <a:latin typeface="Arial Nova" panose="020B0504020202020204" pitchFamily="34" charset="0"/>
                <a:cs typeface="Calibri"/>
              </a:rPr>
              <a:t>es</a:t>
            </a:r>
          </a:p>
          <a:p>
            <a:pPr marL="342900" indent="-342900">
              <a:lnSpc>
                <a:spcPct val="100000"/>
              </a:lnSpc>
              <a:spcBef>
                <a:spcPts val="49"/>
              </a:spcBef>
              <a:buFont typeface="Arial" panose="020B0604020202020204" pitchFamily="34" charset="0"/>
              <a:buChar char="•"/>
            </a:pPr>
            <a:endParaRPr sz="1850" dirty="0">
              <a:latin typeface="Arial Nova" panose="020B0504020202020204" pitchFamily="34" charset="0"/>
              <a:cs typeface="Times New Roman"/>
            </a:endParaRPr>
          </a:p>
          <a:p>
            <a:pPr marL="298450" marR="72390" indent="-285750">
              <a:lnSpc>
                <a:spcPct val="100899"/>
              </a:lnSpc>
              <a:buFont typeface="Arial" panose="020B0604020202020204" pitchFamily="34" charset="0"/>
              <a:buChar char="•"/>
            </a:pPr>
            <a:r>
              <a:rPr sz="1800" spc="-40" dirty="0">
                <a:latin typeface="Arial Nova" panose="020B0504020202020204" pitchFamily="34" charset="0"/>
                <a:cs typeface="Calibri"/>
              </a:rPr>
              <a:t>R</a:t>
            </a:r>
            <a:r>
              <a:rPr sz="1800" dirty="0">
                <a:latin typeface="Arial Nova" panose="020B0504020202020204" pitchFamily="34" charset="0"/>
                <a:cs typeface="Calibri"/>
              </a:rPr>
              <a:t>es</a:t>
            </a:r>
            <a:r>
              <a:rPr sz="1800" spc="-10" dirty="0">
                <a:latin typeface="Arial Nova" panose="020B0504020202020204" pitchFamily="34" charset="0"/>
                <a:cs typeface="Calibri"/>
              </a:rPr>
              <a:t>p</a:t>
            </a:r>
            <a:r>
              <a:rPr sz="1800" spc="-5" dirty="0">
                <a:latin typeface="Arial Nova" panose="020B0504020202020204" pitchFamily="34" charset="0"/>
                <a:cs typeface="Calibri"/>
              </a:rPr>
              <a:t>ondin</a:t>
            </a:r>
            <a:r>
              <a:rPr sz="1800" dirty="0">
                <a:latin typeface="Arial Nova" panose="020B0504020202020204" pitchFamily="34" charset="0"/>
                <a:cs typeface="Calibri"/>
              </a:rPr>
              <a:t>g</a:t>
            </a:r>
            <a:r>
              <a:rPr sz="1800" spc="10" dirty="0">
                <a:latin typeface="Arial Nova" panose="020B0504020202020204" pitchFamily="34" charset="0"/>
                <a:cs typeface="Calibri"/>
              </a:rPr>
              <a:t> </a:t>
            </a:r>
            <a:r>
              <a:rPr sz="1800" spc="-15" dirty="0">
                <a:latin typeface="Arial Nova" panose="020B0504020202020204" pitchFamily="34" charset="0"/>
                <a:cs typeface="Calibri"/>
              </a:rPr>
              <a:t>c</a:t>
            </a:r>
            <a:r>
              <a:rPr sz="1800" spc="-5" dirty="0">
                <a:latin typeface="Arial Nova" panose="020B0504020202020204" pitchFamily="34" charset="0"/>
                <a:cs typeface="Calibri"/>
              </a:rPr>
              <a:t>ou</a:t>
            </a:r>
            <a:r>
              <a:rPr sz="1800" spc="-15" dirty="0">
                <a:latin typeface="Arial Nova" panose="020B0504020202020204" pitchFamily="34" charset="0"/>
                <a:cs typeface="Calibri"/>
              </a:rPr>
              <a:t>n</a:t>
            </a:r>
            <a:r>
              <a:rPr sz="1800" dirty="0">
                <a:latin typeface="Arial Nova" panose="020B0504020202020204" pitchFamily="34" charset="0"/>
                <a:cs typeface="Calibri"/>
              </a:rPr>
              <a:t>t</a:t>
            </a:r>
            <a:r>
              <a:rPr sz="1800" spc="5" dirty="0">
                <a:latin typeface="Arial Nova" panose="020B0504020202020204" pitchFamily="34" charset="0"/>
                <a:cs typeface="Calibri"/>
              </a:rPr>
              <a:t>r</a:t>
            </a:r>
            <a:r>
              <a:rPr sz="1800" dirty="0">
                <a:latin typeface="Arial Nova" panose="020B0504020202020204" pitchFamily="34" charset="0"/>
                <a:cs typeface="Calibri"/>
              </a:rPr>
              <a:t>ies ac</a:t>
            </a:r>
            <a:r>
              <a:rPr sz="1800" spc="-15" dirty="0">
                <a:latin typeface="Arial Nova" panose="020B0504020202020204" pitchFamily="34" charset="0"/>
                <a:cs typeface="Calibri"/>
              </a:rPr>
              <a:t>c</a:t>
            </a:r>
            <a:r>
              <a:rPr sz="1800" spc="-5" dirty="0">
                <a:latin typeface="Arial Nova" panose="020B0504020202020204" pitchFamily="34" charset="0"/>
                <a:cs typeface="Calibri"/>
              </a:rPr>
              <a:t>ou</a:t>
            </a:r>
            <a:r>
              <a:rPr sz="1800" spc="-15" dirty="0">
                <a:latin typeface="Arial Nova" panose="020B0504020202020204" pitchFamily="34" charset="0"/>
                <a:cs typeface="Calibri"/>
              </a:rPr>
              <a:t>n</a:t>
            </a:r>
            <a:r>
              <a:rPr sz="1800" dirty="0">
                <a:latin typeface="Arial Nova" panose="020B0504020202020204" pitchFamily="34" charset="0"/>
                <a:cs typeface="Calibri"/>
              </a:rPr>
              <a:t>t </a:t>
            </a:r>
            <a:r>
              <a:rPr sz="1800" spc="-40" dirty="0">
                <a:latin typeface="Arial Nova" panose="020B0504020202020204" pitchFamily="34" charset="0"/>
                <a:cs typeface="Calibri"/>
              </a:rPr>
              <a:t>f</a:t>
            </a:r>
            <a:r>
              <a:rPr sz="1800" spc="-5" dirty="0">
                <a:latin typeface="Arial Nova" panose="020B0504020202020204" pitchFamily="34" charset="0"/>
                <a:cs typeface="Calibri"/>
              </a:rPr>
              <a:t>o</a:t>
            </a:r>
            <a:r>
              <a:rPr sz="1800" dirty="0">
                <a:latin typeface="Arial Nova" panose="020B0504020202020204" pitchFamily="34" charset="0"/>
                <a:cs typeface="Calibri"/>
              </a:rPr>
              <a:t>r</a:t>
            </a:r>
            <a:r>
              <a:rPr sz="1800" spc="10" dirty="0">
                <a:latin typeface="Arial Nova" panose="020B0504020202020204" pitchFamily="34" charset="0"/>
                <a:cs typeface="Calibri"/>
              </a:rPr>
              <a:t> </a:t>
            </a:r>
            <a:r>
              <a:rPr sz="1800" dirty="0">
                <a:latin typeface="Arial Nova" panose="020B0504020202020204" pitchFamily="34" charset="0"/>
                <a:cs typeface="Calibri"/>
              </a:rPr>
              <a:t>9</a:t>
            </a:r>
            <a:r>
              <a:rPr sz="1800" spc="5" dirty="0">
                <a:latin typeface="Arial Nova" panose="020B0504020202020204" pitchFamily="34" charset="0"/>
                <a:cs typeface="Calibri"/>
              </a:rPr>
              <a:t>7</a:t>
            </a:r>
            <a:r>
              <a:rPr sz="1800" spc="-5" dirty="0">
                <a:latin typeface="Arial Nova" panose="020B0504020202020204" pitchFamily="34" charset="0"/>
                <a:cs typeface="Calibri"/>
              </a:rPr>
              <a:t>.5</a:t>
            </a:r>
            <a:r>
              <a:rPr sz="1800" dirty="0">
                <a:latin typeface="Arial Nova" panose="020B0504020202020204" pitchFamily="34" charset="0"/>
                <a:cs typeface="Calibri"/>
              </a:rPr>
              <a:t>%</a:t>
            </a:r>
            <a:r>
              <a:rPr sz="1800" spc="30" dirty="0">
                <a:latin typeface="Arial Nova" panose="020B0504020202020204" pitchFamily="34" charset="0"/>
                <a:cs typeface="Calibri"/>
              </a:rPr>
              <a:t> </a:t>
            </a:r>
            <a:r>
              <a:rPr sz="1800" spc="-5" dirty="0">
                <a:latin typeface="Arial Nova" panose="020B0504020202020204" pitchFamily="34" charset="0"/>
                <a:cs typeface="Calibri"/>
              </a:rPr>
              <a:t>o</a:t>
            </a:r>
            <a:r>
              <a:rPr sz="1800" dirty="0">
                <a:latin typeface="Arial Nova" panose="020B0504020202020204" pitchFamily="34" charset="0"/>
                <a:cs typeface="Calibri"/>
              </a:rPr>
              <a:t>f </a:t>
            </a:r>
            <a:r>
              <a:rPr sz="1800" spc="5" dirty="0">
                <a:latin typeface="Arial Nova" panose="020B0504020202020204" pitchFamily="34" charset="0"/>
                <a:cs typeface="Calibri"/>
              </a:rPr>
              <a:t>t</a:t>
            </a:r>
            <a:r>
              <a:rPr sz="1800" spc="-5" dirty="0">
                <a:latin typeface="Arial Nova" panose="020B0504020202020204" pitchFamily="34" charset="0"/>
                <a:cs typeface="Calibri"/>
              </a:rPr>
              <a:t>h</a:t>
            </a:r>
            <a:r>
              <a:rPr sz="1800" dirty="0">
                <a:latin typeface="Arial Nova" panose="020B0504020202020204" pitchFamily="34" charset="0"/>
                <a:cs typeface="Calibri"/>
              </a:rPr>
              <a:t>e</a:t>
            </a:r>
            <a:r>
              <a:rPr sz="1800" spc="5" dirty="0">
                <a:latin typeface="Arial Nova" panose="020B0504020202020204" pitchFamily="34" charset="0"/>
                <a:cs typeface="Calibri"/>
              </a:rPr>
              <a:t> </a:t>
            </a:r>
            <a:r>
              <a:rPr sz="1800" dirty="0">
                <a:latin typeface="Arial Nova" panose="020B0504020202020204" pitchFamily="34" charset="0"/>
                <a:cs typeface="Calibri"/>
              </a:rPr>
              <a:t>gl</a:t>
            </a:r>
            <a:r>
              <a:rPr sz="1800" spc="5" dirty="0">
                <a:latin typeface="Arial Nova" panose="020B0504020202020204" pitchFamily="34" charset="0"/>
                <a:cs typeface="Calibri"/>
              </a:rPr>
              <a:t>o</a:t>
            </a:r>
            <a:r>
              <a:rPr sz="1800" spc="-5" dirty="0">
                <a:latin typeface="Arial Nova" panose="020B0504020202020204" pitchFamily="34" charset="0"/>
                <a:cs typeface="Calibri"/>
              </a:rPr>
              <a:t>b</a:t>
            </a:r>
            <a:r>
              <a:rPr sz="1800" spc="-10" dirty="0">
                <a:latin typeface="Arial Nova" panose="020B0504020202020204" pitchFamily="34" charset="0"/>
                <a:cs typeface="Calibri"/>
              </a:rPr>
              <a:t>a</a:t>
            </a:r>
            <a:r>
              <a:rPr sz="1800" dirty="0">
                <a:latin typeface="Arial Nova" panose="020B0504020202020204" pitchFamily="34" charset="0"/>
                <a:cs typeface="Calibri"/>
              </a:rPr>
              <a:t>l </a:t>
            </a:r>
            <a:r>
              <a:rPr sz="1800" spc="-5" dirty="0">
                <a:latin typeface="Arial Nova" panose="020B0504020202020204" pitchFamily="34" charset="0"/>
                <a:cs typeface="Calibri"/>
              </a:rPr>
              <a:t>popul</a:t>
            </a:r>
            <a:r>
              <a:rPr sz="1800" spc="-20" dirty="0">
                <a:latin typeface="Arial Nova" panose="020B0504020202020204" pitchFamily="34" charset="0"/>
                <a:cs typeface="Calibri"/>
              </a:rPr>
              <a:t>a</a:t>
            </a:r>
            <a:r>
              <a:rPr sz="1800" dirty="0">
                <a:latin typeface="Arial Nova" panose="020B0504020202020204" pitchFamily="34" charset="0"/>
                <a:cs typeface="Calibri"/>
              </a:rPr>
              <a:t>t</a:t>
            </a:r>
            <a:r>
              <a:rPr sz="1800" spc="5" dirty="0">
                <a:latin typeface="Arial Nova" panose="020B0504020202020204" pitchFamily="34" charset="0"/>
                <a:cs typeface="Calibri"/>
              </a:rPr>
              <a:t>i</a:t>
            </a:r>
            <a:r>
              <a:rPr sz="1800" spc="-5" dirty="0">
                <a:latin typeface="Arial Nova" panose="020B0504020202020204" pitchFamily="34" charset="0"/>
                <a:cs typeface="Calibri"/>
              </a:rPr>
              <a:t>on</a:t>
            </a:r>
            <a:endParaRPr sz="1800" dirty="0">
              <a:latin typeface="Arial Nova" panose="020B0504020202020204" pitchFamily="34" charset="0"/>
              <a:cs typeface="Calibri"/>
            </a:endParaRPr>
          </a:p>
          <a:p>
            <a:pPr marL="342900" indent="-342900">
              <a:lnSpc>
                <a:spcPct val="100000"/>
              </a:lnSpc>
              <a:spcBef>
                <a:spcPts val="11"/>
              </a:spcBef>
              <a:buFont typeface="Arial" panose="020B0604020202020204" pitchFamily="34" charset="0"/>
              <a:buChar char="•"/>
            </a:pPr>
            <a:endParaRPr sz="1900" dirty="0">
              <a:latin typeface="Arial Nova" panose="020B0504020202020204" pitchFamily="34" charset="0"/>
              <a:cs typeface="Times New Roman"/>
            </a:endParaRPr>
          </a:p>
          <a:p>
            <a:pPr marL="298450" indent="-285750">
              <a:lnSpc>
                <a:spcPct val="100000"/>
              </a:lnSpc>
              <a:buFont typeface="Arial" panose="020B0604020202020204" pitchFamily="34" charset="0"/>
              <a:buChar char="•"/>
            </a:pPr>
            <a:r>
              <a:rPr sz="1800" dirty="0">
                <a:latin typeface="Arial Nova" panose="020B0504020202020204" pitchFamily="34" charset="0"/>
                <a:cs typeface="Calibri"/>
              </a:rPr>
              <a:t>Imp</a:t>
            </a:r>
            <a:r>
              <a:rPr sz="1800" spc="-20" dirty="0">
                <a:latin typeface="Arial Nova" panose="020B0504020202020204" pitchFamily="34" charset="0"/>
                <a:cs typeface="Calibri"/>
              </a:rPr>
              <a:t>r</a:t>
            </a:r>
            <a:r>
              <a:rPr sz="1800" spc="-10" dirty="0">
                <a:latin typeface="Arial Nova" panose="020B0504020202020204" pitchFamily="34" charset="0"/>
                <a:cs typeface="Calibri"/>
              </a:rPr>
              <a:t>o</a:t>
            </a:r>
            <a:r>
              <a:rPr sz="1800" spc="-15" dirty="0">
                <a:latin typeface="Arial Nova" panose="020B0504020202020204" pitchFamily="34" charset="0"/>
                <a:cs typeface="Calibri"/>
              </a:rPr>
              <a:t>v</a:t>
            </a:r>
            <a:r>
              <a:rPr sz="1800" dirty="0">
                <a:latin typeface="Arial Nova" panose="020B0504020202020204" pitchFamily="34" charset="0"/>
                <a:cs typeface="Calibri"/>
              </a:rPr>
              <a:t>eme</a:t>
            </a:r>
            <a:r>
              <a:rPr sz="1800" spc="-20" dirty="0">
                <a:latin typeface="Arial Nova" panose="020B0504020202020204" pitchFamily="34" charset="0"/>
                <a:cs typeface="Calibri"/>
              </a:rPr>
              <a:t>n</a:t>
            </a:r>
            <a:r>
              <a:rPr sz="1800" dirty="0">
                <a:latin typeface="Arial Nova" panose="020B0504020202020204" pitchFamily="34" charset="0"/>
                <a:cs typeface="Calibri"/>
              </a:rPr>
              <a:t>t</a:t>
            </a:r>
            <a:r>
              <a:rPr sz="1800" spc="15" dirty="0">
                <a:latin typeface="Arial Nova" panose="020B0504020202020204" pitchFamily="34" charset="0"/>
                <a:cs typeface="Calibri"/>
              </a:rPr>
              <a:t> </a:t>
            </a:r>
            <a:r>
              <a:rPr sz="1800" dirty="0">
                <a:latin typeface="Arial Nova" panose="020B0504020202020204" pitchFamily="34" charset="0"/>
                <a:cs typeface="Calibri"/>
              </a:rPr>
              <a:t>in </a:t>
            </a:r>
            <a:r>
              <a:rPr sz="1800" spc="-15" dirty="0">
                <a:latin typeface="Arial Nova" panose="020B0504020202020204" pitchFamily="34" charset="0"/>
                <a:cs typeface="Calibri"/>
              </a:rPr>
              <a:t>c</a:t>
            </a:r>
            <a:r>
              <a:rPr sz="1800" spc="-5" dirty="0">
                <a:latin typeface="Arial Nova" panose="020B0504020202020204" pitchFamily="34" charset="0"/>
                <a:cs typeface="Calibri"/>
              </a:rPr>
              <a:t>o</a:t>
            </a:r>
            <a:r>
              <a:rPr sz="1800" spc="5" dirty="0">
                <a:latin typeface="Arial Nova" panose="020B0504020202020204" pitchFamily="34" charset="0"/>
                <a:cs typeface="Calibri"/>
              </a:rPr>
              <a:t>m</a:t>
            </a:r>
            <a:r>
              <a:rPr sz="1800" spc="-5" dirty="0">
                <a:latin typeface="Arial Nova" panose="020B0504020202020204" pitchFamily="34" charset="0"/>
                <a:cs typeface="Calibri"/>
              </a:rPr>
              <a:t>pl</a:t>
            </a:r>
            <a:r>
              <a:rPr sz="1800" spc="-15" dirty="0">
                <a:latin typeface="Arial Nova" panose="020B0504020202020204" pitchFamily="34" charset="0"/>
                <a:cs typeface="Calibri"/>
              </a:rPr>
              <a:t>e</a:t>
            </a:r>
            <a:r>
              <a:rPr sz="1800" dirty="0">
                <a:latin typeface="Arial Nova" panose="020B0504020202020204" pitchFamily="34" charset="0"/>
                <a:cs typeface="Calibri"/>
              </a:rPr>
              <a:t>t</a:t>
            </a:r>
            <a:r>
              <a:rPr sz="1800" spc="5" dirty="0">
                <a:latin typeface="Arial Nova" panose="020B0504020202020204" pitchFamily="34" charset="0"/>
                <a:cs typeface="Calibri"/>
              </a:rPr>
              <a:t>i</a:t>
            </a:r>
            <a:r>
              <a:rPr sz="1800" spc="-5" dirty="0">
                <a:latin typeface="Arial Nova" panose="020B0504020202020204" pitchFamily="34" charset="0"/>
                <a:cs typeface="Calibri"/>
              </a:rPr>
              <a:t>on</a:t>
            </a:r>
            <a:r>
              <a:rPr lang="fr-CH" dirty="0">
                <a:latin typeface="Arial Nova" panose="020B0504020202020204" pitchFamily="34" charset="0"/>
                <a:cs typeface="Calibri"/>
              </a:rPr>
              <a:t> </a:t>
            </a:r>
            <a:r>
              <a:rPr sz="1800" spc="-35" dirty="0">
                <a:latin typeface="Arial Nova" panose="020B0504020202020204" pitchFamily="34" charset="0"/>
                <a:cs typeface="Calibri"/>
              </a:rPr>
              <a:t>r</a:t>
            </a:r>
            <a:r>
              <a:rPr sz="1800" spc="-20" dirty="0">
                <a:latin typeface="Arial Nova" panose="020B0504020202020204" pitchFamily="34" charset="0"/>
                <a:cs typeface="Calibri"/>
              </a:rPr>
              <a:t>at</a:t>
            </a:r>
            <a:r>
              <a:rPr sz="1800" dirty="0">
                <a:latin typeface="Arial Nova" panose="020B0504020202020204" pitchFamily="34" charset="0"/>
                <a:cs typeface="Calibri"/>
              </a:rPr>
              <a:t>e</a:t>
            </a:r>
          </a:p>
        </p:txBody>
      </p:sp>
      <p:sp>
        <p:nvSpPr>
          <p:cNvPr id="8" name="object 8"/>
          <p:cNvSpPr/>
          <p:nvPr/>
        </p:nvSpPr>
        <p:spPr>
          <a:xfrm>
            <a:off x="914400" y="2133600"/>
            <a:ext cx="4963668" cy="4417971"/>
          </a:xfrm>
          <a:prstGeom prst="rect">
            <a:avLst/>
          </a:prstGeom>
          <a:blipFill>
            <a:blip r:embed="rId3" cstate="print"/>
            <a:stretch>
              <a:fillRect/>
            </a:stretch>
          </a:blipFill>
        </p:spPr>
        <p:txBody>
          <a:bodyPr wrap="square" lIns="0" tIns="0" rIns="0" bIns="0" rtlCol="0"/>
          <a:lstStyle/>
          <a:p>
            <a:endParaRPr/>
          </a:p>
        </p:txBody>
      </p:sp>
      <p:sp>
        <p:nvSpPr>
          <p:cNvPr id="9" name="object 9"/>
          <p:cNvSpPr/>
          <p:nvPr/>
        </p:nvSpPr>
        <p:spPr>
          <a:xfrm>
            <a:off x="10965426" y="5396459"/>
            <a:ext cx="1047565" cy="1261409"/>
          </a:xfrm>
          <a:prstGeom prst="rect">
            <a:avLst/>
          </a:prstGeom>
          <a:blipFill>
            <a:blip r:embed="rId4" cstate="print"/>
            <a:stretch>
              <a:fillRect/>
            </a:stretch>
          </a:blipFill>
        </p:spPr>
        <p:txBody>
          <a:bodyPr wrap="square" lIns="0" tIns="0" rIns="0" bIns="0" rtlCol="0"/>
          <a:lstStyle/>
          <a:p>
            <a:endParaRPr/>
          </a:p>
        </p:txBody>
      </p:sp>
      <p:sp>
        <p:nvSpPr>
          <p:cNvPr id="17" name="object 39">
            <a:extLst>
              <a:ext uri="{FF2B5EF4-FFF2-40B4-BE49-F238E27FC236}">
                <a16:creationId xmlns:a16="http://schemas.microsoft.com/office/drawing/2014/main" id="{D9AF13A9-97C6-4A3B-AA50-B338B01DB13F}"/>
              </a:ext>
            </a:extLst>
          </p:cNvPr>
          <p:cNvSpPr/>
          <p:nvPr/>
        </p:nvSpPr>
        <p:spPr>
          <a:xfrm>
            <a:off x="8923019" y="0"/>
            <a:ext cx="3172968" cy="1112519"/>
          </a:xfrm>
          <a:prstGeom prst="rect">
            <a:avLst/>
          </a:prstGeom>
          <a:blipFill>
            <a:blip r:embed="rId5" cstate="print"/>
            <a:stretch>
              <a:fillRect/>
            </a:stretch>
          </a:blipFill>
        </p:spPr>
        <p:txBody>
          <a:bodyPr wrap="square" lIns="0" tIns="0" rIns="0" bIns="0" rtlCol="0"/>
          <a:lstStyle/>
          <a:p>
            <a:endParaRPr/>
          </a:p>
        </p:txBody>
      </p:sp>
      <p:grpSp>
        <p:nvGrpSpPr>
          <p:cNvPr id="18" name="Group 17">
            <a:extLst>
              <a:ext uri="{FF2B5EF4-FFF2-40B4-BE49-F238E27FC236}">
                <a16:creationId xmlns:a16="http://schemas.microsoft.com/office/drawing/2014/main" id="{E2BA1E31-A964-4D47-8534-73F9C4457200}"/>
              </a:ext>
            </a:extLst>
          </p:cNvPr>
          <p:cNvGrpSpPr/>
          <p:nvPr/>
        </p:nvGrpSpPr>
        <p:grpSpPr>
          <a:xfrm>
            <a:off x="1053083" y="413560"/>
            <a:ext cx="7842503" cy="410369"/>
            <a:chOff x="838200" y="230918"/>
            <a:chExt cx="7842503" cy="410369"/>
          </a:xfrm>
        </p:grpSpPr>
        <p:sp>
          <p:nvSpPr>
            <p:cNvPr id="19" name="object 33">
              <a:extLst>
                <a:ext uri="{FF2B5EF4-FFF2-40B4-BE49-F238E27FC236}">
                  <a16:creationId xmlns:a16="http://schemas.microsoft.com/office/drawing/2014/main" id="{1EDA7BC4-27EE-47C1-9ACE-D93CC7C620EA}"/>
                </a:ext>
              </a:extLst>
            </p:cNvPr>
            <p:cNvSpPr txBox="1"/>
            <p:nvPr/>
          </p:nvSpPr>
          <p:spPr>
            <a:xfrm>
              <a:off x="838200" y="230918"/>
              <a:ext cx="7842503" cy="410369"/>
            </a:xfrm>
            <a:prstGeom prst="rect">
              <a:avLst/>
            </a:prstGeom>
          </p:spPr>
          <p:txBody>
            <a:bodyPr vert="horz" wrap="square" lIns="0" tIns="0" rIns="0" bIns="0" rtlCol="0">
              <a:spAutoFit/>
            </a:bodyPr>
            <a:lstStyle/>
            <a:p>
              <a:pPr marL="12700">
                <a:lnSpc>
                  <a:spcPts val="3195"/>
                </a:lnSpc>
              </a:pPr>
              <a:r>
                <a:rPr sz="2800" b="1" spc="-20" dirty="0">
                  <a:solidFill>
                    <a:schemeClr val="accent1"/>
                  </a:solidFill>
                  <a:latin typeface="Ebrima"/>
                  <a:cs typeface="Ebrima"/>
                </a:rPr>
                <a:t>Mental</a:t>
              </a:r>
              <a:r>
                <a:rPr sz="2800" b="1" spc="15" dirty="0">
                  <a:solidFill>
                    <a:schemeClr val="accent1"/>
                  </a:solidFill>
                  <a:latin typeface="Ebrima"/>
                  <a:cs typeface="Ebrima"/>
                </a:rPr>
                <a:t> </a:t>
              </a:r>
              <a:r>
                <a:rPr sz="2800" b="1" spc="-20" dirty="0">
                  <a:solidFill>
                    <a:schemeClr val="accent1"/>
                  </a:solidFill>
                  <a:latin typeface="Ebrima"/>
                  <a:cs typeface="Ebrima"/>
                </a:rPr>
                <a:t>Health</a:t>
              </a:r>
              <a:r>
                <a:rPr sz="2800" b="1" spc="10" dirty="0">
                  <a:solidFill>
                    <a:schemeClr val="accent1"/>
                  </a:solidFill>
                  <a:latin typeface="Ebrima"/>
                  <a:cs typeface="Ebrima"/>
                </a:rPr>
                <a:t> </a:t>
              </a:r>
              <a:r>
                <a:rPr sz="2800" b="1" spc="-20" dirty="0">
                  <a:solidFill>
                    <a:schemeClr val="accent1"/>
                  </a:solidFill>
                  <a:latin typeface="Ebrima"/>
                  <a:cs typeface="Ebrima"/>
                </a:rPr>
                <a:t>Action</a:t>
              </a:r>
              <a:r>
                <a:rPr sz="2800" b="1" spc="35" dirty="0">
                  <a:solidFill>
                    <a:schemeClr val="accent1"/>
                  </a:solidFill>
                  <a:latin typeface="Ebrima"/>
                  <a:cs typeface="Ebrima"/>
                </a:rPr>
                <a:t> </a:t>
              </a:r>
              <a:r>
                <a:rPr sz="2800" b="1" spc="-20" dirty="0">
                  <a:solidFill>
                    <a:schemeClr val="accent1"/>
                  </a:solidFill>
                  <a:latin typeface="Ebrima"/>
                  <a:cs typeface="Ebrima"/>
                </a:rPr>
                <a:t>Pl</a:t>
              </a:r>
              <a:r>
                <a:rPr sz="2800" b="1" spc="-30" dirty="0">
                  <a:solidFill>
                    <a:schemeClr val="accent1"/>
                  </a:solidFill>
                  <a:latin typeface="Ebrima"/>
                  <a:cs typeface="Ebrima"/>
                </a:rPr>
                <a:t>a</a:t>
              </a:r>
              <a:r>
                <a:rPr sz="2800" b="1" spc="-20" dirty="0">
                  <a:solidFill>
                    <a:schemeClr val="accent1"/>
                  </a:solidFill>
                  <a:latin typeface="Ebrima"/>
                  <a:cs typeface="Ebrima"/>
                </a:rPr>
                <a:t>n</a:t>
              </a:r>
              <a:r>
                <a:rPr lang="fr-CH" sz="2800" dirty="0">
                  <a:solidFill>
                    <a:schemeClr val="accent1"/>
                  </a:solidFill>
                  <a:latin typeface="Ebrima"/>
                  <a:cs typeface="Ebrima"/>
                </a:rPr>
                <a:t> </a:t>
              </a:r>
              <a:r>
                <a:rPr sz="2800" b="1" spc="-25" dirty="0">
                  <a:solidFill>
                    <a:schemeClr val="accent1"/>
                  </a:solidFill>
                  <a:latin typeface="Ebrima"/>
                  <a:cs typeface="Ebrima"/>
                </a:rPr>
                <a:t>2013-</a:t>
              </a:r>
              <a:r>
                <a:rPr sz="2800" b="1" spc="-20" dirty="0">
                  <a:solidFill>
                    <a:schemeClr val="accent1"/>
                  </a:solidFill>
                  <a:latin typeface="Ebrima"/>
                  <a:cs typeface="Ebrima"/>
                </a:rPr>
                <a:t>2020</a:t>
              </a:r>
              <a:r>
                <a:rPr lang="fr-CH" sz="2800" b="1" spc="-20" dirty="0">
                  <a:solidFill>
                    <a:schemeClr val="accent1"/>
                  </a:solidFill>
                  <a:latin typeface="Ebrima"/>
                  <a:cs typeface="Ebrima"/>
                </a:rPr>
                <a:t>  2030</a:t>
              </a:r>
              <a:endParaRPr sz="2800" dirty="0">
                <a:solidFill>
                  <a:schemeClr val="accent1"/>
                </a:solidFill>
                <a:latin typeface="Ebrima"/>
                <a:cs typeface="Ebrima"/>
              </a:endParaRPr>
            </a:p>
          </p:txBody>
        </p:sp>
        <p:sp>
          <p:nvSpPr>
            <p:cNvPr id="20" name="object 35">
              <a:extLst>
                <a:ext uri="{FF2B5EF4-FFF2-40B4-BE49-F238E27FC236}">
                  <a16:creationId xmlns:a16="http://schemas.microsoft.com/office/drawing/2014/main" id="{B4A1BBEB-3218-43FC-862F-062EC188130A}"/>
                </a:ext>
              </a:extLst>
            </p:cNvPr>
            <p:cNvSpPr/>
            <p:nvPr/>
          </p:nvSpPr>
          <p:spPr>
            <a:xfrm>
              <a:off x="6248400" y="359267"/>
              <a:ext cx="809625" cy="153670"/>
            </a:xfrm>
            <a:custGeom>
              <a:avLst/>
              <a:gdLst/>
              <a:ahLst/>
              <a:cxnLst/>
              <a:rect l="l" t="t" r="r" b="b"/>
              <a:pathLst>
                <a:path w="809625" h="153669">
                  <a:moveTo>
                    <a:pt x="809498" y="153542"/>
                  </a:moveTo>
                  <a:lnTo>
                    <a:pt x="0" y="0"/>
                  </a:lnTo>
                </a:path>
              </a:pathLst>
            </a:custGeom>
            <a:ln w="38100">
              <a:solidFill>
                <a:srgbClr val="FF0000"/>
              </a:solidFill>
            </a:ln>
          </p:spPr>
          <p:txBody>
            <a:bodyPr wrap="square" lIns="0" tIns="0" rIns="0" bIns="0" rtlCol="0"/>
            <a:lstStyle/>
            <a:p>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4495800" y="2514600"/>
            <a:ext cx="6667752" cy="3647152"/>
          </a:xfrm>
          <a:prstGeom prst="rect">
            <a:avLst/>
          </a:prstGeom>
        </p:spPr>
        <p:txBody>
          <a:bodyPr vert="horz" wrap="square" lIns="0" tIns="0" rIns="0" bIns="0" rtlCol="0">
            <a:spAutoFit/>
          </a:bodyPr>
          <a:lstStyle/>
          <a:p>
            <a:pPr marL="12700">
              <a:tabLst>
                <a:tab pos="241935" algn="l"/>
              </a:tabLst>
            </a:pPr>
            <a:r>
              <a:rPr lang="en-US" sz="2400" b="1" spc="-15" dirty="0">
                <a:latin typeface="Arial Nova" panose="020B0504020202020204" pitchFamily="34" charset="0"/>
                <a:cs typeface="Calibri"/>
              </a:rPr>
              <a:t>C</a:t>
            </a:r>
            <a:r>
              <a:rPr sz="2400" b="1" spc="-15" dirty="0">
                <a:latin typeface="Arial Nova" panose="020B0504020202020204" pitchFamily="34" charset="0"/>
                <a:cs typeface="Calibri"/>
              </a:rPr>
              <a:t>ur</a:t>
            </a:r>
            <a:r>
              <a:rPr sz="2400" b="1" spc="-55" dirty="0">
                <a:latin typeface="Arial Nova" panose="020B0504020202020204" pitchFamily="34" charset="0"/>
                <a:cs typeface="Calibri"/>
              </a:rPr>
              <a:t>r</a:t>
            </a:r>
            <a:r>
              <a:rPr sz="2400" b="1" spc="-15" dirty="0">
                <a:latin typeface="Arial Nova" panose="020B0504020202020204" pitchFamily="34" charset="0"/>
                <a:cs typeface="Calibri"/>
              </a:rPr>
              <a:t>e</a:t>
            </a:r>
            <a:r>
              <a:rPr sz="2400" b="1" spc="-50" dirty="0">
                <a:latin typeface="Arial Nova" panose="020B0504020202020204" pitchFamily="34" charset="0"/>
                <a:cs typeface="Calibri"/>
              </a:rPr>
              <a:t>n</a:t>
            </a:r>
            <a:r>
              <a:rPr sz="2400" b="1" spc="-10" dirty="0">
                <a:latin typeface="Arial Nova" panose="020B0504020202020204" pitchFamily="34" charset="0"/>
                <a:cs typeface="Calibri"/>
              </a:rPr>
              <a:t>t</a:t>
            </a:r>
            <a:r>
              <a:rPr sz="2400" b="1" spc="25" dirty="0">
                <a:latin typeface="Arial Nova" panose="020B0504020202020204" pitchFamily="34" charset="0"/>
                <a:cs typeface="Calibri"/>
              </a:rPr>
              <a:t> </a:t>
            </a:r>
            <a:r>
              <a:rPr sz="2400" b="1" spc="-20" dirty="0">
                <a:latin typeface="Arial Nova" panose="020B0504020202020204" pitchFamily="34" charset="0"/>
                <a:cs typeface="Calibri"/>
              </a:rPr>
              <a:t>MHAP</a:t>
            </a:r>
            <a:r>
              <a:rPr sz="2400" b="1" spc="25" dirty="0">
                <a:latin typeface="Arial Nova" panose="020B0504020202020204" pitchFamily="34" charset="0"/>
                <a:cs typeface="Calibri"/>
              </a:rPr>
              <a:t> </a:t>
            </a:r>
            <a:r>
              <a:rPr sz="2400" b="1" dirty="0">
                <a:latin typeface="Arial Nova" panose="020B0504020202020204" pitchFamily="34" charset="0"/>
                <a:cs typeface="Calibri"/>
              </a:rPr>
              <a:t>i</a:t>
            </a:r>
            <a:r>
              <a:rPr sz="2400" b="1" spc="-15" dirty="0">
                <a:latin typeface="Arial Nova" panose="020B0504020202020204" pitchFamily="34" charset="0"/>
                <a:cs typeface="Calibri"/>
              </a:rPr>
              <a:t>n</a:t>
            </a:r>
            <a:r>
              <a:rPr sz="2400" b="1" spc="-5" dirty="0">
                <a:latin typeface="Arial Nova" panose="020B0504020202020204" pitchFamily="34" charset="0"/>
                <a:cs typeface="Calibri"/>
              </a:rPr>
              <a:t>d</a:t>
            </a:r>
            <a:r>
              <a:rPr sz="2400" b="1" spc="-15" dirty="0">
                <a:latin typeface="Arial Nova" panose="020B0504020202020204" pitchFamily="34" charset="0"/>
                <a:cs typeface="Calibri"/>
              </a:rPr>
              <a:t>i</a:t>
            </a:r>
            <a:r>
              <a:rPr sz="2400" b="1" spc="-35" dirty="0">
                <a:latin typeface="Arial Nova" panose="020B0504020202020204" pitchFamily="34" charset="0"/>
                <a:cs typeface="Calibri"/>
              </a:rPr>
              <a:t>cat</a:t>
            </a:r>
            <a:r>
              <a:rPr sz="2400" b="1" spc="-20" dirty="0">
                <a:latin typeface="Arial Nova" panose="020B0504020202020204" pitchFamily="34" charset="0"/>
                <a:cs typeface="Calibri"/>
              </a:rPr>
              <a:t>o</a:t>
            </a:r>
            <a:r>
              <a:rPr sz="2400" b="1" spc="-10" dirty="0">
                <a:latin typeface="Arial Nova" panose="020B0504020202020204" pitchFamily="34" charset="0"/>
                <a:cs typeface="Calibri"/>
              </a:rPr>
              <a:t>r</a:t>
            </a:r>
            <a:r>
              <a:rPr lang="en-US" sz="2400" b="1" spc="-10" dirty="0">
                <a:latin typeface="Arial Nova" panose="020B0504020202020204" pitchFamily="34" charset="0"/>
                <a:cs typeface="Calibri"/>
              </a:rPr>
              <a:t>s</a:t>
            </a:r>
            <a:r>
              <a:rPr sz="2400" b="1" spc="25" dirty="0">
                <a:latin typeface="Arial Nova" panose="020B0504020202020204" pitchFamily="34" charset="0"/>
                <a:cs typeface="Calibri"/>
              </a:rPr>
              <a:t> </a:t>
            </a:r>
            <a:r>
              <a:rPr sz="2400" b="1" spc="-15" dirty="0">
                <a:latin typeface="Arial Nova" panose="020B0504020202020204" pitchFamily="34" charset="0"/>
                <a:cs typeface="Calibri"/>
              </a:rPr>
              <a:t>and</a:t>
            </a:r>
            <a:r>
              <a:rPr sz="2400" b="1" spc="5" dirty="0">
                <a:latin typeface="Arial Nova" panose="020B0504020202020204" pitchFamily="34" charset="0"/>
                <a:cs typeface="Calibri"/>
              </a:rPr>
              <a:t> </a:t>
            </a:r>
            <a:r>
              <a:rPr sz="2400" b="1" spc="-50" dirty="0">
                <a:latin typeface="Arial Nova" panose="020B0504020202020204" pitchFamily="34" charset="0"/>
                <a:cs typeface="Calibri"/>
              </a:rPr>
              <a:t>t</a:t>
            </a:r>
            <a:r>
              <a:rPr sz="2400" b="1" spc="-15" dirty="0">
                <a:latin typeface="Arial Nova" panose="020B0504020202020204" pitchFamily="34" charset="0"/>
                <a:cs typeface="Calibri"/>
              </a:rPr>
              <a:t>a</a:t>
            </a:r>
            <a:r>
              <a:rPr sz="2400" b="1" spc="-50" dirty="0">
                <a:latin typeface="Arial Nova" panose="020B0504020202020204" pitchFamily="34" charset="0"/>
                <a:cs typeface="Calibri"/>
              </a:rPr>
              <a:t>r</a:t>
            </a:r>
            <a:r>
              <a:rPr sz="2400" b="1" spc="-40" dirty="0">
                <a:latin typeface="Arial Nova" panose="020B0504020202020204" pitchFamily="34" charset="0"/>
                <a:cs typeface="Calibri"/>
              </a:rPr>
              <a:t>g</a:t>
            </a:r>
            <a:r>
              <a:rPr sz="2400" b="1" spc="-30" dirty="0">
                <a:latin typeface="Arial Nova" panose="020B0504020202020204" pitchFamily="34" charset="0"/>
                <a:cs typeface="Calibri"/>
              </a:rPr>
              <a:t>e</a:t>
            </a:r>
            <a:r>
              <a:rPr sz="2400" b="1" spc="-15" dirty="0">
                <a:latin typeface="Arial Nova" panose="020B0504020202020204" pitchFamily="34" charset="0"/>
                <a:cs typeface="Calibri"/>
              </a:rPr>
              <a:t>ts</a:t>
            </a:r>
            <a:endParaRPr sz="2400" b="1" dirty="0">
              <a:latin typeface="Arial Nova" panose="020B0504020202020204" pitchFamily="34" charset="0"/>
              <a:cs typeface="Calibri"/>
            </a:endParaRPr>
          </a:p>
          <a:p>
            <a:pPr marL="698500" lvl="1" indent="-228600">
              <a:buFont typeface="Arial"/>
              <a:buChar char="•"/>
              <a:tabLst>
                <a:tab pos="699135" algn="l"/>
              </a:tabLst>
            </a:pPr>
            <a:r>
              <a:rPr sz="2400" spc="-25" dirty="0">
                <a:latin typeface="Arial Nova" panose="020B0504020202020204" pitchFamily="34" charset="0"/>
                <a:cs typeface="Calibri"/>
              </a:rPr>
              <a:t>Me</a:t>
            </a:r>
            <a:r>
              <a:rPr sz="2400" spc="-35" dirty="0">
                <a:latin typeface="Arial Nova" panose="020B0504020202020204" pitchFamily="34" charset="0"/>
                <a:cs typeface="Calibri"/>
              </a:rPr>
              <a:t>t</a:t>
            </a:r>
            <a:r>
              <a:rPr sz="2400" dirty="0">
                <a:latin typeface="Arial Nova" panose="020B0504020202020204" pitchFamily="34" charset="0"/>
                <a:cs typeface="Calibri"/>
              </a:rPr>
              <a:t>a</a:t>
            </a:r>
            <a:r>
              <a:rPr sz="2400" spc="-15" dirty="0">
                <a:latin typeface="Arial Nova" panose="020B0504020202020204" pitchFamily="34" charset="0"/>
                <a:cs typeface="Calibri"/>
              </a:rPr>
              <a:t> </a:t>
            </a:r>
            <a:r>
              <a:rPr sz="2400" spc="-5" dirty="0">
                <a:latin typeface="Arial Nova" panose="020B0504020202020204" pitchFamily="34" charset="0"/>
                <a:cs typeface="Calibri"/>
              </a:rPr>
              <a:t>d</a:t>
            </a:r>
            <a:r>
              <a:rPr sz="2400" spc="-25" dirty="0">
                <a:latin typeface="Arial Nova" panose="020B0504020202020204" pitchFamily="34" charset="0"/>
                <a:cs typeface="Calibri"/>
              </a:rPr>
              <a:t>a</a:t>
            </a:r>
            <a:r>
              <a:rPr sz="2400" spc="-35" dirty="0">
                <a:latin typeface="Arial Nova" panose="020B0504020202020204" pitchFamily="34" charset="0"/>
                <a:cs typeface="Calibri"/>
              </a:rPr>
              <a:t>t</a:t>
            </a:r>
            <a:r>
              <a:rPr sz="2400" dirty="0">
                <a:latin typeface="Arial Nova" panose="020B0504020202020204" pitchFamily="34" charset="0"/>
                <a:cs typeface="Calibri"/>
              </a:rPr>
              <a:t>a</a:t>
            </a:r>
          </a:p>
          <a:p>
            <a:pPr marL="698500" lvl="1" indent="-228600">
              <a:buFont typeface="Arial"/>
              <a:buChar char="•"/>
              <a:tabLst>
                <a:tab pos="699135" algn="l"/>
              </a:tabLst>
            </a:pPr>
            <a:r>
              <a:rPr sz="2400" spc="-15" dirty="0">
                <a:latin typeface="Arial Nova" panose="020B0504020202020204" pitchFamily="34" charset="0"/>
                <a:cs typeface="Calibri"/>
              </a:rPr>
              <a:t>P</a:t>
            </a:r>
            <a:r>
              <a:rPr sz="2400" spc="-50" dirty="0">
                <a:latin typeface="Arial Nova" panose="020B0504020202020204" pitchFamily="34" charset="0"/>
                <a:cs typeface="Calibri"/>
              </a:rPr>
              <a:t>r</a:t>
            </a:r>
            <a:r>
              <a:rPr sz="2400" spc="-5" dirty="0">
                <a:latin typeface="Arial Nova" panose="020B0504020202020204" pitchFamily="34" charset="0"/>
                <a:cs typeface="Calibri"/>
              </a:rPr>
              <a:t>o</a:t>
            </a:r>
            <a:r>
              <a:rPr sz="2400" spc="-10" dirty="0">
                <a:latin typeface="Arial Nova" panose="020B0504020202020204" pitchFamily="34" charset="0"/>
                <a:cs typeface="Calibri"/>
              </a:rPr>
              <a:t>g</a:t>
            </a:r>
            <a:r>
              <a:rPr sz="2400" spc="-45" dirty="0">
                <a:latin typeface="Arial Nova" panose="020B0504020202020204" pitchFamily="34" charset="0"/>
                <a:cs typeface="Calibri"/>
              </a:rPr>
              <a:t>r</a:t>
            </a:r>
            <a:r>
              <a:rPr sz="2400" spc="-15" dirty="0">
                <a:latin typeface="Arial Nova" panose="020B0504020202020204" pitchFamily="34" charset="0"/>
                <a:cs typeface="Calibri"/>
              </a:rPr>
              <a:t>ess</a:t>
            </a:r>
            <a:r>
              <a:rPr sz="2400" spc="-5" dirty="0">
                <a:latin typeface="Arial Nova" panose="020B0504020202020204" pitchFamily="34" charset="0"/>
                <a:cs typeface="Calibri"/>
              </a:rPr>
              <a:t> </a:t>
            </a:r>
            <a:r>
              <a:rPr sz="2400" spc="-50" dirty="0">
                <a:latin typeface="Arial Nova" panose="020B0504020202020204" pitchFamily="34" charset="0"/>
                <a:cs typeface="Calibri"/>
              </a:rPr>
              <a:t>r</a:t>
            </a:r>
            <a:r>
              <a:rPr sz="2400" spc="-15" dirty="0">
                <a:latin typeface="Arial Nova" panose="020B0504020202020204" pitchFamily="34" charset="0"/>
                <a:cs typeface="Calibri"/>
              </a:rPr>
              <a:t>eport</a:t>
            </a:r>
            <a:endParaRPr sz="2400" dirty="0">
              <a:latin typeface="Arial Nova" panose="020B0504020202020204" pitchFamily="34" charset="0"/>
              <a:cs typeface="Calibri"/>
            </a:endParaRPr>
          </a:p>
          <a:p>
            <a:pPr marL="698500" lvl="1" indent="-228600">
              <a:buFont typeface="Arial"/>
              <a:buChar char="•"/>
              <a:tabLst>
                <a:tab pos="699135" algn="l"/>
              </a:tabLst>
            </a:pPr>
            <a:r>
              <a:rPr sz="2400" spc="-5" dirty="0">
                <a:latin typeface="Arial Nova" panose="020B0504020202020204" pitchFamily="34" charset="0"/>
                <a:cs typeface="Calibri"/>
              </a:rPr>
              <a:t>D</a:t>
            </a:r>
            <a:r>
              <a:rPr sz="2400" spc="-25" dirty="0">
                <a:latin typeface="Arial Nova" panose="020B0504020202020204" pitchFamily="34" charset="0"/>
                <a:cs typeface="Calibri"/>
              </a:rPr>
              <a:t>a</a:t>
            </a:r>
            <a:r>
              <a:rPr sz="2400" spc="-35" dirty="0">
                <a:latin typeface="Arial Nova" panose="020B0504020202020204" pitchFamily="34" charset="0"/>
                <a:cs typeface="Calibri"/>
              </a:rPr>
              <a:t>t</a:t>
            </a:r>
            <a:r>
              <a:rPr sz="2400" dirty="0">
                <a:latin typeface="Arial Nova" panose="020B0504020202020204" pitchFamily="34" charset="0"/>
                <a:cs typeface="Calibri"/>
              </a:rPr>
              <a:t>a</a:t>
            </a:r>
            <a:r>
              <a:rPr sz="2400" spc="-15" dirty="0">
                <a:latin typeface="Arial Nova" panose="020B0504020202020204" pitchFamily="34" charset="0"/>
                <a:cs typeface="Calibri"/>
              </a:rPr>
              <a:t> </a:t>
            </a:r>
            <a:r>
              <a:rPr sz="2400" spc="-35" dirty="0">
                <a:latin typeface="Arial Nova" panose="020B0504020202020204" pitchFamily="34" charset="0"/>
                <a:cs typeface="Calibri"/>
              </a:rPr>
              <a:t>a</a:t>
            </a:r>
            <a:r>
              <a:rPr sz="2400" spc="-55" dirty="0">
                <a:latin typeface="Arial Nova" panose="020B0504020202020204" pitchFamily="34" charset="0"/>
                <a:cs typeface="Calibri"/>
              </a:rPr>
              <a:t>v</a:t>
            </a:r>
            <a:r>
              <a:rPr sz="2400" dirty="0">
                <a:latin typeface="Arial Nova" panose="020B0504020202020204" pitchFamily="34" charset="0"/>
                <a:cs typeface="Calibri"/>
              </a:rPr>
              <a:t>ailability</a:t>
            </a:r>
            <a:r>
              <a:rPr sz="2400" spc="-10" dirty="0">
                <a:latin typeface="Arial Nova" panose="020B0504020202020204" pitchFamily="34" charset="0"/>
                <a:cs typeface="Calibri"/>
              </a:rPr>
              <a:t> </a:t>
            </a:r>
            <a:r>
              <a:rPr sz="2400" dirty="0">
                <a:latin typeface="Arial Nova" panose="020B0504020202020204" pitchFamily="34" charset="0"/>
                <a:cs typeface="Calibri"/>
              </a:rPr>
              <a:t>and</a:t>
            </a:r>
            <a:r>
              <a:rPr sz="2400" spc="-5" dirty="0">
                <a:latin typeface="Arial Nova" panose="020B0504020202020204" pitchFamily="34" charset="0"/>
                <a:cs typeface="Calibri"/>
              </a:rPr>
              <a:t> qualit</a:t>
            </a:r>
            <a:r>
              <a:rPr sz="2400" spc="-170" dirty="0">
                <a:latin typeface="Arial Nova" panose="020B0504020202020204" pitchFamily="34" charset="0"/>
                <a:cs typeface="Calibri"/>
              </a:rPr>
              <a:t>y</a:t>
            </a:r>
            <a:r>
              <a:rPr sz="2400" spc="-10" dirty="0">
                <a:latin typeface="Arial Nova" panose="020B0504020202020204" pitchFamily="34" charset="0"/>
                <a:cs typeface="Calibri"/>
              </a:rPr>
              <a:t>,</a:t>
            </a:r>
            <a:r>
              <a:rPr sz="2400" spc="-15" dirty="0">
                <a:latin typeface="Arial Nova" panose="020B0504020202020204" pitchFamily="34" charset="0"/>
                <a:cs typeface="Calibri"/>
              </a:rPr>
              <a:t> </a:t>
            </a:r>
            <a:r>
              <a:rPr sz="2400" dirty="0">
                <a:latin typeface="Arial Nova" panose="020B0504020202020204" pitchFamily="34" charset="0"/>
                <a:cs typeface="Calibri"/>
              </a:rPr>
              <a:t>and </a:t>
            </a:r>
            <a:r>
              <a:rPr sz="2400" spc="-5" dirty="0">
                <a:latin typeface="Arial Nova" panose="020B0504020202020204" pitchFamily="34" charset="0"/>
                <a:cs typeface="Calibri"/>
              </a:rPr>
              <a:t>po</a:t>
            </a:r>
            <a:r>
              <a:rPr sz="2400" spc="-30" dirty="0">
                <a:latin typeface="Arial Nova" panose="020B0504020202020204" pitchFamily="34" charset="0"/>
                <a:cs typeface="Calibri"/>
              </a:rPr>
              <a:t>t</a:t>
            </a:r>
            <a:r>
              <a:rPr sz="2400" spc="-15" dirty="0">
                <a:latin typeface="Arial Nova" panose="020B0504020202020204" pitchFamily="34" charset="0"/>
                <a:cs typeface="Calibri"/>
              </a:rPr>
              <a:t>e</a:t>
            </a:r>
            <a:r>
              <a:rPr sz="2400" spc="-40" dirty="0">
                <a:latin typeface="Arial Nova" panose="020B0504020202020204" pitchFamily="34" charset="0"/>
                <a:cs typeface="Calibri"/>
              </a:rPr>
              <a:t>n</a:t>
            </a:r>
            <a:r>
              <a:rPr sz="2400" dirty="0">
                <a:latin typeface="Arial Nova" panose="020B0504020202020204" pitchFamily="34" charset="0"/>
                <a:cs typeface="Calibri"/>
              </a:rPr>
              <a:t>tial</a:t>
            </a:r>
            <a:r>
              <a:rPr sz="2400" spc="-10" dirty="0">
                <a:latin typeface="Arial Nova" panose="020B0504020202020204" pitchFamily="34" charset="0"/>
                <a:cs typeface="Calibri"/>
              </a:rPr>
              <a:t> </a:t>
            </a:r>
            <a:r>
              <a:rPr sz="2400" dirty="0">
                <a:latin typeface="Arial Nova" panose="020B0504020202020204" pitchFamily="34" charset="0"/>
                <a:cs typeface="Calibri"/>
              </a:rPr>
              <a:t>issues</a:t>
            </a:r>
          </a:p>
          <a:p>
            <a:pPr marL="698500" lvl="1" indent="-228600">
              <a:buFont typeface="Arial"/>
              <a:buChar char="•"/>
              <a:tabLst>
                <a:tab pos="699135" algn="l"/>
              </a:tabLst>
            </a:pPr>
            <a:endParaRPr sz="1050" dirty="0">
              <a:latin typeface="Arial Nova" panose="020B0504020202020204" pitchFamily="34" charset="0"/>
              <a:cs typeface="Calibri"/>
            </a:endParaRPr>
          </a:p>
          <a:p>
            <a:pPr marL="12700" marR="5080">
              <a:tabLst>
                <a:tab pos="241935" algn="l"/>
              </a:tabLst>
            </a:pPr>
            <a:r>
              <a:rPr lang="en-US" sz="2400" b="1" spc="-20" dirty="0">
                <a:latin typeface="Arial Nova" panose="020B0504020202020204" pitchFamily="34" charset="0"/>
                <a:cs typeface="Calibri"/>
              </a:rPr>
              <a:t>Revised </a:t>
            </a:r>
            <a:r>
              <a:rPr lang="en-US" sz="2400" b="1" spc="5" dirty="0">
                <a:latin typeface="Arial Nova" panose="020B0504020202020204" pitchFamily="34" charset="0"/>
                <a:cs typeface="Calibri"/>
              </a:rPr>
              <a:t>targets</a:t>
            </a:r>
            <a:r>
              <a:rPr lang="fr-CH" sz="2400" b="1" spc="5" dirty="0">
                <a:latin typeface="Arial Nova" panose="020B0504020202020204" pitchFamily="34" charset="0"/>
                <a:cs typeface="Calibri"/>
              </a:rPr>
              <a:t> and </a:t>
            </a:r>
            <a:r>
              <a:rPr sz="2400" b="1" spc="-10" dirty="0">
                <a:latin typeface="Arial Nova" panose="020B0504020202020204" pitchFamily="34" charset="0"/>
                <a:cs typeface="Calibri"/>
              </a:rPr>
              <a:t>i</a:t>
            </a:r>
            <a:r>
              <a:rPr sz="2400" b="1" spc="-30" dirty="0">
                <a:latin typeface="Arial Nova" panose="020B0504020202020204" pitchFamily="34" charset="0"/>
                <a:cs typeface="Calibri"/>
              </a:rPr>
              <a:t>n</a:t>
            </a:r>
            <a:r>
              <a:rPr sz="2400" b="1" spc="-20" dirty="0">
                <a:latin typeface="Arial Nova" panose="020B0504020202020204" pitchFamily="34" charset="0"/>
                <a:cs typeface="Calibri"/>
              </a:rPr>
              <a:t>di</a:t>
            </a:r>
            <a:r>
              <a:rPr sz="2400" b="1" spc="-35" dirty="0">
                <a:latin typeface="Arial Nova" panose="020B0504020202020204" pitchFamily="34" charset="0"/>
                <a:cs typeface="Calibri"/>
              </a:rPr>
              <a:t>cat</a:t>
            </a:r>
            <a:r>
              <a:rPr sz="2400" b="1" spc="-20" dirty="0">
                <a:latin typeface="Arial Nova" panose="020B0504020202020204" pitchFamily="34" charset="0"/>
                <a:cs typeface="Calibri"/>
              </a:rPr>
              <a:t>o</a:t>
            </a:r>
            <a:r>
              <a:rPr sz="2400" b="1" spc="-60" dirty="0">
                <a:latin typeface="Arial Nova" panose="020B0504020202020204" pitchFamily="34" charset="0"/>
                <a:cs typeface="Calibri"/>
              </a:rPr>
              <a:t>r</a:t>
            </a:r>
            <a:r>
              <a:rPr sz="2400" b="1" spc="-15" dirty="0">
                <a:latin typeface="Arial Nova" panose="020B0504020202020204" pitchFamily="34" charset="0"/>
                <a:cs typeface="Calibri"/>
              </a:rPr>
              <a:t>s</a:t>
            </a:r>
            <a:endParaRPr lang="fr-CH" sz="2400" b="1" spc="-15" dirty="0">
              <a:latin typeface="Arial Nova" panose="020B0504020202020204" pitchFamily="34" charset="0"/>
              <a:cs typeface="Calibri"/>
            </a:endParaRPr>
          </a:p>
          <a:p>
            <a:pPr marL="684213" marR="5080" indent="-222250">
              <a:buFont typeface="Arial" panose="020B0604020202020204" pitchFamily="34" charset="0"/>
              <a:buChar char="•"/>
              <a:tabLst>
                <a:tab pos="241935" algn="l"/>
              </a:tabLst>
            </a:pPr>
            <a:r>
              <a:rPr lang="en-US" sz="2400" spc="-15" dirty="0">
                <a:latin typeface="Arial Nova" panose="020B0504020202020204" pitchFamily="34" charset="0"/>
                <a:cs typeface="Calibri"/>
              </a:rPr>
              <a:t>Updated targets/indicators </a:t>
            </a:r>
          </a:p>
          <a:p>
            <a:pPr marL="684213" marR="5080" indent="-222250">
              <a:buFont typeface="Arial" panose="020B0604020202020204" pitchFamily="34" charset="0"/>
              <a:buChar char="•"/>
              <a:tabLst>
                <a:tab pos="241935" algn="l"/>
              </a:tabLst>
            </a:pPr>
            <a:r>
              <a:rPr lang="fr-CH" sz="2400" spc="-15" dirty="0">
                <a:latin typeface="Arial Nova" panose="020B0504020202020204" pitchFamily="34" charset="0"/>
                <a:cs typeface="Calibri"/>
              </a:rPr>
              <a:t>New </a:t>
            </a:r>
            <a:r>
              <a:rPr lang="fr-CH" sz="2400" spc="-15" dirty="0" err="1">
                <a:latin typeface="Arial Nova" panose="020B0504020202020204" pitchFamily="34" charset="0"/>
                <a:cs typeface="Calibri"/>
              </a:rPr>
              <a:t>targets</a:t>
            </a:r>
            <a:r>
              <a:rPr lang="fr-CH" sz="2400" spc="-15" dirty="0">
                <a:latin typeface="Arial Nova" panose="020B0504020202020204" pitchFamily="34" charset="0"/>
                <a:cs typeface="Calibri"/>
              </a:rPr>
              <a:t>/</a:t>
            </a:r>
            <a:r>
              <a:rPr lang="fr-CH" sz="2400" spc="-15" dirty="0" err="1">
                <a:latin typeface="Arial Nova" panose="020B0504020202020204" pitchFamily="34" charset="0"/>
                <a:cs typeface="Calibri"/>
              </a:rPr>
              <a:t>indicators</a:t>
            </a:r>
            <a:endParaRPr lang="fr-CH" sz="2400" spc="-20" dirty="0">
              <a:latin typeface="Arial Nova" panose="020B0504020202020204" pitchFamily="34" charset="0"/>
              <a:cs typeface="Calibri"/>
            </a:endParaRPr>
          </a:p>
          <a:p>
            <a:pPr marL="461963" marR="5080">
              <a:tabLst>
                <a:tab pos="241935" algn="l"/>
              </a:tabLst>
            </a:pPr>
            <a:endParaRPr sz="1050" dirty="0">
              <a:latin typeface="Arial Nova" panose="020B0504020202020204" pitchFamily="34" charset="0"/>
              <a:cs typeface="Calibri"/>
            </a:endParaRPr>
          </a:p>
          <a:p>
            <a:pPr marL="12700">
              <a:tabLst>
                <a:tab pos="241935" algn="l"/>
              </a:tabLst>
            </a:pPr>
            <a:endParaRPr sz="2400" dirty="0">
              <a:latin typeface="Arial Nova" panose="020B0504020202020204" pitchFamily="34" charset="0"/>
              <a:cs typeface="Calibri"/>
            </a:endParaRPr>
          </a:p>
        </p:txBody>
      </p:sp>
      <p:sp>
        <p:nvSpPr>
          <p:cNvPr id="8" name="object 3">
            <a:extLst>
              <a:ext uri="{FF2B5EF4-FFF2-40B4-BE49-F238E27FC236}">
                <a16:creationId xmlns:a16="http://schemas.microsoft.com/office/drawing/2014/main" id="{92F03A07-8CAA-477C-8752-323D2D2FF496}"/>
              </a:ext>
            </a:extLst>
          </p:cNvPr>
          <p:cNvSpPr txBox="1"/>
          <p:nvPr/>
        </p:nvSpPr>
        <p:spPr>
          <a:xfrm>
            <a:off x="2842139" y="1428580"/>
            <a:ext cx="6507722" cy="430887"/>
          </a:xfrm>
          <a:prstGeom prst="rect">
            <a:avLst/>
          </a:prstGeom>
        </p:spPr>
        <p:txBody>
          <a:bodyPr vert="horz" wrap="square" lIns="0" tIns="0" rIns="0" bIns="0" rtlCol="0">
            <a:spAutoFit/>
          </a:bodyPr>
          <a:lstStyle/>
          <a:p>
            <a:pPr marL="12700" algn="ctr">
              <a:lnSpc>
                <a:spcPct val="100000"/>
              </a:lnSpc>
            </a:pPr>
            <a:r>
              <a:rPr lang="en-US" sz="2800" b="1" spc="-25" dirty="0">
                <a:solidFill>
                  <a:schemeClr val="tx1">
                    <a:lumMod val="50000"/>
                    <a:lumOff val="50000"/>
                  </a:schemeClr>
                </a:solidFill>
                <a:latin typeface="Arial Nova" panose="020B0504020202020204" pitchFamily="34" charset="0"/>
                <a:cs typeface="Ebrima"/>
              </a:rPr>
              <a:t>Outline for discussion – March 2020</a:t>
            </a:r>
            <a:endParaRPr sz="2800" b="1" dirty="0">
              <a:solidFill>
                <a:schemeClr val="tx1">
                  <a:lumMod val="50000"/>
                  <a:lumOff val="50000"/>
                </a:schemeClr>
              </a:solidFill>
              <a:latin typeface="Arial Nova" panose="020B0504020202020204" pitchFamily="34" charset="0"/>
              <a:cs typeface="Ebrima"/>
            </a:endParaRPr>
          </a:p>
        </p:txBody>
      </p:sp>
      <p:sp>
        <p:nvSpPr>
          <p:cNvPr id="9" name="object 32">
            <a:extLst>
              <a:ext uri="{FF2B5EF4-FFF2-40B4-BE49-F238E27FC236}">
                <a16:creationId xmlns:a16="http://schemas.microsoft.com/office/drawing/2014/main" id="{0DAFD871-735C-4B52-A9E2-A40C608FA9F3}"/>
              </a:ext>
            </a:extLst>
          </p:cNvPr>
          <p:cNvSpPr/>
          <p:nvPr/>
        </p:nvSpPr>
        <p:spPr>
          <a:xfrm>
            <a:off x="838200" y="2260160"/>
            <a:ext cx="2612135" cy="3694176"/>
          </a:xfrm>
          <a:prstGeom prst="rect">
            <a:avLst/>
          </a:prstGeom>
          <a:blipFill>
            <a:blip r:embed="rId3" cstate="print"/>
            <a:stretch>
              <a:fillRect/>
            </a:stretch>
          </a:blipFill>
        </p:spPr>
        <p:txBody>
          <a:bodyPr wrap="square" lIns="0" tIns="0" rIns="0" bIns="0" rtlCol="0"/>
          <a:lstStyle/>
          <a:p>
            <a:endParaRPr/>
          </a:p>
        </p:txBody>
      </p:sp>
      <p:sp>
        <p:nvSpPr>
          <p:cNvPr id="13" name="object 39">
            <a:extLst>
              <a:ext uri="{FF2B5EF4-FFF2-40B4-BE49-F238E27FC236}">
                <a16:creationId xmlns:a16="http://schemas.microsoft.com/office/drawing/2014/main" id="{DE9488B5-0746-41E1-B04E-4DE505AE0481}"/>
              </a:ext>
            </a:extLst>
          </p:cNvPr>
          <p:cNvSpPr/>
          <p:nvPr/>
        </p:nvSpPr>
        <p:spPr>
          <a:xfrm>
            <a:off x="8923019" y="0"/>
            <a:ext cx="3172968" cy="1112519"/>
          </a:xfrm>
          <a:prstGeom prst="rect">
            <a:avLst/>
          </a:prstGeom>
          <a:blipFill>
            <a:blip r:embed="rId4" cstate="print"/>
            <a:stretch>
              <a:fillRect/>
            </a:stretch>
          </a:blipFill>
        </p:spPr>
        <p:txBody>
          <a:bodyPr wrap="square" lIns="0" tIns="0" rIns="0" bIns="0" rtlCol="0"/>
          <a:lstStyle/>
          <a:p>
            <a:endParaRPr/>
          </a:p>
        </p:txBody>
      </p:sp>
      <p:sp>
        <p:nvSpPr>
          <p:cNvPr id="17" name="object 3">
            <a:extLst>
              <a:ext uri="{FF2B5EF4-FFF2-40B4-BE49-F238E27FC236}">
                <a16:creationId xmlns:a16="http://schemas.microsoft.com/office/drawing/2014/main" id="{93BE778D-A605-442F-A443-CBDF55FDE2B9}"/>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Indicators for measuring progress towards targets</a:t>
            </a:r>
            <a:endParaRPr sz="2800" dirty="0">
              <a:solidFill>
                <a:schemeClr val="accent1"/>
              </a:solidFill>
              <a:latin typeface="Arial Nova" panose="020B0504020202020204" pitchFamily="34" charset="0"/>
              <a:cs typeface="Ebrim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9">
            <a:extLst>
              <a:ext uri="{FF2B5EF4-FFF2-40B4-BE49-F238E27FC236}">
                <a16:creationId xmlns:a16="http://schemas.microsoft.com/office/drawing/2014/main" id="{60C2C53F-4A2C-4B32-8FBF-ED681312BF1E}"/>
              </a:ext>
            </a:extLst>
          </p:cNvPr>
          <p:cNvSpPr/>
          <p:nvPr/>
        </p:nvSpPr>
        <p:spPr>
          <a:xfrm>
            <a:off x="8923019" y="0"/>
            <a:ext cx="3172968" cy="1112519"/>
          </a:xfrm>
          <a:prstGeom prst="rect">
            <a:avLst/>
          </a:prstGeom>
          <a:blipFill>
            <a:blip r:embed="rId2" cstate="print"/>
            <a:stretch>
              <a:fillRect/>
            </a:stretch>
          </a:blipFill>
        </p:spPr>
        <p:txBody>
          <a:bodyPr wrap="square" lIns="0" tIns="0" rIns="0" bIns="0" rtlCol="0"/>
          <a:lstStyle/>
          <a:p>
            <a:endParaRPr/>
          </a:p>
        </p:txBody>
      </p:sp>
      <p:graphicFrame>
        <p:nvGraphicFramePr>
          <p:cNvPr id="8" name="Table 7">
            <a:extLst>
              <a:ext uri="{FF2B5EF4-FFF2-40B4-BE49-F238E27FC236}">
                <a16:creationId xmlns:a16="http://schemas.microsoft.com/office/drawing/2014/main" id="{0B250FCD-D581-4FF0-80C6-02A125CE8C8C}"/>
              </a:ext>
            </a:extLst>
          </p:cNvPr>
          <p:cNvGraphicFramePr>
            <a:graphicFrameLocks noGrp="1"/>
          </p:cNvGraphicFramePr>
          <p:nvPr>
            <p:extLst>
              <p:ext uri="{D42A27DB-BD31-4B8C-83A1-F6EECF244321}">
                <p14:modId xmlns:p14="http://schemas.microsoft.com/office/powerpoint/2010/main" val="2112812371"/>
              </p:ext>
            </p:extLst>
          </p:nvPr>
        </p:nvGraphicFramePr>
        <p:xfrm>
          <a:off x="571500" y="1981200"/>
          <a:ext cx="11049000" cy="4459679"/>
        </p:xfrm>
        <a:graphic>
          <a:graphicData uri="http://schemas.openxmlformats.org/drawingml/2006/table">
            <a:tbl>
              <a:tblPr firstRow="1" firstCol="1" bandRow="1">
                <a:tableStyleId>{5C22544A-7EE6-4342-B048-85BDC9FD1C3A}</a:tableStyleId>
              </a:tblPr>
              <a:tblGrid>
                <a:gridCol w="5486400">
                  <a:extLst>
                    <a:ext uri="{9D8B030D-6E8A-4147-A177-3AD203B41FA5}">
                      <a16:colId xmlns:a16="http://schemas.microsoft.com/office/drawing/2014/main" val="3512647830"/>
                    </a:ext>
                  </a:extLst>
                </a:gridCol>
                <a:gridCol w="5562600">
                  <a:extLst>
                    <a:ext uri="{9D8B030D-6E8A-4147-A177-3AD203B41FA5}">
                      <a16:colId xmlns:a16="http://schemas.microsoft.com/office/drawing/2014/main" val="2380820548"/>
                    </a:ext>
                  </a:extLst>
                </a:gridCol>
              </a:tblGrid>
              <a:tr h="326945">
                <a:tc>
                  <a:txBody>
                    <a:bodyPr/>
                    <a:lstStyle/>
                    <a:p>
                      <a:pPr marL="0" marR="0" algn="ctr">
                        <a:lnSpc>
                          <a:spcPct val="107000"/>
                        </a:lnSpc>
                        <a:spcBef>
                          <a:spcPts val="0"/>
                        </a:spcBef>
                        <a:spcAft>
                          <a:spcPts val="0"/>
                        </a:spcAft>
                      </a:pPr>
                      <a:r>
                        <a:rPr lang="en-GB" sz="1800" b="1" dirty="0">
                          <a:solidFill>
                            <a:schemeClr val="tx1"/>
                          </a:solidFill>
                          <a:effectLst/>
                          <a:latin typeface="Arial Nova" panose="020B0504020202020204" pitchFamily="34" charset="0"/>
                        </a:rPr>
                        <a:t>Targets</a:t>
                      </a:r>
                      <a:endParaRPr lang="en-GB" sz="1800" b="0" dirty="0">
                        <a:solidFill>
                          <a:schemeClr val="tx1"/>
                        </a:solidFill>
                        <a:effectLst/>
                        <a:latin typeface="Arial Nova" panose="020B0504020202020204" pitchFamily="34" charset="0"/>
                      </a:endParaRPr>
                    </a:p>
                  </a:txBody>
                  <a:tcPr marL="14202" marR="14202" marT="0" marB="0">
                    <a:solidFill>
                      <a:schemeClr val="tx2">
                        <a:lumMod val="40000"/>
                        <a:lumOff val="60000"/>
                      </a:schemeClr>
                    </a:solidFill>
                  </a:tcPr>
                </a:tc>
                <a:tc>
                  <a:txBody>
                    <a:bodyPr/>
                    <a:lstStyle/>
                    <a:p>
                      <a:pPr marL="0" marR="0" algn="ctr">
                        <a:lnSpc>
                          <a:spcPct val="107000"/>
                        </a:lnSpc>
                        <a:spcBef>
                          <a:spcPts val="0"/>
                        </a:spcBef>
                        <a:spcAft>
                          <a:spcPts val="0"/>
                        </a:spcAft>
                      </a:pPr>
                      <a:r>
                        <a:rPr lang="en-GB" sz="1800" b="1" dirty="0">
                          <a:solidFill>
                            <a:schemeClr val="tx1"/>
                          </a:solidFill>
                          <a:effectLst/>
                          <a:latin typeface="Arial Nova" panose="020B0504020202020204" pitchFamily="34" charset="0"/>
                        </a:rPr>
                        <a:t>Indicators</a:t>
                      </a:r>
                      <a:endParaRPr lang="en-US" sz="18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tx2">
                        <a:lumMod val="40000"/>
                        <a:lumOff val="60000"/>
                      </a:schemeClr>
                    </a:solidFill>
                  </a:tcPr>
                </a:tc>
                <a:extLst>
                  <a:ext uri="{0D108BD9-81ED-4DB2-BD59-A6C34878D82A}">
                    <a16:rowId xmlns:a16="http://schemas.microsoft.com/office/drawing/2014/main" val="4243984624"/>
                  </a:ext>
                </a:extLst>
              </a:tr>
              <a:tr h="742848">
                <a:tc>
                  <a:txBody>
                    <a:bodyPr/>
                    <a:lstStyle/>
                    <a:p>
                      <a:pPr marL="0" marR="0">
                        <a:lnSpc>
                          <a:spcPct val="107000"/>
                        </a:lnSpc>
                        <a:spcBef>
                          <a:spcPts val="0"/>
                        </a:spcBef>
                        <a:spcAft>
                          <a:spcPts val="0"/>
                        </a:spcAft>
                      </a:pPr>
                      <a:r>
                        <a:rPr lang="en-GB" sz="1400" b="1" dirty="0">
                          <a:solidFill>
                            <a:schemeClr val="tx1"/>
                          </a:solidFill>
                          <a:effectLst/>
                          <a:latin typeface="Arial Nova" panose="020B0504020202020204" pitchFamily="34" charset="0"/>
                        </a:rPr>
                        <a:t>Target 1.1:  </a:t>
                      </a:r>
                      <a:r>
                        <a:rPr lang="en-GB" sz="1400" b="0" dirty="0">
                          <a:solidFill>
                            <a:schemeClr val="tx1"/>
                          </a:solidFill>
                          <a:effectLst/>
                          <a:latin typeface="Arial Nova" panose="020B0504020202020204" pitchFamily="34" charset="0"/>
                        </a:rPr>
                        <a:t>80% of countries will have developed or updated their policies or plans for mental health in line with international and regional human rights instruments, by 2020</a:t>
                      </a:r>
                    </a:p>
                  </a:txBody>
                  <a:tcPr marL="14202" marR="14202" marT="0" marB="0">
                    <a:solidFill>
                      <a:schemeClr val="accent1">
                        <a:lumMod val="40000"/>
                        <a:lumOff val="60000"/>
                      </a:schemeClr>
                    </a:solidFill>
                  </a:tcPr>
                </a:tc>
                <a:tc>
                  <a:txBody>
                    <a:bodyPr/>
                    <a:lstStyle/>
                    <a:p>
                      <a:pPr marL="0" marR="0">
                        <a:lnSpc>
                          <a:spcPct val="107000"/>
                        </a:lnSpc>
                        <a:spcBef>
                          <a:spcPts val="0"/>
                        </a:spcBef>
                        <a:spcAft>
                          <a:spcPts val="0"/>
                        </a:spcAft>
                      </a:pPr>
                      <a:r>
                        <a:rPr lang="en-GB" sz="1400" b="1" dirty="0">
                          <a:solidFill>
                            <a:schemeClr val="tx1"/>
                          </a:solidFill>
                          <a:effectLst/>
                          <a:latin typeface="Arial Nova" panose="020B0504020202020204" pitchFamily="34" charset="0"/>
                        </a:rPr>
                        <a:t>Indicator 1.1: </a:t>
                      </a:r>
                      <a:r>
                        <a:rPr lang="en-GB" sz="1400" b="0" dirty="0">
                          <a:solidFill>
                            <a:schemeClr val="tx1"/>
                          </a:solidFill>
                          <a:effectLst/>
                          <a:latin typeface="Arial Nova" panose="020B0504020202020204" pitchFamily="34" charset="0"/>
                        </a:rPr>
                        <a:t>Existence of a national policy/plan for mental health that is in line with international and regional human rights instruments</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accent1">
                        <a:lumMod val="40000"/>
                        <a:lumOff val="60000"/>
                      </a:schemeClr>
                    </a:solidFill>
                  </a:tcPr>
                </a:tc>
                <a:extLst>
                  <a:ext uri="{0D108BD9-81ED-4DB2-BD59-A6C34878D82A}">
                    <a16:rowId xmlns:a16="http://schemas.microsoft.com/office/drawing/2014/main" val="4079906374"/>
                  </a:ext>
                </a:extLst>
              </a:tr>
              <a:tr h="761009">
                <a:tc>
                  <a:txBody>
                    <a:bodyPr/>
                    <a:lstStyle/>
                    <a:p>
                      <a:pPr marL="0" marR="0">
                        <a:lnSpc>
                          <a:spcPct val="107000"/>
                        </a:lnSpc>
                        <a:spcBef>
                          <a:spcPts val="0"/>
                        </a:spcBef>
                        <a:spcAft>
                          <a:spcPts val="0"/>
                        </a:spcAft>
                      </a:pPr>
                      <a:r>
                        <a:rPr lang="en-GB" sz="1400" b="1" dirty="0">
                          <a:solidFill>
                            <a:schemeClr val="tx1"/>
                          </a:solidFill>
                          <a:effectLst/>
                          <a:latin typeface="Arial Nova" panose="020B0504020202020204" pitchFamily="34" charset="0"/>
                        </a:rPr>
                        <a:t>Target 1.2: </a:t>
                      </a:r>
                      <a:r>
                        <a:rPr lang="en-GB" sz="1400" b="0" dirty="0">
                          <a:solidFill>
                            <a:schemeClr val="tx1"/>
                          </a:solidFill>
                          <a:effectLst/>
                          <a:latin typeface="Arial Nova" panose="020B0504020202020204" pitchFamily="34" charset="0"/>
                        </a:rPr>
                        <a:t>50% of countries will have developed or updated their law for mental health in line with international and regional human rights instruments, by 2020</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tc>
                  <a:txBody>
                    <a:bodyPr/>
                    <a:lstStyle/>
                    <a:p>
                      <a:pPr marL="0" marR="0">
                        <a:lnSpc>
                          <a:spcPct val="107000"/>
                        </a:lnSpc>
                        <a:spcBef>
                          <a:spcPts val="0"/>
                        </a:spcBef>
                        <a:spcAft>
                          <a:spcPts val="0"/>
                        </a:spcAft>
                      </a:pPr>
                      <a:r>
                        <a:rPr lang="en-GB" sz="1400" b="1" dirty="0">
                          <a:solidFill>
                            <a:schemeClr val="tx1"/>
                          </a:solidFill>
                          <a:effectLst/>
                          <a:latin typeface="Arial Nova" panose="020B0504020202020204" pitchFamily="34" charset="0"/>
                        </a:rPr>
                        <a:t>Indicator 1.2: </a:t>
                      </a:r>
                      <a:r>
                        <a:rPr lang="en-GB" sz="1400" b="0" dirty="0">
                          <a:solidFill>
                            <a:schemeClr val="tx1"/>
                          </a:solidFill>
                          <a:effectLst/>
                          <a:latin typeface="Arial Nova" panose="020B0504020202020204" pitchFamily="34" charset="0"/>
                        </a:rPr>
                        <a:t>Existence of a national law covering mental health that is in line with international and regional human rights instruments</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extLst>
                  <a:ext uri="{0D108BD9-81ED-4DB2-BD59-A6C34878D82A}">
                    <a16:rowId xmlns:a16="http://schemas.microsoft.com/office/drawing/2014/main" val="4291687240"/>
                  </a:ext>
                </a:extLst>
              </a:tr>
              <a:tr h="575688">
                <a:tc>
                  <a:txBody>
                    <a:bodyPr/>
                    <a:lstStyle/>
                    <a:p>
                      <a:pPr marL="0" marR="0">
                        <a:lnSpc>
                          <a:spcPct val="107000"/>
                        </a:lnSpc>
                        <a:spcBef>
                          <a:spcPts val="0"/>
                        </a:spcBef>
                        <a:spcAft>
                          <a:spcPts val="0"/>
                        </a:spcAft>
                      </a:pPr>
                      <a:r>
                        <a:rPr lang="en-GB" sz="1400" b="1" dirty="0">
                          <a:solidFill>
                            <a:schemeClr val="tx1"/>
                          </a:solidFill>
                          <a:effectLst/>
                          <a:latin typeface="Arial Nova" panose="020B0504020202020204" pitchFamily="34" charset="0"/>
                        </a:rPr>
                        <a:t>Target 2: </a:t>
                      </a:r>
                      <a:r>
                        <a:rPr lang="en-GB" sz="1400" b="0" dirty="0">
                          <a:solidFill>
                            <a:schemeClr val="tx1"/>
                          </a:solidFill>
                          <a:effectLst/>
                          <a:latin typeface="Arial Nova" panose="020B0504020202020204" pitchFamily="34" charset="0"/>
                        </a:rPr>
                        <a:t>Service coverage for severe mental disorders will have increased by 20%, by  2020</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accent1">
                        <a:lumMod val="40000"/>
                        <a:lumOff val="60000"/>
                      </a:schemeClr>
                    </a:solidFill>
                  </a:tcPr>
                </a:tc>
                <a:tc>
                  <a:txBody>
                    <a:bodyPr/>
                    <a:lstStyle/>
                    <a:p>
                      <a:pPr marL="0" marR="0">
                        <a:lnSpc>
                          <a:spcPct val="107000"/>
                        </a:lnSpc>
                        <a:spcBef>
                          <a:spcPts val="0"/>
                        </a:spcBef>
                        <a:spcAft>
                          <a:spcPts val="0"/>
                        </a:spcAft>
                      </a:pPr>
                      <a:r>
                        <a:rPr lang="en-GB" sz="1400" b="1" dirty="0">
                          <a:solidFill>
                            <a:schemeClr val="tx1"/>
                          </a:solidFill>
                          <a:effectLst/>
                          <a:latin typeface="Arial Nova" panose="020B0504020202020204" pitchFamily="34" charset="0"/>
                        </a:rPr>
                        <a:t>Indicator 2: </a:t>
                      </a:r>
                      <a:r>
                        <a:rPr lang="en-GB" sz="1400" b="0" dirty="0">
                          <a:solidFill>
                            <a:schemeClr val="tx1"/>
                          </a:solidFill>
                          <a:effectLst/>
                          <a:latin typeface="Arial Nova" panose="020B0504020202020204" pitchFamily="34" charset="0"/>
                        </a:rPr>
                        <a:t>Number and proportion of persons with a severe mental disorder who received mental health care in the last year</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accent1">
                        <a:lumMod val="40000"/>
                        <a:lumOff val="60000"/>
                      </a:schemeClr>
                    </a:solidFill>
                  </a:tcPr>
                </a:tc>
                <a:extLst>
                  <a:ext uri="{0D108BD9-81ED-4DB2-BD59-A6C34878D82A}">
                    <a16:rowId xmlns:a16="http://schemas.microsoft.com/office/drawing/2014/main" val="2382095859"/>
                  </a:ext>
                </a:extLst>
              </a:tr>
              <a:tr h="739946">
                <a:tc>
                  <a:txBody>
                    <a:bodyPr/>
                    <a:lstStyle/>
                    <a:p>
                      <a:pPr marL="0" marR="0">
                        <a:lnSpc>
                          <a:spcPct val="107000"/>
                        </a:lnSpc>
                        <a:spcBef>
                          <a:spcPts val="0"/>
                        </a:spcBef>
                        <a:spcAft>
                          <a:spcPts val="0"/>
                        </a:spcAft>
                      </a:pPr>
                      <a:r>
                        <a:rPr lang="en-GB" sz="1400" b="1" dirty="0">
                          <a:solidFill>
                            <a:schemeClr val="tx1"/>
                          </a:solidFill>
                          <a:effectLst/>
                          <a:latin typeface="Arial Nova" panose="020B0504020202020204" pitchFamily="34" charset="0"/>
                        </a:rPr>
                        <a:t>Target 3.1</a:t>
                      </a:r>
                      <a:r>
                        <a:rPr lang="en-GB" sz="1400" b="0" dirty="0">
                          <a:solidFill>
                            <a:schemeClr val="tx1"/>
                          </a:solidFill>
                          <a:effectLst/>
                          <a:latin typeface="Arial Nova" panose="020B0504020202020204" pitchFamily="34" charset="0"/>
                        </a:rPr>
                        <a:t>: 80% of countries will have at least two functioning national, multisectoral mental health promotion and prevention programmes, by 2020</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tc>
                  <a:txBody>
                    <a:bodyPr/>
                    <a:lstStyle/>
                    <a:p>
                      <a:pPr marL="0" marR="0">
                        <a:lnSpc>
                          <a:spcPct val="107000"/>
                        </a:lnSpc>
                        <a:spcBef>
                          <a:spcPts val="0"/>
                        </a:spcBef>
                        <a:spcAft>
                          <a:spcPts val="0"/>
                        </a:spcAft>
                      </a:pPr>
                      <a:r>
                        <a:rPr lang="en-GB" sz="1400" b="1" dirty="0">
                          <a:solidFill>
                            <a:schemeClr val="tx1"/>
                          </a:solidFill>
                          <a:effectLst/>
                          <a:latin typeface="Arial Nova" panose="020B0504020202020204" pitchFamily="34" charset="0"/>
                        </a:rPr>
                        <a:t>Indicator 3.1: </a:t>
                      </a:r>
                      <a:r>
                        <a:rPr lang="en-GB" sz="1400" b="0" dirty="0">
                          <a:solidFill>
                            <a:schemeClr val="tx1"/>
                          </a:solidFill>
                          <a:effectLst/>
                          <a:latin typeface="Arial Nova" panose="020B0504020202020204" pitchFamily="34" charset="0"/>
                        </a:rPr>
                        <a:t>Functioning programmes of multisectoral mental health promotion and prevention in existence</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extLst>
                  <a:ext uri="{0D108BD9-81ED-4DB2-BD59-A6C34878D82A}">
                    <a16:rowId xmlns:a16="http://schemas.microsoft.com/office/drawing/2014/main" val="1510684117"/>
                  </a:ext>
                </a:extLst>
              </a:tr>
              <a:tr h="551243">
                <a:tc>
                  <a:txBody>
                    <a:bodyPr/>
                    <a:lstStyle/>
                    <a:p>
                      <a:pPr marL="0" marR="0">
                        <a:lnSpc>
                          <a:spcPct val="107000"/>
                        </a:lnSpc>
                        <a:spcBef>
                          <a:spcPts val="0"/>
                        </a:spcBef>
                        <a:spcAft>
                          <a:spcPts val="0"/>
                        </a:spcAft>
                      </a:pPr>
                      <a:r>
                        <a:rPr lang="en-GB" sz="1400" b="1" dirty="0">
                          <a:solidFill>
                            <a:schemeClr val="tx1"/>
                          </a:solidFill>
                          <a:effectLst/>
                          <a:latin typeface="Arial Nova" panose="020B0504020202020204" pitchFamily="34" charset="0"/>
                        </a:rPr>
                        <a:t>Target 3.2: </a:t>
                      </a:r>
                      <a:r>
                        <a:rPr lang="en-GB" sz="1400" b="0" dirty="0">
                          <a:solidFill>
                            <a:schemeClr val="tx1"/>
                          </a:solidFill>
                          <a:effectLst/>
                          <a:latin typeface="Arial Nova" panose="020B0504020202020204" pitchFamily="34" charset="0"/>
                        </a:rPr>
                        <a:t>The rate of suicide in countries will be reduced by 10%, by 2020</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accent1">
                        <a:lumMod val="40000"/>
                        <a:lumOff val="60000"/>
                      </a:schemeClr>
                    </a:solidFill>
                  </a:tcPr>
                </a:tc>
                <a:tc>
                  <a:txBody>
                    <a:bodyPr/>
                    <a:lstStyle/>
                    <a:p>
                      <a:pPr marL="0" marR="0">
                        <a:lnSpc>
                          <a:spcPct val="107000"/>
                        </a:lnSpc>
                        <a:spcBef>
                          <a:spcPts val="0"/>
                        </a:spcBef>
                        <a:spcAft>
                          <a:spcPts val="0"/>
                        </a:spcAft>
                      </a:pPr>
                      <a:r>
                        <a:rPr lang="en-GB" sz="1400" b="1" dirty="0">
                          <a:solidFill>
                            <a:schemeClr val="tx1"/>
                          </a:solidFill>
                          <a:effectLst/>
                          <a:latin typeface="Arial Nova" panose="020B0504020202020204" pitchFamily="34" charset="0"/>
                        </a:rPr>
                        <a:t>Indicator 3.2:</a:t>
                      </a:r>
                      <a:endParaRPr lang="en-US" sz="1400" b="1" dirty="0">
                        <a:solidFill>
                          <a:schemeClr val="tx1"/>
                        </a:solidFill>
                        <a:effectLst/>
                        <a:latin typeface="Arial Nova" panose="020B0504020202020204" pitchFamily="34" charset="0"/>
                      </a:endParaRPr>
                    </a:p>
                    <a:p>
                      <a:pPr marL="0" marR="0">
                        <a:lnSpc>
                          <a:spcPct val="107000"/>
                        </a:lnSpc>
                        <a:spcBef>
                          <a:spcPts val="0"/>
                        </a:spcBef>
                        <a:spcAft>
                          <a:spcPts val="0"/>
                        </a:spcAft>
                      </a:pPr>
                      <a:r>
                        <a:rPr lang="en-GB" sz="1400" b="0" dirty="0">
                          <a:solidFill>
                            <a:schemeClr val="tx1"/>
                          </a:solidFill>
                          <a:effectLst/>
                          <a:latin typeface="Arial Nova" panose="020B0504020202020204" pitchFamily="34" charset="0"/>
                        </a:rPr>
                        <a:t>Number of suicide deaths per year</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accent1">
                        <a:lumMod val="40000"/>
                        <a:lumOff val="60000"/>
                      </a:schemeClr>
                    </a:solidFill>
                  </a:tcPr>
                </a:tc>
                <a:extLst>
                  <a:ext uri="{0D108BD9-81ED-4DB2-BD59-A6C34878D82A}">
                    <a16:rowId xmlns:a16="http://schemas.microsoft.com/office/drawing/2014/main" val="335833656"/>
                  </a:ext>
                </a:extLst>
              </a:tr>
              <a:tr h="762000">
                <a:tc>
                  <a:txBody>
                    <a:bodyPr/>
                    <a:lstStyle/>
                    <a:p>
                      <a:pPr marL="0" marR="0">
                        <a:lnSpc>
                          <a:spcPct val="107000"/>
                        </a:lnSpc>
                        <a:spcBef>
                          <a:spcPts val="0"/>
                        </a:spcBef>
                        <a:spcAft>
                          <a:spcPts val="0"/>
                        </a:spcAft>
                      </a:pPr>
                      <a:r>
                        <a:rPr lang="en-GB" sz="1400" b="1" dirty="0">
                          <a:solidFill>
                            <a:schemeClr val="tx1"/>
                          </a:solidFill>
                          <a:effectLst/>
                          <a:latin typeface="Arial Nova" panose="020B0504020202020204" pitchFamily="34" charset="0"/>
                        </a:rPr>
                        <a:t>Target 4: </a:t>
                      </a:r>
                      <a:r>
                        <a:rPr lang="en-GB" sz="1400" b="0" dirty="0">
                          <a:solidFill>
                            <a:schemeClr val="tx1"/>
                          </a:solidFill>
                          <a:effectLst/>
                          <a:latin typeface="Arial Nova" panose="020B0504020202020204" pitchFamily="34" charset="0"/>
                        </a:rPr>
                        <a:t>80% of countries will be routinely collecting and reporting at least a core set of mental health indicators every two years through their national health and social information systems, by 2020</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tc>
                  <a:txBody>
                    <a:bodyPr/>
                    <a:lstStyle/>
                    <a:p>
                      <a:pPr marL="0" marR="0">
                        <a:lnSpc>
                          <a:spcPct val="107000"/>
                        </a:lnSpc>
                        <a:spcBef>
                          <a:spcPts val="0"/>
                        </a:spcBef>
                        <a:spcAft>
                          <a:spcPts val="0"/>
                        </a:spcAft>
                      </a:pPr>
                      <a:r>
                        <a:rPr lang="en-GB" sz="1400" b="1" dirty="0">
                          <a:solidFill>
                            <a:schemeClr val="tx1"/>
                          </a:solidFill>
                          <a:effectLst/>
                          <a:latin typeface="Arial Nova" panose="020B0504020202020204" pitchFamily="34" charset="0"/>
                        </a:rPr>
                        <a:t>Indicator 4:</a:t>
                      </a:r>
                      <a:endParaRPr lang="en-US" sz="1400" b="1" dirty="0">
                        <a:solidFill>
                          <a:schemeClr val="tx1"/>
                        </a:solidFill>
                        <a:effectLst/>
                        <a:latin typeface="Arial Nova" panose="020B0504020202020204" pitchFamily="34" charset="0"/>
                      </a:endParaRPr>
                    </a:p>
                    <a:p>
                      <a:pPr marL="0" marR="0">
                        <a:lnSpc>
                          <a:spcPct val="107000"/>
                        </a:lnSpc>
                        <a:spcBef>
                          <a:spcPts val="0"/>
                        </a:spcBef>
                        <a:spcAft>
                          <a:spcPts val="0"/>
                        </a:spcAft>
                      </a:pPr>
                      <a:r>
                        <a:rPr lang="en-GB" sz="1400" b="0" dirty="0">
                          <a:solidFill>
                            <a:schemeClr val="tx1"/>
                          </a:solidFill>
                          <a:effectLst/>
                          <a:latin typeface="Arial Nova" panose="020B0504020202020204" pitchFamily="34" charset="0"/>
                        </a:rPr>
                        <a:t>Core set of mental health indicators routinely collected and reported every two years</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extLst>
                  <a:ext uri="{0D108BD9-81ED-4DB2-BD59-A6C34878D82A}">
                    <a16:rowId xmlns:a16="http://schemas.microsoft.com/office/drawing/2014/main" val="1816377140"/>
                  </a:ext>
                </a:extLst>
              </a:tr>
            </a:tbl>
          </a:graphicData>
        </a:graphic>
      </p:graphicFrame>
      <p:sp>
        <p:nvSpPr>
          <p:cNvPr id="13" name="object 3">
            <a:extLst>
              <a:ext uri="{FF2B5EF4-FFF2-40B4-BE49-F238E27FC236}">
                <a16:creationId xmlns:a16="http://schemas.microsoft.com/office/drawing/2014/main" id="{B184F0E6-4850-4F31-9EFA-8A29FD667679}"/>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Indicators for measuring progress towards targets</a:t>
            </a:r>
            <a:endParaRPr sz="2800" dirty="0">
              <a:solidFill>
                <a:schemeClr val="accent1"/>
              </a:solidFill>
              <a:latin typeface="Arial Nova" panose="020B0504020202020204" pitchFamily="34" charset="0"/>
              <a:cs typeface="Ebrima"/>
            </a:endParaRPr>
          </a:p>
        </p:txBody>
      </p:sp>
      <p:sp>
        <p:nvSpPr>
          <p:cNvPr id="6" name="object 3">
            <a:extLst>
              <a:ext uri="{FF2B5EF4-FFF2-40B4-BE49-F238E27FC236}">
                <a16:creationId xmlns:a16="http://schemas.microsoft.com/office/drawing/2014/main" id="{0DF1529B-06AB-4E16-926D-B0ABFEDBDEDB}"/>
              </a:ext>
            </a:extLst>
          </p:cNvPr>
          <p:cNvSpPr txBox="1"/>
          <p:nvPr/>
        </p:nvSpPr>
        <p:spPr>
          <a:xfrm>
            <a:off x="2842139" y="1272775"/>
            <a:ext cx="6507722" cy="430887"/>
          </a:xfrm>
          <a:prstGeom prst="rect">
            <a:avLst/>
          </a:prstGeom>
        </p:spPr>
        <p:txBody>
          <a:bodyPr vert="horz" wrap="square" lIns="0" tIns="0" rIns="0" bIns="0" rtlCol="0">
            <a:spAutoFit/>
          </a:bodyPr>
          <a:lstStyle/>
          <a:p>
            <a:pPr marL="12700" algn="ctr">
              <a:lnSpc>
                <a:spcPct val="100000"/>
              </a:lnSpc>
            </a:pPr>
            <a:r>
              <a:rPr lang="en-US" sz="2800" b="1" spc="-25" dirty="0">
                <a:solidFill>
                  <a:schemeClr val="tx1">
                    <a:lumMod val="50000"/>
                    <a:lumOff val="50000"/>
                  </a:schemeClr>
                </a:solidFill>
                <a:latin typeface="Arial Nova" panose="020B0504020202020204" pitchFamily="34" charset="0"/>
                <a:cs typeface="Ebrima"/>
              </a:rPr>
              <a:t>Current Targets and Indicators</a:t>
            </a:r>
            <a:endParaRPr sz="2800" b="1" dirty="0">
              <a:solidFill>
                <a:schemeClr val="tx1">
                  <a:lumMod val="50000"/>
                  <a:lumOff val="50000"/>
                </a:schemeClr>
              </a:solidFill>
              <a:latin typeface="Arial Nova" panose="020B0504020202020204" pitchFamily="34" charset="0"/>
              <a:cs typeface="Ebrima"/>
            </a:endParaRPr>
          </a:p>
        </p:txBody>
      </p:sp>
    </p:spTree>
    <p:extLst>
      <p:ext uri="{BB962C8B-B14F-4D97-AF65-F5344CB8AC3E}">
        <p14:creationId xmlns:p14="http://schemas.microsoft.com/office/powerpoint/2010/main" val="2562535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9">
            <a:extLst>
              <a:ext uri="{FF2B5EF4-FFF2-40B4-BE49-F238E27FC236}">
                <a16:creationId xmlns:a16="http://schemas.microsoft.com/office/drawing/2014/main" id="{60C2C53F-4A2C-4B32-8FBF-ED681312BF1E}"/>
              </a:ext>
            </a:extLst>
          </p:cNvPr>
          <p:cNvSpPr/>
          <p:nvPr/>
        </p:nvSpPr>
        <p:spPr>
          <a:xfrm>
            <a:off x="8923019" y="0"/>
            <a:ext cx="3172968" cy="1112519"/>
          </a:xfrm>
          <a:prstGeom prst="rect">
            <a:avLst/>
          </a:prstGeom>
          <a:blipFill>
            <a:blip r:embed="rId3" cstate="print"/>
            <a:stretch>
              <a:fillRect/>
            </a:stretch>
          </a:blipFill>
        </p:spPr>
        <p:txBody>
          <a:bodyPr wrap="square" lIns="0" tIns="0" rIns="0" bIns="0" rtlCol="0"/>
          <a:lstStyle/>
          <a:p>
            <a:endParaRPr/>
          </a:p>
        </p:txBody>
      </p:sp>
      <p:sp>
        <p:nvSpPr>
          <p:cNvPr id="6" name="object 3">
            <a:extLst>
              <a:ext uri="{FF2B5EF4-FFF2-40B4-BE49-F238E27FC236}">
                <a16:creationId xmlns:a16="http://schemas.microsoft.com/office/drawing/2014/main" id="{64246CD5-7FE1-4B62-932D-603181B3CA12}"/>
              </a:ext>
            </a:extLst>
          </p:cNvPr>
          <p:cNvSpPr txBox="1"/>
          <p:nvPr/>
        </p:nvSpPr>
        <p:spPr>
          <a:xfrm>
            <a:off x="3268982" y="1112519"/>
            <a:ext cx="5257800" cy="430887"/>
          </a:xfrm>
          <a:prstGeom prst="rect">
            <a:avLst/>
          </a:prstGeom>
        </p:spPr>
        <p:txBody>
          <a:bodyPr vert="horz" wrap="square" lIns="0" tIns="0" rIns="0" bIns="0" rtlCol="0">
            <a:spAutoFit/>
          </a:bodyPr>
          <a:lstStyle/>
          <a:p>
            <a:pPr marL="12700">
              <a:lnSpc>
                <a:spcPct val="100000"/>
              </a:lnSpc>
            </a:pPr>
            <a:r>
              <a:rPr lang="en-US" sz="2800" b="1" spc="-25" dirty="0">
                <a:solidFill>
                  <a:schemeClr val="tx1">
                    <a:lumMod val="50000"/>
                    <a:lumOff val="50000"/>
                  </a:schemeClr>
                </a:solidFill>
                <a:latin typeface="Arial Nova" panose="020B0504020202020204" pitchFamily="34" charset="0"/>
                <a:cs typeface="Ebrima"/>
              </a:rPr>
              <a:t>Interim Progress (2017 report)</a:t>
            </a:r>
            <a:endParaRPr sz="2800" b="1" dirty="0">
              <a:solidFill>
                <a:schemeClr val="tx1">
                  <a:lumMod val="50000"/>
                  <a:lumOff val="50000"/>
                </a:schemeClr>
              </a:solidFill>
              <a:latin typeface="Arial Nova" panose="020B0504020202020204" pitchFamily="34" charset="0"/>
              <a:cs typeface="Ebrima"/>
            </a:endParaRPr>
          </a:p>
        </p:txBody>
      </p:sp>
      <p:graphicFrame>
        <p:nvGraphicFramePr>
          <p:cNvPr id="8" name="Table 7">
            <a:extLst>
              <a:ext uri="{FF2B5EF4-FFF2-40B4-BE49-F238E27FC236}">
                <a16:creationId xmlns:a16="http://schemas.microsoft.com/office/drawing/2014/main" id="{0B250FCD-D581-4FF0-80C6-02A125CE8C8C}"/>
              </a:ext>
            </a:extLst>
          </p:cNvPr>
          <p:cNvGraphicFramePr>
            <a:graphicFrameLocks noGrp="1"/>
          </p:cNvGraphicFramePr>
          <p:nvPr>
            <p:extLst>
              <p:ext uri="{D42A27DB-BD31-4B8C-83A1-F6EECF244321}">
                <p14:modId xmlns:p14="http://schemas.microsoft.com/office/powerpoint/2010/main" val="2489250968"/>
              </p:ext>
            </p:extLst>
          </p:nvPr>
        </p:nvGraphicFramePr>
        <p:xfrm>
          <a:off x="381000" y="1672233"/>
          <a:ext cx="11277600" cy="5022680"/>
        </p:xfrm>
        <a:graphic>
          <a:graphicData uri="http://schemas.openxmlformats.org/drawingml/2006/table">
            <a:tbl>
              <a:tblPr firstRow="1" firstCol="1" bandRow="1">
                <a:tableStyleId>{5C22544A-7EE6-4342-B048-85BDC9FD1C3A}</a:tableStyleId>
              </a:tblPr>
              <a:tblGrid>
                <a:gridCol w="2514600">
                  <a:extLst>
                    <a:ext uri="{9D8B030D-6E8A-4147-A177-3AD203B41FA5}">
                      <a16:colId xmlns:a16="http://schemas.microsoft.com/office/drawing/2014/main" val="4236731883"/>
                    </a:ext>
                  </a:extLst>
                </a:gridCol>
                <a:gridCol w="5715000">
                  <a:extLst>
                    <a:ext uri="{9D8B030D-6E8A-4147-A177-3AD203B41FA5}">
                      <a16:colId xmlns:a16="http://schemas.microsoft.com/office/drawing/2014/main" val="3512647830"/>
                    </a:ext>
                  </a:extLst>
                </a:gridCol>
                <a:gridCol w="1524000">
                  <a:extLst>
                    <a:ext uri="{9D8B030D-6E8A-4147-A177-3AD203B41FA5}">
                      <a16:colId xmlns:a16="http://schemas.microsoft.com/office/drawing/2014/main" val="2380820548"/>
                    </a:ext>
                  </a:extLst>
                </a:gridCol>
                <a:gridCol w="1524000">
                  <a:extLst>
                    <a:ext uri="{9D8B030D-6E8A-4147-A177-3AD203B41FA5}">
                      <a16:colId xmlns:a16="http://schemas.microsoft.com/office/drawing/2014/main" val="1531017627"/>
                    </a:ext>
                  </a:extLst>
                </a:gridCol>
              </a:tblGrid>
              <a:tr h="533400">
                <a:tc>
                  <a:txBody>
                    <a:bodyPr/>
                    <a:lstStyle/>
                    <a:p>
                      <a:pPr marL="0" marR="0" algn="ctr">
                        <a:lnSpc>
                          <a:spcPct val="107000"/>
                        </a:lnSpc>
                        <a:spcBef>
                          <a:spcPts val="0"/>
                        </a:spcBef>
                        <a:spcAft>
                          <a:spcPts val="0"/>
                        </a:spcAft>
                      </a:pPr>
                      <a:r>
                        <a:rPr lang="en-GB" sz="1400" b="1" dirty="0">
                          <a:solidFill>
                            <a:schemeClr val="tx1"/>
                          </a:solidFill>
                          <a:effectLst/>
                          <a:latin typeface="Arial Nova" panose="020B0504020202020204" pitchFamily="34" charset="0"/>
                        </a:rPr>
                        <a:t>Action Plan Objectives </a:t>
                      </a:r>
                    </a:p>
                  </a:txBody>
                  <a:tcPr marL="14202" marR="14202" marT="0" marB="0" anchor="ctr">
                    <a:solidFill>
                      <a:schemeClr val="tx2">
                        <a:lumMod val="40000"/>
                        <a:lumOff val="60000"/>
                      </a:schemeClr>
                    </a:solidFill>
                  </a:tcPr>
                </a:tc>
                <a:tc>
                  <a:txBody>
                    <a:bodyPr/>
                    <a:lstStyle/>
                    <a:p>
                      <a:pPr marL="0" marR="0" algn="ctr">
                        <a:lnSpc>
                          <a:spcPct val="107000"/>
                        </a:lnSpc>
                        <a:spcBef>
                          <a:spcPts val="0"/>
                        </a:spcBef>
                        <a:spcAft>
                          <a:spcPts val="0"/>
                        </a:spcAft>
                      </a:pPr>
                      <a:r>
                        <a:rPr lang="en-GB" sz="1400" b="1" dirty="0">
                          <a:solidFill>
                            <a:schemeClr val="tx1"/>
                          </a:solidFill>
                          <a:effectLst/>
                          <a:latin typeface="Arial Nova" panose="020B0504020202020204" pitchFamily="34" charset="0"/>
                        </a:rPr>
                        <a:t>Action Plan Targets </a:t>
                      </a:r>
                    </a:p>
                  </a:txBody>
                  <a:tcPr marL="14202" marR="14202" marT="0" marB="0" anchor="ctr">
                    <a:solidFill>
                      <a:schemeClr val="tx2">
                        <a:lumMod val="40000"/>
                        <a:lumOff val="60000"/>
                      </a:schemeClr>
                    </a:solidFill>
                  </a:tcPr>
                </a:tc>
                <a:tc>
                  <a:txBody>
                    <a:bodyPr/>
                    <a:lstStyle/>
                    <a:p>
                      <a:pPr marL="0" marR="0" algn="ctr">
                        <a:lnSpc>
                          <a:spcPct val="107000"/>
                        </a:lnSpc>
                        <a:spcBef>
                          <a:spcPts val="0"/>
                        </a:spcBef>
                        <a:spcAft>
                          <a:spcPts val="0"/>
                        </a:spcAft>
                      </a:pPr>
                      <a:r>
                        <a:rPr lang="en-GB"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Baseline value 2013 (Atlas 2014)</a:t>
                      </a:r>
                      <a:endParaRPr lang="en-US" sz="14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27305" marR="27305" marT="0" marB="0" anchor="ctr">
                    <a:solidFill>
                      <a:schemeClr val="tx2">
                        <a:lumMod val="40000"/>
                        <a:lumOff val="60000"/>
                      </a:schemeClr>
                    </a:solidFill>
                  </a:tcPr>
                </a:tc>
                <a:tc>
                  <a:txBody>
                    <a:bodyPr/>
                    <a:lstStyle/>
                    <a:p>
                      <a:pPr marL="0" marR="0" algn="ctr">
                        <a:lnSpc>
                          <a:spcPct val="107000"/>
                        </a:lnSpc>
                        <a:spcBef>
                          <a:spcPts val="0"/>
                        </a:spcBef>
                        <a:spcAft>
                          <a:spcPts val="0"/>
                        </a:spcAft>
                      </a:pPr>
                      <a:r>
                        <a:rPr lang="en-GB"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Progress value 2016 (Atlas 2017)</a:t>
                      </a:r>
                      <a:endParaRPr lang="en-US" sz="14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27305" marR="27305" marT="0" marB="0" anchor="ctr">
                    <a:solidFill>
                      <a:schemeClr val="tx2">
                        <a:lumMod val="40000"/>
                        <a:lumOff val="60000"/>
                      </a:schemeClr>
                    </a:solidFill>
                  </a:tcPr>
                </a:tc>
                <a:extLst>
                  <a:ext uri="{0D108BD9-81ED-4DB2-BD59-A6C34878D82A}">
                    <a16:rowId xmlns:a16="http://schemas.microsoft.com/office/drawing/2014/main" val="4289588080"/>
                  </a:ext>
                </a:extLst>
              </a:tr>
              <a:tr h="742848">
                <a:tc rowSpan="2">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rPr>
                        <a:t>Objective 1: </a:t>
                      </a:r>
                      <a:r>
                        <a:rPr lang="en-US" sz="1400" b="0" dirty="0">
                          <a:solidFill>
                            <a:schemeClr val="tx1"/>
                          </a:solidFill>
                          <a:effectLst/>
                          <a:latin typeface="Arial Nova" panose="020B0504020202020204" pitchFamily="34" charset="0"/>
                        </a:rPr>
                        <a:t>To strengthen effective leadership and governance for mental health</a:t>
                      </a:r>
                    </a:p>
                  </a:txBody>
                  <a:tcPr marL="14202" marR="14202" marT="0" marB="0" anchor="ctr">
                    <a:solidFill>
                      <a:schemeClr val="tx2">
                        <a:lumMod val="40000"/>
                        <a:lumOff val="60000"/>
                      </a:schemeClr>
                    </a:solidFill>
                  </a:tcPr>
                </a:tc>
                <a:tc>
                  <a:txBody>
                    <a:bodyPr/>
                    <a:lstStyle/>
                    <a:p>
                      <a:pPr marL="0" marR="0">
                        <a:lnSpc>
                          <a:spcPct val="107000"/>
                        </a:lnSpc>
                        <a:spcBef>
                          <a:spcPts val="0"/>
                        </a:spcBef>
                        <a:spcAft>
                          <a:spcPts val="0"/>
                        </a:spcAft>
                      </a:pPr>
                      <a:r>
                        <a:rPr lang="en-GB" sz="1400" b="1" dirty="0">
                          <a:solidFill>
                            <a:schemeClr val="tx1"/>
                          </a:solidFill>
                          <a:effectLst/>
                          <a:latin typeface="Arial Nova" panose="020B0504020202020204" pitchFamily="34" charset="0"/>
                        </a:rPr>
                        <a:t>Target 1.1:  80%</a:t>
                      </a:r>
                      <a:r>
                        <a:rPr lang="en-GB" sz="1400" b="0" dirty="0">
                          <a:solidFill>
                            <a:schemeClr val="tx1"/>
                          </a:solidFill>
                          <a:effectLst/>
                          <a:latin typeface="Arial Nova" panose="020B0504020202020204" pitchFamily="34" charset="0"/>
                        </a:rPr>
                        <a:t> of countries will have developed or updated their policies or plans for mental health in line with international and regional human rights instruments, by 2020</a:t>
                      </a:r>
                    </a:p>
                  </a:txBody>
                  <a:tcPr marL="14202" marR="14202" marT="0" marB="0">
                    <a:solidFill>
                      <a:schemeClr val="accent1">
                        <a:lumMod val="40000"/>
                        <a:lumOff val="60000"/>
                      </a:schemeClr>
                    </a:solidFill>
                  </a:tcPr>
                </a:tc>
                <a:tc>
                  <a:txBody>
                    <a:bodyPr/>
                    <a:lstStyle/>
                    <a:p>
                      <a:pPr marL="0" marR="0" algn="ctr">
                        <a:lnSpc>
                          <a:spcPct val="107000"/>
                        </a:lnSpc>
                        <a:spcBef>
                          <a:spcPts val="0"/>
                        </a:spcBef>
                        <a:spcAft>
                          <a:spcPts val="0"/>
                        </a:spcAft>
                      </a:pPr>
                      <a:r>
                        <a:rPr lang="en-US" sz="18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45% </a:t>
                      </a:r>
                    </a:p>
                  </a:txBody>
                  <a:tcPr marL="14202" marR="14202" marT="0" marB="0" anchor="ctr">
                    <a:solidFill>
                      <a:schemeClr val="accent1">
                        <a:lumMod val="40000"/>
                        <a:lumOff val="60000"/>
                      </a:schemeClr>
                    </a:solidFill>
                  </a:tcPr>
                </a:tc>
                <a:tc>
                  <a:txBody>
                    <a:bodyPr/>
                    <a:lstStyle/>
                    <a:p>
                      <a:pPr marL="0" marR="0" algn="ctr">
                        <a:lnSpc>
                          <a:spcPct val="107000"/>
                        </a:lnSpc>
                        <a:spcBef>
                          <a:spcPts val="0"/>
                        </a:spcBef>
                        <a:spcAft>
                          <a:spcPts val="0"/>
                        </a:spcAft>
                      </a:pPr>
                      <a:r>
                        <a:rPr lang="en-US" sz="18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48%</a:t>
                      </a:r>
                    </a:p>
                  </a:txBody>
                  <a:tcPr marL="14202" marR="14202" marT="0" marB="0" anchor="ctr">
                    <a:solidFill>
                      <a:schemeClr val="accent1">
                        <a:lumMod val="40000"/>
                        <a:lumOff val="60000"/>
                      </a:schemeClr>
                    </a:solidFill>
                  </a:tcPr>
                </a:tc>
                <a:extLst>
                  <a:ext uri="{0D108BD9-81ED-4DB2-BD59-A6C34878D82A}">
                    <a16:rowId xmlns:a16="http://schemas.microsoft.com/office/drawing/2014/main" val="4079906374"/>
                  </a:ext>
                </a:extLst>
              </a:tr>
              <a:tr h="709119">
                <a:tc v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tc>
                  <a:txBody>
                    <a:bodyPr/>
                    <a:lstStyle/>
                    <a:p>
                      <a:pPr marL="0" marR="0">
                        <a:lnSpc>
                          <a:spcPct val="107000"/>
                        </a:lnSpc>
                        <a:spcBef>
                          <a:spcPts val="0"/>
                        </a:spcBef>
                        <a:spcAft>
                          <a:spcPts val="0"/>
                        </a:spcAft>
                      </a:pPr>
                      <a:r>
                        <a:rPr lang="en-GB" sz="1400" b="1" dirty="0">
                          <a:solidFill>
                            <a:schemeClr val="tx1"/>
                          </a:solidFill>
                          <a:effectLst/>
                          <a:latin typeface="Arial Nova" panose="020B0504020202020204" pitchFamily="34" charset="0"/>
                        </a:rPr>
                        <a:t>Target 1.2: 50%</a:t>
                      </a:r>
                      <a:r>
                        <a:rPr lang="en-GB" sz="1400" b="0" dirty="0">
                          <a:solidFill>
                            <a:schemeClr val="tx1"/>
                          </a:solidFill>
                          <a:effectLst/>
                          <a:latin typeface="Arial Nova" panose="020B0504020202020204" pitchFamily="34" charset="0"/>
                        </a:rPr>
                        <a:t> of countries will have developed or updated their law for mental health in line with international and regional human rights instruments, by 2020</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tc>
                  <a:txBody>
                    <a:bodyPr/>
                    <a:lstStyle/>
                    <a:p>
                      <a:pPr marL="0" marR="0" algn="ctr">
                        <a:lnSpc>
                          <a:spcPct val="107000"/>
                        </a:lnSpc>
                        <a:spcBef>
                          <a:spcPts val="0"/>
                        </a:spcBef>
                        <a:spcAft>
                          <a:spcPts val="0"/>
                        </a:spcAft>
                      </a:pPr>
                      <a:r>
                        <a:rPr lang="en-US" sz="18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34% </a:t>
                      </a:r>
                    </a:p>
                  </a:txBody>
                  <a:tcPr marL="14202" marR="14202" marT="0" marB="0" anchor="ctr">
                    <a:solidFill>
                      <a:schemeClr val="bg1">
                        <a:lumMod val="85000"/>
                      </a:schemeClr>
                    </a:solidFill>
                  </a:tcPr>
                </a:tc>
                <a:tc>
                  <a:txBody>
                    <a:bodyPr/>
                    <a:lstStyle/>
                    <a:p>
                      <a:pPr marL="0" marR="0" algn="ctr">
                        <a:lnSpc>
                          <a:spcPct val="107000"/>
                        </a:lnSpc>
                        <a:spcBef>
                          <a:spcPts val="0"/>
                        </a:spcBef>
                        <a:spcAft>
                          <a:spcPts val="0"/>
                        </a:spcAft>
                      </a:pPr>
                      <a:r>
                        <a:rPr lang="en-US" sz="18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39%</a:t>
                      </a:r>
                    </a:p>
                  </a:txBody>
                  <a:tcPr marL="14202" marR="14202" marT="0" marB="0" anchor="ctr">
                    <a:solidFill>
                      <a:schemeClr val="bg1">
                        <a:lumMod val="85000"/>
                      </a:schemeClr>
                    </a:solidFill>
                  </a:tcPr>
                </a:tc>
                <a:extLst>
                  <a:ext uri="{0D108BD9-81ED-4DB2-BD59-A6C34878D82A}">
                    <a16:rowId xmlns:a16="http://schemas.microsoft.com/office/drawing/2014/main" val="4291687240"/>
                  </a:ext>
                </a:extLst>
              </a:tr>
              <a:tr h="1106800">
                <a:tc>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Objective 2: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To provide comprehensive, integrated and responsive mental health and social care services in community-based settings</a:t>
                      </a:r>
                    </a:p>
                  </a:txBody>
                  <a:tcPr marL="14202" marR="14202" marT="0" marB="0" anchor="ctr">
                    <a:solidFill>
                      <a:schemeClr val="tx2">
                        <a:lumMod val="40000"/>
                        <a:lumOff val="60000"/>
                      </a:schemeClr>
                    </a:solidFill>
                  </a:tcPr>
                </a:tc>
                <a:tc>
                  <a:txBody>
                    <a:bodyPr/>
                    <a:lstStyle/>
                    <a:p>
                      <a:pPr marL="0" marR="0">
                        <a:lnSpc>
                          <a:spcPct val="107000"/>
                        </a:lnSpc>
                        <a:spcBef>
                          <a:spcPts val="0"/>
                        </a:spcBef>
                        <a:spcAft>
                          <a:spcPts val="0"/>
                        </a:spcAft>
                      </a:pPr>
                      <a:r>
                        <a:rPr lang="en-GB" sz="1400" b="1" dirty="0">
                          <a:solidFill>
                            <a:schemeClr val="tx1"/>
                          </a:solidFill>
                          <a:effectLst/>
                          <a:latin typeface="Arial Nova" panose="020B0504020202020204" pitchFamily="34" charset="0"/>
                        </a:rPr>
                        <a:t>Target 2: </a:t>
                      </a:r>
                      <a:r>
                        <a:rPr lang="en-GB" sz="1400" b="0" dirty="0">
                          <a:solidFill>
                            <a:schemeClr val="tx1"/>
                          </a:solidFill>
                          <a:effectLst/>
                          <a:latin typeface="Arial Nova" panose="020B0504020202020204" pitchFamily="34" charset="0"/>
                        </a:rPr>
                        <a:t>Service coverage for severe mental disorders will have increased by </a:t>
                      </a:r>
                      <a:r>
                        <a:rPr lang="en-GB" sz="1400" b="1" dirty="0">
                          <a:solidFill>
                            <a:schemeClr val="tx1"/>
                          </a:solidFill>
                          <a:effectLst/>
                          <a:latin typeface="Arial Nova" panose="020B0504020202020204" pitchFamily="34" charset="0"/>
                        </a:rPr>
                        <a:t>20%</a:t>
                      </a:r>
                      <a:r>
                        <a:rPr lang="en-GB" sz="1400" b="0" dirty="0">
                          <a:solidFill>
                            <a:schemeClr val="tx1"/>
                          </a:solidFill>
                          <a:effectLst/>
                          <a:latin typeface="Arial Nova" panose="020B0504020202020204" pitchFamily="34" charset="0"/>
                        </a:rPr>
                        <a:t>, by  2020</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accent1">
                        <a:lumMod val="40000"/>
                        <a:lumOff val="60000"/>
                      </a:schemeClr>
                    </a:solidFill>
                  </a:tcPr>
                </a:tc>
                <a:tc>
                  <a:txBody>
                    <a:bodyPr/>
                    <a:lstStyle/>
                    <a:p>
                      <a:pPr marL="0" marR="0" algn="ctr">
                        <a:lnSpc>
                          <a:spcPct val="107000"/>
                        </a:lnSpc>
                        <a:spcBef>
                          <a:spcPts val="0"/>
                        </a:spcBef>
                        <a:spcAft>
                          <a:spcPts val="0"/>
                        </a:spcAf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Not computable from Atlas 2014 data</a:t>
                      </a:r>
                    </a:p>
                  </a:txBody>
                  <a:tcPr marL="14202" marR="14202" marT="0" marB="0" anchor="ctr">
                    <a:solidFill>
                      <a:schemeClr val="accent1">
                        <a:lumMod val="40000"/>
                        <a:lumOff val="60000"/>
                      </a:schemeClr>
                    </a:solidFill>
                  </a:tcPr>
                </a:tc>
                <a:tc>
                  <a:txBody>
                    <a:bodyPr/>
                    <a:lstStyle/>
                    <a:p>
                      <a:pPr marL="0" marR="0" algn="ctr">
                        <a:lnSpc>
                          <a:spcPct val="107000"/>
                        </a:lnSpc>
                        <a:spcBef>
                          <a:spcPts val="0"/>
                        </a:spcBef>
                        <a:spcAft>
                          <a:spcPts val="0"/>
                        </a:spcAf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Not computable from Atlas 2017 data</a:t>
                      </a:r>
                    </a:p>
                  </a:txBody>
                  <a:tcPr marL="14202" marR="14202" marT="0" marB="0" anchor="ctr">
                    <a:solidFill>
                      <a:schemeClr val="accent1">
                        <a:lumMod val="40000"/>
                        <a:lumOff val="60000"/>
                      </a:schemeClr>
                    </a:solidFill>
                  </a:tcPr>
                </a:tc>
                <a:extLst>
                  <a:ext uri="{0D108BD9-81ED-4DB2-BD59-A6C34878D82A}">
                    <a16:rowId xmlns:a16="http://schemas.microsoft.com/office/drawing/2014/main" val="2382095859"/>
                  </a:ext>
                </a:extLst>
              </a:tr>
              <a:tr h="739946">
                <a:tc rowSpan="2">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Objective 3: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To implement strategies for promotion and prevention in mental health</a:t>
                      </a:r>
                    </a:p>
                  </a:txBody>
                  <a:tcPr marL="14202" marR="14202" marT="0" marB="0" anchor="ctr">
                    <a:solidFill>
                      <a:schemeClr val="tx2">
                        <a:lumMod val="40000"/>
                        <a:lumOff val="60000"/>
                      </a:schemeClr>
                    </a:solidFill>
                  </a:tcPr>
                </a:tc>
                <a:tc>
                  <a:txBody>
                    <a:bodyPr/>
                    <a:lstStyle/>
                    <a:p>
                      <a:pPr marL="0" marR="0">
                        <a:lnSpc>
                          <a:spcPct val="107000"/>
                        </a:lnSpc>
                        <a:spcBef>
                          <a:spcPts val="0"/>
                        </a:spcBef>
                        <a:spcAft>
                          <a:spcPts val="0"/>
                        </a:spcAft>
                      </a:pPr>
                      <a:r>
                        <a:rPr lang="en-GB" sz="1400" b="1" dirty="0">
                          <a:solidFill>
                            <a:schemeClr val="tx1"/>
                          </a:solidFill>
                          <a:effectLst/>
                          <a:latin typeface="Arial Nova" panose="020B0504020202020204" pitchFamily="34" charset="0"/>
                        </a:rPr>
                        <a:t>Target 3.1</a:t>
                      </a:r>
                      <a:r>
                        <a:rPr lang="en-GB" sz="1400" b="0" dirty="0">
                          <a:solidFill>
                            <a:schemeClr val="tx1"/>
                          </a:solidFill>
                          <a:effectLst/>
                          <a:latin typeface="Arial Nova" panose="020B0504020202020204" pitchFamily="34" charset="0"/>
                        </a:rPr>
                        <a:t>: </a:t>
                      </a:r>
                      <a:r>
                        <a:rPr lang="en-GB" sz="1400" b="1" dirty="0">
                          <a:solidFill>
                            <a:schemeClr val="tx1"/>
                          </a:solidFill>
                          <a:effectLst/>
                          <a:latin typeface="Arial Nova" panose="020B0504020202020204" pitchFamily="34" charset="0"/>
                        </a:rPr>
                        <a:t>80%</a:t>
                      </a:r>
                      <a:r>
                        <a:rPr lang="en-GB" sz="1400" b="0" dirty="0">
                          <a:solidFill>
                            <a:schemeClr val="tx1"/>
                          </a:solidFill>
                          <a:effectLst/>
                          <a:latin typeface="Arial Nova" panose="020B0504020202020204" pitchFamily="34" charset="0"/>
                        </a:rPr>
                        <a:t> of countries will have at least two functioning national, multisectoral mental health promotion and prevention programmes, by 2020</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tc>
                  <a:txBody>
                    <a:bodyPr/>
                    <a:lstStyle/>
                    <a:p>
                      <a:pPr marL="0" marR="0" algn="ctr">
                        <a:lnSpc>
                          <a:spcPct val="107000"/>
                        </a:lnSpc>
                        <a:spcBef>
                          <a:spcPts val="0"/>
                        </a:spcBef>
                        <a:spcAft>
                          <a:spcPts val="0"/>
                        </a:spcAft>
                      </a:pPr>
                      <a:r>
                        <a:rPr lang="en-US" sz="18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41%</a:t>
                      </a:r>
                    </a:p>
                  </a:txBody>
                  <a:tcPr marL="14202" marR="14202" marT="0" marB="0" anchor="ctr">
                    <a:solidFill>
                      <a:schemeClr val="bg1">
                        <a:lumMod val="85000"/>
                      </a:schemeClr>
                    </a:solidFill>
                  </a:tcPr>
                </a:tc>
                <a:tc>
                  <a:txBody>
                    <a:bodyPr/>
                    <a:lstStyle/>
                    <a:p>
                      <a:pPr marL="0" marR="0" algn="ctr">
                        <a:lnSpc>
                          <a:spcPct val="107000"/>
                        </a:lnSpc>
                        <a:spcBef>
                          <a:spcPts val="0"/>
                        </a:spcBef>
                        <a:spcAft>
                          <a:spcPts val="0"/>
                        </a:spcAft>
                      </a:pPr>
                      <a:r>
                        <a:rPr lang="en-US" sz="18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63%</a:t>
                      </a:r>
                    </a:p>
                  </a:txBody>
                  <a:tcPr marL="14202" marR="14202" marT="0" marB="0" anchor="ctr">
                    <a:solidFill>
                      <a:schemeClr val="bg1">
                        <a:lumMod val="85000"/>
                      </a:schemeClr>
                    </a:solidFill>
                  </a:tcPr>
                </a:tc>
                <a:extLst>
                  <a:ext uri="{0D108BD9-81ED-4DB2-BD59-A6C34878D82A}">
                    <a16:rowId xmlns:a16="http://schemas.microsoft.com/office/drawing/2014/main" val="1510684117"/>
                  </a:ext>
                </a:extLst>
              </a:tr>
              <a:tr h="421532">
                <a:tc vMerge="1">
                  <a:txBody>
                    <a:bodyPr/>
                    <a:lstStyle/>
                    <a:p>
                      <a:pPr marL="0" marR="0">
                        <a:lnSpc>
                          <a:spcPct val="107000"/>
                        </a:lnSpc>
                        <a:spcBef>
                          <a:spcPts val="0"/>
                        </a:spcBef>
                        <a:spcAft>
                          <a:spcPts val="0"/>
                        </a:spcAft>
                      </a:pP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accent1">
                        <a:lumMod val="40000"/>
                        <a:lumOff val="60000"/>
                      </a:schemeClr>
                    </a:solidFill>
                  </a:tcPr>
                </a:tc>
                <a:tc>
                  <a:txBody>
                    <a:bodyPr/>
                    <a:lstStyle/>
                    <a:p>
                      <a:pPr marL="0" marR="0">
                        <a:lnSpc>
                          <a:spcPct val="107000"/>
                        </a:lnSpc>
                        <a:spcBef>
                          <a:spcPts val="0"/>
                        </a:spcBef>
                        <a:spcAft>
                          <a:spcPts val="0"/>
                        </a:spcAft>
                      </a:pPr>
                      <a:r>
                        <a:rPr lang="en-GB" sz="1400" b="1" dirty="0">
                          <a:solidFill>
                            <a:schemeClr val="tx1"/>
                          </a:solidFill>
                          <a:effectLst/>
                          <a:latin typeface="Arial Nova" panose="020B0504020202020204" pitchFamily="34" charset="0"/>
                        </a:rPr>
                        <a:t>Target 3.2: </a:t>
                      </a:r>
                      <a:r>
                        <a:rPr lang="en-GB" sz="1400" b="0" dirty="0">
                          <a:solidFill>
                            <a:schemeClr val="tx1"/>
                          </a:solidFill>
                          <a:effectLst/>
                          <a:latin typeface="Arial Nova" panose="020B0504020202020204" pitchFamily="34" charset="0"/>
                        </a:rPr>
                        <a:t>The rate of suicide in countries will be reduced by </a:t>
                      </a:r>
                      <a:r>
                        <a:rPr lang="en-GB" sz="1400" b="1" dirty="0">
                          <a:solidFill>
                            <a:schemeClr val="tx1"/>
                          </a:solidFill>
                          <a:effectLst/>
                          <a:latin typeface="Arial Nova" panose="020B0504020202020204" pitchFamily="34" charset="0"/>
                        </a:rPr>
                        <a:t>10%</a:t>
                      </a:r>
                      <a:r>
                        <a:rPr lang="en-GB" sz="1400" b="0" dirty="0">
                          <a:solidFill>
                            <a:schemeClr val="tx1"/>
                          </a:solidFill>
                          <a:effectLst/>
                          <a:latin typeface="Arial Nova" panose="020B0504020202020204" pitchFamily="34" charset="0"/>
                        </a:rPr>
                        <a:t>, by 2020</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accent1">
                        <a:lumMod val="40000"/>
                        <a:lumOff val="60000"/>
                      </a:schemeClr>
                    </a:solidFill>
                  </a:tcPr>
                </a:tc>
                <a:tc>
                  <a:txBody>
                    <a:bodyPr/>
                    <a:lstStyle/>
                    <a:p>
                      <a:pPr marL="0" marR="0" algn="ctr">
                        <a:lnSpc>
                          <a:spcPct val="107000"/>
                        </a:lnSpc>
                        <a:spcBef>
                          <a:spcPts val="0"/>
                        </a:spcBef>
                        <a:spcAft>
                          <a:spcPts val="0"/>
                        </a:spcAf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11.4 per 100 000</a:t>
                      </a:r>
                    </a:p>
                  </a:txBody>
                  <a:tcPr marL="14202" marR="14202" marT="0" marB="0" anchor="ctr">
                    <a:solidFill>
                      <a:schemeClr val="accent1">
                        <a:lumMod val="40000"/>
                        <a:lumOff val="60000"/>
                      </a:schemeClr>
                    </a:solidFill>
                  </a:tcPr>
                </a:tc>
                <a:tc>
                  <a:txBody>
                    <a:bodyPr/>
                    <a:lstStyle/>
                    <a:p>
                      <a:pPr marL="0" marR="0" algn="ctr">
                        <a:lnSpc>
                          <a:spcPct val="107000"/>
                        </a:lnSpc>
                        <a:spcBef>
                          <a:spcPts val="0"/>
                        </a:spcBef>
                        <a:spcAft>
                          <a:spcPts val="0"/>
                        </a:spcAf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10.5 per 100 000</a:t>
                      </a:r>
                    </a:p>
                  </a:txBody>
                  <a:tcPr marL="14202" marR="14202" marT="0" marB="0" anchor="ctr">
                    <a:solidFill>
                      <a:schemeClr val="accent1">
                        <a:lumMod val="40000"/>
                        <a:lumOff val="60000"/>
                      </a:schemeClr>
                    </a:solidFill>
                  </a:tcPr>
                </a:tc>
                <a:extLst>
                  <a:ext uri="{0D108BD9-81ED-4DB2-BD59-A6C34878D82A}">
                    <a16:rowId xmlns:a16="http://schemas.microsoft.com/office/drawing/2014/main" val="335833656"/>
                  </a:ext>
                </a:extLst>
              </a:tr>
              <a:tr h="0">
                <a:tc>
                  <a:txBody>
                    <a:bodyPr/>
                    <a:lstStyle/>
                    <a:p>
                      <a:pPr marL="0" marR="0">
                        <a:lnSpc>
                          <a:spcPct val="107000"/>
                        </a:lnSpc>
                        <a:spcBef>
                          <a:spcPts val="0"/>
                        </a:spcBef>
                        <a:spcAft>
                          <a:spcPts val="0"/>
                        </a:spcAft>
                      </a:pPr>
                      <a:r>
                        <a:rPr lang="en-US" sz="1400" b="1"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Objective 4: </a:t>
                      </a: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To strengthen information systems, evidence and research for mental health</a:t>
                      </a:r>
                    </a:p>
                  </a:txBody>
                  <a:tcPr marL="14202" marR="14202" marT="0" marB="0" anchor="ctr">
                    <a:solidFill>
                      <a:schemeClr val="tx2">
                        <a:lumMod val="40000"/>
                        <a:lumOff val="60000"/>
                      </a:schemeClr>
                    </a:solidFill>
                  </a:tcPr>
                </a:tc>
                <a:tc>
                  <a:txBody>
                    <a:bodyPr/>
                    <a:lstStyle/>
                    <a:p>
                      <a:pPr marL="0" marR="0">
                        <a:lnSpc>
                          <a:spcPct val="107000"/>
                        </a:lnSpc>
                        <a:spcBef>
                          <a:spcPts val="0"/>
                        </a:spcBef>
                        <a:spcAft>
                          <a:spcPts val="0"/>
                        </a:spcAft>
                      </a:pPr>
                      <a:r>
                        <a:rPr lang="en-GB" sz="1400" b="1" dirty="0">
                          <a:solidFill>
                            <a:schemeClr val="tx1"/>
                          </a:solidFill>
                          <a:effectLst/>
                          <a:latin typeface="Arial Nova" panose="020B0504020202020204" pitchFamily="34" charset="0"/>
                        </a:rPr>
                        <a:t>Target 4: 80% </a:t>
                      </a:r>
                      <a:r>
                        <a:rPr lang="en-GB" sz="1400" b="0" dirty="0">
                          <a:solidFill>
                            <a:schemeClr val="tx1"/>
                          </a:solidFill>
                          <a:effectLst/>
                          <a:latin typeface="Arial Nova" panose="020B0504020202020204" pitchFamily="34" charset="0"/>
                        </a:rPr>
                        <a:t>of countries will be routinely collecting and reporting at least a core set of mental health indicators every two years through their national health and social information systems, by 2020</a:t>
                      </a:r>
                      <a:endPar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endParaRPr>
                    </a:p>
                  </a:txBody>
                  <a:tcPr marL="14202" marR="14202" marT="0" marB="0">
                    <a:solidFill>
                      <a:schemeClr val="bg1">
                        <a:lumMod val="85000"/>
                      </a:schemeClr>
                    </a:solidFill>
                  </a:tcPr>
                </a:tc>
                <a:tc>
                  <a:txBody>
                    <a:bodyPr/>
                    <a:lstStyle/>
                    <a:p>
                      <a:pPr marL="0" marR="0" algn="ctr">
                        <a:lnSpc>
                          <a:spcPct val="107000"/>
                        </a:lnSpc>
                        <a:spcBef>
                          <a:spcPts val="0"/>
                        </a:spcBef>
                        <a:spcAft>
                          <a:spcPts val="0"/>
                        </a:spcAft>
                      </a:pPr>
                      <a:r>
                        <a:rPr lang="en-US" sz="18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33%</a:t>
                      </a:r>
                    </a:p>
                    <a:p>
                      <a:pPr marL="0" marR="0" algn="ctr">
                        <a:lnSpc>
                          <a:spcPct val="107000"/>
                        </a:lnSpc>
                        <a:spcBef>
                          <a:spcPts val="0"/>
                        </a:spcBef>
                        <a:spcAft>
                          <a:spcPts val="0"/>
                        </a:spcAft>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(+ 33% as part of general statistics)</a:t>
                      </a:r>
                    </a:p>
                  </a:txBody>
                  <a:tcPr marL="14202" marR="14202" marT="0" marB="0" anchor="ctr">
                    <a:solidFill>
                      <a:schemeClr val="bg1">
                        <a:lumMod val="85000"/>
                      </a:schemeClr>
                    </a:solidFill>
                  </a:tcPr>
                </a:tc>
                <a:tc>
                  <a:txBody>
                    <a:bodyPr/>
                    <a:lstStyle/>
                    <a:p>
                      <a:pPr marL="0" marR="0" lvl="0" indent="0" algn="ctr" defTabSz="914400" eaLnBrk="1" fontAlgn="auto" latinLnBrk="0" hangingPunct="1">
                        <a:lnSpc>
                          <a:spcPct val="107000"/>
                        </a:lnSpc>
                        <a:spcBef>
                          <a:spcPts val="0"/>
                        </a:spcBef>
                        <a:spcAft>
                          <a:spcPts val="0"/>
                        </a:spcAft>
                        <a:buClrTx/>
                        <a:buSzTx/>
                        <a:buFontTx/>
                        <a:buNone/>
                        <a:tabLst/>
                        <a:defRPr/>
                      </a:pPr>
                      <a:r>
                        <a:rPr lang="en-US" sz="18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37%</a:t>
                      </a:r>
                    </a:p>
                    <a:p>
                      <a:pPr marL="0" marR="0" lvl="0" indent="0" algn="ctr" defTabSz="914400" eaLnBrk="1" fontAlgn="auto" latinLnBrk="0" hangingPunct="1">
                        <a:lnSpc>
                          <a:spcPct val="107000"/>
                        </a:lnSpc>
                        <a:spcBef>
                          <a:spcPts val="0"/>
                        </a:spcBef>
                        <a:spcAft>
                          <a:spcPts val="0"/>
                        </a:spcAft>
                        <a:buClrTx/>
                        <a:buSzTx/>
                        <a:buFontTx/>
                        <a:buNone/>
                        <a:tabLst/>
                        <a:defRPr/>
                      </a:pPr>
                      <a:r>
                        <a:rPr lang="en-US" sz="1400" b="0" dirty="0">
                          <a:solidFill>
                            <a:schemeClr val="tx1"/>
                          </a:solidFill>
                          <a:effectLst/>
                          <a:latin typeface="Arial Nova" panose="020B0504020202020204" pitchFamily="34" charset="0"/>
                          <a:ea typeface="Calibri" panose="020F0502020204030204" pitchFamily="34" charset="0"/>
                          <a:cs typeface="Arial" panose="020B0604020202020204" pitchFamily="34" charset="0"/>
                        </a:rPr>
                        <a:t>(+ 29% as part of general statistics)</a:t>
                      </a:r>
                    </a:p>
                  </a:txBody>
                  <a:tcPr marL="14202" marR="14202" marT="0" marB="0" anchor="ctr">
                    <a:solidFill>
                      <a:schemeClr val="bg1">
                        <a:lumMod val="85000"/>
                      </a:schemeClr>
                    </a:solidFill>
                  </a:tcPr>
                </a:tc>
                <a:extLst>
                  <a:ext uri="{0D108BD9-81ED-4DB2-BD59-A6C34878D82A}">
                    <a16:rowId xmlns:a16="http://schemas.microsoft.com/office/drawing/2014/main" val="1816377140"/>
                  </a:ext>
                </a:extLst>
              </a:tr>
            </a:tbl>
          </a:graphicData>
        </a:graphic>
      </p:graphicFrame>
      <p:sp>
        <p:nvSpPr>
          <p:cNvPr id="12" name="object 3">
            <a:extLst>
              <a:ext uri="{FF2B5EF4-FFF2-40B4-BE49-F238E27FC236}">
                <a16:creationId xmlns:a16="http://schemas.microsoft.com/office/drawing/2014/main" id="{3C249808-2EF2-4447-800C-78D3028B2016}"/>
              </a:ext>
            </a:extLst>
          </p:cNvPr>
          <p:cNvSpPr txBox="1"/>
          <p:nvPr/>
        </p:nvSpPr>
        <p:spPr>
          <a:xfrm>
            <a:off x="381000" y="189786"/>
            <a:ext cx="8839199" cy="861774"/>
          </a:xfrm>
          <a:prstGeom prst="rect">
            <a:avLst/>
          </a:prstGeom>
        </p:spPr>
        <p:txBody>
          <a:bodyPr vert="horz" wrap="square" lIns="0" tIns="0" rIns="0" bIns="0" rtlCol="0">
            <a:spAutoFit/>
          </a:bodyPr>
          <a:lstStyle/>
          <a:p>
            <a:pPr marL="12700">
              <a:lnSpc>
                <a:spcPct val="100000"/>
              </a:lnSpc>
            </a:pPr>
            <a:r>
              <a:rPr lang="en-US" sz="2800" b="1" spc="-25" dirty="0">
                <a:solidFill>
                  <a:schemeClr val="accent1"/>
                </a:solidFill>
                <a:latin typeface="Arial Nova" panose="020B0504020202020204" pitchFamily="34" charset="0"/>
                <a:cs typeface="Ebrima"/>
              </a:rPr>
              <a:t>Appendix I - Mental Health Action Plan 2013-2020</a:t>
            </a:r>
          </a:p>
          <a:p>
            <a:pPr marL="12700" algn="ctr">
              <a:lnSpc>
                <a:spcPct val="100000"/>
              </a:lnSpc>
            </a:pPr>
            <a:r>
              <a:rPr lang="en-US" sz="2800" spc="-25" dirty="0">
                <a:solidFill>
                  <a:schemeClr val="accent1"/>
                </a:solidFill>
                <a:latin typeface="Arial Nova" panose="020B0504020202020204" pitchFamily="34" charset="0"/>
                <a:cs typeface="Ebrima"/>
              </a:rPr>
              <a:t>Indicators for measuring progress towards targets</a:t>
            </a:r>
            <a:endParaRPr sz="2800" dirty="0">
              <a:solidFill>
                <a:schemeClr val="accent1"/>
              </a:solidFill>
              <a:latin typeface="Arial Nova" panose="020B0504020202020204" pitchFamily="34" charset="0"/>
              <a:cs typeface="Ebrima"/>
            </a:endParaRPr>
          </a:p>
        </p:txBody>
      </p:sp>
    </p:spTree>
    <p:extLst>
      <p:ext uri="{BB962C8B-B14F-4D97-AF65-F5344CB8AC3E}">
        <p14:creationId xmlns:p14="http://schemas.microsoft.com/office/powerpoint/2010/main" val="8410209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83E97C1E496146810FEB70F1396B93" ma:contentTypeVersion="13" ma:contentTypeDescription="Create a new document." ma:contentTypeScope="" ma:versionID="385dbfc3d2a9caf85bd0463d1ca5d9aa">
  <xsd:schema xmlns:xsd="http://www.w3.org/2001/XMLSchema" xmlns:xs="http://www.w3.org/2001/XMLSchema" xmlns:p="http://schemas.microsoft.com/office/2006/metadata/properties" xmlns:ns3="89183209-54ec-4e32-bf76-d6dd73274b02" xmlns:ns4="260c9e63-c4c2-4a50-85d0-0cf478f3a22a" targetNamespace="http://schemas.microsoft.com/office/2006/metadata/properties" ma:root="true" ma:fieldsID="6803dd7bfc77394cda61b06af2f878f1" ns3:_="" ns4:_="">
    <xsd:import namespace="89183209-54ec-4e32-bf76-d6dd73274b02"/>
    <xsd:import namespace="260c9e63-c4c2-4a50-85d0-0cf478f3a22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9183209-54ec-4e32-bf76-d6dd73274b0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60c9e63-c4c2-4a50-85d0-0cf478f3a22a"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BCD8C43-C418-4AC0-88E2-DDFD8FA8D5B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9183209-54ec-4e32-bf76-d6dd73274b02"/>
    <ds:schemaRef ds:uri="260c9e63-c4c2-4a50-85d0-0cf478f3a22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48B5916-4125-4082-B628-B2897F4FE9E8}">
  <ds:schemaRefs>
    <ds:schemaRef ds:uri="http://schemas.microsoft.com/sharepoint/v3/contenttype/forms"/>
  </ds:schemaRefs>
</ds:datastoreItem>
</file>

<file path=customXml/itemProps3.xml><?xml version="1.0" encoding="utf-8"?>
<ds:datastoreItem xmlns:ds="http://schemas.openxmlformats.org/officeDocument/2006/customXml" ds:itemID="{66C06279-F00C-40E8-8917-729E3E34B8F5}">
  <ds:schemaRefs>
    <ds:schemaRef ds:uri="260c9e63-c4c2-4a50-85d0-0cf478f3a22a"/>
    <ds:schemaRef ds:uri="http://schemas.microsoft.com/office/2006/documentManagement/types"/>
    <ds:schemaRef ds:uri="http://schemas.microsoft.com/office/2006/metadata/properties"/>
    <ds:schemaRef ds:uri="http://purl.org/dc/elements/1.1/"/>
    <ds:schemaRef ds:uri="http://schemas.openxmlformats.org/package/2006/metadata/core-properties"/>
    <ds:schemaRef ds:uri="89183209-54ec-4e32-bf76-d6dd73274b02"/>
    <ds:schemaRef ds:uri="http://purl.org/dc/term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0</TotalTime>
  <Words>7737</Words>
  <Application>Microsoft Office PowerPoint</Application>
  <PresentationFormat>Widescreen</PresentationFormat>
  <Paragraphs>661</Paragraphs>
  <Slides>36</Slides>
  <Notes>30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36</vt:i4>
      </vt:variant>
    </vt:vector>
  </HeadingPairs>
  <TitlesOfParts>
    <vt:vector size="43" baseType="lpstr">
      <vt:lpstr>Arial</vt:lpstr>
      <vt:lpstr>Arial Black</vt:lpstr>
      <vt:lpstr>Arial Nova</vt:lpstr>
      <vt:lpstr>Calibri</vt:lpstr>
      <vt:lpstr>Calibri Light</vt:lpstr>
      <vt:lpstr>Ebrima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 Fahmy</dc:creator>
  <cp:lastModifiedBy>CASTRO, Jorge</cp:lastModifiedBy>
  <cp:revision>98</cp:revision>
  <dcterms:created xsi:type="dcterms:W3CDTF">2020-03-03T11:16:51Z</dcterms:created>
  <dcterms:modified xsi:type="dcterms:W3CDTF">2020-03-04T18:32:02Z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2019-10-18T00:00:00Z</vt:filetime>
  </property>
  <property fmtid="{D5CDD505-2E9C-101B-9397-08002B2CF9AE}" pid="3" name="LastSaved">
    <vt:filetime>2020-03-03T00:00:00Z</vt:filetime>
  </property>
  <property fmtid="{D5CDD505-2E9C-101B-9397-08002B2CF9AE}" pid="4" name="ContentTypeId">
    <vt:lpwstr>0x0101007183E97C1E496146810FEB70F1396B93</vt:lpwstr>
  </property>
</Properties>
</file>