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29781E-10AE-4449-91E8-90CE37C2CDD7}" type="datetimeFigureOut">
              <a:rPr lang="en-US" smtClean="0"/>
              <a:t>03-May-20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3065238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9781E-10AE-4449-91E8-90CE37C2CDD7}" type="datetimeFigureOut">
              <a:rPr lang="en-US" smtClean="0"/>
              <a:t>03-May-20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2522198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9781E-10AE-4449-91E8-90CE37C2CDD7}" type="datetimeFigureOut">
              <a:rPr lang="en-US" smtClean="0"/>
              <a:t>03-May-20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1549798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9781E-10AE-4449-91E8-90CE37C2CDD7}" type="datetimeFigureOut">
              <a:rPr lang="en-US" smtClean="0"/>
              <a:t>03-May-20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2416526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29781E-10AE-4449-91E8-90CE37C2CDD7}" type="datetimeFigureOut">
              <a:rPr lang="en-US" smtClean="0"/>
              <a:t>03-May-20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14032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29781E-10AE-4449-91E8-90CE37C2CDD7}" type="datetimeFigureOut">
              <a:rPr lang="en-US" smtClean="0"/>
              <a:t>03-May-20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159781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29781E-10AE-4449-91E8-90CE37C2CDD7}" type="datetimeFigureOut">
              <a:rPr lang="en-US" smtClean="0"/>
              <a:t>03-May-20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265852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29781E-10AE-4449-91E8-90CE37C2CDD7}" type="datetimeFigureOut">
              <a:rPr lang="en-US" smtClean="0"/>
              <a:t>03-May-20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3957377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29781E-10AE-4449-91E8-90CE37C2CDD7}" type="datetimeFigureOut">
              <a:rPr lang="en-US" smtClean="0"/>
              <a:t>03-May-20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815673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29781E-10AE-4449-91E8-90CE37C2CDD7}" type="datetimeFigureOut">
              <a:rPr lang="en-US" smtClean="0"/>
              <a:t>03-May-20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370572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29781E-10AE-4449-91E8-90CE37C2CDD7}" type="datetimeFigureOut">
              <a:rPr lang="en-US" smtClean="0"/>
              <a:t>03-May-20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69E99-F8CF-47B9-BFC7-E4489E1D0A29}" type="slidenum">
              <a:rPr lang="en-US" smtClean="0"/>
              <a:t>‹#›</a:t>
            </a:fld>
            <a:endParaRPr lang="en-US"/>
          </a:p>
        </p:txBody>
      </p:sp>
    </p:spTree>
    <p:extLst>
      <p:ext uri="{BB962C8B-B14F-4D97-AF65-F5344CB8AC3E}">
        <p14:creationId xmlns:p14="http://schemas.microsoft.com/office/powerpoint/2010/main" val="299615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9781E-10AE-4449-91E8-90CE37C2CDD7}" type="datetimeFigureOut">
              <a:rPr lang="en-US" smtClean="0"/>
              <a:t>03-May-20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969E99-F8CF-47B9-BFC7-E4489E1D0A29}" type="slidenum">
              <a:rPr lang="en-US" smtClean="0"/>
              <a:t>‹#›</a:t>
            </a:fld>
            <a:endParaRPr lang="en-US"/>
          </a:p>
        </p:txBody>
      </p:sp>
    </p:spTree>
    <p:extLst>
      <p:ext uri="{BB962C8B-B14F-4D97-AF65-F5344CB8AC3E}">
        <p14:creationId xmlns:p14="http://schemas.microsoft.com/office/powerpoint/2010/main" val="4187999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Testing Strategies for Georgia</a:t>
            </a:r>
            <a:endParaRPr lang="en-US" dirty="0"/>
          </a:p>
        </p:txBody>
      </p:sp>
      <p:sp>
        <p:nvSpPr>
          <p:cNvPr id="3" name="Subtitle 2"/>
          <p:cNvSpPr>
            <a:spLocks noGrp="1"/>
          </p:cNvSpPr>
          <p:nvPr>
            <p:ph type="subTitle" idx="1"/>
          </p:nvPr>
        </p:nvSpPr>
        <p:spPr/>
        <p:txBody>
          <a:bodyPr/>
          <a:lstStyle/>
          <a:p>
            <a:r>
              <a:rPr lang="en-US" dirty="0" smtClean="0"/>
              <a:t>Consultation with US CDC</a:t>
            </a:r>
          </a:p>
          <a:p>
            <a:r>
              <a:rPr lang="en-US" dirty="0" smtClean="0"/>
              <a:t>May 3 2020</a:t>
            </a:r>
            <a:endParaRPr lang="en-US" dirty="0"/>
          </a:p>
        </p:txBody>
      </p:sp>
    </p:spTree>
    <p:extLst>
      <p:ext uri="{BB962C8B-B14F-4D97-AF65-F5344CB8AC3E}">
        <p14:creationId xmlns:p14="http://schemas.microsoft.com/office/powerpoint/2010/main" val="2409113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Should we test asymptomatic individuals from the high risk groups? </a:t>
            </a:r>
            <a:endParaRPr lang="en-US" b="1"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Given the testing shortages that many laboratories are experiencing or are likely to experience in the future, we suggest you carefully consider use and numbers of PCR test kits/supplies needed to maintain capacity for testing symptomatic individuals. Your current approach to screening HCWs first by serological assays will certainly help you to conserve PCR testing supplies, but you may find that a high number IgM and IgG positive samples leads to an unsustainable number of PCR tests required for confirmation of active infections in </a:t>
            </a:r>
            <a:r>
              <a:rPr lang="en-US" dirty="0" err="1" smtClean="0"/>
              <a:t>sero</a:t>
            </a:r>
            <a:r>
              <a:rPr lang="en-US" dirty="0" smtClean="0"/>
              <a:t>-positive individuals. This strategy has the potential to significantly reduce the number of PCR tests that could be needed in the future for testing of symptomatic individuals that meet the COVID case definition.            </a:t>
            </a:r>
          </a:p>
          <a:p>
            <a:endParaRPr lang="en-US" dirty="0" smtClean="0"/>
          </a:p>
          <a:p>
            <a:endParaRPr lang="en-US" dirty="0" smtClean="0"/>
          </a:p>
        </p:txBody>
      </p:sp>
    </p:spTree>
    <p:extLst>
      <p:ext uri="{BB962C8B-B14F-4D97-AF65-F5344CB8AC3E}">
        <p14:creationId xmlns:p14="http://schemas.microsoft.com/office/powerpoint/2010/main" val="2571199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Should we test asymptomatic individuals from the high risk groups? If yes, please, let us know which ones should be prioritized?</a:t>
            </a:r>
            <a:endParaRPr lang="en-US" b="1"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If asymptomatic individuals are tested, we recommend prioritization of HCWs followed by residents of long-term care facilities. </a:t>
            </a:r>
          </a:p>
          <a:p>
            <a:r>
              <a:rPr lang="en-US" dirty="0" smtClean="0"/>
              <a:t>Due to the high risk of exposure to HCWs and their capacity to enhance onward nosocomial spread, this group should be prioritized. While residents of long term care facilities may not be at as high a level for risk of exposure, onward transmission among these facilities could be mitigated by rapid identification of asymptomatic carriers. </a:t>
            </a:r>
          </a:p>
          <a:p>
            <a:r>
              <a:rPr lang="en-US" dirty="0" smtClean="0"/>
              <a:t>Testing of asymptomatic soldiers or other groups of individuals living in close contact may also be considered if the testing is used as a means to perform contact-tracing when outbreak clusters are identified, but is otherwise not recommended due to concerns about future PCR test capacity as mentioned above.          </a:t>
            </a:r>
          </a:p>
          <a:p>
            <a:endParaRPr lang="en-US" dirty="0" smtClean="0"/>
          </a:p>
        </p:txBody>
      </p:sp>
    </p:spTree>
    <p:extLst>
      <p:ext uri="{BB962C8B-B14F-4D97-AF65-F5344CB8AC3E}">
        <p14:creationId xmlns:p14="http://schemas.microsoft.com/office/powerpoint/2010/main" val="1211222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method should be used for screening of  asymptomatic  individuals (PCR or serology)? </a:t>
            </a:r>
            <a:endParaRPr lang="en-US" dirty="0"/>
          </a:p>
        </p:txBody>
      </p:sp>
      <p:sp>
        <p:nvSpPr>
          <p:cNvPr id="3" name="Content Placeholder 2"/>
          <p:cNvSpPr>
            <a:spLocks noGrp="1"/>
          </p:cNvSpPr>
          <p:nvPr>
            <p:ph idx="1"/>
          </p:nvPr>
        </p:nvSpPr>
        <p:spPr>
          <a:xfrm>
            <a:off x="838200" y="2308950"/>
            <a:ext cx="10657114" cy="4444546"/>
          </a:xfrm>
        </p:spPr>
        <p:txBody>
          <a:bodyPr>
            <a:noAutofit/>
          </a:bodyPr>
          <a:lstStyle/>
          <a:p>
            <a:r>
              <a:rPr lang="en-US" b="1" dirty="0" smtClean="0"/>
              <a:t>PCR is the preferred method as the result will confirm active infection </a:t>
            </a:r>
            <a:r>
              <a:rPr lang="en-US" dirty="0" smtClean="0"/>
              <a:t>in both asymptomatic or symptomatic individuals quickly and help to mitigate nosocomial or other community-associated spread. </a:t>
            </a:r>
          </a:p>
          <a:p>
            <a:r>
              <a:rPr lang="en-US" dirty="0" smtClean="0"/>
              <a:t>Serological assays currently are not recommended for diagnosis of active infection. </a:t>
            </a:r>
          </a:p>
          <a:p>
            <a:r>
              <a:rPr lang="en-US" dirty="0" smtClean="0"/>
              <a:t>While serology can help you to rule out a previous infection, the result (even for IgM serology) would not directly confirm an active infection and would then require additional PCR testing for confirmation. </a:t>
            </a:r>
          </a:p>
          <a:p>
            <a:endParaRPr lang="en-US" sz="2000" dirty="0" smtClean="0"/>
          </a:p>
        </p:txBody>
      </p:sp>
    </p:spTree>
    <p:extLst>
      <p:ext uri="{BB962C8B-B14F-4D97-AF65-F5344CB8AC3E}">
        <p14:creationId xmlns:p14="http://schemas.microsoft.com/office/powerpoint/2010/main" val="424981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How often should we perform screening of asymptomatic individuals in the high risk groups? </a:t>
            </a:r>
            <a:endParaRPr lang="en-US" b="1" dirty="0"/>
          </a:p>
        </p:txBody>
      </p:sp>
      <p:sp>
        <p:nvSpPr>
          <p:cNvPr id="3" name="Content Placeholder 2"/>
          <p:cNvSpPr>
            <a:spLocks noGrp="1"/>
          </p:cNvSpPr>
          <p:nvPr>
            <p:ph idx="1"/>
          </p:nvPr>
        </p:nvSpPr>
        <p:spPr>
          <a:xfrm>
            <a:off x="838200" y="2299063"/>
            <a:ext cx="10515600" cy="3877900"/>
          </a:xfrm>
        </p:spPr>
        <p:txBody>
          <a:bodyPr>
            <a:normAutofit/>
          </a:bodyPr>
          <a:lstStyle/>
          <a:p>
            <a:r>
              <a:rPr lang="en-US" dirty="0" smtClean="0"/>
              <a:t>Once per week should be sufficient given the time interval suspected to be required for an individual’s antibody response to reach sufficient titers for detection. However, weekly testing of the same individual may utilize too many resources and reduced testing capacity over the long term. As more is learned about the optimal frequency of testing asymptomatic groups, we will let you know. As mentioned above, the frequency of testing should be considered based on availability of testing supplies and projections of your future lab capacity needs.    </a:t>
            </a:r>
          </a:p>
          <a:p>
            <a:endParaRPr lang="en-US" dirty="0"/>
          </a:p>
        </p:txBody>
      </p:sp>
    </p:spTree>
    <p:extLst>
      <p:ext uri="{BB962C8B-B14F-4D97-AF65-F5344CB8AC3E}">
        <p14:creationId xmlns:p14="http://schemas.microsoft.com/office/powerpoint/2010/main" val="3357476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When the restrictions are lifted, should we start screening in other groups as well (e.g. media workers, supermarket staff, etc.)? </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endParaRPr lang="en-US" dirty="0" smtClean="0"/>
          </a:p>
          <a:p>
            <a:r>
              <a:rPr lang="en-US" dirty="0" smtClean="0"/>
              <a:t>Serological testing of asymptomatic individuals in specific sub-populations would be better suited when planning community-based </a:t>
            </a:r>
            <a:r>
              <a:rPr lang="en-US" dirty="0" err="1" smtClean="0"/>
              <a:t>seroprevalence</a:t>
            </a:r>
            <a:r>
              <a:rPr lang="en-US" dirty="0" smtClean="0"/>
              <a:t> studies, </a:t>
            </a:r>
            <a:r>
              <a:rPr lang="en-US" b="1" dirty="0" smtClean="0"/>
              <a:t>but not as a screening tool to identify asymptomatic cases. </a:t>
            </a:r>
          </a:p>
          <a:p>
            <a:r>
              <a:rPr lang="en-US" dirty="0" smtClean="0"/>
              <a:t>Currently, the data from serologic testing appears to be more informative at the population level when used to assess the prevalence of past infection among groups, rather than at the individual level. Because we currently do not know about the implications of immunity among individuals or sub-populations, we encourage more sub-population level </a:t>
            </a:r>
            <a:r>
              <a:rPr lang="en-US" dirty="0" err="1" smtClean="0"/>
              <a:t>seroprevalence</a:t>
            </a:r>
            <a:r>
              <a:rPr lang="en-US" dirty="0" smtClean="0"/>
              <a:t> studies to be conducted as long as current lab testing capacity is not adversely affected. </a:t>
            </a:r>
          </a:p>
          <a:p>
            <a:r>
              <a:rPr lang="en-US" dirty="0" smtClean="0"/>
              <a:t>More information is needed to understand how serologic data can be used to assess population-level exposure and protective implications of population immunity, so we hope these studies can be conducted in the future.</a:t>
            </a:r>
          </a:p>
          <a:p>
            <a:endParaRPr lang="en-US" dirty="0" smtClean="0"/>
          </a:p>
          <a:p>
            <a:endParaRPr lang="en-US" dirty="0"/>
          </a:p>
        </p:txBody>
      </p:sp>
    </p:spTree>
    <p:extLst>
      <p:ext uri="{BB962C8B-B14F-4D97-AF65-F5344CB8AC3E}">
        <p14:creationId xmlns:p14="http://schemas.microsoft.com/office/powerpoint/2010/main" val="3347128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662</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Testing Strategies for Georgia</vt:lpstr>
      <vt:lpstr>Should we test asymptomatic individuals from the high risk groups? </vt:lpstr>
      <vt:lpstr>Should we test asymptomatic individuals from the high risk groups? If yes, please, let us know which ones should be prioritized?</vt:lpstr>
      <vt:lpstr>What method should be used for screening of  asymptomatic  individuals (PCR or serology)? </vt:lpstr>
      <vt:lpstr>How often should we perform screening of asymptomatic individuals in the high risk groups? </vt:lpstr>
      <vt:lpstr>When the restrictions are lifted, should we start screening in other groups as well (e.g. media workers, supermarket staff, etc.)?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Strategies for Georgia</dc:title>
  <dc:creator>Tamar Gabunia</dc:creator>
  <cp:lastModifiedBy>Tamar Gabunia</cp:lastModifiedBy>
  <cp:revision>1</cp:revision>
  <dcterms:created xsi:type="dcterms:W3CDTF">2020-05-03T19:14:17Z</dcterms:created>
  <dcterms:modified xsi:type="dcterms:W3CDTF">2020-05-03T19:14:25Z</dcterms:modified>
</cp:coreProperties>
</file>