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1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E2"/>
    <a:srgbClr val="E09610"/>
    <a:srgbClr val="000000"/>
    <a:srgbClr val="065359"/>
    <a:srgbClr val="4BACC6"/>
    <a:srgbClr val="403152"/>
    <a:srgbClr val="8064A2"/>
    <a:srgbClr val="CC7D64"/>
    <a:srgbClr val="E07A33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3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საწონფონდი ამჟამად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Sheet1!$B$1:$O$1</c:f>
              <c:strCache>
                <c:ptCount val="12"/>
                <c:pt idx="0">
                  <c:v>ქვეყნის საერთო</c:v>
                </c:pt>
                <c:pt idx="1">
                  <c:v>თბილისი</c:v>
                </c:pt>
                <c:pt idx="2">
                  <c:v>იმერეთი</c:v>
                </c:pt>
                <c:pt idx="3">
                  <c:v>გურია</c:v>
                </c:pt>
                <c:pt idx="4">
                  <c:v>აჭარა</c:v>
                </c:pt>
                <c:pt idx="5">
                  <c:v>კახეთი</c:v>
                </c:pt>
                <c:pt idx="6">
                  <c:v>მცხეთა-მთიანეთი</c:v>
                </c:pt>
                <c:pt idx="7">
                  <c:v>შიდა ქართლი</c:v>
                </c:pt>
                <c:pt idx="8">
                  <c:v>სამცხე ჯავახეთი</c:v>
                </c:pt>
                <c:pt idx="9">
                  <c:v>ქვემო ქართლი</c:v>
                </c:pt>
                <c:pt idx="10">
                  <c:v>სამეგრელო ზემოსვანეთი</c:v>
                </c:pt>
                <c:pt idx="11">
                  <c:v>რაჭა-ლეჩხუმი ქვემო სვანეთი</c:v>
                </c:pt>
              </c:strCache>
            </c:strRef>
          </c:cat>
          <c:val>
            <c:numRef>
              <c:f>Sheet1!$B$2:$O$2</c:f>
              <c:numCache>
                <c:formatCode>General</c:formatCode>
                <c:ptCount val="14"/>
                <c:pt idx="0">
                  <c:v>15753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30-48A5-8B6E-6A05CCC83EE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საჭირო საწოლფონდი 80% დატვირთვის პირობებში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Sheet1!$B$1:$O$1</c:f>
              <c:strCache>
                <c:ptCount val="12"/>
                <c:pt idx="0">
                  <c:v>ქვეყნის საერთო</c:v>
                </c:pt>
                <c:pt idx="1">
                  <c:v>თბილისი</c:v>
                </c:pt>
                <c:pt idx="2">
                  <c:v>იმერეთი</c:v>
                </c:pt>
                <c:pt idx="3">
                  <c:v>გურია</c:v>
                </c:pt>
                <c:pt idx="4">
                  <c:v>აჭარა</c:v>
                </c:pt>
                <c:pt idx="5">
                  <c:v>კახეთი</c:v>
                </c:pt>
                <c:pt idx="6">
                  <c:v>მცხეთა-მთიანეთი</c:v>
                </c:pt>
                <c:pt idx="7">
                  <c:v>შიდა ქართლი</c:v>
                </c:pt>
                <c:pt idx="8">
                  <c:v>სამცხე ჯავახეთი</c:v>
                </c:pt>
                <c:pt idx="9">
                  <c:v>ქვემო ქართლი</c:v>
                </c:pt>
                <c:pt idx="10">
                  <c:v>სამეგრელო ზემოსვანეთი</c:v>
                </c:pt>
                <c:pt idx="11">
                  <c:v>რაჭა-ლეჩხუმი ქვემო სვანეთი</c:v>
                </c:pt>
              </c:strCache>
            </c:strRef>
          </c:cat>
          <c:val>
            <c:numRef>
              <c:f>Sheet1!$B$3:$O$3</c:f>
              <c:numCache>
                <c:formatCode>0</c:formatCode>
                <c:ptCount val="14"/>
                <c:pt idx="0" formatCode="General">
                  <c:v>10170</c:v>
                </c:pt>
                <c:pt idx="1">
                  <c:v>5194.8630136986285</c:v>
                </c:pt>
                <c:pt idx="2">
                  <c:v>1814.0650684931511</c:v>
                </c:pt>
                <c:pt idx="3">
                  <c:v>87.421232876712324</c:v>
                </c:pt>
                <c:pt idx="4">
                  <c:v>939.04109589041082</c:v>
                </c:pt>
                <c:pt idx="5">
                  <c:v>415.22602739726034</c:v>
                </c:pt>
                <c:pt idx="6">
                  <c:v>106.40068493150685</c:v>
                </c:pt>
                <c:pt idx="7">
                  <c:v>480.0102739726027</c:v>
                </c:pt>
                <c:pt idx="8">
                  <c:v>194.49315068493146</c:v>
                </c:pt>
                <c:pt idx="9">
                  <c:v>593.91780821917814</c:v>
                </c:pt>
                <c:pt idx="10">
                  <c:v>334.85273972602749</c:v>
                </c:pt>
                <c:pt idx="11">
                  <c:v>9.99657534246575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30-48A5-8B6E-6A05CCC83EE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-6"/>
        <c:axId val="575500688"/>
        <c:axId val="575501248"/>
      </c:barChart>
      <c:catAx>
        <c:axId val="57550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5501248"/>
        <c:crosses val="autoZero"/>
        <c:auto val="1"/>
        <c:lblAlgn val="ctr"/>
        <c:lblOffset val="100"/>
        <c:noMultiLvlLbl val="0"/>
      </c:catAx>
      <c:valAx>
        <c:axId val="5755012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75500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5795361884183859"/>
          <c:y val="0.28462976447862071"/>
          <c:w val="0.27501232479704207"/>
          <c:h val="0.197617338585036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666138086905801E-2"/>
          <c:y val="2.0498179061561043E-2"/>
          <c:w val="0.93881534339457573"/>
          <c:h val="0.75422070396951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თბილისი არსებული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8154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13-43B1-AAD6-3C9A954AD3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თბილისი პროგნოზული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4896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13-43B1-AAD6-3C9A954AD3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ბათუმი არსებული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1412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413-43B1-AAD6-3C9A954AD3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ბათუმი პროგნოზული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708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413-43B1-AAD6-3C9A954AD3F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ქუთაისი არსებული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1256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413-43B1-AAD6-3C9A954AD3F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ქუთაისი პროგნოზული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საწოლების რაოდენობა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918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413-43B1-AAD6-3C9A954AD3F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9"/>
        <c:overlap val="-16"/>
        <c:axId val="1660992752"/>
        <c:axId val="1660992192"/>
      </c:barChart>
      <c:catAx>
        <c:axId val="1660992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0992192"/>
        <c:crosses val="autoZero"/>
        <c:auto val="1"/>
        <c:lblAlgn val="ctr"/>
        <c:lblOffset val="100"/>
        <c:noMultiLvlLbl val="0"/>
      </c:catAx>
      <c:valAx>
        <c:axId val="16609921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60992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40A5A1-9D74-4F76-AD23-42DD2D608BA4}" type="doc">
      <dgm:prSet loTypeId="urn:microsoft.com/office/officeart/2011/layout/HexagonRadial" loCatId="officeonlin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6C11C91-1CE3-4491-8CE1-B9969EFE7F4B}">
      <dgm:prSet phldrT="[Text]" custT="1"/>
      <dgm:spPr>
        <a:solidFill>
          <a:srgbClr val="CB777B"/>
        </a:solidFill>
      </dgm:spPr>
      <dgm:t>
        <a:bodyPr/>
        <a:lstStyle/>
        <a:p>
          <a:r>
            <a:rPr lang="ka-GE" sz="1800" dirty="0" smtClean="0">
              <a:solidFill>
                <a:schemeClr val="bg1"/>
              </a:solidFill>
            </a:rPr>
            <a:t>დეფიციტი საყოველთაო ჯანდაცვის პროგრამის </a:t>
          </a:r>
          <a:r>
            <a:rPr lang="ka-GE" sz="1800" dirty="0" smtClean="0">
              <a:solidFill>
                <a:schemeClr val="bg1"/>
              </a:solidFill>
            </a:rPr>
            <a:t>ბიუჯეტში</a:t>
          </a:r>
          <a:endParaRPr lang="en-US" sz="1800" dirty="0">
            <a:solidFill>
              <a:schemeClr val="bg1"/>
            </a:solidFill>
          </a:endParaRPr>
        </a:p>
      </dgm:t>
    </dgm:pt>
    <dgm:pt modelId="{BB3D572F-A25C-4988-BF05-53B133ECC904}" type="parTrans" cxnId="{D2816755-39CD-43D9-B2F4-0115B5E59231}">
      <dgm:prSet/>
      <dgm:spPr/>
      <dgm:t>
        <a:bodyPr/>
        <a:lstStyle/>
        <a:p>
          <a:endParaRPr lang="en-US" sz="1800"/>
        </a:p>
      </dgm:t>
    </dgm:pt>
    <dgm:pt modelId="{3ED79470-E206-4E34-9CB1-EA4876AB03EF}" type="sibTrans" cxnId="{D2816755-39CD-43D9-B2F4-0115B5E59231}">
      <dgm:prSet/>
      <dgm:spPr/>
      <dgm:t>
        <a:bodyPr/>
        <a:lstStyle/>
        <a:p>
          <a:endParaRPr lang="en-US" sz="1800"/>
        </a:p>
      </dgm:t>
    </dgm:pt>
    <dgm:pt modelId="{0BABBA55-FCD1-4112-B2DF-9898AA5161AC}">
      <dgm:prSet phldrT="[Text]" custT="1"/>
      <dgm:spPr>
        <a:solidFill>
          <a:srgbClr val="9A2280">
            <a:alpha val="52157"/>
          </a:srgb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dirty="0" smtClean="0">
              <a:solidFill>
                <a:schemeClr val="bg1"/>
              </a:solidFill>
            </a:rPr>
            <a:t>ჰოსპიტალიზაციის </a:t>
          </a:r>
          <a:endParaRPr lang="en-US" sz="1600" dirty="0" smtClean="0">
            <a:solidFill>
              <a:schemeClr val="bg1"/>
            </a:solidFill>
          </a:endParaRP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dirty="0" smtClean="0">
              <a:solidFill>
                <a:schemeClr val="bg1"/>
              </a:solidFill>
            </a:rPr>
            <a:t>და გადაუდებელი  შემთხვევების მაღალი მაჩვენებელი</a:t>
          </a:r>
          <a:endParaRPr lang="en-US" sz="1600" dirty="0">
            <a:solidFill>
              <a:schemeClr val="bg1"/>
            </a:solidFill>
          </a:endParaRPr>
        </a:p>
      </dgm:t>
    </dgm:pt>
    <dgm:pt modelId="{66F60934-380F-4F6B-B961-E26D62AC7D26}" type="parTrans" cxnId="{7A1E6BB6-C9D4-4F5C-99E1-BF6584939072}">
      <dgm:prSet/>
      <dgm:spPr/>
      <dgm:t>
        <a:bodyPr/>
        <a:lstStyle/>
        <a:p>
          <a:endParaRPr lang="en-US" sz="1800"/>
        </a:p>
      </dgm:t>
    </dgm:pt>
    <dgm:pt modelId="{4A8EB523-B73D-4CDD-9B20-04A271B642AE}" type="sibTrans" cxnId="{7A1E6BB6-C9D4-4F5C-99E1-BF6584939072}">
      <dgm:prSet/>
      <dgm:spPr/>
      <dgm:t>
        <a:bodyPr/>
        <a:lstStyle/>
        <a:p>
          <a:endParaRPr lang="en-US" sz="1800"/>
        </a:p>
      </dgm:t>
    </dgm:pt>
    <dgm:pt modelId="{7C5F550F-7FB0-4974-B6F6-E433A17867C8}">
      <dgm:prSet phldrT="[Text]" custT="1"/>
      <dgm:spPr>
        <a:solidFill>
          <a:srgbClr val="666699">
            <a:alpha val="80000"/>
          </a:srgbClr>
        </a:solidFill>
      </dgm:spPr>
      <dgm:t>
        <a:bodyPr/>
        <a:lstStyle/>
        <a:p>
          <a:r>
            <a:rPr lang="ka-GE" sz="1600" dirty="0" smtClean="0">
              <a:solidFill>
                <a:schemeClr val="bg1"/>
              </a:solidFill>
            </a:rPr>
            <a:t>ჩატარებული მომსახურებების მიზნობრიობის სუსტი მონიტორინგი</a:t>
          </a:r>
          <a:endParaRPr lang="en-US" sz="1600" dirty="0">
            <a:solidFill>
              <a:schemeClr val="bg1"/>
            </a:solidFill>
          </a:endParaRPr>
        </a:p>
      </dgm:t>
    </dgm:pt>
    <dgm:pt modelId="{21EF4E9B-AE39-4C7F-B213-E3FEAEE676B6}" type="parTrans" cxnId="{D7D6CC0F-FA85-4954-9FBD-C59565D14FB1}">
      <dgm:prSet/>
      <dgm:spPr/>
      <dgm:t>
        <a:bodyPr/>
        <a:lstStyle/>
        <a:p>
          <a:endParaRPr lang="en-US" sz="1800"/>
        </a:p>
      </dgm:t>
    </dgm:pt>
    <dgm:pt modelId="{0F99007C-E4C1-45D6-BE4B-7CAA3ECDDC6D}" type="sibTrans" cxnId="{D7D6CC0F-FA85-4954-9FBD-C59565D14FB1}">
      <dgm:prSet/>
      <dgm:spPr/>
      <dgm:t>
        <a:bodyPr/>
        <a:lstStyle/>
        <a:p>
          <a:endParaRPr lang="en-US" sz="1800"/>
        </a:p>
      </dgm:t>
    </dgm:pt>
    <dgm:pt modelId="{AF61B5F9-5EFE-43C1-9B98-97306AD03E19}">
      <dgm:prSet phldrT="[Text]" custT="1"/>
      <dgm:spPr/>
      <dgm:t>
        <a:bodyPr/>
        <a:lstStyle/>
        <a:p>
          <a:r>
            <a:rPr lang="ka-GE" sz="1800" dirty="0" smtClean="0">
              <a:solidFill>
                <a:schemeClr val="bg1"/>
              </a:solidFill>
            </a:rPr>
            <a:t>მომსახურების საჭიროზე მეტი მოცულობით შესყიდვა</a:t>
          </a:r>
          <a:endParaRPr lang="en-US" sz="1800" dirty="0">
            <a:solidFill>
              <a:schemeClr val="bg1"/>
            </a:solidFill>
          </a:endParaRPr>
        </a:p>
      </dgm:t>
    </dgm:pt>
    <dgm:pt modelId="{60F9C1BF-E82E-4884-B8BC-63DCE9D41F26}" type="parTrans" cxnId="{7D29A2F8-934E-470C-B9E5-381683872E74}">
      <dgm:prSet/>
      <dgm:spPr/>
      <dgm:t>
        <a:bodyPr/>
        <a:lstStyle/>
        <a:p>
          <a:endParaRPr lang="en-US" sz="1800"/>
        </a:p>
      </dgm:t>
    </dgm:pt>
    <dgm:pt modelId="{6E2169FB-FC25-4340-911B-51692D734B5F}" type="sibTrans" cxnId="{7D29A2F8-934E-470C-B9E5-381683872E74}">
      <dgm:prSet/>
      <dgm:spPr/>
      <dgm:t>
        <a:bodyPr/>
        <a:lstStyle/>
        <a:p>
          <a:endParaRPr lang="en-US" sz="1800"/>
        </a:p>
      </dgm:t>
    </dgm:pt>
    <dgm:pt modelId="{1F1A5B23-4BFE-4A5D-9770-6F7B5EBD4631}">
      <dgm:prSet phldrT="[Text]" custT="1"/>
      <dgm:spPr/>
      <dgm:t>
        <a:bodyPr/>
        <a:lstStyle/>
        <a:p>
          <a:r>
            <a:rPr lang="ka-GE" sz="1800" dirty="0" smtClean="0">
              <a:solidFill>
                <a:schemeClr val="bg1"/>
              </a:solidFill>
            </a:rPr>
            <a:t>ნეონატალური, კარდიო და აემერჯენს მომსახურების ხარისხი</a:t>
          </a:r>
          <a:endParaRPr lang="en-US" sz="1800" dirty="0">
            <a:solidFill>
              <a:schemeClr val="bg1"/>
            </a:solidFill>
          </a:endParaRPr>
        </a:p>
      </dgm:t>
    </dgm:pt>
    <dgm:pt modelId="{7109D993-8C46-42C8-BA1C-F955FB8AC662}" type="parTrans" cxnId="{D932D059-E92C-49A0-9E90-A851511F60D0}">
      <dgm:prSet/>
      <dgm:spPr/>
      <dgm:t>
        <a:bodyPr/>
        <a:lstStyle/>
        <a:p>
          <a:endParaRPr lang="en-US" sz="1800"/>
        </a:p>
      </dgm:t>
    </dgm:pt>
    <dgm:pt modelId="{68A80CDD-6048-46EA-BC2B-84E33F1B0C30}" type="sibTrans" cxnId="{D932D059-E92C-49A0-9E90-A851511F60D0}">
      <dgm:prSet/>
      <dgm:spPr/>
      <dgm:t>
        <a:bodyPr/>
        <a:lstStyle/>
        <a:p>
          <a:endParaRPr lang="en-US" sz="1800"/>
        </a:p>
      </dgm:t>
    </dgm:pt>
    <dgm:pt modelId="{CE90D391-518A-4A93-98A2-A0A83D1AB1E2}">
      <dgm:prSet phldrT="[Text]" custT="1"/>
      <dgm:spPr/>
      <dgm:t>
        <a:bodyPr/>
        <a:lstStyle/>
        <a:p>
          <a:r>
            <a:rPr lang="ka-GE" sz="1400" dirty="0" smtClean="0">
              <a:solidFill>
                <a:schemeClr val="bg1"/>
              </a:solidFill>
            </a:rPr>
            <a:t>პერსონალის არაეფექტური განაწილება და დატვირთვა</a:t>
          </a:r>
          <a:endParaRPr lang="en-US" sz="1400" dirty="0">
            <a:solidFill>
              <a:schemeClr val="bg1"/>
            </a:solidFill>
          </a:endParaRPr>
        </a:p>
      </dgm:t>
    </dgm:pt>
    <dgm:pt modelId="{AD62F1AE-6F51-4956-BBC4-DA88FF80EF6F}" type="parTrans" cxnId="{E3809340-E263-495D-9AA6-A1BB5081DD84}">
      <dgm:prSet/>
      <dgm:spPr/>
      <dgm:t>
        <a:bodyPr/>
        <a:lstStyle/>
        <a:p>
          <a:endParaRPr lang="en-US" sz="1800"/>
        </a:p>
      </dgm:t>
    </dgm:pt>
    <dgm:pt modelId="{61790A18-3858-442F-A308-2D987C68F307}" type="sibTrans" cxnId="{E3809340-E263-495D-9AA6-A1BB5081DD84}">
      <dgm:prSet/>
      <dgm:spPr/>
      <dgm:t>
        <a:bodyPr/>
        <a:lstStyle/>
        <a:p>
          <a:endParaRPr lang="en-US" sz="1800"/>
        </a:p>
      </dgm:t>
    </dgm:pt>
    <dgm:pt modelId="{BD7D410E-40B7-4260-A860-755BF629035B}">
      <dgm:prSet phldrT="[Text]" custT="1"/>
      <dgm:spPr>
        <a:solidFill>
          <a:srgbClr val="C68C52">
            <a:alpha val="65490"/>
          </a:srgbClr>
        </a:solidFill>
      </dgm:spPr>
      <dgm:t>
        <a:bodyPr/>
        <a:lstStyle/>
        <a:p>
          <a:r>
            <a:rPr lang="ka-GE" sz="2000" dirty="0" smtClean="0">
              <a:solidFill>
                <a:schemeClr val="bg1"/>
              </a:solidFill>
            </a:rPr>
            <a:t>სუსტი პირველადი ჯანდაცვა</a:t>
          </a:r>
          <a:endParaRPr lang="en-US" sz="2000" dirty="0">
            <a:solidFill>
              <a:schemeClr val="bg1"/>
            </a:solidFill>
          </a:endParaRPr>
        </a:p>
      </dgm:t>
    </dgm:pt>
    <dgm:pt modelId="{D4816296-D450-4F1C-8F9F-53DFE9BDDC98}" type="parTrans" cxnId="{054BA040-52B8-4D1F-838B-7D3253E3A5F3}">
      <dgm:prSet/>
      <dgm:spPr/>
      <dgm:t>
        <a:bodyPr/>
        <a:lstStyle/>
        <a:p>
          <a:endParaRPr lang="en-US" sz="1800"/>
        </a:p>
      </dgm:t>
    </dgm:pt>
    <dgm:pt modelId="{1659EF60-4AA4-493B-A956-978F8CC66142}" type="sibTrans" cxnId="{054BA040-52B8-4D1F-838B-7D3253E3A5F3}">
      <dgm:prSet/>
      <dgm:spPr/>
      <dgm:t>
        <a:bodyPr/>
        <a:lstStyle/>
        <a:p>
          <a:endParaRPr lang="en-US" sz="1800"/>
        </a:p>
      </dgm:t>
    </dgm:pt>
    <dgm:pt modelId="{394D9AC4-0F9B-40C3-AB98-AAF3F019212D}" type="pres">
      <dgm:prSet presAssocID="{7040A5A1-9D74-4F76-AD23-42DD2D608BA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5C7E9F6-AA9F-41CE-AA5A-9581FD610EC1}" type="pres">
      <dgm:prSet presAssocID="{16C11C91-1CE3-4491-8CE1-B9969EFE7F4B}" presName="Parent" presStyleLbl="node0" presStyleIdx="0" presStyleCnt="1" custLinFactNeighborY="-962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46399541-26AA-4B04-A64C-D8FF68634804}" type="pres">
      <dgm:prSet presAssocID="{0BABBA55-FCD1-4112-B2DF-9898AA5161AC}" presName="Accent1" presStyleCnt="0"/>
      <dgm:spPr/>
    </dgm:pt>
    <dgm:pt modelId="{26B107AB-2F3D-4EAA-8BB6-3A7A204052E6}" type="pres">
      <dgm:prSet presAssocID="{0BABBA55-FCD1-4112-B2DF-9898AA5161AC}" presName="Accent" presStyleLbl="bgShp" presStyleIdx="0" presStyleCnt="6"/>
      <dgm:spPr/>
    </dgm:pt>
    <dgm:pt modelId="{08DDC0E8-E83A-4BF1-BAAF-C6E22636249D}" type="pres">
      <dgm:prSet presAssocID="{0BABBA55-FCD1-4112-B2DF-9898AA5161AC}" presName="Child1" presStyleLbl="node1" presStyleIdx="0" presStyleCnt="6" custScaleX="119625" custScaleY="97554" custLinFactNeighborX="0" custLinFactNeighborY="52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156B4-C03D-4EF1-B7FC-4C350773932D}" type="pres">
      <dgm:prSet presAssocID="{7C5F550F-7FB0-4974-B6F6-E433A17867C8}" presName="Accent2" presStyleCnt="0"/>
      <dgm:spPr/>
    </dgm:pt>
    <dgm:pt modelId="{7D3DF326-B9C3-4807-A03A-7403A578B86B}" type="pres">
      <dgm:prSet presAssocID="{7C5F550F-7FB0-4974-B6F6-E433A17867C8}" presName="Accent" presStyleLbl="bgShp" presStyleIdx="1" presStyleCnt="6"/>
      <dgm:spPr/>
    </dgm:pt>
    <dgm:pt modelId="{DD58E859-1676-45D3-B489-287735922D45}" type="pres">
      <dgm:prSet presAssocID="{7C5F550F-7FB0-4974-B6F6-E433A17867C8}" presName="Child2" presStyleLbl="node1" presStyleIdx="1" presStyleCnt="6" custScaleX="108614" custScaleY="103826" custLinFactNeighborX="6068" custLinFactNeighborY="631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31D97A-EBF9-4697-8642-3C89FDE2A026}" type="pres">
      <dgm:prSet presAssocID="{AF61B5F9-5EFE-43C1-9B98-97306AD03E19}" presName="Accent3" presStyleCnt="0"/>
      <dgm:spPr/>
    </dgm:pt>
    <dgm:pt modelId="{DFFDABEF-EC7E-4526-9198-C1D41A14C98F}" type="pres">
      <dgm:prSet presAssocID="{AF61B5F9-5EFE-43C1-9B98-97306AD03E19}" presName="Accent" presStyleLbl="bgShp" presStyleIdx="2" presStyleCnt="6"/>
      <dgm:spPr/>
    </dgm:pt>
    <dgm:pt modelId="{46C70765-CEAE-4780-9FB3-0C72790227C5}" type="pres">
      <dgm:prSet presAssocID="{AF61B5F9-5EFE-43C1-9B98-97306AD03E19}" presName="Child3" presStyleLbl="node1" presStyleIdx="2" presStyleCnt="6" custScaleX="1057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ACE820-03DE-482E-A3EB-EB3C26D13DD4}" type="pres">
      <dgm:prSet presAssocID="{1F1A5B23-4BFE-4A5D-9770-6F7B5EBD4631}" presName="Accent4" presStyleCnt="0"/>
      <dgm:spPr/>
    </dgm:pt>
    <dgm:pt modelId="{891FE923-E179-419E-B3F5-0D1804C93AB6}" type="pres">
      <dgm:prSet presAssocID="{1F1A5B23-4BFE-4A5D-9770-6F7B5EBD4631}" presName="Accent" presStyleLbl="bgShp" presStyleIdx="3" presStyleCnt="6"/>
      <dgm:spPr/>
    </dgm:pt>
    <dgm:pt modelId="{E3D85BB0-03BD-4E88-9E08-229301DECCC5}" type="pres">
      <dgm:prSet presAssocID="{1F1A5B23-4BFE-4A5D-9770-6F7B5EBD4631}" presName="Child4" presStyleLbl="node1" presStyleIdx="3" presStyleCnt="6" custScaleX="110635" custLinFactNeighborX="-4061" custLinFactNeighborY="-23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CA990F-214C-42A6-B34E-FFFE81907D7D}" type="pres">
      <dgm:prSet presAssocID="{CE90D391-518A-4A93-98A2-A0A83D1AB1E2}" presName="Accent5" presStyleCnt="0"/>
      <dgm:spPr/>
    </dgm:pt>
    <dgm:pt modelId="{04AA5013-2E12-44A2-A707-A935C03AC2DA}" type="pres">
      <dgm:prSet presAssocID="{CE90D391-518A-4A93-98A2-A0A83D1AB1E2}" presName="Accent" presStyleLbl="bgShp" presStyleIdx="4" presStyleCnt="6"/>
      <dgm:spPr/>
    </dgm:pt>
    <dgm:pt modelId="{8182BB7F-32E7-4FC0-A006-30D5AB177F68}" type="pres">
      <dgm:prSet presAssocID="{CE90D391-518A-4A93-98A2-A0A83D1AB1E2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755BFC-D418-4545-85F6-BD1AFCD95DED}" type="pres">
      <dgm:prSet presAssocID="{BD7D410E-40B7-4260-A860-755BF629035B}" presName="Accent6" presStyleCnt="0"/>
      <dgm:spPr/>
    </dgm:pt>
    <dgm:pt modelId="{97100225-3C47-4CD2-ADF6-699333A942CF}" type="pres">
      <dgm:prSet presAssocID="{BD7D410E-40B7-4260-A860-755BF629035B}" presName="Accent" presStyleLbl="bgShp" presStyleIdx="5" presStyleCnt="6"/>
      <dgm:spPr/>
    </dgm:pt>
    <dgm:pt modelId="{528C4947-1234-43D0-9B9C-80C86EE06F59}" type="pres">
      <dgm:prSet presAssocID="{BD7D410E-40B7-4260-A860-755BF629035B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1DC406-62DE-4E68-8281-3E8C47B77D18}" type="presOf" srcId="{0BABBA55-FCD1-4112-B2DF-9898AA5161AC}" destId="{08DDC0E8-E83A-4BF1-BAAF-C6E22636249D}" srcOrd="0" destOrd="0" presId="urn:microsoft.com/office/officeart/2011/layout/HexagonRadial"/>
    <dgm:cxn modelId="{054BA040-52B8-4D1F-838B-7D3253E3A5F3}" srcId="{16C11C91-1CE3-4491-8CE1-B9969EFE7F4B}" destId="{BD7D410E-40B7-4260-A860-755BF629035B}" srcOrd="5" destOrd="0" parTransId="{D4816296-D450-4F1C-8F9F-53DFE9BDDC98}" sibTransId="{1659EF60-4AA4-493B-A956-978F8CC66142}"/>
    <dgm:cxn modelId="{D2816755-39CD-43D9-B2F4-0115B5E59231}" srcId="{7040A5A1-9D74-4F76-AD23-42DD2D608BA4}" destId="{16C11C91-1CE3-4491-8CE1-B9969EFE7F4B}" srcOrd="0" destOrd="0" parTransId="{BB3D572F-A25C-4988-BF05-53B133ECC904}" sibTransId="{3ED79470-E206-4E34-9CB1-EA4876AB03EF}"/>
    <dgm:cxn modelId="{15D7C002-A8F7-48F3-B3E9-E8911DE97C0D}" type="presOf" srcId="{7C5F550F-7FB0-4974-B6F6-E433A17867C8}" destId="{DD58E859-1676-45D3-B489-287735922D45}" srcOrd="0" destOrd="0" presId="urn:microsoft.com/office/officeart/2011/layout/HexagonRadial"/>
    <dgm:cxn modelId="{E3809340-E263-495D-9AA6-A1BB5081DD84}" srcId="{16C11C91-1CE3-4491-8CE1-B9969EFE7F4B}" destId="{CE90D391-518A-4A93-98A2-A0A83D1AB1E2}" srcOrd="4" destOrd="0" parTransId="{AD62F1AE-6F51-4956-BBC4-DA88FF80EF6F}" sibTransId="{61790A18-3858-442F-A308-2D987C68F307}"/>
    <dgm:cxn modelId="{7A1E6BB6-C9D4-4F5C-99E1-BF6584939072}" srcId="{16C11C91-1CE3-4491-8CE1-B9969EFE7F4B}" destId="{0BABBA55-FCD1-4112-B2DF-9898AA5161AC}" srcOrd="0" destOrd="0" parTransId="{66F60934-380F-4F6B-B961-E26D62AC7D26}" sibTransId="{4A8EB523-B73D-4CDD-9B20-04A271B642AE}"/>
    <dgm:cxn modelId="{5E1884FB-C1C2-4789-89F4-7AB4DF6EE7B1}" type="presOf" srcId="{7040A5A1-9D74-4F76-AD23-42DD2D608BA4}" destId="{394D9AC4-0F9B-40C3-AB98-AAF3F019212D}" srcOrd="0" destOrd="0" presId="urn:microsoft.com/office/officeart/2011/layout/HexagonRadial"/>
    <dgm:cxn modelId="{61E7E0BE-DFCB-40BA-B169-C063C9DAFC6D}" type="presOf" srcId="{AF61B5F9-5EFE-43C1-9B98-97306AD03E19}" destId="{46C70765-CEAE-4780-9FB3-0C72790227C5}" srcOrd="0" destOrd="0" presId="urn:microsoft.com/office/officeart/2011/layout/HexagonRadial"/>
    <dgm:cxn modelId="{F81420B9-49C9-4F9E-B893-4609D659478D}" type="presOf" srcId="{BD7D410E-40B7-4260-A860-755BF629035B}" destId="{528C4947-1234-43D0-9B9C-80C86EE06F59}" srcOrd="0" destOrd="0" presId="urn:microsoft.com/office/officeart/2011/layout/HexagonRadial"/>
    <dgm:cxn modelId="{C926392E-5D45-46F4-8493-64BC5D30E911}" type="presOf" srcId="{1F1A5B23-4BFE-4A5D-9770-6F7B5EBD4631}" destId="{E3D85BB0-03BD-4E88-9E08-229301DECCC5}" srcOrd="0" destOrd="0" presId="urn:microsoft.com/office/officeart/2011/layout/HexagonRadial"/>
    <dgm:cxn modelId="{AC88CA0D-3E8C-4CA7-9CAD-1BEEC4AAFCBE}" type="presOf" srcId="{CE90D391-518A-4A93-98A2-A0A83D1AB1E2}" destId="{8182BB7F-32E7-4FC0-A006-30D5AB177F68}" srcOrd="0" destOrd="0" presId="urn:microsoft.com/office/officeart/2011/layout/HexagonRadial"/>
    <dgm:cxn modelId="{71CCACC8-707A-4818-95B9-380063051B1B}" type="presOf" srcId="{16C11C91-1CE3-4491-8CE1-B9969EFE7F4B}" destId="{E5C7E9F6-AA9F-41CE-AA5A-9581FD610EC1}" srcOrd="0" destOrd="0" presId="urn:microsoft.com/office/officeart/2011/layout/HexagonRadial"/>
    <dgm:cxn modelId="{D932D059-E92C-49A0-9E90-A851511F60D0}" srcId="{16C11C91-1CE3-4491-8CE1-B9969EFE7F4B}" destId="{1F1A5B23-4BFE-4A5D-9770-6F7B5EBD4631}" srcOrd="3" destOrd="0" parTransId="{7109D993-8C46-42C8-BA1C-F955FB8AC662}" sibTransId="{68A80CDD-6048-46EA-BC2B-84E33F1B0C30}"/>
    <dgm:cxn modelId="{D7D6CC0F-FA85-4954-9FBD-C59565D14FB1}" srcId="{16C11C91-1CE3-4491-8CE1-B9969EFE7F4B}" destId="{7C5F550F-7FB0-4974-B6F6-E433A17867C8}" srcOrd="1" destOrd="0" parTransId="{21EF4E9B-AE39-4C7F-B213-E3FEAEE676B6}" sibTransId="{0F99007C-E4C1-45D6-BE4B-7CAA3ECDDC6D}"/>
    <dgm:cxn modelId="{7D29A2F8-934E-470C-B9E5-381683872E74}" srcId="{16C11C91-1CE3-4491-8CE1-B9969EFE7F4B}" destId="{AF61B5F9-5EFE-43C1-9B98-97306AD03E19}" srcOrd="2" destOrd="0" parTransId="{60F9C1BF-E82E-4884-B8BC-63DCE9D41F26}" sibTransId="{6E2169FB-FC25-4340-911B-51692D734B5F}"/>
    <dgm:cxn modelId="{4D7C8851-C4A7-4AC6-B0A6-EEDD954B6E4E}" type="presParOf" srcId="{394D9AC4-0F9B-40C3-AB98-AAF3F019212D}" destId="{E5C7E9F6-AA9F-41CE-AA5A-9581FD610EC1}" srcOrd="0" destOrd="0" presId="urn:microsoft.com/office/officeart/2011/layout/HexagonRadial"/>
    <dgm:cxn modelId="{B11F6DF6-6FEA-4168-85A0-5E08FC1DAD28}" type="presParOf" srcId="{394D9AC4-0F9B-40C3-AB98-AAF3F019212D}" destId="{46399541-26AA-4B04-A64C-D8FF68634804}" srcOrd="1" destOrd="0" presId="urn:microsoft.com/office/officeart/2011/layout/HexagonRadial"/>
    <dgm:cxn modelId="{1C4D8AF3-39FE-411E-A561-2413F8C11329}" type="presParOf" srcId="{46399541-26AA-4B04-A64C-D8FF68634804}" destId="{26B107AB-2F3D-4EAA-8BB6-3A7A204052E6}" srcOrd="0" destOrd="0" presId="urn:microsoft.com/office/officeart/2011/layout/HexagonRadial"/>
    <dgm:cxn modelId="{7A591794-002D-494D-BCDE-8737A4190580}" type="presParOf" srcId="{394D9AC4-0F9B-40C3-AB98-AAF3F019212D}" destId="{08DDC0E8-E83A-4BF1-BAAF-C6E22636249D}" srcOrd="2" destOrd="0" presId="urn:microsoft.com/office/officeart/2011/layout/HexagonRadial"/>
    <dgm:cxn modelId="{F21E8A48-5DF0-4691-8A05-0F01D2A97826}" type="presParOf" srcId="{394D9AC4-0F9B-40C3-AB98-AAF3F019212D}" destId="{09C156B4-C03D-4EF1-B7FC-4C350773932D}" srcOrd="3" destOrd="0" presId="urn:microsoft.com/office/officeart/2011/layout/HexagonRadial"/>
    <dgm:cxn modelId="{48FD0F12-FE87-4083-BAD6-D43AB141E7D8}" type="presParOf" srcId="{09C156B4-C03D-4EF1-B7FC-4C350773932D}" destId="{7D3DF326-B9C3-4807-A03A-7403A578B86B}" srcOrd="0" destOrd="0" presId="urn:microsoft.com/office/officeart/2011/layout/HexagonRadial"/>
    <dgm:cxn modelId="{22358678-E60F-4CF2-ADD3-2C40DCA80C16}" type="presParOf" srcId="{394D9AC4-0F9B-40C3-AB98-AAF3F019212D}" destId="{DD58E859-1676-45D3-B489-287735922D45}" srcOrd="4" destOrd="0" presId="urn:microsoft.com/office/officeart/2011/layout/HexagonRadial"/>
    <dgm:cxn modelId="{367747B0-47BD-4115-8AFA-37777AF23542}" type="presParOf" srcId="{394D9AC4-0F9B-40C3-AB98-AAF3F019212D}" destId="{CC31D97A-EBF9-4697-8642-3C89FDE2A026}" srcOrd="5" destOrd="0" presId="urn:microsoft.com/office/officeart/2011/layout/HexagonRadial"/>
    <dgm:cxn modelId="{7576DC00-C786-40B0-8ADF-18C3E16A9E64}" type="presParOf" srcId="{CC31D97A-EBF9-4697-8642-3C89FDE2A026}" destId="{DFFDABEF-EC7E-4526-9198-C1D41A14C98F}" srcOrd="0" destOrd="0" presId="urn:microsoft.com/office/officeart/2011/layout/HexagonRadial"/>
    <dgm:cxn modelId="{13538277-33AC-49A7-A25A-F30D46CA3CA5}" type="presParOf" srcId="{394D9AC4-0F9B-40C3-AB98-AAF3F019212D}" destId="{46C70765-CEAE-4780-9FB3-0C72790227C5}" srcOrd="6" destOrd="0" presId="urn:microsoft.com/office/officeart/2011/layout/HexagonRadial"/>
    <dgm:cxn modelId="{4A489966-833F-4ADA-B79F-F657D2E30239}" type="presParOf" srcId="{394D9AC4-0F9B-40C3-AB98-AAF3F019212D}" destId="{B2ACE820-03DE-482E-A3EB-EB3C26D13DD4}" srcOrd="7" destOrd="0" presId="urn:microsoft.com/office/officeart/2011/layout/HexagonRadial"/>
    <dgm:cxn modelId="{61B3BE2B-664D-41CE-A0FC-0F89D70D7630}" type="presParOf" srcId="{B2ACE820-03DE-482E-A3EB-EB3C26D13DD4}" destId="{891FE923-E179-419E-B3F5-0D1804C93AB6}" srcOrd="0" destOrd="0" presId="urn:microsoft.com/office/officeart/2011/layout/HexagonRadial"/>
    <dgm:cxn modelId="{F032ABF9-AA7F-4D30-8DEF-8B9E55424DFC}" type="presParOf" srcId="{394D9AC4-0F9B-40C3-AB98-AAF3F019212D}" destId="{E3D85BB0-03BD-4E88-9E08-229301DECCC5}" srcOrd="8" destOrd="0" presId="urn:microsoft.com/office/officeart/2011/layout/HexagonRadial"/>
    <dgm:cxn modelId="{18796EF9-2529-4908-97EA-66B76F0AF1AE}" type="presParOf" srcId="{394D9AC4-0F9B-40C3-AB98-AAF3F019212D}" destId="{7DCA990F-214C-42A6-B34E-FFFE81907D7D}" srcOrd="9" destOrd="0" presId="urn:microsoft.com/office/officeart/2011/layout/HexagonRadial"/>
    <dgm:cxn modelId="{0E884B8E-80CF-433B-A239-627344BF1875}" type="presParOf" srcId="{7DCA990F-214C-42A6-B34E-FFFE81907D7D}" destId="{04AA5013-2E12-44A2-A707-A935C03AC2DA}" srcOrd="0" destOrd="0" presId="urn:microsoft.com/office/officeart/2011/layout/HexagonRadial"/>
    <dgm:cxn modelId="{A9FBF2C1-A775-4483-BD04-621D7ACA13C6}" type="presParOf" srcId="{394D9AC4-0F9B-40C3-AB98-AAF3F019212D}" destId="{8182BB7F-32E7-4FC0-A006-30D5AB177F68}" srcOrd="10" destOrd="0" presId="urn:microsoft.com/office/officeart/2011/layout/HexagonRadial"/>
    <dgm:cxn modelId="{8A64DA6A-C846-491F-A629-521FA2F36772}" type="presParOf" srcId="{394D9AC4-0F9B-40C3-AB98-AAF3F019212D}" destId="{8A755BFC-D418-4545-85F6-BD1AFCD95DED}" srcOrd="11" destOrd="0" presId="urn:microsoft.com/office/officeart/2011/layout/HexagonRadial"/>
    <dgm:cxn modelId="{B3F9478F-7306-4186-9D4E-7008A9B5F19A}" type="presParOf" srcId="{8A755BFC-D418-4545-85F6-BD1AFCD95DED}" destId="{97100225-3C47-4CD2-ADF6-699333A942CF}" srcOrd="0" destOrd="0" presId="urn:microsoft.com/office/officeart/2011/layout/HexagonRadial"/>
    <dgm:cxn modelId="{393A208A-008F-4413-9D47-7FB9E7F0E7C9}" type="presParOf" srcId="{394D9AC4-0F9B-40C3-AB98-AAF3F019212D}" destId="{528C4947-1234-43D0-9B9C-80C86EE06F59}" srcOrd="12" destOrd="0" presId="urn:microsoft.com/office/officeart/2011/layout/HexagonRadial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7246E2-3161-4846-AF4B-85802D553CFC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F116E1-AED5-459E-B2CE-B01D0F38D19F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ka-GE" b="1" dirty="0" smtClean="0">
              <a:solidFill>
                <a:srgbClr val="4E3F60"/>
              </a:solidFill>
            </a:rPr>
            <a:t>1.</a:t>
          </a:r>
          <a:r>
            <a:rPr lang="en-US" b="1" dirty="0" smtClean="0">
              <a:solidFill>
                <a:srgbClr val="4E3F60"/>
              </a:solidFill>
            </a:rPr>
            <a:t>1</a:t>
          </a:r>
          <a:r>
            <a:rPr lang="ka-GE" b="1" dirty="0" smtClean="0">
              <a:solidFill>
                <a:srgbClr val="4E3F60"/>
              </a:solidFill>
            </a:rPr>
            <a:t> </a:t>
          </a:r>
          <a:r>
            <a:rPr lang="ka-GE" dirty="0" smtClean="0">
              <a:solidFill>
                <a:srgbClr val="0A6A58"/>
              </a:solidFill>
            </a:rPr>
            <a:t>ტარიფიკაცია-520-ე დადგენილების სრულად ამოქმედება ყველა ნოზოლოგიისთვის</a:t>
          </a:r>
          <a:endParaRPr lang="en-US" dirty="0">
            <a:solidFill>
              <a:srgbClr val="0A6A58"/>
            </a:solidFill>
          </a:endParaRPr>
        </a:p>
      </dgm:t>
    </dgm:pt>
    <dgm:pt modelId="{6DD9AD41-F04A-4C6F-86D6-6710CF52AA1E}" type="parTrans" cxnId="{FA4CF454-65AF-4B70-9189-D7F9259520B3}">
      <dgm:prSet/>
      <dgm:spPr/>
      <dgm:t>
        <a:bodyPr/>
        <a:lstStyle/>
        <a:p>
          <a:endParaRPr lang="en-US"/>
        </a:p>
      </dgm:t>
    </dgm:pt>
    <dgm:pt modelId="{EF5083AE-71CE-496E-B27D-95382B4679F9}" type="sibTrans" cxnId="{FA4CF454-65AF-4B70-9189-D7F9259520B3}">
      <dgm:prSet/>
      <dgm:spPr/>
      <dgm:t>
        <a:bodyPr/>
        <a:lstStyle/>
        <a:p>
          <a:endParaRPr lang="en-US"/>
        </a:p>
      </dgm:t>
    </dgm:pt>
    <dgm:pt modelId="{02E55C4D-0CD7-4186-9DDB-F8B760B8E7E8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ka-GE" dirty="0" smtClean="0">
              <a:solidFill>
                <a:srgbClr val="0A6A58"/>
              </a:solidFill>
            </a:rPr>
            <a:t>ფასწარმოქმნის </a:t>
          </a:r>
          <a:r>
            <a:rPr lang="ka-GE" dirty="0" smtClean="0">
              <a:solidFill>
                <a:srgbClr val="0A6A58"/>
              </a:solidFill>
            </a:rPr>
            <a:t>მეთოდოლოგია</a:t>
          </a:r>
          <a:r>
            <a:rPr lang="en-US" dirty="0" smtClean="0">
              <a:solidFill>
                <a:srgbClr val="0A6A58"/>
              </a:solidFill>
            </a:rPr>
            <a:t> </a:t>
          </a:r>
          <a:r>
            <a:rPr lang="ka-GE" dirty="0" smtClean="0">
              <a:solidFill>
                <a:srgbClr val="0A6A58"/>
              </a:solidFill>
            </a:rPr>
            <a:t>-</a:t>
          </a:r>
          <a:r>
            <a:rPr lang="en-US" dirty="0" smtClean="0">
              <a:solidFill>
                <a:srgbClr val="0A6A58"/>
              </a:solidFill>
            </a:rPr>
            <a:t> </a:t>
          </a:r>
          <a:r>
            <a:rPr lang="ka-GE" dirty="0" smtClean="0">
              <a:solidFill>
                <a:srgbClr val="0A6A58"/>
              </a:solidFill>
            </a:rPr>
            <a:t>უკვე </a:t>
          </a:r>
          <a:r>
            <a:rPr lang="ka-GE" dirty="0" smtClean="0">
              <a:solidFill>
                <a:srgbClr val="0A6A58"/>
              </a:solidFill>
            </a:rPr>
            <a:t>შემუშავებულია</a:t>
          </a:r>
          <a:endParaRPr lang="en-US" dirty="0">
            <a:solidFill>
              <a:srgbClr val="0A6A58"/>
            </a:solidFill>
          </a:endParaRPr>
        </a:p>
      </dgm:t>
    </dgm:pt>
    <dgm:pt modelId="{29428D09-2FB7-4A3D-A375-9FAD6E6D9AD8}" type="parTrans" cxnId="{DB954A46-A1A6-430B-9BC0-CC7FA80C71A6}">
      <dgm:prSet/>
      <dgm:spPr/>
      <dgm:t>
        <a:bodyPr/>
        <a:lstStyle/>
        <a:p>
          <a:endParaRPr lang="en-US"/>
        </a:p>
      </dgm:t>
    </dgm:pt>
    <dgm:pt modelId="{9A02B11B-9146-4978-90F7-51032F1A389A}" type="sibTrans" cxnId="{DB954A46-A1A6-430B-9BC0-CC7FA80C71A6}">
      <dgm:prSet/>
      <dgm:spPr/>
      <dgm:t>
        <a:bodyPr/>
        <a:lstStyle/>
        <a:p>
          <a:endParaRPr lang="en-US"/>
        </a:p>
      </dgm:t>
    </dgm:pt>
    <dgm:pt modelId="{634FB83A-A74C-4B00-AB37-CE92E42EF0A6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ka-GE" dirty="0" smtClean="0">
              <a:solidFill>
                <a:srgbClr val="0A6A58"/>
              </a:solidFill>
            </a:rPr>
            <a:t>პროგრამული დათვლა </a:t>
          </a:r>
          <a:endParaRPr lang="en-US" dirty="0"/>
        </a:p>
      </dgm:t>
    </dgm:pt>
    <dgm:pt modelId="{ED1AD711-57A1-4FB7-8C26-EB7F8870CE17}" type="parTrans" cxnId="{6D19A870-BC0C-4B9F-9947-648173AC4581}">
      <dgm:prSet/>
      <dgm:spPr/>
      <dgm:t>
        <a:bodyPr/>
        <a:lstStyle/>
        <a:p>
          <a:endParaRPr lang="en-US"/>
        </a:p>
      </dgm:t>
    </dgm:pt>
    <dgm:pt modelId="{18BAFEED-09C5-490E-A5DC-7F080AF3590D}" type="sibTrans" cxnId="{6D19A870-BC0C-4B9F-9947-648173AC4581}">
      <dgm:prSet/>
      <dgm:spPr/>
      <dgm:t>
        <a:bodyPr/>
        <a:lstStyle/>
        <a:p>
          <a:endParaRPr lang="en-US"/>
        </a:p>
      </dgm:t>
    </dgm:pt>
    <dgm:pt modelId="{FEEAA43A-AD34-4299-93EB-D6C7C8BDAD93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ka-GE" b="1" dirty="0" smtClean="0">
              <a:solidFill>
                <a:srgbClr val="4E3F60"/>
              </a:solidFill>
            </a:rPr>
            <a:t>1.</a:t>
          </a:r>
          <a:r>
            <a:rPr lang="en-US" b="1" dirty="0" smtClean="0">
              <a:solidFill>
                <a:srgbClr val="4E3F60"/>
              </a:solidFill>
            </a:rPr>
            <a:t>2</a:t>
          </a:r>
          <a:r>
            <a:rPr lang="ka-GE" b="1" dirty="0" smtClean="0">
              <a:solidFill>
                <a:srgbClr val="4E3F60"/>
              </a:solidFill>
            </a:rPr>
            <a:t> </a:t>
          </a:r>
          <a:r>
            <a:rPr lang="ka-GE" dirty="0" smtClean="0">
              <a:solidFill>
                <a:srgbClr val="0A6A58"/>
              </a:solidFill>
            </a:rPr>
            <a:t>ჰოსპიტლების სელექტიური კონტრაქტირება</a:t>
          </a:r>
          <a:endParaRPr lang="en-US" dirty="0">
            <a:solidFill>
              <a:srgbClr val="0A6A58"/>
            </a:solidFill>
          </a:endParaRPr>
        </a:p>
      </dgm:t>
    </dgm:pt>
    <dgm:pt modelId="{A9E09C6A-5260-4642-AF26-B98074CFEC42}" type="parTrans" cxnId="{7FF42500-2E6D-4175-8379-FE22C1CAD96A}">
      <dgm:prSet/>
      <dgm:spPr/>
      <dgm:t>
        <a:bodyPr/>
        <a:lstStyle/>
        <a:p>
          <a:endParaRPr lang="en-US"/>
        </a:p>
      </dgm:t>
    </dgm:pt>
    <dgm:pt modelId="{1F8C5684-4028-4822-BC1E-1A8E19695CF0}" type="sibTrans" cxnId="{7FF42500-2E6D-4175-8379-FE22C1CAD96A}">
      <dgm:prSet/>
      <dgm:spPr/>
      <dgm:t>
        <a:bodyPr/>
        <a:lstStyle/>
        <a:p>
          <a:endParaRPr lang="en-US"/>
        </a:p>
      </dgm:t>
    </dgm:pt>
    <dgm:pt modelId="{44E42F76-80CE-49DF-8879-9637480DBA91}" type="pres">
      <dgm:prSet presAssocID="{8C7246E2-3161-4846-AF4B-85802D553CFC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21CE10B-C6AA-4DE3-B15B-57A9CA15390A}" type="pres">
      <dgm:prSet presAssocID="{29F116E1-AED5-459E-B2CE-B01D0F38D19F}" presName="root" presStyleCnt="0">
        <dgm:presLayoutVars>
          <dgm:chMax/>
          <dgm:chPref val="4"/>
        </dgm:presLayoutVars>
      </dgm:prSet>
      <dgm:spPr/>
    </dgm:pt>
    <dgm:pt modelId="{E3EBEDEA-1AD6-4A8F-947D-77F71DABDA73}" type="pres">
      <dgm:prSet presAssocID="{29F116E1-AED5-459E-B2CE-B01D0F38D19F}" presName="rootComposite" presStyleCnt="0">
        <dgm:presLayoutVars/>
      </dgm:prSet>
      <dgm:spPr/>
    </dgm:pt>
    <dgm:pt modelId="{BF4767CE-6FE3-4A53-A16E-5EE1F8C1779D}" type="pres">
      <dgm:prSet presAssocID="{29F116E1-AED5-459E-B2CE-B01D0F38D19F}" presName="rootText" presStyleLbl="node0" presStyleIdx="0" presStyleCnt="2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3516676F-70A9-4599-9224-70204ECEB032}" type="pres">
      <dgm:prSet presAssocID="{29F116E1-AED5-459E-B2CE-B01D0F38D19F}" presName="childShape" presStyleCnt="0">
        <dgm:presLayoutVars>
          <dgm:chMax val="0"/>
          <dgm:chPref val="0"/>
        </dgm:presLayoutVars>
      </dgm:prSet>
      <dgm:spPr/>
    </dgm:pt>
    <dgm:pt modelId="{6475CB86-C6A0-44EB-88D3-61B7BA740087}" type="pres">
      <dgm:prSet presAssocID="{02E55C4D-0CD7-4186-9DDB-F8B760B8E7E8}" presName="childComposite" presStyleCnt="0">
        <dgm:presLayoutVars>
          <dgm:chMax val="0"/>
          <dgm:chPref val="0"/>
        </dgm:presLayoutVars>
      </dgm:prSet>
      <dgm:spPr/>
    </dgm:pt>
    <dgm:pt modelId="{884ED00B-29B0-4EE3-B8A5-1342AE01C43E}" type="pres">
      <dgm:prSet presAssocID="{02E55C4D-0CD7-4186-9DDB-F8B760B8E7E8}" presName="Image" presStyleLbl="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3D400B1-C6CB-4583-ABEE-E9DCA7EECCFE}" type="pres">
      <dgm:prSet presAssocID="{02E55C4D-0CD7-4186-9DDB-F8B760B8E7E8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47604E-FA46-4510-9856-48939CDF39AE}" type="pres">
      <dgm:prSet presAssocID="{634FB83A-A74C-4B00-AB37-CE92E42EF0A6}" presName="childComposite" presStyleCnt="0">
        <dgm:presLayoutVars>
          <dgm:chMax val="0"/>
          <dgm:chPref val="0"/>
        </dgm:presLayoutVars>
      </dgm:prSet>
      <dgm:spPr/>
    </dgm:pt>
    <dgm:pt modelId="{4586A07A-FED6-42A7-B93D-682B84F6036C}" type="pres">
      <dgm:prSet presAssocID="{634FB83A-A74C-4B00-AB37-CE92E42EF0A6}" presName="Image" presStyleLbl="node1" presStyleIdx="1" presStyleCnt="2"/>
      <dgm:spPr>
        <a:solidFill>
          <a:srgbClr val="FAFADF"/>
        </a:solidFill>
        <a:ln>
          <a:noFill/>
        </a:ln>
      </dgm:spPr>
    </dgm:pt>
    <dgm:pt modelId="{BA4DB326-AB70-4A74-BBB6-DB6F444536F9}" type="pres">
      <dgm:prSet presAssocID="{634FB83A-A74C-4B00-AB37-CE92E42EF0A6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4F68FD-5A83-4726-91CD-4998B9B222C9}" type="pres">
      <dgm:prSet presAssocID="{FEEAA43A-AD34-4299-93EB-D6C7C8BDAD93}" presName="root" presStyleCnt="0">
        <dgm:presLayoutVars>
          <dgm:chMax/>
          <dgm:chPref val="4"/>
        </dgm:presLayoutVars>
      </dgm:prSet>
      <dgm:spPr/>
    </dgm:pt>
    <dgm:pt modelId="{034A137D-572E-4DF6-ADCC-FC09F4495DDC}" type="pres">
      <dgm:prSet presAssocID="{FEEAA43A-AD34-4299-93EB-D6C7C8BDAD93}" presName="rootComposite" presStyleCnt="0">
        <dgm:presLayoutVars/>
      </dgm:prSet>
      <dgm:spPr/>
    </dgm:pt>
    <dgm:pt modelId="{70804704-C182-44D8-90BA-4DB659FB6328}" type="pres">
      <dgm:prSet presAssocID="{FEEAA43A-AD34-4299-93EB-D6C7C8BDAD93}" presName="rootText" presStyleLbl="node0" presStyleIdx="1" presStyleCnt="2" custLinFactX="-9504" custLinFactY="166475" custLinFactNeighborX="-100000" custLinFactNeighborY="200000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CCC9F2AD-B886-466D-8CB0-5D6EF4F1DFD3}" type="pres">
      <dgm:prSet presAssocID="{FEEAA43A-AD34-4299-93EB-D6C7C8BDAD93}" presName="childShape" presStyleCnt="0">
        <dgm:presLayoutVars>
          <dgm:chMax val="0"/>
          <dgm:chPref val="0"/>
        </dgm:presLayoutVars>
      </dgm:prSet>
      <dgm:spPr/>
    </dgm:pt>
  </dgm:ptLst>
  <dgm:cxnLst>
    <dgm:cxn modelId="{A258B7C6-28D2-4DE9-9852-AB7C864CA5EE}" type="presOf" srcId="{02E55C4D-0CD7-4186-9DDB-F8B760B8E7E8}" destId="{93D400B1-C6CB-4583-ABEE-E9DCA7EECCFE}" srcOrd="0" destOrd="0" presId="urn:microsoft.com/office/officeart/2008/layout/PictureAccentList"/>
    <dgm:cxn modelId="{FA4CF454-65AF-4B70-9189-D7F9259520B3}" srcId="{8C7246E2-3161-4846-AF4B-85802D553CFC}" destId="{29F116E1-AED5-459E-B2CE-B01D0F38D19F}" srcOrd="0" destOrd="0" parTransId="{6DD9AD41-F04A-4C6F-86D6-6710CF52AA1E}" sibTransId="{EF5083AE-71CE-496E-B27D-95382B4679F9}"/>
    <dgm:cxn modelId="{DB954A46-A1A6-430B-9BC0-CC7FA80C71A6}" srcId="{29F116E1-AED5-459E-B2CE-B01D0F38D19F}" destId="{02E55C4D-0CD7-4186-9DDB-F8B760B8E7E8}" srcOrd="0" destOrd="0" parTransId="{29428D09-2FB7-4A3D-A375-9FAD6E6D9AD8}" sibTransId="{9A02B11B-9146-4978-90F7-51032F1A389A}"/>
    <dgm:cxn modelId="{7FF42500-2E6D-4175-8379-FE22C1CAD96A}" srcId="{8C7246E2-3161-4846-AF4B-85802D553CFC}" destId="{FEEAA43A-AD34-4299-93EB-D6C7C8BDAD93}" srcOrd="1" destOrd="0" parTransId="{A9E09C6A-5260-4642-AF26-B98074CFEC42}" sibTransId="{1F8C5684-4028-4822-BC1E-1A8E19695CF0}"/>
    <dgm:cxn modelId="{D9C4D161-8535-4284-9269-21438CCFFC52}" type="presOf" srcId="{8C7246E2-3161-4846-AF4B-85802D553CFC}" destId="{44E42F76-80CE-49DF-8879-9637480DBA91}" srcOrd="0" destOrd="0" presId="urn:microsoft.com/office/officeart/2008/layout/PictureAccentList"/>
    <dgm:cxn modelId="{2AB0FE7F-881B-4CCB-9F1E-C8A1EEC0FB11}" type="presOf" srcId="{FEEAA43A-AD34-4299-93EB-D6C7C8BDAD93}" destId="{70804704-C182-44D8-90BA-4DB659FB6328}" srcOrd="0" destOrd="0" presId="urn:microsoft.com/office/officeart/2008/layout/PictureAccentList"/>
    <dgm:cxn modelId="{AB4343BF-0895-44AF-B45B-EE4811B133A3}" type="presOf" srcId="{634FB83A-A74C-4B00-AB37-CE92E42EF0A6}" destId="{BA4DB326-AB70-4A74-BBB6-DB6F444536F9}" srcOrd="0" destOrd="0" presId="urn:microsoft.com/office/officeart/2008/layout/PictureAccentList"/>
    <dgm:cxn modelId="{6D19A870-BC0C-4B9F-9947-648173AC4581}" srcId="{29F116E1-AED5-459E-B2CE-B01D0F38D19F}" destId="{634FB83A-A74C-4B00-AB37-CE92E42EF0A6}" srcOrd="1" destOrd="0" parTransId="{ED1AD711-57A1-4FB7-8C26-EB7F8870CE17}" sibTransId="{18BAFEED-09C5-490E-A5DC-7F080AF3590D}"/>
    <dgm:cxn modelId="{38E131F2-541E-4C76-A457-DD95D6ABE1D1}" type="presOf" srcId="{29F116E1-AED5-459E-B2CE-B01D0F38D19F}" destId="{BF4767CE-6FE3-4A53-A16E-5EE1F8C1779D}" srcOrd="0" destOrd="0" presId="urn:microsoft.com/office/officeart/2008/layout/PictureAccentList"/>
    <dgm:cxn modelId="{7949C778-F6F1-40EE-8B08-A31DC88312EC}" type="presParOf" srcId="{44E42F76-80CE-49DF-8879-9637480DBA91}" destId="{721CE10B-C6AA-4DE3-B15B-57A9CA15390A}" srcOrd="0" destOrd="0" presId="urn:microsoft.com/office/officeart/2008/layout/PictureAccentList"/>
    <dgm:cxn modelId="{321E6DD6-C956-46F3-BB71-65683C24B51C}" type="presParOf" srcId="{721CE10B-C6AA-4DE3-B15B-57A9CA15390A}" destId="{E3EBEDEA-1AD6-4A8F-947D-77F71DABDA73}" srcOrd="0" destOrd="0" presId="urn:microsoft.com/office/officeart/2008/layout/PictureAccentList"/>
    <dgm:cxn modelId="{D823BEA1-A968-4138-BB7B-2496CFED8386}" type="presParOf" srcId="{E3EBEDEA-1AD6-4A8F-947D-77F71DABDA73}" destId="{BF4767CE-6FE3-4A53-A16E-5EE1F8C1779D}" srcOrd="0" destOrd="0" presId="urn:microsoft.com/office/officeart/2008/layout/PictureAccentList"/>
    <dgm:cxn modelId="{2A6DE850-7C64-411A-B2B2-A299E8A2C701}" type="presParOf" srcId="{721CE10B-C6AA-4DE3-B15B-57A9CA15390A}" destId="{3516676F-70A9-4599-9224-70204ECEB032}" srcOrd="1" destOrd="0" presId="urn:microsoft.com/office/officeart/2008/layout/PictureAccentList"/>
    <dgm:cxn modelId="{E49DA942-1431-41AB-ADD1-BBEEAFC0FD6F}" type="presParOf" srcId="{3516676F-70A9-4599-9224-70204ECEB032}" destId="{6475CB86-C6A0-44EB-88D3-61B7BA740087}" srcOrd="0" destOrd="0" presId="urn:microsoft.com/office/officeart/2008/layout/PictureAccentList"/>
    <dgm:cxn modelId="{AE1A0BD5-38F3-4CCB-8E97-90840E97BC8E}" type="presParOf" srcId="{6475CB86-C6A0-44EB-88D3-61B7BA740087}" destId="{884ED00B-29B0-4EE3-B8A5-1342AE01C43E}" srcOrd="0" destOrd="0" presId="urn:microsoft.com/office/officeart/2008/layout/PictureAccentList"/>
    <dgm:cxn modelId="{C1674AFC-8C0E-4EF8-BBF3-26EAECDB59BD}" type="presParOf" srcId="{6475CB86-C6A0-44EB-88D3-61B7BA740087}" destId="{93D400B1-C6CB-4583-ABEE-E9DCA7EECCFE}" srcOrd="1" destOrd="0" presId="urn:microsoft.com/office/officeart/2008/layout/PictureAccentList"/>
    <dgm:cxn modelId="{C30F6C21-C4FF-434A-AF06-93B14C9BE6D1}" type="presParOf" srcId="{3516676F-70A9-4599-9224-70204ECEB032}" destId="{9D47604E-FA46-4510-9856-48939CDF39AE}" srcOrd="1" destOrd="0" presId="urn:microsoft.com/office/officeart/2008/layout/PictureAccentList"/>
    <dgm:cxn modelId="{3D242F53-6D4A-4834-A18A-4E50E7544036}" type="presParOf" srcId="{9D47604E-FA46-4510-9856-48939CDF39AE}" destId="{4586A07A-FED6-42A7-B93D-682B84F6036C}" srcOrd="0" destOrd="0" presId="urn:microsoft.com/office/officeart/2008/layout/PictureAccentList"/>
    <dgm:cxn modelId="{A5E78A8D-925B-4D3C-83AC-3BD08BC32EAC}" type="presParOf" srcId="{9D47604E-FA46-4510-9856-48939CDF39AE}" destId="{BA4DB326-AB70-4A74-BBB6-DB6F444536F9}" srcOrd="1" destOrd="0" presId="urn:microsoft.com/office/officeart/2008/layout/PictureAccentList"/>
    <dgm:cxn modelId="{65CE2391-7BD9-4AA9-8DCD-BF1189B76BE4}" type="presParOf" srcId="{44E42F76-80CE-49DF-8879-9637480DBA91}" destId="{8F4F68FD-5A83-4726-91CD-4998B9B222C9}" srcOrd="1" destOrd="0" presId="urn:microsoft.com/office/officeart/2008/layout/PictureAccentList"/>
    <dgm:cxn modelId="{7AE29F29-A234-44D0-A2A0-E544C6263DDE}" type="presParOf" srcId="{8F4F68FD-5A83-4726-91CD-4998B9B222C9}" destId="{034A137D-572E-4DF6-ADCC-FC09F4495DDC}" srcOrd="0" destOrd="0" presId="urn:microsoft.com/office/officeart/2008/layout/PictureAccentList"/>
    <dgm:cxn modelId="{CE0A4D67-005F-42D4-9BD4-3FF7B1BCBCE9}" type="presParOf" srcId="{034A137D-572E-4DF6-ADCC-FC09F4495DDC}" destId="{70804704-C182-44D8-90BA-4DB659FB6328}" srcOrd="0" destOrd="0" presId="urn:microsoft.com/office/officeart/2008/layout/PictureAccentList"/>
    <dgm:cxn modelId="{995540DB-C945-4957-87ED-6A96988F962C}" type="presParOf" srcId="{8F4F68FD-5A83-4726-91CD-4998B9B222C9}" destId="{CCC9F2AD-B886-466D-8CB0-5D6EF4F1DFD3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7E9F6-AA9F-41CE-AA5A-9581FD610EC1}">
      <dsp:nvSpPr>
        <dsp:cNvPr id="0" name=""/>
        <dsp:cNvSpPr/>
      </dsp:nvSpPr>
      <dsp:spPr>
        <a:xfrm>
          <a:off x="4292435" y="2126846"/>
          <a:ext cx="2747515" cy="2376712"/>
        </a:xfrm>
        <a:prstGeom prst="hexagon">
          <a:avLst>
            <a:gd name="adj" fmla="val 28570"/>
            <a:gd name="vf" fmla="val 115470"/>
          </a:avLst>
        </a:prstGeom>
        <a:solidFill>
          <a:srgbClr val="CB777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bg1"/>
              </a:solidFill>
            </a:rPr>
            <a:t>დეფიციტი საყოველთაო ჯანდაცვის პროგრამის </a:t>
          </a:r>
          <a:r>
            <a:rPr lang="ka-GE" sz="1800" kern="1200" dirty="0" smtClean="0">
              <a:solidFill>
                <a:schemeClr val="bg1"/>
              </a:solidFill>
            </a:rPr>
            <a:t>ბიუჯეტში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4747737" y="2520701"/>
        <a:ext cx="1836911" cy="1589002"/>
      </dsp:txXfrm>
    </dsp:sp>
    <dsp:sp modelId="{7D3DF326-B9C3-4807-A03A-7403A578B86B}">
      <dsp:nvSpPr>
        <dsp:cNvPr id="0" name=""/>
        <dsp:cNvSpPr/>
      </dsp:nvSpPr>
      <dsp:spPr>
        <a:xfrm>
          <a:off x="6012907" y="1012614"/>
          <a:ext cx="1036629" cy="89319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DDC0E8-E83A-4BF1-BAAF-C6E22636249D}">
      <dsp:nvSpPr>
        <dsp:cNvPr id="0" name=""/>
        <dsp:cNvSpPr/>
      </dsp:nvSpPr>
      <dsp:spPr>
        <a:xfrm>
          <a:off x="4324585" y="114778"/>
          <a:ext cx="2693439" cy="1900227"/>
        </a:xfrm>
        <a:prstGeom prst="hexagon">
          <a:avLst>
            <a:gd name="adj" fmla="val 28570"/>
            <a:gd name="vf" fmla="val 115470"/>
          </a:avLst>
        </a:prstGeom>
        <a:solidFill>
          <a:srgbClr val="9A2280">
            <a:alpha val="52157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kern="1200" dirty="0" smtClean="0">
              <a:solidFill>
                <a:schemeClr val="bg1"/>
              </a:solidFill>
            </a:rPr>
            <a:t>ჰოსპიტალიზაციის </a:t>
          </a:r>
          <a:endParaRPr lang="en-US" sz="1600" kern="1200" dirty="0" smtClean="0">
            <a:solidFill>
              <a:schemeClr val="bg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>
              <a:solidFill>
                <a:schemeClr val="bg1"/>
              </a:solidFill>
            </a:rPr>
            <a:t>და გადაუდებელი  შემთხვევების მაღალი მაჩვენებელი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4730003" y="400801"/>
        <a:ext cx="1882603" cy="1328181"/>
      </dsp:txXfrm>
    </dsp:sp>
    <dsp:sp modelId="{DFFDABEF-EC7E-4526-9198-C1D41A14C98F}">
      <dsp:nvSpPr>
        <dsp:cNvPr id="0" name=""/>
        <dsp:cNvSpPr/>
      </dsp:nvSpPr>
      <dsp:spPr>
        <a:xfrm>
          <a:off x="7222734" y="2682410"/>
          <a:ext cx="1036629" cy="89319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58E859-1676-45D3-B489-287735922D45}">
      <dsp:nvSpPr>
        <dsp:cNvPr id="0" name=""/>
        <dsp:cNvSpPr/>
      </dsp:nvSpPr>
      <dsp:spPr>
        <a:xfrm>
          <a:off x="6650121" y="1271847"/>
          <a:ext cx="2445519" cy="2022397"/>
        </a:xfrm>
        <a:prstGeom prst="hexagon">
          <a:avLst>
            <a:gd name="adj" fmla="val 28570"/>
            <a:gd name="vf" fmla="val 115470"/>
          </a:avLst>
        </a:prstGeom>
        <a:solidFill>
          <a:srgbClr val="666699">
            <a:alpha val="8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>
              <a:solidFill>
                <a:schemeClr val="bg1"/>
              </a:solidFill>
            </a:rPr>
            <a:t>ჩატარებული მომსახურებების მიზნობრიობის სუსტი მონიტორინგი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7046514" y="1599656"/>
        <a:ext cx="1652733" cy="1366779"/>
      </dsp:txXfrm>
    </dsp:sp>
    <dsp:sp modelId="{891FE923-E179-419E-B3F5-0D1804C93AB6}">
      <dsp:nvSpPr>
        <dsp:cNvPr id="0" name=""/>
        <dsp:cNvSpPr/>
      </dsp:nvSpPr>
      <dsp:spPr>
        <a:xfrm>
          <a:off x="6382310" y="4567296"/>
          <a:ext cx="1036629" cy="89319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C70765-CEAE-4780-9FB3-0C72790227C5}">
      <dsp:nvSpPr>
        <dsp:cNvPr id="0" name=""/>
        <dsp:cNvSpPr/>
      </dsp:nvSpPr>
      <dsp:spPr>
        <a:xfrm>
          <a:off x="6545682" y="3541430"/>
          <a:ext cx="2381147" cy="1947871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bg1"/>
              </a:solidFill>
            </a:rPr>
            <a:t>მომსახურების საჭიროზე მეტი მოცულობით შესყიდვა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6929613" y="3855501"/>
        <a:ext cx="1613285" cy="1319729"/>
      </dsp:txXfrm>
    </dsp:sp>
    <dsp:sp modelId="{04AA5013-2E12-44A2-A707-A935C03AC2DA}">
      <dsp:nvSpPr>
        <dsp:cNvPr id="0" name=""/>
        <dsp:cNvSpPr/>
      </dsp:nvSpPr>
      <dsp:spPr>
        <a:xfrm>
          <a:off x="4297548" y="4762954"/>
          <a:ext cx="1036629" cy="89319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D85BB0-03BD-4E88-9E08-229301DECCC5}">
      <dsp:nvSpPr>
        <dsp:cNvPr id="0" name=""/>
        <dsp:cNvSpPr/>
      </dsp:nvSpPr>
      <dsp:spPr>
        <a:xfrm>
          <a:off x="4334357" y="4695126"/>
          <a:ext cx="2491023" cy="1947871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bg1"/>
              </a:solidFill>
            </a:rPr>
            <a:t>ნეონატალური, კარდიო და აემერჯენს მომსახურების ხარისხი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4727444" y="5002503"/>
        <a:ext cx="1704849" cy="1333117"/>
      </dsp:txXfrm>
    </dsp:sp>
    <dsp:sp modelId="{97100225-3C47-4CD2-ADF6-699333A942CF}">
      <dsp:nvSpPr>
        <dsp:cNvPr id="0" name=""/>
        <dsp:cNvSpPr/>
      </dsp:nvSpPr>
      <dsp:spPr>
        <a:xfrm>
          <a:off x="3067908" y="3093828"/>
          <a:ext cx="1036629" cy="893193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82BB7F-32E7-4FC0-A006-30D5AB177F68}">
      <dsp:nvSpPr>
        <dsp:cNvPr id="0" name=""/>
        <dsp:cNvSpPr/>
      </dsp:nvSpPr>
      <dsp:spPr>
        <a:xfrm>
          <a:off x="2470983" y="3542770"/>
          <a:ext cx="2251569" cy="1947871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>
              <a:solidFill>
                <a:schemeClr val="bg1"/>
              </a:solidFill>
            </a:rPr>
            <a:t>პერსონალის არაეფექტური განაწილება და დატვირთვა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2844116" y="3865574"/>
        <a:ext cx="1505303" cy="1302263"/>
      </dsp:txXfrm>
    </dsp:sp>
    <dsp:sp modelId="{528C4947-1234-43D0-9B9C-80C86EE06F59}">
      <dsp:nvSpPr>
        <dsp:cNvPr id="0" name=""/>
        <dsp:cNvSpPr/>
      </dsp:nvSpPr>
      <dsp:spPr>
        <a:xfrm>
          <a:off x="2470983" y="1183480"/>
          <a:ext cx="2251569" cy="1947871"/>
        </a:xfrm>
        <a:prstGeom prst="hexagon">
          <a:avLst>
            <a:gd name="adj" fmla="val 28570"/>
            <a:gd name="vf" fmla="val 115470"/>
          </a:avLst>
        </a:prstGeom>
        <a:solidFill>
          <a:srgbClr val="C68C52">
            <a:alpha val="6549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>
              <a:solidFill>
                <a:schemeClr val="bg1"/>
              </a:solidFill>
            </a:rPr>
            <a:t>სუსტი პირველადი ჯანდაცვა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2844116" y="1506284"/>
        <a:ext cx="1505303" cy="13022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4767CE-6FE3-4A53-A16E-5EE1F8C1779D}">
      <dsp:nvSpPr>
        <dsp:cNvPr id="0" name=""/>
        <dsp:cNvSpPr/>
      </dsp:nvSpPr>
      <dsp:spPr>
        <a:xfrm>
          <a:off x="1466" y="1466537"/>
          <a:ext cx="5721058" cy="574881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4E3F60"/>
              </a:solidFill>
            </a:rPr>
            <a:t>1.</a:t>
          </a:r>
          <a:r>
            <a:rPr lang="en-US" sz="1600" b="1" kern="1200" dirty="0" smtClean="0">
              <a:solidFill>
                <a:srgbClr val="4E3F60"/>
              </a:solidFill>
            </a:rPr>
            <a:t>1</a:t>
          </a:r>
          <a:r>
            <a:rPr lang="ka-GE" sz="1600" b="1" kern="1200" dirty="0" smtClean="0">
              <a:solidFill>
                <a:srgbClr val="4E3F60"/>
              </a:solidFill>
            </a:rPr>
            <a:t> </a:t>
          </a:r>
          <a:r>
            <a:rPr lang="ka-GE" sz="1600" kern="1200" dirty="0" smtClean="0">
              <a:solidFill>
                <a:srgbClr val="0A6A58"/>
              </a:solidFill>
            </a:rPr>
            <a:t>ტარიფიკაცია-520-ე დადგენილების სრულად ამოქმედება ყველა ნოზოლოგიისთვის</a:t>
          </a:r>
          <a:endParaRPr lang="en-US" sz="1600" kern="1200" dirty="0">
            <a:solidFill>
              <a:srgbClr val="0A6A58"/>
            </a:solidFill>
          </a:endParaRPr>
        </a:p>
      </dsp:txBody>
      <dsp:txXfrm>
        <a:off x="18304" y="1483375"/>
        <a:ext cx="5687382" cy="541205"/>
      </dsp:txXfrm>
    </dsp:sp>
    <dsp:sp modelId="{884ED00B-29B0-4EE3-B8A5-1342AE01C43E}">
      <dsp:nvSpPr>
        <dsp:cNvPr id="0" name=""/>
        <dsp:cNvSpPr/>
      </dsp:nvSpPr>
      <dsp:spPr>
        <a:xfrm>
          <a:off x="1466" y="2144897"/>
          <a:ext cx="574881" cy="574881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D400B1-C6CB-4583-ABEE-E9DCA7EECCFE}">
      <dsp:nvSpPr>
        <dsp:cNvPr id="0" name=""/>
        <dsp:cNvSpPr/>
      </dsp:nvSpPr>
      <dsp:spPr>
        <a:xfrm>
          <a:off x="610841" y="2144897"/>
          <a:ext cx="5111683" cy="574881"/>
        </a:xfrm>
        <a:prstGeom prst="roundRect">
          <a:avLst>
            <a:gd name="adj" fmla="val 1667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>
              <a:solidFill>
                <a:srgbClr val="0A6A58"/>
              </a:solidFill>
            </a:rPr>
            <a:t>ფასწარმოქმნის </a:t>
          </a:r>
          <a:r>
            <a:rPr lang="ka-GE" sz="1500" kern="1200" dirty="0" smtClean="0">
              <a:solidFill>
                <a:srgbClr val="0A6A58"/>
              </a:solidFill>
            </a:rPr>
            <a:t>მეთოდოლოგია</a:t>
          </a:r>
          <a:r>
            <a:rPr lang="en-US" sz="1500" kern="1200" dirty="0" smtClean="0">
              <a:solidFill>
                <a:srgbClr val="0A6A58"/>
              </a:solidFill>
            </a:rPr>
            <a:t> </a:t>
          </a:r>
          <a:r>
            <a:rPr lang="ka-GE" sz="1500" kern="1200" dirty="0" smtClean="0">
              <a:solidFill>
                <a:srgbClr val="0A6A58"/>
              </a:solidFill>
            </a:rPr>
            <a:t>-</a:t>
          </a:r>
          <a:r>
            <a:rPr lang="en-US" sz="1500" kern="1200" dirty="0" smtClean="0">
              <a:solidFill>
                <a:srgbClr val="0A6A58"/>
              </a:solidFill>
            </a:rPr>
            <a:t> </a:t>
          </a:r>
          <a:r>
            <a:rPr lang="ka-GE" sz="1500" kern="1200" dirty="0" smtClean="0">
              <a:solidFill>
                <a:srgbClr val="0A6A58"/>
              </a:solidFill>
            </a:rPr>
            <a:t>უკვე </a:t>
          </a:r>
          <a:r>
            <a:rPr lang="ka-GE" sz="1500" kern="1200" dirty="0" smtClean="0">
              <a:solidFill>
                <a:srgbClr val="0A6A58"/>
              </a:solidFill>
            </a:rPr>
            <a:t>შემუშავებულია</a:t>
          </a:r>
          <a:endParaRPr lang="en-US" sz="1500" kern="1200" dirty="0">
            <a:solidFill>
              <a:srgbClr val="0A6A58"/>
            </a:solidFill>
          </a:endParaRPr>
        </a:p>
      </dsp:txBody>
      <dsp:txXfrm>
        <a:off x="638909" y="2172965"/>
        <a:ext cx="5055547" cy="518745"/>
      </dsp:txXfrm>
    </dsp:sp>
    <dsp:sp modelId="{4586A07A-FED6-42A7-B93D-682B84F6036C}">
      <dsp:nvSpPr>
        <dsp:cNvPr id="0" name=""/>
        <dsp:cNvSpPr/>
      </dsp:nvSpPr>
      <dsp:spPr>
        <a:xfrm>
          <a:off x="1466" y="2788764"/>
          <a:ext cx="574881" cy="574881"/>
        </a:xfrm>
        <a:prstGeom prst="roundRect">
          <a:avLst>
            <a:gd name="adj" fmla="val 16670"/>
          </a:avLst>
        </a:prstGeom>
        <a:solidFill>
          <a:srgbClr val="FAFADF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4DB326-AB70-4A74-BBB6-DB6F444536F9}">
      <dsp:nvSpPr>
        <dsp:cNvPr id="0" name=""/>
        <dsp:cNvSpPr/>
      </dsp:nvSpPr>
      <dsp:spPr>
        <a:xfrm>
          <a:off x="610841" y="2788764"/>
          <a:ext cx="5111683" cy="574881"/>
        </a:xfrm>
        <a:prstGeom prst="roundRect">
          <a:avLst>
            <a:gd name="adj" fmla="val 16670"/>
          </a:avLst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>
              <a:solidFill>
                <a:srgbClr val="0A6A58"/>
              </a:solidFill>
            </a:rPr>
            <a:t>პროგრამული დათვლა </a:t>
          </a:r>
          <a:endParaRPr lang="en-US" sz="1500" kern="1200" dirty="0"/>
        </a:p>
      </dsp:txBody>
      <dsp:txXfrm>
        <a:off x="638909" y="2816832"/>
        <a:ext cx="5055547" cy="518745"/>
      </dsp:txXfrm>
    </dsp:sp>
    <dsp:sp modelId="{70804704-C182-44D8-90BA-4DB659FB6328}">
      <dsp:nvSpPr>
        <dsp:cNvPr id="0" name=""/>
        <dsp:cNvSpPr/>
      </dsp:nvSpPr>
      <dsp:spPr>
        <a:xfrm>
          <a:off x="29843" y="3573334"/>
          <a:ext cx="5721058" cy="574881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4E3F60"/>
              </a:solidFill>
            </a:rPr>
            <a:t>1.</a:t>
          </a:r>
          <a:r>
            <a:rPr lang="en-US" sz="1600" b="1" kern="1200" dirty="0" smtClean="0">
              <a:solidFill>
                <a:srgbClr val="4E3F60"/>
              </a:solidFill>
            </a:rPr>
            <a:t>2</a:t>
          </a:r>
          <a:r>
            <a:rPr lang="ka-GE" sz="1600" b="1" kern="1200" dirty="0" smtClean="0">
              <a:solidFill>
                <a:srgbClr val="4E3F60"/>
              </a:solidFill>
            </a:rPr>
            <a:t> </a:t>
          </a:r>
          <a:r>
            <a:rPr lang="ka-GE" sz="1600" kern="1200" dirty="0" smtClean="0">
              <a:solidFill>
                <a:srgbClr val="0A6A58"/>
              </a:solidFill>
            </a:rPr>
            <a:t>ჰოსპიტლების სელექტიური კონტრაქტირება</a:t>
          </a:r>
          <a:endParaRPr lang="en-US" sz="1600" kern="1200" dirty="0">
            <a:solidFill>
              <a:srgbClr val="0A6A58"/>
            </a:solidFill>
          </a:endParaRPr>
        </a:p>
      </dsp:txBody>
      <dsp:txXfrm>
        <a:off x="46681" y="3590172"/>
        <a:ext cx="5687382" cy="541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2FF55-4D9D-479E-A8B3-A795D2E73949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5DC49-A172-4E57-9401-37594A9C8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63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5DC49-A172-4E57-9401-37594A9C8D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14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7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2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3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0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2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2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3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53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68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6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4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CE7E8-3AA3-42FE-AB18-6330DF64E3EE}" type="datetimeFigureOut">
              <a:rPr lang="en-US" smtClean="0"/>
              <a:t>19-Dec-19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9FFB2-9DD1-4C3E-B3D0-A9734943F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31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16"/>
            <a:ext cx="12192000" cy="68600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3247" y="1898115"/>
            <a:ext cx="7265505" cy="2624447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rgbClr val="065359"/>
                </a:solidFill>
              </a:rPr>
              <a:t>ჯანდაცვის სისტემის გამოწვევები და დაგეგმილი ნაბიჯები</a:t>
            </a:r>
            <a:br>
              <a:rPr lang="ka-GE" sz="3600" dirty="0" smtClean="0">
                <a:solidFill>
                  <a:srgbClr val="065359"/>
                </a:solidFill>
              </a:rPr>
            </a:br>
            <a:endParaRPr lang="en-US" sz="1800" dirty="0">
              <a:solidFill>
                <a:srgbClr val="06535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97348" y="6221895"/>
            <a:ext cx="2643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>
                <a:solidFill>
                  <a:schemeClr val="bg1"/>
                </a:solidFill>
              </a:rPr>
              <a:t>2019-2020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929" y="254183"/>
            <a:ext cx="2601671" cy="76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68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>
          <a:xfrm>
            <a:off x="8688287" y="4762197"/>
            <a:ext cx="3503714" cy="649960"/>
          </a:xfrm>
          <a:prstGeom prst="rect">
            <a:avLst/>
          </a:prstGeom>
          <a:solidFill>
            <a:srgbClr val="6DAF2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1" y="947616"/>
            <a:ext cx="9378854" cy="658863"/>
          </a:xfrm>
          <a:prstGeom prst="rect">
            <a:avLst/>
          </a:prstGeom>
          <a:solidFill>
            <a:srgbClr val="F4EE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423800" y="1907613"/>
            <a:ext cx="2270408" cy="649960"/>
          </a:xfrm>
          <a:prstGeom prst="rect">
            <a:avLst/>
          </a:prstGeom>
          <a:solidFill>
            <a:srgbClr val="EA3D1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735425" y="2849993"/>
            <a:ext cx="2402488" cy="649960"/>
          </a:xfrm>
          <a:prstGeom prst="rect">
            <a:avLst/>
          </a:prstGeom>
          <a:solidFill>
            <a:srgbClr val="188ED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8062781" y="3803562"/>
            <a:ext cx="2599840" cy="649960"/>
          </a:xfrm>
          <a:prstGeom prst="rect">
            <a:avLst/>
          </a:prstGeom>
          <a:solidFill>
            <a:srgbClr val="73166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5" name="Parallelogram 84"/>
          <p:cNvSpPr/>
          <p:nvPr/>
        </p:nvSpPr>
        <p:spPr>
          <a:xfrm>
            <a:off x="7418081" y="1606479"/>
            <a:ext cx="1958783" cy="311625"/>
          </a:xfrm>
          <a:prstGeom prst="parallelogram">
            <a:avLst>
              <a:gd name="adj" fmla="val 222143"/>
            </a:avLst>
          </a:prstGeom>
          <a:solidFill>
            <a:srgbClr val="D0CB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6" name="Parallelogram 85"/>
          <p:cNvSpPr/>
          <p:nvPr/>
        </p:nvSpPr>
        <p:spPr>
          <a:xfrm>
            <a:off x="7735425" y="2554912"/>
            <a:ext cx="1958783" cy="311625"/>
          </a:xfrm>
          <a:prstGeom prst="parallelogram">
            <a:avLst>
              <a:gd name="adj" fmla="val 222143"/>
            </a:avLst>
          </a:prstGeom>
          <a:solidFill>
            <a:srgbClr val="EA3D15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7" name="Parallelogram 86"/>
          <p:cNvSpPr/>
          <p:nvPr/>
        </p:nvSpPr>
        <p:spPr>
          <a:xfrm>
            <a:off x="8047050" y="3496506"/>
            <a:ext cx="1958783" cy="311625"/>
          </a:xfrm>
          <a:prstGeom prst="parallelogram">
            <a:avLst>
              <a:gd name="adj" fmla="val 222143"/>
            </a:avLst>
          </a:prstGeom>
          <a:solidFill>
            <a:srgbClr val="188ED6">
              <a:lumMod val="7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0D0DA7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77733" y="16072"/>
            <a:ext cx="11514268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dirty="0">
                <a:solidFill>
                  <a:schemeClr val="bg1"/>
                </a:solidFill>
              </a:rPr>
              <a:t>სასწრაფო დახმარების პროგრამული მართვა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144966" y="87083"/>
            <a:ext cx="9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7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Snip Diagonal Corner Rectangle 9"/>
          <p:cNvSpPr/>
          <p:nvPr/>
        </p:nvSpPr>
        <p:spPr>
          <a:xfrm>
            <a:off x="967584" y="5412157"/>
            <a:ext cx="4262280" cy="1057192"/>
          </a:xfrm>
          <a:prstGeom prst="snip2DiagRect">
            <a:avLst/>
          </a:prstGeom>
          <a:solidFill>
            <a:srgbClr val="0D0D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64094" y="5672093"/>
            <a:ext cx="292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bg1"/>
                </a:solidFill>
              </a:rPr>
              <a:t>დაწყების თარიღი: </a:t>
            </a:r>
            <a:r>
              <a:rPr lang="ka-GE" sz="1400" b="1" dirty="0" smtClean="0">
                <a:solidFill>
                  <a:schemeClr val="bg1"/>
                </a:solidFill>
              </a:rPr>
              <a:t>01.01.2020</a:t>
            </a:r>
            <a:endParaRPr lang="ka-GE" sz="1400" b="1" dirty="0">
              <a:solidFill>
                <a:schemeClr val="bg1"/>
              </a:solidFill>
            </a:endParaRPr>
          </a:p>
          <a:p>
            <a:r>
              <a:rPr lang="ka-GE" sz="1400" b="1" dirty="0">
                <a:solidFill>
                  <a:schemeClr val="bg1"/>
                </a:solidFill>
              </a:rPr>
              <a:t>პირველადი შედეგი: </a:t>
            </a:r>
            <a:r>
              <a:rPr lang="ka-GE" sz="1400" b="1" dirty="0" smtClean="0">
                <a:solidFill>
                  <a:schemeClr val="bg1"/>
                </a:solidFill>
              </a:rPr>
              <a:t>01.06.2020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2" name="Google Shape;12476;p53"/>
          <p:cNvGrpSpPr/>
          <p:nvPr/>
        </p:nvGrpSpPr>
        <p:grpSpPr>
          <a:xfrm>
            <a:off x="1438335" y="5669745"/>
            <a:ext cx="615001" cy="499283"/>
            <a:chOff x="6083810" y="1547297"/>
            <a:chExt cx="382819" cy="310788"/>
          </a:xfrm>
          <a:solidFill>
            <a:schemeClr val="bg1"/>
          </a:solidFill>
        </p:grpSpPr>
        <p:sp>
          <p:nvSpPr>
            <p:cNvPr id="13" name="Google Shape;12477;p53"/>
            <p:cNvSpPr/>
            <p:nvPr/>
          </p:nvSpPr>
          <p:spPr>
            <a:xfrm>
              <a:off x="6083810" y="1547297"/>
              <a:ext cx="382819" cy="310788"/>
            </a:xfrm>
            <a:custGeom>
              <a:avLst/>
              <a:gdLst/>
              <a:ahLst/>
              <a:cxnLst/>
              <a:rect l="l" t="t" r="r" b="b"/>
              <a:pathLst>
                <a:path w="12027" h="9764" extrusionOk="0">
                  <a:moveTo>
                    <a:pt x="1834" y="334"/>
                  </a:moveTo>
                  <a:cubicBezTo>
                    <a:pt x="1834" y="334"/>
                    <a:pt x="1846" y="334"/>
                    <a:pt x="1846" y="358"/>
                  </a:cubicBezTo>
                  <a:lnTo>
                    <a:pt x="1846" y="1108"/>
                  </a:lnTo>
                  <a:cubicBezTo>
                    <a:pt x="1846" y="1108"/>
                    <a:pt x="1846" y="1132"/>
                    <a:pt x="1834" y="1132"/>
                  </a:cubicBezTo>
                  <a:lnTo>
                    <a:pt x="1465" y="1132"/>
                  </a:lnTo>
                  <a:cubicBezTo>
                    <a:pt x="1465" y="1132"/>
                    <a:pt x="1453" y="1132"/>
                    <a:pt x="1453" y="1108"/>
                  </a:cubicBezTo>
                  <a:lnTo>
                    <a:pt x="1453" y="358"/>
                  </a:lnTo>
                  <a:lnTo>
                    <a:pt x="1834" y="334"/>
                  </a:lnTo>
                  <a:close/>
                  <a:moveTo>
                    <a:pt x="10502" y="334"/>
                  </a:moveTo>
                  <a:cubicBezTo>
                    <a:pt x="10502" y="334"/>
                    <a:pt x="10514" y="334"/>
                    <a:pt x="10514" y="358"/>
                  </a:cubicBezTo>
                  <a:lnTo>
                    <a:pt x="10514" y="1108"/>
                  </a:lnTo>
                  <a:cubicBezTo>
                    <a:pt x="10514" y="1108"/>
                    <a:pt x="10514" y="1132"/>
                    <a:pt x="10502" y="1132"/>
                  </a:cubicBezTo>
                  <a:lnTo>
                    <a:pt x="10133" y="1132"/>
                  </a:lnTo>
                  <a:cubicBezTo>
                    <a:pt x="10133" y="1132"/>
                    <a:pt x="10109" y="1132"/>
                    <a:pt x="10109" y="1108"/>
                  </a:cubicBezTo>
                  <a:lnTo>
                    <a:pt x="10109" y="358"/>
                  </a:lnTo>
                  <a:lnTo>
                    <a:pt x="10502" y="334"/>
                  </a:lnTo>
                  <a:close/>
                  <a:moveTo>
                    <a:pt x="11229" y="1096"/>
                  </a:moveTo>
                  <a:cubicBezTo>
                    <a:pt x="11443" y="1096"/>
                    <a:pt x="11621" y="1274"/>
                    <a:pt x="11621" y="1477"/>
                  </a:cubicBezTo>
                  <a:lnTo>
                    <a:pt x="11621" y="9013"/>
                  </a:lnTo>
                  <a:cubicBezTo>
                    <a:pt x="11645" y="9240"/>
                    <a:pt x="11467" y="9406"/>
                    <a:pt x="11264" y="9406"/>
                  </a:cubicBezTo>
                  <a:lnTo>
                    <a:pt x="727" y="9406"/>
                  </a:lnTo>
                  <a:cubicBezTo>
                    <a:pt x="513" y="9406"/>
                    <a:pt x="334" y="9228"/>
                    <a:pt x="334" y="9013"/>
                  </a:cubicBezTo>
                  <a:lnTo>
                    <a:pt x="334" y="1477"/>
                  </a:lnTo>
                  <a:cubicBezTo>
                    <a:pt x="334" y="1274"/>
                    <a:pt x="513" y="1096"/>
                    <a:pt x="727" y="1096"/>
                  </a:cubicBezTo>
                  <a:lnTo>
                    <a:pt x="1108" y="1096"/>
                  </a:lnTo>
                  <a:lnTo>
                    <a:pt x="1108" y="1108"/>
                  </a:lnTo>
                  <a:cubicBezTo>
                    <a:pt x="1108" y="1322"/>
                    <a:pt x="1275" y="1465"/>
                    <a:pt x="1465" y="1465"/>
                  </a:cubicBezTo>
                  <a:lnTo>
                    <a:pt x="1834" y="1465"/>
                  </a:lnTo>
                  <a:cubicBezTo>
                    <a:pt x="2049" y="1465"/>
                    <a:pt x="2192" y="1298"/>
                    <a:pt x="2192" y="1108"/>
                  </a:cubicBezTo>
                  <a:lnTo>
                    <a:pt x="2192" y="1096"/>
                  </a:lnTo>
                  <a:lnTo>
                    <a:pt x="9752" y="1096"/>
                  </a:lnTo>
                  <a:lnTo>
                    <a:pt x="9752" y="1108"/>
                  </a:lnTo>
                  <a:cubicBezTo>
                    <a:pt x="9752" y="1322"/>
                    <a:pt x="9919" y="1465"/>
                    <a:pt x="10109" y="1465"/>
                  </a:cubicBezTo>
                  <a:lnTo>
                    <a:pt x="10490" y="1465"/>
                  </a:lnTo>
                  <a:cubicBezTo>
                    <a:pt x="10693" y="1465"/>
                    <a:pt x="10848" y="1298"/>
                    <a:pt x="10848" y="1108"/>
                  </a:cubicBezTo>
                  <a:lnTo>
                    <a:pt x="10848" y="1096"/>
                  </a:lnTo>
                  <a:close/>
                  <a:moveTo>
                    <a:pt x="1489" y="0"/>
                  </a:moveTo>
                  <a:cubicBezTo>
                    <a:pt x="1287" y="0"/>
                    <a:pt x="1132" y="155"/>
                    <a:pt x="1132" y="358"/>
                  </a:cubicBezTo>
                  <a:lnTo>
                    <a:pt x="1132" y="739"/>
                  </a:lnTo>
                  <a:lnTo>
                    <a:pt x="751" y="739"/>
                  </a:lnTo>
                  <a:cubicBezTo>
                    <a:pt x="346" y="739"/>
                    <a:pt x="1" y="1072"/>
                    <a:pt x="1" y="1489"/>
                  </a:cubicBezTo>
                  <a:lnTo>
                    <a:pt x="1" y="9013"/>
                  </a:lnTo>
                  <a:cubicBezTo>
                    <a:pt x="1" y="9418"/>
                    <a:pt x="334" y="9764"/>
                    <a:pt x="751" y="9764"/>
                  </a:cubicBezTo>
                  <a:lnTo>
                    <a:pt x="11288" y="9764"/>
                  </a:lnTo>
                  <a:cubicBezTo>
                    <a:pt x="11693" y="9764"/>
                    <a:pt x="12026" y="9430"/>
                    <a:pt x="12026" y="9013"/>
                  </a:cubicBezTo>
                  <a:lnTo>
                    <a:pt x="12026" y="1489"/>
                  </a:lnTo>
                  <a:cubicBezTo>
                    <a:pt x="12002" y="1084"/>
                    <a:pt x="11657" y="739"/>
                    <a:pt x="11264" y="739"/>
                  </a:cubicBezTo>
                  <a:lnTo>
                    <a:pt x="10871" y="739"/>
                  </a:lnTo>
                  <a:lnTo>
                    <a:pt x="10871" y="358"/>
                  </a:lnTo>
                  <a:cubicBezTo>
                    <a:pt x="10871" y="143"/>
                    <a:pt x="10705" y="0"/>
                    <a:pt x="10514" y="0"/>
                  </a:cubicBezTo>
                  <a:lnTo>
                    <a:pt x="10145" y="0"/>
                  </a:lnTo>
                  <a:cubicBezTo>
                    <a:pt x="9931" y="0"/>
                    <a:pt x="9788" y="155"/>
                    <a:pt x="9788" y="358"/>
                  </a:cubicBezTo>
                  <a:lnTo>
                    <a:pt x="9788" y="739"/>
                  </a:lnTo>
                  <a:lnTo>
                    <a:pt x="2227" y="739"/>
                  </a:lnTo>
                  <a:lnTo>
                    <a:pt x="2227" y="358"/>
                  </a:lnTo>
                  <a:cubicBezTo>
                    <a:pt x="2227" y="143"/>
                    <a:pt x="2061" y="0"/>
                    <a:pt x="1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2478;p53"/>
            <p:cNvSpPr/>
            <p:nvPr/>
          </p:nvSpPr>
          <p:spPr>
            <a:xfrm>
              <a:off x="6106950" y="1606787"/>
              <a:ext cx="334661" cy="11395"/>
            </a:xfrm>
            <a:custGeom>
              <a:avLst/>
              <a:gdLst/>
              <a:ahLst/>
              <a:cxnLst/>
              <a:rect l="l" t="t" r="r" b="b"/>
              <a:pathLst>
                <a:path w="10514" h="358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86"/>
                    <a:pt x="72" y="358"/>
                    <a:pt x="179" y="358"/>
                  </a:cubicBezTo>
                  <a:lnTo>
                    <a:pt x="10335" y="358"/>
                  </a:lnTo>
                  <a:cubicBezTo>
                    <a:pt x="10442" y="358"/>
                    <a:pt x="10513" y="286"/>
                    <a:pt x="10513" y="179"/>
                  </a:cubicBezTo>
                  <a:cubicBezTo>
                    <a:pt x="10513" y="72"/>
                    <a:pt x="10442" y="1"/>
                    <a:pt x="1033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479;p53"/>
            <p:cNvSpPr/>
            <p:nvPr/>
          </p:nvSpPr>
          <p:spPr>
            <a:xfrm>
              <a:off x="6124743" y="1655296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79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480;p53"/>
            <p:cNvSpPr/>
            <p:nvPr/>
          </p:nvSpPr>
          <p:spPr>
            <a:xfrm>
              <a:off x="6208520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83" y="1"/>
                    <a:pt x="0" y="72"/>
                    <a:pt x="0" y="179"/>
                  </a:cubicBezTo>
                  <a:cubicBezTo>
                    <a:pt x="0" y="275"/>
                    <a:pt x="83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8" y="275"/>
                    <a:pt x="1488" y="179"/>
                  </a:cubicBezTo>
                  <a:cubicBezTo>
                    <a:pt x="1488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81;p53"/>
            <p:cNvSpPr/>
            <p:nvPr/>
          </p:nvSpPr>
          <p:spPr>
            <a:xfrm>
              <a:off x="6376391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9" y="275"/>
                    <a:pt x="1489" y="179"/>
                  </a:cubicBezTo>
                  <a:cubicBezTo>
                    <a:pt x="1489" y="72"/>
                    <a:pt x="1417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482;p53"/>
            <p:cNvSpPr/>
            <p:nvPr/>
          </p:nvSpPr>
          <p:spPr>
            <a:xfrm>
              <a:off x="6124743" y="1703041"/>
              <a:ext cx="47427" cy="11427"/>
            </a:xfrm>
            <a:custGeom>
              <a:avLst/>
              <a:gdLst/>
              <a:ahLst/>
              <a:cxnLst/>
              <a:rect l="l" t="t" r="r" b="b"/>
              <a:pathLst>
                <a:path w="1490" h="359" extrusionOk="0">
                  <a:moveTo>
                    <a:pt x="179" y="1"/>
                  </a:moveTo>
                  <a:cubicBezTo>
                    <a:pt x="72" y="1"/>
                    <a:pt x="1" y="72"/>
                    <a:pt x="1" y="180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80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483;p53"/>
            <p:cNvSpPr/>
            <p:nvPr/>
          </p:nvSpPr>
          <p:spPr>
            <a:xfrm>
              <a:off x="6292646" y="1703041"/>
              <a:ext cx="47395" cy="11427"/>
            </a:xfrm>
            <a:custGeom>
              <a:avLst/>
              <a:gdLst/>
              <a:ahLst/>
              <a:cxnLst/>
              <a:rect l="l" t="t" r="r" b="b"/>
              <a:pathLst>
                <a:path w="1489" h="359" extrusionOk="0">
                  <a:moveTo>
                    <a:pt x="179" y="1"/>
                  </a:moveTo>
                  <a:cubicBezTo>
                    <a:pt x="72" y="1"/>
                    <a:pt x="0" y="72"/>
                    <a:pt x="0" y="180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05" y="358"/>
                    <a:pt x="1489" y="275"/>
                    <a:pt x="1489" y="180"/>
                  </a:cubicBezTo>
                  <a:cubicBezTo>
                    <a:pt x="1489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484;p53"/>
            <p:cNvSpPr/>
            <p:nvPr/>
          </p:nvSpPr>
          <p:spPr>
            <a:xfrm>
              <a:off x="6124743" y="1750818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8" y="357"/>
                    <a:pt x="1489" y="286"/>
                    <a:pt x="1489" y="179"/>
                  </a:cubicBezTo>
                  <a:cubicBezTo>
                    <a:pt x="1489" y="72"/>
                    <a:pt x="1406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485;p53"/>
            <p:cNvSpPr/>
            <p:nvPr/>
          </p:nvSpPr>
          <p:spPr>
            <a:xfrm>
              <a:off x="6208520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486;p53"/>
            <p:cNvSpPr/>
            <p:nvPr/>
          </p:nvSpPr>
          <p:spPr>
            <a:xfrm>
              <a:off x="6376391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487;p53"/>
            <p:cNvSpPr/>
            <p:nvPr/>
          </p:nvSpPr>
          <p:spPr>
            <a:xfrm>
              <a:off x="6208520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88;p53"/>
            <p:cNvSpPr/>
            <p:nvPr/>
          </p:nvSpPr>
          <p:spPr>
            <a:xfrm>
              <a:off x="6292646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cubicBezTo>
                    <a:pt x="0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05" y="357"/>
                    <a:pt x="1489" y="286"/>
                    <a:pt x="1489" y="179"/>
                  </a:cubicBezTo>
                  <a:cubicBezTo>
                    <a:pt x="1489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89;p53"/>
            <p:cNvSpPr/>
            <p:nvPr/>
          </p:nvSpPr>
          <p:spPr>
            <a:xfrm>
              <a:off x="6376391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90;p53"/>
            <p:cNvSpPr/>
            <p:nvPr/>
          </p:nvSpPr>
          <p:spPr>
            <a:xfrm>
              <a:off x="6207756" y="1690723"/>
              <a:ext cx="48923" cy="35108"/>
            </a:xfrm>
            <a:custGeom>
              <a:avLst/>
              <a:gdLst/>
              <a:ahLst/>
              <a:cxnLst/>
              <a:rect l="l" t="t" r="r" b="b"/>
              <a:pathLst>
                <a:path w="1537" h="1103" extrusionOk="0">
                  <a:moveTo>
                    <a:pt x="1328" y="1"/>
                  </a:moveTo>
                  <a:cubicBezTo>
                    <a:pt x="1283" y="1"/>
                    <a:pt x="1239" y="19"/>
                    <a:pt x="1203" y="55"/>
                  </a:cubicBezTo>
                  <a:lnTo>
                    <a:pt x="584" y="686"/>
                  </a:lnTo>
                  <a:lnTo>
                    <a:pt x="322" y="436"/>
                  </a:lnTo>
                  <a:cubicBezTo>
                    <a:pt x="286" y="394"/>
                    <a:pt x="241" y="373"/>
                    <a:pt x="197" y="373"/>
                  </a:cubicBezTo>
                  <a:cubicBezTo>
                    <a:pt x="152" y="373"/>
                    <a:pt x="107" y="394"/>
                    <a:pt x="72" y="436"/>
                  </a:cubicBezTo>
                  <a:cubicBezTo>
                    <a:pt x="0" y="507"/>
                    <a:pt x="0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2" y="1102"/>
                    <a:pt x="560" y="1102"/>
                  </a:cubicBezTo>
                  <a:cubicBezTo>
                    <a:pt x="607" y="1102"/>
                    <a:pt x="655" y="1078"/>
                    <a:pt x="679" y="1055"/>
                  </a:cubicBezTo>
                  <a:lnTo>
                    <a:pt x="1441" y="293"/>
                  </a:lnTo>
                  <a:cubicBezTo>
                    <a:pt x="1536" y="233"/>
                    <a:pt x="1536" y="138"/>
                    <a:pt x="1453" y="55"/>
                  </a:cubicBezTo>
                  <a:cubicBezTo>
                    <a:pt x="1417" y="19"/>
                    <a:pt x="1372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91;p53"/>
            <p:cNvSpPr/>
            <p:nvPr/>
          </p:nvSpPr>
          <p:spPr>
            <a:xfrm>
              <a:off x="6376009" y="1690723"/>
              <a:ext cx="48159" cy="35108"/>
            </a:xfrm>
            <a:custGeom>
              <a:avLst/>
              <a:gdLst/>
              <a:ahLst/>
              <a:cxnLst/>
              <a:rect l="l" t="t" r="r" b="b"/>
              <a:pathLst>
                <a:path w="1513" h="1103" extrusionOk="0">
                  <a:moveTo>
                    <a:pt x="1328" y="1"/>
                  </a:moveTo>
                  <a:cubicBezTo>
                    <a:pt x="1284" y="1"/>
                    <a:pt x="1239" y="19"/>
                    <a:pt x="1203" y="55"/>
                  </a:cubicBezTo>
                  <a:lnTo>
                    <a:pt x="572" y="686"/>
                  </a:lnTo>
                  <a:lnTo>
                    <a:pt x="322" y="436"/>
                  </a:lnTo>
                  <a:cubicBezTo>
                    <a:pt x="286" y="394"/>
                    <a:pt x="242" y="373"/>
                    <a:pt x="197" y="373"/>
                  </a:cubicBezTo>
                  <a:cubicBezTo>
                    <a:pt x="152" y="373"/>
                    <a:pt x="108" y="394"/>
                    <a:pt x="72" y="436"/>
                  </a:cubicBezTo>
                  <a:cubicBezTo>
                    <a:pt x="1" y="507"/>
                    <a:pt x="1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3" y="1102"/>
                    <a:pt x="560" y="1102"/>
                  </a:cubicBezTo>
                  <a:cubicBezTo>
                    <a:pt x="608" y="1102"/>
                    <a:pt x="644" y="1078"/>
                    <a:pt x="679" y="1055"/>
                  </a:cubicBezTo>
                  <a:lnTo>
                    <a:pt x="1441" y="293"/>
                  </a:lnTo>
                  <a:cubicBezTo>
                    <a:pt x="1513" y="233"/>
                    <a:pt x="1513" y="138"/>
                    <a:pt x="1453" y="55"/>
                  </a:cubicBezTo>
                  <a:cubicBezTo>
                    <a:pt x="1417" y="19"/>
                    <a:pt x="1373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492;p53"/>
            <p:cNvSpPr/>
            <p:nvPr/>
          </p:nvSpPr>
          <p:spPr>
            <a:xfrm>
              <a:off x="6291500" y="1738595"/>
              <a:ext cx="48923" cy="34981"/>
            </a:xfrm>
            <a:custGeom>
              <a:avLst/>
              <a:gdLst/>
              <a:ahLst/>
              <a:cxnLst/>
              <a:rect l="l" t="t" r="r" b="b"/>
              <a:pathLst>
                <a:path w="1537" h="1099" extrusionOk="0">
                  <a:moveTo>
                    <a:pt x="1334" y="0"/>
                  </a:moveTo>
                  <a:cubicBezTo>
                    <a:pt x="1289" y="0"/>
                    <a:pt x="1245" y="21"/>
                    <a:pt x="1203" y="63"/>
                  </a:cubicBezTo>
                  <a:lnTo>
                    <a:pt x="584" y="682"/>
                  </a:lnTo>
                  <a:lnTo>
                    <a:pt x="322" y="432"/>
                  </a:lnTo>
                  <a:cubicBezTo>
                    <a:pt x="286" y="396"/>
                    <a:pt x="242" y="378"/>
                    <a:pt x="197" y="378"/>
                  </a:cubicBezTo>
                  <a:cubicBezTo>
                    <a:pt x="152" y="378"/>
                    <a:pt x="108" y="396"/>
                    <a:pt x="72" y="432"/>
                  </a:cubicBezTo>
                  <a:cubicBezTo>
                    <a:pt x="1" y="503"/>
                    <a:pt x="1" y="610"/>
                    <a:pt x="72" y="682"/>
                  </a:cubicBezTo>
                  <a:lnTo>
                    <a:pt x="441" y="1051"/>
                  </a:lnTo>
                  <a:cubicBezTo>
                    <a:pt x="477" y="1087"/>
                    <a:pt x="524" y="1098"/>
                    <a:pt x="560" y="1098"/>
                  </a:cubicBezTo>
                  <a:cubicBezTo>
                    <a:pt x="608" y="1098"/>
                    <a:pt x="655" y="1087"/>
                    <a:pt x="679" y="1051"/>
                  </a:cubicBezTo>
                  <a:lnTo>
                    <a:pt x="1441" y="301"/>
                  </a:lnTo>
                  <a:cubicBezTo>
                    <a:pt x="1536" y="241"/>
                    <a:pt x="1536" y="134"/>
                    <a:pt x="1465" y="63"/>
                  </a:cubicBezTo>
                  <a:cubicBezTo>
                    <a:pt x="1423" y="21"/>
                    <a:pt x="1379" y="0"/>
                    <a:pt x="1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93;p53"/>
            <p:cNvSpPr/>
            <p:nvPr/>
          </p:nvSpPr>
          <p:spPr>
            <a:xfrm>
              <a:off x="6123629" y="1786627"/>
              <a:ext cx="48891" cy="34695"/>
            </a:xfrm>
            <a:custGeom>
              <a:avLst/>
              <a:gdLst/>
              <a:ahLst/>
              <a:cxnLst/>
              <a:rect l="l" t="t" r="r" b="b"/>
              <a:pathLst>
                <a:path w="1536" h="1090" extrusionOk="0">
                  <a:moveTo>
                    <a:pt x="1340" y="0"/>
                  </a:moveTo>
                  <a:cubicBezTo>
                    <a:pt x="1295" y="0"/>
                    <a:pt x="1250" y="18"/>
                    <a:pt x="1215" y="54"/>
                  </a:cubicBezTo>
                  <a:lnTo>
                    <a:pt x="583" y="673"/>
                  </a:lnTo>
                  <a:lnTo>
                    <a:pt x="333" y="423"/>
                  </a:lnTo>
                  <a:cubicBezTo>
                    <a:pt x="298" y="387"/>
                    <a:pt x="253" y="369"/>
                    <a:pt x="208" y="369"/>
                  </a:cubicBezTo>
                  <a:cubicBezTo>
                    <a:pt x="164" y="369"/>
                    <a:pt x="119" y="387"/>
                    <a:pt x="83" y="423"/>
                  </a:cubicBezTo>
                  <a:cubicBezTo>
                    <a:pt x="0" y="494"/>
                    <a:pt x="0" y="601"/>
                    <a:pt x="83" y="673"/>
                  </a:cubicBezTo>
                  <a:lnTo>
                    <a:pt x="453" y="1042"/>
                  </a:lnTo>
                  <a:cubicBezTo>
                    <a:pt x="476" y="1078"/>
                    <a:pt x="524" y="1090"/>
                    <a:pt x="572" y="1090"/>
                  </a:cubicBezTo>
                  <a:cubicBezTo>
                    <a:pt x="619" y="1090"/>
                    <a:pt x="655" y="1078"/>
                    <a:pt x="691" y="1042"/>
                  </a:cubicBezTo>
                  <a:lnTo>
                    <a:pt x="1453" y="292"/>
                  </a:lnTo>
                  <a:cubicBezTo>
                    <a:pt x="1536" y="232"/>
                    <a:pt x="1536" y="125"/>
                    <a:pt x="1465" y="54"/>
                  </a:cubicBezTo>
                  <a:cubicBezTo>
                    <a:pt x="1429" y="18"/>
                    <a:pt x="1384" y="0"/>
                    <a:pt x="13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94;p53"/>
            <p:cNvSpPr/>
            <p:nvPr/>
          </p:nvSpPr>
          <p:spPr>
            <a:xfrm>
              <a:off x="6291500" y="1642978"/>
              <a:ext cx="48923" cy="34727"/>
            </a:xfrm>
            <a:custGeom>
              <a:avLst/>
              <a:gdLst/>
              <a:ahLst/>
              <a:cxnLst/>
              <a:rect l="l" t="t" r="r" b="b"/>
              <a:pathLst>
                <a:path w="1537" h="1091" extrusionOk="0">
                  <a:moveTo>
                    <a:pt x="1334" y="1"/>
                  </a:moveTo>
                  <a:cubicBezTo>
                    <a:pt x="1289" y="1"/>
                    <a:pt x="1245" y="19"/>
                    <a:pt x="1203" y="54"/>
                  </a:cubicBezTo>
                  <a:lnTo>
                    <a:pt x="584" y="673"/>
                  </a:lnTo>
                  <a:lnTo>
                    <a:pt x="322" y="423"/>
                  </a:lnTo>
                  <a:cubicBezTo>
                    <a:pt x="286" y="388"/>
                    <a:pt x="242" y="370"/>
                    <a:pt x="197" y="370"/>
                  </a:cubicBezTo>
                  <a:cubicBezTo>
                    <a:pt x="152" y="370"/>
                    <a:pt x="108" y="388"/>
                    <a:pt x="72" y="423"/>
                  </a:cubicBezTo>
                  <a:cubicBezTo>
                    <a:pt x="1" y="495"/>
                    <a:pt x="1" y="602"/>
                    <a:pt x="72" y="673"/>
                  </a:cubicBezTo>
                  <a:lnTo>
                    <a:pt x="441" y="1054"/>
                  </a:lnTo>
                  <a:cubicBezTo>
                    <a:pt x="477" y="1078"/>
                    <a:pt x="524" y="1090"/>
                    <a:pt x="560" y="1090"/>
                  </a:cubicBezTo>
                  <a:cubicBezTo>
                    <a:pt x="608" y="1090"/>
                    <a:pt x="655" y="1078"/>
                    <a:pt x="679" y="1054"/>
                  </a:cubicBezTo>
                  <a:lnTo>
                    <a:pt x="1441" y="292"/>
                  </a:lnTo>
                  <a:cubicBezTo>
                    <a:pt x="1536" y="233"/>
                    <a:pt x="1536" y="114"/>
                    <a:pt x="1465" y="54"/>
                  </a:cubicBezTo>
                  <a:cubicBezTo>
                    <a:pt x="1423" y="19"/>
                    <a:pt x="1379" y="1"/>
                    <a:pt x="13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336571" y="2707295"/>
            <a:ext cx="74292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0D0DA7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0D0DA7"/>
                </a:solidFill>
              </a:rPr>
              <a:t>:</a:t>
            </a:r>
            <a:endParaRPr lang="ka-GE" b="1" dirty="0" smtClean="0">
              <a:solidFill>
                <a:srgbClr val="0D0DA7"/>
              </a:solidFill>
            </a:endParaRPr>
          </a:p>
          <a:p>
            <a:endParaRPr lang="ka-GE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პაციენტების სწორი და ეფექტური განაწილება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ჯანმრთელობის მდგომარეობის ადეკვატური </a:t>
            </a: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    დახმარების </a:t>
            </a: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მიღება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რეფერალის საჭიროების შემცირება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დანახარჯების შემცირება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2" name="Google Shape;3986;p49"/>
          <p:cNvSpPr/>
          <p:nvPr/>
        </p:nvSpPr>
        <p:spPr>
          <a:xfrm>
            <a:off x="798096" y="2554316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0D0D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798096" y="939237"/>
            <a:ext cx="77826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0D0DA7"/>
                </a:solidFill>
              </a:rPr>
              <a:t>კრიტერიუმების შემუშავება, სასწაფო დახმარების მიერ თუ რომელ კლინიკებში უნდა განაწილდნენ კონკრეტული საჭიროების მქონე პაციენტები. </a:t>
            </a:r>
          </a:p>
          <a:p>
            <a:pPr algn="ctr"/>
            <a:endParaRPr lang="en-US" sz="1600" dirty="0">
              <a:solidFill>
                <a:srgbClr val="0D0DA7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418081" y="2036843"/>
            <a:ext cx="22761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კლინიკის სიმძლავრე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8062781" y="3956830"/>
            <a:ext cx="2660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მომსახურების მოცულობა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606216" y="2994413"/>
            <a:ext cx="2660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bg1"/>
                </a:solidFill>
              </a:rPr>
              <a:t>ტექნიკური მზაობა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8890384" y="4796305"/>
            <a:ext cx="3099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bg1"/>
                </a:solidFill>
              </a:rPr>
              <a:t>პეროსონალის სრულფასოვანი შემადგენლობა</a:t>
            </a:r>
          </a:p>
        </p:txBody>
      </p:sp>
      <p:sp>
        <p:nvSpPr>
          <p:cNvPr id="92" name="Parallelogram 91"/>
          <p:cNvSpPr/>
          <p:nvPr/>
        </p:nvSpPr>
        <p:spPr>
          <a:xfrm>
            <a:off x="8703838" y="4453603"/>
            <a:ext cx="1958783" cy="311625"/>
          </a:xfrm>
          <a:prstGeom prst="parallelogram">
            <a:avLst>
              <a:gd name="adj" fmla="val 222143"/>
            </a:avLst>
          </a:prstGeom>
          <a:solidFill>
            <a:srgbClr val="5B115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52194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77733" y="16072"/>
            <a:ext cx="11514268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dirty="0">
                <a:solidFill>
                  <a:schemeClr val="bg1"/>
                </a:solidFill>
              </a:rPr>
              <a:t>მომსახურების დაფინანსების ვადების ცვლილება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144966" y="87083"/>
            <a:ext cx="9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8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Snip Diagonal Corner Rectangle 9"/>
          <p:cNvSpPr/>
          <p:nvPr/>
        </p:nvSpPr>
        <p:spPr>
          <a:xfrm>
            <a:off x="7497593" y="5308418"/>
            <a:ext cx="4262280" cy="1057192"/>
          </a:xfrm>
          <a:prstGeom prst="snip2DiagRect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594103" y="5568354"/>
            <a:ext cx="292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bg1"/>
                </a:solidFill>
              </a:rPr>
              <a:t>დაწყების თარიღი: </a:t>
            </a:r>
            <a:r>
              <a:rPr lang="ka-GE" sz="1400" b="1" dirty="0" smtClean="0">
                <a:solidFill>
                  <a:schemeClr val="bg1"/>
                </a:solidFill>
              </a:rPr>
              <a:t>01.01.2020</a:t>
            </a:r>
            <a:endParaRPr lang="ka-GE" sz="1400" b="1" dirty="0">
              <a:solidFill>
                <a:schemeClr val="bg1"/>
              </a:solidFill>
            </a:endParaRPr>
          </a:p>
          <a:p>
            <a:r>
              <a:rPr lang="ka-GE" sz="1400" b="1" dirty="0">
                <a:solidFill>
                  <a:schemeClr val="bg1"/>
                </a:solidFill>
              </a:rPr>
              <a:t>პირველადი შედეგი: </a:t>
            </a:r>
            <a:r>
              <a:rPr lang="ka-GE" sz="1400" b="1" dirty="0" smtClean="0">
                <a:solidFill>
                  <a:schemeClr val="bg1"/>
                </a:solidFill>
              </a:rPr>
              <a:t>01.05.2020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2" name="Google Shape;12476;p53"/>
          <p:cNvGrpSpPr/>
          <p:nvPr/>
        </p:nvGrpSpPr>
        <p:grpSpPr>
          <a:xfrm>
            <a:off x="7968344" y="5566006"/>
            <a:ext cx="615001" cy="499283"/>
            <a:chOff x="6083810" y="1547297"/>
            <a:chExt cx="382819" cy="310788"/>
          </a:xfrm>
          <a:solidFill>
            <a:schemeClr val="bg1"/>
          </a:solidFill>
        </p:grpSpPr>
        <p:sp>
          <p:nvSpPr>
            <p:cNvPr id="13" name="Google Shape;12477;p53"/>
            <p:cNvSpPr/>
            <p:nvPr/>
          </p:nvSpPr>
          <p:spPr>
            <a:xfrm>
              <a:off x="6083810" y="1547297"/>
              <a:ext cx="382819" cy="310788"/>
            </a:xfrm>
            <a:custGeom>
              <a:avLst/>
              <a:gdLst/>
              <a:ahLst/>
              <a:cxnLst/>
              <a:rect l="l" t="t" r="r" b="b"/>
              <a:pathLst>
                <a:path w="12027" h="9764" extrusionOk="0">
                  <a:moveTo>
                    <a:pt x="1834" y="334"/>
                  </a:moveTo>
                  <a:cubicBezTo>
                    <a:pt x="1834" y="334"/>
                    <a:pt x="1846" y="334"/>
                    <a:pt x="1846" y="358"/>
                  </a:cubicBezTo>
                  <a:lnTo>
                    <a:pt x="1846" y="1108"/>
                  </a:lnTo>
                  <a:cubicBezTo>
                    <a:pt x="1846" y="1108"/>
                    <a:pt x="1846" y="1132"/>
                    <a:pt x="1834" y="1132"/>
                  </a:cubicBezTo>
                  <a:lnTo>
                    <a:pt x="1465" y="1132"/>
                  </a:lnTo>
                  <a:cubicBezTo>
                    <a:pt x="1465" y="1132"/>
                    <a:pt x="1453" y="1132"/>
                    <a:pt x="1453" y="1108"/>
                  </a:cubicBezTo>
                  <a:lnTo>
                    <a:pt x="1453" y="358"/>
                  </a:lnTo>
                  <a:lnTo>
                    <a:pt x="1834" y="334"/>
                  </a:lnTo>
                  <a:close/>
                  <a:moveTo>
                    <a:pt x="10502" y="334"/>
                  </a:moveTo>
                  <a:cubicBezTo>
                    <a:pt x="10502" y="334"/>
                    <a:pt x="10514" y="334"/>
                    <a:pt x="10514" y="358"/>
                  </a:cubicBezTo>
                  <a:lnTo>
                    <a:pt x="10514" y="1108"/>
                  </a:lnTo>
                  <a:cubicBezTo>
                    <a:pt x="10514" y="1108"/>
                    <a:pt x="10514" y="1132"/>
                    <a:pt x="10502" y="1132"/>
                  </a:cubicBezTo>
                  <a:lnTo>
                    <a:pt x="10133" y="1132"/>
                  </a:lnTo>
                  <a:cubicBezTo>
                    <a:pt x="10133" y="1132"/>
                    <a:pt x="10109" y="1132"/>
                    <a:pt x="10109" y="1108"/>
                  </a:cubicBezTo>
                  <a:lnTo>
                    <a:pt x="10109" y="358"/>
                  </a:lnTo>
                  <a:lnTo>
                    <a:pt x="10502" y="334"/>
                  </a:lnTo>
                  <a:close/>
                  <a:moveTo>
                    <a:pt x="11229" y="1096"/>
                  </a:moveTo>
                  <a:cubicBezTo>
                    <a:pt x="11443" y="1096"/>
                    <a:pt x="11621" y="1274"/>
                    <a:pt x="11621" y="1477"/>
                  </a:cubicBezTo>
                  <a:lnTo>
                    <a:pt x="11621" y="9013"/>
                  </a:lnTo>
                  <a:cubicBezTo>
                    <a:pt x="11645" y="9240"/>
                    <a:pt x="11467" y="9406"/>
                    <a:pt x="11264" y="9406"/>
                  </a:cubicBezTo>
                  <a:lnTo>
                    <a:pt x="727" y="9406"/>
                  </a:lnTo>
                  <a:cubicBezTo>
                    <a:pt x="513" y="9406"/>
                    <a:pt x="334" y="9228"/>
                    <a:pt x="334" y="9013"/>
                  </a:cubicBezTo>
                  <a:lnTo>
                    <a:pt x="334" y="1477"/>
                  </a:lnTo>
                  <a:cubicBezTo>
                    <a:pt x="334" y="1274"/>
                    <a:pt x="513" y="1096"/>
                    <a:pt x="727" y="1096"/>
                  </a:cubicBezTo>
                  <a:lnTo>
                    <a:pt x="1108" y="1096"/>
                  </a:lnTo>
                  <a:lnTo>
                    <a:pt x="1108" y="1108"/>
                  </a:lnTo>
                  <a:cubicBezTo>
                    <a:pt x="1108" y="1322"/>
                    <a:pt x="1275" y="1465"/>
                    <a:pt x="1465" y="1465"/>
                  </a:cubicBezTo>
                  <a:lnTo>
                    <a:pt x="1834" y="1465"/>
                  </a:lnTo>
                  <a:cubicBezTo>
                    <a:pt x="2049" y="1465"/>
                    <a:pt x="2192" y="1298"/>
                    <a:pt x="2192" y="1108"/>
                  </a:cubicBezTo>
                  <a:lnTo>
                    <a:pt x="2192" y="1096"/>
                  </a:lnTo>
                  <a:lnTo>
                    <a:pt x="9752" y="1096"/>
                  </a:lnTo>
                  <a:lnTo>
                    <a:pt x="9752" y="1108"/>
                  </a:lnTo>
                  <a:cubicBezTo>
                    <a:pt x="9752" y="1322"/>
                    <a:pt x="9919" y="1465"/>
                    <a:pt x="10109" y="1465"/>
                  </a:cubicBezTo>
                  <a:lnTo>
                    <a:pt x="10490" y="1465"/>
                  </a:lnTo>
                  <a:cubicBezTo>
                    <a:pt x="10693" y="1465"/>
                    <a:pt x="10848" y="1298"/>
                    <a:pt x="10848" y="1108"/>
                  </a:cubicBezTo>
                  <a:lnTo>
                    <a:pt x="10848" y="1096"/>
                  </a:lnTo>
                  <a:close/>
                  <a:moveTo>
                    <a:pt x="1489" y="0"/>
                  </a:moveTo>
                  <a:cubicBezTo>
                    <a:pt x="1287" y="0"/>
                    <a:pt x="1132" y="155"/>
                    <a:pt x="1132" y="358"/>
                  </a:cubicBezTo>
                  <a:lnTo>
                    <a:pt x="1132" y="739"/>
                  </a:lnTo>
                  <a:lnTo>
                    <a:pt x="751" y="739"/>
                  </a:lnTo>
                  <a:cubicBezTo>
                    <a:pt x="346" y="739"/>
                    <a:pt x="1" y="1072"/>
                    <a:pt x="1" y="1489"/>
                  </a:cubicBezTo>
                  <a:lnTo>
                    <a:pt x="1" y="9013"/>
                  </a:lnTo>
                  <a:cubicBezTo>
                    <a:pt x="1" y="9418"/>
                    <a:pt x="334" y="9764"/>
                    <a:pt x="751" y="9764"/>
                  </a:cubicBezTo>
                  <a:lnTo>
                    <a:pt x="11288" y="9764"/>
                  </a:lnTo>
                  <a:cubicBezTo>
                    <a:pt x="11693" y="9764"/>
                    <a:pt x="12026" y="9430"/>
                    <a:pt x="12026" y="9013"/>
                  </a:cubicBezTo>
                  <a:lnTo>
                    <a:pt x="12026" y="1489"/>
                  </a:lnTo>
                  <a:cubicBezTo>
                    <a:pt x="12002" y="1084"/>
                    <a:pt x="11657" y="739"/>
                    <a:pt x="11264" y="739"/>
                  </a:cubicBezTo>
                  <a:lnTo>
                    <a:pt x="10871" y="739"/>
                  </a:lnTo>
                  <a:lnTo>
                    <a:pt x="10871" y="358"/>
                  </a:lnTo>
                  <a:cubicBezTo>
                    <a:pt x="10871" y="143"/>
                    <a:pt x="10705" y="0"/>
                    <a:pt x="10514" y="0"/>
                  </a:cubicBezTo>
                  <a:lnTo>
                    <a:pt x="10145" y="0"/>
                  </a:lnTo>
                  <a:cubicBezTo>
                    <a:pt x="9931" y="0"/>
                    <a:pt x="9788" y="155"/>
                    <a:pt x="9788" y="358"/>
                  </a:cubicBezTo>
                  <a:lnTo>
                    <a:pt x="9788" y="739"/>
                  </a:lnTo>
                  <a:lnTo>
                    <a:pt x="2227" y="739"/>
                  </a:lnTo>
                  <a:lnTo>
                    <a:pt x="2227" y="358"/>
                  </a:lnTo>
                  <a:cubicBezTo>
                    <a:pt x="2227" y="143"/>
                    <a:pt x="2061" y="0"/>
                    <a:pt x="1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2478;p53"/>
            <p:cNvSpPr/>
            <p:nvPr/>
          </p:nvSpPr>
          <p:spPr>
            <a:xfrm>
              <a:off x="6106950" y="1606787"/>
              <a:ext cx="334661" cy="11395"/>
            </a:xfrm>
            <a:custGeom>
              <a:avLst/>
              <a:gdLst/>
              <a:ahLst/>
              <a:cxnLst/>
              <a:rect l="l" t="t" r="r" b="b"/>
              <a:pathLst>
                <a:path w="10514" h="358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86"/>
                    <a:pt x="72" y="358"/>
                    <a:pt x="179" y="358"/>
                  </a:cubicBezTo>
                  <a:lnTo>
                    <a:pt x="10335" y="358"/>
                  </a:lnTo>
                  <a:cubicBezTo>
                    <a:pt x="10442" y="358"/>
                    <a:pt x="10513" y="286"/>
                    <a:pt x="10513" y="179"/>
                  </a:cubicBezTo>
                  <a:cubicBezTo>
                    <a:pt x="10513" y="72"/>
                    <a:pt x="10442" y="1"/>
                    <a:pt x="1033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479;p53"/>
            <p:cNvSpPr/>
            <p:nvPr/>
          </p:nvSpPr>
          <p:spPr>
            <a:xfrm>
              <a:off x="6124743" y="1655296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79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480;p53"/>
            <p:cNvSpPr/>
            <p:nvPr/>
          </p:nvSpPr>
          <p:spPr>
            <a:xfrm>
              <a:off x="6208520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83" y="1"/>
                    <a:pt x="0" y="72"/>
                    <a:pt x="0" y="179"/>
                  </a:cubicBezTo>
                  <a:cubicBezTo>
                    <a:pt x="0" y="275"/>
                    <a:pt x="83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8" y="275"/>
                    <a:pt x="1488" y="179"/>
                  </a:cubicBezTo>
                  <a:cubicBezTo>
                    <a:pt x="1488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81;p53"/>
            <p:cNvSpPr/>
            <p:nvPr/>
          </p:nvSpPr>
          <p:spPr>
            <a:xfrm>
              <a:off x="6376391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9" y="275"/>
                    <a:pt x="1489" y="179"/>
                  </a:cubicBezTo>
                  <a:cubicBezTo>
                    <a:pt x="1489" y="72"/>
                    <a:pt x="1417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482;p53"/>
            <p:cNvSpPr/>
            <p:nvPr/>
          </p:nvSpPr>
          <p:spPr>
            <a:xfrm>
              <a:off x="6124743" y="1703041"/>
              <a:ext cx="47427" cy="11427"/>
            </a:xfrm>
            <a:custGeom>
              <a:avLst/>
              <a:gdLst/>
              <a:ahLst/>
              <a:cxnLst/>
              <a:rect l="l" t="t" r="r" b="b"/>
              <a:pathLst>
                <a:path w="1490" h="359" extrusionOk="0">
                  <a:moveTo>
                    <a:pt x="179" y="1"/>
                  </a:moveTo>
                  <a:cubicBezTo>
                    <a:pt x="72" y="1"/>
                    <a:pt x="1" y="72"/>
                    <a:pt x="1" y="180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80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483;p53"/>
            <p:cNvSpPr/>
            <p:nvPr/>
          </p:nvSpPr>
          <p:spPr>
            <a:xfrm>
              <a:off x="6292646" y="1703041"/>
              <a:ext cx="47395" cy="11427"/>
            </a:xfrm>
            <a:custGeom>
              <a:avLst/>
              <a:gdLst/>
              <a:ahLst/>
              <a:cxnLst/>
              <a:rect l="l" t="t" r="r" b="b"/>
              <a:pathLst>
                <a:path w="1489" h="359" extrusionOk="0">
                  <a:moveTo>
                    <a:pt x="179" y="1"/>
                  </a:moveTo>
                  <a:cubicBezTo>
                    <a:pt x="72" y="1"/>
                    <a:pt x="0" y="72"/>
                    <a:pt x="0" y="180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05" y="358"/>
                    <a:pt x="1489" y="275"/>
                    <a:pt x="1489" y="180"/>
                  </a:cubicBezTo>
                  <a:cubicBezTo>
                    <a:pt x="1489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484;p53"/>
            <p:cNvSpPr/>
            <p:nvPr/>
          </p:nvSpPr>
          <p:spPr>
            <a:xfrm>
              <a:off x="6124743" y="1750818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8" y="357"/>
                    <a:pt x="1489" y="286"/>
                    <a:pt x="1489" y="179"/>
                  </a:cubicBezTo>
                  <a:cubicBezTo>
                    <a:pt x="1489" y="72"/>
                    <a:pt x="1406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485;p53"/>
            <p:cNvSpPr/>
            <p:nvPr/>
          </p:nvSpPr>
          <p:spPr>
            <a:xfrm>
              <a:off x="6208520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486;p53"/>
            <p:cNvSpPr/>
            <p:nvPr/>
          </p:nvSpPr>
          <p:spPr>
            <a:xfrm>
              <a:off x="6376391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487;p53"/>
            <p:cNvSpPr/>
            <p:nvPr/>
          </p:nvSpPr>
          <p:spPr>
            <a:xfrm>
              <a:off x="6208520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88;p53"/>
            <p:cNvSpPr/>
            <p:nvPr/>
          </p:nvSpPr>
          <p:spPr>
            <a:xfrm>
              <a:off x="6292646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cubicBezTo>
                    <a:pt x="0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05" y="357"/>
                    <a:pt x="1489" y="286"/>
                    <a:pt x="1489" y="179"/>
                  </a:cubicBezTo>
                  <a:cubicBezTo>
                    <a:pt x="1489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89;p53"/>
            <p:cNvSpPr/>
            <p:nvPr/>
          </p:nvSpPr>
          <p:spPr>
            <a:xfrm>
              <a:off x="6376391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90;p53"/>
            <p:cNvSpPr/>
            <p:nvPr/>
          </p:nvSpPr>
          <p:spPr>
            <a:xfrm>
              <a:off x="6207756" y="1690723"/>
              <a:ext cx="48923" cy="35108"/>
            </a:xfrm>
            <a:custGeom>
              <a:avLst/>
              <a:gdLst/>
              <a:ahLst/>
              <a:cxnLst/>
              <a:rect l="l" t="t" r="r" b="b"/>
              <a:pathLst>
                <a:path w="1537" h="1103" extrusionOk="0">
                  <a:moveTo>
                    <a:pt x="1328" y="1"/>
                  </a:moveTo>
                  <a:cubicBezTo>
                    <a:pt x="1283" y="1"/>
                    <a:pt x="1239" y="19"/>
                    <a:pt x="1203" y="55"/>
                  </a:cubicBezTo>
                  <a:lnTo>
                    <a:pt x="584" y="686"/>
                  </a:lnTo>
                  <a:lnTo>
                    <a:pt x="322" y="436"/>
                  </a:lnTo>
                  <a:cubicBezTo>
                    <a:pt x="286" y="394"/>
                    <a:pt x="241" y="373"/>
                    <a:pt x="197" y="373"/>
                  </a:cubicBezTo>
                  <a:cubicBezTo>
                    <a:pt x="152" y="373"/>
                    <a:pt x="107" y="394"/>
                    <a:pt x="72" y="436"/>
                  </a:cubicBezTo>
                  <a:cubicBezTo>
                    <a:pt x="0" y="507"/>
                    <a:pt x="0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2" y="1102"/>
                    <a:pt x="560" y="1102"/>
                  </a:cubicBezTo>
                  <a:cubicBezTo>
                    <a:pt x="607" y="1102"/>
                    <a:pt x="655" y="1078"/>
                    <a:pt x="679" y="1055"/>
                  </a:cubicBezTo>
                  <a:lnTo>
                    <a:pt x="1441" y="293"/>
                  </a:lnTo>
                  <a:cubicBezTo>
                    <a:pt x="1536" y="233"/>
                    <a:pt x="1536" y="138"/>
                    <a:pt x="1453" y="55"/>
                  </a:cubicBezTo>
                  <a:cubicBezTo>
                    <a:pt x="1417" y="19"/>
                    <a:pt x="1372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91;p53"/>
            <p:cNvSpPr/>
            <p:nvPr/>
          </p:nvSpPr>
          <p:spPr>
            <a:xfrm>
              <a:off x="6376009" y="1690723"/>
              <a:ext cx="48159" cy="35108"/>
            </a:xfrm>
            <a:custGeom>
              <a:avLst/>
              <a:gdLst/>
              <a:ahLst/>
              <a:cxnLst/>
              <a:rect l="l" t="t" r="r" b="b"/>
              <a:pathLst>
                <a:path w="1513" h="1103" extrusionOk="0">
                  <a:moveTo>
                    <a:pt x="1328" y="1"/>
                  </a:moveTo>
                  <a:cubicBezTo>
                    <a:pt x="1284" y="1"/>
                    <a:pt x="1239" y="19"/>
                    <a:pt x="1203" y="55"/>
                  </a:cubicBezTo>
                  <a:lnTo>
                    <a:pt x="572" y="686"/>
                  </a:lnTo>
                  <a:lnTo>
                    <a:pt x="322" y="436"/>
                  </a:lnTo>
                  <a:cubicBezTo>
                    <a:pt x="286" y="394"/>
                    <a:pt x="242" y="373"/>
                    <a:pt x="197" y="373"/>
                  </a:cubicBezTo>
                  <a:cubicBezTo>
                    <a:pt x="152" y="373"/>
                    <a:pt x="108" y="394"/>
                    <a:pt x="72" y="436"/>
                  </a:cubicBezTo>
                  <a:cubicBezTo>
                    <a:pt x="1" y="507"/>
                    <a:pt x="1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3" y="1102"/>
                    <a:pt x="560" y="1102"/>
                  </a:cubicBezTo>
                  <a:cubicBezTo>
                    <a:pt x="608" y="1102"/>
                    <a:pt x="644" y="1078"/>
                    <a:pt x="679" y="1055"/>
                  </a:cubicBezTo>
                  <a:lnTo>
                    <a:pt x="1441" y="293"/>
                  </a:lnTo>
                  <a:cubicBezTo>
                    <a:pt x="1513" y="233"/>
                    <a:pt x="1513" y="138"/>
                    <a:pt x="1453" y="55"/>
                  </a:cubicBezTo>
                  <a:cubicBezTo>
                    <a:pt x="1417" y="19"/>
                    <a:pt x="1373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492;p53"/>
            <p:cNvSpPr/>
            <p:nvPr/>
          </p:nvSpPr>
          <p:spPr>
            <a:xfrm>
              <a:off x="6291500" y="1738595"/>
              <a:ext cx="48923" cy="34981"/>
            </a:xfrm>
            <a:custGeom>
              <a:avLst/>
              <a:gdLst/>
              <a:ahLst/>
              <a:cxnLst/>
              <a:rect l="l" t="t" r="r" b="b"/>
              <a:pathLst>
                <a:path w="1537" h="1099" extrusionOk="0">
                  <a:moveTo>
                    <a:pt x="1334" y="0"/>
                  </a:moveTo>
                  <a:cubicBezTo>
                    <a:pt x="1289" y="0"/>
                    <a:pt x="1245" y="21"/>
                    <a:pt x="1203" y="63"/>
                  </a:cubicBezTo>
                  <a:lnTo>
                    <a:pt x="584" y="682"/>
                  </a:lnTo>
                  <a:lnTo>
                    <a:pt x="322" y="432"/>
                  </a:lnTo>
                  <a:cubicBezTo>
                    <a:pt x="286" y="396"/>
                    <a:pt x="242" y="378"/>
                    <a:pt x="197" y="378"/>
                  </a:cubicBezTo>
                  <a:cubicBezTo>
                    <a:pt x="152" y="378"/>
                    <a:pt x="108" y="396"/>
                    <a:pt x="72" y="432"/>
                  </a:cubicBezTo>
                  <a:cubicBezTo>
                    <a:pt x="1" y="503"/>
                    <a:pt x="1" y="610"/>
                    <a:pt x="72" y="682"/>
                  </a:cubicBezTo>
                  <a:lnTo>
                    <a:pt x="441" y="1051"/>
                  </a:lnTo>
                  <a:cubicBezTo>
                    <a:pt x="477" y="1087"/>
                    <a:pt x="524" y="1098"/>
                    <a:pt x="560" y="1098"/>
                  </a:cubicBezTo>
                  <a:cubicBezTo>
                    <a:pt x="608" y="1098"/>
                    <a:pt x="655" y="1087"/>
                    <a:pt x="679" y="1051"/>
                  </a:cubicBezTo>
                  <a:lnTo>
                    <a:pt x="1441" y="301"/>
                  </a:lnTo>
                  <a:cubicBezTo>
                    <a:pt x="1536" y="241"/>
                    <a:pt x="1536" y="134"/>
                    <a:pt x="1465" y="63"/>
                  </a:cubicBezTo>
                  <a:cubicBezTo>
                    <a:pt x="1423" y="21"/>
                    <a:pt x="1379" y="0"/>
                    <a:pt x="1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93;p53"/>
            <p:cNvSpPr/>
            <p:nvPr/>
          </p:nvSpPr>
          <p:spPr>
            <a:xfrm>
              <a:off x="6123629" y="1786627"/>
              <a:ext cx="48891" cy="34695"/>
            </a:xfrm>
            <a:custGeom>
              <a:avLst/>
              <a:gdLst/>
              <a:ahLst/>
              <a:cxnLst/>
              <a:rect l="l" t="t" r="r" b="b"/>
              <a:pathLst>
                <a:path w="1536" h="1090" extrusionOk="0">
                  <a:moveTo>
                    <a:pt x="1340" y="0"/>
                  </a:moveTo>
                  <a:cubicBezTo>
                    <a:pt x="1295" y="0"/>
                    <a:pt x="1250" y="18"/>
                    <a:pt x="1215" y="54"/>
                  </a:cubicBezTo>
                  <a:lnTo>
                    <a:pt x="583" y="673"/>
                  </a:lnTo>
                  <a:lnTo>
                    <a:pt x="333" y="423"/>
                  </a:lnTo>
                  <a:cubicBezTo>
                    <a:pt x="298" y="387"/>
                    <a:pt x="253" y="369"/>
                    <a:pt x="208" y="369"/>
                  </a:cubicBezTo>
                  <a:cubicBezTo>
                    <a:pt x="164" y="369"/>
                    <a:pt x="119" y="387"/>
                    <a:pt x="83" y="423"/>
                  </a:cubicBezTo>
                  <a:cubicBezTo>
                    <a:pt x="0" y="494"/>
                    <a:pt x="0" y="601"/>
                    <a:pt x="83" y="673"/>
                  </a:cubicBezTo>
                  <a:lnTo>
                    <a:pt x="453" y="1042"/>
                  </a:lnTo>
                  <a:cubicBezTo>
                    <a:pt x="476" y="1078"/>
                    <a:pt x="524" y="1090"/>
                    <a:pt x="572" y="1090"/>
                  </a:cubicBezTo>
                  <a:cubicBezTo>
                    <a:pt x="619" y="1090"/>
                    <a:pt x="655" y="1078"/>
                    <a:pt x="691" y="1042"/>
                  </a:cubicBezTo>
                  <a:lnTo>
                    <a:pt x="1453" y="292"/>
                  </a:lnTo>
                  <a:cubicBezTo>
                    <a:pt x="1536" y="232"/>
                    <a:pt x="1536" y="125"/>
                    <a:pt x="1465" y="54"/>
                  </a:cubicBezTo>
                  <a:cubicBezTo>
                    <a:pt x="1429" y="18"/>
                    <a:pt x="1384" y="0"/>
                    <a:pt x="13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94;p53"/>
            <p:cNvSpPr/>
            <p:nvPr/>
          </p:nvSpPr>
          <p:spPr>
            <a:xfrm>
              <a:off x="6291500" y="1642978"/>
              <a:ext cx="48923" cy="34727"/>
            </a:xfrm>
            <a:custGeom>
              <a:avLst/>
              <a:gdLst/>
              <a:ahLst/>
              <a:cxnLst/>
              <a:rect l="l" t="t" r="r" b="b"/>
              <a:pathLst>
                <a:path w="1537" h="1091" extrusionOk="0">
                  <a:moveTo>
                    <a:pt x="1334" y="1"/>
                  </a:moveTo>
                  <a:cubicBezTo>
                    <a:pt x="1289" y="1"/>
                    <a:pt x="1245" y="19"/>
                    <a:pt x="1203" y="54"/>
                  </a:cubicBezTo>
                  <a:lnTo>
                    <a:pt x="584" y="673"/>
                  </a:lnTo>
                  <a:lnTo>
                    <a:pt x="322" y="423"/>
                  </a:lnTo>
                  <a:cubicBezTo>
                    <a:pt x="286" y="388"/>
                    <a:pt x="242" y="370"/>
                    <a:pt x="197" y="370"/>
                  </a:cubicBezTo>
                  <a:cubicBezTo>
                    <a:pt x="152" y="370"/>
                    <a:pt x="108" y="388"/>
                    <a:pt x="72" y="423"/>
                  </a:cubicBezTo>
                  <a:cubicBezTo>
                    <a:pt x="1" y="495"/>
                    <a:pt x="1" y="602"/>
                    <a:pt x="72" y="673"/>
                  </a:cubicBezTo>
                  <a:lnTo>
                    <a:pt x="441" y="1054"/>
                  </a:lnTo>
                  <a:cubicBezTo>
                    <a:pt x="477" y="1078"/>
                    <a:pt x="524" y="1090"/>
                    <a:pt x="560" y="1090"/>
                  </a:cubicBezTo>
                  <a:cubicBezTo>
                    <a:pt x="608" y="1090"/>
                    <a:pt x="655" y="1078"/>
                    <a:pt x="679" y="1054"/>
                  </a:cubicBezTo>
                  <a:lnTo>
                    <a:pt x="1441" y="292"/>
                  </a:lnTo>
                  <a:cubicBezTo>
                    <a:pt x="1536" y="233"/>
                    <a:pt x="1536" y="114"/>
                    <a:pt x="1465" y="54"/>
                  </a:cubicBezTo>
                  <a:cubicBezTo>
                    <a:pt x="1423" y="19"/>
                    <a:pt x="1379" y="1"/>
                    <a:pt x="13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025846" y="5189420"/>
            <a:ext cx="64378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6DAF27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6DAF27"/>
                </a:solidFill>
              </a:rPr>
              <a:t>:</a:t>
            </a:r>
            <a:endParaRPr lang="ka-GE" b="1" dirty="0" smtClean="0">
              <a:solidFill>
                <a:srgbClr val="6DAF27"/>
              </a:solidFill>
            </a:endParaRPr>
          </a:p>
          <a:p>
            <a:endParaRPr lang="ka-GE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ბიუჯეტის ხარჯვის დროში ეფექტური დაგეგმვა.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 ბიუჯეტის დეფიციტის რისკების შემცირება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2" name="Google Shape;3986;p49"/>
          <p:cNvSpPr/>
          <p:nvPr/>
        </p:nvSpPr>
        <p:spPr>
          <a:xfrm>
            <a:off x="487371" y="5036441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6DAF2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Freeform 5"/>
          <p:cNvSpPr>
            <a:spLocks/>
          </p:cNvSpPr>
          <p:nvPr/>
        </p:nvSpPr>
        <p:spPr bwMode="auto">
          <a:xfrm>
            <a:off x="3988739" y="1309200"/>
            <a:ext cx="4186137" cy="3507304"/>
          </a:xfrm>
          <a:custGeom>
            <a:avLst/>
            <a:gdLst>
              <a:gd name="T0" fmla="*/ 842 w 1283"/>
              <a:gd name="T1" fmla="*/ 1244 h 1244"/>
              <a:gd name="T2" fmla="*/ 1283 w 1283"/>
              <a:gd name="T3" fmla="*/ 18 h 1244"/>
              <a:gd name="T4" fmla="*/ 771 w 1283"/>
              <a:gd name="T5" fmla="*/ 18 h 1244"/>
              <a:gd name="T6" fmla="*/ 323 w 1283"/>
              <a:gd name="T7" fmla="*/ 0 h 1244"/>
              <a:gd name="T8" fmla="*/ 0 w 1283"/>
              <a:gd name="T9" fmla="*/ 18 h 1244"/>
              <a:gd name="T10" fmla="*/ 443 w 1283"/>
              <a:gd name="T11" fmla="*/ 1242 h 1244"/>
              <a:gd name="T12" fmla="*/ 842 w 1283"/>
              <a:gd name="T13" fmla="*/ 1244 h 1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83" h="1244">
                <a:moveTo>
                  <a:pt x="842" y="1244"/>
                </a:moveTo>
                <a:cubicBezTo>
                  <a:pt x="842" y="1244"/>
                  <a:pt x="790" y="642"/>
                  <a:pt x="1283" y="18"/>
                </a:cubicBezTo>
                <a:cubicBezTo>
                  <a:pt x="771" y="18"/>
                  <a:pt x="771" y="18"/>
                  <a:pt x="771" y="18"/>
                </a:cubicBezTo>
                <a:cubicBezTo>
                  <a:pt x="323" y="0"/>
                  <a:pt x="323" y="0"/>
                  <a:pt x="323" y="0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8"/>
                  <a:pt x="443" y="490"/>
                  <a:pt x="443" y="1242"/>
                </a:cubicBezTo>
                <a:lnTo>
                  <a:pt x="842" y="1244"/>
                </a:lnTo>
                <a:close/>
              </a:path>
            </a:pathLst>
          </a:custGeom>
          <a:solidFill>
            <a:srgbClr val="1F497D"/>
          </a:solidFill>
          <a:ln w="9525">
            <a:noFill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6"/>
          <p:cNvSpPr>
            <a:spLocks noChangeArrowheads="1"/>
          </p:cNvSpPr>
          <p:nvPr/>
        </p:nvSpPr>
        <p:spPr bwMode="auto">
          <a:xfrm>
            <a:off x="5434534" y="4695028"/>
            <a:ext cx="1301692" cy="234615"/>
          </a:xfrm>
          <a:prstGeom prst="ellipse">
            <a:avLst/>
          </a:prstGeom>
          <a:solidFill>
            <a:srgbClr val="042A6B"/>
          </a:solidFill>
          <a:ln w="9525">
            <a:noFill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Freeform 7"/>
          <p:cNvSpPr>
            <a:spLocks/>
          </p:cNvSpPr>
          <p:nvPr/>
        </p:nvSpPr>
        <p:spPr bwMode="auto">
          <a:xfrm>
            <a:off x="6445638" y="1360409"/>
            <a:ext cx="1383867" cy="3548987"/>
          </a:xfrm>
          <a:custGeom>
            <a:avLst/>
            <a:gdLst>
              <a:gd name="T0" fmla="*/ 405 w 424"/>
              <a:gd name="T1" fmla="*/ 32 h 1259"/>
              <a:gd name="T2" fmla="*/ 424 w 424"/>
              <a:gd name="T3" fmla="*/ 0 h 1259"/>
              <a:gd name="T4" fmla="*/ 317 w 424"/>
              <a:gd name="T5" fmla="*/ 0 h 1259"/>
              <a:gd name="T6" fmla="*/ 234 w 424"/>
              <a:gd name="T7" fmla="*/ 30 h 1259"/>
              <a:gd name="T8" fmla="*/ 233 w 424"/>
              <a:gd name="T9" fmla="*/ 54 h 1259"/>
              <a:gd name="T10" fmla="*/ 0 w 424"/>
              <a:gd name="T11" fmla="*/ 1259 h 1259"/>
              <a:gd name="T12" fmla="*/ 47 w 424"/>
              <a:gd name="T13" fmla="*/ 1250 h 1259"/>
              <a:gd name="T14" fmla="*/ 405 w 424"/>
              <a:gd name="T15" fmla="*/ 32 h 1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24" h="1259">
                <a:moveTo>
                  <a:pt x="405" y="32"/>
                </a:moveTo>
                <a:cubicBezTo>
                  <a:pt x="414" y="19"/>
                  <a:pt x="420" y="9"/>
                  <a:pt x="424" y="0"/>
                </a:cubicBezTo>
                <a:cubicBezTo>
                  <a:pt x="317" y="0"/>
                  <a:pt x="317" y="0"/>
                  <a:pt x="317" y="0"/>
                </a:cubicBezTo>
                <a:cubicBezTo>
                  <a:pt x="234" y="30"/>
                  <a:pt x="234" y="30"/>
                  <a:pt x="234" y="30"/>
                </a:cubicBezTo>
                <a:cubicBezTo>
                  <a:pt x="233" y="54"/>
                  <a:pt x="233" y="54"/>
                  <a:pt x="233" y="54"/>
                </a:cubicBezTo>
                <a:cubicBezTo>
                  <a:pt x="233" y="54"/>
                  <a:pt x="28" y="512"/>
                  <a:pt x="0" y="1259"/>
                </a:cubicBezTo>
                <a:cubicBezTo>
                  <a:pt x="18" y="1257"/>
                  <a:pt x="34" y="1254"/>
                  <a:pt x="47" y="1250"/>
                </a:cubicBezTo>
                <a:cubicBezTo>
                  <a:pt x="46" y="1156"/>
                  <a:pt x="56" y="616"/>
                  <a:pt x="405" y="32"/>
                </a:cubicBezTo>
                <a:close/>
              </a:path>
            </a:pathLst>
          </a:custGeom>
          <a:solidFill>
            <a:srgbClr val="1F497D">
              <a:lumMod val="60000"/>
              <a:lumOff val="40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Freeform 8"/>
          <p:cNvSpPr>
            <a:spLocks/>
          </p:cNvSpPr>
          <p:nvPr/>
        </p:nvSpPr>
        <p:spPr bwMode="auto">
          <a:xfrm>
            <a:off x="6824355" y="1383038"/>
            <a:ext cx="3831239" cy="3444184"/>
          </a:xfrm>
          <a:custGeom>
            <a:avLst/>
            <a:gdLst>
              <a:gd name="T0" fmla="*/ 510 w 1174"/>
              <a:gd name="T1" fmla="*/ 0 h 1222"/>
              <a:gd name="T2" fmla="*/ 276 w 1174"/>
              <a:gd name="T3" fmla="*/ 306 h 1222"/>
              <a:gd name="T4" fmla="*/ 127 w 1174"/>
              <a:gd name="T5" fmla="*/ 610 h 1222"/>
              <a:gd name="T6" fmla="*/ 37 w 1174"/>
              <a:gd name="T7" fmla="*/ 918 h 1222"/>
              <a:gd name="T8" fmla="*/ 3 w 1174"/>
              <a:gd name="T9" fmla="*/ 1222 h 1222"/>
              <a:gd name="T10" fmla="*/ 1174 w 1174"/>
              <a:gd name="T11" fmla="*/ 1222 h 1222"/>
              <a:gd name="T12" fmla="*/ 1174 w 1174"/>
              <a:gd name="T13" fmla="*/ 918 h 1222"/>
              <a:gd name="T14" fmla="*/ 1174 w 1174"/>
              <a:gd name="T15" fmla="*/ 610 h 1222"/>
              <a:gd name="T16" fmla="*/ 1174 w 1174"/>
              <a:gd name="T17" fmla="*/ 306 h 1222"/>
              <a:gd name="T18" fmla="*/ 1174 w 1174"/>
              <a:gd name="T19" fmla="*/ 3 h 1222"/>
              <a:gd name="T20" fmla="*/ 510 w 1174"/>
              <a:gd name="T21" fmla="*/ 0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74" h="1222">
                <a:moveTo>
                  <a:pt x="510" y="0"/>
                </a:moveTo>
                <a:cubicBezTo>
                  <a:pt x="416" y="100"/>
                  <a:pt x="339" y="203"/>
                  <a:pt x="276" y="306"/>
                </a:cubicBezTo>
                <a:cubicBezTo>
                  <a:pt x="213" y="409"/>
                  <a:pt x="164" y="512"/>
                  <a:pt x="127" y="610"/>
                </a:cubicBezTo>
                <a:cubicBezTo>
                  <a:pt x="83" y="722"/>
                  <a:pt x="55" y="827"/>
                  <a:pt x="37" y="918"/>
                </a:cubicBezTo>
                <a:cubicBezTo>
                  <a:pt x="0" y="1100"/>
                  <a:pt x="3" y="1222"/>
                  <a:pt x="3" y="1222"/>
                </a:cubicBezTo>
                <a:cubicBezTo>
                  <a:pt x="1174" y="1222"/>
                  <a:pt x="1174" y="1222"/>
                  <a:pt x="1174" y="1222"/>
                </a:cubicBezTo>
                <a:cubicBezTo>
                  <a:pt x="1174" y="918"/>
                  <a:pt x="1174" y="918"/>
                  <a:pt x="1174" y="918"/>
                </a:cubicBezTo>
                <a:cubicBezTo>
                  <a:pt x="1174" y="610"/>
                  <a:pt x="1174" y="610"/>
                  <a:pt x="1174" y="610"/>
                </a:cubicBezTo>
                <a:cubicBezTo>
                  <a:pt x="1174" y="306"/>
                  <a:pt x="1174" y="306"/>
                  <a:pt x="1174" y="306"/>
                </a:cubicBezTo>
                <a:cubicBezTo>
                  <a:pt x="1174" y="3"/>
                  <a:pt x="1174" y="3"/>
                  <a:pt x="1174" y="3"/>
                </a:cubicBezTo>
                <a:lnTo>
                  <a:pt x="51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87059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Freeform 9"/>
          <p:cNvSpPr>
            <a:spLocks/>
          </p:cNvSpPr>
          <p:nvPr/>
        </p:nvSpPr>
        <p:spPr bwMode="auto">
          <a:xfrm>
            <a:off x="1508020" y="1383038"/>
            <a:ext cx="3831239" cy="3444184"/>
          </a:xfrm>
          <a:custGeom>
            <a:avLst/>
            <a:gdLst>
              <a:gd name="T0" fmla="*/ 1048 w 1174"/>
              <a:gd name="T1" fmla="*/ 610 h 1222"/>
              <a:gd name="T2" fmla="*/ 898 w 1174"/>
              <a:gd name="T3" fmla="*/ 306 h 1222"/>
              <a:gd name="T4" fmla="*/ 664 w 1174"/>
              <a:gd name="T5" fmla="*/ 0 h 1222"/>
              <a:gd name="T6" fmla="*/ 0 w 1174"/>
              <a:gd name="T7" fmla="*/ 3 h 1222"/>
              <a:gd name="T8" fmla="*/ 0 w 1174"/>
              <a:gd name="T9" fmla="*/ 306 h 1222"/>
              <a:gd name="T10" fmla="*/ 0 w 1174"/>
              <a:gd name="T11" fmla="*/ 610 h 1222"/>
              <a:gd name="T12" fmla="*/ 0 w 1174"/>
              <a:gd name="T13" fmla="*/ 918 h 1222"/>
              <a:gd name="T14" fmla="*/ 0 w 1174"/>
              <a:gd name="T15" fmla="*/ 1222 h 1222"/>
              <a:gd name="T16" fmla="*/ 1171 w 1174"/>
              <a:gd name="T17" fmla="*/ 1222 h 1222"/>
              <a:gd name="T18" fmla="*/ 1137 w 1174"/>
              <a:gd name="T19" fmla="*/ 918 h 1222"/>
              <a:gd name="T20" fmla="*/ 1048 w 1174"/>
              <a:gd name="T21" fmla="*/ 610 h 1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74" h="1222">
                <a:moveTo>
                  <a:pt x="1048" y="610"/>
                </a:moveTo>
                <a:cubicBezTo>
                  <a:pt x="1010" y="512"/>
                  <a:pt x="961" y="409"/>
                  <a:pt x="898" y="306"/>
                </a:cubicBezTo>
                <a:cubicBezTo>
                  <a:pt x="835" y="203"/>
                  <a:pt x="759" y="100"/>
                  <a:pt x="664" y="0"/>
                </a:cubicBezTo>
                <a:cubicBezTo>
                  <a:pt x="0" y="3"/>
                  <a:pt x="0" y="3"/>
                  <a:pt x="0" y="3"/>
                </a:cubicBezTo>
                <a:cubicBezTo>
                  <a:pt x="0" y="306"/>
                  <a:pt x="0" y="306"/>
                  <a:pt x="0" y="306"/>
                </a:cubicBezTo>
                <a:cubicBezTo>
                  <a:pt x="0" y="610"/>
                  <a:pt x="0" y="610"/>
                  <a:pt x="0" y="610"/>
                </a:cubicBezTo>
                <a:cubicBezTo>
                  <a:pt x="0" y="918"/>
                  <a:pt x="0" y="918"/>
                  <a:pt x="0" y="918"/>
                </a:cubicBezTo>
                <a:cubicBezTo>
                  <a:pt x="0" y="1222"/>
                  <a:pt x="0" y="1222"/>
                  <a:pt x="0" y="1222"/>
                </a:cubicBezTo>
                <a:cubicBezTo>
                  <a:pt x="1171" y="1222"/>
                  <a:pt x="1171" y="1222"/>
                  <a:pt x="1171" y="1222"/>
                </a:cubicBezTo>
                <a:cubicBezTo>
                  <a:pt x="1171" y="1222"/>
                  <a:pt x="1174" y="1100"/>
                  <a:pt x="1137" y="918"/>
                </a:cubicBezTo>
                <a:cubicBezTo>
                  <a:pt x="1119" y="827"/>
                  <a:pt x="1091" y="722"/>
                  <a:pt x="1048" y="61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87059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val 10"/>
          <p:cNvSpPr>
            <a:spLocks noChangeArrowheads="1"/>
          </p:cNvSpPr>
          <p:nvPr/>
        </p:nvSpPr>
        <p:spPr bwMode="auto">
          <a:xfrm>
            <a:off x="3981593" y="1081731"/>
            <a:ext cx="4204001" cy="513293"/>
          </a:xfrm>
          <a:prstGeom prst="ellipse">
            <a:avLst/>
          </a:prstGeom>
          <a:solidFill>
            <a:srgbClr val="1F497D"/>
          </a:solidFill>
          <a:ln w="9525">
            <a:noFill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Oval 11"/>
          <p:cNvSpPr>
            <a:spLocks noChangeArrowheads="1"/>
          </p:cNvSpPr>
          <p:nvPr/>
        </p:nvSpPr>
        <p:spPr bwMode="auto">
          <a:xfrm>
            <a:off x="4656854" y="1174624"/>
            <a:ext cx="2849908" cy="326316"/>
          </a:xfrm>
          <a:prstGeom prst="ellipse">
            <a:avLst/>
          </a:prstGeom>
          <a:solidFill>
            <a:srgbClr val="042A6B">
              <a:lumMod val="50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709534" y="2234556"/>
            <a:ext cx="24539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dirty="0">
                <a:solidFill>
                  <a:srgbClr val="1F497D"/>
                </a:solidFill>
              </a:rPr>
              <a:t>8.1 </a:t>
            </a:r>
            <a:endParaRPr lang="ka-GE" sz="2000" dirty="0" smtClean="0">
              <a:solidFill>
                <a:srgbClr val="1F497D"/>
              </a:solidFill>
            </a:endParaRPr>
          </a:p>
          <a:p>
            <a:r>
              <a:rPr lang="ka-GE" sz="2000" dirty="0" smtClean="0">
                <a:solidFill>
                  <a:srgbClr val="1F497D"/>
                </a:solidFill>
              </a:rPr>
              <a:t>გეგმიურ </a:t>
            </a:r>
            <a:r>
              <a:rPr lang="ka-GE" sz="2000" dirty="0">
                <a:solidFill>
                  <a:srgbClr val="1F497D"/>
                </a:solidFill>
              </a:rPr>
              <a:t>მომსახურებაზე დაფინანსების ვადის გაზრდა 2 თვიდან 4 </a:t>
            </a:r>
            <a:r>
              <a:rPr lang="ka-GE" sz="2000" dirty="0" smtClean="0">
                <a:solidFill>
                  <a:srgbClr val="1F497D"/>
                </a:solidFill>
              </a:rPr>
              <a:t>თვემდე</a:t>
            </a:r>
            <a:endParaRPr lang="ka-GE" sz="2000" dirty="0">
              <a:solidFill>
                <a:srgbClr val="1F497D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8000124" y="2223634"/>
            <a:ext cx="245395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dirty="0" smtClean="0">
                <a:solidFill>
                  <a:srgbClr val="1F497D"/>
                </a:solidFill>
              </a:rPr>
              <a:t>8.2 </a:t>
            </a:r>
          </a:p>
          <a:p>
            <a:r>
              <a:rPr lang="ka-GE" sz="2000" dirty="0" smtClean="0">
                <a:solidFill>
                  <a:srgbClr val="1F497D"/>
                </a:solidFill>
              </a:rPr>
              <a:t>გამონაკლისი </a:t>
            </a:r>
            <a:r>
              <a:rPr lang="ka-GE" sz="2000" dirty="0">
                <a:solidFill>
                  <a:srgbClr val="1F497D"/>
                </a:solidFill>
              </a:rPr>
              <a:t>და სასწრაფო დაყოვნებული შემთხვევების იდენტიფიცირება</a:t>
            </a:r>
          </a:p>
          <a:p>
            <a:endParaRPr lang="ka-GE" sz="2000" dirty="0">
              <a:solidFill>
                <a:srgbClr val="1F497D"/>
              </a:solidFill>
            </a:endParaRPr>
          </a:p>
        </p:txBody>
      </p:sp>
      <p:grpSp>
        <p:nvGrpSpPr>
          <p:cNvPr id="99" name="Google Shape;12546;p53"/>
          <p:cNvGrpSpPr/>
          <p:nvPr/>
        </p:nvGrpSpPr>
        <p:grpSpPr>
          <a:xfrm>
            <a:off x="5362743" y="1821663"/>
            <a:ext cx="1438128" cy="1434864"/>
            <a:chOff x="2302788" y="1505981"/>
            <a:chExt cx="336188" cy="335425"/>
          </a:xfrm>
          <a:solidFill>
            <a:srgbClr val="E5F1DC"/>
          </a:solidFill>
        </p:grpSpPr>
        <p:sp>
          <p:nvSpPr>
            <p:cNvPr id="100" name="Google Shape;12547;p53"/>
            <p:cNvSpPr/>
            <p:nvPr/>
          </p:nvSpPr>
          <p:spPr>
            <a:xfrm>
              <a:off x="2302788" y="1505981"/>
              <a:ext cx="336188" cy="335425"/>
            </a:xfrm>
            <a:custGeom>
              <a:avLst/>
              <a:gdLst/>
              <a:ahLst/>
              <a:cxnLst/>
              <a:rect l="l" t="t" r="r" b="b"/>
              <a:pathLst>
                <a:path w="10562" h="10538" extrusionOk="0">
                  <a:moveTo>
                    <a:pt x="5275" y="1"/>
                  </a:moveTo>
                  <a:cubicBezTo>
                    <a:pt x="3858" y="1"/>
                    <a:pt x="2536" y="548"/>
                    <a:pt x="1548" y="1548"/>
                  </a:cubicBezTo>
                  <a:cubicBezTo>
                    <a:pt x="548" y="2549"/>
                    <a:pt x="0" y="3870"/>
                    <a:pt x="0" y="5263"/>
                  </a:cubicBezTo>
                  <a:cubicBezTo>
                    <a:pt x="0" y="6668"/>
                    <a:pt x="548" y="8002"/>
                    <a:pt x="1548" y="8990"/>
                  </a:cubicBezTo>
                  <a:cubicBezTo>
                    <a:pt x="2548" y="9990"/>
                    <a:pt x="3870" y="10538"/>
                    <a:pt x="5275" y="10538"/>
                  </a:cubicBezTo>
                  <a:cubicBezTo>
                    <a:pt x="6680" y="10538"/>
                    <a:pt x="8013" y="9990"/>
                    <a:pt x="8989" y="8990"/>
                  </a:cubicBezTo>
                  <a:cubicBezTo>
                    <a:pt x="9990" y="7990"/>
                    <a:pt x="10537" y="6668"/>
                    <a:pt x="10537" y="5263"/>
                  </a:cubicBezTo>
                  <a:cubicBezTo>
                    <a:pt x="10561" y="5192"/>
                    <a:pt x="10549" y="5085"/>
                    <a:pt x="10549" y="5001"/>
                  </a:cubicBezTo>
                  <a:cubicBezTo>
                    <a:pt x="10549" y="4906"/>
                    <a:pt x="10478" y="4847"/>
                    <a:pt x="10394" y="4847"/>
                  </a:cubicBezTo>
                  <a:cubicBezTo>
                    <a:pt x="10299" y="4847"/>
                    <a:pt x="10240" y="4930"/>
                    <a:pt x="10240" y="5013"/>
                  </a:cubicBezTo>
                  <a:lnTo>
                    <a:pt x="10240" y="5287"/>
                  </a:lnTo>
                  <a:cubicBezTo>
                    <a:pt x="10240" y="6609"/>
                    <a:pt x="9716" y="7859"/>
                    <a:pt x="8787" y="8799"/>
                  </a:cubicBezTo>
                  <a:cubicBezTo>
                    <a:pt x="7846" y="9728"/>
                    <a:pt x="6596" y="10252"/>
                    <a:pt x="5275" y="10252"/>
                  </a:cubicBezTo>
                  <a:cubicBezTo>
                    <a:pt x="3941" y="10252"/>
                    <a:pt x="2691" y="9728"/>
                    <a:pt x="1762" y="8799"/>
                  </a:cubicBezTo>
                  <a:cubicBezTo>
                    <a:pt x="822" y="7859"/>
                    <a:pt x="298" y="6609"/>
                    <a:pt x="298" y="5287"/>
                  </a:cubicBezTo>
                  <a:cubicBezTo>
                    <a:pt x="298" y="3954"/>
                    <a:pt x="822" y="2703"/>
                    <a:pt x="1762" y="1775"/>
                  </a:cubicBezTo>
                  <a:cubicBezTo>
                    <a:pt x="2691" y="834"/>
                    <a:pt x="3941" y="310"/>
                    <a:pt x="5275" y="310"/>
                  </a:cubicBezTo>
                  <a:cubicBezTo>
                    <a:pt x="6442" y="310"/>
                    <a:pt x="7573" y="727"/>
                    <a:pt x="8466" y="1477"/>
                  </a:cubicBezTo>
                  <a:cubicBezTo>
                    <a:pt x="9347" y="2215"/>
                    <a:pt x="9942" y="3239"/>
                    <a:pt x="10156" y="4370"/>
                  </a:cubicBezTo>
                  <a:cubicBezTo>
                    <a:pt x="10167" y="4454"/>
                    <a:pt x="10223" y="4492"/>
                    <a:pt x="10301" y="4492"/>
                  </a:cubicBezTo>
                  <a:cubicBezTo>
                    <a:pt x="10312" y="4492"/>
                    <a:pt x="10323" y="4491"/>
                    <a:pt x="10335" y="4489"/>
                  </a:cubicBezTo>
                  <a:cubicBezTo>
                    <a:pt x="10418" y="4477"/>
                    <a:pt x="10466" y="4406"/>
                    <a:pt x="10454" y="4311"/>
                  </a:cubicBezTo>
                  <a:cubicBezTo>
                    <a:pt x="10228" y="3108"/>
                    <a:pt x="9597" y="2025"/>
                    <a:pt x="8668" y="1239"/>
                  </a:cubicBezTo>
                  <a:cubicBezTo>
                    <a:pt x="7716" y="429"/>
                    <a:pt x="6501" y="1"/>
                    <a:pt x="52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2548;p53"/>
            <p:cNvSpPr/>
            <p:nvPr/>
          </p:nvSpPr>
          <p:spPr>
            <a:xfrm>
              <a:off x="2327806" y="1530618"/>
              <a:ext cx="287266" cy="286916"/>
            </a:xfrm>
            <a:custGeom>
              <a:avLst/>
              <a:gdLst/>
              <a:ahLst/>
              <a:cxnLst/>
              <a:rect l="l" t="t" r="r" b="b"/>
              <a:pathLst>
                <a:path w="9025" h="9014" extrusionOk="0">
                  <a:moveTo>
                    <a:pt x="4513" y="1"/>
                  </a:moveTo>
                  <a:cubicBezTo>
                    <a:pt x="3870" y="1"/>
                    <a:pt x="3262" y="132"/>
                    <a:pt x="2679" y="382"/>
                  </a:cubicBezTo>
                  <a:cubicBezTo>
                    <a:pt x="2119" y="644"/>
                    <a:pt x="1619" y="1001"/>
                    <a:pt x="1215" y="1441"/>
                  </a:cubicBezTo>
                  <a:cubicBezTo>
                    <a:pt x="1155" y="1501"/>
                    <a:pt x="1155" y="1608"/>
                    <a:pt x="1226" y="1667"/>
                  </a:cubicBezTo>
                  <a:cubicBezTo>
                    <a:pt x="1255" y="1696"/>
                    <a:pt x="1294" y="1711"/>
                    <a:pt x="1334" y="1711"/>
                  </a:cubicBezTo>
                  <a:cubicBezTo>
                    <a:pt x="1377" y="1711"/>
                    <a:pt x="1422" y="1693"/>
                    <a:pt x="1453" y="1656"/>
                  </a:cubicBezTo>
                  <a:cubicBezTo>
                    <a:pt x="1834" y="1239"/>
                    <a:pt x="2298" y="894"/>
                    <a:pt x="2822" y="667"/>
                  </a:cubicBezTo>
                  <a:cubicBezTo>
                    <a:pt x="3358" y="429"/>
                    <a:pt x="3929" y="310"/>
                    <a:pt x="4524" y="310"/>
                  </a:cubicBezTo>
                  <a:cubicBezTo>
                    <a:pt x="6834" y="310"/>
                    <a:pt x="8727" y="2191"/>
                    <a:pt x="8727" y="4513"/>
                  </a:cubicBezTo>
                  <a:cubicBezTo>
                    <a:pt x="8727" y="6811"/>
                    <a:pt x="6846" y="8704"/>
                    <a:pt x="4524" y="8704"/>
                  </a:cubicBezTo>
                  <a:cubicBezTo>
                    <a:pt x="2227" y="8704"/>
                    <a:pt x="333" y="6835"/>
                    <a:pt x="333" y="4513"/>
                  </a:cubicBezTo>
                  <a:cubicBezTo>
                    <a:pt x="333" y="3692"/>
                    <a:pt x="572" y="2882"/>
                    <a:pt x="1036" y="2203"/>
                  </a:cubicBezTo>
                  <a:cubicBezTo>
                    <a:pt x="1048" y="2132"/>
                    <a:pt x="1036" y="2037"/>
                    <a:pt x="953" y="1977"/>
                  </a:cubicBezTo>
                  <a:cubicBezTo>
                    <a:pt x="927" y="1960"/>
                    <a:pt x="900" y="1952"/>
                    <a:pt x="874" y="1952"/>
                  </a:cubicBezTo>
                  <a:cubicBezTo>
                    <a:pt x="827" y="1952"/>
                    <a:pt x="781" y="1979"/>
                    <a:pt x="750" y="2025"/>
                  </a:cubicBezTo>
                  <a:cubicBezTo>
                    <a:pt x="262" y="2751"/>
                    <a:pt x="0" y="3620"/>
                    <a:pt x="0" y="4513"/>
                  </a:cubicBezTo>
                  <a:cubicBezTo>
                    <a:pt x="0" y="5716"/>
                    <a:pt x="464" y="6847"/>
                    <a:pt x="1334" y="7692"/>
                  </a:cubicBezTo>
                  <a:cubicBezTo>
                    <a:pt x="2191" y="8537"/>
                    <a:pt x="3310" y="9014"/>
                    <a:pt x="4513" y="9014"/>
                  </a:cubicBezTo>
                  <a:cubicBezTo>
                    <a:pt x="5715" y="9014"/>
                    <a:pt x="6846" y="8549"/>
                    <a:pt x="7692" y="7692"/>
                  </a:cubicBezTo>
                  <a:cubicBezTo>
                    <a:pt x="8549" y="6835"/>
                    <a:pt x="9025" y="5716"/>
                    <a:pt x="9025" y="4513"/>
                  </a:cubicBezTo>
                  <a:cubicBezTo>
                    <a:pt x="9025" y="3299"/>
                    <a:pt x="8561" y="2168"/>
                    <a:pt x="7692" y="1322"/>
                  </a:cubicBezTo>
                  <a:cubicBezTo>
                    <a:pt x="6846" y="477"/>
                    <a:pt x="5715" y="1"/>
                    <a:pt x="45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2549;p53"/>
            <p:cNvSpPr/>
            <p:nvPr/>
          </p:nvSpPr>
          <p:spPr>
            <a:xfrm>
              <a:off x="2352061" y="1669333"/>
              <a:ext cx="16679" cy="9485"/>
            </a:xfrm>
            <a:custGeom>
              <a:avLst/>
              <a:gdLst/>
              <a:ahLst/>
              <a:cxnLst/>
              <a:rect l="l" t="t" r="r" b="b"/>
              <a:pathLst>
                <a:path w="524" h="298" extrusionOk="0">
                  <a:moveTo>
                    <a:pt x="155" y="0"/>
                  </a:moveTo>
                  <a:cubicBezTo>
                    <a:pt x="60" y="0"/>
                    <a:pt x="0" y="60"/>
                    <a:pt x="0" y="155"/>
                  </a:cubicBezTo>
                  <a:cubicBezTo>
                    <a:pt x="0" y="238"/>
                    <a:pt x="72" y="298"/>
                    <a:pt x="155" y="298"/>
                  </a:cubicBezTo>
                  <a:lnTo>
                    <a:pt x="369" y="298"/>
                  </a:lnTo>
                  <a:cubicBezTo>
                    <a:pt x="464" y="298"/>
                    <a:pt x="524" y="226"/>
                    <a:pt x="524" y="155"/>
                  </a:cubicBezTo>
                  <a:cubicBezTo>
                    <a:pt x="524" y="60"/>
                    <a:pt x="453" y="0"/>
                    <a:pt x="36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2550;p53"/>
            <p:cNvSpPr/>
            <p:nvPr/>
          </p:nvSpPr>
          <p:spPr>
            <a:xfrm>
              <a:off x="2466871" y="1554490"/>
              <a:ext cx="123946" cy="124328"/>
            </a:xfrm>
            <a:custGeom>
              <a:avLst/>
              <a:gdLst/>
              <a:ahLst/>
              <a:cxnLst/>
              <a:rect l="l" t="t" r="r" b="b"/>
              <a:pathLst>
                <a:path w="3894" h="3906" extrusionOk="0">
                  <a:moveTo>
                    <a:pt x="144" y="1"/>
                  </a:moveTo>
                  <a:cubicBezTo>
                    <a:pt x="48" y="1"/>
                    <a:pt x="1" y="84"/>
                    <a:pt x="1" y="155"/>
                  </a:cubicBezTo>
                  <a:lnTo>
                    <a:pt x="1" y="3751"/>
                  </a:lnTo>
                  <a:cubicBezTo>
                    <a:pt x="1" y="3846"/>
                    <a:pt x="72" y="3906"/>
                    <a:pt x="144" y="3906"/>
                  </a:cubicBezTo>
                  <a:lnTo>
                    <a:pt x="3751" y="3906"/>
                  </a:lnTo>
                  <a:cubicBezTo>
                    <a:pt x="3834" y="3906"/>
                    <a:pt x="3894" y="3834"/>
                    <a:pt x="3894" y="3751"/>
                  </a:cubicBezTo>
                  <a:cubicBezTo>
                    <a:pt x="3894" y="3668"/>
                    <a:pt x="3823" y="3608"/>
                    <a:pt x="3751" y="3608"/>
                  </a:cubicBezTo>
                  <a:lnTo>
                    <a:pt x="310" y="3608"/>
                  </a:lnTo>
                  <a:lnTo>
                    <a:pt x="310" y="155"/>
                  </a:lnTo>
                  <a:lnTo>
                    <a:pt x="298" y="155"/>
                  </a:lnTo>
                  <a:cubicBezTo>
                    <a:pt x="298" y="72"/>
                    <a:pt x="215" y="1"/>
                    <a:pt x="1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2551;p53"/>
            <p:cNvSpPr/>
            <p:nvPr/>
          </p:nvSpPr>
          <p:spPr>
            <a:xfrm>
              <a:off x="2466107" y="1776950"/>
              <a:ext cx="9517" cy="16711"/>
            </a:xfrm>
            <a:custGeom>
              <a:avLst/>
              <a:gdLst/>
              <a:ahLst/>
              <a:cxnLst/>
              <a:rect l="l" t="t" r="r" b="b"/>
              <a:pathLst>
                <a:path w="299" h="525" extrusionOk="0">
                  <a:moveTo>
                    <a:pt x="156" y="1"/>
                  </a:moveTo>
                  <a:cubicBezTo>
                    <a:pt x="60" y="1"/>
                    <a:pt x="1" y="72"/>
                    <a:pt x="1" y="144"/>
                  </a:cubicBezTo>
                  <a:lnTo>
                    <a:pt x="1" y="370"/>
                  </a:lnTo>
                  <a:cubicBezTo>
                    <a:pt x="1" y="465"/>
                    <a:pt x="84" y="525"/>
                    <a:pt x="156" y="525"/>
                  </a:cubicBezTo>
                  <a:cubicBezTo>
                    <a:pt x="239" y="525"/>
                    <a:pt x="299" y="441"/>
                    <a:pt x="299" y="370"/>
                  </a:cubicBezTo>
                  <a:lnTo>
                    <a:pt x="299" y="144"/>
                  </a:lnTo>
                  <a:cubicBezTo>
                    <a:pt x="299" y="60"/>
                    <a:pt x="227" y="1"/>
                    <a:pt x="15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2552;p53"/>
            <p:cNvSpPr/>
            <p:nvPr/>
          </p:nvSpPr>
          <p:spPr>
            <a:xfrm>
              <a:off x="2384272" y="1587944"/>
              <a:ext cx="16329" cy="15087"/>
            </a:xfrm>
            <a:custGeom>
              <a:avLst/>
              <a:gdLst/>
              <a:ahLst/>
              <a:cxnLst/>
              <a:rect l="l" t="t" r="r" b="b"/>
              <a:pathLst>
                <a:path w="513" h="474" extrusionOk="0">
                  <a:moveTo>
                    <a:pt x="173" y="0"/>
                  </a:moveTo>
                  <a:cubicBezTo>
                    <a:pt x="131" y="0"/>
                    <a:pt x="89" y="15"/>
                    <a:pt x="60" y="45"/>
                  </a:cubicBezTo>
                  <a:cubicBezTo>
                    <a:pt x="0" y="105"/>
                    <a:pt x="0" y="212"/>
                    <a:pt x="60" y="271"/>
                  </a:cubicBezTo>
                  <a:lnTo>
                    <a:pt x="238" y="426"/>
                  </a:lnTo>
                  <a:cubicBezTo>
                    <a:pt x="274" y="462"/>
                    <a:pt x="310" y="474"/>
                    <a:pt x="345" y="474"/>
                  </a:cubicBezTo>
                  <a:cubicBezTo>
                    <a:pt x="393" y="474"/>
                    <a:pt x="417" y="462"/>
                    <a:pt x="453" y="426"/>
                  </a:cubicBezTo>
                  <a:cubicBezTo>
                    <a:pt x="512" y="367"/>
                    <a:pt x="512" y="271"/>
                    <a:pt x="453" y="212"/>
                  </a:cubicBezTo>
                  <a:lnTo>
                    <a:pt x="286" y="45"/>
                  </a:lnTo>
                  <a:cubicBezTo>
                    <a:pt x="256" y="15"/>
                    <a:pt x="214" y="0"/>
                    <a:pt x="1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2553;p53"/>
            <p:cNvSpPr/>
            <p:nvPr/>
          </p:nvSpPr>
          <p:spPr>
            <a:xfrm>
              <a:off x="2541544" y="1745216"/>
              <a:ext cx="15565" cy="15087"/>
            </a:xfrm>
            <a:custGeom>
              <a:avLst/>
              <a:gdLst/>
              <a:ahLst/>
              <a:cxnLst/>
              <a:rect l="l" t="t" r="r" b="b"/>
              <a:pathLst>
                <a:path w="489" h="474" extrusionOk="0">
                  <a:moveTo>
                    <a:pt x="171" y="0"/>
                  </a:moveTo>
                  <a:cubicBezTo>
                    <a:pt x="131" y="0"/>
                    <a:pt x="89" y="15"/>
                    <a:pt x="60" y="45"/>
                  </a:cubicBezTo>
                  <a:cubicBezTo>
                    <a:pt x="0" y="105"/>
                    <a:pt x="0" y="212"/>
                    <a:pt x="60" y="259"/>
                  </a:cubicBezTo>
                  <a:lnTo>
                    <a:pt x="226" y="426"/>
                  </a:lnTo>
                  <a:cubicBezTo>
                    <a:pt x="250" y="462"/>
                    <a:pt x="298" y="474"/>
                    <a:pt x="334" y="474"/>
                  </a:cubicBezTo>
                  <a:cubicBezTo>
                    <a:pt x="369" y="474"/>
                    <a:pt x="405" y="462"/>
                    <a:pt x="429" y="426"/>
                  </a:cubicBezTo>
                  <a:cubicBezTo>
                    <a:pt x="488" y="367"/>
                    <a:pt x="488" y="259"/>
                    <a:pt x="429" y="212"/>
                  </a:cubicBezTo>
                  <a:lnTo>
                    <a:pt x="274" y="45"/>
                  </a:lnTo>
                  <a:cubicBezTo>
                    <a:pt x="250" y="15"/>
                    <a:pt x="212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2554;p53"/>
            <p:cNvSpPr/>
            <p:nvPr/>
          </p:nvSpPr>
          <p:spPr>
            <a:xfrm>
              <a:off x="2541544" y="1587944"/>
              <a:ext cx="16329" cy="15087"/>
            </a:xfrm>
            <a:custGeom>
              <a:avLst/>
              <a:gdLst/>
              <a:ahLst/>
              <a:cxnLst/>
              <a:rect l="l" t="t" r="r" b="b"/>
              <a:pathLst>
                <a:path w="513" h="474" extrusionOk="0">
                  <a:moveTo>
                    <a:pt x="340" y="0"/>
                  </a:moveTo>
                  <a:cubicBezTo>
                    <a:pt x="298" y="0"/>
                    <a:pt x="256" y="15"/>
                    <a:pt x="226" y="45"/>
                  </a:cubicBezTo>
                  <a:lnTo>
                    <a:pt x="60" y="212"/>
                  </a:lnTo>
                  <a:cubicBezTo>
                    <a:pt x="0" y="271"/>
                    <a:pt x="0" y="367"/>
                    <a:pt x="60" y="426"/>
                  </a:cubicBezTo>
                  <a:cubicBezTo>
                    <a:pt x="95" y="462"/>
                    <a:pt x="131" y="474"/>
                    <a:pt x="167" y="474"/>
                  </a:cubicBezTo>
                  <a:cubicBezTo>
                    <a:pt x="215" y="474"/>
                    <a:pt x="250" y="462"/>
                    <a:pt x="286" y="426"/>
                  </a:cubicBezTo>
                  <a:lnTo>
                    <a:pt x="453" y="271"/>
                  </a:lnTo>
                  <a:cubicBezTo>
                    <a:pt x="512" y="212"/>
                    <a:pt x="512" y="105"/>
                    <a:pt x="453" y="45"/>
                  </a:cubicBezTo>
                  <a:cubicBezTo>
                    <a:pt x="423" y="15"/>
                    <a:pt x="381" y="0"/>
                    <a:pt x="3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2555;p53"/>
            <p:cNvSpPr/>
            <p:nvPr/>
          </p:nvSpPr>
          <p:spPr>
            <a:xfrm>
              <a:off x="2384654" y="1744452"/>
              <a:ext cx="15947" cy="15469"/>
            </a:xfrm>
            <a:custGeom>
              <a:avLst/>
              <a:gdLst/>
              <a:ahLst/>
              <a:cxnLst/>
              <a:rect l="l" t="t" r="r" b="b"/>
              <a:pathLst>
                <a:path w="501" h="486" extrusionOk="0">
                  <a:moveTo>
                    <a:pt x="327" y="1"/>
                  </a:moveTo>
                  <a:cubicBezTo>
                    <a:pt x="286" y="1"/>
                    <a:pt x="244" y="16"/>
                    <a:pt x="214" y="45"/>
                  </a:cubicBezTo>
                  <a:lnTo>
                    <a:pt x="48" y="212"/>
                  </a:lnTo>
                  <a:cubicBezTo>
                    <a:pt x="0" y="272"/>
                    <a:pt x="0" y="379"/>
                    <a:pt x="60" y="438"/>
                  </a:cubicBezTo>
                  <a:cubicBezTo>
                    <a:pt x="95" y="462"/>
                    <a:pt x="143" y="486"/>
                    <a:pt x="167" y="486"/>
                  </a:cubicBezTo>
                  <a:cubicBezTo>
                    <a:pt x="202" y="486"/>
                    <a:pt x="238" y="462"/>
                    <a:pt x="274" y="438"/>
                  </a:cubicBezTo>
                  <a:lnTo>
                    <a:pt x="441" y="272"/>
                  </a:lnTo>
                  <a:cubicBezTo>
                    <a:pt x="500" y="212"/>
                    <a:pt x="500" y="105"/>
                    <a:pt x="441" y="45"/>
                  </a:cubicBezTo>
                  <a:cubicBezTo>
                    <a:pt x="411" y="16"/>
                    <a:pt x="369" y="1"/>
                    <a:pt x="3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2556;p53"/>
            <p:cNvSpPr/>
            <p:nvPr/>
          </p:nvSpPr>
          <p:spPr>
            <a:xfrm>
              <a:off x="2360018" y="1624548"/>
              <a:ext cx="18207" cy="12605"/>
            </a:xfrm>
            <a:custGeom>
              <a:avLst/>
              <a:gdLst/>
              <a:ahLst/>
              <a:cxnLst/>
              <a:rect l="l" t="t" r="r" b="b"/>
              <a:pathLst>
                <a:path w="572" h="396" extrusionOk="0">
                  <a:moveTo>
                    <a:pt x="179" y="0"/>
                  </a:moveTo>
                  <a:cubicBezTo>
                    <a:pt x="125" y="0"/>
                    <a:pt x="71" y="33"/>
                    <a:pt x="36" y="86"/>
                  </a:cubicBezTo>
                  <a:cubicBezTo>
                    <a:pt x="0" y="157"/>
                    <a:pt x="36" y="252"/>
                    <a:pt x="107" y="288"/>
                  </a:cubicBezTo>
                  <a:lnTo>
                    <a:pt x="322" y="383"/>
                  </a:lnTo>
                  <a:cubicBezTo>
                    <a:pt x="333" y="395"/>
                    <a:pt x="357" y="395"/>
                    <a:pt x="381" y="395"/>
                  </a:cubicBezTo>
                  <a:cubicBezTo>
                    <a:pt x="429" y="395"/>
                    <a:pt x="500" y="371"/>
                    <a:pt x="524" y="312"/>
                  </a:cubicBezTo>
                  <a:cubicBezTo>
                    <a:pt x="572" y="217"/>
                    <a:pt x="524" y="133"/>
                    <a:pt x="453" y="98"/>
                  </a:cubicBezTo>
                  <a:lnTo>
                    <a:pt x="238" y="14"/>
                  </a:lnTo>
                  <a:cubicBezTo>
                    <a:pt x="219" y="5"/>
                    <a:pt x="199" y="0"/>
                    <a:pt x="1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2557;p53"/>
            <p:cNvSpPr/>
            <p:nvPr/>
          </p:nvSpPr>
          <p:spPr>
            <a:xfrm>
              <a:off x="2564271" y="1711126"/>
              <a:ext cx="17475" cy="12796"/>
            </a:xfrm>
            <a:custGeom>
              <a:avLst/>
              <a:gdLst/>
              <a:ahLst/>
              <a:cxnLst/>
              <a:rect l="l" t="t" r="r" b="b"/>
              <a:pathLst>
                <a:path w="549" h="402" extrusionOk="0">
                  <a:moveTo>
                    <a:pt x="184" y="0"/>
                  </a:moveTo>
                  <a:cubicBezTo>
                    <a:pt x="125" y="0"/>
                    <a:pt x="63" y="29"/>
                    <a:pt x="36" y="92"/>
                  </a:cubicBezTo>
                  <a:cubicBezTo>
                    <a:pt x="1" y="164"/>
                    <a:pt x="36" y="247"/>
                    <a:pt x="108" y="295"/>
                  </a:cubicBezTo>
                  <a:lnTo>
                    <a:pt x="310" y="390"/>
                  </a:lnTo>
                  <a:cubicBezTo>
                    <a:pt x="334" y="402"/>
                    <a:pt x="358" y="402"/>
                    <a:pt x="370" y="402"/>
                  </a:cubicBezTo>
                  <a:cubicBezTo>
                    <a:pt x="429" y="402"/>
                    <a:pt x="489" y="366"/>
                    <a:pt x="524" y="307"/>
                  </a:cubicBezTo>
                  <a:cubicBezTo>
                    <a:pt x="548" y="235"/>
                    <a:pt x="524" y="140"/>
                    <a:pt x="453" y="104"/>
                  </a:cubicBezTo>
                  <a:lnTo>
                    <a:pt x="239" y="9"/>
                  </a:lnTo>
                  <a:cubicBezTo>
                    <a:pt x="221" y="3"/>
                    <a:pt x="203" y="0"/>
                    <a:pt x="1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2558;p53"/>
            <p:cNvSpPr/>
            <p:nvPr/>
          </p:nvSpPr>
          <p:spPr>
            <a:xfrm>
              <a:off x="2507805" y="1563912"/>
              <a:ext cx="14069" cy="16392"/>
            </a:xfrm>
            <a:custGeom>
              <a:avLst/>
              <a:gdLst/>
              <a:ahLst/>
              <a:cxnLst/>
              <a:rect l="l" t="t" r="r" b="b"/>
              <a:pathLst>
                <a:path w="442" h="515" extrusionOk="0">
                  <a:moveTo>
                    <a:pt x="273" y="0"/>
                  </a:moveTo>
                  <a:cubicBezTo>
                    <a:pt x="215" y="0"/>
                    <a:pt x="154" y="33"/>
                    <a:pt x="120" y="86"/>
                  </a:cubicBezTo>
                  <a:lnTo>
                    <a:pt x="36" y="288"/>
                  </a:lnTo>
                  <a:cubicBezTo>
                    <a:pt x="1" y="371"/>
                    <a:pt x="36" y="455"/>
                    <a:pt x="108" y="502"/>
                  </a:cubicBezTo>
                  <a:cubicBezTo>
                    <a:pt x="120" y="514"/>
                    <a:pt x="155" y="514"/>
                    <a:pt x="167" y="514"/>
                  </a:cubicBezTo>
                  <a:cubicBezTo>
                    <a:pt x="227" y="514"/>
                    <a:pt x="286" y="490"/>
                    <a:pt x="322" y="431"/>
                  </a:cubicBezTo>
                  <a:lnTo>
                    <a:pt x="405" y="217"/>
                  </a:lnTo>
                  <a:cubicBezTo>
                    <a:pt x="441" y="145"/>
                    <a:pt x="405" y="50"/>
                    <a:pt x="334" y="14"/>
                  </a:cubicBezTo>
                  <a:cubicBezTo>
                    <a:pt x="315" y="5"/>
                    <a:pt x="294" y="0"/>
                    <a:pt x="2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2559;p53"/>
            <p:cNvSpPr/>
            <p:nvPr/>
          </p:nvSpPr>
          <p:spPr>
            <a:xfrm>
              <a:off x="2420654" y="1767974"/>
              <a:ext cx="14419" cy="16583"/>
            </a:xfrm>
            <a:custGeom>
              <a:avLst/>
              <a:gdLst/>
              <a:ahLst/>
              <a:cxnLst/>
              <a:rect l="l" t="t" r="r" b="b"/>
              <a:pathLst>
                <a:path w="453" h="521" extrusionOk="0">
                  <a:moveTo>
                    <a:pt x="290" y="0"/>
                  </a:moveTo>
                  <a:cubicBezTo>
                    <a:pt x="231" y="0"/>
                    <a:pt x="170" y="29"/>
                    <a:pt x="143" y="92"/>
                  </a:cubicBezTo>
                  <a:lnTo>
                    <a:pt x="48" y="295"/>
                  </a:lnTo>
                  <a:cubicBezTo>
                    <a:pt x="0" y="366"/>
                    <a:pt x="48" y="473"/>
                    <a:pt x="119" y="509"/>
                  </a:cubicBezTo>
                  <a:cubicBezTo>
                    <a:pt x="143" y="521"/>
                    <a:pt x="167" y="521"/>
                    <a:pt x="179" y="521"/>
                  </a:cubicBezTo>
                  <a:cubicBezTo>
                    <a:pt x="238" y="521"/>
                    <a:pt x="298" y="485"/>
                    <a:pt x="333" y="426"/>
                  </a:cubicBezTo>
                  <a:lnTo>
                    <a:pt x="417" y="223"/>
                  </a:lnTo>
                  <a:cubicBezTo>
                    <a:pt x="453" y="152"/>
                    <a:pt x="417" y="56"/>
                    <a:pt x="345" y="9"/>
                  </a:cubicBezTo>
                  <a:cubicBezTo>
                    <a:pt x="328" y="3"/>
                    <a:pt x="309" y="0"/>
                    <a:pt x="2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2560;p53"/>
            <p:cNvSpPr/>
            <p:nvPr/>
          </p:nvSpPr>
          <p:spPr>
            <a:xfrm>
              <a:off x="2422532" y="1562448"/>
              <a:ext cx="14451" cy="17093"/>
            </a:xfrm>
            <a:custGeom>
              <a:avLst/>
              <a:gdLst/>
              <a:ahLst/>
              <a:cxnLst/>
              <a:rect l="l" t="t" r="r" b="b"/>
              <a:pathLst>
                <a:path w="454" h="537" extrusionOk="0">
                  <a:moveTo>
                    <a:pt x="184" y="0"/>
                  </a:moveTo>
                  <a:cubicBezTo>
                    <a:pt x="164" y="0"/>
                    <a:pt x="142" y="4"/>
                    <a:pt x="120" y="13"/>
                  </a:cubicBezTo>
                  <a:cubicBezTo>
                    <a:pt x="48" y="36"/>
                    <a:pt x="1" y="132"/>
                    <a:pt x="36" y="215"/>
                  </a:cubicBezTo>
                  <a:lnTo>
                    <a:pt x="120" y="429"/>
                  </a:lnTo>
                  <a:cubicBezTo>
                    <a:pt x="155" y="501"/>
                    <a:pt x="215" y="536"/>
                    <a:pt x="274" y="536"/>
                  </a:cubicBezTo>
                  <a:cubicBezTo>
                    <a:pt x="286" y="536"/>
                    <a:pt x="322" y="536"/>
                    <a:pt x="334" y="513"/>
                  </a:cubicBezTo>
                  <a:cubicBezTo>
                    <a:pt x="405" y="489"/>
                    <a:pt x="453" y="394"/>
                    <a:pt x="417" y="310"/>
                  </a:cubicBezTo>
                  <a:lnTo>
                    <a:pt x="334" y="96"/>
                  </a:lnTo>
                  <a:cubicBezTo>
                    <a:pt x="307" y="41"/>
                    <a:pt x="251" y="0"/>
                    <a:pt x="1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2561;p53"/>
            <p:cNvSpPr/>
            <p:nvPr/>
          </p:nvSpPr>
          <p:spPr>
            <a:xfrm>
              <a:off x="2505545" y="1768770"/>
              <a:ext cx="14037" cy="16552"/>
            </a:xfrm>
            <a:custGeom>
              <a:avLst/>
              <a:gdLst/>
              <a:ahLst/>
              <a:cxnLst/>
              <a:rect l="l" t="t" r="r" b="b"/>
              <a:pathLst>
                <a:path w="441" h="520" extrusionOk="0">
                  <a:moveTo>
                    <a:pt x="195" y="0"/>
                  </a:moveTo>
                  <a:cubicBezTo>
                    <a:pt x="171" y="0"/>
                    <a:pt x="146" y="6"/>
                    <a:pt x="119" y="20"/>
                  </a:cubicBezTo>
                  <a:cubicBezTo>
                    <a:pt x="48" y="43"/>
                    <a:pt x="0" y="139"/>
                    <a:pt x="24" y="222"/>
                  </a:cubicBezTo>
                  <a:lnTo>
                    <a:pt x="119" y="436"/>
                  </a:lnTo>
                  <a:cubicBezTo>
                    <a:pt x="155" y="496"/>
                    <a:pt x="214" y="520"/>
                    <a:pt x="274" y="520"/>
                  </a:cubicBezTo>
                  <a:cubicBezTo>
                    <a:pt x="286" y="520"/>
                    <a:pt x="310" y="520"/>
                    <a:pt x="322" y="508"/>
                  </a:cubicBezTo>
                  <a:cubicBezTo>
                    <a:pt x="405" y="472"/>
                    <a:pt x="441" y="389"/>
                    <a:pt x="417" y="293"/>
                  </a:cubicBezTo>
                  <a:lnTo>
                    <a:pt x="322" y="91"/>
                  </a:lnTo>
                  <a:cubicBezTo>
                    <a:pt x="304" y="39"/>
                    <a:pt x="256" y="0"/>
                    <a:pt x="19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2562;p53"/>
            <p:cNvSpPr/>
            <p:nvPr/>
          </p:nvSpPr>
          <p:spPr>
            <a:xfrm>
              <a:off x="2565417" y="1625885"/>
              <a:ext cx="17825" cy="13146"/>
            </a:xfrm>
            <a:custGeom>
              <a:avLst/>
              <a:gdLst/>
              <a:ahLst/>
              <a:cxnLst/>
              <a:rect l="l" t="t" r="r" b="b"/>
              <a:pathLst>
                <a:path w="560" h="413" extrusionOk="0">
                  <a:moveTo>
                    <a:pt x="378" y="1"/>
                  </a:moveTo>
                  <a:cubicBezTo>
                    <a:pt x="360" y="1"/>
                    <a:pt x="341" y="3"/>
                    <a:pt x="322" y="8"/>
                  </a:cubicBezTo>
                  <a:lnTo>
                    <a:pt x="119" y="103"/>
                  </a:lnTo>
                  <a:cubicBezTo>
                    <a:pt x="36" y="127"/>
                    <a:pt x="0" y="222"/>
                    <a:pt x="24" y="306"/>
                  </a:cubicBezTo>
                  <a:cubicBezTo>
                    <a:pt x="60" y="365"/>
                    <a:pt x="96" y="413"/>
                    <a:pt x="179" y="413"/>
                  </a:cubicBezTo>
                  <a:cubicBezTo>
                    <a:pt x="191" y="413"/>
                    <a:pt x="215" y="413"/>
                    <a:pt x="227" y="401"/>
                  </a:cubicBezTo>
                  <a:lnTo>
                    <a:pt x="441" y="306"/>
                  </a:lnTo>
                  <a:cubicBezTo>
                    <a:pt x="512" y="282"/>
                    <a:pt x="560" y="187"/>
                    <a:pt x="524" y="103"/>
                  </a:cubicBezTo>
                  <a:cubicBezTo>
                    <a:pt x="505" y="37"/>
                    <a:pt x="449" y="1"/>
                    <a:pt x="37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2563;p53"/>
            <p:cNvSpPr/>
            <p:nvPr/>
          </p:nvSpPr>
          <p:spPr>
            <a:xfrm>
              <a:off x="2359254" y="1709312"/>
              <a:ext cx="17825" cy="12732"/>
            </a:xfrm>
            <a:custGeom>
              <a:avLst/>
              <a:gdLst/>
              <a:ahLst/>
              <a:cxnLst/>
              <a:rect l="l" t="t" r="r" b="b"/>
              <a:pathLst>
                <a:path w="560" h="400" extrusionOk="0">
                  <a:moveTo>
                    <a:pt x="372" y="0"/>
                  </a:moveTo>
                  <a:cubicBezTo>
                    <a:pt x="356" y="0"/>
                    <a:pt x="339" y="2"/>
                    <a:pt x="322" y="6"/>
                  </a:cubicBezTo>
                  <a:lnTo>
                    <a:pt x="119" y="102"/>
                  </a:lnTo>
                  <a:cubicBezTo>
                    <a:pt x="48" y="125"/>
                    <a:pt x="0" y="221"/>
                    <a:pt x="24" y="304"/>
                  </a:cubicBezTo>
                  <a:cubicBezTo>
                    <a:pt x="60" y="364"/>
                    <a:pt x="119" y="399"/>
                    <a:pt x="179" y="399"/>
                  </a:cubicBezTo>
                  <a:cubicBezTo>
                    <a:pt x="191" y="399"/>
                    <a:pt x="227" y="399"/>
                    <a:pt x="238" y="387"/>
                  </a:cubicBezTo>
                  <a:lnTo>
                    <a:pt x="441" y="292"/>
                  </a:lnTo>
                  <a:cubicBezTo>
                    <a:pt x="512" y="268"/>
                    <a:pt x="560" y="173"/>
                    <a:pt x="536" y="90"/>
                  </a:cubicBezTo>
                  <a:cubicBezTo>
                    <a:pt x="507" y="41"/>
                    <a:pt x="445" y="0"/>
                    <a:pt x="3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35580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660470" y="1213817"/>
            <a:ext cx="11088452" cy="6344542"/>
            <a:chOff x="1416567" y="1690896"/>
            <a:chExt cx="11088452" cy="6344542"/>
          </a:xfrm>
        </p:grpSpPr>
        <p:sp>
          <p:nvSpPr>
            <p:cNvPr id="35" name="Moon 34"/>
            <p:cNvSpPr/>
            <p:nvPr/>
          </p:nvSpPr>
          <p:spPr>
            <a:xfrm rot="9684742">
              <a:off x="5728198" y="4256191"/>
              <a:ext cx="1344395" cy="3779247"/>
            </a:xfrm>
            <a:prstGeom prst="moon">
              <a:avLst>
                <a:gd name="adj" fmla="val 4221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Moon 35"/>
            <p:cNvSpPr/>
            <p:nvPr/>
          </p:nvSpPr>
          <p:spPr>
            <a:xfrm rot="2836462" flipH="1">
              <a:off x="5203117" y="3574713"/>
              <a:ext cx="1263040" cy="4605711"/>
            </a:xfrm>
            <a:prstGeom prst="moon">
              <a:avLst>
                <a:gd name="adj" fmla="val 422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Moon 36"/>
            <p:cNvSpPr/>
            <p:nvPr/>
          </p:nvSpPr>
          <p:spPr>
            <a:xfrm rot="20459344">
              <a:off x="6818859" y="2457611"/>
              <a:ext cx="1704242" cy="4845430"/>
            </a:xfrm>
            <a:prstGeom prst="moon">
              <a:avLst>
                <a:gd name="adj" fmla="val 426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 Diagonal Corner Rectangle 37"/>
            <p:cNvSpPr/>
            <p:nvPr/>
          </p:nvSpPr>
          <p:spPr>
            <a:xfrm>
              <a:off x="6850719" y="1856700"/>
              <a:ext cx="1484090" cy="1363221"/>
            </a:xfrm>
            <a:prstGeom prst="round2DiagRect">
              <a:avLst>
                <a:gd name="adj1" fmla="val 50000"/>
                <a:gd name="adj2" fmla="val 0"/>
              </a:avLst>
            </a:prstGeom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 w="57150">
              <a:solidFill>
                <a:schemeClr val="accent2"/>
              </a:solidFill>
            </a:ln>
            <a:effectLst>
              <a:outerShdw blurRad="292100" dist="38100" dir="2700000" sx="103000" sy="103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 Diagonal Corner Rectangle 38"/>
            <p:cNvSpPr/>
            <p:nvPr/>
          </p:nvSpPr>
          <p:spPr>
            <a:xfrm rot="21318630">
              <a:off x="7023130" y="3503883"/>
              <a:ext cx="1514900" cy="1590593"/>
            </a:xfrm>
            <a:prstGeom prst="round2DiagRect">
              <a:avLst>
                <a:gd name="adj1" fmla="val 50000"/>
                <a:gd name="adj2" fmla="val 0"/>
              </a:avLst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46000">
                  <a:schemeClr val="accent4">
                    <a:lumMod val="95000"/>
                    <a:lumOff val="5000"/>
                  </a:schemeClr>
                </a:gs>
                <a:gs pos="100000">
                  <a:schemeClr val="accent4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 w="57150">
              <a:solidFill>
                <a:schemeClr val="accent4">
                  <a:lumMod val="75000"/>
                </a:schemeClr>
              </a:solidFill>
            </a:ln>
            <a:effectLst>
              <a:outerShdw blurRad="292100" dist="38100" dir="2700000" sx="103000" sy="103000" algn="t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 Diagonal Corner Rectangle 39"/>
            <p:cNvSpPr/>
            <p:nvPr/>
          </p:nvSpPr>
          <p:spPr>
            <a:xfrm rot="16200000">
              <a:off x="4685888" y="3218376"/>
              <a:ext cx="1901544" cy="1850656"/>
            </a:xfrm>
            <a:prstGeom prst="round2DiagRect">
              <a:avLst>
                <a:gd name="adj1" fmla="val 50000"/>
                <a:gd name="adj2" fmla="val 0"/>
              </a:avLst>
            </a:prstGeom>
            <a:gradFill flip="none" rotWithShape="1">
              <a:gsLst>
                <a:gs pos="0">
                  <a:schemeClr val="accent6">
                    <a:lumMod val="40000"/>
                    <a:lumOff val="60000"/>
                  </a:schemeClr>
                </a:gs>
                <a:gs pos="46000">
                  <a:schemeClr val="accent6">
                    <a:lumMod val="95000"/>
                    <a:lumOff val="5000"/>
                  </a:schemeClr>
                </a:gs>
                <a:gs pos="100000">
                  <a:schemeClr val="accent6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 w="57150">
              <a:solidFill>
                <a:schemeClr val="accent6"/>
              </a:solidFill>
            </a:ln>
            <a:effectLst>
              <a:outerShdw blurRad="292100" dist="38100" dir="8100000" sx="103000" sy="103000" algn="tr" rotWithShape="0">
                <a:schemeClr val="tx1">
                  <a:alpha val="3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16567" y="2019654"/>
              <a:ext cx="4515208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2000" dirty="0">
                  <a:solidFill>
                    <a:schemeClr val="accent5">
                      <a:lumMod val="75000"/>
                    </a:schemeClr>
                  </a:solidFill>
                </a:rPr>
                <a:t>გადაუდებელი ამბულატორიის ნაცვლად  პაციენტების მიმართვა პირველადი ჯანდაცვის რგოლში</a:t>
              </a:r>
              <a:endPara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660893" y="3288767"/>
              <a:ext cx="3844126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ka-GE" sz="2000" u="sng" dirty="0" smtClean="0">
                  <a:solidFill>
                    <a:schemeClr val="accent5">
                      <a:lumMod val="75000"/>
                    </a:schemeClr>
                  </a:solidFill>
                </a:rPr>
                <a:t>შედარება 2016-2019 წწ.</a:t>
              </a:r>
            </a:p>
            <a:p>
              <a:pPr algn="ctr">
                <a:lnSpc>
                  <a:spcPct val="120000"/>
                </a:lnSpc>
              </a:pPr>
              <a:r>
                <a:rPr lang="ka-GE" sz="2000" dirty="0" smtClean="0">
                  <a:solidFill>
                    <a:schemeClr val="accent5">
                      <a:lumMod val="75000"/>
                    </a:schemeClr>
                  </a:solidFill>
                </a:rPr>
                <a:t>გადაუდებელი ამბულატორია: 236,685,006 ლარი</a:t>
              </a:r>
            </a:p>
            <a:p>
              <a:pPr algn="ctr">
                <a:lnSpc>
                  <a:spcPct val="120000"/>
                </a:lnSpc>
              </a:pPr>
              <a:r>
                <a:rPr lang="ka-GE" sz="2000" dirty="0" smtClean="0">
                  <a:solidFill>
                    <a:schemeClr val="accent5">
                      <a:lumMod val="75000"/>
                    </a:schemeClr>
                  </a:solidFill>
                </a:rPr>
                <a:t>კაპიტაცია: 209,835,300 ლარი</a:t>
              </a:r>
              <a:endParaRPr lang="ka-GE" sz="20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037680" y="1690896"/>
              <a:ext cx="441838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ka-GE" sz="2000" dirty="0">
                  <a:solidFill>
                    <a:schemeClr val="accent5">
                      <a:lumMod val="75000"/>
                    </a:schemeClr>
                  </a:solidFill>
                </a:rPr>
                <a:t>გეგმიური ამბულატორიის დაფინანსების </a:t>
              </a:r>
              <a:r>
                <a:rPr lang="ka-GE" sz="2000" dirty="0" smtClean="0">
                  <a:solidFill>
                    <a:schemeClr val="accent5">
                      <a:lumMod val="75000"/>
                    </a:schemeClr>
                  </a:solidFill>
                </a:rPr>
                <a:t>გაზრდა</a:t>
              </a:r>
              <a:endParaRPr lang="ka-GE" sz="20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E07A33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77733" y="16072"/>
            <a:ext cx="11514268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dirty="0">
                <a:solidFill>
                  <a:schemeClr val="bg1"/>
                </a:solidFill>
              </a:rPr>
              <a:t>გადაუდებელი ამბულატორიის შემცირება 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10" name="TextBox 9"/>
          <p:cNvSpPr txBox="1"/>
          <p:nvPr/>
        </p:nvSpPr>
        <p:spPr>
          <a:xfrm>
            <a:off x="144966" y="87083"/>
            <a:ext cx="9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9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Snip Diagonal Corner Rectangle 10"/>
          <p:cNvSpPr/>
          <p:nvPr/>
        </p:nvSpPr>
        <p:spPr>
          <a:xfrm>
            <a:off x="7497593" y="4851217"/>
            <a:ext cx="4262280" cy="1057192"/>
          </a:xfrm>
          <a:prstGeom prst="snip2DiagRect">
            <a:avLst/>
          </a:prstGeom>
          <a:solidFill>
            <a:srgbClr val="E07A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94103" y="5111153"/>
            <a:ext cx="292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bg1"/>
                </a:solidFill>
              </a:rPr>
              <a:t>დაწყების თარიღი: </a:t>
            </a:r>
            <a:r>
              <a:rPr lang="ka-GE" sz="1400" b="1" dirty="0" smtClean="0">
                <a:solidFill>
                  <a:schemeClr val="bg1"/>
                </a:solidFill>
              </a:rPr>
              <a:t>01.03.2020</a:t>
            </a:r>
            <a:endParaRPr lang="ka-GE" sz="1400" b="1" dirty="0">
              <a:solidFill>
                <a:schemeClr val="bg1"/>
              </a:solidFill>
            </a:endParaRPr>
          </a:p>
          <a:p>
            <a:r>
              <a:rPr lang="ka-GE" sz="1400" b="1" dirty="0">
                <a:solidFill>
                  <a:schemeClr val="bg1"/>
                </a:solidFill>
              </a:rPr>
              <a:t>პირველადი შედეგი: </a:t>
            </a:r>
            <a:r>
              <a:rPr lang="ka-GE" sz="1400" b="1" dirty="0" smtClean="0">
                <a:solidFill>
                  <a:schemeClr val="bg1"/>
                </a:solidFill>
              </a:rPr>
              <a:t>01.06.2020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3" name="Google Shape;12476;p53"/>
          <p:cNvGrpSpPr/>
          <p:nvPr/>
        </p:nvGrpSpPr>
        <p:grpSpPr>
          <a:xfrm>
            <a:off x="7968344" y="5108805"/>
            <a:ext cx="615001" cy="499283"/>
            <a:chOff x="6083810" y="1547297"/>
            <a:chExt cx="382819" cy="310788"/>
          </a:xfrm>
          <a:solidFill>
            <a:schemeClr val="bg1"/>
          </a:solidFill>
        </p:grpSpPr>
        <p:sp>
          <p:nvSpPr>
            <p:cNvPr id="14" name="Google Shape;12477;p53"/>
            <p:cNvSpPr/>
            <p:nvPr/>
          </p:nvSpPr>
          <p:spPr>
            <a:xfrm>
              <a:off x="6083810" y="1547297"/>
              <a:ext cx="382819" cy="310788"/>
            </a:xfrm>
            <a:custGeom>
              <a:avLst/>
              <a:gdLst/>
              <a:ahLst/>
              <a:cxnLst/>
              <a:rect l="l" t="t" r="r" b="b"/>
              <a:pathLst>
                <a:path w="12027" h="9764" extrusionOk="0">
                  <a:moveTo>
                    <a:pt x="1834" y="334"/>
                  </a:moveTo>
                  <a:cubicBezTo>
                    <a:pt x="1834" y="334"/>
                    <a:pt x="1846" y="334"/>
                    <a:pt x="1846" y="358"/>
                  </a:cubicBezTo>
                  <a:lnTo>
                    <a:pt x="1846" y="1108"/>
                  </a:lnTo>
                  <a:cubicBezTo>
                    <a:pt x="1846" y="1108"/>
                    <a:pt x="1846" y="1132"/>
                    <a:pt x="1834" y="1132"/>
                  </a:cubicBezTo>
                  <a:lnTo>
                    <a:pt x="1465" y="1132"/>
                  </a:lnTo>
                  <a:cubicBezTo>
                    <a:pt x="1465" y="1132"/>
                    <a:pt x="1453" y="1132"/>
                    <a:pt x="1453" y="1108"/>
                  </a:cubicBezTo>
                  <a:lnTo>
                    <a:pt x="1453" y="358"/>
                  </a:lnTo>
                  <a:lnTo>
                    <a:pt x="1834" y="334"/>
                  </a:lnTo>
                  <a:close/>
                  <a:moveTo>
                    <a:pt x="10502" y="334"/>
                  </a:moveTo>
                  <a:cubicBezTo>
                    <a:pt x="10502" y="334"/>
                    <a:pt x="10514" y="334"/>
                    <a:pt x="10514" y="358"/>
                  </a:cubicBezTo>
                  <a:lnTo>
                    <a:pt x="10514" y="1108"/>
                  </a:lnTo>
                  <a:cubicBezTo>
                    <a:pt x="10514" y="1108"/>
                    <a:pt x="10514" y="1132"/>
                    <a:pt x="10502" y="1132"/>
                  </a:cubicBezTo>
                  <a:lnTo>
                    <a:pt x="10133" y="1132"/>
                  </a:lnTo>
                  <a:cubicBezTo>
                    <a:pt x="10133" y="1132"/>
                    <a:pt x="10109" y="1132"/>
                    <a:pt x="10109" y="1108"/>
                  </a:cubicBezTo>
                  <a:lnTo>
                    <a:pt x="10109" y="358"/>
                  </a:lnTo>
                  <a:lnTo>
                    <a:pt x="10502" y="334"/>
                  </a:lnTo>
                  <a:close/>
                  <a:moveTo>
                    <a:pt x="11229" y="1096"/>
                  </a:moveTo>
                  <a:cubicBezTo>
                    <a:pt x="11443" y="1096"/>
                    <a:pt x="11621" y="1274"/>
                    <a:pt x="11621" y="1477"/>
                  </a:cubicBezTo>
                  <a:lnTo>
                    <a:pt x="11621" y="9013"/>
                  </a:lnTo>
                  <a:cubicBezTo>
                    <a:pt x="11645" y="9240"/>
                    <a:pt x="11467" y="9406"/>
                    <a:pt x="11264" y="9406"/>
                  </a:cubicBezTo>
                  <a:lnTo>
                    <a:pt x="727" y="9406"/>
                  </a:lnTo>
                  <a:cubicBezTo>
                    <a:pt x="513" y="9406"/>
                    <a:pt x="334" y="9228"/>
                    <a:pt x="334" y="9013"/>
                  </a:cubicBezTo>
                  <a:lnTo>
                    <a:pt x="334" y="1477"/>
                  </a:lnTo>
                  <a:cubicBezTo>
                    <a:pt x="334" y="1274"/>
                    <a:pt x="513" y="1096"/>
                    <a:pt x="727" y="1096"/>
                  </a:cubicBezTo>
                  <a:lnTo>
                    <a:pt x="1108" y="1096"/>
                  </a:lnTo>
                  <a:lnTo>
                    <a:pt x="1108" y="1108"/>
                  </a:lnTo>
                  <a:cubicBezTo>
                    <a:pt x="1108" y="1322"/>
                    <a:pt x="1275" y="1465"/>
                    <a:pt x="1465" y="1465"/>
                  </a:cubicBezTo>
                  <a:lnTo>
                    <a:pt x="1834" y="1465"/>
                  </a:lnTo>
                  <a:cubicBezTo>
                    <a:pt x="2049" y="1465"/>
                    <a:pt x="2192" y="1298"/>
                    <a:pt x="2192" y="1108"/>
                  </a:cubicBezTo>
                  <a:lnTo>
                    <a:pt x="2192" y="1096"/>
                  </a:lnTo>
                  <a:lnTo>
                    <a:pt x="9752" y="1096"/>
                  </a:lnTo>
                  <a:lnTo>
                    <a:pt x="9752" y="1108"/>
                  </a:lnTo>
                  <a:cubicBezTo>
                    <a:pt x="9752" y="1322"/>
                    <a:pt x="9919" y="1465"/>
                    <a:pt x="10109" y="1465"/>
                  </a:cubicBezTo>
                  <a:lnTo>
                    <a:pt x="10490" y="1465"/>
                  </a:lnTo>
                  <a:cubicBezTo>
                    <a:pt x="10693" y="1465"/>
                    <a:pt x="10848" y="1298"/>
                    <a:pt x="10848" y="1108"/>
                  </a:cubicBezTo>
                  <a:lnTo>
                    <a:pt x="10848" y="1096"/>
                  </a:lnTo>
                  <a:close/>
                  <a:moveTo>
                    <a:pt x="1489" y="0"/>
                  </a:moveTo>
                  <a:cubicBezTo>
                    <a:pt x="1287" y="0"/>
                    <a:pt x="1132" y="155"/>
                    <a:pt x="1132" y="358"/>
                  </a:cubicBezTo>
                  <a:lnTo>
                    <a:pt x="1132" y="739"/>
                  </a:lnTo>
                  <a:lnTo>
                    <a:pt x="751" y="739"/>
                  </a:lnTo>
                  <a:cubicBezTo>
                    <a:pt x="346" y="739"/>
                    <a:pt x="1" y="1072"/>
                    <a:pt x="1" y="1489"/>
                  </a:cubicBezTo>
                  <a:lnTo>
                    <a:pt x="1" y="9013"/>
                  </a:lnTo>
                  <a:cubicBezTo>
                    <a:pt x="1" y="9418"/>
                    <a:pt x="334" y="9764"/>
                    <a:pt x="751" y="9764"/>
                  </a:cubicBezTo>
                  <a:lnTo>
                    <a:pt x="11288" y="9764"/>
                  </a:lnTo>
                  <a:cubicBezTo>
                    <a:pt x="11693" y="9764"/>
                    <a:pt x="12026" y="9430"/>
                    <a:pt x="12026" y="9013"/>
                  </a:cubicBezTo>
                  <a:lnTo>
                    <a:pt x="12026" y="1489"/>
                  </a:lnTo>
                  <a:cubicBezTo>
                    <a:pt x="12002" y="1084"/>
                    <a:pt x="11657" y="739"/>
                    <a:pt x="11264" y="739"/>
                  </a:cubicBezTo>
                  <a:lnTo>
                    <a:pt x="10871" y="739"/>
                  </a:lnTo>
                  <a:lnTo>
                    <a:pt x="10871" y="358"/>
                  </a:lnTo>
                  <a:cubicBezTo>
                    <a:pt x="10871" y="143"/>
                    <a:pt x="10705" y="0"/>
                    <a:pt x="10514" y="0"/>
                  </a:cubicBezTo>
                  <a:lnTo>
                    <a:pt x="10145" y="0"/>
                  </a:lnTo>
                  <a:cubicBezTo>
                    <a:pt x="9931" y="0"/>
                    <a:pt x="9788" y="155"/>
                    <a:pt x="9788" y="358"/>
                  </a:cubicBezTo>
                  <a:lnTo>
                    <a:pt x="9788" y="739"/>
                  </a:lnTo>
                  <a:lnTo>
                    <a:pt x="2227" y="739"/>
                  </a:lnTo>
                  <a:lnTo>
                    <a:pt x="2227" y="358"/>
                  </a:lnTo>
                  <a:cubicBezTo>
                    <a:pt x="2227" y="143"/>
                    <a:pt x="2061" y="0"/>
                    <a:pt x="1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478;p53"/>
            <p:cNvSpPr/>
            <p:nvPr/>
          </p:nvSpPr>
          <p:spPr>
            <a:xfrm>
              <a:off x="6106950" y="1606787"/>
              <a:ext cx="334661" cy="11395"/>
            </a:xfrm>
            <a:custGeom>
              <a:avLst/>
              <a:gdLst/>
              <a:ahLst/>
              <a:cxnLst/>
              <a:rect l="l" t="t" r="r" b="b"/>
              <a:pathLst>
                <a:path w="10514" h="358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86"/>
                    <a:pt x="72" y="358"/>
                    <a:pt x="179" y="358"/>
                  </a:cubicBezTo>
                  <a:lnTo>
                    <a:pt x="10335" y="358"/>
                  </a:lnTo>
                  <a:cubicBezTo>
                    <a:pt x="10442" y="358"/>
                    <a:pt x="10513" y="286"/>
                    <a:pt x="10513" y="179"/>
                  </a:cubicBezTo>
                  <a:cubicBezTo>
                    <a:pt x="10513" y="72"/>
                    <a:pt x="10442" y="1"/>
                    <a:pt x="1033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479;p53"/>
            <p:cNvSpPr/>
            <p:nvPr/>
          </p:nvSpPr>
          <p:spPr>
            <a:xfrm>
              <a:off x="6124743" y="1655296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79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80;p53"/>
            <p:cNvSpPr/>
            <p:nvPr/>
          </p:nvSpPr>
          <p:spPr>
            <a:xfrm>
              <a:off x="6208520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83" y="1"/>
                    <a:pt x="0" y="72"/>
                    <a:pt x="0" y="179"/>
                  </a:cubicBezTo>
                  <a:cubicBezTo>
                    <a:pt x="0" y="275"/>
                    <a:pt x="83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8" y="275"/>
                    <a:pt x="1488" y="179"/>
                  </a:cubicBezTo>
                  <a:cubicBezTo>
                    <a:pt x="1488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481;p53"/>
            <p:cNvSpPr/>
            <p:nvPr/>
          </p:nvSpPr>
          <p:spPr>
            <a:xfrm>
              <a:off x="6376391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9" y="275"/>
                    <a:pt x="1489" y="179"/>
                  </a:cubicBezTo>
                  <a:cubicBezTo>
                    <a:pt x="1489" y="72"/>
                    <a:pt x="1417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482;p53"/>
            <p:cNvSpPr/>
            <p:nvPr/>
          </p:nvSpPr>
          <p:spPr>
            <a:xfrm>
              <a:off x="6124743" y="1703041"/>
              <a:ext cx="47427" cy="11427"/>
            </a:xfrm>
            <a:custGeom>
              <a:avLst/>
              <a:gdLst/>
              <a:ahLst/>
              <a:cxnLst/>
              <a:rect l="l" t="t" r="r" b="b"/>
              <a:pathLst>
                <a:path w="1490" h="359" extrusionOk="0">
                  <a:moveTo>
                    <a:pt x="179" y="1"/>
                  </a:moveTo>
                  <a:cubicBezTo>
                    <a:pt x="72" y="1"/>
                    <a:pt x="1" y="72"/>
                    <a:pt x="1" y="180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80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483;p53"/>
            <p:cNvSpPr/>
            <p:nvPr/>
          </p:nvSpPr>
          <p:spPr>
            <a:xfrm>
              <a:off x="6292646" y="1703041"/>
              <a:ext cx="47395" cy="11427"/>
            </a:xfrm>
            <a:custGeom>
              <a:avLst/>
              <a:gdLst/>
              <a:ahLst/>
              <a:cxnLst/>
              <a:rect l="l" t="t" r="r" b="b"/>
              <a:pathLst>
                <a:path w="1489" h="359" extrusionOk="0">
                  <a:moveTo>
                    <a:pt x="179" y="1"/>
                  </a:moveTo>
                  <a:cubicBezTo>
                    <a:pt x="72" y="1"/>
                    <a:pt x="0" y="72"/>
                    <a:pt x="0" y="180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05" y="358"/>
                    <a:pt x="1489" y="275"/>
                    <a:pt x="1489" y="180"/>
                  </a:cubicBezTo>
                  <a:cubicBezTo>
                    <a:pt x="1489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484;p53"/>
            <p:cNvSpPr/>
            <p:nvPr/>
          </p:nvSpPr>
          <p:spPr>
            <a:xfrm>
              <a:off x="6124743" y="1750818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8" y="357"/>
                    <a:pt x="1489" y="286"/>
                    <a:pt x="1489" y="179"/>
                  </a:cubicBezTo>
                  <a:cubicBezTo>
                    <a:pt x="1489" y="72"/>
                    <a:pt x="1406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485;p53"/>
            <p:cNvSpPr/>
            <p:nvPr/>
          </p:nvSpPr>
          <p:spPr>
            <a:xfrm>
              <a:off x="6208520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486;p53"/>
            <p:cNvSpPr/>
            <p:nvPr/>
          </p:nvSpPr>
          <p:spPr>
            <a:xfrm>
              <a:off x="6376391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87;p53"/>
            <p:cNvSpPr/>
            <p:nvPr/>
          </p:nvSpPr>
          <p:spPr>
            <a:xfrm>
              <a:off x="6208520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88;p53"/>
            <p:cNvSpPr/>
            <p:nvPr/>
          </p:nvSpPr>
          <p:spPr>
            <a:xfrm>
              <a:off x="6292646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cubicBezTo>
                    <a:pt x="0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05" y="357"/>
                    <a:pt x="1489" y="286"/>
                    <a:pt x="1489" y="179"/>
                  </a:cubicBezTo>
                  <a:cubicBezTo>
                    <a:pt x="1489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89;p53"/>
            <p:cNvSpPr/>
            <p:nvPr/>
          </p:nvSpPr>
          <p:spPr>
            <a:xfrm>
              <a:off x="6376391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90;p53"/>
            <p:cNvSpPr/>
            <p:nvPr/>
          </p:nvSpPr>
          <p:spPr>
            <a:xfrm>
              <a:off x="6207756" y="1690723"/>
              <a:ext cx="48923" cy="35108"/>
            </a:xfrm>
            <a:custGeom>
              <a:avLst/>
              <a:gdLst/>
              <a:ahLst/>
              <a:cxnLst/>
              <a:rect l="l" t="t" r="r" b="b"/>
              <a:pathLst>
                <a:path w="1537" h="1103" extrusionOk="0">
                  <a:moveTo>
                    <a:pt x="1328" y="1"/>
                  </a:moveTo>
                  <a:cubicBezTo>
                    <a:pt x="1283" y="1"/>
                    <a:pt x="1239" y="19"/>
                    <a:pt x="1203" y="55"/>
                  </a:cubicBezTo>
                  <a:lnTo>
                    <a:pt x="584" y="686"/>
                  </a:lnTo>
                  <a:lnTo>
                    <a:pt x="322" y="436"/>
                  </a:lnTo>
                  <a:cubicBezTo>
                    <a:pt x="286" y="394"/>
                    <a:pt x="241" y="373"/>
                    <a:pt x="197" y="373"/>
                  </a:cubicBezTo>
                  <a:cubicBezTo>
                    <a:pt x="152" y="373"/>
                    <a:pt x="107" y="394"/>
                    <a:pt x="72" y="436"/>
                  </a:cubicBezTo>
                  <a:cubicBezTo>
                    <a:pt x="0" y="507"/>
                    <a:pt x="0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2" y="1102"/>
                    <a:pt x="560" y="1102"/>
                  </a:cubicBezTo>
                  <a:cubicBezTo>
                    <a:pt x="607" y="1102"/>
                    <a:pt x="655" y="1078"/>
                    <a:pt x="679" y="1055"/>
                  </a:cubicBezTo>
                  <a:lnTo>
                    <a:pt x="1441" y="293"/>
                  </a:lnTo>
                  <a:cubicBezTo>
                    <a:pt x="1536" y="233"/>
                    <a:pt x="1536" y="138"/>
                    <a:pt x="1453" y="55"/>
                  </a:cubicBezTo>
                  <a:cubicBezTo>
                    <a:pt x="1417" y="19"/>
                    <a:pt x="1372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491;p53"/>
            <p:cNvSpPr/>
            <p:nvPr/>
          </p:nvSpPr>
          <p:spPr>
            <a:xfrm>
              <a:off x="6376009" y="1690723"/>
              <a:ext cx="48159" cy="35108"/>
            </a:xfrm>
            <a:custGeom>
              <a:avLst/>
              <a:gdLst/>
              <a:ahLst/>
              <a:cxnLst/>
              <a:rect l="l" t="t" r="r" b="b"/>
              <a:pathLst>
                <a:path w="1513" h="1103" extrusionOk="0">
                  <a:moveTo>
                    <a:pt x="1328" y="1"/>
                  </a:moveTo>
                  <a:cubicBezTo>
                    <a:pt x="1284" y="1"/>
                    <a:pt x="1239" y="19"/>
                    <a:pt x="1203" y="55"/>
                  </a:cubicBezTo>
                  <a:lnTo>
                    <a:pt x="572" y="686"/>
                  </a:lnTo>
                  <a:lnTo>
                    <a:pt x="322" y="436"/>
                  </a:lnTo>
                  <a:cubicBezTo>
                    <a:pt x="286" y="394"/>
                    <a:pt x="242" y="373"/>
                    <a:pt x="197" y="373"/>
                  </a:cubicBezTo>
                  <a:cubicBezTo>
                    <a:pt x="152" y="373"/>
                    <a:pt x="108" y="394"/>
                    <a:pt x="72" y="436"/>
                  </a:cubicBezTo>
                  <a:cubicBezTo>
                    <a:pt x="1" y="507"/>
                    <a:pt x="1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3" y="1102"/>
                    <a:pt x="560" y="1102"/>
                  </a:cubicBezTo>
                  <a:cubicBezTo>
                    <a:pt x="608" y="1102"/>
                    <a:pt x="644" y="1078"/>
                    <a:pt x="679" y="1055"/>
                  </a:cubicBezTo>
                  <a:lnTo>
                    <a:pt x="1441" y="293"/>
                  </a:lnTo>
                  <a:cubicBezTo>
                    <a:pt x="1513" y="233"/>
                    <a:pt x="1513" y="138"/>
                    <a:pt x="1453" y="55"/>
                  </a:cubicBezTo>
                  <a:cubicBezTo>
                    <a:pt x="1417" y="19"/>
                    <a:pt x="1373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92;p53"/>
            <p:cNvSpPr/>
            <p:nvPr/>
          </p:nvSpPr>
          <p:spPr>
            <a:xfrm>
              <a:off x="6291500" y="1738595"/>
              <a:ext cx="48923" cy="34981"/>
            </a:xfrm>
            <a:custGeom>
              <a:avLst/>
              <a:gdLst/>
              <a:ahLst/>
              <a:cxnLst/>
              <a:rect l="l" t="t" r="r" b="b"/>
              <a:pathLst>
                <a:path w="1537" h="1099" extrusionOk="0">
                  <a:moveTo>
                    <a:pt x="1334" y="0"/>
                  </a:moveTo>
                  <a:cubicBezTo>
                    <a:pt x="1289" y="0"/>
                    <a:pt x="1245" y="21"/>
                    <a:pt x="1203" y="63"/>
                  </a:cubicBezTo>
                  <a:lnTo>
                    <a:pt x="584" y="682"/>
                  </a:lnTo>
                  <a:lnTo>
                    <a:pt x="322" y="432"/>
                  </a:lnTo>
                  <a:cubicBezTo>
                    <a:pt x="286" y="396"/>
                    <a:pt x="242" y="378"/>
                    <a:pt x="197" y="378"/>
                  </a:cubicBezTo>
                  <a:cubicBezTo>
                    <a:pt x="152" y="378"/>
                    <a:pt x="108" y="396"/>
                    <a:pt x="72" y="432"/>
                  </a:cubicBezTo>
                  <a:cubicBezTo>
                    <a:pt x="1" y="503"/>
                    <a:pt x="1" y="610"/>
                    <a:pt x="72" y="682"/>
                  </a:cubicBezTo>
                  <a:lnTo>
                    <a:pt x="441" y="1051"/>
                  </a:lnTo>
                  <a:cubicBezTo>
                    <a:pt x="477" y="1087"/>
                    <a:pt x="524" y="1098"/>
                    <a:pt x="560" y="1098"/>
                  </a:cubicBezTo>
                  <a:cubicBezTo>
                    <a:pt x="608" y="1098"/>
                    <a:pt x="655" y="1087"/>
                    <a:pt x="679" y="1051"/>
                  </a:cubicBezTo>
                  <a:lnTo>
                    <a:pt x="1441" y="301"/>
                  </a:lnTo>
                  <a:cubicBezTo>
                    <a:pt x="1536" y="241"/>
                    <a:pt x="1536" y="134"/>
                    <a:pt x="1465" y="63"/>
                  </a:cubicBezTo>
                  <a:cubicBezTo>
                    <a:pt x="1423" y="21"/>
                    <a:pt x="1379" y="0"/>
                    <a:pt x="1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93;p53"/>
            <p:cNvSpPr/>
            <p:nvPr/>
          </p:nvSpPr>
          <p:spPr>
            <a:xfrm>
              <a:off x="6123629" y="1786627"/>
              <a:ext cx="48891" cy="34695"/>
            </a:xfrm>
            <a:custGeom>
              <a:avLst/>
              <a:gdLst/>
              <a:ahLst/>
              <a:cxnLst/>
              <a:rect l="l" t="t" r="r" b="b"/>
              <a:pathLst>
                <a:path w="1536" h="1090" extrusionOk="0">
                  <a:moveTo>
                    <a:pt x="1340" y="0"/>
                  </a:moveTo>
                  <a:cubicBezTo>
                    <a:pt x="1295" y="0"/>
                    <a:pt x="1250" y="18"/>
                    <a:pt x="1215" y="54"/>
                  </a:cubicBezTo>
                  <a:lnTo>
                    <a:pt x="583" y="673"/>
                  </a:lnTo>
                  <a:lnTo>
                    <a:pt x="333" y="423"/>
                  </a:lnTo>
                  <a:cubicBezTo>
                    <a:pt x="298" y="387"/>
                    <a:pt x="253" y="369"/>
                    <a:pt x="208" y="369"/>
                  </a:cubicBezTo>
                  <a:cubicBezTo>
                    <a:pt x="164" y="369"/>
                    <a:pt x="119" y="387"/>
                    <a:pt x="83" y="423"/>
                  </a:cubicBezTo>
                  <a:cubicBezTo>
                    <a:pt x="0" y="494"/>
                    <a:pt x="0" y="601"/>
                    <a:pt x="83" y="673"/>
                  </a:cubicBezTo>
                  <a:lnTo>
                    <a:pt x="453" y="1042"/>
                  </a:lnTo>
                  <a:cubicBezTo>
                    <a:pt x="476" y="1078"/>
                    <a:pt x="524" y="1090"/>
                    <a:pt x="572" y="1090"/>
                  </a:cubicBezTo>
                  <a:cubicBezTo>
                    <a:pt x="619" y="1090"/>
                    <a:pt x="655" y="1078"/>
                    <a:pt x="691" y="1042"/>
                  </a:cubicBezTo>
                  <a:lnTo>
                    <a:pt x="1453" y="292"/>
                  </a:lnTo>
                  <a:cubicBezTo>
                    <a:pt x="1536" y="232"/>
                    <a:pt x="1536" y="125"/>
                    <a:pt x="1465" y="54"/>
                  </a:cubicBezTo>
                  <a:cubicBezTo>
                    <a:pt x="1429" y="18"/>
                    <a:pt x="1384" y="0"/>
                    <a:pt x="13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2494;p53"/>
            <p:cNvSpPr/>
            <p:nvPr/>
          </p:nvSpPr>
          <p:spPr>
            <a:xfrm>
              <a:off x="6291500" y="1642978"/>
              <a:ext cx="48923" cy="34727"/>
            </a:xfrm>
            <a:custGeom>
              <a:avLst/>
              <a:gdLst/>
              <a:ahLst/>
              <a:cxnLst/>
              <a:rect l="l" t="t" r="r" b="b"/>
              <a:pathLst>
                <a:path w="1537" h="1091" extrusionOk="0">
                  <a:moveTo>
                    <a:pt x="1334" y="1"/>
                  </a:moveTo>
                  <a:cubicBezTo>
                    <a:pt x="1289" y="1"/>
                    <a:pt x="1245" y="19"/>
                    <a:pt x="1203" y="54"/>
                  </a:cubicBezTo>
                  <a:lnTo>
                    <a:pt x="584" y="673"/>
                  </a:lnTo>
                  <a:lnTo>
                    <a:pt x="322" y="423"/>
                  </a:lnTo>
                  <a:cubicBezTo>
                    <a:pt x="286" y="388"/>
                    <a:pt x="242" y="370"/>
                    <a:pt x="197" y="370"/>
                  </a:cubicBezTo>
                  <a:cubicBezTo>
                    <a:pt x="152" y="370"/>
                    <a:pt x="108" y="388"/>
                    <a:pt x="72" y="423"/>
                  </a:cubicBezTo>
                  <a:cubicBezTo>
                    <a:pt x="1" y="495"/>
                    <a:pt x="1" y="602"/>
                    <a:pt x="72" y="673"/>
                  </a:cubicBezTo>
                  <a:lnTo>
                    <a:pt x="441" y="1054"/>
                  </a:lnTo>
                  <a:cubicBezTo>
                    <a:pt x="477" y="1078"/>
                    <a:pt x="524" y="1090"/>
                    <a:pt x="560" y="1090"/>
                  </a:cubicBezTo>
                  <a:cubicBezTo>
                    <a:pt x="608" y="1090"/>
                    <a:pt x="655" y="1078"/>
                    <a:pt x="679" y="1054"/>
                  </a:cubicBezTo>
                  <a:lnTo>
                    <a:pt x="1441" y="292"/>
                  </a:lnTo>
                  <a:cubicBezTo>
                    <a:pt x="1536" y="233"/>
                    <a:pt x="1536" y="114"/>
                    <a:pt x="1465" y="54"/>
                  </a:cubicBezTo>
                  <a:cubicBezTo>
                    <a:pt x="1423" y="19"/>
                    <a:pt x="1379" y="1"/>
                    <a:pt x="13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82534" y="4360676"/>
            <a:ext cx="4815941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E07A33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E07A33"/>
                </a:solidFill>
              </a:rPr>
              <a:t>:</a:t>
            </a:r>
            <a:endParaRPr lang="ka-GE" b="1" dirty="0" smtClean="0">
              <a:solidFill>
                <a:srgbClr val="E07A33"/>
              </a:solidFill>
            </a:endParaRPr>
          </a:p>
          <a:p>
            <a:endParaRPr lang="ka-GE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პირველადი ჯანდაცვის რგოლის გაძლიერება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 მოსახლეობის მიმართვიანობის გაზრდა პირველად ჯანდაცვაში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გადაუდებელ ამბულატორიაზე არამიზნობრივი ხარჯების შემცირება</a:t>
            </a:r>
          </a:p>
          <a:p>
            <a:endParaRPr lang="ka-GE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3" name="Google Shape;3986;p49"/>
          <p:cNvSpPr/>
          <p:nvPr/>
        </p:nvSpPr>
        <p:spPr>
          <a:xfrm>
            <a:off x="144058" y="4207697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E07A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404133" y="3275602"/>
            <a:ext cx="9865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4400" b="1" dirty="0" smtClean="0">
                <a:solidFill>
                  <a:schemeClr val="bg1"/>
                </a:solidFill>
              </a:rPr>
              <a:t>9.1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90468" y="1707395"/>
            <a:ext cx="9865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4400" b="1" dirty="0" smtClean="0">
                <a:solidFill>
                  <a:schemeClr val="bg1"/>
                </a:solidFill>
              </a:rPr>
              <a:t>9.2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592130" y="3493772"/>
            <a:ext cx="9865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4400" b="1" dirty="0" smtClean="0">
                <a:solidFill>
                  <a:schemeClr val="bg1"/>
                </a:solidFill>
              </a:rPr>
              <a:t>9.3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21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/>
          <p:cNvSpPr/>
          <p:nvPr/>
        </p:nvSpPr>
        <p:spPr>
          <a:xfrm>
            <a:off x="5332800" y="0"/>
            <a:ext cx="2057400" cy="6858000"/>
          </a:xfrm>
          <a:prstGeom prst="rect">
            <a:avLst/>
          </a:prstGeom>
          <a:solidFill>
            <a:srgbClr val="F0F2D6"/>
          </a:solidFill>
          <a:ln w="25400" cap="flat" cmpd="sng" algn="ctr">
            <a:noFill/>
            <a:prstDash val="solid"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4647000" y="1151833"/>
            <a:ext cx="1981200" cy="1981200"/>
          </a:xfrm>
          <a:prstGeom prst="ellipse">
            <a:avLst/>
          </a:prstGeom>
          <a:solidFill>
            <a:srgbClr val="D4A983"/>
          </a:solidFill>
          <a:ln w="25400" cap="flat" cmpd="sng" algn="ctr">
            <a:noFill/>
            <a:prstDash val="solid"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txBody>
          <a:bodyPr lIns="640080"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10.3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352659" y="0"/>
            <a:ext cx="2057400" cy="6858000"/>
          </a:xfrm>
          <a:prstGeom prst="rect">
            <a:avLst/>
          </a:prstGeom>
          <a:solidFill>
            <a:srgbClr val="F0F2D6"/>
          </a:solidFill>
          <a:ln w="25400" cap="flat" cmpd="sng" algn="ctr">
            <a:noFill/>
            <a:prstDash val="solid"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Oval 91"/>
          <p:cNvSpPr/>
          <p:nvPr/>
        </p:nvSpPr>
        <p:spPr>
          <a:xfrm>
            <a:off x="2638855" y="887317"/>
            <a:ext cx="1981200" cy="1981200"/>
          </a:xfrm>
          <a:prstGeom prst="ellipse">
            <a:avLst/>
          </a:prstGeom>
          <a:solidFill>
            <a:srgbClr val="1DAAE1"/>
          </a:solidFill>
          <a:ln w="25400" cap="flat" cmpd="sng" algn="ctr">
            <a:noFill/>
            <a:prstDash val="solid"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txBody>
          <a:bodyPr lIns="640080"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10.2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1333359" y="0"/>
            <a:ext cx="2057400" cy="6858000"/>
          </a:xfrm>
          <a:prstGeom prst="rect">
            <a:avLst/>
          </a:prstGeom>
          <a:solidFill>
            <a:srgbClr val="F0F2D6"/>
          </a:solidFill>
          <a:ln w="25400" cap="flat" cmpd="sng" algn="ctr">
            <a:noFill/>
            <a:prstDash val="solid"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Oval 93"/>
          <p:cNvSpPr/>
          <p:nvPr/>
        </p:nvSpPr>
        <p:spPr>
          <a:xfrm>
            <a:off x="647559" y="228600"/>
            <a:ext cx="1981200" cy="1981200"/>
          </a:xfrm>
          <a:prstGeom prst="ellipse">
            <a:avLst/>
          </a:prstGeom>
          <a:solidFill>
            <a:srgbClr val="55B775"/>
          </a:solidFill>
          <a:ln w="25400" cap="flat" cmpd="sng" algn="ctr">
            <a:noFill/>
            <a:prstDash val="solid"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txBody>
          <a:bodyPr lIns="640080"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10.1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-13423" y="0"/>
            <a:ext cx="1366362" cy="6858000"/>
          </a:xfrm>
          <a:prstGeom prst="rect">
            <a:avLst/>
          </a:prstGeom>
          <a:solidFill>
            <a:srgbClr val="F0F2D6"/>
          </a:solidFill>
          <a:ln w="25400" cap="flat" cmpd="sng" algn="ctr">
            <a:noFill/>
            <a:prstDash val="solid"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121898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467042" y="2268154"/>
            <a:ext cx="1733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სადაზღვევო კომპანიების </a:t>
            </a:r>
            <a:r>
              <a:rPr lang="ka-GE" sz="1600" dirty="0" smtClean="0">
                <a:solidFill>
                  <a:schemeClr val="accent5">
                    <a:lumMod val="75000"/>
                  </a:schemeClr>
                </a:solidFill>
              </a:rPr>
              <a:t>სელექცია</a:t>
            </a:r>
            <a:endParaRPr lang="ka-GE" sz="1200" dirty="0"/>
          </a:p>
        </p:txBody>
      </p:sp>
      <p:sp>
        <p:nvSpPr>
          <p:cNvPr id="6" name="Rectangle 5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CC7D64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17581" y="16072"/>
            <a:ext cx="11374420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600" dirty="0">
                <a:solidFill>
                  <a:schemeClr val="bg1"/>
                </a:solidFill>
              </a:rPr>
              <a:t>სადაზღვევო რეფორმა-სახელმწიფოს და მოქალაქის პარტნიორობა </a:t>
            </a:r>
            <a:endParaRPr lang="en-US" sz="26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0" y="87083"/>
            <a:ext cx="1006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10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768828" y="2587563"/>
            <a:ext cx="4287701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CC7D64"/>
                </a:solidFill>
              </a:rPr>
              <a:t>	მოსალოდნელი შედეგი</a:t>
            </a:r>
            <a:r>
              <a:rPr lang="en-US" b="1" dirty="0" smtClean="0">
                <a:solidFill>
                  <a:srgbClr val="CC7D64"/>
                </a:solidFill>
              </a:rPr>
              <a:t>:</a:t>
            </a:r>
            <a:endParaRPr lang="ka-GE" b="1" dirty="0" smtClean="0">
              <a:solidFill>
                <a:srgbClr val="CC7D64"/>
              </a:solidFill>
            </a:endParaRPr>
          </a:p>
          <a:p>
            <a:endParaRPr lang="ka-GE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500" dirty="0">
                <a:solidFill>
                  <a:schemeClr val="accent5">
                    <a:lumMod val="75000"/>
                  </a:schemeClr>
                </a:solidFill>
              </a:rPr>
              <a:t>დასაქმებული, შემოსავლის მქონე პირების მიერ საკუთარ ჯანმრთელობაზე ზრუნვა.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500" dirty="0" smtClean="0">
                <a:solidFill>
                  <a:schemeClr val="accent5">
                    <a:lumMod val="75000"/>
                  </a:schemeClr>
                </a:solidFill>
              </a:rPr>
              <a:t>კერძო </a:t>
            </a:r>
            <a:r>
              <a:rPr lang="ka-GE" sz="1500" dirty="0">
                <a:solidFill>
                  <a:schemeClr val="accent5">
                    <a:lumMod val="75000"/>
                  </a:schemeClr>
                </a:solidFill>
              </a:rPr>
              <a:t>შენატანების სახელმწიფო მართვით, საჭიროების დროს დაზღვეულისთვის მაქსიმალურ მომსახურების მიწოდება.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500" dirty="0" smtClean="0">
                <a:solidFill>
                  <a:schemeClr val="accent5">
                    <a:lumMod val="75000"/>
                  </a:schemeClr>
                </a:solidFill>
              </a:rPr>
              <a:t>ბიუჯეტის </a:t>
            </a:r>
            <a:r>
              <a:rPr lang="ka-GE" sz="1500" dirty="0">
                <a:solidFill>
                  <a:schemeClr val="accent5">
                    <a:lumMod val="75000"/>
                  </a:schemeClr>
                </a:solidFill>
              </a:rPr>
              <a:t>დაზოგვა და სადაზღვევო სალაროებში შენატანის გაჩენა</a:t>
            </a:r>
          </a:p>
        </p:txBody>
      </p:sp>
      <p:sp>
        <p:nvSpPr>
          <p:cNvPr id="32" name="Google Shape;3986;p49"/>
          <p:cNvSpPr/>
          <p:nvPr/>
        </p:nvSpPr>
        <p:spPr>
          <a:xfrm>
            <a:off x="8033704" y="2417119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CC7D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TextBox 133"/>
          <p:cNvSpPr txBox="1"/>
          <p:nvPr/>
        </p:nvSpPr>
        <p:spPr>
          <a:xfrm>
            <a:off x="1519491" y="3133033"/>
            <a:ext cx="173341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u="sng" dirty="0">
                <a:solidFill>
                  <a:schemeClr val="accent5">
                    <a:lumMod val="75000"/>
                  </a:schemeClr>
                </a:solidFill>
              </a:rPr>
              <a:t>კრიტერიუმები</a:t>
            </a:r>
            <a:endParaRPr lang="ka-GE" sz="1400" u="sng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sz="1200" dirty="0">
                <a:solidFill>
                  <a:schemeClr val="accent5">
                    <a:lumMod val="75000"/>
                  </a:schemeClr>
                </a:solidFill>
              </a:rPr>
              <a:t>კომპანია არ უნდა ფლობდეს საავადმყოფოს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sz="1200" dirty="0">
                <a:solidFill>
                  <a:schemeClr val="accent5">
                    <a:lumMod val="75000"/>
                  </a:schemeClr>
                </a:solidFill>
              </a:rPr>
              <a:t>კომპანია არ უნდა ფლობდეს ფარმაცევტულ დაწესებულებებს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sz="1200" dirty="0">
                <a:solidFill>
                  <a:schemeClr val="accent5">
                    <a:lumMod val="75000"/>
                  </a:schemeClr>
                </a:solidFill>
              </a:rPr>
              <a:t> კომპანია მაღალი სიმძლავრით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ka-GE" sz="1200" dirty="0">
                <a:solidFill>
                  <a:schemeClr val="accent5">
                    <a:lumMod val="75000"/>
                  </a:schemeClr>
                </a:solidFill>
              </a:rPr>
              <a:t>კომპანია ადეკვატური მოცულობის მომსახურების მიწოდებით</a:t>
            </a:r>
            <a:endParaRPr lang="ka-GE" sz="1050" dirty="0"/>
          </a:p>
        </p:txBody>
      </p:sp>
      <p:sp>
        <p:nvSpPr>
          <p:cNvPr id="135" name="TextBox 134"/>
          <p:cNvSpPr txBox="1"/>
          <p:nvPr/>
        </p:nvSpPr>
        <p:spPr>
          <a:xfrm>
            <a:off x="3557311" y="3026705"/>
            <a:ext cx="17334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ვის შეეხება დაზღვევის სისტემაში ჩართვა</a:t>
            </a:r>
            <a:endParaRPr lang="ka-GE" sz="12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619954" y="4154982"/>
            <a:ext cx="17334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 პედაგოგები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ექიმები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საჯარო მოხელეები და სხვა 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18685" y="3378568"/>
            <a:ext cx="17334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დაშენებული</a:t>
            </a:r>
            <a:r>
              <a:rPr lang="ka-GE" sz="1600" b="1" dirty="0">
                <a:solidFill>
                  <a:srgbClr val="A29E00"/>
                </a:solidFill>
              </a:rPr>
              <a:t> </a:t>
            </a: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პაკეტების გაუქმება</a:t>
            </a:r>
          </a:p>
        </p:txBody>
      </p:sp>
    </p:spTree>
    <p:extLst>
      <p:ext uri="{BB962C8B-B14F-4D97-AF65-F5344CB8AC3E}">
        <p14:creationId xmlns:p14="http://schemas.microsoft.com/office/powerpoint/2010/main" val="37251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8064A2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17581" y="16072"/>
            <a:ext cx="11374420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500" dirty="0">
                <a:solidFill>
                  <a:schemeClr val="bg1"/>
                </a:solidFill>
              </a:rPr>
              <a:t>ჯანდაცვაზე დანახარჯების მართვა საერთაშორისო ეკონომიკური ინდიკატორების გათვალისწინებით 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87083"/>
            <a:ext cx="1006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11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10" name="TextBox 9"/>
          <p:cNvSpPr txBox="1"/>
          <p:nvPr/>
        </p:nvSpPr>
        <p:spPr>
          <a:xfrm>
            <a:off x="1093110" y="5243484"/>
            <a:ext cx="1117179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8064A2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8064A2"/>
                </a:solidFill>
              </a:rPr>
              <a:t>:</a:t>
            </a:r>
            <a:endParaRPr lang="ka-GE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ჯანდაცვის ბიუჯეტის უკეთ დაგეგმვა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 სამედიცინო მანიპულაციების შედეგების უკეთესი პროგნოზი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 პაციენტის სიცოცხლის რისკების პრევენცია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მეტი ჯანმრთელი, ეკონომიკურად აქტიური მოქალაქე/ნაკლები ინვალიდობა და ნაადრევი სიკვდილიანობა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Google Shape;3986;p49"/>
          <p:cNvSpPr/>
          <p:nvPr/>
        </p:nvSpPr>
        <p:spPr>
          <a:xfrm>
            <a:off x="560382" y="5090505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roup 39"/>
          <p:cNvGrpSpPr/>
          <p:nvPr/>
        </p:nvGrpSpPr>
        <p:grpSpPr>
          <a:xfrm>
            <a:off x="9035254" y="1358779"/>
            <a:ext cx="2700404" cy="2700404"/>
            <a:chOff x="943300" y="3105150"/>
            <a:chExt cx="5694494" cy="5694494"/>
          </a:xfrm>
        </p:grpSpPr>
        <p:sp>
          <p:nvSpPr>
            <p:cNvPr id="41" name="Oval 40"/>
            <p:cNvSpPr/>
            <p:nvPr/>
          </p:nvSpPr>
          <p:spPr>
            <a:xfrm>
              <a:off x="943300" y="3105150"/>
              <a:ext cx="5694494" cy="5694494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1045411" y="3207259"/>
              <a:ext cx="5490276" cy="5490276"/>
            </a:xfrm>
            <a:prstGeom prst="ellipse">
              <a:avLst/>
            </a:prstGeom>
            <a:gradFill flip="none" rotWithShape="1">
              <a:gsLst>
                <a:gs pos="0">
                  <a:srgbClr val="4F81BD">
                    <a:lumMod val="67000"/>
                  </a:srgbClr>
                </a:gs>
                <a:gs pos="48000">
                  <a:srgbClr val="4F81BD">
                    <a:lumMod val="97000"/>
                    <a:lumOff val="3000"/>
                  </a:srgbClr>
                </a:gs>
                <a:gs pos="100000">
                  <a:srgbClr val="4F81BD">
                    <a:lumMod val="60000"/>
                    <a:lumOff val="40000"/>
                  </a:srgb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1952951" y="4114800"/>
              <a:ext cx="3675194" cy="3675194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2286000" y="4447849"/>
              <a:ext cx="3009096" cy="3009096"/>
            </a:xfrm>
            <a:prstGeom prst="ellipse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3200400" y="5349363"/>
              <a:ext cx="1180296" cy="1180296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3581400" y="5737485"/>
              <a:ext cx="404052" cy="404052"/>
            </a:xfrm>
            <a:prstGeom prst="ellipse">
              <a:avLst/>
            </a:prstGeom>
            <a:solidFill>
              <a:srgbClr val="1F497D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930439" y="2233800"/>
            <a:ext cx="2000540" cy="676618"/>
            <a:chOff x="7338886" y="2358026"/>
            <a:chExt cx="2708994" cy="916230"/>
          </a:xfrm>
        </p:grpSpPr>
        <p:sp>
          <p:nvSpPr>
            <p:cNvPr id="48" name="Freeform 47"/>
            <p:cNvSpPr/>
            <p:nvPr/>
          </p:nvSpPr>
          <p:spPr>
            <a:xfrm>
              <a:off x="7338886" y="2405879"/>
              <a:ext cx="389152" cy="221911"/>
            </a:xfrm>
            <a:custGeom>
              <a:avLst/>
              <a:gdLst>
                <a:gd name="connsiteX0" fmla="*/ 42862 w 373856"/>
                <a:gd name="connsiteY0" fmla="*/ 204788 h 204788"/>
                <a:gd name="connsiteX1" fmla="*/ 0 w 373856"/>
                <a:gd name="connsiteY1" fmla="*/ 0 h 204788"/>
                <a:gd name="connsiteX2" fmla="*/ 373856 w 373856"/>
                <a:gd name="connsiteY2" fmla="*/ 100013 h 204788"/>
                <a:gd name="connsiteX3" fmla="*/ 42862 w 373856"/>
                <a:gd name="connsiteY3" fmla="*/ 204788 h 204788"/>
                <a:gd name="connsiteX0" fmla="*/ 49433 w 380427"/>
                <a:gd name="connsiteY0" fmla="*/ 204788 h 204788"/>
                <a:gd name="connsiteX1" fmla="*/ 6571 w 380427"/>
                <a:gd name="connsiteY1" fmla="*/ 0 h 204788"/>
                <a:gd name="connsiteX2" fmla="*/ 380427 w 380427"/>
                <a:gd name="connsiteY2" fmla="*/ 100013 h 204788"/>
                <a:gd name="connsiteX3" fmla="*/ 49433 w 380427"/>
                <a:gd name="connsiteY3" fmla="*/ 204788 h 204788"/>
                <a:gd name="connsiteX0" fmla="*/ 129018 w 460012"/>
                <a:gd name="connsiteY0" fmla="*/ 205289 h 205289"/>
                <a:gd name="connsiteX1" fmla="*/ 86156 w 460012"/>
                <a:gd name="connsiteY1" fmla="*/ 501 h 205289"/>
                <a:gd name="connsiteX2" fmla="*/ 460012 w 460012"/>
                <a:gd name="connsiteY2" fmla="*/ 100514 h 205289"/>
                <a:gd name="connsiteX3" fmla="*/ 129018 w 460012"/>
                <a:gd name="connsiteY3" fmla="*/ 205289 h 205289"/>
                <a:gd name="connsiteX0" fmla="*/ 129018 w 460012"/>
                <a:gd name="connsiteY0" fmla="*/ 205289 h 205289"/>
                <a:gd name="connsiteX1" fmla="*/ 86156 w 460012"/>
                <a:gd name="connsiteY1" fmla="*/ 501 h 205289"/>
                <a:gd name="connsiteX2" fmla="*/ 460012 w 460012"/>
                <a:gd name="connsiteY2" fmla="*/ 100514 h 205289"/>
                <a:gd name="connsiteX3" fmla="*/ 129018 w 460012"/>
                <a:gd name="connsiteY3" fmla="*/ 205289 h 205289"/>
                <a:gd name="connsiteX0" fmla="*/ 129018 w 460012"/>
                <a:gd name="connsiteY0" fmla="*/ 205289 h 205289"/>
                <a:gd name="connsiteX1" fmla="*/ 86156 w 460012"/>
                <a:gd name="connsiteY1" fmla="*/ 501 h 205289"/>
                <a:gd name="connsiteX2" fmla="*/ 460012 w 460012"/>
                <a:gd name="connsiteY2" fmla="*/ 100514 h 205289"/>
                <a:gd name="connsiteX3" fmla="*/ 129018 w 460012"/>
                <a:gd name="connsiteY3" fmla="*/ 205289 h 205289"/>
                <a:gd name="connsiteX0" fmla="*/ 129018 w 383812"/>
                <a:gd name="connsiteY0" fmla="*/ 205289 h 205289"/>
                <a:gd name="connsiteX1" fmla="*/ 86156 w 383812"/>
                <a:gd name="connsiteY1" fmla="*/ 501 h 205289"/>
                <a:gd name="connsiteX2" fmla="*/ 383812 w 383812"/>
                <a:gd name="connsiteY2" fmla="*/ 81464 h 205289"/>
                <a:gd name="connsiteX3" fmla="*/ 129018 w 383812"/>
                <a:gd name="connsiteY3" fmla="*/ 205289 h 205289"/>
                <a:gd name="connsiteX0" fmla="*/ 147997 w 376597"/>
                <a:gd name="connsiteY0" fmla="*/ 224287 h 224287"/>
                <a:gd name="connsiteX1" fmla="*/ 78941 w 376597"/>
                <a:gd name="connsiteY1" fmla="*/ 449 h 224287"/>
                <a:gd name="connsiteX2" fmla="*/ 376597 w 376597"/>
                <a:gd name="connsiteY2" fmla="*/ 81412 h 224287"/>
                <a:gd name="connsiteX3" fmla="*/ 147997 w 376597"/>
                <a:gd name="connsiteY3" fmla="*/ 224287 h 224287"/>
                <a:gd name="connsiteX0" fmla="*/ 161753 w 390353"/>
                <a:gd name="connsiteY0" fmla="*/ 224287 h 224287"/>
                <a:gd name="connsiteX1" fmla="*/ 92697 w 390353"/>
                <a:gd name="connsiteY1" fmla="*/ 449 h 224287"/>
                <a:gd name="connsiteX2" fmla="*/ 390353 w 390353"/>
                <a:gd name="connsiteY2" fmla="*/ 81412 h 224287"/>
                <a:gd name="connsiteX3" fmla="*/ 161753 w 390353"/>
                <a:gd name="connsiteY3" fmla="*/ 224287 h 224287"/>
                <a:gd name="connsiteX0" fmla="*/ 165315 w 389152"/>
                <a:gd name="connsiteY0" fmla="*/ 221911 h 221911"/>
                <a:gd name="connsiteX1" fmla="*/ 91496 w 389152"/>
                <a:gd name="connsiteY1" fmla="*/ 454 h 221911"/>
                <a:gd name="connsiteX2" fmla="*/ 389152 w 389152"/>
                <a:gd name="connsiteY2" fmla="*/ 81417 h 221911"/>
                <a:gd name="connsiteX3" fmla="*/ 165315 w 389152"/>
                <a:gd name="connsiteY3" fmla="*/ 221911 h 221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152" h="221911">
                  <a:moveTo>
                    <a:pt x="165315" y="221911"/>
                  </a:moveTo>
                  <a:cubicBezTo>
                    <a:pt x="77209" y="158411"/>
                    <a:pt x="-113291" y="-9865"/>
                    <a:pt x="91496" y="454"/>
                  </a:cubicBezTo>
                  <a:cubicBezTo>
                    <a:pt x="220878" y="7598"/>
                    <a:pt x="257389" y="33792"/>
                    <a:pt x="389152" y="81417"/>
                  </a:cubicBezTo>
                  <a:lnTo>
                    <a:pt x="165315" y="221911"/>
                  </a:lnTo>
                  <a:close/>
                </a:path>
              </a:pathLst>
            </a:custGeom>
            <a:solidFill>
              <a:srgbClr val="8064A2">
                <a:lumMod val="75000"/>
              </a:srgb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7485047" y="2653985"/>
              <a:ext cx="1147866" cy="620271"/>
            </a:xfrm>
            <a:custGeom>
              <a:avLst/>
              <a:gdLst>
                <a:gd name="connsiteX0" fmla="*/ 0 w 1114425"/>
                <a:gd name="connsiteY0" fmla="*/ 0 h 540543"/>
                <a:gd name="connsiteX1" fmla="*/ 83343 w 1114425"/>
                <a:gd name="connsiteY1" fmla="*/ 452437 h 540543"/>
                <a:gd name="connsiteX2" fmla="*/ 540543 w 1114425"/>
                <a:gd name="connsiteY2" fmla="*/ 540543 h 540543"/>
                <a:gd name="connsiteX3" fmla="*/ 1114425 w 1114425"/>
                <a:gd name="connsiteY3" fmla="*/ 252412 h 540543"/>
                <a:gd name="connsiteX4" fmla="*/ 0 w 1114425"/>
                <a:gd name="connsiteY4" fmla="*/ 0 h 540543"/>
                <a:gd name="connsiteX0" fmla="*/ 0 w 1114425"/>
                <a:gd name="connsiteY0" fmla="*/ 0 h 576834"/>
                <a:gd name="connsiteX1" fmla="*/ 83343 w 1114425"/>
                <a:gd name="connsiteY1" fmla="*/ 452437 h 576834"/>
                <a:gd name="connsiteX2" fmla="*/ 540543 w 1114425"/>
                <a:gd name="connsiteY2" fmla="*/ 540543 h 576834"/>
                <a:gd name="connsiteX3" fmla="*/ 1114425 w 1114425"/>
                <a:gd name="connsiteY3" fmla="*/ 252412 h 576834"/>
                <a:gd name="connsiteX4" fmla="*/ 0 w 1114425"/>
                <a:gd name="connsiteY4" fmla="*/ 0 h 576834"/>
                <a:gd name="connsiteX0" fmla="*/ 0 w 1114425"/>
                <a:gd name="connsiteY0" fmla="*/ 0 h 615508"/>
                <a:gd name="connsiteX1" fmla="*/ 83343 w 1114425"/>
                <a:gd name="connsiteY1" fmla="*/ 452437 h 615508"/>
                <a:gd name="connsiteX2" fmla="*/ 540543 w 1114425"/>
                <a:gd name="connsiteY2" fmla="*/ 540543 h 615508"/>
                <a:gd name="connsiteX3" fmla="*/ 1114425 w 1114425"/>
                <a:gd name="connsiteY3" fmla="*/ 252412 h 615508"/>
                <a:gd name="connsiteX4" fmla="*/ 0 w 1114425"/>
                <a:gd name="connsiteY4" fmla="*/ 0 h 615508"/>
                <a:gd name="connsiteX0" fmla="*/ 0 w 1114425"/>
                <a:gd name="connsiteY0" fmla="*/ 0 h 615508"/>
                <a:gd name="connsiteX1" fmla="*/ 83343 w 1114425"/>
                <a:gd name="connsiteY1" fmla="*/ 452437 h 615508"/>
                <a:gd name="connsiteX2" fmla="*/ 540543 w 1114425"/>
                <a:gd name="connsiteY2" fmla="*/ 540543 h 615508"/>
                <a:gd name="connsiteX3" fmla="*/ 1114425 w 1114425"/>
                <a:gd name="connsiteY3" fmla="*/ 252412 h 615508"/>
                <a:gd name="connsiteX4" fmla="*/ 0 w 1114425"/>
                <a:gd name="connsiteY4" fmla="*/ 0 h 615508"/>
                <a:gd name="connsiteX0" fmla="*/ 152 w 1114577"/>
                <a:gd name="connsiteY0" fmla="*/ 0 h 615508"/>
                <a:gd name="connsiteX1" fmla="*/ 83495 w 1114577"/>
                <a:gd name="connsiteY1" fmla="*/ 452437 h 615508"/>
                <a:gd name="connsiteX2" fmla="*/ 540695 w 1114577"/>
                <a:gd name="connsiteY2" fmla="*/ 540543 h 615508"/>
                <a:gd name="connsiteX3" fmla="*/ 1114577 w 1114577"/>
                <a:gd name="connsiteY3" fmla="*/ 252412 h 615508"/>
                <a:gd name="connsiteX4" fmla="*/ 152 w 1114577"/>
                <a:gd name="connsiteY4" fmla="*/ 0 h 615508"/>
                <a:gd name="connsiteX0" fmla="*/ 152 w 1114577"/>
                <a:gd name="connsiteY0" fmla="*/ 0 h 615508"/>
                <a:gd name="connsiteX1" fmla="*/ 83495 w 1114577"/>
                <a:gd name="connsiteY1" fmla="*/ 452437 h 615508"/>
                <a:gd name="connsiteX2" fmla="*/ 540695 w 1114577"/>
                <a:gd name="connsiteY2" fmla="*/ 540543 h 615508"/>
                <a:gd name="connsiteX3" fmla="*/ 1114577 w 1114577"/>
                <a:gd name="connsiteY3" fmla="*/ 252412 h 615508"/>
                <a:gd name="connsiteX4" fmla="*/ 152 w 1114577"/>
                <a:gd name="connsiteY4" fmla="*/ 0 h 615508"/>
                <a:gd name="connsiteX0" fmla="*/ 152 w 1114577"/>
                <a:gd name="connsiteY0" fmla="*/ 0 h 615508"/>
                <a:gd name="connsiteX1" fmla="*/ 83495 w 1114577"/>
                <a:gd name="connsiteY1" fmla="*/ 452437 h 615508"/>
                <a:gd name="connsiteX2" fmla="*/ 540695 w 1114577"/>
                <a:gd name="connsiteY2" fmla="*/ 540543 h 615508"/>
                <a:gd name="connsiteX3" fmla="*/ 1114577 w 1114577"/>
                <a:gd name="connsiteY3" fmla="*/ 252412 h 615508"/>
                <a:gd name="connsiteX4" fmla="*/ 152 w 1114577"/>
                <a:gd name="connsiteY4" fmla="*/ 0 h 615508"/>
                <a:gd name="connsiteX0" fmla="*/ 152 w 1145533"/>
                <a:gd name="connsiteY0" fmla="*/ 0 h 615508"/>
                <a:gd name="connsiteX1" fmla="*/ 83495 w 1145533"/>
                <a:gd name="connsiteY1" fmla="*/ 452437 h 615508"/>
                <a:gd name="connsiteX2" fmla="*/ 540695 w 1145533"/>
                <a:gd name="connsiteY2" fmla="*/ 540543 h 615508"/>
                <a:gd name="connsiteX3" fmla="*/ 1145533 w 1145533"/>
                <a:gd name="connsiteY3" fmla="*/ 259556 h 615508"/>
                <a:gd name="connsiteX4" fmla="*/ 152 w 1145533"/>
                <a:gd name="connsiteY4" fmla="*/ 0 h 615508"/>
                <a:gd name="connsiteX0" fmla="*/ 152 w 1145533"/>
                <a:gd name="connsiteY0" fmla="*/ 0 h 615508"/>
                <a:gd name="connsiteX1" fmla="*/ 83495 w 1145533"/>
                <a:gd name="connsiteY1" fmla="*/ 452437 h 615508"/>
                <a:gd name="connsiteX2" fmla="*/ 540695 w 1145533"/>
                <a:gd name="connsiteY2" fmla="*/ 540543 h 615508"/>
                <a:gd name="connsiteX3" fmla="*/ 1145533 w 1145533"/>
                <a:gd name="connsiteY3" fmla="*/ 259556 h 615508"/>
                <a:gd name="connsiteX4" fmla="*/ 152 w 1145533"/>
                <a:gd name="connsiteY4" fmla="*/ 0 h 615508"/>
                <a:gd name="connsiteX0" fmla="*/ 104 w 1147866"/>
                <a:gd name="connsiteY0" fmla="*/ 0 h 620271"/>
                <a:gd name="connsiteX1" fmla="*/ 85828 w 1147866"/>
                <a:gd name="connsiteY1" fmla="*/ 457200 h 620271"/>
                <a:gd name="connsiteX2" fmla="*/ 543028 w 1147866"/>
                <a:gd name="connsiteY2" fmla="*/ 545306 h 620271"/>
                <a:gd name="connsiteX3" fmla="*/ 1147866 w 1147866"/>
                <a:gd name="connsiteY3" fmla="*/ 264319 h 620271"/>
                <a:gd name="connsiteX4" fmla="*/ 104 w 1147866"/>
                <a:gd name="connsiteY4" fmla="*/ 0 h 620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7866" h="620271">
                  <a:moveTo>
                    <a:pt x="104" y="0"/>
                  </a:moveTo>
                  <a:cubicBezTo>
                    <a:pt x="-690" y="155574"/>
                    <a:pt x="897" y="311150"/>
                    <a:pt x="85828" y="457200"/>
                  </a:cubicBezTo>
                  <a:cubicBezTo>
                    <a:pt x="209653" y="660400"/>
                    <a:pt x="385865" y="654050"/>
                    <a:pt x="543028" y="545306"/>
                  </a:cubicBezTo>
                  <a:cubicBezTo>
                    <a:pt x="734322" y="415925"/>
                    <a:pt x="885135" y="298450"/>
                    <a:pt x="1147866" y="264319"/>
                  </a:cubicBezTo>
                  <a:lnTo>
                    <a:pt x="104" y="0"/>
                  </a:lnTo>
                  <a:close/>
                </a:path>
              </a:pathLst>
            </a:custGeom>
            <a:solidFill>
              <a:srgbClr val="8064A2">
                <a:lumMod val="50000"/>
              </a:srgb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7454899" y="2584799"/>
              <a:ext cx="2452587" cy="599410"/>
            </a:xfrm>
            <a:custGeom>
              <a:avLst/>
              <a:gdLst>
                <a:gd name="connsiteX0" fmla="*/ 0 w 2317750"/>
                <a:gd name="connsiteY0" fmla="*/ 76200 h 600075"/>
                <a:gd name="connsiteX1" fmla="*/ 2311400 w 2317750"/>
                <a:gd name="connsiteY1" fmla="*/ 600075 h 600075"/>
                <a:gd name="connsiteX2" fmla="*/ 2317750 w 2317750"/>
                <a:gd name="connsiteY2" fmla="*/ 390525 h 600075"/>
                <a:gd name="connsiteX3" fmla="*/ 50800 w 2317750"/>
                <a:gd name="connsiteY3" fmla="*/ 0 h 600075"/>
                <a:gd name="connsiteX4" fmla="*/ 0 w 2317750"/>
                <a:gd name="connsiteY4" fmla="*/ 76200 h 600075"/>
                <a:gd name="connsiteX0" fmla="*/ 9668 w 2327418"/>
                <a:gd name="connsiteY0" fmla="*/ 78613 h 602488"/>
                <a:gd name="connsiteX1" fmla="*/ 2321068 w 2327418"/>
                <a:gd name="connsiteY1" fmla="*/ 602488 h 602488"/>
                <a:gd name="connsiteX2" fmla="*/ 2327418 w 2327418"/>
                <a:gd name="connsiteY2" fmla="*/ 392938 h 602488"/>
                <a:gd name="connsiteX3" fmla="*/ 60468 w 2327418"/>
                <a:gd name="connsiteY3" fmla="*/ 2413 h 602488"/>
                <a:gd name="connsiteX4" fmla="*/ 9668 w 2327418"/>
                <a:gd name="connsiteY4" fmla="*/ 78613 h 602488"/>
                <a:gd name="connsiteX0" fmla="*/ 40570 w 2358320"/>
                <a:gd name="connsiteY0" fmla="*/ 78710 h 602585"/>
                <a:gd name="connsiteX1" fmla="*/ 2351970 w 2358320"/>
                <a:gd name="connsiteY1" fmla="*/ 602585 h 602585"/>
                <a:gd name="connsiteX2" fmla="*/ 2358320 w 2358320"/>
                <a:gd name="connsiteY2" fmla="*/ 393035 h 602585"/>
                <a:gd name="connsiteX3" fmla="*/ 91370 w 2358320"/>
                <a:gd name="connsiteY3" fmla="*/ 2510 h 602585"/>
                <a:gd name="connsiteX4" fmla="*/ 40570 w 2358320"/>
                <a:gd name="connsiteY4" fmla="*/ 78710 h 602585"/>
                <a:gd name="connsiteX0" fmla="*/ 40570 w 2358320"/>
                <a:gd name="connsiteY0" fmla="*/ 78710 h 602585"/>
                <a:gd name="connsiteX1" fmla="*/ 2351970 w 2358320"/>
                <a:gd name="connsiteY1" fmla="*/ 602585 h 602585"/>
                <a:gd name="connsiteX2" fmla="*/ 2358320 w 2358320"/>
                <a:gd name="connsiteY2" fmla="*/ 393035 h 602585"/>
                <a:gd name="connsiteX3" fmla="*/ 91370 w 2358320"/>
                <a:gd name="connsiteY3" fmla="*/ 2510 h 602585"/>
                <a:gd name="connsiteX4" fmla="*/ 40570 w 2358320"/>
                <a:gd name="connsiteY4" fmla="*/ 78710 h 602585"/>
                <a:gd name="connsiteX0" fmla="*/ 40570 w 2403506"/>
                <a:gd name="connsiteY0" fmla="*/ 78710 h 602585"/>
                <a:gd name="connsiteX1" fmla="*/ 2351970 w 2403506"/>
                <a:gd name="connsiteY1" fmla="*/ 602585 h 602585"/>
                <a:gd name="connsiteX2" fmla="*/ 2358320 w 2403506"/>
                <a:gd name="connsiteY2" fmla="*/ 393035 h 602585"/>
                <a:gd name="connsiteX3" fmla="*/ 91370 w 2403506"/>
                <a:gd name="connsiteY3" fmla="*/ 2510 h 602585"/>
                <a:gd name="connsiteX4" fmla="*/ 40570 w 2403506"/>
                <a:gd name="connsiteY4" fmla="*/ 78710 h 602585"/>
                <a:gd name="connsiteX0" fmla="*/ 40570 w 2450986"/>
                <a:gd name="connsiteY0" fmla="*/ 78710 h 602585"/>
                <a:gd name="connsiteX1" fmla="*/ 2351970 w 2450986"/>
                <a:gd name="connsiteY1" fmla="*/ 602585 h 602585"/>
                <a:gd name="connsiteX2" fmla="*/ 2358320 w 2450986"/>
                <a:gd name="connsiteY2" fmla="*/ 393035 h 602585"/>
                <a:gd name="connsiteX3" fmla="*/ 91370 w 2450986"/>
                <a:gd name="connsiteY3" fmla="*/ 2510 h 602585"/>
                <a:gd name="connsiteX4" fmla="*/ 40570 w 2450986"/>
                <a:gd name="connsiteY4" fmla="*/ 78710 h 602585"/>
                <a:gd name="connsiteX0" fmla="*/ 40570 w 2450986"/>
                <a:gd name="connsiteY0" fmla="*/ 78710 h 602585"/>
                <a:gd name="connsiteX1" fmla="*/ 2351970 w 2450986"/>
                <a:gd name="connsiteY1" fmla="*/ 602585 h 602585"/>
                <a:gd name="connsiteX2" fmla="*/ 2358320 w 2450986"/>
                <a:gd name="connsiteY2" fmla="*/ 393035 h 602585"/>
                <a:gd name="connsiteX3" fmla="*/ 91370 w 2450986"/>
                <a:gd name="connsiteY3" fmla="*/ 2510 h 602585"/>
                <a:gd name="connsiteX4" fmla="*/ 40570 w 2450986"/>
                <a:gd name="connsiteY4" fmla="*/ 78710 h 602585"/>
                <a:gd name="connsiteX0" fmla="*/ 40570 w 2436213"/>
                <a:gd name="connsiteY0" fmla="*/ 78710 h 602585"/>
                <a:gd name="connsiteX1" fmla="*/ 2351970 w 2436213"/>
                <a:gd name="connsiteY1" fmla="*/ 602585 h 602585"/>
                <a:gd name="connsiteX2" fmla="*/ 2329745 w 2436213"/>
                <a:gd name="connsiteY2" fmla="*/ 380335 h 602585"/>
                <a:gd name="connsiteX3" fmla="*/ 91370 w 2436213"/>
                <a:gd name="connsiteY3" fmla="*/ 2510 h 602585"/>
                <a:gd name="connsiteX4" fmla="*/ 40570 w 2436213"/>
                <a:gd name="connsiteY4" fmla="*/ 78710 h 602585"/>
                <a:gd name="connsiteX0" fmla="*/ 40570 w 2429783"/>
                <a:gd name="connsiteY0" fmla="*/ 78710 h 599410"/>
                <a:gd name="connsiteX1" fmla="*/ 2339270 w 2429783"/>
                <a:gd name="connsiteY1" fmla="*/ 599410 h 599410"/>
                <a:gd name="connsiteX2" fmla="*/ 2329745 w 2429783"/>
                <a:gd name="connsiteY2" fmla="*/ 380335 h 599410"/>
                <a:gd name="connsiteX3" fmla="*/ 91370 w 2429783"/>
                <a:gd name="connsiteY3" fmla="*/ 2510 h 599410"/>
                <a:gd name="connsiteX4" fmla="*/ 40570 w 2429783"/>
                <a:gd name="connsiteY4" fmla="*/ 78710 h 599410"/>
                <a:gd name="connsiteX0" fmla="*/ 40570 w 2448090"/>
                <a:gd name="connsiteY0" fmla="*/ 78710 h 599410"/>
                <a:gd name="connsiteX1" fmla="*/ 2339270 w 2448090"/>
                <a:gd name="connsiteY1" fmla="*/ 599410 h 599410"/>
                <a:gd name="connsiteX2" fmla="*/ 2329745 w 2448090"/>
                <a:gd name="connsiteY2" fmla="*/ 380335 h 599410"/>
                <a:gd name="connsiteX3" fmla="*/ 91370 w 2448090"/>
                <a:gd name="connsiteY3" fmla="*/ 2510 h 599410"/>
                <a:gd name="connsiteX4" fmla="*/ 40570 w 2448090"/>
                <a:gd name="connsiteY4" fmla="*/ 78710 h 599410"/>
                <a:gd name="connsiteX0" fmla="*/ 40570 w 2452587"/>
                <a:gd name="connsiteY0" fmla="*/ 78710 h 599410"/>
                <a:gd name="connsiteX1" fmla="*/ 2339270 w 2452587"/>
                <a:gd name="connsiteY1" fmla="*/ 599410 h 599410"/>
                <a:gd name="connsiteX2" fmla="*/ 2329745 w 2452587"/>
                <a:gd name="connsiteY2" fmla="*/ 380335 h 599410"/>
                <a:gd name="connsiteX3" fmla="*/ 91370 w 2452587"/>
                <a:gd name="connsiteY3" fmla="*/ 2510 h 599410"/>
                <a:gd name="connsiteX4" fmla="*/ 40570 w 2452587"/>
                <a:gd name="connsiteY4" fmla="*/ 78710 h 599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2587" h="599410">
                  <a:moveTo>
                    <a:pt x="40570" y="78710"/>
                  </a:moveTo>
                  <a:cubicBezTo>
                    <a:pt x="811037" y="253335"/>
                    <a:pt x="2076803" y="580360"/>
                    <a:pt x="2339270" y="599410"/>
                  </a:cubicBezTo>
                  <a:cubicBezTo>
                    <a:pt x="2500137" y="580360"/>
                    <a:pt x="2483203" y="408910"/>
                    <a:pt x="2329745" y="380335"/>
                  </a:cubicBezTo>
                  <a:cubicBezTo>
                    <a:pt x="2069395" y="326360"/>
                    <a:pt x="847020" y="132685"/>
                    <a:pt x="91370" y="2510"/>
                  </a:cubicBezTo>
                  <a:cubicBezTo>
                    <a:pt x="-17638" y="-13365"/>
                    <a:pt x="-21872" y="50135"/>
                    <a:pt x="40570" y="78710"/>
                  </a:cubicBezTo>
                  <a:close/>
                </a:path>
              </a:pathLst>
            </a:custGeom>
            <a:solidFill>
              <a:srgbClr val="8064A2"/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7512138" y="2358026"/>
              <a:ext cx="1171576" cy="456296"/>
            </a:xfrm>
            <a:custGeom>
              <a:avLst/>
              <a:gdLst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8750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8750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1606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1606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1606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52413 h 455613"/>
                <a:gd name="connsiteX1" fmla="*/ 1095375 w 1095375"/>
                <a:gd name="connsiteY1" fmla="*/ 455613 h 455613"/>
                <a:gd name="connsiteX2" fmla="*/ 815975 w 1095375"/>
                <a:gd name="connsiteY2" fmla="*/ 156369 h 455613"/>
                <a:gd name="connsiteX3" fmla="*/ 456406 w 1095375"/>
                <a:gd name="connsiteY3" fmla="*/ 0 h 455613"/>
                <a:gd name="connsiteX4" fmla="*/ 0 w 1095375"/>
                <a:gd name="connsiteY4" fmla="*/ 252413 h 455613"/>
                <a:gd name="connsiteX0" fmla="*/ 0 w 1095375"/>
                <a:gd name="connsiteY0" fmla="*/ 257858 h 461058"/>
                <a:gd name="connsiteX1" fmla="*/ 1095375 w 1095375"/>
                <a:gd name="connsiteY1" fmla="*/ 461058 h 461058"/>
                <a:gd name="connsiteX2" fmla="*/ 815975 w 1095375"/>
                <a:gd name="connsiteY2" fmla="*/ 161814 h 461058"/>
                <a:gd name="connsiteX3" fmla="*/ 456406 w 1095375"/>
                <a:gd name="connsiteY3" fmla="*/ 5445 h 461058"/>
                <a:gd name="connsiteX4" fmla="*/ 0 w 1095375"/>
                <a:gd name="connsiteY4" fmla="*/ 257858 h 461058"/>
                <a:gd name="connsiteX0" fmla="*/ 0 w 1095375"/>
                <a:gd name="connsiteY0" fmla="*/ 257858 h 461058"/>
                <a:gd name="connsiteX1" fmla="*/ 1095375 w 1095375"/>
                <a:gd name="connsiteY1" fmla="*/ 461058 h 461058"/>
                <a:gd name="connsiteX2" fmla="*/ 815975 w 1095375"/>
                <a:gd name="connsiteY2" fmla="*/ 161814 h 461058"/>
                <a:gd name="connsiteX3" fmla="*/ 456406 w 1095375"/>
                <a:gd name="connsiteY3" fmla="*/ 5445 h 461058"/>
                <a:gd name="connsiteX4" fmla="*/ 0 w 1095375"/>
                <a:gd name="connsiteY4" fmla="*/ 257858 h 461058"/>
                <a:gd name="connsiteX0" fmla="*/ 0 w 1154907"/>
                <a:gd name="connsiteY0" fmla="*/ 245952 h 461058"/>
                <a:gd name="connsiteX1" fmla="*/ 1154907 w 1154907"/>
                <a:gd name="connsiteY1" fmla="*/ 461058 h 461058"/>
                <a:gd name="connsiteX2" fmla="*/ 875507 w 1154907"/>
                <a:gd name="connsiteY2" fmla="*/ 161814 h 461058"/>
                <a:gd name="connsiteX3" fmla="*/ 515938 w 1154907"/>
                <a:gd name="connsiteY3" fmla="*/ 5445 h 461058"/>
                <a:gd name="connsiteX4" fmla="*/ 0 w 1154907"/>
                <a:gd name="connsiteY4" fmla="*/ 245952 h 461058"/>
                <a:gd name="connsiteX0" fmla="*/ 0 w 1154907"/>
                <a:gd name="connsiteY0" fmla="*/ 245952 h 461058"/>
                <a:gd name="connsiteX1" fmla="*/ 1154907 w 1154907"/>
                <a:gd name="connsiteY1" fmla="*/ 461058 h 461058"/>
                <a:gd name="connsiteX2" fmla="*/ 875507 w 1154907"/>
                <a:gd name="connsiteY2" fmla="*/ 161814 h 461058"/>
                <a:gd name="connsiteX3" fmla="*/ 515938 w 1154907"/>
                <a:gd name="connsiteY3" fmla="*/ 5445 h 461058"/>
                <a:gd name="connsiteX4" fmla="*/ 0 w 1154907"/>
                <a:gd name="connsiteY4" fmla="*/ 245952 h 461058"/>
                <a:gd name="connsiteX0" fmla="*/ 0 w 1171576"/>
                <a:gd name="connsiteY0" fmla="*/ 245952 h 456296"/>
                <a:gd name="connsiteX1" fmla="*/ 1171576 w 1171576"/>
                <a:gd name="connsiteY1" fmla="*/ 456296 h 456296"/>
                <a:gd name="connsiteX2" fmla="*/ 875507 w 1171576"/>
                <a:gd name="connsiteY2" fmla="*/ 161814 h 456296"/>
                <a:gd name="connsiteX3" fmla="*/ 515938 w 1171576"/>
                <a:gd name="connsiteY3" fmla="*/ 5445 h 456296"/>
                <a:gd name="connsiteX4" fmla="*/ 0 w 1171576"/>
                <a:gd name="connsiteY4" fmla="*/ 245952 h 45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1576" h="456296">
                  <a:moveTo>
                    <a:pt x="0" y="245952"/>
                  </a:moveTo>
                  <a:lnTo>
                    <a:pt x="1171576" y="456296"/>
                  </a:lnTo>
                  <a:cubicBezTo>
                    <a:pt x="1037962" y="375598"/>
                    <a:pt x="935302" y="280613"/>
                    <a:pt x="875507" y="161814"/>
                  </a:cubicBezTo>
                  <a:cubicBezTo>
                    <a:pt x="846932" y="46985"/>
                    <a:pt x="735013" y="-20220"/>
                    <a:pt x="515938" y="5445"/>
                  </a:cubicBezTo>
                  <a:cubicBezTo>
                    <a:pt x="273315" y="41958"/>
                    <a:pt x="128322" y="154670"/>
                    <a:pt x="0" y="245952"/>
                  </a:cubicBezTo>
                  <a:close/>
                </a:path>
              </a:pathLst>
            </a:custGeom>
            <a:solidFill>
              <a:srgbClr val="8064A2">
                <a:lumMod val="50000"/>
              </a:srgb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52" name="Isosceles Triangle 51"/>
            <p:cNvSpPr/>
            <p:nvPr/>
          </p:nvSpPr>
          <p:spPr>
            <a:xfrm rot="6072562" flipH="1">
              <a:off x="9905716" y="3024435"/>
              <a:ext cx="93942" cy="190387"/>
            </a:xfrm>
            <a:prstGeom prst="triangle">
              <a:avLst/>
            </a:prstGeom>
            <a:solidFill>
              <a:srgbClr val="8064A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8664773" y="3201423"/>
            <a:ext cx="2000540" cy="676618"/>
            <a:chOff x="7338886" y="2358026"/>
            <a:chExt cx="2708994" cy="916230"/>
          </a:xfrm>
        </p:grpSpPr>
        <p:sp>
          <p:nvSpPr>
            <p:cNvPr id="54" name="Freeform 53"/>
            <p:cNvSpPr/>
            <p:nvPr/>
          </p:nvSpPr>
          <p:spPr>
            <a:xfrm>
              <a:off x="7338886" y="2405879"/>
              <a:ext cx="389152" cy="221911"/>
            </a:xfrm>
            <a:custGeom>
              <a:avLst/>
              <a:gdLst>
                <a:gd name="connsiteX0" fmla="*/ 42862 w 373856"/>
                <a:gd name="connsiteY0" fmla="*/ 204788 h 204788"/>
                <a:gd name="connsiteX1" fmla="*/ 0 w 373856"/>
                <a:gd name="connsiteY1" fmla="*/ 0 h 204788"/>
                <a:gd name="connsiteX2" fmla="*/ 373856 w 373856"/>
                <a:gd name="connsiteY2" fmla="*/ 100013 h 204788"/>
                <a:gd name="connsiteX3" fmla="*/ 42862 w 373856"/>
                <a:gd name="connsiteY3" fmla="*/ 204788 h 204788"/>
                <a:gd name="connsiteX0" fmla="*/ 49433 w 380427"/>
                <a:gd name="connsiteY0" fmla="*/ 204788 h 204788"/>
                <a:gd name="connsiteX1" fmla="*/ 6571 w 380427"/>
                <a:gd name="connsiteY1" fmla="*/ 0 h 204788"/>
                <a:gd name="connsiteX2" fmla="*/ 380427 w 380427"/>
                <a:gd name="connsiteY2" fmla="*/ 100013 h 204788"/>
                <a:gd name="connsiteX3" fmla="*/ 49433 w 380427"/>
                <a:gd name="connsiteY3" fmla="*/ 204788 h 204788"/>
                <a:gd name="connsiteX0" fmla="*/ 129018 w 460012"/>
                <a:gd name="connsiteY0" fmla="*/ 205289 h 205289"/>
                <a:gd name="connsiteX1" fmla="*/ 86156 w 460012"/>
                <a:gd name="connsiteY1" fmla="*/ 501 h 205289"/>
                <a:gd name="connsiteX2" fmla="*/ 460012 w 460012"/>
                <a:gd name="connsiteY2" fmla="*/ 100514 h 205289"/>
                <a:gd name="connsiteX3" fmla="*/ 129018 w 460012"/>
                <a:gd name="connsiteY3" fmla="*/ 205289 h 205289"/>
                <a:gd name="connsiteX0" fmla="*/ 129018 w 460012"/>
                <a:gd name="connsiteY0" fmla="*/ 205289 h 205289"/>
                <a:gd name="connsiteX1" fmla="*/ 86156 w 460012"/>
                <a:gd name="connsiteY1" fmla="*/ 501 h 205289"/>
                <a:gd name="connsiteX2" fmla="*/ 460012 w 460012"/>
                <a:gd name="connsiteY2" fmla="*/ 100514 h 205289"/>
                <a:gd name="connsiteX3" fmla="*/ 129018 w 460012"/>
                <a:gd name="connsiteY3" fmla="*/ 205289 h 205289"/>
                <a:gd name="connsiteX0" fmla="*/ 129018 w 460012"/>
                <a:gd name="connsiteY0" fmla="*/ 205289 h 205289"/>
                <a:gd name="connsiteX1" fmla="*/ 86156 w 460012"/>
                <a:gd name="connsiteY1" fmla="*/ 501 h 205289"/>
                <a:gd name="connsiteX2" fmla="*/ 460012 w 460012"/>
                <a:gd name="connsiteY2" fmla="*/ 100514 h 205289"/>
                <a:gd name="connsiteX3" fmla="*/ 129018 w 460012"/>
                <a:gd name="connsiteY3" fmla="*/ 205289 h 205289"/>
                <a:gd name="connsiteX0" fmla="*/ 129018 w 383812"/>
                <a:gd name="connsiteY0" fmla="*/ 205289 h 205289"/>
                <a:gd name="connsiteX1" fmla="*/ 86156 w 383812"/>
                <a:gd name="connsiteY1" fmla="*/ 501 h 205289"/>
                <a:gd name="connsiteX2" fmla="*/ 383812 w 383812"/>
                <a:gd name="connsiteY2" fmla="*/ 81464 h 205289"/>
                <a:gd name="connsiteX3" fmla="*/ 129018 w 383812"/>
                <a:gd name="connsiteY3" fmla="*/ 205289 h 205289"/>
                <a:gd name="connsiteX0" fmla="*/ 147997 w 376597"/>
                <a:gd name="connsiteY0" fmla="*/ 224287 h 224287"/>
                <a:gd name="connsiteX1" fmla="*/ 78941 w 376597"/>
                <a:gd name="connsiteY1" fmla="*/ 449 h 224287"/>
                <a:gd name="connsiteX2" fmla="*/ 376597 w 376597"/>
                <a:gd name="connsiteY2" fmla="*/ 81412 h 224287"/>
                <a:gd name="connsiteX3" fmla="*/ 147997 w 376597"/>
                <a:gd name="connsiteY3" fmla="*/ 224287 h 224287"/>
                <a:gd name="connsiteX0" fmla="*/ 161753 w 390353"/>
                <a:gd name="connsiteY0" fmla="*/ 224287 h 224287"/>
                <a:gd name="connsiteX1" fmla="*/ 92697 w 390353"/>
                <a:gd name="connsiteY1" fmla="*/ 449 h 224287"/>
                <a:gd name="connsiteX2" fmla="*/ 390353 w 390353"/>
                <a:gd name="connsiteY2" fmla="*/ 81412 h 224287"/>
                <a:gd name="connsiteX3" fmla="*/ 161753 w 390353"/>
                <a:gd name="connsiteY3" fmla="*/ 224287 h 224287"/>
                <a:gd name="connsiteX0" fmla="*/ 165315 w 389152"/>
                <a:gd name="connsiteY0" fmla="*/ 221911 h 221911"/>
                <a:gd name="connsiteX1" fmla="*/ 91496 w 389152"/>
                <a:gd name="connsiteY1" fmla="*/ 454 h 221911"/>
                <a:gd name="connsiteX2" fmla="*/ 389152 w 389152"/>
                <a:gd name="connsiteY2" fmla="*/ 81417 h 221911"/>
                <a:gd name="connsiteX3" fmla="*/ 165315 w 389152"/>
                <a:gd name="connsiteY3" fmla="*/ 221911 h 221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152" h="221911">
                  <a:moveTo>
                    <a:pt x="165315" y="221911"/>
                  </a:moveTo>
                  <a:cubicBezTo>
                    <a:pt x="77209" y="158411"/>
                    <a:pt x="-113291" y="-9865"/>
                    <a:pt x="91496" y="454"/>
                  </a:cubicBezTo>
                  <a:cubicBezTo>
                    <a:pt x="220878" y="7598"/>
                    <a:pt x="257389" y="33792"/>
                    <a:pt x="389152" y="81417"/>
                  </a:cubicBezTo>
                  <a:lnTo>
                    <a:pt x="165315" y="221911"/>
                  </a:lnTo>
                  <a:close/>
                </a:path>
              </a:pathLst>
            </a:custGeom>
            <a:solidFill>
              <a:srgbClr val="4BACC6">
                <a:lumMod val="75000"/>
              </a:srgb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>
              <a:off x="7485047" y="2653985"/>
              <a:ext cx="1147866" cy="620271"/>
            </a:xfrm>
            <a:custGeom>
              <a:avLst/>
              <a:gdLst>
                <a:gd name="connsiteX0" fmla="*/ 0 w 1114425"/>
                <a:gd name="connsiteY0" fmla="*/ 0 h 540543"/>
                <a:gd name="connsiteX1" fmla="*/ 83343 w 1114425"/>
                <a:gd name="connsiteY1" fmla="*/ 452437 h 540543"/>
                <a:gd name="connsiteX2" fmla="*/ 540543 w 1114425"/>
                <a:gd name="connsiteY2" fmla="*/ 540543 h 540543"/>
                <a:gd name="connsiteX3" fmla="*/ 1114425 w 1114425"/>
                <a:gd name="connsiteY3" fmla="*/ 252412 h 540543"/>
                <a:gd name="connsiteX4" fmla="*/ 0 w 1114425"/>
                <a:gd name="connsiteY4" fmla="*/ 0 h 540543"/>
                <a:gd name="connsiteX0" fmla="*/ 0 w 1114425"/>
                <a:gd name="connsiteY0" fmla="*/ 0 h 576834"/>
                <a:gd name="connsiteX1" fmla="*/ 83343 w 1114425"/>
                <a:gd name="connsiteY1" fmla="*/ 452437 h 576834"/>
                <a:gd name="connsiteX2" fmla="*/ 540543 w 1114425"/>
                <a:gd name="connsiteY2" fmla="*/ 540543 h 576834"/>
                <a:gd name="connsiteX3" fmla="*/ 1114425 w 1114425"/>
                <a:gd name="connsiteY3" fmla="*/ 252412 h 576834"/>
                <a:gd name="connsiteX4" fmla="*/ 0 w 1114425"/>
                <a:gd name="connsiteY4" fmla="*/ 0 h 576834"/>
                <a:gd name="connsiteX0" fmla="*/ 0 w 1114425"/>
                <a:gd name="connsiteY0" fmla="*/ 0 h 615508"/>
                <a:gd name="connsiteX1" fmla="*/ 83343 w 1114425"/>
                <a:gd name="connsiteY1" fmla="*/ 452437 h 615508"/>
                <a:gd name="connsiteX2" fmla="*/ 540543 w 1114425"/>
                <a:gd name="connsiteY2" fmla="*/ 540543 h 615508"/>
                <a:gd name="connsiteX3" fmla="*/ 1114425 w 1114425"/>
                <a:gd name="connsiteY3" fmla="*/ 252412 h 615508"/>
                <a:gd name="connsiteX4" fmla="*/ 0 w 1114425"/>
                <a:gd name="connsiteY4" fmla="*/ 0 h 615508"/>
                <a:gd name="connsiteX0" fmla="*/ 0 w 1114425"/>
                <a:gd name="connsiteY0" fmla="*/ 0 h 615508"/>
                <a:gd name="connsiteX1" fmla="*/ 83343 w 1114425"/>
                <a:gd name="connsiteY1" fmla="*/ 452437 h 615508"/>
                <a:gd name="connsiteX2" fmla="*/ 540543 w 1114425"/>
                <a:gd name="connsiteY2" fmla="*/ 540543 h 615508"/>
                <a:gd name="connsiteX3" fmla="*/ 1114425 w 1114425"/>
                <a:gd name="connsiteY3" fmla="*/ 252412 h 615508"/>
                <a:gd name="connsiteX4" fmla="*/ 0 w 1114425"/>
                <a:gd name="connsiteY4" fmla="*/ 0 h 615508"/>
                <a:gd name="connsiteX0" fmla="*/ 152 w 1114577"/>
                <a:gd name="connsiteY0" fmla="*/ 0 h 615508"/>
                <a:gd name="connsiteX1" fmla="*/ 83495 w 1114577"/>
                <a:gd name="connsiteY1" fmla="*/ 452437 h 615508"/>
                <a:gd name="connsiteX2" fmla="*/ 540695 w 1114577"/>
                <a:gd name="connsiteY2" fmla="*/ 540543 h 615508"/>
                <a:gd name="connsiteX3" fmla="*/ 1114577 w 1114577"/>
                <a:gd name="connsiteY3" fmla="*/ 252412 h 615508"/>
                <a:gd name="connsiteX4" fmla="*/ 152 w 1114577"/>
                <a:gd name="connsiteY4" fmla="*/ 0 h 615508"/>
                <a:gd name="connsiteX0" fmla="*/ 152 w 1114577"/>
                <a:gd name="connsiteY0" fmla="*/ 0 h 615508"/>
                <a:gd name="connsiteX1" fmla="*/ 83495 w 1114577"/>
                <a:gd name="connsiteY1" fmla="*/ 452437 h 615508"/>
                <a:gd name="connsiteX2" fmla="*/ 540695 w 1114577"/>
                <a:gd name="connsiteY2" fmla="*/ 540543 h 615508"/>
                <a:gd name="connsiteX3" fmla="*/ 1114577 w 1114577"/>
                <a:gd name="connsiteY3" fmla="*/ 252412 h 615508"/>
                <a:gd name="connsiteX4" fmla="*/ 152 w 1114577"/>
                <a:gd name="connsiteY4" fmla="*/ 0 h 615508"/>
                <a:gd name="connsiteX0" fmla="*/ 152 w 1114577"/>
                <a:gd name="connsiteY0" fmla="*/ 0 h 615508"/>
                <a:gd name="connsiteX1" fmla="*/ 83495 w 1114577"/>
                <a:gd name="connsiteY1" fmla="*/ 452437 h 615508"/>
                <a:gd name="connsiteX2" fmla="*/ 540695 w 1114577"/>
                <a:gd name="connsiteY2" fmla="*/ 540543 h 615508"/>
                <a:gd name="connsiteX3" fmla="*/ 1114577 w 1114577"/>
                <a:gd name="connsiteY3" fmla="*/ 252412 h 615508"/>
                <a:gd name="connsiteX4" fmla="*/ 152 w 1114577"/>
                <a:gd name="connsiteY4" fmla="*/ 0 h 615508"/>
                <a:gd name="connsiteX0" fmla="*/ 152 w 1145533"/>
                <a:gd name="connsiteY0" fmla="*/ 0 h 615508"/>
                <a:gd name="connsiteX1" fmla="*/ 83495 w 1145533"/>
                <a:gd name="connsiteY1" fmla="*/ 452437 h 615508"/>
                <a:gd name="connsiteX2" fmla="*/ 540695 w 1145533"/>
                <a:gd name="connsiteY2" fmla="*/ 540543 h 615508"/>
                <a:gd name="connsiteX3" fmla="*/ 1145533 w 1145533"/>
                <a:gd name="connsiteY3" fmla="*/ 259556 h 615508"/>
                <a:gd name="connsiteX4" fmla="*/ 152 w 1145533"/>
                <a:gd name="connsiteY4" fmla="*/ 0 h 615508"/>
                <a:gd name="connsiteX0" fmla="*/ 152 w 1145533"/>
                <a:gd name="connsiteY0" fmla="*/ 0 h 615508"/>
                <a:gd name="connsiteX1" fmla="*/ 83495 w 1145533"/>
                <a:gd name="connsiteY1" fmla="*/ 452437 h 615508"/>
                <a:gd name="connsiteX2" fmla="*/ 540695 w 1145533"/>
                <a:gd name="connsiteY2" fmla="*/ 540543 h 615508"/>
                <a:gd name="connsiteX3" fmla="*/ 1145533 w 1145533"/>
                <a:gd name="connsiteY3" fmla="*/ 259556 h 615508"/>
                <a:gd name="connsiteX4" fmla="*/ 152 w 1145533"/>
                <a:gd name="connsiteY4" fmla="*/ 0 h 615508"/>
                <a:gd name="connsiteX0" fmla="*/ 104 w 1147866"/>
                <a:gd name="connsiteY0" fmla="*/ 0 h 620271"/>
                <a:gd name="connsiteX1" fmla="*/ 85828 w 1147866"/>
                <a:gd name="connsiteY1" fmla="*/ 457200 h 620271"/>
                <a:gd name="connsiteX2" fmla="*/ 543028 w 1147866"/>
                <a:gd name="connsiteY2" fmla="*/ 545306 h 620271"/>
                <a:gd name="connsiteX3" fmla="*/ 1147866 w 1147866"/>
                <a:gd name="connsiteY3" fmla="*/ 264319 h 620271"/>
                <a:gd name="connsiteX4" fmla="*/ 104 w 1147866"/>
                <a:gd name="connsiteY4" fmla="*/ 0 h 620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7866" h="620271">
                  <a:moveTo>
                    <a:pt x="104" y="0"/>
                  </a:moveTo>
                  <a:cubicBezTo>
                    <a:pt x="-690" y="155574"/>
                    <a:pt x="897" y="311150"/>
                    <a:pt x="85828" y="457200"/>
                  </a:cubicBezTo>
                  <a:cubicBezTo>
                    <a:pt x="209653" y="660400"/>
                    <a:pt x="385865" y="654050"/>
                    <a:pt x="543028" y="545306"/>
                  </a:cubicBezTo>
                  <a:cubicBezTo>
                    <a:pt x="734322" y="415925"/>
                    <a:pt x="885135" y="298450"/>
                    <a:pt x="1147866" y="264319"/>
                  </a:cubicBezTo>
                  <a:lnTo>
                    <a:pt x="104" y="0"/>
                  </a:lnTo>
                  <a:close/>
                </a:path>
              </a:pathLst>
            </a:custGeom>
            <a:solidFill>
              <a:srgbClr val="4BACC6">
                <a:lumMod val="50000"/>
              </a:srgb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56" name="Freeform 55"/>
            <p:cNvSpPr/>
            <p:nvPr/>
          </p:nvSpPr>
          <p:spPr>
            <a:xfrm>
              <a:off x="7454899" y="2584799"/>
              <a:ext cx="2452587" cy="599410"/>
            </a:xfrm>
            <a:custGeom>
              <a:avLst/>
              <a:gdLst>
                <a:gd name="connsiteX0" fmla="*/ 0 w 2317750"/>
                <a:gd name="connsiteY0" fmla="*/ 76200 h 600075"/>
                <a:gd name="connsiteX1" fmla="*/ 2311400 w 2317750"/>
                <a:gd name="connsiteY1" fmla="*/ 600075 h 600075"/>
                <a:gd name="connsiteX2" fmla="*/ 2317750 w 2317750"/>
                <a:gd name="connsiteY2" fmla="*/ 390525 h 600075"/>
                <a:gd name="connsiteX3" fmla="*/ 50800 w 2317750"/>
                <a:gd name="connsiteY3" fmla="*/ 0 h 600075"/>
                <a:gd name="connsiteX4" fmla="*/ 0 w 2317750"/>
                <a:gd name="connsiteY4" fmla="*/ 76200 h 600075"/>
                <a:gd name="connsiteX0" fmla="*/ 9668 w 2327418"/>
                <a:gd name="connsiteY0" fmla="*/ 78613 h 602488"/>
                <a:gd name="connsiteX1" fmla="*/ 2321068 w 2327418"/>
                <a:gd name="connsiteY1" fmla="*/ 602488 h 602488"/>
                <a:gd name="connsiteX2" fmla="*/ 2327418 w 2327418"/>
                <a:gd name="connsiteY2" fmla="*/ 392938 h 602488"/>
                <a:gd name="connsiteX3" fmla="*/ 60468 w 2327418"/>
                <a:gd name="connsiteY3" fmla="*/ 2413 h 602488"/>
                <a:gd name="connsiteX4" fmla="*/ 9668 w 2327418"/>
                <a:gd name="connsiteY4" fmla="*/ 78613 h 602488"/>
                <a:gd name="connsiteX0" fmla="*/ 40570 w 2358320"/>
                <a:gd name="connsiteY0" fmla="*/ 78710 h 602585"/>
                <a:gd name="connsiteX1" fmla="*/ 2351970 w 2358320"/>
                <a:gd name="connsiteY1" fmla="*/ 602585 h 602585"/>
                <a:gd name="connsiteX2" fmla="*/ 2358320 w 2358320"/>
                <a:gd name="connsiteY2" fmla="*/ 393035 h 602585"/>
                <a:gd name="connsiteX3" fmla="*/ 91370 w 2358320"/>
                <a:gd name="connsiteY3" fmla="*/ 2510 h 602585"/>
                <a:gd name="connsiteX4" fmla="*/ 40570 w 2358320"/>
                <a:gd name="connsiteY4" fmla="*/ 78710 h 602585"/>
                <a:gd name="connsiteX0" fmla="*/ 40570 w 2358320"/>
                <a:gd name="connsiteY0" fmla="*/ 78710 h 602585"/>
                <a:gd name="connsiteX1" fmla="*/ 2351970 w 2358320"/>
                <a:gd name="connsiteY1" fmla="*/ 602585 h 602585"/>
                <a:gd name="connsiteX2" fmla="*/ 2358320 w 2358320"/>
                <a:gd name="connsiteY2" fmla="*/ 393035 h 602585"/>
                <a:gd name="connsiteX3" fmla="*/ 91370 w 2358320"/>
                <a:gd name="connsiteY3" fmla="*/ 2510 h 602585"/>
                <a:gd name="connsiteX4" fmla="*/ 40570 w 2358320"/>
                <a:gd name="connsiteY4" fmla="*/ 78710 h 602585"/>
                <a:gd name="connsiteX0" fmla="*/ 40570 w 2403506"/>
                <a:gd name="connsiteY0" fmla="*/ 78710 h 602585"/>
                <a:gd name="connsiteX1" fmla="*/ 2351970 w 2403506"/>
                <a:gd name="connsiteY1" fmla="*/ 602585 h 602585"/>
                <a:gd name="connsiteX2" fmla="*/ 2358320 w 2403506"/>
                <a:gd name="connsiteY2" fmla="*/ 393035 h 602585"/>
                <a:gd name="connsiteX3" fmla="*/ 91370 w 2403506"/>
                <a:gd name="connsiteY3" fmla="*/ 2510 h 602585"/>
                <a:gd name="connsiteX4" fmla="*/ 40570 w 2403506"/>
                <a:gd name="connsiteY4" fmla="*/ 78710 h 602585"/>
                <a:gd name="connsiteX0" fmla="*/ 40570 w 2450986"/>
                <a:gd name="connsiteY0" fmla="*/ 78710 h 602585"/>
                <a:gd name="connsiteX1" fmla="*/ 2351970 w 2450986"/>
                <a:gd name="connsiteY1" fmla="*/ 602585 h 602585"/>
                <a:gd name="connsiteX2" fmla="*/ 2358320 w 2450986"/>
                <a:gd name="connsiteY2" fmla="*/ 393035 h 602585"/>
                <a:gd name="connsiteX3" fmla="*/ 91370 w 2450986"/>
                <a:gd name="connsiteY3" fmla="*/ 2510 h 602585"/>
                <a:gd name="connsiteX4" fmla="*/ 40570 w 2450986"/>
                <a:gd name="connsiteY4" fmla="*/ 78710 h 602585"/>
                <a:gd name="connsiteX0" fmla="*/ 40570 w 2450986"/>
                <a:gd name="connsiteY0" fmla="*/ 78710 h 602585"/>
                <a:gd name="connsiteX1" fmla="*/ 2351970 w 2450986"/>
                <a:gd name="connsiteY1" fmla="*/ 602585 h 602585"/>
                <a:gd name="connsiteX2" fmla="*/ 2358320 w 2450986"/>
                <a:gd name="connsiteY2" fmla="*/ 393035 h 602585"/>
                <a:gd name="connsiteX3" fmla="*/ 91370 w 2450986"/>
                <a:gd name="connsiteY3" fmla="*/ 2510 h 602585"/>
                <a:gd name="connsiteX4" fmla="*/ 40570 w 2450986"/>
                <a:gd name="connsiteY4" fmla="*/ 78710 h 602585"/>
                <a:gd name="connsiteX0" fmla="*/ 40570 w 2436213"/>
                <a:gd name="connsiteY0" fmla="*/ 78710 h 602585"/>
                <a:gd name="connsiteX1" fmla="*/ 2351970 w 2436213"/>
                <a:gd name="connsiteY1" fmla="*/ 602585 h 602585"/>
                <a:gd name="connsiteX2" fmla="*/ 2329745 w 2436213"/>
                <a:gd name="connsiteY2" fmla="*/ 380335 h 602585"/>
                <a:gd name="connsiteX3" fmla="*/ 91370 w 2436213"/>
                <a:gd name="connsiteY3" fmla="*/ 2510 h 602585"/>
                <a:gd name="connsiteX4" fmla="*/ 40570 w 2436213"/>
                <a:gd name="connsiteY4" fmla="*/ 78710 h 602585"/>
                <a:gd name="connsiteX0" fmla="*/ 40570 w 2429783"/>
                <a:gd name="connsiteY0" fmla="*/ 78710 h 599410"/>
                <a:gd name="connsiteX1" fmla="*/ 2339270 w 2429783"/>
                <a:gd name="connsiteY1" fmla="*/ 599410 h 599410"/>
                <a:gd name="connsiteX2" fmla="*/ 2329745 w 2429783"/>
                <a:gd name="connsiteY2" fmla="*/ 380335 h 599410"/>
                <a:gd name="connsiteX3" fmla="*/ 91370 w 2429783"/>
                <a:gd name="connsiteY3" fmla="*/ 2510 h 599410"/>
                <a:gd name="connsiteX4" fmla="*/ 40570 w 2429783"/>
                <a:gd name="connsiteY4" fmla="*/ 78710 h 599410"/>
                <a:gd name="connsiteX0" fmla="*/ 40570 w 2448090"/>
                <a:gd name="connsiteY0" fmla="*/ 78710 h 599410"/>
                <a:gd name="connsiteX1" fmla="*/ 2339270 w 2448090"/>
                <a:gd name="connsiteY1" fmla="*/ 599410 h 599410"/>
                <a:gd name="connsiteX2" fmla="*/ 2329745 w 2448090"/>
                <a:gd name="connsiteY2" fmla="*/ 380335 h 599410"/>
                <a:gd name="connsiteX3" fmla="*/ 91370 w 2448090"/>
                <a:gd name="connsiteY3" fmla="*/ 2510 h 599410"/>
                <a:gd name="connsiteX4" fmla="*/ 40570 w 2448090"/>
                <a:gd name="connsiteY4" fmla="*/ 78710 h 599410"/>
                <a:gd name="connsiteX0" fmla="*/ 40570 w 2452587"/>
                <a:gd name="connsiteY0" fmla="*/ 78710 h 599410"/>
                <a:gd name="connsiteX1" fmla="*/ 2339270 w 2452587"/>
                <a:gd name="connsiteY1" fmla="*/ 599410 h 599410"/>
                <a:gd name="connsiteX2" fmla="*/ 2329745 w 2452587"/>
                <a:gd name="connsiteY2" fmla="*/ 380335 h 599410"/>
                <a:gd name="connsiteX3" fmla="*/ 91370 w 2452587"/>
                <a:gd name="connsiteY3" fmla="*/ 2510 h 599410"/>
                <a:gd name="connsiteX4" fmla="*/ 40570 w 2452587"/>
                <a:gd name="connsiteY4" fmla="*/ 78710 h 599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2587" h="599410">
                  <a:moveTo>
                    <a:pt x="40570" y="78710"/>
                  </a:moveTo>
                  <a:cubicBezTo>
                    <a:pt x="811037" y="253335"/>
                    <a:pt x="2076803" y="580360"/>
                    <a:pt x="2339270" y="599410"/>
                  </a:cubicBezTo>
                  <a:cubicBezTo>
                    <a:pt x="2500137" y="580360"/>
                    <a:pt x="2483203" y="408910"/>
                    <a:pt x="2329745" y="380335"/>
                  </a:cubicBezTo>
                  <a:cubicBezTo>
                    <a:pt x="2069395" y="326360"/>
                    <a:pt x="847020" y="132685"/>
                    <a:pt x="91370" y="2510"/>
                  </a:cubicBezTo>
                  <a:cubicBezTo>
                    <a:pt x="-17638" y="-13365"/>
                    <a:pt x="-21872" y="50135"/>
                    <a:pt x="40570" y="78710"/>
                  </a:cubicBezTo>
                  <a:close/>
                </a:path>
              </a:pathLst>
            </a:custGeom>
            <a:solidFill>
              <a:srgbClr val="4BACC6"/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57" name="Freeform 56"/>
            <p:cNvSpPr/>
            <p:nvPr/>
          </p:nvSpPr>
          <p:spPr>
            <a:xfrm>
              <a:off x="7512138" y="2358026"/>
              <a:ext cx="1171576" cy="456296"/>
            </a:xfrm>
            <a:custGeom>
              <a:avLst/>
              <a:gdLst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8750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8750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1606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1606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1606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52413 h 455613"/>
                <a:gd name="connsiteX1" fmla="*/ 1095375 w 1095375"/>
                <a:gd name="connsiteY1" fmla="*/ 455613 h 455613"/>
                <a:gd name="connsiteX2" fmla="*/ 815975 w 1095375"/>
                <a:gd name="connsiteY2" fmla="*/ 156369 h 455613"/>
                <a:gd name="connsiteX3" fmla="*/ 456406 w 1095375"/>
                <a:gd name="connsiteY3" fmla="*/ 0 h 455613"/>
                <a:gd name="connsiteX4" fmla="*/ 0 w 1095375"/>
                <a:gd name="connsiteY4" fmla="*/ 252413 h 455613"/>
                <a:gd name="connsiteX0" fmla="*/ 0 w 1095375"/>
                <a:gd name="connsiteY0" fmla="*/ 257858 h 461058"/>
                <a:gd name="connsiteX1" fmla="*/ 1095375 w 1095375"/>
                <a:gd name="connsiteY1" fmla="*/ 461058 h 461058"/>
                <a:gd name="connsiteX2" fmla="*/ 815975 w 1095375"/>
                <a:gd name="connsiteY2" fmla="*/ 161814 h 461058"/>
                <a:gd name="connsiteX3" fmla="*/ 456406 w 1095375"/>
                <a:gd name="connsiteY3" fmla="*/ 5445 h 461058"/>
                <a:gd name="connsiteX4" fmla="*/ 0 w 1095375"/>
                <a:gd name="connsiteY4" fmla="*/ 257858 h 461058"/>
                <a:gd name="connsiteX0" fmla="*/ 0 w 1095375"/>
                <a:gd name="connsiteY0" fmla="*/ 257858 h 461058"/>
                <a:gd name="connsiteX1" fmla="*/ 1095375 w 1095375"/>
                <a:gd name="connsiteY1" fmla="*/ 461058 h 461058"/>
                <a:gd name="connsiteX2" fmla="*/ 815975 w 1095375"/>
                <a:gd name="connsiteY2" fmla="*/ 161814 h 461058"/>
                <a:gd name="connsiteX3" fmla="*/ 456406 w 1095375"/>
                <a:gd name="connsiteY3" fmla="*/ 5445 h 461058"/>
                <a:gd name="connsiteX4" fmla="*/ 0 w 1095375"/>
                <a:gd name="connsiteY4" fmla="*/ 257858 h 461058"/>
                <a:gd name="connsiteX0" fmla="*/ 0 w 1154907"/>
                <a:gd name="connsiteY0" fmla="*/ 245952 h 461058"/>
                <a:gd name="connsiteX1" fmla="*/ 1154907 w 1154907"/>
                <a:gd name="connsiteY1" fmla="*/ 461058 h 461058"/>
                <a:gd name="connsiteX2" fmla="*/ 875507 w 1154907"/>
                <a:gd name="connsiteY2" fmla="*/ 161814 h 461058"/>
                <a:gd name="connsiteX3" fmla="*/ 515938 w 1154907"/>
                <a:gd name="connsiteY3" fmla="*/ 5445 h 461058"/>
                <a:gd name="connsiteX4" fmla="*/ 0 w 1154907"/>
                <a:gd name="connsiteY4" fmla="*/ 245952 h 461058"/>
                <a:gd name="connsiteX0" fmla="*/ 0 w 1154907"/>
                <a:gd name="connsiteY0" fmla="*/ 245952 h 461058"/>
                <a:gd name="connsiteX1" fmla="*/ 1154907 w 1154907"/>
                <a:gd name="connsiteY1" fmla="*/ 461058 h 461058"/>
                <a:gd name="connsiteX2" fmla="*/ 875507 w 1154907"/>
                <a:gd name="connsiteY2" fmla="*/ 161814 h 461058"/>
                <a:gd name="connsiteX3" fmla="*/ 515938 w 1154907"/>
                <a:gd name="connsiteY3" fmla="*/ 5445 h 461058"/>
                <a:gd name="connsiteX4" fmla="*/ 0 w 1154907"/>
                <a:gd name="connsiteY4" fmla="*/ 245952 h 461058"/>
                <a:gd name="connsiteX0" fmla="*/ 0 w 1171576"/>
                <a:gd name="connsiteY0" fmla="*/ 245952 h 456296"/>
                <a:gd name="connsiteX1" fmla="*/ 1171576 w 1171576"/>
                <a:gd name="connsiteY1" fmla="*/ 456296 h 456296"/>
                <a:gd name="connsiteX2" fmla="*/ 875507 w 1171576"/>
                <a:gd name="connsiteY2" fmla="*/ 161814 h 456296"/>
                <a:gd name="connsiteX3" fmla="*/ 515938 w 1171576"/>
                <a:gd name="connsiteY3" fmla="*/ 5445 h 456296"/>
                <a:gd name="connsiteX4" fmla="*/ 0 w 1171576"/>
                <a:gd name="connsiteY4" fmla="*/ 245952 h 45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1576" h="456296">
                  <a:moveTo>
                    <a:pt x="0" y="245952"/>
                  </a:moveTo>
                  <a:lnTo>
                    <a:pt x="1171576" y="456296"/>
                  </a:lnTo>
                  <a:cubicBezTo>
                    <a:pt x="1037962" y="375598"/>
                    <a:pt x="935302" y="280613"/>
                    <a:pt x="875507" y="161814"/>
                  </a:cubicBezTo>
                  <a:cubicBezTo>
                    <a:pt x="846932" y="46985"/>
                    <a:pt x="735013" y="-20220"/>
                    <a:pt x="515938" y="5445"/>
                  </a:cubicBezTo>
                  <a:cubicBezTo>
                    <a:pt x="273315" y="41958"/>
                    <a:pt x="128322" y="154670"/>
                    <a:pt x="0" y="245952"/>
                  </a:cubicBezTo>
                  <a:close/>
                </a:path>
              </a:pathLst>
            </a:custGeom>
            <a:solidFill>
              <a:srgbClr val="4BACC6">
                <a:lumMod val="50000"/>
              </a:srgb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58" name="Isosceles Triangle 57"/>
            <p:cNvSpPr/>
            <p:nvPr/>
          </p:nvSpPr>
          <p:spPr>
            <a:xfrm rot="6072562" flipH="1">
              <a:off x="9905716" y="3024435"/>
              <a:ext cx="93942" cy="190387"/>
            </a:xfrm>
            <a:prstGeom prst="triangle">
              <a:avLst/>
            </a:prstGeom>
            <a:solidFill>
              <a:srgbClr val="4BACC6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8314620" y="1378682"/>
            <a:ext cx="2000540" cy="676618"/>
            <a:chOff x="7338886" y="2358026"/>
            <a:chExt cx="2708994" cy="916230"/>
          </a:xfrm>
        </p:grpSpPr>
        <p:sp>
          <p:nvSpPr>
            <p:cNvPr id="60" name="Freeform 59"/>
            <p:cNvSpPr/>
            <p:nvPr/>
          </p:nvSpPr>
          <p:spPr>
            <a:xfrm>
              <a:off x="7338886" y="2405879"/>
              <a:ext cx="389152" cy="221911"/>
            </a:xfrm>
            <a:custGeom>
              <a:avLst/>
              <a:gdLst>
                <a:gd name="connsiteX0" fmla="*/ 42862 w 373856"/>
                <a:gd name="connsiteY0" fmla="*/ 204788 h 204788"/>
                <a:gd name="connsiteX1" fmla="*/ 0 w 373856"/>
                <a:gd name="connsiteY1" fmla="*/ 0 h 204788"/>
                <a:gd name="connsiteX2" fmla="*/ 373856 w 373856"/>
                <a:gd name="connsiteY2" fmla="*/ 100013 h 204788"/>
                <a:gd name="connsiteX3" fmla="*/ 42862 w 373856"/>
                <a:gd name="connsiteY3" fmla="*/ 204788 h 204788"/>
                <a:gd name="connsiteX0" fmla="*/ 49433 w 380427"/>
                <a:gd name="connsiteY0" fmla="*/ 204788 h 204788"/>
                <a:gd name="connsiteX1" fmla="*/ 6571 w 380427"/>
                <a:gd name="connsiteY1" fmla="*/ 0 h 204788"/>
                <a:gd name="connsiteX2" fmla="*/ 380427 w 380427"/>
                <a:gd name="connsiteY2" fmla="*/ 100013 h 204788"/>
                <a:gd name="connsiteX3" fmla="*/ 49433 w 380427"/>
                <a:gd name="connsiteY3" fmla="*/ 204788 h 204788"/>
                <a:gd name="connsiteX0" fmla="*/ 129018 w 460012"/>
                <a:gd name="connsiteY0" fmla="*/ 205289 h 205289"/>
                <a:gd name="connsiteX1" fmla="*/ 86156 w 460012"/>
                <a:gd name="connsiteY1" fmla="*/ 501 h 205289"/>
                <a:gd name="connsiteX2" fmla="*/ 460012 w 460012"/>
                <a:gd name="connsiteY2" fmla="*/ 100514 h 205289"/>
                <a:gd name="connsiteX3" fmla="*/ 129018 w 460012"/>
                <a:gd name="connsiteY3" fmla="*/ 205289 h 205289"/>
                <a:gd name="connsiteX0" fmla="*/ 129018 w 460012"/>
                <a:gd name="connsiteY0" fmla="*/ 205289 h 205289"/>
                <a:gd name="connsiteX1" fmla="*/ 86156 w 460012"/>
                <a:gd name="connsiteY1" fmla="*/ 501 h 205289"/>
                <a:gd name="connsiteX2" fmla="*/ 460012 w 460012"/>
                <a:gd name="connsiteY2" fmla="*/ 100514 h 205289"/>
                <a:gd name="connsiteX3" fmla="*/ 129018 w 460012"/>
                <a:gd name="connsiteY3" fmla="*/ 205289 h 205289"/>
                <a:gd name="connsiteX0" fmla="*/ 129018 w 460012"/>
                <a:gd name="connsiteY0" fmla="*/ 205289 h 205289"/>
                <a:gd name="connsiteX1" fmla="*/ 86156 w 460012"/>
                <a:gd name="connsiteY1" fmla="*/ 501 h 205289"/>
                <a:gd name="connsiteX2" fmla="*/ 460012 w 460012"/>
                <a:gd name="connsiteY2" fmla="*/ 100514 h 205289"/>
                <a:gd name="connsiteX3" fmla="*/ 129018 w 460012"/>
                <a:gd name="connsiteY3" fmla="*/ 205289 h 205289"/>
                <a:gd name="connsiteX0" fmla="*/ 129018 w 383812"/>
                <a:gd name="connsiteY0" fmla="*/ 205289 h 205289"/>
                <a:gd name="connsiteX1" fmla="*/ 86156 w 383812"/>
                <a:gd name="connsiteY1" fmla="*/ 501 h 205289"/>
                <a:gd name="connsiteX2" fmla="*/ 383812 w 383812"/>
                <a:gd name="connsiteY2" fmla="*/ 81464 h 205289"/>
                <a:gd name="connsiteX3" fmla="*/ 129018 w 383812"/>
                <a:gd name="connsiteY3" fmla="*/ 205289 h 205289"/>
                <a:gd name="connsiteX0" fmla="*/ 147997 w 376597"/>
                <a:gd name="connsiteY0" fmla="*/ 224287 h 224287"/>
                <a:gd name="connsiteX1" fmla="*/ 78941 w 376597"/>
                <a:gd name="connsiteY1" fmla="*/ 449 h 224287"/>
                <a:gd name="connsiteX2" fmla="*/ 376597 w 376597"/>
                <a:gd name="connsiteY2" fmla="*/ 81412 h 224287"/>
                <a:gd name="connsiteX3" fmla="*/ 147997 w 376597"/>
                <a:gd name="connsiteY3" fmla="*/ 224287 h 224287"/>
                <a:gd name="connsiteX0" fmla="*/ 161753 w 390353"/>
                <a:gd name="connsiteY0" fmla="*/ 224287 h 224287"/>
                <a:gd name="connsiteX1" fmla="*/ 92697 w 390353"/>
                <a:gd name="connsiteY1" fmla="*/ 449 h 224287"/>
                <a:gd name="connsiteX2" fmla="*/ 390353 w 390353"/>
                <a:gd name="connsiteY2" fmla="*/ 81412 h 224287"/>
                <a:gd name="connsiteX3" fmla="*/ 161753 w 390353"/>
                <a:gd name="connsiteY3" fmla="*/ 224287 h 224287"/>
                <a:gd name="connsiteX0" fmla="*/ 165315 w 389152"/>
                <a:gd name="connsiteY0" fmla="*/ 221911 h 221911"/>
                <a:gd name="connsiteX1" fmla="*/ 91496 w 389152"/>
                <a:gd name="connsiteY1" fmla="*/ 454 h 221911"/>
                <a:gd name="connsiteX2" fmla="*/ 389152 w 389152"/>
                <a:gd name="connsiteY2" fmla="*/ 81417 h 221911"/>
                <a:gd name="connsiteX3" fmla="*/ 165315 w 389152"/>
                <a:gd name="connsiteY3" fmla="*/ 221911 h 221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9152" h="221911">
                  <a:moveTo>
                    <a:pt x="165315" y="221911"/>
                  </a:moveTo>
                  <a:cubicBezTo>
                    <a:pt x="77209" y="158411"/>
                    <a:pt x="-113291" y="-9865"/>
                    <a:pt x="91496" y="454"/>
                  </a:cubicBezTo>
                  <a:cubicBezTo>
                    <a:pt x="220878" y="7598"/>
                    <a:pt x="257389" y="33792"/>
                    <a:pt x="389152" y="81417"/>
                  </a:cubicBezTo>
                  <a:lnTo>
                    <a:pt x="165315" y="221911"/>
                  </a:lnTo>
                  <a:close/>
                </a:path>
              </a:pathLst>
            </a:custGeom>
            <a:solidFill>
              <a:srgbClr val="4F81BD">
                <a:lumMod val="50000"/>
              </a:srgb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61" name="Freeform 60"/>
            <p:cNvSpPr/>
            <p:nvPr/>
          </p:nvSpPr>
          <p:spPr>
            <a:xfrm>
              <a:off x="7485047" y="2653985"/>
              <a:ext cx="1147866" cy="620271"/>
            </a:xfrm>
            <a:custGeom>
              <a:avLst/>
              <a:gdLst>
                <a:gd name="connsiteX0" fmla="*/ 0 w 1114425"/>
                <a:gd name="connsiteY0" fmla="*/ 0 h 540543"/>
                <a:gd name="connsiteX1" fmla="*/ 83343 w 1114425"/>
                <a:gd name="connsiteY1" fmla="*/ 452437 h 540543"/>
                <a:gd name="connsiteX2" fmla="*/ 540543 w 1114425"/>
                <a:gd name="connsiteY2" fmla="*/ 540543 h 540543"/>
                <a:gd name="connsiteX3" fmla="*/ 1114425 w 1114425"/>
                <a:gd name="connsiteY3" fmla="*/ 252412 h 540543"/>
                <a:gd name="connsiteX4" fmla="*/ 0 w 1114425"/>
                <a:gd name="connsiteY4" fmla="*/ 0 h 540543"/>
                <a:gd name="connsiteX0" fmla="*/ 0 w 1114425"/>
                <a:gd name="connsiteY0" fmla="*/ 0 h 576834"/>
                <a:gd name="connsiteX1" fmla="*/ 83343 w 1114425"/>
                <a:gd name="connsiteY1" fmla="*/ 452437 h 576834"/>
                <a:gd name="connsiteX2" fmla="*/ 540543 w 1114425"/>
                <a:gd name="connsiteY2" fmla="*/ 540543 h 576834"/>
                <a:gd name="connsiteX3" fmla="*/ 1114425 w 1114425"/>
                <a:gd name="connsiteY3" fmla="*/ 252412 h 576834"/>
                <a:gd name="connsiteX4" fmla="*/ 0 w 1114425"/>
                <a:gd name="connsiteY4" fmla="*/ 0 h 576834"/>
                <a:gd name="connsiteX0" fmla="*/ 0 w 1114425"/>
                <a:gd name="connsiteY0" fmla="*/ 0 h 615508"/>
                <a:gd name="connsiteX1" fmla="*/ 83343 w 1114425"/>
                <a:gd name="connsiteY1" fmla="*/ 452437 h 615508"/>
                <a:gd name="connsiteX2" fmla="*/ 540543 w 1114425"/>
                <a:gd name="connsiteY2" fmla="*/ 540543 h 615508"/>
                <a:gd name="connsiteX3" fmla="*/ 1114425 w 1114425"/>
                <a:gd name="connsiteY3" fmla="*/ 252412 h 615508"/>
                <a:gd name="connsiteX4" fmla="*/ 0 w 1114425"/>
                <a:gd name="connsiteY4" fmla="*/ 0 h 615508"/>
                <a:gd name="connsiteX0" fmla="*/ 0 w 1114425"/>
                <a:gd name="connsiteY0" fmla="*/ 0 h 615508"/>
                <a:gd name="connsiteX1" fmla="*/ 83343 w 1114425"/>
                <a:gd name="connsiteY1" fmla="*/ 452437 h 615508"/>
                <a:gd name="connsiteX2" fmla="*/ 540543 w 1114425"/>
                <a:gd name="connsiteY2" fmla="*/ 540543 h 615508"/>
                <a:gd name="connsiteX3" fmla="*/ 1114425 w 1114425"/>
                <a:gd name="connsiteY3" fmla="*/ 252412 h 615508"/>
                <a:gd name="connsiteX4" fmla="*/ 0 w 1114425"/>
                <a:gd name="connsiteY4" fmla="*/ 0 h 615508"/>
                <a:gd name="connsiteX0" fmla="*/ 152 w 1114577"/>
                <a:gd name="connsiteY0" fmla="*/ 0 h 615508"/>
                <a:gd name="connsiteX1" fmla="*/ 83495 w 1114577"/>
                <a:gd name="connsiteY1" fmla="*/ 452437 h 615508"/>
                <a:gd name="connsiteX2" fmla="*/ 540695 w 1114577"/>
                <a:gd name="connsiteY2" fmla="*/ 540543 h 615508"/>
                <a:gd name="connsiteX3" fmla="*/ 1114577 w 1114577"/>
                <a:gd name="connsiteY3" fmla="*/ 252412 h 615508"/>
                <a:gd name="connsiteX4" fmla="*/ 152 w 1114577"/>
                <a:gd name="connsiteY4" fmla="*/ 0 h 615508"/>
                <a:gd name="connsiteX0" fmla="*/ 152 w 1114577"/>
                <a:gd name="connsiteY0" fmla="*/ 0 h 615508"/>
                <a:gd name="connsiteX1" fmla="*/ 83495 w 1114577"/>
                <a:gd name="connsiteY1" fmla="*/ 452437 h 615508"/>
                <a:gd name="connsiteX2" fmla="*/ 540695 w 1114577"/>
                <a:gd name="connsiteY2" fmla="*/ 540543 h 615508"/>
                <a:gd name="connsiteX3" fmla="*/ 1114577 w 1114577"/>
                <a:gd name="connsiteY3" fmla="*/ 252412 h 615508"/>
                <a:gd name="connsiteX4" fmla="*/ 152 w 1114577"/>
                <a:gd name="connsiteY4" fmla="*/ 0 h 615508"/>
                <a:gd name="connsiteX0" fmla="*/ 152 w 1114577"/>
                <a:gd name="connsiteY0" fmla="*/ 0 h 615508"/>
                <a:gd name="connsiteX1" fmla="*/ 83495 w 1114577"/>
                <a:gd name="connsiteY1" fmla="*/ 452437 h 615508"/>
                <a:gd name="connsiteX2" fmla="*/ 540695 w 1114577"/>
                <a:gd name="connsiteY2" fmla="*/ 540543 h 615508"/>
                <a:gd name="connsiteX3" fmla="*/ 1114577 w 1114577"/>
                <a:gd name="connsiteY3" fmla="*/ 252412 h 615508"/>
                <a:gd name="connsiteX4" fmla="*/ 152 w 1114577"/>
                <a:gd name="connsiteY4" fmla="*/ 0 h 615508"/>
                <a:gd name="connsiteX0" fmla="*/ 152 w 1145533"/>
                <a:gd name="connsiteY0" fmla="*/ 0 h 615508"/>
                <a:gd name="connsiteX1" fmla="*/ 83495 w 1145533"/>
                <a:gd name="connsiteY1" fmla="*/ 452437 h 615508"/>
                <a:gd name="connsiteX2" fmla="*/ 540695 w 1145533"/>
                <a:gd name="connsiteY2" fmla="*/ 540543 h 615508"/>
                <a:gd name="connsiteX3" fmla="*/ 1145533 w 1145533"/>
                <a:gd name="connsiteY3" fmla="*/ 259556 h 615508"/>
                <a:gd name="connsiteX4" fmla="*/ 152 w 1145533"/>
                <a:gd name="connsiteY4" fmla="*/ 0 h 615508"/>
                <a:gd name="connsiteX0" fmla="*/ 152 w 1145533"/>
                <a:gd name="connsiteY0" fmla="*/ 0 h 615508"/>
                <a:gd name="connsiteX1" fmla="*/ 83495 w 1145533"/>
                <a:gd name="connsiteY1" fmla="*/ 452437 h 615508"/>
                <a:gd name="connsiteX2" fmla="*/ 540695 w 1145533"/>
                <a:gd name="connsiteY2" fmla="*/ 540543 h 615508"/>
                <a:gd name="connsiteX3" fmla="*/ 1145533 w 1145533"/>
                <a:gd name="connsiteY3" fmla="*/ 259556 h 615508"/>
                <a:gd name="connsiteX4" fmla="*/ 152 w 1145533"/>
                <a:gd name="connsiteY4" fmla="*/ 0 h 615508"/>
                <a:gd name="connsiteX0" fmla="*/ 104 w 1147866"/>
                <a:gd name="connsiteY0" fmla="*/ 0 h 620271"/>
                <a:gd name="connsiteX1" fmla="*/ 85828 w 1147866"/>
                <a:gd name="connsiteY1" fmla="*/ 457200 h 620271"/>
                <a:gd name="connsiteX2" fmla="*/ 543028 w 1147866"/>
                <a:gd name="connsiteY2" fmla="*/ 545306 h 620271"/>
                <a:gd name="connsiteX3" fmla="*/ 1147866 w 1147866"/>
                <a:gd name="connsiteY3" fmla="*/ 264319 h 620271"/>
                <a:gd name="connsiteX4" fmla="*/ 104 w 1147866"/>
                <a:gd name="connsiteY4" fmla="*/ 0 h 620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7866" h="620271">
                  <a:moveTo>
                    <a:pt x="104" y="0"/>
                  </a:moveTo>
                  <a:cubicBezTo>
                    <a:pt x="-690" y="155574"/>
                    <a:pt x="897" y="311150"/>
                    <a:pt x="85828" y="457200"/>
                  </a:cubicBezTo>
                  <a:cubicBezTo>
                    <a:pt x="209653" y="660400"/>
                    <a:pt x="385865" y="654050"/>
                    <a:pt x="543028" y="545306"/>
                  </a:cubicBezTo>
                  <a:cubicBezTo>
                    <a:pt x="734322" y="415925"/>
                    <a:pt x="885135" y="298450"/>
                    <a:pt x="1147866" y="264319"/>
                  </a:cubicBezTo>
                  <a:lnTo>
                    <a:pt x="104" y="0"/>
                  </a:lnTo>
                  <a:close/>
                </a:path>
              </a:pathLst>
            </a:custGeom>
            <a:solidFill>
              <a:srgbClr val="4F81BD"/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62" name="Freeform 61"/>
            <p:cNvSpPr/>
            <p:nvPr/>
          </p:nvSpPr>
          <p:spPr>
            <a:xfrm>
              <a:off x="7454899" y="2584799"/>
              <a:ext cx="2452587" cy="599410"/>
            </a:xfrm>
            <a:custGeom>
              <a:avLst/>
              <a:gdLst>
                <a:gd name="connsiteX0" fmla="*/ 0 w 2317750"/>
                <a:gd name="connsiteY0" fmla="*/ 76200 h 600075"/>
                <a:gd name="connsiteX1" fmla="*/ 2311400 w 2317750"/>
                <a:gd name="connsiteY1" fmla="*/ 600075 h 600075"/>
                <a:gd name="connsiteX2" fmla="*/ 2317750 w 2317750"/>
                <a:gd name="connsiteY2" fmla="*/ 390525 h 600075"/>
                <a:gd name="connsiteX3" fmla="*/ 50800 w 2317750"/>
                <a:gd name="connsiteY3" fmla="*/ 0 h 600075"/>
                <a:gd name="connsiteX4" fmla="*/ 0 w 2317750"/>
                <a:gd name="connsiteY4" fmla="*/ 76200 h 600075"/>
                <a:gd name="connsiteX0" fmla="*/ 9668 w 2327418"/>
                <a:gd name="connsiteY0" fmla="*/ 78613 h 602488"/>
                <a:gd name="connsiteX1" fmla="*/ 2321068 w 2327418"/>
                <a:gd name="connsiteY1" fmla="*/ 602488 h 602488"/>
                <a:gd name="connsiteX2" fmla="*/ 2327418 w 2327418"/>
                <a:gd name="connsiteY2" fmla="*/ 392938 h 602488"/>
                <a:gd name="connsiteX3" fmla="*/ 60468 w 2327418"/>
                <a:gd name="connsiteY3" fmla="*/ 2413 h 602488"/>
                <a:gd name="connsiteX4" fmla="*/ 9668 w 2327418"/>
                <a:gd name="connsiteY4" fmla="*/ 78613 h 602488"/>
                <a:gd name="connsiteX0" fmla="*/ 40570 w 2358320"/>
                <a:gd name="connsiteY0" fmla="*/ 78710 h 602585"/>
                <a:gd name="connsiteX1" fmla="*/ 2351970 w 2358320"/>
                <a:gd name="connsiteY1" fmla="*/ 602585 h 602585"/>
                <a:gd name="connsiteX2" fmla="*/ 2358320 w 2358320"/>
                <a:gd name="connsiteY2" fmla="*/ 393035 h 602585"/>
                <a:gd name="connsiteX3" fmla="*/ 91370 w 2358320"/>
                <a:gd name="connsiteY3" fmla="*/ 2510 h 602585"/>
                <a:gd name="connsiteX4" fmla="*/ 40570 w 2358320"/>
                <a:gd name="connsiteY4" fmla="*/ 78710 h 602585"/>
                <a:gd name="connsiteX0" fmla="*/ 40570 w 2358320"/>
                <a:gd name="connsiteY0" fmla="*/ 78710 h 602585"/>
                <a:gd name="connsiteX1" fmla="*/ 2351970 w 2358320"/>
                <a:gd name="connsiteY1" fmla="*/ 602585 h 602585"/>
                <a:gd name="connsiteX2" fmla="*/ 2358320 w 2358320"/>
                <a:gd name="connsiteY2" fmla="*/ 393035 h 602585"/>
                <a:gd name="connsiteX3" fmla="*/ 91370 w 2358320"/>
                <a:gd name="connsiteY3" fmla="*/ 2510 h 602585"/>
                <a:gd name="connsiteX4" fmla="*/ 40570 w 2358320"/>
                <a:gd name="connsiteY4" fmla="*/ 78710 h 602585"/>
                <a:gd name="connsiteX0" fmla="*/ 40570 w 2403506"/>
                <a:gd name="connsiteY0" fmla="*/ 78710 h 602585"/>
                <a:gd name="connsiteX1" fmla="*/ 2351970 w 2403506"/>
                <a:gd name="connsiteY1" fmla="*/ 602585 h 602585"/>
                <a:gd name="connsiteX2" fmla="*/ 2358320 w 2403506"/>
                <a:gd name="connsiteY2" fmla="*/ 393035 h 602585"/>
                <a:gd name="connsiteX3" fmla="*/ 91370 w 2403506"/>
                <a:gd name="connsiteY3" fmla="*/ 2510 h 602585"/>
                <a:gd name="connsiteX4" fmla="*/ 40570 w 2403506"/>
                <a:gd name="connsiteY4" fmla="*/ 78710 h 602585"/>
                <a:gd name="connsiteX0" fmla="*/ 40570 w 2450986"/>
                <a:gd name="connsiteY0" fmla="*/ 78710 h 602585"/>
                <a:gd name="connsiteX1" fmla="*/ 2351970 w 2450986"/>
                <a:gd name="connsiteY1" fmla="*/ 602585 h 602585"/>
                <a:gd name="connsiteX2" fmla="*/ 2358320 w 2450986"/>
                <a:gd name="connsiteY2" fmla="*/ 393035 h 602585"/>
                <a:gd name="connsiteX3" fmla="*/ 91370 w 2450986"/>
                <a:gd name="connsiteY3" fmla="*/ 2510 h 602585"/>
                <a:gd name="connsiteX4" fmla="*/ 40570 w 2450986"/>
                <a:gd name="connsiteY4" fmla="*/ 78710 h 602585"/>
                <a:gd name="connsiteX0" fmla="*/ 40570 w 2450986"/>
                <a:gd name="connsiteY0" fmla="*/ 78710 h 602585"/>
                <a:gd name="connsiteX1" fmla="*/ 2351970 w 2450986"/>
                <a:gd name="connsiteY1" fmla="*/ 602585 h 602585"/>
                <a:gd name="connsiteX2" fmla="*/ 2358320 w 2450986"/>
                <a:gd name="connsiteY2" fmla="*/ 393035 h 602585"/>
                <a:gd name="connsiteX3" fmla="*/ 91370 w 2450986"/>
                <a:gd name="connsiteY3" fmla="*/ 2510 h 602585"/>
                <a:gd name="connsiteX4" fmla="*/ 40570 w 2450986"/>
                <a:gd name="connsiteY4" fmla="*/ 78710 h 602585"/>
                <a:gd name="connsiteX0" fmla="*/ 40570 w 2436213"/>
                <a:gd name="connsiteY0" fmla="*/ 78710 h 602585"/>
                <a:gd name="connsiteX1" fmla="*/ 2351970 w 2436213"/>
                <a:gd name="connsiteY1" fmla="*/ 602585 h 602585"/>
                <a:gd name="connsiteX2" fmla="*/ 2329745 w 2436213"/>
                <a:gd name="connsiteY2" fmla="*/ 380335 h 602585"/>
                <a:gd name="connsiteX3" fmla="*/ 91370 w 2436213"/>
                <a:gd name="connsiteY3" fmla="*/ 2510 h 602585"/>
                <a:gd name="connsiteX4" fmla="*/ 40570 w 2436213"/>
                <a:gd name="connsiteY4" fmla="*/ 78710 h 602585"/>
                <a:gd name="connsiteX0" fmla="*/ 40570 w 2429783"/>
                <a:gd name="connsiteY0" fmla="*/ 78710 h 599410"/>
                <a:gd name="connsiteX1" fmla="*/ 2339270 w 2429783"/>
                <a:gd name="connsiteY1" fmla="*/ 599410 h 599410"/>
                <a:gd name="connsiteX2" fmla="*/ 2329745 w 2429783"/>
                <a:gd name="connsiteY2" fmla="*/ 380335 h 599410"/>
                <a:gd name="connsiteX3" fmla="*/ 91370 w 2429783"/>
                <a:gd name="connsiteY3" fmla="*/ 2510 h 599410"/>
                <a:gd name="connsiteX4" fmla="*/ 40570 w 2429783"/>
                <a:gd name="connsiteY4" fmla="*/ 78710 h 599410"/>
                <a:gd name="connsiteX0" fmla="*/ 40570 w 2448090"/>
                <a:gd name="connsiteY0" fmla="*/ 78710 h 599410"/>
                <a:gd name="connsiteX1" fmla="*/ 2339270 w 2448090"/>
                <a:gd name="connsiteY1" fmla="*/ 599410 h 599410"/>
                <a:gd name="connsiteX2" fmla="*/ 2329745 w 2448090"/>
                <a:gd name="connsiteY2" fmla="*/ 380335 h 599410"/>
                <a:gd name="connsiteX3" fmla="*/ 91370 w 2448090"/>
                <a:gd name="connsiteY3" fmla="*/ 2510 h 599410"/>
                <a:gd name="connsiteX4" fmla="*/ 40570 w 2448090"/>
                <a:gd name="connsiteY4" fmla="*/ 78710 h 599410"/>
                <a:gd name="connsiteX0" fmla="*/ 40570 w 2452587"/>
                <a:gd name="connsiteY0" fmla="*/ 78710 h 599410"/>
                <a:gd name="connsiteX1" fmla="*/ 2339270 w 2452587"/>
                <a:gd name="connsiteY1" fmla="*/ 599410 h 599410"/>
                <a:gd name="connsiteX2" fmla="*/ 2329745 w 2452587"/>
                <a:gd name="connsiteY2" fmla="*/ 380335 h 599410"/>
                <a:gd name="connsiteX3" fmla="*/ 91370 w 2452587"/>
                <a:gd name="connsiteY3" fmla="*/ 2510 h 599410"/>
                <a:gd name="connsiteX4" fmla="*/ 40570 w 2452587"/>
                <a:gd name="connsiteY4" fmla="*/ 78710 h 599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52587" h="599410">
                  <a:moveTo>
                    <a:pt x="40570" y="78710"/>
                  </a:moveTo>
                  <a:cubicBezTo>
                    <a:pt x="811037" y="253335"/>
                    <a:pt x="2076803" y="580360"/>
                    <a:pt x="2339270" y="599410"/>
                  </a:cubicBezTo>
                  <a:cubicBezTo>
                    <a:pt x="2500137" y="580360"/>
                    <a:pt x="2483203" y="408910"/>
                    <a:pt x="2329745" y="380335"/>
                  </a:cubicBezTo>
                  <a:cubicBezTo>
                    <a:pt x="2069395" y="326360"/>
                    <a:pt x="847020" y="132685"/>
                    <a:pt x="91370" y="2510"/>
                  </a:cubicBezTo>
                  <a:cubicBezTo>
                    <a:pt x="-17638" y="-13365"/>
                    <a:pt x="-21872" y="50135"/>
                    <a:pt x="40570" y="78710"/>
                  </a:cubicBezTo>
                  <a:close/>
                </a:path>
              </a:pathLst>
            </a:custGeom>
            <a:solidFill>
              <a:srgbClr val="4F81BD">
                <a:lumMod val="75000"/>
              </a:srgbClr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>
              <a:off x="7512138" y="2358026"/>
              <a:ext cx="1171576" cy="456296"/>
            </a:xfrm>
            <a:custGeom>
              <a:avLst/>
              <a:gdLst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8750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8750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1606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1606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47650 h 450850"/>
                <a:gd name="connsiteX1" fmla="*/ 1095375 w 1095375"/>
                <a:gd name="connsiteY1" fmla="*/ 450850 h 450850"/>
                <a:gd name="connsiteX2" fmla="*/ 815975 w 1095375"/>
                <a:gd name="connsiteY2" fmla="*/ 151606 h 450850"/>
                <a:gd name="connsiteX3" fmla="*/ 473075 w 1095375"/>
                <a:gd name="connsiteY3" fmla="*/ 0 h 450850"/>
                <a:gd name="connsiteX4" fmla="*/ 0 w 1095375"/>
                <a:gd name="connsiteY4" fmla="*/ 247650 h 450850"/>
                <a:gd name="connsiteX0" fmla="*/ 0 w 1095375"/>
                <a:gd name="connsiteY0" fmla="*/ 252413 h 455613"/>
                <a:gd name="connsiteX1" fmla="*/ 1095375 w 1095375"/>
                <a:gd name="connsiteY1" fmla="*/ 455613 h 455613"/>
                <a:gd name="connsiteX2" fmla="*/ 815975 w 1095375"/>
                <a:gd name="connsiteY2" fmla="*/ 156369 h 455613"/>
                <a:gd name="connsiteX3" fmla="*/ 456406 w 1095375"/>
                <a:gd name="connsiteY3" fmla="*/ 0 h 455613"/>
                <a:gd name="connsiteX4" fmla="*/ 0 w 1095375"/>
                <a:gd name="connsiteY4" fmla="*/ 252413 h 455613"/>
                <a:gd name="connsiteX0" fmla="*/ 0 w 1095375"/>
                <a:gd name="connsiteY0" fmla="*/ 257858 h 461058"/>
                <a:gd name="connsiteX1" fmla="*/ 1095375 w 1095375"/>
                <a:gd name="connsiteY1" fmla="*/ 461058 h 461058"/>
                <a:gd name="connsiteX2" fmla="*/ 815975 w 1095375"/>
                <a:gd name="connsiteY2" fmla="*/ 161814 h 461058"/>
                <a:gd name="connsiteX3" fmla="*/ 456406 w 1095375"/>
                <a:gd name="connsiteY3" fmla="*/ 5445 h 461058"/>
                <a:gd name="connsiteX4" fmla="*/ 0 w 1095375"/>
                <a:gd name="connsiteY4" fmla="*/ 257858 h 461058"/>
                <a:gd name="connsiteX0" fmla="*/ 0 w 1095375"/>
                <a:gd name="connsiteY0" fmla="*/ 257858 h 461058"/>
                <a:gd name="connsiteX1" fmla="*/ 1095375 w 1095375"/>
                <a:gd name="connsiteY1" fmla="*/ 461058 h 461058"/>
                <a:gd name="connsiteX2" fmla="*/ 815975 w 1095375"/>
                <a:gd name="connsiteY2" fmla="*/ 161814 h 461058"/>
                <a:gd name="connsiteX3" fmla="*/ 456406 w 1095375"/>
                <a:gd name="connsiteY3" fmla="*/ 5445 h 461058"/>
                <a:gd name="connsiteX4" fmla="*/ 0 w 1095375"/>
                <a:gd name="connsiteY4" fmla="*/ 257858 h 461058"/>
                <a:gd name="connsiteX0" fmla="*/ 0 w 1154907"/>
                <a:gd name="connsiteY0" fmla="*/ 245952 h 461058"/>
                <a:gd name="connsiteX1" fmla="*/ 1154907 w 1154907"/>
                <a:gd name="connsiteY1" fmla="*/ 461058 h 461058"/>
                <a:gd name="connsiteX2" fmla="*/ 875507 w 1154907"/>
                <a:gd name="connsiteY2" fmla="*/ 161814 h 461058"/>
                <a:gd name="connsiteX3" fmla="*/ 515938 w 1154907"/>
                <a:gd name="connsiteY3" fmla="*/ 5445 h 461058"/>
                <a:gd name="connsiteX4" fmla="*/ 0 w 1154907"/>
                <a:gd name="connsiteY4" fmla="*/ 245952 h 461058"/>
                <a:gd name="connsiteX0" fmla="*/ 0 w 1154907"/>
                <a:gd name="connsiteY0" fmla="*/ 245952 h 461058"/>
                <a:gd name="connsiteX1" fmla="*/ 1154907 w 1154907"/>
                <a:gd name="connsiteY1" fmla="*/ 461058 h 461058"/>
                <a:gd name="connsiteX2" fmla="*/ 875507 w 1154907"/>
                <a:gd name="connsiteY2" fmla="*/ 161814 h 461058"/>
                <a:gd name="connsiteX3" fmla="*/ 515938 w 1154907"/>
                <a:gd name="connsiteY3" fmla="*/ 5445 h 461058"/>
                <a:gd name="connsiteX4" fmla="*/ 0 w 1154907"/>
                <a:gd name="connsiteY4" fmla="*/ 245952 h 461058"/>
                <a:gd name="connsiteX0" fmla="*/ 0 w 1171576"/>
                <a:gd name="connsiteY0" fmla="*/ 245952 h 456296"/>
                <a:gd name="connsiteX1" fmla="*/ 1171576 w 1171576"/>
                <a:gd name="connsiteY1" fmla="*/ 456296 h 456296"/>
                <a:gd name="connsiteX2" fmla="*/ 875507 w 1171576"/>
                <a:gd name="connsiteY2" fmla="*/ 161814 h 456296"/>
                <a:gd name="connsiteX3" fmla="*/ 515938 w 1171576"/>
                <a:gd name="connsiteY3" fmla="*/ 5445 h 456296"/>
                <a:gd name="connsiteX4" fmla="*/ 0 w 1171576"/>
                <a:gd name="connsiteY4" fmla="*/ 245952 h 45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1576" h="456296">
                  <a:moveTo>
                    <a:pt x="0" y="245952"/>
                  </a:moveTo>
                  <a:lnTo>
                    <a:pt x="1171576" y="456296"/>
                  </a:lnTo>
                  <a:cubicBezTo>
                    <a:pt x="1037962" y="375598"/>
                    <a:pt x="935302" y="280613"/>
                    <a:pt x="875507" y="161814"/>
                  </a:cubicBezTo>
                  <a:cubicBezTo>
                    <a:pt x="846932" y="46985"/>
                    <a:pt x="735013" y="-20220"/>
                    <a:pt x="515938" y="5445"/>
                  </a:cubicBezTo>
                  <a:cubicBezTo>
                    <a:pt x="273315" y="41958"/>
                    <a:pt x="128322" y="154670"/>
                    <a:pt x="0" y="245952"/>
                  </a:cubicBezTo>
                  <a:close/>
                </a:path>
              </a:pathLst>
            </a:custGeom>
            <a:solidFill>
              <a:srgbClr val="4F81BD"/>
            </a:solidFill>
            <a:ln w="31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  <p:sp>
          <p:nvSpPr>
            <p:cNvPr id="64" name="Isosceles Triangle 63"/>
            <p:cNvSpPr/>
            <p:nvPr/>
          </p:nvSpPr>
          <p:spPr>
            <a:xfrm rot="6072562" flipH="1">
              <a:off x="9905716" y="3024435"/>
              <a:ext cx="93942" cy="190387"/>
            </a:xfrm>
            <a:prstGeom prst="triangle">
              <a:avLst/>
            </a:prstGeom>
            <a:solidFill>
              <a:srgbClr val="4F81BD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41111" y="1065905"/>
            <a:ext cx="7473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rgbClr val="4031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11.1 „ხარისხიანი ცხოვრების წლების“ (</a:t>
            </a:r>
            <a:r>
              <a:rPr lang="en-US" sz="2000" b="1" dirty="0">
                <a:solidFill>
                  <a:srgbClr val="4031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QALY</a:t>
            </a:r>
            <a:r>
              <a:rPr lang="ka-GE" sz="2000" b="1" dirty="0">
                <a:solidFill>
                  <a:srgbClr val="4031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ka-GE" sz="2000" b="1" dirty="0" smtClean="0">
                <a:solidFill>
                  <a:srgbClr val="4031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მაჩვენებლით:</a:t>
            </a:r>
            <a:endParaRPr lang="ka-GE" sz="2000" b="1" dirty="0">
              <a:solidFill>
                <a:srgbClr val="40315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963911" y="1780885"/>
            <a:ext cx="64603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rgbClr val="403152"/>
                </a:solidFill>
              </a:rPr>
              <a:t>სამედიცინო მომსახურების ეფექტის და ზიანის შეფასება</a:t>
            </a:r>
            <a:endParaRPr lang="ka-GE" sz="1600" dirty="0">
              <a:solidFill>
                <a:srgbClr val="403152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532639" y="2552794"/>
            <a:ext cx="64603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rgbClr val="403152"/>
                </a:solidFill>
              </a:rPr>
              <a:t>დანახარჯებისა და გამოსავლის  თავსებადობის შეფასება</a:t>
            </a:r>
            <a:endParaRPr lang="ka-GE" sz="1600" dirty="0">
              <a:solidFill>
                <a:srgbClr val="403152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56547" y="3408157"/>
            <a:ext cx="87072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rgbClr val="403152"/>
                </a:solidFill>
              </a:rPr>
              <a:t> ჯანდაცვაში პრიორიტეტების უკეთ გამოვლენა და მათზე შესაბამისი ბიუჯეტის მიმართვა 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" y="4299178"/>
            <a:ext cx="121919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ქვეყნების მიზანია ხარისხიანი ცხოვრების წლების მაქსიმალური და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ავადმყოფობის მიზეზით </a:t>
            </a:r>
            <a:endParaRPr lang="ka-GE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</a:rPr>
              <a:t>დაკარგული </a:t>
            </a:r>
            <a:r>
              <a:rPr lang="ka-GE" b="1" dirty="0">
                <a:solidFill>
                  <a:schemeClr val="accent1">
                    <a:lumMod val="75000"/>
                  </a:schemeClr>
                </a:solidFill>
              </a:rPr>
              <a:t>წლების მინიმალური მაჩვენებელის მიღწევა.</a:t>
            </a:r>
          </a:p>
          <a:p>
            <a:endParaRPr lang="en-US" b="1" u="sng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sz="1600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14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" y="0"/>
            <a:ext cx="12190194" cy="6859016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9116" y="142101"/>
            <a:ext cx="7644753" cy="683089"/>
          </a:xfrm>
        </p:spPr>
        <p:txBody>
          <a:bodyPr>
            <a:normAutofit/>
          </a:bodyPr>
          <a:lstStyle/>
          <a:p>
            <a:pPr algn="ctr"/>
            <a:r>
              <a:rPr lang="ka-GE" sz="2400" b="1" dirty="0" smtClean="0">
                <a:solidFill>
                  <a:srgbClr val="065359"/>
                </a:solidFill>
              </a:rPr>
              <a:t>კლინიკური </a:t>
            </a:r>
            <a:r>
              <a:rPr lang="ka-GE" sz="2400" b="1" dirty="0" smtClean="0">
                <a:solidFill>
                  <a:srgbClr val="065359"/>
                </a:solidFill>
              </a:rPr>
              <a:t>სოციალური სამსახურის შექმნა</a:t>
            </a:r>
            <a:endParaRPr lang="en-US" sz="2400" b="1" dirty="0">
              <a:solidFill>
                <a:srgbClr val="06535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268" y="1223264"/>
            <a:ext cx="11797989" cy="13745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a-GE" sz="1800" b="1" dirty="0" smtClean="0">
                <a:solidFill>
                  <a:srgbClr val="065359"/>
                </a:solidFill>
              </a:rPr>
              <a:t>აღწერა და ფუნქციები</a:t>
            </a:r>
            <a:r>
              <a:rPr lang="ka-GE" sz="1800" b="1" dirty="0" smtClean="0">
                <a:solidFill>
                  <a:srgbClr val="065359"/>
                </a:solidFill>
              </a:rPr>
              <a:t>:</a:t>
            </a:r>
          </a:p>
          <a:p>
            <a:pPr marL="0" indent="0">
              <a:buNone/>
            </a:pPr>
            <a:endParaRPr lang="ka-GE" sz="1800" b="1" dirty="0" smtClean="0">
              <a:solidFill>
                <a:srgbClr val="065359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rgbClr val="065359"/>
                </a:solidFill>
              </a:rPr>
              <a:t>კლინიკური სოციალური სამსახური აპრობირებულია ევროპის და აშშ-ს კლინიკებში.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rgbClr val="065359"/>
                </a:solidFill>
              </a:rPr>
              <a:t>სოც.სამსახური შედგება სხვასახვა პროფესიის პერსონალისგან (ფსიქოლოგი, სოც.მუშაკი, იურისტი, საზ.ჯანდაცვის სპეციალისტი და ა.შ)</a:t>
            </a:r>
          </a:p>
          <a:p>
            <a:endParaRPr lang="ka-GE" sz="1800" dirty="0" smtClean="0">
              <a:solidFill>
                <a:srgbClr val="065359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48187"/>
            <a:ext cx="3679116" cy="7087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7732" y="16072"/>
            <a:ext cx="11514268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b="1" dirty="0" smtClean="0">
                <a:solidFill>
                  <a:schemeClr val="bg1"/>
                </a:solidFill>
              </a:rPr>
              <a:t>ინიციატივა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268" y="2765588"/>
            <a:ext cx="1186901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>
                <a:solidFill>
                  <a:srgbClr val="065359"/>
                </a:solidFill>
              </a:rPr>
              <a:t>სოც.სამსახურის ფუნქციებია</a:t>
            </a:r>
            <a:r>
              <a:rPr lang="ka-GE" b="1" dirty="0" smtClean="0">
                <a:solidFill>
                  <a:srgbClr val="065359"/>
                </a:solidFill>
              </a:rPr>
              <a:t>:</a:t>
            </a:r>
          </a:p>
          <a:p>
            <a:endParaRPr lang="ka-GE" b="1" dirty="0">
              <a:solidFill>
                <a:srgbClr val="065359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rgbClr val="065359"/>
                </a:solidFill>
              </a:rPr>
              <a:t>მიიღოს მონაწილეობა სამედიცინო პერსონალსა და პაციენტს შორის ურთიერთობის დარეგულირებაში,  კონფლიქტების პრევენციასა და დავის მოგვარებაში.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rgbClr val="065359"/>
                </a:solidFill>
              </a:rPr>
              <a:t>იზრუნოს შიდა პერსონალის ცნობიერების ამაღლებაზე პაციენტებთან და თანამშრომლებთან ურთიერთობის საკითხებზე.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rgbClr val="065359"/>
                </a:solidFill>
              </a:rPr>
              <a:t> გაუწიოს პაციენტს და მის ოჯახს ფსიქო-სოციალური დახმარება.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rgbClr val="065359"/>
                </a:solidFill>
              </a:rPr>
              <a:t> მიიღოს მონაწილეობა ბიოეთიკურ საკითხებში (არაცნობიერ მდგომარეობაში მყოფ პაციენტზე გადაწყვეტილებების მიღება, მართვითი სუნთქვიდან გამორთვა, რელიგიური ნიშნით მანიპულაციების მიზანშეწონილობის შეფასება, გარდაცვალების შეტყობინება ოჯახისთვის და სხვა)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rgbClr val="065359"/>
                </a:solidFill>
              </a:rPr>
              <a:t>ითანამშრომლოს შესაბამის უწყებებთან, თუ სამედიცინო შემთხვევა შეიცავს ნებისმიერი სახის დანაშაულის ნიშნებს, ან მოსალოდნელია გარკვეული საფრთხის დადგომა.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rgbClr val="065359"/>
                </a:solidFill>
              </a:rPr>
              <a:t> იყოს მუდმივად მიწვდომადი და დაეხმაროს პაციენტს ექიმთან სწრაფ კომუნიკაციაში.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rgbClr val="065359"/>
                </a:solidFill>
              </a:rPr>
              <a:t> დადგენილი ვადით  ჰქონდეს კომუნიკაცია კლინიკიდან გაწერილ პაციენტებთან.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600" dirty="0">
                <a:solidFill>
                  <a:srgbClr val="065359"/>
                </a:solidFill>
              </a:rPr>
              <a:t>აწარმოოს პაციენტთა კმაყოფილების პერიოდული შეფასება და შემდგომი ნაბიჯების დაგეგმვა მომსახურების გაუმჯობესებისთვის.</a:t>
            </a:r>
          </a:p>
          <a:p>
            <a:endParaRPr lang="en-US" sz="1600" dirty="0">
              <a:solidFill>
                <a:srgbClr val="065359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122034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16"/>
            <a:ext cx="12192000" cy="6860032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63247" y="2027324"/>
            <a:ext cx="7265505" cy="2624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2800" dirty="0" smtClean="0">
                <a:solidFill>
                  <a:srgbClr val="065359"/>
                </a:solidFill>
              </a:rPr>
              <a:t>მადლობა ყურადღებისთვის</a:t>
            </a:r>
            <a:endParaRPr lang="en-US" sz="2800" dirty="0">
              <a:solidFill>
                <a:srgbClr val="06535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929" y="254183"/>
            <a:ext cx="2601671" cy="76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69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48187"/>
            <a:ext cx="3679116" cy="708793"/>
          </a:xfrm>
          <a:prstGeom prst="rect">
            <a:avLst/>
          </a:prstGeom>
          <a:solidFill>
            <a:srgbClr val="CB777B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786843" y="137314"/>
            <a:ext cx="11104756" cy="719666"/>
          </a:xfrm>
        </p:spPr>
        <p:txBody>
          <a:bodyPr>
            <a:normAutofit/>
          </a:bodyPr>
          <a:lstStyle/>
          <a:p>
            <a:pPr algn="ctr"/>
            <a:r>
              <a:rPr lang="ka-GE" sz="3600" dirty="0" smtClean="0">
                <a:solidFill>
                  <a:schemeClr val="bg1"/>
                </a:solidFill>
              </a:rPr>
              <a:t>გამოწვევები</a:t>
            </a: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86191673"/>
              </p:ext>
            </p:extLst>
          </p:nvPr>
        </p:nvGraphicFramePr>
        <p:xfrm>
          <a:off x="0" y="90767"/>
          <a:ext cx="11430000" cy="6700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131716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Diagonal Corner Rectangle 6"/>
          <p:cNvSpPr/>
          <p:nvPr/>
        </p:nvSpPr>
        <p:spPr>
          <a:xfrm>
            <a:off x="6945651" y="4717443"/>
            <a:ext cx="4262280" cy="1057192"/>
          </a:xfrm>
          <a:prstGeom prst="snip2DiagRect">
            <a:avLst/>
          </a:prstGeom>
          <a:solidFill>
            <a:srgbClr val="14A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734880364"/>
              </p:ext>
            </p:extLst>
          </p:nvPr>
        </p:nvGraphicFramePr>
        <p:xfrm>
          <a:off x="58905" y="-290456"/>
          <a:ext cx="12017156" cy="4830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14A991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217" y="16072"/>
            <a:ext cx="11535784" cy="973021"/>
          </a:xfrm>
        </p:spPr>
        <p:txBody>
          <a:bodyPr>
            <a:normAutofit/>
          </a:bodyPr>
          <a:lstStyle/>
          <a:p>
            <a:pPr lvl="0"/>
            <a:r>
              <a:rPr lang="ka-GE" sz="2800" dirty="0" smtClean="0">
                <a:solidFill>
                  <a:schemeClr val="bg1"/>
                </a:solidFill>
              </a:rPr>
              <a:t>დაფინანსების მოდელის სრულყოფა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144966" y="87083"/>
            <a:ext cx="9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1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grpSp>
        <p:nvGrpSpPr>
          <p:cNvPr id="10" name="Google Shape;10111;p49"/>
          <p:cNvGrpSpPr/>
          <p:nvPr/>
        </p:nvGrpSpPr>
        <p:grpSpPr>
          <a:xfrm>
            <a:off x="28825" y="2565934"/>
            <a:ext cx="569066" cy="444272"/>
            <a:chOff x="6639652" y="4323777"/>
            <a:chExt cx="426315" cy="332826"/>
          </a:xfrm>
          <a:solidFill>
            <a:srgbClr val="4E3F60"/>
          </a:solidFill>
        </p:grpSpPr>
        <p:sp>
          <p:nvSpPr>
            <p:cNvPr id="11" name="Google Shape;10112;p49"/>
            <p:cNvSpPr/>
            <p:nvPr/>
          </p:nvSpPr>
          <p:spPr>
            <a:xfrm>
              <a:off x="6639652" y="4323777"/>
              <a:ext cx="426315" cy="332826"/>
            </a:xfrm>
            <a:custGeom>
              <a:avLst/>
              <a:gdLst/>
              <a:ahLst/>
              <a:cxnLst/>
              <a:rect l="l" t="t" r="r" b="b"/>
              <a:pathLst>
                <a:path w="10967" h="8562" extrusionOk="0">
                  <a:moveTo>
                    <a:pt x="10585" y="382"/>
                  </a:moveTo>
                  <a:lnTo>
                    <a:pt x="10609" y="727"/>
                  </a:lnTo>
                  <a:lnTo>
                    <a:pt x="9335" y="727"/>
                  </a:lnTo>
                  <a:cubicBezTo>
                    <a:pt x="9252" y="727"/>
                    <a:pt x="9156" y="799"/>
                    <a:pt x="9156" y="906"/>
                  </a:cubicBezTo>
                  <a:cubicBezTo>
                    <a:pt x="9156" y="989"/>
                    <a:pt x="9240" y="1084"/>
                    <a:pt x="9335" y="1084"/>
                  </a:cubicBezTo>
                  <a:lnTo>
                    <a:pt x="10323" y="1084"/>
                  </a:lnTo>
                  <a:lnTo>
                    <a:pt x="10323" y="6168"/>
                  </a:lnTo>
                  <a:lnTo>
                    <a:pt x="4442" y="6168"/>
                  </a:lnTo>
                  <a:lnTo>
                    <a:pt x="4442" y="6002"/>
                  </a:lnTo>
                  <a:cubicBezTo>
                    <a:pt x="4442" y="5918"/>
                    <a:pt x="4370" y="5823"/>
                    <a:pt x="4263" y="5823"/>
                  </a:cubicBezTo>
                  <a:lnTo>
                    <a:pt x="3977" y="5823"/>
                  </a:lnTo>
                  <a:cubicBezTo>
                    <a:pt x="3953" y="5728"/>
                    <a:pt x="3906" y="5621"/>
                    <a:pt x="3846" y="5513"/>
                  </a:cubicBezTo>
                  <a:lnTo>
                    <a:pt x="4037" y="5323"/>
                  </a:lnTo>
                  <a:cubicBezTo>
                    <a:pt x="4108" y="5252"/>
                    <a:pt x="4108" y="5144"/>
                    <a:pt x="4037" y="5085"/>
                  </a:cubicBezTo>
                  <a:lnTo>
                    <a:pt x="3513" y="4561"/>
                  </a:lnTo>
                  <a:cubicBezTo>
                    <a:pt x="3489" y="4537"/>
                    <a:pt x="3441" y="4513"/>
                    <a:pt x="3394" y="4513"/>
                  </a:cubicBezTo>
                  <a:cubicBezTo>
                    <a:pt x="3358" y="4513"/>
                    <a:pt x="3311" y="4537"/>
                    <a:pt x="3275" y="4561"/>
                  </a:cubicBezTo>
                  <a:lnTo>
                    <a:pt x="3084" y="4751"/>
                  </a:lnTo>
                  <a:cubicBezTo>
                    <a:pt x="2977" y="4692"/>
                    <a:pt x="2882" y="4668"/>
                    <a:pt x="2775" y="4621"/>
                  </a:cubicBezTo>
                  <a:lnTo>
                    <a:pt x="2775" y="4335"/>
                  </a:lnTo>
                  <a:cubicBezTo>
                    <a:pt x="2775" y="4251"/>
                    <a:pt x="2703" y="4156"/>
                    <a:pt x="2596" y="4156"/>
                  </a:cubicBezTo>
                  <a:lnTo>
                    <a:pt x="2168" y="4156"/>
                  </a:lnTo>
                  <a:lnTo>
                    <a:pt x="2168" y="1084"/>
                  </a:lnTo>
                  <a:lnTo>
                    <a:pt x="8728" y="1084"/>
                  </a:lnTo>
                  <a:cubicBezTo>
                    <a:pt x="8811" y="1084"/>
                    <a:pt x="8906" y="1001"/>
                    <a:pt x="8906" y="894"/>
                  </a:cubicBezTo>
                  <a:cubicBezTo>
                    <a:pt x="8906" y="799"/>
                    <a:pt x="8835" y="715"/>
                    <a:pt x="8728" y="715"/>
                  </a:cubicBezTo>
                  <a:lnTo>
                    <a:pt x="1882" y="715"/>
                  </a:lnTo>
                  <a:lnTo>
                    <a:pt x="1882" y="382"/>
                  </a:lnTo>
                  <a:close/>
                  <a:moveTo>
                    <a:pt x="10609" y="6502"/>
                  </a:moveTo>
                  <a:lnTo>
                    <a:pt x="10609" y="6835"/>
                  </a:lnTo>
                  <a:lnTo>
                    <a:pt x="4394" y="6835"/>
                  </a:lnTo>
                  <a:cubicBezTo>
                    <a:pt x="4430" y="6811"/>
                    <a:pt x="4442" y="6764"/>
                    <a:pt x="4442" y="6716"/>
                  </a:cubicBezTo>
                  <a:lnTo>
                    <a:pt x="4442" y="6526"/>
                  </a:lnTo>
                  <a:lnTo>
                    <a:pt x="10490" y="6526"/>
                  </a:lnTo>
                  <a:cubicBezTo>
                    <a:pt x="10526" y="6526"/>
                    <a:pt x="10561" y="6514"/>
                    <a:pt x="10585" y="6502"/>
                  </a:cubicBezTo>
                  <a:close/>
                  <a:moveTo>
                    <a:pt x="2453" y="4501"/>
                  </a:moveTo>
                  <a:lnTo>
                    <a:pt x="2453" y="4740"/>
                  </a:lnTo>
                  <a:cubicBezTo>
                    <a:pt x="2453" y="4811"/>
                    <a:pt x="2513" y="4894"/>
                    <a:pt x="2584" y="4906"/>
                  </a:cubicBezTo>
                  <a:cubicBezTo>
                    <a:pt x="2751" y="4930"/>
                    <a:pt x="2894" y="5013"/>
                    <a:pt x="3049" y="5097"/>
                  </a:cubicBezTo>
                  <a:cubicBezTo>
                    <a:pt x="3078" y="5117"/>
                    <a:pt x="3110" y="5126"/>
                    <a:pt x="3141" y="5126"/>
                  </a:cubicBezTo>
                  <a:cubicBezTo>
                    <a:pt x="3183" y="5126"/>
                    <a:pt x="3223" y="5108"/>
                    <a:pt x="3251" y="5073"/>
                  </a:cubicBezTo>
                  <a:lnTo>
                    <a:pt x="3430" y="4894"/>
                  </a:lnTo>
                  <a:lnTo>
                    <a:pt x="3715" y="5168"/>
                  </a:lnTo>
                  <a:lnTo>
                    <a:pt x="3537" y="5347"/>
                  </a:lnTo>
                  <a:cubicBezTo>
                    <a:pt x="3477" y="5406"/>
                    <a:pt x="3477" y="5502"/>
                    <a:pt x="3501" y="5561"/>
                  </a:cubicBezTo>
                  <a:cubicBezTo>
                    <a:pt x="3596" y="5704"/>
                    <a:pt x="3656" y="5859"/>
                    <a:pt x="3703" y="6025"/>
                  </a:cubicBezTo>
                  <a:cubicBezTo>
                    <a:pt x="3715" y="6097"/>
                    <a:pt x="3787" y="6156"/>
                    <a:pt x="3858" y="6156"/>
                  </a:cubicBezTo>
                  <a:lnTo>
                    <a:pt x="4096" y="6156"/>
                  </a:lnTo>
                  <a:lnTo>
                    <a:pt x="4096" y="6561"/>
                  </a:lnTo>
                  <a:lnTo>
                    <a:pt x="3858" y="6561"/>
                  </a:lnTo>
                  <a:cubicBezTo>
                    <a:pt x="3787" y="6561"/>
                    <a:pt x="3715" y="6621"/>
                    <a:pt x="3703" y="6692"/>
                  </a:cubicBezTo>
                  <a:cubicBezTo>
                    <a:pt x="3656" y="6859"/>
                    <a:pt x="3596" y="7002"/>
                    <a:pt x="3501" y="7157"/>
                  </a:cubicBezTo>
                  <a:cubicBezTo>
                    <a:pt x="3465" y="7228"/>
                    <a:pt x="3477" y="7311"/>
                    <a:pt x="3537" y="7359"/>
                  </a:cubicBezTo>
                  <a:lnTo>
                    <a:pt x="3715" y="7538"/>
                  </a:lnTo>
                  <a:lnTo>
                    <a:pt x="3430" y="7823"/>
                  </a:lnTo>
                  <a:lnTo>
                    <a:pt x="3251" y="7645"/>
                  </a:lnTo>
                  <a:cubicBezTo>
                    <a:pt x="3215" y="7608"/>
                    <a:pt x="3169" y="7594"/>
                    <a:pt x="3126" y="7594"/>
                  </a:cubicBezTo>
                  <a:cubicBezTo>
                    <a:pt x="3098" y="7594"/>
                    <a:pt x="3072" y="7600"/>
                    <a:pt x="3049" y="7609"/>
                  </a:cubicBezTo>
                  <a:cubicBezTo>
                    <a:pt x="2894" y="7704"/>
                    <a:pt x="2751" y="7764"/>
                    <a:pt x="2584" y="7799"/>
                  </a:cubicBezTo>
                  <a:cubicBezTo>
                    <a:pt x="2513" y="7823"/>
                    <a:pt x="2453" y="7895"/>
                    <a:pt x="2453" y="7966"/>
                  </a:cubicBezTo>
                  <a:lnTo>
                    <a:pt x="2453" y="8204"/>
                  </a:lnTo>
                  <a:lnTo>
                    <a:pt x="2048" y="8204"/>
                  </a:lnTo>
                  <a:lnTo>
                    <a:pt x="2048" y="7966"/>
                  </a:lnTo>
                  <a:cubicBezTo>
                    <a:pt x="2048" y="7895"/>
                    <a:pt x="1989" y="7823"/>
                    <a:pt x="1917" y="7799"/>
                  </a:cubicBezTo>
                  <a:cubicBezTo>
                    <a:pt x="1751" y="7764"/>
                    <a:pt x="1596" y="7704"/>
                    <a:pt x="1453" y="7609"/>
                  </a:cubicBezTo>
                  <a:cubicBezTo>
                    <a:pt x="1426" y="7596"/>
                    <a:pt x="1396" y="7589"/>
                    <a:pt x="1366" y="7589"/>
                  </a:cubicBezTo>
                  <a:cubicBezTo>
                    <a:pt x="1317" y="7589"/>
                    <a:pt x="1269" y="7607"/>
                    <a:pt x="1239" y="7645"/>
                  </a:cubicBezTo>
                  <a:lnTo>
                    <a:pt x="1060" y="7823"/>
                  </a:lnTo>
                  <a:lnTo>
                    <a:pt x="786" y="7538"/>
                  </a:lnTo>
                  <a:lnTo>
                    <a:pt x="965" y="7359"/>
                  </a:lnTo>
                  <a:cubicBezTo>
                    <a:pt x="1025" y="7299"/>
                    <a:pt x="1025" y="7216"/>
                    <a:pt x="989" y="7157"/>
                  </a:cubicBezTo>
                  <a:cubicBezTo>
                    <a:pt x="905" y="7002"/>
                    <a:pt x="846" y="6859"/>
                    <a:pt x="798" y="6692"/>
                  </a:cubicBezTo>
                  <a:cubicBezTo>
                    <a:pt x="786" y="6621"/>
                    <a:pt x="703" y="6561"/>
                    <a:pt x="632" y="6561"/>
                  </a:cubicBezTo>
                  <a:lnTo>
                    <a:pt x="393" y="6561"/>
                  </a:lnTo>
                  <a:lnTo>
                    <a:pt x="393" y="6156"/>
                  </a:lnTo>
                  <a:lnTo>
                    <a:pt x="632" y="6156"/>
                  </a:lnTo>
                  <a:cubicBezTo>
                    <a:pt x="703" y="6156"/>
                    <a:pt x="786" y="6097"/>
                    <a:pt x="798" y="6025"/>
                  </a:cubicBezTo>
                  <a:cubicBezTo>
                    <a:pt x="822" y="5859"/>
                    <a:pt x="905" y="5704"/>
                    <a:pt x="989" y="5561"/>
                  </a:cubicBezTo>
                  <a:cubicBezTo>
                    <a:pt x="1036" y="5490"/>
                    <a:pt x="1025" y="5394"/>
                    <a:pt x="965" y="5347"/>
                  </a:cubicBezTo>
                  <a:lnTo>
                    <a:pt x="786" y="5168"/>
                  </a:lnTo>
                  <a:lnTo>
                    <a:pt x="1060" y="4894"/>
                  </a:lnTo>
                  <a:lnTo>
                    <a:pt x="1239" y="5073"/>
                  </a:lnTo>
                  <a:cubicBezTo>
                    <a:pt x="1272" y="5106"/>
                    <a:pt x="1317" y="5121"/>
                    <a:pt x="1361" y="5121"/>
                  </a:cubicBezTo>
                  <a:cubicBezTo>
                    <a:pt x="1394" y="5121"/>
                    <a:pt x="1427" y="5112"/>
                    <a:pt x="1453" y="5097"/>
                  </a:cubicBezTo>
                  <a:cubicBezTo>
                    <a:pt x="1596" y="5013"/>
                    <a:pt x="1751" y="4954"/>
                    <a:pt x="1917" y="4906"/>
                  </a:cubicBezTo>
                  <a:cubicBezTo>
                    <a:pt x="1989" y="4894"/>
                    <a:pt x="2048" y="4811"/>
                    <a:pt x="2048" y="4740"/>
                  </a:cubicBezTo>
                  <a:lnTo>
                    <a:pt x="2048" y="4501"/>
                  </a:lnTo>
                  <a:close/>
                  <a:moveTo>
                    <a:pt x="1715" y="1"/>
                  </a:moveTo>
                  <a:cubicBezTo>
                    <a:pt x="1632" y="1"/>
                    <a:pt x="1536" y="84"/>
                    <a:pt x="1536" y="191"/>
                  </a:cubicBezTo>
                  <a:lnTo>
                    <a:pt x="1536" y="882"/>
                  </a:lnTo>
                  <a:cubicBezTo>
                    <a:pt x="1536" y="977"/>
                    <a:pt x="1608" y="1061"/>
                    <a:pt x="1715" y="1061"/>
                  </a:cubicBezTo>
                  <a:lnTo>
                    <a:pt x="1822" y="1061"/>
                  </a:lnTo>
                  <a:lnTo>
                    <a:pt x="1822" y="4144"/>
                  </a:lnTo>
                  <a:cubicBezTo>
                    <a:pt x="1751" y="4156"/>
                    <a:pt x="1679" y="4240"/>
                    <a:pt x="1679" y="4311"/>
                  </a:cubicBezTo>
                  <a:lnTo>
                    <a:pt x="1679" y="4597"/>
                  </a:lnTo>
                  <a:cubicBezTo>
                    <a:pt x="1572" y="4621"/>
                    <a:pt x="1465" y="4668"/>
                    <a:pt x="1358" y="4728"/>
                  </a:cubicBezTo>
                  <a:lnTo>
                    <a:pt x="1167" y="4537"/>
                  </a:lnTo>
                  <a:cubicBezTo>
                    <a:pt x="1144" y="4501"/>
                    <a:pt x="1096" y="4490"/>
                    <a:pt x="1048" y="4490"/>
                  </a:cubicBezTo>
                  <a:cubicBezTo>
                    <a:pt x="1001" y="4490"/>
                    <a:pt x="965" y="4501"/>
                    <a:pt x="929" y="4537"/>
                  </a:cubicBezTo>
                  <a:lnTo>
                    <a:pt x="405" y="5049"/>
                  </a:lnTo>
                  <a:cubicBezTo>
                    <a:pt x="334" y="5132"/>
                    <a:pt x="334" y="5228"/>
                    <a:pt x="405" y="5287"/>
                  </a:cubicBezTo>
                  <a:lnTo>
                    <a:pt x="608" y="5490"/>
                  </a:lnTo>
                  <a:cubicBezTo>
                    <a:pt x="548" y="5585"/>
                    <a:pt x="513" y="5692"/>
                    <a:pt x="465" y="5799"/>
                  </a:cubicBezTo>
                  <a:lnTo>
                    <a:pt x="191" y="5799"/>
                  </a:lnTo>
                  <a:cubicBezTo>
                    <a:pt x="96" y="5799"/>
                    <a:pt x="1" y="5871"/>
                    <a:pt x="1" y="5978"/>
                  </a:cubicBezTo>
                  <a:lnTo>
                    <a:pt x="1" y="6716"/>
                  </a:lnTo>
                  <a:cubicBezTo>
                    <a:pt x="1" y="6811"/>
                    <a:pt x="84" y="6895"/>
                    <a:pt x="191" y="6895"/>
                  </a:cubicBezTo>
                  <a:lnTo>
                    <a:pt x="465" y="6895"/>
                  </a:lnTo>
                  <a:cubicBezTo>
                    <a:pt x="501" y="7002"/>
                    <a:pt x="548" y="7109"/>
                    <a:pt x="608" y="7216"/>
                  </a:cubicBezTo>
                  <a:lnTo>
                    <a:pt x="405" y="7407"/>
                  </a:lnTo>
                  <a:cubicBezTo>
                    <a:pt x="334" y="7478"/>
                    <a:pt x="334" y="7585"/>
                    <a:pt x="405" y="7645"/>
                  </a:cubicBezTo>
                  <a:lnTo>
                    <a:pt x="929" y="8169"/>
                  </a:lnTo>
                  <a:cubicBezTo>
                    <a:pt x="965" y="8204"/>
                    <a:pt x="1010" y="8222"/>
                    <a:pt x="1053" y="8222"/>
                  </a:cubicBezTo>
                  <a:cubicBezTo>
                    <a:pt x="1096" y="8222"/>
                    <a:pt x="1138" y="8204"/>
                    <a:pt x="1167" y="8169"/>
                  </a:cubicBezTo>
                  <a:lnTo>
                    <a:pt x="1358" y="7966"/>
                  </a:lnTo>
                  <a:cubicBezTo>
                    <a:pt x="1465" y="8026"/>
                    <a:pt x="1572" y="8061"/>
                    <a:pt x="1679" y="8109"/>
                  </a:cubicBezTo>
                  <a:lnTo>
                    <a:pt x="1679" y="8383"/>
                  </a:lnTo>
                  <a:cubicBezTo>
                    <a:pt x="1679" y="8478"/>
                    <a:pt x="1751" y="8561"/>
                    <a:pt x="1858" y="8561"/>
                  </a:cubicBezTo>
                  <a:lnTo>
                    <a:pt x="2596" y="8561"/>
                  </a:lnTo>
                  <a:cubicBezTo>
                    <a:pt x="2679" y="8561"/>
                    <a:pt x="2775" y="8490"/>
                    <a:pt x="2775" y="8383"/>
                  </a:cubicBezTo>
                  <a:lnTo>
                    <a:pt x="2775" y="8109"/>
                  </a:lnTo>
                  <a:cubicBezTo>
                    <a:pt x="2882" y="8073"/>
                    <a:pt x="2989" y="8026"/>
                    <a:pt x="3084" y="7966"/>
                  </a:cubicBezTo>
                  <a:lnTo>
                    <a:pt x="3275" y="8169"/>
                  </a:lnTo>
                  <a:cubicBezTo>
                    <a:pt x="3316" y="8204"/>
                    <a:pt x="3364" y="8222"/>
                    <a:pt x="3407" y="8222"/>
                  </a:cubicBezTo>
                  <a:cubicBezTo>
                    <a:pt x="3450" y="8222"/>
                    <a:pt x="3489" y="8204"/>
                    <a:pt x="3513" y="8169"/>
                  </a:cubicBezTo>
                  <a:lnTo>
                    <a:pt x="4037" y="7645"/>
                  </a:lnTo>
                  <a:cubicBezTo>
                    <a:pt x="4108" y="7573"/>
                    <a:pt x="4108" y="7466"/>
                    <a:pt x="4037" y="7407"/>
                  </a:cubicBezTo>
                  <a:lnTo>
                    <a:pt x="3846" y="7216"/>
                  </a:lnTo>
                  <a:cubicBezTo>
                    <a:pt x="3846" y="7192"/>
                    <a:pt x="3858" y="7192"/>
                    <a:pt x="3858" y="7180"/>
                  </a:cubicBezTo>
                  <a:lnTo>
                    <a:pt x="10764" y="7180"/>
                  </a:lnTo>
                  <a:cubicBezTo>
                    <a:pt x="10859" y="7180"/>
                    <a:pt x="10942" y="7109"/>
                    <a:pt x="10942" y="7002"/>
                  </a:cubicBezTo>
                  <a:lnTo>
                    <a:pt x="10942" y="6299"/>
                  </a:lnTo>
                  <a:cubicBezTo>
                    <a:pt x="10942" y="6216"/>
                    <a:pt x="10871" y="6121"/>
                    <a:pt x="10764" y="6121"/>
                  </a:cubicBezTo>
                  <a:lnTo>
                    <a:pt x="10657" y="6121"/>
                  </a:lnTo>
                  <a:lnTo>
                    <a:pt x="10657" y="1037"/>
                  </a:lnTo>
                  <a:lnTo>
                    <a:pt x="10788" y="1037"/>
                  </a:lnTo>
                  <a:lnTo>
                    <a:pt x="10788" y="1061"/>
                  </a:lnTo>
                  <a:cubicBezTo>
                    <a:pt x="10871" y="1061"/>
                    <a:pt x="10966" y="989"/>
                    <a:pt x="10966" y="882"/>
                  </a:cubicBezTo>
                  <a:lnTo>
                    <a:pt x="10966" y="191"/>
                  </a:lnTo>
                  <a:cubicBezTo>
                    <a:pt x="10966" y="96"/>
                    <a:pt x="10883" y="1"/>
                    <a:pt x="1078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113;p49"/>
            <p:cNvSpPr/>
            <p:nvPr/>
          </p:nvSpPr>
          <p:spPr>
            <a:xfrm>
              <a:off x="6830793" y="4458937"/>
              <a:ext cx="41244" cy="85675"/>
            </a:xfrm>
            <a:custGeom>
              <a:avLst/>
              <a:gdLst/>
              <a:ahLst/>
              <a:cxnLst/>
              <a:rect l="l" t="t" r="r" b="b"/>
              <a:pathLst>
                <a:path w="1061" h="2204" extrusionOk="0">
                  <a:moveTo>
                    <a:pt x="715" y="358"/>
                  </a:moveTo>
                  <a:lnTo>
                    <a:pt x="715" y="1858"/>
                  </a:lnTo>
                  <a:lnTo>
                    <a:pt x="370" y="1858"/>
                  </a:lnTo>
                  <a:lnTo>
                    <a:pt x="370" y="358"/>
                  </a:lnTo>
                  <a:close/>
                  <a:moveTo>
                    <a:pt x="179" y="1"/>
                  </a:moveTo>
                  <a:cubicBezTo>
                    <a:pt x="96" y="1"/>
                    <a:pt x="1" y="72"/>
                    <a:pt x="1" y="179"/>
                  </a:cubicBezTo>
                  <a:lnTo>
                    <a:pt x="1" y="2025"/>
                  </a:lnTo>
                  <a:cubicBezTo>
                    <a:pt x="1" y="2108"/>
                    <a:pt x="72" y="2203"/>
                    <a:pt x="179" y="2203"/>
                  </a:cubicBezTo>
                  <a:lnTo>
                    <a:pt x="882" y="2203"/>
                  </a:lnTo>
                  <a:cubicBezTo>
                    <a:pt x="965" y="2203"/>
                    <a:pt x="1061" y="2132"/>
                    <a:pt x="1061" y="2025"/>
                  </a:cubicBezTo>
                  <a:lnTo>
                    <a:pt x="1061" y="179"/>
                  </a:lnTo>
                  <a:cubicBezTo>
                    <a:pt x="1061" y="84"/>
                    <a:pt x="989" y="1"/>
                    <a:pt x="8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114;p49"/>
            <p:cNvSpPr/>
            <p:nvPr/>
          </p:nvSpPr>
          <p:spPr>
            <a:xfrm>
              <a:off x="6879423" y="4426556"/>
              <a:ext cx="41205" cy="118522"/>
            </a:xfrm>
            <a:custGeom>
              <a:avLst/>
              <a:gdLst/>
              <a:ahLst/>
              <a:cxnLst/>
              <a:rect l="l" t="t" r="r" b="b"/>
              <a:pathLst>
                <a:path w="1060" h="3049" extrusionOk="0">
                  <a:moveTo>
                    <a:pt x="702" y="345"/>
                  </a:moveTo>
                  <a:lnTo>
                    <a:pt x="702" y="2691"/>
                  </a:lnTo>
                  <a:lnTo>
                    <a:pt x="357" y="2691"/>
                  </a:lnTo>
                  <a:lnTo>
                    <a:pt x="357" y="345"/>
                  </a:lnTo>
                  <a:close/>
                  <a:moveTo>
                    <a:pt x="179" y="0"/>
                  </a:moveTo>
                  <a:cubicBezTo>
                    <a:pt x="95" y="0"/>
                    <a:pt x="0" y="72"/>
                    <a:pt x="0" y="179"/>
                  </a:cubicBezTo>
                  <a:lnTo>
                    <a:pt x="0" y="2869"/>
                  </a:lnTo>
                  <a:cubicBezTo>
                    <a:pt x="0" y="2965"/>
                    <a:pt x="71" y="3048"/>
                    <a:pt x="179" y="3048"/>
                  </a:cubicBezTo>
                  <a:lnTo>
                    <a:pt x="881" y="3048"/>
                  </a:lnTo>
                  <a:cubicBezTo>
                    <a:pt x="964" y="3048"/>
                    <a:pt x="1060" y="2977"/>
                    <a:pt x="1060" y="2869"/>
                  </a:cubicBezTo>
                  <a:lnTo>
                    <a:pt x="1060" y="179"/>
                  </a:lnTo>
                  <a:cubicBezTo>
                    <a:pt x="1048" y="72"/>
                    <a:pt x="964" y="0"/>
                    <a:pt x="88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115;p49"/>
            <p:cNvSpPr/>
            <p:nvPr/>
          </p:nvSpPr>
          <p:spPr>
            <a:xfrm>
              <a:off x="6927549" y="4443194"/>
              <a:ext cx="41205" cy="101418"/>
            </a:xfrm>
            <a:custGeom>
              <a:avLst/>
              <a:gdLst/>
              <a:ahLst/>
              <a:cxnLst/>
              <a:rect l="l" t="t" r="r" b="b"/>
              <a:pathLst>
                <a:path w="1060" h="2609" extrusionOk="0">
                  <a:moveTo>
                    <a:pt x="715" y="358"/>
                  </a:moveTo>
                  <a:lnTo>
                    <a:pt x="715" y="2263"/>
                  </a:lnTo>
                  <a:lnTo>
                    <a:pt x="369" y="2263"/>
                  </a:lnTo>
                  <a:lnTo>
                    <a:pt x="369" y="358"/>
                  </a:lnTo>
                  <a:close/>
                  <a:moveTo>
                    <a:pt x="179" y="1"/>
                  </a:moveTo>
                  <a:cubicBezTo>
                    <a:pt x="84" y="1"/>
                    <a:pt x="0" y="72"/>
                    <a:pt x="0" y="179"/>
                  </a:cubicBezTo>
                  <a:lnTo>
                    <a:pt x="0" y="2430"/>
                  </a:lnTo>
                  <a:cubicBezTo>
                    <a:pt x="0" y="2513"/>
                    <a:pt x="72" y="2608"/>
                    <a:pt x="179" y="2608"/>
                  </a:cubicBezTo>
                  <a:lnTo>
                    <a:pt x="881" y="2608"/>
                  </a:lnTo>
                  <a:cubicBezTo>
                    <a:pt x="965" y="2608"/>
                    <a:pt x="1060" y="2537"/>
                    <a:pt x="1060" y="2430"/>
                  </a:cubicBezTo>
                  <a:lnTo>
                    <a:pt x="1060" y="179"/>
                  </a:lnTo>
                  <a:cubicBezTo>
                    <a:pt x="1060" y="72"/>
                    <a:pt x="977" y="1"/>
                    <a:pt x="88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116;p49"/>
            <p:cNvSpPr/>
            <p:nvPr/>
          </p:nvSpPr>
          <p:spPr>
            <a:xfrm>
              <a:off x="6976141" y="4387645"/>
              <a:ext cx="41244" cy="156967"/>
            </a:xfrm>
            <a:custGeom>
              <a:avLst/>
              <a:gdLst/>
              <a:ahLst/>
              <a:cxnLst/>
              <a:rect l="l" t="t" r="r" b="b"/>
              <a:pathLst>
                <a:path w="1061" h="4038" extrusionOk="0">
                  <a:moveTo>
                    <a:pt x="679" y="358"/>
                  </a:moveTo>
                  <a:lnTo>
                    <a:pt x="679" y="3692"/>
                  </a:lnTo>
                  <a:lnTo>
                    <a:pt x="346" y="3692"/>
                  </a:lnTo>
                  <a:lnTo>
                    <a:pt x="346" y="358"/>
                  </a:lnTo>
                  <a:close/>
                  <a:moveTo>
                    <a:pt x="179" y="1"/>
                  </a:moveTo>
                  <a:cubicBezTo>
                    <a:pt x="72" y="1"/>
                    <a:pt x="0" y="96"/>
                    <a:pt x="0" y="180"/>
                  </a:cubicBezTo>
                  <a:lnTo>
                    <a:pt x="0" y="3859"/>
                  </a:lnTo>
                  <a:cubicBezTo>
                    <a:pt x="0" y="3942"/>
                    <a:pt x="72" y="4037"/>
                    <a:pt x="179" y="4037"/>
                  </a:cubicBezTo>
                  <a:lnTo>
                    <a:pt x="881" y="4037"/>
                  </a:lnTo>
                  <a:cubicBezTo>
                    <a:pt x="965" y="4037"/>
                    <a:pt x="1060" y="3966"/>
                    <a:pt x="1060" y="3859"/>
                  </a:cubicBezTo>
                  <a:lnTo>
                    <a:pt x="1060" y="180"/>
                  </a:lnTo>
                  <a:cubicBezTo>
                    <a:pt x="1060" y="96"/>
                    <a:pt x="977" y="1"/>
                    <a:pt x="88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117;p49"/>
            <p:cNvSpPr/>
            <p:nvPr/>
          </p:nvSpPr>
          <p:spPr>
            <a:xfrm>
              <a:off x="6745193" y="4404321"/>
              <a:ext cx="50029" cy="13916"/>
            </a:xfrm>
            <a:custGeom>
              <a:avLst/>
              <a:gdLst/>
              <a:ahLst/>
              <a:cxnLst/>
              <a:rect l="l" t="t" r="r" b="b"/>
              <a:pathLst>
                <a:path w="1287" h="358" extrusionOk="0">
                  <a:moveTo>
                    <a:pt x="179" y="1"/>
                  </a:moveTo>
                  <a:cubicBezTo>
                    <a:pt x="95" y="1"/>
                    <a:pt x="0" y="72"/>
                    <a:pt x="0" y="179"/>
                  </a:cubicBezTo>
                  <a:cubicBezTo>
                    <a:pt x="12" y="274"/>
                    <a:pt x="95" y="358"/>
                    <a:pt x="179" y="358"/>
                  </a:cubicBezTo>
                  <a:lnTo>
                    <a:pt x="1107" y="358"/>
                  </a:lnTo>
                  <a:cubicBezTo>
                    <a:pt x="1191" y="358"/>
                    <a:pt x="1286" y="286"/>
                    <a:pt x="1286" y="179"/>
                  </a:cubicBezTo>
                  <a:cubicBezTo>
                    <a:pt x="1286" y="96"/>
                    <a:pt x="1203" y="1"/>
                    <a:pt x="110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18;p49"/>
            <p:cNvSpPr/>
            <p:nvPr/>
          </p:nvSpPr>
          <p:spPr>
            <a:xfrm>
              <a:off x="6745193" y="4426090"/>
              <a:ext cx="69465" cy="13916"/>
            </a:xfrm>
            <a:custGeom>
              <a:avLst/>
              <a:gdLst/>
              <a:ahLst/>
              <a:cxnLst/>
              <a:rect l="l" t="t" r="r" b="b"/>
              <a:pathLst>
                <a:path w="1787" h="358" extrusionOk="0">
                  <a:moveTo>
                    <a:pt x="179" y="0"/>
                  </a:moveTo>
                  <a:cubicBezTo>
                    <a:pt x="95" y="0"/>
                    <a:pt x="0" y="72"/>
                    <a:pt x="0" y="179"/>
                  </a:cubicBezTo>
                  <a:cubicBezTo>
                    <a:pt x="0" y="274"/>
                    <a:pt x="72" y="357"/>
                    <a:pt x="179" y="357"/>
                  </a:cubicBezTo>
                  <a:lnTo>
                    <a:pt x="1608" y="357"/>
                  </a:lnTo>
                  <a:cubicBezTo>
                    <a:pt x="1703" y="357"/>
                    <a:pt x="1786" y="274"/>
                    <a:pt x="1786" y="179"/>
                  </a:cubicBezTo>
                  <a:cubicBezTo>
                    <a:pt x="1786" y="72"/>
                    <a:pt x="1703" y="0"/>
                    <a:pt x="16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119;p49"/>
            <p:cNvSpPr/>
            <p:nvPr/>
          </p:nvSpPr>
          <p:spPr>
            <a:xfrm>
              <a:off x="6745193" y="4447353"/>
              <a:ext cx="69465" cy="13955"/>
            </a:xfrm>
            <a:custGeom>
              <a:avLst/>
              <a:gdLst/>
              <a:ahLst/>
              <a:cxnLst/>
              <a:rect l="l" t="t" r="r" b="b"/>
              <a:pathLst>
                <a:path w="1787" h="359" extrusionOk="0">
                  <a:moveTo>
                    <a:pt x="179" y="1"/>
                  </a:moveTo>
                  <a:cubicBezTo>
                    <a:pt x="95" y="1"/>
                    <a:pt x="0" y="72"/>
                    <a:pt x="0" y="179"/>
                  </a:cubicBezTo>
                  <a:cubicBezTo>
                    <a:pt x="0" y="287"/>
                    <a:pt x="72" y="358"/>
                    <a:pt x="179" y="358"/>
                  </a:cubicBezTo>
                  <a:lnTo>
                    <a:pt x="1608" y="358"/>
                  </a:lnTo>
                  <a:cubicBezTo>
                    <a:pt x="1703" y="358"/>
                    <a:pt x="1786" y="287"/>
                    <a:pt x="1786" y="179"/>
                  </a:cubicBezTo>
                  <a:cubicBezTo>
                    <a:pt x="1774" y="72"/>
                    <a:pt x="1703" y="1"/>
                    <a:pt x="160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120;p49"/>
            <p:cNvSpPr/>
            <p:nvPr/>
          </p:nvSpPr>
          <p:spPr>
            <a:xfrm>
              <a:off x="6745193" y="4468189"/>
              <a:ext cx="69465" cy="13916"/>
            </a:xfrm>
            <a:custGeom>
              <a:avLst/>
              <a:gdLst/>
              <a:ahLst/>
              <a:cxnLst/>
              <a:rect l="l" t="t" r="r" b="b"/>
              <a:pathLst>
                <a:path w="1787" h="358" extrusionOk="0">
                  <a:moveTo>
                    <a:pt x="179" y="1"/>
                  </a:moveTo>
                  <a:cubicBezTo>
                    <a:pt x="95" y="1"/>
                    <a:pt x="0" y="72"/>
                    <a:pt x="0" y="179"/>
                  </a:cubicBezTo>
                  <a:cubicBezTo>
                    <a:pt x="0" y="263"/>
                    <a:pt x="72" y="358"/>
                    <a:pt x="179" y="358"/>
                  </a:cubicBezTo>
                  <a:lnTo>
                    <a:pt x="1608" y="358"/>
                  </a:lnTo>
                  <a:cubicBezTo>
                    <a:pt x="1703" y="358"/>
                    <a:pt x="1786" y="286"/>
                    <a:pt x="1786" y="179"/>
                  </a:cubicBezTo>
                  <a:cubicBezTo>
                    <a:pt x="1774" y="72"/>
                    <a:pt x="1703" y="1"/>
                    <a:pt x="160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121;p49"/>
            <p:cNvSpPr/>
            <p:nvPr/>
          </p:nvSpPr>
          <p:spPr>
            <a:xfrm>
              <a:off x="6684551" y="4528830"/>
              <a:ext cx="83809" cy="83809"/>
            </a:xfrm>
            <a:custGeom>
              <a:avLst/>
              <a:gdLst/>
              <a:ahLst/>
              <a:cxnLst/>
              <a:rect l="l" t="t" r="r" b="b"/>
              <a:pathLst>
                <a:path w="2156" h="2156" extrusionOk="0">
                  <a:moveTo>
                    <a:pt x="1084" y="0"/>
                  </a:moveTo>
                  <a:cubicBezTo>
                    <a:pt x="489" y="0"/>
                    <a:pt x="0" y="489"/>
                    <a:pt x="0" y="1084"/>
                  </a:cubicBezTo>
                  <a:cubicBezTo>
                    <a:pt x="0" y="1322"/>
                    <a:pt x="72" y="1548"/>
                    <a:pt x="227" y="1739"/>
                  </a:cubicBezTo>
                  <a:cubicBezTo>
                    <a:pt x="263" y="1782"/>
                    <a:pt x="313" y="1808"/>
                    <a:pt x="365" y="1808"/>
                  </a:cubicBezTo>
                  <a:cubicBezTo>
                    <a:pt x="398" y="1808"/>
                    <a:pt x="432" y="1798"/>
                    <a:pt x="465" y="1774"/>
                  </a:cubicBezTo>
                  <a:cubicBezTo>
                    <a:pt x="536" y="1715"/>
                    <a:pt x="548" y="1608"/>
                    <a:pt x="489" y="1536"/>
                  </a:cubicBezTo>
                  <a:cubicBezTo>
                    <a:pt x="381" y="1405"/>
                    <a:pt x="346" y="1251"/>
                    <a:pt x="346" y="1084"/>
                  </a:cubicBezTo>
                  <a:cubicBezTo>
                    <a:pt x="346" y="679"/>
                    <a:pt x="667" y="358"/>
                    <a:pt x="1072" y="358"/>
                  </a:cubicBezTo>
                  <a:cubicBezTo>
                    <a:pt x="1477" y="358"/>
                    <a:pt x="1798" y="691"/>
                    <a:pt x="1798" y="1084"/>
                  </a:cubicBezTo>
                  <a:cubicBezTo>
                    <a:pt x="1798" y="1322"/>
                    <a:pt x="1679" y="1560"/>
                    <a:pt x="1477" y="1703"/>
                  </a:cubicBezTo>
                  <a:cubicBezTo>
                    <a:pt x="1453" y="1703"/>
                    <a:pt x="1453" y="1715"/>
                    <a:pt x="1441" y="1715"/>
                  </a:cubicBezTo>
                  <a:lnTo>
                    <a:pt x="1429" y="1715"/>
                  </a:lnTo>
                  <a:lnTo>
                    <a:pt x="1417" y="1727"/>
                  </a:lnTo>
                  <a:lnTo>
                    <a:pt x="1394" y="1727"/>
                  </a:lnTo>
                  <a:cubicBezTo>
                    <a:pt x="1382" y="1727"/>
                    <a:pt x="1382" y="1739"/>
                    <a:pt x="1370" y="1739"/>
                  </a:cubicBezTo>
                  <a:cubicBezTo>
                    <a:pt x="1358" y="1739"/>
                    <a:pt x="1358" y="1762"/>
                    <a:pt x="1334" y="1762"/>
                  </a:cubicBezTo>
                  <a:lnTo>
                    <a:pt x="1322" y="1762"/>
                  </a:lnTo>
                  <a:cubicBezTo>
                    <a:pt x="1322" y="1762"/>
                    <a:pt x="1310" y="1762"/>
                    <a:pt x="1310" y="1774"/>
                  </a:cubicBezTo>
                  <a:lnTo>
                    <a:pt x="1298" y="1774"/>
                  </a:lnTo>
                  <a:cubicBezTo>
                    <a:pt x="1274" y="1774"/>
                    <a:pt x="1274" y="1774"/>
                    <a:pt x="1263" y="1786"/>
                  </a:cubicBezTo>
                  <a:cubicBezTo>
                    <a:pt x="1251" y="1786"/>
                    <a:pt x="1251" y="1786"/>
                    <a:pt x="1239" y="1798"/>
                  </a:cubicBezTo>
                  <a:lnTo>
                    <a:pt x="798" y="1798"/>
                  </a:lnTo>
                  <a:cubicBezTo>
                    <a:pt x="786" y="1798"/>
                    <a:pt x="786" y="1798"/>
                    <a:pt x="774" y="1786"/>
                  </a:cubicBezTo>
                  <a:cubicBezTo>
                    <a:pt x="762" y="1786"/>
                    <a:pt x="762" y="1786"/>
                    <a:pt x="739" y="1774"/>
                  </a:cubicBezTo>
                  <a:lnTo>
                    <a:pt x="727" y="1774"/>
                  </a:lnTo>
                  <a:cubicBezTo>
                    <a:pt x="708" y="1766"/>
                    <a:pt x="688" y="1763"/>
                    <a:pt x="668" y="1763"/>
                  </a:cubicBezTo>
                  <a:cubicBezTo>
                    <a:pt x="599" y="1763"/>
                    <a:pt x="528" y="1808"/>
                    <a:pt x="501" y="1882"/>
                  </a:cubicBezTo>
                  <a:cubicBezTo>
                    <a:pt x="477" y="1965"/>
                    <a:pt x="524" y="2072"/>
                    <a:pt x="608" y="2096"/>
                  </a:cubicBezTo>
                  <a:lnTo>
                    <a:pt x="620" y="2096"/>
                  </a:lnTo>
                  <a:cubicBezTo>
                    <a:pt x="643" y="2096"/>
                    <a:pt x="655" y="2120"/>
                    <a:pt x="667" y="2120"/>
                  </a:cubicBezTo>
                  <a:cubicBezTo>
                    <a:pt x="679" y="2120"/>
                    <a:pt x="703" y="2132"/>
                    <a:pt x="715" y="2132"/>
                  </a:cubicBezTo>
                  <a:lnTo>
                    <a:pt x="727" y="2132"/>
                  </a:lnTo>
                  <a:cubicBezTo>
                    <a:pt x="739" y="2132"/>
                    <a:pt x="762" y="2132"/>
                    <a:pt x="762" y="2143"/>
                  </a:cubicBezTo>
                  <a:lnTo>
                    <a:pt x="774" y="2143"/>
                  </a:lnTo>
                  <a:cubicBezTo>
                    <a:pt x="786" y="2143"/>
                    <a:pt x="798" y="2143"/>
                    <a:pt x="822" y="2155"/>
                  </a:cubicBezTo>
                  <a:lnTo>
                    <a:pt x="1132" y="2155"/>
                  </a:lnTo>
                  <a:cubicBezTo>
                    <a:pt x="1143" y="2155"/>
                    <a:pt x="1155" y="2155"/>
                    <a:pt x="1179" y="2143"/>
                  </a:cubicBezTo>
                  <a:lnTo>
                    <a:pt x="1191" y="2143"/>
                  </a:lnTo>
                  <a:cubicBezTo>
                    <a:pt x="1203" y="2143"/>
                    <a:pt x="1215" y="2143"/>
                    <a:pt x="1215" y="2132"/>
                  </a:cubicBezTo>
                  <a:lnTo>
                    <a:pt x="1227" y="2132"/>
                  </a:lnTo>
                  <a:cubicBezTo>
                    <a:pt x="1251" y="2132"/>
                    <a:pt x="1263" y="2120"/>
                    <a:pt x="1274" y="2120"/>
                  </a:cubicBezTo>
                  <a:cubicBezTo>
                    <a:pt x="1286" y="2120"/>
                    <a:pt x="1310" y="2096"/>
                    <a:pt x="1322" y="2096"/>
                  </a:cubicBezTo>
                  <a:lnTo>
                    <a:pt x="1334" y="2096"/>
                  </a:lnTo>
                  <a:cubicBezTo>
                    <a:pt x="1346" y="2096"/>
                    <a:pt x="1346" y="2084"/>
                    <a:pt x="1370" y="2084"/>
                  </a:cubicBezTo>
                  <a:lnTo>
                    <a:pt x="1382" y="2084"/>
                  </a:lnTo>
                  <a:cubicBezTo>
                    <a:pt x="1394" y="2084"/>
                    <a:pt x="1405" y="2072"/>
                    <a:pt x="1429" y="2072"/>
                  </a:cubicBezTo>
                  <a:cubicBezTo>
                    <a:pt x="1441" y="2072"/>
                    <a:pt x="1453" y="2060"/>
                    <a:pt x="1465" y="2060"/>
                  </a:cubicBezTo>
                  <a:lnTo>
                    <a:pt x="1489" y="2060"/>
                  </a:lnTo>
                  <a:cubicBezTo>
                    <a:pt x="1501" y="2060"/>
                    <a:pt x="1501" y="2036"/>
                    <a:pt x="1513" y="2036"/>
                  </a:cubicBezTo>
                  <a:lnTo>
                    <a:pt x="1524" y="2036"/>
                  </a:lnTo>
                  <a:cubicBezTo>
                    <a:pt x="1548" y="2024"/>
                    <a:pt x="1560" y="2024"/>
                    <a:pt x="1572" y="2013"/>
                  </a:cubicBezTo>
                  <a:cubicBezTo>
                    <a:pt x="1870" y="1798"/>
                    <a:pt x="2048" y="1477"/>
                    <a:pt x="2048" y="1120"/>
                  </a:cubicBezTo>
                  <a:cubicBezTo>
                    <a:pt x="2156" y="477"/>
                    <a:pt x="1679" y="0"/>
                    <a:pt x="10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8042161" y="4977379"/>
            <a:ext cx="292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bg1"/>
                </a:solidFill>
              </a:rPr>
              <a:t>დაწყების თარიღი: 01.03.2020</a:t>
            </a:r>
          </a:p>
          <a:p>
            <a:r>
              <a:rPr lang="ka-GE" sz="1400" b="1" dirty="0">
                <a:solidFill>
                  <a:schemeClr val="bg1"/>
                </a:solidFill>
              </a:rPr>
              <a:t>პირველადი შედეგი: </a:t>
            </a:r>
            <a:r>
              <a:rPr lang="ka-GE" sz="1400" b="1" dirty="0" smtClean="0">
                <a:solidFill>
                  <a:schemeClr val="bg1"/>
                </a:solidFill>
              </a:rPr>
              <a:t>01.09.2020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22" name="Google Shape;12476;p53"/>
          <p:cNvGrpSpPr/>
          <p:nvPr/>
        </p:nvGrpSpPr>
        <p:grpSpPr>
          <a:xfrm>
            <a:off x="7416402" y="4975031"/>
            <a:ext cx="615001" cy="499283"/>
            <a:chOff x="6083810" y="1547297"/>
            <a:chExt cx="382819" cy="310788"/>
          </a:xfrm>
          <a:solidFill>
            <a:schemeClr val="bg1"/>
          </a:solidFill>
        </p:grpSpPr>
        <p:sp>
          <p:nvSpPr>
            <p:cNvPr id="23" name="Google Shape;12477;p53"/>
            <p:cNvSpPr/>
            <p:nvPr/>
          </p:nvSpPr>
          <p:spPr>
            <a:xfrm>
              <a:off x="6083810" y="1547297"/>
              <a:ext cx="382819" cy="310788"/>
            </a:xfrm>
            <a:custGeom>
              <a:avLst/>
              <a:gdLst/>
              <a:ahLst/>
              <a:cxnLst/>
              <a:rect l="l" t="t" r="r" b="b"/>
              <a:pathLst>
                <a:path w="12027" h="9764" extrusionOk="0">
                  <a:moveTo>
                    <a:pt x="1834" y="334"/>
                  </a:moveTo>
                  <a:cubicBezTo>
                    <a:pt x="1834" y="334"/>
                    <a:pt x="1846" y="334"/>
                    <a:pt x="1846" y="358"/>
                  </a:cubicBezTo>
                  <a:lnTo>
                    <a:pt x="1846" y="1108"/>
                  </a:lnTo>
                  <a:cubicBezTo>
                    <a:pt x="1846" y="1108"/>
                    <a:pt x="1846" y="1132"/>
                    <a:pt x="1834" y="1132"/>
                  </a:cubicBezTo>
                  <a:lnTo>
                    <a:pt x="1465" y="1132"/>
                  </a:lnTo>
                  <a:cubicBezTo>
                    <a:pt x="1465" y="1132"/>
                    <a:pt x="1453" y="1132"/>
                    <a:pt x="1453" y="1108"/>
                  </a:cubicBezTo>
                  <a:lnTo>
                    <a:pt x="1453" y="358"/>
                  </a:lnTo>
                  <a:lnTo>
                    <a:pt x="1834" y="334"/>
                  </a:lnTo>
                  <a:close/>
                  <a:moveTo>
                    <a:pt x="10502" y="334"/>
                  </a:moveTo>
                  <a:cubicBezTo>
                    <a:pt x="10502" y="334"/>
                    <a:pt x="10514" y="334"/>
                    <a:pt x="10514" y="358"/>
                  </a:cubicBezTo>
                  <a:lnTo>
                    <a:pt x="10514" y="1108"/>
                  </a:lnTo>
                  <a:cubicBezTo>
                    <a:pt x="10514" y="1108"/>
                    <a:pt x="10514" y="1132"/>
                    <a:pt x="10502" y="1132"/>
                  </a:cubicBezTo>
                  <a:lnTo>
                    <a:pt x="10133" y="1132"/>
                  </a:lnTo>
                  <a:cubicBezTo>
                    <a:pt x="10133" y="1132"/>
                    <a:pt x="10109" y="1132"/>
                    <a:pt x="10109" y="1108"/>
                  </a:cubicBezTo>
                  <a:lnTo>
                    <a:pt x="10109" y="358"/>
                  </a:lnTo>
                  <a:lnTo>
                    <a:pt x="10502" y="334"/>
                  </a:lnTo>
                  <a:close/>
                  <a:moveTo>
                    <a:pt x="11229" y="1096"/>
                  </a:moveTo>
                  <a:cubicBezTo>
                    <a:pt x="11443" y="1096"/>
                    <a:pt x="11621" y="1274"/>
                    <a:pt x="11621" y="1477"/>
                  </a:cubicBezTo>
                  <a:lnTo>
                    <a:pt x="11621" y="9013"/>
                  </a:lnTo>
                  <a:cubicBezTo>
                    <a:pt x="11645" y="9240"/>
                    <a:pt x="11467" y="9406"/>
                    <a:pt x="11264" y="9406"/>
                  </a:cubicBezTo>
                  <a:lnTo>
                    <a:pt x="727" y="9406"/>
                  </a:lnTo>
                  <a:cubicBezTo>
                    <a:pt x="513" y="9406"/>
                    <a:pt x="334" y="9228"/>
                    <a:pt x="334" y="9013"/>
                  </a:cubicBezTo>
                  <a:lnTo>
                    <a:pt x="334" y="1477"/>
                  </a:lnTo>
                  <a:cubicBezTo>
                    <a:pt x="334" y="1274"/>
                    <a:pt x="513" y="1096"/>
                    <a:pt x="727" y="1096"/>
                  </a:cubicBezTo>
                  <a:lnTo>
                    <a:pt x="1108" y="1096"/>
                  </a:lnTo>
                  <a:lnTo>
                    <a:pt x="1108" y="1108"/>
                  </a:lnTo>
                  <a:cubicBezTo>
                    <a:pt x="1108" y="1322"/>
                    <a:pt x="1275" y="1465"/>
                    <a:pt x="1465" y="1465"/>
                  </a:cubicBezTo>
                  <a:lnTo>
                    <a:pt x="1834" y="1465"/>
                  </a:lnTo>
                  <a:cubicBezTo>
                    <a:pt x="2049" y="1465"/>
                    <a:pt x="2192" y="1298"/>
                    <a:pt x="2192" y="1108"/>
                  </a:cubicBezTo>
                  <a:lnTo>
                    <a:pt x="2192" y="1096"/>
                  </a:lnTo>
                  <a:lnTo>
                    <a:pt x="9752" y="1096"/>
                  </a:lnTo>
                  <a:lnTo>
                    <a:pt x="9752" y="1108"/>
                  </a:lnTo>
                  <a:cubicBezTo>
                    <a:pt x="9752" y="1322"/>
                    <a:pt x="9919" y="1465"/>
                    <a:pt x="10109" y="1465"/>
                  </a:cubicBezTo>
                  <a:lnTo>
                    <a:pt x="10490" y="1465"/>
                  </a:lnTo>
                  <a:cubicBezTo>
                    <a:pt x="10693" y="1465"/>
                    <a:pt x="10848" y="1298"/>
                    <a:pt x="10848" y="1108"/>
                  </a:cubicBezTo>
                  <a:lnTo>
                    <a:pt x="10848" y="1096"/>
                  </a:lnTo>
                  <a:close/>
                  <a:moveTo>
                    <a:pt x="1489" y="0"/>
                  </a:moveTo>
                  <a:cubicBezTo>
                    <a:pt x="1287" y="0"/>
                    <a:pt x="1132" y="155"/>
                    <a:pt x="1132" y="358"/>
                  </a:cubicBezTo>
                  <a:lnTo>
                    <a:pt x="1132" y="739"/>
                  </a:lnTo>
                  <a:lnTo>
                    <a:pt x="751" y="739"/>
                  </a:lnTo>
                  <a:cubicBezTo>
                    <a:pt x="346" y="739"/>
                    <a:pt x="1" y="1072"/>
                    <a:pt x="1" y="1489"/>
                  </a:cubicBezTo>
                  <a:lnTo>
                    <a:pt x="1" y="9013"/>
                  </a:lnTo>
                  <a:cubicBezTo>
                    <a:pt x="1" y="9418"/>
                    <a:pt x="334" y="9764"/>
                    <a:pt x="751" y="9764"/>
                  </a:cubicBezTo>
                  <a:lnTo>
                    <a:pt x="11288" y="9764"/>
                  </a:lnTo>
                  <a:cubicBezTo>
                    <a:pt x="11693" y="9764"/>
                    <a:pt x="12026" y="9430"/>
                    <a:pt x="12026" y="9013"/>
                  </a:cubicBezTo>
                  <a:lnTo>
                    <a:pt x="12026" y="1489"/>
                  </a:lnTo>
                  <a:cubicBezTo>
                    <a:pt x="12002" y="1084"/>
                    <a:pt x="11657" y="739"/>
                    <a:pt x="11264" y="739"/>
                  </a:cubicBezTo>
                  <a:lnTo>
                    <a:pt x="10871" y="739"/>
                  </a:lnTo>
                  <a:lnTo>
                    <a:pt x="10871" y="358"/>
                  </a:lnTo>
                  <a:cubicBezTo>
                    <a:pt x="10871" y="143"/>
                    <a:pt x="10705" y="0"/>
                    <a:pt x="10514" y="0"/>
                  </a:cubicBezTo>
                  <a:lnTo>
                    <a:pt x="10145" y="0"/>
                  </a:lnTo>
                  <a:cubicBezTo>
                    <a:pt x="9931" y="0"/>
                    <a:pt x="9788" y="155"/>
                    <a:pt x="9788" y="358"/>
                  </a:cubicBezTo>
                  <a:lnTo>
                    <a:pt x="9788" y="739"/>
                  </a:lnTo>
                  <a:lnTo>
                    <a:pt x="2227" y="739"/>
                  </a:lnTo>
                  <a:lnTo>
                    <a:pt x="2227" y="358"/>
                  </a:lnTo>
                  <a:cubicBezTo>
                    <a:pt x="2227" y="143"/>
                    <a:pt x="2061" y="0"/>
                    <a:pt x="1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78;p53"/>
            <p:cNvSpPr/>
            <p:nvPr/>
          </p:nvSpPr>
          <p:spPr>
            <a:xfrm>
              <a:off x="6106950" y="1606787"/>
              <a:ext cx="334661" cy="11395"/>
            </a:xfrm>
            <a:custGeom>
              <a:avLst/>
              <a:gdLst/>
              <a:ahLst/>
              <a:cxnLst/>
              <a:rect l="l" t="t" r="r" b="b"/>
              <a:pathLst>
                <a:path w="10514" h="358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86"/>
                    <a:pt x="72" y="358"/>
                    <a:pt x="179" y="358"/>
                  </a:cubicBezTo>
                  <a:lnTo>
                    <a:pt x="10335" y="358"/>
                  </a:lnTo>
                  <a:cubicBezTo>
                    <a:pt x="10442" y="358"/>
                    <a:pt x="10513" y="286"/>
                    <a:pt x="10513" y="179"/>
                  </a:cubicBezTo>
                  <a:cubicBezTo>
                    <a:pt x="10513" y="72"/>
                    <a:pt x="10442" y="1"/>
                    <a:pt x="1033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79;p53"/>
            <p:cNvSpPr/>
            <p:nvPr/>
          </p:nvSpPr>
          <p:spPr>
            <a:xfrm>
              <a:off x="6124743" y="1655296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79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80;p53"/>
            <p:cNvSpPr/>
            <p:nvPr/>
          </p:nvSpPr>
          <p:spPr>
            <a:xfrm>
              <a:off x="6208520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83" y="1"/>
                    <a:pt x="0" y="72"/>
                    <a:pt x="0" y="179"/>
                  </a:cubicBezTo>
                  <a:cubicBezTo>
                    <a:pt x="0" y="275"/>
                    <a:pt x="83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8" y="275"/>
                    <a:pt x="1488" y="179"/>
                  </a:cubicBezTo>
                  <a:cubicBezTo>
                    <a:pt x="1488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81;p53"/>
            <p:cNvSpPr/>
            <p:nvPr/>
          </p:nvSpPr>
          <p:spPr>
            <a:xfrm>
              <a:off x="6376391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9" y="275"/>
                    <a:pt x="1489" y="179"/>
                  </a:cubicBezTo>
                  <a:cubicBezTo>
                    <a:pt x="1489" y="72"/>
                    <a:pt x="1417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482;p53"/>
            <p:cNvSpPr/>
            <p:nvPr/>
          </p:nvSpPr>
          <p:spPr>
            <a:xfrm>
              <a:off x="6124743" y="1703041"/>
              <a:ext cx="47427" cy="11427"/>
            </a:xfrm>
            <a:custGeom>
              <a:avLst/>
              <a:gdLst/>
              <a:ahLst/>
              <a:cxnLst/>
              <a:rect l="l" t="t" r="r" b="b"/>
              <a:pathLst>
                <a:path w="1490" h="359" extrusionOk="0">
                  <a:moveTo>
                    <a:pt x="179" y="1"/>
                  </a:moveTo>
                  <a:cubicBezTo>
                    <a:pt x="72" y="1"/>
                    <a:pt x="1" y="72"/>
                    <a:pt x="1" y="180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80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83;p53"/>
            <p:cNvSpPr/>
            <p:nvPr/>
          </p:nvSpPr>
          <p:spPr>
            <a:xfrm>
              <a:off x="6292646" y="1703041"/>
              <a:ext cx="47395" cy="11427"/>
            </a:xfrm>
            <a:custGeom>
              <a:avLst/>
              <a:gdLst/>
              <a:ahLst/>
              <a:cxnLst/>
              <a:rect l="l" t="t" r="r" b="b"/>
              <a:pathLst>
                <a:path w="1489" h="359" extrusionOk="0">
                  <a:moveTo>
                    <a:pt x="179" y="1"/>
                  </a:moveTo>
                  <a:cubicBezTo>
                    <a:pt x="72" y="1"/>
                    <a:pt x="0" y="72"/>
                    <a:pt x="0" y="180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05" y="358"/>
                    <a:pt x="1489" y="275"/>
                    <a:pt x="1489" y="180"/>
                  </a:cubicBezTo>
                  <a:cubicBezTo>
                    <a:pt x="1489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84;p53"/>
            <p:cNvSpPr/>
            <p:nvPr/>
          </p:nvSpPr>
          <p:spPr>
            <a:xfrm>
              <a:off x="6124743" y="1750818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8" y="357"/>
                    <a:pt x="1489" y="286"/>
                    <a:pt x="1489" y="179"/>
                  </a:cubicBezTo>
                  <a:cubicBezTo>
                    <a:pt x="1489" y="72"/>
                    <a:pt x="1406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2485;p53"/>
            <p:cNvSpPr/>
            <p:nvPr/>
          </p:nvSpPr>
          <p:spPr>
            <a:xfrm>
              <a:off x="6208520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2486;p53"/>
            <p:cNvSpPr/>
            <p:nvPr/>
          </p:nvSpPr>
          <p:spPr>
            <a:xfrm>
              <a:off x="6376391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487;p53"/>
            <p:cNvSpPr/>
            <p:nvPr/>
          </p:nvSpPr>
          <p:spPr>
            <a:xfrm>
              <a:off x="6208520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2488;p53"/>
            <p:cNvSpPr/>
            <p:nvPr/>
          </p:nvSpPr>
          <p:spPr>
            <a:xfrm>
              <a:off x="6292646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cubicBezTo>
                    <a:pt x="0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05" y="357"/>
                    <a:pt x="1489" y="286"/>
                    <a:pt x="1489" y="179"/>
                  </a:cubicBezTo>
                  <a:cubicBezTo>
                    <a:pt x="1489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2489;p53"/>
            <p:cNvSpPr/>
            <p:nvPr/>
          </p:nvSpPr>
          <p:spPr>
            <a:xfrm>
              <a:off x="6376391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2490;p53"/>
            <p:cNvSpPr/>
            <p:nvPr/>
          </p:nvSpPr>
          <p:spPr>
            <a:xfrm>
              <a:off x="6207756" y="1690723"/>
              <a:ext cx="48923" cy="35108"/>
            </a:xfrm>
            <a:custGeom>
              <a:avLst/>
              <a:gdLst/>
              <a:ahLst/>
              <a:cxnLst/>
              <a:rect l="l" t="t" r="r" b="b"/>
              <a:pathLst>
                <a:path w="1537" h="1103" extrusionOk="0">
                  <a:moveTo>
                    <a:pt x="1328" y="1"/>
                  </a:moveTo>
                  <a:cubicBezTo>
                    <a:pt x="1283" y="1"/>
                    <a:pt x="1239" y="19"/>
                    <a:pt x="1203" y="55"/>
                  </a:cubicBezTo>
                  <a:lnTo>
                    <a:pt x="584" y="686"/>
                  </a:lnTo>
                  <a:lnTo>
                    <a:pt x="322" y="436"/>
                  </a:lnTo>
                  <a:cubicBezTo>
                    <a:pt x="286" y="394"/>
                    <a:pt x="241" y="373"/>
                    <a:pt x="197" y="373"/>
                  </a:cubicBezTo>
                  <a:cubicBezTo>
                    <a:pt x="152" y="373"/>
                    <a:pt x="107" y="394"/>
                    <a:pt x="72" y="436"/>
                  </a:cubicBezTo>
                  <a:cubicBezTo>
                    <a:pt x="0" y="507"/>
                    <a:pt x="0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2" y="1102"/>
                    <a:pt x="560" y="1102"/>
                  </a:cubicBezTo>
                  <a:cubicBezTo>
                    <a:pt x="607" y="1102"/>
                    <a:pt x="655" y="1078"/>
                    <a:pt x="679" y="1055"/>
                  </a:cubicBezTo>
                  <a:lnTo>
                    <a:pt x="1441" y="293"/>
                  </a:lnTo>
                  <a:cubicBezTo>
                    <a:pt x="1536" y="233"/>
                    <a:pt x="1536" y="138"/>
                    <a:pt x="1453" y="55"/>
                  </a:cubicBezTo>
                  <a:cubicBezTo>
                    <a:pt x="1417" y="19"/>
                    <a:pt x="1372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2491;p53"/>
            <p:cNvSpPr/>
            <p:nvPr/>
          </p:nvSpPr>
          <p:spPr>
            <a:xfrm>
              <a:off x="6376009" y="1690723"/>
              <a:ext cx="48159" cy="35108"/>
            </a:xfrm>
            <a:custGeom>
              <a:avLst/>
              <a:gdLst/>
              <a:ahLst/>
              <a:cxnLst/>
              <a:rect l="l" t="t" r="r" b="b"/>
              <a:pathLst>
                <a:path w="1513" h="1103" extrusionOk="0">
                  <a:moveTo>
                    <a:pt x="1328" y="1"/>
                  </a:moveTo>
                  <a:cubicBezTo>
                    <a:pt x="1284" y="1"/>
                    <a:pt x="1239" y="19"/>
                    <a:pt x="1203" y="55"/>
                  </a:cubicBezTo>
                  <a:lnTo>
                    <a:pt x="572" y="686"/>
                  </a:lnTo>
                  <a:lnTo>
                    <a:pt x="322" y="436"/>
                  </a:lnTo>
                  <a:cubicBezTo>
                    <a:pt x="286" y="394"/>
                    <a:pt x="242" y="373"/>
                    <a:pt x="197" y="373"/>
                  </a:cubicBezTo>
                  <a:cubicBezTo>
                    <a:pt x="152" y="373"/>
                    <a:pt x="108" y="394"/>
                    <a:pt x="72" y="436"/>
                  </a:cubicBezTo>
                  <a:cubicBezTo>
                    <a:pt x="1" y="507"/>
                    <a:pt x="1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3" y="1102"/>
                    <a:pt x="560" y="1102"/>
                  </a:cubicBezTo>
                  <a:cubicBezTo>
                    <a:pt x="608" y="1102"/>
                    <a:pt x="644" y="1078"/>
                    <a:pt x="679" y="1055"/>
                  </a:cubicBezTo>
                  <a:lnTo>
                    <a:pt x="1441" y="293"/>
                  </a:lnTo>
                  <a:cubicBezTo>
                    <a:pt x="1513" y="233"/>
                    <a:pt x="1513" y="138"/>
                    <a:pt x="1453" y="55"/>
                  </a:cubicBezTo>
                  <a:cubicBezTo>
                    <a:pt x="1417" y="19"/>
                    <a:pt x="1373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2492;p53"/>
            <p:cNvSpPr/>
            <p:nvPr/>
          </p:nvSpPr>
          <p:spPr>
            <a:xfrm>
              <a:off x="6291500" y="1738595"/>
              <a:ext cx="48923" cy="34981"/>
            </a:xfrm>
            <a:custGeom>
              <a:avLst/>
              <a:gdLst/>
              <a:ahLst/>
              <a:cxnLst/>
              <a:rect l="l" t="t" r="r" b="b"/>
              <a:pathLst>
                <a:path w="1537" h="1099" extrusionOk="0">
                  <a:moveTo>
                    <a:pt x="1334" y="0"/>
                  </a:moveTo>
                  <a:cubicBezTo>
                    <a:pt x="1289" y="0"/>
                    <a:pt x="1245" y="21"/>
                    <a:pt x="1203" y="63"/>
                  </a:cubicBezTo>
                  <a:lnTo>
                    <a:pt x="584" y="682"/>
                  </a:lnTo>
                  <a:lnTo>
                    <a:pt x="322" y="432"/>
                  </a:lnTo>
                  <a:cubicBezTo>
                    <a:pt x="286" y="396"/>
                    <a:pt x="242" y="378"/>
                    <a:pt x="197" y="378"/>
                  </a:cubicBezTo>
                  <a:cubicBezTo>
                    <a:pt x="152" y="378"/>
                    <a:pt x="108" y="396"/>
                    <a:pt x="72" y="432"/>
                  </a:cubicBezTo>
                  <a:cubicBezTo>
                    <a:pt x="1" y="503"/>
                    <a:pt x="1" y="610"/>
                    <a:pt x="72" y="682"/>
                  </a:cubicBezTo>
                  <a:lnTo>
                    <a:pt x="441" y="1051"/>
                  </a:lnTo>
                  <a:cubicBezTo>
                    <a:pt x="477" y="1087"/>
                    <a:pt x="524" y="1098"/>
                    <a:pt x="560" y="1098"/>
                  </a:cubicBezTo>
                  <a:cubicBezTo>
                    <a:pt x="608" y="1098"/>
                    <a:pt x="655" y="1087"/>
                    <a:pt x="679" y="1051"/>
                  </a:cubicBezTo>
                  <a:lnTo>
                    <a:pt x="1441" y="301"/>
                  </a:lnTo>
                  <a:cubicBezTo>
                    <a:pt x="1536" y="241"/>
                    <a:pt x="1536" y="134"/>
                    <a:pt x="1465" y="63"/>
                  </a:cubicBezTo>
                  <a:cubicBezTo>
                    <a:pt x="1423" y="21"/>
                    <a:pt x="1379" y="0"/>
                    <a:pt x="1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2493;p53"/>
            <p:cNvSpPr/>
            <p:nvPr/>
          </p:nvSpPr>
          <p:spPr>
            <a:xfrm>
              <a:off x="6123629" y="1786627"/>
              <a:ext cx="48891" cy="34695"/>
            </a:xfrm>
            <a:custGeom>
              <a:avLst/>
              <a:gdLst/>
              <a:ahLst/>
              <a:cxnLst/>
              <a:rect l="l" t="t" r="r" b="b"/>
              <a:pathLst>
                <a:path w="1536" h="1090" extrusionOk="0">
                  <a:moveTo>
                    <a:pt x="1340" y="0"/>
                  </a:moveTo>
                  <a:cubicBezTo>
                    <a:pt x="1295" y="0"/>
                    <a:pt x="1250" y="18"/>
                    <a:pt x="1215" y="54"/>
                  </a:cubicBezTo>
                  <a:lnTo>
                    <a:pt x="583" y="673"/>
                  </a:lnTo>
                  <a:lnTo>
                    <a:pt x="333" y="423"/>
                  </a:lnTo>
                  <a:cubicBezTo>
                    <a:pt x="298" y="387"/>
                    <a:pt x="253" y="369"/>
                    <a:pt x="208" y="369"/>
                  </a:cubicBezTo>
                  <a:cubicBezTo>
                    <a:pt x="164" y="369"/>
                    <a:pt x="119" y="387"/>
                    <a:pt x="83" y="423"/>
                  </a:cubicBezTo>
                  <a:cubicBezTo>
                    <a:pt x="0" y="494"/>
                    <a:pt x="0" y="601"/>
                    <a:pt x="83" y="673"/>
                  </a:cubicBezTo>
                  <a:lnTo>
                    <a:pt x="453" y="1042"/>
                  </a:lnTo>
                  <a:cubicBezTo>
                    <a:pt x="476" y="1078"/>
                    <a:pt x="524" y="1090"/>
                    <a:pt x="572" y="1090"/>
                  </a:cubicBezTo>
                  <a:cubicBezTo>
                    <a:pt x="619" y="1090"/>
                    <a:pt x="655" y="1078"/>
                    <a:pt x="691" y="1042"/>
                  </a:cubicBezTo>
                  <a:lnTo>
                    <a:pt x="1453" y="292"/>
                  </a:lnTo>
                  <a:cubicBezTo>
                    <a:pt x="1536" y="232"/>
                    <a:pt x="1536" y="125"/>
                    <a:pt x="1465" y="54"/>
                  </a:cubicBezTo>
                  <a:cubicBezTo>
                    <a:pt x="1429" y="18"/>
                    <a:pt x="1384" y="0"/>
                    <a:pt x="13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2494;p53"/>
            <p:cNvSpPr/>
            <p:nvPr/>
          </p:nvSpPr>
          <p:spPr>
            <a:xfrm>
              <a:off x="6291500" y="1642978"/>
              <a:ext cx="48923" cy="34727"/>
            </a:xfrm>
            <a:custGeom>
              <a:avLst/>
              <a:gdLst/>
              <a:ahLst/>
              <a:cxnLst/>
              <a:rect l="l" t="t" r="r" b="b"/>
              <a:pathLst>
                <a:path w="1537" h="1091" extrusionOk="0">
                  <a:moveTo>
                    <a:pt x="1334" y="1"/>
                  </a:moveTo>
                  <a:cubicBezTo>
                    <a:pt x="1289" y="1"/>
                    <a:pt x="1245" y="19"/>
                    <a:pt x="1203" y="54"/>
                  </a:cubicBezTo>
                  <a:lnTo>
                    <a:pt x="584" y="673"/>
                  </a:lnTo>
                  <a:lnTo>
                    <a:pt x="322" y="423"/>
                  </a:lnTo>
                  <a:cubicBezTo>
                    <a:pt x="286" y="388"/>
                    <a:pt x="242" y="370"/>
                    <a:pt x="197" y="370"/>
                  </a:cubicBezTo>
                  <a:cubicBezTo>
                    <a:pt x="152" y="370"/>
                    <a:pt x="108" y="388"/>
                    <a:pt x="72" y="423"/>
                  </a:cubicBezTo>
                  <a:cubicBezTo>
                    <a:pt x="1" y="495"/>
                    <a:pt x="1" y="602"/>
                    <a:pt x="72" y="673"/>
                  </a:cubicBezTo>
                  <a:lnTo>
                    <a:pt x="441" y="1054"/>
                  </a:lnTo>
                  <a:cubicBezTo>
                    <a:pt x="477" y="1078"/>
                    <a:pt x="524" y="1090"/>
                    <a:pt x="560" y="1090"/>
                  </a:cubicBezTo>
                  <a:cubicBezTo>
                    <a:pt x="608" y="1090"/>
                    <a:pt x="655" y="1078"/>
                    <a:pt x="679" y="1054"/>
                  </a:cubicBezTo>
                  <a:lnTo>
                    <a:pt x="1441" y="292"/>
                  </a:lnTo>
                  <a:cubicBezTo>
                    <a:pt x="1536" y="233"/>
                    <a:pt x="1536" y="114"/>
                    <a:pt x="1465" y="54"/>
                  </a:cubicBezTo>
                  <a:cubicBezTo>
                    <a:pt x="1423" y="19"/>
                    <a:pt x="1379" y="1"/>
                    <a:pt x="13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887359" y="4494068"/>
            <a:ext cx="57688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4E3F60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4E3F60"/>
                </a:solidFill>
              </a:rPr>
              <a:t>:</a:t>
            </a:r>
            <a:endParaRPr lang="ka-GE" b="1" dirty="0" smtClean="0">
              <a:solidFill>
                <a:srgbClr val="4E3F60"/>
              </a:solidFill>
            </a:endParaRPr>
          </a:p>
          <a:p>
            <a:endParaRPr lang="en-US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 smtClean="0">
                <a:solidFill>
                  <a:srgbClr val="0E8E77"/>
                </a:solidFill>
              </a:rPr>
              <a:t>დანაზოგი ბიუჯეტში</a:t>
            </a:r>
            <a:endParaRPr lang="en-US" dirty="0" smtClean="0">
              <a:solidFill>
                <a:srgbClr val="0E8E77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 smtClean="0">
                <a:solidFill>
                  <a:srgbClr val="0E8E77"/>
                </a:solidFill>
              </a:rPr>
              <a:t>ჯიბიდან გადახდების შემცირება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 smtClean="0">
                <a:solidFill>
                  <a:srgbClr val="0E8E77"/>
                </a:solidFill>
              </a:rPr>
              <a:t>მომსახურების ხარისხის გაუმჯობესება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 smtClean="0">
                <a:solidFill>
                  <a:srgbClr val="0E8E77"/>
                </a:solidFill>
              </a:rPr>
              <a:t>დაწესებულებების რაოდენობის ოპტიმიზაცია </a:t>
            </a:r>
            <a:endParaRPr lang="ka-GE" dirty="0">
              <a:solidFill>
                <a:srgbClr val="0E8E77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206066" y="1270241"/>
            <a:ext cx="4655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4E3F60"/>
                </a:solidFill>
              </a:rPr>
              <a:t>რატომ </a:t>
            </a:r>
            <a:r>
              <a:rPr lang="ka-GE" b="1" dirty="0">
                <a:solidFill>
                  <a:srgbClr val="4E3F60"/>
                </a:solidFill>
              </a:rPr>
              <a:t>უპირველესად </a:t>
            </a:r>
            <a:r>
              <a:rPr lang="ka-GE" b="1" dirty="0" smtClean="0">
                <a:solidFill>
                  <a:srgbClr val="4E3F60"/>
                </a:solidFill>
              </a:rPr>
              <a:t>ტარიფიკაცია</a:t>
            </a:r>
            <a:endParaRPr lang="en-US" dirty="0">
              <a:solidFill>
                <a:srgbClr val="4E3F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945650" y="1824933"/>
            <a:ext cx="744735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0E8E77"/>
                </a:solidFill>
              </a:rPr>
              <a:t>სელექციის </a:t>
            </a:r>
            <a:r>
              <a:rPr lang="ka-GE" dirty="0" smtClean="0">
                <a:solidFill>
                  <a:srgbClr val="0E8E77"/>
                </a:solidFill>
              </a:rPr>
              <a:t>შედეგად</a:t>
            </a:r>
            <a:r>
              <a:rPr lang="en-US" dirty="0" smtClean="0">
                <a:solidFill>
                  <a:srgbClr val="0E8E77"/>
                </a:solidFill>
              </a:rPr>
              <a:t>:</a:t>
            </a:r>
            <a:r>
              <a:rPr lang="ka-GE" dirty="0" smtClean="0">
                <a:solidFill>
                  <a:srgbClr val="0E8E77"/>
                </a:solidFill>
              </a:rPr>
              <a:t> </a:t>
            </a:r>
            <a:endParaRPr lang="ka-GE" dirty="0">
              <a:solidFill>
                <a:srgbClr val="0E8E77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rgbClr val="0E8E77"/>
                </a:solidFill>
              </a:rPr>
              <a:t>შემცირდებოდა დაწესებულებების და </a:t>
            </a:r>
            <a:endParaRPr lang="en-US" dirty="0" smtClean="0">
              <a:solidFill>
                <a:srgbClr val="0E8E77"/>
              </a:solidFill>
            </a:endParaRPr>
          </a:p>
          <a:p>
            <a:r>
              <a:rPr lang="en-US" dirty="0">
                <a:solidFill>
                  <a:srgbClr val="0E8E77"/>
                </a:solidFill>
              </a:rPr>
              <a:t> </a:t>
            </a:r>
            <a:r>
              <a:rPr lang="en-US" dirty="0" smtClean="0">
                <a:solidFill>
                  <a:srgbClr val="0E8E77"/>
                </a:solidFill>
              </a:rPr>
              <a:t>     </a:t>
            </a:r>
            <a:r>
              <a:rPr lang="ka-GE" dirty="0" smtClean="0">
                <a:solidFill>
                  <a:srgbClr val="0E8E77"/>
                </a:solidFill>
              </a:rPr>
              <a:t>პერსონალის </a:t>
            </a:r>
            <a:r>
              <a:rPr lang="ka-GE" dirty="0">
                <a:solidFill>
                  <a:srgbClr val="0E8E77"/>
                </a:solidFill>
              </a:rPr>
              <a:t>რაოდენობა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rgbClr val="0E8E77"/>
                </a:solidFill>
              </a:rPr>
              <a:t>პროგრამაში დარჩენილი დაწესებულებები </a:t>
            </a:r>
            <a:endParaRPr lang="en-US" dirty="0" smtClean="0">
              <a:solidFill>
                <a:srgbClr val="0E8E77"/>
              </a:solidFill>
            </a:endParaRPr>
          </a:p>
          <a:p>
            <a:r>
              <a:rPr lang="en-US" dirty="0">
                <a:solidFill>
                  <a:srgbClr val="0E8E77"/>
                </a:solidFill>
              </a:rPr>
              <a:t> </a:t>
            </a:r>
            <a:r>
              <a:rPr lang="en-US" dirty="0" smtClean="0">
                <a:solidFill>
                  <a:srgbClr val="0E8E77"/>
                </a:solidFill>
              </a:rPr>
              <a:t>     </a:t>
            </a:r>
            <a:r>
              <a:rPr lang="ka-GE" dirty="0" smtClean="0">
                <a:solidFill>
                  <a:srgbClr val="0E8E77"/>
                </a:solidFill>
              </a:rPr>
              <a:t>ტარიფიკაციისთვის მაღალ </a:t>
            </a:r>
            <a:r>
              <a:rPr lang="ka-GE" dirty="0">
                <a:solidFill>
                  <a:srgbClr val="0E8E77"/>
                </a:solidFill>
              </a:rPr>
              <a:t>განფასებას </a:t>
            </a:r>
            <a:endParaRPr lang="en-US" dirty="0">
              <a:solidFill>
                <a:srgbClr val="0E8E77"/>
              </a:solidFill>
            </a:endParaRPr>
          </a:p>
          <a:p>
            <a:r>
              <a:rPr lang="en-US" dirty="0" smtClean="0">
                <a:solidFill>
                  <a:srgbClr val="0E8E77"/>
                </a:solidFill>
              </a:rPr>
              <a:t>      </a:t>
            </a:r>
            <a:r>
              <a:rPr lang="ka-GE" dirty="0" smtClean="0">
                <a:solidFill>
                  <a:srgbClr val="0E8E77"/>
                </a:solidFill>
              </a:rPr>
              <a:t>წარმოგვიდგენდნენ</a:t>
            </a:r>
            <a:endParaRPr lang="ka-GE" dirty="0">
              <a:solidFill>
                <a:srgbClr val="0E8E77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rgbClr val="0E8E77"/>
                </a:solidFill>
              </a:rPr>
              <a:t>შეიქმნებოდა ხელმისაწვდომობის </a:t>
            </a:r>
            <a:r>
              <a:rPr lang="ka-GE" dirty="0" smtClean="0">
                <a:solidFill>
                  <a:srgbClr val="0E8E77"/>
                </a:solidFill>
              </a:rPr>
              <a:t>პრობლემა</a:t>
            </a:r>
            <a:endParaRPr lang="ka-GE" dirty="0">
              <a:solidFill>
                <a:srgbClr val="0E8E77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5201" y="633359"/>
            <a:ext cx="1643095" cy="16430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830" y="1514044"/>
            <a:ext cx="2959596" cy="2959596"/>
          </a:xfrm>
          <a:prstGeom prst="rect">
            <a:avLst/>
          </a:prstGeom>
        </p:spPr>
      </p:pic>
      <p:sp>
        <p:nvSpPr>
          <p:cNvPr id="45" name="Google Shape;3986;p49"/>
          <p:cNvSpPr/>
          <p:nvPr/>
        </p:nvSpPr>
        <p:spPr>
          <a:xfrm>
            <a:off x="348883" y="4341089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4E3F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023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6ABBE0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77733" y="16072"/>
            <a:ext cx="11514268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dirty="0">
                <a:solidFill>
                  <a:schemeClr val="bg1"/>
                </a:solidFill>
              </a:rPr>
              <a:t>ჰოსპიტალიზაციის ნოზოლოგიებზე კრიტერიუმების დადგენა 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15" name="TextBox 14"/>
          <p:cNvSpPr txBox="1"/>
          <p:nvPr/>
        </p:nvSpPr>
        <p:spPr>
          <a:xfrm>
            <a:off x="144966" y="87083"/>
            <a:ext cx="9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2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8" name="Snip Diagonal Corner Rectangle 7"/>
          <p:cNvSpPr/>
          <p:nvPr/>
        </p:nvSpPr>
        <p:spPr>
          <a:xfrm>
            <a:off x="7505649" y="5558954"/>
            <a:ext cx="4262280" cy="1057192"/>
          </a:xfrm>
          <a:prstGeom prst="snip2DiagRect">
            <a:avLst/>
          </a:prstGeom>
          <a:solidFill>
            <a:srgbClr val="6ABB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602159" y="5818890"/>
            <a:ext cx="292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bg1"/>
                </a:solidFill>
              </a:rPr>
              <a:t>დაწყების თარიღი: </a:t>
            </a:r>
            <a:r>
              <a:rPr lang="ka-GE" sz="1400" b="1" dirty="0" smtClean="0">
                <a:solidFill>
                  <a:schemeClr val="bg1"/>
                </a:solidFill>
              </a:rPr>
              <a:t>01.01.2020</a:t>
            </a:r>
            <a:endParaRPr lang="ka-GE" sz="1400" b="1" dirty="0">
              <a:solidFill>
                <a:schemeClr val="bg1"/>
              </a:solidFill>
            </a:endParaRPr>
          </a:p>
          <a:p>
            <a:r>
              <a:rPr lang="ka-GE" sz="1400" b="1" dirty="0">
                <a:solidFill>
                  <a:schemeClr val="bg1"/>
                </a:solidFill>
              </a:rPr>
              <a:t>პირველადი შედეგი: </a:t>
            </a:r>
            <a:r>
              <a:rPr lang="ka-GE" sz="1400" b="1" dirty="0" smtClean="0">
                <a:solidFill>
                  <a:schemeClr val="bg1"/>
                </a:solidFill>
              </a:rPr>
              <a:t>01.07.2020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0" name="Google Shape;12476;p53"/>
          <p:cNvGrpSpPr/>
          <p:nvPr/>
        </p:nvGrpSpPr>
        <p:grpSpPr>
          <a:xfrm>
            <a:off x="7976400" y="5816542"/>
            <a:ext cx="615001" cy="499283"/>
            <a:chOff x="6083810" y="1547297"/>
            <a:chExt cx="382819" cy="310788"/>
          </a:xfrm>
          <a:solidFill>
            <a:schemeClr val="bg1"/>
          </a:solidFill>
        </p:grpSpPr>
        <p:sp>
          <p:nvSpPr>
            <p:cNvPr id="16" name="Google Shape;12477;p53"/>
            <p:cNvSpPr/>
            <p:nvPr/>
          </p:nvSpPr>
          <p:spPr>
            <a:xfrm>
              <a:off x="6083810" y="1547297"/>
              <a:ext cx="382819" cy="310788"/>
            </a:xfrm>
            <a:custGeom>
              <a:avLst/>
              <a:gdLst/>
              <a:ahLst/>
              <a:cxnLst/>
              <a:rect l="l" t="t" r="r" b="b"/>
              <a:pathLst>
                <a:path w="12027" h="9764" extrusionOk="0">
                  <a:moveTo>
                    <a:pt x="1834" y="334"/>
                  </a:moveTo>
                  <a:cubicBezTo>
                    <a:pt x="1834" y="334"/>
                    <a:pt x="1846" y="334"/>
                    <a:pt x="1846" y="358"/>
                  </a:cubicBezTo>
                  <a:lnTo>
                    <a:pt x="1846" y="1108"/>
                  </a:lnTo>
                  <a:cubicBezTo>
                    <a:pt x="1846" y="1108"/>
                    <a:pt x="1846" y="1132"/>
                    <a:pt x="1834" y="1132"/>
                  </a:cubicBezTo>
                  <a:lnTo>
                    <a:pt x="1465" y="1132"/>
                  </a:lnTo>
                  <a:cubicBezTo>
                    <a:pt x="1465" y="1132"/>
                    <a:pt x="1453" y="1132"/>
                    <a:pt x="1453" y="1108"/>
                  </a:cubicBezTo>
                  <a:lnTo>
                    <a:pt x="1453" y="358"/>
                  </a:lnTo>
                  <a:lnTo>
                    <a:pt x="1834" y="334"/>
                  </a:lnTo>
                  <a:close/>
                  <a:moveTo>
                    <a:pt x="10502" y="334"/>
                  </a:moveTo>
                  <a:cubicBezTo>
                    <a:pt x="10502" y="334"/>
                    <a:pt x="10514" y="334"/>
                    <a:pt x="10514" y="358"/>
                  </a:cubicBezTo>
                  <a:lnTo>
                    <a:pt x="10514" y="1108"/>
                  </a:lnTo>
                  <a:cubicBezTo>
                    <a:pt x="10514" y="1108"/>
                    <a:pt x="10514" y="1132"/>
                    <a:pt x="10502" y="1132"/>
                  </a:cubicBezTo>
                  <a:lnTo>
                    <a:pt x="10133" y="1132"/>
                  </a:lnTo>
                  <a:cubicBezTo>
                    <a:pt x="10133" y="1132"/>
                    <a:pt x="10109" y="1132"/>
                    <a:pt x="10109" y="1108"/>
                  </a:cubicBezTo>
                  <a:lnTo>
                    <a:pt x="10109" y="358"/>
                  </a:lnTo>
                  <a:lnTo>
                    <a:pt x="10502" y="334"/>
                  </a:lnTo>
                  <a:close/>
                  <a:moveTo>
                    <a:pt x="11229" y="1096"/>
                  </a:moveTo>
                  <a:cubicBezTo>
                    <a:pt x="11443" y="1096"/>
                    <a:pt x="11621" y="1274"/>
                    <a:pt x="11621" y="1477"/>
                  </a:cubicBezTo>
                  <a:lnTo>
                    <a:pt x="11621" y="9013"/>
                  </a:lnTo>
                  <a:cubicBezTo>
                    <a:pt x="11645" y="9240"/>
                    <a:pt x="11467" y="9406"/>
                    <a:pt x="11264" y="9406"/>
                  </a:cubicBezTo>
                  <a:lnTo>
                    <a:pt x="727" y="9406"/>
                  </a:lnTo>
                  <a:cubicBezTo>
                    <a:pt x="513" y="9406"/>
                    <a:pt x="334" y="9228"/>
                    <a:pt x="334" y="9013"/>
                  </a:cubicBezTo>
                  <a:lnTo>
                    <a:pt x="334" y="1477"/>
                  </a:lnTo>
                  <a:cubicBezTo>
                    <a:pt x="334" y="1274"/>
                    <a:pt x="513" y="1096"/>
                    <a:pt x="727" y="1096"/>
                  </a:cubicBezTo>
                  <a:lnTo>
                    <a:pt x="1108" y="1096"/>
                  </a:lnTo>
                  <a:lnTo>
                    <a:pt x="1108" y="1108"/>
                  </a:lnTo>
                  <a:cubicBezTo>
                    <a:pt x="1108" y="1322"/>
                    <a:pt x="1275" y="1465"/>
                    <a:pt x="1465" y="1465"/>
                  </a:cubicBezTo>
                  <a:lnTo>
                    <a:pt x="1834" y="1465"/>
                  </a:lnTo>
                  <a:cubicBezTo>
                    <a:pt x="2049" y="1465"/>
                    <a:pt x="2192" y="1298"/>
                    <a:pt x="2192" y="1108"/>
                  </a:cubicBezTo>
                  <a:lnTo>
                    <a:pt x="2192" y="1096"/>
                  </a:lnTo>
                  <a:lnTo>
                    <a:pt x="9752" y="1096"/>
                  </a:lnTo>
                  <a:lnTo>
                    <a:pt x="9752" y="1108"/>
                  </a:lnTo>
                  <a:cubicBezTo>
                    <a:pt x="9752" y="1322"/>
                    <a:pt x="9919" y="1465"/>
                    <a:pt x="10109" y="1465"/>
                  </a:cubicBezTo>
                  <a:lnTo>
                    <a:pt x="10490" y="1465"/>
                  </a:lnTo>
                  <a:cubicBezTo>
                    <a:pt x="10693" y="1465"/>
                    <a:pt x="10848" y="1298"/>
                    <a:pt x="10848" y="1108"/>
                  </a:cubicBezTo>
                  <a:lnTo>
                    <a:pt x="10848" y="1096"/>
                  </a:lnTo>
                  <a:close/>
                  <a:moveTo>
                    <a:pt x="1489" y="0"/>
                  </a:moveTo>
                  <a:cubicBezTo>
                    <a:pt x="1287" y="0"/>
                    <a:pt x="1132" y="155"/>
                    <a:pt x="1132" y="358"/>
                  </a:cubicBezTo>
                  <a:lnTo>
                    <a:pt x="1132" y="739"/>
                  </a:lnTo>
                  <a:lnTo>
                    <a:pt x="751" y="739"/>
                  </a:lnTo>
                  <a:cubicBezTo>
                    <a:pt x="346" y="739"/>
                    <a:pt x="1" y="1072"/>
                    <a:pt x="1" y="1489"/>
                  </a:cubicBezTo>
                  <a:lnTo>
                    <a:pt x="1" y="9013"/>
                  </a:lnTo>
                  <a:cubicBezTo>
                    <a:pt x="1" y="9418"/>
                    <a:pt x="334" y="9764"/>
                    <a:pt x="751" y="9764"/>
                  </a:cubicBezTo>
                  <a:lnTo>
                    <a:pt x="11288" y="9764"/>
                  </a:lnTo>
                  <a:cubicBezTo>
                    <a:pt x="11693" y="9764"/>
                    <a:pt x="12026" y="9430"/>
                    <a:pt x="12026" y="9013"/>
                  </a:cubicBezTo>
                  <a:lnTo>
                    <a:pt x="12026" y="1489"/>
                  </a:lnTo>
                  <a:cubicBezTo>
                    <a:pt x="12002" y="1084"/>
                    <a:pt x="11657" y="739"/>
                    <a:pt x="11264" y="739"/>
                  </a:cubicBezTo>
                  <a:lnTo>
                    <a:pt x="10871" y="739"/>
                  </a:lnTo>
                  <a:lnTo>
                    <a:pt x="10871" y="358"/>
                  </a:lnTo>
                  <a:cubicBezTo>
                    <a:pt x="10871" y="143"/>
                    <a:pt x="10705" y="0"/>
                    <a:pt x="10514" y="0"/>
                  </a:cubicBezTo>
                  <a:lnTo>
                    <a:pt x="10145" y="0"/>
                  </a:lnTo>
                  <a:cubicBezTo>
                    <a:pt x="9931" y="0"/>
                    <a:pt x="9788" y="155"/>
                    <a:pt x="9788" y="358"/>
                  </a:cubicBezTo>
                  <a:lnTo>
                    <a:pt x="9788" y="739"/>
                  </a:lnTo>
                  <a:lnTo>
                    <a:pt x="2227" y="739"/>
                  </a:lnTo>
                  <a:lnTo>
                    <a:pt x="2227" y="358"/>
                  </a:lnTo>
                  <a:cubicBezTo>
                    <a:pt x="2227" y="143"/>
                    <a:pt x="2061" y="0"/>
                    <a:pt x="1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78;p53"/>
            <p:cNvSpPr/>
            <p:nvPr/>
          </p:nvSpPr>
          <p:spPr>
            <a:xfrm>
              <a:off x="6106950" y="1606787"/>
              <a:ext cx="334661" cy="11395"/>
            </a:xfrm>
            <a:custGeom>
              <a:avLst/>
              <a:gdLst/>
              <a:ahLst/>
              <a:cxnLst/>
              <a:rect l="l" t="t" r="r" b="b"/>
              <a:pathLst>
                <a:path w="10514" h="358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86"/>
                    <a:pt x="72" y="358"/>
                    <a:pt x="179" y="358"/>
                  </a:cubicBezTo>
                  <a:lnTo>
                    <a:pt x="10335" y="358"/>
                  </a:lnTo>
                  <a:cubicBezTo>
                    <a:pt x="10442" y="358"/>
                    <a:pt x="10513" y="286"/>
                    <a:pt x="10513" y="179"/>
                  </a:cubicBezTo>
                  <a:cubicBezTo>
                    <a:pt x="10513" y="72"/>
                    <a:pt x="10442" y="1"/>
                    <a:pt x="1033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479;p53"/>
            <p:cNvSpPr/>
            <p:nvPr/>
          </p:nvSpPr>
          <p:spPr>
            <a:xfrm>
              <a:off x="6124743" y="1655296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79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480;p53"/>
            <p:cNvSpPr/>
            <p:nvPr/>
          </p:nvSpPr>
          <p:spPr>
            <a:xfrm>
              <a:off x="6208520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83" y="1"/>
                    <a:pt x="0" y="72"/>
                    <a:pt x="0" y="179"/>
                  </a:cubicBezTo>
                  <a:cubicBezTo>
                    <a:pt x="0" y="275"/>
                    <a:pt x="83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8" y="275"/>
                    <a:pt x="1488" y="179"/>
                  </a:cubicBezTo>
                  <a:cubicBezTo>
                    <a:pt x="1488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481;p53"/>
            <p:cNvSpPr/>
            <p:nvPr/>
          </p:nvSpPr>
          <p:spPr>
            <a:xfrm>
              <a:off x="6376391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9" y="275"/>
                    <a:pt x="1489" y="179"/>
                  </a:cubicBezTo>
                  <a:cubicBezTo>
                    <a:pt x="1489" y="72"/>
                    <a:pt x="1417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482;p53"/>
            <p:cNvSpPr/>
            <p:nvPr/>
          </p:nvSpPr>
          <p:spPr>
            <a:xfrm>
              <a:off x="6124743" y="1703041"/>
              <a:ext cx="47427" cy="11427"/>
            </a:xfrm>
            <a:custGeom>
              <a:avLst/>
              <a:gdLst/>
              <a:ahLst/>
              <a:cxnLst/>
              <a:rect l="l" t="t" r="r" b="b"/>
              <a:pathLst>
                <a:path w="1490" h="359" extrusionOk="0">
                  <a:moveTo>
                    <a:pt x="179" y="1"/>
                  </a:moveTo>
                  <a:cubicBezTo>
                    <a:pt x="72" y="1"/>
                    <a:pt x="1" y="72"/>
                    <a:pt x="1" y="180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80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483;p53"/>
            <p:cNvSpPr/>
            <p:nvPr/>
          </p:nvSpPr>
          <p:spPr>
            <a:xfrm>
              <a:off x="6292646" y="1703041"/>
              <a:ext cx="47395" cy="11427"/>
            </a:xfrm>
            <a:custGeom>
              <a:avLst/>
              <a:gdLst/>
              <a:ahLst/>
              <a:cxnLst/>
              <a:rect l="l" t="t" r="r" b="b"/>
              <a:pathLst>
                <a:path w="1489" h="359" extrusionOk="0">
                  <a:moveTo>
                    <a:pt x="179" y="1"/>
                  </a:moveTo>
                  <a:cubicBezTo>
                    <a:pt x="72" y="1"/>
                    <a:pt x="0" y="72"/>
                    <a:pt x="0" y="180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05" y="358"/>
                    <a:pt x="1489" y="275"/>
                    <a:pt x="1489" y="180"/>
                  </a:cubicBezTo>
                  <a:cubicBezTo>
                    <a:pt x="1489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484;p53"/>
            <p:cNvSpPr/>
            <p:nvPr/>
          </p:nvSpPr>
          <p:spPr>
            <a:xfrm>
              <a:off x="6124743" y="1750818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8" y="357"/>
                    <a:pt x="1489" y="286"/>
                    <a:pt x="1489" y="179"/>
                  </a:cubicBezTo>
                  <a:cubicBezTo>
                    <a:pt x="1489" y="72"/>
                    <a:pt x="1406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85;p53"/>
            <p:cNvSpPr/>
            <p:nvPr/>
          </p:nvSpPr>
          <p:spPr>
            <a:xfrm>
              <a:off x="6208520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86;p53"/>
            <p:cNvSpPr/>
            <p:nvPr/>
          </p:nvSpPr>
          <p:spPr>
            <a:xfrm>
              <a:off x="6376391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87;p53"/>
            <p:cNvSpPr/>
            <p:nvPr/>
          </p:nvSpPr>
          <p:spPr>
            <a:xfrm>
              <a:off x="6208520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88;p53"/>
            <p:cNvSpPr/>
            <p:nvPr/>
          </p:nvSpPr>
          <p:spPr>
            <a:xfrm>
              <a:off x="6292646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cubicBezTo>
                    <a:pt x="0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05" y="357"/>
                    <a:pt x="1489" y="286"/>
                    <a:pt x="1489" y="179"/>
                  </a:cubicBezTo>
                  <a:cubicBezTo>
                    <a:pt x="1489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489;p53"/>
            <p:cNvSpPr/>
            <p:nvPr/>
          </p:nvSpPr>
          <p:spPr>
            <a:xfrm>
              <a:off x="6376391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90;p53"/>
            <p:cNvSpPr/>
            <p:nvPr/>
          </p:nvSpPr>
          <p:spPr>
            <a:xfrm>
              <a:off x="6207756" y="1690723"/>
              <a:ext cx="48923" cy="35108"/>
            </a:xfrm>
            <a:custGeom>
              <a:avLst/>
              <a:gdLst/>
              <a:ahLst/>
              <a:cxnLst/>
              <a:rect l="l" t="t" r="r" b="b"/>
              <a:pathLst>
                <a:path w="1537" h="1103" extrusionOk="0">
                  <a:moveTo>
                    <a:pt x="1328" y="1"/>
                  </a:moveTo>
                  <a:cubicBezTo>
                    <a:pt x="1283" y="1"/>
                    <a:pt x="1239" y="19"/>
                    <a:pt x="1203" y="55"/>
                  </a:cubicBezTo>
                  <a:lnTo>
                    <a:pt x="584" y="686"/>
                  </a:lnTo>
                  <a:lnTo>
                    <a:pt x="322" y="436"/>
                  </a:lnTo>
                  <a:cubicBezTo>
                    <a:pt x="286" y="394"/>
                    <a:pt x="241" y="373"/>
                    <a:pt x="197" y="373"/>
                  </a:cubicBezTo>
                  <a:cubicBezTo>
                    <a:pt x="152" y="373"/>
                    <a:pt x="107" y="394"/>
                    <a:pt x="72" y="436"/>
                  </a:cubicBezTo>
                  <a:cubicBezTo>
                    <a:pt x="0" y="507"/>
                    <a:pt x="0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2" y="1102"/>
                    <a:pt x="560" y="1102"/>
                  </a:cubicBezTo>
                  <a:cubicBezTo>
                    <a:pt x="607" y="1102"/>
                    <a:pt x="655" y="1078"/>
                    <a:pt x="679" y="1055"/>
                  </a:cubicBezTo>
                  <a:lnTo>
                    <a:pt x="1441" y="293"/>
                  </a:lnTo>
                  <a:cubicBezTo>
                    <a:pt x="1536" y="233"/>
                    <a:pt x="1536" y="138"/>
                    <a:pt x="1453" y="55"/>
                  </a:cubicBezTo>
                  <a:cubicBezTo>
                    <a:pt x="1417" y="19"/>
                    <a:pt x="1372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91;p53"/>
            <p:cNvSpPr/>
            <p:nvPr/>
          </p:nvSpPr>
          <p:spPr>
            <a:xfrm>
              <a:off x="6376009" y="1690723"/>
              <a:ext cx="48159" cy="35108"/>
            </a:xfrm>
            <a:custGeom>
              <a:avLst/>
              <a:gdLst/>
              <a:ahLst/>
              <a:cxnLst/>
              <a:rect l="l" t="t" r="r" b="b"/>
              <a:pathLst>
                <a:path w="1513" h="1103" extrusionOk="0">
                  <a:moveTo>
                    <a:pt x="1328" y="1"/>
                  </a:moveTo>
                  <a:cubicBezTo>
                    <a:pt x="1284" y="1"/>
                    <a:pt x="1239" y="19"/>
                    <a:pt x="1203" y="55"/>
                  </a:cubicBezTo>
                  <a:lnTo>
                    <a:pt x="572" y="686"/>
                  </a:lnTo>
                  <a:lnTo>
                    <a:pt x="322" y="436"/>
                  </a:lnTo>
                  <a:cubicBezTo>
                    <a:pt x="286" y="394"/>
                    <a:pt x="242" y="373"/>
                    <a:pt x="197" y="373"/>
                  </a:cubicBezTo>
                  <a:cubicBezTo>
                    <a:pt x="152" y="373"/>
                    <a:pt x="108" y="394"/>
                    <a:pt x="72" y="436"/>
                  </a:cubicBezTo>
                  <a:cubicBezTo>
                    <a:pt x="1" y="507"/>
                    <a:pt x="1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3" y="1102"/>
                    <a:pt x="560" y="1102"/>
                  </a:cubicBezTo>
                  <a:cubicBezTo>
                    <a:pt x="608" y="1102"/>
                    <a:pt x="644" y="1078"/>
                    <a:pt x="679" y="1055"/>
                  </a:cubicBezTo>
                  <a:lnTo>
                    <a:pt x="1441" y="293"/>
                  </a:lnTo>
                  <a:cubicBezTo>
                    <a:pt x="1513" y="233"/>
                    <a:pt x="1513" y="138"/>
                    <a:pt x="1453" y="55"/>
                  </a:cubicBezTo>
                  <a:cubicBezTo>
                    <a:pt x="1417" y="19"/>
                    <a:pt x="1373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2492;p53"/>
            <p:cNvSpPr/>
            <p:nvPr/>
          </p:nvSpPr>
          <p:spPr>
            <a:xfrm>
              <a:off x="6291500" y="1738595"/>
              <a:ext cx="48923" cy="34981"/>
            </a:xfrm>
            <a:custGeom>
              <a:avLst/>
              <a:gdLst/>
              <a:ahLst/>
              <a:cxnLst/>
              <a:rect l="l" t="t" r="r" b="b"/>
              <a:pathLst>
                <a:path w="1537" h="1099" extrusionOk="0">
                  <a:moveTo>
                    <a:pt x="1334" y="0"/>
                  </a:moveTo>
                  <a:cubicBezTo>
                    <a:pt x="1289" y="0"/>
                    <a:pt x="1245" y="21"/>
                    <a:pt x="1203" y="63"/>
                  </a:cubicBezTo>
                  <a:lnTo>
                    <a:pt x="584" y="682"/>
                  </a:lnTo>
                  <a:lnTo>
                    <a:pt x="322" y="432"/>
                  </a:lnTo>
                  <a:cubicBezTo>
                    <a:pt x="286" y="396"/>
                    <a:pt x="242" y="378"/>
                    <a:pt x="197" y="378"/>
                  </a:cubicBezTo>
                  <a:cubicBezTo>
                    <a:pt x="152" y="378"/>
                    <a:pt x="108" y="396"/>
                    <a:pt x="72" y="432"/>
                  </a:cubicBezTo>
                  <a:cubicBezTo>
                    <a:pt x="1" y="503"/>
                    <a:pt x="1" y="610"/>
                    <a:pt x="72" y="682"/>
                  </a:cubicBezTo>
                  <a:lnTo>
                    <a:pt x="441" y="1051"/>
                  </a:lnTo>
                  <a:cubicBezTo>
                    <a:pt x="477" y="1087"/>
                    <a:pt x="524" y="1098"/>
                    <a:pt x="560" y="1098"/>
                  </a:cubicBezTo>
                  <a:cubicBezTo>
                    <a:pt x="608" y="1098"/>
                    <a:pt x="655" y="1087"/>
                    <a:pt x="679" y="1051"/>
                  </a:cubicBezTo>
                  <a:lnTo>
                    <a:pt x="1441" y="301"/>
                  </a:lnTo>
                  <a:cubicBezTo>
                    <a:pt x="1536" y="241"/>
                    <a:pt x="1536" y="134"/>
                    <a:pt x="1465" y="63"/>
                  </a:cubicBezTo>
                  <a:cubicBezTo>
                    <a:pt x="1423" y="21"/>
                    <a:pt x="1379" y="0"/>
                    <a:pt x="1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2493;p53"/>
            <p:cNvSpPr/>
            <p:nvPr/>
          </p:nvSpPr>
          <p:spPr>
            <a:xfrm>
              <a:off x="6123629" y="1786627"/>
              <a:ext cx="48891" cy="34695"/>
            </a:xfrm>
            <a:custGeom>
              <a:avLst/>
              <a:gdLst/>
              <a:ahLst/>
              <a:cxnLst/>
              <a:rect l="l" t="t" r="r" b="b"/>
              <a:pathLst>
                <a:path w="1536" h="1090" extrusionOk="0">
                  <a:moveTo>
                    <a:pt x="1340" y="0"/>
                  </a:moveTo>
                  <a:cubicBezTo>
                    <a:pt x="1295" y="0"/>
                    <a:pt x="1250" y="18"/>
                    <a:pt x="1215" y="54"/>
                  </a:cubicBezTo>
                  <a:lnTo>
                    <a:pt x="583" y="673"/>
                  </a:lnTo>
                  <a:lnTo>
                    <a:pt x="333" y="423"/>
                  </a:lnTo>
                  <a:cubicBezTo>
                    <a:pt x="298" y="387"/>
                    <a:pt x="253" y="369"/>
                    <a:pt x="208" y="369"/>
                  </a:cubicBezTo>
                  <a:cubicBezTo>
                    <a:pt x="164" y="369"/>
                    <a:pt x="119" y="387"/>
                    <a:pt x="83" y="423"/>
                  </a:cubicBezTo>
                  <a:cubicBezTo>
                    <a:pt x="0" y="494"/>
                    <a:pt x="0" y="601"/>
                    <a:pt x="83" y="673"/>
                  </a:cubicBezTo>
                  <a:lnTo>
                    <a:pt x="453" y="1042"/>
                  </a:lnTo>
                  <a:cubicBezTo>
                    <a:pt x="476" y="1078"/>
                    <a:pt x="524" y="1090"/>
                    <a:pt x="572" y="1090"/>
                  </a:cubicBezTo>
                  <a:cubicBezTo>
                    <a:pt x="619" y="1090"/>
                    <a:pt x="655" y="1078"/>
                    <a:pt x="691" y="1042"/>
                  </a:cubicBezTo>
                  <a:lnTo>
                    <a:pt x="1453" y="292"/>
                  </a:lnTo>
                  <a:cubicBezTo>
                    <a:pt x="1536" y="232"/>
                    <a:pt x="1536" y="125"/>
                    <a:pt x="1465" y="54"/>
                  </a:cubicBezTo>
                  <a:cubicBezTo>
                    <a:pt x="1429" y="18"/>
                    <a:pt x="1384" y="0"/>
                    <a:pt x="13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2494;p53"/>
            <p:cNvSpPr/>
            <p:nvPr/>
          </p:nvSpPr>
          <p:spPr>
            <a:xfrm>
              <a:off x="6291500" y="1642978"/>
              <a:ext cx="48923" cy="34727"/>
            </a:xfrm>
            <a:custGeom>
              <a:avLst/>
              <a:gdLst/>
              <a:ahLst/>
              <a:cxnLst/>
              <a:rect l="l" t="t" r="r" b="b"/>
              <a:pathLst>
                <a:path w="1537" h="1091" extrusionOk="0">
                  <a:moveTo>
                    <a:pt x="1334" y="1"/>
                  </a:moveTo>
                  <a:cubicBezTo>
                    <a:pt x="1289" y="1"/>
                    <a:pt x="1245" y="19"/>
                    <a:pt x="1203" y="54"/>
                  </a:cubicBezTo>
                  <a:lnTo>
                    <a:pt x="584" y="673"/>
                  </a:lnTo>
                  <a:lnTo>
                    <a:pt x="322" y="423"/>
                  </a:lnTo>
                  <a:cubicBezTo>
                    <a:pt x="286" y="388"/>
                    <a:pt x="242" y="370"/>
                    <a:pt x="197" y="370"/>
                  </a:cubicBezTo>
                  <a:cubicBezTo>
                    <a:pt x="152" y="370"/>
                    <a:pt x="108" y="388"/>
                    <a:pt x="72" y="423"/>
                  </a:cubicBezTo>
                  <a:cubicBezTo>
                    <a:pt x="1" y="495"/>
                    <a:pt x="1" y="602"/>
                    <a:pt x="72" y="673"/>
                  </a:cubicBezTo>
                  <a:lnTo>
                    <a:pt x="441" y="1054"/>
                  </a:lnTo>
                  <a:cubicBezTo>
                    <a:pt x="477" y="1078"/>
                    <a:pt x="524" y="1090"/>
                    <a:pt x="560" y="1090"/>
                  </a:cubicBezTo>
                  <a:cubicBezTo>
                    <a:pt x="608" y="1090"/>
                    <a:pt x="655" y="1078"/>
                    <a:pt x="679" y="1054"/>
                  </a:cubicBezTo>
                  <a:lnTo>
                    <a:pt x="1441" y="292"/>
                  </a:lnTo>
                  <a:cubicBezTo>
                    <a:pt x="1536" y="233"/>
                    <a:pt x="1536" y="114"/>
                    <a:pt x="1465" y="54"/>
                  </a:cubicBezTo>
                  <a:cubicBezTo>
                    <a:pt x="1423" y="19"/>
                    <a:pt x="1379" y="1"/>
                    <a:pt x="13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Line 5">
            <a:extLst>
              <a:ext uri="{FF2B5EF4-FFF2-40B4-BE49-F238E27FC236}">
                <a16:creationId xmlns="" xmlns:a16="http://schemas.microsoft.com/office/drawing/2014/main" id="{79923E7C-CE22-4D0A-AAAB-7310A60F1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3291" y="423696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5" name="Line 6">
            <a:extLst>
              <a:ext uri="{FF2B5EF4-FFF2-40B4-BE49-F238E27FC236}">
                <a16:creationId xmlns="" xmlns:a16="http://schemas.microsoft.com/office/drawing/2014/main" id="{CAD1639F-2A13-40FC-B809-9E9FC5240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3291" y="4236969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8" name="Freeform 37">
            <a:extLst>
              <a:ext uri="{FF2B5EF4-FFF2-40B4-BE49-F238E27FC236}">
                <a16:creationId xmlns="" xmlns:a16="http://schemas.microsoft.com/office/drawing/2014/main" id="{E97569E2-1152-4AAB-A36D-25D6C9380A83}"/>
              </a:ext>
            </a:extLst>
          </p:cNvPr>
          <p:cNvSpPr>
            <a:spLocks/>
          </p:cNvSpPr>
          <p:nvPr/>
        </p:nvSpPr>
        <p:spPr bwMode="auto">
          <a:xfrm>
            <a:off x="2276700" y="2514438"/>
            <a:ext cx="3596987" cy="838803"/>
          </a:xfrm>
          <a:custGeom>
            <a:avLst/>
            <a:gdLst>
              <a:gd name="T0" fmla="*/ 3293 w 3293"/>
              <a:gd name="T1" fmla="*/ 0 h 769"/>
              <a:gd name="T2" fmla="*/ 0 w 3293"/>
              <a:gd name="T3" fmla="*/ 339 h 769"/>
              <a:gd name="T4" fmla="*/ 0 w 3293"/>
              <a:gd name="T5" fmla="*/ 424 h 769"/>
              <a:gd name="T6" fmla="*/ 3293 w 3293"/>
              <a:gd name="T7" fmla="*/ 769 h 769"/>
              <a:gd name="T8" fmla="*/ 3293 w 3293"/>
              <a:gd name="T9" fmla="*/ 0 h 7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93" h="769">
                <a:moveTo>
                  <a:pt x="3293" y="0"/>
                </a:moveTo>
                <a:cubicBezTo>
                  <a:pt x="3293" y="0"/>
                  <a:pt x="1091" y="438"/>
                  <a:pt x="0" y="339"/>
                </a:cubicBezTo>
                <a:cubicBezTo>
                  <a:pt x="0" y="424"/>
                  <a:pt x="0" y="424"/>
                  <a:pt x="0" y="424"/>
                </a:cubicBezTo>
                <a:cubicBezTo>
                  <a:pt x="0" y="424"/>
                  <a:pt x="1384" y="477"/>
                  <a:pt x="3293" y="769"/>
                </a:cubicBezTo>
                <a:lnTo>
                  <a:pt x="3293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9" name="Freeform 38">
            <a:extLst>
              <a:ext uri="{FF2B5EF4-FFF2-40B4-BE49-F238E27FC236}">
                <a16:creationId xmlns="" xmlns:a16="http://schemas.microsoft.com/office/drawing/2014/main" id="{D48F1333-B9ED-444F-BB87-4291E8884732}"/>
              </a:ext>
            </a:extLst>
          </p:cNvPr>
          <p:cNvSpPr>
            <a:spLocks/>
          </p:cNvSpPr>
          <p:nvPr/>
        </p:nvSpPr>
        <p:spPr bwMode="auto">
          <a:xfrm>
            <a:off x="2821663" y="1426340"/>
            <a:ext cx="2220362" cy="1872505"/>
          </a:xfrm>
          <a:custGeom>
            <a:avLst/>
            <a:gdLst>
              <a:gd name="T0" fmla="*/ 1281 w 2033"/>
              <a:gd name="T1" fmla="*/ 0 h 1719"/>
              <a:gd name="T2" fmla="*/ 0 w 2033"/>
              <a:gd name="T3" fmla="*/ 1528 h 1719"/>
              <a:gd name="T4" fmla="*/ 0 w 2033"/>
              <a:gd name="T5" fmla="*/ 1641 h 1719"/>
              <a:gd name="T6" fmla="*/ 2033 w 2033"/>
              <a:gd name="T7" fmla="*/ 310 h 1719"/>
              <a:gd name="T8" fmla="*/ 1281 w 2033"/>
              <a:gd name="T9" fmla="*/ 0 h 1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3" h="1719">
                <a:moveTo>
                  <a:pt x="1281" y="0"/>
                </a:moveTo>
                <a:cubicBezTo>
                  <a:pt x="1281" y="0"/>
                  <a:pt x="822" y="1383"/>
                  <a:pt x="0" y="1528"/>
                </a:cubicBezTo>
                <a:cubicBezTo>
                  <a:pt x="0" y="1641"/>
                  <a:pt x="0" y="1641"/>
                  <a:pt x="0" y="1641"/>
                </a:cubicBezTo>
                <a:cubicBezTo>
                  <a:pt x="0" y="1641"/>
                  <a:pt x="1182" y="1719"/>
                  <a:pt x="2033" y="310"/>
                </a:cubicBezTo>
                <a:lnTo>
                  <a:pt x="1281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0" name="Freeform 39">
            <a:extLst>
              <a:ext uri="{FF2B5EF4-FFF2-40B4-BE49-F238E27FC236}">
                <a16:creationId xmlns="" xmlns:a16="http://schemas.microsoft.com/office/drawing/2014/main" id="{BC21A251-2D8A-4CA5-9443-44C1231EB869}"/>
              </a:ext>
            </a:extLst>
          </p:cNvPr>
          <p:cNvSpPr>
            <a:spLocks/>
          </p:cNvSpPr>
          <p:nvPr/>
        </p:nvSpPr>
        <p:spPr bwMode="auto">
          <a:xfrm>
            <a:off x="2901174" y="2689510"/>
            <a:ext cx="2220362" cy="1871272"/>
          </a:xfrm>
          <a:custGeom>
            <a:avLst/>
            <a:gdLst>
              <a:gd name="T0" fmla="*/ 1281 w 2033"/>
              <a:gd name="T1" fmla="*/ 1718 h 1718"/>
              <a:gd name="T2" fmla="*/ 0 w 2033"/>
              <a:gd name="T3" fmla="*/ 190 h 1718"/>
              <a:gd name="T4" fmla="*/ 0 w 2033"/>
              <a:gd name="T5" fmla="*/ 77 h 1718"/>
              <a:gd name="T6" fmla="*/ 2033 w 2033"/>
              <a:gd name="T7" fmla="*/ 1408 h 1718"/>
              <a:gd name="T8" fmla="*/ 1281 w 2033"/>
              <a:gd name="T9" fmla="*/ 1718 h 17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3" h="1718">
                <a:moveTo>
                  <a:pt x="1281" y="1718"/>
                </a:moveTo>
                <a:cubicBezTo>
                  <a:pt x="1281" y="1718"/>
                  <a:pt x="822" y="335"/>
                  <a:pt x="0" y="190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77"/>
                  <a:pt x="1182" y="0"/>
                  <a:pt x="2033" y="1408"/>
                </a:cubicBezTo>
                <a:lnTo>
                  <a:pt x="1281" y="1718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00D73078-6033-49FF-AB64-27917F3D7798}"/>
              </a:ext>
            </a:extLst>
          </p:cNvPr>
          <p:cNvSpPr/>
          <p:nvPr/>
        </p:nvSpPr>
        <p:spPr>
          <a:xfrm>
            <a:off x="4139608" y="996273"/>
            <a:ext cx="1005560" cy="100556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bg1"/>
            </a:solidFill>
          </a:ln>
          <a:effectLst>
            <a:outerShdw blurRad="279400" dir="5400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8" name="Oval 47">
            <a:extLst>
              <a:ext uri="{FF2B5EF4-FFF2-40B4-BE49-F238E27FC236}">
                <a16:creationId xmlns="" xmlns:a16="http://schemas.microsoft.com/office/drawing/2014/main" id="{8B39ED7A-E4DB-4A78-A74A-961C862BCEC2}"/>
              </a:ext>
            </a:extLst>
          </p:cNvPr>
          <p:cNvSpPr/>
          <p:nvPr/>
        </p:nvSpPr>
        <p:spPr>
          <a:xfrm>
            <a:off x="129207" y="1917960"/>
            <a:ext cx="4123744" cy="2069408"/>
          </a:xfrm>
          <a:prstGeom prst="ellipse">
            <a:avLst/>
          </a:prstGeom>
          <a:solidFill>
            <a:srgbClr val="2586B1"/>
          </a:solidFill>
          <a:ln w="3175">
            <a:solidFill>
              <a:schemeClr val="bg1"/>
            </a:solidFill>
          </a:ln>
          <a:effectLst>
            <a:outerShdw blurRad="279400" dir="5400000" algn="t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0" name="Oval 49">
            <a:extLst>
              <a:ext uri="{FF2B5EF4-FFF2-40B4-BE49-F238E27FC236}">
                <a16:creationId xmlns="" xmlns:a16="http://schemas.microsoft.com/office/drawing/2014/main" id="{3C95160E-1E14-4AFF-ADA3-64211D620E46}"/>
              </a:ext>
            </a:extLst>
          </p:cNvPr>
          <p:cNvSpPr/>
          <p:nvPr/>
        </p:nvSpPr>
        <p:spPr>
          <a:xfrm>
            <a:off x="4328396" y="1121097"/>
            <a:ext cx="608558" cy="494014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40000"/>
                </a:schemeClr>
              </a:gs>
              <a:gs pos="90000">
                <a:schemeClr val="bg1">
                  <a:lumMod val="8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54" name="Group 53">
            <a:extLst>
              <a:ext uri="{FF2B5EF4-FFF2-40B4-BE49-F238E27FC236}">
                <a16:creationId xmlns="" xmlns:a16="http://schemas.microsoft.com/office/drawing/2014/main" id="{D6D03B98-8CC8-4CCA-9948-D85451470C43}"/>
              </a:ext>
            </a:extLst>
          </p:cNvPr>
          <p:cNvGrpSpPr/>
          <p:nvPr/>
        </p:nvGrpSpPr>
        <p:grpSpPr>
          <a:xfrm>
            <a:off x="5565761" y="2431060"/>
            <a:ext cx="1005560" cy="1005560"/>
            <a:chOff x="5635335" y="3345468"/>
            <a:chExt cx="1005560" cy="1005560"/>
          </a:xfrm>
        </p:grpSpPr>
        <p:sp>
          <p:nvSpPr>
            <p:cNvPr id="55" name="Oval 54">
              <a:extLst>
                <a:ext uri="{FF2B5EF4-FFF2-40B4-BE49-F238E27FC236}">
                  <a16:creationId xmlns="" xmlns:a16="http://schemas.microsoft.com/office/drawing/2014/main" id="{5FCA97DA-1722-4361-8EF8-A69B0C969E86}"/>
                </a:ext>
              </a:extLst>
            </p:cNvPr>
            <p:cNvSpPr/>
            <p:nvPr/>
          </p:nvSpPr>
          <p:spPr>
            <a:xfrm>
              <a:off x="5635335" y="3345468"/>
              <a:ext cx="1005560" cy="1005560"/>
            </a:xfrm>
            <a:prstGeom prst="ellipse">
              <a:avLst/>
            </a:prstGeom>
            <a:solidFill>
              <a:srgbClr val="64A2DA"/>
            </a:solidFill>
            <a:ln w="57150">
              <a:solidFill>
                <a:schemeClr val="bg1"/>
              </a:solidFill>
            </a:ln>
            <a:effectLst>
              <a:outerShdw blurRad="279400" dir="5400000" algn="t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6" name="Oval 55">
              <a:extLst>
                <a:ext uri="{FF2B5EF4-FFF2-40B4-BE49-F238E27FC236}">
                  <a16:creationId xmlns="" xmlns:a16="http://schemas.microsoft.com/office/drawing/2014/main" id="{A97E8BF4-2905-4A12-A1BF-7DEE7014577C}"/>
                </a:ext>
              </a:extLst>
            </p:cNvPr>
            <p:cNvSpPr/>
            <p:nvPr/>
          </p:nvSpPr>
          <p:spPr>
            <a:xfrm>
              <a:off x="5822042" y="3439643"/>
              <a:ext cx="608558" cy="494014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40000"/>
                  </a:schemeClr>
                </a:gs>
                <a:gs pos="90000">
                  <a:schemeClr val="bg1">
                    <a:lumMod val="85000"/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="" xmlns:a16="http://schemas.microsoft.com/office/drawing/2014/main" id="{6D2E73EC-679B-450C-8203-787575D734D8}"/>
              </a:ext>
            </a:extLst>
          </p:cNvPr>
          <p:cNvGrpSpPr/>
          <p:nvPr/>
        </p:nvGrpSpPr>
        <p:grpSpPr>
          <a:xfrm>
            <a:off x="4208346" y="3879631"/>
            <a:ext cx="1005560" cy="1005560"/>
            <a:chOff x="3542428" y="5231361"/>
            <a:chExt cx="1005560" cy="1005560"/>
          </a:xfrm>
        </p:grpSpPr>
        <p:sp>
          <p:nvSpPr>
            <p:cNvPr id="61" name="Oval 60">
              <a:extLst>
                <a:ext uri="{FF2B5EF4-FFF2-40B4-BE49-F238E27FC236}">
                  <a16:creationId xmlns="" xmlns:a16="http://schemas.microsoft.com/office/drawing/2014/main" id="{14AE5286-742B-4620-8621-801B34F5CAF1}"/>
                </a:ext>
              </a:extLst>
            </p:cNvPr>
            <p:cNvSpPr/>
            <p:nvPr/>
          </p:nvSpPr>
          <p:spPr>
            <a:xfrm>
              <a:off x="3542428" y="5231361"/>
              <a:ext cx="1005560" cy="100556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57150">
              <a:solidFill>
                <a:schemeClr val="bg1"/>
              </a:solidFill>
            </a:ln>
            <a:effectLst>
              <a:outerShdw blurRad="279400" dir="5400000" algn="t" rotWithShape="0">
                <a:prstClr val="black">
                  <a:alpha val="2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62" name="Oval 61">
              <a:extLst>
                <a:ext uri="{FF2B5EF4-FFF2-40B4-BE49-F238E27FC236}">
                  <a16:creationId xmlns="" xmlns:a16="http://schemas.microsoft.com/office/drawing/2014/main" id="{BB2C2E91-1183-4751-943A-DD0E6471F163}"/>
                </a:ext>
              </a:extLst>
            </p:cNvPr>
            <p:cNvSpPr/>
            <p:nvPr/>
          </p:nvSpPr>
          <p:spPr>
            <a:xfrm>
              <a:off x="3751702" y="5320201"/>
              <a:ext cx="608558" cy="494014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40000"/>
                  </a:schemeClr>
                </a:gs>
                <a:gs pos="90000">
                  <a:schemeClr val="bg1">
                    <a:lumMod val="85000"/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D074AE68-CD8F-4FE8-9FA9-464218651B1A}"/>
              </a:ext>
            </a:extLst>
          </p:cNvPr>
          <p:cNvSpPr txBox="1"/>
          <p:nvPr/>
        </p:nvSpPr>
        <p:spPr>
          <a:xfrm>
            <a:off x="4382320" y="1367191"/>
            <a:ext cx="465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</a:t>
            </a:r>
            <a:r>
              <a:rPr lang="en-IN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endParaRPr lang="en-IN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="" xmlns:a16="http://schemas.microsoft.com/office/drawing/2014/main" id="{8BFB1AE5-EBD3-4376-A61E-1CEAF54A80DD}"/>
              </a:ext>
            </a:extLst>
          </p:cNvPr>
          <p:cNvSpPr txBox="1"/>
          <p:nvPr/>
        </p:nvSpPr>
        <p:spPr>
          <a:xfrm>
            <a:off x="4442463" y="415157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2.3</a:t>
            </a:r>
            <a:endParaRPr lang="en-IN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="" xmlns:a16="http://schemas.microsoft.com/office/drawing/2014/main" id="{3E52C675-3A1D-4F3C-A582-06338CF641D4}"/>
              </a:ext>
            </a:extLst>
          </p:cNvPr>
          <p:cNvSpPr txBox="1"/>
          <p:nvPr/>
        </p:nvSpPr>
        <p:spPr>
          <a:xfrm>
            <a:off x="5819124" y="276153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2.2</a:t>
            </a:r>
            <a:endParaRPr lang="en-IN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124" y="2390969"/>
            <a:ext cx="42122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საქართველოში გადაუდებელი და გეგმიური შემთხვევების </a:t>
            </a:r>
            <a:endParaRPr lang="ka-GE" dirty="0" smtClean="0">
              <a:solidFill>
                <a:schemeClr val="bg1"/>
              </a:solidFill>
            </a:endParaRPr>
          </a:p>
          <a:p>
            <a:pPr algn="ctr"/>
            <a:r>
              <a:rPr lang="ka-GE" dirty="0" smtClean="0">
                <a:solidFill>
                  <a:schemeClr val="bg1"/>
                </a:solidFill>
              </a:rPr>
              <a:t>პროპორცია- </a:t>
            </a:r>
            <a:r>
              <a:rPr lang="ka-GE" dirty="0">
                <a:solidFill>
                  <a:schemeClr val="bg1"/>
                </a:solidFill>
              </a:rPr>
              <a:t>80/20.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განვითარებულ ქვეყნებში-20/80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3061" y="979293"/>
            <a:ext cx="628238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მხოლოდ დადგენილი კრიტერიუმების შესაბამის პაციენტთა ჰოსპიტალიზაცია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614389" y="2514438"/>
            <a:ext cx="628238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ჰოსპიტალიზაციის ნაცვლად პაციენტების ნაკადის მიმართვა პირველადი ჯანდაცვის სექტორში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286204" y="4023809"/>
            <a:ext cx="6481725" cy="96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საზოგადოებრივი ჯანდაცვის ცენტრების გაძლიერება პაციენტთა მიმოსვლის მონიტორინგის </a:t>
            </a:r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მიზნით</a:t>
            </a:r>
          </a:p>
          <a:p>
            <a:pPr>
              <a:lnSpc>
                <a:spcPct val="120000"/>
              </a:lnSpc>
            </a:pPr>
            <a:r>
              <a:rPr lang="ka-GE" sz="1100" dirty="0">
                <a:solidFill>
                  <a:schemeClr val="accent5">
                    <a:lumMod val="75000"/>
                  </a:schemeClr>
                </a:solidFill>
              </a:rPr>
              <a:t>განვითარებულ ქვეყნებში აღნიშნულს ახორციელებს კლინიკური სოციალური სამსახური</a:t>
            </a:r>
            <a:r>
              <a:rPr lang="ka-GE" sz="11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ka-GE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907237" y="4851874"/>
            <a:ext cx="44897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2586B1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2586B1"/>
                </a:solidFill>
              </a:rPr>
              <a:t>:</a:t>
            </a:r>
            <a:endParaRPr lang="ka-GE" b="1" dirty="0" smtClean="0">
              <a:solidFill>
                <a:srgbClr val="2586B1"/>
              </a:solidFill>
            </a:endParaRPr>
          </a:p>
          <a:p>
            <a:endParaRPr lang="en-US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ხელოვნურად გაზრდილი გადაუდებელი შემთხვევების მართვა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არამიზნობრივი ჰოსპიტალიზაციის და მასზე დანახარჯის შემცირება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80" name="Google Shape;3986;p49"/>
          <p:cNvSpPr/>
          <p:nvPr/>
        </p:nvSpPr>
        <p:spPr>
          <a:xfrm>
            <a:off x="368761" y="4698895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2586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902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CB777B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77733" y="16072"/>
            <a:ext cx="11514268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dirty="0">
                <a:solidFill>
                  <a:schemeClr val="bg1"/>
                </a:solidFill>
              </a:rPr>
              <a:t>სამედიცინო მომსახურების ხარისხის კონტროლის გაძლიერება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144966" y="87083"/>
            <a:ext cx="9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3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Snip Diagonal Corner Rectangle 9"/>
          <p:cNvSpPr/>
          <p:nvPr/>
        </p:nvSpPr>
        <p:spPr>
          <a:xfrm>
            <a:off x="7392910" y="4747258"/>
            <a:ext cx="4262280" cy="1057192"/>
          </a:xfrm>
          <a:prstGeom prst="snip2DiagRect">
            <a:avLst/>
          </a:prstGeom>
          <a:solidFill>
            <a:srgbClr val="CB77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489420" y="5007194"/>
            <a:ext cx="292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bg1"/>
                </a:solidFill>
              </a:rPr>
              <a:t>დაწყების თარიღი: </a:t>
            </a:r>
            <a:r>
              <a:rPr lang="ka-GE" sz="1400" b="1" dirty="0" smtClean="0">
                <a:solidFill>
                  <a:schemeClr val="bg1"/>
                </a:solidFill>
              </a:rPr>
              <a:t>01.01.2020</a:t>
            </a:r>
            <a:endParaRPr lang="ka-GE" sz="1400" b="1" dirty="0">
              <a:solidFill>
                <a:schemeClr val="bg1"/>
              </a:solidFill>
            </a:endParaRPr>
          </a:p>
          <a:p>
            <a:r>
              <a:rPr lang="ka-GE" sz="1400" b="1" dirty="0">
                <a:solidFill>
                  <a:schemeClr val="bg1"/>
                </a:solidFill>
              </a:rPr>
              <a:t>პირველადი შედეგი: </a:t>
            </a:r>
            <a:r>
              <a:rPr lang="ka-GE" sz="1400" b="1" dirty="0" smtClean="0">
                <a:solidFill>
                  <a:schemeClr val="bg1"/>
                </a:solidFill>
              </a:rPr>
              <a:t>01.04.2020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2" name="Google Shape;12476;p53"/>
          <p:cNvGrpSpPr/>
          <p:nvPr/>
        </p:nvGrpSpPr>
        <p:grpSpPr>
          <a:xfrm>
            <a:off x="7863661" y="5004846"/>
            <a:ext cx="615001" cy="499283"/>
            <a:chOff x="6083810" y="1547297"/>
            <a:chExt cx="382819" cy="310788"/>
          </a:xfrm>
          <a:solidFill>
            <a:schemeClr val="bg1"/>
          </a:solidFill>
        </p:grpSpPr>
        <p:sp>
          <p:nvSpPr>
            <p:cNvPr id="13" name="Google Shape;12477;p53"/>
            <p:cNvSpPr/>
            <p:nvPr/>
          </p:nvSpPr>
          <p:spPr>
            <a:xfrm>
              <a:off x="6083810" y="1547297"/>
              <a:ext cx="382819" cy="310788"/>
            </a:xfrm>
            <a:custGeom>
              <a:avLst/>
              <a:gdLst/>
              <a:ahLst/>
              <a:cxnLst/>
              <a:rect l="l" t="t" r="r" b="b"/>
              <a:pathLst>
                <a:path w="12027" h="9764" extrusionOk="0">
                  <a:moveTo>
                    <a:pt x="1834" y="334"/>
                  </a:moveTo>
                  <a:cubicBezTo>
                    <a:pt x="1834" y="334"/>
                    <a:pt x="1846" y="334"/>
                    <a:pt x="1846" y="358"/>
                  </a:cubicBezTo>
                  <a:lnTo>
                    <a:pt x="1846" y="1108"/>
                  </a:lnTo>
                  <a:cubicBezTo>
                    <a:pt x="1846" y="1108"/>
                    <a:pt x="1846" y="1132"/>
                    <a:pt x="1834" y="1132"/>
                  </a:cubicBezTo>
                  <a:lnTo>
                    <a:pt x="1465" y="1132"/>
                  </a:lnTo>
                  <a:cubicBezTo>
                    <a:pt x="1465" y="1132"/>
                    <a:pt x="1453" y="1132"/>
                    <a:pt x="1453" y="1108"/>
                  </a:cubicBezTo>
                  <a:lnTo>
                    <a:pt x="1453" y="358"/>
                  </a:lnTo>
                  <a:lnTo>
                    <a:pt x="1834" y="334"/>
                  </a:lnTo>
                  <a:close/>
                  <a:moveTo>
                    <a:pt x="10502" y="334"/>
                  </a:moveTo>
                  <a:cubicBezTo>
                    <a:pt x="10502" y="334"/>
                    <a:pt x="10514" y="334"/>
                    <a:pt x="10514" y="358"/>
                  </a:cubicBezTo>
                  <a:lnTo>
                    <a:pt x="10514" y="1108"/>
                  </a:lnTo>
                  <a:cubicBezTo>
                    <a:pt x="10514" y="1108"/>
                    <a:pt x="10514" y="1132"/>
                    <a:pt x="10502" y="1132"/>
                  </a:cubicBezTo>
                  <a:lnTo>
                    <a:pt x="10133" y="1132"/>
                  </a:lnTo>
                  <a:cubicBezTo>
                    <a:pt x="10133" y="1132"/>
                    <a:pt x="10109" y="1132"/>
                    <a:pt x="10109" y="1108"/>
                  </a:cubicBezTo>
                  <a:lnTo>
                    <a:pt x="10109" y="358"/>
                  </a:lnTo>
                  <a:lnTo>
                    <a:pt x="10502" y="334"/>
                  </a:lnTo>
                  <a:close/>
                  <a:moveTo>
                    <a:pt x="11229" y="1096"/>
                  </a:moveTo>
                  <a:cubicBezTo>
                    <a:pt x="11443" y="1096"/>
                    <a:pt x="11621" y="1274"/>
                    <a:pt x="11621" y="1477"/>
                  </a:cubicBezTo>
                  <a:lnTo>
                    <a:pt x="11621" y="9013"/>
                  </a:lnTo>
                  <a:cubicBezTo>
                    <a:pt x="11645" y="9240"/>
                    <a:pt x="11467" y="9406"/>
                    <a:pt x="11264" y="9406"/>
                  </a:cubicBezTo>
                  <a:lnTo>
                    <a:pt x="727" y="9406"/>
                  </a:lnTo>
                  <a:cubicBezTo>
                    <a:pt x="513" y="9406"/>
                    <a:pt x="334" y="9228"/>
                    <a:pt x="334" y="9013"/>
                  </a:cubicBezTo>
                  <a:lnTo>
                    <a:pt x="334" y="1477"/>
                  </a:lnTo>
                  <a:cubicBezTo>
                    <a:pt x="334" y="1274"/>
                    <a:pt x="513" y="1096"/>
                    <a:pt x="727" y="1096"/>
                  </a:cubicBezTo>
                  <a:lnTo>
                    <a:pt x="1108" y="1096"/>
                  </a:lnTo>
                  <a:lnTo>
                    <a:pt x="1108" y="1108"/>
                  </a:lnTo>
                  <a:cubicBezTo>
                    <a:pt x="1108" y="1322"/>
                    <a:pt x="1275" y="1465"/>
                    <a:pt x="1465" y="1465"/>
                  </a:cubicBezTo>
                  <a:lnTo>
                    <a:pt x="1834" y="1465"/>
                  </a:lnTo>
                  <a:cubicBezTo>
                    <a:pt x="2049" y="1465"/>
                    <a:pt x="2192" y="1298"/>
                    <a:pt x="2192" y="1108"/>
                  </a:cubicBezTo>
                  <a:lnTo>
                    <a:pt x="2192" y="1096"/>
                  </a:lnTo>
                  <a:lnTo>
                    <a:pt x="9752" y="1096"/>
                  </a:lnTo>
                  <a:lnTo>
                    <a:pt x="9752" y="1108"/>
                  </a:lnTo>
                  <a:cubicBezTo>
                    <a:pt x="9752" y="1322"/>
                    <a:pt x="9919" y="1465"/>
                    <a:pt x="10109" y="1465"/>
                  </a:cubicBezTo>
                  <a:lnTo>
                    <a:pt x="10490" y="1465"/>
                  </a:lnTo>
                  <a:cubicBezTo>
                    <a:pt x="10693" y="1465"/>
                    <a:pt x="10848" y="1298"/>
                    <a:pt x="10848" y="1108"/>
                  </a:cubicBezTo>
                  <a:lnTo>
                    <a:pt x="10848" y="1096"/>
                  </a:lnTo>
                  <a:close/>
                  <a:moveTo>
                    <a:pt x="1489" y="0"/>
                  </a:moveTo>
                  <a:cubicBezTo>
                    <a:pt x="1287" y="0"/>
                    <a:pt x="1132" y="155"/>
                    <a:pt x="1132" y="358"/>
                  </a:cubicBezTo>
                  <a:lnTo>
                    <a:pt x="1132" y="739"/>
                  </a:lnTo>
                  <a:lnTo>
                    <a:pt x="751" y="739"/>
                  </a:lnTo>
                  <a:cubicBezTo>
                    <a:pt x="346" y="739"/>
                    <a:pt x="1" y="1072"/>
                    <a:pt x="1" y="1489"/>
                  </a:cubicBezTo>
                  <a:lnTo>
                    <a:pt x="1" y="9013"/>
                  </a:lnTo>
                  <a:cubicBezTo>
                    <a:pt x="1" y="9418"/>
                    <a:pt x="334" y="9764"/>
                    <a:pt x="751" y="9764"/>
                  </a:cubicBezTo>
                  <a:lnTo>
                    <a:pt x="11288" y="9764"/>
                  </a:lnTo>
                  <a:cubicBezTo>
                    <a:pt x="11693" y="9764"/>
                    <a:pt x="12026" y="9430"/>
                    <a:pt x="12026" y="9013"/>
                  </a:cubicBezTo>
                  <a:lnTo>
                    <a:pt x="12026" y="1489"/>
                  </a:lnTo>
                  <a:cubicBezTo>
                    <a:pt x="12002" y="1084"/>
                    <a:pt x="11657" y="739"/>
                    <a:pt x="11264" y="739"/>
                  </a:cubicBezTo>
                  <a:lnTo>
                    <a:pt x="10871" y="739"/>
                  </a:lnTo>
                  <a:lnTo>
                    <a:pt x="10871" y="358"/>
                  </a:lnTo>
                  <a:cubicBezTo>
                    <a:pt x="10871" y="143"/>
                    <a:pt x="10705" y="0"/>
                    <a:pt x="10514" y="0"/>
                  </a:cubicBezTo>
                  <a:lnTo>
                    <a:pt x="10145" y="0"/>
                  </a:lnTo>
                  <a:cubicBezTo>
                    <a:pt x="9931" y="0"/>
                    <a:pt x="9788" y="155"/>
                    <a:pt x="9788" y="358"/>
                  </a:cubicBezTo>
                  <a:lnTo>
                    <a:pt x="9788" y="739"/>
                  </a:lnTo>
                  <a:lnTo>
                    <a:pt x="2227" y="739"/>
                  </a:lnTo>
                  <a:lnTo>
                    <a:pt x="2227" y="358"/>
                  </a:lnTo>
                  <a:cubicBezTo>
                    <a:pt x="2227" y="143"/>
                    <a:pt x="2061" y="0"/>
                    <a:pt x="1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2478;p53"/>
            <p:cNvSpPr/>
            <p:nvPr/>
          </p:nvSpPr>
          <p:spPr>
            <a:xfrm>
              <a:off x="6106950" y="1606787"/>
              <a:ext cx="334661" cy="11395"/>
            </a:xfrm>
            <a:custGeom>
              <a:avLst/>
              <a:gdLst/>
              <a:ahLst/>
              <a:cxnLst/>
              <a:rect l="l" t="t" r="r" b="b"/>
              <a:pathLst>
                <a:path w="10514" h="358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86"/>
                    <a:pt x="72" y="358"/>
                    <a:pt x="179" y="358"/>
                  </a:cubicBezTo>
                  <a:lnTo>
                    <a:pt x="10335" y="358"/>
                  </a:lnTo>
                  <a:cubicBezTo>
                    <a:pt x="10442" y="358"/>
                    <a:pt x="10513" y="286"/>
                    <a:pt x="10513" y="179"/>
                  </a:cubicBezTo>
                  <a:cubicBezTo>
                    <a:pt x="10513" y="72"/>
                    <a:pt x="10442" y="1"/>
                    <a:pt x="1033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479;p53"/>
            <p:cNvSpPr/>
            <p:nvPr/>
          </p:nvSpPr>
          <p:spPr>
            <a:xfrm>
              <a:off x="6124743" y="1655296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79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480;p53"/>
            <p:cNvSpPr/>
            <p:nvPr/>
          </p:nvSpPr>
          <p:spPr>
            <a:xfrm>
              <a:off x="6208520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83" y="1"/>
                    <a:pt x="0" y="72"/>
                    <a:pt x="0" y="179"/>
                  </a:cubicBezTo>
                  <a:cubicBezTo>
                    <a:pt x="0" y="275"/>
                    <a:pt x="83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8" y="275"/>
                    <a:pt x="1488" y="179"/>
                  </a:cubicBezTo>
                  <a:cubicBezTo>
                    <a:pt x="1488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81;p53"/>
            <p:cNvSpPr/>
            <p:nvPr/>
          </p:nvSpPr>
          <p:spPr>
            <a:xfrm>
              <a:off x="6376391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9" y="275"/>
                    <a:pt x="1489" y="179"/>
                  </a:cubicBezTo>
                  <a:cubicBezTo>
                    <a:pt x="1489" y="72"/>
                    <a:pt x="1417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482;p53"/>
            <p:cNvSpPr/>
            <p:nvPr/>
          </p:nvSpPr>
          <p:spPr>
            <a:xfrm>
              <a:off x="6124743" y="1703041"/>
              <a:ext cx="47427" cy="11427"/>
            </a:xfrm>
            <a:custGeom>
              <a:avLst/>
              <a:gdLst/>
              <a:ahLst/>
              <a:cxnLst/>
              <a:rect l="l" t="t" r="r" b="b"/>
              <a:pathLst>
                <a:path w="1490" h="359" extrusionOk="0">
                  <a:moveTo>
                    <a:pt x="179" y="1"/>
                  </a:moveTo>
                  <a:cubicBezTo>
                    <a:pt x="72" y="1"/>
                    <a:pt x="1" y="72"/>
                    <a:pt x="1" y="180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80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483;p53"/>
            <p:cNvSpPr/>
            <p:nvPr/>
          </p:nvSpPr>
          <p:spPr>
            <a:xfrm>
              <a:off x="6292646" y="1703041"/>
              <a:ext cx="47395" cy="11427"/>
            </a:xfrm>
            <a:custGeom>
              <a:avLst/>
              <a:gdLst/>
              <a:ahLst/>
              <a:cxnLst/>
              <a:rect l="l" t="t" r="r" b="b"/>
              <a:pathLst>
                <a:path w="1489" h="359" extrusionOk="0">
                  <a:moveTo>
                    <a:pt x="179" y="1"/>
                  </a:moveTo>
                  <a:cubicBezTo>
                    <a:pt x="72" y="1"/>
                    <a:pt x="0" y="72"/>
                    <a:pt x="0" y="180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05" y="358"/>
                    <a:pt x="1489" y="275"/>
                    <a:pt x="1489" y="180"/>
                  </a:cubicBezTo>
                  <a:cubicBezTo>
                    <a:pt x="1489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484;p53"/>
            <p:cNvSpPr/>
            <p:nvPr/>
          </p:nvSpPr>
          <p:spPr>
            <a:xfrm>
              <a:off x="6124743" y="1750818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8" y="357"/>
                    <a:pt x="1489" y="286"/>
                    <a:pt x="1489" y="179"/>
                  </a:cubicBezTo>
                  <a:cubicBezTo>
                    <a:pt x="1489" y="72"/>
                    <a:pt x="1406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485;p53"/>
            <p:cNvSpPr/>
            <p:nvPr/>
          </p:nvSpPr>
          <p:spPr>
            <a:xfrm>
              <a:off x="6208520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486;p53"/>
            <p:cNvSpPr/>
            <p:nvPr/>
          </p:nvSpPr>
          <p:spPr>
            <a:xfrm>
              <a:off x="6376391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487;p53"/>
            <p:cNvSpPr/>
            <p:nvPr/>
          </p:nvSpPr>
          <p:spPr>
            <a:xfrm>
              <a:off x="6208520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88;p53"/>
            <p:cNvSpPr/>
            <p:nvPr/>
          </p:nvSpPr>
          <p:spPr>
            <a:xfrm>
              <a:off x="6292646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cubicBezTo>
                    <a:pt x="0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05" y="357"/>
                    <a:pt x="1489" y="286"/>
                    <a:pt x="1489" y="179"/>
                  </a:cubicBezTo>
                  <a:cubicBezTo>
                    <a:pt x="1489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89;p53"/>
            <p:cNvSpPr/>
            <p:nvPr/>
          </p:nvSpPr>
          <p:spPr>
            <a:xfrm>
              <a:off x="6376391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90;p53"/>
            <p:cNvSpPr/>
            <p:nvPr/>
          </p:nvSpPr>
          <p:spPr>
            <a:xfrm>
              <a:off x="6207756" y="1690723"/>
              <a:ext cx="48923" cy="35108"/>
            </a:xfrm>
            <a:custGeom>
              <a:avLst/>
              <a:gdLst/>
              <a:ahLst/>
              <a:cxnLst/>
              <a:rect l="l" t="t" r="r" b="b"/>
              <a:pathLst>
                <a:path w="1537" h="1103" extrusionOk="0">
                  <a:moveTo>
                    <a:pt x="1328" y="1"/>
                  </a:moveTo>
                  <a:cubicBezTo>
                    <a:pt x="1283" y="1"/>
                    <a:pt x="1239" y="19"/>
                    <a:pt x="1203" y="55"/>
                  </a:cubicBezTo>
                  <a:lnTo>
                    <a:pt x="584" y="686"/>
                  </a:lnTo>
                  <a:lnTo>
                    <a:pt x="322" y="436"/>
                  </a:lnTo>
                  <a:cubicBezTo>
                    <a:pt x="286" y="394"/>
                    <a:pt x="241" y="373"/>
                    <a:pt x="197" y="373"/>
                  </a:cubicBezTo>
                  <a:cubicBezTo>
                    <a:pt x="152" y="373"/>
                    <a:pt x="107" y="394"/>
                    <a:pt x="72" y="436"/>
                  </a:cubicBezTo>
                  <a:cubicBezTo>
                    <a:pt x="0" y="507"/>
                    <a:pt x="0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2" y="1102"/>
                    <a:pt x="560" y="1102"/>
                  </a:cubicBezTo>
                  <a:cubicBezTo>
                    <a:pt x="607" y="1102"/>
                    <a:pt x="655" y="1078"/>
                    <a:pt x="679" y="1055"/>
                  </a:cubicBezTo>
                  <a:lnTo>
                    <a:pt x="1441" y="293"/>
                  </a:lnTo>
                  <a:cubicBezTo>
                    <a:pt x="1536" y="233"/>
                    <a:pt x="1536" y="138"/>
                    <a:pt x="1453" y="55"/>
                  </a:cubicBezTo>
                  <a:cubicBezTo>
                    <a:pt x="1417" y="19"/>
                    <a:pt x="1372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91;p53"/>
            <p:cNvSpPr/>
            <p:nvPr/>
          </p:nvSpPr>
          <p:spPr>
            <a:xfrm>
              <a:off x="6376009" y="1690723"/>
              <a:ext cx="48159" cy="35108"/>
            </a:xfrm>
            <a:custGeom>
              <a:avLst/>
              <a:gdLst/>
              <a:ahLst/>
              <a:cxnLst/>
              <a:rect l="l" t="t" r="r" b="b"/>
              <a:pathLst>
                <a:path w="1513" h="1103" extrusionOk="0">
                  <a:moveTo>
                    <a:pt x="1328" y="1"/>
                  </a:moveTo>
                  <a:cubicBezTo>
                    <a:pt x="1284" y="1"/>
                    <a:pt x="1239" y="19"/>
                    <a:pt x="1203" y="55"/>
                  </a:cubicBezTo>
                  <a:lnTo>
                    <a:pt x="572" y="686"/>
                  </a:lnTo>
                  <a:lnTo>
                    <a:pt x="322" y="436"/>
                  </a:lnTo>
                  <a:cubicBezTo>
                    <a:pt x="286" y="394"/>
                    <a:pt x="242" y="373"/>
                    <a:pt x="197" y="373"/>
                  </a:cubicBezTo>
                  <a:cubicBezTo>
                    <a:pt x="152" y="373"/>
                    <a:pt x="108" y="394"/>
                    <a:pt x="72" y="436"/>
                  </a:cubicBezTo>
                  <a:cubicBezTo>
                    <a:pt x="1" y="507"/>
                    <a:pt x="1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3" y="1102"/>
                    <a:pt x="560" y="1102"/>
                  </a:cubicBezTo>
                  <a:cubicBezTo>
                    <a:pt x="608" y="1102"/>
                    <a:pt x="644" y="1078"/>
                    <a:pt x="679" y="1055"/>
                  </a:cubicBezTo>
                  <a:lnTo>
                    <a:pt x="1441" y="293"/>
                  </a:lnTo>
                  <a:cubicBezTo>
                    <a:pt x="1513" y="233"/>
                    <a:pt x="1513" y="138"/>
                    <a:pt x="1453" y="55"/>
                  </a:cubicBezTo>
                  <a:cubicBezTo>
                    <a:pt x="1417" y="19"/>
                    <a:pt x="1373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492;p53"/>
            <p:cNvSpPr/>
            <p:nvPr/>
          </p:nvSpPr>
          <p:spPr>
            <a:xfrm>
              <a:off x="6291500" y="1738595"/>
              <a:ext cx="48923" cy="34981"/>
            </a:xfrm>
            <a:custGeom>
              <a:avLst/>
              <a:gdLst/>
              <a:ahLst/>
              <a:cxnLst/>
              <a:rect l="l" t="t" r="r" b="b"/>
              <a:pathLst>
                <a:path w="1537" h="1099" extrusionOk="0">
                  <a:moveTo>
                    <a:pt x="1334" y="0"/>
                  </a:moveTo>
                  <a:cubicBezTo>
                    <a:pt x="1289" y="0"/>
                    <a:pt x="1245" y="21"/>
                    <a:pt x="1203" y="63"/>
                  </a:cubicBezTo>
                  <a:lnTo>
                    <a:pt x="584" y="682"/>
                  </a:lnTo>
                  <a:lnTo>
                    <a:pt x="322" y="432"/>
                  </a:lnTo>
                  <a:cubicBezTo>
                    <a:pt x="286" y="396"/>
                    <a:pt x="242" y="378"/>
                    <a:pt x="197" y="378"/>
                  </a:cubicBezTo>
                  <a:cubicBezTo>
                    <a:pt x="152" y="378"/>
                    <a:pt x="108" y="396"/>
                    <a:pt x="72" y="432"/>
                  </a:cubicBezTo>
                  <a:cubicBezTo>
                    <a:pt x="1" y="503"/>
                    <a:pt x="1" y="610"/>
                    <a:pt x="72" y="682"/>
                  </a:cubicBezTo>
                  <a:lnTo>
                    <a:pt x="441" y="1051"/>
                  </a:lnTo>
                  <a:cubicBezTo>
                    <a:pt x="477" y="1087"/>
                    <a:pt x="524" y="1098"/>
                    <a:pt x="560" y="1098"/>
                  </a:cubicBezTo>
                  <a:cubicBezTo>
                    <a:pt x="608" y="1098"/>
                    <a:pt x="655" y="1087"/>
                    <a:pt x="679" y="1051"/>
                  </a:cubicBezTo>
                  <a:lnTo>
                    <a:pt x="1441" y="301"/>
                  </a:lnTo>
                  <a:cubicBezTo>
                    <a:pt x="1536" y="241"/>
                    <a:pt x="1536" y="134"/>
                    <a:pt x="1465" y="63"/>
                  </a:cubicBezTo>
                  <a:cubicBezTo>
                    <a:pt x="1423" y="21"/>
                    <a:pt x="1379" y="0"/>
                    <a:pt x="1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93;p53"/>
            <p:cNvSpPr/>
            <p:nvPr/>
          </p:nvSpPr>
          <p:spPr>
            <a:xfrm>
              <a:off x="6123629" y="1786627"/>
              <a:ext cx="48891" cy="34695"/>
            </a:xfrm>
            <a:custGeom>
              <a:avLst/>
              <a:gdLst/>
              <a:ahLst/>
              <a:cxnLst/>
              <a:rect l="l" t="t" r="r" b="b"/>
              <a:pathLst>
                <a:path w="1536" h="1090" extrusionOk="0">
                  <a:moveTo>
                    <a:pt x="1340" y="0"/>
                  </a:moveTo>
                  <a:cubicBezTo>
                    <a:pt x="1295" y="0"/>
                    <a:pt x="1250" y="18"/>
                    <a:pt x="1215" y="54"/>
                  </a:cubicBezTo>
                  <a:lnTo>
                    <a:pt x="583" y="673"/>
                  </a:lnTo>
                  <a:lnTo>
                    <a:pt x="333" y="423"/>
                  </a:lnTo>
                  <a:cubicBezTo>
                    <a:pt x="298" y="387"/>
                    <a:pt x="253" y="369"/>
                    <a:pt x="208" y="369"/>
                  </a:cubicBezTo>
                  <a:cubicBezTo>
                    <a:pt x="164" y="369"/>
                    <a:pt x="119" y="387"/>
                    <a:pt x="83" y="423"/>
                  </a:cubicBezTo>
                  <a:cubicBezTo>
                    <a:pt x="0" y="494"/>
                    <a:pt x="0" y="601"/>
                    <a:pt x="83" y="673"/>
                  </a:cubicBezTo>
                  <a:lnTo>
                    <a:pt x="453" y="1042"/>
                  </a:lnTo>
                  <a:cubicBezTo>
                    <a:pt x="476" y="1078"/>
                    <a:pt x="524" y="1090"/>
                    <a:pt x="572" y="1090"/>
                  </a:cubicBezTo>
                  <a:cubicBezTo>
                    <a:pt x="619" y="1090"/>
                    <a:pt x="655" y="1078"/>
                    <a:pt x="691" y="1042"/>
                  </a:cubicBezTo>
                  <a:lnTo>
                    <a:pt x="1453" y="292"/>
                  </a:lnTo>
                  <a:cubicBezTo>
                    <a:pt x="1536" y="232"/>
                    <a:pt x="1536" y="125"/>
                    <a:pt x="1465" y="54"/>
                  </a:cubicBezTo>
                  <a:cubicBezTo>
                    <a:pt x="1429" y="18"/>
                    <a:pt x="1384" y="0"/>
                    <a:pt x="13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94;p53"/>
            <p:cNvSpPr/>
            <p:nvPr/>
          </p:nvSpPr>
          <p:spPr>
            <a:xfrm>
              <a:off x="6291500" y="1642978"/>
              <a:ext cx="48923" cy="34727"/>
            </a:xfrm>
            <a:custGeom>
              <a:avLst/>
              <a:gdLst/>
              <a:ahLst/>
              <a:cxnLst/>
              <a:rect l="l" t="t" r="r" b="b"/>
              <a:pathLst>
                <a:path w="1537" h="1091" extrusionOk="0">
                  <a:moveTo>
                    <a:pt x="1334" y="1"/>
                  </a:moveTo>
                  <a:cubicBezTo>
                    <a:pt x="1289" y="1"/>
                    <a:pt x="1245" y="19"/>
                    <a:pt x="1203" y="54"/>
                  </a:cubicBezTo>
                  <a:lnTo>
                    <a:pt x="584" y="673"/>
                  </a:lnTo>
                  <a:lnTo>
                    <a:pt x="322" y="423"/>
                  </a:lnTo>
                  <a:cubicBezTo>
                    <a:pt x="286" y="388"/>
                    <a:pt x="242" y="370"/>
                    <a:pt x="197" y="370"/>
                  </a:cubicBezTo>
                  <a:cubicBezTo>
                    <a:pt x="152" y="370"/>
                    <a:pt x="108" y="388"/>
                    <a:pt x="72" y="423"/>
                  </a:cubicBezTo>
                  <a:cubicBezTo>
                    <a:pt x="1" y="495"/>
                    <a:pt x="1" y="602"/>
                    <a:pt x="72" y="673"/>
                  </a:cubicBezTo>
                  <a:lnTo>
                    <a:pt x="441" y="1054"/>
                  </a:lnTo>
                  <a:cubicBezTo>
                    <a:pt x="477" y="1078"/>
                    <a:pt x="524" y="1090"/>
                    <a:pt x="560" y="1090"/>
                  </a:cubicBezTo>
                  <a:cubicBezTo>
                    <a:pt x="608" y="1090"/>
                    <a:pt x="655" y="1078"/>
                    <a:pt x="679" y="1054"/>
                  </a:cubicBezTo>
                  <a:lnTo>
                    <a:pt x="1441" y="292"/>
                  </a:lnTo>
                  <a:cubicBezTo>
                    <a:pt x="1536" y="233"/>
                    <a:pt x="1536" y="114"/>
                    <a:pt x="1465" y="54"/>
                  </a:cubicBezTo>
                  <a:cubicBezTo>
                    <a:pt x="1423" y="19"/>
                    <a:pt x="1379" y="1"/>
                    <a:pt x="13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44966" y="1057105"/>
            <a:ext cx="6023465" cy="3042230"/>
            <a:chOff x="1367820" y="1815146"/>
            <a:chExt cx="8996932" cy="4544019"/>
          </a:xfrm>
        </p:grpSpPr>
        <p:sp>
          <p:nvSpPr>
            <p:cNvPr id="32" name="Freeform 12"/>
            <p:cNvSpPr>
              <a:spLocks noEditPoints="1"/>
            </p:cNvSpPr>
            <p:nvPr/>
          </p:nvSpPr>
          <p:spPr bwMode="auto">
            <a:xfrm>
              <a:off x="8732476" y="3359942"/>
              <a:ext cx="1513566" cy="1512643"/>
            </a:xfrm>
            <a:custGeom>
              <a:avLst/>
              <a:gdLst>
                <a:gd name="T0" fmla="*/ 2980 w 6560"/>
                <a:gd name="T1" fmla="*/ 1459 h 6556"/>
                <a:gd name="T2" fmla="*/ 2561 w 6560"/>
                <a:gd name="T3" fmla="*/ 1579 h 6556"/>
                <a:gd name="T4" fmla="*/ 2190 w 6560"/>
                <a:gd name="T5" fmla="*/ 1790 h 6556"/>
                <a:gd name="T6" fmla="*/ 1879 w 6560"/>
                <a:gd name="T7" fmla="*/ 2079 h 6556"/>
                <a:gd name="T8" fmla="*/ 1642 w 6560"/>
                <a:gd name="T9" fmla="*/ 2432 h 6556"/>
                <a:gd name="T10" fmla="*/ 1488 w 6560"/>
                <a:gd name="T11" fmla="*/ 2835 h 6556"/>
                <a:gd name="T12" fmla="*/ 1434 w 6560"/>
                <a:gd name="T13" fmla="*/ 3279 h 6556"/>
                <a:gd name="T14" fmla="*/ 1488 w 6560"/>
                <a:gd name="T15" fmla="*/ 3722 h 6556"/>
                <a:gd name="T16" fmla="*/ 1642 w 6560"/>
                <a:gd name="T17" fmla="*/ 4126 h 6556"/>
                <a:gd name="T18" fmla="*/ 1879 w 6560"/>
                <a:gd name="T19" fmla="*/ 4477 h 6556"/>
                <a:gd name="T20" fmla="*/ 2190 w 6560"/>
                <a:gd name="T21" fmla="*/ 4766 h 6556"/>
                <a:gd name="T22" fmla="*/ 2561 w 6560"/>
                <a:gd name="T23" fmla="*/ 4977 h 6556"/>
                <a:gd name="T24" fmla="*/ 2980 w 6560"/>
                <a:gd name="T25" fmla="*/ 5097 h 6556"/>
                <a:gd name="T26" fmla="*/ 3431 w 6560"/>
                <a:gd name="T27" fmla="*/ 5115 h 6556"/>
                <a:gd name="T28" fmla="*/ 3863 w 6560"/>
                <a:gd name="T29" fmla="*/ 5027 h 6556"/>
                <a:gd name="T30" fmla="*/ 4252 w 6560"/>
                <a:gd name="T31" fmla="*/ 4846 h 6556"/>
                <a:gd name="T32" fmla="*/ 4583 w 6560"/>
                <a:gd name="T33" fmla="*/ 4583 h 6556"/>
                <a:gd name="T34" fmla="*/ 4849 w 6560"/>
                <a:gd name="T35" fmla="*/ 4250 h 6556"/>
                <a:gd name="T36" fmla="*/ 5030 w 6560"/>
                <a:gd name="T37" fmla="*/ 3861 h 6556"/>
                <a:gd name="T38" fmla="*/ 5118 w 6560"/>
                <a:gd name="T39" fmla="*/ 3429 h 6556"/>
                <a:gd name="T40" fmla="*/ 5100 w 6560"/>
                <a:gd name="T41" fmla="*/ 2980 h 6556"/>
                <a:gd name="T42" fmla="*/ 4980 w 6560"/>
                <a:gd name="T43" fmla="*/ 2561 h 6556"/>
                <a:gd name="T44" fmla="*/ 4769 w 6560"/>
                <a:gd name="T45" fmla="*/ 2189 h 6556"/>
                <a:gd name="T46" fmla="*/ 4480 w 6560"/>
                <a:gd name="T47" fmla="*/ 1878 h 6556"/>
                <a:gd name="T48" fmla="*/ 4127 w 6560"/>
                <a:gd name="T49" fmla="*/ 1640 h 6556"/>
                <a:gd name="T50" fmla="*/ 3724 w 6560"/>
                <a:gd name="T51" fmla="*/ 1489 h 6556"/>
                <a:gd name="T52" fmla="*/ 3279 w 6560"/>
                <a:gd name="T53" fmla="*/ 1435 h 6556"/>
                <a:gd name="T54" fmla="*/ 3690 w 6560"/>
                <a:gd name="T55" fmla="*/ 650 h 6556"/>
                <a:gd name="T56" fmla="*/ 4107 w 6560"/>
                <a:gd name="T57" fmla="*/ 749 h 6556"/>
                <a:gd name="T58" fmla="*/ 5276 w 6560"/>
                <a:gd name="T59" fmla="*/ 644 h 6556"/>
                <a:gd name="T60" fmla="*/ 5164 w 6560"/>
                <a:gd name="T61" fmla="*/ 1395 h 6556"/>
                <a:gd name="T62" fmla="*/ 5916 w 6560"/>
                <a:gd name="T63" fmla="*/ 1284 h 6556"/>
                <a:gd name="T64" fmla="*/ 5810 w 6560"/>
                <a:gd name="T65" fmla="*/ 2452 h 6556"/>
                <a:gd name="T66" fmla="*/ 5910 w 6560"/>
                <a:gd name="T67" fmla="*/ 2868 h 6556"/>
                <a:gd name="T68" fmla="*/ 5910 w 6560"/>
                <a:gd name="T69" fmla="*/ 3688 h 6556"/>
                <a:gd name="T70" fmla="*/ 5812 w 6560"/>
                <a:gd name="T71" fmla="*/ 4104 h 6556"/>
                <a:gd name="T72" fmla="*/ 5916 w 6560"/>
                <a:gd name="T73" fmla="*/ 5272 h 6556"/>
                <a:gd name="T74" fmla="*/ 5164 w 6560"/>
                <a:gd name="T75" fmla="*/ 5161 h 6556"/>
                <a:gd name="T76" fmla="*/ 5276 w 6560"/>
                <a:gd name="T77" fmla="*/ 5912 h 6556"/>
                <a:gd name="T78" fmla="*/ 4107 w 6560"/>
                <a:gd name="T79" fmla="*/ 5809 h 6556"/>
                <a:gd name="T80" fmla="*/ 3690 w 6560"/>
                <a:gd name="T81" fmla="*/ 5906 h 6556"/>
                <a:gd name="T82" fmla="*/ 2870 w 6560"/>
                <a:gd name="T83" fmla="*/ 5906 h 6556"/>
                <a:gd name="T84" fmla="*/ 2453 w 6560"/>
                <a:gd name="T85" fmla="*/ 5809 h 6556"/>
                <a:gd name="T86" fmla="*/ 1284 w 6560"/>
                <a:gd name="T87" fmla="*/ 5912 h 6556"/>
                <a:gd name="T88" fmla="*/ 1396 w 6560"/>
                <a:gd name="T89" fmla="*/ 5161 h 6556"/>
                <a:gd name="T90" fmla="*/ 644 w 6560"/>
                <a:gd name="T91" fmla="*/ 5272 h 6556"/>
                <a:gd name="T92" fmla="*/ 750 w 6560"/>
                <a:gd name="T93" fmla="*/ 4104 h 6556"/>
                <a:gd name="T94" fmla="*/ 650 w 6560"/>
                <a:gd name="T95" fmla="*/ 3688 h 6556"/>
                <a:gd name="T96" fmla="*/ 650 w 6560"/>
                <a:gd name="T97" fmla="*/ 2868 h 6556"/>
                <a:gd name="T98" fmla="*/ 750 w 6560"/>
                <a:gd name="T99" fmla="*/ 2452 h 6556"/>
                <a:gd name="T100" fmla="*/ 644 w 6560"/>
                <a:gd name="T101" fmla="*/ 1284 h 6556"/>
                <a:gd name="T102" fmla="*/ 1396 w 6560"/>
                <a:gd name="T103" fmla="*/ 1395 h 6556"/>
                <a:gd name="T104" fmla="*/ 1284 w 6560"/>
                <a:gd name="T105" fmla="*/ 644 h 6556"/>
                <a:gd name="T106" fmla="*/ 2453 w 6560"/>
                <a:gd name="T107" fmla="*/ 749 h 6556"/>
                <a:gd name="T108" fmla="*/ 2870 w 6560"/>
                <a:gd name="T109" fmla="*/ 650 h 6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560" h="6556">
                  <a:moveTo>
                    <a:pt x="3279" y="1435"/>
                  </a:moveTo>
                  <a:lnTo>
                    <a:pt x="3129" y="1441"/>
                  </a:lnTo>
                  <a:lnTo>
                    <a:pt x="2980" y="1459"/>
                  </a:lnTo>
                  <a:lnTo>
                    <a:pt x="2836" y="1489"/>
                  </a:lnTo>
                  <a:lnTo>
                    <a:pt x="2697" y="1529"/>
                  </a:lnTo>
                  <a:lnTo>
                    <a:pt x="2561" y="1579"/>
                  </a:lnTo>
                  <a:lnTo>
                    <a:pt x="2431" y="1640"/>
                  </a:lnTo>
                  <a:lnTo>
                    <a:pt x="2308" y="1710"/>
                  </a:lnTo>
                  <a:lnTo>
                    <a:pt x="2190" y="1790"/>
                  </a:lnTo>
                  <a:lnTo>
                    <a:pt x="2080" y="1878"/>
                  </a:lnTo>
                  <a:lnTo>
                    <a:pt x="1975" y="1975"/>
                  </a:lnTo>
                  <a:lnTo>
                    <a:pt x="1879" y="2079"/>
                  </a:lnTo>
                  <a:lnTo>
                    <a:pt x="1791" y="2189"/>
                  </a:lnTo>
                  <a:lnTo>
                    <a:pt x="1711" y="2306"/>
                  </a:lnTo>
                  <a:lnTo>
                    <a:pt x="1642" y="2432"/>
                  </a:lnTo>
                  <a:lnTo>
                    <a:pt x="1580" y="2561"/>
                  </a:lnTo>
                  <a:lnTo>
                    <a:pt x="1530" y="2695"/>
                  </a:lnTo>
                  <a:lnTo>
                    <a:pt x="1488" y="2835"/>
                  </a:lnTo>
                  <a:lnTo>
                    <a:pt x="1460" y="2980"/>
                  </a:lnTo>
                  <a:lnTo>
                    <a:pt x="1442" y="3128"/>
                  </a:lnTo>
                  <a:lnTo>
                    <a:pt x="1434" y="3279"/>
                  </a:lnTo>
                  <a:lnTo>
                    <a:pt x="1442" y="3429"/>
                  </a:lnTo>
                  <a:lnTo>
                    <a:pt x="1460" y="3578"/>
                  </a:lnTo>
                  <a:lnTo>
                    <a:pt x="1488" y="3722"/>
                  </a:lnTo>
                  <a:lnTo>
                    <a:pt x="1530" y="3861"/>
                  </a:lnTo>
                  <a:lnTo>
                    <a:pt x="1580" y="3997"/>
                  </a:lnTo>
                  <a:lnTo>
                    <a:pt x="1642" y="4126"/>
                  </a:lnTo>
                  <a:lnTo>
                    <a:pt x="1711" y="4250"/>
                  </a:lnTo>
                  <a:lnTo>
                    <a:pt x="1791" y="4367"/>
                  </a:lnTo>
                  <a:lnTo>
                    <a:pt x="1879" y="4477"/>
                  </a:lnTo>
                  <a:lnTo>
                    <a:pt x="1975" y="4583"/>
                  </a:lnTo>
                  <a:lnTo>
                    <a:pt x="2080" y="4678"/>
                  </a:lnTo>
                  <a:lnTo>
                    <a:pt x="2190" y="4766"/>
                  </a:lnTo>
                  <a:lnTo>
                    <a:pt x="2308" y="4846"/>
                  </a:lnTo>
                  <a:lnTo>
                    <a:pt x="2431" y="4916"/>
                  </a:lnTo>
                  <a:lnTo>
                    <a:pt x="2561" y="4977"/>
                  </a:lnTo>
                  <a:lnTo>
                    <a:pt x="2697" y="5027"/>
                  </a:lnTo>
                  <a:lnTo>
                    <a:pt x="2836" y="5069"/>
                  </a:lnTo>
                  <a:lnTo>
                    <a:pt x="2980" y="5097"/>
                  </a:lnTo>
                  <a:lnTo>
                    <a:pt x="3129" y="5115"/>
                  </a:lnTo>
                  <a:lnTo>
                    <a:pt x="3279" y="5123"/>
                  </a:lnTo>
                  <a:lnTo>
                    <a:pt x="3431" y="5115"/>
                  </a:lnTo>
                  <a:lnTo>
                    <a:pt x="3578" y="5097"/>
                  </a:lnTo>
                  <a:lnTo>
                    <a:pt x="3724" y="5069"/>
                  </a:lnTo>
                  <a:lnTo>
                    <a:pt x="3863" y="5027"/>
                  </a:lnTo>
                  <a:lnTo>
                    <a:pt x="3997" y="4977"/>
                  </a:lnTo>
                  <a:lnTo>
                    <a:pt x="4127" y="4916"/>
                  </a:lnTo>
                  <a:lnTo>
                    <a:pt x="4252" y="4846"/>
                  </a:lnTo>
                  <a:lnTo>
                    <a:pt x="4370" y="4766"/>
                  </a:lnTo>
                  <a:lnTo>
                    <a:pt x="4480" y="4678"/>
                  </a:lnTo>
                  <a:lnTo>
                    <a:pt x="4583" y="4583"/>
                  </a:lnTo>
                  <a:lnTo>
                    <a:pt x="4681" y="4477"/>
                  </a:lnTo>
                  <a:lnTo>
                    <a:pt x="4769" y="4367"/>
                  </a:lnTo>
                  <a:lnTo>
                    <a:pt x="4849" y="4250"/>
                  </a:lnTo>
                  <a:lnTo>
                    <a:pt x="4919" y="4126"/>
                  </a:lnTo>
                  <a:lnTo>
                    <a:pt x="4980" y="3997"/>
                  </a:lnTo>
                  <a:lnTo>
                    <a:pt x="5030" y="3861"/>
                  </a:lnTo>
                  <a:lnTo>
                    <a:pt x="5070" y="3722"/>
                  </a:lnTo>
                  <a:lnTo>
                    <a:pt x="5100" y="3578"/>
                  </a:lnTo>
                  <a:lnTo>
                    <a:pt x="5118" y="3429"/>
                  </a:lnTo>
                  <a:lnTo>
                    <a:pt x="5124" y="3279"/>
                  </a:lnTo>
                  <a:lnTo>
                    <a:pt x="5118" y="3128"/>
                  </a:lnTo>
                  <a:lnTo>
                    <a:pt x="5100" y="2980"/>
                  </a:lnTo>
                  <a:lnTo>
                    <a:pt x="5070" y="2835"/>
                  </a:lnTo>
                  <a:lnTo>
                    <a:pt x="5030" y="2695"/>
                  </a:lnTo>
                  <a:lnTo>
                    <a:pt x="4980" y="2561"/>
                  </a:lnTo>
                  <a:lnTo>
                    <a:pt x="4919" y="2432"/>
                  </a:lnTo>
                  <a:lnTo>
                    <a:pt x="4849" y="2306"/>
                  </a:lnTo>
                  <a:lnTo>
                    <a:pt x="4769" y="2189"/>
                  </a:lnTo>
                  <a:lnTo>
                    <a:pt x="4681" y="2079"/>
                  </a:lnTo>
                  <a:lnTo>
                    <a:pt x="4583" y="1975"/>
                  </a:lnTo>
                  <a:lnTo>
                    <a:pt x="4480" y="1878"/>
                  </a:lnTo>
                  <a:lnTo>
                    <a:pt x="4370" y="1790"/>
                  </a:lnTo>
                  <a:lnTo>
                    <a:pt x="4252" y="1710"/>
                  </a:lnTo>
                  <a:lnTo>
                    <a:pt x="4127" y="1640"/>
                  </a:lnTo>
                  <a:lnTo>
                    <a:pt x="3997" y="1579"/>
                  </a:lnTo>
                  <a:lnTo>
                    <a:pt x="3863" y="1529"/>
                  </a:lnTo>
                  <a:lnTo>
                    <a:pt x="3724" y="1489"/>
                  </a:lnTo>
                  <a:lnTo>
                    <a:pt x="3578" y="1459"/>
                  </a:lnTo>
                  <a:lnTo>
                    <a:pt x="3431" y="1441"/>
                  </a:lnTo>
                  <a:lnTo>
                    <a:pt x="3279" y="1435"/>
                  </a:lnTo>
                  <a:close/>
                  <a:moveTo>
                    <a:pt x="2870" y="0"/>
                  </a:moveTo>
                  <a:lnTo>
                    <a:pt x="3690" y="0"/>
                  </a:lnTo>
                  <a:lnTo>
                    <a:pt x="3690" y="650"/>
                  </a:lnTo>
                  <a:lnTo>
                    <a:pt x="3831" y="676"/>
                  </a:lnTo>
                  <a:lnTo>
                    <a:pt x="3971" y="708"/>
                  </a:lnTo>
                  <a:lnTo>
                    <a:pt x="4107" y="749"/>
                  </a:lnTo>
                  <a:lnTo>
                    <a:pt x="4240" y="795"/>
                  </a:lnTo>
                  <a:lnTo>
                    <a:pt x="4565" y="235"/>
                  </a:lnTo>
                  <a:lnTo>
                    <a:pt x="5276" y="644"/>
                  </a:lnTo>
                  <a:lnTo>
                    <a:pt x="4950" y="1206"/>
                  </a:lnTo>
                  <a:lnTo>
                    <a:pt x="5060" y="1298"/>
                  </a:lnTo>
                  <a:lnTo>
                    <a:pt x="5164" y="1395"/>
                  </a:lnTo>
                  <a:lnTo>
                    <a:pt x="5262" y="1499"/>
                  </a:lnTo>
                  <a:lnTo>
                    <a:pt x="5355" y="1609"/>
                  </a:lnTo>
                  <a:lnTo>
                    <a:pt x="5916" y="1284"/>
                  </a:lnTo>
                  <a:lnTo>
                    <a:pt x="6325" y="1993"/>
                  </a:lnTo>
                  <a:lnTo>
                    <a:pt x="5764" y="2318"/>
                  </a:lnTo>
                  <a:lnTo>
                    <a:pt x="5810" y="2452"/>
                  </a:lnTo>
                  <a:lnTo>
                    <a:pt x="5852" y="2587"/>
                  </a:lnTo>
                  <a:lnTo>
                    <a:pt x="5884" y="2727"/>
                  </a:lnTo>
                  <a:lnTo>
                    <a:pt x="5910" y="2868"/>
                  </a:lnTo>
                  <a:lnTo>
                    <a:pt x="6560" y="2868"/>
                  </a:lnTo>
                  <a:lnTo>
                    <a:pt x="6560" y="3688"/>
                  </a:lnTo>
                  <a:lnTo>
                    <a:pt x="5910" y="3688"/>
                  </a:lnTo>
                  <a:lnTo>
                    <a:pt x="5884" y="3829"/>
                  </a:lnTo>
                  <a:lnTo>
                    <a:pt x="5852" y="3969"/>
                  </a:lnTo>
                  <a:lnTo>
                    <a:pt x="5812" y="4104"/>
                  </a:lnTo>
                  <a:lnTo>
                    <a:pt x="5764" y="4238"/>
                  </a:lnTo>
                  <a:lnTo>
                    <a:pt x="6325" y="4563"/>
                  </a:lnTo>
                  <a:lnTo>
                    <a:pt x="5916" y="5272"/>
                  </a:lnTo>
                  <a:lnTo>
                    <a:pt x="5355" y="4947"/>
                  </a:lnTo>
                  <a:lnTo>
                    <a:pt x="5262" y="5057"/>
                  </a:lnTo>
                  <a:lnTo>
                    <a:pt x="5164" y="5161"/>
                  </a:lnTo>
                  <a:lnTo>
                    <a:pt x="5060" y="5258"/>
                  </a:lnTo>
                  <a:lnTo>
                    <a:pt x="4950" y="5352"/>
                  </a:lnTo>
                  <a:lnTo>
                    <a:pt x="5276" y="5912"/>
                  </a:lnTo>
                  <a:lnTo>
                    <a:pt x="4565" y="6321"/>
                  </a:lnTo>
                  <a:lnTo>
                    <a:pt x="4240" y="5761"/>
                  </a:lnTo>
                  <a:lnTo>
                    <a:pt x="4107" y="5809"/>
                  </a:lnTo>
                  <a:lnTo>
                    <a:pt x="3971" y="5848"/>
                  </a:lnTo>
                  <a:lnTo>
                    <a:pt x="3831" y="5880"/>
                  </a:lnTo>
                  <a:lnTo>
                    <a:pt x="3690" y="5906"/>
                  </a:lnTo>
                  <a:lnTo>
                    <a:pt x="3690" y="6556"/>
                  </a:lnTo>
                  <a:lnTo>
                    <a:pt x="2870" y="6556"/>
                  </a:lnTo>
                  <a:lnTo>
                    <a:pt x="2870" y="5906"/>
                  </a:lnTo>
                  <a:lnTo>
                    <a:pt x="2729" y="5880"/>
                  </a:lnTo>
                  <a:lnTo>
                    <a:pt x="2589" y="5848"/>
                  </a:lnTo>
                  <a:lnTo>
                    <a:pt x="2453" y="5809"/>
                  </a:lnTo>
                  <a:lnTo>
                    <a:pt x="2320" y="5761"/>
                  </a:lnTo>
                  <a:lnTo>
                    <a:pt x="1995" y="6321"/>
                  </a:lnTo>
                  <a:lnTo>
                    <a:pt x="1284" y="5912"/>
                  </a:lnTo>
                  <a:lnTo>
                    <a:pt x="1610" y="5352"/>
                  </a:lnTo>
                  <a:lnTo>
                    <a:pt x="1500" y="5258"/>
                  </a:lnTo>
                  <a:lnTo>
                    <a:pt x="1396" y="5161"/>
                  </a:lnTo>
                  <a:lnTo>
                    <a:pt x="1298" y="5057"/>
                  </a:lnTo>
                  <a:lnTo>
                    <a:pt x="1207" y="4947"/>
                  </a:lnTo>
                  <a:lnTo>
                    <a:pt x="644" y="5272"/>
                  </a:lnTo>
                  <a:lnTo>
                    <a:pt x="235" y="4563"/>
                  </a:lnTo>
                  <a:lnTo>
                    <a:pt x="796" y="4238"/>
                  </a:lnTo>
                  <a:lnTo>
                    <a:pt x="750" y="4104"/>
                  </a:lnTo>
                  <a:lnTo>
                    <a:pt x="708" y="3969"/>
                  </a:lnTo>
                  <a:lnTo>
                    <a:pt x="676" y="3829"/>
                  </a:lnTo>
                  <a:lnTo>
                    <a:pt x="650" y="3688"/>
                  </a:lnTo>
                  <a:lnTo>
                    <a:pt x="0" y="3688"/>
                  </a:lnTo>
                  <a:lnTo>
                    <a:pt x="0" y="2868"/>
                  </a:lnTo>
                  <a:lnTo>
                    <a:pt x="650" y="2868"/>
                  </a:lnTo>
                  <a:lnTo>
                    <a:pt x="676" y="2727"/>
                  </a:lnTo>
                  <a:lnTo>
                    <a:pt x="708" y="2587"/>
                  </a:lnTo>
                  <a:lnTo>
                    <a:pt x="750" y="2452"/>
                  </a:lnTo>
                  <a:lnTo>
                    <a:pt x="796" y="2318"/>
                  </a:lnTo>
                  <a:lnTo>
                    <a:pt x="235" y="1993"/>
                  </a:lnTo>
                  <a:lnTo>
                    <a:pt x="644" y="1284"/>
                  </a:lnTo>
                  <a:lnTo>
                    <a:pt x="1207" y="1609"/>
                  </a:lnTo>
                  <a:lnTo>
                    <a:pt x="1298" y="1499"/>
                  </a:lnTo>
                  <a:lnTo>
                    <a:pt x="1396" y="1395"/>
                  </a:lnTo>
                  <a:lnTo>
                    <a:pt x="1500" y="1298"/>
                  </a:lnTo>
                  <a:lnTo>
                    <a:pt x="1610" y="1206"/>
                  </a:lnTo>
                  <a:lnTo>
                    <a:pt x="1284" y="644"/>
                  </a:lnTo>
                  <a:lnTo>
                    <a:pt x="1995" y="235"/>
                  </a:lnTo>
                  <a:lnTo>
                    <a:pt x="2320" y="795"/>
                  </a:lnTo>
                  <a:lnTo>
                    <a:pt x="2453" y="749"/>
                  </a:lnTo>
                  <a:lnTo>
                    <a:pt x="2589" y="708"/>
                  </a:lnTo>
                  <a:lnTo>
                    <a:pt x="2729" y="676"/>
                  </a:lnTo>
                  <a:lnTo>
                    <a:pt x="2870" y="650"/>
                  </a:lnTo>
                  <a:lnTo>
                    <a:pt x="2870" y="0"/>
                  </a:lnTo>
                  <a:close/>
                </a:path>
              </a:pathLst>
            </a:custGeom>
            <a:solidFill>
              <a:srgbClr val="59627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17"/>
            <p:cNvSpPr>
              <a:spLocks noEditPoints="1"/>
            </p:cNvSpPr>
            <p:nvPr/>
          </p:nvSpPr>
          <p:spPr bwMode="auto">
            <a:xfrm>
              <a:off x="5877355" y="1815146"/>
              <a:ext cx="2105164" cy="2072968"/>
            </a:xfrm>
            <a:custGeom>
              <a:avLst/>
              <a:gdLst>
                <a:gd name="T0" fmla="*/ 1617 w 3401"/>
                <a:gd name="T1" fmla="*/ 970 h 3349"/>
                <a:gd name="T2" fmla="*/ 1460 w 3401"/>
                <a:gd name="T3" fmla="*/ 1007 h 3349"/>
                <a:gd name="T4" fmla="*/ 1318 w 3401"/>
                <a:gd name="T5" fmla="*/ 1076 h 3349"/>
                <a:gd name="T6" fmla="*/ 1196 w 3401"/>
                <a:gd name="T7" fmla="*/ 1173 h 3349"/>
                <a:gd name="T8" fmla="*/ 1098 w 3401"/>
                <a:gd name="T9" fmla="*/ 1296 h 3349"/>
                <a:gd name="T10" fmla="*/ 1028 w 3401"/>
                <a:gd name="T11" fmla="*/ 1437 h 3349"/>
                <a:gd name="T12" fmla="*/ 992 w 3401"/>
                <a:gd name="T13" fmla="*/ 1596 h 3349"/>
                <a:gd name="T14" fmla="*/ 992 w 3401"/>
                <a:gd name="T15" fmla="*/ 1760 h 3349"/>
                <a:gd name="T16" fmla="*/ 1028 w 3401"/>
                <a:gd name="T17" fmla="*/ 1918 h 3349"/>
                <a:gd name="T18" fmla="*/ 1098 w 3401"/>
                <a:gd name="T19" fmla="*/ 2060 h 3349"/>
                <a:gd name="T20" fmla="*/ 1196 w 3401"/>
                <a:gd name="T21" fmla="*/ 2182 h 3349"/>
                <a:gd name="T22" fmla="*/ 1318 w 3401"/>
                <a:gd name="T23" fmla="*/ 2280 h 3349"/>
                <a:gd name="T24" fmla="*/ 1460 w 3401"/>
                <a:gd name="T25" fmla="*/ 2348 h 3349"/>
                <a:gd name="T26" fmla="*/ 1617 w 3401"/>
                <a:gd name="T27" fmla="*/ 2386 h 3349"/>
                <a:gd name="T28" fmla="*/ 1783 w 3401"/>
                <a:gd name="T29" fmla="*/ 2386 h 3349"/>
                <a:gd name="T30" fmla="*/ 1941 w 3401"/>
                <a:gd name="T31" fmla="*/ 2348 h 3349"/>
                <a:gd name="T32" fmla="*/ 2083 w 3401"/>
                <a:gd name="T33" fmla="*/ 2280 h 3349"/>
                <a:gd name="T34" fmla="*/ 2205 w 3401"/>
                <a:gd name="T35" fmla="*/ 2182 h 3349"/>
                <a:gd name="T36" fmla="*/ 2303 w 3401"/>
                <a:gd name="T37" fmla="*/ 2060 h 3349"/>
                <a:gd name="T38" fmla="*/ 2371 w 3401"/>
                <a:gd name="T39" fmla="*/ 1918 h 3349"/>
                <a:gd name="T40" fmla="*/ 2409 w 3401"/>
                <a:gd name="T41" fmla="*/ 1760 h 3349"/>
                <a:gd name="T42" fmla="*/ 2409 w 3401"/>
                <a:gd name="T43" fmla="*/ 1596 h 3349"/>
                <a:gd name="T44" fmla="*/ 2371 w 3401"/>
                <a:gd name="T45" fmla="*/ 1437 h 3349"/>
                <a:gd name="T46" fmla="*/ 2303 w 3401"/>
                <a:gd name="T47" fmla="*/ 1296 h 3349"/>
                <a:gd name="T48" fmla="*/ 2205 w 3401"/>
                <a:gd name="T49" fmla="*/ 1173 h 3349"/>
                <a:gd name="T50" fmla="*/ 2083 w 3401"/>
                <a:gd name="T51" fmla="*/ 1076 h 3349"/>
                <a:gd name="T52" fmla="*/ 1941 w 3401"/>
                <a:gd name="T53" fmla="*/ 1007 h 3349"/>
                <a:gd name="T54" fmla="*/ 1783 w 3401"/>
                <a:gd name="T55" fmla="*/ 970 h 3349"/>
                <a:gd name="T56" fmla="*/ 1421 w 3401"/>
                <a:gd name="T57" fmla="*/ 0 h 3349"/>
                <a:gd name="T58" fmla="*/ 1980 w 3401"/>
                <a:gd name="T59" fmla="*/ 354 h 3349"/>
                <a:gd name="T60" fmla="*/ 2164 w 3401"/>
                <a:gd name="T61" fmla="*/ 406 h 3349"/>
                <a:gd name="T62" fmla="*/ 2337 w 3401"/>
                <a:gd name="T63" fmla="*/ 484 h 3349"/>
                <a:gd name="T64" fmla="*/ 2992 w 3401"/>
                <a:gd name="T65" fmla="*/ 572 h 3349"/>
                <a:gd name="T66" fmla="*/ 2821 w 3401"/>
                <a:gd name="T67" fmla="*/ 921 h 3349"/>
                <a:gd name="T68" fmla="*/ 2917 w 3401"/>
                <a:gd name="T69" fmla="*/ 1085 h 3349"/>
                <a:gd name="T70" fmla="*/ 3303 w 3401"/>
                <a:gd name="T71" fmla="*/ 1112 h 3349"/>
                <a:gd name="T72" fmla="*/ 3052 w 3401"/>
                <a:gd name="T73" fmla="*/ 1723 h 3349"/>
                <a:gd name="T74" fmla="*/ 3033 w 3401"/>
                <a:gd name="T75" fmla="*/ 1915 h 3349"/>
                <a:gd name="T76" fmla="*/ 2987 w 3401"/>
                <a:gd name="T77" fmla="*/ 2097 h 3349"/>
                <a:gd name="T78" fmla="*/ 3013 w 3401"/>
                <a:gd name="T79" fmla="*/ 2757 h 3349"/>
                <a:gd name="T80" fmla="*/ 2640 w 3401"/>
                <a:gd name="T81" fmla="*/ 2650 h 3349"/>
                <a:gd name="T82" fmla="*/ 2495 w 3401"/>
                <a:gd name="T83" fmla="*/ 2772 h 3349"/>
                <a:gd name="T84" fmla="*/ 2536 w 3401"/>
                <a:gd name="T85" fmla="*/ 3158 h 3349"/>
                <a:gd name="T86" fmla="*/ 1890 w 3401"/>
                <a:gd name="T87" fmla="*/ 3018 h 3349"/>
                <a:gd name="T88" fmla="*/ 1700 w 3401"/>
                <a:gd name="T89" fmla="*/ 3031 h 3349"/>
                <a:gd name="T90" fmla="*/ 1509 w 3401"/>
                <a:gd name="T91" fmla="*/ 3018 h 3349"/>
                <a:gd name="T92" fmla="*/ 864 w 3401"/>
                <a:gd name="T93" fmla="*/ 3158 h 3349"/>
                <a:gd name="T94" fmla="*/ 906 w 3401"/>
                <a:gd name="T95" fmla="*/ 2772 h 3349"/>
                <a:gd name="T96" fmla="*/ 759 w 3401"/>
                <a:gd name="T97" fmla="*/ 2650 h 3349"/>
                <a:gd name="T98" fmla="*/ 388 w 3401"/>
                <a:gd name="T99" fmla="*/ 2757 h 3349"/>
                <a:gd name="T100" fmla="*/ 414 w 3401"/>
                <a:gd name="T101" fmla="*/ 2097 h 3349"/>
                <a:gd name="T102" fmla="*/ 368 w 3401"/>
                <a:gd name="T103" fmla="*/ 1915 h 3349"/>
                <a:gd name="T104" fmla="*/ 349 w 3401"/>
                <a:gd name="T105" fmla="*/ 1723 h 3349"/>
                <a:gd name="T106" fmla="*/ 96 w 3401"/>
                <a:gd name="T107" fmla="*/ 1112 h 3349"/>
                <a:gd name="T108" fmla="*/ 484 w 3401"/>
                <a:gd name="T109" fmla="*/ 1085 h 3349"/>
                <a:gd name="T110" fmla="*/ 580 w 3401"/>
                <a:gd name="T111" fmla="*/ 921 h 3349"/>
                <a:gd name="T112" fmla="*/ 409 w 3401"/>
                <a:gd name="T113" fmla="*/ 572 h 3349"/>
                <a:gd name="T114" fmla="*/ 1062 w 3401"/>
                <a:gd name="T115" fmla="*/ 484 h 3349"/>
                <a:gd name="T116" fmla="*/ 1237 w 3401"/>
                <a:gd name="T117" fmla="*/ 406 h 3349"/>
                <a:gd name="T118" fmla="*/ 1421 w 3401"/>
                <a:gd name="T119" fmla="*/ 354 h 3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401" h="3349">
                  <a:moveTo>
                    <a:pt x="1700" y="965"/>
                  </a:moveTo>
                  <a:lnTo>
                    <a:pt x="1617" y="970"/>
                  </a:lnTo>
                  <a:lnTo>
                    <a:pt x="1537" y="984"/>
                  </a:lnTo>
                  <a:lnTo>
                    <a:pt x="1460" y="1007"/>
                  </a:lnTo>
                  <a:lnTo>
                    <a:pt x="1387" y="1038"/>
                  </a:lnTo>
                  <a:lnTo>
                    <a:pt x="1318" y="1076"/>
                  </a:lnTo>
                  <a:lnTo>
                    <a:pt x="1255" y="1121"/>
                  </a:lnTo>
                  <a:lnTo>
                    <a:pt x="1196" y="1173"/>
                  </a:lnTo>
                  <a:lnTo>
                    <a:pt x="1144" y="1232"/>
                  </a:lnTo>
                  <a:lnTo>
                    <a:pt x="1098" y="1296"/>
                  </a:lnTo>
                  <a:lnTo>
                    <a:pt x="1059" y="1364"/>
                  </a:lnTo>
                  <a:lnTo>
                    <a:pt x="1028" y="1437"/>
                  </a:lnTo>
                  <a:lnTo>
                    <a:pt x="1005" y="1514"/>
                  </a:lnTo>
                  <a:lnTo>
                    <a:pt x="992" y="1596"/>
                  </a:lnTo>
                  <a:lnTo>
                    <a:pt x="988" y="1677"/>
                  </a:lnTo>
                  <a:lnTo>
                    <a:pt x="992" y="1760"/>
                  </a:lnTo>
                  <a:lnTo>
                    <a:pt x="1005" y="1842"/>
                  </a:lnTo>
                  <a:lnTo>
                    <a:pt x="1028" y="1918"/>
                  </a:lnTo>
                  <a:lnTo>
                    <a:pt x="1059" y="1991"/>
                  </a:lnTo>
                  <a:lnTo>
                    <a:pt x="1098" y="2060"/>
                  </a:lnTo>
                  <a:lnTo>
                    <a:pt x="1144" y="2123"/>
                  </a:lnTo>
                  <a:lnTo>
                    <a:pt x="1196" y="2182"/>
                  </a:lnTo>
                  <a:lnTo>
                    <a:pt x="1255" y="2234"/>
                  </a:lnTo>
                  <a:lnTo>
                    <a:pt x="1318" y="2280"/>
                  </a:lnTo>
                  <a:lnTo>
                    <a:pt x="1387" y="2317"/>
                  </a:lnTo>
                  <a:lnTo>
                    <a:pt x="1460" y="2348"/>
                  </a:lnTo>
                  <a:lnTo>
                    <a:pt x="1537" y="2371"/>
                  </a:lnTo>
                  <a:lnTo>
                    <a:pt x="1617" y="2386"/>
                  </a:lnTo>
                  <a:lnTo>
                    <a:pt x="1700" y="2391"/>
                  </a:lnTo>
                  <a:lnTo>
                    <a:pt x="1783" y="2386"/>
                  </a:lnTo>
                  <a:lnTo>
                    <a:pt x="1864" y="2371"/>
                  </a:lnTo>
                  <a:lnTo>
                    <a:pt x="1941" y="2348"/>
                  </a:lnTo>
                  <a:lnTo>
                    <a:pt x="2014" y="2317"/>
                  </a:lnTo>
                  <a:lnTo>
                    <a:pt x="2083" y="2280"/>
                  </a:lnTo>
                  <a:lnTo>
                    <a:pt x="2146" y="2234"/>
                  </a:lnTo>
                  <a:lnTo>
                    <a:pt x="2205" y="2182"/>
                  </a:lnTo>
                  <a:lnTo>
                    <a:pt x="2257" y="2123"/>
                  </a:lnTo>
                  <a:lnTo>
                    <a:pt x="2303" y="2060"/>
                  </a:lnTo>
                  <a:lnTo>
                    <a:pt x="2340" y="1991"/>
                  </a:lnTo>
                  <a:lnTo>
                    <a:pt x="2371" y="1918"/>
                  </a:lnTo>
                  <a:lnTo>
                    <a:pt x="2394" y="1842"/>
                  </a:lnTo>
                  <a:lnTo>
                    <a:pt x="2409" y="1760"/>
                  </a:lnTo>
                  <a:lnTo>
                    <a:pt x="2413" y="1677"/>
                  </a:lnTo>
                  <a:lnTo>
                    <a:pt x="2409" y="1596"/>
                  </a:lnTo>
                  <a:lnTo>
                    <a:pt x="2394" y="1514"/>
                  </a:lnTo>
                  <a:lnTo>
                    <a:pt x="2371" y="1437"/>
                  </a:lnTo>
                  <a:lnTo>
                    <a:pt x="2340" y="1364"/>
                  </a:lnTo>
                  <a:lnTo>
                    <a:pt x="2303" y="1296"/>
                  </a:lnTo>
                  <a:lnTo>
                    <a:pt x="2257" y="1232"/>
                  </a:lnTo>
                  <a:lnTo>
                    <a:pt x="2205" y="1173"/>
                  </a:lnTo>
                  <a:lnTo>
                    <a:pt x="2146" y="1121"/>
                  </a:lnTo>
                  <a:lnTo>
                    <a:pt x="2083" y="1076"/>
                  </a:lnTo>
                  <a:lnTo>
                    <a:pt x="2014" y="1038"/>
                  </a:lnTo>
                  <a:lnTo>
                    <a:pt x="1941" y="1007"/>
                  </a:lnTo>
                  <a:lnTo>
                    <a:pt x="1864" y="984"/>
                  </a:lnTo>
                  <a:lnTo>
                    <a:pt x="1783" y="970"/>
                  </a:lnTo>
                  <a:lnTo>
                    <a:pt x="1700" y="965"/>
                  </a:lnTo>
                  <a:close/>
                  <a:moveTo>
                    <a:pt x="1421" y="0"/>
                  </a:moveTo>
                  <a:lnTo>
                    <a:pt x="1980" y="0"/>
                  </a:lnTo>
                  <a:lnTo>
                    <a:pt x="1980" y="354"/>
                  </a:lnTo>
                  <a:lnTo>
                    <a:pt x="2073" y="377"/>
                  </a:lnTo>
                  <a:lnTo>
                    <a:pt x="2164" y="406"/>
                  </a:lnTo>
                  <a:lnTo>
                    <a:pt x="2252" y="442"/>
                  </a:lnTo>
                  <a:lnTo>
                    <a:pt x="2337" y="484"/>
                  </a:lnTo>
                  <a:lnTo>
                    <a:pt x="2565" y="214"/>
                  </a:lnTo>
                  <a:lnTo>
                    <a:pt x="2992" y="572"/>
                  </a:lnTo>
                  <a:lnTo>
                    <a:pt x="2765" y="843"/>
                  </a:lnTo>
                  <a:lnTo>
                    <a:pt x="2821" y="921"/>
                  </a:lnTo>
                  <a:lnTo>
                    <a:pt x="2871" y="1001"/>
                  </a:lnTo>
                  <a:lnTo>
                    <a:pt x="2917" y="1085"/>
                  </a:lnTo>
                  <a:lnTo>
                    <a:pt x="2956" y="1173"/>
                  </a:lnTo>
                  <a:lnTo>
                    <a:pt x="3303" y="1112"/>
                  </a:lnTo>
                  <a:lnTo>
                    <a:pt x="3401" y="1661"/>
                  </a:lnTo>
                  <a:lnTo>
                    <a:pt x="3052" y="1723"/>
                  </a:lnTo>
                  <a:lnTo>
                    <a:pt x="3046" y="1820"/>
                  </a:lnTo>
                  <a:lnTo>
                    <a:pt x="3033" y="1915"/>
                  </a:lnTo>
                  <a:lnTo>
                    <a:pt x="3013" y="2008"/>
                  </a:lnTo>
                  <a:lnTo>
                    <a:pt x="2987" y="2097"/>
                  </a:lnTo>
                  <a:lnTo>
                    <a:pt x="3292" y="2275"/>
                  </a:lnTo>
                  <a:lnTo>
                    <a:pt x="3013" y="2757"/>
                  </a:lnTo>
                  <a:lnTo>
                    <a:pt x="2707" y="2581"/>
                  </a:lnTo>
                  <a:lnTo>
                    <a:pt x="2640" y="2650"/>
                  </a:lnTo>
                  <a:lnTo>
                    <a:pt x="2570" y="2713"/>
                  </a:lnTo>
                  <a:lnTo>
                    <a:pt x="2495" y="2772"/>
                  </a:lnTo>
                  <a:lnTo>
                    <a:pt x="2415" y="2826"/>
                  </a:lnTo>
                  <a:lnTo>
                    <a:pt x="2536" y="3158"/>
                  </a:lnTo>
                  <a:lnTo>
                    <a:pt x="2011" y="3349"/>
                  </a:lnTo>
                  <a:lnTo>
                    <a:pt x="1890" y="3018"/>
                  </a:lnTo>
                  <a:lnTo>
                    <a:pt x="1796" y="3028"/>
                  </a:lnTo>
                  <a:lnTo>
                    <a:pt x="1700" y="3031"/>
                  </a:lnTo>
                  <a:lnTo>
                    <a:pt x="1604" y="3028"/>
                  </a:lnTo>
                  <a:lnTo>
                    <a:pt x="1509" y="3018"/>
                  </a:lnTo>
                  <a:lnTo>
                    <a:pt x="1388" y="3349"/>
                  </a:lnTo>
                  <a:lnTo>
                    <a:pt x="864" y="3158"/>
                  </a:lnTo>
                  <a:lnTo>
                    <a:pt x="986" y="2826"/>
                  </a:lnTo>
                  <a:lnTo>
                    <a:pt x="906" y="2772"/>
                  </a:lnTo>
                  <a:lnTo>
                    <a:pt x="831" y="2713"/>
                  </a:lnTo>
                  <a:lnTo>
                    <a:pt x="759" y="2650"/>
                  </a:lnTo>
                  <a:lnTo>
                    <a:pt x="694" y="2581"/>
                  </a:lnTo>
                  <a:lnTo>
                    <a:pt x="388" y="2757"/>
                  </a:lnTo>
                  <a:lnTo>
                    <a:pt x="108" y="2275"/>
                  </a:lnTo>
                  <a:lnTo>
                    <a:pt x="414" y="2097"/>
                  </a:lnTo>
                  <a:lnTo>
                    <a:pt x="388" y="2008"/>
                  </a:lnTo>
                  <a:lnTo>
                    <a:pt x="368" y="1915"/>
                  </a:lnTo>
                  <a:lnTo>
                    <a:pt x="355" y="1820"/>
                  </a:lnTo>
                  <a:lnTo>
                    <a:pt x="349" y="1723"/>
                  </a:lnTo>
                  <a:lnTo>
                    <a:pt x="0" y="1661"/>
                  </a:lnTo>
                  <a:lnTo>
                    <a:pt x="96" y="1112"/>
                  </a:lnTo>
                  <a:lnTo>
                    <a:pt x="445" y="1173"/>
                  </a:lnTo>
                  <a:lnTo>
                    <a:pt x="484" y="1085"/>
                  </a:lnTo>
                  <a:lnTo>
                    <a:pt x="530" y="1001"/>
                  </a:lnTo>
                  <a:lnTo>
                    <a:pt x="580" y="921"/>
                  </a:lnTo>
                  <a:lnTo>
                    <a:pt x="636" y="843"/>
                  </a:lnTo>
                  <a:lnTo>
                    <a:pt x="409" y="572"/>
                  </a:lnTo>
                  <a:lnTo>
                    <a:pt x="836" y="214"/>
                  </a:lnTo>
                  <a:lnTo>
                    <a:pt x="1062" y="484"/>
                  </a:lnTo>
                  <a:lnTo>
                    <a:pt x="1149" y="442"/>
                  </a:lnTo>
                  <a:lnTo>
                    <a:pt x="1237" y="406"/>
                  </a:lnTo>
                  <a:lnTo>
                    <a:pt x="1328" y="377"/>
                  </a:lnTo>
                  <a:lnTo>
                    <a:pt x="1421" y="354"/>
                  </a:lnTo>
                  <a:lnTo>
                    <a:pt x="1421" y="0"/>
                  </a:lnTo>
                  <a:close/>
                </a:path>
              </a:pathLst>
            </a:custGeom>
            <a:solidFill>
              <a:srgbClr val="78121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Freeform 18"/>
            <p:cNvSpPr>
              <a:spLocks noEditPoints="1"/>
            </p:cNvSpPr>
            <p:nvPr/>
          </p:nvSpPr>
          <p:spPr bwMode="auto">
            <a:xfrm>
              <a:off x="7331922" y="3330222"/>
              <a:ext cx="1492190" cy="1507050"/>
            </a:xfrm>
            <a:custGeom>
              <a:avLst/>
              <a:gdLst>
                <a:gd name="T0" fmla="*/ 1136 w 2411"/>
                <a:gd name="T1" fmla="*/ 712 h 2433"/>
                <a:gd name="T2" fmla="*/ 1004 w 2411"/>
                <a:gd name="T3" fmla="*/ 748 h 2433"/>
                <a:gd name="T4" fmla="*/ 892 w 2411"/>
                <a:gd name="T5" fmla="*/ 816 h 2433"/>
                <a:gd name="T6" fmla="*/ 801 w 2411"/>
                <a:gd name="T7" fmla="*/ 909 h 2433"/>
                <a:gd name="T8" fmla="*/ 735 w 2411"/>
                <a:gd name="T9" fmla="*/ 1023 h 2433"/>
                <a:gd name="T10" fmla="*/ 701 w 2411"/>
                <a:gd name="T11" fmla="*/ 1150 h 2433"/>
                <a:gd name="T12" fmla="*/ 701 w 2411"/>
                <a:gd name="T13" fmla="*/ 1287 h 2433"/>
                <a:gd name="T14" fmla="*/ 739 w 2411"/>
                <a:gd name="T15" fmla="*/ 1419 h 2433"/>
                <a:gd name="T16" fmla="*/ 806 w 2411"/>
                <a:gd name="T17" fmla="*/ 1533 h 2433"/>
                <a:gd name="T18" fmla="*/ 900 w 2411"/>
                <a:gd name="T19" fmla="*/ 1624 h 2433"/>
                <a:gd name="T20" fmla="*/ 1012 w 2411"/>
                <a:gd name="T21" fmla="*/ 1688 h 2433"/>
                <a:gd name="T22" fmla="*/ 1141 w 2411"/>
                <a:gd name="T23" fmla="*/ 1722 h 2433"/>
                <a:gd name="T24" fmla="*/ 1278 w 2411"/>
                <a:gd name="T25" fmla="*/ 1722 h 2433"/>
                <a:gd name="T26" fmla="*/ 1408 w 2411"/>
                <a:gd name="T27" fmla="*/ 1685 h 2433"/>
                <a:gd name="T28" fmla="*/ 1523 w 2411"/>
                <a:gd name="T29" fmla="*/ 1618 h 2433"/>
                <a:gd name="T30" fmla="*/ 1614 w 2411"/>
                <a:gd name="T31" fmla="*/ 1525 h 2433"/>
                <a:gd name="T32" fmla="*/ 1679 w 2411"/>
                <a:gd name="T33" fmla="*/ 1411 h 2433"/>
                <a:gd name="T34" fmla="*/ 1713 w 2411"/>
                <a:gd name="T35" fmla="*/ 1284 h 2433"/>
                <a:gd name="T36" fmla="*/ 1713 w 2411"/>
                <a:gd name="T37" fmla="*/ 1147 h 2433"/>
                <a:gd name="T38" fmla="*/ 1676 w 2411"/>
                <a:gd name="T39" fmla="*/ 1015 h 2433"/>
                <a:gd name="T40" fmla="*/ 1607 w 2411"/>
                <a:gd name="T41" fmla="*/ 901 h 2433"/>
                <a:gd name="T42" fmla="*/ 1514 w 2411"/>
                <a:gd name="T43" fmla="*/ 810 h 2433"/>
                <a:gd name="T44" fmla="*/ 1400 w 2411"/>
                <a:gd name="T45" fmla="*/ 745 h 2433"/>
                <a:gd name="T46" fmla="*/ 1273 w 2411"/>
                <a:gd name="T47" fmla="*/ 710 h 2433"/>
                <a:gd name="T48" fmla="*/ 1239 w 2411"/>
                <a:gd name="T49" fmla="*/ 0 h 2433"/>
                <a:gd name="T50" fmla="*/ 1366 w 2411"/>
                <a:gd name="T51" fmla="*/ 261 h 2433"/>
                <a:gd name="T52" fmla="*/ 1540 w 2411"/>
                <a:gd name="T53" fmla="*/ 308 h 2433"/>
                <a:gd name="T54" fmla="*/ 2013 w 2411"/>
                <a:gd name="T55" fmla="*/ 306 h 2433"/>
                <a:gd name="T56" fmla="*/ 1941 w 2411"/>
                <a:gd name="T57" fmla="*/ 586 h 2433"/>
                <a:gd name="T58" fmla="*/ 2047 w 2411"/>
                <a:gd name="T59" fmla="*/ 735 h 2433"/>
                <a:gd name="T60" fmla="*/ 2411 w 2411"/>
                <a:gd name="T61" fmla="*/ 1038 h 2433"/>
                <a:gd name="T62" fmla="*/ 2176 w 2411"/>
                <a:gd name="T63" fmla="*/ 1207 h 2433"/>
                <a:gd name="T64" fmla="*/ 2160 w 2411"/>
                <a:gd name="T65" fmla="*/ 1388 h 2433"/>
                <a:gd name="T66" fmla="*/ 2244 w 2411"/>
                <a:gd name="T67" fmla="*/ 1853 h 2433"/>
                <a:gd name="T68" fmla="*/ 1956 w 2411"/>
                <a:gd name="T69" fmla="*/ 1831 h 2433"/>
                <a:gd name="T70" fmla="*/ 1827 w 2411"/>
                <a:gd name="T71" fmla="*/ 1960 h 2433"/>
                <a:gd name="T72" fmla="*/ 1593 w 2411"/>
                <a:gd name="T73" fmla="*/ 2371 h 2433"/>
                <a:gd name="T74" fmla="*/ 1408 w 2411"/>
                <a:gd name="T75" fmla="*/ 2164 h 2433"/>
                <a:gd name="T76" fmla="*/ 1272 w 2411"/>
                <a:gd name="T77" fmla="*/ 2183 h 2433"/>
                <a:gd name="T78" fmla="*/ 1151 w 2411"/>
                <a:gd name="T79" fmla="*/ 2433 h 2433"/>
                <a:gd name="T80" fmla="*/ 814 w 2411"/>
                <a:gd name="T81" fmla="*/ 2102 h 2433"/>
                <a:gd name="T82" fmla="*/ 656 w 2411"/>
                <a:gd name="T83" fmla="*/ 2012 h 2433"/>
                <a:gd name="T84" fmla="*/ 383 w 2411"/>
                <a:gd name="T85" fmla="*/ 2113 h 2433"/>
                <a:gd name="T86" fmla="*/ 336 w 2411"/>
                <a:gd name="T87" fmla="*/ 1642 h 2433"/>
                <a:gd name="T88" fmla="*/ 273 w 2411"/>
                <a:gd name="T89" fmla="*/ 1473 h 2433"/>
                <a:gd name="T90" fmla="*/ 0 w 2411"/>
                <a:gd name="T91" fmla="*/ 1374 h 2433"/>
                <a:gd name="T92" fmla="*/ 268 w 2411"/>
                <a:gd name="T93" fmla="*/ 982 h 2433"/>
                <a:gd name="T94" fmla="*/ 328 w 2411"/>
                <a:gd name="T95" fmla="*/ 811 h 2433"/>
                <a:gd name="T96" fmla="*/ 181 w 2411"/>
                <a:gd name="T97" fmla="*/ 560 h 2433"/>
                <a:gd name="T98" fmla="*/ 638 w 2411"/>
                <a:gd name="T99" fmla="*/ 433 h 2433"/>
                <a:gd name="T100" fmla="*/ 792 w 2411"/>
                <a:gd name="T101" fmla="*/ 340 h 2433"/>
                <a:gd name="T102" fmla="*/ 843 w 2411"/>
                <a:gd name="T103" fmla="*/ 55 h 2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411" h="2433">
                  <a:moveTo>
                    <a:pt x="1206" y="707"/>
                  </a:moveTo>
                  <a:lnTo>
                    <a:pt x="1136" y="712"/>
                  </a:lnTo>
                  <a:lnTo>
                    <a:pt x="1068" y="725"/>
                  </a:lnTo>
                  <a:lnTo>
                    <a:pt x="1004" y="748"/>
                  </a:lnTo>
                  <a:lnTo>
                    <a:pt x="946" y="779"/>
                  </a:lnTo>
                  <a:lnTo>
                    <a:pt x="892" y="816"/>
                  </a:lnTo>
                  <a:lnTo>
                    <a:pt x="843" y="860"/>
                  </a:lnTo>
                  <a:lnTo>
                    <a:pt x="801" y="909"/>
                  </a:lnTo>
                  <a:lnTo>
                    <a:pt x="763" y="965"/>
                  </a:lnTo>
                  <a:lnTo>
                    <a:pt x="735" y="1023"/>
                  </a:lnTo>
                  <a:lnTo>
                    <a:pt x="714" y="1085"/>
                  </a:lnTo>
                  <a:lnTo>
                    <a:pt x="701" y="1150"/>
                  </a:lnTo>
                  <a:lnTo>
                    <a:pt x="696" y="1219"/>
                  </a:lnTo>
                  <a:lnTo>
                    <a:pt x="701" y="1287"/>
                  </a:lnTo>
                  <a:lnTo>
                    <a:pt x="716" y="1356"/>
                  </a:lnTo>
                  <a:lnTo>
                    <a:pt x="739" y="1419"/>
                  </a:lnTo>
                  <a:lnTo>
                    <a:pt x="768" y="1478"/>
                  </a:lnTo>
                  <a:lnTo>
                    <a:pt x="806" y="1533"/>
                  </a:lnTo>
                  <a:lnTo>
                    <a:pt x="849" y="1582"/>
                  </a:lnTo>
                  <a:lnTo>
                    <a:pt x="900" y="1624"/>
                  </a:lnTo>
                  <a:lnTo>
                    <a:pt x="954" y="1660"/>
                  </a:lnTo>
                  <a:lnTo>
                    <a:pt x="1012" y="1688"/>
                  </a:lnTo>
                  <a:lnTo>
                    <a:pt x="1076" y="1709"/>
                  </a:lnTo>
                  <a:lnTo>
                    <a:pt x="1141" y="1722"/>
                  </a:lnTo>
                  <a:lnTo>
                    <a:pt x="1208" y="1727"/>
                  </a:lnTo>
                  <a:lnTo>
                    <a:pt x="1278" y="1722"/>
                  </a:lnTo>
                  <a:lnTo>
                    <a:pt x="1345" y="1708"/>
                  </a:lnTo>
                  <a:lnTo>
                    <a:pt x="1408" y="1685"/>
                  </a:lnTo>
                  <a:lnTo>
                    <a:pt x="1469" y="1655"/>
                  </a:lnTo>
                  <a:lnTo>
                    <a:pt x="1523" y="1618"/>
                  </a:lnTo>
                  <a:lnTo>
                    <a:pt x="1571" y="1574"/>
                  </a:lnTo>
                  <a:lnTo>
                    <a:pt x="1614" y="1525"/>
                  </a:lnTo>
                  <a:lnTo>
                    <a:pt x="1650" y="1470"/>
                  </a:lnTo>
                  <a:lnTo>
                    <a:pt x="1679" y="1411"/>
                  </a:lnTo>
                  <a:lnTo>
                    <a:pt x="1700" y="1349"/>
                  </a:lnTo>
                  <a:lnTo>
                    <a:pt x="1713" y="1284"/>
                  </a:lnTo>
                  <a:lnTo>
                    <a:pt x="1718" y="1215"/>
                  </a:lnTo>
                  <a:lnTo>
                    <a:pt x="1713" y="1147"/>
                  </a:lnTo>
                  <a:lnTo>
                    <a:pt x="1699" y="1079"/>
                  </a:lnTo>
                  <a:lnTo>
                    <a:pt x="1676" y="1015"/>
                  </a:lnTo>
                  <a:lnTo>
                    <a:pt x="1645" y="955"/>
                  </a:lnTo>
                  <a:lnTo>
                    <a:pt x="1607" y="901"/>
                  </a:lnTo>
                  <a:lnTo>
                    <a:pt x="1563" y="852"/>
                  </a:lnTo>
                  <a:lnTo>
                    <a:pt x="1514" y="810"/>
                  </a:lnTo>
                  <a:lnTo>
                    <a:pt x="1461" y="774"/>
                  </a:lnTo>
                  <a:lnTo>
                    <a:pt x="1400" y="745"/>
                  </a:lnTo>
                  <a:lnTo>
                    <a:pt x="1338" y="723"/>
                  </a:lnTo>
                  <a:lnTo>
                    <a:pt x="1273" y="710"/>
                  </a:lnTo>
                  <a:lnTo>
                    <a:pt x="1206" y="707"/>
                  </a:lnTo>
                  <a:close/>
                  <a:moveTo>
                    <a:pt x="1239" y="0"/>
                  </a:moveTo>
                  <a:lnTo>
                    <a:pt x="1275" y="251"/>
                  </a:lnTo>
                  <a:lnTo>
                    <a:pt x="1366" y="261"/>
                  </a:lnTo>
                  <a:lnTo>
                    <a:pt x="1454" y="280"/>
                  </a:lnTo>
                  <a:lnTo>
                    <a:pt x="1540" y="308"/>
                  </a:lnTo>
                  <a:lnTo>
                    <a:pt x="1676" y="93"/>
                  </a:lnTo>
                  <a:lnTo>
                    <a:pt x="2013" y="306"/>
                  </a:lnTo>
                  <a:lnTo>
                    <a:pt x="1879" y="520"/>
                  </a:lnTo>
                  <a:lnTo>
                    <a:pt x="1941" y="586"/>
                  </a:lnTo>
                  <a:lnTo>
                    <a:pt x="1998" y="658"/>
                  </a:lnTo>
                  <a:lnTo>
                    <a:pt x="2047" y="735"/>
                  </a:lnTo>
                  <a:lnTo>
                    <a:pt x="2288" y="657"/>
                  </a:lnTo>
                  <a:lnTo>
                    <a:pt x="2411" y="1038"/>
                  </a:lnTo>
                  <a:lnTo>
                    <a:pt x="2169" y="1114"/>
                  </a:lnTo>
                  <a:lnTo>
                    <a:pt x="2176" y="1207"/>
                  </a:lnTo>
                  <a:lnTo>
                    <a:pt x="2173" y="1299"/>
                  </a:lnTo>
                  <a:lnTo>
                    <a:pt x="2160" y="1388"/>
                  </a:lnTo>
                  <a:lnTo>
                    <a:pt x="2394" y="1483"/>
                  </a:lnTo>
                  <a:lnTo>
                    <a:pt x="2244" y="1853"/>
                  </a:lnTo>
                  <a:lnTo>
                    <a:pt x="2010" y="1758"/>
                  </a:lnTo>
                  <a:lnTo>
                    <a:pt x="1956" y="1831"/>
                  </a:lnTo>
                  <a:lnTo>
                    <a:pt x="1894" y="1898"/>
                  </a:lnTo>
                  <a:lnTo>
                    <a:pt x="1827" y="1960"/>
                  </a:lnTo>
                  <a:lnTo>
                    <a:pt x="1946" y="2183"/>
                  </a:lnTo>
                  <a:lnTo>
                    <a:pt x="1593" y="2371"/>
                  </a:lnTo>
                  <a:lnTo>
                    <a:pt x="1474" y="2148"/>
                  </a:lnTo>
                  <a:lnTo>
                    <a:pt x="1408" y="2164"/>
                  </a:lnTo>
                  <a:lnTo>
                    <a:pt x="1340" y="2177"/>
                  </a:lnTo>
                  <a:lnTo>
                    <a:pt x="1272" y="2183"/>
                  </a:lnTo>
                  <a:lnTo>
                    <a:pt x="1205" y="2185"/>
                  </a:lnTo>
                  <a:lnTo>
                    <a:pt x="1151" y="2433"/>
                  </a:lnTo>
                  <a:lnTo>
                    <a:pt x="760" y="2350"/>
                  </a:lnTo>
                  <a:lnTo>
                    <a:pt x="814" y="2102"/>
                  </a:lnTo>
                  <a:lnTo>
                    <a:pt x="732" y="2061"/>
                  </a:lnTo>
                  <a:lnTo>
                    <a:pt x="656" y="2012"/>
                  </a:lnTo>
                  <a:lnTo>
                    <a:pt x="582" y="1957"/>
                  </a:lnTo>
                  <a:lnTo>
                    <a:pt x="383" y="2113"/>
                  </a:lnTo>
                  <a:lnTo>
                    <a:pt x="137" y="1797"/>
                  </a:lnTo>
                  <a:lnTo>
                    <a:pt x="336" y="1642"/>
                  </a:lnTo>
                  <a:lnTo>
                    <a:pt x="300" y="1559"/>
                  </a:lnTo>
                  <a:lnTo>
                    <a:pt x="273" y="1473"/>
                  </a:lnTo>
                  <a:lnTo>
                    <a:pt x="253" y="1382"/>
                  </a:lnTo>
                  <a:lnTo>
                    <a:pt x="0" y="1374"/>
                  </a:lnTo>
                  <a:lnTo>
                    <a:pt x="14" y="974"/>
                  </a:lnTo>
                  <a:lnTo>
                    <a:pt x="268" y="982"/>
                  </a:lnTo>
                  <a:lnTo>
                    <a:pt x="294" y="896"/>
                  </a:lnTo>
                  <a:lnTo>
                    <a:pt x="328" y="811"/>
                  </a:lnTo>
                  <a:lnTo>
                    <a:pt x="370" y="730"/>
                  </a:lnTo>
                  <a:lnTo>
                    <a:pt x="181" y="560"/>
                  </a:lnTo>
                  <a:lnTo>
                    <a:pt x="450" y="264"/>
                  </a:lnTo>
                  <a:lnTo>
                    <a:pt x="638" y="433"/>
                  </a:lnTo>
                  <a:lnTo>
                    <a:pt x="713" y="384"/>
                  </a:lnTo>
                  <a:lnTo>
                    <a:pt x="792" y="340"/>
                  </a:lnTo>
                  <a:lnTo>
                    <a:pt x="879" y="306"/>
                  </a:lnTo>
                  <a:lnTo>
                    <a:pt x="843" y="55"/>
                  </a:lnTo>
                  <a:lnTo>
                    <a:pt x="1239" y="0"/>
                  </a:lnTo>
                  <a:close/>
                </a:path>
              </a:pathLst>
            </a:custGeom>
            <a:solidFill>
              <a:srgbClr val="40404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Freeform 19"/>
            <p:cNvSpPr>
              <a:spLocks noEditPoints="1"/>
            </p:cNvSpPr>
            <p:nvPr/>
          </p:nvSpPr>
          <p:spPr bwMode="auto">
            <a:xfrm>
              <a:off x="8707586" y="2383490"/>
              <a:ext cx="1029103" cy="1041021"/>
            </a:xfrm>
            <a:custGeom>
              <a:avLst/>
              <a:gdLst>
                <a:gd name="T0" fmla="*/ 869 w 1902"/>
                <a:gd name="T1" fmla="*/ 565 h 1921"/>
                <a:gd name="T2" fmla="*/ 760 w 1902"/>
                <a:gd name="T3" fmla="*/ 606 h 1921"/>
                <a:gd name="T4" fmla="*/ 665 w 1902"/>
                <a:gd name="T5" fmla="*/ 676 h 1921"/>
                <a:gd name="T6" fmla="*/ 597 w 1902"/>
                <a:gd name="T7" fmla="*/ 767 h 1921"/>
                <a:gd name="T8" fmla="*/ 558 w 1902"/>
                <a:gd name="T9" fmla="*/ 872 h 1921"/>
                <a:gd name="T10" fmla="*/ 548 w 1902"/>
                <a:gd name="T11" fmla="*/ 984 h 1921"/>
                <a:gd name="T12" fmla="*/ 571 w 1902"/>
                <a:gd name="T13" fmla="*/ 1097 h 1921"/>
                <a:gd name="T14" fmla="*/ 628 w 1902"/>
                <a:gd name="T15" fmla="*/ 1203 h 1921"/>
                <a:gd name="T16" fmla="*/ 709 w 1902"/>
                <a:gd name="T17" fmla="*/ 1284 h 1921"/>
                <a:gd name="T18" fmla="*/ 809 w 1902"/>
                <a:gd name="T19" fmla="*/ 1338 h 1921"/>
                <a:gd name="T20" fmla="*/ 918 w 1902"/>
                <a:gd name="T21" fmla="*/ 1362 h 1921"/>
                <a:gd name="T22" fmla="*/ 1030 w 1902"/>
                <a:gd name="T23" fmla="*/ 1356 h 1921"/>
                <a:gd name="T24" fmla="*/ 1141 w 1902"/>
                <a:gd name="T25" fmla="*/ 1315 h 1921"/>
                <a:gd name="T26" fmla="*/ 1235 w 1902"/>
                <a:gd name="T27" fmla="*/ 1245 h 1921"/>
                <a:gd name="T28" fmla="*/ 1304 w 1902"/>
                <a:gd name="T29" fmla="*/ 1154 h 1921"/>
                <a:gd name="T30" fmla="*/ 1343 w 1902"/>
                <a:gd name="T31" fmla="*/ 1049 h 1921"/>
                <a:gd name="T32" fmla="*/ 1353 w 1902"/>
                <a:gd name="T33" fmla="*/ 937 h 1921"/>
                <a:gd name="T34" fmla="*/ 1330 w 1902"/>
                <a:gd name="T35" fmla="*/ 824 h 1921"/>
                <a:gd name="T36" fmla="*/ 1273 w 1902"/>
                <a:gd name="T37" fmla="*/ 719 h 1921"/>
                <a:gd name="T38" fmla="*/ 1191 w 1902"/>
                <a:gd name="T39" fmla="*/ 639 h 1921"/>
                <a:gd name="T40" fmla="*/ 1092 w 1902"/>
                <a:gd name="T41" fmla="*/ 583 h 1921"/>
                <a:gd name="T42" fmla="*/ 983 w 1902"/>
                <a:gd name="T43" fmla="*/ 559 h 1921"/>
                <a:gd name="T44" fmla="*/ 988 w 1902"/>
                <a:gd name="T45" fmla="*/ 0 h 1921"/>
                <a:gd name="T46" fmla="*/ 1257 w 1902"/>
                <a:gd name="T47" fmla="*/ 261 h 1921"/>
                <a:gd name="T48" fmla="*/ 1382 w 1902"/>
                <a:gd name="T49" fmla="*/ 329 h 1921"/>
                <a:gd name="T50" fmla="*/ 1596 w 1902"/>
                <a:gd name="T51" fmla="*/ 249 h 1921"/>
                <a:gd name="T52" fmla="*/ 1635 w 1902"/>
                <a:gd name="T53" fmla="*/ 621 h 1921"/>
                <a:gd name="T54" fmla="*/ 1687 w 1902"/>
                <a:gd name="T55" fmla="*/ 756 h 1921"/>
                <a:gd name="T56" fmla="*/ 1902 w 1902"/>
                <a:gd name="T57" fmla="*/ 831 h 1921"/>
                <a:gd name="T58" fmla="*/ 1693 w 1902"/>
                <a:gd name="T59" fmla="*/ 1141 h 1921"/>
                <a:gd name="T60" fmla="*/ 1646 w 1902"/>
                <a:gd name="T61" fmla="*/ 1276 h 1921"/>
                <a:gd name="T62" fmla="*/ 1763 w 1902"/>
                <a:gd name="T63" fmla="*/ 1473 h 1921"/>
                <a:gd name="T64" fmla="*/ 1403 w 1902"/>
                <a:gd name="T65" fmla="*/ 1576 h 1921"/>
                <a:gd name="T66" fmla="*/ 1312 w 1902"/>
                <a:gd name="T67" fmla="*/ 1634 h 1921"/>
                <a:gd name="T68" fmla="*/ 1214 w 1902"/>
                <a:gd name="T69" fmla="*/ 1678 h 1921"/>
                <a:gd name="T70" fmla="*/ 931 w 1902"/>
                <a:gd name="T71" fmla="*/ 1921 h 1921"/>
                <a:gd name="T72" fmla="*/ 830 w 1902"/>
                <a:gd name="T73" fmla="*/ 1716 h 1921"/>
                <a:gd name="T74" fmla="*/ 691 w 1902"/>
                <a:gd name="T75" fmla="*/ 1680 h 1921"/>
                <a:gd name="T76" fmla="*/ 318 w 1902"/>
                <a:gd name="T77" fmla="*/ 1685 h 1921"/>
                <a:gd name="T78" fmla="*/ 373 w 1902"/>
                <a:gd name="T79" fmla="*/ 1463 h 1921"/>
                <a:gd name="T80" fmla="*/ 289 w 1902"/>
                <a:gd name="T81" fmla="*/ 1346 h 1921"/>
                <a:gd name="T82" fmla="*/ 0 w 1902"/>
                <a:gd name="T83" fmla="*/ 1108 h 1921"/>
                <a:gd name="T84" fmla="*/ 186 w 1902"/>
                <a:gd name="T85" fmla="*/ 974 h 1921"/>
                <a:gd name="T86" fmla="*/ 197 w 1902"/>
                <a:gd name="T87" fmla="*/ 831 h 1921"/>
                <a:gd name="T88" fmla="*/ 127 w 1902"/>
                <a:gd name="T89" fmla="*/ 464 h 1921"/>
                <a:gd name="T90" fmla="*/ 355 w 1902"/>
                <a:gd name="T91" fmla="*/ 481 h 1921"/>
                <a:gd name="T92" fmla="*/ 457 w 1902"/>
                <a:gd name="T93" fmla="*/ 376 h 1921"/>
                <a:gd name="T94" fmla="*/ 639 w 1902"/>
                <a:gd name="T95" fmla="*/ 50 h 1921"/>
                <a:gd name="T96" fmla="*/ 805 w 1902"/>
                <a:gd name="T97" fmla="*/ 210 h 1921"/>
                <a:gd name="T98" fmla="*/ 947 w 1902"/>
                <a:gd name="T99" fmla="*/ 196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02" h="1921">
                  <a:moveTo>
                    <a:pt x="926" y="559"/>
                  </a:moveTo>
                  <a:lnTo>
                    <a:pt x="869" y="565"/>
                  </a:lnTo>
                  <a:lnTo>
                    <a:pt x="813" y="582"/>
                  </a:lnTo>
                  <a:lnTo>
                    <a:pt x="760" y="606"/>
                  </a:lnTo>
                  <a:lnTo>
                    <a:pt x="709" y="639"/>
                  </a:lnTo>
                  <a:lnTo>
                    <a:pt x="665" y="676"/>
                  </a:lnTo>
                  <a:lnTo>
                    <a:pt x="628" y="719"/>
                  </a:lnTo>
                  <a:lnTo>
                    <a:pt x="597" y="767"/>
                  </a:lnTo>
                  <a:lnTo>
                    <a:pt x="574" y="818"/>
                  </a:lnTo>
                  <a:lnTo>
                    <a:pt x="558" y="872"/>
                  </a:lnTo>
                  <a:lnTo>
                    <a:pt x="549" y="927"/>
                  </a:lnTo>
                  <a:lnTo>
                    <a:pt x="548" y="984"/>
                  </a:lnTo>
                  <a:lnTo>
                    <a:pt x="556" y="1041"/>
                  </a:lnTo>
                  <a:lnTo>
                    <a:pt x="571" y="1097"/>
                  </a:lnTo>
                  <a:lnTo>
                    <a:pt x="595" y="1152"/>
                  </a:lnTo>
                  <a:lnTo>
                    <a:pt x="628" y="1203"/>
                  </a:lnTo>
                  <a:lnTo>
                    <a:pt x="665" y="1247"/>
                  </a:lnTo>
                  <a:lnTo>
                    <a:pt x="709" y="1284"/>
                  </a:lnTo>
                  <a:lnTo>
                    <a:pt x="756" y="1313"/>
                  </a:lnTo>
                  <a:lnTo>
                    <a:pt x="809" y="1338"/>
                  </a:lnTo>
                  <a:lnTo>
                    <a:pt x="862" y="1354"/>
                  </a:lnTo>
                  <a:lnTo>
                    <a:pt x="918" y="1362"/>
                  </a:lnTo>
                  <a:lnTo>
                    <a:pt x="975" y="1362"/>
                  </a:lnTo>
                  <a:lnTo>
                    <a:pt x="1030" y="1356"/>
                  </a:lnTo>
                  <a:lnTo>
                    <a:pt x="1087" y="1339"/>
                  </a:lnTo>
                  <a:lnTo>
                    <a:pt x="1141" y="1315"/>
                  </a:lnTo>
                  <a:lnTo>
                    <a:pt x="1191" y="1284"/>
                  </a:lnTo>
                  <a:lnTo>
                    <a:pt x="1235" y="1245"/>
                  </a:lnTo>
                  <a:lnTo>
                    <a:pt x="1273" y="1203"/>
                  </a:lnTo>
                  <a:lnTo>
                    <a:pt x="1304" y="1154"/>
                  </a:lnTo>
                  <a:lnTo>
                    <a:pt x="1327" y="1103"/>
                  </a:lnTo>
                  <a:lnTo>
                    <a:pt x="1343" y="1049"/>
                  </a:lnTo>
                  <a:lnTo>
                    <a:pt x="1351" y="994"/>
                  </a:lnTo>
                  <a:lnTo>
                    <a:pt x="1353" y="937"/>
                  </a:lnTo>
                  <a:lnTo>
                    <a:pt x="1345" y="880"/>
                  </a:lnTo>
                  <a:lnTo>
                    <a:pt x="1330" y="824"/>
                  </a:lnTo>
                  <a:lnTo>
                    <a:pt x="1306" y="769"/>
                  </a:lnTo>
                  <a:lnTo>
                    <a:pt x="1273" y="719"/>
                  </a:lnTo>
                  <a:lnTo>
                    <a:pt x="1235" y="675"/>
                  </a:lnTo>
                  <a:lnTo>
                    <a:pt x="1191" y="639"/>
                  </a:lnTo>
                  <a:lnTo>
                    <a:pt x="1144" y="608"/>
                  </a:lnTo>
                  <a:lnTo>
                    <a:pt x="1092" y="583"/>
                  </a:lnTo>
                  <a:lnTo>
                    <a:pt x="1038" y="567"/>
                  </a:lnTo>
                  <a:lnTo>
                    <a:pt x="983" y="559"/>
                  </a:lnTo>
                  <a:lnTo>
                    <a:pt x="926" y="559"/>
                  </a:lnTo>
                  <a:close/>
                  <a:moveTo>
                    <a:pt x="988" y="0"/>
                  </a:moveTo>
                  <a:lnTo>
                    <a:pt x="1297" y="65"/>
                  </a:lnTo>
                  <a:lnTo>
                    <a:pt x="1257" y="261"/>
                  </a:lnTo>
                  <a:lnTo>
                    <a:pt x="1320" y="292"/>
                  </a:lnTo>
                  <a:lnTo>
                    <a:pt x="1382" y="329"/>
                  </a:lnTo>
                  <a:lnTo>
                    <a:pt x="1439" y="373"/>
                  </a:lnTo>
                  <a:lnTo>
                    <a:pt x="1596" y="249"/>
                  </a:lnTo>
                  <a:lnTo>
                    <a:pt x="1791" y="497"/>
                  </a:lnTo>
                  <a:lnTo>
                    <a:pt x="1635" y="621"/>
                  </a:lnTo>
                  <a:lnTo>
                    <a:pt x="1664" y="688"/>
                  </a:lnTo>
                  <a:lnTo>
                    <a:pt x="1687" y="756"/>
                  </a:lnTo>
                  <a:lnTo>
                    <a:pt x="1703" y="824"/>
                  </a:lnTo>
                  <a:lnTo>
                    <a:pt x="1902" y="831"/>
                  </a:lnTo>
                  <a:lnTo>
                    <a:pt x="1892" y="1147"/>
                  </a:lnTo>
                  <a:lnTo>
                    <a:pt x="1693" y="1141"/>
                  </a:lnTo>
                  <a:lnTo>
                    <a:pt x="1672" y="1209"/>
                  </a:lnTo>
                  <a:lnTo>
                    <a:pt x="1646" y="1276"/>
                  </a:lnTo>
                  <a:lnTo>
                    <a:pt x="1614" y="1341"/>
                  </a:lnTo>
                  <a:lnTo>
                    <a:pt x="1763" y="1473"/>
                  </a:lnTo>
                  <a:lnTo>
                    <a:pt x="1553" y="1709"/>
                  </a:lnTo>
                  <a:lnTo>
                    <a:pt x="1403" y="1576"/>
                  </a:lnTo>
                  <a:lnTo>
                    <a:pt x="1359" y="1607"/>
                  </a:lnTo>
                  <a:lnTo>
                    <a:pt x="1312" y="1634"/>
                  </a:lnTo>
                  <a:lnTo>
                    <a:pt x="1263" y="1657"/>
                  </a:lnTo>
                  <a:lnTo>
                    <a:pt x="1214" y="1678"/>
                  </a:lnTo>
                  <a:lnTo>
                    <a:pt x="1244" y="1876"/>
                  </a:lnTo>
                  <a:lnTo>
                    <a:pt x="931" y="1921"/>
                  </a:lnTo>
                  <a:lnTo>
                    <a:pt x="901" y="1724"/>
                  </a:lnTo>
                  <a:lnTo>
                    <a:pt x="830" y="1716"/>
                  </a:lnTo>
                  <a:lnTo>
                    <a:pt x="760" y="1701"/>
                  </a:lnTo>
                  <a:lnTo>
                    <a:pt x="691" y="1680"/>
                  </a:lnTo>
                  <a:lnTo>
                    <a:pt x="587" y="1849"/>
                  </a:lnTo>
                  <a:lnTo>
                    <a:pt x="318" y="1685"/>
                  </a:lnTo>
                  <a:lnTo>
                    <a:pt x="422" y="1514"/>
                  </a:lnTo>
                  <a:lnTo>
                    <a:pt x="373" y="1463"/>
                  </a:lnTo>
                  <a:lnTo>
                    <a:pt x="329" y="1406"/>
                  </a:lnTo>
                  <a:lnTo>
                    <a:pt x="289" y="1346"/>
                  </a:lnTo>
                  <a:lnTo>
                    <a:pt x="100" y="1408"/>
                  </a:lnTo>
                  <a:lnTo>
                    <a:pt x="0" y="1108"/>
                  </a:lnTo>
                  <a:lnTo>
                    <a:pt x="191" y="1046"/>
                  </a:lnTo>
                  <a:lnTo>
                    <a:pt x="186" y="974"/>
                  </a:lnTo>
                  <a:lnTo>
                    <a:pt x="188" y="901"/>
                  </a:lnTo>
                  <a:lnTo>
                    <a:pt x="197" y="831"/>
                  </a:lnTo>
                  <a:lnTo>
                    <a:pt x="12" y="756"/>
                  </a:lnTo>
                  <a:lnTo>
                    <a:pt x="127" y="464"/>
                  </a:lnTo>
                  <a:lnTo>
                    <a:pt x="313" y="538"/>
                  </a:lnTo>
                  <a:lnTo>
                    <a:pt x="355" y="481"/>
                  </a:lnTo>
                  <a:lnTo>
                    <a:pt x="403" y="427"/>
                  </a:lnTo>
                  <a:lnTo>
                    <a:pt x="457" y="376"/>
                  </a:lnTo>
                  <a:lnTo>
                    <a:pt x="362" y="200"/>
                  </a:lnTo>
                  <a:lnTo>
                    <a:pt x="639" y="50"/>
                  </a:lnTo>
                  <a:lnTo>
                    <a:pt x="734" y="226"/>
                  </a:lnTo>
                  <a:lnTo>
                    <a:pt x="805" y="210"/>
                  </a:lnTo>
                  <a:lnTo>
                    <a:pt x="875" y="200"/>
                  </a:lnTo>
                  <a:lnTo>
                    <a:pt x="947" y="196"/>
                  </a:lnTo>
                  <a:lnTo>
                    <a:pt x="988" y="0"/>
                  </a:lnTo>
                  <a:close/>
                </a:path>
              </a:pathLst>
            </a:custGeom>
            <a:solidFill>
              <a:srgbClr val="A91E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Freeform 29"/>
            <p:cNvSpPr>
              <a:spLocks noEditPoints="1"/>
            </p:cNvSpPr>
            <p:nvPr/>
          </p:nvSpPr>
          <p:spPr bwMode="auto">
            <a:xfrm>
              <a:off x="4466251" y="2826864"/>
              <a:ext cx="1701520" cy="1699718"/>
            </a:xfrm>
            <a:custGeom>
              <a:avLst/>
              <a:gdLst>
                <a:gd name="T0" fmla="*/ 1684 w 3778"/>
                <a:gd name="T1" fmla="*/ 1504 h 3775"/>
                <a:gd name="T2" fmla="*/ 1503 w 3778"/>
                <a:gd name="T3" fmla="*/ 1683 h 3775"/>
                <a:gd name="T4" fmla="*/ 1456 w 3778"/>
                <a:gd name="T5" fmla="*/ 1943 h 3775"/>
                <a:gd name="T6" fmla="*/ 1563 w 3778"/>
                <a:gd name="T7" fmla="*/ 2177 h 3775"/>
                <a:gd name="T8" fmla="*/ 1781 w 3778"/>
                <a:gd name="T9" fmla="*/ 2311 h 3775"/>
                <a:gd name="T10" fmla="*/ 2046 w 3778"/>
                <a:gd name="T11" fmla="*/ 2294 h 3775"/>
                <a:gd name="T12" fmla="*/ 2247 w 3778"/>
                <a:gd name="T13" fmla="*/ 2137 h 3775"/>
                <a:gd name="T14" fmla="*/ 2325 w 3778"/>
                <a:gd name="T15" fmla="*/ 1888 h 3775"/>
                <a:gd name="T16" fmla="*/ 2247 w 3778"/>
                <a:gd name="T17" fmla="*/ 1639 h 3775"/>
                <a:gd name="T18" fmla="*/ 2046 w 3778"/>
                <a:gd name="T19" fmla="*/ 1482 h 3775"/>
                <a:gd name="T20" fmla="*/ 1959 w 3778"/>
                <a:gd name="T21" fmla="*/ 1166 h 3775"/>
                <a:gd name="T22" fmla="*/ 2274 w 3778"/>
                <a:gd name="T23" fmla="*/ 1273 h 3775"/>
                <a:gd name="T24" fmla="*/ 2504 w 3778"/>
                <a:gd name="T25" fmla="*/ 1502 h 3775"/>
                <a:gd name="T26" fmla="*/ 2611 w 3778"/>
                <a:gd name="T27" fmla="*/ 1817 h 3775"/>
                <a:gd name="T28" fmla="*/ 2564 w 3778"/>
                <a:gd name="T29" fmla="*/ 2155 h 3775"/>
                <a:gd name="T30" fmla="*/ 2379 w 3778"/>
                <a:gd name="T31" fmla="*/ 2424 h 3775"/>
                <a:gd name="T32" fmla="*/ 2092 w 3778"/>
                <a:gd name="T33" fmla="*/ 2585 h 3775"/>
                <a:gd name="T34" fmla="*/ 1751 w 3778"/>
                <a:gd name="T35" fmla="*/ 2600 h 3775"/>
                <a:gd name="T36" fmla="*/ 1449 w 3778"/>
                <a:gd name="T37" fmla="*/ 2466 h 3775"/>
                <a:gd name="T38" fmla="*/ 1240 w 3778"/>
                <a:gd name="T39" fmla="*/ 2215 h 3775"/>
                <a:gd name="T40" fmla="*/ 1162 w 3778"/>
                <a:gd name="T41" fmla="*/ 1888 h 3775"/>
                <a:gd name="T42" fmla="*/ 1240 w 3778"/>
                <a:gd name="T43" fmla="*/ 1560 h 3775"/>
                <a:gd name="T44" fmla="*/ 1449 w 3778"/>
                <a:gd name="T45" fmla="*/ 1311 h 3775"/>
                <a:gd name="T46" fmla="*/ 1751 w 3778"/>
                <a:gd name="T47" fmla="*/ 1175 h 3775"/>
                <a:gd name="T48" fmla="*/ 1709 w 3778"/>
                <a:gd name="T49" fmla="*/ 740 h 3775"/>
                <a:gd name="T50" fmla="*/ 1302 w 3778"/>
                <a:gd name="T51" fmla="*/ 885 h 3775"/>
                <a:gd name="T52" fmla="*/ 981 w 3778"/>
                <a:gd name="T53" fmla="*/ 1161 h 3775"/>
                <a:gd name="T54" fmla="*/ 780 w 3778"/>
                <a:gd name="T55" fmla="*/ 1537 h 3775"/>
                <a:gd name="T56" fmla="*/ 729 w 3778"/>
                <a:gd name="T57" fmla="*/ 1978 h 3775"/>
                <a:gd name="T58" fmla="*/ 844 w 3778"/>
                <a:gd name="T59" fmla="*/ 2399 h 3775"/>
                <a:gd name="T60" fmla="*/ 1097 w 3778"/>
                <a:gd name="T61" fmla="*/ 2738 h 3775"/>
                <a:gd name="T62" fmla="*/ 1456 w 3778"/>
                <a:gd name="T63" fmla="*/ 2966 h 3775"/>
                <a:gd name="T64" fmla="*/ 1889 w 3778"/>
                <a:gd name="T65" fmla="*/ 3050 h 3775"/>
                <a:gd name="T66" fmla="*/ 2321 w 3778"/>
                <a:gd name="T67" fmla="*/ 2966 h 3775"/>
                <a:gd name="T68" fmla="*/ 2680 w 3778"/>
                <a:gd name="T69" fmla="*/ 2738 h 3775"/>
                <a:gd name="T70" fmla="*/ 2932 w 3778"/>
                <a:gd name="T71" fmla="*/ 2399 h 3775"/>
                <a:gd name="T72" fmla="*/ 3047 w 3778"/>
                <a:gd name="T73" fmla="*/ 1978 h 3775"/>
                <a:gd name="T74" fmla="*/ 2997 w 3778"/>
                <a:gd name="T75" fmla="*/ 1537 h 3775"/>
                <a:gd name="T76" fmla="*/ 2795 w 3778"/>
                <a:gd name="T77" fmla="*/ 1161 h 3775"/>
                <a:gd name="T78" fmla="*/ 2476 w 3778"/>
                <a:gd name="T79" fmla="*/ 885 h 3775"/>
                <a:gd name="T80" fmla="*/ 2068 w 3778"/>
                <a:gd name="T81" fmla="*/ 740 h 3775"/>
                <a:gd name="T82" fmla="*/ 2193 w 3778"/>
                <a:gd name="T83" fmla="*/ 450 h 3775"/>
                <a:gd name="T84" fmla="*/ 2500 w 3778"/>
                <a:gd name="T85" fmla="*/ 573 h 3775"/>
                <a:gd name="T86" fmla="*/ 3151 w 3778"/>
                <a:gd name="T87" fmla="*/ 437 h 3775"/>
                <a:gd name="T88" fmla="*/ 3171 w 3778"/>
                <a:gd name="T89" fmla="*/ 1212 h 3775"/>
                <a:gd name="T90" fmla="*/ 3315 w 3778"/>
                <a:gd name="T91" fmla="*/ 1620 h 3775"/>
                <a:gd name="T92" fmla="*/ 3315 w 3778"/>
                <a:gd name="T93" fmla="*/ 2159 h 3775"/>
                <a:gd name="T94" fmla="*/ 3174 w 3778"/>
                <a:gd name="T95" fmla="*/ 2558 h 3775"/>
                <a:gd name="T96" fmla="*/ 3142 w 3778"/>
                <a:gd name="T97" fmla="*/ 3338 h 3775"/>
                <a:gd name="T98" fmla="*/ 2485 w 3778"/>
                <a:gd name="T99" fmla="*/ 3208 h 3775"/>
                <a:gd name="T100" fmla="*/ 2181 w 3778"/>
                <a:gd name="T101" fmla="*/ 3337 h 3775"/>
                <a:gd name="T102" fmla="*/ 1523 w 3778"/>
                <a:gd name="T103" fmla="*/ 3292 h 3775"/>
                <a:gd name="T104" fmla="*/ 1145 w 3778"/>
                <a:gd name="T105" fmla="*/ 3130 h 3775"/>
                <a:gd name="T106" fmla="*/ 650 w 3778"/>
                <a:gd name="T107" fmla="*/ 2708 h 3775"/>
                <a:gd name="T108" fmla="*/ 535 w 3778"/>
                <a:gd name="T109" fmla="*/ 2407 h 3775"/>
                <a:gd name="T110" fmla="*/ 0 w 3778"/>
                <a:gd name="T111" fmla="*/ 2027 h 3775"/>
                <a:gd name="T112" fmla="*/ 508 w 3778"/>
                <a:gd name="T113" fmla="*/ 1439 h 3775"/>
                <a:gd name="T114" fmla="*/ 697 w 3778"/>
                <a:gd name="T115" fmla="*/ 1063 h 3775"/>
                <a:gd name="T116" fmla="*/ 1066 w 3778"/>
                <a:gd name="T117" fmla="*/ 696 h 3775"/>
                <a:gd name="T118" fmla="*/ 1434 w 3778"/>
                <a:gd name="T119" fmla="*/ 509 h 3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778" h="3775">
                  <a:moveTo>
                    <a:pt x="1889" y="1452"/>
                  </a:moveTo>
                  <a:lnTo>
                    <a:pt x="1834" y="1455"/>
                  </a:lnTo>
                  <a:lnTo>
                    <a:pt x="1781" y="1466"/>
                  </a:lnTo>
                  <a:lnTo>
                    <a:pt x="1731" y="1482"/>
                  </a:lnTo>
                  <a:lnTo>
                    <a:pt x="1684" y="1504"/>
                  </a:lnTo>
                  <a:lnTo>
                    <a:pt x="1639" y="1530"/>
                  </a:lnTo>
                  <a:lnTo>
                    <a:pt x="1599" y="1562"/>
                  </a:lnTo>
                  <a:lnTo>
                    <a:pt x="1563" y="1599"/>
                  </a:lnTo>
                  <a:lnTo>
                    <a:pt x="1531" y="1639"/>
                  </a:lnTo>
                  <a:lnTo>
                    <a:pt x="1503" y="1683"/>
                  </a:lnTo>
                  <a:lnTo>
                    <a:pt x="1482" y="1730"/>
                  </a:lnTo>
                  <a:lnTo>
                    <a:pt x="1466" y="1781"/>
                  </a:lnTo>
                  <a:lnTo>
                    <a:pt x="1456" y="1834"/>
                  </a:lnTo>
                  <a:lnTo>
                    <a:pt x="1453" y="1888"/>
                  </a:lnTo>
                  <a:lnTo>
                    <a:pt x="1456" y="1943"/>
                  </a:lnTo>
                  <a:lnTo>
                    <a:pt x="1466" y="1996"/>
                  </a:lnTo>
                  <a:lnTo>
                    <a:pt x="1482" y="2045"/>
                  </a:lnTo>
                  <a:lnTo>
                    <a:pt x="1503" y="2092"/>
                  </a:lnTo>
                  <a:lnTo>
                    <a:pt x="1531" y="2137"/>
                  </a:lnTo>
                  <a:lnTo>
                    <a:pt x="1563" y="2177"/>
                  </a:lnTo>
                  <a:lnTo>
                    <a:pt x="1599" y="2214"/>
                  </a:lnTo>
                  <a:lnTo>
                    <a:pt x="1639" y="2245"/>
                  </a:lnTo>
                  <a:lnTo>
                    <a:pt x="1684" y="2273"/>
                  </a:lnTo>
                  <a:lnTo>
                    <a:pt x="1731" y="2294"/>
                  </a:lnTo>
                  <a:lnTo>
                    <a:pt x="1781" y="2311"/>
                  </a:lnTo>
                  <a:lnTo>
                    <a:pt x="1834" y="2320"/>
                  </a:lnTo>
                  <a:lnTo>
                    <a:pt x="1889" y="2323"/>
                  </a:lnTo>
                  <a:lnTo>
                    <a:pt x="1943" y="2320"/>
                  </a:lnTo>
                  <a:lnTo>
                    <a:pt x="1996" y="2311"/>
                  </a:lnTo>
                  <a:lnTo>
                    <a:pt x="2046" y="2294"/>
                  </a:lnTo>
                  <a:lnTo>
                    <a:pt x="2094" y="2273"/>
                  </a:lnTo>
                  <a:lnTo>
                    <a:pt x="2137" y="2245"/>
                  </a:lnTo>
                  <a:lnTo>
                    <a:pt x="2178" y="2214"/>
                  </a:lnTo>
                  <a:lnTo>
                    <a:pt x="2214" y="2177"/>
                  </a:lnTo>
                  <a:lnTo>
                    <a:pt x="2247" y="2137"/>
                  </a:lnTo>
                  <a:lnTo>
                    <a:pt x="2273" y="2092"/>
                  </a:lnTo>
                  <a:lnTo>
                    <a:pt x="2295" y="2045"/>
                  </a:lnTo>
                  <a:lnTo>
                    <a:pt x="2311" y="1996"/>
                  </a:lnTo>
                  <a:lnTo>
                    <a:pt x="2321" y="1943"/>
                  </a:lnTo>
                  <a:lnTo>
                    <a:pt x="2325" y="1888"/>
                  </a:lnTo>
                  <a:lnTo>
                    <a:pt x="2321" y="1834"/>
                  </a:lnTo>
                  <a:lnTo>
                    <a:pt x="2311" y="1781"/>
                  </a:lnTo>
                  <a:lnTo>
                    <a:pt x="2295" y="1730"/>
                  </a:lnTo>
                  <a:lnTo>
                    <a:pt x="2273" y="1683"/>
                  </a:lnTo>
                  <a:lnTo>
                    <a:pt x="2247" y="1639"/>
                  </a:lnTo>
                  <a:lnTo>
                    <a:pt x="2214" y="1599"/>
                  </a:lnTo>
                  <a:lnTo>
                    <a:pt x="2178" y="1562"/>
                  </a:lnTo>
                  <a:lnTo>
                    <a:pt x="2137" y="1530"/>
                  </a:lnTo>
                  <a:lnTo>
                    <a:pt x="2094" y="1504"/>
                  </a:lnTo>
                  <a:lnTo>
                    <a:pt x="2046" y="1482"/>
                  </a:lnTo>
                  <a:lnTo>
                    <a:pt x="1996" y="1466"/>
                  </a:lnTo>
                  <a:lnTo>
                    <a:pt x="1943" y="1455"/>
                  </a:lnTo>
                  <a:lnTo>
                    <a:pt x="1889" y="1452"/>
                  </a:lnTo>
                  <a:close/>
                  <a:moveTo>
                    <a:pt x="1889" y="1162"/>
                  </a:moveTo>
                  <a:lnTo>
                    <a:pt x="1959" y="1166"/>
                  </a:lnTo>
                  <a:lnTo>
                    <a:pt x="2027" y="1175"/>
                  </a:lnTo>
                  <a:lnTo>
                    <a:pt x="2092" y="1191"/>
                  </a:lnTo>
                  <a:lnTo>
                    <a:pt x="2156" y="1213"/>
                  </a:lnTo>
                  <a:lnTo>
                    <a:pt x="2217" y="1240"/>
                  </a:lnTo>
                  <a:lnTo>
                    <a:pt x="2274" y="1273"/>
                  </a:lnTo>
                  <a:lnTo>
                    <a:pt x="2328" y="1311"/>
                  </a:lnTo>
                  <a:lnTo>
                    <a:pt x="2379" y="1352"/>
                  </a:lnTo>
                  <a:lnTo>
                    <a:pt x="2425" y="1398"/>
                  </a:lnTo>
                  <a:lnTo>
                    <a:pt x="2467" y="1448"/>
                  </a:lnTo>
                  <a:lnTo>
                    <a:pt x="2504" y="1502"/>
                  </a:lnTo>
                  <a:lnTo>
                    <a:pt x="2536" y="1560"/>
                  </a:lnTo>
                  <a:lnTo>
                    <a:pt x="2564" y="1621"/>
                  </a:lnTo>
                  <a:lnTo>
                    <a:pt x="2586" y="1684"/>
                  </a:lnTo>
                  <a:lnTo>
                    <a:pt x="2602" y="1750"/>
                  </a:lnTo>
                  <a:lnTo>
                    <a:pt x="2611" y="1817"/>
                  </a:lnTo>
                  <a:lnTo>
                    <a:pt x="2615" y="1888"/>
                  </a:lnTo>
                  <a:lnTo>
                    <a:pt x="2611" y="1958"/>
                  </a:lnTo>
                  <a:lnTo>
                    <a:pt x="2602" y="2025"/>
                  </a:lnTo>
                  <a:lnTo>
                    <a:pt x="2586" y="2092"/>
                  </a:lnTo>
                  <a:lnTo>
                    <a:pt x="2564" y="2155"/>
                  </a:lnTo>
                  <a:lnTo>
                    <a:pt x="2536" y="2215"/>
                  </a:lnTo>
                  <a:lnTo>
                    <a:pt x="2504" y="2273"/>
                  </a:lnTo>
                  <a:lnTo>
                    <a:pt x="2467" y="2327"/>
                  </a:lnTo>
                  <a:lnTo>
                    <a:pt x="2425" y="2377"/>
                  </a:lnTo>
                  <a:lnTo>
                    <a:pt x="2379" y="2424"/>
                  </a:lnTo>
                  <a:lnTo>
                    <a:pt x="2328" y="2466"/>
                  </a:lnTo>
                  <a:lnTo>
                    <a:pt x="2274" y="2504"/>
                  </a:lnTo>
                  <a:lnTo>
                    <a:pt x="2217" y="2536"/>
                  </a:lnTo>
                  <a:lnTo>
                    <a:pt x="2156" y="2563"/>
                  </a:lnTo>
                  <a:lnTo>
                    <a:pt x="2092" y="2585"/>
                  </a:lnTo>
                  <a:lnTo>
                    <a:pt x="2027" y="2600"/>
                  </a:lnTo>
                  <a:lnTo>
                    <a:pt x="1959" y="2611"/>
                  </a:lnTo>
                  <a:lnTo>
                    <a:pt x="1889" y="2614"/>
                  </a:lnTo>
                  <a:lnTo>
                    <a:pt x="1819" y="2611"/>
                  </a:lnTo>
                  <a:lnTo>
                    <a:pt x="1751" y="2600"/>
                  </a:lnTo>
                  <a:lnTo>
                    <a:pt x="1684" y="2585"/>
                  </a:lnTo>
                  <a:lnTo>
                    <a:pt x="1621" y="2563"/>
                  </a:lnTo>
                  <a:lnTo>
                    <a:pt x="1561" y="2536"/>
                  </a:lnTo>
                  <a:lnTo>
                    <a:pt x="1503" y="2504"/>
                  </a:lnTo>
                  <a:lnTo>
                    <a:pt x="1449" y="2466"/>
                  </a:lnTo>
                  <a:lnTo>
                    <a:pt x="1399" y="2424"/>
                  </a:lnTo>
                  <a:lnTo>
                    <a:pt x="1353" y="2377"/>
                  </a:lnTo>
                  <a:lnTo>
                    <a:pt x="1310" y="2327"/>
                  </a:lnTo>
                  <a:lnTo>
                    <a:pt x="1272" y="2273"/>
                  </a:lnTo>
                  <a:lnTo>
                    <a:pt x="1240" y="2215"/>
                  </a:lnTo>
                  <a:lnTo>
                    <a:pt x="1212" y="2155"/>
                  </a:lnTo>
                  <a:lnTo>
                    <a:pt x="1191" y="2092"/>
                  </a:lnTo>
                  <a:lnTo>
                    <a:pt x="1176" y="2025"/>
                  </a:lnTo>
                  <a:lnTo>
                    <a:pt x="1165" y="1958"/>
                  </a:lnTo>
                  <a:lnTo>
                    <a:pt x="1162" y="1888"/>
                  </a:lnTo>
                  <a:lnTo>
                    <a:pt x="1165" y="1817"/>
                  </a:lnTo>
                  <a:lnTo>
                    <a:pt x="1176" y="1750"/>
                  </a:lnTo>
                  <a:lnTo>
                    <a:pt x="1191" y="1684"/>
                  </a:lnTo>
                  <a:lnTo>
                    <a:pt x="1212" y="1621"/>
                  </a:lnTo>
                  <a:lnTo>
                    <a:pt x="1240" y="1560"/>
                  </a:lnTo>
                  <a:lnTo>
                    <a:pt x="1272" y="1502"/>
                  </a:lnTo>
                  <a:lnTo>
                    <a:pt x="1310" y="1448"/>
                  </a:lnTo>
                  <a:lnTo>
                    <a:pt x="1353" y="1398"/>
                  </a:lnTo>
                  <a:lnTo>
                    <a:pt x="1399" y="1352"/>
                  </a:lnTo>
                  <a:lnTo>
                    <a:pt x="1449" y="1311"/>
                  </a:lnTo>
                  <a:lnTo>
                    <a:pt x="1503" y="1273"/>
                  </a:lnTo>
                  <a:lnTo>
                    <a:pt x="1561" y="1240"/>
                  </a:lnTo>
                  <a:lnTo>
                    <a:pt x="1621" y="1213"/>
                  </a:lnTo>
                  <a:lnTo>
                    <a:pt x="1684" y="1191"/>
                  </a:lnTo>
                  <a:lnTo>
                    <a:pt x="1751" y="1175"/>
                  </a:lnTo>
                  <a:lnTo>
                    <a:pt x="1819" y="1166"/>
                  </a:lnTo>
                  <a:lnTo>
                    <a:pt x="1889" y="1162"/>
                  </a:lnTo>
                  <a:close/>
                  <a:moveTo>
                    <a:pt x="1889" y="727"/>
                  </a:moveTo>
                  <a:lnTo>
                    <a:pt x="1798" y="730"/>
                  </a:lnTo>
                  <a:lnTo>
                    <a:pt x="1709" y="740"/>
                  </a:lnTo>
                  <a:lnTo>
                    <a:pt x="1622" y="758"/>
                  </a:lnTo>
                  <a:lnTo>
                    <a:pt x="1538" y="781"/>
                  </a:lnTo>
                  <a:lnTo>
                    <a:pt x="1456" y="809"/>
                  </a:lnTo>
                  <a:lnTo>
                    <a:pt x="1377" y="845"/>
                  </a:lnTo>
                  <a:lnTo>
                    <a:pt x="1302" y="885"/>
                  </a:lnTo>
                  <a:lnTo>
                    <a:pt x="1230" y="931"/>
                  </a:lnTo>
                  <a:lnTo>
                    <a:pt x="1162" y="982"/>
                  </a:lnTo>
                  <a:lnTo>
                    <a:pt x="1097" y="1037"/>
                  </a:lnTo>
                  <a:lnTo>
                    <a:pt x="1038" y="1097"/>
                  </a:lnTo>
                  <a:lnTo>
                    <a:pt x="981" y="1161"/>
                  </a:lnTo>
                  <a:lnTo>
                    <a:pt x="931" y="1230"/>
                  </a:lnTo>
                  <a:lnTo>
                    <a:pt x="885" y="1301"/>
                  </a:lnTo>
                  <a:lnTo>
                    <a:pt x="844" y="1377"/>
                  </a:lnTo>
                  <a:lnTo>
                    <a:pt x="810" y="1455"/>
                  </a:lnTo>
                  <a:lnTo>
                    <a:pt x="780" y="1537"/>
                  </a:lnTo>
                  <a:lnTo>
                    <a:pt x="757" y="1622"/>
                  </a:lnTo>
                  <a:lnTo>
                    <a:pt x="740" y="1708"/>
                  </a:lnTo>
                  <a:lnTo>
                    <a:pt x="729" y="1797"/>
                  </a:lnTo>
                  <a:lnTo>
                    <a:pt x="726" y="1888"/>
                  </a:lnTo>
                  <a:lnTo>
                    <a:pt x="729" y="1978"/>
                  </a:lnTo>
                  <a:lnTo>
                    <a:pt x="740" y="2068"/>
                  </a:lnTo>
                  <a:lnTo>
                    <a:pt x="757" y="2154"/>
                  </a:lnTo>
                  <a:lnTo>
                    <a:pt x="780" y="2238"/>
                  </a:lnTo>
                  <a:lnTo>
                    <a:pt x="810" y="2320"/>
                  </a:lnTo>
                  <a:lnTo>
                    <a:pt x="844" y="2399"/>
                  </a:lnTo>
                  <a:lnTo>
                    <a:pt x="885" y="2474"/>
                  </a:lnTo>
                  <a:lnTo>
                    <a:pt x="931" y="2546"/>
                  </a:lnTo>
                  <a:lnTo>
                    <a:pt x="981" y="2614"/>
                  </a:lnTo>
                  <a:lnTo>
                    <a:pt x="1038" y="2678"/>
                  </a:lnTo>
                  <a:lnTo>
                    <a:pt x="1097" y="2738"/>
                  </a:lnTo>
                  <a:lnTo>
                    <a:pt x="1162" y="2794"/>
                  </a:lnTo>
                  <a:lnTo>
                    <a:pt x="1230" y="2845"/>
                  </a:lnTo>
                  <a:lnTo>
                    <a:pt x="1302" y="2891"/>
                  </a:lnTo>
                  <a:lnTo>
                    <a:pt x="1377" y="2931"/>
                  </a:lnTo>
                  <a:lnTo>
                    <a:pt x="1456" y="2966"/>
                  </a:lnTo>
                  <a:lnTo>
                    <a:pt x="1538" y="2996"/>
                  </a:lnTo>
                  <a:lnTo>
                    <a:pt x="1622" y="3019"/>
                  </a:lnTo>
                  <a:lnTo>
                    <a:pt x="1709" y="3036"/>
                  </a:lnTo>
                  <a:lnTo>
                    <a:pt x="1798" y="3046"/>
                  </a:lnTo>
                  <a:lnTo>
                    <a:pt x="1889" y="3050"/>
                  </a:lnTo>
                  <a:lnTo>
                    <a:pt x="1980" y="3046"/>
                  </a:lnTo>
                  <a:lnTo>
                    <a:pt x="2068" y="3036"/>
                  </a:lnTo>
                  <a:lnTo>
                    <a:pt x="2155" y="3019"/>
                  </a:lnTo>
                  <a:lnTo>
                    <a:pt x="2240" y="2996"/>
                  </a:lnTo>
                  <a:lnTo>
                    <a:pt x="2321" y="2966"/>
                  </a:lnTo>
                  <a:lnTo>
                    <a:pt x="2400" y="2931"/>
                  </a:lnTo>
                  <a:lnTo>
                    <a:pt x="2476" y="2891"/>
                  </a:lnTo>
                  <a:lnTo>
                    <a:pt x="2547" y="2845"/>
                  </a:lnTo>
                  <a:lnTo>
                    <a:pt x="2616" y="2794"/>
                  </a:lnTo>
                  <a:lnTo>
                    <a:pt x="2680" y="2738"/>
                  </a:lnTo>
                  <a:lnTo>
                    <a:pt x="2740" y="2678"/>
                  </a:lnTo>
                  <a:lnTo>
                    <a:pt x="2795" y="2614"/>
                  </a:lnTo>
                  <a:lnTo>
                    <a:pt x="2846" y="2546"/>
                  </a:lnTo>
                  <a:lnTo>
                    <a:pt x="2892" y="2474"/>
                  </a:lnTo>
                  <a:lnTo>
                    <a:pt x="2932" y="2399"/>
                  </a:lnTo>
                  <a:lnTo>
                    <a:pt x="2968" y="2320"/>
                  </a:lnTo>
                  <a:lnTo>
                    <a:pt x="2997" y="2238"/>
                  </a:lnTo>
                  <a:lnTo>
                    <a:pt x="3020" y="2154"/>
                  </a:lnTo>
                  <a:lnTo>
                    <a:pt x="3037" y="2068"/>
                  </a:lnTo>
                  <a:lnTo>
                    <a:pt x="3047" y="1978"/>
                  </a:lnTo>
                  <a:lnTo>
                    <a:pt x="3051" y="1888"/>
                  </a:lnTo>
                  <a:lnTo>
                    <a:pt x="3047" y="1797"/>
                  </a:lnTo>
                  <a:lnTo>
                    <a:pt x="3037" y="1708"/>
                  </a:lnTo>
                  <a:lnTo>
                    <a:pt x="3020" y="1622"/>
                  </a:lnTo>
                  <a:lnTo>
                    <a:pt x="2997" y="1537"/>
                  </a:lnTo>
                  <a:lnTo>
                    <a:pt x="2968" y="1455"/>
                  </a:lnTo>
                  <a:lnTo>
                    <a:pt x="2932" y="1377"/>
                  </a:lnTo>
                  <a:lnTo>
                    <a:pt x="2892" y="1301"/>
                  </a:lnTo>
                  <a:lnTo>
                    <a:pt x="2846" y="1230"/>
                  </a:lnTo>
                  <a:lnTo>
                    <a:pt x="2795" y="1161"/>
                  </a:lnTo>
                  <a:lnTo>
                    <a:pt x="2740" y="1097"/>
                  </a:lnTo>
                  <a:lnTo>
                    <a:pt x="2680" y="1037"/>
                  </a:lnTo>
                  <a:lnTo>
                    <a:pt x="2616" y="982"/>
                  </a:lnTo>
                  <a:lnTo>
                    <a:pt x="2547" y="931"/>
                  </a:lnTo>
                  <a:lnTo>
                    <a:pt x="2476" y="885"/>
                  </a:lnTo>
                  <a:lnTo>
                    <a:pt x="2400" y="845"/>
                  </a:lnTo>
                  <a:lnTo>
                    <a:pt x="2321" y="809"/>
                  </a:lnTo>
                  <a:lnTo>
                    <a:pt x="2240" y="781"/>
                  </a:lnTo>
                  <a:lnTo>
                    <a:pt x="2155" y="758"/>
                  </a:lnTo>
                  <a:lnTo>
                    <a:pt x="2068" y="740"/>
                  </a:lnTo>
                  <a:lnTo>
                    <a:pt x="1980" y="730"/>
                  </a:lnTo>
                  <a:lnTo>
                    <a:pt x="1889" y="727"/>
                  </a:lnTo>
                  <a:close/>
                  <a:moveTo>
                    <a:pt x="1743" y="0"/>
                  </a:moveTo>
                  <a:lnTo>
                    <a:pt x="2034" y="0"/>
                  </a:lnTo>
                  <a:lnTo>
                    <a:pt x="2193" y="450"/>
                  </a:lnTo>
                  <a:lnTo>
                    <a:pt x="2183" y="467"/>
                  </a:lnTo>
                  <a:lnTo>
                    <a:pt x="2266" y="486"/>
                  </a:lnTo>
                  <a:lnTo>
                    <a:pt x="2347" y="511"/>
                  </a:lnTo>
                  <a:lnTo>
                    <a:pt x="2425" y="539"/>
                  </a:lnTo>
                  <a:lnTo>
                    <a:pt x="2500" y="573"/>
                  </a:lnTo>
                  <a:lnTo>
                    <a:pt x="2573" y="611"/>
                  </a:lnTo>
                  <a:lnTo>
                    <a:pt x="2645" y="652"/>
                  </a:lnTo>
                  <a:lnTo>
                    <a:pt x="2714" y="697"/>
                  </a:lnTo>
                  <a:lnTo>
                    <a:pt x="2731" y="646"/>
                  </a:lnTo>
                  <a:lnTo>
                    <a:pt x="3151" y="437"/>
                  </a:lnTo>
                  <a:lnTo>
                    <a:pt x="3341" y="627"/>
                  </a:lnTo>
                  <a:lnTo>
                    <a:pt x="3122" y="1053"/>
                  </a:lnTo>
                  <a:lnTo>
                    <a:pt x="3083" y="1066"/>
                  </a:lnTo>
                  <a:lnTo>
                    <a:pt x="3129" y="1137"/>
                  </a:lnTo>
                  <a:lnTo>
                    <a:pt x="3171" y="1212"/>
                  </a:lnTo>
                  <a:lnTo>
                    <a:pt x="3209" y="1289"/>
                  </a:lnTo>
                  <a:lnTo>
                    <a:pt x="3244" y="1368"/>
                  </a:lnTo>
                  <a:lnTo>
                    <a:pt x="3273" y="1450"/>
                  </a:lnTo>
                  <a:lnTo>
                    <a:pt x="3297" y="1534"/>
                  </a:lnTo>
                  <a:lnTo>
                    <a:pt x="3315" y="1620"/>
                  </a:lnTo>
                  <a:lnTo>
                    <a:pt x="3338" y="1608"/>
                  </a:lnTo>
                  <a:lnTo>
                    <a:pt x="3778" y="1755"/>
                  </a:lnTo>
                  <a:lnTo>
                    <a:pt x="3778" y="2020"/>
                  </a:lnTo>
                  <a:lnTo>
                    <a:pt x="3328" y="2166"/>
                  </a:lnTo>
                  <a:lnTo>
                    <a:pt x="3315" y="2159"/>
                  </a:lnTo>
                  <a:lnTo>
                    <a:pt x="3296" y="2243"/>
                  </a:lnTo>
                  <a:lnTo>
                    <a:pt x="3273" y="2324"/>
                  </a:lnTo>
                  <a:lnTo>
                    <a:pt x="3244" y="2405"/>
                  </a:lnTo>
                  <a:lnTo>
                    <a:pt x="3211" y="2482"/>
                  </a:lnTo>
                  <a:lnTo>
                    <a:pt x="3174" y="2558"/>
                  </a:lnTo>
                  <a:lnTo>
                    <a:pt x="3132" y="2630"/>
                  </a:lnTo>
                  <a:lnTo>
                    <a:pt x="3087" y="2700"/>
                  </a:lnTo>
                  <a:lnTo>
                    <a:pt x="3136" y="2715"/>
                  </a:lnTo>
                  <a:lnTo>
                    <a:pt x="3341" y="3139"/>
                  </a:lnTo>
                  <a:lnTo>
                    <a:pt x="3142" y="3338"/>
                  </a:lnTo>
                  <a:lnTo>
                    <a:pt x="2710" y="3125"/>
                  </a:lnTo>
                  <a:lnTo>
                    <a:pt x="2699" y="3088"/>
                  </a:lnTo>
                  <a:lnTo>
                    <a:pt x="2630" y="3131"/>
                  </a:lnTo>
                  <a:lnTo>
                    <a:pt x="2558" y="3171"/>
                  </a:lnTo>
                  <a:lnTo>
                    <a:pt x="2485" y="3208"/>
                  </a:lnTo>
                  <a:lnTo>
                    <a:pt x="2409" y="3240"/>
                  </a:lnTo>
                  <a:lnTo>
                    <a:pt x="2331" y="3269"/>
                  </a:lnTo>
                  <a:lnTo>
                    <a:pt x="2250" y="3292"/>
                  </a:lnTo>
                  <a:lnTo>
                    <a:pt x="2167" y="3312"/>
                  </a:lnTo>
                  <a:lnTo>
                    <a:pt x="2181" y="3337"/>
                  </a:lnTo>
                  <a:lnTo>
                    <a:pt x="2027" y="3775"/>
                  </a:lnTo>
                  <a:lnTo>
                    <a:pt x="1750" y="3775"/>
                  </a:lnTo>
                  <a:lnTo>
                    <a:pt x="1598" y="3325"/>
                  </a:lnTo>
                  <a:lnTo>
                    <a:pt x="1606" y="3311"/>
                  </a:lnTo>
                  <a:lnTo>
                    <a:pt x="1523" y="3292"/>
                  </a:lnTo>
                  <a:lnTo>
                    <a:pt x="1444" y="3268"/>
                  </a:lnTo>
                  <a:lnTo>
                    <a:pt x="1365" y="3240"/>
                  </a:lnTo>
                  <a:lnTo>
                    <a:pt x="1290" y="3207"/>
                  </a:lnTo>
                  <a:lnTo>
                    <a:pt x="1216" y="3170"/>
                  </a:lnTo>
                  <a:lnTo>
                    <a:pt x="1145" y="3130"/>
                  </a:lnTo>
                  <a:lnTo>
                    <a:pt x="1076" y="3085"/>
                  </a:lnTo>
                  <a:lnTo>
                    <a:pt x="1061" y="3135"/>
                  </a:lnTo>
                  <a:lnTo>
                    <a:pt x="636" y="3338"/>
                  </a:lnTo>
                  <a:lnTo>
                    <a:pt x="437" y="3139"/>
                  </a:lnTo>
                  <a:lnTo>
                    <a:pt x="650" y="2708"/>
                  </a:lnTo>
                  <a:lnTo>
                    <a:pt x="688" y="2697"/>
                  </a:lnTo>
                  <a:lnTo>
                    <a:pt x="644" y="2629"/>
                  </a:lnTo>
                  <a:lnTo>
                    <a:pt x="604" y="2557"/>
                  </a:lnTo>
                  <a:lnTo>
                    <a:pt x="567" y="2483"/>
                  </a:lnTo>
                  <a:lnTo>
                    <a:pt x="535" y="2407"/>
                  </a:lnTo>
                  <a:lnTo>
                    <a:pt x="506" y="2329"/>
                  </a:lnTo>
                  <a:lnTo>
                    <a:pt x="483" y="2248"/>
                  </a:lnTo>
                  <a:lnTo>
                    <a:pt x="465" y="2167"/>
                  </a:lnTo>
                  <a:lnTo>
                    <a:pt x="438" y="2179"/>
                  </a:lnTo>
                  <a:lnTo>
                    <a:pt x="0" y="2027"/>
                  </a:lnTo>
                  <a:lnTo>
                    <a:pt x="0" y="1750"/>
                  </a:lnTo>
                  <a:lnTo>
                    <a:pt x="450" y="1597"/>
                  </a:lnTo>
                  <a:lnTo>
                    <a:pt x="465" y="1606"/>
                  </a:lnTo>
                  <a:lnTo>
                    <a:pt x="484" y="1522"/>
                  </a:lnTo>
                  <a:lnTo>
                    <a:pt x="508" y="1439"/>
                  </a:lnTo>
                  <a:lnTo>
                    <a:pt x="538" y="1360"/>
                  </a:lnTo>
                  <a:lnTo>
                    <a:pt x="572" y="1282"/>
                  </a:lnTo>
                  <a:lnTo>
                    <a:pt x="610" y="1207"/>
                  </a:lnTo>
                  <a:lnTo>
                    <a:pt x="652" y="1133"/>
                  </a:lnTo>
                  <a:lnTo>
                    <a:pt x="697" y="1063"/>
                  </a:lnTo>
                  <a:lnTo>
                    <a:pt x="645" y="1047"/>
                  </a:lnTo>
                  <a:lnTo>
                    <a:pt x="437" y="628"/>
                  </a:lnTo>
                  <a:lnTo>
                    <a:pt x="627" y="437"/>
                  </a:lnTo>
                  <a:lnTo>
                    <a:pt x="1054" y="655"/>
                  </a:lnTo>
                  <a:lnTo>
                    <a:pt x="1066" y="696"/>
                  </a:lnTo>
                  <a:lnTo>
                    <a:pt x="1135" y="651"/>
                  </a:lnTo>
                  <a:lnTo>
                    <a:pt x="1207" y="609"/>
                  </a:lnTo>
                  <a:lnTo>
                    <a:pt x="1280" y="571"/>
                  </a:lnTo>
                  <a:lnTo>
                    <a:pt x="1356" y="538"/>
                  </a:lnTo>
                  <a:lnTo>
                    <a:pt x="1434" y="509"/>
                  </a:lnTo>
                  <a:lnTo>
                    <a:pt x="1515" y="485"/>
                  </a:lnTo>
                  <a:lnTo>
                    <a:pt x="1597" y="466"/>
                  </a:lnTo>
                  <a:lnTo>
                    <a:pt x="1583" y="439"/>
                  </a:lnTo>
                  <a:lnTo>
                    <a:pt x="1743" y="0"/>
                  </a:lnTo>
                  <a:close/>
                </a:path>
              </a:pathLst>
            </a:custGeom>
            <a:solidFill>
              <a:srgbClr val="59627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Freeform 19"/>
            <p:cNvSpPr>
              <a:spLocks noEditPoints="1"/>
            </p:cNvSpPr>
            <p:nvPr/>
          </p:nvSpPr>
          <p:spPr bwMode="auto">
            <a:xfrm>
              <a:off x="4394640" y="3688545"/>
              <a:ext cx="601819" cy="608787"/>
            </a:xfrm>
            <a:custGeom>
              <a:avLst/>
              <a:gdLst>
                <a:gd name="T0" fmla="*/ 869 w 1902"/>
                <a:gd name="T1" fmla="*/ 565 h 1921"/>
                <a:gd name="T2" fmla="*/ 760 w 1902"/>
                <a:gd name="T3" fmla="*/ 606 h 1921"/>
                <a:gd name="T4" fmla="*/ 665 w 1902"/>
                <a:gd name="T5" fmla="*/ 676 h 1921"/>
                <a:gd name="T6" fmla="*/ 597 w 1902"/>
                <a:gd name="T7" fmla="*/ 767 h 1921"/>
                <a:gd name="T8" fmla="*/ 558 w 1902"/>
                <a:gd name="T9" fmla="*/ 872 h 1921"/>
                <a:gd name="T10" fmla="*/ 548 w 1902"/>
                <a:gd name="T11" fmla="*/ 984 h 1921"/>
                <a:gd name="T12" fmla="*/ 571 w 1902"/>
                <a:gd name="T13" fmla="*/ 1097 h 1921"/>
                <a:gd name="T14" fmla="*/ 628 w 1902"/>
                <a:gd name="T15" fmla="*/ 1203 h 1921"/>
                <a:gd name="T16" fmla="*/ 709 w 1902"/>
                <a:gd name="T17" fmla="*/ 1284 h 1921"/>
                <a:gd name="T18" fmla="*/ 809 w 1902"/>
                <a:gd name="T19" fmla="*/ 1338 h 1921"/>
                <a:gd name="T20" fmla="*/ 918 w 1902"/>
                <a:gd name="T21" fmla="*/ 1362 h 1921"/>
                <a:gd name="T22" fmla="*/ 1030 w 1902"/>
                <a:gd name="T23" fmla="*/ 1356 h 1921"/>
                <a:gd name="T24" fmla="*/ 1141 w 1902"/>
                <a:gd name="T25" fmla="*/ 1315 h 1921"/>
                <a:gd name="T26" fmla="*/ 1235 w 1902"/>
                <a:gd name="T27" fmla="*/ 1245 h 1921"/>
                <a:gd name="T28" fmla="*/ 1304 w 1902"/>
                <a:gd name="T29" fmla="*/ 1154 h 1921"/>
                <a:gd name="T30" fmla="*/ 1343 w 1902"/>
                <a:gd name="T31" fmla="*/ 1049 h 1921"/>
                <a:gd name="T32" fmla="*/ 1353 w 1902"/>
                <a:gd name="T33" fmla="*/ 937 h 1921"/>
                <a:gd name="T34" fmla="*/ 1330 w 1902"/>
                <a:gd name="T35" fmla="*/ 824 h 1921"/>
                <a:gd name="T36" fmla="*/ 1273 w 1902"/>
                <a:gd name="T37" fmla="*/ 719 h 1921"/>
                <a:gd name="T38" fmla="*/ 1191 w 1902"/>
                <a:gd name="T39" fmla="*/ 639 h 1921"/>
                <a:gd name="T40" fmla="*/ 1092 w 1902"/>
                <a:gd name="T41" fmla="*/ 583 h 1921"/>
                <a:gd name="T42" fmla="*/ 983 w 1902"/>
                <a:gd name="T43" fmla="*/ 559 h 1921"/>
                <a:gd name="T44" fmla="*/ 988 w 1902"/>
                <a:gd name="T45" fmla="*/ 0 h 1921"/>
                <a:gd name="T46" fmla="*/ 1257 w 1902"/>
                <a:gd name="T47" fmla="*/ 261 h 1921"/>
                <a:gd name="T48" fmla="*/ 1382 w 1902"/>
                <a:gd name="T49" fmla="*/ 329 h 1921"/>
                <a:gd name="T50" fmla="*/ 1596 w 1902"/>
                <a:gd name="T51" fmla="*/ 249 h 1921"/>
                <a:gd name="T52" fmla="*/ 1635 w 1902"/>
                <a:gd name="T53" fmla="*/ 621 h 1921"/>
                <a:gd name="T54" fmla="*/ 1687 w 1902"/>
                <a:gd name="T55" fmla="*/ 756 h 1921"/>
                <a:gd name="T56" fmla="*/ 1902 w 1902"/>
                <a:gd name="T57" fmla="*/ 831 h 1921"/>
                <a:gd name="T58" fmla="*/ 1693 w 1902"/>
                <a:gd name="T59" fmla="*/ 1141 h 1921"/>
                <a:gd name="T60" fmla="*/ 1646 w 1902"/>
                <a:gd name="T61" fmla="*/ 1276 h 1921"/>
                <a:gd name="T62" fmla="*/ 1763 w 1902"/>
                <a:gd name="T63" fmla="*/ 1473 h 1921"/>
                <a:gd name="T64" fmla="*/ 1403 w 1902"/>
                <a:gd name="T65" fmla="*/ 1576 h 1921"/>
                <a:gd name="T66" fmla="*/ 1312 w 1902"/>
                <a:gd name="T67" fmla="*/ 1634 h 1921"/>
                <a:gd name="T68" fmla="*/ 1214 w 1902"/>
                <a:gd name="T69" fmla="*/ 1678 h 1921"/>
                <a:gd name="T70" fmla="*/ 931 w 1902"/>
                <a:gd name="T71" fmla="*/ 1921 h 1921"/>
                <a:gd name="T72" fmla="*/ 830 w 1902"/>
                <a:gd name="T73" fmla="*/ 1716 h 1921"/>
                <a:gd name="T74" fmla="*/ 691 w 1902"/>
                <a:gd name="T75" fmla="*/ 1680 h 1921"/>
                <a:gd name="T76" fmla="*/ 318 w 1902"/>
                <a:gd name="T77" fmla="*/ 1685 h 1921"/>
                <a:gd name="T78" fmla="*/ 373 w 1902"/>
                <a:gd name="T79" fmla="*/ 1463 h 1921"/>
                <a:gd name="T80" fmla="*/ 289 w 1902"/>
                <a:gd name="T81" fmla="*/ 1346 h 1921"/>
                <a:gd name="T82" fmla="*/ 0 w 1902"/>
                <a:gd name="T83" fmla="*/ 1108 h 1921"/>
                <a:gd name="T84" fmla="*/ 186 w 1902"/>
                <a:gd name="T85" fmla="*/ 974 h 1921"/>
                <a:gd name="T86" fmla="*/ 197 w 1902"/>
                <a:gd name="T87" fmla="*/ 831 h 1921"/>
                <a:gd name="T88" fmla="*/ 127 w 1902"/>
                <a:gd name="T89" fmla="*/ 464 h 1921"/>
                <a:gd name="T90" fmla="*/ 355 w 1902"/>
                <a:gd name="T91" fmla="*/ 481 h 1921"/>
                <a:gd name="T92" fmla="*/ 457 w 1902"/>
                <a:gd name="T93" fmla="*/ 376 h 1921"/>
                <a:gd name="T94" fmla="*/ 639 w 1902"/>
                <a:gd name="T95" fmla="*/ 50 h 1921"/>
                <a:gd name="T96" fmla="*/ 805 w 1902"/>
                <a:gd name="T97" fmla="*/ 210 h 1921"/>
                <a:gd name="T98" fmla="*/ 947 w 1902"/>
                <a:gd name="T99" fmla="*/ 196 h 1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02" h="1921">
                  <a:moveTo>
                    <a:pt x="926" y="559"/>
                  </a:moveTo>
                  <a:lnTo>
                    <a:pt x="869" y="565"/>
                  </a:lnTo>
                  <a:lnTo>
                    <a:pt x="813" y="582"/>
                  </a:lnTo>
                  <a:lnTo>
                    <a:pt x="760" y="606"/>
                  </a:lnTo>
                  <a:lnTo>
                    <a:pt x="709" y="639"/>
                  </a:lnTo>
                  <a:lnTo>
                    <a:pt x="665" y="676"/>
                  </a:lnTo>
                  <a:lnTo>
                    <a:pt x="628" y="719"/>
                  </a:lnTo>
                  <a:lnTo>
                    <a:pt x="597" y="767"/>
                  </a:lnTo>
                  <a:lnTo>
                    <a:pt x="574" y="818"/>
                  </a:lnTo>
                  <a:lnTo>
                    <a:pt x="558" y="872"/>
                  </a:lnTo>
                  <a:lnTo>
                    <a:pt x="549" y="927"/>
                  </a:lnTo>
                  <a:lnTo>
                    <a:pt x="548" y="984"/>
                  </a:lnTo>
                  <a:lnTo>
                    <a:pt x="556" y="1041"/>
                  </a:lnTo>
                  <a:lnTo>
                    <a:pt x="571" y="1097"/>
                  </a:lnTo>
                  <a:lnTo>
                    <a:pt x="595" y="1152"/>
                  </a:lnTo>
                  <a:lnTo>
                    <a:pt x="628" y="1203"/>
                  </a:lnTo>
                  <a:lnTo>
                    <a:pt x="665" y="1247"/>
                  </a:lnTo>
                  <a:lnTo>
                    <a:pt x="709" y="1284"/>
                  </a:lnTo>
                  <a:lnTo>
                    <a:pt x="756" y="1313"/>
                  </a:lnTo>
                  <a:lnTo>
                    <a:pt x="809" y="1338"/>
                  </a:lnTo>
                  <a:lnTo>
                    <a:pt x="862" y="1354"/>
                  </a:lnTo>
                  <a:lnTo>
                    <a:pt x="918" y="1362"/>
                  </a:lnTo>
                  <a:lnTo>
                    <a:pt x="975" y="1362"/>
                  </a:lnTo>
                  <a:lnTo>
                    <a:pt x="1030" y="1356"/>
                  </a:lnTo>
                  <a:lnTo>
                    <a:pt x="1087" y="1339"/>
                  </a:lnTo>
                  <a:lnTo>
                    <a:pt x="1141" y="1315"/>
                  </a:lnTo>
                  <a:lnTo>
                    <a:pt x="1191" y="1284"/>
                  </a:lnTo>
                  <a:lnTo>
                    <a:pt x="1235" y="1245"/>
                  </a:lnTo>
                  <a:lnTo>
                    <a:pt x="1273" y="1203"/>
                  </a:lnTo>
                  <a:lnTo>
                    <a:pt x="1304" y="1154"/>
                  </a:lnTo>
                  <a:lnTo>
                    <a:pt x="1327" y="1103"/>
                  </a:lnTo>
                  <a:lnTo>
                    <a:pt x="1343" y="1049"/>
                  </a:lnTo>
                  <a:lnTo>
                    <a:pt x="1351" y="994"/>
                  </a:lnTo>
                  <a:lnTo>
                    <a:pt x="1353" y="937"/>
                  </a:lnTo>
                  <a:lnTo>
                    <a:pt x="1345" y="880"/>
                  </a:lnTo>
                  <a:lnTo>
                    <a:pt x="1330" y="824"/>
                  </a:lnTo>
                  <a:lnTo>
                    <a:pt x="1306" y="769"/>
                  </a:lnTo>
                  <a:lnTo>
                    <a:pt x="1273" y="719"/>
                  </a:lnTo>
                  <a:lnTo>
                    <a:pt x="1235" y="675"/>
                  </a:lnTo>
                  <a:lnTo>
                    <a:pt x="1191" y="639"/>
                  </a:lnTo>
                  <a:lnTo>
                    <a:pt x="1144" y="608"/>
                  </a:lnTo>
                  <a:lnTo>
                    <a:pt x="1092" y="583"/>
                  </a:lnTo>
                  <a:lnTo>
                    <a:pt x="1038" y="567"/>
                  </a:lnTo>
                  <a:lnTo>
                    <a:pt x="983" y="559"/>
                  </a:lnTo>
                  <a:lnTo>
                    <a:pt x="926" y="559"/>
                  </a:lnTo>
                  <a:close/>
                  <a:moveTo>
                    <a:pt x="988" y="0"/>
                  </a:moveTo>
                  <a:lnTo>
                    <a:pt x="1297" y="65"/>
                  </a:lnTo>
                  <a:lnTo>
                    <a:pt x="1257" y="261"/>
                  </a:lnTo>
                  <a:lnTo>
                    <a:pt x="1320" y="292"/>
                  </a:lnTo>
                  <a:lnTo>
                    <a:pt x="1382" y="329"/>
                  </a:lnTo>
                  <a:lnTo>
                    <a:pt x="1439" y="373"/>
                  </a:lnTo>
                  <a:lnTo>
                    <a:pt x="1596" y="249"/>
                  </a:lnTo>
                  <a:lnTo>
                    <a:pt x="1791" y="497"/>
                  </a:lnTo>
                  <a:lnTo>
                    <a:pt x="1635" y="621"/>
                  </a:lnTo>
                  <a:lnTo>
                    <a:pt x="1664" y="688"/>
                  </a:lnTo>
                  <a:lnTo>
                    <a:pt x="1687" y="756"/>
                  </a:lnTo>
                  <a:lnTo>
                    <a:pt x="1703" y="824"/>
                  </a:lnTo>
                  <a:lnTo>
                    <a:pt x="1902" y="831"/>
                  </a:lnTo>
                  <a:lnTo>
                    <a:pt x="1892" y="1147"/>
                  </a:lnTo>
                  <a:lnTo>
                    <a:pt x="1693" y="1141"/>
                  </a:lnTo>
                  <a:lnTo>
                    <a:pt x="1672" y="1209"/>
                  </a:lnTo>
                  <a:lnTo>
                    <a:pt x="1646" y="1276"/>
                  </a:lnTo>
                  <a:lnTo>
                    <a:pt x="1614" y="1341"/>
                  </a:lnTo>
                  <a:lnTo>
                    <a:pt x="1763" y="1473"/>
                  </a:lnTo>
                  <a:lnTo>
                    <a:pt x="1553" y="1709"/>
                  </a:lnTo>
                  <a:lnTo>
                    <a:pt x="1403" y="1576"/>
                  </a:lnTo>
                  <a:lnTo>
                    <a:pt x="1359" y="1607"/>
                  </a:lnTo>
                  <a:lnTo>
                    <a:pt x="1312" y="1634"/>
                  </a:lnTo>
                  <a:lnTo>
                    <a:pt x="1263" y="1657"/>
                  </a:lnTo>
                  <a:lnTo>
                    <a:pt x="1214" y="1678"/>
                  </a:lnTo>
                  <a:lnTo>
                    <a:pt x="1244" y="1876"/>
                  </a:lnTo>
                  <a:lnTo>
                    <a:pt x="931" y="1921"/>
                  </a:lnTo>
                  <a:lnTo>
                    <a:pt x="901" y="1724"/>
                  </a:lnTo>
                  <a:lnTo>
                    <a:pt x="830" y="1716"/>
                  </a:lnTo>
                  <a:lnTo>
                    <a:pt x="760" y="1701"/>
                  </a:lnTo>
                  <a:lnTo>
                    <a:pt x="691" y="1680"/>
                  </a:lnTo>
                  <a:lnTo>
                    <a:pt x="587" y="1849"/>
                  </a:lnTo>
                  <a:lnTo>
                    <a:pt x="318" y="1685"/>
                  </a:lnTo>
                  <a:lnTo>
                    <a:pt x="422" y="1514"/>
                  </a:lnTo>
                  <a:lnTo>
                    <a:pt x="373" y="1463"/>
                  </a:lnTo>
                  <a:lnTo>
                    <a:pt x="329" y="1406"/>
                  </a:lnTo>
                  <a:lnTo>
                    <a:pt x="289" y="1346"/>
                  </a:lnTo>
                  <a:lnTo>
                    <a:pt x="100" y="1408"/>
                  </a:lnTo>
                  <a:lnTo>
                    <a:pt x="0" y="1108"/>
                  </a:lnTo>
                  <a:lnTo>
                    <a:pt x="191" y="1046"/>
                  </a:lnTo>
                  <a:lnTo>
                    <a:pt x="186" y="974"/>
                  </a:lnTo>
                  <a:lnTo>
                    <a:pt x="188" y="901"/>
                  </a:lnTo>
                  <a:lnTo>
                    <a:pt x="197" y="831"/>
                  </a:lnTo>
                  <a:lnTo>
                    <a:pt x="12" y="756"/>
                  </a:lnTo>
                  <a:lnTo>
                    <a:pt x="127" y="464"/>
                  </a:lnTo>
                  <a:lnTo>
                    <a:pt x="313" y="538"/>
                  </a:lnTo>
                  <a:lnTo>
                    <a:pt x="355" y="481"/>
                  </a:lnTo>
                  <a:lnTo>
                    <a:pt x="403" y="427"/>
                  </a:lnTo>
                  <a:lnTo>
                    <a:pt x="457" y="376"/>
                  </a:lnTo>
                  <a:lnTo>
                    <a:pt x="362" y="200"/>
                  </a:lnTo>
                  <a:lnTo>
                    <a:pt x="639" y="50"/>
                  </a:lnTo>
                  <a:lnTo>
                    <a:pt x="734" y="226"/>
                  </a:lnTo>
                  <a:lnTo>
                    <a:pt x="805" y="210"/>
                  </a:lnTo>
                  <a:lnTo>
                    <a:pt x="875" y="200"/>
                  </a:lnTo>
                  <a:lnTo>
                    <a:pt x="947" y="196"/>
                  </a:lnTo>
                  <a:lnTo>
                    <a:pt x="988" y="0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38" name="Group 37"/>
            <p:cNvGrpSpPr/>
            <p:nvPr/>
          </p:nvGrpSpPr>
          <p:grpSpPr>
            <a:xfrm rot="1742241">
              <a:off x="4503324" y="3895991"/>
              <a:ext cx="132313" cy="653839"/>
              <a:chOff x="2585357" y="4267200"/>
              <a:chExt cx="169621" cy="838200"/>
            </a:xfrm>
          </p:grpSpPr>
          <p:sp>
            <p:nvSpPr>
              <p:cNvPr id="65" name="Rounded Rectangle 64"/>
              <p:cNvSpPr/>
              <p:nvPr/>
            </p:nvSpPr>
            <p:spPr>
              <a:xfrm>
                <a:off x="2585357" y="4267200"/>
                <a:ext cx="169621" cy="838200"/>
              </a:xfrm>
              <a:prstGeom prst="roundRect">
                <a:avLst>
                  <a:gd name="adj" fmla="val 50000"/>
                </a:avLst>
              </a:prstGeom>
              <a:solidFill>
                <a:srgbClr val="596273">
                  <a:lumMod val="75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2640430" y="4315522"/>
                <a:ext cx="59474" cy="59474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p:grpSp>
        <p:cxnSp>
          <p:nvCxnSpPr>
            <p:cNvPr id="39" name="Straight Connector 38"/>
            <p:cNvCxnSpPr/>
            <p:nvPr/>
          </p:nvCxnSpPr>
          <p:spPr>
            <a:xfrm flipV="1">
              <a:off x="5164365" y="2437485"/>
              <a:ext cx="1542310" cy="991707"/>
            </a:xfrm>
            <a:prstGeom prst="line">
              <a:avLst/>
            </a:prstGeom>
            <a:noFill/>
            <a:ln w="57150" cap="flat" cmpd="sng" algn="ctr">
              <a:solidFill>
                <a:sysClr val="window" lastClr="FFFFFF">
                  <a:lumMod val="85000"/>
                </a:sysClr>
              </a:solidFill>
              <a:prstDash val="soli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>
            <a:xfrm flipV="1">
              <a:off x="5405253" y="3266515"/>
              <a:ext cx="1761299" cy="697637"/>
            </a:xfrm>
            <a:prstGeom prst="line">
              <a:avLst/>
            </a:prstGeom>
            <a:noFill/>
            <a:ln w="57150" cap="flat" cmpd="sng" algn="ctr">
              <a:solidFill>
                <a:sysClr val="window" lastClr="FFFFFF">
                  <a:lumMod val="85000"/>
                </a:sysClr>
              </a:solidFill>
              <a:prstDash val="solid"/>
            </a:ln>
            <a:effectLst/>
          </p:spPr>
        </p:cxnSp>
        <p:sp>
          <p:nvSpPr>
            <p:cNvPr id="41" name="Freeform 24"/>
            <p:cNvSpPr>
              <a:spLocks noEditPoints="1"/>
            </p:cNvSpPr>
            <p:nvPr/>
          </p:nvSpPr>
          <p:spPr bwMode="auto">
            <a:xfrm>
              <a:off x="6328086" y="2249779"/>
              <a:ext cx="1203704" cy="1203701"/>
            </a:xfrm>
            <a:custGeom>
              <a:avLst/>
              <a:gdLst>
                <a:gd name="T0" fmla="*/ 1666 w 4617"/>
                <a:gd name="T1" fmla="*/ 3790 h 4617"/>
                <a:gd name="T2" fmla="*/ 2927 w 4617"/>
                <a:gd name="T3" fmla="*/ 3801 h 4617"/>
                <a:gd name="T4" fmla="*/ 2889 w 4617"/>
                <a:gd name="T5" fmla="*/ 2821 h 4617"/>
                <a:gd name="T6" fmla="*/ 2236 w 4617"/>
                <a:gd name="T7" fmla="*/ 3074 h 4617"/>
                <a:gd name="T8" fmla="*/ 2132 w 4617"/>
                <a:gd name="T9" fmla="*/ 1882 h 4617"/>
                <a:gd name="T10" fmla="*/ 1862 w 4617"/>
                <a:gd name="T11" fmla="*/ 2427 h 4617"/>
                <a:gd name="T12" fmla="*/ 2369 w 4617"/>
                <a:gd name="T13" fmla="*/ 2766 h 4617"/>
                <a:gd name="T14" fmla="*/ 2770 w 4617"/>
                <a:gd name="T15" fmla="*/ 2307 h 4617"/>
                <a:gd name="T16" fmla="*/ 2363 w 4617"/>
                <a:gd name="T17" fmla="*/ 1850 h 4617"/>
                <a:gd name="T18" fmla="*/ 2891 w 4617"/>
                <a:gd name="T19" fmla="*/ 1805 h 4617"/>
                <a:gd name="T20" fmla="*/ 3044 w 4617"/>
                <a:gd name="T21" fmla="*/ 2556 h 4617"/>
                <a:gd name="T22" fmla="*/ 3877 w 4617"/>
                <a:gd name="T23" fmla="*/ 1918 h 4617"/>
                <a:gd name="T24" fmla="*/ 3086 w 4617"/>
                <a:gd name="T25" fmla="*/ 894 h 4617"/>
                <a:gd name="T26" fmla="*/ 1678 w 4617"/>
                <a:gd name="T27" fmla="*/ 821 h 4617"/>
                <a:gd name="T28" fmla="*/ 821 w 4617"/>
                <a:gd name="T29" fmla="*/ 1678 h 4617"/>
                <a:gd name="T30" fmla="*/ 797 w 4617"/>
                <a:gd name="T31" fmla="*/ 2881 h 4617"/>
                <a:gd name="T32" fmla="*/ 1619 w 4617"/>
                <a:gd name="T33" fmla="*/ 1967 h 4617"/>
                <a:gd name="T34" fmla="*/ 2155 w 4617"/>
                <a:gd name="T35" fmla="*/ 1539 h 4617"/>
                <a:gd name="T36" fmla="*/ 2623 w 4617"/>
                <a:gd name="T37" fmla="*/ 411 h 4617"/>
                <a:gd name="T38" fmla="*/ 2952 w 4617"/>
                <a:gd name="T39" fmla="*/ 115 h 4617"/>
                <a:gd name="T40" fmla="*/ 3358 w 4617"/>
                <a:gd name="T41" fmla="*/ 337 h 4617"/>
                <a:gd name="T42" fmla="*/ 3491 w 4617"/>
                <a:gd name="T43" fmla="*/ 414 h 4617"/>
                <a:gd name="T44" fmla="*/ 3887 w 4617"/>
                <a:gd name="T45" fmla="*/ 653 h 4617"/>
                <a:gd name="T46" fmla="*/ 3722 w 4617"/>
                <a:gd name="T47" fmla="*/ 1003 h 4617"/>
                <a:gd name="T48" fmla="*/ 4308 w 4617"/>
                <a:gd name="T49" fmla="*/ 1154 h 4617"/>
                <a:gd name="T50" fmla="*/ 4146 w 4617"/>
                <a:gd name="T51" fmla="*/ 1738 h 4617"/>
                <a:gd name="T52" fmla="*/ 4530 w 4617"/>
                <a:gd name="T53" fmla="*/ 1770 h 4617"/>
                <a:gd name="T54" fmla="*/ 4564 w 4617"/>
                <a:gd name="T55" fmla="*/ 2236 h 4617"/>
                <a:gd name="T56" fmla="*/ 4231 w 4617"/>
                <a:gd name="T57" fmla="*/ 2385 h 4617"/>
                <a:gd name="T58" fmla="*/ 4530 w 4617"/>
                <a:gd name="T59" fmla="*/ 2925 h 4617"/>
                <a:gd name="T60" fmla="*/ 4011 w 4617"/>
                <a:gd name="T61" fmla="*/ 3203 h 4617"/>
                <a:gd name="T62" fmla="*/ 4241 w 4617"/>
                <a:gd name="T63" fmla="*/ 3501 h 4617"/>
                <a:gd name="T64" fmla="*/ 3954 w 4617"/>
                <a:gd name="T65" fmla="*/ 3849 h 4617"/>
                <a:gd name="T66" fmla="*/ 3614 w 4617"/>
                <a:gd name="T67" fmla="*/ 3723 h 4617"/>
                <a:gd name="T68" fmla="*/ 3480 w 4617"/>
                <a:gd name="T69" fmla="*/ 4295 h 4617"/>
                <a:gd name="T70" fmla="*/ 2879 w 4617"/>
                <a:gd name="T71" fmla="*/ 4146 h 4617"/>
                <a:gd name="T72" fmla="*/ 2867 w 4617"/>
                <a:gd name="T73" fmla="*/ 4539 h 4617"/>
                <a:gd name="T74" fmla="*/ 2385 w 4617"/>
                <a:gd name="T75" fmla="*/ 4232 h 4617"/>
                <a:gd name="T76" fmla="*/ 2232 w 4617"/>
                <a:gd name="T77" fmla="*/ 4232 h 4617"/>
                <a:gd name="T78" fmla="*/ 1731 w 4617"/>
                <a:gd name="T79" fmla="*/ 4540 h 4617"/>
                <a:gd name="T80" fmla="*/ 1627 w 4617"/>
                <a:gd name="T81" fmla="*/ 4106 h 4617"/>
                <a:gd name="T82" fmla="*/ 1137 w 4617"/>
                <a:gd name="T83" fmla="*/ 4295 h 4617"/>
                <a:gd name="T84" fmla="*/ 1003 w 4617"/>
                <a:gd name="T85" fmla="*/ 3723 h 4617"/>
                <a:gd name="T86" fmla="*/ 656 w 4617"/>
                <a:gd name="T87" fmla="*/ 3867 h 4617"/>
                <a:gd name="T88" fmla="*/ 396 w 4617"/>
                <a:gd name="T89" fmla="*/ 3499 h 4617"/>
                <a:gd name="T90" fmla="*/ 604 w 4617"/>
                <a:gd name="T91" fmla="*/ 3204 h 4617"/>
                <a:gd name="T92" fmla="*/ 115 w 4617"/>
                <a:gd name="T93" fmla="*/ 2953 h 4617"/>
                <a:gd name="T94" fmla="*/ 409 w 4617"/>
                <a:gd name="T95" fmla="*/ 2616 h 4617"/>
                <a:gd name="T96" fmla="*/ 15 w 4617"/>
                <a:gd name="T97" fmla="*/ 2264 h 4617"/>
                <a:gd name="T98" fmla="*/ 98 w 4617"/>
                <a:gd name="T99" fmla="*/ 1785 h 4617"/>
                <a:gd name="T100" fmla="*/ 471 w 4617"/>
                <a:gd name="T101" fmla="*/ 1736 h 4617"/>
                <a:gd name="T102" fmla="*/ 301 w 4617"/>
                <a:gd name="T103" fmla="*/ 1174 h 4617"/>
                <a:gd name="T104" fmla="*/ 817 w 4617"/>
                <a:gd name="T105" fmla="*/ 1091 h 4617"/>
                <a:gd name="T106" fmla="*/ 711 w 4617"/>
                <a:gd name="T107" fmla="*/ 656 h 4617"/>
                <a:gd name="T108" fmla="*/ 1280 w 4617"/>
                <a:gd name="T109" fmla="*/ 681 h 4617"/>
                <a:gd name="T110" fmla="*/ 1247 w 4617"/>
                <a:gd name="T111" fmla="*/ 320 h 4617"/>
                <a:gd name="T112" fmla="*/ 1657 w 4617"/>
                <a:gd name="T113" fmla="*/ 133 h 4617"/>
                <a:gd name="T114" fmla="*/ 1885 w 4617"/>
                <a:gd name="T115" fmla="*/ 432 h 4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17" h="4617">
                  <a:moveTo>
                    <a:pt x="1733" y="2816"/>
                  </a:moveTo>
                  <a:lnTo>
                    <a:pt x="1726" y="2822"/>
                  </a:lnTo>
                  <a:lnTo>
                    <a:pt x="1719" y="2826"/>
                  </a:lnTo>
                  <a:lnTo>
                    <a:pt x="993" y="3246"/>
                  </a:lnTo>
                  <a:lnTo>
                    <a:pt x="1061" y="3334"/>
                  </a:lnTo>
                  <a:lnTo>
                    <a:pt x="1133" y="3417"/>
                  </a:lnTo>
                  <a:lnTo>
                    <a:pt x="1212" y="3494"/>
                  </a:lnTo>
                  <a:lnTo>
                    <a:pt x="1294" y="3565"/>
                  </a:lnTo>
                  <a:lnTo>
                    <a:pt x="1381" y="3631"/>
                  </a:lnTo>
                  <a:lnTo>
                    <a:pt x="1473" y="3691"/>
                  </a:lnTo>
                  <a:lnTo>
                    <a:pt x="1568" y="3744"/>
                  </a:lnTo>
                  <a:lnTo>
                    <a:pt x="1666" y="3790"/>
                  </a:lnTo>
                  <a:lnTo>
                    <a:pt x="1768" y="3831"/>
                  </a:lnTo>
                  <a:lnTo>
                    <a:pt x="1872" y="3864"/>
                  </a:lnTo>
                  <a:lnTo>
                    <a:pt x="1980" y="3891"/>
                  </a:lnTo>
                  <a:lnTo>
                    <a:pt x="2087" y="3909"/>
                  </a:lnTo>
                  <a:lnTo>
                    <a:pt x="2198" y="3922"/>
                  </a:lnTo>
                  <a:lnTo>
                    <a:pt x="2310" y="3924"/>
                  </a:lnTo>
                  <a:lnTo>
                    <a:pt x="2416" y="3922"/>
                  </a:lnTo>
                  <a:lnTo>
                    <a:pt x="2521" y="3910"/>
                  </a:lnTo>
                  <a:lnTo>
                    <a:pt x="2625" y="3894"/>
                  </a:lnTo>
                  <a:lnTo>
                    <a:pt x="2727" y="3870"/>
                  </a:lnTo>
                  <a:lnTo>
                    <a:pt x="2828" y="3839"/>
                  </a:lnTo>
                  <a:lnTo>
                    <a:pt x="2927" y="3801"/>
                  </a:lnTo>
                  <a:lnTo>
                    <a:pt x="3022" y="3758"/>
                  </a:lnTo>
                  <a:lnTo>
                    <a:pt x="3116" y="3708"/>
                  </a:lnTo>
                  <a:lnTo>
                    <a:pt x="3203" y="3654"/>
                  </a:lnTo>
                  <a:lnTo>
                    <a:pt x="3285" y="3596"/>
                  </a:lnTo>
                  <a:lnTo>
                    <a:pt x="3362" y="3533"/>
                  </a:lnTo>
                  <a:lnTo>
                    <a:pt x="3435" y="3467"/>
                  </a:lnTo>
                  <a:lnTo>
                    <a:pt x="3502" y="3396"/>
                  </a:lnTo>
                  <a:lnTo>
                    <a:pt x="3565" y="3323"/>
                  </a:lnTo>
                  <a:lnTo>
                    <a:pt x="3624" y="3244"/>
                  </a:lnTo>
                  <a:lnTo>
                    <a:pt x="2898" y="2826"/>
                  </a:lnTo>
                  <a:lnTo>
                    <a:pt x="2893" y="2823"/>
                  </a:lnTo>
                  <a:lnTo>
                    <a:pt x="2889" y="2821"/>
                  </a:lnTo>
                  <a:lnTo>
                    <a:pt x="2885" y="2818"/>
                  </a:lnTo>
                  <a:lnTo>
                    <a:pt x="2843" y="2863"/>
                  </a:lnTo>
                  <a:lnTo>
                    <a:pt x="2797" y="2903"/>
                  </a:lnTo>
                  <a:lnTo>
                    <a:pt x="2746" y="2941"/>
                  </a:lnTo>
                  <a:lnTo>
                    <a:pt x="2693" y="2974"/>
                  </a:lnTo>
                  <a:lnTo>
                    <a:pt x="2633" y="3005"/>
                  </a:lnTo>
                  <a:lnTo>
                    <a:pt x="2572" y="3032"/>
                  </a:lnTo>
                  <a:lnTo>
                    <a:pt x="2507" y="3051"/>
                  </a:lnTo>
                  <a:lnTo>
                    <a:pt x="2443" y="3067"/>
                  </a:lnTo>
                  <a:lnTo>
                    <a:pt x="2376" y="3075"/>
                  </a:lnTo>
                  <a:lnTo>
                    <a:pt x="2310" y="3078"/>
                  </a:lnTo>
                  <a:lnTo>
                    <a:pt x="2236" y="3074"/>
                  </a:lnTo>
                  <a:lnTo>
                    <a:pt x="2163" y="3064"/>
                  </a:lnTo>
                  <a:lnTo>
                    <a:pt x="2093" y="3046"/>
                  </a:lnTo>
                  <a:lnTo>
                    <a:pt x="2024" y="3023"/>
                  </a:lnTo>
                  <a:lnTo>
                    <a:pt x="1960" y="2993"/>
                  </a:lnTo>
                  <a:lnTo>
                    <a:pt x="1897" y="2956"/>
                  </a:lnTo>
                  <a:lnTo>
                    <a:pt x="1838" y="2916"/>
                  </a:lnTo>
                  <a:lnTo>
                    <a:pt x="1784" y="2868"/>
                  </a:lnTo>
                  <a:lnTo>
                    <a:pt x="1733" y="2816"/>
                  </a:lnTo>
                  <a:close/>
                  <a:moveTo>
                    <a:pt x="2307" y="1847"/>
                  </a:moveTo>
                  <a:lnTo>
                    <a:pt x="2248" y="1851"/>
                  </a:lnTo>
                  <a:lnTo>
                    <a:pt x="2190" y="1862"/>
                  </a:lnTo>
                  <a:lnTo>
                    <a:pt x="2132" y="1882"/>
                  </a:lnTo>
                  <a:lnTo>
                    <a:pt x="2078" y="1908"/>
                  </a:lnTo>
                  <a:lnTo>
                    <a:pt x="2034" y="1938"/>
                  </a:lnTo>
                  <a:lnTo>
                    <a:pt x="1994" y="1970"/>
                  </a:lnTo>
                  <a:lnTo>
                    <a:pt x="1959" y="2008"/>
                  </a:lnTo>
                  <a:lnTo>
                    <a:pt x="1927" y="2048"/>
                  </a:lnTo>
                  <a:lnTo>
                    <a:pt x="1900" y="2092"/>
                  </a:lnTo>
                  <a:lnTo>
                    <a:pt x="1879" y="2139"/>
                  </a:lnTo>
                  <a:lnTo>
                    <a:pt x="1862" y="2190"/>
                  </a:lnTo>
                  <a:lnTo>
                    <a:pt x="1851" y="2248"/>
                  </a:lnTo>
                  <a:lnTo>
                    <a:pt x="1847" y="2309"/>
                  </a:lnTo>
                  <a:lnTo>
                    <a:pt x="1851" y="2369"/>
                  </a:lnTo>
                  <a:lnTo>
                    <a:pt x="1862" y="2427"/>
                  </a:lnTo>
                  <a:lnTo>
                    <a:pt x="1882" y="2485"/>
                  </a:lnTo>
                  <a:lnTo>
                    <a:pt x="1908" y="2539"/>
                  </a:lnTo>
                  <a:lnTo>
                    <a:pt x="1939" y="2584"/>
                  </a:lnTo>
                  <a:lnTo>
                    <a:pt x="1974" y="2626"/>
                  </a:lnTo>
                  <a:lnTo>
                    <a:pt x="2012" y="2662"/>
                  </a:lnTo>
                  <a:lnTo>
                    <a:pt x="2055" y="2695"/>
                  </a:lnTo>
                  <a:lnTo>
                    <a:pt x="2101" y="2721"/>
                  </a:lnTo>
                  <a:lnTo>
                    <a:pt x="2150" y="2742"/>
                  </a:lnTo>
                  <a:lnTo>
                    <a:pt x="2202" y="2758"/>
                  </a:lnTo>
                  <a:lnTo>
                    <a:pt x="2254" y="2767"/>
                  </a:lnTo>
                  <a:lnTo>
                    <a:pt x="2309" y="2770"/>
                  </a:lnTo>
                  <a:lnTo>
                    <a:pt x="2369" y="2766"/>
                  </a:lnTo>
                  <a:lnTo>
                    <a:pt x="2427" y="2755"/>
                  </a:lnTo>
                  <a:lnTo>
                    <a:pt x="2485" y="2735"/>
                  </a:lnTo>
                  <a:lnTo>
                    <a:pt x="2539" y="2709"/>
                  </a:lnTo>
                  <a:lnTo>
                    <a:pt x="2583" y="2679"/>
                  </a:lnTo>
                  <a:lnTo>
                    <a:pt x="2623" y="2647"/>
                  </a:lnTo>
                  <a:lnTo>
                    <a:pt x="2658" y="2609"/>
                  </a:lnTo>
                  <a:lnTo>
                    <a:pt x="2690" y="2569"/>
                  </a:lnTo>
                  <a:lnTo>
                    <a:pt x="2717" y="2525"/>
                  </a:lnTo>
                  <a:lnTo>
                    <a:pt x="2738" y="2478"/>
                  </a:lnTo>
                  <a:lnTo>
                    <a:pt x="2755" y="2427"/>
                  </a:lnTo>
                  <a:lnTo>
                    <a:pt x="2766" y="2369"/>
                  </a:lnTo>
                  <a:lnTo>
                    <a:pt x="2770" y="2307"/>
                  </a:lnTo>
                  <a:lnTo>
                    <a:pt x="2766" y="2248"/>
                  </a:lnTo>
                  <a:lnTo>
                    <a:pt x="2755" y="2190"/>
                  </a:lnTo>
                  <a:lnTo>
                    <a:pt x="2735" y="2132"/>
                  </a:lnTo>
                  <a:lnTo>
                    <a:pt x="2709" y="2078"/>
                  </a:lnTo>
                  <a:lnTo>
                    <a:pt x="2678" y="2033"/>
                  </a:lnTo>
                  <a:lnTo>
                    <a:pt x="2643" y="1991"/>
                  </a:lnTo>
                  <a:lnTo>
                    <a:pt x="2605" y="1955"/>
                  </a:lnTo>
                  <a:lnTo>
                    <a:pt x="2562" y="1922"/>
                  </a:lnTo>
                  <a:lnTo>
                    <a:pt x="2516" y="1896"/>
                  </a:lnTo>
                  <a:lnTo>
                    <a:pt x="2467" y="1875"/>
                  </a:lnTo>
                  <a:lnTo>
                    <a:pt x="2415" y="1859"/>
                  </a:lnTo>
                  <a:lnTo>
                    <a:pt x="2363" y="1850"/>
                  </a:lnTo>
                  <a:lnTo>
                    <a:pt x="2307" y="1847"/>
                  </a:lnTo>
                  <a:close/>
                  <a:moveTo>
                    <a:pt x="2462" y="701"/>
                  </a:moveTo>
                  <a:lnTo>
                    <a:pt x="2462" y="1539"/>
                  </a:lnTo>
                  <a:lnTo>
                    <a:pt x="2462" y="1547"/>
                  </a:lnTo>
                  <a:lnTo>
                    <a:pt x="2461" y="1556"/>
                  </a:lnTo>
                  <a:lnTo>
                    <a:pt x="2531" y="1574"/>
                  </a:lnTo>
                  <a:lnTo>
                    <a:pt x="2600" y="1598"/>
                  </a:lnTo>
                  <a:lnTo>
                    <a:pt x="2664" y="1629"/>
                  </a:lnTo>
                  <a:lnTo>
                    <a:pt x="2727" y="1664"/>
                  </a:lnTo>
                  <a:lnTo>
                    <a:pt x="2786" y="1705"/>
                  </a:lnTo>
                  <a:lnTo>
                    <a:pt x="2840" y="1753"/>
                  </a:lnTo>
                  <a:lnTo>
                    <a:pt x="2891" y="1805"/>
                  </a:lnTo>
                  <a:lnTo>
                    <a:pt x="2935" y="1862"/>
                  </a:lnTo>
                  <a:lnTo>
                    <a:pt x="2974" y="1924"/>
                  </a:lnTo>
                  <a:lnTo>
                    <a:pt x="3009" y="1992"/>
                  </a:lnTo>
                  <a:lnTo>
                    <a:pt x="3037" y="2062"/>
                  </a:lnTo>
                  <a:lnTo>
                    <a:pt x="3058" y="2135"/>
                  </a:lnTo>
                  <a:lnTo>
                    <a:pt x="3072" y="2208"/>
                  </a:lnTo>
                  <a:lnTo>
                    <a:pt x="3078" y="2283"/>
                  </a:lnTo>
                  <a:lnTo>
                    <a:pt x="3077" y="2357"/>
                  </a:lnTo>
                  <a:lnTo>
                    <a:pt x="3068" y="2433"/>
                  </a:lnTo>
                  <a:lnTo>
                    <a:pt x="3051" y="2507"/>
                  </a:lnTo>
                  <a:lnTo>
                    <a:pt x="3037" y="2553"/>
                  </a:lnTo>
                  <a:lnTo>
                    <a:pt x="3044" y="2556"/>
                  </a:lnTo>
                  <a:lnTo>
                    <a:pt x="3051" y="2560"/>
                  </a:lnTo>
                  <a:lnTo>
                    <a:pt x="3778" y="2979"/>
                  </a:lnTo>
                  <a:lnTo>
                    <a:pt x="3818" y="2879"/>
                  </a:lnTo>
                  <a:lnTo>
                    <a:pt x="3853" y="2777"/>
                  </a:lnTo>
                  <a:lnTo>
                    <a:pt x="3881" y="2672"/>
                  </a:lnTo>
                  <a:lnTo>
                    <a:pt x="3902" y="2567"/>
                  </a:lnTo>
                  <a:lnTo>
                    <a:pt x="3916" y="2460"/>
                  </a:lnTo>
                  <a:lnTo>
                    <a:pt x="3923" y="2352"/>
                  </a:lnTo>
                  <a:lnTo>
                    <a:pt x="3923" y="2243"/>
                  </a:lnTo>
                  <a:lnTo>
                    <a:pt x="3915" y="2135"/>
                  </a:lnTo>
                  <a:lnTo>
                    <a:pt x="3899" y="2026"/>
                  </a:lnTo>
                  <a:lnTo>
                    <a:pt x="3877" y="1918"/>
                  </a:lnTo>
                  <a:lnTo>
                    <a:pt x="3846" y="1812"/>
                  </a:lnTo>
                  <a:lnTo>
                    <a:pt x="3808" y="1705"/>
                  </a:lnTo>
                  <a:lnTo>
                    <a:pt x="3762" y="1602"/>
                  </a:lnTo>
                  <a:lnTo>
                    <a:pt x="3708" y="1501"/>
                  </a:lnTo>
                  <a:lnTo>
                    <a:pt x="3649" y="1406"/>
                  </a:lnTo>
                  <a:lnTo>
                    <a:pt x="3583" y="1317"/>
                  </a:lnTo>
                  <a:lnTo>
                    <a:pt x="3513" y="1231"/>
                  </a:lnTo>
                  <a:lnTo>
                    <a:pt x="3438" y="1153"/>
                  </a:lnTo>
                  <a:lnTo>
                    <a:pt x="3356" y="1079"/>
                  </a:lnTo>
                  <a:lnTo>
                    <a:pt x="3270" y="1012"/>
                  </a:lnTo>
                  <a:lnTo>
                    <a:pt x="3180" y="950"/>
                  </a:lnTo>
                  <a:lnTo>
                    <a:pt x="3086" y="894"/>
                  </a:lnTo>
                  <a:lnTo>
                    <a:pt x="2990" y="845"/>
                  </a:lnTo>
                  <a:lnTo>
                    <a:pt x="2889" y="802"/>
                  </a:lnTo>
                  <a:lnTo>
                    <a:pt x="2786" y="765"/>
                  </a:lnTo>
                  <a:lnTo>
                    <a:pt x="2681" y="737"/>
                  </a:lnTo>
                  <a:lnTo>
                    <a:pt x="2573" y="715"/>
                  </a:lnTo>
                  <a:lnTo>
                    <a:pt x="2462" y="701"/>
                  </a:lnTo>
                  <a:close/>
                  <a:moveTo>
                    <a:pt x="2155" y="701"/>
                  </a:moveTo>
                  <a:lnTo>
                    <a:pt x="2057" y="712"/>
                  </a:lnTo>
                  <a:lnTo>
                    <a:pt x="1960" y="730"/>
                  </a:lnTo>
                  <a:lnTo>
                    <a:pt x="1865" y="756"/>
                  </a:lnTo>
                  <a:lnTo>
                    <a:pt x="1770" y="785"/>
                  </a:lnTo>
                  <a:lnTo>
                    <a:pt x="1678" y="821"/>
                  </a:lnTo>
                  <a:lnTo>
                    <a:pt x="1588" y="862"/>
                  </a:lnTo>
                  <a:lnTo>
                    <a:pt x="1501" y="909"/>
                  </a:lnTo>
                  <a:lnTo>
                    <a:pt x="1409" y="967"/>
                  </a:lnTo>
                  <a:lnTo>
                    <a:pt x="1322" y="1028"/>
                  </a:lnTo>
                  <a:lnTo>
                    <a:pt x="1240" y="1097"/>
                  </a:lnTo>
                  <a:lnTo>
                    <a:pt x="1163" y="1168"/>
                  </a:lnTo>
                  <a:lnTo>
                    <a:pt x="1093" y="1244"/>
                  </a:lnTo>
                  <a:lnTo>
                    <a:pt x="1027" y="1325"/>
                  </a:lnTo>
                  <a:lnTo>
                    <a:pt x="967" y="1409"/>
                  </a:lnTo>
                  <a:lnTo>
                    <a:pt x="912" y="1496"/>
                  </a:lnTo>
                  <a:lnTo>
                    <a:pt x="865" y="1585"/>
                  </a:lnTo>
                  <a:lnTo>
                    <a:pt x="821" y="1678"/>
                  </a:lnTo>
                  <a:lnTo>
                    <a:pt x="785" y="1773"/>
                  </a:lnTo>
                  <a:lnTo>
                    <a:pt x="754" y="1869"/>
                  </a:lnTo>
                  <a:lnTo>
                    <a:pt x="730" y="1969"/>
                  </a:lnTo>
                  <a:lnTo>
                    <a:pt x="712" y="2068"/>
                  </a:lnTo>
                  <a:lnTo>
                    <a:pt x="700" y="2170"/>
                  </a:lnTo>
                  <a:lnTo>
                    <a:pt x="694" y="2271"/>
                  </a:lnTo>
                  <a:lnTo>
                    <a:pt x="694" y="2373"/>
                  </a:lnTo>
                  <a:lnTo>
                    <a:pt x="702" y="2476"/>
                  </a:lnTo>
                  <a:lnTo>
                    <a:pt x="715" y="2579"/>
                  </a:lnTo>
                  <a:lnTo>
                    <a:pt x="736" y="2681"/>
                  </a:lnTo>
                  <a:lnTo>
                    <a:pt x="764" y="2781"/>
                  </a:lnTo>
                  <a:lnTo>
                    <a:pt x="797" y="2881"/>
                  </a:lnTo>
                  <a:lnTo>
                    <a:pt x="838" y="2979"/>
                  </a:lnTo>
                  <a:lnTo>
                    <a:pt x="1566" y="2560"/>
                  </a:lnTo>
                  <a:lnTo>
                    <a:pt x="1573" y="2556"/>
                  </a:lnTo>
                  <a:lnTo>
                    <a:pt x="1578" y="2553"/>
                  </a:lnTo>
                  <a:lnTo>
                    <a:pt x="1559" y="2482"/>
                  </a:lnTo>
                  <a:lnTo>
                    <a:pt x="1545" y="2408"/>
                  </a:lnTo>
                  <a:lnTo>
                    <a:pt x="1539" y="2334"/>
                  </a:lnTo>
                  <a:lnTo>
                    <a:pt x="1540" y="2260"/>
                  </a:lnTo>
                  <a:lnTo>
                    <a:pt x="1549" y="2184"/>
                  </a:lnTo>
                  <a:lnTo>
                    <a:pt x="1566" y="2110"/>
                  </a:lnTo>
                  <a:lnTo>
                    <a:pt x="1589" y="2037"/>
                  </a:lnTo>
                  <a:lnTo>
                    <a:pt x="1619" y="1967"/>
                  </a:lnTo>
                  <a:lnTo>
                    <a:pt x="1655" y="1901"/>
                  </a:lnTo>
                  <a:lnTo>
                    <a:pt x="1698" y="1840"/>
                  </a:lnTo>
                  <a:lnTo>
                    <a:pt x="1746" y="1782"/>
                  </a:lnTo>
                  <a:lnTo>
                    <a:pt x="1801" y="1731"/>
                  </a:lnTo>
                  <a:lnTo>
                    <a:pt x="1859" y="1683"/>
                  </a:lnTo>
                  <a:lnTo>
                    <a:pt x="1924" y="1643"/>
                  </a:lnTo>
                  <a:lnTo>
                    <a:pt x="1980" y="1613"/>
                  </a:lnTo>
                  <a:lnTo>
                    <a:pt x="2037" y="1589"/>
                  </a:lnTo>
                  <a:lnTo>
                    <a:pt x="2096" y="1571"/>
                  </a:lnTo>
                  <a:lnTo>
                    <a:pt x="2156" y="1556"/>
                  </a:lnTo>
                  <a:lnTo>
                    <a:pt x="2155" y="1547"/>
                  </a:lnTo>
                  <a:lnTo>
                    <a:pt x="2155" y="1539"/>
                  </a:lnTo>
                  <a:lnTo>
                    <a:pt x="2155" y="701"/>
                  </a:lnTo>
                  <a:close/>
                  <a:moveTo>
                    <a:pt x="2309" y="0"/>
                  </a:moveTo>
                  <a:lnTo>
                    <a:pt x="2332" y="4"/>
                  </a:lnTo>
                  <a:lnTo>
                    <a:pt x="2353" y="15"/>
                  </a:lnTo>
                  <a:lnTo>
                    <a:pt x="2370" y="32"/>
                  </a:lnTo>
                  <a:lnTo>
                    <a:pt x="2381" y="53"/>
                  </a:lnTo>
                  <a:lnTo>
                    <a:pt x="2385" y="77"/>
                  </a:lnTo>
                  <a:lnTo>
                    <a:pt x="2385" y="376"/>
                  </a:lnTo>
                  <a:lnTo>
                    <a:pt x="2394" y="382"/>
                  </a:lnTo>
                  <a:lnTo>
                    <a:pt x="2402" y="388"/>
                  </a:lnTo>
                  <a:lnTo>
                    <a:pt x="2513" y="396"/>
                  </a:lnTo>
                  <a:lnTo>
                    <a:pt x="2623" y="411"/>
                  </a:lnTo>
                  <a:lnTo>
                    <a:pt x="2732" y="432"/>
                  </a:lnTo>
                  <a:lnTo>
                    <a:pt x="2732" y="431"/>
                  </a:lnTo>
                  <a:lnTo>
                    <a:pt x="2812" y="133"/>
                  </a:lnTo>
                  <a:lnTo>
                    <a:pt x="2819" y="115"/>
                  </a:lnTo>
                  <a:lnTo>
                    <a:pt x="2832" y="98"/>
                  </a:lnTo>
                  <a:lnTo>
                    <a:pt x="2847" y="87"/>
                  </a:lnTo>
                  <a:lnTo>
                    <a:pt x="2865" y="78"/>
                  </a:lnTo>
                  <a:lnTo>
                    <a:pt x="2886" y="77"/>
                  </a:lnTo>
                  <a:lnTo>
                    <a:pt x="2906" y="78"/>
                  </a:lnTo>
                  <a:lnTo>
                    <a:pt x="2925" y="87"/>
                  </a:lnTo>
                  <a:lnTo>
                    <a:pt x="2941" y="99"/>
                  </a:lnTo>
                  <a:lnTo>
                    <a:pt x="2952" y="115"/>
                  </a:lnTo>
                  <a:lnTo>
                    <a:pt x="2960" y="133"/>
                  </a:lnTo>
                  <a:lnTo>
                    <a:pt x="2963" y="153"/>
                  </a:lnTo>
                  <a:lnTo>
                    <a:pt x="2960" y="173"/>
                  </a:lnTo>
                  <a:lnTo>
                    <a:pt x="2881" y="470"/>
                  </a:lnTo>
                  <a:lnTo>
                    <a:pt x="2881" y="471"/>
                  </a:lnTo>
                  <a:lnTo>
                    <a:pt x="2879" y="473"/>
                  </a:lnTo>
                  <a:lnTo>
                    <a:pt x="2990" y="511"/>
                  </a:lnTo>
                  <a:lnTo>
                    <a:pt x="3098" y="555"/>
                  </a:lnTo>
                  <a:lnTo>
                    <a:pt x="3203" y="606"/>
                  </a:lnTo>
                  <a:lnTo>
                    <a:pt x="3204" y="606"/>
                  </a:lnTo>
                  <a:lnTo>
                    <a:pt x="3204" y="604"/>
                  </a:lnTo>
                  <a:lnTo>
                    <a:pt x="3358" y="337"/>
                  </a:lnTo>
                  <a:lnTo>
                    <a:pt x="3370" y="320"/>
                  </a:lnTo>
                  <a:lnTo>
                    <a:pt x="3386" y="309"/>
                  </a:lnTo>
                  <a:lnTo>
                    <a:pt x="3404" y="302"/>
                  </a:lnTo>
                  <a:lnTo>
                    <a:pt x="3424" y="299"/>
                  </a:lnTo>
                  <a:lnTo>
                    <a:pt x="3443" y="301"/>
                  </a:lnTo>
                  <a:lnTo>
                    <a:pt x="3463" y="309"/>
                  </a:lnTo>
                  <a:lnTo>
                    <a:pt x="3480" y="322"/>
                  </a:lnTo>
                  <a:lnTo>
                    <a:pt x="3491" y="337"/>
                  </a:lnTo>
                  <a:lnTo>
                    <a:pt x="3499" y="357"/>
                  </a:lnTo>
                  <a:lnTo>
                    <a:pt x="3502" y="375"/>
                  </a:lnTo>
                  <a:lnTo>
                    <a:pt x="3499" y="396"/>
                  </a:lnTo>
                  <a:lnTo>
                    <a:pt x="3491" y="414"/>
                  </a:lnTo>
                  <a:lnTo>
                    <a:pt x="3337" y="681"/>
                  </a:lnTo>
                  <a:lnTo>
                    <a:pt x="3337" y="681"/>
                  </a:lnTo>
                  <a:lnTo>
                    <a:pt x="3335" y="683"/>
                  </a:lnTo>
                  <a:lnTo>
                    <a:pt x="3432" y="747"/>
                  </a:lnTo>
                  <a:lnTo>
                    <a:pt x="3524" y="818"/>
                  </a:lnTo>
                  <a:lnTo>
                    <a:pt x="3612" y="895"/>
                  </a:lnTo>
                  <a:lnTo>
                    <a:pt x="3614" y="894"/>
                  </a:lnTo>
                  <a:lnTo>
                    <a:pt x="3614" y="894"/>
                  </a:lnTo>
                  <a:lnTo>
                    <a:pt x="3832" y="676"/>
                  </a:lnTo>
                  <a:lnTo>
                    <a:pt x="3849" y="663"/>
                  </a:lnTo>
                  <a:lnTo>
                    <a:pt x="3867" y="656"/>
                  </a:lnTo>
                  <a:lnTo>
                    <a:pt x="3887" y="653"/>
                  </a:lnTo>
                  <a:lnTo>
                    <a:pt x="3906" y="656"/>
                  </a:lnTo>
                  <a:lnTo>
                    <a:pt x="3924" y="663"/>
                  </a:lnTo>
                  <a:lnTo>
                    <a:pt x="3941" y="676"/>
                  </a:lnTo>
                  <a:lnTo>
                    <a:pt x="3954" y="693"/>
                  </a:lnTo>
                  <a:lnTo>
                    <a:pt x="3961" y="711"/>
                  </a:lnTo>
                  <a:lnTo>
                    <a:pt x="3964" y="730"/>
                  </a:lnTo>
                  <a:lnTo>
                    <a:pt x="3961" y="750"/>
                  </a:lnTo>
                  <a:lnTo>
                    <a:pt x="3954" y="768"/>
                  </a:lnTo>
                  <a:lnTo>
                    <a:pt x="3941" y="785"/>
                  </a:lnTo>
                  <a:lnTo>
                    <a:pt x="3723" y="1003"/>
                  </a:lnTo>
                  <a:lnTo>
                    <a:pt x="3723" y="1003"/>
                  </a:lnTo>
                  <a:lnTo>
                    <a:pt x="3722" y="1003"/>
                  </a:lnTo>
                  <a:lnTo>
                    <a:pt x="3797" y="1091"/>
                  </a:lnTo>
                  <a:lnTo>
                    <a:pt x="3868" y="1184"/>
                  </a:lnTo>
                  <a:lnTo>
                    <a:pt x="3934" y="1282"/>
                  </a:lnTo>
                  <a:lnTo>
                    <a:pt x="3934" y="1280"/>
                  </a:lnTo>
                  <a:lnTo>
                    <a:pt x="3936" y="1280"/>
                  </a:lnTo>
                  <a:lnTo>
                    <a:pt x="4203" y="1126"/>
                  </a:lnTo>
                  <a:lnTo>
                    <a:pt x="4221" y="1118"/>
                  </a:lnTo>
                  <a:lnTo>
                    <a:pt x="4241" y="1115"/>
                  </a:lnTo>
                  <a:lnTo>
                    <a:pt x="4260" y="1118"/>
                  </a:lnTo>
                  <a:lnTo>
                    <a:pt x="4278" y="1126"/>
                  </a:lnTo>
                  <a:lnTo>
                    <a:pt x="4295" y="1137"/>
                  </a:lnTo>
                  <a:lnTo>
                    <a:pt x="4308" y="1154"/>
                  </a:lnTo>
                  <a:lnTo>
                    <a:pt x="4316" y="1174"/>
                  </a:lnTo>
                  <a:lnTo>
                    <a:pt x="4318" y="1193"/>
                  </a:lnTo>
                  <a:lnTo>
                    <a:pt x="4315" y="1213"/>
                  </a:lnTo>
                  <a:lnTo>
                    <a:pt x="4308" y="1231"/>
                  </a:lnTo>
                  <a:lnTo>
                    <a:pt x="4297" y="1247"/>
                  </a:lnTo>
                  <a:lnTo>
                    <a:pt x="4280" y="1259"/>
                  </a:lnTo>
                  <a:lnTo>
                    <a:pt x="4013" y="1413"/>
                  </a:lnTo>
                  <a:lnTo>
                    <a:pt x="4013" y="1413"/>
                  </a:lnTo>
                  <a:lnTo>
                    <a:pt x="4011" y="1414"/>
                  </a:lnTo>
                  <a:lnTo>
                    <a:pt x="4063" y="1519"/>
                  </a:lnTo>
                  <a:lnTo>
                    <a:pt x="4108" y="1629"/>
                  </a:lnTo>
                  <a:lnTo>
                    <a:pt x="4146" y="1738"/>
                  </a:lnTo>
                  <a:lnTo>
                    <a:pt x="4146" y="1736"/>
                  </a:lnTo>
                  <a:lnTo>
                    <a:pt x="4147" y="1736"/>
                  </a:lnTo>
                  <a:lnTo>
                    <a:pt x="4444" y="1657"/>
                  </a:lnTo>
                  <a:lnTo>
                    <a:pt x="4464" y="1654"/>
                  </a:lnTo>
                  <a:lnTo>
                    <a:pt x="4484" y="1657"/>
                  </a:lnTo>
                  <a:lnTo>
                    <a:pt x="4502" y="1665"/>
                  </a:lnTo>
                  <a:lnTo>
                    <a:pt x="4518" y="1676"/>
                  </a:lnTo>
                  <a:lnTo>
                    <a:pt x="4530" y="1692"/>
                  </a:lnTo>
                  <a:lnTo>
                    <a:pt x="4539" y="1711"/>
                  </a:lnTo>
                  <a:lnTo>
                    <a:pt x="4541" y="1732"/>
                  </a:lnTo>
                  <a:lnTo>
                    <a:pt x="4539" y="1752"/>
                  </a:lnTo>
                  <a:lnTo>
                    <a:pt x="4530" y="1770"/>
                  </a:lnTo>
                  <a:lnTo>
                    <a:pt x="4519" y="1785"/>
                  </a:lnTo>
                  <a:lnTo>
                    <a:pt x="4504" y="1798"/>
                  </a:lnTo>
                  <a:lnTo>
                    <a:pt x="4484" y="1805"/>
                  </a:lnTo>
                  <a:lnTo>
                    <a:pt x="4186" y="1885"/>
                  </a:lnTo>
                  <a:lnTo>
                    <a:pt x="4186" y="1885"/>
                  </a:lnTo>
                  <a:lnTo>
                    <a:pt x="4208" y="2001"/>
                  </a:lnTo>
                  <a:lnTo>
                    <a:pt x="4222" y="2115"/>
                  </a:lnTo>
                  <a:lnTo>
                    <a:pt x="4231" y="2232"/>
                  </a:lnTo>
                  <a:lnTo>
                    <a:pt x="4231" y="2232"/>
                  </a:lnTo>
                  <a:lnTo>
                    <a:pt x="4232" y="2232"/>
                  </a:lnTo>
                  <a:lnTo>
                    <a:pt x="4540" y="2232"/>
                  </a:lnTo>
                  <a:lnTo>
                    <a:pt x="4564" y="2236"/>
                  </a:lnTo>
                  <a:lnTo>
                    <a:pt x="4585" y="2247"/>
                  </a:lnTo>
                  <a:lnTo>
                    <a:pt x="4602" y="2264"/>
                  </a:lnTo>
                  <a:lnTo>
                    <a:pt x="4613" y="2285"/>
                  </a:lnTo>
                  <a:lnTo>
                    <a:pt x="4617" y="2309"/>
                  </a:lnTo>
                  <a:lnTo>
                    <a:pt x="4613" y="2332"/>
                  </a:lnTo>
                  <a:lnTo>
                    <a:pt x="4602" y="2353"/>
                  </a:lnTo>
                  <a:lnTo>
                    <a:pt x="4585" y="2370"/>
                  </a:lnTo>
                  <a:lnTo>
                    <a:pt x="4564" y="2381"/>
                  </a:lnTo>
                  <a:lnTo>
                    <a:pt x="4540" y="2385"/>
                  </a:lnTo>
                  <a:lnTo>
                    <a:pt x="4232" y="2385"/>
                  </a:lnTo>
                  <a:lnTo>
                    <a:pt x="4231" y="2385"/>
                  </a:lnTo>
                  <a:lnTo>
                    <a:pt x="4231" y="2385"/>
                  </a:lnTo>
                  <a:lnTo>
                    <a:pt x="4222" y="2502"/>
                  </a:lnTo>
                  <a:lnTo>
                    <a:pt x="4207" y="2618"/>
                  </a:lnTo>
                  <a:lnTo>
                    <a:pt x="4185" y="2732"/>
                  </a:lnTo>
                  <a:lnTo>
                    <a:pt x="4186" y="2732"/>
                  </a:lnTo>
                  <a:lnTo>
                    <a:pt x="4484" y="2812"/>
                  </a:lnTo>
                  <a:lnTo>
                    <a:pt x="4504" y="2819"/>
                  </a:lnTo>
                  <a:lnTo>
                    <a:pt x="4519" y="2832"/>
                  </a:lnTo>
                  <a:lnTo>
                    <a:pt x="4530" y="2847"/>
                  </a:lnTo>
                  <a:lnTo>
                    <a:pt x="4539" y="2865"/>
                  </a:lnTo>
                  <a:lnTo>
                    <a:pt x="4541" y="2885"/>
                  </a:lnTo>
                  <a:lnTo>
                    <a:pt x="4539" y="2906"/>
                  </a:lnTo>
                  <a:lnTo>
                    <a:pt x="4530" y="2925"/>
                  </a:lnTo>
                  <a:lnTo>
                    <a:pt x="4518" y="2941"/>
                  </a:lnTo>
                  <a:lnTo>
                    <a:pt x="4502" y="2953"/>
                  </a:lnTo>
                  <a:lnTo>
                    <a:pt x="4484" y="2960"/>
                  </a:lnTo>
                  <a:lnTo>
                    <a:pt x="4464" y="2963"/>
                  </a:lnTo>
                  <a:lnTo>
                    <a:pt x="4455" y="2962"/>
                  </a:lnTo>
                  <a:lnTo>
                    <a:pt x="4444" y="2960"/>
                  </a:lnTo>
                  <a:lnTo>
                    <a:pt x="4147" y="2881"/>
                  </a:lnTo>
                  <a:lnTo>
                    <a:pt x="4146" y="2881"/>
                  </a:lnTo>
                  <a:lnTo>
                    <a:pt x="4146" y="2879"/>
                  </a:lnTo>
                  <a:lnTo>
                    <a:pt x="4108" y="2990"/>
                  </a:lnTo>
                  <a:lnTo>
                    <a:pt x="4063" y="3098"/>
                  </a:lnTo>
                  <a:lnTo>
                    <a:pt x="4011" y="3203"/>
                  </a:lnTo>
                  <a:lnTo>
                    <a:pt x="4013" y="3204"/>
                  </a:lnTo>
                  <a:lnTo>
                    <a:pt x="4280" y="3358"/>
                  </a:lnTo>
                  <a:lnTo>
                    <a:pt x="4297" y="3370"/>
                  </a:lnTo>
                  <a:lnTo>
                    <a:pt x="4308" y="3386"/>
                  </a:lnTo>
                  <a:lnTo>
                    <a:pt x="4316" y="3404"/>
                  </a:lnTo>
                  <a:lnTo>
                    <a:pt x="4318" y="3424"/>
                  </a:lnTo>
                  <a:lnTo>
                    <a:pt x="4316" y="3443"/>
                  </a:lnTo>
                  <a:lnTo>
                    <a:pt x="4308" y="3463"/>
                  </a:lnTo>
                  <a:lnTo>
                    <a:pt x="4295" y="3480"/>
                  </a:lnTo>
                  <a:lnTo>
                    <a:pt x="4278" y="3491"/>
                  </a:lnTo>
                  <a:lnTo>
                    <a:pt x="4260" y="3499"/>
                  </a:lnTo>
                  <a:lnTo>
                    <a:pt x="4241" y="3501"/>
                  </a:lnTo>
                  <a:lnTo>
                    <a:pt x="4221" y="3499"/>
                  </a:lnTo>
                  <a:lnTo>
                    <a:pt x="4203" y="3491"/>
                  </a:lnTo>
                  <a:lnTo>
                    <a:pt x="3936" y="3337"/>
                  </a:lnTo>
                  <a:lnTo>
                    <a:pt x="3936" y="3337"/>
                  </a:lnTo>
                  <a:lnTo>
                    <a:pt x="3936" y="3335"/>
                  </a:lnTo>
                  <a:lnTo>
                    <a:pt x="3870" y="3432"/>
                  </a:lnTo>
                  <a:lnTo>
                    <a:pt x="3800" y="3526"/>
                  </a:lnTo>
                  <a:lnTo>
                    <a:pt x="3723" y="3614"/>
                  </a:lnTo>
                  <a:lnTo>
                    <a:pt x="3723" y="3614"/>
                  </a:lnTo>
                  <a:lnTo>
                    <a:pt x="3723" y="3614"/>
                  </a:lnTo>
                  <a:lnTo>
                    <a:pt x="3941" y="3832"/>
                  </a:lnTo>
                  <a:lnTo>
                    <a:pt x="3954" y="3849"/>
                  </a:lnTo>
                  <a:lnTo>
                    <a:pt x="3961" y="3867"/>
                  </a:lnTo>
                  <a:lnTo>
                    <a:pt x="3964" y="3887"/>
                  </a:lnTo>
                  <a:lnTo>
                    <a:pt x="3961" y="3906"/>
                  </a:lnTo>
                  <a:lnTo>
                    <a:pt x="3954" y="3924"/>
                  </a:lnTo>
                  <a:lnTo>
                    <a:pt x="3941" y="3941"/>
                  </a:lnTo>
                  <a:lnTo>
                    <a:pt x="3924" y="3954"/>
                  </a:lnTo>
                  <a:lnTo>
                    <a:pt x="3906" y="3961"/>
                  </a:lnTo>
                  <a:lnTo>
                    <a:pt x="3887" y="3964"/>
                  </a:lnTo>
                  <a:lnTo>
                    <a:pt x="3867" y="3961"/>
                  </a:lnTo>
                  <a:lnTo>
                    <a:pt x="3849" y="3954"/>
                  </a:lnTo>
                  <a:lnTo>
                    <a:pt x="3832" y="3941"/>
                  </a:lnTo>
                  <a:lnTo>
                    <a:pt x="3614" y="3723"/>
                  </a:lnTo>
                  <a:lnTo>
                    <a:pt x="3614" y="3722"/>
                  </a:lnTo>
                  <a:lnTo>
                    <a:pt x="3526" y="3797"/>
                  </a:lnTo>
                  <a:lnTo>
                    <a:pt x="3433" y="3868"/>
                  </a:lnTo>
                  <a:lnTo>
                    <a:pt x="3335" y="3934"/>
                  </a:lnTo>
                  <a:lnTo>
                    <a:pt x="3337" y="3936"/>
                  </a:lnTo>
                  <a:lnTo>
                    <a:pt x="3337" y="3936"/>
                  </a:lnTo>
                  <a:lnTo>
                    <a:pt x="3491" y="4203"/>
                  </a:lnTo>
                  <a:lnTo>
                    <a:pt x="3499" y="4221"/>
                  </a:lnTo>
                  <a:lnTo>
                    <a:pt x="3502" y="4242"/>
                  </a:lnTo>
                  <a:lnTo>
                    <a:pt x="3499" y="4260"/>
                  </a:lnTo>
                  <a:lnTo>
                    <a:pt x="3491" y="4280"/>
                  </a:lnTo>
                  <a:lnTo>
                    <a:pt x="3480" y="4295"/>
                  </a:lnTo>
                  <a:lnTo>
                    <a:pt x="3463" y="4308"/>
                  </a:lnTo>
                  <a:lnTo>
                    <a:pt x="3445" y="4315"/>
                  </a:lnTo>
                  <a:lnTo>
                    <a:pt x="3425" y="4318"/>
                  </a:lnTo>
                  <a:lnTo>
                    <a:pt x="3405" y="4315"/>
                  </a:lnTo>
                  <a:lnTo>
                    <a:pt x="3387" y="4308"/>
                  </a:lnTo>
                  <a:lnTo>
                    <a:pt x="3370" y="4295"/>
                  </a:lnTo>
                  <a:lnTo>
                    <a:pt x="3358" y="4280"/>
                  </a:lnTo>
                  <a:lnTo>
                    <a:pt x="3204" y="4013"/>
                  </a:lnTo>
                  <a:lnTo>
                    <a:pt x="3203" y="4011"/>
                  </a:lnTo>
                  <a:lnTo>
                    <a:pt x="3098" y="4063"/>
                  </a:lnTo>
                  <a:lnTo>
                    <a:pt x="2988" y="4108"/>
                  </a:lnTo>
                  <a:lnTo>
                    <a:pt x="2879" y="4146"/>
                  </a:lnTo>
                  <a:lnTo>
                    <a:pt x="2881" y="4146"/>
                  </a:lnTo>
                  <a:lnTo>
                    <a:pt x="2881" y="4147"/>
                  </a:lnTo>
                  <a:lnTo>
                    <a:pt x="2960" y="4444"/>
                  </a:lnTo>
                  <a:lnTo>
                    <a:pt x="2963" y="4464"/>
                  </a:lnTo>
                  <a:lnTo>
                    <a:pt x="2960" y="4484"/>
                  </a:lnTo>
                  <a:lnTo>
                    <a:pt x="2953" y="4502"/>
                  </a:lnTo>
                  <a:lnTo>
                    <a:pt x="2941" y="4518"/>
                  </a:lnTo>
                  <a:lnTo>
                    <a:pt x="2925" y="4530"/>
                  </a:lnTo>
                  <a:lnTo>
                    <a:pt x="2906" y="4539"/>
                  </a:lnTo>
                  <a:lnTo>
                    <a:pt x="2896" y="4540"/>
                  </a:lnTo>
                  <a:lnTo>
                    <a:pt x="2886" y="4540"/>
                  </a:lnTo>
                  <a:lnTo>
                    <a:pt x="2867" y="4539"/>
                  </a:lnTo>
                  <a:lnTo>
                    <a:pt x="2849" y="4530"/>
                  </a:lnTo>
                  <a:lnTo>
                    <a:pt x="2832" y="4519"/>
                  </a:lnTo>
                  <a:lnTo>
                    <a:pt x="2821" y="4504"/>
                  </a:lnTo>
                  <a:lnTo>
                    <a:pt x="2812" y="4484"/>
                  </a:lnTo>
                  <a:lnTo>
                    <a:pt x="2732" y="4186"/>
                  </a:lnTo>
                  <a:lnTo>
                    <a:pt x="2732" y="4186"/>
                  </a:lnTo>
                  <a:lnTo>
                    <a:pt x="2732" y="4185"/>
                  </a:lnTo>
                  <a:lnTo>
                    <a:pt x="2616" y="4207"/>
                  </a:lnTo>
                  <a:lnTo>
                    <a:pt x="2502" y="4222"/>
                  </a:lnTo>
                  <a:lnTo>
                    <a:pt x="2385" y="4229"/>
                  </a:lnTo>
                  <a:lnTo>
                    <a:pt x="2385" y="4231"/>
                  </a:lnTo>
                  <a:lnTo>
                    <a:pt x="2385" y="4232"/>
                  </a:lnTo>
                  <a:lnTo>
                    <a:pt x="2385" y="4540"/>
                  </a:lnTo>
                  <a:lnTo>
                    <a:pt x="2381" y="4564"/>
                  </a:lnTo>
                  <a:lnTo>
                    <a:pt x="2370" y="4585"/>
                  </a:lnTo>
                  <a:lnTo>
                    <a:pt x="2353" y="4602"/>
                  </a:lnTo>
                  <a:lnTo>
                    <a:pt x="2332" y="4613"/>
                  </a:lnTo>
                  <a:lnTo>
                    <a:pt x="2309" y="4617"/>
                  </a:lnTo>
                  <a:lnTo>
                    <a:pt x="2285" y="4613"/>
                  </a:lnTo>
                  <a:lnTo>
                    <a:pt x="2264" y="4602"/>
                  </a:lnTo>
                  <a:lnTo>
                    <a:pt x="2247" y="4585"/>
                  </a:lnTo>
                  <a:lnTo>
                    <a:pt x="2236" y="4564"/>
                  </a:lnTo>
                  <a:lnTo>
                    <a:pt x="2232" y="4540"/>
                  </a:lnTo>
                  <a:lnTo>
                    <a:pt x="2232" y="4232"/>
                  </a:lnTo>
                  <a:lnTo>
                    <a:pt x="2232" y="4229"/>
                  </a:lnTo>
                  <a:lnTo>
                    <a:pt x="2115" y="4221"/>
                  </a:lnTo>
                  <a:lnTo>
                    <a:pt x="1999" y="4206"/>
                  </a:lnTo>
                  <a:lnTo>
                    <a:pt x="1885" y="4185"/>
                  </a:lnTo>
                  <a:lnTo>
                    <a:pt x="1885" y="4185"/>
                  </a:lnTo>
                  <a:lnTo>
                    <a:pt x="1885" y="4186"/>
                  </a:lnTo>
                  <a:lnTo>
                    <a:pt x="1805" y="4484"/>
                  </a:lnTo>
                  <a:lnTo>
                    <a:pt x="1798" y="4504"/>
                  </a:lnTo>
                  <a:lnTo>
                    <a:pt x="1785" y="4519"/>
                  </a:lnTo>
                  <a:lnTo>
                    <a:pt x="1770" y="4530"/>
                  </a:lnTo>
                  <a:lnTo>
                    <a:pt x="1752" y="4539"/>
                  </a:lnTo>
                  <a:lnTo>
                    <a:pt x="1731" y="4540"/>
                  </a:lnTo>
                  <a:lnTo>
                    <a:pt x="1721" y="4540"/>
                  </a:lnTo>
                  <a:lnTo>
                    <a:pt x="1711" y="4539"/>
                  </a:lnTo>
                  <a:lnTo>
                    <a:pt x="1692" y="4530"/>
                  </a:lnTo>
                  <a:lnTo>
                    <a:pt x="1676" y="4518"/>
                  </a:lnTo>
                  <a:lnTo>
                    <a:pt x="1665" y="4502"/>
                  </a:lnTo>
                  <a:lnTo>
                    <a:pt x="1657" y="4484"/>
                  </a:lnTo>
                  <a:lnTo>
                    <a:pt x="1654" y="4464"/>
                  </a:lnTo>
                  <a:lnTo>
                    <a:pt x="1657" y="4444"/>
                  </a:lnTo>
                  <a:lnTo>
                    <a:pt x="1736" y="4147"/>
                  </a:lnTo>
                  <a:lnTo>
                    <a:pt x="1736" y="4146"/>
                  </a:lnTo>
                  <a:lnTo>
                    <a:pt x="1738" y="4144"/>
                  </a:lnTo>
                  <a:lnTo>
                    <a:pt x="1627" y="4106"/>
                  </a:lnTo>
                  <a:lnTo>
                    <a:pt x="1519" y="4062"/>
                  </a:lnTo>
                  <a:lnTo>
                    <a:pt x="1414" y="4011"/>
                  </a:lnTo>
                  <a:lnTo>
                    <a:pt x="1414" y="4011"/>
                  </a:lnTo>
                  <a:lnTo>
                    <a:pt x="1413" y="4013"/>
                  </a:lnTo>
                  <a:lnTo>
                    <a:pt x="1259" y="4280"/>
                  </a:lnTo>
                  <a:lnTo>
                    <a:pt x="1247" y="4295"/>
                  </a:lnTo>
                  <a:lnTo>
                    <a:pt x="1231" y="4308"/>
                  </a:lnTo>
                  <a:lnTo>
                    <a:pt x="1212" y="4315"/>
                  </a:lnTo>
                  <a:lnTo>
                    <a:pt x="1192" y="4318"/>
                  </a:lnTo>
                  <a:lnTo>
                    <a:pt x="1174" y="4315"/>
                  </a:lnTo>
                  <a:lnTo>
                    <a:pt x="1154" y="4308"/>
                  </a:lnTo>
                  <a:lnTo>
                    <a:pt x="1137" y="4295"/>
                  </a:lnTo>
                  <a:lnTo>
                    <a:pt x="1126" y="4280"/>
                  </a:lnTo>
                  <a:lnTo>
                    <a:pt x="1118" y="4260"/>
                  </a:lnTo>
                  <a:lnTo>
                    <a:pt x="1116" y="4242"/>
                  </a:lnTo>
                  <a:lnTo>
                    <a:pt x="1118" y="4221"/>
                  </a:lnTo>
                  <a:lnTo>
                    <a:pt x="1126" y="4203"/>
                  </a:lnTo>
                  <a:lnTo>
                    <a:pt x="1280" y="3936"/>
                  </a:lnTo>
                  <a:lnTo>
                    <a:pt x="1280" y="3936"/>
                  </a:lnTo>
                  <a:lnTo>
                    <a:pt x="1282" y="3934"/>
                  </a:lnTo>
                  <a:lnTo>
                    <a:pt x="1185" y="3870"/>
                  </a:lnTo>
                  <a:lnTo>
                    <a:pt x="1093" y="3799"/>
                  </a:lnTo>
                  <a:lnTo>
                    <a:pt x="1005" y="3722"/>
                  </a:lnTo>
                  <a:lnTo>
                    <a:pt x="1003" y="3723"/>
                  </a:lnTo>
                  <a:lnTo>
                    <a:pt x="1003" y="3723"/>
                  </a:lnTo>
                  <a:lnTo>
                    <a:pt x="785" y="3941"/>
                  </a:lnTo>
                  <a:lnTo>
                    <a:pt x="768" y="3954"/>
                  </a:lnTo>
                  <a:lnTo>
                    <a:pt x="750" y="3961"/>
                  </a:lnTo>
                  <a:lnTo>
                    <a:pt x="730" y="3964"/>
                  </a:lnTo>
                  <a:lnTo>
                    <a:pt x="711" y="3961"/>
                  </a:lnTo>
                  <a:lnTo>
                    <a:pt x="693" y="3954"/>
                  </a:lnTo>
                  <a:lnTo>
                    <a:pt x="676" y="3941"/>
                  </a:lnTo>
                  <a:lnTo>
                    <a:pt x="663" y="3924"/>
                  </a:lnTo>
                  <a:lnTo>
                    <a:pt x="656" y="3906"/>
                  </a:lnTo>
                  <a:lnTo>
                    <a:pt x="653" y="3887"/>
                  </a:lnTo>
                  <a:lnTo>
                    <a:pt x="656" y="3867"/>
                  </a:lnTo>
                  <a:lnTo>
                    <a:pt x="663" y="3849"/>
                  </a:lnTo>
                  <a:lnTo>
                    <a:pt x="676" y="3832"/>
                  </a:lnTo>
                  <a:lnTo>
                    <a:pt x="894" y="3614"/>
                  </a:lnTo>
                  <a:lnTo>
                    <a:pt x="894" y="3614"/>
                  </a:lnTo>
                  <a:lnTo>
                    <a:pt x="895" y="3614"/>
                  </a:lnTo>
                  <a:lnTo>
                    <a:pt x="820" y="3526"/>
                  </a:lnTo>
                  <a:lnTo>
                    <a:pt x="749" y="3433"/>
                  </a:lnTo>
                  <a:lnTo>
                    <a:pt x="683" y="3335"/>
                  </a:lnTo>
                  <a:lnTo>
                    <a:pt x="683" y="3337"/>
                  </a:lnTo>
                  <a:lnTo>
                    <a:pt x="681" y="3337"/>
                  </a:lnTo>
                  <a:lnTo>
                    <a:pt x="414" y="3491"/>
                  </a:lnTo>
                  <a:lnTo>
                    <a:pt x="396" y="3499"/>
                  </a:lnTo>
                  <a:lnTo>
                    <a:pt x="376" y="3501"/>
                  </a:lnTo>
                  <a:lnTo>
                    <a:pt x="357" y="3499"/>
                  </a:lnTo>
                  <a:lnTo>
                    <a:pt x="339" y="3491"/>
                  </a:lnTo>
                  <a:lnTo>
                    <a:pt x="322" y="3480"/>
                  </a:lnTo>
                  <a:lnTo>
                    <a:pt x="309" y="3463"/>
                  </a:lnTo>
                  <a:lnTo>
                    <a:pt x="301" y="3443"/>
                  </a:lnTo>
                  <a:lnTo>
                    <a:pt x="299" y="3424"/>
                  </a:lnTo>
                  <a:lnTo>
                    <a:pt x="302" y="3404"/>
                  </a:lnTo>
                  <a:lnTo>
                    <a:pt x="309" y="3386"/>
                  </a:lnTo>
                  <a:lnTo>
                    <a:pt x="320" y="3370"/>
                  </a:lnTo>
                  <a:lnTo>
                    <a:pt x="337" y="3358"/>
                  </a:lnTo>
                  <a:lnTo>
                    <a:pt x="604" y="3204"/>
                  </a:lnTo>
                  <a:lnTo>
                    <a:pt x="604" y="3204"/>
                  </a:lnTo>
                  <a:lnTo>
                    <a:pt x="606" y="3203"/>
                  </a:lnTo>
                  <a:lnTo>
                    <a:pt x="554" y="3098"/>
                  </a:lnTo>
                  <a:lnTo>
                    <a:pt x="509" y="2988"/>
                  </a:lnTo>
                  <a:lnTo>
                    <a:pt x="471" y="2879"/>
                  </a:lnTo>
                  <a:lnTo>
                    <a:pt x="471" y="2881"/>
                  </a:lnTo>
                  <a:lnTo>
                    <a:pt x="470" y="2881"/>
                  </a:lnTo>
                  <a:lnTo>
                    <a:pt x="173" y="2960"/>
                  </a:lnTo>
                  <a:lnTo>
                    <a:pt x="162" y="2962"/>
                  </a:lnTo>
                  <a:lnTo>
                    <a:pt x="153" y="2963"/>
                  </a:lnTo>
                  <a:lnTo>
                    <a:pt x="133" y="2960"/>
                  </a:lnTo>
                  <a:lnTo>
                    <a:pt x="115" y="2953"/>
                  </a:lnTo>
                  <a:lnTo>
                    <a:pt x="99" y="2941"/>
                  </a:lnTo>
                  <a:lnTo>
                    <a:pt x="87" y="2925"/>
                  </a:lnTo>
                  <a:lnTo>
                    <a:pt x="78" y="2906"/>
                  </a:lnTo>
                  <a:lnTo>
                    <a:pt x="76" y="2885"/>
                  </a:lnTo>
                  <a:lnTo>
                    <a:pt x="78" y="2865"/>
                  </a:lnTo>
                  <a:lnTo>
                    <a:pt x="87" y="2847"/>
                  </a:lnTo>
                  <a:lnTo>
                    <a:pt x="98" y="2832"/>
                  </a:lnTo>
                  <a:lnTo>
                    <a:pt x="113" y="2819"/>
                  </a:lnTo>
                  <a:lnTo>
                    <a:pt x="133" y="2812"/>
                  </a:lnTo>
                  <a:lnTo>
                    <a:pt x="431" y="2732"/>
                  </a:lnTo>
                  <a:lnTo>
                    <a:pt x="431" y="2732"/>
                  </a:lnTo>
                  <a:lnTo>
                    <a:pt x="409" y="2616"/>
                  </a:lnTo>
                  <a:lnTo>
                    <a:pt x="395" y="2502"/>
                  </a:lnTo>
                  <a:lnTo>
                    <a:pt x="386" y="2385"/>
                  </a:lnTo>
                  <a:lnTo>
                    <a:pt x="386" y="2385"/>
                  </a:lnTo>
                  <a:lnTo>
                    <a:pt x="385" y="2385"/>
                  </a:lnTo>
                  <a:lnTo>
                    <a:pt x="77" y="2385"/>
                  </a:lnTo>
                  <a:lnTo>
                    <a:pt x="53" y="2381"/>
                  </a:lnTo>
                  <a:lnTo>
                    <a:pt x="32" y="2370"/>
                  </a:lnTo>
                  <a:lnTo>
                    <a:pt x="15" y="2353"/>
                  </a:lnTo>
                  <a:lnTo>
                    <a:pt x="4" y="2332"/>
                  </a:lnTo>
                  <a:lnTo>
                    <a:pt x="0" y="2309"/>
                  </a:lnTo>
                  <a:lnTo>
                    <a:pt x="4" y="2285"/>
                  </a:lnTo>
                  <a:lnTo>
                    <a:pt x="15" y="2264"/>
                  </a:lnTo>
                  <a:lnTo>
                    <a:pt x="32" y="2247"/>
                  </a:lnTo>
                  <a:lnTo>
                    <a:pt x="53" y="2236"/>
                  </a:lnTo>
                  <a:lnTo>
                    <a:pt x="77" y="2232"/>
                  </a:lnTo>
                  <a:lnTo>
                    <a:pt x="385" y="2232"/>
                  </a:lnTo>
                  <a:lnTo>
                    <a:pt x="386" y="2232"/>
                  </a:lnTo>
                  <a:lnTo>
                    <a:pt x="395" y="2115"/>
                  </a:lnTo>
                  <a:lnTo>
                    <a:pt x="410" y="1999"/>
                  </a:lnTo>
                  <a:lnTo>
                    <a:pt x="432" y="1885"/>
                  </a:lnTo>
                  <a:lnTo>
                    <a:pt x="431" y="1885"/>
                  </a:lnTo>
                  <a:lnTo>
                    <a:pt x="133" y="1805"/>
                  </a:lnTo>
                  <a:lnTo>
                    <a:pt x="113" y="1798"/>
                  </a:lnTo>
                  <a:lnTo>
                    <a:pt x="98" y="1785"/>
                  </a:lnTo>
                  <a:lnTo>
                    <a:pt x="87" y="1770"/>
                  </a:lnTo>
                  <a:lnTo>
                    <a:pt x="78" y="1752"/>
                  </a:lnTo>
                  <a:lnTo>
                    <a:pt x="76" y="1732"/>
                  </a:lnTo>
                  <a:lnTo>
                    <a:pt x="78" y="1711"/>
                  </a:lnTo>
                  <a:lnTo>
                    <a:pt x="87" y="1692"/>
                  </a:lnTo>
                  <a:lnTo>
                    <a:pt x="99" y="1676"/>
                  </a:lnTo>
                  <a:lnTo>
                    <a:pt x="115" y="1665"/>
                  </a:lnTo>
                  <a:lnTo>
                    <a:pt x="133" y="1657"/>
                  </a:lnTo>
                  <a:lnTo>
                    <a:pt x="153" y="1654"/>
                  </a:lnTo>
                  <a:lnTo>
                    <a:pt x="173" y="1657"/>
                  </a:lnTo>
                  <a:lnTo>
                    <a:pt x="470" y="1736"/>
                  </a:lnTo>
                  <a:lnTo>
                    <a:pt x="471" y="1736"/>
                  </a:lnTo>
                  <a:lnTo>
                    <a:pt x="471" y="1738"/>
                  </a:lnTo>
                  <a:lnTo>
                    <a:pt x="509" y="1627"/>
                  </a:lnTo>
                  <a:lnTo>
                    <a:pt x="554" y="1519"/>
                  </a:lnTo>
                  <a:lnTo>
                    <a:pt x="606" y="1414"/>
                  </a:lnTo>
                  <a:lnTo>
                    <a:pt x="604" y="1413"/>
                  </a:lnTo>
                  <a:lnTo>
                    <a:pt x="604" y="1413"/>
                  </a:lnTo>
                  <a:lnTo>
                    <a:pt x="337" y="1259"/>
                  </a:lnTo>
                  <a:lnTo>
                    <a:pt x="320" y="1247"/>
                  </a:lnTo>
                  <a:lnTo>
                    <a:pt x="309" y="1231"/>
                  </a:lnTo>
                  <a:lnTo>
                    <a:pt x="302" y="1213"/>
                  </a:lnTo>
                  <a:lnTo>
                    <a:pt x="299" y="1193"/>
                  </a:lnTo>
                  <a:lnTo>
                    <a:pt x="301" y="1174"/>
                  </a:lnTo>
                  <a:lnTo>
                    <a:pt x="309" y="1154"/>
                  </a:lnTo>
                  <a:lnTo>
                    <a:pt x="322" y="1137"/>
                  </a:lnTo>
                  <a:lnTo>
                    <a:pt x="337" y="1126"/>
                  </a:lnTo>
                  <a:lnTo>
                    <a:pt x="357" y="1118"/>
                  </a:lnTo>
                  <a:lnTo>
                    <a:pt x="375" y="1115"/>
                  </a:lnTo>
                  <a:lnTo>
                    <a:pt x="396" y="1118"/>
                  </a:lnTo>
                  <a:lnTo>
                    <a:pt x="414" y="1126"/>
                  </a:lnTo>
                  <a:lnTo>
                    <a:pt x="681" y="1280"/>
                  </a:lnTo>
                  <a:lnTo>
                    <a:pt x="681" y="1280"/>
                  </a:lnTo>
                  <a:lnTo>
                    <a:pt x="683" y="1282"/>
                  </a:lnTo>
                  <a:lnTo>
                    <a:pt x="747" y="1185"/>
                  </a:lnTo>
                  <a:lnTo>
                    <a:pt x="817" y="1091"/>
                  </a:lnTo>
                  <a:lnTo>
                    <a:pt x="894" y="1003"/>
                  </a:lnTo>
                  <a:lnTo>
                    <a:pt x="894" y="1003"/>
                  </a:lnTo>
                  <a:lnTo>
                    <a:pt x="894" y="1003"/>
                  </a:lnTo>
                  <a:lnTo>
                    <a:pt x="676" y="785"/>
                  </a:lnTo>
                  <a:lnTo>
                    <a:pt x="663" y="768"/>
                  </a:lnTo>
                  <a:lnTo>
                    <a:pt x="656" y="750"/>
                  </a:lnTo>
                  <a:lnTo>
                    <a:pt x="653" y="730"/>
                  </a:lnTo>
                  <a:lnTo>
                    <a:pt x="656" y="711"/>
                  </a:lnTo>
                  <a:lnTo>
                    <a:pt x="663" y="693"/>
                  </a:lnTo>
                  <a:lnTo>
                    <a:pt x="676" y="676"/>
                  </a:lnTo>
                  <a:lnTo>
                    <a:pt x="693" y="663"/>
                  </a:lnTo>
                  <a:lnTo>
                    <a:pt x="711" y="656"/>
                  </a:lnTo>
                  <a:lnTo>
                    <a:pt x="730" y="653"/>
                  </a:lnTo>
                  <a:lnTo>
                    <a:pt x="750" y="656"/>
                  </a:lnTo>
                  <a:lnTo>
                    <a:pt x="768" y="663"/>
                  </a:lnTo>
                  <a:lnTo>
                    <a:pt x="785" y="676"/>
                  </a:lnTo>
                  <a:lnTo>
                    <a:pt x="1003" y="894"/>
                  </a:lnTo>
                  <a:lnTo>
                    <a:pt x="1003" y="894"/>
                  </a:lnTo>
                  <a:lnTo>
                    <a:pt x="1003" y="895"/>
                  </a:lnTo>
                  <a:lnTo>
                    <a:pt x="1091" y="820"/>
                  </a:lnTo>
                  <a:lnTo>
                    <a:pt x="1184" y="749"/>
                  </a:lnTo>
                  <a:lnTo>
                    <a:pt x="1282" y="683"/>
                  </a:lnTo>
                  <a:lnTo>
                    <a:pt x="1280" y="681"/>
                  </a:lnTo>
                  <a:lnTo>
                    <a:pt x="1280" y="681"/>
                  </a:lnTo>
                  <a:lnTo>
                    <a:pt x="1126" y="414"/>
                  </a:lnTo>
                  <a:lnTo>
                    <a:pt x="1118" y="396"/>
                  </a:lnTo>
                  <a:lnTo>
                    <a:pt x="1115" y="375"/>
                  </a:lnTo>
                  <a:lnTo>
                    <a:pt x="1118" y="357"/>
                  </a:lnTo>
                  <a:lnTo>
                    <a:pt x="1126" y="337"/>
                  </a:lnTo>
                  <a:lnTo>
                    <a:pt x="1137" y="322"/>
                  </a:lnTo>
                  <a:lnTo>
                    <a:pt x="1154" y="309"/>
                  </a:lnTo>
                  <a:lnTo>
                    <a:pt x="1174" y="301"/>
                  </a:lnTo>
                  <a:lnTo>
                    <a:pt x="1193" y="299"/>
                  </a:lnTo>
                  <a:lnTo>
                    <a:pt x="1213" y="302"/>
                  </a:lnTo>
                  <a:lnTo>
                    <a:pt x="1231" y="309"/>
                  </a:lnTo>
                  <a:lnTo>
                    <a:pt x="1247" y="320"/>
                  </a:lnTo>
                  <a:lnTo>
                    <a:pt x="1259" y="337"/>
                  </a:lnTo>
                  <a:lnTo>
                    <a:pt x="1413" y="604"/>
                  </a:lnTo>
                  <a:lnTo>
                    <a:pt x="1413" y="606"/>
                  </a:lnTo>
                  <a:lnTo>
                    <a:pt x="1414" y="606"/>
                  </a:lnTo>
                  <a:lnTo>
                    <a:pt x="1519" y="554"/>
                  </a:lnTo>
                  <a:lnTo>
                    <a:pt x="1629" y="509"/>
                  </a:lnTo>
                  <a:lnTo>
                    <a:pt x="1738" y="471"/>
                  </a:lnTo>
                  <a:lnTo>
                    <a:pt x="1736" y="471"/>
                  </a:lnTo>
                  <a:lnTo>
                    <a:pt x="1736" y="470"/>
                  </a:lnTo>
                  <a:lnTo>
                    <a:pt x="1657" y="173"/>
                  </a:lnTo>
                  <a:lnTo>
                    <a:pt x="1654" y="153"/>
                  </a:lnTo>
                  <a:lnTo>
                    <a:pt x="1657" y="133"/>
                  </a:lnTo>
                  <a:lnTo>
                    <a:pt x="1665" y="115"/>
                  </a:lnTo>
                  <a:lnTo>
                    <a:pt x="1676" y="99"/>
                  </a:lnTo>
                  <a:lnTo>
                    <a:pt x="1692" y="87"/>
                  </a:lnTo>
                  <a:lnTo>
                    <a:pt x="1711" y="78"/>
                  </a:lnTo>
                  <a:lnTo>
                    <a:pt x="1732" y="76"/>
                  </a:lnTo>
                  <a:lnTo>
                    <a:pt x="1752" y="78"/>
                  </a:lnTo>
                  <a:lnTo>
                    <a:pt x="1770" y="87"/>
                  </a:lnTo>
                  <a:lnTo>
                    <a:pt x="1785" y="98"/>
                  </a:lnTo>
                  <a:lnTo>
                    <a:pt x="1798" y="113"/>
                  </a:lnTo>
                  <a:lnTo>
                    <a:pt x="1805" y="133"/>
                  </a:lnTo>
                  <a:lnTo>
                    <a:pt x="1885" y="431"/>
                  </a:lnTo>
                  <a:lnTo>
                    <a:pt x="1885" y="432"/>
                  </a:lnTo>
                  <a:lnTo>
                    <a:pt x="1995" y="411"/>
                  </a:lnTo>
                  <a:lnTo>
                    <a:pt x="2106" y="396"/>
                  </a:lnTo>
                  <a:lnTo>
                    <a:pt x="2215" y="388"/>
                  </a:lnTo>
                  <a:lnTo>
                    <a:pt x="2223" y="382"/>
                  </a:lnTo>
                  <a:lnTo>
                    <a:pt x="2232" y="376"/>
                  </a:lnTo>
                  <a:lnTo>
                    <a:pt x="2232" y="77"/>
                  </a:lnTo>
                  <a:lnTo>
                    <a:pt x="2236" y="53"/>
                  </a:lnTo>
                  <a:lnTo>
                    <a:pt x="2247" y="32"/>
                  </a:lnTo>
                  <a:lnTo>
                    <a:pt x="2264" y="15"/>
                  </a:lnTo>
                  <a:lnTo>
                    <a:pt x="2285" y="4"/>
                  </a:lnTo>
                  <a:lnTo>
                    <a:pt x="2309" y="0"/>
                  </a:lnTo>
                  <a:close/>
                </a:path>
              </a:pathLst>
            </a:custGeom>
            <a:solidFill>
              <a:sysClr val="window" lastClr="FFFFFF">
                <a:lumMod val="75000"/>
              </a:sys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Freeform 18"/>
            <p:cNvSpPr>
              <a:spLocks noEditPoints="1"/>
            </p:cNvSpPr>
            <p:nvPr/>
          </p:nvSpPr>
          <p:spPr bwMode="auto">
            <a:xfrm>
              <a:off x="4901026" y="3256595"/>
              <a:ext cx="831970" cy="840256"/>
            </a:xfrm>
            <a:custGeom>
              <a:avLst/>
              <a:gdLst>
                <a:gd name="T0" fmla="*/ 1136 w 2411"/>
                <a:gd name="T1" fmla="*/ 712 h 2433"/>
                <a:gd name="T2" fmla="*/ 1004 w 2411"/>
                <a:gd name="T3" fmla="*/ 748 h 2433"/>
                <a:gd name="T4" fmla="*/ 892 w 2411"/>
                <a:gd name="T5" fmla="*/ 816 h 2433"/>
                <a:gd name="T6" fmla="*/ 801 w 2411"/>
                <a:gd name="T7" fmla="*/ 909 h 2433"/>
                <a:gd name="T8" fmla="*/ 735 w 2411"/>
                <a:gd name="T9" fmla="*/ 1023 h 2433"/>
                <a:gd name="T10" fmla="*/ 701 w 2411"/>
                <a:gd name="T11" fmla="*/ 1150 h 2433"/>
                <a:gd name="T12" fmla="*/ 701 w 2411"/>
                <a:gd name="T13" fmla="*/ 1287 h 2433"/>
                <a:gd name="T14" fmla="*/ 739 w 2411"/>
                <a:gd name="T15" fmla="*/ 1419 h 2433"/>
                <a:gd name="T16" fmla="*/ 806 w 2411"/>
                <a:gd name="T17" fmla="*/ 1533 h 2433"/>
                <a:gd name="T18" fmla="*/ 900 w 2411"/>
                <a:gd name="T19" fmla="*/ 1624 h 2433"/>
                <a:gd name="T20" fmla="*/ 1012 w 2411"/>
                <a:gd name="T21" fmla="*/ 1688 h 2433"/>
                <a:gd name="T22" fmla="*/ 1141 w 2411"/>
                <a:gd name="T23" fmla="*/ 1722 h 2433"/>
                <a:gd name="T24" fmla="*/ 1278 w 2411"/>
                <a:gd name="T25" fmla="*/ 1722 h 2433"/>
                <a:gd name="T26" fmla="*/ 1408 w 2411"/>
                <a:gd name="T27" fmla="*/ 1685 h 2433"/>
                <a:gd name="T28" fmla="*/ 1523 w 2411"/>
                <a:gd name="T29" fmla="*/ 1618 h 2433"/>
                <a:gd name="T30" fmla="*/ 1614 w 2411"/>
                <a:gd name="T31" fmla="*/ 1525 h 2433"/>
                <a:gd name="T32" fmla="*/ 1679 w 2411"/>
                <a:gd name="T33" fmla="*/ 1411 h 2433"/>
                <a:gd name="T34" fmla="*/ 1713 w 2411"/>
                <a:gd name="T35" fmla="*/ 1284 h 2433"/>
                <a:gd name="T36" fmla="*/ 1713 w 2411"/>
                <a:gd name="T37" fmla="*/ 1147 h 2433"/>
                <a:gd name="T38" fmla="*/ 1676 w 2411"/>
                <a:gd name="T39" fmla="*/ 1015 h 2433"/>
                <a:gd name="T40" fmla="*/ 1607 w 2411"/>
                <a:gd name="T41" fmla="*/ 901 h 2433"/>
                <a:gd name="T42" fmla="*/ 1514 w 2411"/>
                <a:gd name="T43" fmla="*/ 810 h 2433"/>
                <a:gd name="T44" fmla="*/ 1400 w 2411"/>
                <a:gd name="T45" fmla="*/ 745 h 2433"/>
                <a:gd name="T46" fmla="*/ 1273 w 2411"/>
                <a:gd name="T47" fmla="*/ 710 h 2433"/>
                <a:gd name="T48" fmla="*/ 1239 w 2411"/>
                <a:gd name="T49" fmla="*/ 0 h 2433"/>
                <a:gd name="T50" fmla="*/ 1366 w 2411"/>
                <a:gd name="T51" fmla="*/ 261 h 2433"/>
                <a:gd name="T52" fmla="*/ 1540 w 2411"/>
                <a:gd name="T53" fmla="*/ 308 h 2433"/>
                <a:gd name="T54" fmla="*/ 2013 w 2411"/>
                <a:gd name="T55" fmla="*/ 306 h 2433"/>
                <a:gd name="T56" fmla="*/ 1941 w 2411"/>
                <a:gd name="T57" fmla="*/ 586 h 2433"/>
                <a:gd name="T58" fmla="*/ 2047 w 2411"/>
                <a:gd name="T59" fmla="*/ 735 h 2433"/>
                <a:gd name="T60" fmla="*/ 2411 w 2411"/>
                <a:gd name="T61" fmla="*/ 1038 h 2433"/>
                <a:gd name="T62" fmla="*/ 2176 w 2411"/>
                <a:gd name="T63" fmla="*/ 1207 h 2433"/>
                <a:gd name="T64" fmla="*/ 2160 w 2411"/>
                <a:gd name="T65" fmla="*/ 1388 h 2433"/>
                <a:gd name="T66" fmla="*/ 2244 w 2411"/>
                <a:gd name="T67" fmla="*/ 1853 h 2433"/>
                <a:gd name="T68" fmla="*/ 1956 w 2411"/>
                <a:gd name="T69" fmla="*/ 1831 h 2433"/>
                <a:gd name="T70" fmla="*/ 1827 w 2411"/>
                <a:gd name="T71" fmla="*/ 1960 h 2433"/>
                <a:gd name="T72" fmla="*/ 1593 w 2411"/>
                <a:gd name="T73" fmla="*/ 2371 h 2433"/>
                <a:gd name="T74" fmla="*/ 1408 w 2411"/>
                <a:gd name="T75" fmla="*/ 2164 h 2433"/>
                <a:gd name="T76" fmla="*/ 1272 w 2411"/>
                <a:gd name="T77" fmla="*/ 2183 h 2433"/>
                <a:gd name="T78" fmla="*/ 1151 w 2411"/>
                <a:gd name="T79" fmla="*/ 2433 h 2433"/>
                <a:gd name="T80" fmla="*/ 814 w 2411"/>
                <a:gd name="T81" fmla="*/ 2102 h 2433"/>
                <a:gd name="T82" fmla="*/ 656 w 2411"/>
                <a:gd name="T83" fmla="*/ 2012 h 2433"/>
                <a:gd name="T84" fmla="*/ 383 w 2411"/>
                <a:gd name="T85" fmla="*/ 2113 h 2433"/>
                <a:gd name="T86" fmla="*/ 336 w 2411"/>
                <a:gd name="T87" fmla="*/ 1642 h 2433"/>
                <a:gd name="T88" fmla="*/ 273 w 2411"/>
                <a:gd name="T89" fmla="*/ 1473 h 2433"/>
                <a:gd name="T90" fmla="*/ 0 w 2411"/>
                <a:gd name="T91" fmla="*/ 1374 h 2433"/>
                <a:gd name="T92" fmla="*/ 268 w 2411"/>
                <a:gd name="T93" fmla="*/ 982 h 2433"/>
                <a:gd name="T94" fmla="*/ 328 w 2411"/>
                <a:gd name="T95" fmla="*/ 811 h 2433"/>
                <a:gd name="T96" fmla="*/ 181 w 2411"/>
                <a:gd name="T97" fmla="*/ 560 h 2433"/>
                <a:gd name="T98" fmla="*/ 638 w 2411"/>
                <a:gd name="T99" fmla="*/ 433 h 2433"/>
                <a:gd name="T100" fmla="*/ 792 w 2411"/>
                <a:gd name="T101" fmla="*/ 340 h 2433"/>
                <a:gd name="T102" fmla="*/ 843 w 2411"/>
                <a:gd name="T103" fmla="*/ 55 h 2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411" h="2433">
                  <a:moveTo>
                    <a:pt x="1206" y="707"/>
                  </a:moveTo>
                  <a:lnTo>
                    <a:pt x="1136" y="712"/>
                  </a:lnTo>
                  <a:lnTo>
                    <a:pt x="1068" y="725"/>
                  </a:lnTo>
                  <a:lnTo>
                    <a:pt x="1004" y="748"/>
                  </a:lnTo>
                  <a:lnTo>
                    <a:pt x="946" y="779"/>
                  </a:lnTo>
                  <a:lnTo>
                    <a:pt x="892" y="816"/>
                  </a:lnTo>
                  <a:lnTo>
                    <a:pt x="843" y="860"/>
                  </a:lnTo>
                  <a:lnTo>
                    <a:pt x="801" y="909"/>
                  </a:lnTo>
                  <a:lnTo>
                    <a:pt x="763" y="965"/>
                  </a:lnTo>
                  <a:lnTo>
                    <a:pt x="735" y="1023"/>
                  </a:lnTo>
                  <a:lnTo>
                    <a:pt x="714" y="1085"/>
                  </a:lnTo>
                  <a:lnTo>
                    <a:pt x="701" y="1150"/>
                  </a:lnTo>
                  <a:lnTo>
                    <a:pt x="696" y="1219"/>
                  </a:lnTo>
                  <a:lnTo>
                    <a:pt x="701" y="1287"/>
                  </a:lnTo>
                  <a:lnTo>
                    <a:pt x="716" y="1356"/>
                  </a:lnTo>
                  <a:lnTo>
                    <a:pt x="739" y="1419"/>
                  </a:lnTo>
                  <a:lnTo>
                    <a:pt x="768" y="1478"/>
                  </a:lnTo>
                  <a:lnTo>
                    <a:pt x="806" y="1533"/>
                  </a:lnTo>
                  <a:lnTo>
                    <a:pt x="849" y="1582"/>
                  </a:lnTo>
                  <a:lnTo>
                    <a:pt x="900" y="1624"/>
                  </a:lnTo>
                  <a:lnTo>
                    <a:pt x="954" y="1660"/>
                  </a:lnTo>
                  <a:lnTo>
                    <a:pt x="1012" y="1688"/>
                  </a:lnTo>
                  <a:lnTo>
                    <a:pt x="1076" y="1709"/>
                  </a:lnTo>
                  <a:lnTo>
                    <a:pt x="1141" y="1722"/>
                  </a:lnTo>
                  <a:lnTo>
                    <a:pt x="1208" y="1727"/>
                  </a:lnTo>
                  <a:lnTo>
                    <a:pt x="1278" y="1722"/>
                  </a:lnTo>
                  <a:lnTo>
                    <a:pt x="1345" y="1708"/>
                  </a:lnTo>
                  <a:lnTo>
                    <a:pt x="1408" y="1685"/>
                  </a:lnTo>
                  <a:lnTo>
                    <a:pt x="1469" y="1655"/>
                  </a:lnTo>
                  <a:lnTo>
                    <a:pt x="1523" y="1618"/>
                  </a:lnTo>
                  <a:lnTo>
                    <a:pt x="1571" y="1574"/>
                  </a:lnTo>
                  <a:lnTo>
                    <a:pt x="1614" y="1525"/>
                  </a:lnTo>
                  <a:lnTo>
                    <a:pt x="1650" y="1470"/>
                  </a:lnTo>
                  <a:lnTo>
                    <a:pt x="1679" y="1411"/>
                  </a:lnTo>
                  <a:lnTo>
                    <a:pt x="1700" y="1349"/>
                  </a:lnTo>
                  <a:lnTo>
                    <a:pt x="1713" y="1284"/>
                  </a:lnTo>
                  <a:lnTo>
                    <a:pt x="1718" y="1215"/>
                  </a:lnTo>
                  <a:lnTo>
                    <a:pt x="1713" y="1147"/>
                  </a:lnTo>
                  <a:lnTo>
                    <a:pt x="1699" y="1079"/>
                  </a:lnTo>
                  <a:lnTo>
                    <a:pt x="1676" y="1015"/>
                  </a:lnTo>
                  <a:lnTo>
                    <a:pt x="1645" y="955"/>
                  </a:lnTo>
                  <a:lnTo>
                    <a:pt x="1607" y="901"/>
                  </a:lnTo>
                  <a:lnTo>
                    <a:pt x="1563" y="852"/>
                  </a:lnTo>
                  <a:lnTo>
                    <a:pt x="1514" y="810"/>
                  </a:lnTo>
                  <a:lnTo>
                    <a:pt x="1461" y="774"/>
                  </a:lnTo>
                  <a:lnTo>
                    <a:pt x="1400" y="745"/>
                  </a:lnTo>
                  <a:lnTo>
                    <a:pt x="1338" y="723"/>
                  </a:lnTo>
                  <a:lnTo>
                    <a:pt x="1273" y="710"/>
                  </a:lnTo>
                  <a:lnTo>
                    <a:pt x="1206" y="707"/>
                  </a:lnTo>
                  <a:close/>
                  <a:moveTo>
                    <a:pt x="1239" y="0"/>
                  </a:moveTo>
                  <a:lnTo>
                    <a:pt x="1275" y="251"/>
                  </a:lnTo>
                  <a:lnTo>
                    <a:pt x="1366" y="261"/>
                  </a:lnTo>
                  <a:lnTo>
                    <a:pt x="1454" y="280"/>
                  </a:lnTo>
                  <a:lnTo>
                    <a:pt x="1540" y="308"/>
                  </a:lnTo>
                  <a:lnTo>
                    <a:pt x="1676" y="93"/>
                  </a:lnTo>
                  <a:lnTo>
                    <a:pt x="2013" y="306"/>
                  </a:lnTo>
                  <a:lnTo>
                    <a:pt x="1879" y="520"/>
                  </a:lnTo>
                  <a:lnTo>
                    <a:pt x="1941" y="586"/>
                  </a:lnTo>
                  <a:lnTo>
                    <a:pt x="1998" y="658"/>
                  </a:lnTo>
                  <a:lnTo>
                    <a:pt x="2047" y="735"/>
                  </a:lnTo>
                  <a:lnTo>
                    <a:pt x="2288" y="657"/>
                  </a:lnTo>
                  <a:lnTo>
                    <a:pt x="2411" y="1038"/>
                  </a:lnTo>
                  <a:lnTo>
                    <a:pt x="2169" y="1114"/>
                  </a:lnTo>
                  <a:lnTo>
                    <a:pt x="2176" y="1207"/>
                  </a:lnTo>
                  <a:lnTo>
                    <a:pt x="2173" y="1299"/>
                  </a:lnTo>
                  <a:lnTo>
                    <a:pt x="2160" y="1388"/>
                  </a:lnTo>
                  <a:lnTo>
                    <a:pt x="2394" y="1483"/>
                  </a:lnTo>
                  <a:lnTo>
                    <a:pt x="2244" y="1853"/>
                  </a:lnTo>
                  <a:lnTo>
                    <a:pt x="2010" y="1758"/>
                  </a:lnTo>
                  <a:lnTo>
                    <a:pt x="1956" y="1831"/>
                  </a:lnTo>
                  <a:lnTo>
                    <a:pt x="1894" y="1898"/>
                  </a:lnTo>
                  <a:lnTo>
                    <a:pt x="1827" y="1960"/>
                  </a:lnTo>
                  <a:lnTo>
                    <a:pt x="1946" y="2183"/>
                  </a:lnTo>
                  <a:lnTo>
                    <a:pt x="1593" y="2371"/>
                  </a:lnTo>
                  <a:lnTo>
                    <a:pt x="1474" y="2148"/>
                  </a:lnTo>
                  <a:lnTo>
                    <a:pt x="1408" y="2164"/>
                  </a:lnTo>
                  <a:lnTo>
                    <a:pt x="1340" y="2177"/>
                  </a:lnTo>
                  <a:lnTo>
                    <a:pt x="1272" y="2183"/>
                  </a:lnTo>
                  <a:lnTo>
                    <a:pt x="1205" y="2185"/>
                  </a:lnTo>
                  <a:lnTo>
                    <a:pt x="1151" y="2433"/>
                  </a:lnTo>
                  <a:lnTo>
                    <a:pt x="760" y="2350"/>
                  </a:lnTo>
                  <a:lnTo>
                    <a:pt x="814" y="2102"/>
                  </a:lnTo>
                  <a:lnTo>
                    <a:pt x="732" y="2061"/>
                  </a:lnTo>
                  <a:lnTo>
                    <a:pt x="656" y="2012"/>
                  </a:lnTo>
                  <a:lnTo>
                    <a:pt x="582" y="1957"/>
                  </a:lnTo>
                  <a:lnTo>
                    <a:pt x="383" y="2113"/>
                  </a:lnTo>
                  <a:lnTo>
                    <a:pt x="137" y="1797"/>
                  </a:lnTo>
                  <a:lnTo>
                    <a:pt x="336" y="1642"/>
                  </a:lnTo>
                  <a:lnTo>
                    <a:pt x="300" y="1559"/>
                  </a:lnTo>
                  <a:lnTo>
                    <a:pt x="273" y="1473"/>
                  </a:lnTo>
                  <a:lnTo>
                    <a:pt x="253" y="1382"/>
                  </a:lnTo>
                  <a:lnTo>
                    <a:pt x="0" y="1374"/>
                  </a:lnTo>
                  <a:lnTo>
                    <a:pt x="14" y="974"/>
                  </a:lnTo>
                  <a:lnTo>
                    <a:pt x="268" y="982"/>
                  </a:lnTo>
                  <a:lnTo>
                    <a:pt x="294" y="896"/>
                  </a:lnTo>
                  <a:lnTo>
                    <a:pt x="328" y="811"/>
                  </a:lnTo>
                  <a:lnTo>
                    <a:pt x="370" y="730"/>
                  </a:lnTo>
                  <a:lnTo>
                    <a:pt x="181" y="560"/>
                  </a:lnTo>
                  <a:lnTo>
                    <a:pt x="450" y="264"/>
                  </a:lnTo>
                  <a:lnTo>
                    <a:pt x="638" y="433"/>
                  </a:lnTo>
                  <a:lnTo>
                    <a:pt x="713" y="384"/>
                  </a:lnTo>
                  <a:lnTo>
                    <a:pt x="792" y="340"/>
                  </a:lnTo>
                  <a:lnTo>
                    <a:pt x="879" y="306"/>
                  </a:lnTo>
                  <a:lnTo>
                    <a:pt x="843" y="55"/>
                  </a:lnTo>
                  <a:lnTo>
                    <a:pt x="1239" y="0"/>
                  </a:lnTo>
                  <a:close/>
                </a:path>
              </a:pathLst>
            </a:custGeom>
            <a:solidFill>
              <a:srgbClr val="A91E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21898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1367820" y="3165066"/>
              <a:ext cx="3170130" cy="3035799"/>
              <a:chOff x="2284413" y="2240266"/>
              <a:chExt cx="4064001" cy="3891792"/>
            </a:xfrm>
          </p:grpSpPr>
          <p:sp>
            <p:nvSpPr>
              <p:cNvPr id="45" name="Freeform 44"/>
              <p:cNvSpPr>
                <a:spLocks/>
              </p:cNvSpPr>
              <p:nvPr/>
            </p:nvSpPr>
            <p:spPr bwMode="auto">
              <a:xfrm>
                <a:off x="5797551" y="3663951"/>
                <a:ext cx="468313" cy="239713"/>
              </a:xfrm>
              <a:custGeom>
                <a:avLst/>
                <a:gdLst>
                  <a:gd name="T0" fmla="*/ 438 w 592"/>
                  <a:gd name="T1" fmla="*/ 0 h 302"/>
                  <a:gd name="T2" fmla="*/ 592 w 592"/>
                  <a:gd name="T3" fmla="*/ 110 h 302"/>
                  <a:gd name="T4" fmla="*/ 534 w 592"/>
                  <a:gd name="T5" fmla="*/ 287 h 302"/>
                  <a:gd name="T6" fmla="*/ 511 w 592"/>
                  <a:gd name="T7" fmla="*/ 212 h 302"/>
                  <a:gd name="T8" fmla="*/ 488 w 592"/>
                  <a:gd name="T9" fmla="*/ 152 h 302"/>
                  <a:gd name="T10" fmla="*/ 387 w 592"/>
                  <a:gd name="T11" fmla="*/ 174 h 302"/>
                  <a:gd name="T12" fmla="*/ 458 w 592"/>
                  <a:gd name="T13" fmla="*/ 302 h 302"/>
                  <a:gd name="T14" fmla="*/ 252 w 592"/>
                  <a:gd name="T15" fmla="*/ 245 h 302"/>
                  <a:gd name="T16" fmla="*/ 0 w 592"/>
                  <a:gd name="T17" fmla="*/ 236 h 302"/>
                  <a:gd name="T18" fmla="*/ 140 w 592"/>
                  <a:gd name="T19" fmla="*/ 49 h 302"/>
                  <a:gd name="T20" fmla="*/ 291 w 592"/>
                  <a:gd name="T21" fmla="*/ 49 h 302"/>
                  <a:gd name="T22" fmla="*/ 438 w 592"/>
                  <a:gd name="T23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2" h="302">
                    <a:moveTo>
                      <a:pt x="438" y="0"/>
                    </a:moveTo>
                    <a:lnTo>
                      <a:pt x="592" y="110"/>
                    </a:lnTo>
                    <a:lnTo>
                      <a:pt x="534" y="287"/>
                    </a:lnTo>
                    <a:lnTo>
                      <a:pt x="511" y="212"/>
                    </a:lnTo>
                    <a:lnTo>
                      <a:pt x="488" y="152"/>
                    </a:lnTo>
                    <a:lnTo>
                      <a:pt x="387" y="174"/>
                    </a:lnTo>
                    <a:lnTo>
                      <a:pt x="458" y="302"/>
                    </a:lnTo>
                    <a:lnTo>
                      <a:pt x="252" y="245"/>
                    </a:lnTo>
                    <a:lnTo>
                      <a:pt x="0" y="236"/>
                    </a:lnTo>
                    <a:lnTo>
                      <a:pt x="140" y="49"/>
                    </a:lnTo>
                    <a:lnTo>
                      <a:pt x="291" y="49"/>
                    </a:lnTo>
                    <a:lnTo>
                      <a:pt x="438" y="0"/>
                    </a:lnTo>
                    <a:close/>
                  </a:path>
                </a:pathLst>
              </a:custGeom>
              <a:solidFill>
                <a:srgbClr val="E8D5B7">
                  <a:lumMod val="90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46" name="Group 45"/>
              <p:cNvGrpSpPr/>
              <p:nvPr/>
            </p:nvGrpSpPr>
            <p:grpSpPr>
              <a:xfrm>
                <a:off x="2521224" y="5380038"/>
                <a:ext cx="649014" cy="672627"/>
                <a:chOff x="2521224" y="5380038"/>
                <a:chExt cx="649014" cy="672627"/>
              </a:xfrm>
            </p:grpSpPr>
            <p:sp>
              <p:nvSpPr>
                <p:cNvPr id="63" name="Freeform 62"/>
                <p:cNvSpPr>
                  <a:spLocks/>
                </p:cNvSpPr>
                <p:nvPr/>
              </p:nvSpPr>
              <p:spPr bwMode="auto">
                <a:xfrm>
                  <a:off x="2521224" y="5431952"/>
                  <a:ext cx="646113" cy="620713"/>
                </a:xfrm>
                <a:custGeom>
                  <a:avLst/>
                  <a:gdLst>
                    <a:gd name="T0" fmla="*/ 116 w 813"/>
                    <a:gd name="T1" fmla="*/ 4 h 782"/>
                    <a:gd name="T2" fmla="*/ 122 w 813"/>
                    <a:gd name="T3" fmla="*/ 21 h 782"/>
                    <a:gd name="T4" fmla="*/ 136 w 813"/>
                    <a:gd name="T5" fmla="*/ 68 h 782"/>
                    <a:gd name="T6" fmla="*/ 157 w 813"/>
                    <a:gd name="T7" fmla="*/ 136 h 782"/>
                    <a:gd name="T8" fmla="*/ 183 w 813"/>
                    <a:gd name="T9" fmla="*/ 217 h 782"/>
                    <a:gd name="T10" fmla="*/ 209 w 813"/>
                    <a:gd name="T11" fmla="*/ 301 h 782"/>
                    <a:gd name="T12" fmla="*/ 236 w 813"/>
                    <a:gd name="T13" fmla="*/ 382 h 782"/>
                    <a:gd name="T14" fmla="*/ 267 w 813"/>
                    <a:gd name="T15" fmla="*/ 464 h 782"/>
                    <a:gd name="T16" fmla="*/ 309 w 813"/>
                    <a:gd name="T17" fmla="*/ 545 h 782"/>
                    <a:gd name="T18" fmla="*/ 366 w 813"/>
                    <a:gd name="T19" fmla="*/ 610 h 782"/>
                    <a:gd name="T20" fmla="*/ 444 w 813"/>
                    <a:gd name="T21" fmla="*/ 661 h 782"/>
                    <a:gd name="T22" fmla="*/ 549 w 813"/>
                    <a:gd name="T23" fmla="*/ 701 h 782"/>
                    <a:gd name="T24" fmla="*/ 647 w 813"/>
                    <a:gd name="T25" fmla="*/ 725 h 782"/>
                    <a:gd name="T26" fmla="*/ 722 w 813"/>
                    <a:gd name="T27" fmla="*/ 736 h 782"/>
                    <a:gd name="T28" fmla="*/ 773 w 813"/>
                    <a:gd name="T29" fmla="*/ 737 h 782"/>
                    <a:gd name="T30" fmla="*/ 802 w 813"/>
                    <a:gd name="T31" fmla="*/ 736 h 782"/>
                    <a:gd name="T32" fmla="*/ 812 w 813"/>
                    <a:gd name="T33" fmla="*/ 734 h 782"/>
                    <a:gd name="T34" fmla="*/ 809 w 813"/>
                    <a:gd name="T35" fmla="*/ 762 h 782"/>
                    <a:gd name="T36" fmla="*/ 779 w 813"/>
                    <a:gd name="T37" fmla="*/ 764 h 782"/>
                    <a:gd name="T38" fmla="*/ 734 w 813"/>
                    <a:gd name="T39" fmla="*/ 768 h 782"/>
                    <a:gd name="T40" fmla="*/ 703 w 813"/>
                    <a:gd name="T41" fmla="*/ 773 h 782"/>
                    <a:gd name="T42" fmla="*/ 649 w 813"/>
                    <a:gd name="T43" fmla="*/ 778 h 782"/>
                    <a:gd name="T44" fmla="*/ 577 w 813"/>
                    <a:gd name="T45" fmla="*/ 782 h 782"/>
                    <a:gd name="T46" fmla="*/ 500 w 813"/>
                    <a:gd name="T47" fmla="*/ 781 h 782"/>
                    <a:gd name="T48" fmla="*/ 422 w 813"/>
                    <a:gd name="T49" fmla="*/ 773 h 782"/>
                    <a:gd name="T50" fmla="*/ 352 w 813"/>
                    <a:gd name="T51" fmla="*/ 756 h 782"/>
                    <a:gd name="T52" fmla="*/ 299 w 813"/>
                    <a:gd name="T53" fmla="*/ 725 h 782"/>
                    <a:gd name="T54" fmla="*/ 265 w 813"/>
                    <a:gd name="T55" fmla="*/ 674 h 782"/>
                    <a:gd name="T56" fmla="*/ 234 w 813"/>
                    <a:gd name="T57" fmla="*/ 605 h 782"/>
                    <a:gd name="T58" fmla="*/ 205 w 813"/>
                    <a:gd name="T59" fmla="*/ 531 h 782"/>
                    <a:gd name="T60" fmla="*/ 180 w 813"/>
                    <a:gd name="T61" fmla="*/ 459 h 782"/>
                    <a:gd name="T62" fmla="*/ 161 w 813"/>
                    <a:gd name="T63" fmla="*/ 397 h 782"/>
                    <a:gd name="T64" fmla="*/ 149 w 813"/>
                    <a:gd name="T65" fmla="*/ 354 h 782"/>
                    <a:gd name="T66" fmla="*/ 144 w 813"/>
                    <a:gd name="T67" fmla="*/ 337 h 782"/>
                    <a:gd name="T68" fmla="*/ 0 w 813"/>
                    <a:gd name="T69" fmla="*/ 51 h 7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813" h="782">
                      <a:moveTo>
                        <a:pt x="66" y="0"/>
                      </a:moveTo>
                      <a:lnTo>
                        <a:pt x="116" y="4"/>
                      </a:lnTo>
                      <a:lnTo>
                        <a:pt x="118" y="9"/>
                      </a:lnTo>
                      <a:lnTo>
                        <a:pt x="122" y="21"/>
                      </a:lnTo>
                      <a:lnTo>
                        <a:pt x="129" y="42"/>
                      </a:lnTo>
                      <a:lnTo>
                        <a:pt x="136" y="68"/>
                      </a:lnTo>
                      <a:lnTo>
                        <a:pt x="146" y="101"/>
                      </a:lnTo>
                      <a:lnTo>
                        <a:pt x="157" y="136"/>
                      </a:lnTo>
                      <a:lnTo>
                        <a:pt x="169" y="175"/>
                      </a:lnTo>
                      <a:lnTo>
                        <a:pt x="183" y="217"/>
                      </a:lnTo>
                      <a:lnTo>
                        <a:pt x="195" y="259"/>
                      </a:lnTo>
                      <a:lnTo>
                        <a:pt x="209" y="301"/>
                      </a:lnTo>
                      <a:lnTo>
                        <a:pt x="223" y="343"/>
                      </a:lnTo>
                      <a:lnTo>
                        <a:pt x="236" y="382"/>
                      </a:lnTo>
                      <a:lnTo>
                        <a:pt x="248" y="417"/>
                      </a:lnTo>
                      <a:lnTo>
                        <a:pt x="267" y="464"/>
                      </a:lnTo>
                      <a:lnTo>
                        <a:pt x="287" y="507"/>
                      </a:lnTo>
                      <a:lnTo>
                        <a:pt x="309" y="545"/>
                      </a:lnTo>
                      <a:lnTo>
                        <a:pt x="335" y="579"/>
                      </a:lnTo>
                      <a:lnTo>
                        <a:pt x="366" y="610"/>
                      </a:lnTo>
                      <a:lnTo>
                        <a:pt x="402" y="638"/>
                      </a:lnTo>
                      <a:lnTo>
                        <a:pt x="444" y="661"/>
                      </a:lnTo>
                      <a:lnTo>
                        <a:pt x="492" y="683"/>
                      </a:lnTo>
                      <a:lnTo>
                        <a:pt x="549" y="701"/>
                      </a:lnTo>
                      <a:lnTo>
                        <a:pt x="602" y="715"/>
                      </a:lnTo>
                      <a:lnTo>
                        <a:pt x="647" y="725"/>
                      </a:lnTo>
                      <a:lnTo>
                        <a:pt x="688" y="731"/>
                      </a:lnTo>
                      <a:lnTo>
                        <a:pt x="722" y="736"/>
                      </a:lnTo>
                      <a:lnTo>
                        <a:pt x="750" y="737"/>
                      </a:lnTo>
                      <a:lnTo>
                        <a:pt x="773" y="737"/>
                      </a:lnTo>
                      <a:lnTo>
                        <a:pt x="790" y="737"/>
                      </a:lnTo>
                      <a:lnTo>
                        <a:pt x="802" y="736"/>
                      </a:lnTo>
                      <a:lnTo>
                        <a:pt x="809" y="734"/>
                      </a:lnTo>
                      <a:lnTo>
                        <a:pt x="812" y="734"/>
                      </a:lnTo>
                      <a:lnTo>
                        <a:pt x="813" y="760"/>
                      </a:lnTo>
                      <a:lnTo>
                        <a:pt x="809" y="762"/>
                      </a:lnTo>
                      <a:lnTo>
                        <a:pt x="798" y="762"/>
                      </a:lnTo>
                      <a:lnTo>
                        <a:pt x="779" y="764"/>
                      </a:lnTo>
                      <a:lnTo>
                        <a:pt x="757" y="767"/>
                      </a:lnTo>
                      <a:lnTo>
                        <a:pt x="734" y="768"/>
                      </a:lnTo>
                      <a:lnTo>
                        <a:pt x="722" y="771"/>
                      </a:lnTo>
                      <a:lnTo>
                        <a:pt x="703" y="773"/>
                      </a:lnTo>
                      <a:lnTo>
                        <a:pt x="678" y="776"/>
                      </a:lnTo>
                      <a:lnTo>
                        <a:pt x="649" y="778"/>
                      </a:lnTo>
                      <a:lnTo>
                        <a:pt x="615" y="781"/>
                      </a:lnTo>
                      <a:lnTo>
                        <a:pt x="577" y="782"/>
                      </a:lnTo>
                      <a:lnTo>
                        <a:pt x="540" y="782"/>
                      </a:lnTo>
                      <a:lnTo>
                        <a:pt x="500" y="781"/>
                      </a:lnTo>
                      <a:lnTo>
                        <a:pt x="461" y="778"/>
                      </a:lnTo>
                      <a:lnTo>
                        <a:pt x="422" y="773"/>
                      </a:lnTo>
                      <a:lnTo>
                        <a:pt x="386" y="765"/>
                      </a:lnTo>
                      <a:lnTo>
                        <a:pt x="352" y="756"/>
                      </a:lnTo>
                      <a:lnTo>
                        <a:pt x="323" y="742"/>
                      </a:lnTo>
                      <a:lnTo>
                        <a:pt x="299" y="725"/>
                      </a:lnTo>
                      <a:lnTo>
                        <a:pt x="282" y="703"/>
                      </a:lnTo>
                      <a:lnTo>
                        <a:pt x="265" y="674"/>
                      </a:lnTo>
                      <a:lnTo>
                        <a:pt x="250" y="641"/>
                      </a:lnTo>
                      <a:lnTo>
                        <a:pt x="234" y="605"/>
                      </a:lnTo>
                      <a:lnTo>
                        <a:pt x="219" y="569"/>
                      </a:lnTo>
                      <a:lnTo>
                        <a:pt x="205" y="531"/>
                      </a:lnTo>
                      <a:lnTo>
                        <a:pt x="192" y="495"/>
                      </a:lnTo>
                      <a:lnTo>
                        <a:pt x="180" y="459"/>
                      </a:lnTo>
                      <a:lnTo>
                        <a:pt x="169" y="427"/>
                      </a:lnTo>
                      <a:lnTo>
                        <a:pt x="161" y="397"/>
                      </a:lnTo>
                      <a:lnTo>
                        <a:pt x="153" y="372"/>
                      </a:lnTo>
                      <a:lnTo>
                        <a:pt x="149" y="354"/>
                      </a:lnTo>
                      <a:lnTo>
                        <a:pt x="146" y="341"/>
                      </a:lnTo>
                      <a:lnTo>
                        <a:pt x="144" y="337"/>
                      </a:lnTo>
                      <a:lnTo>
                        <a:pt x="116" y="360"/>
                      </a:lnTo>
                      <a:lnTo>
                        <a:pt x="0" y="51"/>
                      </a:lnTo>
                      <a:lnTo>
                        <a:pt x="66" y="0"/>
                      </a:lnTo>
                      <a:close/>
                    </a:path>
                  </a:pathLst>
                </a:custGeom>
                <a:solidFill>
                  <a:sysClr val="windowText" lastClr="000000">
                    <a:lumMod val="85000"/>
                    <a:lumOff val="1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64" name="Freeform 63"/>
                <p:cNvSpPr>
                  <a:spLocks/>
                </p:cNvSpPr>
                <p:nvPr/>
              </p:nvSpPr>
              <p:spPr bwMode="auto">
                <a:xfrm>
                  <a:off x="2563813" y="5380038"/>
                  <a:ext cx="606425" cy="652463"/>
                </a:xfrm>
                <a:custGeom>
                  <a:avLst/>
                  <a:gdLst>
                    <a:gd name="T0" fmla="*/ 201 w 764"/>
                    <a:gd name="T1" fmla="*/ 3 h 821"/>
                    <a:gd name="T2" fmla="*/ 223 w 764"/>
                    <a:gd name="T3" fmla="*/ 21 h 821"/>
                    <a:gd name="T4" fmla="*/ 258 w 764"/>
                    <a:gd name="T5" fmla="*/ 59 h 821"/>
                    <a:gd name="T6" fmla="*/ 303 w 764"/>
                    <a:gd name="T7" fmla="*/ 108 h 821"/>
                    <a:gd name="T8" fmla="*/ 351 w 764"/>
                    <a:gd name="T9" fmla="*/ 169 h 821"/>
                    <a:gd name="T10" fmla="*/ 396 w 764"/>
                    <a:gd name="T11" fmla="*/ 236 h 821"/>
                    <a:gd name="T12" fmla="*/ 434 w 764"/>
                    <a:gd name="T13" fmla="*/ 306 h 821"/>
                    <a:gd name="T14" fmla="*/ 455 w 764"/>
                    <a:gd name="T15" fmla="*/ 377 h 821"/>
                    <a:gd name="T16" fmla="*/ 462 w 764"/>
                    <a:gd name="T17" fmla="*/ 451 h 821"/>
                    <a:gd name="T18" fmla="*/ 477 w 764"/>
                    <a:gd name="T19" fmla="*/ 512 h 821"/>
                    <a:gd name="T20" fmla="*/ 505 w 764"/>
                    <a:gd name="T21" fmla="*/ 552 h 821"/>
                    <a:gd name="T22" fmla="*/ 544 w 764"/>
                    <a:gd name="T23" fmla="*/ 580 h 821"/>
                    <a:gd name="T24" fmla="*/ 594 w 764"/>
                    <a:gd name="T25" fmla="*/ 604 h 821"/>
                    <a:gd name="T26" fmla="*/ 651 w 764"/>
                    <a:gd name="T27" fmla="*/ 629 h 821"/>
                    <a:gd name="T28" fmla="*/ 715 w 764"/>
                    <a:gd name="T29" fmla="*/ 664 h 821"/>
                    <a:gd name="T30" fmla="*/ 752 w 764"/>
                    <a:gd name="T31" fmla="*/ 705 h 821"/>
                    <a:gd name="T32" fmla="*/ 764 w 764"/>
                    <a:gd name="T33" fmla="*/ 743 h 821"/>
                    <a:gd name="T34" fmla="*/ 760 w 764"/>
                    <a:gd name="T35" fmla="*/ 776 h 821"/>
                    <a:gd name="T36" fmla="*/ 750 w 764"/>
                    <a:gd name="T37" fmla="*/ 798 h 821"/>
                    <a:gd name="T38" fmla="*/ 746 w 764"/>
                    <a:gd name="T39" fmla="*/ 807 h 821"/>
                    <a:gd name="T40" fmla="*/ 600 w 764"/>
                    <a:gd name="T41" fmla="*/ 819 h 821"/>
                    <a:gd name="T42" fmla="*/ 483 w 764"/>
                    <a:gd name="T43" fmla="*/ 819 h 821"/>
                    <a:gd name="T44" fmla="*/ 392 w 764"/>
                    <a:gd name="T45" fmla="*/ 809 h 821"/>
                    <a:gd name="T46" fmla="*/ 322 w 764"/>
                    <a:gd name="T47" fmla="*/ 790 h 821"/>
                    <a:gd name="T48" fmla="*/ 272 w 764"/>
                    <a:gd name="T49" fmla="*/ 767 h 821"/>
                    <a:gd name="T50" fmla="*/ 236 w 764"/>
                    <a:gd name="T51" fmla="*/ 740 h 821"/>
                    <a:gd name="T52" fmla="*/ 213 w 764"/>
                    <a:gd name="T53" fmla="*/ 715 h 821"/>
                    <a:gd name="T54" fmla="*/ 198 w 764"/>
                    <a:gd name="T55" fmla="*/ 694 h 821"/>
                    <a:gd name="T56" fmla="*/ 184 w 764"/>
                    <a:gd name="T57" fmla="*/ 663 h 821"/>
                    <a:gd name="T58" fmla="*/ 164 w 764"/>
                    <a:gd name="T59" fmla="*/ 604 h 821"/>
                    <a:gd name="T60" fmla="*/ 137 w 764"/>
                    <a:gd name="T61" fmla="*/ 526 h 821"/>
                    <a:gd name="T62" fmla="*/ 109 w 764"/>
                    <a:gd name="T63" fmla="*/ 436 h 821"/>
                    <a:gd name="T64" fmla="*/ 80 w 764"/>
                    <a:gd name="T65" fmla="*/ 341 h 821"/>
                    <a:gd name="T66" fmla="*/ 53 w 764"/>
                    <a:gd name="T67" fmla="*/ 251 h 821"/>
                    <a:gd name="T68" fmla="*/ 30 w 764"/>
                    <a:gd name="T69" fmla="*/ 172 h 821"/>
                    <a:gd name="T70" fmla="*/ 11 w 764"/>
                    <a:gd name="T71" fmla="*/ 111 h 821"/>
                    <a:gd name="T72" fmla="*/ 2 w 764"/>
                    <a:gd name="T73" fmla="*/ 77 h 821"/>
                    <a:gd name="T74" fmla="*/ 198 w 764"/>
                    <a:gd name="T75" fmla="*/ 0 h 8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764" h="821">
                      <a:moveTo>
                        <a:pt x="198" y="0"/>
                      </a:moveTo>
                      <a:lnTo>
                        <a:pt x="201" y="3"/>
                      </a:lnTo>
                      <a:lnTo>
                        <a:pt x="209" y="9"/>
                      </a:lnTo>
                      <a:lnTo>
                        <a:pt x="223" y="21"/>
                      </a:lnTo>
                      <a:lnTo>
                        <a:pt x="238" y="38"/>
                      </a:lnTo>
                      <a:lnTo>
                        <a:pt x="258" y="59"/>
                      </a:lnTo>
                      <a:lnTo>
                        <a:pt x="280" y="82"/>
                      </a:lnTo>
                      <a:lnTo>
                        <a:pt x="303" y="108"/>
                      </a:lnTo>
                      <a:lnTo>
                        <a:pt x="327" y="138"/>
                      </a:lnTo>
                      <a:lnTo>
                        <a:pt x="351" y="169"/>
                      </a:lnTo>
                      <a:lnTo>
                        <a:pt x="375" y="201"/>
                      </a:lnTo>
                      <a:lnTo>
                        <a:pt x="396" y="236"/>
                      </a:lnTo>
                      <a:lnTo>
                        <a:pt x="417" y="271"/>
                      </a:lnTo>
                      <a:lnTo>
                        <a:pt x="434" y="306"/>
                      </a:lnTo>
                      <a:lnTo>
                        <a:pt x="446" y="341"/>
                      </a:lnTo>
                      <a:lnTo>
                        <a:pt x="455" y="377"/>
                      </a:lnTo>
                      <a:lnTo>
                        <a:pt x="459" y="410"/>
                      </a:lnTo>
                      <a:lnTo>
                        <a:pt x="462" y="451"/>
                      </a:lnTo>
                      <a:lnTo>
                        <a:pt x="468" y="484"/>
                      </a:lnTo>
                      <a:lnTo>
                        <a:pt x="477" y="512"/>
                      </a:lnTo>
                      <a:lnTo>
                        <a:pt x="490" y="534"/>
                      </a:lnTo>
                      <a:lnTo>
                        <a:pt x="505" y="552"/>
                      </a:lnTo>
                      <a:lnTo>
                        <a:pt x="522" y="568"/>
                      </a:lnTo>
                      <a:lnTo>
                        <a:pt x="544" y="580"/>
                      </a:lnTo>
                      <a:lnTo>
                        <a:pt x="567" y="591"/>
                      </a:lnTo>
                      <a:lnTo>
                        <a:pt x="594" y="604"/>
                      </a:lnTo>
                      <a:lnTo>
                        <a:pt x="622" y="615"/>
                      </a:lnTo>
                      <a:lnTo>
                        <a:pt x="651" y="629"/>
                      </a:lnTo>
                      <a:lnTo>
                        <a:pt x="684" y="644"/>
                      </a:lnTo>
                      <a:lnTo>
                        <a:pt x="715" y="664"/>
                      </a:lnTo>
                      <a:lnTo>
                        <a:pt x="738" y="684"/>
                      </a:lnTo>
                      <a:lnTo>
                        <a:pt x="752" y="705"/>
                      </a:lnTo>
                      <a:lnTo>
                        <a:pt x="761" y="723"/>
                      </a:lnTo>
                      <a:lnTo>
                        <a:pt x="764" y="743"/>
                      </a:lnTo>
                      <a:lnTo>
                        <a:pt x="763" y="760"/>
                      </a:lnTo>
                      <a:lnTo>
                        <a:pt x="760" y="776"/>
                      </a:lnTo>
                      <a:lnTo>
                        <a:pt x="755" y="788"/>
                      </a:lnTo>
                      <a:lnTo>
                        <a:pt x="750" y="798"/>
                      </a:lnTo>
                      <a:lnTo>
                        <a:pt x="747" y="806"/>
                      </a:lnTo>
                      <a:lnTo>
                        <a:pt x="746" y="807"/>
                      </a:lnTo>
                      <a:lnTo>
                        <a:pt x="670" y="815"/>
                      </a:lnTo>
                      <a:lnTo>
                        <a:pt x="600" y="819"/>
                      </a:lnTo>
                      <a:lnTo>
                        <a:pt x="538" y="821"/>
                      </a:lnTo>
                      <a:lnTo>
                        <a:pt x="483" y="819"/>
                      </a:lnTo>
                      <a:lnTo>
                        <a:pt x="434" y="815"/>
                      </a:lnTo>
                      <a:lnTo>
                        <a:pt x="392" y="809"/>
                      </a:lnTo>
                      <a:lnTo>
                        <a:pt x="354" y="801"/>
                      </a:lnTo>
                      <a:lnTo>
                        <a:pt x="322" y="790"/>
                      </a:lnTo>
                      <a:lnTo>
                        <a:pt x="294" y="779"/>
                      </a:lnTo>
                      <a:lnTo>
                        <a:pt x="272" y="767"/>
                      </a:lnTo>
                      <a:lnTo>
                        <a:pt x="252" y="754"/>
                      </a:lnTo>
                      <a:lnTo>
                        <a:pt x="236" y="740"/>
                      </a:lnTo>
                      <a:lnTo>
                        <a:pt x="224" y="728"/>
                      </a:lnTo>
                      <a:lnTo>
                        <a:pt x="213" y="715"/>
                      </a:lnTo>
                      <a:lnTo>
                        <a:pt x="205" y="705"/>
                      </a:lnTo>
                      <a:lnTo>
                        <a:pt x="198" y="694"/>
                      </a:lnTo>
                      <a:lnTo>
                        <a:pt x="191" y="683"/>
                      </a:lnTo>
                      <a:lnTo>
                        <a:pt x="184" y="663"/>
                      </a:lnTo>
                      <a:lnTo>
                        <a:pt x="174" y="636"/>
                      </a:lnTo>
                      <a:lnTo>
                        <a:pt x="164" y="604"/>
                      </a:lnTo>
                      <a:lnTo>
                        <a:pt x="151" y="566"/>
                      </a:lnTo>
                      <a:lnTo>
                        <a:pt x="137" y="526"/>
                      </a:lnTo>
                      <a:lnTo>
                        <a:pt x="123" y="481"/>
                      </a:lnTo>
                      <a:lnTo>
                        <a:pt x="109" y="436"/>
                      </a:lnTo>
                      <a:lnTo>
                        <a:pt x="95" y="388"/>
                      </a:lnTo>
                      <a:lnTo>
                        <a:pt x="80" y="341"/>
                      </a:lnTo>
                      <a:lnTo>
                        <a:pt x="66" y="295"/>
                      </a:lnTo>
                      <a:lnTo>
                        <a:pt x="53" y="251"/>
                      </a:lnTo>
                      <a:lnTo>
                        <a:pt x="41" y="209"/>
                      </a:lnTo>
                      <a:lnTo>
                        <a:pt x="30" y="172"/>
                      </a:lnTo>
                      <a:lnTo>
                        <a:pt x="19" y="139"/>
                      </a:lnTo>
                      <a:lnTo>
                        <a:pt x="11" y="111"/>
                      </a:lnTo>
                      <a:lnTo>
                        <a:pt x="5" y="91"/>
                      </a:lnTo>
                      <a:lnTo>
                        <a:pt x="2" y="77"/>
                      </a:lnTo>
                      <a:lnTo>
                        <a:pt x="0" y="73"/>
                      </a:lnTo>
                      <a:lnTo>
                        <a:pt x="198" y="0"/>
                      </a:lnTo>
                      <a:close/>
                    </a:path>
                  </a:pathLst>
                </a:custGeom>
                <a:solidFill>
                  <a:sysClr val="windowText" lastClr="000000">
                    <a:lumMod val="85000"/>
                    <a:lumOff val="1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47" name="Group 46"/>
              <p:cNvGrpSpPr/>
              <p:nvPr/>
            </p:nvGrpSpPr>
            <p:grpSpPr>
              <a:xfrm>
                <a:off x="4192588" y="5830888"/>
                <a:ext cx="882650" cy="301170"/>
                <a:chOff x="4192588" y="5830888"/>
                <a:chExt cx="882650" cy="301170"/>
              </a:xfrm>
            </p:grpSpPr>
            <p:sp>
              <p:nvSpPr>
                <p:cNvPr id="61" name="Freeform 60"/>
                <p:cNvSpPr>
                  <a:spLocks/>
                </p:cNvSpPr>
                <p:nvPr/>
              </p:nvSpPr>
              <p:spPr bwMode="auto">
                <a:xfrm>
                  <a:off x="4192588" y="5986008"/>
                  <a:ext cx="882650" cy="146050"/>
                </a:xfrm>
                <a:custGeom>
                  <a:avLst/>
                  <a:gdLst>
                    <a:gd name="T0" fmla="*/ 414 w 1113"/>
                    <a:gd name="T1" fmla="*/ 0 h 183"/>
                    <a:gd name="T2" fmla="*/ 1110 w 1113"/>
                    <a:gd name="T3" fmla="*/ 105 h 183"/>
                    <a:gd name="T4" fmla="*/ 1113 w 1113"/>
                    <a:gd name="T5" fmla="*/ 163 h 183"/>
                    <a:gd name="T6" fmla="*/ 1108 w 1113"/>
                    <a:gd name="T7" fmla="*/ 163 h 183"/>
                    <a:gd name="T8" fmla="*/ 1093 w 1113"/>
                    <a:gd name="T9" fmla="*/ 164 h 183"/>
                    <a:gd name="T10" fmla="*/ 1069 w 1113"/>
                    <a:gd name="T11" fmla="*/ 167 h 183"/>
                    <a:gd name="T12" fmla="*/ 1037 w 1113"/>
                    <a:gd name="T13" fmla="*/ 169 h 183"/>
                    <a:gd name="T14" fmla="*/ 1000 w 1113"/>
                    <a:gd name="T15" fmla="*/ 172 h 183"/>
                    <a:gd name="T16" fmla="*/ 956 w 1113"/>
                    <a:gd name="T17" fmla="*/ 175 h 183"/>
                    <a:gd name="T18" fmla="*/ 910 w 1113"/>
                    <a:gd name="T19" fmla="*/ 178 h 183"/>
                    <a:gd name="T20" fmla="*/ 861 w 1113"/>
                    <a:gd name="T21" fmla="*/ 180 h 183"/>
                    <a:gd name="T22" fmla="*/ 810 w 1113"/>
                    <a:gd name="T23" fmla="*/ 183 h 183"/>
                    <a:gd name="T24" fmla="*/ 760 w 1113"/>
                    <a:gd name="T25" fmla="*/ 183 h 183"/>
                    <a:gd name="T26" fmla="*/ 711 w 1113"/>
                    <a:gd name="T27" fmla="*/ 183 h 183"/>
                    <a:gd name="T28" fmla="*/ 663 w 1113"/>
                    <a:gd name="T29" fmla="*/ 183 h 183"/>
                    <a:gd name="T30" fmla="*/ 619 w 1113"/>
                    <a:gd name="T31" fmla="*/ 180 h 183"/>
                    <a:gd name="T32" fmla="*/ 580 w 1113"/>
                    <a:gd name="T33" fmla="*/ 177 h 183"/>
                    <a:gd name="T34" fmla="*/ 548 w 1113"/>
                    <a:gd name="T35" fmla="*/ 171 h 183"/>
                    <a:gd name="T36" fmla="*/ 523 w 1113"/>
                    <a:gd name="T37" fmla="*/ 163 h 183"/>
                    <a:gd name="T38" fmla="*/ 486 w 1113"/>
                    <a:gd name="T39" fmla="*/ 147 h 183"/>
                    <a:gd name="T40" fmla="*/ 451 w 1113"/>
                    <a:gd name="T41" fmla="*/ 130 h 183"/>
                    <a:gd name="T42" fmla="*/ 419 w 1113"/>
                    <a:gd name="T43" fmla="*/ 115 h 183"/>
                    <a:gd name="T44" fmla="*/ 391 w 1113"/>
                    <a:gd name="T45" fmla="*/ 98 h 183"/>
                    <a:gd name="T46" fmla="*/ 366 w 1113"/>
                    <a:gd name="T47" fmla="*/ 84 h 183"/>
                    <a:gd name="T48" fmla="*/ 346 w 1113"/>
                    <a:gd name="T49" fmla="*/ 71 h 183"/>
                    <a:gd name="T50" fmla="*/ 330 w 1113"/>
                    <a:gd name="T51" fmla="*/ 62 h 183"/>
                    <a:gd name="T52" fmla="*/ 321 w 1113"/>
                    <a:gd name="T53" fmla="*/ 56 h 183"/>
                    <a:gd name="T54" fmla="*/ 318 w 1113"/>
                    <a:gd name="T55" fmla="*/ 54 h 183"/>
                    <a:gd name="T56" fmla="*/ 318 w 1113"/>
                    <a:gd name="T57" fmla="*/ 163 h 183"/>
                    <a:gd name="T58" fmla="*/ 0 w 1113"/>
                    <a:gd name="T59" fmla="*/ 163 h 183"/>
                    <a:gd name="T60" fmla="*/ 3 w 1113"/>
                    <a:gd name="T61" fmla="*/ 54 h 183"/>
                    <a:gd name="T62" fmla="*/ 414 w 1113"/>
                    <a:gd name="T63" fmla="*/ 0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113" h="183">
                      <a:moveTo>
                        <a:pt x="414" y="0"/>
                      </a:moveTo>
                      <a:lnTo>
                        <a:pt x="1110" y="105"/>
                      </a:lnTo>
                      <a:lnTo>
                        <a:pt x="1113" y="163"/>
                      </a:lnTo>
                      <a:lnTo>
                        <a:pt x="1108" y="163"/>
                      </a:lnTo>
                      <a:lnTo>
                        <a:pt x="1093" y="164"/>
                      </a:lnTo>
                      <a:lnTo>
                        <a:pt x="1069" y="167"/>
                      </a:lnTo>
                      <a:lnTo>
                        <a:pt x="1037" y="169"/>
                      </a:lnTo>
                      <a:lnTo>
                        <a:pt x="1000" y="172"/>
                      </a:lnTo>
                      <a:lnTo>
                        <a:pt x="956" y="175"/>
                      </a:lnTo>
                      <a:lnTo>
                        <a:pt x="910" y="178"/>
                      </a:lnTo>
                      <a:lnTo>
                        <a:pt x="861" y="180"/>
                      </a:lnTo>
                      <a:lnTo>
                        <a:pt x="810" y="183"/>
                      </a:lnTo>
                      <a:lnTo>
                        <a:pt x="760" y="183"/>
                      </a:lnTo>
                      <a:lnTo>
                        <a:pt x="711" y="183"/>
                      </a:lnTo>
                      <a:lnTo>
                        <a:pt x="663" y="183"/>
                      </a:lnTo>
                      <a:lnTo>
                        <a:pt x="619" y="180"/>
                      </a:lnTo>
                      <a:lnTo>
                        <a:pt x="580" y="177"/>
                      </a:lnTo>
                      <a:lnTo>
                        <a:pt x="548" y="171"/>
                      </a:lnTo>
                      <a:lnTo>
                        <a:pt x="523" y="163"/>
                      </a:lnTo>
                      <a:lnTo>
                        <a:pt x="486" y="147"/>
                      </a:lnTo>
                      <a:lnTo>
                        <a:pt x="451" y="130"/>
                      </a:lnTo>
                      <a:lnTo>
                        <a:pt x="419" y="115"/>
                      </a:lnTo>
                      <a:lnTo>
                        <a:pt x="391" y="98"/>
                      </a:lnTo>
                      <a:lnTo>
                        <a:pt x="366" y="84"/>
                      </a:lnTo>
                      <a:lnTo>
                        <a:pt x="346" y="71"/>
                      </a:lnTo>
                      <a:lnTo>
                        <a:pt x="330" y="62"/>
                      </a:lnTo>
                      <a:lnTo>
                        <a:pt x="321" y="56"/>
                      </a:lnTo>
                      <a:lnTo>
                        <a:pt x="318" y="54"/>
                      </a:lnTo>
                      <a:lnTo>
                        <a:pt x="318" y="163"/>
                      </a:lnTo>
                      <a:lnTo>
                        <a:pt x="0" y="163"/>
                      </a:lnTo>
                      <a:lnTo>
                        <a:pt x="3" y="54"/>
                      </a:lnTo>
                      <a:lnTo>
                        <a:pt x="414" y="0"/>
                      </a:lnTo>
                      <a:close/>
                    </a:path>
                  </a:pathLst>
                </a:custGeom>
                <a:solidFill>
                  <a:sysClr val="windowText" lastClr="000000">
                    <a:lumMod val="85000"/>
                    <a:lumOff val="1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62" name="Freeform 61"/>
                <p:cNvSpPr>
                  <a:spLocks/>
                </p:cNvSpPr>
                <p:nvPr/>
              </p:nvSpPr>
              <p:spPr bwMode="auto">
                <a:xfrm>
                  <a:off x="4192588" y="5830888"/>
                  <a:ext cx="882650" cy="271463"/>
                </a:xfrm>
                <a:custGeom>
                  <a:avLst/>
                  <a:gdLst>
                    <a:gd name="T0" fmla="*/ 523 w 1113"/>
                    <a:gd name="T1" fmla="*/ 0 h 344"/>
                    <a:gd name="T2" fmla="*/ 579 w 1113"/>
                    <a:gd name="T3" fmla="*/ 7 h 344"/>
                    <a:gd name="T4" fmla="*/ 611 w 1113"/>
                    <a:gd name="T5" fmla="*/ 24 h 344"/>
                    <a:gd name="T6" fmla="*/ 652 w 1113"/>
                    <a:gd name="T7" fmla="*/ 55 h 344"/>
                    <a:gd name="T8" fmla="*/ 722 w 1113"/>
                    <a:gd name="T9" fmla="*/ 83 h 344"/>
                    <a:gd name="T10" fmla="*/ 809 w 1113"/>
                    <a:gd name="T11" fmla="*/ 111 h 344"/>
                    <a:gd name="T12" fmla="*/ 902 w 1113"/>
                    <a:gd name="T13" fmla="*/ 137 h 344"/>
                    <a:gd name="T14" fmla="*/ 987 w 1113"/>
                    <a:gd name="T15" fmla="*/ 162 h 344"/>
                    <a:gd name="T16" fmla="*/ 1054 w 1113"/>
                    <a:gd name="T17" fmla="*/ 184 h 344"/>
                    <a:gd name="T18" fmla="*/ 1090 w 1113"/>
                    <a:gd name="T19" fmla="*/ 205 h 344"/>
                    <a:gd name="T20" fmla="*/ 1108 w 1113"/>
                    <a:gd name="T21" fmla="*/ 246 h 344"/>
                    <a:gd name="T22" fmla="*/ 1113 w 1113"/>
                    <a:gd name="T23" fmla="*/ 289 h 344"/>
                    <a:gd name="T24" fmla="*/ 1110 w 1113"/>
                    <a:gd name="T25" fmla="*/ 323 h 344"/>
                    <a:gd name="T26" fmla="*/ 1108 w 1113"/>
                    <a:gd name="T27" fmla="*/ 337 h 344"/>
                    <a:gd name="T28" fmla="*/ 1088 w 1113"/>
                    <a:gd name="T29" fmla="*/ 337 h 344"/>
                    <a:gd name="T30" fmla="*/ 1032 w 1113"/>
                    <a:gd name="T31" fmla="*/ 339 h 344"/>
                    <a:gd name="T32" fmla="*/ 953 w 1113"/>
                    <a:gd name="T33" fmla="*/ 340 h 344"/>
                    <a:gd name="T34" fmla="*/ 858 w 1113"/>
                    <a:gd name="T35" fmla="*/ 342 h 344"/>
                    <a:gd name="T36" fmla="*/ 757 w 1113"/>
                    <a:gd name="T37" fmla="*/ 344 h 344"/>
                    <a:gd name="T38" fmla="*/ 661 w 1113"/>
                    <a:gd name="T39" fmla="*/ 344 h 344"/>
                    <a:gd name="T40" fmla="*/ 577 w 1113"/>
                    <a:gd name="T41" fmla="*/ 342 h 344"/>
                    <a:gd name="T42" fmla="*/ 518 w 1113"/>
                    <a:gd name="T43" fmla="*/ 337 h 344"/>
                    <a:gd name="T44" fmla="*/ 425 w 1113"/>
                    <a:gd name="T45" fmla="*/ 323 h 344"/>
                    <a:gd name="T46" fmla="*/ 358 w 1113"/>
                    <a:gd name="T47" fmla="*/ 312 h 344"/>
                    <a:gd name="T48" fmla="*/ 323 w 1113"/>
                    <a:gd name="T49" fmla="*/ 306 h 344"/>
                    <a:gd name="T50" fmla="*/ 318 w 1113"/>
                    <a:gd name="T51" fmla="*/ 337 h 344"/>
                    <a:gd name="T52" fmla="*/ 17 w 1113"/>
                    <a:gd name="T53" fmla="*/ 66 h 344"/>
                    <a:gd name="T54" fmla="*/ 34 w 1113"/>
                    <a:gd name="T55" fmla="*/ 63 h 344"/>
                    <a:gd name="T56" fmla="*/ 80 w 1113"/>
                    <a:gd name="T57" fmla="*/ 53 h 344"/>
                    <a:gd name="T58" fmla="*/ 147 w 1113"/>
                    <a:gd name="T59" fmla="*/ 41 h 344"/>
                    <a:gd name="T60" fmla="*/ 228 w 1113"/>
                    <a:gd name="T61" fmla="*/ 28 h 344"/>
                    <a:gd name="T62" fmla="*/ 316 w 1113"/>
                    <a:gd name="T63" fmla="*/ 14 h 344"/>
                    <a:gd name="T64" fmla="*/ 406 w 1113"/>
                    <a:gd name="T65" fmla="*/ 5 h 344"/>
                    <a:gd name="T66" fmla="*/ 487 w 1113"/>
                    <a:gd name="T67" fmla="*/ 0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113" h="344">
                      <a:moveTo>
                        <a:pt x="487" y="0"/>
                      </a:moveTo>
                      <a:lnTo>
                        <a:pt x="523" y="0"/>
                      </a:lnTo>
                      <a:lnTo>
                        <a:pt x="554" y="2"/>
                      </a:lnTo>
                      <a:lnTo>
                        <a:pt x="579" y="7"/>
                      </a:lnTo>
                      <a:lnTo>
                        <a:pt x="599" y="14"/>
                      </a:lnTo>
                      <a:lnTo>
                        <a:pt x="611" y="24"/>
                      </a:lnTo>
                      <a:lnTo>
                        <a:pt x="627" y="39"/>
                      </a:lnTo>
                      <a:lnTo>
                        <a:pt x="652" y="55"/>
                      </a:lnTo>
                      <a:lnTo>
                        <a:pt x="684" y="69"/>
                      </a:lnTo>
                      <a:lnTo>
                        <a:pt x="722" y="83"/>
                      </a:lnTo>
                      <a:lnTo>
                        <a:pt x="764" y="97"/>
                      </a:lnTo>
                      <a:lnTo>
                        <a:pt x="809" y="111"/>
                      </a:lnTo>
                      <a:lnTo>
                        <a:pt x="855" y="125"/>
                      </a:lnTo>
                      <a:lnTo>
                        <a:pt x="902" y="137"/>
                      </a:lnTo>
                      <a:lnTo>
                        <a:pt x="945" y="149"/>
                      </a:lnTo>
                      <a:lnTo>
                        <a:pt x="987" y="162"/>
                      </a:lnTo>
                      <a:lnTo>
                        <a:pt x="1023" y="173"/>
                      </a:lnTo>
                      <a:lnTo>
                        <a:pt x="1054" y="184"/>
                      </a:lnTo>
                      <a:lnTo>
                        <a:pt x="1076" y="194"/>
                      </a:lnTo>
                      <a:lnTo>
                        <a:pt x="1090" y="205"/>
                      </a:lnTo>
                      <a:lnTo>
                        <a:pt x="1102" y="224"/>
                      </a:lnTo>
                      <a:lnTo>
                        <a:pt x="1108" y="246"/>
                      </a:lnTo>
                      <a:lnTo>
                        <a:pt x="1113" y="267"/>
                      </a:lnTo>
                      <a:lnTo>
                        <a:pt x="1113" y="289"/>
                      </a:lnTo>
                      <a:lnTo>
                        <a:pt x="1113" y="308"/>
                      </a:lnTo>
                      <a:lnTo>
                        <a:pt x="1110" y="323"/>
                      </a:lnTo>
                      <a:lnTo>
                        <a:pt x="1108" y="333"/>
                      </a:lnTo>
                      <a:lnTo>
                        <a:pt x="1108" y="337"/>
                      </a:lnTo>
                      <a:lnTo>
                        <a:pt x="1102" y="337"/>
                      </a:lnTo>
                      <a:lnTo>
                        <a:pt x="1088" y="337"/>
                      </a:lnTo>
                      <a:lnTo>
                        <a:pt x="1063" y="339"/>
                      </a:lnTo>
                      <a:lnTo>
                        <a:pt x="1032" y="339"/>
                      </a:lnTo>
                      <a:lnTo>
                        <a:pt x="995" y="340"/>
                      </a:lnTo>
                      <a:lnTo>
                        <a:pt x="953" y="340"/>
                      </a:lnTo>
                      <a:lnTo>
                        <a:pt x="906" y="342"/>
                      </a:lnTo>
                      <a:lnTo>
                        <a:pt x="858" y="342"/>
                      </a:lnTo>
                      <a:lnTo>
                        <a:pt x="809" y="344"/>
                      </a:lnTo>
                      <a:lnTo>
                        <a:pt x="757" y="344"/>
                      </a:lnTo>
                      <a:lnTo>
                        <a:pt x="709" y="344"/>
                      </a:lnTo>
                      <a:lnTo>
                        <a:pt x="661" y="344"/>
                      </a:lnTo>
                      <a:lnTo>
                        <a:pt x="618" y="342"/>
                      </a:lnTo>
                      <a:lnTo>
                        <a:pt x="577" y="342"/>
                      </a:lnTo>
                      <a:lnTo>
                        <a:pt x="545" y="339"/>
                      </a:lnTo>
                      <a:lnTo>
                        <a:pt x="518" y="337"/>
                      </a:lnTo>
                      <a:lnTo>
                        <a:pt x="469" y="330"/>
                      </a:lnTo>
                      <a:lnTo>
                        <a:pt x="425" y="323"/>
                      </a:lnTo>
                      <a:lnTo>
                        <a:pt x="388" y="319"/>
                      </a:lnTo>
                      <a:lnTo>
                        <a:pt x="358" y="312"/>
                      </a:lnTo>
                      <a:lnTo>
                        <a:pt x="337" y="309"/>
                      </a:lnTo>
                      <a:lnTo>
                        <a:pt x="323" y="306"/>
                      </a:lnTo>
                      <a:lnTo>
                        <a:pt x="318" y="306"/>
                      </a:lnTo>
                      <a:lnTo>
                        <a:pt x="318" y="337"/>
                      </a:lnTo>
                      <a:lnTo>
                        <a:pt x="0" y="322"/>
                      </a:lnTo>
                      <a:lnTo>
                        <a:pt x="17" y="66"/>
                      </a:lnTo>
                      <a:lnTo>
                        <a:pt x="21" y="66"/>
                      </a:lnTo>
                      <a:lnTo>
                        <a:pt x="34" y="63"/>
                      </a:lnTo>
                      <a:lnTo>
                        <a:pt x="54" y="59"/>
                      </a:lnTo>
                      <a:lnTo>
                        <a:pt x="80" y="53"/>
                      </a:lnTo>
                      <a:lnTo>
                        <a:pt x="111" y="49"/>
                      </a:lnTo>
                      <a:lnTo>
                        <a:pt x="147" y="41"/>
                      </a:lnTo>
                      <a:lnTo>
                        <a:pt x="186" y="35"/>
                      </a:lnTo>
                      <a:lnTo>
                        <a:pt x="228" y="28"/>
                      </a:lnTo>
                      <a:lnTo>
                        <a:pt x="273" y="21"/>
                      </a:lnTo>
                      <a:lnTo>
                        <a:pt x="316" y="14"/>
                      </a:lnTo>
                      <a:lnTo>
                        <a:pt x="361" y="10"/>
                      </a:lnTo>
                      <a:lnTo>
                        <a:pt x="406" y="5"/>
                      </a:lnTo>
                      <a:lnTo>
                        <a:pt x="448" y="2"/>
                      </a:lnTo>
                      <a:lnTo>
                        <a:pt x="487" y="0"/>
                      </a:lnTo>
                      <a:close/>
                    </a:path>
                  </a:pathLst>
                </a:custGeom>
                <a:solidFill>
                  <a:sysClr val="windowText" lastClr="000000">
                    <a:lumMod val="85000"/>
                    <a:lumOff val="15000"/>
                  </a:sys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1218987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>
                <a:off x="2693988" y="4121151"/>
                <a:ext cx="1608138" cy="1603375"/>
              </a:xfrm>
              <a:custGeom>
                <a:avLst/>
                <a:gdLst>
                  <a:gd name="T0" fmla="*/ 2026 w 2026"/>
                  <a:gd name="T1" fmla="*/ 304 h 2020"/>
                  <a:gd name="T2" fmla="*/ 2020 w 2026"/>
                  <a:gd name="T3" fmla="*/ 320 h 2020"/>
                  <a:gd name="T4" fmla="*/ 1999 w 2026"/>
                  <a:gd name="T5" fmla="*/ 362 h 2020"/>
                  <a:gd name="T6" fmla="*/ 1968 w 2026"/>
                  <a:gd name="T7" fmla="*/ 425 h 2020"/>
                  <a:gd name="T8" fmla="*/ 1930 w 2026"/>
                  <a:gd name="T9" fmla="*/ 504 h 2020"/>
                  <a:gd name="T10" fmla="*/ 1885 w 2026"/>
                  <a:gd name="T11" fmla="*/ 594 h 2020"/>
                  <a:gd name="T12" fmla="*/ 1836 w 2026"/>
                  <a:gd name="T13" fmla="*/ 689 h 2020"/>
                  <a:gd name="T14" fmla="*/ 1790 w 2026"/>
                  <a:gd name="T15" fmla="*/ 768 h 2020"/>
                  <a:gd name="T16" fmla="*/ 1726 w 2026"/>
                  <a:gd name="T17" fmla="*/ 866 h 2020"/>
                  <a:gd name="T18" fmla="*/ 1650 w 2026"/>
                  <a:gd name="T19" fmla="*/ 975 h 2020"/>
                  <a:gd name="T20" fmla="*/ 1565 w 2026"/>
                  <a:gd name="T21" fmla="*/ 1090 h 2020"/>
                  <a:gd name="T22" fmla="*/ 1476 w 2026"/>
                  <a:gd name="T23" fmla="*/ 1205 h 2020"/>
                  <a:gd name="T24" fmla="*/ 1388 w 2026"/>
                  <a:gd name="T25" fmla="*/ 1310 h 2020"/>
                  <a:gd name="T26" fmla="*/ 1304 w 2026"/>
                  <a:gd name="T27" fmla="*/ 1402 h 2020"/>
                  <a:gd name="T28" fmla="*/ 1231 w 2026"/>
                  <a:gd name="T29" fmla="*/ 1472 h 2020"/>
                  <a:gd name="T30" fmla="*/ 1175 w 2026"/>
                  <a:gd name="T31" fmla="*/ 1514 h 2020"/>
                  <a:gd name="T32" fmla="*/ 1110 w 2026"/>
                  <a:gd name="T33" fmla="*/ 1557 h 2020"/>
                  <a:gd name="T34" fmla="*/ 1029 w 2026"/>
                  <a:gd name="T35" fmla="*/ 1608 h 2020"/>
                  <a:gd name="T36" fmla="*/ 937 w 2026"/>
                  <a:gd name="T37" fmla="*/ 1664 h 2020"/>
                  <a:gd name="T38" fmla="*/ 838 w 2026"/>
                  <a:gd name="T39" fmla="*/ 1725 h 2020"/>
                  <a:gd name="T40" fmla="*/ 737 w 2026"/>
                  <a:gd name="T41" fmla="*/ 1785 h 2020"/>
                  <a:gd name="T42" fmla="*/ 638 w 2026"/>
                  <a:gd name="T43" fmla="*/ 1844 h 2020"/>
                  <a:gd name="T44" fmla="*/ 546 w 2026"/>
                  <a:gd name="T45" fmla="*/ 1899 h 2020"/>
                  <a:gd name="T46" fmla="*/ 467 w 2026"/>
                  <a:gd name="T47" fmla="*/ 1944 h 2020"/>
                  <a:gd name="T48" fmla="*/ 405 w 2026"/>
                  <a:gd name="T49" fmla="*/ 1981 h 2020"/>
                  <a:gd name="T50" fmla="*/ 363 w 2026"/>
                  <a:gd name="T51" fmla="*/ 2004 h 2020"/>
                  <a:gd name="T52" fmla="*/ 349 w 2026"/>
                  <a:gd name="T53" fmla="*/ 2014 h 2020"/>
                  <a:gd name="T54" fmla="*/ 277 w 2026"/>
                  <a:gd name="T55" fmla="*/ 2015 h 2020"/>
                  <a:gd name="T56" fmla="*/ 214 w 2026"/>
                  <a:gd name="T57" fmla="*/ 1986 h 2020"/>
                  <a:gd name="T58" fmla="*/ 158 w 2026"/>
                  <a:gd name="T59" fmla="*/ 1930 h 2020"/>
                  <a:gd name="T60" fmla="*/ 110 w 2026"/>
                  <a:gd name="T61" fmla="*/ 1860 h 2020"/>
                  <a:gd name="T62" fmla="*/ 71 w 2026"/>
                  <a:gd name="T63" fmla="*/ 1782 h 2020"/>
                  <a:gd name="T64" fmla="*/ 40 w 2026"/>
                  <a:gd name="T65" fmla="*/ 1706 h 2020"/>
                  <a:gd name="T66" fmla="*/ 18 w 2026"/>
                  <a:gd name="T67" fmla="*/ 1641 h 2020"/>
                  <a:gd name="T68" fmla="*/ 4 w 2026"/>
                  <a:gd name="T69" fmla="*/ 1596 h 2020"/>
                  <a:gd name="T70" fmla="*/ 0 w 2026"/>
                  <a:gd name="T71" fmla="*/ 1579 h 2020"/>
                  <a:gd name="T72" fmla="*/ 13 w 2026"/>
                  <a:gd name="T73" fmla="*/ 1570 h 2020"/>
                  <a:gd name="T74" fmla="*/ 51 w 2026"/>
                  <a:gd name="T75" fmla="*/ 1546 h 2020"/>
                  <a:gd name="T76" fmla="*/ 110 w 2026"/>
                  <a:gd name="T77" fmla="*/ 1511 h 2020"/>
                  <a:gd name="T78" fmla="*/ 184 w 2026"/>
                  <a:gd name="T79" fmla="*/ 1466 h 2020"/>
                  <a:gd name="T80" fmla="*/ 270 w 2026"/>
                  <a:gd name="T81" fmla="*/ 1414 h 2020"/>
                  <a:gd name="T82" fmla="*/ 361 w 2026"/>
                  <a:gd name="T83" fmla="*/ 1358 h 2020"/>
                  <a:gd name="T84" fmla="*/ 456 w 2026"/>
                  <a:gd name="T85" fmla="*/ 1301 h 2020"/>
                  <a:gd name="T86" fmla="*/ 549 w 2026"/>
                  <a:gd name="T87" fmla="*/ 1247 h 2020"/>
                  <a:gd name="T88" fmla="*/ 635 w 2026"/>
                  <a:gd name="T89" fmla="*/ 1195 h 2020"/>
                  <a:gd name="T90" fmla="*/ 711 w 2026"/>
                  <a:gd name="T91" fmla="*/ 1152 h 2020"/>
                  <a:gd name="T92" fmla="*/ 771 w 2026"/>
                  <a:gd name="T93" fmla="*/ 1119 h 2020"/>
                  <a:gd name="T94" fmla="*/ 812 w 2026"/>
                  <a:gd name="T95" fmla="*/ 1099 h 2020"/>
                  <a:gd name="T96" fmla="*/ 869 w 2026"/>
                  <a:gd name="T97" fmla="*/ 1051 h 2020"/>
                  <a:gd name="T98" fmla="*/ 928 w 2026"/>
                  <a:gd name="T99" fmla="*/ 973 h 2020"/>
                  <a:gd name="T100" fmla="*/ 985 w 2026"/>
                  <a:gd name="T101" fmla="*/ 877 h 2020"/>
                  <a:gd name="T102" fmla="*/ 1040 w 2026"/>
                  <a:gd name="T103" fmla="*/ 775 h 2020"/>
                  <a:gd name="T104" fmla="*/ 1090 w 2026"/>
                  <a:gd name="T105" fmla="*/ 681 h 2020"/>
                  <a:gd name="T106" fmla="*/ 1133 w 2026"/>
                  <a:gd name="T107" fmla="*/ 608 h 2020"/>
                  <a:gd name="T108" fmla="*/ 1162 w 2026"/>
                  <a:gd name="T109" fmla="*/ 559 h 2020"/>
                  <a:gd name="T110" fmla="*/ 1197 w 2026"/>
                  <a:gd name="T111" fmla="*/ 492 h 2020"/>
                  <a:gd name="T112" fmla="*/ 1234 w 2026"/>
                  <a:gd name="T113" fmla="*/ 413 h 2020"/>
                  <a:gd name="T114" fmla="*/ 1273 w 2026"/>
                  <a:gd name="T115" fmla="*/ 326 h 2020"/>
                  <a:gd name="T116" fmla="*/ 1310 w 2026"/>
                  <a:gd name="T117" fmla="*/ 239 h 2020"/>
                  <a:gd name="T118" fmla="*/ 1344 w 2026"/>
                  <a:gd name="T119" fmla="*/ 157 h 2020"/>
                  <a:gd name="T120" fmla="*/ 1374 w 2026"/>
                  <a:gd name="T121" fmla="*/ 85 h 2020"/>
                  <a:gd name="T122" fmla="*/ 1395 w 2026"/>
                  <a:gd name="T123" fmla="*/ 32 h 2020"/>
                  <a:gd name="T124" fmla="*/ 1406 w 2026"/>
                  <a:gd name="T125" fmla="*/ 3 h 20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026" h="2020">
                    <a:moveTo>
                      <a:pt x="1408" y="0"/>
                    </a:moveTo>
                    <a:lnTo>
                      <a:pt x="2026" y="304"/>
                    </a:lnTo>
                    <a:lnTo>
                      <a:pt x="2024" y="309"/>
                    </a:lnTo>
                    <a:lnTo>
                      <a:pt x="2020" y="320"/>
                    </a:lnTo>
                    <a:lnTo>
                      <a:pt x="2010" y="338"/>
                    </a:lnTo>
                    <a:lnTo>
                      <a:pt x="1999" y="362"/>
                    </a:lnTo>
                    <a:lnTo>
                      <a:pt x="1985" y="391"/>
                    </a:lnTo>
                    <a:lnTo>
                      <a:pt x="1968" y="425"/>
                    </a:lnTo>
                    <a:lnTo>
                      <a:pt x="1951" y="464"/>
                    </a:lnTo>
                    <a:lnTo>
                      <a:pt x="1930" y="504"/>
                    </a:lnTo>
                    <a:lnTo>
                      <a:pt x="1908" y="549"/>
                    </a:lnTo>
                    <a:lnTo>
                      <a:pt x="1885" y="594"/>
                    </a:lnTo>
                    <a:lnTo>
                      <a:pt x="1861" y="641"/>
                    </a:lnTo>
                    <a:lnTo>
                      <a:pt x="1836" y="689"/>
                    </a:lnTo>
                    <a:lnTo>
                      <a:pt x="1816" y="726"/>
                    </a:lnTo>
                    <a:lnTo>
                      <a:pt x="1790" y="768"/>
                    </a:lnTo>
                    <a:lnTo>
                      <a:pt x="1760" y="815"/>
                    </a:lnTo>
                    <a:lnTo>
                      <a:pt x="1726" y="866"/>
                    </a:lnTo>
                    <a:lnTo>
                      <a:pt x="1689" y="919"/>
                    </a:lnTo>
                    <a:lnTo>
                      <a:pt x="1650" y="975"/>
                    </a:lnTo>
                    <a:lnTo>
                      <a:pt x="1608" y="1032"/>
                    </a:lnTo>
                    <a:lnTo>
                      <a:pt x="1565" y="1090"/>
                    </a:lnTo>
                    <a:lnTo>
                      <a:pt x="1520" y="1149"/>
                    </a:lnTo>
                    <a:lnTo>
                      <a:pt x="1476" y="1205"/>
                    </a:lnTo>
                    <a:lnTo>
                      <a:pt x="1431" y="1259"/>
                    </a:lnTo>
                    <a:lnTo>
                      <a:pt x="1388" y="1310"/>
                    </a:lnTo>
                    <a:lnTo>
                      <a:pt x="1344" y="1358"/>
                    </a:lnTo>
                    <a:lnTo>
                      <a:pt x="1304" y="1402"/>
                    </a:lnTo>
                    <a:lnTo>
                      <a:pt x="1267" y="1441"/>
                    </a:lnTo>
                    <a:lnTo>
                      <a:pt x="1231" y="1472"/>
                    </a:lnTo>
                    <a:lnTo>
                      <a:pt x="1200" y="1497"/>
                    </a:lnTo>
                    <a:lnTo>
                      <a:pt x="1175" y="1514"/>
                    </a:lnTo>
                    <a:lnTo>
                      <a:pt x="1145" y="1534"/>
                    </a:lnTo>
                    <a:lnTo>
                      <a:pt x="1110" y="1557"/>
                    </a:lnTo>
                    <a:lnTo>
                      <a:pt x="1071" y="1582"/>
                    </a:lnTo>
                    <a:lnTo>
                      <a:pt x="1029" y="1608"/>
                    </a:lnTo>
                    <a:lnTo>
                      <a:pt x="984" y="1636"/>
                    </a:lnTo>
                    <a:lnTo>
                      <a:pt x="937" y="1664"/>
                    </a:lnTo>
                    <a:lnTo>
                      <a:pt x="888" y="1694"/>
                    </a:lnTo>
                    <a:lnTo>
                      <a:pt x="838" y="1725"/>
                    </a:lnTo>
                    <a:lnTo>
                      <a:pt x="787" y="1756"/>
                    </a:lnTo>
                    <a:lnTo>
                      <a:pt x="737" y="1785"/>
                    </a:lnTo>
                    <a:lnTo>
                      <a:pt x="686" y="1815"/>
                    </a:lnTo>
                    <a:lnTo>
                      <a:pt x="638" y="1844"/>
                    </a:lnTo>
                    <a:lnTo>
                      <a:pt x="591" y="1872"/>
                    </a:lnTo>
                    <a:lnTo>
                      <a:pt x="546" y="1899"/>
                    </a:lnTo>
                    <a:lnTo>
                      <a:pt x="504" y="1922"/>
                    </a:lnTo>
                    <a:lnTo>
                      <a:pt x="467" y="1944"/>
                    </a:lnTo>
                    <a:lnTo>
                      <a:pt x="433" y="1964"/>
                    </a:lnTo>
                    <a:lnTo>
                      <a:pt x="405" y="1981"/>
                    </a:lnTo>
                    <a:lnTo>
                      <a:pt x="381" y="1995"/>
                    </a:lnTo>
                    <a:lnTo>
                      <a:pt x="363" y="2004"/>
                    </a:lnTo>
                    <a:lnTo>
                      <a:pt x="352" y="2011"/>
                    </a:lnTo>
                    <a:lnTo>
                      <a:pt x="349" y="2014"/>
                    </a:lnTo>
                    <a:lnTo>
                      <a:pt x="312" y="2020"/>
                    </a:lnTo>
                    <a:lnTo>
                      <a:pt x="277" y="2015"/>
                    </a:lnTo>
                    <a:lnTo>
                      <a:pt x="245" y="2004"/>
                    </a:lnTo>
                    <a:lnTo>
                      <a:pt x="214" y="1986"/>
                    </a:lnTo>
                    <a:lnTo>
                      <a:pt x="184" y="1961"/>
                    </a:lnTo>
                    <a:lnTo>
                      <a:pt x="158" y="1930"/>
                    </a:lnTo>
                    <a:lnTo>
                      <a:pt x="133" y="1896"/>
                    </a:lnTo>
                    <a:lnTo>
                      <a:pt x="110" y="1860"/>
                    </a:lnTo>
                    <a:lnTo>
                      <a:pt x="90" y="1821"/>
                    </a:lnTo>
                    <a:lnTo>
                      <a:pt x="71" y="1782"/>
                    </a:lnTo>
                    <a:lnTo>
                      <a:pt x="54" y="1743"/>
                    </a:lnTo>
                    <a:lnTo>
                      <a:pt x="40" y="1706"/>
                    </a:lnTo>
                    <a:lnTo>
                      <a:pt x="27" y="1672"/>
                    </a:lnTo>
                    <a:lnTo>
                      <a:pt x="18" y="1641"/>
                    </a:lnTo>
                    <a:lnTo>
                      <a:pt x="9" y="1615"/>
                    </a:lnTo>
                    <a:lnTo>
                      <a:pt x="4" y="1596"/>
                    </a:lnTo>
                    <a:lnTo>
                      <a:pt x="1" y="1584"/>
                    </a:lnTo>
                    <a:lnTo>
                      <a:pt x="0" y="1579"/>
                    </a:lnTo>
                    <a:lnTo>
                      <a:pt x="3" y="1576"/>
                    </a:lnTo>
                    <a:lnTo>
                      <a:pt x="13" y="1570"/>
                    </a:lnTo>
                    <a:lnTo>
                      <a:pt x="29" y="1560"/>
                    </a:lnTo>
                    <a:lnTo>
                      <a:pt x="51" y="1546"/>
                    </a:lnTo>
                    <a:lnTo>
                      <a:pt x="79" y="1531"/>
                    </a:lnTo>
                    <a:lnTo>
                      <a:pt x="110" y="1511"/>
                    </a:lnTo>
                    <a:lnTo>
                      <a:pt x="145" y="1489"/>
                    </a:lnTo>
                    <a:lnTo>
                      <a:pt x="184" y="1466"/>
                    </a:lnTo>
                    <a:lnTo>
                      <a:pt x="225" y="1441"/>
                    </a:lnTo>
                    <a:lnTo>
                      <a:pt x="270" y="1414"/>
                    </a:lnTo>
                    <a:lnTo>
                      <a:pt x="315" y="1386"/>
                    </a:lnTo>
                    <a:lnTo>
                      <a:pt x="361" y="1358"/>
                    </a:lnTo>
                    <a:lnTo>
                      <a:pt x="409" y="1330"/>
                    </a:lnTo>
                    <a:lnTo>
                      <a:pt x="456" y="1301"/>
                    </a:lnTo>
                    <a:lnTo>
                      <a:pt x="503" y="1273"/>
                    </a:lnTo>
                    <a:lnTo>
                      <a:pt x="549" y="1247"/>
                    </a:lnTo>
                    <a:lnTo>
                      <a:pt x="593" y="1220"/>
                    </a:lnTo>
                    <a:lnTo>
                      <a:pt x="635" y="1195"/>
                    </a:lnTo>
                    <a:lnTo>
                      <a:pt x="675" y="1174"/>
                    </a:lnTo>
                    <a:lnTo>
                      <a:pt x="711" y="1152"/>
                    </a:lnTo>
                    <a:lnTo>
                      <a:pt x="743" y="1135"/>
                    </a:lnTo>
                    <a:lnTo>
                      <a:pt x="771" y="1119"/>
                    </a:lnTo>
                    <a:lnTo>
                      <a:pt x="793" y="1107"/>
                    </a:lnTo>
                    <a:lnTo>
                      <a:pt x="812" y="1099"/>
                    </a:lnTo>
                    <a:lnTo>
                      <a:pt x="840" y="1080"/>
                    </a:lnTo>
                    <a:lnTo>
                      <a:pt x="869" y="1051"/>
                    </a:lnTo>
                    <a:lnTo>
                      <a:pt x="899" y="1015"/>
                    </a:lnTo>
                    <a:lnTo>
                      <a:pt x="928" y="973"/>
                    </a:lnTo>
                    <a:lnTo>
                      <a:pt x="958" y="927"/>
                    </a:lnTo>
                    <a:lnTo>
                      <a:pt x="985" y="877"/>
                    </a:lnTo>
                    <a:lnTo>
                      <a:pt x="1013" y="826"/>
                    </a:lnTo>
                    <a:lnTo>
                      <a:pt x="1040" y="775"/>
                    </a:lnTo>
                    <a:lnTo>
                      <a:pt x="1065" y="726"/>
                    </a:lnTo>
                    <a:lnTo>
                      <a:pt x="1090" y="681"/>
                    </a:lnTo>
                    <a:lnTo>
                      <a:pt x="1111" y="641"/>
                    </a:lnTo>
                    <a:lnTo>
                      <a:pt x="1133" y="608"/>
                    </a:lnTo>
                    <a:lnTo>
                      <a:pt x="1147" y="587"/>
                    </a:lnTo>
                    <a:lnTo>
                      <a:pt x="1162" y="559"/>
                    </a:lnTo>
                    <a:lnTo>
                      <a:pt x="1180" y="528"/>
                    </a:lnTo>
                    <a:lnTo>
                      <a:pt x="1197" y="492"/>
                    </a:lnTo>
                    <a:lnTo>
                      <a:pt x="1215" y="453"/>
                    </a:lnTo>
                    <a:lnTo>
                      <a:pt x="1234" y="413"/>
                    </a:lnTo>
                    <a:lnTo>
                      <a:pt x="1254" y="369"/>
                    </a:lnTo>
                    <a:lnTo>
                      <a:pt x="1273" y="326"/>
                    </a:lnTo>
                    <a:lnTo>
                      <a:pt x="1291" y="282"/>
                    </a:lnTo>
                    <a:lnTo>
                      <a:pt x="1310" y="239"/>
                    </a:lnTo>
                    <a:lnTo>
                      <a:pt x="1329" y="197"/>
                    </a:lnTo>
                    <a:lnTo>
                      <a:pt x="1344" y="157"/>
                    </a:lnTo>
                    <a:lnTo>
                      <a:pt x="1360" y="119"/>
                    </a:lnTo>
                    <a:lnTo>
                      <a:pt x="1374" y="85"/>
                    </a:lnTo>
                    <a:lnTo>
                      <a:pt x="1386" y="57"/>
                    </a:lnTo>
                    <a:lnTo>
                      <a:pt x="1395" y="32"/>
                    </a:lnTo>
                    <a:lnTo>
                      <a:pt x="1402" y="15"/>
                    </a:lnTo>
                    <a:lnTo>
                      <a:pt x="1406" y="3"/>
                    </a:lnTo>
                    <a:lnTo>
                      <a:pt x="1408" y="0"/>
                    </a:lnTo>
                    <a:close/>
                  </a:path>
                </a:pathLst>
              </a:custGeom>
              <a:solidFill>
                <a:sysClr val="windowText" lastClr="000000">
                  <a:lumMod val="65000"/>
                  <a:lumOff val="35000"/>
                </a:sys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9" name="Freeform 48"/>
              <p:cNvSpPr>
                <a:spLocks/>
              </p:cNvSpPr>
              <p:nvPr/>
            </p:nvSpPr>
            <p:spPr bwMode="auto">
              <a:xfrm>
                <a:off x="3767138" y="4040188"/>
                <a:ext cx="1243013" cy="1906588"/>
              </a:xfrm>
              <a:custGeom>
                <a:avLst/>
                <a:gdLst>
                  <a:gd name="T0" fmla="*/ 130 w 1565"/>
                  <a:gd name="T1" fmla="*/ 8 h 2402"/>
                  <a:gd name="T2" fmla="*/ 200 w 1565"/>
                  <a:gd name="T3" fmla="*/ 42 h 2402"/>
                  <a:gd name="T4" fmla="*/ 310 w 1565"/>
                  <a:gd name="T5" fmla="*/ 98 h 2402"/>
                  <a:gd name="T6" fmla="*/ 442 w 1565"/>
                  <a:gd name="T7" fmla="*/ 168 h 2402"/>
                  <a:gd name="T8" fmla="*/ 579 w 1565"/>
                  <a:gd name="T9" fmla="*/ 244 h 2402"/>
                  <a:gd name="T10" fmla="*/ 700 w 1565"/>
                  <a:gd name="T11" fmla="*/ 317 h 2402"/>
                  <a:gd name="T12" fmla="*/ 790 w 1565"/>
                  <a:gd name="T13" fmla="*/ 379 h 2402"/>
                  <a:gd name="T14" fmla="*/ 835 w 1565"/>
                  <a:gd name="T15" fmla="*/ 429 h 2402"/>
                  <a:gd name="T16" fmla="*/ 908 w 1565"/>
                  <a:gd name="T17" fmla="*/ 508 h 2402"/>
                  <a:gd name="T18" fmla="*/ 1015 w 1565"/>
                  <a:gd name="T19" fmla="*/ 617 h 2402"/>
                  <a:gd name="T20" fmla="*/ 1141 w 1565"/>
                  <a:gd name="T21" fmla="*/ 741 h 2402"/>
                  <a:gd name="T22" fmla="*/ 1272 w 1565"/>
                  <a:gd name="T23" fmla="*/ 867 h 2402"/>
                  <a:gd name="T24" fmla="*/ 1388 w 1565"/>
                  <a:gd name="T25" fmla="*/ 982 h 2402"/>
                  <a:gd name="T26" fmla="*/ 1473 w 1565"/>
                  <a:gd name="T27" fmla="*/ 1073 h 2402"/>
                  <a:gd name="T28" fmla="*/ 1542 w 1565"/>
                  <a:gd name="T29" fmla="*/ 1179 h 2402"/>
                  <a:gd name="T30" fmla="*/ 1565 w 1565"/>
                  <a:gd name="T31" fmla="*/ 1323 h 2402"/>
                  <a:gd name="T32" fmla="*/ 1545 w 1565"/>
                  <a:gd name="T33" fmla="*/ 1472 h 2402"/>
                  <a:gd name="T34" fmla="*/ 1494 w 1565"/>
                  <a:gd name="T35" fmla="*/ 1600 h 2402"/>
                  <a:gd name="T36" fmla="*/ 1449 w 1565"/>
                  <a:gd name="T37" fmla="*/ 1685 h 2402"/>
                  <a:gd name="T38" fmla="*/ 1390 w 1565"/>
                  <a:gd name="T39" fmla="*/ 1808 h 2402"/>
                  <a:gd name="T40" fmla="*/ 1324 w 1565"/>
                  <a:gd name="T41" fmla="*/ 1947 h 2402"/>
                  <a:gd name="T42" fmla="*/ 1262 w 1565"/>
                  <a:gd name="T43" fmla="*/ 2086 h 2402"/>
                  <a:gd name="T44" fmla="*/ 1211 w 1565"/>
                  <a:gd name="T45" fmla="*/ 2202 h 2402"/>
                  <a:gd name="T46" fmla="*/ 1178 w 1565"/>
                  <a:gd name="T47" fmla="*/ 2275 h 2402"/>
                  <a:gd name="T48" fmla="*/ 1140 w 1565"/>
                  <a:gd name="T49" fmla="*/ 2323 h 2402"/>
                  <a:gd name="T50" fmla="*/ 1020 w 1565"/>
                  <a:gd name="T51" fmla="*/ 2384 h 2402"/>
                  <a:gd name="T52" fmla="*/ 882 w 1565"/>
                  <a:gd name="T53" fmla="*/ 2402 h 2402"/>
                  <a:gd name="T54" fmla="*/ 745 w 1565"/>
                  <a:gd name="T55" fmla="*/ 2393 h 2402"/>
                  <a:gd name="T56" fmla="*/ 632 w 1565"/>
                  <a:gd name="T57" fmla="*/ 2371 h 2402"/>
                  <a:gd name="T58" fmla="*/ 557 w 1565"/>
                  <a:gd name="T59" fmla="*/ 2351 h 2402"/>
                  <a:gd name="T60" fmla="*/ 545 w 1565"/>
                  <a:gd name="T61" fmla="*/ 2342 h 2402"/>
                  <a:gd name="T62" fmla="*/ 570 w 1565"/>
                  <a:gd name="T63" fmla="*/ 2286 h 2402"/>
                  <a:gd name="T64" fmla="*/ 619 w 1565"/>
                  <a:gd name="T65" fmla="*/ 2180 h 2402"/>
                  <a:gd name="T66" fmla="*/ 682 w 1565"/>
                  <a:gd name="T67" fmla="*/ 2045 h 2402"/>
                  <a:gd name="T68" fmla="*/ 750 w 1565"/>
                  <a:gd name="T69" fmla="*/ 1899 h 2402"/>
                  <a:gd name="T70" fmla="*/ 812 w 1565"/>
                  <a:gd name="T71" fmla="*/ 1764 h 2402"/>
                  <a:gd name="T72" fmla="*/ 860 w 1565"/>
                  <a:gd name="T73" fmla="*/ 1659 h 2402"/>
                  <a:gd name="T74" fmla="*/ 883 w 1565"/>
                  <a:gd name="T75" fmla="*/ 1604 h 2402"/>
                  <a:gd name="T76" fmla="*/ 913 w 1565"/>
                  <a:gd name="T77" fmla="*/ 1556 h 2402"/>
                  <a:gd name="T78" fmla="*/ 946 w 1565"/>
                  <a:gd name="T79" fmla="*/ 1496 h 2402"/>
                  <a:gd name="T80" fmla="*/ 953 w 1565"/>
                  <a:gd name="T81" fmla="*/ 1421 h 2402"/>
                  <a:gd name="T82" fmla="*/ 901 w 1565"/>
                  <a:gd name="T83" fmla="*/ 1336 h 2402"/>
                  <a:gd name="T84" fmla="*/ 779 w 1565"/>
                  <a:gd name="T85" fmla="*/ 1242 h 2402"/>
                  <a:gd name="T86" fmla="*/ 616 w 1565"/>
                  <a:gd name="T87" fmla="*/ 1123 h 2402"/>
                  <a:gd name="T88" fmla="*/ 432 w 1565"/>
                  <a:gd name="T89" fmla="*/ 985 h 2402"/>
                  <a:gd name="T90" fmla="*/ 253 w 1565"/>
                  <a:gd name="T91" fmla="*/ 836 h 2402"/>
                  <a:gd name="T92" fmla="*/ 109 w 1565"/>
                  <a:gd name="T93" fmla="*/ 691 h 2402"/>
                  <a:gd name="T94" fmla="*/ 26 w 1565"/>
                  <a:gd name="T95" fmla="*/ 555 h 2402"/>
                  <a:gd name="T96" fmla="*/ 0 w 1565"/>
                  <a:gd name="T97" fmla="*/ 410 h 2402"/>
                  <a:gd name="T98" fmla="*/ 11 w 1565"/>
                  <a:gd name="T99" fmla="*/ 269 h 2402"/>
                  <a:gd name="T100" fmla="*/ 40 w 1565"/>
                  <a:gd name="T101" fmla="*/ 152 h 2402"/>
                  <a:gd name="T102" fmla="*/ 65 w 1565"/>
                  <a:gd name="T103" fmla="*/ 78 h 2402"/>
                  <a:gd name="T104" fmla="*/ 115 w 1565"/>
                  <a:gd name="T105" fmla="*/ 0 h 2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565" h="2402">
                    <a:moveTo>
                      <a:pt x="115" y="0"/>
                    </a:moveTo>
                    <a:lnTo>
                      <a:pt x="119" y="2"/>
                    </a:lnTo>
                    <a:lnTo>
                      <a:pt x="130" y="8"/>
                    </a:lnTo>
                    <a:lnTo>
                      <a:pt x="147" y="16"/>
                    </a:lnTo>
                    <a:lnTo>
                      <a:pt x="171" y="28"/>
                    </a:lnTo>
                    <a:lnTo>
                      <a:pt x="200" y="42"/>
                    </a:lnTo>
                    <a:lnTo>
                      <a:pt x="233" y="59"/>
                    </a:lnTo>
                    <a:lnTo>
                      <a:pt x="270" y="78"/>
                    </a:lnTo>
                    <a:lnTo>
                      <a:pt x="310" y="98"/>
                    </a:lnTo>
                    <a:lnTo>
                      <a:pt x="352" y="120"/>
                    </a:lnTo>
                    <a:lnTo>
                      <a:pt x="397" y="143"/>
                    </a:lnTo>
                    <a:lnTo>
                      <a:pt x="442" y="168"/>
                    </a:lnTo>
                    <a:lnTo>
                      <a:pt x="487" y="193"/>
                    </a:lnTo>
                    <a:lnTo>
                      <a:pt x="534" y="218"/>
                    </a:lnTo>
                    <a:lnTo>
                      <a:pt x="579" y="244"/>
                    </a:lnTo>
                    <a:lnTo>
                      <a:pt x="621" y="269"/>
                    </a:lnTo>
                    <a:lnTo>
                      <a:pt x="663" y="292"/>
                    </a:lnTo>
                    <a:lnTo>
                      <a:pt x="700" y="317"/>
                    </a:lnTo>
                    <a:lnTo>
                      <a:pt x="734" y="339"/>
                    </a:lnTo>
                    <a:lnTo>
                      <a:pt x="765" y="360"/>
                    </a:lnTo>
                    <a:lnTo>
                      <a:pt x="790" y="379"/>
                    </a:lnTo>
                    <a:lnTo>
                      <a:pt x="809" y="396"/>
                    </a:lnTo>
                    <a:lnTo>
                      <a:pt x="821" y="412"/>
                    </a:lnTo>
                    <a:lnTo>
                      <a:pt x="835" y="429"/>
                    </a:lnTo>
                    <a:lnTo>
                      <a:pt x="854" y="452"/>
                    </a:lnTo>
                    <a:lnTo>
                      <a:pt x="879" y="478"/>
                    </a:lnTo>
                    <a:lnTo>
                      <a:pt x="908" y="508"/>
                    </a:lnTo>
                    <a:lnTo>
                      <a:pt x="941" y="542"/>
                    </a:lnTo>
                    <a:lnTo>
                      <a:pt x="977" y="578"/>
                    </a:lnTo>
                    <a:lnTo>
                      <a:pt x="1015" y="617"/>
                    </a:lnTo>
                    <a:lnTo>
                      <a:pt x="1056" y="657"/>
                    </a:lnTo>
                    <a:lnTo>
                      <a:pt x="1099" y="697"/>
                    </a:lnTo>
                    <a:lnTo>
                      <a:pt x="1141" y="741"/>
                    </a:lnTo>
                    <a:lnTo>
                      <a:pt x="1185" y="783"/>
                    </a:lnTo>
                    <a:lnTo>
                      <a:pt x="1228" y="825"/>
                    </a:lnTo>
                    <a:lnTo>
                      <a:pt x="1272" y="867"/>
                    </a:lnTo>
                    <a:lnTo>
                      <a:pt x="1312" y="907"/>
                    </a:lnTo>
                    <a:lnTo>
                      <a:pt x="1351" y="946"/>
                    </a:lnTo>
                    <a:lnTo>
                      <a:pt x="1388" y="982"/>
                    </a:lnTo>
                    <a:lnTo>
                      <a:pt x="1421" y="1016"/>
                    </a:lnTo>
                    <a:lnTo>
                      <a:pt x="1450" y="1045"/>
                    </a:lnTo>
                    <a:lnTo>
                      <a:pt x="1473" y="1073"/>
                    </a:lnTo>
                    <a:lnTo>
                      <a:pt x="1494" y="1095"/>
                    </a:lnTo>
                    <a:lnTo>
                      <a:pt x="1522" y="1135"/>
                    </a:lnTo>
                    <a:lnTo>
                      <a:pt x="1542" y="1179"/>
                    </a:lnTo>
                    <a:lnTo>
                      <a:pt x="1556" y="1225"/>
                    </a:lnTo>
                    <a:lnTo>
                      <a:pt x="1564" y="1274"/>
                    </a:lnTo>
                    <a:lnTo>
                      <a:pt x="1565" y="1323"/>
                    </a:lnTo>
                    <a:lnTo>
                      <a:pt x="1564" y="1374"/>
                    </a:lnTo>
                    <a:lnTo>
                      <a:pt x="1556" y="1424"/>
                    </a:lnTo>
                    <a:lnTo>
                      <a:pt x="1545" y="1472"/>
                    </a:lnTo>
                    <a:lnTo>
                      <a:pt x="1531" y="1519"/>
                    </a:lnTo>
                    <a:lnTo>
                      <a:pt x="1514" y="1561"/>
                    </a:lnTo>
                    <a:lnTo>
                      <a:pt x="1494" y="1600"/>
                    </a:lnTo>
                    <a:lnTo>
                      <a:pt x="1481" y="1623"/>
                    </a:lnTo>
                    <a:lnTo>
                      <a:pt x="1466" y="1651"/>
                    </a:lnTo>
                    <a:lnTo>
                      <a:pt x="1449" y="1685"/>
                    </a:lnTo>
                    <a:lnTo>
                      <a:pt x="1430" y="1722"/>
                    </a:lnTo>
                    <a:lnTo>
                      <a:pt x="1411" y="1764"/>
                    </a:lnTo>
                    <a:lnTo>
                      <a:pt x="1390" y="1808"/>
                    </a:lnTo>
                    <a:lnTo>
                      <a:pt x="1368" y="1853"/>
                    </a:lnTo>
                    <a:lnTo>
                      <a:pt x="1346" y="1901"/>
                    </a:lnTo>
                    <a:lnTo>
                      <a:pt x="1324" y="1947"/>
                    </a:lnTo>
                    <a:lnTo>
                      <a:pt x="1304" y="1996"/>
                    </a:lnTo>
                    <a:lnTo>
                      <a:pt x="1282" y="2042"/>
                    </a:lnTo>
                    <a:lnTo>
                      <a:pt x="1262" y="2086"/>
                    </a:lnTo>
                    <a:lnTo>
                      <a:pt x="1244" y="2128"/>
                    </a:lnTo>
                    <a:lnTo>
                      <a:pt x="1227" y="2166"/>
                    </a:lnTo>
                    <a:lnTo>
                      <a:pt x="1211" y="2202"/>
                    </a:lnTo>
                    <a:lnTo>
                      <a:pt x="1197" y="2232"/>
                    </a:lnTo>
                    <a:lnTo>
                      <a:pt x="1186" y="2256"/>
                    </a:lnTo>
                    <a:lnTo>
                      <a:pt x="1178" y="2275"/>
                    </a:lnTo>
                    <a:lnTo>
                      <a:pt x="1174" y="2287"/>
                    </a:lnTo>
                    <a:lnTo>
                      <a:pt x="1171" y="2291"/>
                    </a:lnTo>
                    <a:lnTo>
                      <a:pt x="1140" y="2323"/>
                    </a:lnTo>
                    <a:lnTo>
                      <a:pt x="1102" y="2350"/>
                    </a:lnTo>
                    <a:lnTo>
                      <a:pt x="1064" y="2370"/>
                    </a:lnTo>
                    <a:lnTo>
                      <a:pt x="1020" y="2384"/>
                    </a:lnTo>
                    <a:lnTo>
                      <a:pt x="975" y="2395"/>
                    </a:lnTo>
                    <a:lnTo>
                      <a:pt x="928" y="2401"/>
                    </a:lnTo>
                    <a:lnTo>
                      <a:pt x="882" y="2402"/>
                    </a:lnTo>
                    <a:lnTo>
                      <a:pt x="835" y="2402"/>
                    </a:lnTo>
                    <a:lnTo>
                      <a:pt x="790" y="2399"/>
                    </a:lnTo>
                    <a:lnTo>
                      <a:pt x="745" y="2393"/>
                    </a:lnTo>
                    <a:lnTo>
                      <a:pt x="705" y="2387"/>
                    </a:lnTo>
                    <a:lnTo>
                      <a:pt x="666" y="2379"/>
                    </a:lnTo>
                    <a:lnTo>
                      <a:pt x="632" y="2371"/>
                    </a:lnTo>
                    <a:lnTo>
                      <a:pt x="601" y="2364"/>
                    </a:lnTo>
                    <a:lnTo>
                      <a:pt x="576" y="2356"/>
                    </a:lnTo>
                    <a:lnTo>
                      <a:pt x="557" y="2351"/>
                    </a:lnTo>
                    <a:lnTo>
                      <a:pt x="546" y="2346"/>
                    </a:lnTo>
                    <a:lnTo>
                      <a:pt x="542" y="2345"/>
                    </a:lnTo>
                    <a:lnTo>
                      <a:pt x="545" y="2342"/>
                    </a:lnTo>
                    <a:lnTo>
                      <a:pt x="550" y="2329"/>
                    </a:lnTo>
                    <a:lnTo>
                      <a:pt x="559" y="2311"/>
                    </a:lnTo>
                    <a:lnTo>
                      <a:pt x="570" y="2286"/>
                    </a:lnTo>
                    <a:lnTo>
                      <a:pt x="584" y="2255"/>
                    </a:lnTo>
                    <a:lnTo>
                      <a:pt x="601" y="2219"/>
                    </a:lnTo>
                    <a:lnTo>
                      <a:pt x="619" y="2180"/>
                    </a:lnTo>
                    <a:lnTo>
                      <a:pt x="640" y="2137"/>
                    </a:lnTo>
                    <a:lnTo>
                      <a:pt x="660" y="2092"/>
                    </a:lnTo>
                    <a:lnTo>
                      <a:pt x="682" y="2045"/>
                    </a:lnTo>
                    <a:lnTo>
                      <a:pt x="705" y="1997"/>
                    </a:lnTo>
                    <a:lnTo>
                      <a:pt x="727" y="1947"/>
                    </a:lnTo>
                    <a:lnTo>
                      <a:pt x="750" y="1899"/>
                    </a:lnTo>
                    <a:lnTo>
                      <a:pt x="772" y="1853"/>
                    </a:lnTo>
                    <a:lnTo>
                      <a:pt x="792" y="1808"/>
                    </a:lnTo>
                    <a:lnTo>
                      <a:pt x="812" y="1764"/>
                    </a:lnTo>
                    <a:lnTo>
                      <a:pt x="829" y="1725"/>
                    </a:lnTo>
                    <a:lnTo>
                      <a:pt x="846" y="1690"/>
                    </a:lnTo>
                    <a:lnTo>
                      <a:pt x="860" y="1659"/>
                    </a:lnTo>
                    <a:lnTo>
                      <a:pt x="871" y="1634"/>
                    </a:lnTo>
                    <a:lnTo>
                      <a:pt x="879" y="1615"/>
                    </a:lnTo>
                    <a:lnTo>
                      <a:pt x="883" y="1604"/>
                    </a:lnTo>
                    <a:lnTo>
                      <a:pt x="891" y="1590"/>
                    </a:lnTo>
                    <a:lnTo>
                      <a:pt x="901" y="1573"/>
                    </a:lnTo>
                    <a:lnTo>
                      <a:pt x="913" y="1556"/>
                    </a:lnTo>
                    <a:lnTo>
                      <a:pt x="925" y="1537"/>
                    </a:lnTo>
                    <a:lnTo>
                      <a:pt x="936" y="1517"/>
                    </a:lnTo>
                    <a:lnTo>
                      <a:pt x="946" y="1496"/>
                    </a:lnTo>
                    <a:lnTo>
                      <a:pt x="953" y="1472"/>
                    </a:lnTo>
                    <a:lnTo>
                      <a:pt x="955" y="1447"/>
                    </a:lnTo>
                    <a:lnTo>
                      <a:pt x="953" y="1421"/>
                    </a:lnTo>
                    <a:lnTo>
                      <a:pt x="944" y="1393"/>
                    </a:lnTo>
                    <a:lnTo>
                      <a:pt x="927" y="1365"/>
                    </a:lnTo>
                    <a:lnTo>
                      <a:pt x="901" y="1336"/>
                    </a:lnTo>
                    <a:lnTo>
                      <a:pt x="865" y="1305"/>
                    </a:lnTo>
                    <a:lnTo>
                      <a:pt x="826" y="1275"/>
                    </a:lnTo>
                    <a:lnTo>
                      <a:pt x="779" y="1242"/>
                    </a:lnTo>
                    <a:lnTo>
                      <a:pt x="730" y="1205"/>
                    </a:lnTo>
                    <a:lnTo>
                      <a:pt x="674" y="1166"/>
                    </a:lnTo>
                    <a:lnTo>
                      <a:pt x="616" y="1123"/>
                    </a:lnTo>
                    <a:lnTo>
                      <a:pt x="556" y="1078"/>
                    </a:lnTo>
                    <a:lnTo>
                      <a:pt x="494" y="1033"/>
                    </a:lnTo>
                    <a:lnTo>
                      <a:pt x="432" y="985"/>
                    </a:lnTo>
                    <a:lnTo>
                      <a:pt x="371" y="935"/>
                    </a:lnTo>
                    <a:lnTo>
                      <a:pt x="310" y="885"/>
                    </a:lnTo>
                    <a:lnTo>
                      <a:pt x="253" y="836"/>
                    </a:lnTo>
                    <a:lnTo>
                      <a:pt x="200" y="787"/>
                    </a:lnTo>
                    <a:lnTo>
                      <a:pt x="152" y="738"/>
                    </a:lnTo>
                    <a:lnTo>
                      <a:pt x="109" y="691"/>
                    </a:lnTo>
                    <a:lnTo>
                      <a:pt x="73" y="645"/>
                    </a:lnTo>
                    <a:lnTo>
                      <a:pt x="45" y="601"/>
                    </a:lnTo>
                    <a:lnTo>
                      <a:pt x="26" y="555"/>
                    </a:lnTo>
                    <a:lnTo>
                      <a:pt x="12" y="508"/>
                    </a:lnTo>
                    <a:lnTo>
                      <a:pt x="3" y="458"/>
                    </a:lnTo>
                    <a:lnTo>
                      <a:pt x="0" y="410"/>
                    </a:lnTo>
                    <a:lnTo>
                      <a:pt x="1" y="362"/>
                    </a:lnTo>
                    <a:lnTo>
                      <a:pt x="5" y="314"/>
                    </a:lnTo>
                    <a:lnTo>
                      <a:pt x="11" y="269"/>
                    </a:lnTo>
                    <a:lnTo>
                      <a:pt x="20" y="227"/>
                    </a:lnTo>
                    <a:lnTo>
                      <a:pt x="29" y="187"/>
                    </a:lnTo>
                    <a:lnTo>
                      <a:pt x="40" y="152"/>
                    </a:lnTo>
                    <a:lnTo>
                      <a:pt x="50" y="121"/>
                    </a:lnTo>
                    <a:lnTo>
                      <a:pt x="59" y="97"/>
                    </a:lnTo>
                    <a:lnTo>
                      <a:pt x="65" y="78"/>
                    </a:lnTo>
                    <a:lnTo>
                      <a:pt x="71" y="65"/>
                    </a:lnTo>
                    <a:lnTo>
                      <a:pt x="73" y="62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ysClr val="windowText" lastClr="000000">
                  <a:lumMod val="50000"/>
                  <a:lumOff val="50000"/>
                </a:sys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0" name="Freeform 49"/>
              <p:cNvSpPr>
                <a:spLocks/>
              </p:cNvSpPr>
              <p:nvPr/>
            </p:nvSpPr>
            <p:spPr bwMode="auto">
              <a:xfrm>
                <a:off x="4965701" y="3327401"/>
                <a:ext cx="1003300" cy="498475"/>
              </a:xfrm>
              <a:custGeom>
                <a:avLst/>
                <a:gdLst>
                  <a:gd name="T0" fmla="*/ 54 w 1264"/>
                  <a:gd name="T1" fmla="*/ 0 h 627"/>
                  <a:gd name="T2" fmla="*/ 666 w 1264"/>
                  <a:gd name="T3" fmla="*/ 317 h 627"/>
                  <a:gd name="T4" fmla="*/ 1264 w 1264"/>
                  <a:gd name="T5" fmla="*/ 442 h 627"/>
                  <a:gd name="T6" fmla="*/ 1220 w 1264"/>
                  <a:gd name="T7" fmla="*/ 570 h 627"/>
                  <a:gd name="T8" fmla="*/ 1212 w 1264"/>
                  <a:gd name="T9" fmla="*/ 590 h 627"/>
                  <a:gd name="T10" fmla="*/ 607 w 1264"/>
                  <a:gd name="T11" fmla="*/ 627 h 627"/>
                  <a:gd name="T12" fmla="*/ 3 w 1264"/>
                  <a:gd name="T13" fmla="*/ 344 h 627"/>
                  <a:gd name="T14" fmla="*/ 3 w 1264"/>
                  <a:gd name="T15" fmla="*/ 340 h 627"/>
                  <a:gd name="T16" fmla="*/ 3 w 1264"/>
                  <a:gd name="T17" fmla="*/ 329 h 627"/>
                  <a:gd name="T18" fmla="*/ 1 w 1264"/>
                  <a:gd name="T19" fmla="*/ 310 h 627"/>
                  <a:gd name="T20" fmla="*/ 1 w 1264"/>
                  <a:gd name="T21" fmla="*/ 287 h 627"/>
                  <a:gd name="T22" fmla="*/ 0 w 1264"/>
                  <a:gd name="T23" fmla="*/ 259 h 627"/>
                  <a:gd name="T24" fmla="*/ 0 w 1264"/>
                  <a:gd name="T25" fmla="*/ 228 h 627"/>
                  <a:gd name="T26" fmla="*/ 0 w 1264"/>
                  <a:gd name="T27" fmla="*/ 195 h 627"/>
                  <a:gd name="T28" fmla="*/ 1 w 1264"/>
                  <a:gd name="T29" fmla="*/ 163 h 627"/>
                  <a:gd name="T30" fmla="*/ 4 w 1264"/>
                  <a:gd name="T31" fmla="*/ 129 h 627"/>
                  <a:gd name="T32" fmla="*/ 7 w 1264"/>
                  <a:gd name="T33" fmla="*/ 98 h 627"/>
                  <a:gd name="T34" fmla="*/ 14 w 1264"/>
                  <a:gd name="T35" fmla="*/ 68 h 627"/>
                  <a:gd name="T36" fmla="*/ 20 w 1264"/>
                  <a:gd name="T37" fmla="*/ 43 h 627"/>
                  <a:gd name="T38" fmla="*/ 29 w 1264"/>
                  <a:gd name="T39" fmla="*/ 21 h 627"/>
                  <a:gd name="T40" fmla="*/ 42 w 1264"/>
                  <a:gd name="T41" fmla="*/ 8 h 627"/>
                  <a:gd name="T42" fmla="*/ 54 w 1264"/>
                  <a:gd name="T43" fmla="*/ 0 h 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64" h="627">
                    <a:moveTo>
                      <a:pt x="54" y="0"/>
                    </a:moveTo>
                    <a:lnTo>
                      <a:pt x="666" y="317"/>
                    </a:lnTo>
                    <a:lnTo>
                      <a:pt x="1264" y="442"/>
                    </a:lnTo>
                    <a:lnTo>
                      <a:pt x="1220" y="570"/>
                    </a:lnTo>
                    <a:lnTo>
                      <a:pt x="1212" y="590"/>
                    </a:lnTo>
                    <a:lnTo>
                      <a:pt x="607" y="627"/>
                    </a:lnTo>
                    <a:lnTo>
                      <a:pt x="3" y="344"/>
                    </a:lnTo>
                    <a:lnTo>
                      <a:pt x="3" y="340"/>
                    </a:lnTo>
                    <a:lnTo>
                      <a:pt x="3" y="329"/>
                    </a:lnTo>
                    <a:lnTo>
                      <a:pt x="1" y="310"/>
                    </a:lnTo>
                    <a:lnTo>
                      <a:pt x="1" y="287"/>
                    </a:lnTo>
                    <a:lnTo>
                      <a:pt x="0" y="259"/>
                    </a:lnTo>
                    <a:lnTo>
                      <a:pt x="0" y="228"/>
                    </a:lnTo>
                    <a:lnTo>
                      <a:pt x="0" y="195"/>
                    </a:lnTo>
                    <a:lnTo>
                      <a:pt x="1" y="163"/>
                    </a:lnTo>
                    <a:lnTo>
                      <a:pt x="4" y="129"/>
                    </a:lnTo>
                    <a:lnTo>
                      <a:pt x="7" y="98"/>
                    </a:lnTo>
                    <a:lnTo>
                      <a:pt x="14" y="68"/>
                    </a:lnTo>
                    <a:lnTo>
                      <a:pt x="20" y="43"/>
                    </a:lnTo>
                    <a:lnTo>
                      <a:pt x="29" y="21"/>
                    </a:lnTo>
                    <a:lnTo>
                      <a:pt x="42" y="8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596273">
                  <a:lumMod val="75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1" name="Freeform 50"/>
              <p:cNvSpPr>
                <a:spLocks/>
              </p:cNvSpPr>
              <p:nvPr/>
            </p:nvSpPr>
            <p:spPr bwMode="auto">
              <a:xfrm>
                <a:off x="3727451" y="3141663"/>
                <a:ext cx="1325563" cy="1274763"/>
              </a:xfrm>
              <a:custGeom>
                <a:avLst/>
                <a:gdLst>
                  <a:gd name="T0" fmla="*/ 1474 w 1671"/>
                  <a:gd name="T1" fmla="*/ 3 h 1605"/>
                  <a:gd name="T2" fmla="*/ 1491 w 1671"/>
                  <a:gd name="T3" fmla="*/ 25 h 1605"/>
                  <a:gd name="T4" fmla="*/ 1522 w 1671"/>
                  <a:gd name="T5" fmla="*/ 64 h 1605"/>
                  <a:gd name="T6" fmla="*/ 1559 w 1671"/>
                  <a:gd name="T7" fmla="*/ 113 h 1605"/>
                  <a:gd name="T8" fmla="*/ 1598 w 1671"/>
                  <a:gd name="T9" fmla="*/ 169 h 1605"/>
                  <a:gd name="T10" fmla="*/ 1634 w 1671"/>
                  <a:gd name="T11" fmla="*/ 227 h 1605"/>
                  <a:gd name="T12" fmla="*/ 1660 w 1671"/>
                  <a:gd name="T13" fmla="*/ 278 h 1605"/>
                  <a:gd name="T14" fmla="*/ 1671 w 1671"/>
                  <a:gd name="T15" fmla="*/ 318 h 1605"/>
                  <a:gd name="T16" fmla="*/ 1668 w 1671"/>
                  <a:gd name="T17" fmla="*/ 369 h 1605"/>
                  <a:gd name="T18" fmla="*/ 1657 w 1671"/>
                  <a:gd name="T19" fmla="*/ 445 h 1605"/>
                  <a:gd name="T20" fmla="*/ 1640 w 1671"/>
                  <a:gd name="T21" fmla="*/ 539 h 1605"/>
                  <a:gd name="T22" fmla="*/ 1618 w 1671"/>
                  <a:gd name="T23" fmla="*/ 635 h 1605"/>
                  <a:gd name="T24" fmla="*/ 1593 w 1671"/>
                  <a:gd name="T25" fmla="*/ 727 h 1605"/>
                  <a:gd name="T26" fmla="*/ 1567 w 1671"/>
                  <a:gd name="T27" fmla="*/ 801 h 1605"/>
                  <a:gd name="T28" fmla="*/ 1541 w 1671"/>
                  <a:gd name="T29" fmla="*/ 849 h 1605"/>
                  <a:gd name="T30" fmla="*/ 1519 w 1671"/>
                  <a:gd name="T31" fmla="*/ 866 h 1605"/>
                  <a:gd name="T32" fmla="*/ 1486 w 1671"/>
                  <a:gd name="T33" fmla="*/ 894 h 1605"/>
                  <a:gd name="T34" fmla="*/ 1441 w 1671"/>
                  <a:gd name="T35" fmla="*/ 942 h 1605"/>
                  <a:gd name="T36" fmla="*/ 1384 w 1671"/>
                  <a:gd name="T37" fmla="*/ 1003 h 1605"/>
                  <a:gd name="T38" fmla="*/ 1319 w 1671"/>
                  <a:gd name="T39" fmla="*/ 1076 h 1605"/>
                  <a:gd name="T40" fmla="*/ 1249 w 1671"/>
                  <a:gd name="T41" fmla="*/ 1155 h 1605"/>
                  <a:gd name="T42" fmla="*/ 1177 w 1671"/>
                  <a:gd name="T43" fmla="*/ 1236 h 1605"/>
                  <a:gd name="T44" fmla="*/ 1109 w 1671"/>
                  <a:gd name="T45" fmla="*/ 1317 h 1605"/>
                  <a:gd name="T46" fmla="*/ 1045 w 1671"/>
                  <a:gd name="T47" fmla="*/ 1391 h 1605"/>
                  <a:gd name="T48" fmla="*/ 989 w 1671"/>
                  <a:gd name="T49" fmla="*/ 1456 h 1605"/>
                  <a:gd name="T50" fmla="*/ 946 w 1671"/>
                  <a:gd name="T51" fmla="*/ 1508 h 1605"/>
                  <a:gd name="T52" fmla="*/ 916 w 1671"/>
                  <a:gd name="T53" fmla="*/ 1542 h 1605"/>
                  <a:gd name="T54" fmla="*/ 907 w 1671"/>
                  <a:gd name="T55" fmla="*/ 1554 h 1605"/>
                  <a:gd name="T56" fmla="*/ 738 w 1671"/>
                  <a:gd name="T57" fmla="*/ 1591 h 1605"/>
                  <a:gd name="T58" fmla="*/ 589 w 1671"/>
                  <a:gd name="T59" fmla="*/ 1605 h 1605"/>
                  <a:gd name="T60" fmla="*/ 460 w 1671"/>
                  <a:gd name="T61" fmla="*/ 1601 h 1605"/>
                  <a:gd name="T62" fmla="*/ 351 w 1671"/>
                  <a:gd name="T63" fmla="*/ 1581 h 1605"/>
                  <a:gd name="T64" fmla="*/ 260 w 1671"/>
                  <a:gd name="T65" fmla="*/ 1548 h 1605"/>
                  <a:gd name="T66" fmla="*/ 183 w 1671"/>
                  <a:gd name="T67" fmla="*/ 1509 h 1605"/>
                  <a:gd name="T68" fmla="*/ 123 w 1671"/>
                  <a:gd name="T69" fmla="*/ 1464 h 1605"/>
                  <a:gd name="T70" fmla="*/ 75 w 1671"/>
                  <a:gd name="T71" fmla="*/ 1421 h 1605"/>
                  <a:gd name="T72" fmla="*/ 41 w 1671"/>
                  <a:gd name="T73" fmla="*/ 1379 h 1605"/>
                  <a:gd name="T74" fmla="*/ 17 w 1671"/>
                  <a:gd name="T75" fmla="*/ 1345 h 1605"/>
                  <a:gd name="T76" fmla="*/ 5 w 1671"/>
                  <a:gd name="T77" fmla="*/ 1321 h 1605"/>
                  <a:gd name="T78" fmla="*/ 0 w 1671"/>
                  <a:gd name="T79" fmla="*/ 1312 h 1605"/>
                  <a:gd name="T80" fmla="*/ 134 w 1671"/>
                  <a:gd name="T81" fmla="*/ 1081 h 1605"/>
                  <a:gd name="T82" fmla="*/ 272 w 1671"/>
                  <a:gd name="T83" fmla="*/ 880 h 1605"/>
                  <a:gd name="T84" fmla="*/ 410 w 1671"/>
                  <a:gd name="T85" fmla="*/ 709 h 1605"/>
                  <a:gd name="T86" fmla="*/ 544 w 1671"/>
                  <a:gd name="T87" fmla="*/ 565 h 1605"/>
                  <a:gd name="T88" fmla="*/ 666 w 1671"/>
                  <a:gd name="T89" fmla="*/ 445 h 1605"/>
                  <a:gd name="T90" fmla="*/ 774 w 1671"/>
                  <a:gd name="T91" fmla="*/ 351 h 1605"/>
                  <a:gd name="T92" fmla="*/ 878 w 1671"/>
                  <a:gd name="T93" fmla="*/ 264 h 1605"/>
                  <a:gd name="T94" fmla="*/ 996 w 1671"/>
                  <a:gd name="T95" fmla="*/ 185 h 1605"/>
                  <a:gd name="T96" fmla="*/ 1115 w 1671"/>
                  <a:gd name="T97" fmla="*/ 123 h 1605"/>
                  <a:gd name="T98" fmla="*/ 1225 w 1671"/>
                  <a:gd name="T99" fmla="*/ 74 h 1605"/>
                  <a:gd name="T100" fmla="*/ 1323 w 1671"/>
                  <a:gd name="T101" fmla="*/ 39 h 1605"/>
                  <a:gd name="T102" fmla="*/ 1401 w 1671"/>
                  <a:gd name="T103" fmla="*/ 17 h 1605"/>
                  <a:gd name="T104" fmla="*/ 1452 w 1671"/>
                  <a:gd name="T105" fmla="*/ 5 h 1605"/>
                  <a:gd name="T106" fmla="*/ 1471 w 1671"/>
                  <a:gd name="T107" fmla="*/ 0 h 1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671" h="1605">
                    <a:moveTo>
                      <a:pt x="1471" y="0"/>
                    </a:moveTo>
                    <a:lnTo>
                      <a:pt x="1474" y="3"/>
                    </a:lnTo>
                    <a:lnTo>
                      <a:pt x="1480" y="12"/>
                    </a:lnTo>
                    <a:lnTo>
                      <a:pt x="1491" y="25"/>
                    </a:lnTo>
                    <a:lnTo>
                      <a:pt x="1505" y="42"/>
                    </a:lnTo>
                    <a:lnTo>
                      <a:pt x="1522" y="64"/>
                    </a:lnTo>
                    <a:lnTo>
                      <a:pt x="1541" y="87"/>
                    </a:lnTo>
                    <a:lnTo>
                      <a:pt x="1559" y="113"/>
                    </a:lnTo>
                    <a:lnTo>
                      <a:pt x="1579" y="141"/>
                    </a:lnTo>
                    <a:lnTo>
                      <a:pt x="1598" y="169"/>
                    </a:lnTo>
                    <a:lnTo>
                      <a:pt x="1617" y="199"/>
                    </a:lnTo>
                    <a:lnTo>
                      <a:pt x="1634" y="227"/>
                    </a:lnTo>
                    <a:lnTo>
                      <a:pt x="1648" y="253"/>
                    </a:lnTo>
                    <a:lnTo>
                      <a:pt x="1660" y="278"/>
                    </a:lnTo>
                    <a:lnTo>
                      <a:pt x="1668" y="300"/>
                    </a:lnTo>
                    <a:lnTo>
                      <a:pt x="1671" y="318"/>
                    </a:lnTo>
                    <a:lnTo>
                      <a:pt x="1671" y="340"/>
                    </a:lnTo>
                    <a:lnTo>
                      <a:pt x="1668" y="369"/>
                    </a:lnTo>
                    <a:lnTo>
                      <a:pt x="1663" y="405"/>
                    </a:lnTo>
                    <a:lnTo>
                      <a:pt x="1657" y="445"/>
                    </a:lnTo>
                    <a:lnTo>
                      <a:pt x="1649" y="491"/>
                    </a:lnTo>
                    <a:lnTo>
                      <a:pt x="1640" y="539"/>
                    </a:lnTo>
                    <a:lnTo>
                      <a:pt x="1629" y="587"/>
                    </a:lnTo>
                    <a:lnTo>
                      <a:pt x="1618" y="635"/>
                    </a:lnTo>
                    <a:lnTo>
                      <a:pt x="1606" y="683"/>
                    </a:lnTo>
                    <a:lnTo>
                      <a:pt x="1593" y="727"/>
                    </a:lnTo>
                    <a:lnTo>
                      <a:pt x="1579" y="767"/>
                    </a:lnTo>
                    <a:lnTo>
                      <a:pt x="1567" y="801"/>
                    </a:lnTo>
                    <a:lnTo>
                      <a:pt x="1553" y="829"/>
                    </a:lnTo>
                    <a:lnTo>
                      <a:pt x="1541" y="849"/>
                    </a:lnTo>
                    <a:lnTo>
                      <a:pt x="1528" y="860"/>
                    </a:lnTo>
                    <a:lnTo>
                      <a:pt x="1519" y="866"/>
                    </a:lnTo>
                    <a:lnTo>
                      <a:pt x="1505" y="877"/>
                    </a:lnTo>
                    <a:lnTo>
                      <a:pt x="1486" y="894"/>
                    </a:lnTo>
                    <a:lnTo>
                      <a:pt x="1466" y="916"/>
                    </a:lnTo>
                    <a:lnTo>
                      <a:pt x="1441" y="942"/>
                    </a:lnTo>
                    <a:lnTo>
                      <a:pt x="1413" y="970"/>
                    </a:lnTo>
                    <a:lnTo>
                      <a:pt x="1384" y="1003"/>
                    </a:lnTo>
                    <a:lnTo>
                      <a:pt x="1351" y="1039"/>
                    </a:lnTo>
                    <a:lnTo>
                      <a:pt x="1319" y="1076"/>
                    </a:lnTo>
                    <a:lnTo>
                      <a:pt x="1284" y="1115"/>
                    </a:lnTo>
                    <a:lnTo>
                      <a:pt x="1249" y="1155"/>
                    </a:lnTo>
                    <a:lnTo>
                      <a:pt x="1213" y="1195"/>
                    </a:lnTo>
                    <a:lnTo>
                      <a:pt x="1177" y="1236"/>
                    </a:lnTo>
                    <a:lnTo>
                      <a:pt x="1143" y="1278"/>
                    </a:lnTo>
                    <a:lnTo>
                      <a:pt x="1109" y="1317"/>
                    </a:lnTo>
                    <a:lnTo>
                      <a:pt x="1076" y="1355"/>
                    </a:lnTo>
                    <a:lnTo>
                      <a:pt x="1045" y="1391"/>
                    </a:lnTo>
                    <a:lnTo>
                      <a:pt x="1016" y="1425"/>
                    </a:lnTo>
                    <a:lnTo>
                      <a:pt x="989" y="1456"/>
                    </a:lnTo>
                    <a:lnTo>
                      <a:pt x="966" y="1484"/>
                    </a:lnTo>
                    <a:lnTo>
                      <a:pt x="946" y="1508"/>
                    </a:lnTo>
                    <a:lnTo>
                      <a:pt x="929" y="1526"/>
                    </a:lnTo>
                    <a:lnTo>
                      <a:pt x="916" y="1542"/>
                    </a:lnTo>
                    <a:lnTo>
                      <a:pt x="910" y="1549"/>
                    </a:lnTo>
                    <a:lnTo>
                      <a:pt x="907" y="1554"/>
                    </a:lnTo>
                    <a:lnTo>
                      <a:pt x="820" y="1576"/>
                    </a:lnTo>
                    <a:lnTo>
                      <a:pt x="738" y="1591"/>
                    </a:lnTo>
                    <a:lnTo>
                      <a:pt x="660" y="1601"/>
                    </a:lnTo>
                    <a:lnTo>
                      <a:pt x="589" y="1605"/>
                    </a:lnTo>
                    <a:lnTo>
                      <a:pt x="522" y="1605"/>
                    </a:lnTo>
                    <a:lnTo>
                      <a:pt x="460" y="1601"/>
                    </a:lnTo>
                    <a:lnTo>
                      <a:pt x="404" y="1593"/>
                    </a:lnTo>
                    <a:lnTo>
                      <a:pt x="351" y="1581"/>
                    </a:lnTo>
                    <a:lnTo>
                      <a:pt x="303" y="1567"/>
                    </a:lnTo>
                    <a:lnTo>
                      <a:pt x="260" y="1548"/>
                    </a:lnTo>
                    <a:lnTo>
                      <a:pt x="219" y="1529"/>
                    </a:lnTo>
                    <a:lnTo>
                      <a:pt x="183" y="1509"/>
                    </a:lnTo>
                    <a:lnTo>
                      <a:pt x="151" y="1487"/>
                    </a:lnTo>
                    <a:lnTo>
                      <a:pt x="123" y="1464"/>
                    </a:lnTo>
                    <a:lnTo>
                      <a:pt x="97" y="1442"/>
                    </a:lnTo>
                    <a:lnTo>
                      <a:pt x="75" y="1421"/>
                    </a:lnTo>
                    <a:lnTo>
                      <a:pt x="56" y="1399"/>
                    </a:lnTo>
                    <a:lnTo>
                      <a:pt x="41" y="1379"/>
                    </a:lnTo>
                    <a:lnTo>
                      <a:pt x="28" y="1360"/>
                    </a:lnTo>
                    <a:lnTo>
                      <a:pt x="17" y="1345"/>
                    </a:lnTo>
                    <a:lnTo>
                      <a:pt x="10" y="1331"/>
                    </a:lnTo>
                    <a:lnTo>
                      <a:pt x="5" y="1321"/>
                    </a:lnTo>
                    <a:lnTo>
                      <a:pt x="2" y="1315"/>
                    </a:lnTo>
                    <a:lnTo>
                      <a:pt x="0" y="1312"/>
                    </a:lnTo>
                    <a:lnTo>
                      <a:pt x="67" y="1192"/>
                    </a:lnTo>
                    <a:lnTo>
                      <a:pt x="134" y="1081"/>
                    </a:lnTo>
                    <a:lnTo>
                      <a:pt x="204" y="977"/>
                    </a:lnTo>
                    <a:lnTo>
                      <a:pt x="272" y="880"/>
                    </a:lnTo>
                    <a:lnTo>
                      <a:pt x="342" y="792"/>
                    </a:lnTo>
                    <a:lnTo>
                      <a:pt x="410" y="709"/>
                    </a:lnTo>
                    <a:lnTo>
                      <a:pt x="478" y="633"/>
                    </a:lnTo>
                    <a:lnTo>
                      <a:pt x="544" y="565"/>
                    </a:lnTo>
                    <a:lnTo>
                      <a:pt x="606" y="501"/>
                    </a:lnTo>
                    <a:lnTo>
                      <a:pt x="666" y="445"/>
                    </a:lnTo>
                    <a:lnTo>
                      <a:pt x="722" y="396"/>
                    </a:lnTo>
                    <a:lnTo>
                      <a:pt x="774" y="351"/>
                    </a:lnTo>
                    <a:lnTo>
                      <a:pt x="819" y="310"/>
                    </a:lnTo>
                    <a:lnTo>
                      <a:pt x="878" y="264"/>
                    </a:lnTo>
                    <a:lnTo>
                      <a:pt x="937" y="222"/>
                    </a:lnTo>
                    <a:lnTo>
                      <a:pt x="996" y="185"/>
                    </a:lnTo>
                    <a:lnTo>
                      <a:pt x="1056" y="152"/>
                    </a:lnTo>
                    <a:lnTo>
                      <a:pt x="1115" y="123"/>
                    </a:lnTo>
                    <a:lnTo>
                      <a:pt x="1171" y="96"/>
                    </a:lnTo>
                    <a:lnTo>
                      <a:pt x="1225" y="74"/>
                    </a:lnTo>
                    <a:lnTo>
                      <a:pt x="1277" y="56"/>
                    </a:lnTo>
                    <a:lnTo>
                      <a:pt x="1323" y="39"/>
                    </a:lnTo>
                    <a:lnTo>
                      <a:pt x="1365" y="26"/>
                    </a:lnTo>
                    <a:lnTo>
                      <a:pt x="1401" y="17"/>
                    </a:lnTo>
                    <a:lnTo>
                      <a:pt x="1430" y="9"/>
                    </a:lnTo>
                    <a:lnTo>
                      <a:pt x="1452" y="5"/>
                    </a:lnTo>
                    <a:lnTo>
                      <a:pt x="1466" y="1"/>
                    </a:lnTo>
                    <a:lnTo>
                      <a:pt x="1471" y="0"/>
                    </a:lnTo>
                    <a:close/>
                  </a:path>
                </a:pathLst>
              </a:custGeom>
              <a:solidFill>
                <a:srgbClr val="59627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Freeform 51"/>
              <p:cNvSpPr>
                <a:spLocks/>
              </p:cNvSpPr>
              <p:nvPr/>
            </p:nvSpPr>
            <p:spPr bwMode="auto">
              <a:xfrm>
                <a:off x="4894263" y="2955926"/>
                <a:ext cx="434975" cy="485775"/>
              </a:xfrm>
              <a:custGeom>
                <a:avLst/>
                <a:gdLst>
                  <a:gd name="T0" fmla="*/ 144 w 548"/>
                  <a:gd name="T1" fmla="*/ 0 h 612"/>
                  <a:gd name="T2" fmla="*/ 149 w 548"/>
                  <a:gd name="T3" fmla="*/ 2 h 612"/>
                  <a:gd name="T4" fmla="*/ 158 w 548"/>
                  <a:gd name="T5" fmla="*/ 8 h 612"/>
                  <a:gd name="T6" fmla="*/ 174 w 548"/>
                  <a:gd name="T7" fmla="*/ 17 h 612"/>
                  <a:gd name="T8" fmla="*/ 195 w 548"/>
                  <a:gd name="T9" fmla="*/ 30 h 612"/>
                  <a:gd name="T10" fmla="*/ 220 w 548"/>
                  <a:gd name="T11" fmla="*/ 44 h 612"/>
                  <a:gd name="T12" fmla="*/ 248 w 548"/>
                  <a:gd name="T13" fmla="*/ 61 h 612"/>
                  <a:gd name="T14" fmla="*/ 279 w 548"/>
                  <a:gd name="T15" fmla="*/ 80 h 612"/>
                  <a:gd name="T16" fmla="*/ 312 w 548"/>
                  <a:gd name="T17" fmla="*/ 98 h 612"/>
                  <a:gd name="T18" fmla="*/ 344 w 548"/>
                  <a:gd name="T19" fmla="*/ 118 h 612"/>
                  <a:gd name="T20" fmla="*/ 379 w 548"/>
                  <a:gd name="T21" fmla="*/ 139 h 612"/>
                  <a:gd name="T22" fmla="*/ 411 w 548"/>
                  <a:gd name="T23" fmla="*/ 159 h 612"/>
                  <a:gd name="T24" fmla="*/ 442 w 548"/>
                  <a:gd name="T25" fmla="*/ 179 h 612"/>
                  <a:gd name="T26" fmla="*/ 470 w 548"/>
                  <a:gd name="T27" fmla="*/ 198 h 612"/>
                  <a:gd name="T28" fmla="*/ 495 w 548"/>
                  <a:gd name="T29" fmla="*/ 215 h 612"/>
                  <a:gd name="T30" fmla="*/ 517 w 548"/>
                  <a:gd name="T31" fmla="*/ 230 h 612"/>
                  <a:gd name="T32" fmla="*/ 534 w 548"/>
                  <a:gd name="T33" fmla="*/ 243 h 612"/>
                  <a:gd name="T34" fmla="*/ 545 w 548"/>
                  <a:gd name="T35" fmla="*/ 253 h 612"/>
                  <a:gd name="T36" fmla="*/ 548 w 548"/>
                  <a:gd name="T37" fmla="*/ 263 h 612"/>
                  <a:gd name="T38" fmla="*/ 543 w 548"/>
                  <a:gd name="T39" fmla="*/ 275 h 612"/>
                  <a:gd name="T40" fmla="*/ 529 w 548"/>
                  <a:gd name="T41" fmla="*/ 288 h 612"/>
                  <a:gd name="T42" fmla="*/ 509 w 548"/>
                  <a:gd name="T43" fmla="*/ 300 h 612"/>
                  <a:gd name="T44" fmla="*/ 483 w 548"/>
                  <a:gd name="T45" fmla="*/ 316 h 612"/>
                  <a:gd name="T46" fmla="*/ 453 w 548"/>
                  <a:gd name="T47" fmla="*/ 331 h 612"/>
                  <a:gd name="T48" fmla="*/ 419 w 548"/>
                  <a:gd name="T49" fmla="*/ 350 h 612"/>
                  <a:gd name="T50" fmla="*/ 383 w 548"/>
                  <a:gd name="T51" fmla="*/ 368 h 612"/>
                  <a:gd name="T52" fmla="*/ 346 w 548"/>
                  <a:gd name="T53" fmla="*/ 390 h 612"/>
                  <a:gd name="T54" fmla="*/ 310 w 548"/>
                  <a:gd name="T55" fmla="*/ 415 h 612"/>
                  <a:gd name="T56" fmla="*/ 276 w 548"/>
                  <a:gd name="T57" fmla="*/ 440 h 612"/>
                  <a:gd name="T58" fmla="*/ 243 w 548"/>
                  <a:gd name="T59" fmla="*/ 468 h 612"/>
                  <a:gd name="T60" fmla="*/ 216 w 548"/>
                  <a:gd name="T61" fmla="*/ 499 h 612"/>
                  <a:gd name="T62" fmla="*/ 192 w 548"/>
                  <a:gd name="T63" fmla="*/ 531 h 612"/>
                  <a:gd name="T64" fmla="*/ 175 w 548"/>
                  <a:gd name="T65" fmla="*/ 567 h 612"/>
                  <a:gd name="T66" fmla="*/ 164 w 548"/>
                  <a:gd name="T67" fmla="*/ 592 h 612"/>
                  <a:gd name="T68" fmla="*/ 153 w 548"/>
                  <a:gd name="T69" fmla="*/ 606 h 612"/>
                  <a:gd name="T70" fmla="*/ 141 w 548"/>
                  <a:gd name="T71" fmla="*/ 612 h 612"/>
                  <a:gd name="T72" fmla="*/ 129 w 548"/>
                  <a:gd name="T73" fmla="*/ 611 h 612"/>
                  <a:gd name="T74" fmla="*/ 115 w 548"/>
                  <a:gd name="T75" fmla="*/ 601 h 612"/>
                  <a:gd name="T76" fmla="*/ 102 w 548"/>
                  <a:gd name="T77" fmla="*/ 587 h 612"/>
                  <a:gd name="T78" fmla="*/ 88 w 548"/>
                  <a:gd name="T79" fmla="*/ 567 h 612"/>
                  <a:gd name="T80" fmla="*/ 76 w 548"/>
                  <a:gd name="T81" fmla="*/ 542 h 612"/>
                  <a:gd name="T82" fmla="*/ 63 w 548"/>
                  <a:gd name="T83" fmla="*/ 514 h 612"/>
                  <a:gd name="T84" fmla="*/ 52 w 548"/>
                  <a:gd name="T85" fmla="*/ 485 h 612"/>
                  <a:gd name="T86" fmla="*/ 42 w 548"/>
                  <a:gd name="T87" fmla="*/ 452 h 612"/>
                  <a:gd name="T88" fmla="*/ 31 w 548"/>
                  <a:gd name="T89" fmla="*/ 420 h 612"/>
                  <a:gd name="T90" fmla="*/ 21 w 548"/>
                  <a:gd name="T91" fmla="*/ 385 h 612"/>
                  <a:gd name="T92" fmla="*/ 14 w 548"/>
                  <a:gd name="T93" fmla="*/ 354 h 612"/>
                  <a:gd name="T94" fmla="*/ 7 w 548"/>
                  <a:gd name="T95" fmla="*/ 323 h 612"/>
                  <a:gd name="T96" fmla="*/ 3 w 548"/>
                  <a:gd name="T97" fmla="*/ 295 h 612"/>
                  <a:gd name="T98" fmla="*/ 0 w 548"/>
                  <a:gd name="T99" fmla="*/ 271 h 612"/>
                  <a:gd name="T100" fmla="*/ 0 w 548"/>
                  <a:gd name="T101" fmla="*/ 250 h 612"/>
                  <a:gd name="T102" fmla="*/ 0 w 548"/>
                  <a:gd name="T103" fmla="*/ 235 h 612"/>
                  <a:gd name="T104" fmla="*/ 144 w 548"/>
                  <a:gd name="T105" fmla="*/ 0 h 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548" h="612">
                    <a:moveTo>
                      <a:pt x="144" y="0"/>
                    </a:moveTo>
                    <a:lnTo>
                      <a:pt x="149" y="2"/>
                    </a:lnTo>
                    <a:lnTo>
                      <a:pt x="158" y="8"/>
                    </a:lnTo>
                    <a:lnTo>
                      <a:pt x="174" y="17"/>
                    </a:lnTo>
                    <a:lnTo>
                      <a:pt x="195" y="30"/>
                    </a:lnTo>
                    <a:lnTo>
                      <a:pt x="220" y="44"/>
                    </a:lnTo>
                    <a:lnTo>
                      <a:pt x="248" y="61"/>
                    </a:lnTo>
                    <a:lnTo>
                      <a:pt x="279" y="80"/>
                    </a:lnTo>
                    <a:lnTo>
                      <a:pt x="312" y="98"/>
                    </a:lnTo>
                    <a:lnTo>
                      <a:pt x="344" y="118"/>
                    </a:lnTo>
                    <a:lnTo>
                      <a:pt x="379" y="139"/>
                    </a:lnTo>
                    <a:lnTo>
                      <a:pt x="411" y="159"/>
                    </a:lnTo>
                    <a:lnTo>
                      <a:pt x="442" y="179"/>
                    </a:lnTo>
                    <a:lnTo>
                      <a:pt x="470" y="198"/>
                    </a:lnTo>
                    <a:lnTo>
                      <a:pt x="495" y="215"/>
                    </a:lnTo>
                    <a:lnTo>
                      <a:pt x="517" y="230"/>
                    </a:lnTo>
                    <a:lnTo>
                      <a:pt x="534" y="243"/>
                    </a:lnTo>
                    <a:lnTo>
                      <a:pt x="545" y="253"/>
                    </a:lnTo>
                    <a:lnTo>
                      <a:pt x="548" y="263"/>
                    </a:lnTo>
                    <a:lnTo>
                      <a:pt x="543" y="275"/>
                    </a:lnTo>
                    <a:lnTo>
                      <a:pt x="529" y="288"/>
                    </a:lnTo>
                    <a:lnTo>
                      <a:pt x="509" y="300"/>
                    </a:lnTo>
                    <a:lnTo>
                      <a:pt x="483" y="316"/>
                    </a:lnTo>
                    <a:lnTo>
                      <a:pt x="453" y="331"/>
                    </a:lnTo>
                    <a:lnTo>
                      <a:pt x="419" y="350"/>
                    </a:lnTo>
                    <a:lnTo>
                      <a:pt x="383" y="368"/>
                    </a:lnTo>
                    <a:lnTo>
                      <a:pt x="346" y="390"/>
                    </a:lnTo>
                    <a:lnTo>
                      <a:pt x="310" y="415"/>
                    </a:lnTo>
                    <a:lnTo>
                      <a:pt x="276" y="440"/>
                    </a:lnTo>
                    <a:lnTo>
                      <a:pt x="243" y="468"/>
                    </a:lnTo>
                    <a:lnTo>
                      <a:pt x="216" y="499"/>
                    </a:lnTo>
                    <a:lnTo>
                      <a:pt x="192" y="531"/>
                    </a:lnTo>
                    <a:lnTo>
                      <a:pt x="175" y="567"/>
                    </a:lnTo>
                    <a:lnTo>
                      <a:pt x="164" y="592"/>
                    </a:lnTo>
                    <a:lnTo>
                      <a:pt x="153" y="606"/>
                    </a:lnTo>
                    <a:lnTo>
                      <a:pt x="141" y="612"/>
                    </a:lnTo>
                    <a:lnTo>
                      <a:pt x="129" y="611"/>
                    </a:lnTo>
                    <a:lnTo>
                      <a:pt x="115" y="601"/>
                    </a:lnTo>
                    <a:lnTo>
                      <a:pt x="102" y="587"/>
                    </a:lnTo>
                    <a:lnTo>
                      <a:pt x="88" y="567"/>
                    </a:lnTo>
                    <a:lnTo>
                      <a:pt x="76" y="542"/>
                    </a:lnTo>
                    <a:lnTo>
                      <a:pt x="63" y="514"/>
                    </a:lnTo>
                    <a:lnTo>
                      <a:pt x="52" y="485"/>
                    </a:lnTo>
                    <a:lnTo>
                      <a:pt x="42" y="452"/>
                    </a:lnTo>
                    <a:lnTo>
                      <a:pt x="31" y="420"/>
                    </a:lnTo>
                    <a:lnTo>
                      <a:pt x="21" y="385"/>
                    </a:lnTo>
                    <a:lnTo>
                      <a:pt x="14" y="354"/>
                    </a:lnTo>
                    <a:lnTo>
                      <a:pt x="7" y="323"/>
                    </a:lnTo>
                    <a:lnTo>
                      <a:pt x="3" y="295"/>
                    </a:lnTo>
                    <a:lnTo>
                      <a:pt x="0" y="271"/>
                    </a:lnTo>
                    <a:lnTo>
                      <a:pt x="0" y="250"/>
                    </a:lnTo>
                    <a:lnTo>
                      <a:pt x="0" y="235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E8D5B7">
                  <a:lumMod val="90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3" name="Freeform 16"/>
              <p:cNvSpPr>
                <a:spLocks/>
              </p:cNvSpPr>
              <p:nvPr/>
            </p:nvSpPr>
            <p:spPr bwMode="auto">
              <a:xfrm>
                <a:off x="4837132" y="3098801"/>
                <a:ext cx="266681" cy="495300"/>
              </a:xfrm>
              <a:custGeom>
                <a:avLst/>
                <a:gdLst>
                  <a:gd name="T0" fmla="*/ 93 w 321"/>
                  <a:gd name="T1" fmla="*/ 0 h 622"/>
                  <a:gd name="T2" fmla="*/ 321 w 321"/>
                  <a:gd name="T3" fmla="*/ 378 h 622"/>
                  <a:gd name="T4" fmla="*/ 222 w 321"/>
                  <a:gd name="T5" fmla="*/ 622 h 622"/>
                  <a:gd name="T6" fmla="*/ 219 w 321"/>
                  <a:gd name="T7" fmla="*/ 617 h 622"/>
                  <a:gd name="T8" fmla="*/ 212 w 321"/>
                  <a:gd name="T9" fmla="*/ 608 h 622"/>
                  <a:gd name="T10" fmla="*/ 203 w 321"/>
                  <a:gd name="T11" fmla="*/ 591 h 622"/>
                  <a:gd name="T12" fmla="*/ 191 w 321"/>
                  <a:gd name="T13" fmla="*/ 568 h 622"/>
                  <a:gd name="T14" fmla="*/ 175 w 321"/>
                  <a:gd name="T15" fmla="*/ 540 h 622"/>
                  <a:gd name="T16" fmla="*/ 158 w 321"/>
                  <a:gd name="T17" fmla="*/ 509 h 622"/>
                  <a:gd name="T18" fmla="*/ 139 w 321"/>
                  <a:gd name="T19" fmla="*/ 473 h 622"/>
                  <a:gd name="T20" fmla="*/ 121 w 321"/>
                  <a:gd name="T21" fmla="*/ 436 h 622"/>
                  <a:gd name="T22" fmla="*/ 101 w 321"/>
                  <a:gd name="T23" fmla="*/ 395 h 622"/>
                  <a:gd name="T24" fmla="*/ 82 w 321"/>
                  <a:gd name="T25" fmla="*/ 354 h 622"/>
                  <a:gd name="T26" fmla="*/ 63 w 321"/>
                  <a:gd name="T27" fmla="*/ 312 h 622"/>
                  <a:gd name="T28" fmla="*/ 45 w 321"/>
                  <a:gd name="T29" fmla="*/ 268 h 622"/>
                  <a:gd name="T30" fmla="*/ 29 w 321"/>
                  <a:gd name="T31" fmla="*/ 226 h 622"/>
                  <a:gd name="T32" fmla="*/ 17 w 321"/>
                  <a:gd name="T33" fmla="*/ 186 h 622"/>
                  <a:gd name="T34" fmla="*/ 6 w 321"/>
                  <a:gd name="T35" fmla="*/ 147 h 622"/>
                  <a:gd name="T36" fmla="*/ 0 w 321"/>
                  <a:gd name="T37" fmla="*/ 111 h 622"/>
                  <a:gd name="T38" fmla="*/ 93 w 321"/>
                  <a:gd name="T39" fmla="*/ 0 h 622"/>
                  <a:gd name="connsiteX0" fmla="*/ 3331 w 10434"/>
                  <a:gd name="connsiteY0" fmla="*/ 0 h 10000"/>
                  <a:gd name="connsiteX1" fmla="*/ 10434 w 10434"/>
                  <a:gd name="connsiteY1" fmla="*/ 6077 h 10000"/>
                  <a:gd name="connsiteX2" fmla="*/ 7350 w 10434"/>
                  <a:gd name="connsiteY2" fmla="*/ 10000 h 10000"/>
                  <a:gd name="connsiteX3" fmla="*/ 7256 w 10434"/>
                  <a:gd name="connsiteY3" fmla="*/ 9920 h 10000"/>
                  <a:gd name="connsiteX4" fmla="*/ 7038 w 10434"/>
                  <a:gd name="connsiteY4" fmla="*/ 9775 h 10000"/>
                  <a:gd name="connsiteX5" fmla="*/ 6758 w 10434"/>
                  <a:gd name="connsiteY5" fmla="*/ 9502 h 10000"/>
                  <a:gd name="connsiteX6" fmla="*/ 6384 w 10434"/>
                  <a:gd name="connsiteY6" fmla="*/ 9132 h 10000"/>
                  <a:gd name="connsiteX7" fmla="*/ 5886 w 10434"/>
                  <a:gd name="connsiteY7" fmla="*/ 8682 h 10000"/>
                  <a:gd name="connsiteX8" fmla="*/ 5356 w 10434"/>
                  <a:gd name="connsiteY8" fmla="*/ 8183 h 10000"/>
                  <a:gd name="connsiteX9" fmla="*/ 4764 w 10434"/>
                  <a:gd name="connsiteY9" fmla="*/ 7605 h 10000"/>
                  <a:gd name="connsiteX10" fmla="*/ 4203 w 10434"/>
                  <a:gd name="connsiteY10" fmla="*/ 7010 h 10000"/>
                  <a:gd name="connsiteX11" fmla="*/ 3580 w 10434"/>
                  <a:gd name="connsiteY11" fmla="*/ 6350 h 10000"/>
                  <a:gd name="connsiteX12" fmla="*/ 2989 w 10434"/>
                  <a:gd name="connsiteY12" fmla="*/ 5691 h 10000"/>
                  <a:gd name="connsiteX13" fmla="*/ 2397 w 10434"/>
                  <a:gd name="connsiteY13" fmla="*/ 5016 h 10000"/>
                  <a:gd name="connsiteX14" fmla="*/ 1836 w 10434"/>
                  <a:gd name="connsiteY14" fmla="*/ 4309 h 10000"/>
                  <a:gd name="connsiteX15" fmla="*/ 1337 w 10434"/>
                  <a:gd name="connsiteY15" fmla="*/ 3633 h 10000"/>
                  <a:gd name="connsiteX16" fmla="*/ 964 w 10434"/>
                  <a:gd name="connsiteY16" fmla="*/ 2990 h 10000"/>
                  <a:gd name="connsiteX17" fmla="*/ 621 w 10434"/>
                  <a:gd name="connsiteY17" fmla="*/ 2363 h 10000"/>
                  <a:gd name="connsiteX18" fmla="*/ 0 w 10434"/>
                  <a:gd name="connsiteY18" fmla="*/ 1002 h 10000"/>
                  <a:gd name="connsiteX19" fmla="*/ 3331 w 10434"/>
                  <a:gd name="connsiteY19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434" h="10000">
                    <a:moveTo>
                      <a:pt x="3331" y="0"/>
                    </a:moveTo>
                    <a:lnTo>
                      <a:pt x="10434" y="6077"/>
                    </a:lnTo>
                    <a:lnTo>
                      <a:pt x="7350" y="10000"/>
                    </a:lnTo>
                    <a:cubicBezTo>
                      <a:pt x="7319" y="9973"/>
                      <a:pt x="7287" y="9947"/>
                      <a:pt x="7256" y="9920"/>
                    </a:cubicBezTo>
                    <a:lnTo>
                      <a:pt x="7038" y="9775"/>
                    </a:lnTo>
                    <a:lnTo>
                      <a:pt x="6758" y="9502"/>
                    </a:lnTo>
                    <a:lnTo>
                      <a:pt x="6384" y="9132"/>
                    </a:lnTo>
                    <a:lnTo>
                      <a:pt x="5886" y="8682"/>
                    </a:lnTo>
                    <a:lnTo>
                      <a:pt x="5356" y="8183"/>
                    </a:lnTo>
                    <a:lnTo>
                      <a:pt x="4764" y="7605"/>
                    </a:lnTo>
                    <a:lnTo>
                      <a:pt x="4203" y="7010"/>
                    </a:lnTo>
                    <a:lnTo>
                      <a:pt x="3580" y="6350"/>
                    </a:lnTo>
                    <a:lnTo>
                      <a:pt x="2989" y="5691"/>
                    </a:lnTo>
                    <a:lnTo>
                      <a:pt x="2397" y="5016"/>
                    </a:lnTo>
                    <a:lnTo>
                      <a:pt x="1836" y="4309"/>
                    </a:lnTo>
                    <a:lnTo>
                      <a:pt x="1337" y="3633"/>
                    </a:lnTo>
                    <a:lnTo>
                      <a:pt x="964" y="2990"/>
                    </a:lnTo>
                    <a:lnTo>
                      <a:pt x="621" y="2363"/>
                    </a:lnTo>
                    <a:lnTo>
                      <a:pt x="0" y="1002"/>
                    </a:lnTo>
                    <a:lnTo>
                      <a:pt x="3331" y="0"/>
                    </a:lnTo>
                    <a:close/>
                  </a:path>
                </a:pathLst>
              </a:custGeom>
              <a:solidFill>
                <a:sysClr val="window" lastClr="FFFFFF">
                  <a:lumMod val="85000"/>
                </a:sys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Freeform 17"/>
              <p:cNvSpPr>
                <a:spLocks/>
              </p:cNvSpPr>
              <p:nvPr/>
            </p:nvSpPr>
            <p:spPr bwMode="auto">
              <a:xfrm>
                <a:off x="5848351" y="3763963"/>
                <a:ext cx="500063" cy="234950"/>
              </a:xfrm>
              <a:custGeom>
                <a:avLst/>
                <a:gdLst>
                  <a:gd name="T0" fmla="*/ 527 w 631"/>
                  <a:gd name="T1" fmla="*/ 0 h 295"/>
                  <a:gd name="T2" fmla="*/ 631 w 631"/>
                  <a:gd name="T3" fmla="*/ 140 h 295"/>
                  <a:gd name="T4" fmla="*/ 527 w 631"/>
                  <a:gd name="T5" fmla="*/ 262 h 295"/>
                  <a:gd name="T6" fmla="*/ 510 w 631"/>
                  <a:gd name="T7" fmla="*/ 205 h 295"/>
                  <a:gd name="T8" fmla="*/ 486 w 631"/>
                  <a:gd name="T9" fmla="*/ 146 h 295"/>
                  <a:gd name="T10" fmla="*/ 386 w 631"/>
                  <a:gd name="T11" fmla="*/ 166 h 295"/>
                  <a:gd name="T12" fmla="*/ 459 w 631"/>
                  <a:gd name="T13" fmla="*/ 295 h 295"/>
                  <a:gd name="T14" fmla="*/ 252 w 631"/>
                  <a:gd name="T15" fmla="*/ 189 h 295"/>
                  <a:gd name="T16" fmla="*/ 0 w 631"/>
                  <a:gd name="T17" fmla="*/ 228 h 295"/>
                  <a:gd name="T18" fmla="*/ 140 w 631"/>
                  <a:gd name="T19" fmla="*/ 42 h 295"/>
                  <a:gd name="T20" fmla="*/ 291 w 631"/>
                  <a:gd name="T21" fmla="*/ 42 h 295"/>
                  <a:gd name="T22" fmla="*/ 527 w 631"/>
                  <a:gd name="T23" fmla="*/ 0 h 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31" h="295">
                    <a:moveTo>
                      <a:pt x="527" y="0"/>
                    </a:moveTo>
                    <a:lnTo>
                      <a:pt x="631" y="140"/>
                    </a:lnTo>
                    <a:lnTo>
                      <a:pt x="527" y="262"/>
                    </a:lnTo>
                    <a:lnTo>
                      <a:pt x="510" y="205"/>
                    </a:lnTo>
                    <a:lnTo>
                      <a:pt x="486" y="146"/>
                    </a:lnTo>
                    <a:lnTo>
                      <a:pt x="386" y="166"/>
                    </a:lnTo>
                    <a:lnTo>
                      <a:pt x="459" y="295"/>
                    </a:lnTo>
                    <a:lnTo>
                      <a:pt x="252" y="189"/>
                    </a:lnTo>
                    <a:lnTo>
                      <a:pt x="0" y="228"/>
                    </a:lnTo>
                    <a:lnTo>
                      <a:pt x="140" y="42"/>
                    </a:lnTo>
                    <a:lnTo>
                      <a:pt x="291" y="42"/>
                    </a:lnTo>
                    <a:lnTo>
                      <a:pt x="527" y="0"/>
                    </a:lnTo>
                    <a:close/>
                  </a:path>
                </a:pathLst>
              </a:custGeom>
              <a:solidFill>
                <a:srgbClr val="E8D5B7">
                  <a:lumMod val="90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5" name="Freeform 18"/>
              <p:cNvSpPr>
                <a:spLocks/>
              </p:cNvSpPr>
              <p:nvPr/>
            </p:nvSpPr>
            <p:spPr bwMode="auto">
              <a:xfrm>
                <a:off x="4779963" y="3452813"/>
                <a:ext cx="1204913" cy="565150"/>
              </a:xfrm>
              <a:custGeom>
                <a:avLst/>
                <a:gdLst>
                  <a:gd name="T0" fmla="*/ 205 w 1517"/>
                  <a:gd name="T1" fmla="*/ 6 h 713"/>
                  <a:gd name="T2" fmla="*/ 236 w 1517"/>
                  <a:gd name="T3" fmla="*/ 27 h 713"/>
                  <a:gd name="T4" fmla="*/ 291 w 1517"/>
                  <a:gd name="T5" fmla="*/ 58 h 713"/>
                  <a:gd name="T6" fmla="*/ 361 w 1517"/>
                  <a:gd name="T7" fmla="*/ 95 h 713"/>
                  <a:gd name="T8" fmla="*/ 441 w 1517"/>
                  <a:gd name="T9" fmla="*/ 138 h 713"/>
                  <a:gd name="T10" fmla="*/ 527 w 1517"/>
                  <a:gd name="T11" fmla="*/ 182 h 713"/>
                  <a:gd name="T12" fmla="*/ 612 w 1517"/>
                  <a:gd name="T13" fmla="*/ 227 h 713"/>
                  <a:gd name="T14" fmla="*/ 691 w 1517"/>
                  <a:gd name="T15" fmla="*/ 266 h 713"/>
                  <a:gd name="T16" fmla="*/ 760 w 1517"/>
                  <a:gd name="T17" fmla="*/ 300 h 713"/>
                  <a:gd name="T18" fmla="*/ 809 w 1517"/>
                  <a:gd name="T19" fmla="*/ 326 h 713"/>
                  <a:gd name="T20" fmla="*/ 837 w 1517"/>
                  <a:gd name="T21" fmla="*/ 340 h 713"/>
                  <a:gd name="T22" fmla="*/ 1517 w 1517"/>
                  <a:gd name="T23" fmla="*/ 401 h 713"/>
                  <a:gd name="T24" fmla="*/ 1491 w 1517"/>
                  <a:gd name="T25" fmla="*/ 702 h 713"/>
                  <a:gd name="T26" fmla="*/ 1452 w 1517"/>
                  <a:gd name="T27" fmla="*/ 704 h 713"/>
                  <a:gd name="T28" fmla="*/ 1382 w 1517"/>
                  <a:gd name="T29" fmla="*/ 707 h 713"/>
                  <a:gd name="T30" fmla="*/ 1289 w 1517"/>
                  <a:gd name="T31" fmla="*/ 710 h 713"/>
                  <a:gd name="T32" fmla="*/ 1182 w 1517"/>
                  <a:gd name="T33" fmla="*/ 713 h 713"/>
                  <a:gd name="T34" fmla="*/ 1070 w 1517"/>
                  <a:gd name="T35" fmla="*/ 711 h 713"/>
                  <a:gd name="T36" fmla="*/ 960 w 1517"/>
                  <a:gd name="T37" fmla="*/ 708 h 713"/>
                  <a:gd name="T38" fmla="*/ 862 w 1517"/>
                  <a:gd name="T39" fmla="*/ 700 h 713"/>
                  <a:gd name="T40" fmla="*/ 783 w 1517"/>
                  <a:gd name="T41" fmla="*/ 688 h 713"/>
                  <a:gd name="T42" fmla="*/ 725 w 1517"/>
                  <a:gd name="T43" fmla="*/ 668 h 713"/>
                  <a:gd name="T44" fmla="*/ 656 w 1517"/>
                  <a:gd name="T45" fmla="*/ 641 h 713"/>
                  <a:gd name="T46" fmla="*/ 573 w 1517"/>
                  <a:gd name="T47" fmla="*/ 612 h 713"/>
                  <a:gd name="T48" fmla="*/ 485 w 1517"/>
                  <a:gd name="T49" fmla="*/ 581 h 713"/>
                  <a:gd name="T50" fmla="*/ 395 w 1517"/>
                  <a:gd name="T51" fmla="*/ 550 h 713"/>
                  <a:gd name="T52" fmla="*/ 311 w 1517"/>
                  <a:gd name="T53" fmla="*/ 520 h 713"/>
                  <a:gd name="T54" fmla="*/ 239 w 1517"/>
                  <a:gd name="T55" fmla="*/ 495 h 713"/>
                  <a:gd name="T56" fmla="*/ 185 w 1517"/>
                  <a:gd name="T57" fmla="*/ 477 h 713"/>
                  <a:gd name="T58" fmla="*/ 154 w 1517"/>
                  <a:gd name="T59" fmla="*/ 468 h 713"/>
                  <a:gd name="T60" fmla="*/ 148 w 1517"/>
                  <a:gd name="T61" fmla="*/ 466 h 713"/>
                  <a:gd name="T62" fmla="*/ 129 w 1517"/>
                  <a:gd name="T63" fmla="*/ 458 h 713"/>
                  <a:gd name="T64" fmla="*/ 98 w 1517"/>
                  <a:gd name="T65" fmla="*/ 441 h 713"/>
                  <a:gd name="T66" fmla="*/ 62 w 1517"/>
                  <a:gd name="T67" fmla="*/ 409 h 713"/>
                  <a:gd name="T68" fmla="*/ 30 w 1517"/>
                  <a:gd name="T69" fmla="*/ 360 h 713"/>
                  <a:gd name="T70" fmla="*/ 6 w 1517"/>
                  <a:gd name="T71" fmla="*/ 291 h 713"/>
                  <a:gd name="T72" fmla="*/ 0 w 1517"/>
                  <a:gd name="T73" fmla="*/ 207 h 713"/>
                  <a:gd name="T74" fmla="*/ 19 w 1517"/>
                  <a:gd name="T75" fmla="*/ 141 h 713"/>
                  <a:gd name="T76" fmla="*/ 53 w 1517"/>
                  <a:gd name="T77" fmla="*/ 90 h 713"/>
                  <a:gd name="T78" fmla="*/ 95 w 1517"/>
                  <a:gd name="T79" fmla="*/ 51 h 713"/>
                  <a:gd name="T80" fmla="*/ 138 w 1517"/>
                  <a:gd name="T81" fmla="*/ 25 h 713"/>
                  <a:gd name="T82" fmla="*/ 174 w 1517"/>
                  <a:gd name="T83" fmla="*/ 8 h 713"/>
                  <a:gd name="T84" fmla="*/ 196 w 1517"/>
                  <a:gd name="T85" fmla="*/ 0 h 7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517" h="713">
                    <a:moveTo>
                      <a:pt x="199" y="0"/>
                    </a:moveTo>
                    <a:lnTo>
                      <a:pt x="205" y="6"/>
                    </a:lnTo>
                    <a:lnTo>
                      <a:pt x="218" y="16"/>
                    </a:lnTo>
                    <a:lnTo>
                      <a:pt x="236" y="27"/>
                    </a:lnTo>
                    <a:lnTo>
                      <a:pt x="261" y="41"/>
                    </a:lnTo>
                    <a:lnTo>
                      <a:pt x="291" y="58"/>
                    </a:lnTo>
                    <a:lnTo>
                      <a:pt x="323" y="76"/>
                    </a:lnTo>
                    <a:lnTo>
                      <a:pt x="361" y="95"/>
                    </a:lnTo>
                    <a:lnTo>
                      <a:pt x="399" y="117"/>
                    </a:lnTo>
                    <a:lnTo>
                      <a:pt x="441" y="138"/>
                    </a:lnTo>
                    <a:lnTo>
                      <a:pt x="483" y="160"/>
                    </a:lnTo>
                    <a:lnTo>
                      <a:pt x="527" y="182"/>
                    </a:lnTo>
                    <a:lnTo>
                      <a:pt x="570" y="205"/>
                    </a:lnTo>
                    <a:lnTo>
                      <a:pt x="612" y="227"/>
                    </a:lnTo>
                    <a:lnTo>
                      <a:pt x="652" y="247"/>
                    </a:lnTo>
                    <a:lnTo>
                      <a:pt x="691" y="266"/>
                    </a:lnTo>
                    <a:lnTo>
                      <a:pt x="727" y="284"/>
                    </a:lnTo>
                    <a:lnTo>
                      <a:pt x="760" y="300"/>
                    </a:lnTo>
                    <a:lnTo>
                      <a:pt x="788" y="314"/>
                    </a:lnTo>
                    <a:lnTo>
                      <a:pt x="809" y="326"/>
                    </a:lnTo>
                    <a:lnTo>
                      <a:pt x="826" y="334"/>
                    </a:lnTo>
                    <a:lnTo>
                      <a:pt x="837" y="340"/>
                    </a:lnTo>
                    <a:lnTo>
                      <a:pt x="842" y="342"/>
                    </a:lnTo>
                    <a:lnTo>
                      <a:pt x="1517" y="401"/>
                    </a:lnTo>
                    <a:lnTo>
                      <a:pt x="1497" y="702"/>
                    </a:lnTo>
                    <a:lnTo>
                      <a:pt x="1491" y="702"/>
                    </a:lnTo>
                    <a:lnTo>
                      <a:pt x="1477" y="702"/>
                    </a:lnTo>
                    <a:lnTo>
                      <a:pt x="1452" y="704"/>
                    </a:lnTo>
                    <a:lnTo>
                      <a:pt x="1421" y="705"/>
                    </a:lnTo>
                    <a:lnTo>
                      <a:pt x="1382" y="707"/>
                    </a:lnTo>
                    <a:lnTo>
                      <a:pt x="1339" y="708"/>
                    </a:lnTo>
                    <a:lnTo>
                      <a:pt x="1289" y="710"/>
                    </a:lnTo>
                    <a:lnTo>
                      <a:pt x="1238" y="711"/>
                    </a:lnTo>
                    <a:lnTo>
                      <a:pt x="1182" y="713"/>
                    </a:lnTo>
                    <a:lnTo>
                      <a:pt x="1126" y="713"/>
                    </a:lnTo>
                    <a:lnTo>
                      <a:pt x="1070" y="711"/>
                    </a:lnTo>
                    <a:lnTo>
                      <a:pt x="1014" y="711"/>
                    </a:lnTo>
                    <a:lnTo>
                      <a:pt x="960" y="708"/>
                    </a:lnTo>
                    <a:lnTo>
                      <a:pt x="909" y="705"/>
                    </a:lnTo>
                    <a:lnTo>
                      <a:pt x="862" y="700"/>
                    </a:lnTo>
                    <a:lnTo>
                      <a:pt x="820" y="694"/>
                    </a:lnTo>
                    <a:lnTo>
                      <a:pt x="783" y="688"/>
                    </a:lnTo>
                    <a:lnTo>
                      <a:pt x="753" y="679"/>
                    </a:lnTo>
                    <a:lnTo>
                      <a:pt x="725" y="668"/>
                    </a:lnTo>
                    <a:lnTo>
                      <a:pt x="693" y="655"/>
                    </a:lnTo>
                    <a:lnTo>
                      <a:pt x="656" y="641"/>
                    </a:lnTo>
                    <a:lnTo>
                      <a:pt x="615" y="627"/>
                    </a:lnTo>
                    <a:lnTo>
                      <a:pt x="573" y="612"/>
                    </a:lnTo>
                    <a:lnTo>
                      <a:pt x="530" y="596"/>
                    </a:lnTo>
                    <a:lnTo>
                      <a:pt x="485" y="581"/>
                    </a:lnTo>
                    <a:lnTo>
                      <a:pt x="440" y="565"/>
                    </a:lnTo>
                    <a:lnTo>
                      <a:pt x="395" y="550"/>
                    </a:lnTo>
                    <a:lnTo>
                      <a:pt x="351" y="534"/>
                    </a:lnTo>
                    <a:lnTo>
                      <a:pt x="311" y="520"/>
                    </a:lnTo>
                    <a:lnTo>
                      <a:pt x="274" y="508"/>
                    </a:lnTo>
                    <a:lnTo>
                      <a:pt x="239" y="495"/>
                    </a:lnTo>
                    <a:lnTo>
                      <a:pt x="208" y="486"/>
                    </a:lnTo>
                    <a:lnTo>
                      <a:pt x="185" y="477"/>
                    </a:lnTo>
                    <a:lnTo>
                      <a:pt x="166" y="471"/>
                    </a:lnTo>
                    <a:lnTo>
                      <a:pt x="154" y="468"/>
                    </a:lnTo>
                    <a:lnTo>
                      <a:pt x="151" y="466"/>
                    </a:lnTo>
                    <a:lnTo>
                      <a:pt x="148" y="466"/>
                    </a:lnTo>
                    <a:lnTo>
                      <a:pt x="140" y="463"/>
                    </a:lnTo>
                    <a:lnTo>
                      <a:pt x="129" y="458"/>
                    </a:lnTo>
                    <a:lnTo>
                      <a:pt x="115" y="450"/>
                    </a:lnTo>
                    <a:lnTo>
                      <a:pt x="98" y="441"/>
                    </a:lnTo>
                    <a:lnTo>
                      <a:pt x="81" y="427"/>
                    </a:lnTo>
                    <a:lnTo>
                      <a:pt x="62" y="409"/>
                    </a:lnTo>
                    <a:lnTo>
                      <a:pt x="45" y="387"/>
                    </a:lnTo>
                    <a:lnTo>
                      <a:pt x="30" y="360"/>
                    </a:lnTo>
                    <a:lnTo>
                      <a:pt x="16" y="328"/>
                    </a:lnTo>
                    <a:lnTo>
                      <a:pt x="6" y="291"/>
                    </a:lnTo>
                    <a:lnTo>
                      <a:pt x="0" y="245"/>
                    </a:lnTo>
                    <a:lnTo>
                      <a:pt x="0" y="207"/>
                    </a:lnTo>
                    <a:lnTo>
                      <a:pt x="6" y="172"/>
                    </a:lnTo>
                    <a:lnTo>
                      <a:pt x="19" y="141"/>
                    </a:lnTo>
                    <a:lnTo>
                      <a:pt x="34" y="115"/>
                    </a:lnTo>
                    <a:lnTo>
                      <a:pt x="53" y="90"/>
                    </a:lnTo>
                    <a:lnTo>
                      <a:pt x="73" y="70"/>
                    </a:lnTo>
                    <a:lnTo>
                      <a:pt x="95" y="51"/>
                    </a:lnTo>
                    <a:lnTo>
                      <a:pt x="117" y="37"/>
                    </a:lnTo>
                    <a:lnTo>
                      <a:pt x="138" y="25"/>
                    </a:lnTo>
                    <a:lnTo>
                      <a:pt x="157" y="16"/>
                    </a:lnTo>
                    <a:lnTo>
                      <a:pt x="174" y="8"/>
                    </a:lnTo>
                    <a:lnTo>
                      <a:pt x="188" y="3"/>
                    </a:lnTo>
                    <a:lnTo>
                      <a:pt x="196" y="0"/>
                    </a:lnTo>
                    <a:lnTo>
                      <a:pt x="199" y="0"/>
                    </a:lnTo>
                    <a:close/>
                  </a:path>
                </a:pathLst>
              </a:custGeom>
              <a:solidFill>
                <a:srgbClr val="59627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Freeform 19"/>
              <p:cNvSpPr>
                <a:spLocks/>
              </p:cNvSpPr>
              <p:nvPr/>
            </p:nvSpPr>
            <p:spPr bwMode="auto">
              <a:xfrm>
                <a:off x="4848226" y="2309813"/>
                <a:ext cx="860425" cy="963613"/>
              </a:xfrm>
              <a:custGeom>
                <a:avLst/>
                <a:gdLst>
                  <a:gd name="T0" fmla="*/ 585 w 1083"/>
                  <a:gd name="T1" fmla="*/ 0 h 1216"/>
                  <a:gd name="T2" fmla="*/ 655 w 1083"/>
                  <a:gd name="T3" fmla="*/ 6 h 1216"/>
                  <a:gd name="T4" fmla="*/ 722 w 1083"/>
                  <a:gd name="T5" fmla="*/ 22 h 1216"/>
                  <a:gd name="T6" fmla="*/ 784 w 1083"/>
                  <a:gd name="T7" fmla="*/ 45 h 1216"/>
                  <a:gd name="T8" fmla="*/ 841 w 1083"/>
                  <a:gd name="T9" fmla="*/ 75 h 1216"/>
                  <a:gd name="T10" fmla="*/ 892 w 1083"/>
                  <a:gd name="T11" fmla="*/ 110 h 1216"/>
                  <a:gd name="T12" fmla="*/ 939 w 1083"/>
                  <a:gd name="T13" fmla="*/ 152 h 1216"/>
                  <a:gd name="T14" fmla="*/ 979 w 1083"/>
                  <a:gd name="T15" fmla="*/ 200 h 1216"/>
                  <a:gd name="T16" fmla="*/ 1014 w 1083"/>
                  <a:gd name="T17" fmla="*/ 253 h 1216"/>
                  <a:gd name="T18" fmla="*/ 1042 w 1083"/>
                  <a:gd name="T19" fmla="*/ 311 h 1216"/>
                  <a:gd name="T20" fmla="*/ 1063 w 1083"/>
                  <a:gd name="T21" fmla="*/ 373 h 1216"/>
                  <a:gd name="T22" fmla="*/ 1077 w 1083"/>
                  <a:gd name="T23" fmla="*/ 438 h 1216"/>
                  <a:gd name="T24" fmla="*/ 1083 w 1083"/>
                  <a:gd name="T25" fmla="*/ 508 h 1216"/>
                  <a:gd name="T26" fmla="*/ 1082 w 1083"/>
                  <a:gd name="T27" fmla="*/ 581 h 1216"/>
                  <a:gd name="T28" fmla="*/ 1074 w 1083"/>
                  <a:gd name="T29" fmla="*/ 657 h 1216"/>
                  <a:gd name="T30" fmla="*/ 1059 w 1083"/>
                  <a:gd name="T31" fmla="*/ 727 h 1216"/>
                  <a:gd name="T32" fmla="*/ 1037 w 1083"/>
                  <a:gd name="T33" fmla="*/ 795 h 1216"/>
                  <a:gd name="T34" fmla="*/ 1009 w 1083"/>
                  <a:gd name="T35" fmla="*/ 859 h 1216"/>
                  <a:gd name="T36" fmla="*/ 976 w 1083"/>
                  <a:gd name="T37" fmla="*/ 921 h 1216"/>
                  <a:gd name="T38" fmla="*/ 939 w 1083"/>
                  <a:gd name="T39" fmla="*/ 978 h 1216"/>
                  <a:gd name="T40" fmla="*/ 897 w 1083"/>
                  <a:gd name="T41" fmla="*/ 1030 h 1216"/>
                  <a:gd name="T42" fmla="*/ 852 w 1083"/>
                  <a:gd name="T43" fmla="*/ 1078 h 1216"/>
                  <a:gd name="T44" fmla="*/ 802 w 1083"/>
                  <a:gd name="T45" fmla="*/ 1118 h 1216"/>
                  <a:gd name="T46" fmla="*/ 750 w 1083"/>
                  <a:gd name="T47" fmla="*/ 1154 h 1216"/>
                  <a:gd name="T48" fmla="*/ 694 w 1083"/>
                  <a:gd name="T49" fmla="*/ 1182 h 1216"/>
                  <a:gd name="T50" fmla="*/ 635 w 1083"/>
                  <a:gd name="T51" fmla="*/ 1202 h 1216"/>
                  <a:gd name="T52" fmla="*/ 574 w 1083"/>
                  <a:gd name="T53" fmla="*/ 1213 h 1216"/>
                  <a:gd name="T54" fmla="*/ 512 w 1083"/>
                  <a:gd name="T55" fmla="*/ 1216 h 1216"/>
                  <a:gd name="T56" fmla="*/ 448 w 1083"/>
                  <a:gd name="T57" fmla="*/ 1210 h 1216"/>
                  <a:gd name="T58" fmla="*/ 388 w 1083"/>
                  <a:gd name="T59" fmla="*/ 1196 h 1216"/>
                  <a:gd name="T60" fmla="*/ 330 w 1083"/>
                  <a:gd name="T61" fmla="*/ 1176 h 1216"/>
                  <a:gd name="T62" fmla="*/ 278 w 1083"/>
                  <a:gd name="T63" fmla="*/ 1148 h 1216"/>
                  <a:gd name="T64" fmla="*/ 228 w 1083"/>
                  <a:gd name="T65" fmla="*/ 1115 h 1216"/>
                  <a:gd name="T66" fmla="*/ 183 w 1083"/>
                  <a:gd name="T67" fmla="*/ 1076 h 1216"/>
                  <a:gd name="T68" fmla="*/ 141 w 1083"/>
                  <a:gd name="T69" fmla="*/ 1031 h 1216"/>
                  <a:gd name="T70" fmla="*/ 105 w 1083"/>
                  <a:gd name="T71" fmla="*/ 983 h 1216"/>
                  <a:gd name="T72" fmla="*/ 73 w 1083"/>
                  <a:gd name="T73" fmla="*/ 932 h 1216"/>
                  <a:gd name="T74" fmla="*/ 45 w 1083"/>
                  <a:gd name="T75" fmla="*/ 870 h 1216"/>
                  <a:gd name="T76" fmla="*/ 23 w 1083"/>
                  <a:gd name="T77" fmla="*/ 803 h 1216"/>
                  <a:gd name="T78" fmla="*/ 7 w 1083"/>
                  <a:gd name="T79" fmla="*/ 735 h 1216"/>
                  <a:gd name="T80" fmla="*/ 0 w 1083"/>
                  <a:gd name="T81" fmla="*/ 663 h 1216"/>
                  <a:gd name="T82" fmla="*/ 0 w 1083"/>
                  <a:gd name="T83" fmla="*/ 590 h 1216"/>
                  <a:gd name="T84" fmla="*/ 9 w 1083"/>
                  <a:gd name="T85" fmla="*/ 516 h 1216"/>
                  <a:gd name="T86" fmla="*/ 26 w 1083"/>
                  <a:gd name="T87" fmla="*/ 441 h 1216"/>
                  <a:gd name="T88" fmla="*/ 51 w 1083"/>
                  <a:gd name="T89" fmla="*/ 370 h 1216"/>
                  <a:gd name="T90" fmla="*/ 82 w 1083"/>
                  <a:gd name="T91" fmla="*/ 305 h 1216"/>
                  <a:gd name="T92" fmla="*/ 121 w 1083"/>
                  <a:gd name="T93" fmla="*/ 244 h 1216"/>
                  <a:gd name="T94" fmla="*/ 164 w 1083"/>
                  <a:gd name="T95" fmla="*/ 188 h 1216"/>
                  <a:gd name="T96" fmla="*/ 214 w 1083"/>
                  <a:gd name="T97" fmla="*/ 140 h 1216"/>
                  <a:gd name="T98" fmla="*/ 268 w 1083"/>
                  <a:gd name="T99" fmla="*/ 96 h 1216"/>
                  <a:gd name="T100" fmla="*/ 326 w 1083"/>
                  <a:gd name="T101" fmla="*/ 61 h 1216"/>
                  <a:gd name="T102" fmla="*/ 388 w 1083"/>
                  <a:gd name="T103" fmla="*/ 33 h 1216"/>
                  <a:gd name="T104" fmla="*/ 452 w 1083"/>
                  <a:gd name="T105" fmla="*/ 14 h 1216"/>
                  <a:gd name="T106" fmla="*/ 518 w 1083"/>
                  <a:gd name="T107" fmla="*/ 2 h 1216"/>
                  <a:gd name="T108" fmla="*/ 585 w 1083"/>
                  <a:gd name="T109" fmla="*/ 0 h 1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083" h="1216">
                    <a:moveTo>
                      <a:pt x="585" y="0"/>
                    </a:moveTo>
                    <a:lnTo>
                      <a:pt x="655" y="6"/>
                    </a:lnTo>
                    <a:lnTo>
                      <a:pt x="722" y="22"/>
                    </a:lnTo>
                    <a:lnTo>
                      <a:pt x="784" y="45"/>
                    </a:lnTo>
                    <a:lnTo>
                      <a:pt x="841" y="75"/>
                    </a:lnTo>
                    <a:lnTo>
                      <a:pt x="892" y="110"/>
                    </a:lnTo>
                    <a:lnTo>
                      <a:pt x="939" y="152"/>
                    </a:lnTo>
                    <a:lnTo>
                      <a:pt x="979" y="200"/>
                    </a:lnTo>
                    <a:lnTo>
                      <a:pt x="1014" y="253"/>
                    </a:lnTo>
                    <a:lnTo>
                      <a:pt x="1042" y="311"/>
                    </a:lnTo>
                    <a:lnTo>
                      <a:pt x="1063" y="373"/>
                    </a:lnTo>
                    <a:lnTo>
                      <a:pt x="1077" y="438"/>
                    </a:lnTo>
                    <a:lnTo>
                      <a:pt x="1083" y="508"/>
                    </a:lnTo>
                    <a:lnTo>
                      <a:pt x="1082" y="581"/>
                    </a:lnTo>
                    <a:lnTo>
                      <a:pt x="1074" y="657"/>
                    </a:lnTo>
                    <a:lnTo>
                      <a:pt x="1059" y="727"/>
                    </a:lnTo>
                    <a:lnTo>
                      <a:pt x="1037" y="795"/>
                    </a:lnTo>
                    <a:lnTo>
                      <a:pt x="1009" y="859"/>
                    </a:lnTo>
                    <a:lnTo>
                      <a:pt x="976" y="921"/>
                    </a:lnTo>
                    <a:lnTo>
                      <a:pt x="939" y="978"/>
                    </a:lnTo>
                    <a:lnTo>
                      <a:pt x="897" y="1030"/>
                    </a:lnTo>
                    <a:lnTo>
                      <a:pt x="852" y="1078"/>
                    </a:lnTo>
                    <a:lnTo>
                      <a:pt x="802" y="1118"/>
                    </a:lnTo>
                    <a:lnTo>
                      <a:pt x="750" y="1154"/>
                    </a:lnTo>
                    <a:lnTo>
                      <a:pt x="694" y="1182"/>
                    </a:lnTo>
                    <a:lnTo>
                      <a:pt x="635" y="1202"/>
                    </a:lnTo>
                    <a:lnTo>
                      <a:pt x="574" y="1213"/>
                    </a:lnTo>
                    <a:lnTo>
                      <a:pt x="512" y="1216"/>
                    </a:lnTo>
                    <a:lnTo>
                      <a:pt x="448" y="1210"/>
                    </a:lnTo>
                    <a:lnTo>
                      <a:pt x="388" y="1196"/>
                    </a:lnTo>
                    <a:lnTo>
                      <a:pt x="330" y="1176"/>
                    </a:lnTo>
                    <a:lnTo>
                      <a:pt x="278" y="1148"/>
                    </a:lnTo>
                    <a:lnTo>
                      <a:pt x="228" y="1115"/>
                    </a:lnTo>
                    <a:lnTo>
                      <a:pt x="183" y="1076"/>
                    </a:lnTo>
                    <a:lnTo>
                      <a:pt x="141" y="1031"/>
                    </a:lnTo>
                    <a:lnTo>
                      <a:pt x="105" y="983"/>
                    </a:lnTo>
                    <a:lnTo>
                      <a:pt x="73" y="932"/>
                    </a:lnTo>
                    <a:lnTo>
                      <a:pt x="45" y="870"/>
                    </a:lnTo>
                    <a:lnTo>
                      <a:pt x="23" y="803"/>
                    </a:lnTo>
                    <a:lnTo>
                      <a:pt x="7" y="735"/>
                    </a:lnTo>
                    <a:lnTo>
                      <a:pt x="0" y="663"/>
                    </a:lnTo>
                    <a:lnTo>
                      <a:pt x="0" y="590"/>
                    </a:lnTo>
                    <a:lnTo>
                      <a:pt x="9" y="516"/>
                    </a:lnTo>
                    <a:lnTo>
                      <a:pt x="26" y="441"/>
                    </a:lnTo>
                    <a:lnTo>
                      <a:pt x="51" y="370"/>
                    </a:lnTo>
                    <a:lnTo>
                      <a:pt x="82" y="305"/>
                    </a:lnTo>
                    <a:lnTo>
                      <a:pt x="121" y="244"/>
                    </a:lnTo>
                    <a:lnTo>
                      <a:pt x="164" y="188"/>
                    </a:lnTo>
                    <a:lnTo>
                      <a:pt x="214" y="140"/>
                    </a:lnTo>
                    <a:lnTo>
                      <a:pt x="268" y="96"/>
                    </a:lnTo>
                    <a:lnTo>
                      <a:pt x="326" y="61"/>
                    </a:lnTo>
                    <a:lnTo>
                      <a:pt x="388" y="33"/>
                    </a:lnTo>
                    <a:lnTo>
                      <a:pt x="452" y="14"/>
                    </a:lnTo>
                    <a:lnTo>
                      <a:pt x="518" y="2"/>
                    </a:lnTo>
                    <a:lnTo>
                      <a:pt x="585" y="0"/>
                    </a:lnTo>
                    <a:close/>
                  </a:path>
                </a:pathLst>
              </a:custGeom>
              <a:solidFill>
                <a:srgbClr val="E8D5B7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7" name="Freeform 20"/>
              <p:cNvSpPr>
                <a:spLocks/>
              </p:cNvSpPr>
              <p:nvPr/>
            </p:nvSpPr>
            <p:spPr bwMode="auto">
              <a:xfrm>
                <a:off x="4832064" y="2240266"/>
                <a:ext cx="902274" cy="837596"/>
              </a:xfrm>
              <a:custGeom>
                <a:avLst/>
                <a:gdLst>
                  <a:gd name="T0" fmla="*/ 521 w 1115"/>
                  <a:gd name="T1" fmla="*/ 0 h 1037"/>
                  <a:gd name="T2" fmla="*/ 634 w 1115"/>
                  <a:gd name="T3" fmla="*/ 20 h 1037"/>
                  <a:gd name="T4" fmla="*/ 784 w 1115"/>
                  <a:gd name="T5" fmla="*/ 65 h 1037"/>
                  <a:gd name="T6" fmla="*/ 901 w 1115"/>
                  <a:gd name="T7" fmla="*/ 100 h 1037"/>
                  <a:gd name="T8" fmla="*/ 989 w 1115"/>
                  <a:gd name="T9" fmla="*/ 128 h 1037"/>
                  <a:gd name="T10" fmla="*/ 1052 w 1115"/>
                  <a:gd name="T11" fmla="*/ 149 h 1037"/>
                  <a:gd name="T12" fmla="*/ 1090 w 1115"/>
                  <a:gd name="T13" fmla="*/ 161 h 1037"/>
                  <a:gd name="T14" fmla="*/ 1107 w 1115"/>
                  <a:gd name="T15" fmla="*/ 169 h 1037"/>
                  <a:gd name="T16" fmla="*/ 1111 w 1115"/>
                  <a:gd name="T17" fmla="*/ 173 h 1037"/>
                  <a:gd name="T18" fmla="*/ 1112 w 1115"/>
                  <a:gd name="T19" fmla="*/ 205 h 1037"/>
                  <a:gd name="T20" fmla="*/ 1115 w 1115"/>
                  <a:gd name="T21" fmla="*/ 257 h 1037"/>
                  <a:gd name="T22" fmla="*/ 1115 w 1115"/>
                  <a:gd name="T23" fmla="*/ 321 h 1037"/>
                  <a:gd name="T24" fmla="*/ 1107 w 1115"/>
                  <a:gd name="T25" fmla="*/ 386 h 1037"/>
                  <a:gd name="T26" fmla="*/ 1092 w 1115"/>
                  <a:gd name="T27" fmla="*/ 442 h 1037"/>
                  <a:gd name="T28" fmla="*/ 1066 w 1115"/>
                  <a:gd name="T29" fmla="*/ 478 h 1037"/>
                  <a:gd name="T30" fmla="*/ 1030 w 1115"/>
                  <a:gd name="T31" fmla="*/ 487 h 1037"/>
                  <a:gd name="T32" fmla="*/ 980 w 1115"/>
                  <a:gd name="T33" fmla="*/ 478 h 1037"/>
                  <a:gd name="T34" fmla="*/ 921 w 1115"/>
                  <a:gd name="T35" fmla="*/ 458 h 1037"/>
                  <a:gd name="T36" fmla="*/ 859 w 1115"/>
                  <a:gd name="T37" fmla="*/ 433 h 1037"/>
                  <a:gd name="T38" fmla="*/ 795 w 1115"/>
                  <a:gd name="T39" fmla="*/ 409 h 1037"/>
                  <a:gd name="T40" fmla="*/ 736 w 1115"/>
                  <a:gd name="T41" fmla="*/ 394 h 1037"/>
                  <a:gd name="T42" fmla="*/ 685 w 1115"/>
                  <a:gd name="T43" fmla="*/ 392 h 1037"/>
                  <a:gd name="T44" fmla="*/ 646 w 1115"/>
                  <a:gd name="T45" fmla="*/ 413 h 1037"/>
                  <a:gd name="T46" fmla="*/ 611 w 1115"/>
                  <a:gd name="T47" fmla="*/ 468 h 1037"/>
                  <a:gd name="T48" fmla="*/ 589 w 1115"/>
                  <a:gd name="T49" fmla="*/ 535 h 1037"/>
                  <a:gd name="T50" fmla="*/ 576 w 1115"/>
                  <a:gd name="T51" fmla="*/ 602 h 1037"/>
                  <a:gd name="T52" fmla="*/ 570 w 1115"/>
                  <a:gd name="T53" fmla="*/ 659 h 1037"/>
                  <a:gd name="T54" fmla="*/ 566 w 1115"/>
                  <a:gd name="T55" fmla="*/ 697 h 1037"/>
                  <a:gd name="T56" fmla="*/ 556 w 1115"/>
                  <a:gd name="T57" fmla="*/ 705 h 1037"/>
                  <a:gd name="T58" fmla="*/ 544 w 1115"/>
                  <a:gd name="T59" fmla="*/ 687 h 1037"/>
                  <a:gd name="T60" fmla="*/ 525 w 1115"/>
                  <a:gd name="T61" fmla="*/ 659 h 1037"/>
                  <a:gd name="T62" fmla="*/ 499 w 1115"/>
                  <a:gd name="T63" fmla="*/ 632 h 1037"/>
                  <a:gd name="T64" fmla="*/ 457 w 1115"/>
                  <a:gd name="T65" fmla="*/ 616 h 1037"/>
                  <a:gd name="T66" fmla="*/ 409 w 1115"/>
                  <a:gd name="T67" fmla="*/ 624 h 1037"/>
                  <a:gd name="T68" fmla="*/ 371 w 1115"/>
                  <a:gd name="T69" fmla="*/ 656 h 1037"/>
                  <a:gd name="T70" fmla="*/ 339 w 1115"/>
                  <a:gd name="T71" fmla="*/ 708 h 1037"/>
                  <a:gd name="T72" fmla="*/ 311 w 1115"/>
                  <a:gd name="T73" fmla="*/ 771 h 1037"/>
                  <a:gd name="T74" fmla="*/ 283 w 1115"/>
                  <a:gd name="T75" fmla="*/ 838 h 1037"/>
                  <a:gd name="T76" fmla="*/ 252 w 1115"/>
                  <a:gd name="T77" fmla="*/ 902 h 1037"/>
                  <a:gd name="T78" fmla="*/ 215 w 1115"/>
                  <a:gd name="T79" fmla="*/ 956 h 1037"/>
                  <a:gd name="T80" fmla="*/ 170 w 1115"/>
                  <a:gd name="T81" fmla="*/ 1003 h 1037"/>
                  <a:gd name="T82" fmla="*/ 137 w 1115"/>
                  <a:gd name="T83" fmla="*/ 1027 h 1037"/>
                  <a:gd name="T84" fmla="*/ 115 w 1115"/>
                  <a:gd name="T85" fmla="*/ 1037 h 1037"/>
                  <a:gd name="T86" fmla="*/ 103 w 1115"/>
                  <a:gd name="T87" fmla="*/ 1037 h 1037"/>
                  <a:gd name="T88" fmla="*/ 97 w 1115"/>
                  <a:gd name="T89" fmla="*/ 1034 h 1037"/>
                  <a:gd name="T90" fmla="*/ 83 w 1115"/>
                  <a:gd name="T91" fmla="*/ 1009 h 1037"/>
                  <a:gd name="T92" fmla="*/ 75 w 1115"/>
                  <a:gd name="T93" fmla="*/ 995 h 1037"/>
                  <a:gd name="T94" fmla="*/ 55 w 1115"/>
                  <a:gd name="T95" fmla="*/ 954 h 1037"/>
                  <a:gd name="T96" fmla="*/ 31 w 1115"/>
                  <a:gd name="T97" fmla="*/ 892 h 1037"/>
                  <a:gd name="T98" fmla="*/ 11 w 1115"/>
                  <a:gd name="T99" fmla="*/ 813 h 1037"/>
                  <a:gd name="T100" fmla="*/ 2 w 1115"/>
                  <a:gd name="T101" fmla="*/ 717 h 1037"/>
                  <a:gd name="T102" fmla="*/ 2 w 1115"/>
                  <a:gd name="T103" fmla="*/ 605 h 1037"/>
                  <a:gd name="T104" fmla="*/ 11 w 1115"/>
                  <a:gd name="T105" fmla="*/ 517 h 1037"/>
                  <a:gd name="T106" fmla="*/ 30 w 1115"/>
                  <a:gd name="T107" fmla="*/ 436 h 1037"/>
                  <a:gd name="T108" fmla="*/ 56 w 1115"/>
                  <a:gd name="T109" fmla="*/ 350 h 1037"/>
                  <a:gd name="T110" fmla="*/ 75 w 1115"/>
                  <a:gd name="T111" fmla="*/ 302 h 1037"/>
                  <a:gd name="T112" fmla="*/ 104 w 1115"/>
                  <a:gd name="T113" fmla="*/ 246 h 1037"/>
                  <a:gd name="T114" fmla="*/ 143 w 1115"/>
                  <a:gd name="T115" fmla="*/ 186 h 1037"/>
                  <a:gd name="T116" fmla="*/ 194 w 1115"/>
                  <a:gd name="T117" fmla="*/ 127 h 1037"/>
                  <a:gd name="T118" fmla="*/ 258 w 1115"/>
                  <a:gd name="T119" fmla="*/ 74 h 1037"/>
                  <a:gd name="T120" fmla="*/ 333 w 1115"/>
                  <a:gd name="T121" fmla="*/ 32 h 1037"/>
                  <a:gd name="T122" fmla="*/ 421 w 1115"/>
                  <a:gd name="T123" fmla="*/ 6 h 1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115" h="1037">
                    <a:moveTo>
                      <a:pt x="469" y="0"/>
                    </a:moveTo>
                    <a:lnTo>
                      <a:pt x="521" y="0"/>
                    </a:lnTo>
                    <a:lnTo>
                      <a:pt x="576" y="6"/>
                    </a:lnTo>
                    <a:lnTo>
                      <a:pt x="634" y="20"/>
                    </a:lnTo>
                    <a:lnTo>
                      <a:pt x="713" y="43"/>
                    </a:lnTo>
                    <a:lnTo>
                      <a:pt x="784" y="65"/>
                    </a:lnTo>
                    <a:lnTo>
                      <a:pt x="847" y="83"/>
                    </a:lnTo>
                    <a:lnTo>
                      <a:pt x="901" y="100"/>
                    </a:lnTo>
                    <a:lnTo>
                      <a:pt x="949" y="114"/>
                    </a:lnTo>
                    <a:lnTo>
                      <a:pt x="989" y="128"/>
                    </a:lnTo>
                    <a:lnTo>
                      <a:pt x="1024" y="139"/>
                    </a:lnTo>
                    <a:lnTo>
                      <a:pt x="1052" y="149"/>
                    </a:lnTo>
                    <a:lnTo>
                      <a:pt x="1073" y="156"/>
                    </a:lnTo>
                    <a:lnTo>
                      <a:pt x="1090" y="161"/>
                    </a:lnTo>
                    <a:lnTo>
                      <a:pt x="1101" y="166"/>
                    </a:lnTo>
                    <a:lnTo>
                      <a:pt x="1107" y="169"/>
                    </a:lnTo>
                    <a:lnTo>
                      <a:pt x="1109" y="169"/>
                    </a:lnTo>
                    <a:lnTo>
                      <a:pt x="1111" y="173"/>
                    </a:lnTo>
                    <a:lnTo>
                      <a:pt x="1111" y="186"/>
                    </a:lnTo>
                    <a:lnTo>
                      <a:pt x="1112" y="205"/>
                    </a:lnTo>
                    <a:lnTo>
                      <a:pt x="1114" y="229"/>
                    </a:lnTo>
                    <a:lnTo>
                      <a:pt x="1115" y="257"/>
                    </a:lnTo>
                    <a:lnTo>
                      <a:pt x="1115" y="288"/>
                    </a:lnTo>
                    <a:lnTo>
                      <a:pt x="1115" y="321"/>
                    </a:lnTo>
                    <a:lnTo>
                      <a:pt x="1112" y="354"/>
                    </a:lnTo>
                    <a:lnTo>
                      <a:pt x="1107" y="386"/>
                    </a:lnTo>
                    <a:lnTo>
                      <a:pt x="1101" y="416"/>
                    </a:lnTo>
                    <a:lnTo>
                      <a:pt x="1092" y="442"/>
                    </a:lnTo>
                    <a:lnTo>
                      <a:pt x="1081" y="464"/>
                    </a:lnTo>
                    <a:lnTo>
                      <a:pt x="1066" y="478"/>
                    </a:lnTo>
                    <a:lnTo>
                      <a:pt x="1050" y="486"/>
                    </a:lnTo>
                    <a:lnTo>
                      <a:pt x="1030" y="487"/>
                    </a:lnTo>
                    <a:lnTo>
                      <a:pt x="1007" y="484"/>
                    </a:lnTo>
                    <a:lnTo>
                      <a:pt x="980" y="478"/>
                    </a:lnTo>
                    <a:lnTo>
                      <a:pt x="952" y="468"/>
                    </a:lnTo>
                    <a:lnTo>
                      <a:pt x="921" y="458"/>
                    </a:lnTo>
                    <a:lnTo>
                      <a:pt x="890" y="445"/>
                    </a:lnTo>
                    <a:lnTo>
                      <a:pt x="859" y="433"/>
                    </a:lnTo>
                    <a:lnTo>
                      <a:pt x="826" y="420"/>
                    </a:lnTo>
                    <a:lnTo>
                      <a:pt x="795" y="409"/>
                    </a:lnTo>
                    <a:lnTo>
                      <a:pt x="764" y="400"/>
                    </a:lnTo>
                    <a:lnTo>
                      <a:pt x="736" y="394"/>
                    </a:lnTo>
                    <a:lnTo>
                      <a:pt x="708" y="391"/>
                    </a:lnTo>
                    <a:lnTo>
                      <a:pt x="685" y="392"/>
                    </a:lnTo>
                    <a:lnTo>
                      <a:pt x="663" y="400"/>
                    </a:lnTo>
                    <a:lnTo>
                      <a:pt x="646" y="413"/>
                    </a:lnTo>
                    <a:lnTo>
                      <a:pt x="626" y="437"/>
                    </a:lnTo>
                    <a:lnTo>
                      <a:pt x="611" y="468"/>
                    </a:lnTo>
                    <a:lnTo>
                      <a:pt x="598" y="501"/>
                    </a:lnTo>
                    <a:lnTo>
                      <a:pt x="589" y="535"/>
                    </a:lnTo>
                    <a:lnTo>
                      <a:pt x="581" y="569"/>
                    </a:lnTo>
                    <a:lnTo>
                      <a:pt x="576" y="602"/>
                    </a:lnTo>
                    <a:lnTo>
                      <a:pt x="573" y="633"/>
                    </a:lnTo>
                    <a:lnTo>
                      <a:pt x="570" y="659"/>
                    </a:lnTo>
                    <a:lnTo>
                      <a:pt x="567" y="681"/>
                    </a:lnTo>
                    <a:lnTo>
                      <a:pt x="566" y="697"/>
                    </a:lnTo>
                    <a:lnTo>
                      <a:pt x="561" y="703"/>
                    </a:lnTo>
                    <a:lnTo>
                      <a:pt x="556" y="705"/>
                    </a:lnTo>
                    <a:lnTo>
                      <a:pt x="550" y="698"/>
                    </a:lnTo>
                    <a:lnTo>
                      <a:pt x="544" y="687"/>
                    </a:lnTo>
                    <a:lnTo>
                      <a:pt x="536" y="675"/>
                    </a:lnTo>
                    <a:lnTo>
                      <a:pt x="525" y="659"/>
                    </a:lnTo>
                    <a:lnTo>
                      <a:pt x="513" y="645"/>
                    </a:lnTo>
                    <a:lnTo>
                      <a:pt x="499" y="632"/>
                    </a:lnTo>
                    <a:lnTo>
                      <a:pt x="480" y="622"/>
                    </a:lnTo>
                    <a:lnTo>
                      <a:pt x="457" y="616"/>
                    </a:lnTo>
                    <a:lnTo>
                      <a:pt x="432" y="616"/>
                    </a:lnTo>
                    <a:lnTo>
                      <a:pt x="409" y="624"/>
                    </a:lnTo>
                    <a:lnTo>
                      <a:pt x="389" y="638"/>
                    </a:lnTo>
                    <a:lnTo>
                      <a:pt x="371" y="656"/>
                    </a:lnTo>
                    <a:lnTo>
                      <a:pt x="354" y="681"/>
                    </a:lnTo>
                    <a:lnTo>
                      <a:pt x="339" y="708"/>
                    </a:lnTo>
                    <a:lnTo>
                      <a:pt x="325" y="739"/>
                    </a:lnTo>
                    <a:lnTo>
                      <a:pt x="311" y="771"/>
                    </a:lnTo>
                    <a:lnTo>
                      <a:pt x="297" y="804"/>
                    </a:lnTo>
                    <a:lnTo>
                      <a:pt x="283" y="838"/>
                    </a:lnTo>
                    <a:lnTo>
                      <a:pt x="267" y="871"/>
                    </a:lnTo>
                    <a:lnTo>
                      <a:pt x="252" y="902"/>
                    </a:lnTo>
                    <a:lnTo>
                      <a:pt x="235" y="931"/>
                    </a:lnTo>
                    <a:lnTo>
                      <a:pt x="215" y="956"/>
                    </a:lnTo>
                    <a:lnTo>
                      <a:pt x="191" y="982"/>
                    </a:lnTo>
                    <a:lnTo>
                      <a:pt x="170" y="1003"/>
                    </a:lnTo>
                    <a:lnTo>
                      <a:pt x="153" y="1018"/>
                    </a:lnTo>
                    <a:lnTo>
                      <a:pt x="137" y="1027"/>
                    </a:lnTo>
                    <a:lnTo>
                      <a:pt x="125" y="1034"/>
                    </a:lnTo>
                    <a:lnTo>
                      <a:pt x="115" y="1037"/>
                    </a:lnTo>
                    <a:lnTo>
                      <a:pt x="107" y="1037"/>
                    </a:lnTo>
                    <a:lnTo>
                      <a:pt x="103" y="1037"/>
                    </a:lnTo>
                    <a:lnTo>
                      <a:pt x="100" y="1035"/>
                    </a:lnTo>
                    <a:lnTo>
                      <a:pt x="97" y="1034"/>
                    </a:lnTo>
                    <a:lnTo>
                      <a:pt x="97" y="1032"/>
                    </a:lnTo>
                    <a:lnTo>
                      <a:pt x="83" y="1009"/>
                    </a:lnTo>
                    <a:lnTo>
                      <a:pt x="81" y="1004"/>
                    </a:lnTo>
                    <a:lnTo>
                      <a:pt x="75" y="995"/>
                    </a:lnTo>
                    <a:lnTo>
                      <a:pt x="66" y="978"/>
                    </a:lnTo>
                    <a:lnTo>
                      <a:pt x="55" y="954"/>
                    </a:lnTo>
                    <a:lnTo>
                      <a:pt x="44" y="927"/>
                    </a:lnTo>
                    <a:lnTo>
                      <a:pt x="31" y="892"/>
                    </a:lnTo>
                    <a:lnTo>
                      <a:pt x="21" y="855"/>
                    </a:lnTo>
                    <a:lnTo>
                      <a:pt x="11" y="813"/>
                    </a:lnTo>
                    <a:lnTo>
                      <a:pt x="5" y="767"/>
                    </a:lnTo>
                    <a:lnTo>
                      <a:pt x="2" y="717"/>
                    </a:lnTo>
                    <a:lnTo>
                      <a:pt x="0" y="656"/>
                    </a:lnTo>
                    <a:lnTo>
                      <a:pt x="2" y="605"/>
                    </a:lnTo>
                    <a:lnTo>
                      <a:pt x="7" y="559"/>
                    </a:lnTo>
                    <a:lnTo>
                      <a:pt x="11" y="517"/>
                    </a:lnTo>
                    <a:lnTo>
                      <a:pt x="19" y="476"/>
                    </a:lnTo>
                    <a:lnTo>
                      <a:pt x="30" y="436"/>
                    </a:lnTo>
                    <a:lnTo>
                      <a:pt x="42" y="396"/>
                    </a:lnTo>
                    <a:lnTo>
                      <a:pt x="56" y="350"/>
                    </a:lnTo>
                    <a:lnTo>
                      <a:pt x="64" y="329"/>
                    </a:lnTo>
                    <a:lnTo>
                      <a:pt x="75" y="302"/>
                    </a:lnTo>
                    <a:lnTo>
                      <a:pt x="87" y="276"/>
                    </a:lnTo>
                    <a:lnTo>
                      <a:pt x="104" y="246"/>
                    </a:lnTo>
                    <a:lnTo>
                      <a:pt x="123" y="217"/>
                    </a:lnTo>
                    <a:lnTo>
                      <a:pt x="143" y="186"/>
                    </a:lnTo>
                    <a:lnTo>
                      <a:pt x="168" y="156"/>
                    </a:lnTo>
                    <a:lnTo>
                      <a:pt x="194" y="127"/>
                    </a:lnTo>
                    <a:lnTo>
                      <a:pt x="226" y="99"/>
                    </a:lnTo>
                    <a:lnTo>
                      <a:pt x="258" y="74"/>
                    </a:lnTo>
                    <a:lnTo>
                      <a:pt x="294" y="51"/>
                    </a:lnTo>
                    <a:lnTo>
                      <a:pt x="333" y="32"/>
                    </a:lnTo>
                    <a:lnTo>
                      <a:pt x="375" y="17"/>
                    </a:lnTo>
                    <a:lnTo>
                      <a:pt x="421" y="6"/>
                    </a:lnTo>
                    <a:lnTo>
                      <a:pt x="469" y="0"/>
                    </a:lnTo>
                    <a:close/>
                  </a:path>
                </a:pathLst>
              </a:custGeom>
              <a:solidFill>
                <a:sysClr val="windowText" lastClr="000000">
                  <a:lumMod val="85000"/>
                  <a:lumOff val="15000"/>
                </a:sys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8" name="Freeform 21"/>
              <p:cNvSpPr>
                <a:spLocks/>
              </p:cNvSpPr>
              <p:nvPr/>
            </p:nvSpPr>
            <p:spPr bwMode="auto">
              <a:xfrm>
                <a:off x="5113338" y="2659063"/>
                <a:ext cx="149225" cy="219075"/>
              </a:xfrm>
              <a:custGeom>
                <a:avLst/>
                <a:gdLst>
                  <a:gd name="T0" fmla="*/ 93 w 187"/>
                  <a:gd name="T1" fmla="*/ 0 h 275"/>
                  <a:gd name="T2" fmla="*/ 118 w 187"/>
                  <a:gd name="T3" fmla="*/ 5 h 275"/>
                  <a:gd name="T4" fmla="*/ 141 w 187"/>
                  <a:gd name="T5" fmla="*/ 19 h 275"/>
                  <a:gd name="T6" fmla="*/ 159 w 187"/>
                  <a:gd name="T7" fmla="*/ 41 h 275"/>
                  <a:gd name="T8" fmla="*/ 175 w 187"/>
                  <a:gd name="T9" fmla="*/ 68 h 275"/>
                  <a:gd name="T10" fmla="*/ 184 w 187"/>
                  <a:gd name="T11" fmla="*/ 101 h 275"/>
                  <a:gd name="T12" fmla="*/ 187 w 187"/>
                  <a:gd name="T13" fmla="*/ 137 h 275"/>
                  <a:gd name="T14" fmla="*/ 184 w 187"/>
                  <a:gd name="T15" fmla="*/ 174 h 275"/>
                  <a:gd name="T16" fmla="*/ 175 w 187"/>
                  <a:gd name="T17" fmla="*/ 207 h 275"/>
                  <a:gd name="T18" fmla="*/ 159 w 187"/>
                  <a:gd name="T19" fmla="*/ 235 h 275"/>
                  <a:gd name="T20" fmla="*/ 141 w 187"/>
                  <a:gd name="T21" fmla="*/ 256 h 275"/>
                  <a:gd name="T22" fmla="*/ 118 w 187"/>
                  <a:gd name="T23" fmla="*/ 270 h 275"/>
                  <a:gd name="T24" fmla="*/ 93 w 187"/>
                  <a:gd name="T25" fmla="*/ 275 h 275"/>
                  <a:gd name="T26" fmla="*/ 68 w 187"/>
                  <a:gd name="T27" fmla="*/ 270 h 275"/>
                  <a:gd name="T28" fmla="*/ 46 w 187"/>
                  <a:gd name="T29" fmla="*/ 256 h 275"/>
                  <a:gd name="T30" fmla="*/ 26 w 187"/>
                  <a:gd name="T31" fmla="*/ 235 h 275"/>
                  <a:gd name="T32" fmla="*/ 12 w 187"/>
                  <a:gd name="T33" fmla="*/ 207 h 275"/>
                  <a:gd name="T34" fmla="*/ 3 w 187"/>
                  <a:gd name="T35" fmla="*/ 174 h 275"/>
                  <a:gd name="T36" fmla="*/ 0 w 187"/>
                  <a:gd name="T37" fmla="*/ 137 h 275"/>
                  <a:gd name="T38" fmla="*/ 3 w 187"/>
                  <a:gd name="T39" fmla="*/ 101 h 275"/>
                  <a:gd name="T40" fmla="*/ 12 w 187"/>
                  <a:gd name="T41" fmla="*/ 68 h 275"/>
                  <a:gd name="T42" fmla="*/ 26 w 187"/>
                  <a:gd name="T43" fmla="*/ 41 h 275"/>
                  <a:gd name="T44" fmla="*/ 46 w 187"/>
                  <a:gd name="T45" fmla="*/ 19 h 275"/>
                  <a:gd name="T46" fmla="*/ 68 w 187"/>
                  <a:gd name="T47" fmla="*/ 5 h 275"/>
                  <a:gd name="T48" fmla="*/ 93 w 187"/>
                  <a:gd name="T49" fmla="*/ 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87" h="275">
                    <a:moveTo>
                      <a:pt x="93" y="0"/>
                    </a:moveTo>
                    <a:lnTo>
                      <a:pt x="118" y="5"/>
                    </a:lnTo>
                    <a:lnTo>
                      <a:pt x="141" y="19"/>
                    </a:lnTo>
                    <a:lnTo>
                      <a:pt x="159" y="41"/>
                    </a:lnTo>
                    <a:lnTo>
                      <a:pt x="175" y="68"/>
                    </a:lnTo>
                    <a:lnTo>
                      <a:pt x="184" y="101"/>
                    </a:lnTo>
                    <a:lnTo>
                      <a:pt x="187" y="137"/>
                    </a:lnTo>
                    <a:lnTo>
                      <a:pt x="184" y="174"/>
                    </a:lnTo>
                    <a:lnTo>
                      <a:pt x="175" y="207"/>
                    </a:lnTo>
                    <a:lnTo>
                      <a:pt x="159" y="235"/>
                    </a:lnTo>
                    <a:lnTo>
                      <a:pt x="141" y="256"/>
                    </a:lnTo>
                    <a:lnTo>
                      <a:pt x="118" y="270"/>
                    </a:lnTo>
                    <a:lnTo>
                      <a:pt x="93" y="275"/>
                    </a:lnTo>
                    <a:lnTo>
                      <a:pt x="68" y="270"/>
                    </a:lnTo>
                    <a:lnTo>
                      <a:pt x="46" y="256"/>
                    </a:lnTo>
                    <a:lnTo>
                      <a:pt x="26" y="235"/>
                    </a:lnTo>
                    <a:lnTo>
                      <a:pt x="12" y="207"/>
                    </a:lnTo>
                    <a:lnTo>
                      <a:pt x="3" y="174"/>
                    </a:lnTo>
                    <a:lnTo>
                      <a:pt x="0" y="137"/>
                    </a:lnTo>
                    <a:lnTo>
                      <a:pt x="3" y="101"/>
                    </a:lnTo>
                    <a:lnTo>
                      <a:pt x="12" y="68"/>
                    </a:lnTo>
                    <a:lnTo>
                      <a:pt x="26" y="41"/>
                    </a:lnTo>
                    <a:lnTo>
                      <a:pt x="46" y="19"/>
                    </a:lnTo>
                    <a:lnTo>
                      <a:pt x="68" y="5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E8D5B7">
                  <a:lumMod val="90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9" name="Freeform 22"/>
              <p:cNvSpPr>
                <a:spLocks/>
              </p:cNvSpPr>
              <p:nvPr/>
            </p:nvSpPr>
            <p:spPr bwMode="auto">
              <a:xfrm>
                <a:off x="2284413" y="2414588"/>
                <a:ext cx="6350" cy="55563"/>
              </a:xfrm>
              <a:custGeom>
                <a:avLst/>
                <a:gdLst>
                  <a:gd name="T0" fmla="*/ 3 w 8"/>
                  <a:gd name="T1" fmla="*/ 0 h 68"/>
                  <a:gd name="T2" fmla="*/ 6 w 8"/>
                  <a:gd name="T3" fmla="*/ 4 h 68"/>
                  <a:gd name="T4" fmla="*/ 8 w 8"/>
                  <a:gd name="T5" fmla="*/ 17 h 68"/>
                  <a:gd name="T6" fmla="*/ 8 w 8"/>
                  <a:gd name="T7" fmla="*/ 34 h 68"/>
                  <a:gd name="T8" fmla="*/ 8 w 8"/>
                  <a:gd name="T9" fmla="*/ 51 h 68"/>
                  <a:gd name="T10" fmla="*/ 6 w 8"/>
                  <a:gd name="T11" fmla="*/ 63 h 68"/>
                  <a:gd name="T12" fmla="*/ 3 w 8"/>
                  <a:gd name="T13" fmla="*/ 68 h 68"/>
                  <a:gd name="T14" fmla="*/ 2 w 8"/>
                  <a:gd name="T15" fmla="*/ 63 h 68"/>
                  <a:gd name="T16" fmla="*/ 0 w 8"/>
                  <a:gd name="T17" fmla="*/ 51 h 68"/>
                  <a:gd name="T18" fmla="*/ 0 w 8"/>
                  <a:gd name="T19" fmla="*/ 34 h 68"/>
                  <a:gd name="T20" fmla="*/ 0 w 8"/>
                  <a:gd name="T21" fmla="*/ 17 h 68"/>
                  <a:gd name="T22" fmla="*/ 2 w 8"/>
                  <a:gd name="T23" fmla="*/ 4 h 68"/>
                  <a:gd name="T24" fmla="*/ 3 w 8"/>
                  <a:gd name="T25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68">
                    <a:moveTo>
                      <a:pt x="3" y="0"/>
                    </a:moveTo>
                    <a:lnTo>
                      <a:pt x="6" y="4"/>
                    </a:lnTo>
                    <a:lnTo>
                      <a:pt x="8" y="17"/>
                    </a:lnTo>
                    <a:lnTo>
                      <a:pt x="8" y="34"/>
                    </a:lnTo>
                    <a:lnTo>
                      <a:pt x="8" y="51"/>
                    </a:lnTo>
                    <a:lnTo>
                      <a:pt x="6" y="63"/>
                    </a:lnTo>
                    <a:lnTo>
                      <a:pt x="3" y="68"/>
                    </a:lnTo>
                    <a:lnTo>
                      <a:pt x="2" y="63"/>
                    </a:lnTo>
                    <a:lnTo>
                      <a:pt x="0" y="51"/>
                    </a:lnTo>
                    <a:lnTo>
                      <a:pt x="0" y="34"/>
                    </a:lnTo>
                    <a:lnTo>
                      <a:pt x="0" y="17"/>
                    </a:lnTo>
                    <a:lnTo>
                      <a:pt x="2" y="4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E8DFB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0" name="Freeform 23"/>
              <p:cNvSpPr>
                <a:spLocks/>
              </p:cNvSpPr>
              <p:nvPr/>
            </p:nvSpPr>
            <p:spPr bwMode="auto">
              <a:xfrm>
                <a:off x="6122988" y="3832226"/>
                <a:ext cx="166688" cy="166688"/>
              </a:xfrm>
              <a:custGeom>
                <a:avLst/>
                <a:gdLst>
                  <a:gd name="T0" fmla="*/ 106 w 211"/>
                  <a:gd name="T1" fmla="*/ 0 h 210"/>
                  <a:gd name="T2" fmla="*/ 134 w 211"/>
                  <a:gd name="T3" fmla="*/ 3 h 210"/>
                  <a:gd name="T4" fmla="*/ 159 w 211"/>
                  <a:gd name="T5" fmla="*/ 14 h 210"/>
                  <a:gd name="T6" fmla="*/ 180 w 211"/>
                  <a:gd name="T7" fmla="*/ 30 h 210"/>
                  <a:gd name="T8" fmla="*/ 196 w 211"/>
                  <a:gd name="T9" fmla="*/ 52 h 210"/>
                  <a:gd name="T10" fmla="*/ 207 w 211"/>
                  <a:gd name="T11" fmla="*/ 76 h 210"/>
                  <a:gd name="T12" fmla="*/ 211 w 211"/>
                  <a:gd name="T13" fmla="*/ 104 h 210"/>
                  <a:gd name="T14" fmla="*/ 207 w 211"/>
                  <a:gd name="T15" fmla="*/ 134 h 210"/>
                  <a:gd name="T16" fmla="*/ 196 w 211"/>
                  <a:gd name="T17" fmla="*/ 159 h 210"/>
                  <a:gd name="T18" fmla="*/ 180 w 211"/>
                  <a:gd name="T19" fmla="*/ 181 h 210"/>
                  <a:gd name="T20" fmla="*/ 159 w 211"/>
                  <a:gd name="T21" fmla="*/ 196 h 210"/>
                  <a:gd name="T22" fmla="*/ 134 w 211"/>
                  <a:gd name="T23" fmla="*/ 207 h 210"/>
                  <a:gd name="T24" fmla="*/ 106 w 211"/>
                  <a:gd name="T25" fmla="*/ 210 h 210"/>
                  <a:gd name="T26" fmla="*/ 78 w 211"/>
                  <a:gd name="T27" fmla="*/ 207 h 210"/>
                  <a:gd name="T28" fmla="*/ 51 w 211"/>
                  <a:gd name="T29" fmla="*/ 196 h 210"/>
                  <a:gd name="T30" fmla="*/ 31 w 211"/>
                  <a:gd name="T31" fmla="*/ 181 h 210"/>
                  <a:gd name="T32" fmla="*/ 14 w 211"/>
                  <a:gd name="T33" fmla="*/ 159 h 210"/>
                  <a:gd name="T34" fmla="*/ 3 w 211"/>
                  <a:gd name="T35" fmla="*/ 134 h 210"/>
                  <a:gd name="T36" fmla="*/ 0 w 211"/>
                  <a:gd name="T37" fmla="*/ 104 h 210"/>
                  <a:gd name="T38" fmla="*/ 3 w 211"/>
                  <a:gd name="T39" fmla="*/ 76 h 210"/>
                  <a:gd name="T40" fmla="*/ 14 w 211"/>
                  <a:gd name="T41" fmla="*/ 52 h 210"/>
                  <a:gd name="T42" fmla="*/ 31 w 211"/>
                  <a:gd name="T43" fmla="*/ 30 h 210"/>
                  <a:gd name="T44" fmla="*/ 51 w 211"/>
                  <a:gd name="T45" fmla="*/ 14 h 210"/>
                  <a:gd name="T46" fmla="*/ 78 w 211"/>
                  <a:gd name="T47" fmla="*/ 3 h 210"/>
                  <a:gd name="T48" fmla="*/ 106 w 211"/>
                  <a:gd name="T49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11" h="210">
                    <a:moveTo>
                      <a:pt x="106" y="0"/>
                    </a:moveTo>
                    <a:lnTo>
                      <a:pt x="134" y="3"/>
                    </a:lnTo>
                    <a:lnTo>
                      <a:pt x="159" y="14"/>
                    </a:lnTo>
                    <a:lnTo>
                      <a:pt x="180" y="30"/>
                    </a:lnTo>
                    <a:lnTo>
                      <a:pt x="196" y="52"/>
                    </a:lnTo>
                    <a:lnTo>
                      <a:pt x="207" y="76"/>
                    </a:lnTo>
                    <a:lnTo>
                      <a:pt x="211" y="104"/>
                    </a:lnTo>
                    <a:lnTo>
                      <a:pt x="207" y="134"/>
                    </a:lnTo>
                    <a:lnTo>
                      <a:pt x="196" y="159"/>
                    </a:lnTo>
                    <a:lnTo>
                      <a:pt x="180" y="181"/>
                    </a:lnTo>
                    <a:lnTo>
                      <a:pt x="159" y="196"/>
                    </a:lnTo>
                    <a:lnTo>
                      <a:pt x="134" y="207"/>
                    </a:lnTo>
                    <a:lnTo>
                      <a:pt x="106" y="210"/>
                    </a:lnTo>
                    <a:lnTo>
                      <a:pt x="78" y="207"/>
                    </a:lnTo>
                    <a:lnTo>
                      <a:pt x="51" y="196"/>
                    </a:lnTo>
                    <a:lnTo>
                      <a:pt x="31" y="181"/>
                    </a:lnTo>
                    <a:lnTo>
                      <a:pt x="14" y="159"/>
                    </a:lnTo>
                    <a:lnTo>
                      <a:pt x="3" y="134"/>
                    </a:lnTo>
                    <a:lnTo>
                      <a:pt x="0" y="104"/>
                    </a:lnTo>
                    <a:lnTo>
                      <a:pt x="3" y="76"/>
                    </a:lnTo>
                    <a:lnTo>
                      <a:pt x="14" y="52"/>
                    </a:lnTo>
                    <a:lnTo>
                      <a:pt x="31" y="30"/>
                    </a:lnTo>
                    <a:lnTo>
                      <a:pt x="51" y="14"/>
                    </a:lnTo>
                    <a:lnTo>
                      <a:pt x="78" y="3"/>
                    </a:ln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596273">
                  <a:lumMod val="75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1218987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24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44" name="Oval 43"/>
            <p:cNvSpPr/>
            <p:nvPr/>
          </p:nvSpPr>
          <p:spPr>
            <a:xfrm>
              <a:off x="4230039" y="5753504"/>
              <a:ext cx="6134713" cy="605661"/>
            </a:xfrm>
            <a:prstGeom prst="ellipse">
              <a:avLst/>
            </a:prstGeom>
            <a:gradFill flip="none" rotWithShape="1">
              <a:gsLst>
                <a:gs pos="11000">
                  <a:sysClr val="windowText" lastClr="000000">
                    <a:alpha val="10000"/>
                  </a:sysClr>
                </a:gs>
                <a:gs pos="100000">
                  <a:sysClr val="window" lastClr="FFFFFF">
                    <a:lumMod val="100000"/>
                    <a:alpha val="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709895" y="1298054"/>
            <a:ext cx="53661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>
                <a:solidFill>
                  <a:srgbClr val="781214"/>
                </a:solidFill>
              </a:rPr>
              <a:t>3.1 </a:t>
            </a:r>
            <a:r>
              <a:rPr lang="ka-GE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ka-GE" dirty="0">
                <a:solidFill>
                  <a:srgbClr val="404040"/>
                </a:solidFill>
              </a:rPr>
              <a:t>სამედიცინო ჩანაწერების </a:t>
            </a:r>
            <a:r>
              <a:rPr lang="ka-GE" dirty="0" smtClean="0">
                <a:solidFill>
                  <a:srgbClr val="404040"/>
                </a:solidFill>
              </a:rPr>
              <a:t>შესწავლა -</a:t>
            </a:r>
          </a:p>
          <a:p>
            <a:r>
              <a:rPr lang="ka-GE" sz="1200" dirty="0" smtClean="0">
                <a:solidFill>
                  <a:srgbClr val="404040"/>
                </a:solidFill>
              </a:rPr>
              <a:t>დაწყებულია</a:t>
            </a:r>
            <a:r>
              <a:rPr lang="ka-GE" sz="1100" dirty="0" smtClean="0">
                <a:solidFill>
                  <a:srgbClr val="404040"/>
                </a:solidFill>
              </a:rPr>
              <a:t> </a:t>
            </a:r>
            <a:r>
              <a:rPr lang="ka-GE" sz="1200" dirty="0">
                <a:solidFill>
                  <a:srgbClr val="404040"/>
                </a:solidFill>
              </a:rPr>
              <a:t>კორონაროგრაფიის </a:t>
            </a:r>
            <a:r>
              <a:rPr lang="en-US" sz="1200" dirty="0">
                <a:solidFill>
                  <a:srgbClr val="404040"/>
                </a:solidFill>
              </a:rPr>
              <a:t>CD </a:t>
            </a:r>
            <a:r>
              <a:rPr lang="ka-GE" sz="1200" dirty="0">
                <a:solidFill>
                  <a:srgbClr val="404040"/>
                </a:solidFill>
              </a:rPr>
              <a:t>დისკების ჩანაწერების შესწავლა და შედეგების შედარება ჩადგმული სტენტების რაოდენობის ჭრილში</a:t>
            </a:r>
            <a:r>
              <a:rPr lang="ka-GE" sz="1200" dirty="0" smtClean="0">
                <a:solidFill>
                  <a:srgbClr val="404040"/>
                </a:solidFill>
              </a:rPr>
              <a:t>.</a:t>
            </a:r>
          </a:p>
          <a:p>
            <a:endParaRPr lang="ka-GE" sz="12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ka-GE" dirty="0">
                <a:solidFill>
                  <a:srgbClr val="781214"/>
                </a:solidFill>
              </a:rPr>
              <a:t>3.2</a:t>
            </a:r>
            <a:r>
              <a:rPr lang="ka-GE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ka-GE" dirty="0">
                <a:solidFill>
                  <a:srgbClr val="404040"/>
                </a:solidFill>
              </a:rPr>
              <a:t>ქაღალდმატარებლების </a:t>
            </a:r>
            <a:r>
              <a:rPr lang="ka-GE" dirty="0" smtClean="0">
                <a:solidFill>
                  <a:srgbClr val="404040"/>
                </a:solidFill>
              </a:rPr>
              <a:t>ხარისხის                მონიტორინგის გაუმჯობესება</a:t>
            </a:r>
          </a:p>
          <a:p>
            <a:endParaRPr lang="ka-GE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ka-GE" dirty="0">
                <a:solidFill>
                  <a:srgbClr val="781214"/>
                </a:solidFill>
              </a:rPr>
              <a:t>3.3</a:t>
            </a:r>
            <a:r>
              <a:rPr lang="ka-GE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ka-GE" dirty="0">
                <a:solidFill>
                  <a:srgbClr val="404040"/>
                </a:solidFill>
              </a:rPr>
              <a:t>კონტროლის დეპარტამენტის </a:t>
            </a:r>
            <a:r>
              <a:rPr lang="ka-GE" dirty="0" smtClean="0">
                <a:solidFill>
                  <a:srgbClr val="404040"/>
                </a:solidFill>
              </a:rPr>
              <a:t>გაძლიერება</a:t>
            </a:r>
          </a:p>
          <a:p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ka-GE" dirty="0">
                <a:solidFill>
                  <a:srgbClr val="781214"/>
                </a:solidFill>
              </a:rPr>
              <a:t>3.4</a:t>
            </a:r>
            <a:r>
              <a:rPr lang="ka-GE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ka-GE" dirty="0">
                <a:solidFill>
                  <a:srgbClr val="404040"/>
                </a:solidFill>
              </a:rPr>
              <a:t>პროექტის ხელმძღვანელის განსაზღვრა</a:t>
            </a:r>
          </a:p>
          <a:p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944267" y="4391339"/>
            <a:ext cx="61463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781214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781214"/>
                </a:solidFill>
              </a:rPr>
              <a:t>:</a:t>
            </a:r>
            <a:endParaRPr lang="ka-GE" b="1" dirty="0" smtClean="0">
              <a:solidFill>
                <a:srgbClr val="781214"/>
              </a:solidFill>
            </a:endParaRPr>
          </a:p>
          <a:p>
            <a:endParaRPr lang="en-US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rgbClr val="404040"/>
                </a:solidFill>
              </a:rPr>
              <a:t>სამედიცინო მომსახურების ხარისხის გაუმჯობესება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rgbClr val="404040"/>
                </a:solidFill>
              </a:rPr>
              <a:t>ჩატარებული სამედიცინო მომსახურებების მიზნობრიობის უკეთესად განსაზღვრა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rgbClr val="404040"/>
                </a:solidFill>
              </a:rPr>
              <a:t>არასაჭირო სამედიცინო მანიპულაციების პრევენცია და შესაბამისად თანხის დაზოგვა</a:t>
            </a:r>
          </a:p>
        </p:txBody>
      </p:sp>
      <p:sp>
        <p:nvSpPr>
          <p:cNvPr id="68" name="Google Shape;3986;p49"/>
          <p:cNvSpPr/>
          <p:nvPr/>
        </p:nvSpPr>
        <p:spPr>
          <a:xfrm>
            <a:off x="405792" y="4238360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78121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997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E29710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77733" y="16072"/>
            <a:ext cx="11514268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dirty="0">
                <a:solidFill>
                  <a:schemeClr val="bg1"/>
                </a:solidFill>
              </a:rPr>
              <a:t>მომსახურების  შესყიდვის მოცულობის განსაზღვრა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10" name="TextBox 9"/>
          <p:cNvSpPr txBox="1"/>
          <p:nvPr/>
        </p:nvSpPr>
        <p:spPr>
          <a:xfrm>
            <a:off x="144966" y="87083"/>
            <a:ext cx="9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4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1" name="Snip Diagonal Corner Rectangle 10"/>
          <p:cNvSpPr/>
          <p:nvPr/>
        </p:nvSpPr>
        <p:spPr>
          <a:xfrm>
            <a:off x="7392910" y="5184578"/>
            <a:ext cx="4262280" cy="1057192"/>
          </a:xfrm>
          <a:prstGeom prst="snip2DiagRect">
            <a:avLst/>
          </a:prstGeom>
          <a:solidFill>
            <a:srgbClr val="E297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489420" y="5444514"/>
            <a:ext cx="292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bg1"/>
                </a:solidFill>
              </a:rPr>
              <a:t>დაწყების თარიღი: </a:t>
            </a:r>
            <a:r>
              <a:rPr lang="ka-GE" sz="1400" b="1" dirty="0" smtClean="0">
                <a:solidFill>
                  <a:schemeClr val="bg1"/>
                </a:solidFill>
              </a:rPr>
              <a:t>15.01.2020</a:t>
            </a:r>
            <a:endParaRPr lang="ka-GE" sz="1400" b="1" dirty="0">
              <a:solidFill>
                <a:schemeClr val="bg1"/>
              </a:solidFill>
            </a:endParaRPr>
          </a:p>
          <a:p>
            <a:r>
              <a:rPr lang="ka-GE" sz="1400" b="1" dirty="0">
                <a:solidFill>
                  <a:schemeClr val="bg1"/>
                </a:solidFill>
              </a:rPr>
              <a:t>პირველადი შედეგი: </a:t>
            </a:r>
            <a:r>
              <a:rPr lang="ka-GE" sz="1400" b="1" dirty="0" smtClean="0">
                <a:solidFill>
                  <a:schemeClr val="bg1"/>
                </a:solidFill>
              </a:rPr>
              <a:t>01.07.2020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3" name="Google Shape;12476;p53"/>
          <p:cNvGrpSpPr/>
          <p:nvPr/>
        </p:nvGrpSpPr>
        <p:grpSpPr>
          <a:xfrm>
            <a:off x="7863661" y="5442166"/>
            <a:ext cx="615001" cy="499283"/>
            <a:chOff x="6083810" y="1547297"/>
            <a:chExt cx="382819" cy="310788"/>
          </a:xfrm>
          <a:solidFill>
            <a:schemeClr val="bg1"/>
          </a:solidFill>
        </p:grpSpPr>
        <p:sp>
          <p:nvSpPr>
            <p:cNvPr id="14" name="Google Shape;12477;p53"/>
            <p:cNvSpPr/>
            <p:nvPr/>
          </p:nvSpPr>
          <p:spPr>
            <a:xfrm>
              <a:off x="6083810" y="1547297"/>
              <a:ext cx="382819" cy="310788"/>
            </a:xfrm>
            <a:custGeom>
              <a:avLst/>
              <a:gdLst/>
              <a:ahLst/>
              <a:cxnLst/>
              <a:rect l="l" t="t" r="r" b="b"/>
              <a:pathLst>
                <a:path w="12027" h="9764" extrusionOk="0">
                  <a:moveTo>
                    <a:pt x="1834" y="334"/>
                  </a:moveTo>
                  <a:cubicBezTo>
                    <a:pt x="1834" y="334"/>
                    <a:pt x="1846" y="334"/>
                    <a:pt x="1846" y="358"/>
                  </a:cubicBezTo>
                  <a:lnTo>
                    <a:pt x="1846" y="1108"/>
                  </a:lnTo>
                  <a:cubicBezTo>
                    <a:pt x="1846" y="1108"/>
                    <a:pt x="1846" y="1132"/>
                    <a:pt x="1834" y="1132"/>
                  </a:cubicBezTo>
                  <a:lnTo>
                    <a:pt x="1465" y="1132"/>
                  </a:lnTo>
                  <a:cubicBezTo>
                    <a:pt x="1465" y="1132"/>
                    <a:pt x="1453" y="1132"/>
                    <a:pt x="1453" y="1108"/>
                  </a:cubicBezTo>
                  <a:lnTo>
                    <a:pt x="1453" y="358"/>
                  </a:lnTo>
                  <a:lnTo>
                    <a:pt x="1834" y="334"/>
                  </a:lnTo>
                  <a:close/>
                  <a:moveTo>
                    <a:pt x="10502" y="334"/>
                  </a:moveTo>
                  <a:cubicBezTo>
                    <a:pt x="10502" y="334"/>
                    <a:pt x="10514" y="334"/>
                    <a:pt x="10514" y="358"/>
                  </a:cubicBezTo>
                  <a:lnTo>
                    <a:pt x="10514" y="1108"/>
                  </a:lnTo>
                  <a:cubicBezTo>
                    <a:pt x="10514" y="1108"/>
                    <a:pt x="10514" y="1132"/>
                    <a:pt x="10502" y="1132"/>
                  </a:cubicBezTo>
                  <a:lnTo>
                    <a:pt x="10133" y="1132"/>
                  </a:lnTo>
                  <a:cubicBezTo>
                    <a:pt x="10133" y="1132"/>
                    <a:pt x="10109" y="1132"/>
                    <a:pt x="10109" y="1108"/>
                  </a:cubicBezTo>
                  <a:lnTo>
                    <a:pt x="10109" y="358"/>
                  </a:lnTo>
                  <a:lnTo>
                    <a:pt x="10502" y="334"/>
                  </a:lnTo>
                  <a:close/>
                  <a:moveTo>
                    <a:pt x="11229" y="1096"/>
                  </a:moveTo>
                  <a:cubicBezTo>
                    <a:pt x="11443" y="1096"/>
                    <a:pt x="11621" y="1274"/>
                    <a:pt x="11621" y="1477"/>
                  </a:cubicBezTo>
                  <a:lnTo>
                    <a:pt x="11621" y="9013"/>
                  </a:lnTo>
                  <a:cubicBezTo>
                    <a:pt x="11645" y="9240"/>
                    <a:pt x="11467" y="9406"/>
                    <a:pt x="11264" y="9406"/>
                  </a:cubicBezTo>
                  <a:lnTo>
                    <a:pt x="727" y="9406"/>
                  </a:lnTo>
                  <a:cubicBezTo>
                    <a:pt x="513" y="9406"/>
                    <a:pt x="334" y="9228"/>
                    <a:pt x="334" y="9013"/>
                  </a:cubicBezTo>
                  <a:lnTo>
                    <a:pt x="334" y="1477"/>
                  </a:lnTo>
                  <a:cubicBezTo>
                    <a:pt x="334" y="1274"/>
                    <a:pt x="513" y="1096"/>
                    <a:pt x="727" y="1096"/>
                  </a:cubicBezTo>
                  <a:lnTo>
                    <a:pt x="1108" y="1096"/>
                  </a:lnTo>
                  <a:lnTo>
                    <a:pt x="1108" y="1108"/>
                  </a:lnTo>
                  <a:cubicBezTo>
                    <a:pt x="1108" y="1322"/>
                    <a:pt x="1275" y="1465"/>
                    <a:pt x="1465" y="1465"/>
                  </a:cubicBezTo>
                  <a:lnTo>
                    <a:pt x="1834" y="1465"/>
                  </a:lnTo>
                  <a:cubicBezTo>
                    <a:pt x="2049" y="1465"/>
                    <a:pt x="2192" y="1298"/>
                    <a:pt x="2192" y="1108"/>
                  </a:cubicBezTo>
                  <a:lnTo>
                    <a:pt x="2192" y="1096"/>
                  </a:lnTo>
                  <a:lnTo>
                    <a:pt x="9752" y="1096"/>
                  </a:lnTo>
                  <a:lnTo>
                    <a:pt x="9752" y="1108"/>
                  </a:lnTo>
                  <a:cubicBezTo>
                    <a:pt x="9752" y="1322"/>
                    <a:pt x="9919" y="1465"/>
                    <a:pt x="10109" y="1465"/>
                  </a:cubicBezTo>
                  <a:lnTo>
                    <a:pt x="10490" y="1465"/>
                  </a:lnTo>
                  <a:cubicBezTo>
                    <a:pt x="10693" y="1465"/>
                    <a:pt x="10848" y="1298"/>
                    <a:pt x="10848" y="1108"/>
                  </a:cubicBezTo>
                  <a:lnTo>
                    <a:pt x="10848" y="1096"/>
                  </a:lnTo>
                  <a:close/>
                  <a:moveTo>
                    <a:pt x="1489" y="0"/>
                  </a:moveTo>
                  <a:cubicBezTo>
                    <a:pt x="1287" y="0"/>
                    <a:pt x="1132" y="155"/>
                    <a:pt x="1132" y="358"/>
                  </a:cubicBezTo>
                  <a:lnTo>
                    <a:pt x="1132" y="739"/>
                  </a:lnTo>
                  <a:lnTo>
                    <a:pt x="751" y="739"/>
                  </a:lnTo>
                  <a:cubicBezTo>
                    <a:pt x="346" y="739"/>
                    <a:pt x="1" y="1072"/>
                    <a:pt x="1" y="1489"/>
                  </a:cubicBezTo>
                  <a:lnTo>
                    <a:pt x="1" y="9013"/>
                  </a:lnTo>
                  <a:cubicBezTo>
                    <a:pt x="1" y="9418"/>
                    <a:pt x="334" y="9764"/>
                    <a:pt x="751" y="9764"/>
                  </a:cubicBezTo>
                  <a:lnTo>
                    <a:pt x="11288" y="9764"/>
                  </a:lnTo>
                  <a:cubicBezTo>
                    <a:pt x="11693" y="9764"/>
                    <a:pt x="12026" y="9430"/>
                    <a:pt x="12026" y="9013"/>
                  </a:cubicBezTo>
                  <a:lnTo>
                    <a:pt x="12026" y="1489"/>
                  </a:lnTo>
                  <a:cubicBezTo>
                    <a:pt x="12002" y="1084"/>
                    <a:pt x="11657" y="739"/>
                    <a:pt x="11264" y="739"/>
                  </a:cubicBezTo>
                  <a:lnTo>
                    <a:pt x="10871" y="739"/>
                  </a:lnTo>
                  <a:lnTo>
                    <a:pt x="10871" y="358"/>
                  </a:lnTo>
                  <a:cubicBezTo>
                    <a:pt x="10871" y="143"/>
                    <a:pt x="10705" y="0"/>
                    <a:pt x="10514" y="0"/>
                  </a:cubicBezTo>
                  <a:lnTo>
                    <a:pt x="10145" y="0"/>
                  </a:lnTo>
                  <a:cubicBezTo>
                    <a:pt x="9931" y="0"/>
                    <a:pt x="9788" y="155"/>
                    <a:pt x="9788" y="358"/>
                  </a:cubicBezTo>
                  <a:lnTo>
                    <a:pt x="9788" y="739"/>
                  </a:lnTo>
                  <a:lnTo>
                    <a:pt x="2227" y="739"/>
                  </a:lnTo>
                  <a:lnTo>
                    <a:pt x="2227" y="358"/>
                  </a:lnTo>
                  <a:cubicBezTo>
                    <a:pt x="2227" y="143"/>
                    <a:pt x="2061" y="0"/>
                    <a:pt x="1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478;p53"/>
            <p:cNvSpPr/>
            <p:nvPr/>
          </p:nvSpPr>
          <p:spPr>
            <a:xfrm>
              <a:off x="6106950" y="1606787"/>
              <a:ext cx="334661" cy="11395"/>
            </a:xfrm>
            <a:custGeom>
              <a:avLst/>
              <a:gdLst/>
              <a:ahLst/>
              <a:cxnLst/>
              <a:rect l="l" t="t" r="r" b="b"/>
              <a:pathLst>
                <a:path w="10514" h="358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86"/>
                    <a:pt x="72" y="358"/>
                    <a:pt x="179" y="358"/>
                  </a:cubicBezTo>
                  <a:lnTo>
                    <a:pt x="10335" y="358"/>
                  </a:lnTo>
                  <a:cubicBezTo>
                    <a:pt x="10442" y="358"/>
                    <a:pt x="10513" y="286"/>
                    <a:pt x="10513" y="179"/>
                  </a:cubicBezTo>
                  <a:cubicBezTo>
                    <a:pt x="10513" y="72"/>
                    <a:pt x="10442" y="1"/>
                    <a:pt x="1033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479;p53"/>
            <p:cNvSpPr/>
            <p:nvPr/>
          </p:nvSpPr>
          <p:spPr>
            <a:xfrm>
              <a:off x="6124743" y="1655296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79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80;p53"/>
            <p:cNvSpPr/>
            <p:nvPr/>
          </p:nvSpPr>
          <p:spPr>
            <a:xfrm>
              <a:off x="6208520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83" y="1"/>
                    <a:pt x="0" y="72"/>
                    <a:pt x="0" y="179"/>
                  </a:cubicBezTo>
                  <a:cubicBezTo>
                    <a:pt x="0" y="275"/>
                    <a:pt x="83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8" y="275"/>
                    <a:pt x="1488" y="179"/>
                  </a:cubicBezTo>
                  <a:cubicBezTo>
                    <a:pt x="1488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481;p53"/>
            <p:cNvSpPr/>
            <p:nvPr/>
          </p:nvSpPr>
          <p:spPr>
            <a:xfrm>
              <a:off x="6376391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9" y="275"/>
                    <a:pt x="1489" y="179"/>
                  </a:cubicBezTo>
                  <a:cubicBezTo>
                    <a:pt x="1489" y="72"/>
                    <a:pt x="1417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482;p53"/>
            <p:cNvSpPr/>
            <p:nvPr/>
          </p:nvSpPr>
          <p:spPr>
            <a:xfrm>
              <a:off x="6124743" y="1703041"/>
              <a:ext cx="47427" cy="11427"/>
            </a:xfrm>
            <a:custGeom>
              <a:avLst/>
              <a:gdLst/>
              <a:ahLst/>
              <a:cxnLst/>
              <a:rect l="l" t="t" r="r" b="b"/>
              <a:pathLst>
                <a:path w="1490" h="359" extrusionOk="0">
                  <a:moveTo>
                    <a:pt x="179" y="1"/>
                  </a:moveTo>
                  <a:cubicBezTo>
                    <a:pt x="72" y="1"/>
                    <a:pt x="1" y="72"/>
                    <a:pt x="1" y="180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80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483;p53"/>
            <p:cNvSpPr/>
            <p:nvPr/>
          </p:nvSpPr>
          <p:spPr>
            <a:xfrm>
              <a:off x="6292646" y="1703041"/>
              <a:ext cx="47395" cy="11427"/>
            </a:xfrm>
            <a:custGeom>
              <a:avLst/>
              <a:gdLst/>
              <a:ahLst/>
              <a:cxnLst/>
              <a:rect l="l" t="t" r="r" b="b"/>
              <a:pathLst>
                <a:path w="1489" h="359" extrusionOk="0">
                  <a:moveTo>
                    <a:pt x="179" y="1"/>
                  </a:moveTo>
                  <a:cubicBezTo>
                    <a:pt x="72" y="1"/>
                    <a:pt x="0" y="72"/>
                    <a:pt x="0" y="180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05" y="358"/>
                    <a:pt x="1489" y="275"/>
                    <a:pt x="1489" y="180"/>
                  </a:cubicBezTo>
                  <a:cubicBezTo>
                    <a:pt x="1489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484;p53"/>
            <p:cNvSpPr/>
            <p:nvPr/>
          </p:nvSpPr>
          <p:spPr>
            <a:xfrm>
              <a:off x="6124743" y="1750818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8" y="357"/>
                    <a:pt x="1489" y="286"/>
                    <a:pt x="1489" y="179"/>
                  </a:cubicBezTo>
                  <a:cubicBezTo>
                    <a:pt x="1489" y="72"/>
                    <a:pt x="1406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485;p53"/>
            <p:cNvSpPr/>
            <p:nvPr/>
          </p:nvSpPr>
          <p:spPr>
            <a:xfrm>
              <a:off x="6208520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486;p53"/>
            <p:cNvSpPr/>
            <p:nvPr/>
          </p:nvSpPr>
          <p:spPr>
            <a:xfrm>
              <a:off x="6376391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87;p53"/>
            <p:cNvSpPr/>
            <p:nvPr/>
          </p:nvSpPr>
          <p:spPr>
            <a:xfrm>
              <a:off x="6208520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88;p53"/>
            <p:cNvSpPr/>
            <p:nvPr/>
          </p:nvSpPr>
          <p:spPr>
            <a:xfrm>
              <a:off x="6292646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cubicBezTo>
                    <a:pt x="0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05" y="357"/>
                    <a:pt x="1489" y="286"/>
                    <a:pt x="1489" y="179"/>
                  </a:cubicBezTo>
                  <a:cubicBezTo>
                    <a:pt x="1489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89;p53"/>
            <p:cNvSpPr/>
            <p:nvPr/>
          </p:nvSpPr>
          <p:spPr>
            <a:xfrm>
              <a:off x="6376391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90;p53"/>
            <p:cNvSpPr/>
            <p:nvPr/>
          </p:nvSpPr>
          <p:spPr>
            <a:xfrm>
              <a:off x="6207756" y="1690723"/>
              <a:ext cx="48923" cy="35108"/>
            </a:xfrm>
            <a:custGeom>
              <a:avLst/>
              <a:gdLst/>
              <a:ahLst/>
              <a:cxnLst/>
              <a:rect l="l" t="t" r="r" b="b"/>
              <a:pathLst>
                <a:path w="1537" h="1103" extrusionOk="0">
                  <a:moveTo>
                    <a:pt x="1328" y="1"/>
                  </a:moveTo>
                  <a:cubicBezTo>
                    <a:pt x="1283" y="1"/>
                    <a:pt x="1239" y="19"/>
                    <a:pt x="1203" y="55"/>
                  </a:cubicBezTo>
                  <a:lnTo>
                    <a:pt x="584" y="686"/>
                  </a:lnTo>
                  <a:lnTo>
                    <a:pt x="322" y="436"/>
                  </a:lnTo>
                  <a:cubicBezTo>
                    <a:pt x="286" y="394"/>
                    <a:pt x="241" y="373"/>
                    <a:pt x="197" y="373"/>
                  </a:cubicBezTo>
                  <a:cubicBezTo>
                    <a:pt x="152" y="373"/>
                    <a:pt x="107" y="394"/>
                    <a:pt x="72" y="436"/>
                  </a:cubicBezTo>
                  <a:cubicBezTo>
                    <a:pt x="0" y="507"/>
                    <a:pt x="0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2" y="1102"/>
                    <a:pt x="560" y="1102"/>
                  </a:cubicBezTo>
                  <a:cubicBezTo>
                    <a:pt x="607" y="1102"/>
                    <a:pt x="655" y="1078"/>
                    <a:pt x="679" y="1055"/>
                  </a:cubicBezTo>
                  <a:lnTo>
                    <a:pt x="1441" y="293"/>
                  </a:lnTo>
                  <a:cubicBezTo>
                    <a:pt x="1536" y="233"/>
                    <a:pt x="1536" y="138"/>
                    <a:pt x="1453" y="55"/>
                  </a:cubicBezTo>
                  <a:cubicBezTo>
                    <a:pt x="1417" y="19"/>
                    <a:pt x="1372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491;p53"/>
            <p:cNvSpPr/>
            <p:nvPr/>
          </p:nvSpPr>
          <p:spPr>
            <a:xfrm>
              <a:off x="6376009" y="1690723"/>
              <a:ext cx="48159" cy="35108"/>
            </a:xfrm>
            <a:custGeom>
              <a:avLst/>
              <a:gdLst/>
              <a:ahLst/>
              <a:cxnLst/>
              <a:rect l="l" t="t" r="r" b="b"/>
              <a:pathLst>
                <a:path w="1513" h="1103" extrusionOk="0">
                  <a:moveTo>
                    <a:pt x="1328" y="1"/>
                  </a:moveTo>
                  <a:cubicBezTo>
                    <a:pt x="1284" y="1"/>
                    <a:pt x="1239" y="19"/>
                    <a:pt x="1203" y="55"/>
                  </a:cubicBezTo>
                  <a:lnTo>
                    <a:pt x="572" y="686"/>
                  </a:lnTo>
                  <a:lnTo>
                    <a:pt x="322" y="436"/>
                  </a:lnTo>
                  <a:cubicBezTo>
                    <a:pt x="286" y="394"/>
                    <a:pt x="242" y="373"/>
                    <a:pt x="197" y="373"/>
                  </a:cubicBezTo>
                  <a:cubicBezTo>
                    <a:pt x="152" y="373"/>
                    <a:pt x="108" y="394"/>
                    <a:pt x="72" y="436"/>
                  </a:cubicBezTo>
                  <a:cubicBezTo>
                    <a:pt x="1" y="507"/>
                    <a:pt x="1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3" y="1102"/>
                    <a:pt x="560" y="1102"/>
                  </a:cubicBezTo>
                  <a:cubicBezTo>
                    <a:pt x="608" y="1102"/>
                    <a:pt x="644" y="1078"/>
                    <a:pt x="679" y="1055"/>
                  </a:cubicBezTo>
                  <a:lnTo>
                    <a:pt x="1441" y="293"/>
                  </a:lnTo>
                  <a:cubicBezTo>
                    <a:pt x="1513" y="233"/>
                    <a:pt x="1513" y="138"/>
                    <a:pt x="1453" y="55"/>
                  </a:cubicBezTo>
                  <a:cubicBezTo>
                    <a:pt x="1417" y="19"/>
                    <a:pt x="1373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92;p53"/>
            <p:cNvSpPr/>
            <p:nvPr/>
          </p:nvSpPr>
          <p:spPr>
            <a:xfrm>
              <a:off x="6291500" y="1738595"/>
              <a:ext cx="48923" cy="34981"/>
            </a:xfrm>
            <a:custGeom>
              <a:avLst/>
              <a:gdLst/>
              <a:ahLst/>
              <a:cxnLst/>
              <a:rect l="l" t="t" r="r" b="b"/>
              <a:pathLst>
                <a:path w="1537" h="1099" extrusionOk="0">
                  <a:moveTo>
                    <a:pt x="1334" y="0"/>
                  </a:moveTo>
                  <a:cubicBezTo>
                    <a:pt x="1289" y="0"/>
                    <a:pt x="1245" y="21"/>
                    <a:pt x="1203" y="63"/>
                  </a:cubicBezTo>
                  <a:lnTo>
                    <a:pt x="584" y="682"/>
                  </a:lnTo>
                  <a:lnTo>
                    <a:pt x="322" y="432"/>
                  </a:lnTo>
                  <a:cubicBezTo>
                    <a:pt x="286" y="396"/>
                    <a:pt x="242" y="378"/>
                    <a:pt x="197" y="378"/>
                  </a:cubicBezTo>
                  <a:cubicBezTo>
                    <a:pt x="152" y="378"/>
                    <a:pt x="108" y="396"/>
                    <a:pt x="72" y="432"/>
                  </a:cubicBezTo>
                  <a:cubicBezTo>
                    <a:pt x="1" y="503"/>
                    <a:pt x="1" y="610"/>
                    <a:pt x="72" y="682"/>
                  </a:cubicBezTo>
                  <a:lnTo>
                    <a:pt x="441" y="1051"/>
                  </a:lnTo>
                  <a:cubicBezTo>
                    <a:pt x="477" y="1087"/>
                    <a:pt x="524" y="1098"/>
                    <a:pt x="560" y="1098"/>
                  </a:cubicBezTo>
                  <a:cubicBezTo>
                    <a:pt x="608" y="1098"/>
                    <a:pt x="655" y="1087"/>
                    <a:pt x="679" y="1051"/>
                  </a:cubicBezTo>
                  <a:lnTo>
                    <a:pt x="1441" y="301"/>
                  </a:lnTo>
                  <a:cubicBezTo>
                    <a:pt x="1536" y="241"/>
                    <a:pt x="1536" y="134"/>
                    <a:pt x="1465" y="63"/>
                  </a:cubicBezTo>
                  <a:cubicBezTo>
                    <a:pt x="1423" y="21"/>
                    <a:pt x="1379" y="0"/>
                    <a:pt x="1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93;p53"/>
            <p:cNvSpPr/>
            <p:nvPr/>
          </p:nvSpPr>
          <p:spPr>
            <a:xfrm>
              <a:off x="6123629" y="1786627"/>
              <a:ext cx="48891" cy="34695"/>
            </a:xfrm>
            <a:custGeom>
              <a:avLst/>
              <a:gdLst/>
              <a:ahLst/>
              <a:cxnLst/>
              <a:rect l="l" t="t" r="r" b="b"/>
              <a:pathLst>
                <a:path w="1536" h="1090" extrusionOk="0">
                  <a:moveTo>
                    <a:pt x="1340" y="0"/>
                  </a:moveTo>
                  <a:cubicBezTo>
                    <a:pt x="1295" y="0"/>
                    <a:pt x="1250" y="18"/>
                    <a:pt x="1215" y="54"/>
                  </a:cubicBezTo>
                  <a:lnTo>
                    <a:pt x="583" y="673"/>
                  </a:lnTo>
                  <a:lnTo>
                    <a:pt x="333" y="423"/>
                  </a:lnTo>
                  <a:cubicBezTo>
                    <a:pt x="298" y="387"/>
                    <a:pt x="253" y="369"/>
                    <a:pt x="208" y="369"/>
                  </a:cubicBezTo>
                  <a:cubicBezTo>
                    <a:pt x="164" y="369"/>
                    <a:pt x="119" y="387"/>
                    <a:pt x="83" y="423"/>
                  </a:cubicBezTo>
                  <a:cubicBezTo>
                    <a:pt x="0" y="494"/>
                    <a:pt x="0" y="601"/>
                    <a:pt x="83" y="673"/>
                  </a:cubicBezTo>
                  <a:lnTo>
                    <a:pt x="453" y="1042"/>
                  </a:lnTo>
                  <a:cubicBezTo>
                    <a:pt x="476" y="1078"/>
                    <a:pt x="524" y="1090"/>
                    <a:pt x="572" y="1090"/>
                  </a:cubicBezTo>
                  <a:cubicBezTo>
                    <a:pt x="619" y="1090"/>
                    <a:pt x="655" y="1078"/>
                    <a:pt x="691" y="1042"/>
                  </a:cubicBezTo>
                  <a:lnTo>
                    <a:pt x="1453" y="292"/>
                  </a:lnTo>
                  <a:cubicBezTo>
                    <a:pt x="1536" y="232"/>
                    <a:pt x="1536" y="125"/>
                    <a:pt x="1465" y="54"/>
                  </a:cubicBezTo>
                  <a:cubicBezTo>
                    <a:pt x="1429" y="18"/>
                    <a:pt x="1384" y="0"/>
                    <a:pt x="13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2494;p53"/>
            <p:cNvSpPr/>
            <p:nvPr/>
          </p:nvSpPr>
          <p:spPr>
            <a:xfrm>
              <a:off x="6291500" y="1642978"/>
              <a:ext cx="48923" cy="34727"/>
            </a:xfrm>
            <a:custGeom>
              <a:avLst/>
              <a:gdLst/>
              <a:ahLst/>
              <a:cxnLst/>
              <a:rect l="l" t="t" r="r" b="b"/>
              <a:pathLst>
                <a:path w="1537" h="1091" extrusionOk="0">
                  <a:moveTo>
                    <a:pt x="1334" y="1"/>
                  </a:moveTo>
                  <a:cubicBezTo>
                    <a:pt x="1289" y="1"/>
                    <a:pt x="1245" y="19"/>
                    <a:pt x="1203" y="54"/>
                  </a:cubicBezTo>
                  <a:lnTo>
                    <a:pt x="584" y="673"/>
                  </a:lnTo>
                  <a:lnTo>
                    <a:pt x="322" y="423"/>
                  </a:lnTo>
                  <a:cubicBezTo>
                    <a:pt x="286" y="388"/>
                    <a:pt x="242" y="370"/>
                    <a:pt x="197" y="370"/>
                  </a:cubicBezTo>
                  <a:cubicBezTo>
                    <a:pt x="152" y="370"/>
                    <a:pt x="108" y="388"/>
                    <a:pt x="72" y="423"/>
                  </a:cubicBezTo>
                  <a:cubicBezTo>
                    <a:pt x="1" y="495"/>
                    <a:pt x="1" y="602"/>
                    <a:pt x="72" y="673"/>
                  </a:cubicBezTo>
                  <a:lnTo>
                    <a:pt x="441" y="1054"/>
                  </a:lnTo>
                  <a:cubicBezTo>
                    <a:pt x="477" y="1078"/>
                    <a:pt x="524" y="1090"/>
                    <a:pt x="560" y="1090"/>
                  </a:cubicBezTo>
                  <a:cubicBezTo>
                    <a:pt x="608" y="1090"/>
                    <a:pt x="655" y="1078"/>
                    <a:pt x="679" y="1054"/>
                  </a:cubicBezTo>
                  <a:lnTo>
                    <a:pt x="1441" y="292"/>
                  </a:lnTo>
                  <a:cubicBezTo>
                    <a:pt x="1536" y="233"/>
                    <a:pt x="1536" y="114"/>
                    <a:pt x="1465" y="54"/>
                  </a:cubicBezTo>
                  <a:cubicBezTo>
                    <a:pt x="1423" y="19"/>
                    <a:pt x="1379" y="1"/>
                    <a:pt x="13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944267" y="4828659"/>
            <a:ext cx="61463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E29710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E29710"/>
                </a:solidFill>
              </a:rPr>
              <a:t>:</a:t>
            </a:r>
            <a:endParaRPr lang="ka-GE" b="1" dirty="0" smtClean="0">
              <a:solidFill>
                <a:srgbClr val="E29710"/>
              </a:solidFill>
            </a:endParaRPr>
          </a:p>
          <a:p>
            <a:endParaRPr lang="ka-GE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 smtClean="0">
                <a:solidFill>
                  <a:srgbClr val="3B7577"/>
                </a:solidFill>
              </a:rPr>
              <a:t>სახელმწიფო შეისყიდის მხოლოდ საჭირო რაოდენობის საწოლის და პერსონალის მომსახურებას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 smtClean="0">
                <a:solidFill>
                  <a:srgbClr val="3B7577"/>
                </a:solidFill>
              </a:rPr>
              <a:t>ბიუჯეტიდან დაიზოგება არამიზნობრივი ხარჯი</a:t>
            </a:r>
            <a:endParaRPr lang="en-US" dirty="0" smtClean="0">
              <a:solidFill>
                <a:srgbClr val="3B7577"/>
              </a:solidFill>
            </a:endParaRPr>
          </a:p>
        </p:txBody>
      </p:sp>
      <p:sp>
        <p:nvSpPr>
          <p:cNvPr id="33" name="Google Shape;3986;p49"/>
          <p:cNvSpPr/>
          <p:nvPr/>
        </p:nvSpPr>
        <p:spPr>
          <a:xfrm>
            <a:off x="405792" y="4675680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E2971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9" name="Google Shape;275;p24"/>
          <p:cNvGrpSpPr/>
          <p:nvPr/>
        </p:nvGrpSpPr>
        <p:grpSpPr>
          <a:xfrm>
            <a:off x="7207695" y="1504509"/>
            <a:ext cx="3139222" cy="3129069"/>
            <a:chOff x="3103900" y="1713375"/>
            <a:chExt cx="4080425" cy="3745200"/>
          </a:xfrm>
        </p:grpSpPr>
        <p:sp>
          <p:nvSpPr>
            <p:cNvPr id="150" name="Google Shape;276;p24"/>
            <p:cNvSpPr/>
            <p:nvPr/>
          </p:nvSpPr>
          <p:spPr>
            <a:xfrm>
              <a:off x="5717150" y="3190175"/>
              <a:ext cx="1467175" cy="2268400"/>
            </a:xfrm>
            <a:custGeom>
              <a:avLst/>
              <a:gdLst/>
              <a:ahLst/>
              <a:cxnLst/>
              <a:rect l="l" t="t" r="r" b="b"/>
              <a:pathLst>
                <a:path w="58687" h="90736" extrusionOk="0">
                  <a:moveTo>
                    <a:pt x="29323" y="1"/>
                  </a:moveTo>
                  <a:lnTo>
                    <a:pt x="15303" y="8161"/>
                  </a:lnTo>
                  <a:lnTo>
                    <a:pt x="15242" y="56855"/>
                  </a:lnTo>
                  <a:lnTo>
                    <a:pt x="1" y="65646"/>
                  </a:lnTo>
                  <a:lnTo>
                    <a:pt x="1" y="73744"/>
                  </a:lnTo>
                  <a:lnTo>
                    <a:pt x="29242" y="90735"/>
                  </a:lnTo>
                  <a:lnTo>
                    <a:pt x="58686" y="73744"/>
                  </a:lnTo>
                  <a:lnTo>
                    <a:pt x="58666" y="65646"/>
                  </a:lnTo>
                  <a:lnTo>
                    <a:pt x="43384" y="56774"/>
                  </a:lnTo>
                  <a:lnTo>
                    <a:pt x="43425" y="8161"/>
                  </a:lnTo>
                  <a:lnTo>
                    <a:pt x="29323" y="1"/>
                  </a:lnTo>
                  <a:close/>
                </a:path>
              </a:pathLst>
            </a:custGeom>
            <a:solidFill>
              <a:srgbClr val="6CA4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277;p24"/>
            <p:cNvSpPr/>
            <p:nvPr/>
          </p:nvSpPr>
          <p:spPr>
            <a:xfrm>
              <a:off x="3103900" y="1713375"/>
              <a:ext cx="1467150" cy="2267900"/>
            </a:xfrm>
            <a:custGeom>
              <a:avLst/>
              <a:gdLst/>
              <a:ahLst/>
              <a:cxnLst/>
              <a:rect l="l" t="t" r="r" b="b"/>
              <a:pathLst>
                <a:path w="58686" h="90716" extrusionOk="0">
                  <a:moveTo>
                    <a:pt x="29322" y="1"/>
                  </a:moveTo>
                  <a:lnTo>
                    <a:pt x="15302" y="8140"/>
                  </a:lnTo>
                  <a:lnTo>
                    <a:pt x="15241" y="56835"/>
                  </a:lnTo>
                  <a:lnTo>
                    <a:pt x="0" y="65646"/>
                  </a:lnTo>
                  <a:lnTo>
                    <a:pt x="21" y="73724"/>
                  </a:lnTo>
                  <a:lnTo>
                    <a:pt x="29261" y="90715"/>
                  </a:lnTo>
                  <a:lnTo>
                    <a:pt x="58686" y="73724"/>
                  </a:lnTo>
                  <a:lnTo>
                    <a:pt x="58686" y="65646"/>
                  </a:lnTo>
                  <a:lnTo>
                    <a:pt x="43383" y="56753"/>
                  </a:lnTo>
                  <a:lnTo>
                    <a:pt x="43444" y="8140"/>
                  </a:lnTo>
                  <a:lnTo>
                    <a:pt x="29322" y="1"/>
                  </a:lnTo>
                  <a:close/>
                </a:path>
              </a:pathLst>
            </a:custGeom>
            <a:solidFill>
              <a:srgbClr val="6CA4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279;p24"/>
            <p:cNvSpPr/>
            <p:nvPr/>
          </p:nvSpPr>
          <p:spPr>
            <a:xfrm>
              <a:off x="4377200" y="2444925"/>
              <a:ext cx="1467175" cy="2267875"/>
            </a:xfrm>
            <a:custGeom>
              <a:avLst/>
              <a:gdLst/>
              <a:ahLst/>
              <a:cxnLst/>
              <a:rect l="l" t="t" r="r" b="b"/>
              <a:pathLst>
                <a:path w="58687" h="90715" extrusionOk="0">
                  <a:moveTo>
                    <a:pt x="29323" y="0"/>
                  </a:moveTo>
                  <a:lnTo>
                    <a:pt x="15303" y="8140"/>
                  </a:lnTo>
                  <a:lnTo>
                    <a:pt x="15242" y="56834"/>
                  </a:lnTo>
                  <a:lnTo>
                    <a:pt x="1" y="65645"/>
                  </a:lnTo>
                  <a:lnTo>
                    <a:pt x="1" y="73723"/>
                  </a:lnTo>
                  <a:lnTo>
                    <a:pt x="29242" y="90714"/>
                  </a:lnTo>
                  <a:lnTo>
                    <a:pt x="58686" y="73723"/>
                  </a:lnTo>
                  <a:lnTo>
                    <a:pt x="58666" y="65645"/>
                  </a:lnTo>
                  <a:lnTo>
                    <a:pt x="43384" y="56753"/>
                  </a:lnTo>
                  <a:lnTo>
                    <a:pt x="43425" y="8140"/>
                  </a:lnTo>
                  <a:lnTo>
                    <a:pt x="29323" y="0"/>
                  </a:lnTo>
                  <a:close/>
                </a:path>
              </a:pathLst>
            </a:custGeom>
            <a:solidFill>
              <a:srgbClr val="6CA4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280;p24"/>
            <p:cNvSpPr/>
            <p:nvPr/>
          </p:nvSpPr>
          <p:spPr>
            <a:xfrm>
              <a:off x="4377200" y="3661250"/>
              <a:ext cx="1466650" cy="849575"/>
            </a:xfrm>
            <a:custGeom>
              <a:avLst/>
              <a:gdLst/>
              <a:ahLst/>
              <a:cxnLst/>
              <a:rect l="l" t="t" r="r" b="b"/>
              <a:pathLst>
                <a:path w="58666" h="33983" extrusionOk="0">
                  <a:moveTo>
                    <a:pt x="29425" y="1"/>
                  </a:moveTo>
                  <a:lnTo>
                    <a:pt x="1" y="16992"/>
                  </a:lnTo>
                  <a:lnTo>
                    <a:pt x="29242" y="33983"/>
                  </a:lnTo>
                  <a:lnTo>
                    <a:pt x="58666" y="16992"/>
                  </a:lnTo>
                  <a:lnTo>
                    <a:pt x="29425" y="1"/>
                  </a:lnTo>
                  <a:close/>
                </a:path>
              </a:pathLst>
            </a:custGeom>
            <a:solidFill>
              <a:srgbClr val="A8D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281;p24"/>
            <p:cNvSpPr/>
            <p:nvPr/>
          </p:nvSpPr>
          <p:spPr>
            <a:xfrm>
              <a:off x="4377200" y="4086025"/>
              <a:ext cx="731050" cy="626775"/>
            </a:xfrm>
            <a:custGeom>
              <a:avLst/>
              <a:gdLst/>
              <a:ahLst/>
              <a:cxnLst/>
              <a:rect l="l" t="t" r="r" b="b"/>
              <a:pathLst>
                <a:path w="29242" h="25071" extrusionOk="0">
                  <a:moveTo>
                    <a:pt x="1" y="1"/>
                  </a:moveTo>
                  <a:lnTo>
                    <a:pt x="1" y="8079"/>
                  </a:lnTo>
                  <a:lnTo>
                    <a:pt x="29242" y="25070"/>
                  </a:lnTo>
                  <a:lnTo>
                    <a:pt x="29242" y="169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CA4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282;p24"/>
            <p:cNvSpPr/>
            <p:nvPr/>
          </p:nvSpPr>
          <p:spPr>
            <a:xfrm>
              <a:off x="5108225" y="4086025"/>
              <a:ext cx="736150" cy="626775"/>
            </a:xfrm>
            <a:custGeom>
              <a:avLst/>
              <a:gdLst/>
              <a:ahLst/>
              <a:cxnLst/>
              <a:rect l="l" t="t" r="r" b="b"/>
              <a:pathLst>
                <a:path w="29446" h="25071" extrusionOk="0">
                  <a:moveTo>
                    <a:pt x="29425" y="1"/>
                  </a:moveTo>
                  <a:lnTo>
                    <a:pt x="1" y="16992"/>
                  </a:lnTo>
                  <a:lnTo>
                    <a:pt x="1" y="25070"/>
                  </a:lnTo>
                  <a:lnTo>
                    <a:pt x="29445" y="8079"/>
                  </a:lnTo>
                  <a:lnTo>
                    <a:pt x="29425" y="1"/>
                  </a:lnTo>
                  <a:close/>
                </a:path>
              </a:pathLst>
            </a:custGeom>
            <a:solidFill>
              <a:srgbClr val="7BBA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283;p24"/>
            <p:cNvSpPr/>
            <p:nvPr/>
          </p:nvSpPr>
          <p:spPr>
            <a:xfrm>
              <a:off x="4759750" y="2444925"/>
              <a:ext cx="703075" cy="407500"/>
            </a:xfrm>
            <a:custGeom>
              <a:avLst/>
              <a:gdLst/>
              <a:ahLst/>
              <a:cxnLst/>
              <a:rect l="l" t="t" r="r" b="b"/>
              <a:pathLst>
                <a:path w="28123" h="16300" extrusionOk="0">
                  <a:moveTo>
                    <a:pt x="14021" y="0"/>
                  </a:moveTo>
                  <a:lnTo>
                    <a:pt x="1" y="8140"/>
                  </a:lnTo>
                  <a:lnTo>
                    <a:pt x="14102" y="16300"/>
                  </a:lnTo>
                  <a:lnTo>
                    <a:pt x="28123" y="8140"/>
                  </a:lnTo>
                  <a:lnTo>
                    <a:pt x="14021" y="0"/>
                  </a:lnTo>
                  <a:close/>
                </a:path>
              </a:pathLst>
            </a:custGeom>
            <a:solidFill>
              <a:srgbClr val="A8D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284;p24"/>
            <p:cNvSpPr/>
            <p:nvPr/>
          </p:nvSpPr>
          <p:spPr>
            <a:xfrm>
              <a:off x="5110775" y="2648400"/>
              <a:ext cx="352050" cy="1626900"/>
            </a:xfrm>
            <a:custGeom>
              <a:avLst/>
              <a:gdLst/>
              <a:ahLst/>
              <a:cxnLst/>
              <a:rect l="l" t="t" r="r" b="b"/>
              <a:pathLst>
                <a:path w="14082" h="65076" extrusionOk="0">
                  <a:moveTo>
                    <a:pt x="14082" y="1"/>
                  </a:moveTo>
                  <a:lnTo>
                    <a:pt x="61" y="8161"/>
                  </a:lnTo>
                  <a:lnTo>
                    <a:pt x="0" y="65076"/>
                  </a:lnTo>
                  <a:lnTo>
                    <a:pt x="14021" y="56936"/>
                  </a:lnTo>
                  <a:lnTo>
                    <a:pt x="14082" y="1"/>
                  </a:lnTo>
                  <a:close/>
                </a:path>
              </a:pathLst>
            </a:custGeom>
            <a:solidFill>
              <a:srgbClr val="7BBA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285;p24"/>
            <p:cNvSpPr/>
            <p:nvPr/>
          </p:nvSpPr>
          <p:spPr>
            <a:xfrm>
              <a:off x="4758225" y="2648400"/>
              <a:ext cx="354100" cy="1626900"/>
            </a:xfrm>
            <a:custGeom>
              <a:avLst/>
              <a:gdLst/>
              <a:ahLst/>
              <a:cxnLst/>
              <a:rect l="l" t="t" r="r" b="b"/>
              <a:pathLst>
                <a:path w="14164" h="65076" extrusionOk="0">
                  <a:moveTo>
                    <a:pt x="62" y="1"/>
                  </a:moveTo>
                  <a:lnTo>
                    <a:pt x="1" y="56936"/>
                  </a:lnTo>
                  <a:lnTo>
                    <a:pt x="14102" y="65076"/>
                  </a:lnTo>
                  <a:lnTo>
                    <a:pt x="14163" y="8161"/>
                  </a:lnTo>
                  <a:lnTo>
                    <a:pt x="62" y="1"/>
                  </a:lnTo>
                  <a:close/>
                </a:path>
              </a:pathLst>
            </a:custGeom>
            <a:solidFill>
              <a:srgbClr val="6CA4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286;p24"/>
            <p:cNvSpPr/>
            <p:nvPr/>
          </p:nvSpPr>
          <p:spPr>
            <a:xfrm>
              <a:off x="5717150" y="4406525"/>
              <a:ext cx="1466650" cy="850100"/>
            </a:xfrm>
            <a:custGeom>
              <a:avLst/>
              <a:gdLst/>
              <a:ahLst/>
              <a:cxnLst/>
              <a:rect l="l" t="t" r="r" b="b"/>
              <a:pathLst>
                <a:path w="58666" h="34004" extrusionOk="0">
                  <a:moveTo>
                    <a:pt x="29425" y="1"/>
                  </a:moveTo>
                  <a:lnTo>
                    <a:pt x="1" y="16992"/>
                  </a:lnTo>
                  <a:lnTo>
                    <a:pt x="29242" y="34003"/>
                  </a:lnTo>
                  <a:lnTo>
                    <a:pt x="58666" y="16992"/>
                  </a:lnTo>
                  <a:lnTo>
                    <a:pt x="29425" y="1"/>
                  </a:lnTo>
                  <a:close/>
                </a:path>
              </a:pathLst>
            </a:custGeom>
            <a:solidFill>
              <a:srgbClr val="77B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287;p24"/>
            <p:cNvSpPr/>
            <p:nvPr/>
          </p:nvSpPr>
          <p:spPr>
            <a:xfrm>
              <a:off x="5717150" y="4831300"/>
              <a:ext cx="731050" cy="627275"/>
            </a:xfrm>
            <a:custGeom>
              <a:avLst/>
              <a:gdLst/>
              <a:ahLst/>
              <a:cxnLst/>
              <a:rect l="l" t="t" r="r" b="b"/>
              <a:pathLst>
                <a:path w="29242" h="25091" extrusionOk="0">
                  <a:moveTo>
                    <a:pt x="1" y="1"/>
                  </a:moveTo>
                  <a:lnTo>
                    <a:pt x="1" y="8099"/>
                  </a:lnTo>
                  <a:lnTo>
                    <a:pt x="29242" y="25090"/>
                  </a:lnTo>
                  <a:lnTo>
                    <a:pt x="29242" y="170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75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288;p24"/>
            <p:cNvSpPr/>
            <p:nvPr/>
          </p:nvSpPr>
          <p:spPr>
            <a:xfrm>
              <a:off x="6448175" y="4831300"/>
              <a:ext cx="736150" cy="627275"/>
            </a:xfrm>
            <a:custGeom>
              <a:avLst/>
              <a:gdLst/>
              <a:ahLst/>
              <a:cxnLst/>
              <a:rect l="l" t="t" r="r" b="b"/>
              <a:pathLst>
                <a:path w="29446" h="25091" extrusionOk="0">
                  <a:moveTo>
                    <a:pt x="29425" y="1"/>
                  </a:moveTo>
                  <a:lnTo>
                    <a:pt x="1" y="17012"/>
                  </a:lnTo>
                  <a:lnTo>
                    <a:pt x="1" y="25090"/>
                  </a:lnTo>
                  <a:lnTo>
                    <a:pt x="29445" y="8099"/>
                  </a:lnTo>
                  <a:lnTo>
                    <a:pt x="29425" y="1"/>
                  </a:lnTo>
                  <a:close/>
                </a:path>
              </a:pathLst>
            </a:custGeom>
            <a:solidFill>
              <a:srgbClr val="4589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289;p24"/>
            <p:cNvSpPr/>
            <p:nvPr/>
          </p:nvSpPr>
          <p:spPr>
            <a:xfrm>
              <a:off x="6099725" y="3190175"/>
              <a:ext cx="703050" cy="407525"/>
            </a:xfrm>
            <a:custGeom>
              <a:avLst/>
              <a:gdLst/>
              <a:ahLst/>
              <a:cxnLst/>
              <a:rect l="l" t="t" r="r" b="b"/>
              <a:pathLst>
                <a:path w="28122" h="16301" extrusionOk="0">
                  <a:moveTo>
                    <a:pt x="14020" y="1"/>
                  </a:moveTo>
                  <a:lnTo>
                    <a:pt x="0" y="8161"/>
                  </a:lnTo>
                  <a:lnTo>
                    <a:pt x="14102" y="16300"/>
                  </a:lnTo>
                  <a:lnTo>
                    <a:pt x="28122" y="8161"/>
                  </a:lnTo>
                  <a:lnTo>
                    <a:pt x="14020" y="1"/>
                  </a:lnTo>
                  <a:close/>
                </a:path>
              </a:pathLst>
            </a:custGeom>
            <a:solidFill>
              <a:srgbClr val="77B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290;p24"/>
            <p:cNvSpPr/>
            <p:nvPr/>
          </p:nvSpPr>
          <p:spPr>
            <a:xfrm>
              <a:off x="6450725" y="3394175"/>
              <a:ext cx="352050" cy="1626900"/>
            </a:xfrm>
            <a:custGeom>
              <a:avLst/>
              <a:gdLst/>
              <a:ahLst/>
              <a:cxnLst/>
              <a:rect l="l" t="t" r="r" b="b"/>
              <a:pathLst>
                <a:path w="14082" h="65076" extrusionOk="0">
                  <a:moveTo>
                    <a:pt x="14082" y="1"/>
                  </a:moveTo>
                  <a:lnTo>
                    <a:pt x="62" y="8140"/>
                  </a:lnTo>
                  <a:lnTo>
                    <a:pt x="1" y="65076"/>
                  </a:lnTo>
                  <a:lnTo>
                    <a:pt x="14021" y="56916"/>
                  </a:lnTo>
                  <a:lnTo>
                    <a:pt x="14082" y="1"/>
                  </a:lnTo>
                  <a:close/>
                </a:path>
              </a:pathLst>
            </a:custGeom>
            <a:solidFill>
              <a:srgbClr val="4589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291;p24"/>
            <p:cNvSpPr/>
            <p:nvPr/>
          </p:nvSpPr>
          <p:spPr>
            <a:xfrm>
              <a:off x="6098175" y="3394175"/>
              <a:ext cx="354100" cy="1626900"/>
            </a:xfrm>
            <a:custGeom>
              <a:avLst/>
              <a:gdLst/>
              <a:ahLst/>
              <a:cxnLst/>
              <a:rect l="l" t="t" r="r" b="b"/>
              <a:pathLst>
                <a:path w="14164" h="65076" extrusionOk="0">
                  <a:moveTo>
                    <a:pt x="62" y="1"/>
                  </a:moveTo>
                  <a:lnTo>
                    <a:pt x="1" y="56916"/>
                  </a:lnTo>
                  <a:lnTo>
                    <a:pt x="14103" y="65076"/>
                  </a:lnTo>
                  <a:lnTo>
                    <a:pt x="14164" y="8140"/>
                  </a:lnTo>
                  <a:lnTo>
                    <a:pt x="62" y="1"/>
                  </a:lnTo>
                  <a:close/>
                </a:path>
              </a:pathLst>
            </a:custGeom>
            <a:solidFill>
              <a:srgbClr val="3B75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292;p24"/>
            <p:cNvSpPr/>
            <p:nvPr/>
          </p:nvSpPr>
          <p:spPr>
            <a:xfrm>
              <a:off x="3103900" y="2929725"/>
              <a:ext cx="1467150" cy="849575"/>
            </a:xfrm>
            <a:custGeom>
              <a:avLst/>
              <a:gdLst/>
              <a:ahLst/>
              <a:cxnLst/>
              <a:rect l="l" t="t" r="r" b="b"/>
              <a:pathLst>
                <a:path w="58686" h="33983" extrusionOk="0">
                  <a:moveTo>
                    <a:pt x="29424" y="1"/>
                  </a:moveTo>
                  <a:lnTo>
                    <a:pt x="0" y="16992"/>
                  </a:lnTo>
                  <a:lnTo>
                    <a:pt x="29241" y="33983"/>
                  </a:lnTo>
                  <a:lnTo>
                    <a:pt x="58686" y="16992"/>
                  </a:lnTo>
                  <a:lnTo>
                    <a:pt x="29424" y="1"/>
                  </a:lnTo>
                  <a:close/>
                </a:path>
              </a:pathLst>
            </a:custGeom>
            <a:solidFill>
              <a:srgbClr val="D0F0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293;p24"/>
            <p:cNvSpPr/>
            <p:nvPr/>
          </p:nvSpPr>
          <p:spPr>
            <a:xfrm>
              <a:off x="3103900" y="3354500"/>
              <a:ext cx="731550" cy="626775"/>
            </a:xfrm>
            <a:custGeom>
              <a:avLst/>
              <a:gdLst/>
              <a:ahLst/>
              <a:cxnLst/>
              <a:rect l="l" t="t" r="r" b="b"/>
              <a:pathLst>
                <a:path w="29262" h="25071" extrusionOk="0">
                  <a:moveTo>
                    <a:pt x="0" y="1"/>
                  </a:moveTo>
                  <a:lnTo>
                    <a:pt x="21" y="8079"/>
                  </a:lnTo>
                  <a:lnTo>
                    <a:pt x="29261" y="25070"/>
                  </a:lnTo>
                  <a:lnTo>
                    <a:pt x="29261" y="25070"/>
                  </a:lnTo>
                  <a:lnTo>
                    <a:pt x="29241" y="1699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96BE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294;p24"/>
            <p:cNvSpPr/>
            <p:nvPr/>
          </p:nvSpPr>
          <p:spPr>
            <a:xfrm>
              <a:off x="3834925" y="3354500"/>
              <a:ext cx="736125" cy="626775"/>
            </a:xfrm>
            <a:custGeom>
              <a:avLst/>
              <a:gdLst/>
              <a:ahLst/>
              <a:cxnLst/>
              <a:rect l="l" t="t" r="r" b="b"/>
              <a:pathLst>
                <a:path w="29445" h="25071" extrusionOk="0">
                  <a:moveTo>
                    <a:pt x="29445" y="1"/>
                  </a:moveTo>
                  <a:lnTo>
                    <a:pt x="0" y="16992"/>
                  </a:lnTo>
                  <a:lnTo>
                    <a:pt x="20" y="25070"/>
                  </a:lnTo>
                  <a:lnTo>
                    <a:pt x="29445" y="8079"/>
                  </a:lnTo>
                  <a:lnTo>
                    <a:pt x="29445" y="1"/>
                  </a:lnTo>
                  <a:close/>
                </a:path>
              </a:pathLst>
            </a:custGeom>
            <a:solidFill>
              <a:srgbClr val="A3C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295;p24"/>
            <p:cNvSpPr/>
            <p:nvPr/>
          </p:nvSpPr>
          <p:spPr>
            <a:xfrm>
              <a:off x="3486450" y="1713375"/>
              <a:ext cx="703575" cy="407525"/>
            </a:xfrm>
            <a:custGeom>
              <a:avLst/>
              <a:gdLst/>
              <a:ahLst/>
              <a:cxnLst/>
              <a:rect l="l" t="t" r="r" b="b"/>
              <a:pathLst>
                <a:path w="28143" h="16301" extrusionOk="0">
                  <a:moveTo>
                    <a:pt x="14020" y="1"/>
                  </a:moveTo>
                  <a:lnTo>
                    <a:pt x="0" y="8140"/>
                  </a:lnTo>
                  <a:lnTo>
                    <a:pt x="14102" y="16300"/>
                  </a:lnTo>
                  <a:lnTo>
                    <a:pt x="28142" y="8140"/>
                  </a:lnTo>
                  <a:lnTo>
                    <a:pt x="14020" y="1"/>
                  </a:lnTo>
                  <a:close/>
                </a:path>
              </a:pathLst>
            </a:custGeom>
            <a:solidFill>
              <a:srgbClr val="D0F0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296;p24"/>
            <p:cNvSpPr/>
            <p:nvPr/>
          </p:nvSpPr>
          <p:spPr>
            <a:xfrm>
              <a:off x="3837975" y="1916875"/>
              <a:ext cx="352050" cy="1626900"/>
            </a:xfrm>
            <a:custGeom>
              <a:avLst/>
              <a:gdLst/>
              <a:ahLst/>
              <a:cxnLst/>
              <a:rect l="l" t="t" r="r" b="b"/>
              <a:pathLst>
                <a:path w="14082" h="65076" extrusionOk="0">
                  <a:moveTo>
                    <a:pt x="14081" y="0"/>
                  </a:moveTo>
                  <a:lnTo>
                    <a:pt x="41" y="8160"/>
                  </a:lnTo>
                  <a:lnTo>
                    <a:pt x="0" y="65075"/>
                  </a:lnTo>
                  <a:lnTo>
                    <a:pt x="14020" y="56936"/>
                  </a:lnTo>
                  <a:lnTo>
                    <a:pt x="14081" y="0"/>
                  </a:lnTo>
                  <a:close/>
                </a:path>
              </a:pathLst>
            </a:custGeom>
            <a:solidFill>
              <a:srgbClr val="A3C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297;p24"/>
            <p:cNvSpPr/>
            <p:nvPr/>
          </p:nvSpPr>
          <p:spPr>
            <a:xfrm>
              <a:off x="3484925" y="1916875"/>
              <a:ext cx="354075" cy="1626900"/>
            </a:xfrm>
            <a:custGeom>
              <a:avLst/>
              <a:gdLst/>
              <a:ahLst/>
              <a:cxnLst/>
              <a:rect l="l" t="t" r="r" b="b"/>
              <a:pathLst>
                <a:path w="14163" h="65076" extrusionOk="0">
                  <a:moveTo>
                    <a:pt x="61" y="0"/>
                  </a:moveTo>
                  <a:lnTo>
                    <a:pt x="0" y="56936"/>
                  </a:lnTo>
                  <a:lnTo>
                    <a:pt x="14122" y="65075"/>
                  </a:lnTo>
                  <a:lnTo>
                    <a:pt x="14163" y="816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96BE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729451" y="2879583"/>
            <a:ext cx="5673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3B7577"/>
                </a:solidFill>
              </a:rPr>
              <a:t>4.1 შესასყიდი საწოლების რაოდენობის განსაზღვრა</a:t>
            </a:r>
            <a:endParaRPr lang="en-US" dirty="0">
              <a:solidFill>
                <a:srgbClr val="3B7577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1341784" y="3501664"/>
            <a:ext cx="6933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3B7577"/>
                </a:solidFill>
              </a:rPr>
              <a:t>4.2 პერსონალის მომსახურების საჭირო მოცულობის განსაზღვრა</a:t>
            </a:r>
            <a:endParaRPr lang="en-US" dirty="0">
              <a:solidFill>
                <a:srgbClr val="3B7577"/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4903078" y="4117091"/>
            <a:ext cx="4472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>
                <a:solidFill>
                  <a:srgbClr val="3B7577"/>
                </a:solidFill>
              </a:rPr>
              <a:t>4.3 მონოპოლიზაციის </a:t>
            </a:r>
            <a:r>
              <a:rPr lang="ka-GE" dirty="0">
                <a:solidFill>
                  <a:srgbClr val="3B7577"/>
                </a:solidFill>
              </a:rPr>
              <a:t>რისკის </a:t>
            </a:r>
            <a:r>
              <a:rPr lang="ka-GE" dirty="0" smtClean="0">
                <a:solidFill>
                  <a:srgbClr val="3B7577"/>
                </a:solidFill>
              </a:rPr>
              <a:t>შემცირება</a:t>
            </a:r>
            <a:endParaRPr lang="ka-GE" dirty="0">
              <a:solidFill>
                <a:srgbClr val="3B7577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29527" y="1475406"/>
            <a:ext cx="4552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b="1" dirty="0" smtClean="0">
                <a:solidFill>
                  <a:srgbClr val="3B757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სტრატეგიული სელექცია</a:t>
            </a:r>
            <a:endParaRPr lang="en-US" sz="2400" b="1" dirty="0">
              <a:solidFill>
                <a:srgbClr val="3B757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9" name="Google Shape;9212;p48"/>
          <p:cNvSpPr/>
          <p:nvPr/>
        </p:nvSpPr>
        <p:spPr>
          <a:xfrm>
            <a:off x="7485419" y="968631"/>
            <a:ext cx="591182" cy="536425"/>
          </a:xfrm>
          <a:custGeom>
            <a:avLst/>
            <a:gdLst/>
            <a:ahLst/>
            <a:cxnLst/>
            <a:rect l="l" t="t" r="r" b="b"/>
            <a:pathLst>
              <a:path w="11574" h="10502" extrusionOk="0">
                <a:moveTo>
                  <a:pt x="4370" y="1560"/>
                </a:moveTo>
                <a:lnTo>
                  <a:pt x="4287" y="2668"/>
                </a:lnTo>
                <a:cubicBezTo>
                  <a:pt x="4287" y="2692"/>
                  <a:pt x="4251" y="2703"/>
                  <a:pt x="4227" y="2703"/>
                </a:cubicBezTo>
                <a:lnTo>
                  <a:pt x="3525" y="2703"/>
                </a:lnTo>
                <a:cubicBezTo>
                  <a:pt x="3489" y="2703"/>
                  <a:pt x="3465" y="2680"/>
                  <a:pt x="3465" y="2668"/>
                </a:cubicBezTo>
                <a:lnTo>
                  <a:pt x="3358" y="1560"/>
                </a:lnTo>
                <a:close/>
                <a:moveTo>
                  <a:pt x="1084" y="3442"/>
                </a:moveTo>
                <a:cubicBezTo>
                  <a:pt x="2048" y="3525"/>
                  <a:pt x="2858" y="4335"/>
                  <a:pt x="2941" y="5311"/>
                </a:cubicBezTo>
                <a:lnTo>
                  <a:pt x="1084" y="5311"/>
                </a:lnTo>
                <a:lnTo>
                  <a:pt x="1084" y="3442"/>
                </a:lnTo>
                <a:close/>
                <a:moveTo>
                  <a:pt x="3989" y="5656"/>
                </a:moveTo>
                <a:lnTo>
                  <a:pt x="3989" y="8264"/>
                </a:lnTo>
                <a:lnTo>
                  <a:pt x="1072" y="8264"/>
                </a:lnTo>
                <a:lnTo>
                  <a:pt x="1072" y="5656"/>
                </a:lnTo>
                <a:close/>
                <a:moveTo>
                  <a:pt x="2370" y="8585"/>
                </a:moveTo>
                <a:lnTo>
                  <a:pt x="2370" y="10192"/>
                </a:lnTo>
                <a:lnTo>
                  <a:pt x="2191" y="10192"/>
                </a:lnTo>
                <a:lnTo>
                  <a:pt x="2191" y="8585"/>
                </a:lnTo>
                <a:close/>
                <a:moveTo>
                  <a:pt x="11026" y="4311"/>
                </a:moveTo>
                <a:cubicBezTo>
                  <a:pt x="11133" y="4311"/>
                  <a:pt x="11216" y="4406"/>
                  <a:pt x="11216" y="4513"/>
                </a:cubicBezTo>
                <a:lnTo>
                  <a:pt x="11240" y="10192"/>
                </a:lnTo>
                <a:lnTo>
                  <a:pt x="10835" y="10192"/>
                </a:lnTo>
                <a:lnTo>
                  <a:pt x="10835" y="4513"/>
                </a:lnTo>
                <a:cubicBezTo>
                  <a:pt x="10835" y="4406"/>
                  <a:pt x="10919" y="4311"/>
                  <a:pt x="11026" y="4311"/>
                </a:cubicBezTo>
                <a:close/>
                <a:moveTo>
                  <a:pt x="2334" y="1"/>
                </a:moveTo>
                <a:cubicBezTo>
                  <a:pt x="2072" y="1"/>
                  <a:pt x="1858" y="227"/>
                  <a:pt x="1858" y="477"/>
                </a:cubicBezTo>
                <a:lnTo>
                  <a:pt x="1858" y="3263"/>
                </a:lnTo>
                <a:cubicBezTo>
                  <a:pt x="1620" y="3156"/>
                  <a:pt x="1358" y="3096"/>
                  <a:pt x="1084" y="3084"/>
                </a:cubicBezTo>
                <a:lnTo>
                  <a:pt x="1084" y="1370"/>
                </a:lnTo>
                <a:cubicBezTo>
                  <a:pt x="1084" y="1072"/>
                  <a:pt x="846" y="834"/>
                  <a:pt x="548" y="834"/>
                </a:cubicBezTo>
                <a:cubicBezTo>
                  <a:pt x="251" y="834"/>
                  <a:pt x="12" y="1072"/>
                  <a:pt x="12" y="1370"/>
                </a:cubicBezTo>
                <a:lnTo>
                  <a:pt x="12" y="4954"/>
                </a:lnTo>
                <a:cubicBezTo>
                  <a:pt x="12" y="5049"/>
                  <a:pt x="84" y="5120"/>
                  <a:pt x="179" y="5120"/>
                </a:cubicBezTo>
                <a:cubicBezTo>
                  <a:pt x="262" y="5120"/>
                  <a:pt x="346" y="5049"/>
                  <a:pt x="346" y="4954"/>
                </a:cubicBezTo>
                <a:lnTo>
                  <a:pt x="346" y="1370"/>
                </a:lnTo>
                <a:cubicBezTo>
                  <a:pt x="346" y="1263"/>
                  <a:pt x="429" y="1179"/>
                  <a:pt x="536" y="1179"/>
                </a:cubicBezTo>
                <a:cubicBezTo>
                  <a:pt x="643" y="1179"/>
                  <a:pt x="727" y="1263"/>
                  <a:pt x="727" y="1370"/>
                </a:cubicBezTo>
                <a:lnTo>
                  <a:pt x="727" y="10133"/>
                </a:lnTo>
                <a:lnTo>
                  <a:pt x="322" y="10133"/>
                </a:lnTo>
                <a:lnTo>
                  <a:pt x="322" y="5775"/>
                </a:lnTo>
                <a:cubicBezTo>
                  <a:pt x="322" y="5680"/>
                  <a:pt x="251" y="5609"/>
                  <a:pt x="167" y="5609"/>
                </a:cubicBezTo>
                <a:cubicBezTo>
                  <a:pt x="72" y="5609"/>
                  <a:pt x="0" y="5680"/>
                  <a:pt x="0" y="5775"/>
                </a:cubicBezTo>
                <a:lnTo>
                  <a:pt x="0" y="10300"/>
                </a:lnTo>
                <a:cubicBezTo>
                  <a:pt x="0" y="10383"/>
                  <a:pt x="72" y="10466"/>
                  <a:pt x="167" y="10466"/>
                </a:cubicBezTo>
                <a:lnTo>
                  <a:pt x="893" y="10466"/>
                </a:lnTo>
                <a:cubicBezTo>
                  <a:pt x="977" y="10466"/>
                  <a:pt x="1060" y="10383"/>
                  <a:pt x="1060" y="10300"/>
                </a:cubicBezTo>
                <a:lnTo>
                  <a:pt x="1060" y="8537"/>
                </a:lnTo>
                <a:lnTo>
                  <a:pt x="1834" y="8537"/>
                </a:lnTo>
                <a:lnTo>
                  <a:pt x="1834" y="10300"/>
                </a:lnTo>
                <a:cubicBezTo>
                  <a:pt x="1834" y="10383"/>
                  <a:pt x="1905" y="10466"/>
                  <a:pt x="1989" y="10466"/>
                </a:cubicBezTo>
                <a:lnTo>
                  <a:pt x="2513" y="10466"/>
                </a:lnTo>
                <a:cubicBezTo>
                  <a:pt x="2596" y="10466"/>
                  <a:pt x="2679" y="10383"/>
                  <a:pt x="2679" y="10300"/>
                </a:cubicBezTo>
                <a:lnTo>
                  <a:pt x="2679" y="8537"/>
                </a:lnTo>
                <a:lnTo>
                  <a:pt x="3965" y="8537"/>
                </a:lnTo>
                <a:lnTo>
                  <a:pt x="3965" y="8954"/>
                </a:lnTo>
                <a:cubicBezTo>
                  <a:pt x="3965" y="9049"/>
                  <a:pt x="4049" y="9121"/>
                  <a:pt x="4132" y="9121"/>
                </a:cubicBezTo>
                <a:lnTo>
                  <a:pt x="7299" y="9121"/>
                </a:lnTo>
                <a:cubicBezTo>
                  <a:pt x="7394" y="9121"/>
                  <a:pt x="7466" y="9049"/>
                  <a:pt x="7466" y="8954"/>
                </a:cubicBezTo>
                <a:cubicBezTo>
                  <a:pt x="7466" y="8871"/>
                  <a:pt x="7394" y="8799"/>
                  <a:pt x="7299" y="8799"/>
                </a:cubicBezTo>
                <a:lnTo>
                  <a:pt x="4311" y="8799"/>
                </a:lnTo>
                <a:lnTo>
                  <a:pt x="4311" y="5168"/>
                </a:lnTo>
                <a:lnTo>
                  <a:pt x="10490" y="5168"/>
                </a:lnTo>
                <a:lnTo>
                  <a:pt x="10490" y="8835"/>
                </a:lnTo>
                <a:lnTo>
                  <a:pt x="8109" y="8835"/>
                </a:lnTo>
                <a:cubicBezTo>
                  <a:pt x="8025" y="8835"/>
                  <a:pt x="7942" y="8918"/>
                  <a:pt x="7942" y="9002"/>
                </a:cubicBezTo>
                <a:cubicBezTo>
                  <a:pt x="7942" y="9097"/>
                  <a:pt x="8025" y="9168"/>
                  <a:pt x="8109" y="9168"/>
                </a:cubicBezTo>
                <a:lnTo>
                  <a:pt x="10490" y="9168"/>
                </a:lnTo>
                <a:lnTo>
                  <a:pt x="10490" y="10347"/>
                </a:lnTo>
                <a:cubicBezTo>
                  <a:pt x="10490" y="10431"/>
                  <a:pt x="10561" y="10502"/>
                  <a:pt x="10657" y="10502"/>
                </a:cubicBezTo>
                <a:lnTo>
                  <a:pt x="11383" y="10502"/>
                </a:lnTo>
                <a:cubicBezTo>
                  <a:pt x="11466" y="10502"/>
                  <a:pt x="11550" y="10431"/>
                  <a:pt x="11550" y="10347"/>
                </a:cubicBezTo>
                <a:lnTo>
                  <a:pt x="11550" y="4477"/>
                </a:lnTo>
                <a:cubicBezTo>
                  <a:pt x="11573" y="4192"/>
                  <a:pt x="11323" y="3954"/>
                  <a:pt x="11026" y="3954"/>
                </a:cubicBezTo>
                <a:cubicBezTo>
                  <a:pt x="10728" y="3954"/>
                  <a:pt x="10490" y="4192"/>
                  <a:pt x="10490" y="4489"/>
                </a:cubicBezTo>
                <a:lnTo>
                  <a:pt x="10490" y="4823"/>
                </a:lnTo>
                <a:lnTo>
                  <a:pt x="4156" y="4823"/>
                </a:lnTo>
                <a:cubicBezTo>
                  <a:pt x="4061" y="4823"/>
                  <a:pt x="3989" y="4894"/>
                  <a:pt x="3989" y="4989"/>
                </a:cubicBezTo>
                <a:lnTo>
                  <a:pt x="3989" y="5311"/>
                </a:lnTo>
                <a:lnTo>
                  <a:pt x="3275" y="5311"/>
                </a:lnTo>
                <a:cubicBezTo>
                  <a:pt x="3227" y="4787"/>
                  <a:pt x="3025" y="4311"/>
                  <a:pt x="2703" y="3930"/>
                </a:cubicBezTo>
                <a:lnTo>
                  <a:pt x="2703" y="882"/>
                </a:lnTo>
                <a:lnTo>
                  <a:pt x="3715" y="882"/>
                </a:lnTo>
                <a:lnTo>
                  <a:pt x="3715" y="1203"/>
                </a:lnTo>
                <a:lnTo>
                  <a:pt x="3203" y="1203"/>
                </a:lnTo>
                <a:cubicBezTo>
                  <a:pt x="3096" y="1203"/>
                  <a:pt x="3025" y="1298"/>
                  <a:pt x="3037" y="1394"/>
                </a:cubicBezTo>
                <a:lnTo>
                  <a:pt x="3156" y="2680"/>
                </a:lnTo>
                <a:cubicBezTo>
                  <a:pt x="3168" y="2882"/>
                  <a:pt x="3346" y="3037"/>
                  <a:pt x="3537" y="3037"/>
                </a:cubicBezTo>
                <a:lnTo>
                  <a:pt x="3715" y="3037"/>
                </a:lnTo>
                <a:lnTo>
                  <a:pt x="3715" y="3989"/>
                </a:lnTo>
                <a:cubicBezTo>
                  <a:pt x="3715" y="4073"/>
                  <a:pt x="3799" y="4156"/>
                  <a:pt x="3882" y="4156"/>
                </a:cubicBezTo>
                <a:cubicBezTo>
                  <a:pt x="3977" y="4156"/>
                  <a:pt x="4049" y="4073"/>
                  <a:pt x="4049" y="3989"/>
                </a:cubicBezTo>
                <a:lnTo>
                  <a:pt x="4049" y="3037"/>
                </a:lnTo>
                <a:lnTo>
                  <a:pt x="4227" y="3037"/>
                </a:lnTo>
                <a:cubicBezTo>
                  <a:pt x="4430" y="3037"/>
                  <a:pt x="4596" y="2882"/>
                  <a:pt x="4608" y="2680"/>
                </a:cubicBezTo>
                <a:lnTo>
                  <a:pt x="4727" y="1394"/>
                </a:lnTo>
                <a:cubicBezTo>
                  <a:pt x="4727" y="1358"/>
                  <a:pt x="4715" y="1310"/>
                  <a:pt x="4692" y="1263"/>
                </a:cubicBezTo>
                <a:cubicBezTo>
                  <a:pt x="4656" y="1239"/>
                  <a:pt x="4608" y="1203"/>
                  <a:pt x="4572" y="1203"/>
                </a:cubicBezTo>
                <a:lnTo>
                  <a:pt x="4049" y="1203"/>
                </a:lnTo>
                <a:lnTo>
                  <a:pt x="4049" y="882"/>
                </a:lnTo>
                <a:lnTo>
                  <a:pt x="4394" y="882"/>
                </a:lnTo>
                <a:cubicBezTo>
                  <a:pt x="4632" y="882"/>
                  <a:pt x="4823" y="679"/>
                  <a:pt x="4823" y="441"/>
                </a:cubicBezTo>
                <a:cubicBezTo>
                  <a:pt x="4823" y="203"/>
                  <a:pt x="4632" y="13"/>
                  <a:pt x="4394" y="13"/>
                </a:cubicBezTo>
                <a:lnTo>
                  <a:pt x="3632" y="13"/>
                </a:lnTo>
                <a:cubicBezTo>
                  <a:pt x="3537" y="13"/>
                  <a:pt x="3465" y="84"/>
                  <a:pt x="3465" y="179"/>
                </a:cubicBezTo>
                <a:cubicBezTo>
                  <a:pt x="3465" y="263"/>
                  <a:pt x="3537" y="346"/>
                  <a:pt x="3632" y="346"/>
                </a:cubicBezTo>
                <a:lnTo>
                  <a:pt x="4394" y="346"/>
                </a:lnTo>
                <a:cubicBezTo>
                  <a:pt x="4430" y="346"/>
                  <a:pt x="4477" y="382"/>
                  <a:pt x="4477" y="429"/>
                </a:cubicBezTo>
                <a:cubicBezTo>
                  <a:pt x="4477" y="477"/>
                  <a:pt x="4430" y="525"/>
                  <a:pt x="4394" y="525"/>
                </a:cubicBezTo>
                <a:lnTo>
                  <a:pt x="2525" y="525"/>
                </a:lnTo>
                <a:cubicBezTo>
                  <a:pt x="2441" y="525"/>
                  <a:pt x="2370" y="596"/>
                  <a:pt x="2370" y="679"/>
                </a:cubicBezTo>
                <a:lnTo>
                  <a:pt x="2370" y="3573"/>
                </a:lnTo>
                <a:cubicBezTo>
                  <a:pt x="2334" y="3561"/>
                  <a:pt x="2191" y="3442"/>
                  <a:pt x="2191" y="3442"/>
                </a:cubicBezTo>
                <a:lnTo>
                  <a:pt x="2191" y="477"/>
                </a:lnTo>
                <a:cubicBezTo>
                  <a:pt x="2191" y="406"/>
                  <a:pt x="2251" y="322"/>
                  <a:pt x="2334" y="322"/>
                </a:cubicBezTo>
                <a:lnTo>
                  <a:pt x="2870" y="322"/>
                </a:lnTo>
                <a:cubicBezTo>
                  <a:pt x="2965" y="322"/>
                  <a:pt x="3037" y="251"/>
                  <a:pt x="3037" y="167"/>
                </a:cubicBezTo>
                <a:cubicBezTo>
                  <a:pt x="3037" y="72"/>
                  <a:pt x="2965" y="1"/>
                  <a:pt x="2870" y="1"/>
                </a:cubicBezTo>
                <a:close/>
              </a:path>
            </a:pathLst>
          </a:custGeom>
          <a:solidFill>
            <a:srgbClr val="E2971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0" name="Google Shape;9448;p48"/>
          <p:cNvGrpSpPr/>
          <p:nvPr/>
        </p:nvGrpSpPr>
        <p:grpSpPr>
          <a:xfrm>
            <a:off x="9427207" y="2036651"/>
            <a:ext cx="706725" cy="705257"/>
            <a:chOff x="5756399" y="2434456"/>
            <a:chExt cx="367925" cy="367161"/>
          </a:xfrm>
          <a:solidFill>
            <a:srgbClr val="E29710"/>
          </a:solidFill>
        </p:grpSpPr>
        <p:sp>
          <p:nvSpPr>
            <p:cNvPr id="191" name="Google Shape;9449;p48"/>
            <p:cNvSpPr/>
            <p:nvPr/>
          </p:nvSpPr>
          <p:spPr>
            <a:xfrm>
              <a:off x="5864865" y="2563023"/>
              <a:ext cx="39882" cy="68297"/>
            </a:xfrm>
            <a:custGeom>
              <a:avLst/>
              <a:gdLst/>
              <a:ahLst/>
              <a:cxnLst/>
              <a:rect l="l" t="t" r="r" b="b"/>
              <a:pathLst>
                <a:path w="1252" h="2144" extrusionOk="0">
                  <a:moveTo>
                    <a:pt x="918" y="334"/>
                  </a:moveTo>
                  <a:lnTo>
                    <a:pt x="918" y="1822"/>
                  </a:lnTo>
                  <a:lnTo>
                    <a:pt x="334" y="1822"/>
                  </a:lnTo>
                  <a:lnTo>
                    <a:pt x="334" y="334"/>
                  </a:lnTo>
                  <a:close/>
                  <a:moveTo>
                    <a:pt x="168" y="1"/>
                  </a:moveTo>
                  <a:cubicBezTo>
                    <a:pt x="84" y="1"/>
                    <a:pt x="1" y="72"/>
                    <a:pt x="1" y="167"/>
                  </a:cubicBezTo>
                  <a:lnTo>
                    <a:pt x="1" y="1977"/>
                  </a:lnTo>
                  <a:cubicBezTo>
                    <a:pt x="1" y="2072"/>
                    <a:pt x="84" y="2144"/>
                    <a:pt x="168" y="2144"/>
                  </a:cubicBezTo>
                  <a:lnTo>
                    <a:pt x="1096" y="2144"/>
                  </a:lnTo>
                  <a:cubicBezTo>
                    <a:pt x="1180" y="2144"/>
                    <a:pt x="1251" y="2072"/>
                    <a:pt x="1251" y="1977"/>
                  </a:cubicBezTo>
                  <a:lnTo>
                    <a:pt x="1251" y="167"/>
                  </a:lnTo>
                  <a:cubicBezTo>
                    <a:pt x="1251" y="72"/>
                    <a:pt x="1180" y="1"/>
                    <a:pt x="10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450;p48"/>
            <p:cNvSpPr/>
            <p:nvPr/>
          </p:nvSpPr>
          <p:spPr>
            <a:xfrm>
              <a:off x="5920261" y="2563023"/>
              <a:ext cx="40233" cy="68297"/>
            </a:xfrm>
            <a:custGeom>
              <a:avLst/>
              <a:gdLst/>
              <a:ahLst/>
              <a:cxnLst/>
              <a:rect l="l" t="t" r="r" b="b"/>
              <a:pathLst>
                <a:path w="1263" h="2144" extrusionOk="0">
                  <a:moveTo>
                    <a:pt x="929" y="334"/>
                  </a:moveTo>
                  <a:lnTo>
                    <a:pt x="929" y="1822"/>
                  </a:lnTo>
                  <a:lnTo>
                    <a:pt x="346" y="1822"/>
                  </a:lnTo>
                  <a:lnTo>
                    <a:pt x="346" y="334"/>
                  </a:lnTo>
                  <a:close/>
                  <a:moveTo>
                    <a:pt x="167" y="1"/>
                  </a:moveTo>
                  <a:cubicBezTo>
                    <a:pt x="84" y="1"/>
                    <a:pt x="12" y="72"/>
                    <a:pt x="12" y="167"/>
                  </a:cubicBezTo>
                  <a:lnTo>
                    <a:pt x="12" y="1977"/>
                  </a:lnTo>
                  <a:cubicBezTo>
                    <a:pt x="0" y="2072"/>
                    <a:pt x="84" y="2144"/>
                    <a:pt x="167" y="2144"/>
                  </a:cubicBezTo>
                  <a:lnTo>
                    <a:pt x="1096" y="2144"/>
                  </a:lnTo>
                  <a:cubicBezTo>
                    <a:pt x="1179" y="2144"/>
                    <a:pt x="1262" y="2072"/>
                    <a:pt x="1262" y="1977"/>
                  </a:cubicBezTo>
                  <a:lnTo>
                    <a:pt x="1262" y="167"/>
                  </a:lnTo>
                  <a:cubicBezTo>
                    <a:pt x="1262" y="72"/>
                    <a:pt x="1179" y="1"/>
                    <a:pt x="10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451;p48"/>
            <p:cNvSpPr/>
            <p:nvPr/>
          </p:nvSpPr>
          <p:spPr>
            <a:xfrm>
              <a:off x="5790165" y="2646451"/>
              <a:ext cx="39851" cy="68329"/>
            </a:xfrm>
            <a:custGeom>
              <a:avLst/>
              <a:gdLst/>
              <a:ahLst/>
              <a:cxnLst/>
              <a:rect l="l" t="t" r="r" b="b"/>
              <a:pathLst>
                <a:path w="1251" h="2145" extrusionOk="0">
                  <a:moveTo>
                    <a:pt x="917" y="334"/>
                  </a:moveTo>
                  <a:lnTo>
                    <a:pt x="917" y="1823"/>
                  </a:lnTo>
                  <a:lnTo>
                    <a:pt x="346" y="1823"/>
                  </a:lnTo>
                  <a:lnTo>
                    <a:pt x="346" y="334"/>
                  </a:lnTo>
                  <a:close/>
                  <a:moveTo>
                    <a:pt x="167" y="1"/>
                  </a:moveTo>
                  <a:cubicBezTo>
                    <a:pt x="72" y="1"/>
                    <a:pt x="0" y="72"/>
                    <a:pt x="0" y="168"/>
                  </a:cubicBezTo>
                  <a:lnTo>
                    <a:pt x="0" y="1977"/>
                  </a:lnTo>
                  <a:cubicBezTo>
                    <a:pt x="0" y="2073"/>
                    <a:pt x="72" y="2144"/>
                    <a:pt x="167" y="2144"/>
                  </a:cubicBezTo>
                  <a:lnTo>
                    <a:pt x="1084" y="2144"/>
                  </a:lnTo>
                  <a:cubicBezTo>
                    <a:pt x="1179" y="2144"/>
                    <a:pt x="1251" y="2073"/>
                    <a:pt x="1251" y="1977"/>
                  </a:cubicBezTo>
                  <a:lnTo>
                    <a:pt x="1251" y="168"/>
                  </a:lnTo>
                  <a:cubicBezTo>
                    <a:pt x="1251" y="72"/>
                    <a:pt x="1179" y="1"/>
                    <a:pt x="108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452;p48"/>
            <p:cNvSpPr/>
            <p:nvPr/>
          </p:nvSpPr>
          <p:spPr>
            <a:xfrm>
              <a:off x="6050707" y="2646451"/>
              <a:ext cx="39882" cy="68329"/>
            </a:xfrm>
            <a:custGeom>
              <a:avLst/>
              <a:gdLst/>
              <a:ahLst/>
              <a:cxnLst/>
              <a:rect l="l" t="t" r="r" b="b"/>
              <a:pathLst>
                <a:path w="1252" h="2145" extrusionOk="0">
                  <a:moveTo>
                    <a:pt x="930" y="334"/>
                  </a:moveTo>
                  <a:lnTo>
                    <a:pt x="930" y="1823"/>
                  </a:lnTo>
                  <a:lnTo>
                    <a:pt x="346" y="1823"/>
                  </a:lnTo>
                  <a:lnTo>
                    <a:pt x="346" y="334"/>
                  </a:lnTo>
                  <a:close/>
                  <a:moveTo>
                    <a:pt x="168" y="1"/>
                  </a:moveTo>
                  <a:cubicBezTo>
                    <a:pt x="84" y="1"/>
                    <a:pt x="1" y="72"/>
                    <a:pt x="1" y="168"/>
                  </a:cubicBezTo>
                  <a:lnTo>
                    <a:pt x="1" y="1977"/>
                  </a:lnTo>
                  <a:cubicBezTo>
                    <a:pt x="1" y="2073"/>
                    <a:pt x="72" y="2144"/>
                    <a:pt x="168" y="2144"/>
                  </a:cubicBezTo>
                  <a:lnTo>
                    <a:pt x="1096" y="2144"/>
                  </a:lnTo>
                  <a:cubicBezTo>
                    <a:pt x="1180" y="2144"/>
                    <a:pt x="1251" y="2073"/>
                    <a:pt x="1251" y="1977"/>
                  </a:cubicBezTo>
                  <a:lnTo>
                    <a:pt x="1251" y="168"/>
                  </a:lnTo>
                  <a:cubicBezTo>
                    <a:pt x="1251" y="72"/>
                    <a:pt x="1180" y="1"/>
                    <a:pt x="10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453;p48"/>
            <p:cNvSpPr/>
            <p:nvPr/>
          </p:nvSpPr>
          <p:spPr>
            <a:xfrm>
              <a:off x="5976007" y="2563023"/>
              <a:ext cx="39851" cy="68297"/>
            </a:xfrm>
            <a:custGeom>
              <a:avLst/>
              <a:gdLst/>
              <a:ahLst/>
              <a:cxnLst/>
              <a:rect l="l" t="t" r="r" b="b"/>
              <a:pathLst>
                <a:path w="1251" h="2144" extrusionOk="0">
                  <a:moveTo>
                    <a:pt x="917" y="334"/>
                  </a:moveTo>
                  <a:lnTo>
                    <a:pt x="917" y="1822"/>
                  </a:lnTo>
                  <a:lnTo>
                    <a:pt x="334" y="1822"/>
                  </a:lnTo>
                  <a:lnTo>
                    <a:pt x="334" y="334"/>
                  </a:lnTo>
                  <a:close/>
                  <a:moveTo>
                    <a:pt x="167" y="1"/>
                  </a:moveTo>
                  <a:cubicBezTo>
                    <a:pt x="72" y="1"/>
                    <a:pt x="0" y="72"/>
                    <a:pt x="0" y="167"/>
                  </a:cubicBezTo>
                  <a:lnTo>
                    <a:pt x="0" y="1977"/>
                  </a:lnTo>
                  <a:cubicBezTo>
                    <a:pt x="0" y="2072"/>
                    <a:pt x="72" y="2144"/>
                    <a:pt x="167" y="2144"/>
                  </a:cubicBezTo>
                  <a:lnTo>
                    <a:pt x="1084" y="2144"/>
                  </a:lnTo>
                  <a:cubicBezTo>
                    <a:pt x="1179" y="2144"/>
                    <a:pt x="1251" y="2072"/>
                    <a:pt x="1251" y="1977"/>
                  </a:cubicBezTo>
                  <a:lnTo>
                    <a:pt x="1251" y="167"/>
                  </a:lnTo>
                  <a:cubicBezTo>
                    <a:pt x="1251" y="72"/>
                    <a:pt x="1179" y="1"/>
                    <a:pt x="108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454;p48"/>
            <p:cNvSpPr/>
            <p:nvPr/>
          </p:nvSpPr>
          <p:spPr>
            <a:xfrm>
              <a:off x="5919114" y="2453027"/>
              <a:ext cx="42877" cy="43673"/>
            </a:xfrm>
            <a:custGeom>
              <a:avLst/>
              <a:gdLst/>
              <a:ahLst/>
              <a:cxnLst/>
              <a:rect l="l" t="t" r="r" b="b"/>
              <a:pathLst>
                <a:path w="1346" h="1371" extrusionOk="0">
                  <a:moveTo>
                    <a:pt x="679" y="1"/>
                  </a:moveTo>
                  <a:cubicBezTo>
                    <a:pt x="596" y="1"/>
                    <a:pt x="524" y="72"/>
                    <a:pt x="524" y="167"/>
                  </a:cubicBezTo>
                  <a:lnTo>
                    <a:pt x="524" y="525"/>
                  </a:lnTo>
                  <a:lnTo>
                    <a:pt x="167" y="525"/>
                  </a:lnTo>
                  <a:cubicBezTo>
                    <a:pt x="72" y="525"/>
                    <a:pt x="1" y="596"/>
                    <a:pt x="1" y="691"/>
                  </a:cubicBezTo>
                  <a:cubicBezTo>
                    <a:pt x="1" y="775"/>
                    <a:pt x="72" y="846"/>
                    <a:pt x="167" y="846"/>
                  </a:cubicBezTo>
                  <a:lnTo>
                    <a:pt x="524" y="846"/>
                  </a:lnTo>
                  <a:lnTo>
                    <a:pt x="501" y="1203"/>
                  </a:lnTo>
                  <a:cubicBezTo>
                    <a:pt x="501" y="1299"/>
                    <a:pt x="584" y="1370"/>
                    <a:pt x="667" y="1370"/>
                  </a:cubicBezTo>
                  <a:cubicBezTo>
                    <a:pt x="751" y="1370"/>
                    <a:pt x="834" y="1299"/>
                    <a:pt x="834" y="1203"/>
                  </a:cubicBezTo>
                  <a:lnTo>
                    <a:pt x="834" y="846"/>
                  </a:lnTo>
                  <a:lnTo>
                    <a:pt x="1191" y="846"/>
                  </a:lnTo>
                  <a:cubicBezTo>
                    <a:pt x="1274" y="846"/>
                    <a:pt x="1346" y="775"/>
                    <a:pt x="1346" y="691"/>
                  </a:cubicBezTo>
                  <a:cubicBezTo>
                    <a:pt x="1346" y="596"/>
                    <a:pt x="1274" y="525"/>
                    <a:pt x="1191" y="525"/>
                  </a:cubicBezTo>
                  <a:lnTo>
                    <a:pt x="846" y="525"/>
                  </a:lnTo>
                  <a:lnTo>
                    <a:pt x="846" y="167"/>
                  </a:lnTo>
                  <a:cubicBezTo>
                    <a:pt x="846" y="72"/>
                    <a:pt x="774" y="1"/>
                    <a:pt x="6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455;p48"/>
            <p:cNvSpPr/>
            <p:nvPr/>
          </p:nvSpPr>
          <p:spPr>
            <a:xfrm>
              <a:off x="5756399" y="2434456"/>
              <a:ext cx="367925" cy="367161"/>
            </a:xfrm>
            <a:custGeom>
              <a:avLst/>
              <a:gdLst/>
              <a:ahLst/>
              <a:cxnLst/>
              <a:rect l="l" t="t" r="r" b="b"/>
              <a:pathLst>
                <a:path w="11550" h="11526" extrusionOk="0">
                  <a:moveTo>
                    <a:pt x="7192" y="334"/>
                  </a:moveTo>
                  <a:lnTo>
                    <a:pt x="7192" y="2215"/>
                  </a:lnTo>
                  <a:lnTo>
                    <a:pt x="6287" y="2215"/>
                  </a:lnTo>
                  <a:cubicBezTo>
                    <a:pt x="6192" y="2215"/>
                    <a:pt x="6121" y="2298"/>
                    <a:pt x="6121" y="2382"/>
                  </a:cubicBezTo>
                  <a:cubicBezTo>
                    <a:pt x="6121" y="2477"/>
                    <a:pt x="6192" y="2548"/>
                    <a:pt x="6287" y="2548"/>
                  </a:cubicBezTo>
                  <a:lnTo>
                    <a:pt x="8859" y="2548"/>
                  </a:lnTo>
                  <a:lnTo>
                    <a:pt x="8859" y="2822"/>
                  </a:lnTo>
                  <a:lnTo>
                    <a:pt x="2692" y="2822"/>
                  </a:lnTo>
                  <a:lnTo>
                    <a:pt x="2692" y="2548"/>
                  </a:lnTo>
                  <a:lnTo>
                    <a:pt x="5335" y="2548"/>
                  </a:lnTo>
                  <a:cubicBezTo>
                    <a:pt x="5418" y="2548"/>
                    <a:pt x="5490" y="2477"/>
                    <a:pt x="5490" y="2382"/>
                  </a:cubicBezTo>
                  <a:cubicBezTo>
                    <a:pt x="5490" y="2298"/>
                    <a:pt x="5418" y="2215"/>
                    <a:pt x="5335" y="2215"/>
                  </a:cubicBezTo>
                  <a:lnTo>
                    <a:pt x="4370" y="2215"/>
                  </a:lnTo>
                  <a:lnTo>
                    <a:pt x="4370" y="334"/>
                  </a:lnTo>
                  <a:close/>
                  <a:moveTo>
                    <a:pt x="2787" y="4287"/>
                  </a:moveTo>
                  <a:lnTo>
                    <a:pt x="2787" y="4560"/>
                  </a:lnTo>
                  <a:lnTo>
                    <a:pt x="346" y="4560"/>
                  </a:lnTo>
                  <a:lnTo>
                    <a:pt x="346" y="4287"/>
                  </a:lnTo>
                  <a:close/>
                  <a:moveTo>
                    <a:pt x="7133" y="8037"/>
                  </a:moveTo>
                  <a:lnTo>
                    <a:pt x="7133" y="10537"/>
                  </a:lnTo>
                  <a:lnTo>
                    <a:pt x="5954" y="10537"/>
                  </a:lnTo>
                  <a:lnTo>
                    <a:pt x="5954" y="8037"/>
                  </a:lnTo>
                  <a:close/>
                  <a:moveTo>
                    <a:pt x="8442" y="3156"/>
                  </a:moveTo>
                  <a:lnTo>
                    <a:pt x="8442" y="10537"/>
                  </a:lnTo>
                  <a:lnTo>
                    <a:pt x="7478" y="10537"/>
                  </a:lnTo>
                  <a:lnTo>
                    <a:pt x="7478" y="7859"/>
                  </a:lnTo>
                  <a:cubicBezTo>
                    <a:pt x="7478" y="7775"/>
                    <a:pt x="7395" y="7704"/>
                    <a:pt x="7311" y="7704"/>
                  </a:cubicBezTo>
                  <a:lnTo>
                    <a:pt x="4287" y="7704"/>
                  </a:lnTo>
                  <a:cubicBezTo>
                    <a:pt x="4204" y="7704"/>
                    <a:pt x="4120" y="7775"/>
                    <a:pt x="4120" y="7859"/>
                  </a:cubicBezTo>
                  <a:lnTo>
                    <a:pt x="4120" y="10537"/>
                  </a:lnTo>
                  <a:lnTo>
                    <a:pt x="3156" y="10537"/>
                  </a:lnTo>
                  <a:lnTo>
                    <a:pt x="3132" y="3156"/>
                  </a:lnTo>
                  <a:close/>
                  <a:moveTo>
                    <a:pt x="5609" y="8061"/>
                  </a:moveTo>
                  <a:lnTo>
                    <a:pt x="5609" y="10561"/>
                  </a:lnTo>
                  <a:lnTo>
                    <a:pt x="4442" y="10561"/>
                  </a:lnTo>
                  <a:lnTo>
                    <a:pt x="4442" y="8061"/>
                  </a:lnTo>
                  <a:close/>
                  <a:moveTo>
                    <a:pt x="10966" y="4906"/>
                  </a:moveTo>
                  <a:lnTo>
                    <a:pt x="10966" y="10561"/>
                  </a:lnTo>
                  <a:lnTo>
                    <a:pt x="8764" y="10561"/>
                  </a:lnTo>
                  <a:lnTo>
                    <a:pt x="8764" y="4906"/>
                  </a:lnTo>
                  <a:close/>
                  <a:moveTo>
                    <a:pt x="11205" y="10883"/>
                  </a:moveTo>
                  <a:lnTo>
                    <a:pt x="11205" y="11180"/>
                  </a:lnTo>
                  <a:lnTo>
                    <a:pt x="334" y="11180"/>
                  </a:lnTo>
                  <a:lnTo>
                    <a:pt x="334" y="10883"/>
                  </a:lnTo>
                  <a:close/>
                  <a:moveTo>
                    <a:pt x="4216" y="0"/>
                  </a:moveTo>
                  <a:cubicBezTo>
                    <a:pt x="4120" y="0"/>
                    <a:pt x="4049" y="72"/>
                    <a:pt x="4049" y="167"/>
                  </a:cubicBezTo>
                  <a:lnTo>
                    <a:pt x="4049" y="2239"/>
                  </a:lnTo>
                  <a:lnTo>
                    <a:pt x="2537" y="2239"/>
                  </a:lnTo>
                  <a:cubicBezTo>
                    <a:pt x="2442" y="2239"/>
                    <a:pt x="2370" y="2310"/>
                    <a:pt x="2370" y="2394"/>
                  </a:cubicBezTo>
                  <a:lnTo>
                    <a:pt x="2370" y="3013"/>
                  </a:lnTo>
                  <a:cubicBezTo>
                    <a:pt x="2370" y="3096"/>
                    <a:pt x="2442" y="3179"/>
                    <a:pt x="2537" y="3179"/>
                  </a:cubicBezTo>
                  <a:lnTo>
                    <a:pt x="2787" y="3179"/>
                  </a:lnTo>
                  <a:lnTo>
                    <a:pt x="2787" y="3965"/>
                  </a:lnTo>
                  <a:lnTo>
                    <a:pt x="167" y="3965"/>
                  </a:lnTo>
                  <a:cubicBezTo>
                    <a:pt x="72" y="3965"/>
                    <a:pt x="1" y="4037"/>
                    <a:pt x="1" y="4132"/>
                  </a:cubicBezTo>
                  <a:lnTo>
                    <a:pt x="1" y="4739"/>
                  </a:lnTo>
                  <a:cubicBezTo>
                    <a:pt x="1" y="4822"/>
                    <a:pt x="72" y="4906"/>
                    <a:pt x="167" y="4906"/>
                  </a:cubicBezTo>
                  <a:lnTo>
                    <a:pt x="239" y="4906"/>
                  </a:lnTo>
                  <a:lnTo>
                    <a:pt x="239" y="6013"/>
                  </a:lnTo>
                  <a:cubicBezTo>
                    <a:pt x="239" y="6108"/>
                    <a:pt x="310" y="6180"/>
                    <a:pt x="406" y="6180"/>
                  </a:cubicBezTo>
                  <a:cubicBezTo>
                    <a:pt x="489" y="6180"/>
                    <a:pt x="572" y="6108"/>
                    <a:pt x="572" y="6013"/>
                  </a:cubicBezTo>
                  <a:lnTo>
                    <a:pt x="572" y="4906"/>
                  </a:lnTo>
                  <a:lnTo>
                    <a:pt x="2763" y="4906"/>
                  </a:lnTo>
                  <a:lnTo>
                    <a:pt x="2763" y="10561"/>
                  </a:lnTo>
                  <a:lnTo>
                    <a:pt x="572" y="10561"/>
                  </a:lnTo>
                  <a:lnTo>
                    <a:pt x="572" y="6870"/>
                  </a:lnTo>
                  <a:cubicBezTo>
                    <a:pt x="572" y="6775"/>
                    <a:pt x="489" y="6704"/>
                    <a:pt x="406" y="6704"/>
                  </a:cubicBezTo>
                  <a:cubicBezTo>
                    <a:pt x="310" y="6704"/>
                    <a:pt x="239" y="6775"/>
                    <a:pt x="239" y="6870"/>
                  </a:cubicBezTo>
                  <a:lnTo>
                    <a:pt x="239" y="10561"/>
                  </a:lnTo>
                  <a:lnTo>
                    <a:pt x="167" y="10561"/>
                  </a:lnTo>
                  <a:cubicBezTo>
                    <a:pt x="72" y="10561"/>
                    <a:pt x="1" y="10633"/>
                    <a:pt x="1" y="10716"/>
                  </a:cubicBezTo>
                  <a:lnTo>
                    <a:pt x="1" y="11359"/>
                  </a:lnTo>
                  <a:cubicBezTo>
                    <a:pt x="1" y="11454"/>
                    <a:pt x="72" y="11526"/>
                    <a:pt x="167" y="11526"/>
                  </a:cubicBezTo>
                  <a:lnTo>
                    <a:pt x="11371" y="11526"/>
                  </a:lnTo>
                  <a:cubicBezTo>
                    <a:pt x="11466" y="11526"/>
                    <a:pt x="11538" y="11454"/>
                    <a:pt x="11538" y="11359"/>
                  </a:cubicBezTo>
                  <a:lnTo>
                    <a:pt x="11538" y="10716"/>
                  </a:lnTo>
                  <a:cubicBezTo>
                    <a:pt x="11538" y="10633"/>
                    <a:pt x="11466" y="10561"/>
                    <a:pt x="11371" y="10561"/>
                  </a:cubicBezTo>
                  <a:lnTo>
                    <a:pt x="11300" y="10561"/>
                  </a:lnTo>
                  <a:lnTo>
                    <a:pt x="11300" y="4906"/>
                  </a:lnTo>
                  <a:lnTo>
                    <a:pt x="11383" y="4906"/>
                  </a:lnTo>
                  <a:cubicBezTo>
                    <a:pt x="11478" y="4906"/>
                    <a:pt x="11550" y="4822"/>
                    <a:pt x="11550" y="4739"/>
                  </a:cubicBezTo>
                  <a:lnTo>
                    <a:pt x="11550" y="4132"/>
                  </a:lnTo>
                  <a:cubicBezTo>
                    <a:pt x="11550" y="4037"/>
                    <a:pt x="11478" y="3965"/>
                    <a:pt x="11383" y="3965"/>
                  </a:cubicBezTo>
                  <a:lnTo>
                    <a:pt x="10359" y="3965"/>
                  </a:lnTo>
                  <a:cubicBezTo>
                    <a:pt x="10276" y="3965"/>
                    <a:pt x="10192" y="4037"/>
                    <a:pt x="10192" y="4132"/>
                  </a:cubicBezTo>
                  <a:cubicBezTo>
                    <a:pt x="10192" y="4215"/>
                    <a:pt x="10276" y="4287"/>
                    <a:pt x="10359" y="4287"/>
                  </a:cubicBezTo>
                  <a:lnTo>
                    <a:pt x="11216" y="4287"/>
                  </a:lnTo>
                  <a:lnTo>
                    <a:pt x="11216" y="4560"/>
                  </a:lnTo>
                  <a:lnTo>
                    <a:pt x="8776" y="4560"/>
                  </a:lnTo>
                  <a:lnTo>
                    <a:pt x="8776" y="4287"/>
                  </a:lnTo>
                  <a:lnTo>
                    <a:pt x="9526" y="4287"/>
                  </a:lnTo>
                  <a:cubicBezTo>
                    <a:pt x="9609" y="4287"/>
                    <a:pt x="9692" y="4215"/>
                    <a:pt x="9692" y="4132"/>
                  </a:cubicBezTo>
                  <a:cubicBezTo>
                    <a:pt x="9692" y="4037"/>
                    <a:pt x="9609" y="3965"/>
                    <a:pt x="9526" y="3965"/>
                  </a:cubicBezTo>
                  <a:lnTo>
                    <a:pt x="8776" y="3965"/>
                  </a:lnTo>
                  <a:lnTo>
                    <a:pt x="8776" y="3179"/>
                  </a:lnTo>
                  <a:lnTo>
                    <a:pt x="9038" y="3179"/>
                  </a:lnTo>
                  <a:cubicBezTo>
                    <a:pt x="9121" y="3179"/>
                    <a:pt x="9192" y="3096"/>
                    <a:pt x="9192" y="3013"/>
                  </a:cubicBezTo>
                  <a:lnTo>
                    <a:pt x="9192" y="2394"/>
                  </a:lnTo>
                  <a:cubicBezTo>
                    <a:pt x="9192" y="2310"/>
                    <a:pt x="9121" y="2239"/>
                    <a:pt x="9038" y="2239"/>
                  </a:cubicBezTo>
                  <a:lnTo>
                    <a:pt x="7525" y="2239"/>
                  </a:lnTo>
                  <a:lnTo>
                    <a:pt x="7525" y="167"/>
                  </a:lnTo>
                  <a:cubicBezTo>
                    <a:pt x="7525" y="72"/>
                    <a:pt x="7454" y="0"/>
                    <a:pt x="737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8" name="Google Shape;9106;p48"/>
          <p:cNvSpPr/>
          <p:nvPr/>
        </p:nvSpPr>
        <p:spPr>
          <a:xfrm>
            <a:off x="8444732" y="1579260"/>
            <a:ext cx="330552" cy="569255"/>
          </a:xfrm>
          <a:custGeom>
            <a:avLst/>
            <a:gdLst/>
            <a:ahLst/>
            <a:cxnLst/>
            <a:rect l="l" t="t" r="r" b="b"/>
            <a:pathLst>
              <a:path w="6442" h="11094" extrusionOk="0">
                <a:moveTo>
                  <a:pt x="2703" y="2120"/>
                </a:moveTo>
                <a:cubicBezTo>
                  <a:pt x="2965" y="2286"/>
                  <a:pt x="3620" y="2632"/>
                  <a:pt x="4489" y="2667"/>
                </a:cubicBezTo>
                <a:lnTo>
                  <a:pt x="4489" y="3763"/>
                </a:lnTo>
                <a:cubicBezTo>
                  <a:pt x="4489" y="4453"/>
                  <a:pt x="3929" y="5037"/>
                  <a:pt x="3215" y="5037"/>
                </a:cubicBezTo>
                <a:cubicBezTo>
                  <a:pt x="3207" y="5037"/>
                  <a:pt x="3200" y="5037"/>
                  <a:pt x="3193" y="5037"/>
                </a:cubicBezTo>
                <a:cubicBezTo>
                  <a:pt x="2512" y="5037"/>
                  <a:pt x="1953" y="4482"/>
                  <a:pt x="1953" y="3775"/>
                </a:cubicBezTo>
                <a:lnTo>
                  <a:pt x="1953" y="2632"/>
                </a:lnTo>
                <a:cubicBezTo>
                  <a:pt x="2286" y="2465"/>
                  <a:pt x="2560" y="2239"/>
                  <a:pt x="2703" y="2120"/>
                </a:cubicBezTo>
                <a:close/>
                <a:moveTo>
                  <a:pt x="3643" y="5394"/>
                </a:moveTo>
                <a:lnTo>
                  <a:pt x="3643" y="5858"/>
                </a:lnTo>
                <a:cubicBezTo>
                  <a:pt x="3500" y="5912"/>
                  <a:pt x="3361" y="5939"/>
                  <a:pt x="3222" y="5939"/>
                </a:cubicBezTo>
                <a:cubicBezTo>
                  <a:pt x="3084" y="5939"/>
                  <a:pt x="2947" y="5912"/>
                  <a:pt x="2810" y="5858"/>
                </a:cubicBezTo>
                <a:lnTo>
                  <a:pt x="2810" y="5394"/>
                </a:lnTo>
                <a:cubicBezTo>
                  <a:pt x="2947" y="5442"/>
                  <a:pt x="3090" y="5465"/>
                  <a:pt x="3231" y="5465"/>
                </a:cubicBezTo>
                <a:cubicBezTo>
                  <a:pt x="3372" y="5465"/>
                  <a:pt x="3512" y="5442"/>
                  <a:pt x="3643" y="5394"/>
                </a:cubicBezTo>
                <a:close/>
                <a:moveTo>
                  <a:pt x="2619" y="6144"/>
                </a:moveTo>
                <a:cubicBezTo>
                  <a:pt x="2703" y="6180"/>
                  <a:pt x="2798" y="6215"/>
                  <a:pt x="2881" y="6227"/>
                </a:cubicBezTo>
                <a:lnTo>
                  <a:pt x="2524" y="6573"/>
                </a:lnTo>
                <a:lnTo>
                  <a:pt x="2381" y="6144"/>
                </a:lnTo>
                <a:close/>
                <a:moveTo>
                  <a:pt x="3929" y="6144"/>
                </a:moveTo>
                <a:cubicBezTo>
                  <a:pt x="3989" y="6144"/>
                  <a:pt x="4036" y="6144"/>
                  <a:pt x="4060" y="6156"/>
                </a:cubicBezTo>
                <a:lnTo>
                  <a:pt x="3917" y="6573"/>
                </a:lnTo>
                <a:lnTo>
                  <a:pt x="3572" y="6215"/>
                </a:lnTo>
                <a:cubicBezTo>
                  <a:pt x="3643" y="6204"/>
                  <a:pt x="3739" y="6168"/>
                  <a:pt x="3810" y="6144"/>
                </a:cubicBezTo>
                <a:close/>
                <a:moveTo>
                  <a:pt x="2060" y="6227"/>
                </a:moveTo>
                <a:lnTo>
                  <a:pt x="2477" y="7370"/>
                </a:lnTo>
                <a:lnTo>
                  <a:pt x="2238" y="6954"/>
                </a:lnTo>
                <a:cubicBezTo>
                  <a:pt x="2203" y="6892"/>
                  <a:pt x="2149" y="6856"/>
                  <a:pt x="2094" y="6856"/>
                </a:cubicBezTo>
                <a:cubicBezTo>
                  <a:pt x="2074" y="6856"/>
                  <a:pt x="2055" y="6861"/>
                  <a:pt x="2036" y="6870"/>
                </a:cubicBezTo>
                <a:lnTo>
                  <a:pt x="1738" y="6989"/>
                </a:lnTo>
                <a:lnTo>
                  <a:pt x="1738" y="6989"/>
                </a:lnTo>
                <a:lnTo>
                  <a:pt x="1976" y="6239"/>
                </a:lnTo>
                <a:cubicBezTo>
                  <a:pt x="2012" y="6227"/>
                  <a:pt x="2036" y="6227"/>
                  <a:pt x="2060" y="6227"/>
                </a:cubicBezTo>
                <a:close/>
                <a:moveTo>
                  <a:pt x="4405" y="6204"/>
                </a:moveTo>
                <a:cubicBezTo>
                  <a:pt x="4453" y="6215"/>
                  <a:pt x="4512" y="6227"/>
                  <a:pt x="4548" y="6239"/>
                </a:cubicBezTo>
                <a:lnTo>
                  <a:pt x="4763" y="6977"/>
                </a:lnTo>
                <a:lnTo>
                  <a:pt x="4465" y="6858"/>
                </a:lnTo>
                <a:cubicBezTo>
                  <a:pt x="4446" y="6849"/>
                  <a:pt x="4425" y="6844"/>
                  <a:pt x="4404" y="6844"/>
                </a:cubicBezTo>
                <a:cubicBezTo>
                  <a:pt x="4347" y="6844"/>
                  <a:pt x="4292" y="6877"/>
                  <a:pt x="4274" y="6930"/>
                </a:cubicBezTo>
                <a:lnTo>
                  <a:pt x="3953" y="7477"/>
                </a:lnTo>
                <a:lnTo>
                  <a:pt x="3953" y="7477"/>
                </a:lnTo>
                <a:lnTo>
                  <a:pt x="4405" y="6204"/>
                </a:lnTo>
                <a:close/>
                <a:moveTo>
                  <a:pt x="3239" y="6334"/>
                </a:moveTo>
                <a:lnTo>
                  <a:pt x="3798" y="6918"/>
                </a:lnTo>
                <a:lnTo>
                  <a:pt x="3239" y="8501"/>
                </a:lnTo>
                <a:lnTo>
                  <a:pt x="2667" y="6918"/>
                </a:lnTo>
                <a:lnTo>
                  <a:pt x="3239" y="6334"/>
                </a:lnTo>
                <a:close/>
                <a:moveTo>
                  <a:pt x="4953" y="6477"/>
                </a:moveTo>
                <a:cubicBezTo>
                  <a:pt x="5251" y="6704"/>
                  <a:pt x="5465" y="7037"/>
                  <a:pt x="5560" y="7406"/>
                </a:cubicBezTo>
                <a:lnTo>
                  <a:pt x="6025" y="9311"/>
                </a:lnTo>
                <a:cubicBezTo>
                  <a:pt x="6084" y="9573"/>
                  <a:pt x="5965" y="9871"/>
                  <a:pt x="5715" y="10025"/>
                </a:cubicBezTo>
                <a:cubicBezTo>
                  <a:pt x="4941" y="10466"/>
                  <a:pt x="4167" y="10692"/>
                  <a:pt x="3405" y="10740"/>
                </a:cubicBezTo>
                <a:lnTo>
                  <a:pt x="3405" y="9061"/>
                </a:lnTo>
                <a:lnTo>
                  <a:pt x="4477" y="7227"/>
                </a:lnTo>
                <a:lnTo>
                  <a:pt x="4965" y="7406"/>
                </a:lnTo>
                <a:cubicBezTo>
                  <a:pt x="4983" y="7413"/>
                  <a:pt x="5002" y="7417"/>
                  <a:pt x="5020" y="7417"/>
                </a:cubicBezTo>
                <a:cubicBezTo>
                  <a:pt x="5123" y="7417"/>
                  <a:pt x="5220" y="7313"/>
                  <a:pt x="5179" y="7192"/>
                </a:cubicBezTo>
                <a:lnTo>
                  <a:pt x="4953" y="6477"/>
                </a:lnTo>
                <a:close/>
                <a:moveTo>
                  <a:pt x="2605" y="0"/>
                </a:moveTo>
                <a:cubicBezTo>
                  <a:pt x="1565" y="0"/>
                  <a:pt x="665" y="872"/>
                  <a:pt x="655" y="1977"/>
                </a:cubicBezTo>
                <a:cubicBezTo>
                  <a:pt x="655" y="2465"/>
                  <a:pt x="679" y="2989"/>
                  <a:pt x="774" y="3584"/>
                </a:cubicBezTo>
                <a:cubicBezTo>
                  <a:pt x="833" y="3977"/>
                  <a:pt x="1191" y="4299"/>
                  <a:pt x="1584" y="4299"/>
                </a:cubicBezTo>
                <a:lnTo>
                  <a:pt x="1691" y="4299"/>
                </a:lnTo>
                <a:cubicBezTo>
                  <a:pt x="1834" y="4691"/>
                  <a:pt x="2096" y="5013"/>
                  <a:pt x="2465" y="5203"/>
                </a:cubicBezTo>
                <a:lnTo>
                  <a:pt x="2465" y="5823"/>
                </a:lnTo>
                <a:cubicBezTo>
                  <a:pt x="1619" y="5846"/>
                  <a:pt x="786" y="6418"/>
                  <a:pt x="560" y="7347"/>
                </a:cubicBezTo>
                <a:lnTo>
                  <a:pt x="488" y="7644"/>
                </a:lnTo>
                <a:cubicBezTo>
                  <a:pt x="476" y="7728"/>
                  <a:pt x="524" y="7823"/>
                  <a:pt x="607" y="7835"/>
                </a:cubicBezTo>
                <a:cubicBezTo>
                  <a:pt x="617" y="7836"/>
                  <a:pt x="628" y="7837"/>
                  <a:pt x="638" y="7837"/>
                </a:cubicBezTo>
                <a:cubicBezTo>
                  <a:pt x="713" y="7837"/>
                  <a:pt x="787" y="7799"/>
                  <a:pt x="798" y="7716"/>
                </a:cubicBezTo>
                <a:lnTo>
                  <a:pt x="869" y="7418"/>
                </a:lnTo>
                <a:cubicBezTo>
                  <a:pt x="976" y="7001"/>
                  <a:pt x="1214" y="6680"/>
                  <a:pt x="1548" y="6454"/>
                </a:cubicBezTo>
                <a:lnTo>
                  <a:pt x="1548" y="6454"/>
                </a:lnTo>
                <a:lnTo>
                  <a:pt x="1310" y="7216"/>
                </a:lnTo>
                <a:cubicBezTo>
                  <a:pt x="1269" y="7326"/>
                  <a:pt x="1357" y="7429"/>
                  <a:pt x="1457" y="7429"/>
                </a:cubicBezTo>
                <a:cubicBezTo>
                  <a:pt x="1475" y="7429"/>
                  <a:pt x="1494" y="7425"/>
                  <a:pt x="1512" y="7418"/>
                </a:cubicBezTo>
                <a:lnTo>
                  <a:pt x="2012" y="7239"/>
                </a:lnTo>
                <a:lnTo>
                  <a:pt x="3084" y="9073"/>
                </a:lnTo>
                <a:lnTo>
                  <a:pt x="3084" y="10764"/>
                </a:lnTo>
                <a:cubicBezTo>
                  <a:pt x="2310" y="10740"/>
                  <a:pt x="1512" y="10514"/>
                  <a:pt x="714" y="10049"/>
                </a:cubicBezTo>
                <a:cubicBezTo>
                  <a:pt x="452" y="9906"/>
                  <a:pt x="345" y="9621"/>
                  <a:pt x="417" y="9335"/>
                </a:cubicBezTo>
                <a:lnTo>
                  <a:pt x="607" y="8501"/>
                </a:lnTo>
                <a:cubicBezTo>
                  <a:pt x="619" y="8418"/>
                  <a:pt x="572" y="8323"/>
                  <a:pt x="488" y="8311"/>
                </a:cubicBezTo>
                <a:cubicBezTo>
                  <a:pt x="480" y="8310"/>
                  <a:pt x="471" y="8309"/>
                  <a:pt x="462" y="8309"/>
                </a:cubicBezTo>
                <a:cubicBezTo>
                  <a:pt x="386" y="8309"/>
                  <a:pt x="308" y="8355"/>
                  <a:pt x="298" y="8430"/>
                </a:cubicBezTo>
                <a:lnTo>
                  <a:pt x="107" y="9263"/>
                </a:lnTo>
                <a:cubicBezTo>
                  <a:pt x="0" y="9680"/>
                  <a:pt x="191" y="10133"/>
                  <a:pt x="560" y="10335"/>
                </a:cubicBezTo>
                <a:cubicBezTo>
                  <a:pt x="1447" y="10841"/>
                  <a:pt x="2337" y="11094"/>
                  <a:pt x="3225" y="11094"/>
                </a:cubicBezTo>
                <a:cubicBezTo>
                  <a:pt x="4114" y="11094"/>
                  <a:pt x="5001" y="10841"/>
                  <a:pt x="5882" y="10335"/>
                </a:cubicBezTo>
                <a:cubicBezTo>
                  <a:pt x="6251" y="10085"/>
                  <a:pt x="6441" y="9656"/>
                  <a:pt x="6334" y="9240"/>
                </a:cubicBezTo>
                <a:lnTo>
                  <a:pt x="5882" y="7335"/>
                </a:lnTo>
                <a:cubicBezTo>
                  <a:pt x="5655" y="6394"/>
                  <a:pt x="4786" y="5823"/>
                  <a:pt x="3977" y="5811"/>
                </a:cubicBezTo>
                <a:lnTo>
                  <a:pt x="3977" y="5191"/>
                </a:lnTo>
                <a:cubicBezTo>
                  <a:pt x="4334" y="4989"/>
                  <a:pt x="4608" y="4668"/>
                  <a:pt x="4751" y="4275"/>
                </a:cubicBezTo>
                <a:lnTo>
                  <a:pt x="4774" y="4275"/>
                </a:lnTo>
                <a:cubicBezTo>
                  <a:pt x="5191" y="4275"/>
                  <a:pt x="5548" y="3965"/>
                  <a:pt x="5596" y="3548"/>
                </a:cubicBezTo>
                <a:cubicBezTo>
                  <a:pt x="5644" y="3144"/>
                  <a:pt x="5667" y="2786"/>
                  <a:pt x="5703" y="2453"/>
                </a:cubicBezTo>
                <a:cubicBezTo>
                  <a:pt x="5703" y="2358"/>
                  <a:pt x="5644" y="2286"/>
                  <a:pt x="5548" y="2263"/>
                </a:cubicBezTo>
                <a:cubicBezTo>
                  <a:pt x="5542" y="2262"/>
                  <a:pt x="5536" y="2261"/>
                  <a:pt x="5530" y="2261"/>
                </a:cubicBezTo>
                <a:cubicBezTo>
                  <a:pt x="5453" y="2261"/>
                  <a:pt x="5381" y="2329"/>
                  <a:pt x="5370" y="2417"/>
                </a:cubicBezTo>
                <a:cubicBezTo>
                  <a:pt x="5358" y="2763"/>
                  <a:pt x="5322" y="3108"/>
                  <a:pt x="5286" y="3501"/>
                </a:cubicBezTo>
                <a:cubicBezTo>
                  <a:pt x="5251" y="3739"/>
                  <a:pt x="5060" y="3918"/>
                  <a:pt x="4834" y="3929"/>
                </a:cubicBezTo>
                <a:cubicBezTo>
                  <a:pt x="4870" y="3596"/>
                  <a:pt x="4834" y="4144"/>
                  <a:pt x="4846" y="2536"/>
                </a:cubicBezTo>
                <a:cubicBezTo>
                  <a:pt x="4846" y="2524"/>
                  <a:pt x="4834" y="2489"/>
                  <a:pt x="4822" y="2477"/>
                </a:cubicBezTo>
                <a:cubicBezTo>
                  <a:pt x="4810" y="2465"/>
                  <a:pt x="4810" y="2429"/>
                  <a:pt x="4786" y="2417"/>
                </a:cubicBezTo>
                <a:cubicBezTo>
                  <a:pt x="4774" y="2405"/>
                  <a:pt x="4751" y="2405"/>
                  <a:pt x="4727" y="2382"/>
                </a:cubicBezTo>
                <a:cubicBezTo>
                  <a:pt x="4715" y="2382"/>
                  <a:pt x="4703" y="2358"/>
                  <a:pt x="4667" y="2358"/>
                </a:cubicBezTo>
                <a:cubicBezTo>
                  <a:pt x="3560" y="2346"/>
                  <a:pt x="2798" y="1774"/>
                  <a:pt x="2798" y="1774"/>
                </a:cubicBezTo>
                <a:cubicBezTo>
                  <a:pt x="2770" y="1752"/>
                  <a:pt x="2731" y="1740"/>
                  <a:pt x="2692" y="1740"/>
                </a:cubicBezTo>
                <a:cubicBezTo>
                  <a:pt x="2648" y="1740"/>
                  <a:pt x="2603" y="1755"/>
                  <a:pt x="2572" y="1786"/>
                </a:cubicBezTo>
                <a:cubicBezTo>
                  <a:pt x="2572" y="1786"/>
                  <a:pt x="2203" y="2179"/>
                  <a:pt x="1726" y="2370"/>
                </a:cubicBezTo>
                <a:cubicBezTo>
                  <a:pt x="1715" y="2370"/>
                  <a:pt x="1715" y="2382"/>
                  <a:pt x="1691" y="2405"/>
                </a:cubicBezTo>
                <a:cubicBezTo>
                  <a:pt x="1667" y="2417"/>
                  <a:pt x="1631" y="2465"/>
                  <a:pt x="1631" y="2513"/>
                </a:cubicBezTo>
                <a:cubicBezTo>
                  <a:pt x="1631" y="2524"/>
                  <a:pt x="1619" y="2524"/>
                  <a:pt x="1619" y="2536"/>
                </a:cubicBezTo>
                <a:lnTo>
                  <a:pt x="1619" y="3787"/>
                </a:lnTo>
                <a:cubicBezTo>
                  <a:pt x="1619" y="3846"/>
                  <a:pt x="1631" y="3906"/>
                  <a:pt x="1631" y="3953"/>
                </a:cubicBezTo>
                <a:lnTo>
                  <a:pt x="1595" y="3953"/>
                </a:lnTo>
                <a:cubicBezTo>
                  <a:pt x="1334" y="3953"/>
                  <a:pt x="1131" y="3775"/>
                  <a:pt x="1095" y="3525"/>
                </a:cubicBezTo>
                <a:cubicBezTo>
                  <a:pt x="1024" y="2953"/>
                  <a:pt x="976" y="2453"/>
                  <a:pt x="976" y="1977"/>
                </a:cubicBezTo>
                <a:cubicBezTo>
                  <a:pt x="976" y="1054"/>
                  <a:pt x="1746" y="325"/>
                  <a:pt x="2616" y="325"/>
                </a:cubicBezTo>
                <a:cubicBezTo>
                  <a:pt x="2802" y="325"/>
                  <a:pt x="2991" y="358"/>
                  <a:pt x="3179" y="429"/>
                </a:cubicBezTo>
                <a:cubicBezTo>
                  <a:pt x="3381" y="500"/>
                  <a:pt x="3536" y="608"/>
                  <a:pt x="3679" y="739"/>
                </a:cubicBezTo>
                <a:cubicBezTo>
                  <a:pt x="3709" y="768"/>
                  <a:pt x="3753" y="783"/>
                  <a:pt x="3798" y="783"/>
                </a:cubicBezTo>
                <a:cubicBezTo>
                  <a:pt x="3843" y="783"/>
                  <a:pt x="3887" y="768"/>
                  <a:pt x="3917" y="739"/>
                </a:cubicBezTo>
                <a:lnTo>
                  <a:pt x="3929" y="727"/>
                </a:lnTo>
                <a:cubicBezTo>
                  <a:pt x="4081" y="557"/>
                  <a:pt x="4294" y="466"/>
                  <a:pt x="4511" y="466"/>
                </a:cubicBezTo>
                <a:cubicBezTo>
                  <a:pt x="4599" y="466"/>
                  <a:pt x="4688" y="481"/>
                  <a:pt x="4774" y="512"/>
                </a:cubicBezTo>
                <a:cubicBezTo>
                  <a:pt x="5084" y="619"/>
                  <a:pt x="5298" y="881"/>
                  <a:pt x="5322" y="1215"/>
                </a:cubicBezTo>
                <a:cubicBezTo>
                  <a:pt x="5322" y="1262"/>
                  <a:pt x="5334" y="1298"/>
                  <a:pt x="5334" y="1334"/>
                </a:cubicBezTo>
                <a:cubicBezTo>
                  <a:pt x="5358" y="1465"/>
                  <a:pt x="5358" y="1524"/>
                  <a:pt x="5358" y="1715"/>
                </a:cubicBezTo>
                <a:cubicBezTo>
                  <a:pt x="5358" y="1810"/>
                  <a:pt x="5429" y="1882"/>
                  <a:pt x="5513" y="1882"/>
                </a:cubicBezTo>
                <a:cubicBezTo>
                  <a:pt x="5608" y="1882"/>
                  <a:pt x="5679" y="1810"/>
                  <a:pt x="5679" y="1715"/>
                </a:cubicBezTo>
                <a:cubicBezTo>
                  <a:pt x="5679" y="1512"/>
                  <a:pt x="5679" y="1441"/>
                  <a:pt x="5667" y="1298"/>
                </a:cubicBezTo>
                <a:cubicBezTo>
                  <a:pt x="5667" y="1274"/>
                  <a:pt x="5667" y="1227"/>
                  <a:pt x="5655" y="1179"/>
                </a:cubicBezTo>
                <a:cubicBezTo>
                  <a:pt x="5608" y="739"/>
                  <a:pt x="5310" y="369"/>
                  <a:pt x="4893" y="215"/>
                </a:cubicBezTo>
                <a:cubicBezTo>
                  <a:pt x="4768" y="171"/>
                  <a:pt x="4639" y="150"/>
                  <a:pt x="4512" y="150"/>
                </a:cubicBezTo>
                <a:cubicBezTo>
                  <a:pt x="4254" y="150"/>
                  <a:pt x="4002" y="238"/>
                  <a:pt x="3786" y="405"/>
                </a:cubicBezTo>
                <a:cubicBezTo>
                  <a:pt x="3643" y="286"/>
                  <a:pt x="3477" y="203"/>
                  <a:pt x="3298" y="131"/>
                </a:cubicBezTo>
                <a:cubicBezTo>
                  <a:pt x="3066" y="42"/>
                  <a:pt x="2832" y="0"/>
                  <a:pt x="2605" y="0"/>
                </a:cubicBezTo>
                <a:close/>
              </a:path>
            </a:pathLst>
          </a:custGeom>
          <a:solidFill>
            <a:srgbClr val="E2971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9" name="Google Shape;9125;p48"/>
          <p:cNvGrpSpPr/>
          <p:nvPr/>
        </p:nvGrpSpPr>
        <p:grpSpPr>
          <a:xfrm>
            <a:off x="8716276" y="1575915"/>
            <a:ext cx="291953" cy="509387"/>
            <a:chOff x="7184363" y="3809604"/>
            <a:chExt cx="202184" cy="352762"/>
          </a:xfrm>
          <a:solidFill>
            <a:srgbClr val="E29710"/>
          </a:solidFill>
        </p:grpSpPr>
        <p:sp>
          <p:nvSpPr>
            <p:cNvPr id="200" name="Google Shape;9126;p48"/>
            <p:cNvSpPr/>
            <p:nvPr/>
          </p:nvSpPr>
          <p:spPr>
            <a:xfrm>
              <a:off x="7273111" y="3823716"/>
              <a:ext cx="23541" cy="23573"/>
            </a:xfrm>
            <a:custGeom>
              <a:avLst/>
              <a:gdLst/>
              <a:ahLst/>
              <a:cxnLst/>
              <a:rect l="l" t="t" r="r" b="b"/>
              <a:pathLst>
                <a:path w="739" h="740" extrusionOk="0">
                  <a:moveTo>
                    <a:pt x="370" y="1"/>
                  </a:moveTo>
                  <a:cubicBezTo>
                    <a:pt x="287" y="1"/>
                    <a:pt x="203" y="72"/>
                    <a:pt x="203" y="168"/>
                  </a:cubicBezTo>
                  <a:lnTo>
                    <a:pt x="203" y="203"/>
                  </a:lnTo>
                  <a:lnTo>
                    <a:pt x="168" y="203"/>
                  </a:lnTo>
                  <a:cubicBezTo>
                    <a:pt x="72" y="203"/>
                    <a:pt x="1" y="287"/>
                    <a:pt x="1" y="370"/>
                  </a:cubicBezTo>
                  <a:cubicBezTo>
                    <a:pt x="1" y="465"/>
                    <a:pt x="72" y="537"/>
                    <a:pt x="168" y="537"/>
                  </a:cubicBezTo>
                  <a:lnTo>
                    <a:pt x="203" y="537"/>
                  </a:lnTo>
                  <a:lnTo>
                    <a:pt x="203" y="584"/>
                  </a:lnTo>
                  <a:cubicBezTo>
                    <a:pt x="203" y="668"/>
                    <a:pt x="287" y="739"/>
                    <a:pt x="370" y="739"/>
                  </a:cubicBezTo>
                  <a:cubicBezTo>
                    <a:pt x="453" y="739"/>
                    <a:pt x="537" y="668"/>
                    <a:pt x="537" y="584"/>
                  </a:cubicBezTo>
                  <a:lnTo>
                    <a:pt x="537" y="537"/>
                  </a:lnTo>
                  <a:lnTo>
                    <a:pt x="572" y="537"/>
                  </a:lnTo>
                  <a:cubicBezTo>
                    <a:pt x="668" y="537"/>
                    <a:pt x="739" y="465"/>
                    <a:pt x="739" y="370"/>
                  </a:cubicBezTo>
                  <a:cubicBezTo>
                    <a:pt x="739" y="287"/>
                    <a:pt x="668" y="203"/>
                    <a:pt x="572" y="203"/>
                  </a:cubicBezTo>
                  <a:lnTo>
                    <a:pt x="537" y="203"/>
                  </a:lnTo>
                  <a:lnTo>
                    <a:pt x="537" y="168"/>
                  </a:lnTo>
                  <a:cubicBezTo>
                    <a:pt x="537" y="72"/>
                    <a:pt x="453" y="1"/>
                    <a:pt x="37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9127;p48"/>
            <p:cNvSpPr/>
            <p:nvPr/>
          </p:nvSpPr>
          <p:spPr>
            <a:xfrm>
              <a:off x="7184363" y="3809604"/>
              <a:ext cx="202184" cy="352762"/>
            </a:xfrm>
            <a:custGeom>
              <a:avLst/>
              <a:gdLst/>
              <a:ahLst/>
              <a:cxnLst/>
              <a:rect l="l" t="t" r="r" b="b"/>
              <a:pathLst>
                <a:path w="6347" h="11074" extrusionOk="0">
                  <a:moveTo>
                    <a:pt x="3159" y="310"/>
                  </a:moveTo>
                  <a:cubicBezTo>
                    <a:pt x="3623" y="310"/>
                    <a:pt x="4091" y="390"/>
                    <a:pt x="4561" y="551"/>
                  </a:cubicBezTo>
                  <a:lnTo>
                    <a:pt x="4347" y="1087"/>
                  </a:lnTo>
                  <a:lnTo>
                    <a:pt x="4168" y="1563"/>
                  </a:lnTo>
                  <a:cubicBezTo>
                    <a:pt x="3841" y="1450"/>
                    <a:pt x="3510" y="1393"/>
                    <a:pt x="3175" y="1393"/>
                  </a:cubicBezTo>
                  <a:cubicBezTo>
                    <a:pt x="2840" y="1393"/>
                    <a:pt x="2501" y="1450"/>
                    <a:pt x="2156" y="1563"/>
                  </a:cubicBezTo>
                  <a:lnTo>
                    <a:pt x="1775" y="551"/>
                  </a:lnTo>
                  <a:cubicBezTo>
                    <a:pt x="2233" y="390"/>
                    <a:pt x="2695" y="310"/>
                    <a:pt x="3159" y="310"/>
                  </a:cubicBezTo>
                  <a:close/>
                  <a:moveTo>
                    <a:pt x="4549" y="1408"/>
                  </a:moveTo>
                  <a:cubicBezTo>
                    <a:pt x="5025" y="1754"/>
                    <a:pt x="5299" y="2301"/>
                    <a:pt x="5299" y="2885"/>
                  </a:cubicBezTo>
                  <a:cubicBezTo>
                    <a:pt x="5299" y="3289"/>
                    <a:pt x="5287" y="4075"/>
                    <a:pt x="5240" y="4421"/>
                  </a:cubicBezTo>
                  <a:cubicBezTo>
                    <a:pt x="5192" y="4849"/>
                    <a:pt x="4835" y="5171"/>
                    <a:pt x="4406" y="5171"/>
                  </a:cubicBezTo>
                  <a:lnTo>
                    <a:pt x="4001" y="5171"/>
                  </a:lnTo>
                  <a:cubicBezTo>
                    <a:pt x="4430" y="4897"/>
                    <a:pt x="4716" y="4397"/>
                    <a:pt x="4716" y="3849"/>
                  </a:cubicBezTo>
                  <a:lnTo>
                    <a:pt x="4716" y="2611"/>
                  </a:lnTo>
                  <a:cubicBezTo>
                    <a:pt x="4716" y="2599"/>
                    <a:pt x="4692" y="2551"/>
                    <a:pt x="4692" y="2527"/>
                  </a:cubicBezTo>
                  <a:lnTo>
                    <a:pt x="4632" y="2468"/>
                  </a:lnTo>
                  <a:cubicBezTo>
                    <a:pt x="4168" y="2277"/>
                    <a:pt x="3799" y="1896"/>
                    <a:pt x="3799" y="1885"/>
                  </a:cubicBezTo>
                  <a:cubicBezTo>
                    <a:pt x="3767" y="1853"/>
                    <a:pt x="3726" y="1838"/>
                    <a:pt x="3685" y="1838"/>
                  </a:cubicBezTo>
                  <a:cubicBezTo>
                    <a:pt x="3649" y="1838"/>
                    <a:pt x="3613" y="1850"/>
                    <a:pt x="3585" y="1873"/>
                  </a:cubicBezTo>
                  <a:cubicBezTo>
                    <a:pt x="3585" y="1873"/>
                    <a:pt x="2823" y="2432"/>
                    <a:pt x="1727" y="2456"/>
                  </a:cubicBezTo>
                  <a:cubicBezTo>
                    <a:pt x="1715" y="2456"/>
                    <a:pt x="1680" y="2468"/>
                    <a:pt x="1668" y="2480"/>
                  </a:cubicBezTo>
                  <a:cubicBezTo>
                    <a:pt x="1656" y="2492"/>
                    <a:pt x="1620" y="2492"/>
                    <a:pt x="1608" y="2516"/>
                  </a:cubicBezTo>
                  <a:cubicBezTo>
                    <a:pt x="1596" y="2527"/>
                    <a:pt x="1596" y="2551"/>
                    <a:pt x="1572" y="2575"/>
                  </a:cubicBezTo>
                  <a:cubicBezTo>
                    <a:pt x="1560" y="2587"/>
                    <a:pt x="1549" y="2599"/>
                    <a:pt x="1549" y="2635"/>
                  </a:cubicBezTo>
                  <a:lnTo>
                    <a:pt x="1549" y="3087"/>
                  </a:lnTo>
                  <a:cubicBezTo>
                    <a:pt x="1549" y="3182"/>
                    <a:pt x="1620" y="3254"/>
                    <a:pt x="1715" y="3254"/>
                  </a:cubicBezTo>
                  <a:cubicBezTo>
                    <a:pt x="1799" y="3254"/>
                    <a:pt x="1870" y="3182"/>
                    <a:pt x="1870" y="3087"/>
                  </a:cubicBezTo>
                  <a:lnTo>
                    <a:pt x="1870" y="2778"/>
                  </a:lnTo>
                  <a:cubicBezTo>
                    <a:pt x="2751" y="2730"/>
                    <a:pt x="3406" y="2397"/>
                    <a:pt x="3644" y="2230"/>
                  </a:cubicBezTo>
                  <a:cubicBezTo>
                    <a:pt x="3775" y="2349"/>
                    <a:pt x="4061" y="2575"/>
                    <a:pt x="4394" y="2730"/>
                  </a:cubicBezTo>
                  <a:lnTo>
                    <a:pt x="4394" y="3861"/>
                  </a:lnTo>
                  <a:cubicBezTo>
                    <a:pt x="4394" y="4563"/>
                    <a:pt x="3823" y="5135"/>
                    <a:pt x="3120" y="5135"/>
                  </a:cubicBezTo>
                  <a:cubicBezTo>
                    <a:pt x="2430" y="5135"/>
                    <a:pt x="1858" y="4563"/>
                    <a:pt x="1858" y="3861"/>
                  </a:cubicBezTo>
                  <a:cubicBezTo>
                    <a:pt x="1858" y="3778"/>
                    <a:pt x="1787" y="3706"/>
                    <a:pt x="1691" y="3706"/>
                  </a:cubicBezTo>
                  <a:cubicBezTo>
                    <a:pt x="1608" y="3706"/>
                    <a:pt x="1537" y="3778"/>
                    <a:pt x="1537" y="3861"/>
                  </a:cubicBezTo>
                  <a:cubicBezTo>
                    <a:pt x="1537" y="4421"/>
                    <a:pt x="1811" y="4909"/>
                    <a:pt x="2251" y="5194"/>
                  </a:cubicBezTo>
                  <a:lnTo>
                    <a:pt x="1846" y="5194"/>
                  </a:lnTo>
                  <a:cubicBezTo>
                    <a:pt x="1441" y="5171"/>
                    <a:pt x="1084" y="4849"/>
                    <a:pt x="1049" y="4421"/>
                  </a:cubicBezTo>
                  <a:cubicBezTo>
                    <a:pt x="1013" y="4063"/>
                    <a:pt x="989" y="3289"/>
                    <a:pt x="989" y="2885"/>
                  </a:cubicBezTo>
                  <a:cubicBezTo>
                    <a:pt x="989" y="2289"/>
                    <a:pt x="1263" y="1754"/>
                    <a:pt x="1727" y="1408"/>
                  </a:cubicBezTo>
                  <a:cubicBezTo>
                    <a:pt x="1906" y="1825"/>
                    <a:pt x="1858" y="1885"/>
                    <a:pt x="2001" y="1932"/>
                  </a:cubicBezTo>
                  <a:cubicBezTo>
                    <a:pt x="2013" y="1932"/>
                    <a:pt x="2025" y="1944"/>
                    <a:pt x="2037" y="1944"/>
                  </a:cubicBezTo>
                  <a:cubicBezTo>
                    <a:pt x="2049" y="1944"/>
                    <a:pt x="2084" y="1944"/>
                    <a:pt x="2096" y="1932"/>
                  </a:cubicBezTo>
                  <a:cubicBezTo>
                    <a:pt x="2453" y="1795"/>
                    <a:pt x="2802" y="1727"/>
                    <a:pt x="3147" y="1727"/>
                  </a:cubicBezTo>
                  <a:cubicBezTo>
                    <a:pt x="3492" y="1727"/>
                    <a:pt x="3835" y="1795"/>
                    <a:pt x="4180" y="1932"/>
                  </a:cubicBezTo>
                  <a:cubicBezTo>
                    <a:pt x="4204" y="1938"/>
                    <a:pt x="4227" y="1941"/>
                    <a:pt x="4248" y="1941"/>
                  </a:cubicBezTo>
                  <a:cubicBezTo>
                    <a:pt x="4269" y="1941"/>
                    <a:pt x="4287" y="1938"/>
                    <a:pt x="4299" y="1932"/>
                  </a:cubicBezTo>
                  <a:cubicBezTo>
                    <a:pt x="4347" y="1920"/>
                    <a:pt x="4382" y="1885"/>
                    <a:pt x="4394" y="1837"/>
                  </a:cubicBezTo>
                  <a:lnTo>
                    <a:pt x="4549" y="1408"/>
                  </a:lnTo>
                  <a:close/>
                  <a:moveTo>
                    <a:pt x="3573" y="5445"/>
                  </a:moveTo>
                  <a:lnTo>
                    <a:pt x="3573" y="6028"/>
                  </a:lnTo>
                  <a:cubicBezTo>
                    <a:pt x="3573" y="6111"/>
                    <a:pt x="3644" y="6183"/>
                    <a:pt x="3739" y="6183"/>
                  </a:cubicBezTo>
                  <a:lnTo>
                    <a:pt x="3954" y="6183"/>
                  </a:lnTo>
                  <a:lnTo>
                    <a:pt x="3156" y="7576"/>
                  </a:lnTo>
                  <a:lnTo>
                    <a:pt x="2346" y="6183"/>
                  </a:lnTo>
                  <a:lnTo>
                    <a:pt x="2573" y="6183"/>
                  </a:lnTo>
                  <a:cubicBezTo>
                    <a:pt x="2668" y="6183"/>
                    <a:pt x="2739" y="6111"/>
                    <a:pt x="2739" y="6028"/>
                  </a:cubicBezTo>
                  <a:lnTo>
                    <a:pt x="2739" y="5445"/>
                  </a:lnTo>
                  <a:cubicBezTo>
                    <a:pt x="2876" y="5480"/>
                    <a:pt x="3019" y="5498"/>
                    <a:pt x="3160" y="5498"/>
                  </a:cubicBezTo>
                  <a:cubicBezTo>
                    <a:pt x="3302" y="5498"/>
                    <a:pt x="3442" y="5480"/>
                    <a:pt x="3573" y="5445"/>
                  </a:cubicBezTo>
                  <a:close/>
                  <a:moveTo>
                    <a:pt x="3180" y="0"/>
                  </a:moveTo>
                  <a:cubicBezTo>
                    <a:pt x="2626" y="0"/>
                    <a:pt x="2072" y="105"/>
                    <a:pt x="1525" y="313"/>
                  </a:cubicBezTo>
                  <a:cubicBezTo>
                    <a:pt x="1477" y="325"/>
                    <a:pt x="1441" y="349"/>
                    <a:pt x="1430" y="396"/>
                  </a:cubicBezTo>
                  <a:cubicBezTo>
                    <a:pt x="1418" y="444"/>
                    <a:pt x="1418" y="492"/>
                    <a:pt x="1430" y="515"/>
                  </a:cubicBezTo>
                  <a:lnTo>
                    <a:pt x="1656" y="1099"/>
                  </a:lnTo>
                  <a:cubicBezTo>
                    <a:pt x="1060" y="1504"/>
                    <a:pt x="703" y="2158"/>
                    <a:pt x="703" y="2861"/>
                  </a:cubicBezTo>
                  <a:cubicBezTo>
                    <a:pt x="703" y="3218"/>
                    <a:pt x="715" y="4051"/>
                    <a:pt x="763" y="4444"/>
                  </a:cubicBezTo>
                  <a:cubicBezTo>
                    <a:pt x="822" y="5040"/>
                    <a:pt x="1322" y="5504"/>
                    <a:pt x="1918" y="5504"/>
                  </a:cubicBezTo>
                  <a:lnTo>
                    <a:pt x="2453" y="5504"/>
                  </a:lnTo>
                  <a:lnTo>
                    <a:pt x="2453" y="5861"/>
                  </a:lnTo>
                  <a:cubicBezTo>
                    <a:pt x="1549" y="5873"/>
                    <a:pt x="775" y="6480"/>
                    <a:pt x="572" y="7361"/>
                  </a:cubicBezTo>
                  <a:lnTo>
                    <a:pt x="108" y="9255"/>
                  </a:lnTo>
                  <a:cubicBezTo>
                    <a:pt x="1" y="9671"/>
                    <a:pt x="191" y="10100"/>
                    <a:pt x="572" y="10314"/>
                  </a:cubicBezTo>
                  <a:cubicBezTo>
                    <a:pt x="1441" y="10820"/>
                    <a:pt x="2320" y="11073"/>
                    <a:pt x="3199" y="11073"/>
                  </a:cubicBezTo>
                  <a:cubicBezTo>
                    <a:pt x="4079" y="11073"/>
                    <a:pt x="4960" y="10820"/>
                    <a:pt x="5835" y="10314"/>
                  </a:cubicBezTo>
                  <a:cubicBezTo>
                    <a:pt x="6168" y="10100"/>
                    <a:pt x="6347" y="9659"/>
                    <a:pt x="6240" y="9255"/>
                  </a:cubicBezTo>
                  <a:lnTo>
                    <a:pt x="6061" y="8504"/>
                  </a:lnTo>
                  <a:cubicBezTo>
                    <a:pt x="6050" y="8430"/>
                    <a:pt x="5972" y="8384"/>
                    <a:pt x="5896" y="8384"/>
                  </a:cubicBezTo>
                  <a:cubicBezTo>
                    <a:pt x="5888" y="8384"/>
                    <a:pt x="5879" y="8384"/>
                    <a:pt x="5871" y="8385"/>
                  </a:cubicBezTo>
                  <a:cubicBezTo>
                    <a:pt x="5775" y="8409"/>
                    <a:pt x="5728" y="8493"/>
                    <a:pt x="5751" y="8588"/>
                  </a:cubicBezTo>
                  <a:lnTo>
                    <a:pt x="5930" y="9326"/>
                  </a:lnTo>
                  <a:cubicBezTo>
                    <a:pt x="5990" y="9600"/>
                    <a:pt x="5871" y="9897"/>
                    <a:pt x="5632" y="10028"/>
                  </a:cubicBezTo>
                  <a:cubicBezTo>
                    <a:pt x="4799" y="10505"/>
                    <a:pt x="3980" y="10743"/>
                    <a:pt x="3162" y="10743"/>
                  </a:cubicBezTo>
                  <a:cubicBezTo>
                    <a:pt x="2343" y="10743"/>
                    <a:pt x="1525" y="10505"/>
                    <a:pt x="691" y="10028"/>
                  </a:cubicBezTo>
                  <a:cubicBezTo>
                    <a:pt x="453" y="9897"/>
                    <a:pt x="310" y="9600"/>
                    <a:pt x="394" y="9326"/>
                  </a:cubicBezTo>
                  <a:lnTo>
                    <a:pt x="846" y="7433"/>
                  </a:lnTo>
                  <a:cubicBezTo>
                    <a:pt x="1001" y="6838"/>
                    <a:pt x="1441" y="6397"/>
                    <a:pt x="2025" y="6242"/>
                  </a:cubicBezTo>
                  <a:lnTo>
                    <a:pt x="3025" y="7992"/>
                  </a:lnTo>
                  <a:cubicBezTo>
                    <a:pt x="3055" y="8040"/>
                    <a:pt x="3111" y="8064"/>
                    <a:pt x="3168" y="8064"/>
                  </a:cubicBezTo>
                  <a:cubicBezTo>
                    <a:pt x="3224" y="8064"/>
                    <a:pt x="3281" y="8040"/>
                    <a:pt x="3311" y="7992"/>
                  </a:cubicBezTo>
                  <a:lnTo>
                    <a:pt x="4299" y="6242"/>
                  </a:lnTo>
                  <a:cubicBezTo>
                    <a:pt x="4870" y="6397"/>
                    <a:pt x="5335" y="6838"/>
                    <a:pt x="5478" y="7433"/>
                  </a:cubicBezTo>
                  <a:lnTo>
                    <a:pt x="5573" y="7826"/>
                  </a:lnTo>
                  <a:cubicBezTo>
                    <a:pt x="5584" y="7901"/>
                    <a:pt x="5652" y="7947"/>
                    <a:pt x="5735" y="7947"/>
                  </a:cubicBezTo>
                  <a:cubicBezTo>
                    <a:pt x="5744" y="7947"/>
                    <a:pt x="5754" y="7946"/>
                    <a:pt x="5763" y="7945"/>
                  </a:cubicBezTo>
                  <a:cubicBezTo>
                    <a:pt x="5847" y="7921"/>
                    <a:pt x="5894" y="7838"/>
                    <a:pt x="5882" y="7754"/>
                  </a:cubicBezTo>
                  <a:lnTo>
                    <a:pt x="5787" y="7361"/>
                  </a:lnTo>
                  <a:cubicBezTo>
                    <a:pt x="5585" y="6480"/>
                    <a:pt x="4811" y="5873"/>
                    <a:pt x="3906" y="5861"/>
                  </a:cubicBezTo>
                  <a:lnTo>
                    <a:pt x="3906" y="5504"/>
                  </a:lnTo>
                  <a:lnTo>
                    <a:pt x="4442" y="5504"/>
                  </a:lnTo>
                  <a:cubicBezTo>
                    <a:pt x="5037" y="5504"/>
                    <a:pt x="5537" y="5052"/>
                    <a:pt x="5597" y="4444"/>
                  </a:cubicBezTo>
                  <a:cubicBezTo>
                    <a:pt x="5644" y="4051"/>
                    <a:pt x="5656" y="3218"/>
                    <a:pt x="5656" y="2861"/>
                  </a:cubicBezTo>
                  <a:cubicBezTo>
                    <a:pt x="5656" y="2135"/>
                    <a:pt x="5287" y="1492"/>
                    <a:pt x="4704" y="1099"/>
                  </a:cubicBezTo>
                  <a:lnTo>
                    <a:pt x="4930" y="515"/>
                  </a:lnTo>
                  <a:cubicBezTo>
                    <a:pt x="4954" y="432"/>
                    <a:pt x="4918" y="337"/>
                    <a:pt x="4835" y="313"/>
                  </a:cubicBezTo>
                  <a:cubicBezTo>
                    <a:pt x="4287" y="105"/>
                    <a:pt x="3733" y="0"/>
                    <a:pt x="318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36077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510130" y="1223890"/>
            <a:ext cx="5416827" cy="5524779"/>
          </a:xfrm>
          <a:prstGeom prst="rect">
            <a:avLst/>
          </a:prstGeom>
          <a:solidFill>
            <a:srgbClr val="FDFDE2"/>
          </a:solidFill>
          <a:ln>
            <a:solidFill>
              <a:srgbClr val="FDFDE2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9026" y="1223891"/>
            <a:ext cx="6221896" cy="5524779"/>
          </a:xfrm>
          <a:prstGeom prst="rect">
            <a:avLst/>
          </a:prstGeom>
          <a:solidFill>
            <a:srgbClr val="FDFDE2"/>
          </a:solidFill>
          <a:ln>
            <a:solidFill>
              <a:srgbClr val="FDFDE2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48187"/>
            <a:ext cx="12192000" cy="825848"/>
          </a:xfrm>
          <a:prstGeom prst="rect">
            <a:avLst/>
          </a:prstGeom>
          <a:solidFill>
            <a:srgbClr val="E29710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101672"/>
            <a:ext cx="4373218" cy="1325563"/>
          </a:xfrm>
        </p:spPr>
        <p:txBody>
          <a:bodyPr>
            <a:normAutofit/>
          </a:bodyPr>
          <a:lstStyle/>
          <a:p>
            <a:pPr algn="ctr"/>
            <a:r>
              <a:rPr lang="ka-GE" sz="1800" dirty="0" smtClean="0">
                <a:solidFill>
                  <a:schemeClr val="bg1"/>
                </a:solidFill>
              </a:rPr>
              <a:t>საწოლფონდის არსებული და საჭირო რაოდენობა საქართველოში </a:t>
            </a:r>
            <a:endParaRPr lang="en-US" sz="1800" dirty="0">
              <a:solidFill>
                <a:schemeClr val="bg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456764"/>
              </p:ext>
            </p:extLst>
          </p:nvPr>
        </p:nvGraphicFramePr>
        <p:xfrm>
          <a:off x="159026" y="1493085"/>
          <a:ext cx="9415766" cy="5176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6510130" y="-101671"/>
            <a:ext cx="554603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1800" dirty="0">
                <a:solidFill>
                  <a:schemeClr val="bg1"/>
                </a:solidFill>
              </a:rPr>
              <a:t>სერვისების შესასყიდი მოცულობა დიდ ქალაქებში: ამჟმად და პროგნოზული საჭირო 80% </a:t>
            </a:r>
            <a:r>
              <a:rPr lang="ka-GE" sz="1800" dirty="0" smtClean="0">
                <a:solidFill>
                  <a:schemeClr val="bg1"/>
                </a:solidFill>
              </a:rPr>
              <a:t>დატვირთვით</a:t>
            </a:r>
            <a:endParaRPr lang="en-US" sz="1800" dirty="0">
              <a:solidFill>
                <a:schemeClr val="bg1"/>
              </a:solidFill>
            </a:endParaRPr>
          </a:p>
        </p:txBody>
      </p:sp>
      <p:graphicFrame>
        <p:nvGraphicFramePr>
          <p:cNvPr id="8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627608"/>
              </p:ext>
            </p:extLst>
          </p:nvPr>
        </p:nvGraphicFramePr>
        <p:xfrm>
          <a:off x="6490251" y="1341784"/>
          <a:ext cx="5290928" cy="4611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09762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4E3F60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4E3F6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77733" y="16072"/>
            <a:ext cx="11514268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000" dirty="0">
                <a:solidFill>
                  <a:schemeClr val="bg1"/>
                </a:solidFill>
              </a:rPr>
              <a:t>პერინატალური, კარდიოქირურგიის და ემერჯენს მომსახურების 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ka-GE" sz="2000" dirty="0" smtClean="0">
                <a:solidFill>
                  <a:schemeClr val="bg1"/>
                </a:solidFill>
              </a:rPr>
              <a:t>სელექტიური კონტრაქტირება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144966" y="87083"/>
            <a:ext cx="9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5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Snip Diagonal Corner Rectangle 9"/>
          <p:cNvSpPr/>
          <p:nvPr/>
        </p:nvSpPr>
        <p:spPr>
          <a:xfrm>
            <a:off x="7392910" y="4747258"/>
            <a:ext cx="4262280" cy="1633664"/>
          </a:xfrm>
          <a:prstGeom prst="snip2DiagRect">
            <a:avLst/>
          </a:prstGeom>
          <a:solidFill>
            <a:srgbClr val="4E3F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489420" y="4834399"/>
            <a:ext cx="29260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>
                <a:solidFill>
                  <a:schemeClr val="bg1"/>
                </a:solidFill>
              </a:rPr>
              <a:t>ემერჯენსი:</a:t>
            </a:r>
          </a:p>
          <a:p>
            <a:r>
              <a:rPr lang="ka-GE" sz="1400" b="1" dirty="0" smtClean="0">
                <a:solidFill>
                  <a:schemeClr val="bg1"/>
                </a:solidFill>
              </a:rPr>
              <a:t>დაწყების </a:t>
            </a:r>
            <a:r>
              <a:rPr lang="ka-GE" sz="1400" b="1" dirty="0">
                <a:solidFill>
                  <a:schemeClr val="bg1"/>
                </a:solidFill>
              </a:rPr>
              <a:t>თარიღი: </a:t>
            </a:r>
            <a:r>
              <a:rPr lang="ka-GE" sz="1400" b="1" dirty="0" smtClean="0">
                <a:solidFill>
                  <a:schemeClr val="bg1"/>
                </a:solidFill>
              </a:rPr>
              <a:t>01</a:t>
            </a:r>
            <a:r>
              <a:rPr lang="ka-GE" sz="1400" b="1" dirty="0" smtClean="0">
                <a:solidFill>
                  <a:schemeClr val="bg1"/>
                </a:solidFill>
              </a:rPr>
              <a:t>.04.2020</a:t>
            </a:r>
            <a:endParaRPr lang="ka-GE" sz="1400" b="1" dirty="0">
              <a:solidFill>
                <a:schemeClr val="bg1"/>
              </a:solidFill>
            </a:endParaRPr>
          </a:p>
          <a:p>
            <a:r>
              <a:rPr lang="ka-GE" sz="1400" b="1" dirty="0">
                <a:solidFill>
                  <a:schemeClr val="bg1"/>
                </a:solidFill>
              </a:rPr>
              <a:t>პირველადი შედეგი: </a:t>
            </a:r>
            <a:r>
              <a:rPr lang="ka-GE" sz="1400" b="1" dirty="0" smtClean="0">
                <a:solidFill>
                  <a:schemeClr val="bg1"/>
                </a:solidFill>
              </a:rPr>
              <a:t>01.10.2020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2" name="Google Shape;12476;p53"/>
          <p:cNvGrpSpPr/>
          <p:nvPr/>
        </p:nvGrpSpPr>
        <p:grpSpPr>
          <a:xfrm>
            <a:off x="7723262" y="5314448"/>
            <a:ext cx="615001" cy="499283"/>
            <a:chOff x="6083810" y="1547297"/>
            <a:chExt cx="382819" cy="310788"/>
          </a:xfrm>
          <a:solidFill>
            <a:schemeClr val="bg1"/>
          </a:solidFill>
        </p:grpSpPr>
        <p:sp>
          <p:nvSpPr>
            <p:cNvPr id="13" name="Google Shape;12477;p53"/>
            <p:cNvSpPr/>
            <p:nvPr/>
          </p:nvSpPr>
          <p:spPr>
            <a:xfrm>
              <a:off x="6083810" y="1547297"/>
              <a:ext cx="382819" cy="310788"/>
            </a:xfrm>
            <a:custGeom>
              <a:avLst/>
              <a:gdLst/>
              <a:ahLst/>
              <a:cxnLst/>
              <a:rect l="l" t="t" r="r" b="b"/>
              <a:pathLst>
                <a:path w="12027" h="9764" extrusionOk="0">
                  <a:moveTo>
                    <a:pt x="1834" y="334"/>
                  </a:moveTo>
                  <a:cubicBezTo>
                    <a:pt x="1834" y="334"/>
                    <a:pt x="1846" y="334"/>
                    <a:pt x="1846" y="358"/>
                  </a:cubicBezTo>
                  <a:lnTo>
                    <a:pt x="1846" y="1108"/>
                  </a:lnTo>
                  <a:cubicBezTo>
                    <a:pt x="1846" y="1108"/>
                    <a:pt x="1846" y="1132"/>
                    <a:pt x="1834" y="1132"/>
                  </a:cubicBezTo>
                  <a:lnTo>
                    <a:pt x="1465" y="1132"/>
                  </a:lnTo>
                  <a:cubicBezTo>
                    <a:pt x="1465" y="1132"/>
                    <a:pt x="1453" y="1132"/>
                    <a:pt x="1453" y="1108"/>
                  </a:cubicBezTo>
                  <a:lnTo>
                    <a:pt x="1453" y="358"/>
                  </a:lnTo>
                  <a:lnTo>
                    <a:pt x="1834" y="334"/>
                  </a:lnTo>
                  <a:close/>
                  <a:moveTo>
                    <a:pt x="10502" y="334"/>
                  </a:moveTo>
                  <a:cubicBezTo>
                    <a:pt x="10502" y="334"/>
                    <a:pt x="10514" y="334"/>
                    <a:pt x="10514" y="358"/>
                  </a:cubicBezTo>
                  <a:lnTo>
                    <a:pt x="10514" y="1108"/>
                  </a:lnTo>
                  <a:cubicBezTo>
                    <a:pt x="10514" y="1108"/>
                    <a:pt x="10514" y="1132"/>
                    <a:pt x="10502" y="1132"/>
                  </a:cubicBezTo>
                  <a:lnTo>
                    <a:pt x="10133" y="1132"/>
                  </a:lnTo>
                  <a:cubicBezTo>
                    <a:pt x="10133" y="1132"/>
                    <a:pt x="10109" y="1132"/>
                    <a:pt x="10109" y="1108"/>
                  </a:cubicBezTo>
                  <a:lnTo>
                    <a:pt x="10109" y="358"/>
                  </a:lnTo>
                  <a:lnTo>
                    <a:pt x="10502" y="334"/>
                  </a:lnTo>
                  <a:close/>
                  <a:moveTo>
                    <a:pt x="11229" y="1096"/>
                  </a:moveTo>
                  <a:cubicBezTo>
                    <a:pt x="11443" y="1096"/>
                    <a:pt x="11621" y="1274"/>
                    <a:pt x="11621" y="1477"/>
                  </a:cubicBezTo>
                  <a:lnTo>
                    <a:pt x="11621" y="9013"/>
                  </a:lnTo>
                  <a:cubicBezTo>
                    <a:pt x="11645" y="9240"/>
                    <a:pt x="11467" y="9406"/>
                    <a:pt x="11264" y="9406"/>
                  </a:cubicBezTo>
                  <a:lnTo>
                    <a:pt x="727" y="9406"/>
                  </a:lnTo>
                  <a:cubicBezTo>
                    <a:pt x="513" y="9406"/>
                    <a:pt x="334" y="9228"/>
                    <a:pt x="334" y="9013"/>
                  </a:cubicBezTo>
                  <a:lnTo>
                    <a:pt x="334" y="1477"/>
                  </a:lnTo>
                  <a:cubicBezTo>
                    <a:pt x="334" y="1274"/>
                    <a:pt x="513" y="1096"/>
                    <a:pt x="727" y="1096"/>
                  </a:cubicBezTo>
                  <a:lnTo>
                    <a:pt x="1108" y="1096"/>
                  </a:lnTo>
                  <a:lnTo>
                    <a:pt x="1108" y="1108"/>
                  </a:lnTo>
                  <a:cubicBezTo>
                    <a:pt x="1108" y="1322"/>
                    <a:pt x="1275" y="1465"/>
                    <a:pt x="1465" y="1465"/>
                  </a:cubicBezTo>
                  <a:lnTo>
                    <a:pt x="1834" y="1465"/>
                  </a:lnTo>
                  <a:cubicBezTo>
                    <a:pt x="2049" y="1465"/>
                    <a:pt x="2192" y="1298"/>
                    <a:pt x="2192" y="1108"/>
                  </a:cubicBezTo>
                  <a:lnTo>
                    <a:pt x="2192" y="1096"/>
                  </a:lnTo>
                  <a:lnTo>
                    <a:pt x="9752" y="1096"/>
                  </a:lnTo>
                  <a:lnTo>
                    <a:pt x="9752" y="1108"/>
                  </a:lnTo>
                  <a:cubicBezTo>
                    <a:pt x="9752" y="1322"/>
                    <a:pt x="9919" y="1465"/>
                    <a:pt x="10109" y="1465"/>
                  </a:cubicBezTo>
                  <a:lnTo>
                    <a:pt x="10490" y="1465"/>
                  </a:lnTo>
                  <a:cubicBezTo>
                    <a:pt x="10693" y="1465"/>
                    <a:pt x="10848" y="1298"/>
                    <a:pt x="10848" y="1108"/>
                  </a:cubicBezTo>
                  <a:lnTo>
                    <a:pt x="10848" y="1096"/>
                  </a:lnTo>
                  <a:close/>
                  <a:moveTo>
                    <a:pt x="1489" y="0"/>
                  </a:moveTo>
                  <a:cubicBezTo>
                    <a:pt x="1287" y="0"/>
                    <a:pt x="1132" y="155"/>
                    <a:pt x="1132" y="358"/>
                  </a:cubicBezTo>
                  <a:lnTo>
                    <a:pt x="1132" y="739"/>
                  </a:lnTo>
                  <a:lnTo>
                    <a:pt x="751" y="739"/>
                  </a:lnTo>
                  <a:cubicBezTo>
                    <a:pt x="346" y="739"/>
                    <a:pt x="1" y="1072"/>
                    <a:pt x="1" y="1489"/>
                  </a:cubicBezTo>
                  <a:lnTo>
                    <a:pt x="1" y="9013"/>
                  </a:lnTo>
                  <a:cubicBezTo>
                    <a:pt x="1" y="9418"/>
                    <a:pt x="334" y="9764"/>
                    <a:pt x="751" y="9764"/>
                  </a:cubicBezTo>
                  <a:lnTo>
                    <a:pt x="11288" y="9764"/>
                  </a:lnTo>
                  <a:cubicBezTo>
                    <a:pt x="11693" y="9764"/>
                    <a:pt x="12026" y="9430"/>
                    <a:pt x="12026" y="9013"/>
                  </a:cubicBezTo>
                  <a:lnTo>
                    <a:pt x="12026" y="1489"/>
                  </a:lnTo>
                  <a:cubicBezTo>
                    <a:pt x="12002" y="1084"/>
                    <a:pt x="11657" y="739"/>
                    <a:pt x="11264" y="739"/>
                  </a:cubicBezTo>
                  <a:lnTo>
                    <a:pt x="10871" y="739"/>
                  </a:lnTo>
                  <a:lnTo>
                    <a:pt x="10871" y="358"/>
                  </a:lnTo>
                  <a:cubicBezTo>
                    <a:pt x="10871" y="143"/>
                    <a:pt x="10705" y="0"/>
                    <a:pt x="10514" y="0"/>
                  </a:cubicBezTo>
                  <a:lnTo>
                    <a:pt x="10145" y="0"/>
                  </a:lnTo>
                  <a:cubicBezTo>
                    <a:pt x="9931" y="0"/>
                    <a:pt x="9788" y="155"/>
                    <a:pt x="9788" y="358"/>
                  </a:cubicBezTo>
                  <a:lnTo>
                    <a:pt x="9788" y="739"/>
                  </a:lnTo>
                  <a:lnTo>
                    <a:pt x="2227" y="739"/>
                  </a:lnTo>
                  <a:lnTo>
                    <a:pt x="2227" y="358"/>
                  </a:lnTo>
                  <a:cubicBezTo>
                    <a:pt x="2227" y="143"/>
                    <a:pt x="2061" y="0"/>
                    <a:pt x="1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2478;p53"/>
            <p:cNvSpPr/>
            <p:nvPr/>
          </p:nvSpPr>
          <p:spPr>
            <a:xfrm>
              <a:off x="6106950" y="1606787"/>
              <a:ext cx="334661" cy="11395"/>
            </a:xfrm>
            <a:custGeom>
              <a:avLst/>
              <a:gdLst/>
              <a:ahLst/>
              <a:cxnLst/>
              <a:rect l="l" t="t" r="r" b="b"/>
              <a:pathLst>
                <a:path w="10514" h="358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86"/>
                    <a:pt x="72" y="358"/>
                    <a:pt x="179" y="358"/>
                  </a:cubicBezTo>
                  <a:lnTo>
                    <a:pt x="10335" y="358"/>
                  </a:lnTo>
                  <a:cubicBezTo>
                    <a:pt x="10442" y="358"/>
                    <a:pt x="10513" y="286"/>
                    <a:pt x="10513" y="179"/>
                  </a:cubicBezTo>
                  <a:cubicBezTo>
                    <a:pt x="10513" y="72"/>
                    <a:pt x="10442" y="1"/>
                    <a:pt x="1033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479;p53"/>
            <p:cNvSpPr/>
            <p:nvPr/>
          </p:nvSpPr>
          <p:spPr>
            <a:xfrm>
              <a:off x="6124743" y="1655296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79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480;p53"/>
            <p:cNvSpPr/>
            <p:nvPr/>
          </p:nvSpPr>
          <p:spPr>
            <a:xfrm>
              <a:off x="6208520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83" y="1"/>
                    <a:pt x="0" y="72"/>
                    <a:pt x="0" y="179"/>
                  </a:cubicBezTo>
                  <a:cubicBezTo>
                    <a:pt x="0" y="275"/>
                    <a:pt x="83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8" y="275"/>
                    <a:pt x="1488" y="179"/>
                  </a:cubicBezTo>
                  <a:cubicBezTo>
                    <a:pt x="1488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481;p53"/>
            <p:cNvSpPr/>
            <p:nvPr/>
          </p:nvSpPr>
          <p:spPr>
            <a:xfrm>
              <a:off x="6376391" y="1655296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7" y="358"/>
                    <a:pt x="1489" y="275"/>
                    <a:pt x="1489" y="179"/>
                  </a:cubicBezTo>
                  <a:cubicBezTo>
                    <a:pt x="1489" y="72"/>
                    <a:pt x="1417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482;p53"/>
            <p:cNvSpPr/>
            <p:nvPr/>
          </p:nvSpPr>
          <p:spPr>
            <a:xfrm>
              <a:off x="6124743" y="1703041"/>
              <a:ext cx="47427" cy="11427"/>
            </a:xfrm>
            <a:custGeom>
              <a:avLst/>
              <a:gdLst/>
              <a:ahLst/>
              <a:cxnLst/>
              <a:rect l="l" t="t" r="r" b="b"/>
              <a:pathLst>
                <a:path w="1490" h="359" extrusionOk="0">
                  <a:moveTo>
                    <a:pt x="179" y="1"/>
                  </a:moveTo>
                  <a:cubicBezTo>
                    <a:pt x="72" y="1"/>
                    <a:pt x="1" y="72"/>
                    <a:pt x="1" y="180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18" y="358"/>
                    <a:pt x="1489" y="275"/>
                    <a:pt x="1489" y="180"/>
                  </a:cubicBezTo>
                  <a:cubicBezTo>
                    <a:pt x="1489" y="72"/>
                    <a:pt x="1406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483;p53"/>
            <p:cNvSpPr/>
            <p:nvPr/>
          </p:nvSpPr>
          <p:spPr>
            <a:xfrm>
              <a:off x="6292646" y="1703041"/>
              <a:ext cx="47395" cy="11427"/>
            </a:xfrm>
            <a:custGeom>
              <a:avLst/>
              <a:gdLst/>
              <a:ahLst/>
              <a:cxnLst/>
              <a:rect l="l" t="t" r="r" b="b"/>
              <a:pathLst>
                <a:path w="1489" h="359" extrusionOk="0">
                  <a:moveTo>
                    <a:pt x="179" y="1"/>
                  </a:moveTo>
                  <a:cubicBezTo>
                    <a:pt x="72" y="1"/>
                    <a:pt x="0" y="72"/>
                    <a:pt x="0" y="180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10" y="358"/>
                  </a:lnTo>
                  <a:cubicBezTo>
                    <a:pt x="1405" y="358"/>
                    <a:pt x="1489" y="275"/>
                    <a:pt x="1489" y="180"/>
                  </a:cubicBezTo>
                  <a:cubicBezTo>
                    <a:pt x="1489" y="72"/>
                    <a:pt x="1405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484;p53"/>
            <p:cNvSpPr/>
            <p:nvPr/>
          </p:nvSpPr>
          <p:spPr>
            <a:xfrm>
              <a:off x="6124743" y="1750818"/>
              <a:ext cx="47427" cy="11395"/>
            </a:xfrm>
            <a:custGeom>
              <a:avLst/>
              <a:gdLst/>
              <a:ahLst/>
              <a:cxnLst/>
              <a:rect l="l" t="t" r="r" b="b"/>
              <a:pathLst>
                <a:path w="1490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8" y="357"/>
                    <a:pt x="1489" y="286"/>
                    <a:pt x="1489" y="179"/>
                  </a:cubicBezTo>
                  <a:cubicBezTo>
                    <a:pt x="1489" y="72"/>
                    <a:pt x="1406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485;p53"/>
            <p:cNvSpPr/>
            <p:nvPr/>
          </p:nvSpPr>
          <p:spPr>
            <a:xfrm>
              <a:off x="6208520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2486;p53"/>
            <p:cNvSpPr/>
            <p:nvPr/>
          </p:nvSpPr>
          <p:spPr>
            <a:xfrm>
              <a:off x="6376391" y="1750818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2487;p53"/>
            <p:cNvSpPr/>
            <p:nvPr/>
          </p:nvSpPr>
          <p:spPr>
            <a:xfrm>
              <a:off x="6208520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83" y="0"/>
                    <a:pt x="0" y="72"/>
                    <a:pt x="0" y="179"/>
                  </a:cubicBezTo>
                  <a:cubicBezTo>
                    <a:pt x="0" y="286"/>
                    <a:pt x="83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8" y="286"/>
                    <a:pt x="1488" y="179"/>
                  </a:cubicBezTo>
                  <a:cubicBezTo>
                    <a:pt x="1488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2488;p53"/>
            <p:cNvSpPr/>
            <p:nvPr/>
          </p:nvSpPr>
          <p:spPr>
            <a:xfrm>
              <a:off x="6292646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cubicBezTo>
                    <a:pt x="0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05" y="357"/>
                    <a:pt x="1489" y="286"/>
                    <a:pt x="1489" y="179"/>
                  </a:cubicBezTo>
                  <a:cubicBezTo>
                    <a:pt x="1489" y="72"/>
                    <a:pt x="1405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2489;p53"/>
            <p:cNvSpPr/>
            <p:nvPr/>
          </p:nvSpPr>
          <p:spPr>
            <a:xfrm>
              <a:off x="6376391" y="1798563"/>
              <a:ext cx="47395" cy="11395"/>
            </a:xfrm>
            <a:custGeom>
              <a:avLst/>
              <a:gdLst/>
              <a:ahLst/>
              <a:cxnLst/>
              <a:rect l="l" t="t" r="r" b="b"/>
              <a:pathLst>
                <a:path w="1489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310" y="357"/>
                  </a:lnTo>
                  <a:cubicBezTo>
                    <a:pt x="1417" y="357"/>
                    <a:pt x="1489" y="286"/>
                    <a:pt x="1489" y="179"/>
                  </a:cubicBezTo>
                  <a:cubicBezTo>
                    <a:pt x="1489" y="72"/>
                    <a:pt x="1417" y="0"/>
                    <a:pt x="1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2490;p53"/>
            <p:cNvSpPr/>
            <p:nvPr/>
          </p:nvSpPr>
          <p:spPr>
            <a:xfrm>
              <a:off x="6207756" y="1690723"/>
              <a:ext cx="48923" cy="35108"/>
            </a:xfrm>
            <a:custGeom>
              <a:avLst/>
              <a:gdLst/>
              <a:ahLst/>
              <a:cxnLst/>
              <a:rect l="l" t="t" r="r" b="b"/>
              <a:pathLst>
                <a:path w="1537" h="1103" extrusionOk="0">
                  <a:moveTo>
                    <a:pt x="1328" y="1"/>
                  </a:moveTo>
                  <a:cubicBezTo>
                    <a:pt x="1283" y="1"/>
                    <a:pt x="1239" y="19"/>
                    <a:pt x="1203" y="55"/>
                  </a:cubicBezTo>
                  <a:lnTo>
                    <a:pt x="584" y="686"/>
                  </a:lnTo>
                  <a:lnTo>
                    <a:pt x="322" y="436"/>
                  </a:lnTo>
                  <a:cubicBezTo>
                    <a:pt x="286" y="394"/>
                    <a:pt x="241" y="373"/>
                    <a:pt x="197" y="373"/>
                  </a:cubicBezTo>
                  <a:cubicBezTo>
                    <a:pt x="152" y="373"/>
                    <a:pt x="107" y="394"/>
                    <a:pt x="72" y="436"/>
                  </a:cubicBezTo>
                  <a:cubicBezTo>
                    <a:pt x="0" y="507"/>
                    <a:pt x="0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2" y="1102"/>
                    <a:pt x="560" y="1102"/>
                  </a:cubicBezTo>
                  <a:cubicBezTo>
                    <a:pt x="607" y="1102"/>
                    <a:pt x="655" y="1078"/>
                    <a:pt x="679" y="1055"/>
                  </a:cubicBezTo>
                  <a:lnTo>
                    <a:pt x="1441" y="293"/>
                  </a:lnTo>
                  <a:cubicBezTo>
                    <a:pt x="1536" y="233"/>
                    <a:pt x="1536" y="138"/>
                    <a:pt x="1453" y="55"/>
                  </a:cubicBezTo>
                  <a:cubicBezTo>
                    <a:pt x="1417" y="19"/>
                    <a:pt x="1372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491;p53"/>
            <p:cNvSpPr/>
            <p:nvPr/>
          </p:nvSpPr>
          <p:spPr>
            <a:xfrm>
              <a:off x="6376009" y="1690723"/>
              <a:ext cx="48159" cy="35108"/>
            </a:xfrm>
            <a:custGeom>
              <a:avLst/>
              <a:gdLst/>
              <a:ahLst/>
              <a:cxnLst/>
              <a:rect l="l" t="t" r="r" b="b"/>
              <a:pathLst>
                <a:path w="1513" h="1103" extrusionOk="0">
                  <a:moveTo>
                    <a:pt x="1328" y="1"/>
                  </a:moveTo>
                  <a:cubicBezTo>
                    <a:pt x="1284" y="1"/>
                    <a:pt x="1239" y="19"/>
                    <a:pt x="1203" y="55"/>
                  </a:cubicBezTo>
                  <a:lnTo>
                    <a:pt x="572" y="686"/>
                  </a:lnTo>
                  <a:lnTo>
                    <a:pt x="322" y="436"/>
                  </a:lnTo>
                  <a:cubicBezTo>
                    <a:pt x="286" y="394"/>
                    <a:pt x="242" y="373"/>
                    <a:pt x="197" y="373"/>
                  </a:cubicBezTo>
                  <a:cubicBezTo>
                    <a:pt x="152" y="373"/>
                    <a:pt x="108" y="394"/>
                    <a:pt x="72" y="436"/>
                  </a:cubicBezTo>
                  <a:cubicBezTo>
                    <a:pt x="1" y="507"/>
                    <a:pt x="1" y="614"/>
                    <a:pt x="72" y="686"/>
                  </a:cubicBezTo>
                  <a:lnTo>
                    <a:pt x="441" y="1055"/>
                  </a:lnTo>
                  <a:cubicBezTo>
                    <a:pt x="477" y="1078"/>
                    <a:pt x="513" y="1102"/>
                    <a:pt x="560" y="1102"/>
                  </a:cubicBezTo>
                  <a:cubicBezTo>
                    <a:pt x="608" y="1102"/>
                    <a:pt x="644" y="1078"/>
                    <a:pt x="679" y="1055"/>
                  </a:cubicBezTo>
                  <a:lnTo>
                    <a:pt x="1441" y="293"/>
                  </a:lnTo>
                  <a:cubicBezTo>
                    <a:pt x="1513" y="233"/>
                    <a:pt x="1513" y="138"/>
                    <a:pt x="1453" y="55"/>
                  </a:cubicBezTo>
                  <a:cubicBezTo>
                    <a:pt x="1417" y="19"/>
                    <a:pt x="1373" y="1"/>
                    <a:pt x="132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492;p53"/>
            <p:cNvSpPr/>
            <p:nvPr/>
          </p:nvSpPr>
          <p:spPr>
            <a:xfrm>
              <a:off x="6291500" y="1738595"/>
              <a:ext cx="48923" cy="34981"/>
            </a:xfrm>
            <a:custGeom>
              <a:avLst/>
              <a:gdLst/>
              <a:ahLst/>
              <a:cxnLst/>
              <a:rect l="l" t="t" r="r" b="b"/>
              <a:pathLst>
                <a:path w="1537" h="1099" extrusionOk="0">
                  <a:moveTo>
                    <a:pt x="1334" y="0"/>
                  </a:moveTo>
                  <a:cubicBezTo>
                    <a:pt x="1289" y="0"/>
                    <a:pt x="1245" y="21"/>
                    <a:pt x="1203" y="63"/>
                  </a:cubicBezTo>
                  <a:lnTo>
                    <a:pt x="584" y="682"/>
                  </a:lnTo>
                  <a:lnTo>
                    <a:pt x="322" y="432"/>
                  </a:lnTo>
                  <a:cubicBezTo>
                    <a:pt x="286" y="396"/>
                    <a:pt x="242" y="378"/>
                    <a:pt x="197" y="378"/>
                  </a:cubicBezTo>
                  <a:cubicBezTo>
                    <a:pt x="152" y="378"/>
                    <a:pt x="108" y="396"/>
                    <a:pt x="72" y="432"/>
                  </a:cubicBezTo>
                  <a:cubicBezTo>
                    <a:pt x="1" y="503"/>
                    <a:pt x="1" y="610"/>
                    <a:pt x="72" y="682"/>
                  </a:cubicBezTo>
                  <a:lnTo>
                    <a:pt x="441" y="1051"/>
                  </a:lnTo>
                  <a:cubicBezTo>
                    <a:pt x="477" y="1087"/>
                    <a:pt x="524" y="1098"/>
                    <a:pt x="560" y="1098"/>
                  </a:cubicBezTo>
                  <a:cubicBezTo>
                    <a:pt x="608" y="1098"/>
                    <a:pt x="655" y="1087"/>
                    <a:pt x="679" y="1051"/>
                  </a:cubicBezTo>
                  <a:lnTo>
                    <a:pt x="1441" y="301"/>
                  </a:lnTo>
                  <a:cubicBezTo>
                    <a:pt x="1536" y="241"/>
                    <a:pt x="1536" y="134"/>
                    <a:pt x="1465" y="63"/>
                  </a:cubicBezTo>
                  <a:cubicBezTo>
                    <a:pt x="1423" y="21"/>
                    <a:pt x="1379" y="0"/>
                    <a:pt x="1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493;p53"/>
            <p:cNvSpPr/>
            <p:nvPr/>
          </p:nvSpPr>
          <p:spPr>
            <a:xfrm>
              <a:off x="6123629" y="1786627"/>
              <a:ext cx="48891" cy="34695"/>
            </a:xfrm>
            <a:custGeom>
              <a:avLst/>
              <a:gdLst/>
              <a:ahLst/>
              <a:cxnLst/>
              <a:rect l="l" t="t" r="r" b="b"/>
              <a:pathLst>
                <a:path w="1536" h="1090" extrusionOk="0">
                  <a:moveTo>
                    <a:pt x="1340" y="0"/>
                  </a:moveTo>
                  <a:cubicBezTo>
                    <a:pt x="1295" y="0"/>
                    <a:pt x="1250" y="18"/>
                    <a:pt x="1215" y="54"/>
                  </a:cubicBezTo>
                  <a:lnTo>
                    <a:pt x="583" y="673"/>
                  </a:lnTo>
                  <a:lnTo>
                    <a:pt x="333" y="423"/>
                  </a:lnTo>
                  <a:cubicBezTo>
                    <a:pt x="298" y="387"/>
                    <a:pt x="253" y="369"/>
                    <a:pt x="208" y="369"/>
                  </a:cubicBezTo>
                  <a:cubicBezTo>
                    <a:pt x="164" y="369"/>
                    <a:pt x="119" y="387"/>
                    <a:pt x="83" y="423"/>
                  </a:cubicBezTo>
                  <a:cubicBezTo>
                    <a:pt x="0" y="494"/>
                    <a:pt x="0" y="601"/>
                    <a:pt x="83" y="673"/>
                  </a:cubicBezTo>
                  <a:lnTo>
                    <a:pt x="453" y="1042"/>
                  </a:lnTo>
                  <a:cubicBezTo>
                    <a:pt x="476" y="1078"/>
                    <a:pt x="524" y="1090"/>
                    <a:pt x="572" y="1090"/>
                  </a:cubicBezTo>
                  <a:cubicBezTo>
                    <a:pt x="619" y="1090"/>
                    <a:pt x="655" y="1078"/>
                    <a:pt x="691" y="1042"/>
                  </a:cubicBezTo>
                  <a:lnTo>
                    <a:pt x="1453" y="292"/>
                  </a:lnTo>
                  <a:cubicBezTo>
                    <a:pt x="1536" y="232"/>
                    <a:pt x="1536" y="125"/>
                    <a:pt x="1465" y="54"/>
                  </a:cubicBezTo>
                  <a:cubicBezTo>
                    <a:pt x="1429" y="18"/>
                    <a:pt x="1384" y="0"/>
                    <a:pt x="13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2494;p53"/>
            <p:cNvSpPr/>
            <p:nvPr/>
          </p:nvSpPr>
          <p:spPr>
            <a:xfrm>
              <a:off x="6291500" y="1642978"/>
              <a:ext cx="48923" cy="34727"/>
            </a:xfrm>
            <a:custGeom>
              <a:avLst/>
              <a:gdLst/>
              <a:ahLst/>
              <a:cxnLst/>
              <a:rect l="l" t="t" r="r" b="b"/>
              <a:pathLst>
                <a:path w="1537" h="1091" extrusionOk="0">
                  <a:moveTo>
                    <a:pt x="1334" y="1"/>
                  </a:moveTo>
                  <a:cubicBezTo>
                    <a:pt x="1289" y="1"/>
                    <a:pt x="1245" y="19"/>
                    <a:pt x="1203" y="54"/>
                  </a:cubicBezTo>
                  <a:lnTo>
                    <a:pt x="584" y="673"/>
                  </a:lnTo>
                  <a:lnTo>
                    <a:pt x="322" y="423"/>
                  </a:lnTo>
                  <a:cubicBezTo>
                    <a:pt x="286" y="388"/>
                    <a:pt x="242" y="370"/>
                    <a:pt x="197" y="370"/>
                  </a:cubicBezTo>
                  <a:cubicBezTo>
                    <a:pt x="152" y="370"/>
                    <a:pt x="108" y="388"/>
                    <a:pt x="72" y="423"/>
                  </a:cubicBezTo>
                  <a:cubicBezTo>
                    <a:pt x="1" y="495"/>
                    <a:pt x="1" y="602"/>
                    <a:pt x="72" y="673"/>
                  </a:cubicBezTo>
                  <a:lnTo>
                    <a:pt x="441" y="1054"/>
                  </a:lnTo>
                  <a:cubicBezTo>
                    <a:pt x="477" y="1078"/>
                    <a:pt x="524" y="1090"/>
                    <a:pt x="560" y="1090"/>
                  </a:cubicBezTo>
                  <a:cubicBezTo>
                    <a:pt x="608" y="1090"/>
                    <a:pt x="655" y="1078"/>
                    <a:pt x="679" y="1054"/>
                  </a:cubicBezTo>
                  <a:lnTo>
                    <a:pt x="1441" y="292"/>
                  </a:lnTo>
                  <a:cubicBezTo>
                    <a:pt x="1536" y="233"/>
                    <a:pt x="1536" y="114"/>
                    <a:pt x="1465" y="54"/>
                  </a:cubicBezTo>
                  <a:cubicBezTo>
                    <a:pt x="1423" y="19"/>
                    <a:pt x="1379" y="1"/>
                    <a:pt x="13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944267" y="4391339"/>
            <a:ext cx="61463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4E3F60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4E3F60"/>
                </a:solidFill>
              </a:rPr>
              <a:t>:</a:t>
            </a:r>
            <a:endParaRPr lang="ka-GE" b="1" dirty="0" smtClean="0">
              <a:solidFill>
                <a:srgbClr val="4E3F60"/>
              </a:solidFill>
            </a:endParaRPr>
          </a:p>
          <a:p>
            <a:endParaRPr lang="ka-GE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პერინატალური, კარდიო და ემერჯენს მომსახურების ხარისხის მაღალ სტანდარტებთან შესაბამისობა.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 დაბალი სიმძლავრის დაწესებულებების გასვლა პროგრამიდან.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 ბიუჯეტის დაზოგვა</a:t>
            </a:r>
            <a:endParaRPr lang="ka-GE" dirty="0">
              <a:solidFill>
                <a:srgbClr val="9A2280"/>
              </a:solidFill>
            </a:endParaRPr>
          </a:p>
        </p:txBody>
      </p:sp>
      <p:sp>
        <p:nvSpPr>
          <p:cNvPr id="32" name="Google Shape;3986;p49"/>
          <p:cNvSpPr/>
          <p:nvPr/>
        </p:nvSpPr>
        <p:spPr>
          <a:xfrm>
            <a:off x="405792" y="4238360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4E3F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8489420" y="5713703"/>
            <a:ext cx="2926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>
                <a:solidFill>
                  <a:schemeClr val="bg1"/>
                </a:solidFill>
              </a:rPr>
              <a:t>კარდიოქირურგია:</a:t>
            </a:r>
          </a:p>
          <a:p>
            <a:r>
              <a:rPr lang="ka-GE" sz="1400" b="1" dirty="0" smtClean="0">
                <a:solidFill>
                  <a:schemeClr val="bg1"/>
                </a:solidFill>
              </a:rPr>
              <a:t>დაწყების </a:t>
            </a:r>
            <a:r>
              <a:rPr lang="ka-GE" sz="1400" b="1" dirty="0">
                <a:solidFill>
                  <a:schemeClr val="bg1"/>
                </a:solidFill>
              </a:rPr>
              <a:t>თარიღი: </a:t>
            </a:r>
            <a:r>
              <a:rPr lang="ka-GE" sz="1400" b="1" dirty="0" smtClean="0">
                <a:solidFill>
                  <a:schemeClr val="bg1"/>
                </a:solidFill>
              </a:rPr>
              <a:t>23</a:t>
            </a:r>
            <a:r>
              <a:rPr lang="ka-GE" sz="1400" b="1" dirty="0" smtClean="0">
                <a:solidFill>
                  <a:schemeClr val="bg1"/>
                </a:solidFill>
              </a:rPr>
              <a:t>.12.2019</a:t>
            </a:r>
            <a:endParaRPr lang="ka-GE" sz="1400" b="1" dirty="0">
              <a:solidFill>
                <a:schemeClr val="bg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3881581" y="1127588"/>
            <a:ext cx="3444767" cy="2835299"/>
            <a:chOff x="4372029" y="1447800"/>
            <a:chExt cx="3444767" cy="2835299"/>
          </a:xfrm>
        </p:grpSpPr>
        <p:grpSp>
          <p:nvGrpSpPr>
            <p:cNvPr id="35" name="Group 37"/>
            <p:cNvGrpSpPr/>
            <p:nvPr/>
          </p:nvGrpSpPr>
          <p:grpSpPr>
            <a:xfrm>
              <a:off x="5206109" y="1447800"/>
              <a:ext cx="1776606" cy="2835299"/>
              <a:chOff x="1903412" y="1676400"/>
              <a:chExt cx="1776606" cy="2835299"/>
            </a:xfrm>
          </p:grpSpPr>
          <p:sp>
            <p:nvSpPr>
              <p:cNvPr id="50" name="Freeform 7"/>
              <p:cNvSpPr>
                <a:spLocks/>
              </p:cNvSpPr>
              <p:nvPr/>
            </p:nvSpPr>
            <p:spPr bwMode="auto">
              <a:xfrm>
                <a:off x="2239650" y="1690031"/>
                <a:ext cx="1114733" cy="2809552"/>
              </a:xfrm>
              <a:custGeom>
                <a:avLst/>
                <a:gdLst/>
                <a:ahLst/>
                <a:cxnLst>
                  <a:cxn ang="0">
                    <a:pos x="79" y="0"/>
                  </a:cxn>
                  <a:cxn ang="0">
                    <a:pos x="657" y="0"/>
                  </a:cxn>
                  <a:cxn ang="0">
                    <a:pos x="675" y="2"/>
                  </a:cxn>
                  <a:cxn ang="0">
                    <a:pos x="691" y="8"/>
                  </a:cxn>
                  <a:cxn ang="0">
                    <a:pos x="706" y="17"/>
                  </a:cxn>
                  <a:cxn ang="0">
                    <a:pos x="718" y="29"/>
                  </a:cxn>
                  <a:cxn ang="0">
                    <a:pos x="728" y="44"/>
                  </a:cxn>
                  <a:cxn ang="0">
                    <a:pos x="733" y="60"/>
                  </a:cxn>
                  <a:cxn ang="0">
                    <a:pos x="736" y="79"/>
                  </a:cxn>
                  <a:cxn ang="0">
                    <a:pos x="736" y="1776"/>
                  </a:cxn>
                  <a:cxn ang="0">
                    <a:pos x="733" y="1794"/>
                  </a:cxn>
                  <a:cxn ang="0">
                    <a:pos x="728" y="1811"/>
                  </a:cxn>
                  <a:cxn ang="0">
                    <a:pos x="718" y="1825"/>
                  </a:cxn>
                  <a:cxn ang="0">
                    <a:pos x="706" y="1838"/>
                  </a:cxn>
                  <a:cxn ang="0">
                    <a:pos x="691" y="1847"/>
                  </a:cxn>
                  <a:cxn ang="0">
                    <a:pos x="675" y="1853"/>
                  </a:cxn>
                  <a:cxn ang="0">
                    <a:pos x="657" y="1855"/>
                  </a:cxn>
                  <a:cxn ang="0">
                    <a:pos x="79" y="1855"/>
                  </a:cxn>
                  <a:cxn ang="0">
                    <a:pos x="61" y="1853"/>
                  </a:cxn>
                  <a:cxn ang="0">
                    <a:pos x="44" y="1847"/>
                  </a:cxn>
                  <a:cxn ang="0">
                    <a:pos x="30" y="1838"/>
                  </a:cxn>
                  <a:cxn ang="0">
                    <a:pos x="17" y="1825"/>
                  </a:cxn>
                  <a:cxn ang="0">
                    <a:pos x="8" y="1811"/>
                  </a:cxn>
                  <a:cxn ang="0">
                    <a:pos x="2" y="1794"/>
                  </a:cxn>
                  <a:cxn ang="0">
                    <a:pos x="0" y="1776"/>
                  </a:cxn>
                  <a:cxn ang="0">
                    <a:pos x="0" y="79"/>
                  </a:cxn>
                  <a:cxn ang="0">
                    <a:pos x="2" y="60"/>
                  </a:cxn>
                  <a:cxn ang="0">
                    <a:pos x="8" y="44"/>
                  </a:cxn>
                  <a:cxn ang="0">
                    <a:pos x="17" y="29"/>
                  </a:cxn>
                  <a:cxn ang="0">
                    <a:pos x="30" y="17"/>
                  </a:cxn>
                  <a:cxn ang="0">
                    <a:pos x="44" y="8"/>
                  </a:cxn>
                  <a:cxn ang="0">
                    <a:pos x="61" y="2"/>
                  </a:cxn>
                  <a:cxn ang="0">
                    <a:pos x="79" y="0"/>
                  </a:cxn>
                </a:cxnLst>
                <a:rect l="0" t="0" r="r" b="b"/>
                <a:pathLst>
                  <a:path w="736" h="1855">
                    <a:moveTo>
                      <a:pt x="79" y="0"/>
                    </a:moveTo>
                    <a:lnTo>
                      <a:pt x="657" y="0"/>
                    </a:lnTo>
                    <a:lnTo>
                      <a:pt x="675" y="2"/>
                    </a:lnTo>
                    <a:lnTo>
                      <a:pt x="691" y="8"/>
                    </a:lnTo>
                    <a:lnTo>
                      <a:pt x="706" y="17"/>
                    </a:lnTo>
                    <a:lnTo>
                      <a:pt x="718" y="29"/>
                    </a:lnTo>
                    <a:lnTo>
                      <a:pt x="728" y="44"/>
                    </a:lnTo>
                    <a:lnTo>
                      <a:pt x="733" y="60"/>
                    </a:lnTo>
                    <a:lnTo>
                      <a:pt x="736" y="79"/>
                    </a:lnTo>
                    <a:lnTo>
                      <a:pt x="736" y="1776"/>
                    </a:lnTo>
                    <a:lnTo>
                      <a:pt x="733" y="1794"/>
                    </a:lnTo>
                    <a:lnTo>
                      <a:pt x="728" y="1811"/>
                    </a:lnTo>
                    <a:lnTo>
                      <a:pt x="718" y="1825"/>
                    </a:lnTo>
                    <a:lnTo>
                      <a:pt x="706" y="1838"/>
                    </a:lnTo>
                    <a:lnTo>
                      <a:pt x="691" y="1847"/>
                    </a:lnTo>
                    <a:lnTo>
                      <a:pt x="675" y="1853"/>
                    </a:lnTo>
                    <a:lnTo>
                      <a:pt x="657" y="1855"/>
                    </a:lnTo>
                    <a:lnTo>
                      <a:pt x="79" y="1855"/>
                    </a:lnTo>
                    <a:lnTo>
                      <a:pt x="61" y="1853"/>
                    </a:lnTo>
                    <a:lnTo>
                      <a:pt x="44" y="1847"/>
                    </a:lnTo>
                    <a:lnTo>
                      <a:pt x="30" y="1838"/>
                    </a:lnTo>
                    <a:lnTo>
                      <a:pt x="17" y="1825"/>
                    </a:lnTo>
                    <a:lnTo>
                      <a:pt x="8" y="1811"/>
                    </a:lnTo>
                    <a:lnTo>
                      <a:pt x="2" y="1794"/>
                    </a:lnTo>
                    <a:lnTo>
                      <a:pt x="0" y="1776"/>
                    </a:lnTo>
                    <a:lnTo>
                      <a:pt x="0" y="79"/>
                    </a:lnTo>
                    <a:lnTo>
                      <a:pt x="2" y="60"/>
                    </a:lnTo>
                    <a:lnTo>
                      <a:pt x="8" y="44"/>
                    </a:lnTo>
                    <a:lnTo>
                      <a:pt x="17" y="29"/>
                    </a:lnTo>
                    <a:lnTo>
                      <a:pt x="30" y="17"/>
                    </a:lnTo>
                    <a:lnTo>
                      <a:pt x="44" y="8"/>
                    </a:lnTo>
                    <a:lnTo>
                      <a:pt x="61" y="2"/>
                    </a:lnTo>
                    <a:lnTo>
                      <a:pt x="7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95000"/>
                      <a:lumOff val="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Freeform 8"/>
              <p:cNvSpPr>
                <a:spLocks noEditPoints="1"/>
              </p:cNvSpPr>
              <p:nvPr/>
            </p:nvSpPr>
            <p:spPr bwMode="auto">
              <a:xfrm>
                <a:off x="2226018" y="1676400"/>
                <a:ext cx="1140482" cy="2835299"/>
              </a:xfrm>
              <a:custGeom>
                <a:avLst/>
                <a:gdLst/>
                <a:ahLst/>
                <a:cxnLst>
                  <a:cxn ang="0">
                    <a:pos x="72" y="19"/>
                  </a:cxn>
                  <a:cxn ang="0">
                    <a:pos x="44" y="33"/>
                  </a:cxn>
                  <a:cxn ang="0">
                    <a:pos x="25" y="56"/>
                  </a:cxn>
                  <a:cxn ang="0">
                    <a:pos x="18" y="88"/>
                  </a:cxn>
                  <a:cxn ang="0">
                    <a:pos x="20" y="1801"/>
                  </a:cxn>
                  <a:cxn ang="0">
                    <a:pos x="33" y="1829"/>
                  </a:cxn>
                  <a:cxn ang="0">
                    <a:pos x="57" y="1848"/>
                  </a:cxn>
                  <a:cxn ang="0">
                    <a:pos x="88" y="1855"/>
                  </a:cxn>
                  <a:cxn ang="0">
                    <a:pos x="682" y="1853"/>
                  </a:cxn>
                  <a:cxn ang="0">
                    <a:pos x="709" y="1840"/>
                  </a:cxn>
                  <a:cxn ang="0">
                    <a:pos x="729" y="1816"/>
                  </a:cxn>
                  <a:cxn ang="0">
                    <a:pos x="735" y="1785"/>
                  </a:cxn>
                  <a:cxn ang="0">
                    <a:pos x="734" y="72"/>
                  </a:cxn>
                  <a:cxn ang="0">
                    <a:pos x="720" y="44"/>
                  </a:cxn>
                  <a:cxn ang="0">
                    <a:pos x="697" y="25"/>
                  </a:cxn>
                  <a:cxn ang="0">
                    <a:pos x="666" y="18"/>
                  </a:cxn>
                  <a:cxn ang="0">
                    <a:pos x="88" y="0"/>
                  </a:cxn>
                  <a:cxn ang="0">
                    <a:pos x="686" y="3"/>
                  </a:cxn>
                  <a:cxn ang="0">
                    <a:pos x="720" y="19"/>
                  </a:cxn>
                  <a:cxn ang="0">
                    <a:pos x="744" y="49"/>
                  </a:cxn>
                  <a:cxn ang="0">
                    <a:pos x="753" y="88"/>
                  </a:cxn>
                  <a:cxn ang="0">
                    <a:pos x="751" y="1805"/>
                  </a:cxn>
                  <a:cxn ang="0">
                    <a:pos x="734" y="1840"/>
                  </a:cxn>
                  <a:cxn ang="0">
                    <a:pos x="704" y="1863"/>
                  </a:cxn>
                  <a:cxn ang="0">
                    <a:pos x="666" y="1872"/>
                  </a:cxn>
                  <a:cxn ang="0">
                    <a:pos x="68" y="1870"/>
                  </a:cxn>
                  <a:cxn ang="0">
                    <a:pos x="33" y="1853"/>
                  </a:cxn>
                  <a:cxn ang="0">
                    <a:pos x="10" y="1824"/>
                  </a:cxn>
                  <a:cxn ang="0">
                    <a:pos x="0" y="1785"/>
                  </a:cxn>
                  <a:cxn ang="0">
                    <a:pos x="3" y="67"/>
                  </a:cxn>
                  <a:cxn ang="0">
                    <a:pos x="20" y="33"/>
                  </a:cxn>
                  <a:cxn ang="0">
                    <a:pos x="50" y="9"/>
                  </a:cxn>
                  <a:cxn ang="0">
                    <a:pos x="88" y="0"/>
                  </a:cxn>
                </a:cxnLst>
                <a:rect l="0" t="0" r="r" b="b"/>
                <a:pathLst>
                  <a:path w="753" h="1872">
                    <a:moveTo>
                      <a:pt x="88" y="18"/>
                    </a:moveTo>
                    <a:lnTo>
                      <a:pt x="72" y="19"/>
                    </a:lnTo>
                    <a:lnTo>
                      <a:pt x="57" y="25"/>
                    </a:lnTo>
                    <a:lnTo>
                      <a:pt x="44" y="33"/>
                    </a:lnTo>
                    <a:lnTo>
                      <a:pt x="33" y="44"/>
                    </a:lnTo>
                    <a:lnTo>
                      <a:pt x="25" y="56"/>
                    </a:lnTo>
                    <a:lnTo>
                      <a:pt x="20" y="72"/>
                    </a:lnTo>
                    <a:lnTo>
                      <a:pt x="18" y="88"/>
                    </a:lnTo>
                    <a:lnTo>
                      <a:pt x="18" y="1785"/>
                    </a:lnTo>
                    <a:lnTo>
                      <a:pt x="20" y="1801"/>
                    </a:lnTo>
                    <a:lnTo>
                      <a:pt x="25" y="1816"/>
                    </a:lnTo>
                    <a:lnTo>
                      <a:pt x="33" y="1829"/>
                    </a:lnTo>
                    <a:lnTo>
                      <a:pt x="44" y="1840"/>
                    </a:lnTo>
                    <a:lnTo>
                      <a:pt x="57" y="1848"/>
                    </a:lnTo>
                    <a:lnTo>
                      <a:pt x="72" y="1853"/>
                    </a:lnTo>
                    <a:lnTo>
                      <a:pt x="88" y="1855"/>
                    </a:lnTo>
                    <a:lnTo>
                      <a:pt x="666" y="1855"/>
                    </a:lnTo>
                    <a:lnTo>
                      <a:pt x="682" y="1853"/>
                    </a:lnTo>
                    <a:lnTo>
                      <a:pt x="697" y="1848"/>
                    </a:lnTo>
                    <a:lnTo>
                      <a:pt x="709" y="1840"/>
                    </a:lnTo>
                    <a:lnTo>
                      <a:pt x="720" y="1829"/>
                    </a:lnTo>
                    <a:lnTo>
                      <a:pt x="729" y="1816"/>
                    </a:lnTo>
                    <a:lnTo>
                      <a:pt x="734" y="1801"/>
                    </a:lnTo>
                    <a:lnTo>
                      <a:pt x="735" y="1785"/>
                    </a:lnTo>
                    <a:lnTo>
                      <a:pt x="735" y="88"/>
                    </a:lnTo>
                    <a:lnTo>
                      <a:pt x="734" y="72"/>
                    </a:lnTo>
                    <a:lnTo>
                      <a:pt x="729" y="56"/>
                    </a:lnTo>
                    <a:lnTo>
                      <a:pt x="720" y="44"/>
                    </a:lnTo>
                    <a:lnTo>
                      <a:pt x="709" y="33"/>
                    </a:lnTo>
                    <a:lnTo>
                      <a:pt x="697" y="25"/>
                    </a:lnTo>
                    <a:lnTo>
                      <a:pt x="682" y="19"/>
                    </a:lnTo>
                    <a:lnTo>
                      <a:pt x="666" y="18"/>
                    </a:lnTo>
                    <a:lnTo>
                      <a:pt x="88" y="18"/>
                    </a:lnTo>
                    <a:close/>
                    <a:moveTo>
                      <a:pt x="88" y="0"/>
                    </a:moveTo>
                    <a:lnTo>
                      <a:pt x="666" y="0"/>
                    </a:lnTo>
                    <a:lnTo>
                      <a:pt x="686" y="3"/>
                    </a:lnTo>
                    <a:lnTo>
                      <a:pt x="704" y="9"/>
                    </a:lnTo>
                    <a:lnTo>
                      <a:pt x="720" y="19"/>
                    </a:lnTo>
                    <a:lnTo>
                      <a:pt x="734" y="33"/>
                    </a:lnTo>
                    <a:lnTo>
                      <a:pt x="744" y="49"/>
                    </a:lnTo>
                    <a:lnTo>
                      <a:pt x="751" y="67"/>
                    </a:lnTo>
                    <a:lnTo>
                      <a:pt x="753" y="88"/>
                    </a:lnTo>
                    <a:lnTo>
                      <a:pt x="753" y="1785"/>
                    </a:lnTo>
                    <a:lnTo>
                      <a:pt x="751" y="1805"/>
                    </a:lnTo>
                    <a:lnTo>
                      <a:pt x="744" y="1824"/>
                    </a:lnTo>
                    <a:lnTo>
                      <a:pt x="734" y="1840"/>
                    </a:lnTo>
                    <a:lnTo>
                      <a:pt x="720" y="1853"/>
                    </a:lnTo>
                    <a:lnTo>
                      <a:pt x="704" y="1863"/>
                    </a:lnTo>
                    <a:lnTo>
                      <a:pt x="686" y="1870"/>
                    </a:lnTo>
                    <a:lnTo>
                      <a:pt x="666" y="1872"/>
                    </a:lnTo>
                    <a:lnTo>
                      <a:pt x="88" y="1872"/>
                    </a:lnTo>
                    <a:lnTo>
                      <a:pt x="68" y="1870"/>
                    </a:lnTo>
                    <a:lnTo>
                      <a:pt x="50" y="1863"/>
                    </a:lnTo>
                    <a:lnTo>
                      <a:pt x="33" y="1853"/>
                    </a:lnTo>
                    <a:lnTo>
                      <a:pt x="20" y="1840"/>
                    </a:lnTo>
                    <a:lnTo>
                      <a:pt x="10" y="1824"/>
                    </a:lnTo>
                    <a:lnTo>
                      <a:pt x="3" y="1805"/>
                    </a:lnTo>
                    <a:lnTo>
                      <a:pt x="0" y="1785"/>
                    </a:lnTo>
                    <a:lnTo>
                      <a:pt x="0" y="88"/>
                    </a:lnTo>
                    <a:lnTo>
                      <a:pt x="3" y="67"/>
                    </a:lnTo>
                    <a:lnTo>
                      <a:pt x="10" y="49"/>
                    </a:lnTo>
                    <a:lnTo>
                      <a:pt x="20" y="33"/>
                    </a:lnTo>
                    <a:lnTo>
                      <a:pt x="33" y="19"/>
                    </a:lnTo>
                    <a:lnTo>
                      <a:pt x="50" y="9"/>
                    </a:lnTo>
                    <a:lnTo>
                      <a:pt x="68" y="3"/>
                    </a:lnTo>
                    <a:lnTo>
                      <a:pt x="8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Freeform 24"/>
              <p:cNvSpPr>
                <a:spLocks/>
              </p:cNvSpPr>
              <p:nvPr/>
            </p:nvSpPr>
            <p:spPr bwMode="auto">
              <a:xfrm>
                <a:off x="1903412" y="1853606"/>
                <a:ext cx="322607" cy="75880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3" y="0"/>
                  </a:cxn>
                  <a:cxn ang="0">
                    <a:pos x="213" y="501"/>
                  </a:cxn>
                  <a:cxn ang="0">
                    <a:pos x="163" y="501"/>
                  </a:cxn>
                  <a:cxn ang="0">
                    <a:pos x="163" y="250"/>
                  </a:cxn>
                  <a:cxn ang="0">
                    <a:pos x="0" y="0"/>
                  </a:cxn>
                </a:cxnLst>
                <a:rect l="0" t="0" r="r" b="b"/>
                <a:pathLst>
                  <a:path w="213" h="501">
                    <a:moveTo>
                      <a:pt x="0" y="0"/>
                    </a:moveTo>
                    <a:lnTo>
                      <a:pt x="213" y="0"/>
                    </a:lnTo>
                    <a:lnTo>
                      <a:pt x="213" y="501"/>
                    </a:lnTo>
                    <a:lnTo>
                      <a:pt x="163" y="501"/>
                    </a:lnTo>
                    <a:lnTo>
                      <a:pt x="163" y="25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25"/>
              <p:cNvSpPr>
                <a:spLocks/>
              </p:cNvSpPr>
              <p:nvPr/>
            </p:nvSpPr>
            <p:spPr bwMode="auto">
              <a:xfrm>
                <a:off x="1903412" y="2724491"/>
                <a:ext cx="322607" cy="75880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3" y="0"/>
                  </a:cxn>
                  <a:cxn ang="0">
                    <a:pos x="213" y="501"/>
                  </a:cxn>
                  <a:cxn ang="0">
                    <a:pos x="163" y="501"/>
                  </a:cxn>
                  <a:cxn ang="0">
                    <a:pos x="163" y="250"/>
                  </a:cxn>
                  <a:cxn ang="0">
                    <a:pos x="0" y="0"/>
                  </a:cxn>
                </a:cxnLst>
                <a:rect l="0" t="0" r="r" b="b"/>
                <a:pathLst>
                  <a:path w="213" h="501">
                    <a:moveTo>
                      <a:pt x="0" y="0"/>
                    </a:moveTo>
                    <a:lnTo>
                      <a:pt x="213" y="0"/>
                    </a:lnTo>
                    <a:lnTo>
                      <a:pt x="213" y="501"/>
                    </a:lnTo>
                    <a:lnTo>
                      <a:pt x="163" y="501"/>
                    </a:lnTo>
                    <a:lnTo>
                      <a:pt x="163" y="25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Freeform 26"/>
              <p:cNvSpPr>
                <a:spLocks/>
              </p:cNvSpPr>
              <p:nvPr/>
            </p:nvSpPr>
            <p:spPr bwMode="auto">
              <a:xfrm>
                <a:off x="1903412" y="3554483"/>
                <a:ext cx="322607" cy="7572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3" y="0"/>
                  </a:cxn>
                  <a:cxn ang="0">
                    <a:pos x="213" y="500"/>
                  </a:cxn>
                  <a:cxn ang="0">
                    <a:pos x="163" y="500"/>
                  </a:cxn>
                  <a:cxn ang="0">
                    <a:pos x="163" y="250"/>
                  </a:cxn>
                  <a:cxn ang="0">
                    <a:pos x="0" y="0"/>
                  </a:cxn>
                </a:cxnLst>
                <a:rect l="0" t="0" r="r" b="b"/>
                <a:pathLst>
                  <a:path w="213" h="500">
                    <a:moveTo>
                      <a:pt x="0" y="0"/>
                    </a:moveTo>
                    <a:lnTo>
                      <a:pt x="213" y="0"/>
                    </a:lnTo>
                    <a:lnTo>
                      <a:pt x="213" y="500"/>
                    </a:lnTo>
                    <a:lnTo>
                      <a:pt x="163" y="500"/>
                    </a:lnTo>
                    <a:lnTo>
                      <a:pt x="163" y="25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Freeform 27"/>
              <p:cNvSpPr>
                <a:spLocks/>
              </p:cNvSpPr>
              <p:nvPr/>
            </p:nvSpPr>
            <p:spPr bwMode="auto">
              <a:xfrm>
                <a:off x="3358926" y="1853606"/>
                <a:ext cx="321092" cy="75880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2" y="0"/>
                  </a:cxn>
                  <a:cxn ang="0">
                    <a:pos x="50" y="250"/>
                  </a:cxn>
                  <a:cxn ang="0">
                    <a:pos x="50" y="501"/>
                  </a:cxn>
                  <a:cxn ang="0">
                    <a:pos x="0" y="501"/>
                  </a:cxn>
                  <a:cxn ang="0">
                    <a:pos x="0" y="0"/>
                  </a:cxn>
                </a:cxnLst>
                <a:rect l="0" t="0" r="r" b="b"/>
                <a:pathLst>
                  <a:path w="212" h="501">
                    <a:moveTo>
                      <a:pt x="0" y="0"/>
                    </a:moveTo>
                    <a:lnTo>
                      <a:pt x="212" y="0"/>
                    </a:lnTo>
                    <a:lnTo>
                      <a:pt x="50" y="250"/>
                    </a:lnTo>
                    <a:lnTo>
                      <a:pt x="50" y="501"/>
                    </a:lnTo>
                    <a:lnTo>
                      <a:pt x="0" y="501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28"/>
              <p:cNvSpPr>
                <a:spLocks/>
              </p:cNvSpPr>
              <p:nvPr/>
            </p:nvSpPr>
            <p:spPr bwMode="auto">
              <a:xfrm>
                <a:off x="3358926" y="2724491"/>
                <a:ext cx="321092" cy="75880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2" y="0"/>
                  </a:cxn>
                  <a:cxn ang="0">
                    <a:pos x="50" y="250"/>
                  </a:cxn>
                  <a:cxn ang="0">
                    <a:pos x="50" y="501"/>
                  </a:cxn>
                  <a:cxn ang="0">
                    <a:pos x="0" y="501"/>
                  </a:cxn>
                  <a:cxn ang="0">
                    <a:pos x="0" y="0"/>
                  </a:cxn>
                </a:cxnLst>
                <a:rect l="0" t="0" r="r" b="b"/>
                <a:pathLst>
                  <a:path w="212" h="501">
                    <a:moveTo>
                      <a:pt x="0" y="0"/>
                    </a:moveTo>
                    <a:lnTo>
                      <a:pt x="212" y="0"/>
                    </a:lnTo>
                    <a:lnTo>
                      <a:pt x="50" y="250"/>
                    </a:lnTo>
                    <a:lnTo>
                      <a:pt x="50" y="501"/>
                    </a:lnTo>
                    <a:lnTo>
                      <a:pt x="0" y="501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29"/>
              <p:cNvSpPr>
                <a:spLocks/>
              </p:cNvSpPr>
              <p:nvPr/>
            </p:nvSpPr>
            <p:spPr bwMode="auto">
              <a:xfrm>
                <a:off x="3358926" y="3554483"/>
                <a:ext cx="321092" cy="75729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2" y="0"/>
                  </a:cxn>
                  <a:cxn ang="0">
                    <a:pos x="50" y="250"/>
                  </a:cxn>
                  <a:cxn ang="0">
                    <a:pos x="50" y="500"/>
                  </a:cxn>
                  <a:cxn ang="0">
                    <a:pos x="0" y="500"/>
                  </a:cxn>
                  <a:cxn ang="0">
                    <a:pos x="0" y="0"/>
                  </a:cxn>
                </a:cxnLst>
                <a:rect l="0" t="0" r="r" b="b"/>
                <a:pathLst>
                  <a:path w="212" h="500">
                    <a:moveTo>
                      <a:pt x="0" y="0"/>
                    </a:moveTo>
                    <a:lnTo>
                      <a:pt x="212" y="0"/>
                    </a:lnTo>
                    <a:lnTo>
                      <a:pt x="50" y="250"/>
                    </a:lnTo>
                    <a:lnTo>
                      <a:pt x="50" y="500"/>
                    </a:lnTo>
                    <a:lnTo>
                      <a:pt x="0" y="50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58" name="Group 33"/>
              <p:cNvGrpSpPr/>
              <p:nvPr/>
            </p:nvGrpSpPr>
            <p:grpSpPr>
              <a:xfrm>
                <a:off x="2442604" y="1894500"/>
                <a:ext cx="708825" cy="707311"/>
                <a:chOff x="5722938" y="1676401"/>
                <a:chExt cx="742950" cy="741363"/>
              </a:xfrm>
              <a:effectLst>
                <a:outerShdw blurRad="38100" dist="63500" dir="2700000" algn="tl" rotWithShape="0">
                  <a:prstClr val="black">
                    <a:alpha val="99000"/>
                  </a:prstClr>
                </a:outerShdw>
              </a:effectLst>
            </p:grpSpPr>
            <p:sp>
              <p:nvSpPr>
                <p:cNvPr id="67" name="Freeform 17"/>
                <p:cNvSpPr>
                  <a:spLocks/>
                </p:cNvSpPr>
                <p:nvPr/>
              </p:nvSpPr>
              <p:spPr bwMode="auto">
                <a:xfrm>
                  <a:off x="5722938" y="1676401"/>
                  <a:ext cx="742950" cy="741363"/>
                </a:xfrm>
                <a:custGeom>
                  <a:avLst/>
                  <a:gdLst/>
                  <a:ahLst/>
                  <a:cxnLst>
                    <a:cxn ang="0">
                      <a:pos x="234" y="0"/>
                    </a:cxn>
                    <a:cxn ang="0">
                      <a:pos x="266" y="2"/>
                    </a:cxn>
                    <a:cxn ang="0">
                      <a:pos x="296" y="8"/>
                    </a:cxn>
                    <a:cxn ang="0">
                      <a:pos x="325" y="18"/>
                    </a:cxn>
                    <a:cxn ang="0">
                      <a:pos x="352" y="32"/>
                    </a:cxn>
                    <a:cxn ang="0">
                      <a:pos x="377" y="48"/>
                    </a:cxn>
                    <a:cxn ang="0">
                      <a:pos x="400" y="68"/>
                    </a:cxn>
                    <a:cxn ang="0">
                      <a:pos x="420" y="90"/>
                    </a:cxn>
                    <a:cxn ang="0">
                      <a:pos x="436" y="115"/>
                    </a:cxn>
                    <a:cxn ang="0">
                      <a:pos x="450" y="142"/>
                    </a:cxn>
                    <a:cxn ang="0">
                      <a:pos x="460" y="171"/>
                    </a:cxn>
                    <a:cxn ang="0">
                      <a:pos x="466" y="201"/>
                    </a:cxn>
                    <a:cxn ang="0">
                      <a:pos x="468" y="233"/>
                    </a:cxn>
                    <a:cxn ang="0">
                      <a:pos x="466" y="265"/>
                    </a:cxn>
                    <a:cxn ang="0">
                      <a:pos x="460" y="295"/>
                    </a:cxn>
                    <a:cxn ang="0">
                      <a:pos x="450" y="324"/>
                    </a:cxn>
                    <a:cxn ang="0">
                      <a:pos x="436" y="351"/>
                    </a:cxn>
                    <a:cxn ang="0">
                      <a:pos x="420" y="376"/>
                    </a:cxn>
                    <a:cxn ang="0">
                      <a:pos x="400" y="399"/>
                    </a:cxn>
                    <a:cxn ang="0">
                      <a:pos x="377" y="418"/>
                    </a:cxn>
                    <a:cxn ang="0">
                      <a:pos x="352" y="435"/>
                    </a:cxn>
                    <a:cxn ang="0">
                      <a:pos x="325" y="449"/>
                    </a:cxn>
                    <a:cxn ang="0">
                      <a:pos x="296" y="459"/>
                    </a:cxn>
                    <a:cxn ang="0">
                      <a:pos x="266" y="465"/>
                    </a:cxn>
                    <a:cxn ang="0">
                      <a:pos x="234" y="467"/>
                    </a:cxn>
                    <a:cxn ang="0">
                      <a:pos x="202" y="465"/>
                    </a:cxn>
                    <a:cxn ang="0">
                      <a:pos x="171" y="459"/>
                    </a:cxn>
                    <a:cxn ang="0">
                      <a:pos x="142" y="449"/>
                    </a:cxn>
                    <a:cxn ang="0">
                      <a:pos x="116" y="435"/>
                    </a:cxn>
                    <a:cxn ang="0">
                      <a:pos x="91" y="418"/>
                    </a:cxn>
                    <a:cxn ang="0">
                      <a:pos x="68" y="399"/>
                    </a:cxn>
                    <a:cxn ang="0">
                      <a:pos x="49" y="376"/>
                    </a:cxn>
                    <a:cxn ang="0">
                      <a:pos x="32" y="351"/>
                    </a:cxn>
                    <a:cxn ang="0">
                      <a:pos x="18" y="324"/>
                    </a:cxn>
                    <a:cxn ang="0">
                      <a:pos x="8" y="295"/>
                    </a:cxn>
                    <a:cxn ang="0">
                      <a:pos x="2" y="265"/>
                    </a:cxn>
                    <a:cxn ang="0">
                      <a:pos x="0" y="233"/>
                    </a:cxn>
                    <a:cxn ang="0">
                      <a:pos x="2" y="201"/>
                    </a:cxn>
                    <a:cxn ang="0">
                      <a:pos x="8" y="171"/>
                    </a:cxn>
                    <a:cxn ang="0">
                      <a:pos x="18" y="142"/>
                    </a:cxn>
                    <a:cxn ang="0">
                      <a:pos x="32" y="115"/>
                    </a:cxn>
                    <a:cxn ang="0">
                      <a:pos x="49" y="90"/>
                    </a:cxn>
                    <a:cxn ang="0">
                      <a:pos x="68" y="68"/>
                    </a:cxn>
                    <a:cxn ang="0">
                      <a:pos x="91" y="48"/>
                    </a:cxn>
                    <a:cxn ang="0">
                      <a:pos x="116" y="32"/>
                    </a:cxn>
                    <a:cxn ang="0">
                      <a:pos x="142" y="18"/>
                    </a:cxn>
                    <a:cxn ang="0">
                      <a:pos x="171" y="8"/>
                    </a:cxn>
                    <a:cxn ang="0">
                      <a:pos x="202" y="2"/>
                    </a:cxn>
                    <a:cxn ang="0">
                      <a:pos x="234" y="0"/>
                    </a:cxn>
                  </a:cxnLst>
                  <a:rect l="0" t="0" r="r" b="b"/>
                  <a:pathLst>
                    <a:path w="468" h="467">
                      <a:moveTo>
                        <a:pt x="234" y="0"/>
                      </a:moveTo>
                      <a:lnTo>
                        <a:pt x="266" y="2"/>
                      </a:lnTo>
                      <a:lnTo>
                        <a:pt x="296" y="8"/>
                      </a:lnTo>
                      <a:lnTo>
                        <a:pt x="325" y="18"/>
                      </a:lnTo>
                      <a:lnTo>
                        <a:pt x="352" y="32"/>
                      </a:lnTo>
                      <a:lnTo>
                        <a:pt x="377" y="48"/>
                      </a:lnTo>
                      <a:lnTo>
                        <a:pt x="400" y="68"/>
                      </a:lnTo>
                      <a:lnTo>
                        <a:pt x="420" y="90"/>
                      </a:lnTo>
                      <a:lnTo>
                        <a:pt x="436" y="115"/>
                      </a:lnTo>
                      <a:lnTo>
                        <a:pt x="450" y="142"/>
                      </a:lnTo>
                      <a:lnTo>
                        <a:pt x="460" y="171"/>
                      </a:lnTo>
                      <a:lnTo>
                        <a:pt x="466" y="201"/>
                      </a:lnTo>
                      <a:lnTo>
                        <a:pt x="468" y="233"/>
                      </a:lnTo>
                      <a:lnTo>
                        <a:pt x="466" y="265"/>
                      </a:lnTo>
                      <a:lnTo>
                        <a:pt x="460" y="295"/>
                      </a:lnTo>
                      <a:lnTo>
                        <a:pt x="450" y="324"/>
                      </a:lnTo>
                      <a:lnTo>
                        <a:pt x="436" y="351"/>
                      </a:lnTo>
                      <a:lnTo>
                        <a:pt x="420" y="376"/>
                      </a:lnTo>
                      <a:lnTo>
                        <a:pt x="400" y="399"/>
                      </a:lnTo>
                      <a:lnTo>
                        <a:pt x="377" y="418"/>
                      </a:lnTo>
                      <a:lnTo>
                        <a:pt x="352" y="435"/>
                      </a:lnTo>
                      <a:lnTo>
                        <a:pt x="325" y="449"/>
                      </a:lnTo>
                      <a:lnTo>
                        <a:pt x="296" y="459"/>
                      </a:lnTo>
                      <a:lnTo>
                        <a:pt x="266" y="465"/>
                      </a:lnTo>
                      <a:lnTo>
                        <a:pt x="234" y="467"/>
                      </a:lnTo>
                      <a:lnTo>
                        <a:pt x="202" y="465"/>
                      </a:lnTo>
                      <a:lnTo>
                        <a:pt x="171" y="459"/>
                      </a:lnTo>
                      <a:lnTo>
                        <a:pt x="142" y="449"/>
                      </a:lnTo>
                      <a:lnTo>
                        <a:pt x="116" y="435"/>
                      </a:lnTo>
                      <a:lnTo>
                        <a:pt x="91" y="418"/>
                      </a:lnTo>
                      <a:lnTo>
                        <a:pt x="68" y="399"/>
                      </a:lnTo>
                      <a:lnTo>
                        <a:pt x="49" y="376"/>
                      </a:lnTo>
                      <a:lnTo>
                        <a:pt x="32" y="351"/>
                      </a:lnTo>
                      <a:lnTo>
                        <a:pt x="18" y="324"/>
                      </a:lnTo>
                      <a:lnTo>
                        <a:pt x="8" y="295"/>
                      </a:lnTo>
                      <a:lnTo>
                        <a:pt x="2" y="265"/>
                      </a:lnTo>
                      <a:lnTo>
                        <a:pt x="0" y="233"/>
                      </a:lnTo>
                      <a:lnTo>
                        <a:pt x="2" y="201"/>
                      </a:lnTo>
                      <a:lnTo>
                        <a:pt x="8" y="171"/>
                      </a:lnTo>
                      <a:lnTo>
                        <a:pt x="18" y="142"/>
                      </a:lnTo>
                      <a:lnTo>
                        <a:pt x="32" y="115"/>
                      </a:lnTo>
                      <a:lnTo>
                        <a:pt x="49" y="90"/>
                      </a:lnTo>
                      <a:lnTo>
                        <a:pt x="68" y="68"/>
                      </a:lnTo>
                      <a:lnTo>
                        <a:pt x="91" y="48"/>
                      </a:lnTo>
                      <a:lnTo>
                        <a:pt x="116" y="32"/>
                      </a:lnTo>
                      <a:lnTo>
                        <a:pt x="142" y="18"/>
                      </a:lnTo>
                      <a:lnTo>
                        <a:pt x="171" y="8"/>
                      </a:lnTo>
                      <a:lnTo>
                        <a:pt x="202" y="2"/>
                      </a:lnTo>
                      <a:lnTo>
                        <a:pt x="234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noFill/>
                  <a:prstDash val="solid"/>
                  <a:round/>
                  <a:headEnd/>
                  <a:tailEnd/>
                </a:ln>
                <a:effectLst>
                  <a:innerShdw blurRad="368300">
                    <a:prstClr val="black"/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" name="Freeform 18"/>
                <p:cNvSpPr>
                  <a:spLocks/>
                </p:cNvSpPr>
                <p:nvPr/>
              </p:nvSpPr>
              <p:spPr bwMode="auto">
                <a:xfrm>
                  <a:off x="5746750" y="2032001"/>
                  <a:ext cx="695325" cy="36036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" y="31"/>
                    </a:cxn>
                    <a:cxn ang="0">
                      <a:pos x="12" y="61"/>
                    </a:cxn>
                    <a:cxn ang="0">
                      <a:pos x="23" y="89"/>
                    </a:cxn>
                    <a:cxn ang="0">
                      <a:pos x="38" y="115"/>
                    </a:cxn>
                    <a:cxn ang="0">
                      <a:pos x="56" y="138"/>
                    </a:cxn>
                    <a:cxn ang="0">
                      <a:pos x="78" y="159"/>
                    </a:cxn>
                    <a:cxn ang="0">
                      <a:pos x="102" y="176"/>
                    </a:cxn>
                    <a:cxn ang="0">
                      <a:pos x="128" y="190"/>
                    </a:cxn>
                    <a:cxn ang="0">
                      <a:pos x="157" y="200"/>
                    </a:cxn>
                    <a:cxn ang="0">
                      <a:pos x="187" y="207"/>
                    </a:cxn>
                    <a:cxn ang="0">
                      <a:pos x="219" y="209"/>
                    </a:cxn>
                    <a:cxn ang="0">
                      <a:pos x="250" y="207"/>
                    </a:cxn>
                    <a:cxn ang="0">
                      <a:pos x="280" y="200"/>
                    </a:cxn>
                    <a:cxn ang="0">
                      <a:pos x="309" y="190"/>
                    </a:cxn>
                    <a:cxn ang="0">
                      <a:pos x="335" y="176"/>
                    </a:cxn>
                    <a:cxn ang="0">
                      <a:pos x="360" y="159"/>
                    </a:cxn>
                    <a:cxn ang="0">
                      <a:pos x="381" y="138"/>
                    </a:cxn>
                    <a:cxn ang="0">
                      <a:pos x="399" y="115"/>
                    </a:cxn>
                    <a:cxn ang="0">
                      <a:pos x="414" y="89"/>
                    </a:cxn>
                    <a:cxn ang="0">
                      <a:pos x="426" y="61"/>
                    </a:cxn>
                    <a:cxn ang="0">
                      <a:pos x="433" y="31"/>
                    </a:cxn>
                    <a:cxn ang="0">
                      <a:pos x="437" y="0"/>
                    </a:cxn>
                    <a:cxn ang="0">
                      <a:pos x="437" y="3"/>
                    </a:cxn>
                    <a:cxn ang="0">
                      <a:pos x="438" y="6"/>
                    </a:cxn>
                    <a:cxn ang="0">
                      <a:pos x="438" y="8"/>
                    </a:cxn>
                    <a:cxn ang="0">
                      <a:pos x="436" y="41"/>
                    </a:cxn>
                    <a:cxn ang="0">
                      <a:pos x="429" y="71"/>
                    </a:cxn>
                    <a:cxn ang="0">
                      <a:pos x="417" y="100"/>
                    </a:cxn>
                    <a:cxn ang="0">
                      <a:pos x="403" y="127"/>
                    </a:cxn>
                    <a:cxn ang="0">
                      <a:pos x="384" y="152"/>
                    </a:cxn>
                    <a:cxn ang="0">
                      <a:pos x="363" y="173"/>
                    </a:cxn>
                    <a:cxn ang="0">
                      <a:pos x="338" y="192"/>
                    </a:cxn>
                    <a:cxn ang="0">
                      <a:pos x="311" y="206"/>
                    </a:cxn>
                    <a:cxn ang="0">
                      <a:pos x="282" y="218"/>
                    </a:cxn>
                    <a:cxn ang="0">
                      <a:pos x="251" y="225"/>
                    </a:cxn>
                    <a:cxn ang="0">
                      <a:pos x="219" y="227"/>
                    </a:cxn>
                    <a:cxn ang="0">
                      <a:pos x="186" y="225"/>
                    </a:cxn>
                    <a:cxn ang="0">
                      <a:pos x="155" y="218"/>
                    </a:cxn>
                    <a:cxn ang="0">
                      <a:pos x="127" y="206"/>
                    </a:cxn>
                    <a:cxn ang="0">
                      <a:pos x="100" y="192"/>
                    </a:cxn>
                    <a:cxn ang="0">
                      <a:pos x="76" y="173"/>
                    </a:cxn>
                    <a:cxn ang="0">
                      <a:pos x="53" y="152"/>
                    </a:cxn>
                    <a:cxn ang="0">
                      <a:pos x="35" y="127"/>
                    </a:cxn>
                    <a:cxn ang="0">
                      <a:pos x="21" y="100"/>
                    </a:cxn>
                    <a:cxn ang="0">
                      <a:pos x="9" y="71"/>
                    </a:cxn>
                    <a:cxn ang="0">
                      <a:pos x="2" y="41"/>
                    </a:cxn>
                    <a:cxn ang="0">
                      <a:pos x="0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38" h="227">
                      <a:moveTo>
                        <a:pt x="0" y="0"/>
                      </a:moveTo>
                      <a:lnTo>
                        <a:pt x="4" y="31"/>
                      </a:lnTo>
                      <a:lnTo>
                        <a:pt x="12" y="61"/>
                      </a:lnTo>
                      <a:lnTo>
                        <a:pt x="23" y="89"/>
                      </a:lnTo>
                      <a:lnTo>
                        <a:pt x="38" y="115"/>
                      </a:lnTo>
                      <a:lnTo>
                        <a:pt x="56" y="138"/>
                      </a:lnTo>
                      <a:lnTo>
                        <a:pt x="78" y="159"/>
                      </a:lnTo>
                      <a:lnTo>
                        <a:pt x="102" y="176"/>
                      </a:lnTo>
                      <a:lnTo>
                        <a:pt x="128" y="190"/>
                      </a:lnTo>
                      <a:lnTo>
                        <a:pt x="157" y="200"/>
                      </a:lnTo>
                      <a:lnTo>
                        <a:pt x="187" y="207"/>
                      </a:lnTo>
                      <a:lnTo>
                        <a:pt x="219" y="209"/>
                      </a:lnTo>
                      <a:lnTo>
                        <a:pt x="250" y="207"/>
                      </a:lnTo>
                      <a:lnTo>
                        <a:pt x="280" y="200"/>
                      </a:lnTo>
                      <a:lnTo>
                        <a:pt x="309" y="190"/>
                      </a:lnTo>
                      <a:lnTo>
                        <a:pt x="335" y="176"/>
                      </a:lnTo>
                      <a:lnTo>
                        <a:pt x="360" y="159"/>
                      </a:lnTo>
                      <a:lnTo>
                        <a:pt x="381" y="138"/>
                      </a:lnTo>
                      <a:lnTo>
                        <a:pt x="399" y="115"/>
                      </a:lnTo>
                      <a:lnTo>
                        <a:pt x="414" y="89"/>
                      </a:lnTo>
                      <a:lnTo>
                        <a:pt x="426" y="61"/>
                      </a:lnTo>
                      <a:lnTo>
                        <a:pt x="433" y="31"/>
                      </a:lnTo>
                      <a:lnTo>
                        <a:pt x="437" y="0"/>
                      </a:lnTo>
                      <a:lnTo>
                        <a:pt x="437" y="3"/>
                      </a:lnTo>
                      <a:lnTo>
                        <a:pt x="438" y="6"/>
                      </a:lnTo>
                      <a:lnTo>
                        <a:pt x="438" y="8"/>
                      </a:lnTo>
                      <a:lnTo>
                        <a:pt x="436" y="41"/>
                      </a:lnTo>
                      <a:lnTo>
                        <a:pt x="429" y="71"/>
                      </a:lnTo>
                      <a:lnTo>
                        <a:pt x="417" y="100"/>
                      </a:lnTo>
                      <a:lnTo>
                        <a:pt x="403" y="127"/>
                      </a:lnTo>
                      <a:lnTo>
                        <a:pt x="384" y="152"/>
                      </a:lnTo>
                      <a:lnTo>
                        <a:pt x="363" y="173"/>
                      </a:lnTo>
                      <a:lnTo>
                        <a:pt x="338" y="192"/>
                      </a:lnTo>
                      <a:lnTo>
                        <a:pt x="311" y="206"/>
                      </a:lnTo>
                      <a:lnTo>
                        <a:pt x="282" y="218"/>
                      </a:lnTo>
                      <a:lnTo>
                        <a:pt x="251" y="225"/>
                      </a:lnTo>
                      <a:lnTo>
                        <a:pt x="219" y="227"/>
                      </a:lnTo>
                      <a:lnTo>
                        <a:pt x="186" y="225"/>
                      </a:lnTo>
                      <a:lnTo>
                        <a:pt x="155" y="218"/>
                      </a:lnTo>
                      <a:lnTo>
                        <a:pt x="127" y="206"/>
                      </a:lnTo>
                      <a:lnTo>
                        <a:pt x="100" y="192"/>
                      </a:lnTo>
                      <a:lnTo>
                        <a:pt x="76" y="173"/>
                      </a:lnTo>
                      <a:lnTo>
                        <a:pt x="53" y="152"/>
                      </a:lnTo>
                      <a:lnTo>
                        <a:pt x="35" y="127"/>
                      </a:lnTo>
                      <a:lnTo>
                        <a:pt x="21" y="100"/>
                      </a:lnTo>
                      <a:lnTo>
                        <a:pt x="9" y="71"/>
                      </a:lnTo>
                      <a:lnTo>
                        <a:pt x="2" y="41"/>
                      </a:lnTo>
                      <a:lnTo>
                        <a:pt x="0" y="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alpha val="33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" name="Oval 68"/>
                <p:cNvSpPr/>
                <p:nvPr/>
              </p:nvSpPr>
              <p:spPr>
                <a:xfrm>
                  <a:off x="5765097" y="1729144"/>
                  <a:ext cx="648976" cy="6619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>
                        <a:alpha val="75000"/>
                      </a:schemeClr>
                    </a:gs>
                    <a:gs pos="34000">
                      <a:schemeClr val="bg1">
                        <a:shade val="100000"/>
                        <a:satMod val="115000"/>
                        <a:alpha val="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9" name="Group 34"/>
              <p:cNvGrpSpPr/>
              <p:nvPr/>
            </p:nvGrpSpPr>
            <p:grpSpPr>
              <a:xfrm>
                <a:off x="2442604" y="2756297"/>
                <a:ext cx="708825" cy="707311"/>
                <a:chOff x="5722938" y="2579688"/>
                <a:chExt cx="742950" cy="741363"/>
              </a:xfrm>
              <a:effectLst>
                <a:outerShdw blurRad="38100" dist="63500" dir="2700000" algn="tl" rotWithShape="0">
                  <a:prstClr val="black">
                    <a:alpha val="99000"/>
                  </a:prstClr>
                </a:outerShdw>
              </a:effectLst>
            </p:grpSpPr>
            <p:sp>
              <p:nvSpPr>
                <p:cNvPr id="64" name="Freeform 13"/>
                <p:cNvSpPr>
                  <a:spLocks/>
                </p:cNvSpPr>
                <p:nvPr/>
              </p:nvSpPr>
              <p:spPr bwMode="auto">
                <a:xfrm>
                  <a:off x="5722938" y="2579688"/>
                  <a:ext cx="742950" cy="741363"/>
                </a:xfrm>
                <a:custGeom>
                  <a:avLst/>
                  <a:gdLst/>
                  <a:ahLst/>
                  <a:cxnLst>
                    <a:cxn ang="0">
                      <a:pos x="234" y="0"/>
                    </a:cxn>
                    <a:cxn ang="0">
                      <a:pos x="266" y="2"/>
                    </a:cxn>
                    <a:cxn ang="0">
                      <a:pos x="296" y="8"/>
                    </a:cxn>
                    <a:cxn ang="0">
                      <a:pos x="325" y="18"/>
                    </a:cxn>
                    <a:cxn ang="0">
                      <a:pos x="352" y="32"/>
                    </a:cxn>
                    <a:cxn ang="0">
                      <a:pos x="377" y="48"/>
                    </a:cxn>
                    <a:cxn ang="0">
                      <a:pos x="400" y="68"/>
                    </a:cxn>
                    <a:cxn ang="0">
                      <a:pos x="420" y="90"/>
                    </a:cxn>
                    <a:cxn ang="0">
                      <a:pos x="436" y="115"/>
                    </a:cxn>
                    <a:cxn ang="0">
                      <a:pos x="450" y="142"/>
                    </a:cxn>
                    <a:cxn ang="0">
                      <a:pos x="460" y="171"/>
                    </a:cxn>
                    <a:cxn ang="0">
                      <a:pos x="466" y="201"/>
                    </a:cxn>
                    <a:cxn ang="0">
                      <a:pos x="468" y="233"/>
                    </a:cxn>
                    <a:cxn ang="0">
                      <a:pos x="466" y="265"/>
                    </a:cxn>
                    <a:cxn ang="0">
                      <a:pos x="460" y="295"/>
                    </a:cxn>
                    <a:cxn ang="0">
                      <a:pos x="450" y="324"/>
                    </a:cxn>
                    <a:cxn ang="0">
                      <a:pos x="436" y="351"/>
                    </a:cxn>
                    <a:cxn ang="0">
                      <a:pos x="420" y="376"/>
                    </a:cxn>
                    <a:cxn ang="0">
                      <a:pos x="400" y="398"/>
                    </a:cxn>
                    <a:cxn ang="0">
                      <a:pos x="377" y="418"/>
                    </a:cxn>
                    <a:cxn ang="0">
                      <a:pos x="352" y="435"/>
                    </a:cxn>
                    <a:cxn ang="0">
                      <a:pos x="325" y="448"/>
                    </a:cxn>
                    <a:cxn ang="0">
                      <a:pos x="296" y="458"/>
                    </a:cxn>
                    <a:cxn ang="0">
                      <a:pos x="266" y="464"/>
                    </a:cxn>
                    <a:cxn ang="0">
                      <a:pos x="234" y="467"/>
                    </a:cxn>
                    <a:cxn ang="0">
                      <a:pos x="202" y="464"/>
                    </a:cxn>
                    <a:cxn ang="0">
                      <a:pos x="171" y="458"/>
                    </a:cxn>
                    <a:cxn ang="0">
                      <a:pos x="142" y="448"/>
                    </a:cxn>
                    <a:cxn ang="0">
                      <a:pos x="116" y="435"/>
                    </a:cxn>
                    <a:cxn ang="0">
                      <a:pos x="91" y="418"/>
                    </a:cxn>
                    <a:cxn ang="0">
                      <a:pos x="68" y="398"/>
                    </a:cxn>
                    <a:cxn ang="0">
                      <a:pos x="49" y="376"/>
                    </a:cxn>
                    <a:cxn ang="0">
                      <a:pos x="32" y="351"/>
                    </a:cxn>
                    <a:cxn ang="0">
                      <a:pos x="18" y="324"/>
                    </a:cxn>
                    <a:cxn ang="0">
                      <a:pos x="8" y="295"/>
                    </a:cxn>
                    <a:cxn ang="0">
                      <a:pos x="2" y="265"/>
                    </a:cxn>
                    <a:cxn ang="0">
                      <a:pos x="0" y="233"/>
                    </a:cxn>
                    <a:cxn ang="0">
                      <a:pos x="2" y="201"/>
                    </a:cxn>
                    <a:cxn ang="0">
                      <a:pos x="8" y="171"/>
                    </a:cxn>
                    <a:cxn ang="0">
                      <a:pos x="18" y="142"/>
                    </a:cxn>
                    <a:cxn ang="0">
                      <a:pos x="32" y="115"/>
                    </a:cxn>
                    <a:cxn ang="0">
                      <a:pos x="49" y="90"/>
                    </a:cxn>
                    <a:cxn ang="0">
                      <a:pos x="68" y="68"/>
                    </a:cxn>
                    <a:cxn ang="0">
                      <a:pos x="91" y="48"/>
                    </a:cxn>
                    <a:cxn ang="0">
                      <a:pos x="116" y="32"/>
                    </a:cxn>
                    <a:cxn ang="0">
                      <a:pos x="142" y="18"/>
                    </a:cxn>
                    <a:cxn ang="0">
                      <a:pos x="171" y="8"/>
                    </a:cxn>
                    <a:cxn ang="0">
                      <a:pos x="202" y="2"/>
                    </a:cxn>
                    <a:cxn ang="0">
                      <a:pos x="234" y="0"/>
                    </a:cxn>
                  </a:cxnLst>
                  <a:rect l="0" t="0" r="r" b="b"/>
                  <a:pathLst>
                    <a:path w="468" h="467">
                      <a:moveTo>
                        <a:pt x="234" y="0"/>
                      </a:moveTo>
                      <a:lnTo>
                        <a:pt x="266" y="2"/>
                      </a:lnTo>
                      <a:lnTo>
                        <a:pt x="296" y="8"/>
                      </a:lnTo>
                      <a:lnTo>
                        <a:pt x="325" y="18"/>
                      </a:lnTo>
                      <a:lnTo>
                        <a:pt x="352" y="32"/>
                      </a:lnTo>
                      <a:lnTo>
                        <a:pt x="377" y="48"/>
                      </a:lnTo>
                      <a:lnTo>
                        <a:pt x="400" y="68"/>
                      </a:lnTo>
                      <a:lnTo>
                        <a:pt x="420" y="90"/>
                      </a:lnTo>
                      <a:lnTo>
                        <a:pt x="436" y="115"/>
                      </a:lnTo>
                      <a:lnTo>
                        <a:pt x="450" y="142"/>
                      </a:lnTo>
                      <a:lnTo>
                        <a:pt x="460" y="171"/>
                      </a:lnTo>
                      <a:lnTo>
                        <a:pt x="466" y="201"/>
                      </a:lnTo>
                      <a:lnTo>
                        <a:pt x="468" y="233"/>
                      </a:lnTo>
                      <a:lnTo>
                        <a:pt x="466" y="265"/>
                      </a:lnTo>
                      <a:lnTo>
                        <a:pt x="460" y="295"/>
                      </a:lnTo>
                      <a:lnTo>
                        <a:pt x="450" y="324"/>
                      </a:lnTo>
                      <a:lnTo>
                        <a:pt x="436" y="351"/>
                      </a:lnTo>
                      <a:lnTo>
                        <a:pt x="420" y="376"/>
                      </a:lnTo>
                      <a:lnTo>
                        <a:pt x="400" y="398"/>
                      </a:lnTo>
                      <a:lnTo>
                        <a:pt x="377" y="418"/>
                      </a:lnTo>
                      <a:lnTo>
                        <a:pt x="352" y="435"/>
                      </a:lnTo>
                      <a:lnTo>
                        <a:pt x="325" y="448"/>
                      </a:lnTo>
                      <a:lnTo>
                        <a:pt x="296" y="458"/>
                      </a:lnTo>
                      <a:lnTo>
                        <a:pt x="266" y="464"/>
                      </a:lnTo>
                      <a:lnTo>
                        <a:pt x="234" y="467"/>
                      </a:lnTo>
                      <a:lnTo>
                        <a:pt x="202" y="464"/>
                      </a:lnTo>
                      <a:lnTo>
                        <a:pt x="171" y="458"/>
                      </a:lnTo>
                      <a:lnTo>
                        <a:pt x="142" y="448"/>
                      </a:lnTo>
                      <a:lnTo>
                        <a:pt x="116" y="435"/>
                      </a:lnTo>
                      <a:lnTo>
                        <a:pt x="91" y="418"/>
                      </a:lnTo>
                      <a:lnTo>
                        <a:pt x="68" y="398"/>
                      </a:lnTo>
                      <a:lnTo>
                        <a:pt x="49" y="376"/>
                      </a:lnTo>
                      <a:lnTo>
                        <a:pt x="32" y="351"/>
                      </a:lnTo>
                      <a:lnTo>
                        <a:pt x="18" y="324"/>
                      </a:lnTo>
                      <a:lnTo>
                        <a:pt x="8" y="295"/>
                      </a:lnTo>
                      <a:lnTo>
                        <a:pt x="2" y="265"/>
                      </a:lnTo>
                      <a:lnTo>
                        <a:pt x="0" y="233"/>
                      </a:lnTo>
                      <a:lnTo>
                        <a:pt x="2" y="201"/>
                      </a:lnTo>
                      <a:lnTo>
                        <a:pt x="8" y="171"/>
                      </a:lnTo>
                      <a:lnTo>
                        <a:pt x="18" y="142"/>
                      </a:lnTo>
                      <a:lnTo>
                        <a:pt x="32" y="115"/>
                      </a:lnTo>
                      <a:lnTo>
                        <a:pt x="49" y="90"/>
                      </a:lnTo>
                      <a:lnTo>
                        <a:pt x="68" y="68"/>
                      </a:lnTo>
                      <a:lnTo>
                        <a:pt x="91" y="48"/>
                      </a:lnTo>
                      <a:lnTo>
                        <a:pt x="116" y="32"/>
                      </a:lnTo>
                      <a:lnTo>
                        <a:pt x="142" y="18"/>
                      </a:lnTo>
                      <a:lnTo>
                        <a:pt x="171" y="8"/>
                      </a:lnTo>
                      <a:lnTo>
                        <a:pt x="202" y="2"/>
                      </a:lnTo>
                      <a:lnTo>
                        <a:pt x="234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0">
                  <a:noFill/>
                  <a:prstDash val="solid"/>
                  <a:round/>
                  <a:headEnd/>
                  <a:tailEnd/>
                </a:ln>
                <a:effectLst>
                  <a:innerShdw blurRad="368300">
                    <a:prstClr val="black"/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" name="Freeform 14"/>
                <p:cNvSpPr>
                  <a:spLocks/>
                </p:cNvSpPr>
                <p:nvPr/>
              </p:nvSpPr>
              <p:spPr bwMode="auto">
                <a:xfrm>
                  <a:off x="5746750" y="2935288"/>
                  <a:ext cx="695325" cy="36036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" y="31"/>
                    </a:cxn>
                    <a:cxn ang="0">
                      <a:pos x="12" y="60"/>
                    </a:cxn>
                    <a:cxn ang="0">
                      <a:pos x="23" y="89"/>
                    </a:cxn>
                    <a:cxn ang="0">
                      <a:pos x="38" y="114"/>
                    </a:cxn>
                    <a:cxn ang="0">
                      <a:pos x="56" y="137"/>
                    </a:cxn>
                    <a:cxn ang="0">
                      <a:pos x="78" y="158"/>
                    </a:cxn>
                    <a:cxn ang="0">
                      <a:pos x="102" y="176"/>
                    </a:cxn>
                    <a:cxn ang="0">
                      <a:pos x="128" y="190"/>
                    </a:cxn>
                    <a:cxn ang="0">
                      <a:pos x="157" y="200"/>
                    </a:cxn>
                    <a:cxn ang="0">
                      <a:pos x="187" y="207"/>
                    </a:cxn>
                    <a:cxn ang="0">
                      <a:pos x="219" y="209"/>
                    </a:cxn>
                    <a:cxn ang="0">
                      <a:pos x="250" y="207"/>
                    </a:cxn>
                    <a:cxn ang="0">
                      <a:pos x="280" y="200"/>
                    </a:cxn>
                    <a:cxn ang="0">
                      <a:pos x="309" y="190"/>
                    </a:cxn>
                    <a:cxn ang="0">
                      <a:pos x="335" y="176"/>
                    </a:cxn>
                    <a:cxn ang="0">
                      <a:pos x="360" y="158"/>
                    </a:cxn>
                    <a:cxn ang="0">
                      <a:pos x="381" y="137"/>
                    </a:cxn>
                    <a:cxn ang="0">
                      <a:pos x="399" y="114"/>
                    </a:cxn>
                    <a:cxn ang="0">
                      <a:pos x="414" y="89"/>
                    </a:cxn>
                    <a:cxn ang="0">
                      <a:pos x="426" y="60"/>
                    </a:cxn>
                    <a:cxn ang="0">
                      <a:pos x="433" y="31"/>
                    </a:cxn>
                    <a:cxn ang="0">
                      <a:pos x="437" y="0"/>
                    </a:cxn>
                    <a:cxn ang="0">
                      <a:pos x="437" y="3"/>
                    </a:cxn>
                    <a:cxn ang="0">
                      <a:pos x="438" y="5"/>
                    </a:cxn>
                    <a:cxn ang="0">
                      <a:pos x="438" y="8"/>
                    </a:cxn>
                    <a:cxn ang="0">
                      <a:pos x="436" y="41"/>
                    </a:cxn>
                    <a:cxn ang="0">
                      <a:pos x="429" y="71"/>
                    </a:cxn>
                    <a:cxn ang="0">
                      <a:pos x="417" y="100"/>
                    </a:cxn>
                    <a:cxn ang="0">
                      <a:pos x="403" y="127"/>
                    </a:cxn>
                    <a:cxn ang="0">
                      <a:pos x="384" y="152"/>
                    </a:cxn>
                    <a:cxn ang="0">
                      <a:pos x="363" y="173"/>
                    </a:cxn>
                    <a:cxn ang="0">
                      <a:pos x="338" y="192"/>
                    </a:cxn>
                    <a:cxn ang="0">
                      <a:pos x="311" y="206"/>
                    </a:cxn>
                    <a:cxn ang="0">
                      <a:pos x="282" y="218"/>
                    </a:cxn>
                    <a:cxn ang="0">
                      <a:pos x="251" y="224"/>
                    </a:cxn>
                    <a:cxn ang="0">
                      <a:pos x="219" y="227"/>
                    </a:cxn>
                    <a:cxn ang="0">
                      <a:pos x="186" y="224"/>
                    </a:cxn>
                    <a:cxn ang="0">
                      <a:pos x="155" y="218"/>
                    </a:cxn>
                    <a:cxn ang="0">
                      <a:pos x="127" y="206"/>
                    </a:cxn>
                    <a:cxn ang="0">
                      <a:pos x="100" y="192"/>
                    </a:cxn>
                    <a:cxn ang="0">
                      <a:pos x="76" y="173"/>
                    </a:cxn>
                    <a:cxn ang="0">
                      <a:pos x="53" y="152"/>
                    </a:cxn>
                    <a:cxn ang="0">
                      <a:pos x="35" y="127"/>
                    </a:cxn>
                    <a:cxn ang="0">
                      <a:pos x="21" y="100"/>
                    </a:cxn>
                    <a:cxn ang="0">
                      <a:pos x="9" y="71"/>
                    </a:cxn>
                    <a:cxn ang="0">
                      <a:pos x="2" y="41"/>
                    </a:cxn>
                    <a:cxn ang="0">
                      <a:pos x="0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38" h="227">
                      <a:moveTo>
                        <a:pt x="0" y="0"/>
                      </a:moveTo>
                      <a:lnTo>
                        <a:pt x="4" y="31"/>
                      </a:lnTo>
                      <a:lnTo>
                        <a:pt x="12" y="60"/>
                      </a:lnTo>
                      <a:lnTo>
                        <a:pt x="23" y="89"/>
                      </a:lnTo>
                      <a:lnTo>
                        <a:pt x="38" y="114"/>
                      </a:lnTo>
                      <a:lnTo>
                        <a:pt x="56" y="137"/>
                      </a:lnTo>
                      <a:lnTo>
                        <a:pt x="78" y="158"/>
                      </a:lnTo>
                      <a:lnTo>
                        <a:pt x="102" y="176"/>
                      </a:lnTo>
                      <a:lnTo>
                        <a:pt x="128" y="190"/>
                      </a:lnTo>
                      <a:lnTo>
                        <a:pt x="157" y="200"/>
                      </a:lnTo>
                      <a:lnTo>
                        <a:pt x="187" y="207"/>
                      </a:lnTo>
                      <a:lnTo>
                        <a:pt x="219" y="209"/>
                      </a:lnTo>
                      <a:lnTo>
                        <a:pt x="250" y="207"/>
                      </a:lnTo>
                      <a:lnTo>
                        <a:pt x="280" y="200"/>
                      </a:lnTo>
                      <a:lnTo>
                        <a:pt x="309" y="190"/>
                      </a:lnTo>
                      <a:lnTo>
                        <a:pt x="335" y="176"/>
                      </a:lnTo>
                      <a:lnTo>
                        <a:pt x="360" y="158"/>
                      </a:lnTo>
                      <a:lnTo>
                        <a:pt x="381" y="137"/>
                      </a:lnTo>
                      <a:lnTo>
                        <a:pt x="399" y="114"/>
                      </a:lnTo>
                      <a:lnTo>
                        <a:pt x="414" y="89"/>
                      </a:lnTo>
                      <a:lnTo>
                        <a:pt x="426" y="60"/>
                      </a:lnTo>
                      <a:lnTo>
                        <a:pt x="433" y="31"/>
                      </a:lnTo>
                      <a:lnTo>
                        <a:pt x="437" y="0"/>
                      </a:lnTo>
                      <a:lnTo>
                        <a:pt x="437" y="3"/>
                      </a:lnTo>
                      <a:lnTo>
                        <a:pt x="438" y="5"/>
                      </a:lnTo>
                      <a:lnTo>
                        <a:pt x="438" y="8"/>
                      </a:lnTo>
                      <a:lnTo>
                        <a:pt x="436" y="41"/>
                      </a:lnTo>
                      <a:lnTo>
                        <a:pt x="429" y="71"/>
                      </a:lnTo>
                      <a:lnTo>
                        <a:pt x="417" y="100"/>
                      </a:lnTo>
                      <a:lnTo>
                        <a:pt x="403" y="127"/>
                      </a:lnTo>
                      <a:lnTo>
                        <a:pt x="384" y="152"/>
                      </a:lnTo>
                      <a:lnTo>
                        <a:pt x="363" y="173"/>
                      </a:lnTo>
                      <a:lnTo>
                        <a:pt x="338" y="192"/>
                      </a:lnTo>
                      <a:lnTo>
                        <a:pt x="311" y="206"/>
                      </a:lnTo>
                      <a:lnTo>
                        <a:pt x="282" y="218"/>
                      </a:lnTo>
                      <a:lnTo>
                        <a:pt x="251" y="224"/>
                      </a:lnTo>
                      <a:lnTo>
                        <a:pt x="219" y="227"/>
                      </a:lnTo>
                      <a:lnTo>
                        <a:pt x="186" y="224"/>
                      </a:lnTo>
                      <a:lnTo>
                        <a:pt x="155" y="218"/>
                      </a:lnTo>
                      <a:lnTo>
                        <a:pt x="127" y="206"/>
                      </a:lnTo>
                      <a:lnTo>
                        <a:pt x="100" y="192"/>
                      </a:lnTo>
                      <a:lnTo>
                        <a:pt x="76" y="173"/>
                      </a:lnTo>
                      <a:lnTo>
                        <a:pt x="53" y="152"/>
                      </a:lnTo>
                      <a:lnTo>
                        <a:pt x="35" y="127"/>
                      </a:lnTo>
                      <a:lnTo>
                        <a:pt x="21" y="100"/>
                      </a:lnTo>
                      <a:lnTo>
                        <a:pt x="9" y="71"/>
                      </a:lnTo>
                      <a:lnTo>
                        <a:pt x="2" y="41"/>
                      </a:lnTo>
                      <a:lnTo>
                        <a:pt x="0" y="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alpha val="33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" name="Oval 65"/>
                <p:cNvSpPr/>
                <p:nvPr/>
              </p:nvSpPr>
              <p:spPr>
                <a:xfrm>
                  <a:off x="5773857" y="2613043"/>
                  <a:ext cx="648976" cy="6619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>
                        <a:alpha val="75000"/>
                      </a:schemeClr>
                    </a:gs>
                    <a:gs pos="34000">
                      <a:schemeClr val="bg1">
                        <a:shade val="100000"/>
                        <a:satMod val="115000"/>
                        <a:alpha val="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60" name="Group 35"/>
              <p:cNvGrpSpPr/>
              <p:nvPr/>
            </p:nvGrpSpPr>
            <p:grpSpPr>
              <a:xfrm>
                <a:off x="2442604" y="3616580"/>
                <a:ext cx="708825" cy="708825"/>
                <a:chOff x="5722938" y="3481388"/>
                <a:chExt cx="742950" cy="742950"/>
              </a:xfrm>
              <a:effectLst>
                <a:outerShdw blurRad="38100" dist="63500" dir="2700000" algn="tl" rotWithShape="0">
                  <a:prstClr val="black">
                    <a:alpha val="99000"/>
                  </a:prstClr>
                </a:outerShdw>
              </a:effectLst>
            </p:grpSpPr>
            <p:sp>
              <p:nvSpPr>
                <p:cNvPr id="61" name="Freeform 9"/>
                <p:cNvSpPr>
                  <a:spLocks/>
                </p:cNvSpPr>
                <p:nvPr/>
              </p:nvSpPr>
              <p:spPr bwMode="auto">
                <a:xfrm>
                  <a:off x="5722938" y="3481388"/>
                  <a:ext cx="742950" cy="742950"/>
                </a:xfrm>
                <a:custGeom>
                  <a:avLst/>
                  <a:gdLst/>
                  <a:ahLst/>
                  <a:cxnLst>
                    <a:cxn ang="0">
                      <a:pos x="234" y="0"/>
                    </a:cxn>
                    <a:cxn ang="0">
                      <a:pos x="266" y="3"/>
                    </a:cxn>
                    <a:cxn ang="0">
                      <a:pos x="296" y="9"/>
                    </a:cxn>
                    <a:cxn ang="0">
                      <a:pos x="325" y="19"/>
                    </a:cxn>
                    <a:cxn ang="0">
                      <a:pos x="352" y="32"/>
                    </a:cxn>
                    <a:cxn ang="0">
                      <a:pos x="377" y="49"/>
                    </a:cxn>
                    <a:cxn ang="0">
                      <a:pos x="400" y="69"/>
                    </a:cxn>
                    <a:cxn ang="0">
                      <a:pos x="420" y="91"/>
                    </a:cxn>
                    <a:cxn ang="0">
                      <a:pos x="436" y="116"/>
                    </a:cxn>
                    <a:cxn ang="0">
                      <a:pos x="450" y="142"/>
                    </a:cxn>
                    <a:cxn ang="0">
                      <a:pos x="460" y="171"/>
                    </a:cxn>
                    <a:cxn ang="0">
                      <a:pos x="466" y="202"/>
                    </a:cxn>
                    <a:cxn ang="0">
                      <a:pos x="468" y="234"/>
                    </a:cxn>
                    <a:cxn ang="0">
                      <a:pos x="466" y="266"/>
                    </a:cxn>
                    <a:cxn ang="0">
                      <a:pos x="460" y="296"/>
                    </a:cxn>
                    <a:cxn ang="0">
                      <a:pos x="450" y="325"/>
                    </a:cxn>
                    <a:cxn ang="0">
                      <a:pos x="436" y="351"/>
                    </a:cxn>
                    <a:cxn ang="0">
                      <a:pos x="420" y="376"/>
                    </a:cxn>
                    <a:cxn ang="0">
                      <a:pos x="400" y="399"/>
                    </a:cxn>
                    <a:cxn ang="0">
                      <a:pos x="377" y="419"/>
                    </a:cxn>
                    <a:cxn ang="0">
                      <a:pos x="352" y="436"/>
                    </a:cxn>
                    <a:cxn ang="0">
                      <a:pos x="325" y="449"/>
                    </a:cxn>
                    <a:cxn ang="0">
                      <a:pos x="296" y="459"/>
                    </a:cxn>
                    <a:cxn ang="0">
                      <a:pos x="266" y="465"/>
                    </a:cxn>
                    <a:cxn ang="0">
                      <a:pos x="234" y="468"/>
                    </a:cxn>
                    <a:cxn ang="0">
                      <a:pos x="202" y="465"/>
                    </a:cxn>
                    <a:cxn ang="0">
                      <a:pos x="171" y="459"/>
                    </a:cxn>
                    <a:cxn ang="0">
                      <a:pos x="142" y="449"/>
                    </a:cxn>
                    <a:cxn ang="0">
                      <a:pos x="116" y="436"/>
                    </a:cxn>
                    <a:cxn ang="0">
                      <a:pos x="91" y="419"/>
                    </a:cxn>
                    <a:cxn ang="0">
                      <a:pos x="68" y="399"/>
                    </a:cxn>
                    <a:cxn ang="0">
                      <a:pos x="49" y="376"/>
                    </a:cxn>
                    <a:cxn ang="0">
                      <a:pos x="32" y="351"/>
                    </a:cxn>
                    <a:cxn ang="0">
                      <a:pos x="18" y="325"/>
                    </a:cxn>
                    <a:cxn ang="0">
                      <a:pos x="8" y="296"/>
                    </a:cxn>
                    <a:cxn ang="0">
                      <a:pos x="2" y="266"/>
                    </a:cxn>
                    <a:cxn ang="0">
                      <a:pos x="0" y="234"/>
                    </a:cxn>
                    <a:cxn ang="0">
                      <a:pos x="2" y="202"/>
                    </a:cxn>
                    <a:cxn ang="0">
                      <a:pos x="8" y="171"/>
                    </a:cxn>
                    <a:cxn ang="0">
                      <a:pos x="18" y="142"/>
                    </a:cxn>
                    <a:cxn ang="0">
                      <a:pos x="32" y="116"/>
                    </a:cxn>
                    <a:cxn ang="0">
                      <a:pos x="49" y="91"/>
                    </a:cxn>
                    <a:cxn ang="0">
                      <a:pos x="68" y="69"/>
                    </a:cxn>
                    <a:cxn ang="0">
                      <a:pos x="91" y="49"/>
                    </a:cxn>
                    <a:cxn ang="0">
                      <a:pos x="116" y="32"/>
                    </a:cxn>
                    <a:cxn ang="0">
                      <a:pos x="142" y="19"/>
                    </a:cxn>
                    <a:cxn ang="0">
                      <a:pos x="171" y="9"/>
                    </a:cxn>
                    <a:cxn ang="0">
                      <a:pos x="202" y="3"/>
                    </a:cxn>
                    <a:cxn ang="0">
                      <a:pos x="234" y="0"/>
                    </a:cxn>
                  </a:cxnLst>
                  <a:rect l="0" t="0" r="r" b="b"/>
                  <a:pathLst>
                    <a:path w="468" h="468">
                      <a:moveTo>
                        <a:pt x="234" y="0"/>
                      </a:moveTo>
                      <a:lnTo>
                        <a:pt x="266" y="3"/>
                      </a:lnTo>
                      <a:lnTo>
                        <a:pt x="296" y="9"/>
                      </a:lnTo>
                      <a:lnTo>
                        <a:pt x="325" y="19"/>
                      </a:lnTo>
                      <a:lnTo>
                        <a:pt x="352" y="32"/>
                      </a:lnTo>
                      <a:lnTo>
                        <a:pt x="377" y="49"/>
                      </a:lnTo>
                      <a:lnTo>
                        <a:pt x="400" y="69"/>
                      </a:lnTo>
                      <a:lnTo>
                        <a:pt x="420" y="91"/>
                      </a:lnTo>
                      <a:lnTo>
                        <a:pt x="436" y="116"/>
                      </a:lnTo>
                      <a:lnTo>
                        <a:pt x="450" y="142"/>
                      </a:lnTo>
                      <a:lnTo>
                        <a:pt x="460" y="171"/>
                      </a:lnTo>
                      <a:lnTo>
                        <a:pt x="466" y="202"/>
                      </a:lnTo>
                      <a:lnTo>
                        <a:pt x="468" y="234"/>
                      </a:lnTo>
                      <a:lnTo>
                        <a:pt x="466" y="266"/>
                      </a:lnTo>
                      <a:lnTo>
                        <a:pt x="460" y="296"/>
                      </a:lnTo>
                      <a:lnTo>
                        <a:pt x="450" y="325"/>
                      </a:lnTo>
                      <a:lnTo>
                        <a:pt x="436" y="351"/>
                      </a:lnTo>
                      <a:lnTo>
                        <a:pt x="420" y="376"/>
                      </a:lnTo>
                      <a:lnTo>
                        <a:pt x="400" y="399"/>
                      </a:lnTo>
                      <a:lnTo>
                        <a:pt x="377" y="419"/>
                      </a:lnTo>
                      <a:lnTo>
                        <a:pt x="352" y="436"/>
                      </a:lnTo>
                      <a:lnTo>
                        <a:pt x="325" y="449"/>
                      </a:lnTo>
                      <a:lnTo>
                        <a:pt x="296" y="459"/>
                      </a:lnTo>
                      <a:lnTo>
                        <a:pt x="266" y="465"/>
                      </a:lnTo>
                      <a:lnTo>
                        <a:pt x="234" y="468"/>
                      </a:lnTo>
                      <a:lnTo>
                        <a:pt x="202" y="465"/>
                      </a:lnTo>
                      <a:lnTo>
                        <a:pt x="171" y="459"/>
                      </a:lnTo>
                      <a:lnTo>
                        <a:pt x="142" y="449"/>
                      </a:lnTo>
                      <a:lnTo>
                        <a:pt x="116" y="436"/>
                      </a:lnTo>
                      <a:lnTo>
                        <a:pt x="91" y="419"/>
                      </a:lnTo>
                      <a:lnTo>
                        <a:pt x="68" y="399"/>
                      </a:lnTo>
                      <a:lnTo>
                        <a:pt x="49" y="376"/>
                      </a:lnTo>
                      <a:lnTo>
                        <a:pt x="32" y="351"/>
                      </a:lnTo>
                      <a:lnTo>
                        <a:pt x="18" y="325"/>
                      </a:lnTo>
                      <a:lnTo>
                        <a:pt x="8" y="296"/>
                      </a:lnTo>
                      <a:lnTo>
                        <a:pt x="2" y="266"/>
                      </a:lnTo>
                      <a:lnTo>
                        <a:pt x="0" y="234"/>
                      </a:lnTo>
                      <a:lnTo>
                        <a:pt x="2" y="202"/>
                      </a:lnTo>
                      <a:lnTo>
                        <a:pt x="8" y="171"/>
                      </a:lnTo>
                      <a:lnTo>
                        <a:pt x="18" y="142"/>
                      </a:lnTo>
                      <a:lnTo>
                        <a:pt x="32" y="116"/>
                      </a:lnTo>
                      <a:lnTo>
                        <a:pt x="49" y="91"/>
                      </a:lnTo>
                      <a:lnTo>
                        <a:pt x="68" y="69"/>
                      </a:lnTo>
                      <a:lnTo>
                        <a:pt x="91" y="49"/>
                      </a:lnTo>
                      <a:lnTo>
                        <a:pt x="116" y="32"/>
                      </a:lnTo>
                      <a:lnTo>
                        <a:pt x="142" y="19"/>
                      </a:lnTo>
                      <a:lnTo>
                        <a:pt x="171" y="9"/>
                      </a:lnTo>
                      <a:lnTo>
                        <a:pt x="202" y="3"/>
                      </a:lnTo>
                      <a:lnTo>
                        <a:pt x="234" y="0"/>
                      </a:lnTo>
                      <a:close/>
                    </a:path>
                  </a:pathLst>
                </a:custGeom>
                <a:solidFill>
                  <a:srgbClr val="92D050"/>
                </a:solidFill>
                <a:ln w="0">
                  <a:noFill/>
                  <a:prstDash val="solid"/>
                  <a:round/>
                  <a:headEnd/>
                  <a:tailEnd/>
                </a:ln>
                <a:effectLst>
                  <a:innerShdw blurRad="368300">
                    <a:prstClr val="black"/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" name="Freeform 12"/>
                <p:cNvSpPr>
                  <a:spLocks/>
                </p:cNvSpPr>
                <p:nvPr/>
              </p:nvSpPr>
              <p:spPr bwMode="auto">
                <a:xfrm>
                  <a:off x="5746750" y="3838576"/>
                  <a:ext cx="695325" cy="36036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" y="31"/>
                    </a:cxn>
                    <a:cxn ang="0">
                      <a:pos x="12" y="60"/>
                    </a:cxn>
                    <a:cxn ang="0">
                      <a:pos x="23" y="88"/>
                    </a:cxn>
                    <a:cxn ang="0">
                      <a:pos x="38" y="114"/>
                    </a:cxn>
                    <a:cxn ang="0">
                      <a:pos x="56" y="137"/>
                    </a:cxn>
                    <a:cxn ang="0">
                      <a:pos x="78" y="157"/>
                    </a:cxn>
                    <a:cxn ang="0">
                      <a:pos x="102" y="176"/>
                    </a:cxn>
                    <a:cxn ang="0">
                      <a:pos x="128" y="189"/>
                    </a:cxn>
                    <a:cxn ang="0">
                      <a:pos x="157" y="200"/>
                    </a:cxn>
                    <a:cxn ang="0">
                      <a:pos x="187" y="207"/>
                    </a:cxn>
                    <a:cxn ang="0">
                      <a:pos x="219" y="209"/>
                    </a:cxn>
                    <a:cxn ang="0">
                      <a:pos x="250" y="207"/>
                    </a:cxn>
                    <a:cxn ang="0">
                      <a:pos x="280" y="200"/>
                    </a:cxn>
                    <a:cxn ang="0">
                      <a:pos x="309" y="189"/>
                    </a:cxn>
                    <a:cxn ang="0">
                      <a:pos x="335" y="176"/>
                    </a:cxn>
                    <a:cxn ang="0">
                      <a:pos x="360" y="157"/>
                    </a:cxn>
                    <a:cxn ang="0">
                      <a:pos x="381" y="137"/>
                    </a:cxn>
                    <a:cxn ang="0">
                      <a:pos x="399" y="114"/>
                    </a:cxn>
                    <a:cxn ang="0">
                      <a:pos x="414" y="88"/>
                    </a:cxn>
                    <a:cxn ang="0">
                      <a:pos x="426" y="60"/>
                    </a:cxn>
                    <a:cxn ang="0">
                      <a:pos x="433" y="31"/>
                    </a:cxn>
                    <a:cxn ang="0">
                      <a:pos x="437" y="0"/>
                    </a:cxn>
                    <a:cxn ang="0">
                      <a:pos x="437" y="3"/>
                    </a:cxn>
                    <a:cxn ang="0">
                      <a:pos x="438" y="5"/>
                    </a:cxn>
                    <a:cxn ang="0">
                      <a:pos x="438" y="8"/>
                    </a:cxn>
                    <a:cxn ang="0">
                      <a:pos x="436" y="41"/>
                    </a:cxn>
                    <a:cxn ang="0">
                      <a:pos x="429" y="71"/>
                    </a:cxn>
                    <a:cxn ang="0">
                      <a:pos x="417" y="100"/>
                    </a:cxn>
                    <a:cxn ang="0">
                      <a:pos x="403" y="127"/>
                    </a:cxn>
                    <a:cxn ang="0">
                      <a:pos x="384" y="151"/>
                    </a:cxn>
                    <a:cxn ang="0">
                      <a:pos x="363" y="173"/>
                    </a:cxn>
                    <a:cxn ang="0">
                      <a:pos x="338" y="192"/>
                    </a:cxn>
                    <a:cxn ang="0">
                      <a:pos x="311" y="206"/>
                    </a:cxn>
                    <a:cxn ang="0">
                      <a:pos x="282" y="217"/>
                    </a:cxn>
                    <a:cxn ang="0">
                      <a:pos x="251" y="224"/>
                    </a:cxn>
                    <a:cxn ang="0">
                      <a:pos x="219" y="227"/>
                    </a:cxn>
                    <a:cxn ang="0">
                      <a:pos x="186" y="224"/>
                    </a:cxn>
                    <a:cxn ang="0">
                      <a:pos x="155" y="217"/>
                    </a:cxn>
                    <a:cxn ang="0">
                      <a:pos x="127" y="206"/>
                    </a:cxn>
                    <a:cxn ang="0">
                      <a:pos x="100" y="192"/>
                    </a:cxn>
                    <a:cxn ang="0">
                      <a:pos x="76" y="173"/>
                    </a:cxn>
                    <a:cxn ang="0">
                      <a:pos x="53" y="151"/>
                    </a:cxn>
                    <a:cxn ang="0">
                      <a:pos x="35" y="127"/>
                    </a:cxn>
                    <a:cxn ang="0">
                      <a:pos x="21" y="100"/>
                    </a:cxn>
                    <a:cxn ang="0">
                      <a:pos x="9" y="71"/>
                    </a:cxn>
                    <a:cxn ang="0">
                      <a:pos x="2" y="41"/>
                    </a:cxn>
                    <a:cxn ang="0">
                      <a:pos x="0" y="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38" h="227">
                      <a:moveTo>
                        <a:pt x="0" y="0"/>
                      </a:moveTo>
                      <a:lnTo>
                        <a:pt x="4" y="31"/>
                      </a:lnTo>
                      <a:lnTo>
                        <a:pt x="12" y="60"/>
                      </a:lnTo>
                      <a:lnTo>
                        <a:pt x="23" y="88"/>
                      </a:lnTo>
                      <a:lnTo>
                        <a:pt x="38" y="114"/>
                      </a:lnTo>
                      <a:lnTo>
                        <a:pt x="56" y="137"/>
                      </a:lnTo>
                      <a:lnTo>
                        <a:pt x="78" y="157"/>
                      </a:lnTo>
                      <a:lnTo>
                        <a:pt x="102" y="176"/>
                      </a:lnTo>
                      <a:lnTo>
                        <a:pt x="128" y="189"/>
                      </a:lnTo>
                      <a:lnTo>
                        <a:pt x="157" y="200"/>
                      </a:lnTo>
                      <a:lnTo>
                        <a:pt x="187" y="207"/>
                      </a:lnTo>
                      <a:lnTo>
                        <a:pt x="219" y="209"/>
                      </a:lnTo>
                      <a:lnTo>
                        <a:pt x="250" y="207"/>
                      </a:lnTo>
                      <a:lnTo>
                        <a:pt x="280" y="200"/>
                      </a:lnTo>
                      <a:lnTo>
                        <a:pt x="309" y="189"/>
                      </a:lnTo>
                      <a:lnTo>
                        <a:pt x="335" y="176"/>
                      </a:lnTo>
                      <a:lnTo>
                        <a:pt x="360" y="157"/>
                      </a:lnTo>
                      <a:lnTo>
                        <a:pt x="381" y="137"/>
                      </a:lnTo>
                      <a:lnTo>
                        <a:pt x="399" y="114"/>
                      </a:lnTo>
                      <a:lnTo>
                        <a:pt x="414" y="88"/>
                      </a:lnTo>
                      <a:lnTo>
                        <a:pt x="426" y="60"/>
                      </a:lnTo>
                      <a:lnTo>
                        <a:pt x="433" y="31"/>
                      </a:lnTo>
                      <a:lnTo>
                        <a:pt x="437" y="0"/>
                      </a:lnTo>
                      <a:lnTo>
                        <a:pt x="437" y="3"/>
                      </a:lnTo>
                      <a:lnTo>
                        <a:pt x="438" y="5"/>
                      </a:lnTo>
                      <a:lnTo>
                        <a:pt x="438" y="8"/>
                      </a:lnTo>
                      <a:lnTo>
                        <a:pt x="436" y="41"/>
                      </a:lnTo>
                      <a:lnTo>
                        <a:pt x="429" y="71"/>
                      </a:lnTo>
                      <a:lnTo>
                        <a:pt x="417" y="100"/>
                      </a:lnTo>
                      <a:lnTo>
                        <a:pt x="403" y="127"/>
                      </a:lnTo>
                      <a:lnTo>
                        <a:pt x="384" y="151"/>
                      </a:lnTo>
                      <a:lnTo>
                        <a:pt x="363" y="173"/>
                      </a:lnTo>
                      <a:lnTo>
                        <a:pt x="338" y="192"/>
                      </a:lnTo>
                      <a:lnTo>
                        <a:pt x="311" y="206"/>
                      </a:lnTo>
                      <a:lnTo>
                        <a:pt x="282" y="217"/>
                      </a:lnTo>
                      <a:lnTo>
                        <a:pt x="251" y="224"/>
                      </a:lnTo>
                      <a:lnTo>
                        <a:pt x="219" y="227"/>
                      </a:lnTo>
                      <a:lnTo>
                        <a:pt x="186" y="224"/>
                      </a:lnTo>
                      <a:lnTo>
                        <a:pt x="155" y="217"/>
                      </a:lnTo>
                      <a:lnTo>
                        <a:pt x="127" y="206"/>
                      </a:lnTo>
                      <a:lnTo>
                        <a:pt x="100" y="192"/>
                      </a:lnTo>
                      <a:lnTo>
                        <a:pt x="76" y="173"/>
                      </a:lnTo>
                      <a:lnTo>
                        <a:pt x="53" y="151"/>
                      </a:lnTo>
                      <a:lnTo>
                        <a:pt x="35" y="127"/>
                      </a:lnTo>
                      <a:lnTo>
                        <a:pt x="21" y="100"/>
                      </a:lnTo>
                      <a:lnTo>
                        <a:pt x="9" y="71"/>
                      </a:lnTo>
                      <a:lnTo>
                        <a:pt x="2" y="41"/>
                      </a:lnTo>
                      <a:lnTo>
                        <a:pt x="0" y="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alpha val="33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5773858" y="3537590"/>
                  <a:ext cx="648976" cy="6619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bg1">
                        <a:alpha val="75000"/>
                      </a:schemeClr>
                    </a:gs>
                    <a:gs pos="34000">
                      <a:schemeClr val="bg1">
                        <a:shade val="100000"/>
                        <a:satMod val="115000"/>
                        <a:alpha val="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36" name="Group 41"/>
            <p:cNvGrpSpPr/>
            <p:nvPr/>
          </p:nvGrpSpPr>
          <p:grpSpPr>
            <a:xfrm>
              <a:off x="4372029" y="1936532"/>
              <a:ext cx="3444767" cy="1847193"/>
              <a:chOff x="4444288" y="1936532"/>
              <a:chExt cx="3444767" cy="1847193"/>
            </a:xfrm>
          </p:grpSpPr>
          <p:grpSp>
            <p:nvGrpSpPr>
              <p:cNvPr id="38" name="Group 32"/>
              <p:cNvGrpSpPr/>
              <p:nvPr/>
            </p:nvGrpSpPr>
            <p:grpSpPr>
              <a:xfrm>
                <a:off x="4444288" y="1936532"/>
                <a:ext cx="874988" cy="128752"/>
                <a:chOff x="4444288" y="1936532"/>
                <a:chExt cx="874988" cy="128752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 rot="10800000">
                  <a:off x="4494212" y="1981200"/>
                  <a:ext cx="762000" cy="1588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Oval 47"/>
                <p:cNvSpPr/>
                <p:nvPr/>
              </p:nvSpPr>
              <p:spPr>
                <a:xfrm>
                  <a:off x="5193152" y="1939160"/>
                  <a:ext cx="126124" cy="126124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9" name="Oval 48"/>
                <p:cNvSpPr/>
                <p:nvPr/>
              </p:nvSpPr>
              <p:spPr>
                <a:xfrm>
                  <a:off x="4444288" y="1936532"/>
                  <a:ext cx="126124" cy="126124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9" name="Group 33"/>
              <p:cNvGrpSpPr/>
              <p:nvPr/>
            </p:nvGrpSpPr>
            <p:grpSpPr>
              <a:xfrm>
                <a:off x="4444288" y="3654973"/>
                <a:ext cx="874988" cy="128752"/>
                <a:chOff x="4444288" y="1936532"/>
                <a:chExt cx="874988" cy="128752"/>
              </a:xfrm>
            </p:grpSpPr>
            <p:cxnSp>
              <p:nvCxnSpPr>
                <p:cNvPr id="44" name="Straight Connector 43"/>
                <p:cNvCxnSpPr/>
                <p:nvPr/>
              </p:nvCxnSpPr>
              <p:spPr>
                <a:xfrm rot="10800000">
                  <a:off x="4494212" y="1981200"/>
                  <a:ext cx="762000" cy="1588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" name="Oval 44"/>
                <p:cNvSpPr/>
                <p:nvPr/>
              </p:nvSpPr>
              <p:spPr>
                <a:xfrm>
                  <a:off x="5193152" y="1939160"/>
                  <a:ext cx="126124" cy="126124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6" name="Oval 45"/>
                <p:cNvSpPr/>
                <p:nvPr/>
              </p:nvSpPr>
              <p:spPr>
                <a:xfrm>
                  <a:off x="4444288" y="1936532"/>
                  <a:ext cx="126124" cy="126124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40" name="Group 37"/>
              <p:cNvGrpSpPr/>
              <p:nvPr/>
            </p:nvGrpSpPr>
            <p:grpSpPr>
              <a:xfrm>
                <a:off x="7014067" y="2795752"/>
                <a:ext cx="874988" cy="128752"/>
                <a:chOff x="4444288" y="1936532"/>
                <a:chExt cx="874988" cy="128752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 rot="10800000">
                  <a:off x="4494212" y="1981200"/>
                  <a:ext cx="762000" cy="1588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Oval 41"/>
                <p:cNvSpPr/>
                <p:nvPr/>
              </p:nvSpPr>
              <p:spPr>
                <a:xfrm>
                  <a:off x="5193152" y="1939160"/>
                  <a:ext cx="126124" cy="126124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Oval 42"/>
                <p:cNvSpPr/>
                <p:nvPr/>
              </p:nvSpPr>
              <p:spPr>
                <a:xfrm>
                  <a:off x="4444288" y="1936532"/>
                  <a:ext cx="126124" cy="126124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sp>
        <p:nvSpPr>
          <p:cNvPr id="107" name="TextBox 106"/>
          <p:cNvSpPr txBox="1"/>
          <p:nvPr/>
        </p:nvSpPr>
        <p:spPr>
          <a:xfrm>
            <a:off x="5277572" y="1485660"/>
            <a:ext cx="699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5.1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254854" y="2344316"/>
            <a:ext cx="722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5.2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5298891" y="3201481"/>
            <a:ext cx="6420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bg1"/>
                </a:solidFill>
              </a:rPr>
              <a:t>5.3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2148" y="1121208"/>
            <a:ext cx="32983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პერინატალური სელექტიური </a:t>
            </a:r>
            <a:r>
              <a:rPr lang="ka-GE" sz="1600" dirty="0" smtClean="0">
                <a:solidFill>
                  <a:schemeClr val="accent5">
                    <a:lumMod val="75000"/>
                  </a:schemeClr>
                </a:solidFill>
              </a:rPr>
              <a:t>კონტრაქტირება - კრიტერიუმები </a:t>
            </a: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მგამკაცრდა და სანებართვოს პირობები აისახა მთავრობის დადგენილებაში</a:t>
            </a:r>
            <a:endParaRPr lang="en-US" sz="1600" dirty="0"/>
          </a:p>
        </p:txBody>
      </p:sp>
      <p:sp>
        <p:nvSpPr>
          <p:cNvPr id="110" name="TextBox 109"/>
          <p:cNvSpPr txBox="1"/>
          <p:nvPr/>
        </p:nvSpPr>
        <p:spPr>
          <a:xfrm>
            <a:off x="7481022" y="2221206"/>
            <a:ext cx="3478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კარდიოქირურგია-სანებართვო პირობები დამუშავების პროცესშია</a:t>
            </a:r>
            <a:endParaRPr lang="ka-GE" sz="1600" dirty="0">
              <a:solidFill>
                <a:srgbClr val="9A228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542148" y="3168497"/>
            <a:ext cx="3915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dirty="0" smtClean="0">
                <a:solidFill>
                  <a:schemeClr val="accent5">
                    <a:lumMod val="75000"/>
                  </a:schemeClr>
                </a:solidFill>
              </a:rPr>
              <a:t>ემერჯენსი - სანებართვო </a:t>
            </a:r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კრიტერიუმები დამტკიცებულია</a:t>
            </a:r>
            <a:endParaRPr lang="ka-GE" sz="1600" dirty="0">
              <a:solidFill>
                <a:srgbClr val="9A22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329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48187"/>
            <a:ext cx="11207930" cy="708793"/>
          </a:xfrm>
          <a:prstGeom prst="rect">
            <a:avLst/>
          </a:prstGeom>
          <a:solidFill>
            <a:srgbClr val="C98BAF"/>
          </a:solidFill>
          <a:ln>
            <a:noFill/>
          </a:ln>
          <a:effectLst>
            <a:innerShdw blurRad="1143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77733" y="16072"/>
            <a:ext cx="11514268" cy="9730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200" dirty="0">
                <a:solidFill>
                  <a:schemeClr val="bg1"/>
                </a:solidFill>
              </a:rPr>
              <a:t>პერსონალის </a:t>
            </a:r>
            <a:r>
              <a:rPr lang="ka-GE" sz="2200" dirty="0" smtClean="0">
                <a:solidFill>
                  <a:schemeClr val="bg1"/>
                </a:solidFill>
              </a:rPr>
              <a:t>ნორმატივები - </a:t>
            </a:r>
          </a:p>
          <a:p>
            <a:r>
              <a:rPr lang="ka-GE" sz="2200" dirty="0" smtClean="0">
                <a:solidFill>
                  <a:schemeClr val="bg1"/>
                </a:solidFill>
              </a:rPr>
              <a:t>სელექტიური </a:t>
            </a:r>
            <a:r>
              <a:rPr lang="ka-GE" sz="2200" dirty="0">
                <a:solidFill>
                  <a:schemeClr val="bg1"/>
                </a:solidFill>
              </a:rPr>
              <a:t>კონტრაქტირების  უპირველესი პირობა</a:t>
            </a:r>
            <a:endParaRPr lang="en-US" sz="22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3869" y="50752"/>
            <a:ext cx="752192" cy="905477"/>
          </a:xfrm>
          <a:prstGeom prst="rect">
            <a:avLst/>
          </a:prstGeom>
          <a:effectLst>
            <a:innerShdw blurRad="114300">
              <a:prstClr val="black">
                <a:alpha val="50000"/>
              </a:prstClr>
            </a:innerShdw>
          </a:effectLst>
        </p:spPr>
      </p:pic>
      <p:sp>
        <p:nvSpPr>
          <p:cNvPr id="9" name="TextBox 8"/>
          <p:cNvSpPr txBox="1"/>
          <p:nvPr/>
        </p:nvSpPr>
        <p:spPr>
          <a:xfrm>
            <a:off x="144966" y="87083"/>
            <a:ext cx="905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6</a:t>
            </a:r>
            <a:r>
              <a:rPr lang="en-US" sz="4800" dirty="0" smtClean="0">
                <a:solidFill>
                  <a:schemeClr val="bg1"/>
                </a:solidFill>
              </a:rPr>
              <a:t>.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51164" y="4510611"/>
            <a:ext cx="114001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b="1" dirty="0" smtClean="0">
                <a:solidFill>
                  <a:srgbClr val="C98BAF"/>
                </a:solidFill>
              </a:rPr>
              <a:t>მოსალოდნელი შედეგი</a:t>
            </a:r>
            <a:r>
              <a:rPr lang="en-US" b="1" dirty="0" smtClean="0">
                <a:solidFill>
                  <a:srgbClr val="C98BAF"/>
                </a:solidFill>
              </a:rPr>
              <a:t>:</a:t>
            </a:r>
            <a:endParaRPr lang="ka-GE" b="1" dirty="0" smtClean="0">
              <a:solidFill>
                <a:srgbClr val="C98BAF"/>
              </a:solidFill>
            </a:endParaRPr>
          </a:p>
          <a:p>
            <a:endParaRPr lang="ka-GE" b="1" dirty="0" smtClean="0">
              <a:solidFill>
                <a:srgbClr val="4E3F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700" dirty="0">
                <a:solidFill>
                  <a:srgbClr val="3B7577"/>
                </a:solidFill>
              </a:rPr>
              <a:t>სამედიცინო პერსონალის განაწილების და დატვირთვის პრობლემის მოგვარება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700" dirty="0">
                <a:solidFill>
                  <a:srgbClr val="3B7577"/>
                </a:solidFill>
              </a:rPr>
              <a:t>პაციენტებისთვის სამედიცინო მომსახურების მიწოდების შეუფერხებლად მიწოდება შესაბამისი </a:t>
            </a:r>
            <a:r>
              <a:rPr lang="ka-GE" sz="1700" dirty="0" smtClean="0">
                <a:solidFill>
                  <a:srgbClr val="3B7577"/>
                </a:solidFill>
              </a:rPr>
              <a:t>     პერსონალის </a:t>
            </a:r>
            <a:r>
              <a:rPr lang="ka-GE" sz="1700" dirty="0">
                <a:solidFill>
                  <a:srgbClr val="3B7577"/>
                </a:solidFill>
              </a:rPr>
              <a:t>მიერ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ka-GE" sz="1700" dirty="0">
                <a:solidFill>
                  <a:srgbClr val="3B7577"/>
                </a:solidFill>
              </a:rPr>
              <a:t>სამედიცინო კადრების მოთხოვნა-მიწოდების დაბალანსება-ექთნის როლის წინ წამოწევა, საკადრო რესურსების სწორად ათვისება.</a:t>
            </a:r>
            <a:endParaRPr lang="en-US" sz="1700" dirty="0" smtClean="0">
              <a:solidFill>
                <a:srgbClr val="3B7577"/>
              </a:solidFill>
            </a:endParaRPr>
          </a:p>
        </p:txBody>
      </p:sp>
      <p:sp>
        <p:nvSpPr>
          <p:cNvPr id="32" name="Google Shape;3986;p49"/>
          <p:cNvSpPr/>
          <p:nvPr/>
        </p:nvSpPr>
        <p:spPr>
          <a:xfrm>
            <a:off x="912690" y="4357632"/>
            <a:ext cx="634561" cy="633942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C98B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675911" y="1050195"/>
            <a:ext cx="105518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>
                <a:solidFill>
                  <a:srgbClr val="3B7577"/>
                </a:solidFill>
              </a:rPr>
              <a:t>ეროვნული ნორმატივების შესაბამისობაში მოყვანა საერთაშორისო სტანდარტებთან:</a:t>
            </a:r>
          </a:p>
        </p:txBody>
      </p:sp>
      <p:pic>
        <p:nvPicPr>
          <p:cNvPr id="36" name="Picture 35" descr="C:\Users\TRAINER\Desktop\Picture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750" y="2183458"/>
            <a:ext cx="2142525" cy="2534189"/>
          </a:xfrm>
          <a:prstGeom prst="rect">
            <a:avLst/>
          </a:prstGeom>
          <a:noFill/>
          <a:effectLst>
            <a:outerShdw blurRad="50800" dist="50800" dir="5400000" sx="101000" sy="101000" algn="ctr" rotWithShape="0">
              <a:srgbClr val="000000">
                <a:alpha val="4313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Hexagon 3"/>
          <p:cNvSpPr/>
          <p:nvPr/>
        </p:nvSpPr>
        <p:spPr>
          <a:xfrm>
            <a:off x="592231" y="1833234"/>
            <a:ext cx="1702323" cy="1467520"/>
          </a:xfrm>
          <a:prstGeom prst="hexagon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Hexagon 36"/>
          <p:cNvSpPr/>
          <p:nvPr/>
        </p:nvSpPr>
        <p:spPr>
          <a:xfrm>
            <a:off x="2004362" y="2627680"/>
            <a:ext cx="1702323" cy="1467520"/>
          </a:xfrm>
          <a:prstGeom prst="hexagon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dirty="0" smtClean="0"/>
              <a:t>ვ</a:t>
            </a:r>
            <a:endParaRPr lang="en-US" dirty="0"/>
          </a:p>
        </p:txBody>
      </p:sp>
      <p:sp>
        <p:nvSpPr>
          <p:cNvPr id="38" name="Hexagon 37"/>
          <p:cNvSpPr/>
          <p:nvPr/>
        </p:nvSpPr>
        <p:spPr>
          <a:xfrm>
            <a:off x="3424022" y="1833234"/>
            <a:ext cx="1702323" cy="1467520"/>
          </a:xfrm>
          <a:prstGeom prst="hexagon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dirty="0" smtClean="0"/>
              <a:t>ვ</a:t>
            </a:r>
            <a:endParaRPr lang="en-US" dirty="0"/>
          </a:p>
        </p:txBody>
      </p:sp>
      <p:sp>
        <p:nvSpPr>
          <p:cNvPr id="39" name="Hexagon 38"/>
          <p:cNvSpPr/>
          <p:nvPr/>
        </p:nvSpPr>
        <p:spPr>
          <a:xfrm>
            <a:off x="4770783" y="2468718"/>
            <a:ext cx="2413619" cy="2080707"/>
          </a:xfrm>
          <a:prstGeom prst="hexagon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dirty="0" smtClean="0"/>
              <a:t>ვ</a:t>
            </a:r>
            <a:endParaRPr lang="en-US" dirty="0"/>
          </a:p>
        </p:txBody>
      </p:sp>
      <p:sp>
        <p:nvSpPr>
          <p:cNvPr id="40" name="Hexagon 39"/>
          <p:cNvSpPr/>
          <p:nvPr/>
        </p:nvSpPr>
        <p:spPr>
          <a:xfrm>
            <a:off x="6841674" y="1844539"/>
            <a:ext cx="1702323" cy="1467520"/>
          </a:xfrm>
          <a:prstGeom prst="hexagon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Hexagon 40"/>
          <p:cNvSpPr/>
          <p:nvPr/>
        </p:nvSpPr>
        <p:spPr>
          <a:xfrm>
            <a:off x="8253805" y="2638985"/>
            <a:ext cx="1702323" cy="1467520"/>
          </a:xfrm>
          <a:prstGeom prst="hexagon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dirty="0" smtClean="0"/>
              <a:t>ვ</a:t>
            </a:r>
            <a:endParaRPr lang="en-US" dirty="0"/>
          </a:p>
        </p:txBody>
      </p:sp>
      <p:sp>
        <p:nvSpPr>
          <p:cNvPr id="42" name="Hexagon 41"/>
          <p:cNvSpPr/>
          <p:nvPr/>
        </p:nvSpPr>
        <p:spPr>
          <a:xfrm>
            <a:off x="9673465" y="1844539"/>
            <a:ext cx="1702323" cy="1467520"/>
          </a:xfrm>
          <a:prstGeom prst="hexagon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dirty="0" smtClean="0"/>
              <a:t>ვ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6775" y="2021133"/>
            <a:ext cx="15932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rgbClr val="3B7577"/>
                </a:solidFill>
              </a:rPr>
              <a:t>პერსონალის განათლების შესაბამისობა მის საქმიანობასთან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2193848" y="2790486"/>
            <a:ext cx="13146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200" dirty="0">
                <a:solidFill>
                  <a:srgbClr val="3B7577"/>
                </a:solidFill>
              </a:rPr>
              <a:t>პაციენტის და ექიმების რაოდენობრივი პროპორცია მოვლის ყველა დონეზე</a:t>
            </a:r>
            <a:endParaRPr lang="en-US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3573178" y="1961436"/>
            <a:ext cx="139648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300" dirty="0">
                <a:solidFill>
                  <a:srgbClr val="3B7577"/>
                </a:solidFill>
              </a:rPr>
              <a:t>პაციენტის და ექთნების რაოდენობრივი პროპორცია მოვლის ყველა დონეზე</a:t>
            </a:r>
            <a:endParaRPr lang="en-US" sz="1300" dirty="0"/>
          </a:p>
        </p:txBody>
      </p:sp>
      <p:sp>
        <p:nvSpPr>
          <p:cNvPr id="45" name="TextBox 44"/>
          <p:cNvSpPr txBox="1"/>
          <p:nvPr/>
        </p:nvSpPr>
        <p:spPr>
          <a:xfrm>
            <a:off x="6974687" y="2085540"/>
            <a:ext cx="1436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rgbClr val="3B7577"/>
                </a:solidFill>
              </a:rPr>
              <a:t>პერსონალის სამუშაო საათების განაწილება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8467616" y="2609313"/>
            <a:ext cx="1314697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100" dirty="0">
                <a:solidFill>
                  <a:srgbClr val="3B7577"/>
                </a:solidFill>
              </a:rPr>
              <a:t>დამატებითი სპეციალისტების არსებობა ინტენსიური მოვლის </a:t>
            </a:r>
            <a:r>
              <a:rPr lang="ka-GE" sz="1100" dirty="0" smtClean="0">
                <a:solidFill>
                  <a:srgbClr val="3B7577"/>
                </a:solidFill>
              </a:rPr>
              <a:t>დონეზე </a:t>
            </a:r>
            <a:r>
              <a:rPr lang="ka-GE" sz="900" dirty="0" smtClean="0">
                <a:solidFill>
                  <a:srgbClr val="3B7577"/>
                </a:solidFill>
              </a:rPr>
              <a:t>(ფარმაცევტი</a:t>
            </a:r>
            <a:r>
              <a:rPr lang="ka-GE" sz="900" dirty="0">
                <a:solidFill>
                  <a:srgbClr val="3B7577"/>
                </a:solidFill>
              </a:rPr>
              <a:t>, დიეტოლოგი, კოორდინატორი და სხვა)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883416" y="1853658"/>
            <a:ext cx="13146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100" dirty="0">
                <a:solidFill>
                  <a:srgbClr val="3B7577"/>
                </a:solidFill>
              </a:rPr>
              <a:t> პაციენტის მიღების, რეფერალის, გაწერის, მოვლის ყველა ეტაპთან დაკავშირებული დეტალების გაწერა და სხვა.</a:t>
            </a:r>
          </a:p>
        </p:txBody>
      </p:sp>
    </p:spTree>
    <p:extLst>
      <p:ext uri="{BB962C8B-B14F-4D97-AF65-F5344CB8AC3E}">
        <p14:creationId xmlns:p14="http://schemas.microsoft.com/office/powerpoint/2010/main" val="3994894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959</Words>
  <Application>Microsoft Office PowerPoint</Application>
  <PresentationFormat>Widescreen</PresentationFormat>
  <Paragraphs>218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Open Sans</vt:lpstr>
      <vt:lpstr>Sylfaen</vt:lpstr>
      <vt:lpstr>Wingdings</vt:lpstr>
      <vt:lpstr>Office Theme</vt:lpstr>
      <vt:lpstr>ჯანდაცვის სისტემის გამოწვევები და დაგეგმილი ნაბიჯები </vt:lpstr>
      <vt:lpstr>გამოწვევები</vt:lpstr>
      <vt:lpstr>დაფინანსების მოდელის სრულყოფა</vt:lpstr>
      <vt:lpstr>PowerPoint Presentation</vt:lpstr>
      <vt:lpstr>PowerPoint Presentation</vt:lpstr>
      <vt:lpstr>PowerPoint Presentation</vt:lpstr>
      <vt:lpstr>საწოლფონდის არსებული და საჭირო რაოდენობა საქართველოში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კლინიკური სოციალური სამსახურის შექმნა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ჯანდაცვის სისტემის გამოწვევები და დაგეგმილი ნაბიჯები  2019-2020</dc:title>
  <dc:creator>Tea Bakradze</dc:creator>
  <cp:lastModifiedBy>Irina Sikharulidze</cp:lastModifiedBy>
  <cp:revision>88</cp:revision>
  <dcterms:created xsi:type="dcterms:W3CDTF">2019-12-17T10:03:08Z</dcterms:created>
  <dcterms:modified xsi:type="dcterms:W3CDTF">2019-12-19T13:08:59Z</dcterms:modified>
</cp:coreProperties>
</file>