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71" r:id="rId3"/>
    <p:sldId id="273" r:id="rId4"/>
    <p:sldId id="275" r:id="rId5"/>
    <p:sldId id="277" r:id="rId6"/>
    <p:sldId id="278" r:id="rId7"/>
    <p:sldId id="279" r:id="rId8"/>
    <p:sldId id="283" r:id="rId9"/>
    <p:sldId id="280" r:id="rId10"/>
    <p:sldId id="281" r:id="rId11"/>
    <p:sldId id="282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54D"/>
    <a:srgbClr val="C1D550"/>
    <a:srgbClr val="7F9F41"/>
    <a:srgbClr val="9CB34F"/>
    <a:srgbClr val="3A6541"/>
    <a:srgbClr val="7D9D36"/>
    <a:srgbClr val="1B4317"/>
    <a:srgbClr val="A6BE3D"/>
    <a:srgbClr val="9DB45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68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-1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60854-6F45-4D5D-A51E-1ADEEB3CBB75}" type="datetimeFigureOut">
              <a:rPr lang="en-US" smtClean="0"/>
              <a:t>13-Jan-20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966DB-3E61-478C-8A06-142CEFFD8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გრაფიკა</a:t>
            </a:r>
            <a:r>
              <a:rPr dirty="0" smtClean="0"/>
              <a:t> </a:t>
            </a:r>
            <a:r>
              <a:rPr dirty="0" err="1" smtClean="0"/>
              <a:t>გადატვითულია</a:t>
            </a:r>
            <a:r>
              <a:rPr baseline="0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6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ნახატებზე</a:t>
            </a:r>
            <a:r>
              <a:rPr dirty="0" smtClean="0"/>
              <a:t> </a:t>
            </a:r>
            <a:r>
              <a:rPr dirty="0" err="1" smtClean="0"/>
              <a:t>დამჯდარი</a:t>
            </a:r>
            <a:r>
              <a:rPr dirty="0" smtClean="0"/>
              <a:t> </a:t>
            </a:r>
            <a:r>
              <a:rPr dirty="0" err="1" smtClean="0"/>
              <a:t>ტექსტი</a:t>
            </a:r>
            <a:r>
              <a:rPr dirty="0" smtClean="0"/>
              <a:t> </a:t>
            </a:r>
            <a:r>
              <a:rPr dirty="0" err="1" smtClean="0"/>
              <a:t>იკარგება-გავაცალკევოთ</a:t>
            </a:r>
            <a:r>
              <a:rPr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653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ქვედა კუთხეთი</a:t>
            </a:r>
            <a:r>
              <a:rPr lang="ka-GE" baseline="0" dirty="0" smtClean="0"/>
              <a:t> გრაფიკული ელემენტი ტვირთავს. შინაარსი ძალიან კარგია, მაგრამ ისეთი პატარა ფონტია რომ აღქმა ჭირს, იქნებ შევცვალოთ.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აქვე იქნებ დავამატოთ სამიზნე ჯგუფების პროგნოზული ზომა</a:t>
            </a:r>
            <a:r>
              <a:rPr lang="ka-GE" baseline="0" dirty="0" smtClean="0"/>
              <a:t> - მაგალითად სამედიცინო დაწესებულებებში წლიურად გატარებული საწოლდღეები აღემატება 3 მილიონს ( კვებისთვის</a:t>
            </a:r>
            <a:r>
              <a:rPr lang="en-US" baseline="0" dirty="0" smtClean="0"/>
              <a:t> </a:t>
            </a:r>
            <a:r>
              <a:rPr lang="ka-GE" baseline="0" dirty="0" smtClean="0"/>
              <a:t>დღეში  10 ლარი</a:t>
            </a:r>
            <a:r>
              <a:rPr lang="en-US" baseline="0" dirty="0" smtClean="0"/>
              <a:t>X 3 ml=30  ml </a:t>
            </a:r>
            <a:r>
              <a:rPr lang="en-US" baseline="0" dirty="0" err="1" smtClean="0"/>
              <a:t>lari</a:t>
            </a:r>
            <a:r>
              <a:rPr lang="en-US" baseline="0" dirty="0" smtClean="0"/>
              <a:t>), </a:t>
            </a:r>
            <a:r>
              <a:rPr lang="ka-GE" baseline="0" smtClean="0"/>
              <a:t>ასევე მივუთითოთ სხვა ჯგუფების ოდენობა, ვისთვისაც სახელმწიფო კვებას უკვე ყიდულობს.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7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სტაფილოები</a:t>
            </a:r>
            <a:r>
              <a:rPr lang="ka-GE" baseline="0" dirty="0" smtClean="0"/>
              <a:t> და მარწყვი ზედმეტუი მგონია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66DB-3E61-478C-8A06-142CEFFD8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157fab5e6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157fab5e6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09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179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22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6757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326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867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914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8873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629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8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37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 + LIS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796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138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OPENING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6300" y="534467"/>
            <a:ext cx="10820400" cy="57912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9403" y="1602367"/>
            <a:ext cx="8533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64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69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07800" y="4242567"/>
            <a:ext cx="757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4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3733">
                <a:solidFill>
                  <a:srgbClr val="A1C44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26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 + LIS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796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293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095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4982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03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773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965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414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8550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8527625" y="1265243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 idx="3"/>
          </p:nvPr>
        </p:nvSpPr>
        <p:spPr>
          <a:xfrm>
            <a:off x="7674875" y="188557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7639333" y="2206123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 idx="4" hasCustomPrompt="1"/>
          </p:nvPr>
        </p:nvSpPr>
        <p:spPr>
          <a:xfrm>
            <a:off x="8527625" y="4614137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 idx="5"/>
          </p:nvPr>
        </p:nvSpPr>
        <p:spPr>
          <a:xfrm>
            <a:off x="7674875" y="5234472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ubTitle" idx="6"/>
          </p:nvPr>
        </p:nvSpPr>
        <p:spPr>
          <a:xfrm>
            <a:off x="7639333" y="5555017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title" idx="7" hasCustomPrompt="1"/>
          </p:nvPr>
        </p:nvSpPr>
        <p:spPr>
          <a:xfrm>
            <a:off x="8527625" y="2944432"/>
            <a:ext cx="1518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ctrTitle" idx="8"/>
          </p:nvPr>
        </p:nvSpPr>
        <p:spPr>
          <a:xfrm>
            <a:off x="7674875" y="3564767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9"/>
          </p:nvPr>
        </p:nvSpPr>
        <p:spPr>
          <a:xfrm>
            <a:off x="7639333" y="3885312"/>
            <a:ext cx="329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1417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15332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ctrTitle" idx="2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ctrTitle" idx="3"/>
          </p:nvPr>
        </p:nvSpPr>
        <p:spPr>
          <a:xfrm>
            <a:off x="7894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7584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4" hasCustomPrompt="1"/>
          </p:nvPr>
        </p:nvSpPr>
        <p:spPr>
          <a:xfrm>
            <a:off x="15332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ctrTitle" idx="5"/>
          </p:nvPr>
        </p:nvSpPr>
        <p:spPr>
          <a:xfrm>
            <a:off x="7894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6"/>
          </p:nvPr>
        </p:nvSpPr>
        <p:spPr>
          <a:xfrm>
            <a:off x="7584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7" hasCustomPrompt="1"/>
          </p:nvPr>
        </p:nvSpPr>
        <p:spPr>
          <a:xfrm>
            <a:off x="4407600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 idx="8"/>
          </p:nvPr>
        </p:nvSpPr>
        <p:spPr>
          <a:xfrm>
            <a:off x="3663800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9"/>
          </p:nvPr>
        </p:nvSpPr>
        <p:spPr>
          <a:xfrm>
            <a:off x="3632800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13" hasCustomPrompt="1"/>
          </p:nvPr>
        </p:nvSpPr>
        <p:spPr>
          <a:xfrm>
            <a:off x="4407600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ctrTitle" idx="14"/>
          </p:nvPr>
        </p:nvSpPr>
        <p:spPr>
          <a:xfrm>
            <a:off x="3663800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5"/>
          </p:nvPr>
        </p:nvSpPr>
        <p:spPr>
          <a:xfrm>
            <a:off x="3632800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 idx="16" hasCustomPrompt="1"/>
          </p:nvPr>
        </p:nvSpPr>
        <p:spPr>
          <a:xfrm>
            <a:off x="7293461" y="1913000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 idx="17"/>
          </p:nvPr>
        </p:nvSpPr>
        <p:spPr>
          <a:xfrm>
            <a:off x="6549661" y="25305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8"/>
          </p:nvPr>
        </p:nvSpPr>
        <p:spPr>
          <a:xfrm>
            <a:off x="6518661" y="2909067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 idx="19" hasCustomPrompt="1"/>
          </p:nvPr>
        </p:nvSpPr>
        <p:spPr>
          <a:xfrm>
            <a:off x="7293461" y="3965867"/>
            <a:ext cx="132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 idx="20"/>
          </p:nvPr>
        </p:nvSpPr>
        <p:spPr>
          <a:xfrm>
            <a:off x="6549661" y="4583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21"/>
          </p:nvPr>
        </p:nvSpPr>
        <p:spPr>
          <a:xfrm>
            <a:off x="6518661" y="4961933"/>
            <a:ext cx="287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754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TITLE + TWO LIS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45126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7374327" y="2717667"/>
            <a:ext cx="3703200" cy="32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5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3"/>
          </p:nvPr>
        </p:nvSpPr>
        <p:spPr>
          <a:xfrm>
            <a:off x="3690675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ctrTitle" idx="4"/>
          </p:nvPr>
        </p:nvSpPr>
        <p:spPr>
          <a:xfrm>
            <a:off x="7613741" y="2088533"/>
            <a:ext cx="322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30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 idx="2"/>
          </p:nvPr>
        </p:nvSpPr>
        <p:spPr>
          <a:xfrm>
            <a:off x="5536176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5484176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3"/>
          </p:nvPr>
        </p:nvSpPr>
        <p:spPr>
          <a:xfrm>
            <a:off x="5536176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4"/>
          </p:nvPr>
        </p:nvSpPr>
        <p:spPr>
          <a:xfrm>
            <a:off x="5484176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5"/>
          </p:nvPr>
        </p:nvSpPr>
        <p:spPr>
          <a:xfrm>
            <a:off x="8365437" y="1956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6"/>
          </p:nvPr>
        </p:nvSpPr>
        <p:spPr>
          <a:xfrm>
            <a:off x="8365437" y="2335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7"/>
          </p:nvPr>
        </p:nvSpPr>
        <p:spPr>
          <a:xfrm>
            <a:off x="8365437" y="33791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8"/>
          </p:nvPr>
        </p:nvSpPr>
        <p:spPr>
          <a:xfrm>
            <a:off x="8365437" y="37577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ctrTitle" idx="9"/>
          </p:nvPr>
        </p:nvSpPr>
        <p:spPr>
          <a:xfrm>
            <a:off x="5536176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3"/>
          </p:nvPr>
        </p:nvSpPr>
        <p:spPr>
          <a:xfrm>
            <a:off x="5484176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 idx="14"/>
          </p:nvPr>
        </p:nvSpPr>
        <p:spPr>
          <a:xfrm>
            <a:off x="8365437" y="4801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5"/>
          </p:nvPr>
        </p:nvSpPr>
        <p:spPr>
          <a:xfrm>
            <a:off x="8365437" y="5180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355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3">
  <p:cSld name="TITLE + FOUR COLUMNS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 idx="2"/>
          </p:nvPr>
        </p:nvSpPr>
        <p:spPr>
          <a:xfrm>
            <a:off x="1054052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1028100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 idx="3"/>
          </p:nvPr>
        </p:nvSpPr>
        <p:spPr>
          <a:xfrm>
            <a:off x="3630528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4"/>
          </p:nvPr>
        </p:nvSpPr>
        <p:spPr>
          <a:xfrm>
            <a:off x="3604576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5"/>
          </p:nvPr>
        </p:nvSpPr>
        <p:spPr>
          <a:xfrm>
            <a:off x="6206989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6"/>
          </p:nvPr>
        </p:nvSpPr>
        <p:spPr>
          <a:xfrm>
            <a:off x="6181037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ctrTitle" idx="7"/>
          </p:nvPr>
        </p:nvSpPr>
        <p:spPr>
          <a:xfrm>
            <a:off x="8783456" y="3597617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8"/>
          </p:nvPr>
        </p:nvSpPr>
        <p:spPr>
          <a:xfrm>
            <a:off x="8757504" y="3976184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59264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ctrTitle" idx="2"/>
          </p:nvPr>
        </p:nvSpPr>
        <p:spPr>
          <a:xfrm>
            <a:off x="991005" y="22143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960000" y="25929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ctrTitle" idx="3"/>
          </p:nvPr>
        </p:nvSpPr>
        <p:spPr>
          <a:xfrm>
            <a:off x="991012" y="39238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4"/>
          </p:nvPr>
        </p:nvSpPr>
        <p:spPr>
          <a:xfrm>
            <a:off x="960007" y="4302367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019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ctrTitle" idx="2"/>
          </p:nvPr>
        </p:nvSpPr>
        <p:spPr>
          <a:xfrm>
            <a:off x="6575555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1"/>
          </p:nvPr>
        </p:nvSpPr>
        <p:spPr>
          <a:xfrm>
            <a:off x="6544551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ctrTitle" idx="3"/>
          </p:nvPr>
        </p:nvSpPr>
        <p:spPr>
          <a:xfrm>
            <a:off x="2803661" y="4511567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4"/>
          </p:nvPr>
        </p:nvSpPr>
        <p:spPr>
          <a:xfrm>
            <a:off x="2772657" y="4890133"/>
            <a:ext cx="287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135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1"/>
          </p:nvPr>
        </p:nvSpPr>
        <p:spPr>
          <a:xfrm>
            <a:off x="5965933" y="2482367"/>
            <a:ext cx="4155600" cy="2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6797633" y="4488000"/>
            <a:ext cx="3324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lang="en" sz="1067" b="1" kern="0">
                <a:solidFill>
                  <a:srgbClr val="000000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1067" kern="0">
                <a:solidFill>
                  <a:srgbClr val="000000"/>
                </a:solidFill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067" b="1" kern="0">
                <a:solidFill>
                  <a:srgbClr val="000000"/>
                </a:solidFill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sz="1067" b="1" kern="0">
              <a:solidFill>
                <a:srgbClr val="000000"/>
              </a:solidFill>
              <a:latin typeface="Oxygen"/>
              <a:ea typeface="Oxygen"/>
              <a:cs typeface="Oxygen"/>
              <a:sym typeface="Oxygen"/>
            </a:endParaRPr>
          </a:p>
          <a:p>
            <a:pPr algn="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  <a:p>
            <a:pPr algn="r">
              <a:buClr>
                <a:srgbClr val="000000"/>
              </a:buClr>
              <a:buFont typeface="Arial"/>
              <a:buNone/>
            </a:pPr>
            <a:endParaRPr sz="1067" kern="0">
              <a:solidFill>
                <a:srgbClr val="00000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  <p:extLst>
      <p:ext uri="{BB962C8B-B14F-4D97-AF65-F5344CB8AC3E}">
        <p14:creationId xmlns:p14="http://schemas.microsoft.com/office/powerpoint/2010/main" val="952178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9600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5879700" y="1841433"/>
            <a:ext cx="4411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000"/>
              <a:buFont typeface="Oxygen Light"/>
              <a:buChar char="■"/>
              <a:defRPr sz="1333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149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ACKGROUND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95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88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2493600" y="2836700"/>
            <a:ext cx="7204800" cy="3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018200" y="3272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2" hasCustomPrompt="1"/>
          </p:nvPr>
        </p:nvSpPr>
        <p:spPr>
          <a:xfrm>
            <a:off x="5196200" y="1815167"/>
            <a:ext cx="17996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89629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4018200" y="42883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208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28900" y="3085200"/>
            <a:ext cx="41556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042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ctrTitle" idx="2"/>
          </p:nvPr>
        </p:nvSpPr>
        <p:spPr>
          <a:xfrm>
            <a:off x="16122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17390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ctrTitle" idx="3"/>
          </p:nvPr>
        </p:nvSpPr>
        <p:spPr>
          <a:xfrm>
            <a:off x="46898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4"/>
          </p:nvPr>
        </p:nvSpPr>
        <p:spPr>
          <a:xfrm>
            <a:off x="48166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 idx="5"/>
          </p:nvPr>
        </p:nvSpPr>
        <p:spPr>
          <a:xfrm>
            <a:off x="7767400" y="3859100"/>
            <a:ext cx="2812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ubTitle" idx="6"/>
          </p:nvPr>
        </p:nvSpPr>
        <p:spPr>
          <a:xfrm>
            <a:off x="7894200" y="4237667"/>
            <a:ext cx="255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6617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2"/>
          </p:nvPr>
        </p:nvSpPr>
        <p:spPr>
          <a:xfrm>
            <a:off x="1054052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028100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3"/>
          </p:nvPr>
        </p:nvSpPr>
        <p:spPr>
          <a:xfrm>
            <a:off x="3630528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4"/>
          </p:nvPr>
        </p:nvSpPr>
        <p:spPr>
          <a:xfrm>
            <a:off x="3604576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 idx="5"/>
          </p:nvPr>
        </p:nvSpPr>
        <p:spPr>
          <a:xfrm>
            <a:off x="6206989" y="24647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6"/>
          </p:nvPr>
        </p:nvSpPr>
        <p:spPr>
          <a:xfrm>
            <a:off x="6181037" y="28433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7"/>
          </p:nvPr>
        </p:nvSpPr>
        <p:spPr>
          <a:xfrm>
            <a:off x="8783456" y="3785584"/>
            <a:ext cx="2354400" cy="8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867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8"/>
          </p:nvPr>
        </p:nvSpPr>
        <p:spPr>
          <a:xfrm>
            <a:off x="8757504" y="4164151"/>
            <a:ext cx="2406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192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ctrTitle"/>
          </p:nvPr>
        </p:nvSpPr>
        <p:spPr>
          <a:xfrm>
            <a:off x="820300" y="444600"/>
            <a:ext cx="7204800" cy="8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3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232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324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276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11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ctrTitle"/>
          </p:nvPr>
        </p:nvSpPr>
        <p:spPr>
          <a:xfrm>
            <a:off x="0" y="2616184"/>
            <a:ext cx="121920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ka-GE" dirty="0">
                <a:solidFill>
                  <a:srgbClr val="A1C448"/>
                </a:solidFill>
              </a:rPr>
              <a:t>ჯანსაღი საკვებით უზრუნველყოფის </a:t>
            </a:r>
            <a:r>
              <a:rPr lang="en-US" dirty="0" smtClean="0">
                <a:solidFill>
                  <a:srgbClr val="A1C448"/>
                </a:solidFill>
              </a:rPr>
              <a:t/>
            </a:r>
            <a:br>
              <a:rPr lang="en-US" dirty="0" smtClean="0">
                <a:solidFill>
                  <a:srgbClr val="A1C448"/>
                </a:solidFill>
              </a:rPr>
            </a:br>
            <a:r>
              <a:rPr lang="ka-GE" dirty="0" smtClean="0">
                <a:solidFill>
                  <a:srgbClr val="A1C448"/>
                </a:solidFill>
              </a:rPr>
              <a:t>ინიციატივა</a:t>
            </a:r>
            <a:endParaRPr dirty="0">
              <a:solidFill>
                <a:srgbClr val="A1C448"/>
              </a:solidFill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8767" y="1"/>
            <a:ext cx="2664500" cy="421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6327" y="3524534"/>
            <a:ext cx="1479900" cy="168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7270" y="5309300"/>
            <a:ext cx="1479900" cy="160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55035">
            <a:off x="9421507" y="-1102086"/>
            <a:ext cx="3334452" cy="329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69999">
            <a:off x="687451" y="5616361"/>
            <a:ext cx="1302967" cy="132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67935" y="-155282"/>
            <a:ext cx="1553765" cy="140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21433">
            <a:off x="-39827" y="2597815"/>
            <a:ext cx="2199337" cy="461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77364" y="5273300"/>
            <a:ext cx="1832504" cy="168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60697" y="1914420"/>
            <a:ext cx="1479900" cy="176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1015801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2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მოსალოდნელი შედეგები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33" y="645458"/>
            <a:ext cx="6858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3061" y="750731"/>
            <a:ext cx="788945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სამიზნე ჯგუფებში </a:t>
            </a:r>
            <a:r>
              <a:rPr lang="ka-GE" kern="0" dirty="0" smtClean="0">
                <a:solidFill>
                  <a:srgbClr val="254379"/>
                </a:solidFill>
              </a:rPr>
              <a:t>კვებისადმი დამოკიდებულების შეცვლა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:</a:t>
            </a:r>
          </a:p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tabLst/>
              <a:defRPr/>
            </a:pPr>
            <a:r>
              <a:rPr kumimoji="0" lang="ka-G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	მოსწავლეთა ფიზიკური და მენტალური შესაძლებლობების 	გაუმჯობესება; სტაციონარის პაციენტების წარმატებით 	გამოჯანმრთელების ხელშეწყობა; სამხედრო პირების ფიზიკური 	შესაძლებლობების გაზრდა; პატიმართა ჯანრმთელობის რისკების 	პრევენცია და სხვა;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არაჯანსაღ კვებასთან დაკავშირებული ჯანმრთელობის პრობლემების და ავადობის შემცირება</a:t>
            </a:r>
            <a:r>
              <a:rPr lang="ka-GE" kern="0" dirty="0">
                <a:solidFill>
                  <a:srgbClr val="254379"/>
                </a:solidFill>
              </a:rPr>
              <a:t>;</a:t>
            </a:r>
            <a:endParaRPr kumimoji="0" lang="ka-GE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a-GE" kern="0" dirty="0" smtClean="0">
                <a:solidFill>
                  <a:srgbClr val="254379"/>
                </a:solidFill>
              </a:rPr>
              <a:t>სასწავლო პროცესის ხელშეწყობა და აკადემიური მოსწრების ამაღლება;</a:t>
            </a:r>
            <a:endParaRPr kumimoji="0" lang="ka-GE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კვების ეროვნული ბიზნესის გაძლიერება</a:t>
            </a:r>
            <a:r>
              <a:rPr kumimoji="0" lang="ka-GE" b="0" i="0" u="none" strike="noStrike" kern="0" cap="none" spc="0" normalizeH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და 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სოფლის მეურნეუობის გაძლიერება;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a-GE" kern="0" dirty="0" smtClean="0">
                <a:solidFill>
                  <a:srgbClr val="254379"/>
                </a:solidFill>
              </a:rPr>
              <a:t>საკუთარ ჯანმრთელობაზე ზრუნვის პასუხისმგებლობის განვითარება;</a:t>
            </a:r>
            <a:endParaRPr kumimoji="0" lang="ka-GE" b="0" i="0" u="none" strike="noStrike" kern="0" cap="none" spc="0" normalizeH="0" baseline="0" noProof="0" dirty="0" smtClean="0">
              <a:ln>
                <a:noFill/>
              </a:ln>
              <a:solidFill>
                <a:srgbClr val="254379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საკვების შესყდვის მეტი ხარჯეფექტურობა;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საკვების ხარისხის და უსაფრთხოების გაუმჯობესებული კონტორლი;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სოციალურად მოწყვლადი ჯგუფებისთვის საკვებზე გაუმჯობესებული ხელმისაწვდომობა;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99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254379"/>
                </a:solidFill>
                <a:effectLst/>
                <a:uLnTx/>
                <a:uFillTx/>
              </a:rPr>
              <a:t> ქართული სამზარეულოს საერთაშორისო პოპულარიზაცია და ტურიზმის ხელშეწყობა.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254379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9576">
            <a:off x="10388301" y="-583718"/>
            <a:ext cx="1775096" cy="2458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3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ctrTitle"/>
          </p:nvPr>
        </p:nvSpPr>
        <p:spPr>
          <a:xfrm>
            <a:off x="0" y="2647388"/>
            <a:ext cx="12192000" cy="3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ka-GE" sz="4400" b="1" dirty="0"/>
              <a:t>მადლობა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ka-GE" sz="4400" b="1" dirty="0" smtClean="0"/>
              <a:t>ყურადღებისთვის</a:t>
            </a:r>
            <a:endParaRPr sz="4400" b="1" dirty="0"/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3200" y="4946339"/>
            <a:ext cx="2226681" cy="23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9312" y="4221702"/>
            <a:ext cx="2967555" cy="350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9930" y="4366769"/>
            <a:ext cx="3682761" cy="371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9570" y="4753024"/>
            <a:ext cx="2309213" cy="2796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70900" y="5024353"/>
            <a:ext cx="2109344" cy="225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30364" y="4946334"/>
            <a:ext cx="1732416" cy="267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8417" y="4882700"/>
            <a:ext cx="1549536" cy="248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33" y="410596"/>
            <a:ext cx="2899934" cy="85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" y="2411002"/>
            <a:ext cx="886269" cy="88626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886" y="496810"/>
            <a:ext cx="1366224" cy="136622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436" y="4474384"/>
            <a:ext cx="1010648" cy="101064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54" y="5711038"/>
            <a:ext cx="854370" cy="85437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" y="3979832"/>
            <a:ext cx="1295703" cy="1295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01" y="1606963"/>
            <a:ext cx="5380700" cy="331492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5289" y="0"/>
            <a:ext cx="5934648" cy="789305"/>
          </a:xfrm>
        </p:spPr>
        <p:txBody>
          <a:bodyPr>
            <a:normAutofit/>
          </a:bodyPr>
          <a:lstStyle/>
          <a:p>
            <a:pPr algn="ctr"/>
            <a:r>
              <a:rPr lang="ka-GE" sz="3600" dirty="0" smtClean="0">
                <a:solidFill>
                  <a:srgbClr val="A1C448"/>
                </a:solidFill>
              </a:rPr>
              <a:t>საკითხის აქტუალურობა</a:t>
            </a:r>
            <a:endParaRPr lang="en-US" sz="3600" dirty="0">
              <a:solidFill>
                <a:srgbClr val="A1C44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854" y="1049556"/>
            <a:ext cx="424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ორგანიზებულ დაწესებულებებში კვების კომპონენტის ხარვეზები- არაჯანსაღი საკვები სკოლებში, კვება რეჟიმის გარეშე, არასრულფასოვანი მენიუ, სურსათის ხარისხის და უსაფრთხოების პრობლემა</a:t>
            </a:r>
            <a:r>
              <a:rPr lang="ka-GE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4973" y="1497553"/>
            <a:ext cx="4248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 არაგადამდებ დაავადებათა მაღალი ტვირთი, რომლის პრევენცია შესაძლებელია ჯანსაღი კვებით-სიმსუქნე, დიაბეტი,მაღალი არტერიული წნევა და </a:t>
            </a:r>
            <a:r>
              <a:rPr lang="ka-GE" dirty="0" smtClean="0">
                <a:solidFill>
                  <a:srgbClr val="002060"/>
                </a:solidFill>
              </a:rPr>
              <a:t>სხვ.</a:t>
            </a:r>
            <a:endParaRPr lang="ka-GE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933" y="4251696"/>
            <a:ext cx="3479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rgbClr val="002060"/>
                </a:solidFill>
              </a:rPr>
              <a:t>საკვებისმიერი 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ka-GE" dirty="0" smtClean="0">
                <a:solidFill>
                  <a:srgbClr val="002060"/>
                </a:solidFill>
              </a:rPr>
              <a:t>ინტოქსიკაციის </a:t>
            </a:r>
            <a:r>
              <a:rPr lang="ka-GE" dirty="0">
                <a:solidFill>
                  <a:srgbClr val="002060"/>
                </a:solidFill>
              </a:rPr>
              <a:t>შემთხვევები </a:t>
            </a:r>
            <a:r>
              <a:rPr lang="ka-GE" dirty="0" smtClean="0">
                <a:solidFill>
                  <a:srgbClr val="002060"/>
                </a:solidFill>
              </a:rPr>
              <a:t>დაწესებულებებში</a:t>
            </a: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0150" y="4468216"/>
            <a:ext cx="2496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დაწესებულებებში საკვების შესყიდვის </a:t>
            </a:r>
            <a:r>
              <a:rPr lang="ka-GE" dirty="0" smtClean="0">
                <a:solidFill>
                  <a:srgbClr val="002060"/>
                </a:solidFill>
              </a:rPr>
              <a:t>ხარჯეფექტურობა</a:t>
            </a:r>
            <a:endParaRPr lang="ka-GE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4346" y="5485032"/>
            <a:ext cx="2989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>
                <a:solidFill>
                  <a:srgbClr val="002060"/>
                </a:solidFill>
              </a:rPr>
              <a:t>ჯანსაღი კვების მნიშვნელობაზე დაბალი ცნობიერება და არაჯანსაღი პროდუქტის მაღალი </a:t>
            </a:r>
            <a:r>
              <a:rPr lang="ka-GE" dirty="0" smtClean="0">
                <a:solidFill>
                  <a:srgbClr val="002060"/>
                </a:solidFill>
              </a:rPr>
              <a:t>მოხმარება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19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539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C448"/>
                </a:solidFill>
                <a:effectLst/>
                <a:uLnTx/>
                <a:uFillTx/>
                <a:latin typeface="Sylfaen" panose="010A0502050306030303" pitchFamily="18" charset="0"/>
              </a:rPr>
              <a:t>ინიციატივის მიზანი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3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739;p36"/>
          <p:cNvGrpSpPr/>
          <p:nvPr/>
        </p:nvGrpSpPr>
        <p:grpSpPr>
          <a:xfrm>
            <a:off x="3800994" y="1136455"/>
            <a:ext cx="1659112" cy="2524035"/>
            <a:chOff x="3675587" y="1688077"/>
            <a:chExt cx="1084888" cy="1650458"/>
          </a:xfrm>
        </p:grpSpPr>
        <p:sp>
          <p:nvSpPr>
            <p:cNvPr id="16" name="Google Shape;740;p36"/>
            <p:cNvSpPr/>
            <p:nvPr/>
          </p:nvSpPr>
          <p:spPr>
            <a:xfrm>
              <a:off x="3675587" y="2637315"/>
              <a:ext cx="701652" cy="7012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741;p36"/>
            <p:cNvGrpSpPr/>
            <p:nvPr/>
          </p:nvGrpSpPr>
          <p:grpSpPr>
            <a:xfrm>
              <a:off x="3781164" y="1688077"/>
              <a:ext cx="979311" cy="1104949"/>
              <a:chOff x="3781164" y="1688077"/>
              <a:chExt cx="979311" cy="1104949"/>
            </a:xfrm>
          </p:grpSpPr>
          <p:sp>
            <p:nvSpPr>
              <p:cNvPr id="18" name="Google Shape;742;p36"/>
              <p:cNvSpPr/>
              <p:nvPr/>
            </p:nvSpPr>
            <p:spPr>
              <a:xfrm>
                <a:off x="4016925" y="1897800"/>
                <a:ext cx="15525" cy="895226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9460" extrusionOk="0">
                    <a:moveTo>
                      <a:pt x="0" y="1"/>
                    </a:moveTo>
                    <a:lnTo>
                      <a:pt x="0" y="49460"/>
                    </a:lnTo>
                    <a:lnTo>
                      <a:pt x="832" y="49460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43;p36"/>
              <p:cNvSpPr/>
              <p:nvPr/>
            </p:nvSpPr>
            <p:spPr>
              <a:xfrm>
                <a:off x="3781164" y="1824775"/>
                <a:ext cx="979311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1" y="12065"/>
                    </a:lnTo>
                    <a:lnTo>
                      <a:pt x="4018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44;p36"/>
              <p:cNvSpPr/>
              <p:nvPr/>
            </p:nvSpPr>
            <p:spPr>
              <a:xfrm>
                <a:off x="3936445" y="1857042"/>
                <a:ext cx="176526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4" y="1"/>
                    </a:moveTo>
                    <a:cubicBezTo>
                      <a:pt x="3623" y="1"/>
                      <a:pt x="2521" y="421"/>
                      <a:pt x="1681" y="1261"/>
                    </a:cubicBezTo>
                    <a:cubicBezTo>
                      <a:pt x="1" y="2941"/>
                      <a:pt x="1" y="5666"/>
                      <a:pt x="1681" y="7349"/>
                    </a:cubicBezTo>
                    <a:cubicBezTo>
                      <a:pt x="2521" y="8189"/>
                      <a:pt x="3623" y="8609"/>
                      <a:pt x="4724" y="8609"/>
                    </a:cubicBezTo>
                    <a:cubicBezTo>
                      <a:pt x="5826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6" y="1"/>
                      <a:pt x="4724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45;p36"/>
              <p:cNvSpPr/>
              <p:nvPr/>
            </p:nvSpPr>
            <p:spPr>
              <a:xfrm>
                <a:off x="3987703" y="1900423"/>
                <a:ext cx="74048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3964" extrusionOk="0">
                    <a:moveTo>
                      <a:pt x="1983" y="1"/>
                    </a:moveTo>
                    <a:cubicBezTo>
                      <a:pt x="889" y="1"/>
                      <a:pt x="1" y="889"/>
                      <a:pt x="1" y="1983"/>
                    </a:cubicBezTo>
                    <a:cubicBezTo>
                      <a:pt x="1" y="3077"/>
                      <a:pt x="889" y="3963"/>
                      <a:pt x="1983" y="3963"/>
                    </a:cubicBezTo>
                    <a:cubicBezTo>
                      <a:pt x="3077" y="3963"/>
                      <a:pt x="3963" y="3077"/>
                      <a:pt x="3963" y="1983"/>
                    </a:cubicBezTo>
                    <a:cubicBezTo>
                      <a:pt x="3963" y="889"/>
                      <a:pt x="3077" y="1"/>
                      <a:pt x="19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46;p36"/>
              <p:cNvSpPr/>
              <p:nvPr/>
            </p:nvSpPr>
            <p:spPr>
              <a:xfrm>
                <a:off x="3967211" y="1688077"/>
                <a:ext cx="114994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5332" extrusionOk="0">
                    <a:moveTo>
                      <a:pt x="0" y="0"/>
                    </a:moveTo>
                    <a:lnTo>
                      <a:pt x="3078" y="5332"/>
                    </a:lnTo>
                    <a:lnTo>
                      <a:pt x="61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747;p36"/>
          <p:cNvGrpSpPr/>
          <p:nvPr/>
        </p:nvGrpSpPr>
        <p:grpSpPr>
          <a:xfrm>
            <a:off x="2190583" y="1131600"/>
            <a:ext cx="1771868" cy="3754061"/>
            <a:chOff x="2908571" y="1688077"/>
            <a:chExt cx="1158621" cy="2454767"/>
          </a:xfrm>
        </p:grpSpPr>
        <p:grpSp>
          <p:nvGrpSpPr>
            <p:cNvPr id="24" name="Google Shape;748;p36"/>
            <p:cNvGrpSpPr/>
            <p:nvPr/>
          </p:nvGrpSpPr>
          <p:grpSpPr>
            <a:xfrm>
              <a:off x="3088081" y="1688077"/>
              <a:ext cx="979111" cy="1905476"/>
              <a:chOff x="3088081" y="1688077"/>
              <a:chExt cx="979111" cy="1905476"/>
            </a:xfrm>
          </p:grpSpPr>
          <p:sp>
            <p:nvSpPr>
              <p:cNvPr id="26" name="Google Shape;749;p36"/>
              <p:cNvSpPr/>
              <p:nvPr/>
            </p:nvSpPr>
            <p:spPr>
              <a:xfrm>
                <a:off x="3266348" y="1897800"/>
                <a:ext cx="15575" cy="169575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98921" extrusionOk="0">
                    <a:moveTo>
                      <a:pt x="1" y="1"/>
                    </a:moveTo>
                    <a:lnTo>
                      <a:pt x="1" y="98921"/>
                    </a:lnTo>
                    <a:lnTo>
                      <a:pt x="835" y="98921"/>
                    </a:lnTo>
                    <a:lnTo>
                      <a:pt x="835" y="1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50;p36"/>
              <p:cNvSpPr/>
              <p:nvPr/>
            </p:nvSpPr>
            <p:spPr>
              <a:xfrm>
                <a:off x="3088081" y="1826417"/>
                <a:ext cx="979111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0181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0180" y="12065"/>
                    </a:lnTo>
                    <a:lnTo>
                      <a:pt x="40180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51;p36"/>
              <p:cNvSpPr/>
              <p:nvPr/>
            </p:nvSpPr>
            <p:spPr>
              <a:xfrm>
                <a:off x="3185883" y="1857042"/>
                <a:ext cx="176526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609" extrusionOk="0">
                    <a:moveTo>
                      <a:pt x="4725" y="1"/>
                    </a:moveTo>
                    <a:cubicBezTo>
                      <a:pt x="3624" y="1"/>
                      <a:pt x="2522" y="421"/>
                      <a:pt x="1681" y="1261"/>
                    </a:cubicBezTo>
                    <a:cubicBezTo>
                      <a:pt x="0" y="2941"/>
                      <a:pt x="0" y="5666"/>
                      <a:pt x="1681" y="7349"/>
                    </a:cubicBezTo>
                    <a:cubicBezTo>
                      <a:pt x="2522" y="8189"/>
                      <a:pt x="3624" y="8609"/>
                      <a:pt x="4725" y="8609"/>
                    </a:cubicBezTo>
                    <a:cubicBezTo>
                      <a:pt x="5827" y="8609"/>
                      <a:pt x="6928" y="8189"/>
                      <a:pt x="7769" y="7349"/>
                    </a:cubicBezTo>
                    <a:cubicBezTo>
                      <a:pt x="9449" y="5666"/>
                      <a:pt x="9449" y="2941"/>
                      <a:pt x="7769" y="1261"/>
                    </a:cubicBezTo>
                    <a:cubicBezTo>
                      <a:pt x="6928" y="421"/>
                      <a:pt x="5827" y="1"/>
                      <a:pt x="4725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52;p36"/>
              <p:cNvSpPr/>
              <p:nvPr/>
            </p:nvSpPr>
            <p:spPr>
              <a:xfrm>
                <a:off x="3237141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5" y="3963"/>
                      <a:pt x="3963" y="3077"/>
                      <a:pt x="3963" y="1983"/>
                    </a:cubicBezTo>
                    <a:cubicBezTo>
                      <a:pt x="3963" y="889"/>
                      <a:pt x="3075" y="1"/>
                      <a:pt x="1981" y="1"/>
                    </a:cubicBez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53;p36"/>
              <p:cNvSpPr/>
              <p:nvPr/>
            </p:nvSpPr>
            <p:spPr>
              <a:xfrm>
                <a:off x="3216630" y="1688077"/>
                <a:ext cx="115013" cy="99615"/>
              </a:xfrm>
              <a:custGeom>
                <a:avLst/>
                <a:gdLst/>
                <a:ahLst/>
                <a:cxnLst/>
                <a:rect l="l" t="t" r="r" b="b"/>
                <a:pathLst>
                  <a:path w="6157" h="5332" extrusionOk="0">
                    <a:moveTo>
                      <a:pt x="1" y="0"/>
                    </a:moveTo>
                    <a:lnTo>
                      <a:pt x="3079" y="5332"/>
                    </a:lnTo>
                    <a:lnTo>
                      <a:pt x="6157" y="0"/>
                    </a:lnTo>
                    <a:close/>
                  </a:path>
                </a:pathLst>
              </a:custGeom>
              <a:solidFill>
                <a:srgbClr val="657C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754;p36"/>
            <p:cNvSpPr/>
            <p:nvPr/>
          </p:nvSpPr>
          <p:spPr>
            <a:xfrm>
              <a:off x="2908571" y="3405131"/>
              <a:ext cx="738167" cy="7377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763;p36"/>
          <p:cNvGrpSpPr/>
          <p:nvPr/>
        </p:nvGrpSpPr>
        <p:grpSpPr>
          <a:xfrm>
            <a:off x="6946069" y="1136454"/>
            <a:ext cx="1497964" cy="3490350"/>
            <a:chOff x="5151311" y="1688077"/>
            <a:chExt cx="979512" cy="2282327"/>
          </a:xfrm>
        </p:grpSpPr>
        <p:sp>
          <p:nvSpPr>
            <p:cNvPr id="40" name="Google Shape;764;p36"/>
            <p:cNvSpPr/>
            <p:nvPr/>
          </p:nvSpPr>
          <p:spPr>
            <a:xfrm>
              <a:off x="5518050" y="1897800"/>
              <a:ext cx="15550" cy="1458471"/>
            </a:xfrm>
            <a:custGeom>
              <a:avLst/>
              <a:gdLst/>
              <a:ahLst/>
              <a:cxnLst/>
              <a:rect l="l" t="t" r="r" b="b"/>
              <a:pathLst>
                <a:path w="833" h="79351" extrusionOk="0">
                  <a:moveTo>
                    <a:pt x="1" y="1"/>
                  </a:moveTo>
                  <a:lnTo>
                    <a:pt x="1" y="79350"/>
                  </a:lnTo>
                  <a:lnTo>
                    <a:pt x="832" y="79350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5;p36"/>
            <p:cNvSpPr/>
            <p:nvPr/>
          </p:nvSpPr>
          <p:spPr>
            <a:xfrm>
              <a:off x="5151311" y="1824775"/>
              <a:ext cx="979512" cy="225404"/>
            </a:xfrm>
            <a:custGeom>
              <a:avLst/>
              <a:gdLst/>
              <a:ahLst/>
              <a:cxnLst/>
              <a:rect l="l" t="t" r="r" b="b"/>
              <a:pathLst>
                <a:path w="40181" h="12065" extrusionOk="0">
                  <a:moveTo>
                    <a:pt x="1" y="0"/>
                  </a:moveTo>
                  <a:lnTo>
                    <a:pt x="1" y="12065"/>
                  </a:lnTo>
                  <a:lnTo>
                    <a:pt x="40181" y="12065"/>
                  </a:lnTo>
                  <a:lnTo>
                    <a:pt x="40181" y="0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6;p36"/>
            <p:cNvSpPr/>
            <p:nvPr/>
          </p:nvSpPr>
          <p:spPr>
            <a:xfrm>
              <a:off x="5437589" y="1857042"/>
              <a:ext cx="176470" cy="160838"/>
            </a:xfrm>
            <a:custGeom>
              <a:avLst/>
              <a:gdLst/>
              <a:ahLst/>
              <a:cxnLst/>
              <a:rect l="l" t="t" r="r" b="b"/>
              <a:pathLst>
                <a:path w="9447" h="8609" extrusionOk="0">
                  <a:moveTo>
                    <a:pt x="4723" y="1"/>
                  </a:moveTo>
                  <a:cubicBezTo>
                    <a:pt x="3622" y="1"/>
                    <a:pt x="2521" y="421"/>
                    <a:pt x="1680" y="1261"/>
                  </a:cubicBezTo>
                  <a:cubicBezTo>
                    <a:pt x="0" y="2941"/>
                    <a:pt x="0" y="5666"/>
                    <a:pt x="1680" y="7347"/>
                  </a:cubicBezTo>
                  <a:cubicBezTo>
                    <a:pt x="2521" y="8188"/>
                    <a:pt x="3622" y="8609"/>
                    <a:pt x="4723" y="8609"/>
                  </a:cubicBezTo>
                  <a:cubicBezTo>
                    <a:pt x="5825" y="8609"/>
                    <a:pt x="6926" y="8188"/>
                    <a:pt x="7766" y="7347"/>
                  </a:cubicBezTo>
                  <a:cubicBezTo>
                    <a:pt x="9447" y="5666"/>
                    <a:pt x="9447" y="2941"/>
                    <a:pt x="7766" y="1261"/>
                  </a:cubicBezTo>
                  <a:cubicBezTo>
                    <a:pt x="6926" y="421"/>
                    <a:pt x="5825" y="1"/>
                    <a:pt x="4723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7;p36"/>
            <p:cNvSpPr/>
            <p:nvPr/>
          </p:nvSpPr>
          <p:spPr>
            <a:xfrm>
              <a:off x="5488809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0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0" y="3963"/>
                  </a:cubicBezTo>
                  <a:cubicBezTo>
                    <a:pt x="3076" y="3963"/>
                    <a:pt x="3963" y="3077"/>
                    <a:pt x="3963" y="1983"/>
                  </a:cubicBezTo>
                  <a:cubicBezTo>
                    <a:pt x="3963" y="889"/>
                    <a:pt x="3076" y="1"/>
                    <a:pt x="1980" y="1"/>
                  </a:cubicBez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8;p36"/>
            <p:cNvSpPr/>
            <p:nvPr/>
          </p:nvSpPr>
          <p:spPr>
            <a:xfrm>
              <a:off x="5468336" y="1688077"/>
              <a:ext cx="114975" cy="99615"/>
            </a:xfrm>
            <a:custGeom>
              <a:avLst/>
              <a:gdLst/>
              <a:ahLst/>
              <a:cxnLst/>
              <a:rect l="l" t="t" r="r" b="b"/>
              <a:pathLst>
                <a:path w="6155" h="5332" extrusionOk="0">
                  <a:moveTo>
                    <a:pt x="0" y="0"/>
                  </a:moveTo>
                  <a:lnTo>
                    <a:pt x="3076" y="5332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657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9;p36"/>
            <p:cNvSpPr/>
            <p:nvPr/>
          </p:nvSpPr>
          <p:spPr>
            <a:xfrm>
              <a:off x="5174583" y="3239515"/>
              <a:ext cx="731339" cy="7308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770;p36"/>
          <p:cNvGrpSpPr/>
          <p:nvPr/>
        </p:nvGrpSpPr>
        <p:grpSpPr>
          <a:xfrm>
            <a:off x="379995" y="1136454"/>
            <a:ext cx="2073013" cy="1994470"/>
            <a:chOff x="2007448" y="1688077"/>
            <a:chExt cx="1355536" cy="1304177"/>
          </a:xfrm>
        </p:grpSpPr>
        <p:sp>
          <p:nvSpPr>
            <p:cNvPr id="47" name="Google Shape;771;p36"/>
            <p:cNvSpPr/>
            <p:nvPr/>
          </p:nvSpPr>
          <p:spPr>
            <a:xfrm>
              <a:off x="2471672" y="1688077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772;p36"/>
            <p:cNvGrpSpPr/>
            <p:nvPr/>
          </p:nvGrpSpPr>
          <p:grpSpPr>
            <a:xfrm>
              <a:off x="2007448" y="1824775"/>
              <a:ext cx="1355536" cy="1167479"/>
              <a:chOff x="2007448" y="1824775"/>
              <a:chExt cx="1355536" cy="1167479"/>
            </a:xfrm>
          </p:grpSpPr>
          <p:sp>
            <p:nvSpPr>
              <p:cNvPr id="49" name="Google Shape;773;p36"/>
              <p:cNvSpPr/>
              <p:nvPr/>
            </p:nvSpPr>
            <p:spPr>
              <a:xfrm>
                <a:off x="2515825" y="1897800"/>
                <a:ext cx="15550" cy="421011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5267" extrusionOk="0">
                    <a:moveTo>
                      <a:pt x="1" y="1"/>
                    </a:moveTo>
                    <a:lnTo>
                      <a:pt x="1" y="25267"/>
                    </a:lnTo>
                    <a:lnTo>
                      <a:pt x="832" y="25267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74;p36"/>
              <p:cNvSpPr/>
              <p:nvPr/>
            </p:nvSpPr>
            <p:spPr>
              <a:xfrm>
                <a:off x="2307650" y="1824775"/>
                <a:ext cx="1055334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44272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44271" y="12065"/>
                    </a:lnTo>
                    <a:lnTo>
                      <a:pt x="44271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75;p36"/>
              <p:cNvSpPr/>
              <p:nvPr/>
            </p:nvSpPr>
            <p:spPr>
              <a:xfrm>
                <a:off x="2125804" y="1824777"/>
                <a:ext cx="126987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2065" extrusionOk="0">
                    <a:moveTo>
                      <a:pt x="1" y="0"/>
                    </a:moveTo>
                    <a:lnTo>
                      <a:pt x="1" y="12065"/>
                    </a:lnTo>
                    <a:lnTo>
                      <a:pt x="6798" y="12065"/>
                    </a:lnTo>
                    <a:lnTo>
                      <a:pt x="67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76;p36"/>
              <p:cNvSpPr/>
              <p:nvPr/>
            </p:nvSpPr>
            <p:spPr>
              <a:xfrm>
                <a:off x="2007448" y="1824777"/>
                <a:ext cx="63493" cy="225404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12065" extrusionOk="0">
                    <a:moveTo>
                      <a:pt x="0" y="0"/>
                    </a:moveTo>
                    <a:lnTo>
                      <a:pt x="0" y="12065"/>
                    </a:lnTo>
                    <a:lnTo>
                      <a:pt x="3398" y="12065"/>
                    </a:lnTo>
                    <a:lnTo>
                      <a:pt x="3398" y="0"/>
                    </a:ln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77;p36"/>
              <p:cNvSpPr/>
              <p:nvPr/>
            </p:nvSpPr>
            <p:spPr>
              <a:xfrm>
                <a:off x="2437151" y="1857061"/>
                <a:ext cx="172921" cy="160838"/>
              </a:xfrm>
              <a:custGeom>
                <a:avLst/>
                <a:gdLst/>
                <a:ahLst/>
                <a:cxnLst/>
                <a:rect l="l" t="t" r="r" b="b"/>
                <a:pathLst>
                  <a:path w="9257" h="8609" extrusionOk="0">
                    <a:moveTo>
                      <a:pt x="4621" y="0"/>
                    </a:moveTo>
                    <a:cubicBezTo>
                      <a:pt x="2547" y="0"/>
                      <a:pt x="721" y="1504"/>
                      <a:pt x="379" y="3617"/>
                    </a:cubicBezTo>
                    <a:cubicBezTo>
                      <a:pt x="0" y="5963"/>
                      <a:pt x="1594" y="8174"/>
                      <a:pt x="3942" y="8553"/>
                    </a:cubicBezTo>
                    <a:cubicBezTo>
                      <a:pt x="4174" y="8590"/>
                      <a:pt x="4406" y="8609"/>
                      <a:pt x="4634" y="8609"/>
                    </a:cubicBezTo>
                    <a:cubicBezTo>
                      <a:pt x="6708" y="8609"/>
                      <a:pt x="8536" y="7106"/>
                      <a:pt x="8877" y="4992"/>
                    </a:cubicBezTo>
                    <a:cubicBezTo>
                      <a:pt x="9257" y="2646"/>
                      <a:pt x="7663" y="436"/>
                      <a:pt x="5315" y="57"/>
                    </a:cubicBezTo>
                    <a:cubicBezTo>
                      <a:pt x="5082" y="19"/>
                      <a:pt x="4850" y="0"/>
                      <a:pt x="4621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78;p36"/>
              <p:cNvSpPr/>
              <p:nvPr/>
            </p:nvSpPr>
            <p:spPr>
              <a:xfrm>
                <a:off x="2486578" y="1900423"/>
                <a:ext cx="74029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3964" extrusionOk="0">
                    <a:moveTo>
                      <a:pt x="1981" y="1"/>
                    </a:moveTo>
                    <a:cubicBezTo>
                      <a:pt x="887" y="1"/>
                      <a:pt x="0" y="889"/>
                      <a:pt x="0" y="1983"/>
                    </a:cubicBezTo>
                    <a:cubicBezTo>
                      <a:pt x="0" y="3077"/>
                      <a:pt x="887" y="3963"/>
                      <a:pt x="1981" y="3963"/>
                    </a:cubicBezTo>
                    <a:cubicBezTo>
                      <a:pt x="3074" y="3963"/>
                      <a:pt x="3963" y="3077"/>
                      <a:pt x="3963" y="1983"/>
                    </a:cubicBezTo>
                    <a:cubicBezTo>
                      <a:pt x="3963" y="889"/>
                      <a:pt x="3074" y="1"/>
                      <a:pt x="1981" y="1"/>
                    </a:cubicBezTo>
                    <a:close/>
                  </a:path>
                </a:pathLst>
              </a:custGeom>
              <a:solidFill>
                <a:srgbClr val="A1C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79;p36"/>
              <p:cNvSpPr/>
              <p:nvPr/>
            </p:nvSpPr>
            <p:spPr>
              <a:xfrm>
                <a:off x="2171945" y="2289393"/>
                <a:ext cx="703295" cy="70286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" name="Google Shape;780;p36"/>
          <p:cNvGrpSpPr/>
          <p:nvPr/>
        </p:nvGrpSpPr>
        <p:grpSpPr>
          <a:xfrm>
            <a:off x="5449630" y="1136455"/>
            <a:ext cx="1497812" cy="1858450"/>
            <a:chOff x="4395037" y="1688077"/>
            <a:chExt cx="979412" cy="1215234"/>
          </a:xfrm>
        </p:grpSpPr>
        <p:sp>
          <p:nvSpPr>
            <p:cNvPr id="57" name="Google Shape;781;p36"/>
            <p:cNvSpPr/>
            <p:nvPr/>
          </p:nvSpPr>
          <p:spPr>
            <a:xfrm>
              <a:off x="4767475" y="1897800"/>
              <a:ext cx="15575" cy="420968"/>
            </a:xfrm>
            <a:custGeom>
              <a:avLst/>
              <a:gdLst/>
              <a:ahLst/>
              <a:cxnLst/>
              <a:rect l="l" t="t" r="r" b="b"/>
              <a:pathLst>
                <a:path w="833" h="30627" extrusionOk="0">
                  <a:moveTo>
                    <a:pt x="0" y="1"/>
                  </a:moveTo>
                  <a:lnTo>
                    <a:pt x="0" y="30627"/>
                  </a:lnTo>
                  <a:lnTo>
                    <a:pt x="832" y="30627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2;p36"/>
            <p:cNvSpPr/>
            <p:nvPr/>
          </p:nvSpPr>
          <p:spPr>
            <a:xfrm>
              <a:off x="4395037" y="1824775"/>
              <a:ext cx="979412" cy="225404"/>
            </a:xfrm>
            <a:custGeom>
              <a:avLst/>
              <a:gdLst/>
              <a:ahLst/>
              <a:cxnLst/>
              <a:rect l="l" t="t" r="r" b="b"/>
              <a:pathLst>
                <a:path w="40181" h="12065" extrusionOk="0">
                  <a:moveTo>
                    <a:pt x="1" y="0"/>
                  </a:moveTo>
                  <a:lnTo>
                    <a:pt x="1" y="12065"/>
                  </a:lnTo>
                  <a:lnTo>
                    <a:pt x="40181" y="12065"/>
                  </a:lnTo>
                  <a:lnTo>
                    <a:pt x="40181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;p36"/>
            <p:cNvSpPr/>
            <p:nvPr/>
          </p:nvSpPr>
          <p:spPr>
            <a:xfrm>
              <a:off x="4687008" y="1857042"/>
              <a:ext cx="176526" cy="160838"/>
            </a:xfrm>
            <a:custGeom>
              <a:avLst/>
              <a:gdLst/>
              <a:ahLst/>
              <a:cxnLst/>
              <a:rect l="l" t="t" r="r" b="b"/>
              <a:pathLst>
                <a:path w="9450" h="8609" extrusionOk="0">
                  <a:moveTo>
                    <a:pt x="4724" y="1"/>
                  </a:moveTo>
                  <a:cubicBezTo>
                    <a:pt x="3623" y="1"/>
                    <a:pt x="2521" y="421"/>
                    <a:pt x="1681" y="1261"/>
                  </a:cubicBezTo>
                  <a:cubicBezTo>
                    <a:pt x="1" y="2941"/>
                    <a:pt x="1" y="5666"/>
                    <a:pt x="1681" y="7349"/>
                  </a:cubicBezTo>
                  <a:cubicBezTo>
                    <a:pt x="2521" y="8189"/>
                    <a:pt x="3623" y="8609"/>
                    <a:pt x="4724" y="8609"/>
                  </a:cubicBezTo>
                  <a:cubicBezTo>
                    <a:pt x="5826" y="8609"/>
                    <a:pt x="6927" y="8189"/>
                    <a:pt x="7767" y="7349"/>
                  </a:cubicBezTo>
                  <a:cubicBezTo>
                    <a:pt x="9449" y="5666"/>
                    <a:pt x="9449" y="2941"/>
                    <a:pt x="7767" y="1261"/>
                  </a:cubicBezTo>
                  <a:cubicBezTo>
                    <a:pt x="6927" y="421"/>
                    <a:pt x="5826" y="1"/>
                    <a:pt x="4724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4;p36"/>
            <p:cNvSpPr/>
            <p:nvPr/>
          </p:nvSpPr>
          <p:spPr>
            <a:xfrm>
              <a:off x="4738247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2" y="1"/>
                  </a:moveTo>
                  <a:cubicBezTo>
                    <a:pt x="888" y="1"/>
                    <a:pt x="0" y="889"/>
                    <a:pt x="0" y="1983"/>
                  </a:cubicBezTo>
                  <a:cubicBezTo>
                    <a:pt x="0" y="3077"/>
                    <a:pt x="888" y="3963"/>
                    <a:pt x="1982" y="3963"/>
                  </a:cubicBezTo>
                  <a:cubicBezTo>
                    <a:pt x="3076" y="3963"/>
                    <a:pt x="3962" y="3077"/>
                    <a:pt x="3962" y="1983"/>
                  </a:cubicBezTo>
                  <a:cubicBezTo>
                    <a:pt x="3962" y="889"/>
                    <a:pt x="3076" y="1"/>
                    <a:pt x="1982" y="1"/>
                  </a:cubicBez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5;p36"/>
            <p:cNvSpPr/>
            <p:nvPr/>
          </p:nvSpPr>
          <p:spPr>
            <a:xfrm>
              <a:off x="4717176" y="1688077"/>
              <a:ext cx="114994" cy="99615"/>
            </a:xfrm>
            <a:custGeom>
              <a:avLst/>
              <a:gdLst/>
              <a:ahLst/>
              <a:cxnLst/>
              <a:rect l="l" t="t" r="r" b="b"/>
              <a:pathLst>
                <a:path w="6156" h="5332" extrusionOk="0">
                  <a:moveTo>
                    <a:pt x="0" y="0"/>
                  </a:moveTo>
                  <a:lnTo>
                    <a:pt x="3078" y="5332"/>
                  </a:lnTo>
                  <a:lnTo>
                    <a:pt x="6156" y="0"/>
                  </a:lnTo>
                  <a:close/>
                </a:path>
              </a:pathLst>
            </a:custGeom>
            <a:solidFill>
              <a:srgbClr val="A1C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6;p36"/>
            <p:cNvSpPr/>
            <p:nvPr/>
          </p:nvSpPr>
          <p:spPr>
            <a:xfrm>
              <a:off x="4434657" y="2182085"/>
              <a:ext cx="721671" cy="7212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787;p36"/>
          <p:cNvGrpSpPr/>
          <p:nvPr/>
        </p:nvGrpSpPr>
        <p:grpSpPr>
          <a:xfrm>
            <a:off x="8442405" y="1127219"/>
            <a:ext cx="1846929" cy="2195777"/>
            <a:chOff x="5702561" y="1688077"/>
            <a:chExt cx="1207699" cy="1435811"/>
          </a:xfrm>
        </p:grpSpPr>
        <p:sp>
          <p:nvSpPr>
            <p:cNvPr id="64" name="Google Shape;788;p36"/>
            <p:cNvSpPr/>
            <p:nvPr/>
          </p:nvSpPr>
          <p:spPr>
            <a:xfrm>
              <a:off x="6268600" y="1897800"/>
              <a:ext cx="15575" cy="733739"/>
            </a:xfrm>
            <a:custGeom>
              <a:avLst/>
              <a:gdLst/>
              <a:ahLst/>
              <a:cxnLst/>
              <a:rect l="l" t="t" r="r" b="b"/>
              <a:pathLst>
                <a:path w="833" h="49460" extrusionOk="0">
                  <a:moveTo>
                    <a:pt x="1" y="1"/>
                  </a:moveTo>
                  <a:lnTo>
                    <a:pt x="1" y="49460"/>
                  </a:lnTo>
                  <a:lnTo>
                    <a:pt x="832" y="49460"/>
                  </a:lnTo>
                  <a:lnTo>
                    <a:pt x="8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9;p36"/>
            <p:cNvSpPr/>
            <p:nvPr/>
          </p:nvSpPr>
          <p:spPr>
            <a:xfrm>
              <a:off x="5702561" y="1767755"/>
              <a:ext cx="1207699" cy="350820"/>
            </a:xfrm>
            <a:custGeom>
              <a:avLst/>
              <a:gdLst/>
              <a:ahLst/>
              <a:cxnLst/>
              <a:rect l="l" t="t" r="r" b="b"/>
              <a:pathLst>
                <a:path w="64652" h="18778" extrusionOk="0">
                  <a:moveTo>
                    <a:pt x="43514" y="0"/>
                  </a:moveTo>
                  <a:lnTo>
                    <a:pt x="43514" y="3357"/>
                  </a:lnTo>
                  <a:lnTo>
                    <a:pt x="1" y="3357"/>
                  </a:lnTo>
                  <a:lnTo>
                    <a:pt x="1" y="15424"/>
                  </a:lnTo>
                  <a:lnTo>
                    <a:pt x="43514" y="15424"/>
                  </a:lnTo>
                  <a:lnTo>
                    <a:pt x="43514" y="18777"/>
                  </a:lnTo>
                  <a:lnTo>
                    <a:pt x="64651" y="9391"/>
                  </a:lnTo>
                  <a:lnTo>
                    <a:pt x="43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0;p36"/>
            <p:cNvSpPr/>
            <p:nvPr/>
          </p:nvSpPr>
          <p:spPr>
            <a:xfrm>
              <a:off x="6188114" y="1857042"/>
              <a:ext cx="176507" cy="160838"/>
            </a:xfrm>
            <a:custGeom>
              <a:avLst/>
              <a:gdLst/>
              <a:ahLst/>
              <a:cxnLst/>
              <a:rect l="l" t="t" r="r" b="b"/>
              <a:pathLst>
                <a:path w="9449" h="8609" extrusionOk="0">
                  <a:moveTo>
                    <a:pt x="4725" y="1"/>
                  </a:moveTo>
                  <a:cubicBezTo>
                    <a:pt x="3624" y="1"/>
                    <a:pt x="2522" y="421"/>
                    <a:pt x="1681" y="1261"/>
                  </a:cubicBezTo>
                  <a:cubicBezTo>
                    <a:pt x="0" y="2941"/>
                    <a:pt x="0" y="5666"/>
                    <a:pt x="1681" y="7349"/>
                  </a:cubicBezTo>
                  <a:cubicBezTo>
                    <a:pt x="2522" y="8189"/>
                    <a:pt x="3624" y="8609"/>
                    <a:pt x="4725" y="8609"/>
                  </a:cubicBezTo>
                  <a:cubicBezTo>
                    <a:pt x="5827" y="8609"/>
                    <a:pt x="6928" y="8189"/>
                    <a:pt x="7769" y="7349"/>
                  </a:cubicBezTo>
                  <a:cubicBezTo>
                    <a:pt x="9449" y="5666"/>
                    <a:pt x="9449" y="2941"/>
                    <a:pt x="7769" y="1261"/>
                  </a:cubicBezTo>
                  <a:cubicBezTo>
                    <a:pt x="6928" y="421"/>
                    <a:pt x="5827" y="1"/>
                    <a:pt x="4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1;p36"/>
            <p:cNvSpPr/>
            <p:nvPr/>
          </p:nvSpPr>
          <p:spPr>
            <a:xfrm>
              <a:off x="6239372" y="1900423"/>
              <a:ext cx="74029" cy="74057"/>
            </a:xfrm>
            <a:custGeom>
              <a:avLst/>
              <a:gdLst/>
              <a:ahLst/>
              <a:cxnLst/>
              <a:rect l="l" t="t" r="r" b="b"/>
              <a:pathLst>
                <a:path w="3963" h="3964" extrusionOk="0">
                  <a:moveTo>
                    <a:pt x="1981" y="1"/>
                  </a:moveTo>
                  <a:cubicBezTo>
                    <a:pt x="887" y="1"/>
                    <a:pt x="0" y="889"/>
                    <a:pt x="0" y="1983"/>
                  </a:cubicBezTo>
                  <a:cubicBezTo>
                    <a:pt x="0" y="3077"/>
                    <a:pt x="887" y="3963"/>
                    <a:pt x="1981" y="3963"/>
                  </a:cubicBezTo>
                  <a:cubicBezTo>
                    <a:pt x="3075" y="3963"/>
                    <a:pt x="3963" y="3077"/>
                    <a:pt x="3963" y="1983"/>
                  </a:cubicBezTo>
                  <a:cubicBezTo>
                    <a:pt x="3963" y="889"/>
                    <a:pt x="3075" y="1"/>
                    <a:pt x="19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2;p36"/>
            <p:cNvSpPr/>
            <p:nvPr/>
          </p:nvSpPr>
          <p:spPr>
            <a:xfrm>
              <a:off x="6215162" y="1688077"/>
              <a:ext cx="115013" cy="99615"/>
            </a:xfrm>
            <a:custGeom>
              <a:avLst/>
              <a:gdLst/>
              <a:ahLst/>
              <a:cxnLst/>
              <a:rect l="l" t="t" r="r" b="b"/>
              <a:pathLst>
                <a:path w="6157" h="5332" extrusionOk="0">
                  <a:moveTo>
                    <a:pt x="1" y="0"/>
                  </a:moveTo>
                  <a:lnTo>
                    <a:pt x="3079" y="5332"/>
                  </a:lnTo>
                  <a:lnTo>
                    <a:pt x="6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3;p36"/>
            <p:cNvSpPr/>
            <p:nvPr/>
          </p:nvSpPr>
          <p:spPr>
            <a:xfrm>
              <a:off x="5948147" y="2393831"/>
              <a:ext cx="730506" cy="73005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817;p36"/>
          <p:cNvSpPr txBox="1"/>
          <p:nvPr/>
        </p:nvSpPr>
        <p:spPr>
          <a:xfrm>
            <a:off x="295284" y="3064479"/>
            <a:ext cx="1861307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200" dirty="0" smtClean="0">
                <a:solidFill>
                  <a:srgbClr val="002060"/>
                </a:solidFill>
                <a:sym typeface="Oxygen Light"/>
              </a:rPr>
              <a:t>ცვლილება კვების </a:t>
            </a:r>
            <a:r>
              <a:rPr lang="ka-GE" sz="1200" dirty="0" smtClean="0">
                <a:solidFill>
                  <a:srgbClr val="002060"/>
                </a:solidFill>
                <a:sym typeface="Oxygen Light"/>
              </a:rPr>
              <a:t>მნიშვნელობის </a:t>
            </a:r>
            <a:r>
              <a:rPr lang="ka-GE" sz="1200" dirty="0" smtClean="0">
                <a:solidFill>
                  <a:srgbClr val="002060"/>
                </a:solidFill>
                <a:sym typeface="Oxygen Light"/>
              </a:rPr>
              <a:t>აღქმაში;</a:t>
            </a:r>
          </a:p>
          <a:p>
            <a:pPr lvl="0" algn="ctr"/>
            <a:r>
              <a:rPr lang="ka-GE" sz="12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ჯანსაღი კვების შეტანა სკოლიდან ოჯახების ყოველდღიურობაში;</a:t>
            </a:r>
          </a:p>
          <a:p>
            <a:pPr lvl="0" algn="ctr"/>
            <a:r>
              <a:rPr lang="ka-GE" sz="1200" dirty="0" smtClean="0">
                <a:solidFill>
                  <a:srgbClr val="002060"/>
                </a:solidFill>
                <a:latin typeface="Oxygen Light"/>
                <a:ea typeface="Oxygen Light"/>
                <a:cs typeface="Oxygen Light"/>
                <a:sym typeface="Oxygen Light"/>
              </a:rPr>
              <a:t>ვიტამინებით მდიდარი საკვები პროდუქტები გონებრივი და ფიზიკური განვითარებისთვის</a:t>
            </a:r>
            <a:endParaRPr sz="12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4" name="Google Shape;818;p36"/>
          <p:cNvSpPr/>
          <p:nvPr/>
        </p:nvSpPr>
        <p:spPr>
          <a:xfrm>
            <a:off x="10564931" y="4525144"/>
            <a:ext cx="1751100" cy="1751100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819;p36"/>
          <p:cNvSpPr txBox="1"/>
          <p:nvPr/>
        </p:nvSpPr>
        <p:spPr>
          <a:xfrm>
            <a:off x="1407888" y="4933138"/>
            <a:ext cx="27445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ka-GE" sz="1200" dirty="0">
                <a:solidFill>
                  <a:srgbClr val="002060"/>
                </a:solidFill>
              </a:rPr>
              <a:t>კვების სწორი რეჟიმის დამკვიდრებით მოსახლეობის ჯანმრთელობის სტატუსის გაუმჯობესება და დაავადებების პრევენცია</a:t>
            </a:r>
            <a:endParaRPr sz="1200" dirty="0">
              <a:solidFill>
                <a:srgbClr val="002060"/>
              </a:solidFill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97" name="Google Shape;821;p36"/>
          <p:cNvSpPr txBox="1"/>
          <p:nvPr/>
        </p:nvSpPr>
        <p:spPr>
          <a:xfrm>
            <a:off x="3364879" y="3546193"/>
            <a:ext cx="2055736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საკვებზე ხელმისაწვდომობის გაუმჯობესება მოწყვლად ჯგუფებში. 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        </a:t>
            </a:r>
            <a:r>
              <a:rPr lang="ka-GE" sz="1200" dirty="0" smtClean="0">
                <a:solidFill>
                  <a:srgbClr val="002060"/>
                </a:solidFill>
              </a:rPr>
              <a:t>(</a:t>
            </a:r>
            <a:r>
              <a:rPr lang="ka-GE" sz="1200" dirty="0">
                <a:solidFill>
                  <a:srgbClr val="002060"/>
                </a:solidFill>
              </a:rPr>
              <a:t>მდგრადი განვითარების მე-2 მიზანი)</a:t>
            </a:r>
          </a:p>
        </p:txBody>
      </p:sp>
      <p:pic>
        <p:nvPicPr>
          <p:cNvPr id="100" name="Google Shape;8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41127">
            <a:off x="10342585" y="4919470"/>
            <a:ext cx="1878745" cy="17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821;p36"/>
          <p:cNvSpPr txBox="1"/>
          <p:nvPr/>
        </p:nvSpPr>
        <p:spPr>
          <a:xfrm>
            <a:off x="5009414" y="2846912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სხვადასხვა ტიპის დაწესებულებებში საკვების ხარისხის და შესყიდვის პროცედურების  გაუმჯობესება</a:t>
            </a:r>
          </a:p>
        </p:txBody>
      </p:sp>
      <p:sp>
        <p:nvSpPr>
          <p:cNvPr id="103" name="Google Shape;821;p36"/>
          <p:cNvSpPr txBox="1"/>
          <p:nvPr/>
        </p:nvSpPr>
        <p:spPr>
          <a:xfrm>
            <a:off x="6416674" y="4484720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ქართული სამზარეულოს პოპულარიზაცია ტურიზმის სექტორში</a:t>
            </a:r>
          </a:p>
        </p:txBody>
      </p:sp>
      <p:sp>
        <p:nvSpPr>
          <p:cNvPr id="104" name="Google Shape;821;p36"/>
          <p:cNvSpPr txBox="1"/>
          <p:nvPr/>
        </p:nvSpPr>
        <p:spPr>
          <a:xfrm>
            <a:off x="8421064" y="3185381"/>
            <a:ext cx="214565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ka-GE" sz="1200" dirty="0">
                <a:solidFill>
                  <a:srgbClr val="002060"/>
                </a:solidFill>
              </a:rPr>
              <a:t>ადგილობრივ პროდუქტზე მოთხოვნის </a:t>
            </a:r>
            <a:r>
              <a:rPr lang="ka-GE" sz="1200" dirty="0" smtClean="0">
                <a:solidFill>
                  <a:srgbClr val="002060"/>
                </a:solidFill>
              </a:rPr>
              <a:t>გაზრდა; სოფლის მეურნეობაში თანამედროვე მეთოდების დანერგვა ეკოლოგიურად სუფთა პროდუქტის წარმოებისთვის და გადამამუშავებელი მრეწველობის             განვითარება</a:t>
            </a:r>
            <a:endParaRPr lang="ka-GE" sz="1200" dirty="0">
              <a:solidFill>
                <a:srgbClr val="002060"/>
              </a:solidFill>
            </a:endParaRPr>
          </a:p>
        </p:txBody>
      </p:sp>
      <p:pic>
        <p:nvPicPr>
          <p:cNvPr id="105" name="Picture 20" descr="Image result for agro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73" y="2268475"/>
            <a:ext cx="936366" cy="10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2" descr="Image result for travel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2" y="3630028"/>
            <a:ext cx="894280" cy="8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66" y="1813117"/>
            <a:ext cx="1293851" cy="129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02" y="2505472"/>
            <a:ext cx="1233485" cy="1233485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74" y="3842058"/>
            <a:ext cx="978641" cy="978641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63" y="2219715"/>
            <a:ext cx="860943" cy="8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162" y="15260"/>
            <a:ext cx="8133220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2800" dirty="0">
                <a:solidFill>
                  <a:srgbClr val="A1C448"/>
                </a:solidFill>
              </a:rPr>
              <a:t>სამიზნე ჯგუფებში ჯანსაღი, სტანდარტიზებული კვების ხელშეწყობა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7786255" y="390625"/>
            <a:ext cx="4405745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91" y="1142363"/>
            <a:ext cx="5202371" cy="52023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3680" y="956167"/>
            <a:ext cx="302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accent4">
                    <a:lumMod val="25000"/>
                  </a:schemeClr>
                </a:solidFill>
              </a:rPr>
              <a:t>აღნიშნულ კატეგორიებში კვების რეჟიმი იქნება:</a:t>
            </a:r>
            <a:endParaRPr lang="en-US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0673" y="3190733"/>
            <a:ext cx="216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სავალდებულო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სტანდარტის შესაბამისი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674" y="4211429"/>
            <a:ext cx="2071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დამტკიცებული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შესაბამისი ფორმით </a:t>
            </a:r>
            <a:endParaRPr lang="ka-GE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80673" y="5023912"/>
            <a:ext cx="2161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განხორციელდება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აღსრულების </a:t>
            </a:r>
          </a:p>
          <a:p>
            <a:r>
              <a:rPr lang="ka-GE" sz="1600" dirty="0" smtClean="0">
                <a:solidFill>
                  <a:schemeClr val="accent4">
                    <a:lumMod val="25000"/>
                  </a:schemeClr>
                </a:solidFill>
              </a:rPr>
              <a:t>მონიტორინგი</a:t>
            </a:r>
            <a:endParaRPr lang="en-US" sz="16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E93A2C-5089-204E-8F05-7EC4E7ADE35C}"/>
              </a:ext>
            </a:extLst>
          </p:cNvPr>
          <p:cNvGrpSpPr/>
          <p:nvPr/>
        </p:nvGrpSpPr>
        <p:grpSpPr>
          <a:xfrm>
            <a:off x="5072447" y="3699763"/>
            <a:ext cx="1679238" cy="2004308"/>
            <a:chOff x="15787481" y="6578009"/>
            <a:chExt cx="3994782" cy="4768098"/>
          </a:xfrm>
        </p:grpSpPr>
        <p:sp>
          <p:nvSpPr>
            <p:cNvPr id="45" name="Arc 44"/>
            <p:cNvSpPr/>
            <p:nvPr/>
          </p:nvSpPr>
          <p:spPr>
            <a:xfrm rot="10800000">
              <a:off x="15787481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6EB2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16955620" y="9687602"/>
              <a:ext cx="1658505" cy="1658505"/>
            </a:xfrm>
            <a:prstGeom prst="ellipse">
              <a:avLst/>
            </a:prstGeom>
            <a:solidFill>
              <a:srgbClr val="6EB230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E85255-30F3-C346-A520-1AD7DC21BA2F}"/>
              </a:ext>
            </a:extLst>
          </p:cNvPr>
          <p:cNvGrpSpPr/>
          <p:nvPr/>
        </p:nvGrpSpPr>
        <p:grpSpPr>
          <a:xfrm>
            <a:off x="2729897" y="3699763"/>
            <a:ext cx="1679238" cy="2004308"/>
            <a:chOff x="10369857" y="6578009"/>
            <a:chExt cx="3994782" cy="4768098"/>
          </a:xfrm>
        </p:grpSpPr>
        <p:sp>
          <p:nvSpPr>
            <p:cNvPr id="51" name="Arc 50"/>
            <p:cNvSpPr/>
            <p:nvPr/>
          </p:nvSpPr>
          <p:spPr>
            <a:xfrm rot="10800000">
              <a:off x="10369857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1CB1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 rot="10800000">
              <a:off x="11537995" y="9687602"/>
              <a:ext cx="1658505" cy="1658505"/>
            </a:xfrm>
            <a:prstGeom prst="ellipse">
              <a:avLst/>
            </a:prstGeom>
            <a:solidFill>
              <a:srgbClr val="1CB16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A02A47-A1CD-4F4E-90F5-13415DC9934E}"/>
              </a:ext>
            </a:extLst>
          </p:cNvPr>
          <p:cNvGrpSpPr/>
          <p:nvPr/>
        </p:nvGrpSpPr>
        <p:grpSpPr>
          <a:xfrm>
            <a:off x="456558" y="3691054"/>
            <a:ext cx="1679238" cy="2004308"/>
            <a:chOff x="4952225" y="6578009"/>
            <a:chExt cx="3994782" cy="4768098"/>
          </a:xfrm>
        </p:grpSpPr>
        <p:sp>
          <p:nvSpPr>
            <p:cNvPr id="57" name="Arc 56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0E475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0E47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868288" y="1308677"/>
            <a:ext cx="464236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20"/>
              </a:lnSpc>
            </a:pPr>
            <a:r>
              <a:rPr lang="ka-GE" sz="2400" b="1" dirty="0" smtClean="0">
                <a:solidFill>
                  <a:srgbClr val="0E8E77"/>
                </a:solidFill>
                <a:latin typeface="PT Serif" panose="020A0603040505020204" pitchFamily="18" charset="77"/>
                <a:ea typeface="Lato Light" charset="0"/>
                <a:cs typeface="Poppins" pitchFamily="2" charset="77"/>
              </a:rPr>
              <a:t>სამიზნე კატეგორია</a:t>
            </a:r>
            <a:endParaRPr lang="en-US" sz="2400" b="1" dirty="0">
              <a:solidFill>
                <a:srgbClr val="0E8E77"/>
              </a:solidFill>
              <a:latin typeface="PT Serif" panose="020A0603040505020204" pitchFamily="18" charset="77"/>
              <a:ea typeface="Lato Light" charset="0"/>
              <a:cs typeface="Poppins" pitchFamily="2" charset="77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27296" y="4235467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rgbClr val="0E4753"/>
                </a:solidFill>
              </a:rPr>
              <a:t>საპატიმრო </a:t>
            </a:r>
            <a:endParaRPr lang="ka-GE" sz="1500" dirty="0" smtClean="0">
              <a:solidFill>
                <a:srgbClr val="0E4753"/>
              </a:solidFill>
            </a:endParaRPr>
          </a:p>
          <a:p>
            <a:pPr lvl="0" algn="ctr"/>
            <a:r>
              <a:rPr lang="ka-GE" sz="1500" dirty="0" smtClean="0">
                <a:solidFill>
                  <a:srgbClr val="0E4753"/>
                </a:solidFill>
              </a:rPr>
              <a:t>დაწესებულებები</a:t>
            </a:r>
            <a:endParaRPr lang="en-US" sz="1500" dirty="0">
              <a:solidFill>
                <a:srgbClr val="0E4753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69103" y="2968853"/>
            <a:ext cx="1720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rgbClr val="2C8577"/>
                </a:solidFill>
              </a:rPr>
              <a:t>სამედიცინო</a:t>
            </a:r>
          </a:p>
          <a:p>
            <a:pPr lvl="0" algn="ctr"/>
            <a:r>
              <a:rPr lang="ka-GE" sz="1500" dirty="0" smtClean="0">
                <a:solidFill>
                  <a:srgbClr val="2C8577"/>
                </a:solidFill>
              </a:rPr>
              <a:t>დაწესებულებები</a:t>
            </a:r>
            <a:endParaRPr lang="en-US" sz="1500" dirty="0">
              <a:solidFill>
                <a:srgbClr val="2C8577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80944" y="2949220"/>
            <a:ext cx="17732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rgbClr val="65A42C"/>
                </a:solidFill>
              </a:rPr>
              <a:t>სასწავლო </a:t>
            </a:r>
            <a:endParaRPr lang="ka-GE" sz="1500" dirty="0" smtClean="0">
              <a:solidFill>
                <a:srgbClr val="65A42C"/>
              </a:solidFill>
            </a:endParaRPr>
          </a:p>
          <a:p>
            <a:pPr lvl="0" algn="ctr"/>
            <a:r>
              <a:rPr lang="ka-GE" sz="1500" dirty="0" smtClean="0">
                <a:solidFill>
                  <a:srgbClr val="65A42C"/>
                </a:solidFill>
              </a:rPr>
              <a:t>დაწესებულებები</a:t>
            </a:r>
            <a:r>
              <a:rPr lang="en-US" sz="1500" dirty="0" smtClean="0">
                <a:solidFill>
                  <a:srgbClr val="65A42C"/>
                </a:solidFill>
              </a:rPr>
              <a:t> </a:t>
            </a:r>
            <a:endParaRPr lang="en-US" sz="1500" dirty="0">
              <a:solidFill>
                <a:srgbClr val="65A42C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97579" y="4235467"/>
            <a:ext cx="16289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>
                <a:solidFill>
                  <a:srgbClr val="6EB230"/>
                </a:solidFill>
              </a:rPr>
              <a:t>სამხედრო </a:t>
            </a:r>
            <a:endParaRPr lang="ka-GE" sz="1500" dirty="0" smtClean="0">
              <a:solidFill>
                <a:srgbClr val="6EB230"/>
              </a:solidFill>
            </a:endParaRPr>
          </a:p>
          <a:p>
            <a:pPr lvl="0" algn="ctr"/>
            <a:r>
              <a:rPr lang="ka-GE" sz="1500" dirty="0" smtClean="0">
                <a:solidFill>
                  <a:srgbClr val="6EB230"/>
                </a:solidFill>
              </a:rPr>
              <a:t>დაწესებულბები</a:t>
            </a:r>
            <a:endParaRPr lang="en-US" sz="1500" dirty="0">
              <a:solidFill>
                <a:srgbClr val="6EB230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8" y="5100913"/>
            <a:ext cx="541447" cy="54144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74" y="5060959"/>
            <a:ext cx="563982" cy="563982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3009365" y="4265332"/>
            <a:ext cx="12009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rgbClr val="1CB162"/>
                </a:solidFill>
              </a:rPr>
              <a:t>სასწრაფოს </a:t>
            </a:r>
          </a:p>
          <a:p>
            <a:pPr lvl="0" algn="ctr"/>
            <a:r>
              <a:rPr lang="ka-GE" sz="1500" dirty="0" smtClean="0">
                <a:solidFill>
                  <a:srgbClr val="1CB162"/>
                </a:solidFill>
              </a:rPr>
              <a:t>პერსონალი</a:t>
            </a:r>
            <a:endParaRPr lang="en-US" sz="1500" dirty="0">
              <a:solidFill>
                <a:srgbClr val="1CB162"/>
              </a:solidFill>
            </a:endParaRPr>
          </a:p>
        </p:txBody>
      </p:sp>
      <p:grpSp>
        <p:nvGrpSpPr>
          <p:cNvPr id="86" name="Google Shape;6471;p50"/>
          <p:cNvGrpSpPr/>
          <p:nvPr/>
        </p:nvGrpSpPr>
        <p:grpSpPr>
          <a:xfrm>
            <a:off x="3348551" y="5105513"/>
            <a:ext cx="441928" cy="499950"/>
            <a:chOff x="-54426150" y="2294725"/>
            <a:chExt cx="282000" cy="319025"/>
          </a:xfrm>
          <a:solidFill>
            <a:schemeClr val="bg1"/>
          </a:solidFill>
        </p:grpSpPr>
        <p:sp>
          <p:nvSpPr>
            <p:cNvPr id="87" name="Google Shape;6472;p50"/>
            <p:cNvSpPr/>
            <p:nvPr/>
          </p:nvSpPr>
          <p:spPr>
            <a:xfrm>
              <a:off x="-54320600" y="252727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0" y="276"/>
                    <a:pt x="0" y="528"/>
                    <a:pt x="158" y="623"/>
                  </a:cubicBezTo>
                  <a:cubicBezTo>
                    <a:pt x="505" y="1001"/>
                    <a:pt x="977" y="1190"/>
                    <a:pt x="1450" y="1190"/>
                  </a:cubicBezTo>
                  <a:cubicBezTo>
                    <a:pt x="1922" y="1190"/>
                    <a:pt x="2426" y="1001"/>
                    <a:pt x="2741" y="623"/>
                  </a:cubicBezTo>
                  <a:cubicBezTo>
                    <a:pt x="2899" y="465"/>
                    <a:pt x="2899" y="245"/>
                    <a:pt x="2741" y="119"/>
                  </a:cubicBezTo>
                  <a:cubicBezTo>
                    <a:pt x="2663" y="40"/>
                    <a:pt x="2568" y="1"/>
                    <a:pt x="2478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73;p50"/>
            <p:cNvSpPr/>
            <p:nvPr/>
          </p:nvSpPr>
          <p:spPr>
            <a:xfrm>
              <a:off x="-54330850" y="24640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90" y="0"/>
                    <a:pt x="1" y="158"/>
                    <a:pt x="1" y="378"/>
                  </a:cubicBezTo>
                  <a:cubicBezTo>
                    <a:pt x="1" y="567"/>
                    <a:pt x="190" y="725"/>
                    <a:pt x="379" y="725"/>
                  </a:cubicBezTo>
                  <a:cubicBezTo>
                    <a:pt x="568" y="725"/>
                    <a:pt x="725" y="567"/>
                    <a:pt x="725" y="378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4;p50"/>
            <p:cNvSpPr/>
            <p:nvPr/>
          </p:nvSpPr>
          <p:spPr>
            <a:xfrm>
              <a:off x="-54256800" y="246407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67" y="725"/>
                    <a:pt x="725" y="567"/>
                    <a:pt x="725" y="378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75;p50"/>
            <p:cNvSpPr/>
            <p:nvPr/>
          </p:nvSpPr>
          <p:spPr>
            <a:xfrm>
              <a:off x="-54426150" y="2294725"/>
              <a:ext cx="282000" cy="319025"/>
            </a:xfrm>
            <a:custGeom>
              <a:avLst/>
              <a:gdLst/>
              <a:ahLst/>
              <a:cxnLst/>
              <a:rect l="l" t="t" r="r" b="b"/>
              <a:pathLst>
                <a:path w="11280" h="12761" extrusionOk="0">
                  <a:moveTo>
                    <a:pt x="8381" y="757"/>
                  </a:moveTo>
                  <a:cubicBezTo>
                    <a:pt x="9106" y="757"/>
                    <a:pt x="9610" y="1387"/>
                    <a:pt x="9484" y="2049"/>
                  </a:cubicBezTo>
                  <a:lnTo>
                    <a:pt x="9106" y="4538"/>
                  </a:lnTo>
                  <a:lnTo>
                    <a:pt x="2301" y="4538"/>
                  </a:lnTo>
                  <a:lnTo>
                    <a:pt x="1891" y="2049"/>
                  </a:lnTo>
                  <a:cubicBezTo>
                    <a:pt x="1734" y="1387"/>
                    <a:pt x="2238" y="757"/>
                    <a:pt x="2962" y="757"/>
                  </a:cubicBezTo>
                  <a:close/>
                  <a:moveTo>
                    <a:pt x="2962" y="5294"/>
                  </a:moveTo>
                  <a:cubicBezTo>
                    <a:pt x="2836" y="5609"/>
                    <a:pt x="2616" y="5829"/>
                    <a:pt x="2301" y="5955"/>
                  </a:cubicBezTo>
                  <a:lnTo>
                    <a:pt x="2301" y="5294"/>
                  </a:lnTo>
                  <a:close/>
                  <a:moveTo>
                    <a:pt x="9011" y="5294"/>
                  </a:moveTo>
                  <a:lnTo>
                    <a:pt x="9011" y="5955"/>
                  </a:lnTo>
                  <a:cubicBezTo>
                    <a:pt x="8696" y="5829"/>
                    <a:pt x="8476" y="5609"/>
                    <a:pt x="8350" y="5294"/>
                  </a:cubicBezTo>
                  <a:close/>
                  <a:moveTo>
                    <a:pt x="9767" y="6743"/>
                  </a:moveTo>
                  <a:cubicBezTo>
                    <a:pt x="10177" y="6743"/>
                    <a:pt x="10523" y="7058"/>
                    <a:pt x="10523" y="7499"/>
                  </a:cubicBezTo>
                  <a:cubicBezTo>
                    <a:pt x="10523" y="7940"/>
                    <a:pt x="10177" y="8255"/>
                    <a:pt x="9767" y="8255"/>
                  </a:cubicBezTo>
                  <a:lnTo>
                    <a:pt x="9767" y="6743"/>
                  </a:lnTo>
                  <a:close/>
                  <a:moveTo>
                    <a:pt x="1545" y="6774"/>
                  </a:moveTo>
                  <a:lnTo>
                    <a:pt x="1545" y="8287"/>
                  </a:lnTo>
                  <a:cubicBezTo>
                    <a:pt x="1135" y="8255"/>
                    <a:pt x="788" y="7940"/>
                    <a:pt x="788" y="7530"/>
                  </a:cubicBezTo>
                  <a:cubicBezTo>
                    <a:pt x="788" y="7152"/>
                    <a:pt x="1103" y="6774"/>
                    <a:pt x="1545" y="6774"/>
                  </a:cubicBezTo>
                  <a:close/>
                  <a:moveTo>
                    <a:pt x="7593" y="5294"/>
                  </a:moveTo>
                  <a:cubicBezTo>
                    <a:pt x="7751" y="6050"/>
                    <a:pt x="8318" y="6585"/>
                    <a:pt x="9074" y="6743"/>
                  </a:cubicBezTo>
                  <a:lnTo>
                    <a:pt x="9074" y="8633"/>
                  </a:lnTo>
                  <a:cubicBezTo>
                    <a:pt x="9011" y="10492"/>
                    <a:pt x="7530" y="11973"/>
                    <a:pt x="5672" y="11973"/>
                  </a:cubicBezTo>
                  <a:cubicBezTo>
                    <a:pt x="3813" y="11973"/>
                    <a:pt x="2332" y="10492"/>
                    <a:pt x="2332" y="8633"/>
                  </a:cubicBezTo>
                  <a:lnTo>
                    <a:pt x="2332" y="6743"/>
                  </a:lnTo>
                  <a:cubicBezTo>
                    <a:pt x="3088" y="6585"/>
                    <a:pt x="3624" y="6018"/>
                    <a:pt x="3781" y="5294"/>
                  </a:cubicBezTo>
                  <a:close/>
                  <a:moveTo>
                    <a:pt x="2931" y="1"/>
                  </a:moveTo>
                  <a:cubicBezTo>
                    <a:pt x="1797" y="1"/>
                    <a:pt x="883" y="1040"/>
                    <a:pt x="1072" y="2175"/>
                  </a:cubicBezTo>
                  <a:lnTo>
                    <a:pt x="1513" y="4916"/>
                  </a:lnTo>
                  <a:lnTo>
                    <a:pt x="1513" y="6018"/>
                  </a:lnTo>
                  <a:cubicBezTo>
                    <a:pt x="662" y="6018"/>
                    <a:pt x="1" y="6711"/>
                    <a:pt x="1" y="7530"/>
                  </a:cubicBezTo>
                  <a:cubicBezTo>
                    <a:pt x="1" y="8350"/>
                    <a:pt x="662" y="9043"/>
                    <a:pt x="1513" y="9043"/>
                  </a:cubicBezTo>
                  <a:cubicBezTo>
                    <a:pt x="1702" y="11122"/>
                    <a:pt x="3466" y="12760"/>
                    <a:pt x="5609" y="12760"/>
                  </a:cubicBezTo>
                  <a:cubicBezTo>
                    <a:pt x="7719" y="12760"/>
                    <a:pt x="9484" y="11122"/>
                    <a:pt x="9704" y="9043"/>
                  </a:cubicBezTo>
                  <a:cubicBezTo>
                    <a:pt x="10523" y="9043"/>
                    <a:pt x="11185" y="8350"/>
                    <a:pt x="11185" y="7530"/>
                  </a:cubicBezTo>
                  <a:cubicBezTo>
                    <a:pt x="11280" y="6711"/>
                    <a:pt x="10586" y="6018"/>
                    <a:pt x="9767" y="6018"/>
                  </a:cubicBezTo>
                  <a:lnTo>
                    <a:pt x="9767" y="4916"/>
                  </a:lnTo>
                  <a:lnTo>
                    <a:pt x="10208" y="2175"/>
                  </a:lnTo>
                  <a:cubicBezTo>
                    <a:pt x="10397" y="1040"/>
                    <a:pt x="9547" y="1"/>
                    <a:pt x="8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76;p50"/>
            <p:cNvSpPr/>
            <p:nvPr/>
          </p:nvSpPr>
          <p:spPr>
            <a:xfrm>
              <a:off x="-54312725" y="2334125"/>
              <a:ext cx="54375" cy="53575"/>
            </a:xfrm>
            <a:custGeom>
              <a:avLst/>
              <a:gdLst/>
              <a:ahLst/>
              <a:cxnLst/>
              <a:rect l="l" t="t" r="r" b="b"/>
              <a:pathLst>
                <a:path w="2175" h="2143" extrusionOk="0">
                  <a:moveTo>
                    <a:pt x="1103" y="0"/>
                  </a:moveTo>
                  <a:cubicBezTo>
                    <a:pt x="914" y="0"/>
                    <a:pt x="757" y="158"/>
                    <a:pt x="757" y="347"/>
                  </a:cubicBezTo>
                  <a:lnTo>
                    <a:pt x="757" y="725"/>
                  </a:lnTo>
                  <a:lnTo>
                    <a:pt x="379" y="725"/>
                  </a:lnTo>
                  <a:cubicBezTo>
                    <a:pt x="190" y="725"/>
                    <a:pt x="32" y="882"/>
                    <a:pt x="32" y="1071"/>
                  </a:cubicBezTo>
                  <a:cubicBezTo>
                    <a:pt x="0" y="1229"/>
                    <a:pt x="158" y="1418"/>
                    <a:pt x="379" y="1418"/>
                  </a:cubicBezTo>
                  <a:lnTo>
                    <a:pt x="757" y="1418"/>
                  </a:lnTo>
                  <a:lnTo>
                    <a:pt x="757" y="1796"/>
                  </a:lnTo>
                  <a:cubicBezTo>
                    <a:pt x="757" y="1985"/>
                    <a:pt x="914" y="2142"/>
                    <a:pt x="1103" y="2142"/>
                  </a:cubicBezTo>
                  <a:cubicBezTo>
                    <a:pt x="1292" y="2142"/>
                    <a:pt x="1450" y="1985"/>
                    <a:pt x="1450" y="1796"/>
                  </a:cubicBezTo>
                  <a:lnTo>
                    <a:pt x="1450" y="1418"/>
                  </a:lnTo>
                  <a:lnTo>
                    <a:pt x="1796" y="1418"/>
                  </a:lnTo>
                  <a:cubicBezTo>
                    <a:pt x="2017" y="1418"/>
                    <a:pt x="2174" y="1260"/>
                    <a:pt x="2174" y="1071"/>
                  </a:cubicBezTo>
                  <a:cubicBezTo>
                    <a:pt x="2174" y="882"/>
                    <a:pt x="2017" y="725"/>
                    <a:pt x="1796" y="725"/>
                  </a:cubicBezTo>
                  <a:lnTo>
                    <a:pt x="1450" y="725"/>
                  </a:lnTo>
                  <a:lnTo>
                    <a:pt x="1450" y="347"/>
                  </a:lnTo>
                  <a:cubicBezTo>
                    <a:pt x="1450" y="158"/>
                    <a:pt x="1292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6230507" y="2136075"/>
            <a:ext cx="1679238" cy="2027825"/>
            <a:chOff x="13078667" y="2804681"/>
            <a:chExt cx="3994782" cy="4824044"/>
          </a:xfrm>
        </p:grpSpPr>
        <p:sp>
          <p:nvSpPr>
            <p:cNvPr id="59" name="Arc 58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B6D16F"/>
            </a:solidFill>
            <a:ln w="12700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6571636" y="2968853"/>
            <a:ext cx="10070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a-GE" sz="1500" dirty="0" smtClean="0">
                <a:solidFill>
                  <a:srgbClr val="A4C74D"/>
                </a:solidFill>
              </a:rPr>
              <a:t>დაცვის </a:t>
            </a:r>
          </a:p>
          <a:p>
            <a:pPr lvl="0" algn="ctr"/>
            <a:r>
              <a:rPr lang="ka-GE" sz="1500" dirty="0" smtClean="0">
                <a:solidFill>
                  <a:srgbClr val="A4C74D"/>
                </a:solidFill>
              </a:rPr>
              <a:t>პოლიცია</a:t>
            </a:r>
            <a:endParaRPr lang="en-US" sz="1500" dirty="0">
              <a:solidFill>
                <a:srgbClr val="A4C74D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6328B0E-F578-F540-8798-AB59B2D47333}"/>
              </a:ext>
            </a:extLst>
          </p:cNvPr>
          <p:cNvGrpSpPr/>
          <p:nvPr/>
        </p:nvGrpSpPr>
        <p:grpSpPr>
          <a:xfrm>
            <a:off x="1589657" y="2111062"/>
            <a:ext cx="1679238" cy="2027825"/>
            <a:chOff x="7661040" y="2804681"/>
            <a:chExt cx="3994782" cy="4824044"/>
          </a:xfrm>
        </p:grpSpPr>
        <p:sp>
          <p:nvSpPr>
            <p:cNvPr id="54" name="Arc 53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2C857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2C85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82833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AB57E4-17DE-8941-8650-9467E0FBD62C}"/>
              </a:ext>
            </a:extLst>
          </p:cNvPr>
          <p:cNvGrpSpPr/>
          <p:nvPr/>
        </p:nvGrpSpPr>
        <p:grpSpPr>
          <a:xfrm>
            <a:off x="3902024" y="2149949"/>
            <a:ext cx="1679238" cy="2027825"/>
            <a:chOff x="13078667" y="2804681"/>
            <a:chExt cx="3994782" cy="4824044"/>
          </a:xfrm>
        </p:grpSpPr>
        <p:sp>
          <p:nvSpPr>
            <p:cNvPr id="48" name="Arc 47"/>
            <p:cNvSpPr/>
            <p:nvPr/>
          </p:nvSpPr>
          <p:spPr>
            <a:xfrm>
              <a:off x="13078667" y="3633936"/>
              <a:ext cx="3994782" cy="3994789"/>
            </a:xfrm>
            <a:prstGeom prst="arc">
              <a:avLst>
                <a:gd name="adj1" fmla="val 7914138"/>
                <a:gd name="adj2" fmla="val 2868450"/>
              </a:avLst>
            </a:prstGeom>
            <a:noFill/>
            <a:ln w="88900" cap="rnd" cmpd="sng" algn="ctr">
              <a:solidFill>
                <a:srgbClr val="93D25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10800000">
              <a:off x="14246806" y="2804681"/>
              <a:ext cx="1658505" cy="1658505"/>
            </a:xfrm>
            <a:prstGeom prst="ellipse">
              <a:avLst/>
            </a:prstGeom>
            <a:solidFill>
              <a:srgbClr val="93D2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65107" tIns="118841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9" b="1" i="0" u="none" strike="noStrike" kern="0" cap="none" spc="0" normalizeH="0" baseline="0" noProof="0" dirty="0" smtClean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Roboto Bold" charset="0"/>
              </a:endParaRPr>
            </a:p>
          </p:txBody>
        </p:sp>
      </p:grpSp>
      <p:grpSp>
        <p:nvGrpSpPr>
          <p:cNvPr id="78" name="Google Shape;7382;p62"/>
          <p:cNvGrpSpPr/>
          <p:nvPr/>
        </p:nvGrpSpPr>
        <p:grpSpPr>
          <a:xfrm>
            <a:off x="2177240" y="2180297"/>
            <a:ext cx="504067" cy="460770"/>
            <a:chOff x="-23599325" y="1971025"/>
            <a:chExt cx="296175" cy="295375"/>
          </a:xfrm>
          <a:solidFill>
            <a:schemeClr val="bg1"/>
          </a:solidFill>
        </p:grpSpPr>
        <p:sp>
          <p:nvSpPr>
            <p:cNvPr id="79" name="Google Shape;7383;p62"/>
            <p:cNvSpPr/>
            <p:nvPr/>
          </p:nvSpPr>
          <p:spPr>
            <a:xfrm>
              <a:off x="-23599325" y="1971025"/>
              <a:ext cx="296175" cy="295375"/>
            </a:xfrm>
            <a:custGeom>
              <a:avLst/>
              <a:gdLst/>
              <a:ahLst/>
              <a:cxnLst/>
              <a:rect l="l" t="t" r="r" b="b"/>
              <a:pathLst>
                <a:path w="11847" h="11815" extrusionOk="0">
                  <a:moveTo>
                    <a:pt x="7656" y="662"/>
                  </a:moveTo>
                  <a:lnTo>
                    <a:pt x="7656" y="4190"/>
                  </a:lnTo>
                  <a:lnTo>
                    <a:pt x="4159" y="4190"/>
                  </a:lnTo>
                  <a:lnTo>
                    <a:pt x="4159" y="662"/>
                  </a:lnTo>
                  <a:close/>
                  <a:moveTo>
                    <a:pt x="5577" y="4884"/>
                  </a:moveTo>
                  <a:lnTo>
                    <a:pt x="5577" y="5577"/>
                  </a:lnTo>
                  <a:lnTo>
                    <a:pt x="4222" y="5577"/>
                  </a:lnTo>
                  <a:lnTo>
                    <a:pt x="4222" y="4884"/>
                  </a:lnTo>
                  <a:close/>
                  <a:moveTo>
                    <a:pt x="7625" y="4884"/>
                  </a:moveTo>
                  <a:lnTo>
                    <a:pt x="7625" y="5608"/>
                  </a:lnTo>
                  <a:lnTo>
                    <a:pt x="6270" y="5608"/>
                  </a:lnTo>
                  <a:lnTo>
                    <a:pt x="6270" y="4884"/>
                  </a:lnTo>
                  <a:close/>
                  <a:moveTo>
                    <a:pt x="2111" y="5577"/>
                  </a:moveTo>
                  <a:lnTo>
                    <a:pt x="2111" y="6301"/>
                  </a:lnTo>
                  <a:lnTo>
                    <a:pt x="693" y="6301"/>
                  </a:lnTo>
                  <a:lnTo>
                    <a:pt x="693" y="5923"/>
                  </a:lnTo>
                  <a:cubicBezTo>
                    <a:pt x="693" y="5766"/>
                    <a:pt x="851" y="5577"/>
                    <a:pt x="1072" y="5577"/>
                  </a:cubicBezTo>
                  <a:close/>
                  <a:moveTo>
                    <a:pt x="10775" y="5577"/>
                  </a:moveTo>
                  <a:cubicBezTo>
                    <a:pt x="10996" y="5577"/>
                    <a:pt x="11153" y="5766"/>
                    <a:pt x="11153" y="5955"/>
                  </a:cubicBezTo>
                  <a:lnTo>
                    <a:pt x="11153" y="6301"/>
                  </a:lnTo>
                  <a:lnTo>
                    <a:pt x="9735" y="6301"/>
                  </a:lnTo>
                  <a:lnTo>
                    <a:pt x="9735" y="5577"/>
                  </a:lnTo>
                  <a:close/>
                  <a:moveTo>
                    <a:pt x="5545" y="6270"/>
                  </a:moveTo>
                  <a:lnTo>
                    <a:pt x="5545" y="6963"/>
                  </a:lnTo>
                  <a:lnTo>
                    <a:pt x="4159" y="6963"/>
                  </a:lnTo>
                  <a:lnTo>
                    <a:pt x="4159" y="6270"/>
                  </a:lnTo>
                  <a:close/>
                  <a:moveTo>
                    <a:pt x="7625" y="6270"/>
                  </a:moveTo>
                  <a:lnTo>
                    <a:pt x="7625" y="6963"/>
                  </a:lnTo>
                  <a:lnTo>
                    <a:pt x="6270" y="6963"/>
                  </a:lnTo>
                  <a:lnTo>
                    <a:pt x="6270" y="6270"/>
                  </a:lnTo>
                  <a:close/>
                  <a:moveTo>
                    <a:pt x="2111" y="6931"/>
                  </a:moveTo>
                  <a:lnTo>
                    <a:pt x="2111" y="7656"/>
                  </a:lnTo>
                  <a:lnTo>
                    <a:pt x="693" y="7656"/>
                  </a:lnTo>
                  <a:lnTo>
                    <a:pt x="693" y="6931"/>
                  </a:lnTo>
                  <a:close/>
                  <a:moveTo>
                    <a:pt x="11153" y="6963"/>
                  </a:moveTo>
                  <a:lnTo>
                    <a:pt x="11153" y="7688"/>
                  </a:lnTo>
                  <a:lnTo>
                    <a:pt x="9735" y="7688"/>
                  </a:lnTo>
                  <a:lnTo>
                    <a:pt x="9735" y="6963"/>
                  </a:lnTo>
                  <a:close/>
                  <a:moveTo>
                    <a:pt x="5545" y="7625"/>
                  </a:moveTo>
                  <a:lnTo>
                    <a:pt x="5545" y="8349"/>
                  </a:lnTo>
                  <a:lnTo>
                    <a:pt x="4159" y="8349"/>
                  </a:lnTo>
                  <a:lnTo>
                    <a:pt x="4159" y="7625"/>
                  </a:lnTo>
                  <a:close/>
                  <a:moveTo>
                    <a:pt x="7625" y="7656"/>
                  </a:moveTo>
                  <a:lnTo>
                    <a:pt x="7625" y="8349"/>
                  </a:lnTo>
                  <a:lnTo>
                    <a:pt x="6270" y="8349"/>
                  </a:lnTo>
                  <a:lnTo>
                    <a:pt x="6270" y="7656"/>
                  </a:lnTo>
                  <a:close/>
                  <a:moveTo>
                    <a:pt x="2111" y="8349"/>
                  </a:moveTo>
                  <a:lnTo>
                    <a:pt x="2111" y="9074"/>
                  </a:lnTo>
                  <a:lnTo>
                    <a:pt x="693" y="9074"/>
                  </a:lnTo>
                  <a:lnTo>
                    <a:pt x="693" y="8349"/>
                  </a:lnTo>
                  <a:close/>
                  <a:moveTo>
                    <a:pt x="11153" y="8349"/>
                  </a:moveTo>
                  <a:lnTo>
                    <a:pt x="11153" y="9074"/>
                  </a:lnTo>
                  <a:lnTo>
                    <a:pt x="9735" y="9074"/>
                  </a:lnTo>
                  <a:lnTo>
                    <a:pt x="9735" y="8349"/>
                  </a:lnTo>
                  <a:close/>
                  <a:moveTo>
                    <a:pt x="2111" y="9735"/>
                  </a:moveTo>
                  <a:lnTo>
                    <a:pt x="2111" y="11090"/>
                  </a:lnTo>
                  <a:lnTo>
                    <a:pt x="693" y="11090"/>
                  </a:lnTo>
                  <a:lnTo>
                    <a:pt x="693" y="9735"/>
                  </a:lnTo>
                  <a:close/>
                  <a:moveTo>
                    <a:pt x="8759" y="2048"/>
                  </a:moveTo>
                  <a:cubicBezTo>
                    <a:pt x="8948" y="2048"/>
                    <a:pt x="9105" y="2206"/>
                    <a:pt x="9105" y="2395"/>
                  </a:cubicBezTo>
                  <a:lnTo>
                    <a:pt x="9105" y="11090"/>
                  </a:lnTo>
                  <a:lnTo>
                    <a:pt x="7719" y="11090"/>
                  </a:lnTo>
                  <a:lnTo>
                    <a:pt x="7719" y="10082"/>
                  </a:lnTo>
                  <a:cubicBezTo>
                    <a:pt x="7719" y="9893"/>
                    <a:pt x="7562" y="9735"/>
                    <a:pt x="7373" y="9735"/>
                  </a:cubicBezTo>
                  <a:lnTo>
                    <a:pt x="4600" y="9735"/>
                  </a:lnTo>
                  <a:cubicBezTo>
                    <a:pt x="4411" y="9735"/>
                    <a:pt x="4254" y="9893"/>
                    <a:pt x="4254" y="10082"/>
                  </a:cubicBezTo>
                  <a:lnTo>
                    <a:pt x="4254" y="11090"/>
                  </a:lnTo>
                  <a:lnTo>
                    <a:pt x="2867" y="11090"/>
                  </a:lnTo>
                  <a:lnTo>
                    <a:pt x="2867" y="2395"/>
                  </a:lnTo>
                  <a:lnTo>
                    <a:pt x="2804" y="2395"/>
                  </a:lnTo>
                  <a:cubicBezTo>
                    <a:pt x="2804" y="2206"/>
                    <a:pt x="2962" y="2048"/>
                    <a:pt x="3151" y="2048"/>
                  </a:cubicBezTo>
                  <a:lnTo>
                    <a:pt x="3497" y="2048"/>
                  </a:lnTo>
                  <a:lnTo>
                    <a:pt x="3497" y="8696"/>
                  </a:lnTo>
                  <a:cubicBezTo>
                    <a:pt x="3497" y="8916"/>
                    <a:pt x="3655" y="9074"/>
                    <a:pt x="3875" y="9074"/>
                  </a:cubicBezTo>
                  <a:lnTo>
                    <a:pt x="8034" y="9074"/>
                  </a:lnTo>
                  <a:cubicBezTo>
                    <a:pt x="8223" y="9074"/>
                    <a:pt x="8381" y="8916"/>
                    <a:pt x="8381" y="8696"/>
                  </a:cubicBezTo>
                  <a:lnTo>
                    <a:pt x="8381" y="2048"/>
                  </a:lnTo>
                  <a:close/>
                  <a:moveTo>
                    <a:pt x="6963" y="10428"/>
                  </a:moveTo>
                  <a:lnTo>
                    <a:pt x="6963" y="11153"/>
                  </a:lnTo>
                  <a:lnTo>
                    <a:pt x="4884" y="11153"/>
                  </a:lnTo>
                  <a:lnTo>
                    <a:pt x="4884" y="10428"/>
                  </a:lnTo>
                  <a:close/>
                  <a:moveTo>
                    <a:pt x="11153" y="9767"/>
                  </a:moveTo>
                  <a:lnTo>
                    <a:pt x="11153" y="11153"/>
                  </a:lnTo>
                  <a:lnTo>
                    <a:pt x="9735" y="11153"/>
                  </a:lnTo>
                  <a:lnTo>
                    <a:pt x="9735" y="9767"/>
                  </a:lnTo>
                  <a:close/>
                  <a:moveTo>
                    <a:pt x="3812" y="0"/>
                  </a:moveTo>
                  <a:cubicBezTo>
                    <a:pt x="3623" y="0"/>
                    <a:pt x="3466" y="158"/>
                    <a:pt x="3466" y="347"/>
                  </a:cubicBezTo>
                  <a:lnTo>
                    <a:pt x="3466" y="1387"/>
                  </a:lnTo>
                  <a:lnTo>
                    <a:pt x="3119" y="1387"/>
                  </a:lnTo>
                  <a:cubicBezTo>
                    <a:pt x="2521" y="1387"/>
                    <a:pt x="2080" y="1859"/>
                    <a:pt x="2080" y="2395"/>
                  </a:cubicBezTo>
                  <a:lnTo>
                    <a:pt x="2080" y="4884"/>
                  </a:lnTo>
                  <a:lnTo>
                    <a:pt x="1009" y="4884"/>
                  </a:lnTo>
                  <a:cubicBezTo>
                    <a:pt x="441" y="4884"/>
                    <a:pt x="0" y="5356"/>
                    <a:pt x="0" y="5923"/>
                  </a:cubicBezTo>
                  <a:lnTo>
                    <a:pt x="0" y="11468"/>
                  </a:lnTo>
                  <a:cubicBezTo>
                    <a:pt x="0" y="11657"/>
                    <a:pt x="158" y="11815"/>
                    <a:pt x="347" y="11815"/>
                  </a:cubicBezTo>
                  <a:lnTo>
                    <a:pt x="11468" y="11815"/>
                  </a:lnTo>
                  <a:cubicBezTo>
                    <a:pt x="11657" y="11815"/>
                    <a:pt x="11815" y="11657"/>
                    <a:pt x="11815" y="11468"/>
                  </a:cubicBezTo>
                  <a:lnTo>
                    <a:pt x="11815" y="5923"/>
                  </a:lnTo>
                  <a:cubicBezTo>
                    <a:pt x="11846" y="5356"/>
                    <a:pt x="11374" y="4884"/>
                    <a:pt x="10775" y="4884"/>
                  </a:cubicBezTo>
                  <a:lnTo>
                    <a:pt x="9735" y="4884"/>
                  </a:lnTo>
                  <a:lnTo>
                    <a:pt x="9735" y="2395"/>
                  </a:lnTo>
                  <a:cubicBezTo>
                    <a:pt x="9735" y="1828"/>
                    <a:pt x="9263" y="1387"/>
                    <a:pt x="8696" y="1387"/>
                  </a:cubicBezTo>
                  <a:lnTo>
                    <a:pt x="8349" y="1387"/>
                  </a:lnTo>
                  <a:lnTo>
                    <a:pt x="8349" y="347"/>
                  </a:lnTo>
                  <a:cubicBezTo>
                    <a:pt x="8349" y="158"/>
                    <a:pt x="8192" y="0"/>
                    <a:pt x="80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>
                      <a:lumMod val="95000"/>
                    </a:schemeClr>
                  </a:solidFill>
                </a:ln>
              </a:endParaRPr>
            </a:p>
          </p:txBody>
        </p:sp>
        <p:sp>
          <p:nvSpPr>
            <p:cNvPr id="80" name="Google Shape;7384;p62"/>
            <p:cNvSpPr/>
            <p:nvPr/>
          </p:nvSpPr>
          <p:spPr>
            <a:xfrm>
              <a:off x="-23477250" y="2004100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072" y="1"/>
                  </a:moveTo>
                  <a:cubicBezTo>
                    <a:pt x="851" y="1"/>
                    <a:pt x="694" y="158"/>
                    <a:pt x="694" y="379"/>
                  </a:cubicBezTo>
                  <a:lnTo>
                    <a:pt x="694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92"/>
                    <a:pt x="158" y="1450"/>
                    <a:pt x="347" y="1450"/>
                  </a:cubicBezTo>
                  <a:lnTo>
                    <a:pt x="694" y="1450"/>
                  </a:lnTo>
                  <a:lnTo>
                    <a:pt x="694" y="1796"/>
                  </a:lnTo>
                  <a:cubicBezTo>
                    <a:pt x="694" y="1985"/>
                    <a:pt x="851" y="2143"/>
                    <a:pt x="1072" y="2143"/>
                  </a:cubicBezTo>
                  <a:cubicBezTo>
                    <a:pt x="1261" y="2143"/>
                    <a:pt x="1418" y="1985"/>
                    <a:pt x="1418" y="1796"/>
                  </a:cubicBezTo>
                  <a:lnTo>
                    <a:pt x="1418" y="1450"/>
                  </a:lnTo>
                  <a:lnTo>
                    <a:pt x="1765" y="1450"/>
                  </a:lnTo>
                  <a:cubicBezTo>
                    <a:pt x="1985" y="1450"/>
                    <a:pt x="2143" y="1292"/>
                    <a:pt x="2143" y="1072"/>
                  </a:cubicBezTo>
                  <a:cubicBezTo>
                    <a:pt x="2143" y="883"/>
                    <a:pt x="1985" y="725"/>
                    <a:pt x="1765" y="725"/>
                  </a:cubicBezTo>
                  <a:lnTo>
                    <a:pt x="1418" y="725"/>
                  </a:lnTo>
                  <a:lnTo>
                    <a:pt x="1418" y="379"/>
                  </a:ln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84" y="2180297"/>
            <a:ext cx="531918" cy="531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2" y="2112091"/>
            <a:ext cx="695107" cy="695107"/>
          </a:xfrm>
          <a:prstGeom prst="rect">
            <a:avLst/>
          </a:prstGeom>
        </p:spPr>
      </p:pic>
      <p:sp>
        <p:nvSpPr>
          <p:cNvPr id="62" name="Google Shape;857;p38"/>
          <p:cNvSpPr/>
          <p:nvPr/>
        </p:nvSpPr>
        <p:spPr>
          <a:xfrm>
            <a:off x="-536993" y="1094567"/>
            <a:ext cx="1699275" cy="1699275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866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0904959">
            <a:off x="131570" y="1128738"/>
            <a:ext cx="1004115" cy="133955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857;p38"/>
          <p:cNvSpPr/>
          <p:nvPr/>
        </p:nvSpPr>
        <p:spPr>
          <a:xfrm>
            <a:off x="6260648" y="5605110"/>
            <a:ext cx="1738732" cy="1738732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867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68809" y="5209236"/>
            <a:ext cx="1924779" cy="1558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7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>
                <a:solidFill>
                  <a:srgbClr val="A1C448"/>
                </a:solidFill>
              </a:rPr>
              <a:t>სამოქმედო სტრატეგია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9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187977" flipH="1">
            <a:off x="9726041" y="3150919"/>
            <a:ext cx="2931347" cy="46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7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14059" flipH="1">
            <a:off x="8762911" y="4446703"/>
            <a:ext cx="3668398" cy="362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7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404479" flipH="1">
            <a:off x="8464261" y="5711479"/>
            <a:ext cx="1709374" cy="1542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25563" y="5191999"/>
            <a:ext cx="1554777" cy="16660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">
            <a:extLst>
              <a:ext uri="{FF2B5EF4-FFF2-40B4-BE49-F238E27FC236}">
                <a16:creationId xmlns:a16="http://schemas.microsoft.com/office/drawing/2014/main" id="{C28645FF-4F0E-4707-AD73-24F577C4F216}"/>
              </a:ext>
            </a:extLst>
          </p:cNvPr>
          <p:cNvSpPr/>
          <p:nvPr/>
        </p:nvSpPr>
        <p:spPr>
          <a:xfrm>
            <a:off x="2636264" y="3089700"/>
            <a:ext cx="1185192" cy="538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21600"/>
                </a:move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lnTo>
                  <a:pt x="17564" y="2160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ასაკი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768E1E12-33B9-49D9-81C4-538E0868C991}"/>
              </a:ext>
            </a:extLst>
          </p:cNvPr>
          <p:cNvSpPr/>
          <p:nvPr/>
        </p:nvSpPr>
        <p:spPr>
          <a:xfrm>
            <a:off x="3950706" y="2969111"/>
            <a:ext cx="1185192" cy="658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12" y="21600"/>
                </a:move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0388" y="21600"/>
                </a:lnTo>
                <a:lnTo>
                  <a:pt x="11212" y="2160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სქესი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5" name="Shape">
            <a:extLst>
              <a:ext uri="{FF2B5EF4-FFF2-40B4-BE49-F238E27FC236}">
                <a16:creationId xmlns:a16="http://schemas.microsoft.com/office/drawing/2014/main" id="{41355389-6155-49F7-872B-001D44F22D9E}"/>
              </a:ext>
            </a:extLst>
          </p:cNvPr>
          <p:cNvSpPr/>
          <p:nvPr/>
        </p:nvSpPr>
        <p:spPr>
          <a:xfrm>
            <a:off x="3950707" y="3886332"/>
            <a:ext cx="1592994" cy="10066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36" y="0"/>
                </a:move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lnTo>
                  <a:pt x="4036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600" b="1" dirty="0"/>
              <a:t>სამუშაო, საცხოვრებელი, სასწავლო გარემო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B520BB19-C029-4BF9-9201-BCA0D11DD41D}"/>
              </a:ext>
            </a:extLst>
          </p:cNvPr>
          <p:cNvSpPr/>
          <p:nvPr/>
        </p:nvSpPr>
        <p:spPr>
          <a:xfrm>
            <a:off x="2571838" y="3886331"/>
            <a:ext cx="1314044" cy="857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6" y="0"/>
                </a:lnTo>
                <a:cubicBezTo>
                  <a:pt x="1808" y="0"/>
                  <a:pt x="0" y="3981"/>
                  <a:pt x="0" y="8889"/>
                </a:cubicBezTo>
                <a:lnTo>
                  <a:pt x="0" y="21600"/>
                </a:lnTo>
                <a:lnTo>
                  <a:pt x="17564" y="21600"/>
                </a:lnTo>
                <a:cubicBezTo>
                  <a:pt x="19792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სოციალური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500" b="1" dirty="0" smtClean="0">
                <a:solidFill>
                  <a:sysClr val="windowText" lastClr="000000"/>
                </a:solidFill>
                <a:latin typeface="Calibri" panose="020F0502020204030204"/>
              </a:rPr>
              <a:t>სტატუსი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86502DB3-A46C-450E-AD4E-7EEF8EEAB2F2}"/>
              </a:ext>
            </a:extLst>
          </p:cNvPr>
          <p:cNvSpPr/>
          <p:nvPr/>
        </p:nvSpPr>
        <p:spPr>
          <a:xfrm>
            <a:off x="790267" y="3886331"/>
            <a:ext cx="1701908" cy="5888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4035" y="0"/>
                </a:lnTo>
                <a:cubicBezTo>
                  <a:pt x="1807" y="0"/>
                  <a:pt x="0" y="3981"/>
                  <a:pt x="0" y="8889"/>
                </a:cubicBezTo>
                <a:lnTo>
                  <a:pt x="0" y="21600"/>
                </a:lnTo>
                <a:lnTo>
                  <a:pt x="17565" y="21600"/>
                </a:lnTo>
                <a:cubicBezTo>
                  <a:pt x="19793" y="21600"/>
                  <a:pt x="21600" y="17619"/>
                  <a:pt x="21600" y="12711"/>
                </a:cubicBezTo>
                <a:lnTo>
                  <a:pt x="21600" y="0"/>
                </a:lnTo>
                <a:lnTo>
                  <a:pt x="11215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ჯანმრთელობის სტატუსი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2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7685165" y="2183803"/>
            <a:ext cx="1185192" cy="656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დღიური კალორაჟი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3" name="Shape">
            <a:extLst>
              <a:ext uri="{FF2B5EF4-FFF2-40B4-BE49-F238E27FC236}">
                <a16:creationId xmlns:a16="http://schemas.microsoft.com/office/drawing/2014/main" id="{AD766A53-EC75-40C7-8EC7-F6A559622C78}"/>
              </a:ext>
            </a:extLst>
          </p:cNvPr>
          <p:cNvSpPr/>
          <p:nvPr/>
        </p:nvSpPr>
        <p:spPr>
          <a:xfrm>
            <a:off x="7721733" y="3111497"/>
            <a:ext cx="1185192" cy="707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4" y="0"/>
                </a:moveTo>
                <a:lnTo>
                  <a:pt x="11197" y="0"/>
                </a:lnTo>
                <a:lnTo>
                  <a:pt x="10366" y="0"/>
                </a:ln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73"/>
                  <a:pt x="19792" y="0"/>
                  <a:pt x="17564" y="0"/>
                </a:cubicBez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საკვების ხარისხი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4" name="Shape">
            <a:extLst>
              <a:ext uri="{FF2B5EF4-FFF2-40B4-BE49-F238E27FC236}">
                <a16:creationId xmlns:a16="http://schemas.microsoft.com/office/drawing/2014/main" id="{8CE362B5-E13C-4516-9EEC-986DB32E2326}"/>
              </a:ext>
            </a:extLst>
          </p:cNvPr>
          <p:cNvSpPr/>
          <p:nvPr/>
        </p:nvSpPr>
        <p:spPr>
          <a:xfrm>
            <a:off x="6399517" y="3111498"/>
            <a:ext cx="1185192" cy="538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12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სურსათის</a:t>
            </a:r>
            <a:r>
              <a:rPr kumimoji="0" lang="ka-GE" sz="15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 ხარისხი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5" name="Shape">
            <a:extLst>
              <a:ext uri="{FF2B5EF4-FFF2-40B4-BE49-F238E27FC236}">
                <a16:creationId xmlns:a16="http://schemas.microsoft.com/office/drawing/2014/main" id="{77E77005-233E-43CC-B5BE-86B8C0291519}"/>
              </a:ext>
            </a:extLst>
          </p:cNvPr>
          <p:cNvSpPr/>
          <p:nvPr/>
        </p:nvSpPr>
        <p:spPr>
          <a:xfrm>
            <a:off x="9080272" y="3111497"/>
            <a:ext cx="1511403" cy="914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88" y="0"/>
                </a:move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21600" y="21600"/>
                </a:ln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11208" y="0"/>
                </a:lnTo>
                <a:lnTo>
                  <a:pt x="10388" y="0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a-GE" sz="1500" b="1" dirty="0">
                <a:solidFill>
                  <a:schemeClr val="bg1"/>
                </a:solidFill>
              </a:rPr>
              <a:t>საკვების მომწოდებელი წყარო</a:t>
            </a:r>
          </a:p>
        </p:txBody>
      </p:sp>
      <p:sp>
        <p:nvSpPr>
          <p:cNvPr id="90" name="Freeform: Shape 51">
            <a:extLst>
              <a:ext uri="{FF2B5EF4-FFF2-40B4-BE49-F238E27FC236}">
                <a16:creationId xmlns:a16="http://schemas.microsoft.com/office/drawing/2014/main" id="{0E3852D6-07E9-48AA-BDB0-6B8AF07B2EEA}"/>
              </a:ext>
            </a:extLst>
          </p:cNvPr>
          <p:cNvSpPr/>
          <p:nvPr/>
        </p:nvSpPr>
        <p:spPr>
          <a:xfrm>
            <a:off x="2178200" y="3730973"/>
            <a:ext cx="3489253" cy="3127028"/>
          </a:xfrm>
          <a:custGeom>
            <a:avLst/>
            <a:gdLst>
              <a:gd name="connsiteX0" fmla="*/ 148778 w 3489253"/>
              <a:gd name="connsiteY0" fmla="*/ 0 h 3535675"/>
              <a:gd name="connsiteX1" fmla="*/ 1025613 w 3489253"/>
              <a:gd name="connsiteY1" fmla="*/ 0 h 3535675"/>
              <a:gd name="connsiteX2" fmla="*/ 1070845 w 3489253"/>
              <a:gd name="connsiteY2" fmla="*/ 0 h 3535675"/>
              <a:gd name="connsiteX3" fmla="*/ 2343291 w 3489253"/>
              <a:gd name="connsiteY3" fmla="*/ 0 h 3535675"/>
              <a:gd name="connsiteX4" fmla="*/ 2388522 w 3489253"/>
              <a:gd name="connsiteY4" fmla="*/ 0 h 3535675"/>
              <a:gd name="connsiteX5" fmla="*/ 3200096 w 3489253"/>
              <a:gd name="connsiteY5" fmla="*/ 0 h 3535675"/>
              <a:gd name="connsiteX6" fmla="*/ 3489252 w 3489253"/>
              <a:gd name="connsiteY6" fmla="*/ 289220 h 3535675"/>
              <a:gd name="connsiteX7" fmla="*/ 3489252 w 3489253"/>
              <a:gd name="connsiteY7" fmla="*/ 2796619 h 3535675"/>
              <a:gd name="connsiteX8" fmla="*/ 3489253 w 3489253"/>
              <a:gd name="connsiteY8" fmla="*/ 2796619 h 3535675"/>
              <a:gd name="connsiteX9" fmla="*/ 3489253 w 3489253"/>
              <a:gd name="connsiteY9" fmla="*/ 3535675 h 3535675"/>
              <a:gd name="connsiteX10" fmla="*/ 3444022 w 3489253"/>
              <a:gd name="connsiteY10" fmla="*/ 3535675 h 3535675"/>
              <a:gd name="connsiteX11" fmla="*/ 3444022 w 3489253"/>
              <a:gd name="connsiteY11" fmla="*/ 2905251 h 3535675"/>
              <a:gd name="connsiteX12" fmla="*/ 3444020 w 3489253"/>
              <a:gd name="connsiteY12" fmla="*/ 2905251 h 3535675"/>
              <a:gd name="connsiteX13" fmla="*/ 3444020 w 3489253"/>
              <a:gd name="connsiteY13" fmla="*/ 289220 h 3535675"/>
              <a:gd name="connsiteX14" fmla="*/ 3200096 w 3489253"/>
              <a:gd name="connsiteY14" fmla="*/ 45222 h 3535675"/>
              <a:gd name="connsiteX15" fmla="*/ 2691085 w 3489253"/>
              <a:gd name="connsiteY15" fmla="*/ 45222 h 3535675"/>
              <a:gd name="connsiteX16" fmla="*/ 2645854 w 3489253"/>
              <a:gd name="connsiteY16" fmla="*/ 45222 h 3535675"/>
              <a:gd name="connsiteX17" fmla="*/ 1373408 w 3489253"/>
              <a:gd name="connsiteY17" fmla="*/ 45222 h 3535675"/>
              <a:gd name="connsiteX18" fmla="*/ 1328177 w 3489253"/>
              <a:gd name="connsiteY18" fmla="*/ 45222 h 3535675"/>
              <a:gd name="connsiteX19" fmla="*/ 148778 w 3489253"/>
              <a:gd name="connsiteY19" fmla="*/ 45222 h 3535675"/>
              <a:gd name="connsiteX20" fmla="*/ 45231 w 3489253"/>
              <a:gd name="connsiteY20" fmla="*/ 148766 h 3535675"/>
              <a:gd name="connsiteX21" fmla="*/ 45231 w 3489253"/>
              <a:gd name="connsiteY21" fmla="*/ 165531 h 3535675"/>
              <a:gd name="connsiteX22" fmla="*/ 0 w 3489253"/>
              <a:gd name="connsiteY22" fmla="*/ 165531 h 3535675"/>
              <a:gd name="connsiteX23" fmla="*/ 0 w 3489253"/>
              <a:gd name="connsiteY23" fmla="*/ 148766 h 3535675"/>
              <a:gd name="connsiteX24" fmla="*/ 148778 w 3489253"/>
              <a:gd name="connsiteY24" fmla="*/ 0 h 35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89253" h="3535675">
                <a:moveTo>
                  <a:pt x="148778" y="0"/>
                </a:moveTo>
                <a:lnTo>
                  <a:pt x="1025613" y="0"/>
                </a:lnTo>
                <a:lnTo>
                  <a:pt x="1070845" y="0"/>
                </a:lnTo>
                <a:lnTo>
                  <a:pt x="2343291" y="0"/>
                </a:lnTo>
                <a:lnTo>
                  <a:pt x="2388522" y="0"/>
                </a:lnTo>
                <a:lnTo>
                  <a:pt x="3200096" y="0"/>
                </a:lnTo>
                <a:cubicBezTo>
                  <a:pt x="3359535" y="0"/>
                  <a:pt x="3489252" y="129607"/>
                  <a:pt x="3489252" y="289220"/>
                </a:cubicBezTo>
                <a:lnTo>
                  <a:pt x="3489252" y="2796619"/>
                </a:lnTo>
                <a:lnTo>
                  <a:pt x="3489253" y="2796619"/>
                </a:lnTo>
                <a:lnTo>
                  <a:pt x="3489253" y="3535675"/>
                </a:lnTo>
                <a:lnTo>
                  <a:pt x="3444022" y="3535675"/>
                </a:lnTo>
                <a:lnTo>
                  <a:pt x="3444022" y="2905251"/>
                </a:lnTo>
                <a:lnTo>
                  <a:pt x="3444020" y="2905251"/>
                </a:lnTo>
                <a:lnTo>
                  <a:pt x="3444020" y="289220"/>
                </a:lnTo>
                <a:cubicBezTo>
                  <a:pt x="3444020" y="154823"/>
                  <a:pt x="3334658" y="45222"/>
                  <a:pt x="3200096" y="45222"/>
                </a:cubicBezTo>
                <a:lnTo>
                  <a:pt x="2691085" y="45222"/>
                </a:lnTo>
                <a:lnTo>
                  <a:pt x="2645854" y="45222"/>
                </a:lnTo>
                <a:lnTo>
                  <a:pt x="1373408" y="45222"/>
                </a:lnTo>
                <a:lnTo>
                  <a:pt x="1328177" y="45222"/>
                </a:lnTo>
                <a:lnTo>
                  <a:pt x="148778" y="45222"/>
                </a:lnTo>
                <a:cubicBezTo>
                  <a:pt x="91593" y="45222"/>
                  <a:pt x="45231" y="91570"/>
                  <a:pt x="45231" y="148766"/>
                </a:cubicBezTo>
                <a:lnTo>
                  <a:pt x="45231" y="165531"/>
                </a:lnTo>
                <a:lnTo>
                  <a:pt x="0" y="165531"/>
                </a:lnTo>
                <a:lnTo>
                  <a:pt x="0" y="148766"/>
                </a:lnTo>
                <a:cubicBezTo>
                  <a:pt x="0" y="66775"/>
                  <a:pt x="66716" y="0"/>
                  <a:pt x="148778" y="0"/>
                </a:cubicBezTo>
                <a:close/>
              </a:path>
            </a:pathLst>
          </a:custGeom>
          <a:solidFill>
            <a:srgbClr val="FFCC4C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3" name="Freeform: Shape 53">
            <a:extLst>
              <a:ext uri="{FF2B5EF4-FFF2-40B4-BE49-F238E27FC236}">
                <a16:creationId xmlns:a16="http://schemas.microsoft.com/office/drawing/2014/main" id="{DC5BBAF6-466C-4C04-B85D-F08885821FA0}"/>
              </a:ext>
            </a:extLst>
          </p:cNvPr>
          <p:cNvSpPr/>
          <p:nvPr/>
        </p:nvSpPr>
        <p:spPr>
          <a:xfrm>
            <a:off x="5804477" y="2935181"/>
            <a:ext cx="4463422" cy="4288581"/>
          </a:xfrm>
          <a:custGeom>
            <a:avLst/>
            <a:gdLst>
              <a:gd name="connsiteX0" fmla="*/ 289190 w 3501401"/>
              <a:gd name="connsiteY0" fmla="*/ 0 h 3922674"/>
              <a:gd name="connsiteX1" fmla="*/ 2491344 w 3501401"/>
              <a:gd name="connsiteY1" fmla="*/ 0 h 3922674"/>
              <a:gd name="connsiteX2" fmla="*/ 2536408 w 3501401"/>
              <a:gd name="connsiteY2" fmla="*/ 0 h 3922674"/>
              <a:gd name="connsiteX3" fmla="*/ 3353402 w 3501401"/>
              <a:gd name="connsiteY3" fmla="*/ 0 h 3922674"/>
              <a:gd name="connsiteX4" fmla="*/ 3501401 w 3501401"/>
              <a:gd name="connsiteY4" fmla="*/ 148771 h 3922674"/>
              <a:gd name="connsiteX5" fmla="*/ 3455851 w 3501401"/>
              <a:gd name="connsiteY5" fmla="*/ 148771 h 3922674"/>
              <a:gd name="connsiteX6" fmla="*/ 3353402 w 3501401"/>
              <a:gd name="connsiteY6" fmla="*/ 45251 h 3922674"/>
              <a:gd name="connsiteX7" fmla="*/ 2184647 w 3501401"/>
              <a:gd name="connsiteY7" fmla="*/ 45251 h 3922674"/>
              <a:gd name="connsiteX8" fmla="*/ 2139421 w 3501401"/>
              <a:gd name="connsiteY8" fmla="*/ 45251 h 3922674"/>
              <a:gd name="connsiteX9" fmla="*/ 856384 w 3501401"/>
              <a:gd name="connsiteY9" fmla="*/ 45251 h 3922674"/>
              <a:gd name="connsiteX10" fmla="*/ 811158 w 3501401"/>
              <a:gd name="connsiteY10" fmla="*/ 45251 h 3922674"/>
              <a:gd name="connsiteX11" fmla="*/ 289190 w 3501401"/>
              <a:gd name="connsiteY11" fmla="*/ 45251 h 3922674"/>
              <a:gd name="connsiteX12" fmla="*/ 45227 w 3501401"/>
              <a:gd name="connsiteY12" fmla="*/ 289285 h 3922674"/>
              <a:gd name="connsiteX13" fmla="*/ 45227 w 3501401"/>
              <a:gd name="connsiteY13" fmla="*/ 3183618 h 3922674"/>
              <a:gd name="connsiteX14" fmla="*/ 45227 w 3501401"/>
              <a:gd name="connsiteY14" fmla="*/ 3183618 h 3922674"/>
              <a:gd name="connsiteX15" fmla="*/ 45227 w 3501401"/>
              <a:gd name="connsiteY15" fmla="*/ 3922674 h 3922674"/>
              <a:gd name="connsiteX16" fmla="*/ 0 w 3501401"/>
              <a:gd name="connsiteY16" fmla="*/ 3922674 h 3922674"/>
              <a:gd name="connsiteX17" fmla="*/ 0 w 3501401"/>
              <a:gd name="connsiteY17" fmla="*/ 3292250 h 3922674"/>
              <a:gd name="connsiteX18" fmla="*/ 0 w 3501401"/>
              <a:gd name="connsiteY18" fmla="*/ 3183618 h 3922674"/>
              <a:gd name="connsiteX19" fmla="*/ 0 w 3501401"/>
              <a:gd name="connsiteY19" fmla="*/ 289285 h 3922674"/>
              <a:gd name="connsiteX20" fmla="*/ 289190 w 3501401"/>
              <a:gd name="connsiteY20" fmla="*/ 0 h 392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01401" h="3922674">
                <a:moveTo>
                  <a:pt x="289190" y="0"/>
                </a:moveTo>
                <a:lnTo>
                  <a:pt x="2491344" y="0"/>
                </a:lnTo>
                <a:lnTo>
                  <a:pt x="2536408" y="0"/>
                </a:lnTo>
                <a:lnTo>
                  <a:pt x="3353402" y="0"/>
                </a:lnTo>
                <a:cubicBezTo>
                  <a:pt x="3430563" y="0"/>
                  <a:pt x="3493782" y="72084"/>
                  <a:pt x="3501401" y="148771"/>
                </a:cubicBezTo>
                <a:lnTo>
                  <a:pt x="3455851" y="148771"/>
                </a:lnTo>
                <a:cubicBezTo>
                  <a:pt x="3448556" y="96376"/>
                  <a:pt x="3405437" y="45251"/>
                  <a:pt x="3353402" y="45251"/>
                </a:cubicBezTo>
                <a:lnTo>
                  <a:pt x="2184647" y="45251"/>
                </a:lnTo>
                <a:lnTo>
                  <a:pt x="2139421" y="45251"/>
                </a:lnTo>
                <a:lnTo>
                  <a:pt x="856384" y="45251"/>
                </a:lnTo>
                <a:lnTo>
                  <a:pt x="811158" y="45251"/>
                </a:lnTo>
                <a:lnTo>
                  <a:pt x="289190" y="45251"/>
                </a:lnTo>
                <a:cubicBezTo>
                  <a:pt x="154808" y="45251"/>
                  <a:pt x="45227" y="154645"/>
                  <a:pt x="45227" y="289285"/>
                </a:cubicBezTo>
                <a:lnTo>
                  <a:pt x="45227" y="3183618"/>
                </a:lnTo>
                <a:lnTo>
                  <a:pt x="45227" y="3183618"/>
                </a:lnTo>
                <a:lnTo>
                  <a:pt x="45227" y="3922674"/>
                </a:lnTo>
                <a:lnTo>
                  <a:pt x="0" y="3922674"/>
                </a:lnTo>
                <a:lnTo>
                  <a:pt x="0" y="3292250"/>
                </a:lnTo>
                <a:lnTo>
                  <a:pt x="0" y="3183618"/>
                </a:lnTo>
                <a:lnTo>
                  <a:pt x="0" y="289285"/>
                </a:lnTo>
                <a:cubicBezTo>
                  <a:pt x="0" y="129718"/>
                  <a:pt x="129682" y="0"/>
                  <a:pt x="289190" y="0"/>
                </a:cubicBez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9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9051476" y="1931207"/>
            <a:ext cx="1352211" cy="909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5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კვებითი</a:t>
            </a:r>
            <a:r>
              <a:rPr kumimoji="0" lang="ka-GE" sz="1500" b="1" i="0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 ღირებულება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0" name="Shape">
            <a:extLst>
              <a:ext uri="{FF2B5EF4-FFF2-40B4-BE49-F238E27FC236}">
                <a16:creationId xmlns:a16="http://schemas.microsoft.com/office/drawing/2014/main" id="{5E1E0891-25DD-45A9-9DE4-73D12464C4F6}"/>
              </a:ext>
            </a:extLst>
          </p:cNvPr>
          <p:cNvSpPr/>
          <p:nvPr/>
        </p:nvSpPr>
        <p:spPr>
          <a:xfrm>
            <a:off x="5939264" y="2304984"/>
            <a:ext cx="1513084" cy="538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8889"/>
                </a:lnTo>
                <a:cubicBezTo>
                  <a:pt x="21600" y="3981"/>
                  <a:pt x="19792" y="0"/>
                  <a:pt x="17564" y="0"/>
                </a:cubicBezTo>
                <a:lnTo>
                  <a:pt x="0" y="0"/>
                </a:lnTo>
                <a:lnTo>
                  <a:pt x="0" y="12711"/>
                </a:lnTo>
                <a:cubicBezTo>
                  <a:pt x="0" y="17619"/>
                  <a:pt x="1808" y="21600"/>
                  <a:pt x="4036" y="21600"/>
                </a:cubicBezTo>
                <a:lnTo>
                  <a:pt x="10388" y="21600"/>
                </a:lnTo>
                <a:lnTo>
                  <a:pt x="11212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  <a:effectLst>
            <a:innerShdw dist="50800" dir="2700000">
              <a:prstClr val="black">
                <a:alpha val="30000"/>
              </a:prstClr>
            </a:innerShdw>
          </a:effectLst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500"/>
              </a:lnSpc>
            </a:pPr>
            <a:r>
              <a:rPr lang="ka-GE" sz="1600" b="1" dirty="0">
                <a:solidFill>
                  <a:schemeClr val="bg1"/>
                </a:solidFill>
              </a:rPr>
              <a:t>მენიუს შემადგენლობა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17725" y="1086097"/>
            <a:ext cx="7403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E84C08"/>
                </a:solidFill>
              </a:rPr>
              <a:t>სამიზნე კატეგორიებისთვის კვების კონკრეტული რეჟიმის და მენიუს დადგენა შემდეგი კრიტერიუმების მიხედვით:</a:t>
            </a:r>
          </a:p>
        </p:txBody>
      </p:sp>
    </p:spTree>
    <p:extLst>
      <p:ext uri="{BB962C8B-B14F-4D97-AF65-F5344CB8AC3E}">
        <p14:creationId xmlns:p14="http://schemas.microsoft.com/office/powerpoint/2010/main" val="29979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CA22ACC-CC96-4BA4-A920-D098F8F6802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498380" cy="6858000"/>
          </a:xfrm>
          <a:custGeom>
            <a:avLst/>
            <a:gdLst>
              <a:gd name="T0" fmla="*/ 2239 w 4176"/>
              <a:gd name="T1" fmla="*/ 0 h 2948"/>
              <a:gd name="T2" fmla="*/ 2369 w 4176"/>
              <a:gd name="T3" fmla="*/ 476 h 2948"/>
              <a:gd name="T4" fmla="*/ 3174 w 4176"/>
              <a:gd name="T5" fmla="*/ 1309 h 2948"/>
              <a:gd name="T6" fmla="*/ 3595 w 4176"/>
              <a:gd name="T7" fmla="*/ 2270 h 2948"/>
              <a:gd name="T8" fmla="*/ 4148 w 4176"/>
              <a:gd name="T9" fmla="*/ 2948 h 2948"/>
              <a:gd name="T10" fmla="*/ 0 w 4176"/>
              <a:gd name="T11" fmla="*/ 2948 h 2948"/>
              <a:gd name="T12" fmla="*/ 0 w 4176"/>
              <a:gd name="T13" fmla="*/ 0 h 2948"/>
              <a:gd name="T14" fmla="*/ 2239 w 4176"/>
              <a:gd name="T15" fmla="*/ 0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76" h="2948">
                <a:moveTo>
                  <a:pt x="2239" y="0"/>
                </a:moveTo>
                <a:cubicBezTo>
                  <a:pt x="2239" y="0"/>
                  <a:pt x="2248" y="320"/>
                  <a:pt x="2369" y="476"/>
                </a:cubicBezTo>
                <a:cubicBezTo>
                  <a:pt x="2499" y="643"/>
                  <a:pt x="3158" y="846"/>
                  <a:pt x="3174" y="1309"/>
                </a:cubicBezTo>
                <a:cubicBezTo>
                  <a:pt x="3189" y="1694"/>
                  <a:pt x="3013" y="1982"/>
                  <a:pt x="3595" y="2270"/>
                </a:cubicBezTo>
                <a:cubicBezTo>
                  <a:pt x="4176" y="2558"/>
                  <a:pt x="4148" y="2948"/>
                  <a:pt x="4148" y="2948"/>
                </a:cubicBezTo>
                <a:cubicBezTo>
                  <a:pt x="0" y="2948"/>
                  <a:pt x="0" y="2948"/>
                  <a:pt x="0" y="2948"/>
                </a:cubicBezTo>
                <a:cubicBezTo>
                  <a:pt x="0" y="0"/>
                  <a:pt x="0" y="0"/>
                  <a:pt x="0" y="0"/>
                </a:cubicBezTo>
                <a:lnTo>
                  <a:pt x="223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 lim="800000"/>
            <a:headEnd/>
            <a:tailEnd/>
          </a:ln>
          <a:effectLst>
            <a:outerShdw blurRad="25400" dist="762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240" y="15260"/>
            <a:ext cx="43371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dirty="0">
                <a:solidFill>
                  <a:srgbClr val="A1C448"/>
                </a:solidFill>
              </a:rPr>
              <a:t>სახელმწიფოს როლი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55803" y="0"/>
            <a:ext cx="5039956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100" dirty="0" smtClean="0">
                <a:solidFill>
                  <a:srgbClr val="A1C448"/>
                </a:solidFill>
              </a:rPr>
              <a:t>კერძო სექტორის </a:t>
            </a:r>
            <a:r>
              <a:rPr lang="ka-GE" sz="3100" dirty="0">
                <a:solidFill>
                  <a:srgbClr val="A1C448"/>
                </a:solidFill>
              </a:rPr>
              <a:t>როლი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12" name="Google Shape;1153;p51"/>
          <p:cNvCxnSpPr/>
          <p:nvPr/>
        </p:nvCxnSpPr>
        <p:spPr>
          <a:xfrm>
            <a:off x="0" y="388361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153;p51"/>
          <p:cNvCxnSpPr/>
          <p:nvPr/>
        </p:nvCxnSpPr>
        <p:spPr>
          <a:xfrm>
            <a:off x="11795758" y="391240"/>
            <a:ext cx="39624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16367" y="1360285"/>
            <a:ext cx="47584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კვების სტანდარტების შემუშავება და დანერგვა.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საკვების ხელმისაწვდომობის ხელშეწყობა.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ერთიანი კონსოლიდირებული ტენდერის გზით სახელმწიფოს მიერ დაწესებულებების ხელშეწყობა, საკვების უფრო ხარჯეფექტურად შესყიდვის მიზნით.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lfaen" panose="010A0502050306030303" pitchFamily="18" charset="0"/>
              </a:rPr>
              <a:t> სტანდარტულ კვების  რეჟიმში ეროვნული წარმოების პროდუქციის სავალდებულო არსებობით ადგილობრივი ბიზნესის, მეურნეობის და მთლიანად ეკონომიკის გაძლიერება.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8699" y="2349961"/>
            <a:ext cx="39854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მაგ: კომერციულად მიმზიდველი პროგრამების ფარგლებში მოხდეს სოციალურად დაუცველი ბავშვებისთვის კვების კომპონენტის ინტეგრირება- კომპანიის მიერ გაკეთებული შეთავაზება ბავშვთა კვების კომპონენტის ეფექტურად განხორციელების თაობაზე შესაძლოა იყოს ერთ-ერთი სატენდერო პირობა.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</a:p>
          <a:p>
            <a:pPr marL="285750" marR="0" lvl="0" indent="-2857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სახელმწიფოს დადგენილი მოთხოვნების დაკმაყოფილება და კვების ახალი სტანდარტების წარმატებით დანერგვაში მონაწილეობა.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8408" y="840883"/>
            <a:ext cx="4274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მასშტაბური კომერციული პროექტის მეშვეობით სოციალური პასუხისმგებლობის აღება 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სასწავლო </a:t>
            </a:r>
            <a:r>
              <a:rPr kumimoji="0" lang="ka-GE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დაწესებულებების კვებით უზრუნველყოფაზე</a:t>
            </a:r>
            <a:r>
              <a:rPr kumimoji="0" lang="ka-GE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69" y="3939167"/>
            <a:ext cx="2918833" cy="2918833"/>
          </a:xfrm>
          <a:prstGeom prst="rect">
            <a:avLst/>
          </a:prstGeom>
        </p:spPr>
      </p:pic>
      <p:sp>
        <p:nvSpPr>
          <p:cNvPr id="35" name="Google Shape;246;p30"/>
          <p:cNvSpPr/>
          <p:nvPr/>
        </p:nvSpPr>
        <p:spPr>
          <a:xfrm>
            <a:off x="533399" y="1133475"/>
            <a:ext cx="4841433" cy="5059507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6;p30"/>
          <p:cNvSpPr/>
          <p:nvPr/>
        </p:nvSpPr>
        <p:spPr>
          <a:xfrm>
            <a:off x="7502998" y="782480"/>
            <a:ext cx="4572569" cy="5410502"/>
          </a:xfrm>
          <a:prstGeom prst="rect">
            <a:avLst/>
          </a:prstGeom>
          <a:noFill/>
          <a:ln w="19050" cap="flat" cmpd="sng">
            <a:solidFill>
              <a:srgbClr val="A1C4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42979">
            <a:off x="121363" y="4644896"/>
            <a:ext cx="2015058" cy="258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023" y="674666"/>
            <a:ext cx="1374378" cy="126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4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34">
            <a:extLst>
              <a:ext uri="{FF2B5EF4-FFF2-40B4-BE49-F238E27FC236}">
                <a16:creationId xmlns:a16="http://schemas.microsoft.com/office/drawing/2014/main" id="{3A7D8F1C-95AE-44DD-87AF-293005AFA478}"/>
              </a:ext>
            </a:extLst>
          </p:cNvPr>
          <p:cNvSpPr/>
          <p:nvPr/>
        </p:nvSpPr>
        <p:spPr>
          <a:xfrm>
            <a:off x="9545502" y="3058807"/>
            <a:ext cx="1860106" cy="930680"/>
          </a:xfrm>
          <a:custGeom>
            <a:avLst/>
            <a:gdLst>
              <a:gd name="connsiteX0" fmla="*/ 1197622 w 1197621"/>
              <a:gd name="connsiteY0" fmla="*/ 299607 h 599213"/>
              <a:gd name="connsiteX1" fmla="*/ 598811 w 1197621"/>
              <a:gd name="connsiteY1" fmla="*/ 0 h 599213"/>
              <a:gd name="connsiteX2" fmla="*/ 0 w 1197621"/>
              <a:gd name="connsiteY2" fmla="*/ 299607 h 599213"/>
              <a:gd name="connsiteX3" fmla="*/ 598811 w 1197621"/>
              <a:gd name="connsiteY3" fmla="*/ 599214 h 599213"/>
              <a:gd name="connsiteX4" fmla="*/ 1197622 w 1197621"/>
              <a:gd name="connsiteY4" fmla="*/ 299607 h 5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7621" h="599213">
                <a:moveTo>
                  <a:pt x="1197622" y="299607"/>
                </a:moveTo>
                <a:cubicBezTo>
                  <a:pt x="1197622" y="134138"/>
                  <a:pt x="929526" y="0"/>
                  <a:pt x="598811" y="0"/>
                </a:cubicBezTo>
                <a:cubicBezTo>
                  <a:pt x="268096" y="0"/>
                  <a:pt x="0" y="134138"/>
                  <a:pt x="0" y="299607"/>
                </a:cubicBezTo>
                <a:cubicBezTo>
                  <a:pt x="0" y="465076"/>
                  <a:pt x="268096" y="599214"/>
                  <a:pt x="598811" y="599214"/>
                </a:cubicBezTo>
                <a:cubicBezTo>
                  <a:pt x="929526" y="599214"/>
                  <a:pt x="1197622" y="465076"/>
                  <a:pt x="1197622" y="299607"/>
                </a:cubicBezTo>
                <a:close/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7127981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კომერციული და ლოჯისტიკური ნაწილი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>
            <a:stCxn id="5" idx="3"/>
          </p:cNvCxnSpPr>
          <p:nvPr/>
        </p:nvCxnSpPr>
        <p:spPr>
          <a:xfrm>
            <a:off x="7963269" y="375366"/>
            <a:ext cx="4228731" cy="15259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577443" y="946014"/>
            <a:ext cx="862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254379"/>
                </a:solidFill>
              </a:rPr>
              <a:t>კომერციული პროექტის შექმნა, რომელიც მოიცავს:</a:t>
            </a:r>
            <a:endParaRPr lang="en-US" b="1" dirty="0">
              <a:solidFill>
                <a:srgbClr val="25437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3961" y="1687031"/>
            <a:ext cx="2542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სასაწყობო და სამაცივრო ნაგებობებს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4583" y="1686021"/>
            <a:ext cx="2515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საწარმოო სიმძლავრეებს საკვების და შესაფუთი მასალების მოსამზადებლად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7384" y="4408229"/>
            <a:ext cx="28598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 ჰაბს მზა პროდუქციის განაწილებისა და დისტრიბუციისთვის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0709" y="1686021"/>
            <a:ext cx="2500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ნარჩენების გადამუშავების ლოჯისტიკას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8807" y="4408229"/>
            <a:ext cx="3136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პროფესიულ მომზადება-გადამზადების კურსებს საწარმოში დასაქმებულთათვის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292" y="1720203"/>
            <a:ext cx="2470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ლოჯისტიკური ჰაბის შექმნა და მართვა</a:t>
            </a:r>
            <a:endParaRPr lang="en-US" sz="1500" dirty="0">
              <a:solidFill>
                <a:srgbClr val="254379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AD4CE36-A5D6-46B7-A1E5-2C51190845AE}"/>
              </a:ext>
            </a:extLst>
          </p:cNvPr>
          <p:cNvGrpSpPr/>
          <p:nvPr/>
        </p:nvGrpSpPr>
        <p:grpSpPr>
          <a:xfrm>
            <a:off x="1005647" y="3050387"/>
            <a:ext cx="8976649" cy="930681"/>
            <a:chOff x="2015080" y="2947916"/>
            <a:chExt cx="8161841" cy="846202"/>
          </a:xfrm>
        </p:grpSpPr>
        <p:sp>
          <p:nvSpPr>
            <p:cNvPr id="75" name="Freeform: Shape 32">
              <a:extLst>
                <a:ext uri="{FF2B5EF4-FFF2-40B4-BE49-F238E27FC236}">
                  <a16:creationId xmlns:a16="http://schemas.microsoft.com/office/drawing/2014/main" id="{16CFC199-6177-45FE-AC79-F9532C8E3074}"/>
                </a:ext>
              </a:extLst>
            </p:cNvPr>
            <p:cNvSpPr/>
            <p:nvPr/>
          </p:nvSpPr>
          <p:spPr>
            <a:xfrm>
              <a:off x="2015080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6" name="Freeform: Shape 33">
              <a:extLst>
                <a:ext uri="{FF2B5EF4-FFF2-40B4-BE49-F238E27FC236}">
                  <a16:creationId xmlns:a16="http://schemas.microsoft.com/office/drawing/2014/main" id="{6B35DCEB-8FF2-481C-9A34-D1B52AFC9E89}"/>
                </a:ext>
              </a:extLst>
            </p:cNvPr>
            <p:cNvSpPr/>
            <p:nvPr/>
          </p:nvSpPr>
          <p:spPr>
            <a:xfrm>
              <a:off x="4603309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54BAE8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7" name="Freeform: Shape 34">
              <a:extLst>
                <a:ext uri="{FF2B5EF4-FFF2-40B4-BE49-F238E27FC236}">
                  <a16:creationId xmlns:a16="http://schemas.microsoft.com/office/drawing/2014/main" id="{3A7D8F1C-95AE-44DD-87AF-293005AFA478}"/>
                </a:ext>
              </a:extLst>
            </p:cNvPr>
            <p:cNvSpPr/>
            <p:nvPr/>
          </p:nvSpPr>
          <p:spPr>
            <a:xfrm>
              <a:off x="7191538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0 h 599213"/>
                <a:gd name="connsiteX2" fmla="*/ 0 w 1197621"/>
                <a:gd name="connsiteY2" fmla="*/ 299607 h 599213"/>
                <a:gd name="connsiteX3" fmla="*/ 598811 w 1197621"/>
                <a:gd name="connsiteY3" fmla="*/ 599214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134138"/>
                    <a:pt x="929526" y="0"/>
                    <a:pt x="598811" y="0"/>
                  </a:cubicBezTo>
                  <a:cubicBezTo>
                    <a:pt x="268096" y="0"/>
                    <a:pt x="0" y="134138"/>
                    <a:pt x="0" y="299607"/>
                  </a:cubicBezTo>
                  <a:cubicBezTo>
                    <a:pt x="0" y="465076"/>
                    <a:pt x="268096" y="599214"/>
                    <a:pt x="598811" y="599214"/>
                  </a:cubicBezTo>
                  <a:cubicBezTo>
                    <a:pt x="929526" y="599214"/>
                    <a:pt x="1197622" y="465076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Freeform: Shape 35">
              <a:extLst>
                <a:ext uri="{FF2B5EF4-FFF2-40B4-BE49-F238E27FC236}">
                  <a16:creationId xmlns:a16="http://schemas.microsoft.com/office/drawing/2014/main" id="{BC823255-9B37-4081-8C40-424C2AFA9389}"/>
                </a:ext>
              </a:extLst>
            </p:cNvPr>
            <p:cNvSpPr/>
            <p:nvPr/>
          </p:nvSpPr>
          <p:spPr>
            <a:xfrm>
              <a:off x="3309194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EF6411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9" name="Freeform: Shape 36">
              <a:extLst>
                <a:ext uri="{FF2B5EF4-FFF2-40B4-BE49-F238E27FC236}">
                  <a16:creationId xmlns:a16="http://schemas.microsoft.com/office/drawing/2014/main" id="{BB4E1426-7923-4A9A-A74F-733488B57004}"/>
                </a:ext>
              </a:extLst>
            </p:cNvPr>
            <p:cNvSpPr/>
            <p:nvPr/>
          </p:nvSpPr>
          <p:spPr>
            <a:xfrm>
              <a:off x="2015097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8A7CA6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0" name="Freeform: Shape 37">
              <a:extLst>
                <a:ext uri="{FF2B5EF4-FFF2-40B4-BE49-F238E27FC236}">
                  <a16:creationId xmlns:a16="http://schemas.microsoft.com/office/drawing/2014/main" id="{2EA1F1BC-EA50-4EBE-B99D-967D4AC3A93F}"/>
                </a:ext>
              </a:extLst>
            </p:cNvPr>
            <p:cNvSpPr/>
            <p:nvPr/>
          </p:nvSpPr>
          <p:spPr>
            <a:xfrm>
              <a:off x="5897423" y="2947917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F9CF5C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1" name="Freeform: Shape 38">
              <a:extLst>
                <a:ext uri="{FF2B5EF4-FFF2-40B4-BE49-F238E27FC236}">
                  <a16:creationId xmlns:a16="http://schemas.microsoft.com/office/drawing/2014/main" id="{3CD911B1-2379-4D2A-9037-D6EDA020D557}"/>
                </a:ext>
              </a:extLst>
            </p:cNvPr>
            <p:cNvSpPr/>
            <p:nvPr/>
          </p:nvSpPr>
          <p:spPr>
            <a:xfrm>
              <a:off x="4603326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4CC1EF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2" name="Freeform: Shape 39">
              <a:extLst>
                <a:ext uri="{FF2B5EF4-FFF2-40B4-BE49-F238E27FC236}">
                  <a16:creationId xmlns:a16="http://schemas.microsoft.com/office/drawing/2014/main" id="{07917DC0-DC8D-42A1-9689-2D3EFCFD3C66}"/>
                </a:ext>
              </a:extLst>
            </p:cNvPr>
            <p:cNvSpPr/>
            <p:nvPr/>
          </p:nvSpPr>
          <p:spPr>
            <a:xfrm>
              <a:off x="8485656" y="2947916"/>
              <a:ext cx="1691265" cy="846201"/>
            </a:xfrm>
            <a:custGeom>
              <a:avLst/>
              <a:gdLst>
                <a:gd name="connsiteX0" fmla="*/ 1197622 w 1197621"/>
                <a:gd name="connsiteY0" fmla="*/ 299607 h 599213"/>
                <a:gd name="connsiteX1" fmla="*/ 598811 w 1197621"/>
                <a:gd name="connsiteY1" fmla="*/ 599214 h 599213"/>
                <a:gd name="connsiteX2" fmla="*/ 0 w 1197621"/>
                <a:gd name="connsiteY2" fmla="*/ 299607 h 599213"/>
                <a:gd name="connsiteX3" fmla="*/ 598811 w 1197621"/>
                <a:gd name="connsiteY3" fmla="*/ 0 h 599213"/>
                <a:gd name="connsiteX4" fmla="*/ 1197622 w 1197621"/>
                <a:gd name="connsiteY4" fmla="*/ 299607 h 59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621" h="599213">
                  <a:moveTo>
                    <a:pt x="1197622" y="299607"/>
                  </a:moveTo>
                  <a:cubicBezTo>
                    <a:pt x="1197622" y="465076"/>
                    <a:pt x="929526" y="599214"/>
                    <a:pt x="598811" y="599214"/>
                  </a:cubicBezTo>
                  <a:cubicBezTo>
                    <a:pt x="268096" y="599214"/>
                    <a:pt x="0" y="465076"/>
                    <a:pt x="0" y="299607"/>
                  </a:cubicBezTo>
                  <a:cubicBezTo>
                    <a:pt x="0" y="134138"/>
                    <a:pt x="268096" y="0"/>
                    <a:pt x="598811" y="0"/>
                  </a:cubicBezTo>
                  <a:cubicBezTo>
                    <a:pt x="929526" y="0"/>
                    <a:pt x="1197622" y="134138"/>
                    <a:pt x="1197622" y="299607"/>
                  </a:cubicBezTo>
                  <a:close/>
                </a:path>
              </a:pathLst>
            </a:custGeom>
            <a:noFill/>
            <a:ln w="301625" cap="flat">
              <a:solidFill>
                <a:srgbClr val="B9E25A"/>
              </a:solidFill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3" name="Freeform: Shape 40">
              <a:extLst>
                <a:ext uri="{FF2B5EF4-FFF2-40B4-BE49-F238E27FC236}">
                  <a16:creationId xmlns:a16="http://schemas.microsoft.com/office/drawing/2014/main" id="{EF715372-774C-4641-9F06-3F1BBEAFEA19}"/>
                </a:ext>
              </a:extLst>
            </p:cNvPr>
            <p:cNvSpPr/>
            <p:nvPr/>
          </p:nvSpPr>
          <p:spPr>
            <a:xfrm>
              <a:off x="7191555" y="3371015"/>
              <a:ext cx="1691231" cy="423103"/>
            </a:xfrm>
            <a:custGeom>
              <a:avLst/>
              <a:gdLst>
                <a:gd name="connsiteX0" fmla="*/ 0 w 1197597"/>
                <a:gd name="connsiteY0" fmla="*/ 0 h 299608"/>
                <a:gd name="connsiteX1" fmla="*/ 598799 w 1197597"/>
                <a:gd name="connsiteY1" fmla="*/ 299609 h 299608"/>
                <a:gd name="connsiteX2" fmla="*/ 1197597 w 1197597"/>
                <a:gd name="connsiteY2" fmla="*/ 0 h 2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7597" h="299608">
                  <a:moveTo>
                    <a:pt x="0" y="0"/>
                  </a:moveTo>
                  <a:cubicBezTo>
                    <a:pt x="0" y="165383"/>
                    <a:pt x="268262" y="299609"/>
                    <a:pt x="598799" y="299609"/>
                  </a:cubicBezTo>
                  <a:cubicBezTo>
                    <a:pt x="929335" y="299609"/>
                    <a:pt x="1197597" y="165383"/>
                    <a:pt x="1197597" y="0"/>
                  </a:cubicBezTo>
                </a:path>
              </a:pathLst>
            </a:custGeom>
            <a:noFill/>
            <a:ln w="301625" cap="flat">
              <a:solidFill>
                <a:srgbClr val="CC3535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8521773-EAC0-4F34-8F33-232B86B88F6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935700" y="2274201"/>
            <a:ext cx="0" cy="73499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98EF0F4-F18B-4647-A6CE-1379B7525E5E}"/>
              </a:ext>
            </a:extLst>
          </p:cNvPr>
          <p:cNvCxnSpPr>
            <a:cxnSpLocks/>
          </p:cNvCxnSpPr>
          <p:nvPr/>
        </p:nvCxnSpPr>
        <p:spPr>
          <a:xfrm>
            <a:off x="4806561" y="2681977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7634446" y="2241029"/>
            <a:ext cx="0" cy="75987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9D3F65-65DE-43FF-8695-5E6E409CBFAA}"/>
              </a:ext>
            </a:extLst>
          </p:cNvPr>
          <p:cNvCxnSpPr>
            <a:cxnSpLocks/>
          </p:cNvCxnSpPr>
          <p:nvPr/>
        </p:nvCxnSpPr>
        <p:spPr>
          <a:xfrm rot="10800000">
            <a:off x="9052243" y="3990041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2D0F55E-8927-4566-AD89-94485148DDBC}"/>
              </a:ext>
            </a:extLst>
          </p:cNvPr>
          <p:cNvCxnSpPr>
            <a:cxnSpLocks/>
          </p:cNvCxnSpPr>
          <p:nvPr/>
        </p:nvCxnSpPr>
        <p:spPr>
          <a:xfrm flipV="1">
            <a:off x="6229781" y="3990041"/>
            <a:ext cx="0" cy="107835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EC2CB3-7ABE-45B8-964A-B7281A2746D7}"/>
              </a:ext>
            </a:extLst>
          </p:cNvPr>
          <p:cNvCxnSpPr>
            <a:cxnSpLocks/>
          </p:cNvCxnSpPr>
          <p:nvPr/>
        </p:nvCxnSpPr>
        <p:spPr>
          <a:xfrm rot="10800000">
            <a:off x="3377732" y="3999794"/>
            <a:ext cx="0" cy="31892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3" name="Freeform: Shape 40">
            <a:extLst>
              <a:ext uri="{FF2B5EF4-FFF2-40B4-BE49-F238E27FC236}">
                <a16:creationId xmlns:a16="http://schemas.microsoft.com/office/drawing/2014/main" id="{EF715372-774C-4641-9F06-3F1BBEAFEA19}"/>
              </a:ext>
            </a:extLst>
          </p:cNvPr>
          <p:cNvSpPr/>
          <p:nvPr/>
        </p:nvSpPr>
        <p:spPr>
          <a:xfrm>
            <a:off x="9545522" y="3524144"/>
            <a:ext cx="1860069" cy="465343"/>
          </a:xfrm>
          <a:custGeom>
            <a:avLst/>
            <a:gdLst>
              <a:gd name="connsiteX0" fmla="*/ 0 w 1197597"/>
              <a:gd name="connsiteY0" fmla="*/ 0 h 299608"/>
              <a:gd name="connsiteX1" fmla="*/ 598799 w 1197597"/>
              <a:gd name="connsiteY1" fmla="*/ 299609 h 299608"/>
              <a:gd name="connsiteX2" fmla="*/ 1197597 w 1197597"/>
              <a:gd name="connsiteY2" fmla="*/ 0 h 29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597" h="299608">
                <a:moveTo>
                  <a:pt x="0" y="0"/>
                </a:moveTo>
                <a:cubicBezTo>
                  <a:pt x="0" y="165383"/>
                  <a:pt x="268262" y="299609"/>
                  <a:pt x="598799" y="299609"/>
                </a:cubicBezTo>
                <a:cubicBezTo>
                  <a:pt x="929335" y="299609"/>
                  <a:pt x="1197597" y="165383"/>
                  <a:pt x="1197597" y="0"/>
                </a:cubicBezTo>
              </a:path>
            </a:pathLst>
          </a:custGeom>
          <a:noFill/>
          <a:ln w="301625" cap="flat">
            <a:solidFill>
              <a:srgbClr val="9E3C53"/>
            </a:solidFill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0A92CDA-E048-4E9B-A61C-200A5F7D2512}"/>
              </a:ext>
            </a:extLst>
          </p:cNvPr>
          <p:cNvCxnSpPr>
            <a:cxnSpLocks/>
          </p:cNvCxnSpPr>
          <p:nvPr/>
        </p:nvCxnSpPr>
        <p:spPr>
          <a:xfrm>
            <a:off x="10487691" y="2570303"/>
            <a:ext cx="11198" cy="48588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  <a:tailEnd type="oval" w="med" len="med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4495125" y="5148365"/>
            <a:ext cx="352156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500" dirty="0" smtClean="0">
                <a:solidFill>
                  <a:srgbClr val="254379"/>
                </a:solidFill>
              </a:rPr>
              <a:t>მასშტაბების გავლენას თვითღირებულების შემცირებაზე; დაწესებულებებში კვების ორგანიზებაზე გაწეული დანახარჯების მინიმუმამდე დაყვანას</a:t>
            </a:r>
            <a:endParaRPr lang="en-US" sz="1500" dirty="0">
              <a:solidFill>
                <a:srgbClr val="254379"/>
              </a:solidFill>
            </a:endParaRPr>
          </a:p>
        </p:txBody>
      </p:sp>
      <p:sp>
        <p:nvSpPr>
          <p:cNvPr id="115" name="Google Shape;207;p27"/>
          <p:cNvSpPr/>
          <p:nvPr/>
        </p:nvSpPr>
        <p:spPr>
          <a:xfrm>
            <a:off x="-1248736" y="4217502"/>
            <a:ext cx="2363407" cy="2363407"/>
          </a:xfrm>
          <a:prstGeom prst="ellipse">
            <a:avLst/>
          </a:prstGeom>
          <a:solidFill>
            <a:srgbClr val="A1C448">
              <a:alpha val="3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21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2159" y="4408229"/>
            <a:ext cx="1745847" cy="221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9576">
            <a:off x="11063414" y="-391524"/>
            <a:ext cx="1222388" cy="169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420544" y="3670128"/>
            <a:ext cx="45719" cy="2549562"/>
          </a:xfrm>
          <a:prstGeom prst="rect">
            <a:avLst/>
          </a:prstGeom>
          <a:solidFill>
            <a:srgbClr val="D8A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289" y="1"/>
            <a:ext cx="5934648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3600" dirty="0" smtClean="0">
                <a:solidFill>
                  <a:srgbClr val="A1C448"/>
                </a:solidFill>
              </a:rPr>
              <a:t>ცნობიერების ამაღლება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6" name="Google Shape;1153;p51"/>
          <p:cNvCxnSpPr/>
          <p:nvPr/>
        </p:nvCxnSpPr>
        <p:spPr>
          <a:xfrm>
            <a:off x="6769937" y="390625"/>
            <a:ext cx="5422063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81182" y="1989622"/>
            <a:ext cx="10515600" cy="41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r>
              <a:rPr lang="ka-GE" kern="0" dirty="0" smtClean="0"/>
              <a:t> ჯანსაღი კვების მნიშვნელობაზე ინფორმაციის მიწოდება სამიზნე ჯგუფებში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07039" y="2670360"/>
            <a:ext cx="10515600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r>
              <a:rPr lang="ka-GE" kern="0" dirty="0" smtClean="0"/>
              <a:t>მშობელთა განათლება ბავშვთა და მოზარდთა კვების საკითხებზე</a:t>
            </a:r>
            <a:endParaRPr lang="en-US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8645" y="1228701"/>
            <a:ext cx="10515600" cy="47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r>
              <a:rPr lang="ka-GE" kern="0" dirty="0" smtClean="0"/>
              <a:t>მოზარდებისთვის ჯანსაღი საკვების მომზადების პრაქტიკული გაკვეთილები ცნობილი შეფ-მზარეულების მიერ</a:t>
            </a:r>
            <a:endParaRPr lang="en-US" kern="0" dirty="0"/>
          </a:p>
        </p:txBody>
      </p:sp>
      <p:sp>
        <p:nvSpPr>
          <p:cNvPr id="18" name="Rectangle 17"/>
          <p:cNvSpPr/>
          <p:nvPr/>
        </p:nvSpPr>
        <p:spPr>
          <a:xfrm>
            <a:off x="710009" y="1570614"/>
            <a:ext cx="50979" cy="2842907"/>
          </a:xfrm>
          <a:prstGeom prst="rect">
            <a:avLst/>
          </a:prstGeom>
          <a:solidFill>
            <a:srgbClr val="3A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7498" y="1297469"/>
            <a:ext cx="341914" cy="341914"/>
          </a:xfrm>
          <a:prstGeom prst="ellipse">
            <a:avLst/>
          </a:prstGeom>
          <a:solidFill>
            <a:srgbClr val="3A6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26611" y="2293158"/>
            <a:ext cx="45719" cy="2549562"/>
          </a:xfrm>
          <a:prstGeom prst="rect">
            <a:avLst/>
          </a:prstGeom>
          <a:solidFill>
            <a:srgbClr val="7F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074100" y="2020012"/>
            <a:ext cx="341914" cy="341914"/>
          </a:xfrm>
          <a:prstGeom prst="ellipse">
            <a:avLst/>
          </a:prstGeom>
          <a:solidFill>
            <a:srgbClr val="7F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62263" y="2972884"/>
            <a:ext cx="45719" cy="2549562"/>
          </a:xfrm>
          <a:prstGeom prst="rect">
            <a:avLst/>
          </a:prstGeom>
          <a:solidFill>
            <a:srgbClr val="C1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09752" y="2699738"/>
            <a:ext cx="341914" cy="341914"/>
          </a:xfrm>
          <a:prstGeom prst="ellipse">
            <a:avLst/>
          </a:prstGeom>
          <a:solidFill>
            <a:srgbClr val="C1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118;p16"/>
          <p:cNvPicPr preferRelativeResize="0"/>
          <p:nvPr/>
        </p:nvPicPr>
        <p:blipFill rotWithShape="1">
          <a:blip r:embed="rId2">
            <a:alphaModFix/>
          </a:blip>
          <a:srcRect t="59571" b="2478"/>
          <a:stretch/>
        </p:blipFill>
        <p:spPr>
          <a:xfrm>
            <a:off x="0" y="4413522"/>
            <a:ext cx="12192000" cy="2444478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2690873" y="3353439"/>
            <a:ext cx="10515600" cy="3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xygen Light"/>
              <a:buNone/>
              <a:defRPr sz="1467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None/>
              <a:defRPr sz="1333" b="0" i="0" u="none" strike="noStrike" cap="none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r>
              <a:rPr lang="ka-GE" kern="0" dirty="0" smtClean="0"/>
              <a:t>მობილური აპლიკაცია ჯანსაღი კვების რეცეპტებით</a:t>
            </a:r>
            <a:endParaRPr lang="en-US" kern="0" dirty="0"/>
          </a:p>
        </p:txBody>
      </p:sp>
      <p:sp>
        <p:nvSpPr>
          <p:cNvPr id="27" name="Oval 26"/>
          <p:cNvSpPr/>
          <p:nvPr/>
        </p:nvSpPr>
        <p:spPr>
          <a:xfrm>
            <a:off x="5268033" y="3396982"/>
            <a:ext cx="341914" cy="341914"/>
          </a:xfrm>
          <a:prstGeom prst="ellipse">
            <a:avLst/>
          </a:prstGeom>
          <a:solidFill>
            <a:srgbClr val="D8A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165;p25"/>
          <p:cNvSpPr/>
          <p:nvPr/>
        </p:nvSpPr>
        <p:spPr>
          <a:xfrm>
            <a:off x="10036154" y="3184272"/>
            <a:ext cx="3149802" cy="3656979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253" y="491122"/>
            <a:ext cx="3605575" cy="6366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288" y="1"/>
            <a:ext cx="10521423" cy="75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ka-GE" sz="2400" dirty="0">
                <a:solidFill>
                  <a:srgbClr val="A1C448"/>
                </a:solidFill>
              </a:rPr>
              <a:t>საქართველოდან და საქართველოს მიმართულებით </a:t>
            </a:r>
            <a:endParaRPr lang="ka-GE" sz="2400" dirty="0" smtClean="0">
              <a:solidFill>
                <a:srgbClr val="A1C448"/>
              </a:solidFill>
            </a:endParaRPr>
          </a:p>
          <a:p>
            <a:pPr lvl="0" algn="ctr"/>
            <a:r>
              <a:rPr lang="ka-GE" sz="2400" dirty="0" smtClean="0">
                <a:solidFill>
                  <a:srgbClr val="A1C448"/>
                </a:solidFill>
              </a:rPr>
              <a:t>თვითმფრინავის </a:t>
            </a:r>
            <a:r>
              <a:rPr lang="ka-GE" sz="2400" dirty="0">
                <a:solidFill>
                  <a:srgbClr val="A1C448"/>
                </a:solidFill>
              </a:rPr>
              <a:t>რეისებზე მგზავრების კვება ქართული კერძებით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1C448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cxnSp>
        <p:nvCxnSpPr>
          <p:cNvPr id="7" name="Google Shape;1153;p51"/>
          <p:cNvCxnSpPr/>
          <p:nvPr/>
        </p:nvCxnSpPr>
        <p:spPr>
          <a:xfrm>
            <a:off x="0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73" y="2887870"/>
            <a:ext cx="7723990" cy="3970130"/>
          </a:xfrm>
          <a:prstGeom prst="rect">
            <a:avLst/>
          </a:prstGeom>
        </p:spPr>
      </p:pic>
      <p:cxnSp>
        <p:nvCxnSpPr>
          <p:cNvPr id="9" name="Google Shape;1153;p51"/>
          <p:cNvCxnSpPr/>
          <p:nvPr/>
        </p:nvCxnSpPr>
        <p:spPr>
          <a:xfrm>
            <a:off x="11356711" y="390625"/>
            <a:ext cx="835289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835288" y="1270417"/>
            <a:ext cx="7619352" cy="1702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ტურიზმის ხელშეწყობა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ქართული სამზარეულოს პოპულარიზაცია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a-GE" sz="2400" dirty="0" smtClean="0">
                <a:solidFill>
                  <a:srgbClr val="002060"/>
                </a:solidFill>
              </a:rPr>
              <a:t>ეროვნული კვების ბიზნესის განვითარება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5288" y="4409550"/>
            <a:ext cx="4227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rgbClr val="BE1221"/>
                </a:solidFill>
              </a:rPr>
              <a:t>აუცილებელი პირობა!</a:t>
            </a:r>
            <a:r>
              <a:rPr lang="ka-GE" b="1" dirty="0">
                <a:solidFill>
                  <a:srgbClr val="BE1221"/>
                </a:solidFill>
              </a:rPr>
              <a:t> </a:t>
            </a:r>
            <a:endParaRPr lang="ka-GE" b="1" dirty="0" smtClean="0">
              <a:solidFill>
                <a:srgbClr val="BE1221"/>
              </a:solidFill>
            </a:endParaRPr>
          </a:p>
          <a:p>
            <a:r>
              <a:rPr lang="ka-GE" dirty="0" smtClean="0">
                <a:solidFill>
                  <a:schemeClr val="accent2">
                    <a:lumMod val="75000"/>
                  </a:schemeClr>
                </a:solidFill>
              </a:rPr>
              <a:t>საკვების მწარმოებლების მიერ, ავიამიმოსვლისას კვების საერთაშორისო სტანდარტების დაკმაყოფილება.</a:t>
            </a:r>
          </a:p>
          <a:p>
            <a:r>
              <a:rPr lang="ka-GE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a-GE" dirty="0">
                <a:solidFill>
                  <a:schemeClr val="accent2">
                    <a:lumMod val="75000"/>
                  </a:schemeClr>
                </a:solidFill>
              </a:rPr>
              <a:t>The World Food Safety Guidelines for Airline Catering) </a:t>
            </a:r>
            <a:endParaRPr lang="ka-GE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2" descr="Image result for travel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208" y="781250"/>
            <a:ext cx="2493055" cy="24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534</Words>
  <Application>Microsoft Office PowerPoint</Application>
  <PresentationFormat>Widescreen</PresentationFormat>
  <Paragraphs>106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Abril Fatface</vt:lpstr>
      <vt:lpstr>Arial</vt:lpstr>
      <vt:lpstr>Calibri</vt:lpstr>
      <vt:lpstr>Calibri Light</vt:lpstr>
      <vt:lpstr>Lato Light</vt:lpstr>
      <vt:lpstr>Oxygen</vt:lpstr>
      <vt:lpstr>Oxygen Light</vt:lpstr>
      <vt:lpstr>Poppins</vt:lpstr>
      <vt:lpstr>PT Serif</vt:lpstr>
      <vt:lpstr>Roboto Bold</vt:lpstr>
      <vt:lpstr>Segoe UI Light</vt:lpstr>
      <vt:lpstr>Sylfaen</vt:lpstr>
      <vt:lpstr>Wingdings</vt:lpstr>
      <vt:lpstr>FOOD DAY</vt:lpstr>
      <vt:lpstr>1_FOOD DAY</vt:lpstr>
      <vt:lpstr>ჯანსაღი საკვებით უზრუნველყოფის  ინიციატივა</vt:lpstr>
      <vt:lpstr>საკითხის აქტუალურობა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მადლობა  ყურადღებისთვის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Tamar Gabunia</cp:lastModifiedBy>
  <cp:revision>93</cp:revision>
  <dcterms:created xsi:type="dcterms:W3CDTF">2020-01-08T11:14:53Z</dcterms:created>
  <dcterms:modified xsi:type="dcterms:W3CDTF">2020-01-13T16:05:11Z</dcterms:modified>
</cp:coreProperties>
</file>