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 id="2147483823" r:id="rId2"/>
  </p:sldMasterIdLst>
  <p:notesMasterIdLst>
    <p:notesMasterId r:id="rId24"/>
  </p:notesMasterIdLst>
  <p:sldIdLst>
    <p:sldId id="256" r:id="rId3"/>
    <p:sldId id="279" r:id="rId4"/>
    <p:sldId id="317" r:id="rId5"/>
    <p:sldId id="310" r:id="rId6"/>
    <p:sldId id="282" r:id="rId7"/>
    <p:sldId id="314" r:id="rId8"/>
    <p:sldId id="326" r:id="rId9"/>
    <p:sldId id="322" r:id="rId10"/>
    <p:sldId id="289" r:id="rId11"/>
    <p:sldId id="318" r:id="rId12"/>
    <p:sldId id="320" r:id="rId13"/>
    <p:sldId id="323" r:id="rId14"/>
    <p:sldId id="291" r:id="rId15"/>
    <p:sldId id="305" r:id="rId16"/>
    <p:sldId id="308" r:id="rId17"/>
    <p:sldId id="292" r:id="rId18"/>
    <p:sldId id="301" r:id="rId19"/>
    <p:sldId id="302" r:id="rId20"/>
    <p:sldId id="295" r:id="rId21"/>
    <p:sldId id="324" r:id="rId22"/>
    <p:sldId id="32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6A5288"/>
    <a:srgbClr val="925C96"/>
    <a:srgbClr val="399AB5"/>
    <a:srgbClr val="3898B2"/>
    <a:srgbClr val="9179AF"/>
    <a:srgbClr val="A9C571"/>
    <a:srgbClr val="7F64A0"/>
    <a:srgbClr val="6C548A"/>
    <a:srgbClr val="0F5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93381" autoAdjust="0"/>
  </p:normalViewPr>
  <p:slideViewPr>
    <p:cSldViewPr snapToGrid="0">
      <p:cViewPr varScale="1">
        <p:scale>
          <a:sx n="85" d="100"/>
          <a:sy n="85" d="100"/>
        </p:scale>
        <p:origin x="16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47324725731195E-2"/>
          <c:y val="1.6305195064257486E-2"/>
          <c:w val="0.93402424890177504"/>
          <c:h val="0.85470548132874669"/>
        </c:manualLayout>
      </c:layout>
      <c:barChart>
        <c:barDir val="col"/>
        <c:grouping val="clustered"/>
        <c:varyColors val="0"/>
        <c:ser>
          <c:idx val="0"/>
          <c:order val="0"/>
          <c:tx>
            <c:strRef>
              <c:f>Sheet1!$B$1</c:f>
              <c:strCache>
                <c:ptCount val="1"/>
                <c:pt idx="0">
                  <c:v>სახელმწიფო დანახარჯები მლნ ლარი</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b="1">
                    <a:solidFill>
                      <a:srgbClr val="0B6F6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450</c:v>
                </c:pt>
                <c:pt idx="1">
                  <c:v>548</c:v>
                </c:pt>
                <c:pt idx="2">
                  <c:v>693</c:v>
                </c:pt>
                <c:pt idx="3">
                  <c:v>914</c:v>
                </c:pt>
                <c:pt idx="4">
                  <c:v>1017</c:v>
                </c:pt>
                <c:pt idx="5">
                  <c:v>1092</c:v>
                </c:pt>
              </c:numCache>
            </c:numRef>
          </c:val>
          <c:extLst>
            <c:ext xmlns:c16="http://schemas.microsoft.com/office/drawing/2014/chart" uri="{C3380CC4-5D6E-409C-BE32-E72D297353CC}">
              <c16:uniqueId val="{00000000-DD3F-4D17-B4FE-D9F6FA805868}"/>
            </c:ext>
          </c:extLst>
        </c:ser>
        <c:ser>
          <c:idx val="1"/>
          <c:order val="1"/>
          <c:tx>
            <c:strRef>
              <c:f>Sheet1!$C$1</c:f>
              <c:strCache>
                <c:ptCount val="1"/>
                <c:pt idx="0">
                  <c:v>ჯიბიდან გადახდები მლნ ლარი</c:v>
                </c:pt>
              </c:strCache>
            </c:strRef>
          </c:tx>
          <c:spPr>
            <a:solidFill>
              <a:srgbClr val="FFC000">
                <a:alpha val="67059"/>
              </a:srgbClr>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b="1">
                    <a:solidFill>
                      <a:srgbClr val="0B6F6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1609</c:v>
                </c:pt>
                <c:pt idx="1">
                  <c:v>1557</c:v>
                </c:pt>
                <c:pt idx="2">
                  <c:v>1623</c:v>
                </c:pt>
                <c:pt idx="3">
                  <c:v>1481</c:v>
                </c:pt>
                <c:pt idx="4">
                  <c:v>1591</c:v>
                </c:pt>
                <c:pt idx="5">
                  <c:v>1575</c:v>
                </c:pt>
              </c:numCache>
            </c:numRef>
          </c:val>
          <c:extLst>
            <c:ext xmlns:c16="http://schemas.microsoft.com/office/drawing/2014/chart" uri="{C3380CC4-5D6E-409C-BE32-E72D297353CC}">
              <c16:uniqueId val="{00000003-DD3F-4D17-B4FE-D9F6FA805868}"/>
            </c:ext>
          </c:extLst>
        </c:ser>
        <c:dLbls>
          <c:showLegendKey val="0"/>
          <c:showVal val="1"/>
          <c:showCatName val="0"/>
          <c:showSerName val="0"/>
          <c:showPercent val="0"/>
          <c:showBubbleSize val="0"/>
        </c:dLbls>
        <c:gapWidth val="75"/>
        <c:axId val="42702336"/>
        <c:axId val="43414592"/>
      </c:barChart>
      <c:lineChart>
        <c:grouping val="standard"/>
        <c:varyColors val="0"/>
        <c:ser>
          <c:idx val="2"/>
          <c:order val="2"/>
          <c:tx>
            <c:strRef>
              <c:f>Sheet1!$D$1</c:f>
              <c:strCache>
                <c:ptCount val="1"/>
                <c:pt idx="0">
                  <c:v>Column1</c:v>
                </c:pt>
              </c:strCache>
            </c:strRef>
          </c:tx>
          <c:spPr>
            <a:ln w="28575" cap="rnd">
              <a:solidFill>
                <a:schemeClr val="accent6">
                  <a:lumMod val="75000"/>
                </a:schemeClr>
              </a:solidFill>
              <a:round/>
            </a:ln>
            <a:effectLst/>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numCache>
            </c:numRef>
          </c:val>
          <c:smooth val="0"/>
          <c:extLst>
            <c:ext xmlns:c16="http://schemas.microsoft.com/office/drawing/2014/chart" uri="{C3380CC4-5D6E-409C-BE32-E72D297353CC}">
              <c16:uniqueId val="{00000004-DD3F-4D17-B4FE-D9F6FA805868}"/>
            </c:ext>
          </c:extLst>
        </c:ser>
        <c:dLbls>
          <c:showLegendKey val="0"/>
          <c:showVal val="1"/>
          <c:showCatName val="0"/>
          <c:showSerName val="0"/>
          <c:showPercent val="0"/>
          <c:showBubbleSize val="0"/>
        </c:dLbls>
        <c:marker val="1"/>
        <c:smooth val="0"/>
        <c:axId val="42703872"/>
        <c:axId val="43415168"/>
      </c:lineChart>
      <c:catAx>
        <c:axId val="427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B6F65"/>
                </a:solidFill>
                <a:latin typeface="+mn-lt"/>
                <a:ea typeface="+mn-ea"/>
                <a:cs typeface="+mn-cs"/>
              </a:defRPr>
            </a:pPr>
            <a:endParaRPr lang="en-US"/>
          </a:p>
        </c:txPr>
        <c:crossAx val="43414592"/>
        <c:crosses val="autoZero"/>
        <c:auto val="1"/>
        <c:lblAlgn val="ctr"/>
        <c:lblOffset val="100"/>
        <c:noMultiLvlLbl val="0"/>
      </c:catAx>
      <c:valAx>
        <c:axId val="43414592"/>
        <c:scaling>
          <c:orientation val="minMax"/>
        </c:scaling>
        <c:delete val="1"/>
        <c:axPos val="l"/>
        <c:numFmt formatCode="General" sourceLinked="1"/>
        <c:majorTickMark val="none"/>
        <c:minorTickMark val="none"/>
        <c:tickLblPos val="nextTo"/>
        <c:crossAx val="42702336"/>
        <c:crosses val="autoZero"/>
        <c:crossBetween val="between"/>
      </c:valAx>
      <c:valAx>
        <c:axId val="43415168"/>
        <c:scaling>
          <c:orientation val="minMax"/>
        </c:scaling>
        <c:delete val="1"/>
        <c:axPos val="r"/>
        <c:numFmt formatCode="0%" sourceLinked="1"/>
        <c:majorTickMark val="out"/>
        <c:minorTickMark val="none"/>
        <c:tickLblPos val="nextTo"/>
        <c:crossAx val="42703872"/>
        <c:crosses val="max"/>
        <c:crossBetween val="between"/>
      </c:valAx>
      <c:catAx>
        <c:axId val="42703872"/>
        <c:scaling>
          <c:orientation val="minMax"/>
        </c:scaling>
        <c:delete val="1"/>
        <c:axPos val="b"/>
        <c:numFmt formatCode="General" sourceLinked="1"/>
        <c:majorTickMark val="out"/>
        <c:minorTickMark val="none"/>
        <c:tickLblPos val="nextTo"/>
        <c:crossAx val="43415168"/>
        <c:crosses val="autoZero"/>
        <c:auto val="1"/>
        <c:lblAlgn val="ctr"/>
        <c:lblOffset val="100"/>
        <c:noMultiLvlLbl val="0"/>
      </c:catAx>
      <c:spPr>
        <a:noFill/>
        <a:ln>
          <a:noFill/>
        </a:ln>
        <a:effectLst/>
      </c:spPr>
    </c:plotArea>
    <c:legend>
      <c:legendPos val="b"/>
      <c:legendEntry>
        <c:idx val="0"/>
        <c:txPr>
          <a:bodyPr/>
          <a:lstStyle/>
          <a:p>
            <a:pPr>
              <a:defRPr sz="1200" b="1">
                <a:solidFill>
                  <a:srgbClr val="0B6F65"/>
                </a:solidFill>
              </a:defRPr>
            </a:pPr>
            <a:endParaRPr lang="en-US"/>
          </a:p>
        </c:txPr>
      </c:legendEntry>
      <c:legendEntry>
        <c:idx val="1"/>
        <c:txPr>
          <a:bodyPr/>
          <a:lstStyle/>
          <a:p>
            <a:pPr>
              <a:defRPr sz="1100" b="1">
                <a:solidFill>
                  <a:srgbClr val="0B6F65"/>
                </a:solidFill>
              </a:defRPr>
            </a:pPr>
            <a:endParaRPr lang="en-US"/>
          </a:p>
        </c:txPr>
      </c:legendEntry>
      <c:legendEntry>
        <c:idx val="2"/>
        <c:delete val="1"/>
      </c:legendEntry>
      <c:layout/>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28927821250756E-2"/>
          <c:y val="0.10141414148813778"/>
          <c:w val="0.97297107217874923"/>
          <c:h val="0.83961702288200191"/>
        </c:manualLayout>
      </c:layout>
      <c:barChart>
        <c:barDir val="col"/>
        <c:grouping val="clustered"/>
        <c:varyColors val="0"/>
        <c:ser>
          <c:idx val="0"/>
          <c:order val="0"/>
          <c:tx>
            <c:strRef>
              <c:f>Sheet1!$B$1</c:f>
              <c:strCache>
                <c:ptCount val="1"/>
                <c:pt idx="0">
                  <c:v>ჰოსპიტლები</c:v>
                </c:pt>
              </c:strCache>
            </c:strRef>
          </c:tx>
          <c:spPr>
            <a:solidFill>
              <a:srgbClr val="FFC0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საქართველო</c:v>
                </c:pt>
                <c:pt idx="1">
                  <c:v>ნიდერლანდები</c:v>
                </c:pt>
                <c:pt idx="2">
                  <c:v>ესტონეთი</c:v>
                </c:pt>
                <c:pt idx="3">
                  <c:v>თურქეთი</c:v>
                </c:pt>
              </c:strCache>
            </c:strRef>
          </c:cat>
          <c:val>
            <c:numRef>
              <c:f>Sheet1!$B$2:$B$5</c:f>
              <c:numCache>
                <c:formatCode>General</c:formatCode>
                <c:ptCount val="4"/>
                <c:pt idx="0">
                  <c:v>79</c:v>
                </c:pt>
                <c:pt idx="1">
                  <c:v>32</c:v>
                </c:pt>
                <c:pt idx="2">
                  <c:v>23</c:v>
                </c:pt>
                <c:pt idx="3">
                  <c:v>19</c:v>
                </c:pt>
              </c:numCache>
            </c:numRef>
          </c:val>
          <c:extLst>
            <c:ext xmlns:c16="http://schemas.microsoft.com/office/drawing/2014/chart" uri="{C3380CC4-5D6E-409C-BE32-E72D297353CC}">
              <c16:uniqueId val="{00000000-4E90-4EC3-9953-DEDA10C01341}"/>
            </c:ext>
          </c:extLst>
        </c:ser>
        <c:ser>
          <c:idx val="1"/>
          <c:order val="1"/>
          <c:tx>
            <c:strRef>
              <c:f>Sheet1!$C$1</c:f>
              <c:strCache>
                <c:ptCount val="1"/>
                <c:pt idx="0">
                  <c:v>საწოლები</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საქართველო</c:v>
                </c:pt>
                <c:pt idx="1">
                  <c:v>ნიდერლანდები</c:v>
                </c:pt>
                <c:pt idx="2">
                  <c:v>ესტონეთი</c:v>
                </c:pt>
                <c:pt idx="3">
                  <c:v>თურქეთი</c:v>
                </c:pt>
              </c:strCache>
            </c:strRef>
          </c:cat>
          <c:val>
            <c:numRef>
              <c:f>Sheet1!$C$2:$C$5</c:f>
              <c:numCache>
                <c:formatCode>General</c:formatCode>
                <c:ptCount val="4"/>
                <c:pt idx="0">
                  <c:v>4</c:v>
                </c:pt>
                <c:pt idx="1">
                  <c:v>4.7</c:v>
                </c:pt>
                <c:pt idx="2">
                  <c:v>3.63</c:v>
                </c:pt>
                <c:pt idx="3">
                  <c:v>2.8</c:v>
                </c:pt>
              </c:numCache>
            </c:numRef>
          </c:val>
          <c:extLst>
            <c:ext xmlns:c16="http://schemas.microsoft.com/office/drawing/2014/chart" uri="{C3380CC4-5D6E-409C-BE32-E72D297353CC}">
              <c16:uniqueId val="{00000001-4E90-4EC3-9953-DEDA10C01341}"/>
            </c:ext>
          </c:extLst>
        </c:ser>
        <c:dLbls>
          <c:showLegendKey val="0"/>
          <c:showVal val="1"/>
          <c:showCatName val="0"/>
          <c:showSerName val="0"/>
          <c:showPercent val="0"/>
          <c:showBubbleSize val="0"/>
        </c:dLbls>
        <c:gapWidth val="75"/>
        <c:axId val="45507072"/>
        <c:axId val="45433408"/>
      </c:barChart>
      <c:catAx>
        <c:axId val="4550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B6F65"/>
                </a:solidFill>
                <a:latin typeface="Sylfaen" panose="010A0502050306030303" pitchFamily="18" charset="0"/>
                <a:ea typeface="+mn-ea"/>
                <a:cs typeface="+mn-cs"/>
              </a:defRPr>
            </a:pPr>
            <a:endParaRPr lang="en-US"/>
          </a:p>
        </c:txPr>
        <c:crossAx val="45433408"/>
        <c:crosses val="autoZero"/>
        <c:auto val="1"/>
        <c:lblAlgn val="ctr"/>
        <c:lblOffset val="100"/>
        <c:noMultiLvlLbl val="0"/>
      </c:catAx>
      <c:valAx>
        <c:axId val="45433408"/>
        <c:scaling>
          <c:orientation val="minMax"/>
        </c:scaling>
        <c:delete val="1"/>
        <c:axPos val="l"/>
        <c:numFmt formatCode="General" sourceLinked="1"/>
        <c:majorTickMark val="none"/>
        <c:minorTickMark val="none"/>
        <c:tickLblPos val="nextTo"/>
        <c:crossAx val="45507072"/>
        <c:crosses val="autoZero"/>
        <c:crossBetween val="between"/>
      </c:valAx>
      <c:spPr>
        <a:noFill/>
        <a:ln>
          <a:noFill/>
        </a:ln>
        <a:effectLst/>
      </c:spPr>
    </c:plotArea>
    <c:legend>
      <c:legendPos val="b"/>
      <c:layout>
        <c:manualLayout>
          <c:xMode val="edge"/>
          <c:yMode val="edge"/>
          <c:x val="0.81184896343481372"/>
          <c:y val="0.55988352019488374"/>
          <c:w val="0.18716981102871191"/>
          <c:h val="8.496347120347173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B6F65"/>
              </a:solidFill>
              <a:latin typeface="Sylfaen" panose="010A050205030603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dLbl>
              <c:idx val="0"/>
              <c:layout>
                <c:manualLayout>
                  <c:x val="1.25709839912973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E9-4EB8-B6CC-B18EFEAAC7F3}"/>
                </c:ext>
              </c:extLst>
            </c:dLbl>
            <c:dLbl>
              <c:idx val="1"/>
              <c:layout>
                <c:manualLayout>
                  <c:x val="1.25709839912973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E9-4EB8-B6CC-B18EFEAAC7F3}"/>
                </c:ext>
              </c:extLst>
            </c:dLbl>
            <c:dLbl>
              <c:idx val="2"/>
              <c:layout>
                <c:manualLayout>
                  <c:x val="1.2570983991297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E9-4EB8-B6CC-B18EFEAAC7F3}"/>
                </c:ext>
              </c:extLst>
            </c:dLbl>
            <c:dLbl>
              <c:idx val="3"/>
              <c:layout>
                <c:manualLayout>
                  <c:x val="1.25709839912973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E9-4EB8-B6CC-B18EFEAAC7F3}"/>
                </c:ext>
              </c:extLst>
            </c:dLbl>
            <c:dLbl>
              <c:idx val="4"/>
              <c:layout>
                <c:manualLayout>
                  <c:x val="1.67613119883962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E9-4EB8-B6CC-B18EFEAAC7F3}"/>
                </c:ext>
              </c:extLst>
            </c:dLbl>
            <c:dLbl>
              <c:idx val="5"/>
              <c:layout>
                <c:manualLayout>
                  <c:x val="1.6761311988396421E-2"/>
                  <c:y val="-3.72293834227815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E9-4EB8-B6CC-B18EFEAAC7F3}"/>
                </c:ext>
              </c:extLst>
            </c:dLbl>
            <c:spPr>
              <a:noFill/>
              <a:ln>
                <a:noFill/>
              </a:ln>
              <a:effectLst/>
            </c:spPr>
            <c:txPr>
              <a:bodyPr rot="0" vert="horz"/>
              <a:lstStyle/>
              <a:p>
                <a:pPr>
                  <a:defRPr>
                    <a:solidFill>
                      <a:srgbClr val="1A8E8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16.2</c:v>
                </c:pt>
                <c:pt idx="1">
                  <c:v>16.5</c:v>
                </c:pt>
                <c:pt idx="2">
                  <c:v>16</c:v>
                </c:pt>
                <c:pt idx="3">
                  <c:v>21</c:v>
                </c:pt>
                <c:pt idx="4">
                  <c:v>24</c:v>
                </c:pt>
                <c:pt idx="5">
                  <c:v>27</c:v>
                </c:pt>
              </c:numCache>
            </c:numRef>
          </c:val>
          <c:extLst>
            <c:ext xmlns:c16="http://schemas.microsoft.com/office/drawing/2014/chart" uri="{C3380CC4-5D6E-409C-BE32-E72D297353CC}">
              <c16:uniqueId val="{00000000-03ED-42FA-A170-C037460CA19C}"/>
            </c:ext>
          </c:extLst>
        </c:ser>
        <c:dLbls>
          <c:showLegendKey val="0"/>
          <c:showVal val="1"/>
          <c:showCatName val="0"/>
          <c:showSerName val="0"/>
          <c:showPercent val="0"/>
          <c:showBubbleSize val="0"/>
        </c:dLbls>
        <c:gapWidth val="75"/>
        <c:shape val="cylinder"/>
        <c:axId val="47385088"/>
        <c:axId val="94251264"/>
        <c:axId val="0"/>
      </c:bar3DChart>
      <c:catAx>
        <c:axId val="47385088"/>
        <c:scaling>
          <c:orientation val="minMax"/>
        </c:scaling>
        <c:delete val="0"/>
        <c:axPos val="b"/>
        <c:numFmt formatCode="General" sourceLinked="1"/>
        <c:majorTickMark val="none"/>
        <c:minorTickMark val="none"/>
        <c:tickLblPos val="nextTo"/>
        <c:txPr>
          <a:bodyPr rot="-60000000" vert="horz"/>
          <a:lstStyle/>
          <a:p>
            <a:pPr>
              <a:defRPr>
                <a:solidFill>
                  <a:srgbClr val="1A8E88"/>
                </a:solidFill>
              </a:defRPr>
            </a:pPr>
            <a:endParaRPr lang="en-US"/>
          </a:p>
        </c:txPr>
        <c:crossAx val="94251264"/>
        <c:crosses val="autoZero"/>
        <c:auto val="1"/>
        <c:lblAlgn val="ctr"/>
        <c:lblOffset val="100"/>
        <c:noMultiLvlLbl val="0"/>
      </c:catAx>
      <c:valAx>
        <c:axId val="94251264"/>
        <c:scaling>
          <c:orientation val="minMax"/>
        </c:scaling>
        <c:delete val="1"/>
        <c:axPos val="l"/>
        <c:numFmt formatCode="General" sourceLinked="1"/>
        <c:majorTickMark val="none"/>
        <c:minorTickMark val="none"/>
        <c:tickLblPos val="nextTo"/>
        <c:crossAx val="473850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F3F54-A925-495D-8563-F8D40B931C4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EAAD0AC-4A7A-41B2-B6F0-A3A1A49B2811}">
      <dgm:prSet phldrT="[Text]" custT="1"/>
      <dgm:spPr>
        <a:solidFill>
          <a:schemeClr val="bg1"/>
        </a:solidFill>
        <a:ln>
          <a:noFill/>
        </a:ln>
      </dgm:spPr>
      <dgm:t>
        <a:bodyPr/>
        <a:lstStyle/>
        <a:p>
          <a:r>
            <a:rPr lang="ka-GE" sz="2400" b="1" dirty="0" smtClean="0">
              <a:solidFill>
                <a:srgbClr val="1A8E88"/>
              </a:solidFill>
            </a:rPr>
            <a:t>სისტემის ძირითადი სტრატეგიები</a:t>
          </a:r>
          <a:endParaRPr lang="en-US" sz="2400" b="1" dirty="0">
            <a:solidFill>
              <a:srgbClr val="1A8E88"/>
            </a:solidFill>
          </a:endParaRPr>
        </a:p>
      </dgm:t>
    </dgm:pt>
    <dgm:pt modelId="{BCCEA342-A30D-4A36-9703-AE6FCD862DCD}" type="parTrans" cxnId="{A7E50390-81EF-4CC4-B6D7-653D557B9023}">
      <dgm:prSet/>
      <dgm:spPr/>
      <dgm:t>
        <a:bodyPr/>
        <a:lstStyle/>
        <a:p>
          <a:endParaRPr lang="en-US"/>
        </a:p>
      </dgm:t>
    </dgm:pt>
    <dgm:pt modelId="{44F19BEF-33A9-4477-A560-C8AE63A9C3AF}" type="sibTrans" cxnId="{A7E50390-81EF-4CC4-B6D7-653D557B9023}">
      <dgm:prSet/>
      <dgm:spPr/>
      <dgm:t>
        <a:bodyPr/>
        <a:lstStyle/>
        <a:p>
          <a:endParaRPr lang="en-US"/>
        </a:p>
      </dgm:t>
    </dgm:pt>
    <dgm:pt modelId="{CB29DCCA-EA77-48DD-B4F6-11122ABDC4B0}">
      <dgm:prSet phldrT="[Text]">
        <dgm:style>
          <a:lnRef idx="1">
            <a:schemeClr val="accent5"/>
          </a:lnRef>
          <a:fillRef idx="3">
            <a:schemeClr val="accent5"/>
          </a:fillRef>
          <a:effectRef idx="2">
            <a:schemeClr val="accent5"/>
          </a:effectRef>
          <a:fontRef idx="minor">
            <a:schemeClr val="lt1"/>
          </a:fontRef>
        </dgm:style>
      </dgm:prSet>
      <dgm:spPr>
        <a:ln/>
      </dgm:spPr>
      <dgm:t>
        <a:bodyPr/>
        <a:lstStyle/>
        <a:p>
          <a:r>
            <a:rPr lang="ka-GE" dirty="0" smtClean="0"/>
            <a:t>პირველადი ჯანდაცვის სექტორის რეფორმა</a:t>
          </a:r>
          <a:endParaRPr lang="en-US" dirty="0"/>
        </a:p>
      </dgm:t>
    </dgm:pt>
    <dgm:pt modelId="{7067A240-4743-41A0-90C0-59F2111FDB67}" type="parTrans" cxnId="{6B56DCFA-99E2-462C-AFAD-358EEBD0F557}">
      <dgm:prSet/>
      <dgm:spPr/>
      <dgm:t>
        <a:bodyPr/>
        <a:lstStyle/>
        <a:p>
          <a:endParaRPr lang="en-US"/>
        </a:p>
      </dgm:t>
    </dgm:pt>
    <dgm:pt modelId="{8AFC6E58-1C1B-4CD0-9A3A-5543C9F32CBB}" type="sibTrans" cxnId="{6B56DCFA-99E2-462C-AFAD-358EEBD0F557}">
      <dgm:prSet/>
      <dgm:spPr/>
      <dgm:t>
        <a:bodyPr/>
        <a:lstStyle/>
        <a:p>
          <a:endParaRPr lang="en-US"/>
        </a:p>
      </dgm:t>
    </dgm:pt>
    <dgm:pt modelId="{E7EB4342-D0C8-4781-98B8-185CD0FF9C45}">
      <dgm:prSet phldrT="[Text]">
        <dgm:style>
          <a:lnRef idx="1">
            <a:schemeClr val="accent6"/>
          </a:lnRef>
          <a:fillRef idx="3">
            <a:schemeClr val="accent6"/>
          </a:fillRef>
          <a:effectRef idx="2">
            <a:schemeClr val="accent6"/>
          </a:effectRef>
          <a:fontRef idx="minor">
            <a:schemeClr val="lt1"/>
          </a:fontRef>
        </dgm:style>
      </dgm:prSet>
      <dgm:spPr>
        <a:solidFill>
          <a:srgbClr val="604A7B">
            <a:alpha val="76863"/>
          </a:srgbClr>
        </a:solidFill>
        <a:ln/>
      </dgm:spPr>
      <dgm:t>
        <a:bodyPr/>
        <a:lstStyle/>
        <a:p>
          <a:r>
            <a:rPr lang="ka-GE" dirty="0" smtClean="0"/>
            <a:t>ჰოსპიტალურ სექტორში ხარისხის, ხარჯებისა და მართვის ოპტიმიზაცია</a:t>
          </a:r>
          <a:endParaRPr lang="en-US" dirty="0"/>
        </a:p>
      </dgm:t>
    </dgm:pt>
    <dgm:pt modelId="{AA2EA644-ECFC-4D7F-8806-D8E426ED751F}" type="parTrans" cxnId="{08831C01-144B-48CF-9FBC-87405C0799AB}">
      <dgm:prSet/>
      <dgm:spPr/>
      <dgm:t>
        <a:bodyPr/>
        <a:lstStyle/>
        <a:p>
          <a:endParaRPr lang="en-US"/>
        </a:p>
      </dgm:t>
    </dgm:pt>
    <dgm:pt modelId="{73DDA305-3010-4D09-B286-315A762573FE}" type="sibTrans" cxnId="{08831C01-144B-48CF-9FBC-87405C0799AB}">
      <dgm:prSet/>
      <dgm:spPr/>
      <dgm:t>
        <a:bodyPr/>
        <a:lstStyle/>
        <a:p>
          <a:endParaRPr lang="en-US"/>
        </a:p>
      </dgm:t>
    </dgm:pt>
    <dgm:pt modelId="{9465DBA2-D632-4E9A-9B0A-739317AB5A40}">
      <dgm:prSet phldrT="[Text]">
        <dgm:style>
          <a:lnRef idx="1">
            <a:schemeClr val="accent6"/>
          </a:lnRef>
          <a:fillRef idx="3">
            <a:schemeClr val="accent6"/>
          </a:fillRef>
          <a:effectRef idx="2">
            <a:schemeClr val="accent6"/>
          </a:effectRef>
          <a:fontRef idx="minor">
            <a:schemeClr val="lt1"/>
          </a:fontRef>
        </dgm:style>
      </dgm:prSet>
      <dgm:spPr>
        <a:solidFill>
          <a:srgbClr val="604A7B">
            <a:alpha val="78824"/>
          </a:srgbClr>
        </a:solidFill>
        <a:ln/>
      </dgm:spPr>
      <dgm:t>
        <a:bodyPr/>
        <a:lstStyle/>
        <a:p>
          <a:r>
            <a:rPr lang="ka-GE" dirty="0" smtClean="0"/>
            <a:t>დაფინანსების და ანაზღაურების ახალ მოდელებზე გადასვლა</a:t>
          </a:r>
          <a:endParaRPr lang="en-US" dirty="0"/>
        </a:p>
      </dgm:t>
    </dgm:pt>
    <dgm:pt modelId="{43DD77FD-FF29-4798-ABF3-B4E6740F4332}" type="parTrans" cxnId="{6B942E23-2A13-4406-A4BA-ED74AE028AF9}">
      <dgm:prSet/>
      <dgm:spPr/>
      <dgm:t>
        <a:bodyPr/>
        <a:lstStyle/>
        <a:p>
          <a:endParaRPr lang="en-US"/>
        </a:p>
      </dgm:t>
    </dgm:pt>
    <dgm:pt modelId="{264C8708-0BD0-4E32-AC25-A19799586360}" type="sibTrans" cxnId="{6B942E23-2A13-4406-A4BA-ED74AE028AF9}">
      <dgm:prSet/>
      <dgm:spPr/>
      <dgm:t>
        <a:bodyPr/>
        <a:lstStyle/>
        <a:p>
          <a:endParaRPr lang="en-US"/>
        </a:p>
      </dgm:t>
    </dgm:pt>
    <dgm:pt modelId="{5F147EC3-893F-45DB-8999-41904DCEF6BA}">
      <dgm:prSet phldrT="[Text]">
        <dgm:style>
          <a:lnRef idx="1">
            <a:schemeClr val="accent5"/>
          </a:lnRef>
          <a:fillRef idx="3">
            <a:schemeClr val="accent5"/>
          </a:fillRef>
          <a:effectRef idx="2">
            <a:schemeClr val="accent5"/>
          </a:effectRef>
          <a:fontRef idx="minor">
            <a:schemeClr val="lt1"/>
          </a:fontRef>
        </dgm:style>
      </dgm:prSet>
      <dgm:spPr>
        <a:ln/>
      </dgm:spPr>
      <dgm:t>
        <a:bodyPr/>
        <a:lstStyle/>
        <a:p>
          <a:r>
            <a:rPr lang="ka-GE" dirty="0" smtClean="0"/>
            <a:t>საზოგადოებრივი ჯანმრთელობის აქტიური მართვა</a:t>
          </a:r>
          <a:endParaRPr lang="en-US" dirty="0"/>
        </a:p>
      </dgm:t>
    </dgm:pt>
    <dgm:pt modelId="{24D34B18-B166-400B-ACA5-E5259D50766D}" type="parTrans" cxnId="{06BAB230-71D6-4994-AE50-62158733C906}">
      <dgm:prSet/>
      <dgm:spPr/>
      <dgm:t>
        <a:bodyPr/>
        <a:lstStyle/>
        <a:p>
          <a:endParaRPr lang="en-US"/>
        </a:p>
      </dgm:t>
    </dgm:pt>
    <dgm:pt modelId="{1C8C9ABB-E6A4-40AF-ABE5-E666BB06B534}" type="sibTrans" cxnId="{06BAB230-71D6-4994-AE50-62158733C906}">
      <dgm:prSet/>
      <dgm:spPr/>
      <dgm:t>
        <a:bodyPr/>
        <a:lstStyle/>
        <a:p>
          <a:endParaRPr lang="en-US"/>
        </a:p>
      </dgm:t>
    </dgm:pt>
    <dgm:pt modelId="{AF089D42-058B-4689-BB04-18C59DF193FA}" type="pres">
      <dgm:prSet presAssocID="{A92F3F54-A925-495D-8563-F8D40B931C43}" presName="diagram" presStyleCnt="0">
        <dgm:presLayoutVars>
          <dgm:chMax val="1"/>
          <dgm:dir/>
          <dgm:animLvl val="ctr"/>
          <dgm:resizeHandles val="exact"/>
        </dgm:presLayoutVars>
      </dgm:prSet>
      <dgm:spPr/>
      <dgm:t>
        <a:bodyPr/>
        <a:lstStyle/>
        <a:p>
          <a:endParaRPr lang="en-US"/>
        </a:p>
      </dgm:t>
    </dgm:pt>
    <dgm:pt modelId="{79EB626F-8F8F-4FF7-AD99-066B21AA7467}" type="pres">
      <dgm:prSet presAssocID="{A92F3F54-A925-495D-8563-F8D40B931C43}" presName="matrix" presStyleCnt="0"/>
      <dgm:spPr/>
    </dgm:pt>
    <dgm:pt modelId="{307355C2-D52B-413F-8B32-987A94C9E354}" type="pres">
      <dgm:prSet presAssocID="{A92F3F54-A925-495D-8563-F8D40B931C43}" presName="tile1" presStyleLbl="node1" presStyleIdx="0" presStyleCnt="4" custScaleX="94843" custScaleY="93673" custLinFactNeighborX="-2812" custLinFactNeighborY="-6680"/>
      <dgm:spPr>
        <a:prstGeom prst="snip2DiagRect">
          <a:avLst/>
        </a:prstGeom>
      </dgm:spPr>
      <dgm:t>
        <a:bodyPr/>
        <a:lstStyle/>
        <a:p>
          <a:endParaRPr lang="en-US"/>
        </a:p>
      </dgm:t>
    </dgm:pt>
    <dgm:pt modelId="{8D8E1E55-50DC-47F5-9226-ADD438DEF587}" type="pres">
      <dgm:prSet presAssocID="{A92F3F54-A925-495D-8563-F8D40B931C43}" presName="tile1text" presStyleLbl="node1" presStyleIdx="0" presStyleCnt="4">
        <dgm:presLayoutVars>
          <dgm:chMax val="0"/>
          <dgm:chPref val="0"/>
          <dgm:bulletEnabled val="1"/>
        </dgm:presLayoutVars>
      </dgm:prSet>
      <dgm:spPr/>
      <dgm:t>
        <a:bodyPr/>
        <a:lstStyle/>
        <a:p>
          <a:endParaRPr lang="en-US"/>
        </a:p>
      </dgm:t>
    </dgm:pt>
    <dgm:pt modelId="{253FCAAE-EB46-4177-BEF0-B488649FE72F}" type="pres">
      <dgm:prSet presAssocID="{A92F3F54-A925-495D-8563-F8D40B931C43}" presName="tile2" presStyleLbl="node1" presStyleIdx="1" presStyleCnt="4" custScaleX="94375" custScaleY="95781" custLinFactNeighborX="4219" custLinFactNeighborY="-2109"/>
      <dgm:spPr>
        <a:prstGeom prst="snip2DiagRect">
          <a:avLst/>
        </a:prstGeom>
      </dgm:spPr>
      <dgm:t>
        <a:bodyPr/>
        <a:lstStyle/>
        <a:p>
          <a:endParaRPr lang="en-US"/>
        </a:p>
      </dgm:t>
    </dgm:pt>
    <dgm:pt modelId="{0B815B4F-C26B-4995-8DC2-4A57694D52EC}" type="pres">
      <dgm:prSet presAssocID="{A92F3F54-A925-495D-8563-F8D40B931C43}" presName="tile2text" presStyleLbl="node1" presStyleIdx="1" presStyleCnt="4">
        <dgm:presLayoutVars>
          <dgm:chMax val="0"/>
          <dgm:chPref val="0"/>
          <dgm:bulletEnabled val="1"/>
        </dgm:presLayoutVars>
      </dgm:prSet>
      <dgm:spPr/>
      <dgm:t>
        <a:bodyPr/>
        <a:lstStyle/>
        <a:p>
          <a:endParaRPr lang="en-US"/>
        </a:p>
      </dgm:t>
    </dgm:pt>
    <dgm:pt modelId="{94E1C8DB-CD90-49DD-B1D0-4FB4184E7EF0}" type="pres">
      <dgm:prSet presAssocID="{A92F3F54-A925-495D-8563-F8D40B931C43}" presName="tile3" presStyleLbl="node1" presStyleIdx="2" presStyleCnt="4" custScaleX="94375" custScaleY="94375" custLinFactNeighborX="-5156" custLinFactNeighborY="5977"/>
      <dgm:spPr>
        <a:prstGeom prst="snip2DiagRect">
          <a:avLst/>
        </a:prstGeom>
      </dgm:spPr>
      <dgm:t>
        <a:bodyPr/>
        <a:lstStyle/>
        <a:p>
          <a:endParaRPr lang="en-US"/>
        </a:p>
      </dgm:t>
    </dgm:pt>
    <dgm:pt modelId="{7EAFC4B6-ECF8-4F73-B90B-4FC7BA415318}" type="pres">
      <dgm:prSet presAssocID="{A92F3F54-A925-495D-8563-F8D40B931C43}" presName="tile3text" presStyleLbl="node1" presStyleIdx="2" presStyleCnt="4">
        <dgm:presLayoutVars>
          <dgm:chMax val="0"/>
          <dgm:chPref val="0"/>
          <dgm:bulletEnabled val="1"/>
        </dgm:presLayoutVars>
      </dgm:prSet>
      <dgm:spPr>
        <a:prstGeom prst="snip2DiagRect">
          <a:avLst/>
        </a:prstGeom>
      </dgm:spPr>
      <dgm:t>
        <a:bodyPr/>
        <a:lstStyle/>
        <a:p>
          <a:endParaRPr lang="en-US"/>
        </a:p>
      </dgm:t>
    </dgm:pt>
    <dgm:pt modelId="{4E7BE3D5-396B-426F-BA04-E942AA1C5EEA}" type="pres">
      <dgm:prSet presAssocID="{A92F3F54-A925-495D-8563-F8D40B931C43}" presName="tile4" presStyleLbl="node1" presStyleIdx="3" presStyleCnt="4" custScaleX="92500" custScaleY="95781" custLinFactNeighborX="5508" custLinFactNeighborY="3164"/>
      <dgm:spPr>
        <a:prstGeom prst="snip2DiagRect">
          <a:avLst/>
        </a:prstGeom>
      </dgm:spPr>
      <dgm:t>
        <a:bodyPr/>
        <a:lstStyle/>
        <a:p>
          <a:endParaRPr lang="en-US"/>
        </a:p>
      </dgm:t>
    </dgm:pt>
    <dgm:pt modelId="{FCDC0FE5-3BC2-448A-862E-DC7FAA3C03C8}" type="pres">
      <dgm:prSet presAssocID="{A92F3F54-A925-495D-8563-F8D40B931C43}" presName="tile4text" presStyleLbl="node1" presStyleIdx="3" presStyleCnt="4">
        <dgm:presLayoutVars>
          <dgm:chMax val="0"/>
          <dgm:chPref val="0"/>
          <dgm:bulletEnabled val="1"/>
        </dgm:presLayoutVars>
      </dgm:prSet>
      <dgm:spPr/>
      <dgm:t>
        <a:bodyPr/>
        <a:lstStyle/>
        <a:p>
          <a:endParaRPr lang="en-US"/>
        </a:p>
      </dgm:t>
    </dgm:pt>
    <dgm:pt modelId="{19050399-AF21-4555-AF86-59D0C4A79535}" type="pres">
      <dgm:prSet presAssocID="{A92F3F54-A925-495D-8563-F8D40B931C43}" presName="centerTile" presStyleLbl="fgShp" presStyleIdx="0" presStyleCnt="1" custScaleX="173438" custScaleY="154688">
        <dgm:presLayoutVars>
          <dgm:chMax val="0"/>
          <dgm:chPref val="0"/>
        </dgm:presLayoutVars>
      </dgm:prSet>
      <dgm:spPr>
        <a:prstGeom prst="flowChartDecision">
          <a:avLst/>
        </a:prstGeom>
      </dgm:spPr>
      <dgm:t>
        <a:bodyPr/>
        <a:lstStyle/>
        <a:p>
          <a:endParaRPr lang="en-US"/>
        </a:p>
      </dgm:t>
    </dgm:pt>
  </dgm:ptLst>
  <dgm:cxnLst>
    <dgm:cxn modelId="{06BAB230-71D6-4994-AE50-62158733C906}" srcId="{0EAAD0AC-4A7A-41B2-B6F0-A3A1A49B2811}" destId="{5F147EC3-893F-45DB-8999-41904DCEF6BA}" srcOrd="3" destOrd="0" parTransId="{24D34B18-B166-400B-ACA5-E5259D50766D}" sibTransId="{1C8C9ABB-E6A4-40AF-ABE5-E666BB06B534}"/>
    <dgm:cxn modelId="{C11AFFE9-55D3-41D3-916C-1AF1C1394F9E}" type="presOf" srcId="{9465DBA2-D632-4E9A-9B0A-739317AB5A40}" destId="{94E1C8DB-CD90-49DD-B1D0-4FB4184E7EF0}" srcOrd="0" destOrd="0" presId="urn:microsoft.com/office/officeart/2005/8/layout/matrix1"/>
    <dgm:cxn modelId="{35A8AB39-C15F-424A-A59F-7A06B3CA0793}" type="presOf" srcId="{0EAAD0AC-4A7A-41B2-B6F0-A3A1A49B2811}" destId="{19050399-AF21-4555-AF86-59D0C4A79535}" srcOrd="0" destOrd="0" presId="urn:microsoft.com/office/officeart/2005/8/layout/matrix1"/>
    <dgm:cxn modelId="{6C79A3C5-6869-4C3F-AA82-4F07B21E7B1D}" type="presOf" srcId="{5F147EC3-893F-45DB-8999-41904DCEF6BA}" destId="{4E7BE3D5-396B-426F-BA04-E942AA1C5EEA}" srcOrd="0" destOrd="0" presId="urn:microsoft.com/office/officeart/2005/8/layout/matrix1"/>
    <dgm:cxn modelId="{BFF16A68-B389-4BD9-AB38-67AB85A2ABB2}" type="presOf" srcId="{A92F3F54-A925-495D-8563-F8D40B931C43}" destId="{AF089D42-058B-4689-BB04-18C59DF193FA}" srcOrd="0" destOrd="0" presId="urn:microsoft.com/office/officeart/2005/8/layout/matrix1"/>
    <dgm:cxn modelId="{08831C01-144B-48CF-9FBC-87405C0799AB}" srcId="{0EAAD0AC-4A7A-41B2-B6F0-A3A1A49B2811}" destId="{E7EB4342-D0C8-4781-98B8-185CD0FF9C45}" srcOrd="1" destOrd="0" parTransId="{AA2EA644-ECFC-4D7F-8806-D8E426ED751F}" sibTransId="{73DDA305-3010-4D09-B286-315A762573FE}"/>
    <dgm:cxn modelId="{A7E50390-81EF-4CC4-B6D7-653D557B9023}" srcId="{A92F3F54-A925-495D-8563-F8D40B931C43}" destId="{0EAAD0AC-4A7A-41B2-B6F0-A3A1A49B2811}" srcOrd="0" destOrd="0" parTransId="{BCCEA342-A30D-4A36-9703-AE6FCD862DCD}" sibTransId="{44F19BEF-33A9-4477-A560-C8AE63A9C3AF}"/>
    <dgm:cxn modelId="{90D5A5B3-B03D-4491-9142-E9D2749664DC}" type="presOf" srcId="{E7EB4342-D0C8-4781-98B8-185CD0FF9C45}" destId="{253FCAAE-EB46-4177-BEF0-B488649FE72F}" srcOrd="0" destOrd="0" presId="urn:microsoft.com/office/officeart/2005/8/layout/matrix1"/>
    <dgm:cxn modelId="{6B942E23-2A13-4406-A4BA-ED74AE028AF9}" srcId="{0EAAD0AC-4A7A-41B2-B6F0-A3A1A49B2811}" destId="{9465DBA2-D632-4E9A-9B0A-739317AB5A40}" srcOrd="2" destOrd="0" parTransId="{43DD77FD-FF29-4798-ABF3-B4E6740F4332}" sibTransId="{264C8708-0BD0-4E32-AC25-A19799586360}"/>
    <dgm:cxn modelId="{515F9853-9A2E-4721-BC3C-9CCE3BF5DA13}" type="presOf" srcId="{5F147EC3-893F-45DB-8999-41904DCEF6BA}" destId="{FCDC0FE5-3BC2-448A-862E-DC7FAA3C03C8}" srcOrd="1" destOrd="0" presId="urn:microsoft.com/office/officeart/2005/8/layout/matrix1"/>
    <dgm:cxn modelId="{6B56DCFA-99E2-462C-AFAD-358EEBD0F557}" srcId="{0EAAD0AC-4A7A-41B2-B6F0-A3A1A49B2811}" destId="{CB29DCCA-EA77-48DD-B4F6-11122ABDC4B0}" srcOrd="0" destOrd="0" parTransId="{7067A240-4743-41A0-90C0-59F2111FDB67}" sibTransId="{8AFC6E58-1C1B-4CD0-9A3A-5543C9F32CBB}"/>
    <dgm:cxn modelId="{AF83E64E-B737-41E1-BC4B-9F2FB02CCB8D}" type="presOf" srcId="{E7EB4342-D0C8-4781-98B8-185CD0FF9C45}" destId="{0B815B4F-C26B-4995-8DC2-4A57694D52EC}" srcOrd="1" destOrd="0" presId="urn:microsoft.com/office/officeart/2005/8/layout/matrix1"/>
    <dgm:cxn modelId="{EE9A9F05-5727-446E-88C2-820A99A41518}" type="presOf" srcId="{CB29DCCA-EA77-48DD-B4F6-11122ABDC4B0}" destId="{307355C2-D52B-413F-8B32-987A94C9E354}" srcOrd="0" destOrd="0" presId="urn:microsoft.com/office/officeart/2005/8/layout/matrix1"/>
    <dgm:cxn modelId="{4FA95E8C-9FEA-4CE6-8B17-A2990BD98AA1}" type="presOf" srcId="{CB29DCCA-EA77-48DD-B4F6-11122ABDC4B0}" destId="{8D8E1E55-50DC-47F5-9226-ADD438DEF587}" srcOrd="1" destOrd="0" presId="urn:microsoft.com/office/officeart/2005/8/layout/matrix1"/>
    <dgm:cxn modelId="{130A8F88-E92F-4D05-AC2C-FCD5CEB25F68}" type="presOf" srcId="{9465DBA2-D632-4E9A-9B0A-739317AB5A40}" destId="{7EAFC4B6-ECF8-4F73-B90B-4FC7BA415318}" srcOrd="1" destOrd="0" presId="urn:microsoft.com/office/officeart/2005/8/layout/matrix1"/>
    <dgm:cxn modelId="{3E63B37C-5858-4592-90CD-8B72047002D6}" type="presParOf" srcId="{AF089D42-058B-4689-BB04-18C59DF193FA}" destId="{79EB626F-8F8F-4FF7-AD99-066B21AA7467}" srcOrd="0" destOrd="0" presId="urn:microsoft.com/office/officeart/2005/8/layout/matrix1"/>
    <dgm:cxn modelId="{0E3386FF-1921-4073-A651-B8FDC40D46F7}" type="presParOf" srcId="{79EB626F-8F8F-4FF7-AD99-066B21AA7467}" destId="{307355C2-D52B-413F-8B32-987A94C9E354}" srcOrd="0" destOrd="0" presId="urn:microsoft.com/office/officeart/2005/8/layout/matrix1"/>
    <dgm:cxn modelId="{DAF68155-C76D-455A-80B6-5416C8A6BAEC}" type="presParOf" srcId="{79EB626F-8F8F-4FF7-AD99-066B21AA7467}" destId="{8D8E1E55-50DC-47F5-9226-ADD438DEF587}" srcOrd="1" destOrd="0" presId="urn:microsoft.com/office/officeart/2005/8/layout/matrix1"/>
    <dgm:cxn modelId="{89739948-C90F-4E42-B8F0-F5B4729B07ED}" type="presParOf" srcId="{79EB626F-8F8F-4FF7-AD99-066B21AA7467}" destId="{253FCAAE-EB46-4177-BEF0-B488649FE72F}" srcOrd="2" destOrd="0" presId="urn:microsoft.com/office/officeart/2005/8/layout/matrix1"/>
    <dgm:cxn modelId="{69ED2D98-301A-47D3-8F77-CFE553275F01}" type="presParOf" srcId="{79EB626F-8F8F-4FF7-AD99-066B21AA7467}" destId="{0B815B4F-C26B-4995-8DC2-4A57694D52EC}" srcOrd="3" destOrd="0" presId="urn:microsoft.com/office/officeart/2005/8/layout/matrix1"/>
    <dgm:cxn modelId="{99C509F2-08C4-486E-9DA8-7C392DE1575D}" type="presParOf" srcId="{79EB626F-8F8F-4FF7-AD99-066B21AA7467}" destId="{94E1C8DB-CD90-49DD-B1D0-4FB4184E7EF0}" srcOrd="4" destOrd="0" presId="urn:microsoft.com/office/officeart/2005/8/layout/matrix1"/>
    <dgm:cxn modelId="{15C9CF74-3838-4183-9BC4-2AEABC75DC62}" type="presParOf" srcId="{79EB626F-8F8F-4FF7-AD99-066B21AA7467}" destId="{7EAFC4B6-ECF8-4F73-B90B-4FC7BA415318}" srcOrd="5" destOrd="0" presId="urn:microsoft.com/office/officeart/2005/8/layout/matrix1"/>
    <dgm:cxn modelId="{C61563A5-D726-40E4-BD0F-5AD9AB064A49}" type="presParOf" srcId="{79EB626F-8F8F-4FF7-AD99-066B21AA7467}" destId="{4E7BE3D5-396B-426F-BA04-E942AA1C5EEA}" srcOrd="6" destOrd="0" presId="urn:microsoft.com/office/officeart/2005/8/layout/matrix1"/>
    <dgm:cxn modelId="{F5F75F2A-CD06-48AB-8366-BA26D2B6210A}" type="presParOf" srcId="{79EB626F-8F8F-4FF7-AD99-066B21AA7467}" destId="{FCDC0FE5-3BC2-448A-862E-DC7FAA3C03C8}" srcOrd="7" destOrd="0" presId="urn:microsoft.com/office/officeart/2005/8/layout/matrix1"/>
    <dgm:cxn modelId="{437F0D73-734A-4471-AD49-1885C5215BA6}" type="presParOf" srcId="{AF089D42-058B-4689-BB04-18C59DF193FA}" destId="{19050399-AF21-4555-AF86-59D0C4A7953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4F45F-BD78-4615-8C1B-8040BDD56823}" type="doc">
      <dgm:prSet loTypeId="urn:microsoft.com/office/officeart/2005/8/layout/hProcess9" loCatId="process" qsTypeId="urn:microsoft.com/office/officeart/2005/8/quickstyle/simple4" qsCatId="simple" csTypeId="urn:microsoft.com/office/officeart/2005/8/colors/accent2_3" csCatId="accent2" phldr="1"/>
      <dgm:spPr/>
    </dgm:pt>
    <dgm:pt modelId="{AD3B611C-728C-401D-8FF7-7B3911211F7F}">
      <dgm:prSet phldrT="[Text]"/>
      <dgm:spPr>
        <a:solidFill>
          <a:srgbClr val="A43D3A">
            <a:alpha val="96863"/>
          </a:srgbClr>
        </a:solidFill>
      </dgm:spPr>
      <dgm:t>
        <a:bodyPr/>
        <a:lstStyle/>
        <a:p>
          <a:r>
            <a:rPr lang="ka-GE" dirty="0" smtClean="0"/>
            <a:t>ფასის დათვლა</a:t>
          </a:r>
          <a:endParaRPr lang="en-US" dirty="0"/>
        </a:p>
      </dgm:t>
    </dgm:pt>
    <dgm:pt modelId="{8A2E7F6E-3147-41F4-B4D6-F97BC2076D1F}" type="parTrans" cxnId="{58C0407E-5F7E-4786-86A6-7C337F23FCD2}">
      <dgm:prSet/>
      <dgm:spPr/>
      <dgm:t>
        <a:bodyPr/>
        <a:lstStyle/>
        <a:p>
          <a:endParaRPr lang="en-US"/>
        </a:p>
      </dgm:t>
    </dgm:pt>
    <dgm:pt modelId="{7A71DCEF-4D33-4DB8-B8DD-656044101468}" type="sibTrans" cxnId="{58C0407E-5F7E-4786-86A6-7C337F23FCD2}">
      <dgm:prSet/>
      <dgm:spPr/>
      <dgm:t>
        <a:bodyPr/>
        <a:lstStyle/>
        <a:p>
          <a:endParaRPr lang="en-US"/>
        </a:p>
      </dgm:t>
    </dgm:pt>
    <dgm:pt modelId="{4AEE2642-A91C-402A-8DEF-8CA852B6BB98}">
      <dgm:prSet phldrT="[Text]"/>
      <dgm:spPr/>
      <dgm:t>
        <a:bodyPr/>
        <a:lstStyle/>
        <a:p>
          <a:r>
            <a:rPr lang="ka-GE" b="1" cap="none" spc="0" smtClean="0">
              <a:ln w="12700">
                <a:prstDash val="solid"/>
              </a:ln>
              <a:effectLst>
                <a:outerShdw blurRad="41275" dist="20320" dir="1800000" algn="tl" rotWithShape="0">
                  <a:srgbClr val="000000">
                    <a:alpha val="40000"/>
                  </a:srgbClr>
                </a:outerShdw>
              </a:effectLst>
            </a:rPr>
            <a:t>რეინვესტირების თანხა</a:t>
          </a:r>
          <a:endParaRPr lang="en-US" b="1" cap="none" spc="0" dirty="0">
            <a:ln w="12700">
              <a:prstDash val="solid"/>
            </a:ln>
            <a:effectLst>
              <a:outerShdw blurRad="41275" dist="20320" dir="1800000" algn="tl" rotWithShape="0">
                <a:srgbClr val="000000">
                  <a:alpha val="40000"/>
                </a:srgbClr>
              </a:outerShdw>
            </a:effectLst>
          </a:endParaRPr>
        </a:p>
      </dgm:t>
    </dgm:pt>
    <dgm:pt modelId="{567B377E-389E-46CD-986C-540DA3B53E61}" type="parTrans" cxnId="{90486828-1DE0-4CB4-BAED-604B50C9228C}">
      <dgm:prSet/>
      <dgm:spPr/>
      <dgm:t>
        <a:bodyPr/>
        <a:lstStyle/>
        <a:p>
          <a:endParaRPr lang="en-US"/>
        </a:p>
      </dgm:t>
    </dgm:pt>
    <dgm:pt modelId="{5B8D2198-A27C-4665-B7DF-98A37180D223}" type="sibTrans" cxnId="{90486828-1DE0-4CB4-BAED-604B50C9228C}">
      <dgm:prSet/>
      <dgm:spPr/>
      <dgm:t>
        <a:bodyPr/>
        <a:lstStyle/>
        <a:p>
          <a:endParaRPr lang="en-US"/>
        </a:p>
      </dgm:t>
    </dgm:pt>
    <dgm:pt modelId="{82E7FB01-289B-4F93-98ED-7565D6BDFECE}">
      <dgm:prSet phldrT="[Text]"/>
      <dgm:spPr>
        <a:solidFill>
          <a:srgbClr val="EA7A7A">
            <a:alpha val="89804"/>
          </a:srgbClr>
        </a:solidFill>
      </dgm:spPr>
      <dgm:t>
        <a:bodyPr/>
        <a:lstStyle/>
        <a:p>
          <a:r>
            <a:rPr lang="ka-GE" dirty="0" smtClean="0"/>
            <a:t>მოცულობა და სიხშირე</a:t>
          </a:r>
          <a:endParaRPr lang="en-US" dirty="0"/>
        </a:p>
      </dgm:t>
    </dgm:pt>
    <dgm:pt modelId="{F6A6A323-A287-445C-AC96-C229D39D881E}" type="parTrans" cxnId="{60DD5907-5816-40D7-B48E-0D116B05A2AF}">
      <dgm:prSet/>
      <dgm:spPr/>
      <dgm:t>
        <a:bodyPr/>
        <a:lstStyle/>
        <a:p>
          <a:endParaRPr lang="en-US"/>
        </a:p>
      </dgm:t>
    </dgm:pt>
    <dgm:pt modelId="{45E6C076-3961-4C7E-8A19-08020EDD5E09}" type="sibTrans" cxnId="{60DD5907-5816-40D7-B48E-0D116B05A2AF}">
      <dgm:prSet/>
      <dgm:spPr/>
      <dgm:t>
        <a:bodyPr/>
        <a:lstStyle/>
        <a:p>
          <a:endParaRPr lang="en-US"/>
        </a:p>
      </dgm:t>
    </dgm:pt>
    <dgm:pt modelId="{35629031-3FE3-416F-A8C1-247636B058CA}" type="pres">
      <dgm:prSet presAssocID="{7BB4F45F-BD78-4615-8C1B-8040BDD56823}" presName="CompostProcess" presStyleCnt="0">
        <dgm:presLayoutVars>
          <dgm:dir/>
          <dgm:resizeHandles val="exact"/>
        </dgm:presLayoutVars>
      </dgm:prSet>
      <dgm:spPr/>
    </dgm:pt>
    <dgm:pt modelId="{2A0472F6-33ED-4DE2-94D2-6D327D8D6936}" type="pres">
      <dgm:prSet presAssocID="{7BB4F45F-BD78-4615-8C1B-8040BDD56823}" presName="arrow" presStyleLbl="bgShp" presStyleIdx="0" presStyleCnt="1"/>
      <dgm:spPr>
        <a:prstGeom prst="stripedRightArrow">
          <a:avLst/>
        </a:prstGeom>
        <a:solidFill>
          <a:schemeClr val="tx2">
            <a:lumMod val="75000"/>
            <a:alpha val="65098"/>
          </a:schemeClr>
        </a:solidFill>
      </dgm:spPr>
    </dgm:pt>
    <dgm:pt modelId="{FD473572-EEEC-4C55-960B-F78D37511728}" type="pres">
      <dgm:prSet presAssocID="{7BB4F45F-BD78-4615-8C1B-8040BDD56823}" presName="linearProcess" presStyleCnt="0"/>
      <dgm:spPr/>
    </dgm:pt>
    <dgm:pt modelId="{02D643DA-4588-4C9D-BEB7-4F31F47D959F}" type="pres">
      <dgm:prSet presAssocID="{AD3B611C-728C-401D-8FF7-7B3911211F7F}" presName="textNode" presStyleLbl="node1" presStyleIdx="0" presStyleCnt="3">
        <dgm:presLayoutVars>
          <dgm:bulletEnabled val="1"/>
        </dgm:presLayoutVars>
      </dgm:prSet>
      <dgm:spPr>
        <a:prstGeom prst="round2DiagRect">
          <a:avLst/>
        </a:prstGeom>
      </dgm:spPr>
      <dgm:t>
        <a:bodyPr/>
        <a:lstStyle/>
        <a:p>
          <a:endParaRPr lang="en-US"/>
        </a:p>
      </dgm:t>
    </dgm:pt>
    <dgm:pt modelId="{F5A7DFA6-2C50-4F6C-96DF-21A7CCE4373A}" type="pres">
      <dgm:prSet presAssocID="{7A71DCEF-4D33-4DB8-B8DD-656044101468}" presName="sibTrans" presStyleCnt="0"/>
      <dgm:spPr/>
    </dgm:pt>
    <dgm:pt modelId="{C71A2325-9DA5-4C98-931C-9796A26C787B}" type="pres">
      <dgm:prSet presAssocID="{4AEE2642-A91C-402A-8DEF-8CA852B6BB98}" presName="textNode" presStyleLbl="node1" presStyleIdx="1" presStyleCnt="3">
        <dgm:presLayoutVars>
          <dgm:bulletEnabled val="1"/>
        </dgm:presLayoutVars>
      </dgm:prSet>
      <dgm:spPr>
        <a:prstGeom prst="round2DiagRect">
          <a:avLst/>
        </a:prstGeom>
      </dgm:spPr>
      <dgm:t>
        <a:bodyPr/>
        <a:lstStyle/>
        <a:p>
          <a:endParaRPr lang="en-US"/>
        </a:p>
      </dgm:t>
    </dgm:pt>
    <dgm:pt modelId="{639CD631-9A24-4BFD-8903-8CC2CBBDFD40}" type="pres">
      <dgm:prSet presAssocID="{5B8D2198-A27C-4665-B7DF-98A37180D223}" presName="sibTrans" presStyleCnt="0"/>
      <dgm:spPr/>
    </dgm:pt>
    <dgm:pt modelId="{AB497B37-EDB2-451C-9250-728C1E7819D3}" type="pres">
      <dgm:prSet presAssocID="{82E7FB01-289B-4F93-98ED-7565D6BDFECE}" presName="textNode" presStyleLbl="node1" presStyleIdx="2" presStyleCnt="3">
        <dgm:presLayoutVars>
          <dgm:bulletEnabled val="1"/>
        </dgm:presLayoutVars>
      </dgm:prSet>
      <dgm:spPr>
        <a:prstGeom prst="round2DiagRect">
          <a:avLst/>
        </a:prstGeom>
      </dgm:spPr>
      <dgm:t>
        <a:bodyPr/>
        <a:lstStyle/>
        <a:p>
          <a:endParaRPr lang="en-US"/>
        </a:p>
      </dgm:t>
    </dgm:pt>
  </dgm:ptLst>
  <dgm:cxnLst>
    <dgm:cxn modelId="{4D06FBB1-3D2B-41BE-B3D0-2F13ED56F0D5}" type="presOf" srcId="{82E7FB01-289B-4F93-98ED-7565D6BDFECE}" destId="{AB497B37-EDB2-451C-9250-728C1E7819D3}" srcOrd="0" destOrd="0" presId="urn:microsoft.com/office/officeart/2005/8/layout/hProcess9"/>
    <dgm:cxn modelId="{232AB698-039C-40F6-B5EF-B8BC2FFF240B}" type="presOf" srcId="{4AEE2642-A91C-402A-8DEF-8CA852B6BB98}" destId="{C71A2325-9DA5-4C98-931C-9796A26C787B}" srcOrd="0" destOrd="0" presId="urn:microsoft.com/office/officeart/2005/8/layout/hProcess9"/>
    <dgm:cxn modelId="{FADC86D4-CEB1-41F8-8EBD-2EE095245068}" type="presOf" srcId="{7BB4F45F-BD78-4615-8C1B-8040BDD56823}" destId="{35629031-3FE3-416F-A8C1-247636B058CA}" srcOrd="0" destOrd="0" presId="urn:microsoft.com/office/officeart/2005/8/layout/hProcess9"/>
    <dgm:cxn modelId="{58C0407E-5F7E-4786-86A6-7C337F23FCD2}" srcId="{7BB4F45F-BD78-4615-8C1B-8040BDD56823}" destId="{AD3B611C-728C-401D-8FF7-7B3911211F7F}" srcOrd="0" destOrd="0" parTransId="{8A2E7F6E-3147-41F4-B4D6-F97BC2076D1F}" sibTransId="{7A71DCEF-4D33-4DB8-B8DD-656044101468}"/>
    <dgm:cxn modelId="{60DD5907-5816-40D7-B48E-0D116B05A2AF}" srcId="{7BB4F45F-BD78-4615-8C1B-8040BDD56823}" destId="{82E7FB01-289B-4F93-98ED-7565D6BDFECE}" srcOrd="2" destOrd="0" parTransId="{F6A6A323-A287-445C-AC96-C229D39D881E}" sibTransId="{45E6C076-3961-4C7E-8A19-08020EDD5E09}"/>
    <dgm:cxn modelId="{1FC6FA15-3426-4BE0-A8BC-29E4BA3BBDD4}" type="presOf" srcId="{AD3B611C-728C-401D-8FF7-7B3911211F7F}" destId="{02D643DA-4588-4C9D-BEB7-4F31F47D959F}" srcOrd="0" destOrd="0" presId="urn:microsoft.com/office/officeart/2005/8/layout/hProcess9"/>
    <dgm:cxn modelId="{90486828-1DE0-4CB4-BAED-604B50C9228C}" srcId="{7BB4F45F-BD78-4615-8C1B-8040BDD56823}" destId="{4AEE2642-A91C-402A-8DEF-8CA852B6BB98}" srcOrd="1" destOrd="0" parTransId="{567B377E-389E-46CD-986C-540DA3B53E61}" sibTransId="{5B8D2198-A27C-4665-B7DF-98A37180D223}"/>
    <dgm:cxn modelId="{646B7101-B0E0-44A2-87F8-39A86836189C}" type="presParOf" srcId="{35629031-3FE3-416F-A8C1-247636B058CA}" destId="{2A0472F6-33ED-4DE2-94D2-6D327D8D6936}" srcOrd="0" destOrd="0" presId="urn:microsoft.com/office/officeart/2005/8/layout/hProcess9"/>
    <dgm:cxn modelId="{55A00AB6-11D0-43CA-B201-D77037A23D8D}" type="presParOf" srcId="{35629031-3FE3-416F-A8C1-247636B058CA}" destId="{FD473572-EEEC-4C55-960B-F78D37511728}" srcOrd="1" destOrd="0" presId="urn:microsoft.com/office/officeart/2005/8/layout/hProcess9"/>
    <dgm:cxn modelId="{18A40834-9593-4CFD-9EF8-868CE21DA5BC}" type="presParOf" srcId="{FD473572-EEEC-4C55-960B-F78D37511728}" destId="{02D643DA-4588-4C9D-BEB7-4F31F47D959F}" srcOrd="0" destOrd="0" presId="urn:microsoft.com/office/officeart/2005/8/layout/hProcess9"/>
    <dgm:cxn modelId="{D04D67D6-BC32-4830-B522-2F3B4049B8C0}" type="presParOf" srcId="{FD473572-EEEC-4C55-960B-F78D37511728}" destId="{F5A7DFA6-2C50-4F6C-96DF-21A7CCE4373A}" srcOrd="1" destOrd="0" presId="urn:microsoft.com/office/officeart/2005/8/layout/hProcess9"/>
    <dgm:cxn modelId="{AF3FED0A-88CC-4ABE-AEF5-55CD270AF37C}" type="presParOf" srcId="{FD473572-EEEC-4C55-960B-F78D37511728}" destId="{C71A2325-9DA5-4C98-931C-9796A26C787B}" srcOrd="2" destOrd="0" presId="urn:microsoft.com/office/officeart/2005/8/layout/hProcess9"/>
    <dgm:cxn modelId="{C926FB8C-C93B-4ED9-8833-A04B13932630}" type="presParOf" srcId="{FD473572-EEEC-4C55-960B-F78D37511728}" destId="{639CD631-9A24-4BFD-8903-8CC2CBBDFD40}" srcOrd="3" destOrd="0" presId="urn:microsoft.com/office/officeart/2005/8/layout/hProcess9"/>
    <dgm:cxn modelId="{25C8273D-C3CD-4CB4-AC27-C0F38BD83EFC}" type="presParOf" srcId="{FD473572-EEEC-4C55-960B-F78D37511728}" destId="{AB497B37-EDB2-451C-9250-728C1E7819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33BAF-F18F-41C3-8A5D-BFD1A59A0011}" type="doc">
      <dgm:prSet loTypeId="urn:microsoft.com/office/officeart/2005/8/layout/venn1" loCatId="relationship" qsTypeId="urn:microsoft.com/office/officeart/2005/8/quickstyle/simple1" qsCatId="simple" csTypeId="urn:microsoft.com/office/officeart/2005/8/colors/colorful3" csCatId="colorful" phldr="1"/>
      <dgm:spPr/>
    </dgm:pt>
    <dgm:pt modelId="{47A39AE8-0DB4-45AD-9C32-69CC33DF7E1B}">
      <dgm:prSet phldrT="[Text]"/>
      <dgm:spPr>
        <a:ln>
          <a:solidFill>
            <a:schemeClr val="bg1"/>
          </a:solidFill>
        </a:ln>
      </dgm:spPr>
      <dgm:t>
        <a:bodyPr/>
        <a:lstStyle/>
        <a:p>
          <a:r>
            <a:rPr lang="ka-GE" smtClean="0"/>
            <a:t>ზრუნვა მედიკამენტების ხარისხზე</a:t>
          </a:r>
          <a:endParaRPr lang="en-US" dirty="0"/>
        </a:p>
      </dgm:t>
    </dgm:pt>
    <dgm:pt modelId="{A9B3793F-D4A7-4AB2-BFF6-B9A9894967E0}" type="parTrans" cxnId="{CC34C4F3-ED97-4ED5-8234-E9DB5B3DFE20}">
      <dgm:prSet/>
      <dgm:spPr/>
      <dgm:t>
        <a:bodyPr/>
        <a:lstStyle/>
        <a:p>
          <a:endParaRPr lang="en-US"/>
        </a:p>
      </dgm:t>
    </dgm:pt>
    <dgm:pt modelId="{FE0F74CB-D778-4794-9703-571BA729EFD7}" type="sibTrans" cxnId="{CC34C4F3-ED97-4ED5-8234-E9DB5B3DFE20}">
      <dgm:prSet/>
      <dgm:spPr/>
      <dgm:t>
        <a:bodyPr/>
        <a:lstStyle/>
        <a:p>
          <a:endParaRPr lang="en-US"/>
        </a:p>
      </dgm:t>
    </dgm:pt>
    <dgm:pt modelId="{98F2C244-E714-43E3-9A48-2F4F367F0B2D}">
      <dgm:prSet phldrT="[Text]"/>
      <dgm:spPr>
        <a:ln>
          <a:solidFill>
            <a:schemeClr val="bg1"/>
          </a:solidFill>
        </a:ln>
      </dgm:spPr>
      <dgm:t>
        <a:bodyPr/>
        <a:lstStyle/>
        <a:p>
          <a:r>
            <a:rPr lang="ka-GE" smtClean="0"/>
            <a:t>მუშაობა ფასების დარეგულირებაზე</a:t>
          </a:r>
          <a:endParaRPr lang="en-US" dirty="0"/>
        </a:p>
      </dgm:t>
    </dgm:pt>
    <dgm:pt modelId="{9C3540CE-AC03-4756-92D2-E0CE0A9788A9}" type="parTrans" cxnId="{66C43872-4E69-4FD4-93C6-86F155960CDB}">
      <dgm:prSet/>
      <dgm:spPr/>
      <dgm:t>
        <a:bodyPr/>
        <a:lstStyle/>
        <a:p>
          <a:endParaRPr lang="en-US"/>
        </a:p>
      </dgm:t>
    </dgm:pt>
    <dgm:pt modelId="{8F5C0FD9-2101-47BD-99D1-2B5479CC1AC1}" type="sibTrans" cxnId="{66C43872-4E69-4FD4-93C6-86F155960CDB}">
      <dgm:prSet/>
      <dgm:spPr/>
      <dgm:t>
        <a:bodyPr/>
        <a:lstStyle/>
        <a:p>
          <a:endParaRPr lang="en-US"/>
        </a:p>
      </dgm:t>
    </dgm:pt>
    <dgm:pt modelId="{00FD693E-26C6-41FF-A7BE-39BF3DD78E94}">
      <dgm:prSet phldrT="[Text]"/>
      <dgm:spPr>
        <a:ln>
          <a:solidFill>
            <a:schemeClr val="bg1"/>
          </a:solidFill>
        </a:ln>
      </dgm:spPr>
      <dgm:t>
        <a:bodyPr/>
        <a:lstStyle/>
        <a:p>
          <a:r>
            <a:rPr lang="ka-GE" smtClean="0"/>
            <a:t>ელექტრონული რეცეპტურა ქვეყნის მასშტაბით</a:t>
          </a:r>
          <a:endParaRPr lang="en-US" dirty="0"/>
        </a:p>
      </dgm:t>
    </dgm:pt>
    <dgm:pt modelId="{174C48F8-E1C6-44FA-B861-5B845AF77D45}" type="parTrans" cxnId="{E59768C1-EFBE-4938-AA62-85D29BF79F71}">
      <dgm:prSet/>
      <dgm:spPr/>
      <dgm:t>
        <a:bodyPr/>
        <a:lstStyle/>
        <a:p>
          <a:endParaRPr lang="en-US"/>
        </a:p>
      </dgm:t>
    </dgm:pt>
    <dgm:pt modelId="{52085A39-A3D1-4544-8A68-558A2317F578}" type="sibTrans" cxnId="{E59768C1-EFBE-4938-AA62-85D29BF79F71}">
      <dgm:prSet/>
      <dgm:spPr/>
      <dgm:t>
        <a:bodyPr/>
        <a:lstStyle/>
        <a:p>
          <a:endParaRPr lang="en-US"/>
        </a:p>
      </dgm:t>
    </dgm:pt>
    <dgm:pt modelId="{4C262ED5-0CBD-4608-BFE3-A6AF4BA1A119}" type="pres">
      <dgm:prSet presAssocID="{EC533BAF-F18F-41C3-8A5D-BFD1A59A0011}" presName="compositeShape" presStyleCnt="0">
        <dgm:presLayoutVars>
          <dgm:chMax val="7"/>
          <dgm:dir/>
          <dgm:resizeHandles val="exact"/>
        </dgm:presLayoutVars>
      </dgm:prSet>
      <dgm:spPr/>
    </dgm:pt>
    <dgm:pt modelId="{F67FECF3-AD7D-4722-8164-3097DF7D91FF}" type="pres">
      <dgm:prSet presAssocID="{47A39AE8-0DB4-45AD-9C32-69CC33DF7E1B}" presName="circ1" presStyleLbl="vennNode1" presStyleIdx="0" presStyleCnt="3"/>
      <dgm:spPr/>
      <dgm:t>
        <a:bodyPr/>
        <a:lstStyle/>
        <a:p>
          <a:endParaRPr lang="en-US"/>
        </a:p>
      </dgm:t>
    </dgm:pt>
    <dgm:pt modelId="{10F8E392-448C-46AC-9387-52BBA5B77946}" type="pres">
      <dgm:prSet presAssocID="{47A39AE8-0DB4-45AD-9C32-69CC33DF7E1B}" presName="circ1Tx" presStyleLbl="revTx" presStyleIdx="0" presStyleCnt="0">
        <dgm:presLayoutVars>
          <dgm:chMax val="0"/>
          <dgm:chPref val="0"/>
          <dgm:bulletEnabled val="1"/>
        </dgm:presLayoutVars>
      </dgm:prSet>
      <dgm:spPr/>
      <dgm:t>
        <a:bodyPr/>
        <a:lstStyle/>
        <a:p>
          <a:endParaRPr lang="en-US"/>
        </a:p>
      </dgm:t>
    </dgm:pt>
    <dgm:pt modelId="{B9C4485F-9621-4C92-93C1-75B2A6EF0715}" type="pres">
      <dgm:prSet presAssocID="{98F2C244-E714-43E3-9A48-2F4F367F0B2D}" presName="circ2" presStyleLbl="vennNode1" presStyleIdx="1" presStyleCnt="3"/>
      <dgm:spPr/>
      <dgm:t>
        <a:bodyPr/>
        <a:lstStyle/>
        <a:p>
          <a:endParaRPr lang="en-US"/>
        </a:p>
      </dgm:t>
    </dgm:pt>
    <dgm:pt modelId="{58307026-BCE1-4060-91DE-C16AB74E7032}" type="pres">
      <dgm:prSet presAssocID="{98F2C244-E714-43E3-9A48-2F4F367F0B2D}" presName="circ2Tx" presStyleLbl="revTx" presStyleIdx="0" presStyleCnt="0">
        <dgm:presLayoutVars>
          <dgm:chMax val="0"/>
          <dgm:chPref val="0"/>
          <dgm:bulletEnabled val="1"/>
        </dgm:presLayoutVars>
      </dgm:prSet>
      <dgm:spPr/>
      <dgm:t>
        <a:bodyPr/>
        <a:lstStyle/>
        <a:p>
          <a:endParaRPr lang="en-US"/>
        </a:p>
      </dgm:t>
    </dgm:pt>
    <dgm:pt modelId="{48C5D1FD-8BA5-497C-AD5D-5C4933CABB7C}" type="pres">
      <dgm:prSet presAssocID="{00FD693E-26C6-41FF-A7BE-39BF3DD78E94}" presName="circ3" presStyleLbl="vennNode1" presStyleIdx="2" presStyleCnt="3"/>
      <dgm:spPr/>
      <dgm:t>
        <a:bodyPr/>
        <a:lstStyle/>
        <a:p>
          <a:endParaRPr lang="en-US"/>
        </a:p>
      </dgm:t>
    </dgm:pt>
    <dgm:pt modelId="{5BBB7F46-8AC8-454F-BDE7-0D7F75EBCBA4}" type="pres">
      <dgm:prSet presAssocID="{00FD693E-26C6-41FF-A7BE-39BF3DD78E94}" presName="circ3Tx" presStyleLbl="revTx" presStyleIdx="0" presStyleCnt="0">
        <dgm:presLayoutVars>
          <dgm:chMax val="0"/>
          <dgm:chPref val="0"/>
          <dgm:bulletEnabled val="1"/>
        </dgm:presLayoutVars>
      </dgm:prSet>
      <dgm:spPr/>
      <dgm:t>
        <a:bodyPr/>
        <a:lstStyle/>
        <a:p>
          <a:endParaRPr lang="en-US"/>
        </a:p>
      </dgm:t>
    </dgm:pt>
  </dgm:ptLst>
  <dgm:cxnLst>
    <dgm:cxn modelId="{CC34C4F3-ED97-4ED5-8234-E9DB5B3DFE20}" srcId="{EC533BAF-F18F-41C3-8A5D-BFD1A59A0011}" destId="{47A39AE8-0DB4-45AD-9C32-69CC33DF7E1B}" srcOrd="0" destOrd="0" parTransId="{A9B3793F-D4A7-4AB2-BFF6-B9A9894967E0}" sibTransId="{FE0F74CB-D778-4794-9703-571BA729EFD7}"/>
    <dgm:cxn modelId="{1A48EB6B-4A9E-4090-A4FF-314C5722A5D1}" type="presOf" srcId="{00FD693E-26C6-41FF-A7BE-39BF3DD78E94}" destId="{5BBB7F46-8AC8-454F-BDE7-0D7F75EBCBA4}" srcOrd="1" destOrd="0" presId="urn:microsoft.com/office/officeart/2005/8/layout/venn1"/>
    <dgm:cxn modelId="{51925C29-996A-4A4E-92D4-4E050D368844}" type="presOf" srcId="{EC533BAF-F18F-41C3-8A5D-BFD1A59A0011}" destId="{4C262ED5-0CBD-4608-BFE3-A6AF4BA1A119}" srcOrd="0" destOrd="0" presId="urn:microsoft.com/office/officeart/2005/8/layout/venn1"/>
    <dgm:cxn modelId="{DFC9184C-57B8-49EF-B999-DC1580E5A942}" type="presOf" srcId="{47A39AE8-0DB4-45AD-9C32-69CC33DF7E1B}" destId="{F67FECF3-AD7D-4722-8164-3097DF7D91FF}" srcOrd="0" destOrd="0" presId="urn:microsoft.com/office/officeart/2005/8/layout/venn1"/>
    <dgm:cxn modelId="{66C43872-4E69-4FD4-93C6-86F155960CDB}" srcId="{EC533BAF-F18F-41C3-8A5D-BFD1A59A0011}" destId="{98F2C244-E714-43E3-9A48-2F4F367F0B2D}" srcOrd="1" destOrd="0" parTransId="{9C3540CE-AC03-4756-92D2-E0CE0A9788A9}" sibTransId="{8F5C0FD9-2101-47BD-99D1-2B5479CC1AC1}"/>
    <dgm:cxn modelId="{687033CF-93B5-4AD2-B317-7245F6A8D22A}" type="presOf" srcId="{98F2C244-E714-43E3-9A48-2F4F367F0B2D}" destId="{58307026-BCE1-4060-91DE-C16AB74E7032}" srcOrd="1" destOrd="0" presId="urn:microsoft.com/office/officeart/2005/8/layout/venn1"/>
    <dgm:cxn modelId="{17E5227F-AD8D-44B1-B1A7-3B4113D71B18}" type="presOf" srcId="{47A39AE8-0DB4-45AD-9C32-69CC33DF7E1B}" destId="{10F8E392-448C-46AC-9387-52BBA5B77946}" srcOrd="1" destOrd="0" presId="urn:microsoft.com/office/officeart/2005/8/layout/venn1"/>
    <dgm:cxn modelId="{E59768C1-EFBE-4938-AA62-85D29BF79F71}" srcId="{EC533BAF-F18F-41C3-8A5D-BFD1A59A0011}" destId="{00FD693E-26C6-41FF-A7BE-39BF3DD78E94}" srcOrd="2" destOrd="0" parTransId="{174C48F8-E1C6-44FA-B861-5B845AF77D45}" sibTransId="{52085A39-A3D1-4544-8A68-558A2317F578}"/>
    <dgm:cxn modelId="{1B73C3A6-2E90-436E-9B10-667A9CC980C2}" type="presOf" srcId="{98F2C244-E714-43E3-9A48-2F4F367F0B2D}" destId="{B9C4485F-9621-4C92-93C1-75B2A6EF0715}" srcOrd="0" destOrd="0" presId="urn:microsoft.com/office/officeart/2005/8/layout/venn1"/>
    <dgm:cxn modelId="{D3DB66D1-EC6D-44C4-BB85-2A9182EE25A1}" type="presOf" srcId="{00FD693E-26C6-41FF-A7BE-39BF3DD78E94}" destId="{48C5D1FD-8BA5-497C-AD5D-5C4933CABB7C}" srcOrd="0" destOrd="0" presId="urn:microsoft.com/office/officeart/2005/8/layout/venn1"/>
    <dgm:cxn modelId="{B37FD1A5-F3BD-438C-84AC-F5BD4923C516}" type="presParOf" srcId="{4C262ED5-0CBD-4608-BFE3-A6AF4BA1A119}" destId="{F67FECF3-AD7D-4722-8164-3097DF7D91FF}" srcOrd="0" destOrd="0" presId="urn:microsoft.com/office/officeart/2005/8/layout/venn1"/>
    <dgm:cxn modelId="{51EAC110-BBF2-474C-9C3F-D8109488AF93}" type="presParOf" srcId="{4C262ED5-0CBD-4608-BFE3-A6AF4BA1A119}" destId="{10F8E392-448C-46AC-9387-52BBA5B77946}" srcOrd="1" destOrd="0" presId="urn:microsoft.com/office/officeart/2005/8/layout/venn1"/>
    <dgm:cxn modelId="{276979D8-F8F7-47B9-8434-446CC7B89D35}" type="presParOf" srcId="{4C262ED5-0CBD-4608-BFE3-A6AF4BA1A119}" destId="{B9C4485F-9621-4C92-93C1-75B2A6EF0715}" srcOrd="2" destOrd="0" presId="urn:microsoft.com/office/officeart/2005/8/layout/venn1"/>
    <dgm:cxn modelId="{F2DCC255-F9A5-4D25-852A-C85989873E97}" type="presParOf" srcId="{4C262ED5-0CBD-4608-BFE3-A6AF4BA1A119}" destId="{58307026-BCE1-4060-91DE-C16AB74E7032}" srcOrd="3" destOrd="0" presId="urn:microsoft.com/office/officeart/2005/8/layout/venn1"/>
    <dgm:cxn modelId="{BC76B80F-17A4-4571-B1A8-40C69BA12D7F}" type="presParOf" srcId="{4C262ED5-0CBD-4608-BFE3-A6AF4BA1A119}" destId="{48C5D1FD-8BA5-497C-AD5D-5C4933CABB7C}" srcOrd="4" destOrd="0" presId="urn:microsoft.com/office/officeart/2005/8/layout/venn1"/>
    <dgm:cxn modelId="{E75494B1-651A-4406-B459-EAEDC6078C41}" type="presParOf" srcId="{4C262ED5-0CBD-4608-BFE3-A6AF4BA1A119}" destId="{5BBB7F46-8AC8-454F-BDE7-0D7F75EBCBA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3522B-2166-44E4-BDA1-690FBDE18F7E}"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US"/>
        </a:p>
      </dgm:t>
    </dgm:pt>
    <dgm:pt modelId="{0AE3EA22-C456-4C5A-9F64-984F727742B8}">
      <dgm:prSet phldrT="[Text]" custT="1"/>
      <dgm:spPr/>
      <dgm:t>
        <a:bodyPr/>
        <a:lstStyle/>
        <a:p>
          <a:r>
            <a:rPr lang="ka-GE" sz="1800" b="0" dirty="0" smtClean="0"/>
            <a:t>სავლდებულო</a:t>
          </a:r>
        </a:p>
        <a:p>
          <a:r>
            <a:rPr lang="en-US" sz="1800" b="0" dirty="0" smtClean="0"/>
            <a:t>GMP </a:t>
          </a:r>
          <a:r>
            <a:rPr lang="ka-GE" sz="1800" b="0" dirty="0" smtClean="0"/>
            <a:t>სერთიფიკატი.</a:t>
          </a:r>
        </a:p>
        <a:p>
          <a:r>
            <a:rPr lang="ka-GE" sz="1800" b="0" dirty="0" smtClean="0"/>
            <a:t>რამდენიმე ქვეყნაში სავალდებულო რეგისტრაცია</a:t>
          </a:r>
        </a:p>
      </dgm:t>
    </dgm:pt>
    <dgm:pt modelId="{A13F2EE0-330C-4E5A-806E-0FA4C9EE0F0D}" type="parTrans" cxnId="{5C5A0D90-FF1E-4DA0-938B-88C33F1C2613}">
      <dgm:prSet/>
      <dgm:spPr/>
      <dgm:t>
        <a:bodyPr/>
        <a:lstStyle/>
        <a:p>
          <a:endParaRPr lang="en-US"/>
        </a:p>
      </dgm:t>
    </dgm:pt>
    <dgm:pt modelId="{8337F7E0-4D0F-4942-8047-122E1923D97C}" type="sibTrans" cxnId="{5C5A0D90-FF1E-4DA0-938B-88C33F1C2613}">
      <dgm:prSet/>
      <dgm:spPr/>
      <dgm:t>
        <a:bodyPr/>
        <a:lstStyle/>
        <a:p>
          <a:endParaRPr lang="en-US"/>
        </a:p>
      </dgm:t>
    </dgm:pt>
    <dgm:pt modelId="{0E558100-A959-4B86-AF11-1D04F8AFF88B}">
      <dgm:prSet phldrT="[Text]" custT="1"/>
      <dgm:spPr/>
      <dgm:t>
        <a:bodyPr/>
        <a:lstStyle/>
        <a:p>
          <a:r>
            <a:rPr lang="ka-GE" sz="1600" dirty="0" smtClean="0"/>
            <a:t>პარალელური იმპორტის კონტროლის გაძლიერება</a:t>
          </a:r>
          <a:endParaRPr lang="en-US" sz="1600" dirty="0"/>
        </a:p>
      </dgm:t>
    </dgm:pt>
    <dgm:pt modelId="{EC5DFCB5-D990-45D7-B9A5-F8F5E15E0A9F}" type="parTrans" cxnId="{09C0F852-9A5F-472B-A26B-C609F4E40B20}">
      <dgm:prSet/>
      <dgm:spPr/>
      <dgm:t>
        <a:bodyPr/>
        <a:lstStyle/>
        <a:p>
          <a:endParaRPr lang="en-US"/>
        </a:p>
      </dgm:t>
    </dgm:pt>
    <dgm:pt modelId="{106C1BE5-3D3A-4CDF-A65F-1E65B220395A}" type="sibTrans" cxnId="{09C0F852-9A5F-472B-A26B-C609F4E40B20}">
      <dgm:prSet/>
      <dgm:spPr/>
      <dgm:t>
        <a:bodyPr/>
        <a:lstStyle/>
        <a:p>
          <a:endParaRPr lang="en-US"/>
        </a:p>
      </dgm:t>
    </dgm:pt>
    <dgm:pt modelId="{B2E0E1C0-1B9F-40A9-B946-420659E81EB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a-GE" sz="1600" smtClean="0"/>
            <a:t>ალტერნატიულ მედიცინაში გამოყენებადი ბიოაქტიური დანამატების რეგისტრაციის კონტროლის გაძლიერება</a:t>
          </a:r>
          <a:endParaRPr lang="en-US" sz="1600" smtClean="0"/>
        </a:p>
        <a:p>
          <a:pPr defTabSz="711200">
            <a:lnSpc>
              <a:spcPct val="90000"/>
            </a:lnSpc>
            <a:spcBef>
              <a:spcPct val="0"/>
            </a:spcBef>
            <a:spcAft>
              <a:spcPct val="35000"/>
            </a:spcAft>
          </a:pPr>
          <a:endParaRPr lang="ka-GE" sz="1600" dirty="0" smtClean="0"/>
        </a:p>
      </dgm:t>
    </dgm:pt>
    <dgm:pt modelId="{60E5B4AC-46D1-4D5D-AF7E-6DF1D2B5E9E9}" type="parTrans" cxnId="{AB3AA5EF-45D8-46C0-9231-E4FCCBB34CA0}">
      <dgm:prSet/>
      <dgm:spPr/>
      <dgm:t>
        <a:bodyPr/>
        <a:lstStyle/>
        <a:p>
          <a:endParaRPr lang="en-US"/>
        </a:p>
      </dgm:t>
    </dgm:pt>
    <dgm:pt modelId="{D5C6E925-CB32-4A1B-A970-1894EF2C3C8D}" type="sibTrans" cxnId="{AB3AA5EF-45D8-46C0-9231-E4FCCBB34CA0}">
      <dgm:prSet/>
      <dgm:spPr/>
      <dgm:t>
        <a:bodyPr/>
        <a:lstStyle/>
        <a:p>
          <a:endParaRPr lang="en-US"/>
        </a:p>
      </dgm:t>
    </dgm:pt>
    <dgm:pt modelId="{9C272686-5C46-4C3F-8883-2F2950B6F91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ka-GE" sz="1600" dirty="0" smtClean="0"/>
        </a:p>
        <a:p>
          <a:pPr marL="0" marR="0" indent="0" defTabSz="914400" eaLnBrk="1" fontAlgn="auto" latinLnBrk="0" hangingPunct="1">
            <a:lnSpc>
              <a:spcPct val="100000"/>
            </a:lnSpc>
            <a:spcBef>
              <a:spcPts val="0"/>
            </a:spcBef>
            <a:spcAft>
              <a:spcPts val="0"/>
            </a:spcAft>
            <a:buClrTx/>
            <a:buSzTx/>
            <a:buFontTx/>
            <a:buNone/>
            <a:tabLst/>
            <a:defRPr/>
          </a:pPr>
          <a:r>
            <a:rPr lang="ka-GE" sz="1600" smtClean="0"/>
            <a:t>დამატებითი  ვალდებულებები მედიკამენტის </a:t>
          </a:r>
          <a:r>
            <a:rPr lang="ka-GE" sz="1600" dirty="0" smtClean="0"/>
            <a:t>უსაფრთხოების, ბიოექვივალენტობის და სხვა მნიშვნელოვანი მახასიათებლების შესახებ</a:t>
          </a:r>
        </a:p>
        <a:p>
          <a:pPr defTabSz="2800350">
            <a:lnSpc>
              <a:spcPct val="90000"/>
            </a:lnSpc>
            <a:spcBef>
              <a:spcPct val="0"/>
            </a:spcBef>
            <a:spcAft>
              <a:spcPct val="35000"/>
            </a:spcAft>
          </a:pPr>
          <a:endParaRPr lang="en-US" dirty="0"/>
        </a:p>
      </dgm:t>
    </dgm:pt>
    <dgm:pt modelId="{0D4CD795-B07A-4013-A881-2CAF4FF3CD13}" type="parTrans" cxnId="{377483E5-3221-4215-A56B-922F89B09BC1}">
      <dgm:prSet/>
      <dgm:spPr/>
      <dgm:t>
        <a:bodyPr/>
        <a:lstStyle/>
        <a:p>
          <a:endParaRPr lang="en-US"/>
        </a:p>
      </dgm:t>
    </dgm:pt>
    <dgm:pt modelId="{CEC8BC23-B1F3-4988-94E9-8CA6697B7544}" type="sibTrans" cxnId="{377483E5-3221-4215-A56B-922F89B09BC1}">
      <dgm:prSet/>
      <dgm:spPr/>
      <dgm:t>
        <a:bodyPr/>
        <a:lstStyle/>
        <a:p>
          <a:endParaRPr lang="en-US"/>
        </a:p>
      </dgm:t>
    </dgm:pt>
    <dgm:pt modelId="{3DF6A143-A629-4876-B896-57F0AAC144C6}" type="pres">
      <dgm:prSet presAssocID="{74C3522B-2166-44E4-BDA1-690FBDE18F7E}" presName="matrix" presStyleCnt="0">
        <dgm:presLayoutVars>
          <dgm:chMax val="1"/>
          <dgm:dir/>
          <dgm:resizeHandles val="exact"/>
        </dgm:presLayoutVars>
      </dgm:prSet>
      <dgm:spPr/>
      <dgm:t>
        <a:bodyPr/>
        <a:lstStyle/>
        <a:p>
          <a:endParaRPr lang="en-US"/>
        </a:p>
      </dgm:t>
    </dgm:pt>
    <dgm:pt modelId="{928109CA-5186-402D-9267-35F819968F85}" type="pres">
      <dgm:prSet presAssocID="{74C3522B-2166-44E4-BDA1-690FBDE18F7E}" presName="diamond" presStyleLbl="bgShp" presStyleIdx="0" presStyleCnt="1" custScaleX="118414" custLinFactNeighborX="6732" custLinFactNeighborY="198"/>
      <dgm:spPr/>
      <dgm:t>
        <a:bodyPr/>
        <a:lstStyle/>
        <a:p>
          <a:endParaRPr lang="en-US"/>
        </a:p>
      </dgm:t>
    </dgm:pt>
    <dgm:pt modelId="{DB02B200-A89C-4F6F-96D4-4E5DECB1F509}" type="pres">
      <dgm:prSet presAssocID="{74C3522B-2166-44E4-BDA1-690FBDE18F7E}" presName="quad1" presStyleLbl="node1" presStyleIdx="0" presStyleCnt="4" custScaleX="134096" custScaleY="106169" custLinFactNeighborX="2082" custLinFactNeighborY="2540">
        <dgm:presLayoutVars>
          <dgm:chMax val="0"/>
          <dgm:chPref val="0"/>
          <dgm:bulletEnabled val="1"/>
        </dgm:presLayoutVars>
      </dgm:prSet>
      <dgm:spPr/>
      <dgm:t>
        <a:bodyPr/>
        <a:lstStyle/>
        <a:p>
          <a:endParaRPr lang="en-US"/>
        </a:p>
      </dgm:t>
    </dgm:pt>
    <dgm:pt modelId="{6A106112-A07B-4914-BC41-02A09A00C624}" type="pres">
      <dgm:prSet presAssocID="{74C3522B-2166-44E4-BDA1-690FBDE18F7E}" presName="quad2" presStyleLbl="node1" presStyleIdx="1" presStyleCnt="4" custScaleX="130944" custScaleY="101066" custLinFactNeighborX="33004" custLinFactNeighborY="3554">
        <dgm:presLayoutVars>
          <dgm:chMax val="0"/>
          <dgm:chPref val="0"/>
          <dgm:bulletEnabled val="1"/>
        </dgm:presLayoutVars>
      </dgm:prSet>
      <dgm:spPr/>
      <dgm:t>
        <a:bodyPr/>
        <a:lstStyle/>
        <a:p>
          <a:endParaRPr lang="en-US"/>
        </a:p>
      </dgm:t>
    </dgm:pt>
    <dgm:pt modelId="{E04AE87B-40DF-4F18-A94D-8BBFDF99AA81}" type="pres">
      <dgm:prSet presAssocID="{74C3522B-2166-44E4-BDA1-690FBDE18F7E}" presName="quad3" presStyleLbl="node1" presStyleIdx="2" presStyleCnt="4" custScaleX="131049" custScaleY="103021" custLinFactNeighborX="4062" custLinFactNeighborY="3554">
        <dgm:presLayoutVars>
          <dgm:chMax val="0"/>
          <dgm:chPref val="0"/>
          <dgm:bulletEnabled val="1"/>
        </dgm:presLayoutVars>
      </dgm:prSet>
      <dgm:spPr/>
      <dgm:t>
        <a:bodyPr/>
        <a:lstStyle/>
        <a:p>
          <a:endParaRPr lang="en-US"/>
        </a:p>
      </dgm:t>
    </dgm:pt>
    <dgm:pt modelId="{BD3D9D4F-AEF2-4AFD-8265-38C0BFD73253}" type="pres">
      <dgm:prSet presAssocID="{74C3522B-2166-44E4-BDA1-690FBDE18F7E}" presName="quad4" presStyleLbl="node1" presStyleIdx="3" presStyleCnt="4" custScaleX="128001" custScaleY="108122" custLinFactNeighborX="29907" custLinFactNeighborY="4063">
        <dgm:presLayoutVars>
          <dgm:chMax val="0"/>
          <dgm:chPref val="0"/>
          <dgm:bulletEnabled val="1"/>
        </dgm:presLayoutVars>
      </dgm:prSet>
      <dgm:spPr/>
      <dgm:t>
        <a:bodyPr/>
        <a:lstStyle/>
        <a:p>
          <a:endParaRPr lang="en-US"/>
        </a:p>
      </dgm:t>
    </dgm:pt>
  </dgm:ptLst>
  <dgm:cxnLst>
    <dgm:cxn modelId="{9833EFBD-0361-4629-A3A6-3427EB1F2985}" type="presOf" srcId="{0AE3EA22-C456-4C5A-9F64-984F727742B8}" destId="{DB02B200-A89C-4F6F-96D4-4E5DECB1F509}" srcOrd="0" destOrd="0" presId="urn:microsoft.com/office/officeart/2005/8/layout/matrix3"/>
    <dgm:cxn modelId="{BA3A74E3-4A3B-4109-8F10-8403BA5BEC14}" type="presOf" srcId="{9C272686-5C46-4C3F-8883-2F2950B6F910}" destId="{BD3D9D4F-AEF2-4AFD-8265-38C0BFD73253}" srcOrd="0" destOrd="0" presId="urn:microsoft.com/office/officeart/2005/8/layout/matrix3"/>
    <dgm:cxn modelId="{95FB61FD-F13D-43B0-B30A-21591329B52B}" type="presOf" srcId="{0E558100-A959-4B86-AF11-1D04F8AFF88B}" destId="{6A106112-A07B-4914-BC41-02A09A00C624}" srcOrd="0" destOrd="0" presId="urn:microsoft.com/office/officeart/2005/8/layout/matrix3"/>
    <dgm:cxn modelId="{377483E5-3221-4215-A56B-922F89B09BC1}" srcId="{74C3522B-2166-44E4-BDA1-690FBDE18F7E}" destId="{9C272686-5C46-4C3F-8883-2F2950B6F910}" srcOrd="3" destOrd="0" parTransId="{0D4CD795-B07A-4013-A881-2CAF4FF3CD13}" sibTransId="{CEC8BC23-B1F3-4988-94E9-8CA6697B7544}"/>
    <dgm:cxn modelId="{4F5D21BE-C82D-4CF3-8847-176204344DC3}" type="presOf" srcId="{B2E0E1C0-1B9F-40A9-B946-420659E81EB0}" destId="{E04AE87B-40DF-4F18-A94D-8BBFDF99AA81}" srcOrd="0" destOrd="0" presId="urn:microsoft.com/office/officeart/2005/8/layout/matrix3"/>
    <dgm:cxn modelId="{AB3AA5EF-45D8-46C0-9231-E4FCCBB34CA0}" srcId="{74C3522B-2166-44E4-BDA1-690FBDE18F7E}" destId="{B2E0E1C0-1B9F-40A9-B946-420659E81EB0}" srcOrd="2" destOrd="0" parTransId="{60E5B4AC-46D1-4D5D-AF7E-6DF1D2B5E9E9}" sibTransId="{D5C6E925-CB32-4A1B-A970-1894EF2C3C8D}"/>
    <dgm:cxn modelId="{5C5A0D90-FF1E-4DA0-938B-88C33F1C2613}" srcId="{74C3522B-2166-44E4-BDA1-690FBDE18F7E}" destId="{0AE3EA22-C456-4C5A-9F64-984F727742B8}" srcOrd="0" destOrd="0" parTransId="{A13F2EE0-330C-4E5A-806E-0FA4C9EE0F0D}" sibTransId="{8337F7E0-4D0F-4942-8047-122E1923D97C}"/>
    <dgm:cxn modelId="{09C0F852-9A5F-472B-A26B-C609F4E40B20}" srcId="{74C3522B-2166-44E4-BDA1-690FBDE18F7E}" destId="{0E558100-A959-4B86-AF11-1D04F8AFF88B}" srcOrd="1" destOrd="0" parTransId="{EC5DFCB5-D990-45D7-B9A5-F8F5E15E0A9F}" sibTransId="{106C1BE5-3D3A-4CDF-A65F-1E65B220395A}"/>
    <dgm:cxn modelId="{D5458FB2-F94A-4B7C-A239-6D7F0DDA2519}" type="presOf" srcId="{74C3522B-2166-44E4-BDA1-690FBDE18F7E}" destId="{3DF6A143-A629-4876-B896-57F0AAC144C6}" srcOrd="0" destOrd="0" presId="urn:microsoft.com/office/officeart/2005/8/layout/matrix3"/>
    <dgm:cxn modelId="{23102AE4-8DB8-4042-A7DB-6D472DD91DC0}" type="presParOf" srcId="{3DF6A143-A629-4876-B896-57F0AAC144C6}" destId="{928109CA-5186-402D-9267-35F819968F85}" srcOrd="0" destOrd="0" presId="urn:microsoft.com/office/officeart/2005/8/layout/matrix3"/>
    <dgm:cxn modelId="{5DADA10C-FA7D-4CFE-BF14-AD26384A5F38}" type="presParOf" srcId="{3DF6A143-A629-4876-B896-57F0AAC144C6}" destId="{DB02B200-A89C-4F6F-96D4-4E5DECB1F509}" srcOrd="1" destOrd="0" presId="urn:microsoft.com/office/officeart/2005/8/layout/matrix3"/>
    <dgm:cxn modelId="{7EC31E6C-CDFD-4F99-9F9D-960FC5BE93AA}" type="presParOf" srcId="{3DF6A143-A629-4876-B896-57F0AAC144C6}" destId="{6A106112-A07B-4914-BC41-02A09A00C624}" srcOrd="2" destOrd="0" presId="urn:microsoft.com/office/officeart/2005/8/layout/matrix3"/>
    <dgm:cxn modelId="{EA2EA462-439C-4426-9422-FFE6B83E66D2}" type="presParOf" srcId="{3DF6A143-A629-4876-B896-57F0AAC144C6}" destId="{E04AE87B-40DF-4F18-A94D-8BBFDF99AA81}" srcOrd="3" destOrd="0" presId="urn:microsoft.com/office/officeart/2005/8/layout/matrix3"/>
    <dgm:cxn modelId="{0B4C88F7-6A2A-413E-9CB4-D7524ADBB21E}" type="presParOf" srcId="{3DF6A143-A629-4876-B896-57F0AAC144C6}" destId="{BD3D9D4F-AEF2-4AFD-8265-38C0BFD7325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73DC0-4900-4A0C-82FC-52D6389E6F2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CDD0AC1-92E6-4B74-B182-95000A5AEB80}">
      <dgm:prSet phldrT="[Text]"/>
      <dgm:spPr>
        <a:solidFill>
          <a:schemeClr val="accent1">
            <a:lumMod val="40000"/>
            <a:lumOff val="60000"/>
          </a:schemeClr>
        </a:solidFill>
      </dgm:spPr>
      <dgm:t>
        <a:bodyPr/>
        <a:lstStyle/>
        <a:p>
          <a:r>
            <a:rPr lang="ka-GE" dirty="0" smtClean="0">
              <a:solidFill>
                <a:schemeClr val="accent1">
                  <a:lumMod val="75000"/>
                </a:schemeClr>
              </a:solidFill>
            </a:rPr>
            <a:t>ფილტვის</a:t>
          </a:r>
          <a:r>
            <a:rPr lang="ka-GE" dirty="0" smtClean="0"/>
            <a:t> </a:t>
          </a:r>
          <a:r>
            <a:rPr lang="ka-GE" dirty="0" smtClean="0">
              <a:solidFill>
                <a:schemeClr val="accent1">
                  <a:lumMod val="75000"/>
                </a:schemeClr>
              </a:solidFill>
            </a:rPr>
            <a:t>დაავადებები-აბასთუმანში</a:t>
          </a:r>
          <a:r>
            <a:rPr lang="ka-GE" dirty="0" smtClean="0"/>
            <a:t> </a:t>
          </a:r>
          <a:r>
            <a:rPr lang="ka-GE" dirty="0" smtClean="0">
              <a:solidFill>
                <a:schemeClr val="accent1">
                  <a:lumMod val="75000"/>
                </a:schemeClr>
              </a:solidFill>
            </a:rPr>
            <a:t>2019</a:t>
          </a:r>
          <a:r>
            <a:rPr lang="ka-GE" dirty="0" smtClean="0"/>
            <a:t> </a:t>
          </a:r>
          <a:r>
            <a:rPr lang="ka-GE" dirty="0" smtClean="0">
              <a:solidFill>
                <a:schemeClr val="accent1">
                  <a:lumMod val="75000"/>
                </a:schemeClr>
              </a:solidFill>
            </a:rPr>
            <a:t>წლის ბოლოდან</a:t>
          </a:r>
          <a:endParaRPr lang="en-US" dirty="0"/>
        </a:p>
      </dgm:t>
    </dgm:pt>
    <dgm:pt modelId="{36DF647D-7E03-4A73-B6DA-B8FE95E28C7C}" type="parTrans" cxnId="{FB2B618F-923C-450A-98DD-A00DF1C0683C}">
      <dgm:prSet/>
      <dgm:spPr/>
      <dgm:t>
        <a:bodyPr/>
        <a:lstStyle/>
        <a:p>
          <a:endParaRPr lang="en-US"/>
        </a:p>
      </dgm:t>
    </dgm:pt>
    <dgm:pt modelId="{F68C54FE-1B3A-4155-8EEE-DB79690F5E6B}" type="sibTrans" cxnId="{FB2B618F-923C-450A-98DD-A00DF1C0683C}">
      <dgm:prSet/>
      <dgm:spPr/>
      <dgm:t>
        <a:bodyPr/>
        <a:lstStyle/>
        <a:p>
          <a:endParaRPr lang="en-US"/>
        </a:p>
      </dgm:t>
    </dgm:pt>
    <dgm:pt modelId="{2B0A6552-D97F-4CFE-AF6A-204200A5AF3C}">
      <dgm:prSet phldrT="[Text]"/>
      <dgm:spPr>
        <a:solidFill>
          <a:schemeClr val="accent3">
            <a:lumMod val="40000"/>
            <a:lumOff val="60000"/>
          </a:schemeClr>
        </a:solidFill>
      </dgm:spPr>
      <dgm:t>
        <a:bodyPr/>
        <a:lstStyle/>
        <a:p>
          <a:r>
            <a:rPr lang="ka-GE" dirty="0" smtClean="0">
              <a:solidFill>
                <a:schemeClr val="accent1">
                  <a:lumMod val="75000"/>
                </a:schemeClr>
              </a:solidFill>
            </a:rPr>
            <a:t>მოზრდილთა რეაბილიტაციის ცენტრი- 2020 წლის იანვრიდან თბილისის სახელმწიფო უნივერსიტეტის ბაზაზე</a:t>
          </a:r>
          <a:r>
            <a:rPr lang="en-US" dirty="0" smtClean="0">
              <a:solidFill>
                <a:schemeClr val="accent1">
                  <a:lumMod val="75000"/>
                </a:schemeClr>
              </a:solidFill>
            </a:rPr>
            <a:t> (USAID/Emory University)</a:t>
          </a:r>
          <a:endParaRPr lang="en-US" dirty="0"/>
        </a:p>
      </dgm:t>
    </dgm:pt>
    <dgm:pt modelId="{BD0B67CA-02DF-4C8E-848D-870D9373660F}" type="parTrans" cxnId="{52BAA9FA-A5C4-4278-AD51-7F6CC50E4CB0}">
      <dgm:prSet/>
      <dgm:spPr/>
      <dgm:t>
        <a:bodyPr/>
        <a:lstStyle/>
        <a:p>
          <a:endParaRPr lang="en-US"/>
        </a:p>
      </dgm:t>
    </dgm:pt>
    <dgm:pt modelId="{F6106F13-C886-4CB5-828C-47BE378676D2}" type="sibTrans" cxnId="{52BAA9FA-A5C4-4278-AD51-7F6CC50E4CB0}">
      <dgm:prSet/>
      <dgm:spPr/>
      <dgm:t>
        <a:bodyPr/>
        <a:lstStyle/>
        <a:p>
          <a:endParaRPr lang="en-US"/>
        </a:p>
      </dgm:t>
    </dgm:pt>
    <dgm:pt modelId="{BAF0D7FF-279D-4605-B9FC-65071A6395F6}">
      <dgm:prSet phldrT="[Text]"/>
      <dgm:spPr>
        <a:solidFill>
          <a:schemeClr val="accent4">
            <a:lumMod val="40000"/>
            <a:lumOff val="60000"/>
          </a:schemeClr>
        </a:solidFill>
      </dgm:spPr>
      <dgm:t>
        <a:bodyPr/>
        <a:lstStyle/>
        <a:p>
          <a:r>
            <a:rPr lang="ka-GE" dirty="0" smtClean="0">
              <a:solidFill>
                <a:schemeClr val="accent1">
                  <a:lumMod val="75000"/>
                </a:schemeClr>
              </a:solidFill>
            </a:rPr>
            <a:t>ნარკორეაბილიტაციის ცენტრი აღმოსავლეთ საქართველოს ფსიქიკური ჯანმრთელობის ცენტრის ბაზაზე ბედიანში </a:t>
          </a:r>
          <a:endParaRPr lang="en-US" dirty="0"/>
        </a:p>
      </dgm:t>
    </dgm:pt>
    <dgm:pt modelId="{3425478C-3F50-4C5A-8E67-39739F77C6E4}" type="parTrans" cxnId="{E3ECEAEA-B4B7-41D0-A4F1-7B9AE4AF0FE1}">
      <dgm:prSet/>
      <dgm:spPr/>
      <dgm:t>
        <a:bodyPr/>
        <a:lstStyle/>
        <a:p>
          <a:endParaRPr lang="en-US"/>
        </a:p>
      </dgm:t>
    </dgm:pt>
    <dgm:pt modelId="{C83A17D7-6520-4660-9A79-56594837E8F0}" type="sibTrans" cxnId="{E3ECEAEA-B4B7-41D0-A4F1-7B9AE4AF0FE1}">
      <dgm:prSet/>
      <dgm:spPr/>
      <dgm:t>
        <a:bodyPr/>
        <a:lstStyle/>
        <a:p>
          <a:endParaRPr lang="en-US"/>
        </a:p>
      </dgm:t>
    </dgm:pt>
    <dgm:pt modelId="{40A59D0D-2F90-46CE-9C69-2646C425EFB0}" type="pres">
      <dgm:prSet presAssocID="{D0C73DC0-4900-4A0C-82FC-52D6389E6F21}" presName="Name0" presStyleCnt="0">
        <dgm:presLayoutVars>
          <dgm:dir/>
          <dgm:resizeHandles val="exact"/>
        </dgm:presLayoutVars>
      </dgm:prSet>
      <dgm:spPr/>
      <dgm:t>
        <a:bodyPr/>
        <a:lstStyle/>
        <a:p>
          <a:endParaRPr lang="en-US"/>
        </a:p>
      </dgm:t>
    </dgm:pt>
    <dgm:pt modelId="{14C347A0-FE27-4C71-AF1D-005B83761736}" type="pres">
      <dgm:prSet presAssocID="{8CDD0AC1-92E6-4B74-B182-95000A5AEB80}" presName="node" presStyleLbl="node1" presStyleIdx="0" presStyleCnt="3">
        <dgm:presLayoutVars>
          <dgm:bulletEnabled val="1"/>
        </dgm:presLayoutVars>
      </dgm:prSet>
      <dgm:spPr/>
      <dgm:t>
        <a:bodyPr/>
        <a:lstStyle/>
        <a:p>
          <a:endParaRPr lang="en-US"/>
        </a:p>
      </dgm:t>
    </dgm:pt>
    <dgm:pt modelId="{17A7E791-FAAE-4A99-9FA5-DB79B1A0E5C0}" type="pres">
      <dgm:prSet presAssocID="{F68C54FE-1B3A-4155-8EEE-DB79690F5E6B}" presName="sibTrans" presStyleCnt="0"/>
      <dgm:spPr/>
    </dgm:pt>
    <dgm:pt modelId="{BFCAEB32-6C38-4A7C-8E0E-396A6C970902}" type="pres">
      <dgm:prSet presAssocID="{2B0A6552-D97F-4CFE-AF6A-204200A5AF3C}" presName="node" presStyleLbl="node1" presStyleIdx="1" presStyleCnt="3">
        <dgm:presLayoutVars>
          <dgm:bulletEnabled val="1"/>
        </dgm:presLayoutVars>
      </dgm:prSet>
      <dgm:spPr/>
      <dgm:t>
        <a:bodyPr/>
        <a:lstStyle/>
        <a:p>
          <a:endParaRPr lang="en-US"/>
        </a:p>
      </dgm:t>
    </dgm:pt>
    <dgm:pt modelId="{9DD4C28F-1693-43B2-A976-D4DB79703ED5}" type="pres">
      <dgm:prSet presAssocID="{F6106F13-C886-4CB5-828C-47BE378676D2}" presName="sibTrans" presStyleCnt="0"/>
      <dgm:spPr/>
    </dgm:pt>
    <dgm:pt modelId="{9F1B8384-04A4-48DD-AAF3-3B614B21D0F9}" type="pres">
      <dgm:prSet presAssocID="{BAF0D7FF-279D-4605-B9FC-65071A6395F6}" presName="node" presStyleLbl="node1" presStyleIdx="2" presStyleCnt="3">
        <dgm:presLayoutVars>
          <dgm:bulletEnabled val="1"/>
        </dgm:presLayoutVars>
      </dgm:prSet>
      <dgm:spPr/>
      <dgm:t>
        <a:bodyPr/>
        <a:lstStyle/>
        <a:p>
          <a:endParaRPr lang="en-US"/>
        </a:p>
      </dgm:t>
    </dgm:pt>
  </dgm:ptLst>
  <dgm:cxnLst>
    <dgm:cxn modelId="{C06740A9-5009-4DBA-97B1-8E64474C6FFB}" type="presOf" srcId="{BAF0D7FF-279D-4605-B9FC-65071A6395F6}" destId="{9F1B8384-04A4-48DD-AAF3-3B614B21D0F9}" srcOrd="0" destOrd="0" presId="urn:microsoft.com/office/officeart/2005/8/layout/hList6"/>
    <dgm:cxn modelId="{A3A30042-9DD8-4283-B31C-7AC050AFDF3E}" type="presOf" srcId="{8CDD0AC1-92E6-4B74-B182-95000A5AEB80}" destId="{14C347A0-FE27-4C71-AF1D-005B83761736}" srcOrd="0" destOrd="0" presId="urn:microsoft.com/office/officeart/2005/8/layout/hList6"/>
    <dgm:cxn modelId="{FB2B618F-923C-450A-98DD-A00DF1C0683C}" srcId="{D0C73DC0-4900-4A0C-82FC-52D6389E6F21}" destId="{8CDD0AC1-92E6-4B74-B182-95000A5AEB80}" srcOrd="0" destOrd="0" parTransId="{36DF647D-7E03-4A73-B6DA-B8FE95E28C7C}" sibTransId="{F68C54FE-1B3A-4155-8EEE-DB79690F5E6B}"/>
    <dgm:cxn modelId="{52BAA9FA-A5C4-4278-AD51-7F6CC50E4CB0}" srcId="{D0C73DC0-4900-4A0C-82FC-52D6389E6F21}" destId="{2B0A6552-D97F-4CFE-AF6A-204200A5AF3C}" srcOrd="1" destOrd="0" parTransId="{BD0B67CA-02DF-4C8E-848D-870D9373660F}" sibTransId="{F6106F13-C886-4CB5-828C-47BE378676D2}"/>
    <dgm:cxn modelId="{67DE4988-2B51-4829-9590-6908454F3534}" type="presOf" srcId="{D0C73DC0-4900-4A0C-82FC-52D6389E6F21}" destId="{40A59D0D-2F90-46CE-9C69-2646C425EFB0}" srcOrd="0" destOrd="0" presId="urn:microsoft.com/office/officeart/2005/8/layout/hList6"/>
    <dgm:cxn modelId="{57E66A69-16DE-448E-8DDC-438012DCE64B}" type="presOf" srcId="{2B0A6552-D97F-4CFE-AF6A-204200A5AF3C}" destId="{BFCAEB32-6C38-4A7C-8E0E-396A6C970902}" srcOrd="0" destOrd="0" presId="urn:microsoft.com/office/officeart/2005/8/layout/hList6"/>
    <dgm:cxn modelId="{E3ECEAEA-B4B7-41D0-A4F1-7B9AE4AF0FE1}" srcId="{D0C73DC0-4900-4A0C-82FC-52D6389E6F21}" destId="{BAF0D7FF-279D-4605-B9FC-65071A6395F6}" srcOrd="2" destOrd="0" parTransId="{3425478C-3F50-4C5A-8E67-39739F77C6E4}" sibTransId="{C83A17D7-6520-4660-9A79-56594837E8F0}"/>
    <dgm:cxn modelId="{1A152B57-7A85-4C9D-8207-DCF4DA8B6BFD}" type="presParOf" srcId="{40A59D0D-2F90-46CE-9C69-2646C425EFB0}" destId="{14C347A0-FE27-4C71-AF1D-005B83761736}" srcOrd="0" destOrd="0" presId="urn:microsoft.com/office/officeart/2005/8/layout/hList6"/>
    <dgm:cxn modelId="{7B6FF74E-D831-4E3E-B96F-8E82299E4C61}" type="presParOf" srcId="{40A59D0D-2F90-46CE-9C69-2646C425EFB0}" destId="{17A7E791-FAAE-4A99-9FA5-DB79B1A0E5C0}" srcOrd="1" destOrd="0" presId="urn:microsoft.com/office/officeart/2005/8/layout/hList6"/>
    <dgm:cxn modelId="{86785D17-E9F4-459F-8F74-EF0528442C48}" type="presParOf" srcId="{40A59D0D-2F90-46CE-9C69-2646C425EFB0}" destId="{BFCAEB32-6C38-4A7C-8E0E-396A6C970902}" srcOrd="2" destOrd="0" presId="urn:microsoft.com/office/officeart/2005/8/layout/hList6"/>
    <dgm:cxn modelId="{B0963ABC-0406-44C2-BBEC-C3D09CE60530}" type="presParOf" srcId="{40A59D0D-2F90-46CE-9C69-2646C425EFB0}" destId="{9DD4C28F-1693-43B2-A976-D4DB79703ED5}" srcOrd="3" destOrd="0" presId="urn:microsoft.com/office/officeart/2005/8/layout/hList6"/>
    <dgm:cxn modelId="{E759798D-FC17-4D32-997D-72B06909379B}" type="presParOf" srcId="{40A59D0D-2F90-46CE-9C69-2646C425EFB0}" destId="{9F1B8384-04A4-48DD-AAF3-3B614B21D0F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355C2-D52B-413F-8B32-987A94C9E354}">
      <dsp:nvSpPr>
        <dsp:cNvPr id="0" name=""/>
        <dsp:cNvSpPr/>
      </dsp:nvSpPr>
      <dsp:spPr>
        <a:xfrm rot="16200000">
          <a:off x="658252" y="-658252"/>
          <a:ext cx="2537913" cy="3854419"/>
        </a:xfrm>
        <a:prstGeom prst="snip2Diag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ka-GE" sz="2300" kern="1200" dirty="0" smtClean="0"/>
            <a:t>პირველადი ჯანდაცვის სექტორის რეფორმა</a:t>
          </a:r>
          <a:endParaRPr lang="en-US" sz="2300" kern="1200" dirty="0"/>
        </a:p>
      </dsp:txBody>
      <dsp:txXfrm rot="5400000">
        <a:off x="0" y="0"/>
        <a:ext cx="3854419" cy="1903435"/>
      </dsp:txXfrm>
    </dsp:sp>
    <dsp:sp modelId="{253FCAAE-EB46-4177-BEF0-B488649FE72F}">
      <dsp:nvSpPr>
        <dsp:cNvPr id="0" name=""/>
        <dsp:cNvSpPr/>
      </dsp:nvSpPr>
      <dsp:spPr>
        <a:xfrm>
          <a:off x="4292600" y="13"/>
          <a:ext cx="3835399" cy="2595026"/>
        </a:xfrm>
        <a:prstGeom prst="snip2DiagRect">
          <a:avLst/>
        </a:prstGeom>
        <a:solidFill>
          <a:srgbClr val="604A7B">
            <a:alpha val="76863"/>
          </a:srgb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ka-GE" sz="2300" kern="1200" dirty="0" smtClean="0"/>
            <a:t>ჰოსპიტალურ სექტორში ხარისხის, ხარჯებისა და მართვის ოპტიმიზაცია</a:t>
          </a:r>
          <a:endParaRPr lang="en-US" sz="2300" kern="1200" dirty="0"/>
        </a:p>
      </dsp:txBody>
      <dsp:txXfrm>
        <a:off x="4292600" y="13"/>
        <a:ext cx="3835399" cy="1946270"/>
      </dsp:txXfrm>
    </dsp:sp>
    <dsp:sp modelId="{94E1C8DB-CD90-49DD-B1D0-4FB4184E7EF0}">
      <dsp:nvSpPr>
        <dsp:cNvPr id="0" name=""/>
        <dsp:cNvSpPr/>
      </dsp:nvSpPr>
      <dsp:spPr>
        <a:xfrm rot="10800000">
          <a:off x="0" y="2861733"/>
          <a:ext cx="3835399" cy="2556933"/>
        </a:xfrm>
        <a:prstGeom prst="snip2DiagRect">
          <a:avLst/>
        </a:prstGeom>
        <a:solidFill>
          <a:srgbClr val="604A7B">
            <a:alpha val="78824"/>
          </a:srgb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ka-GE" sz="2300" kern="1200" dirty="0" smtClean="0"/>
            <a:t>დაფინანსების და ანაზღაურების ახალ მოდელებზე გადასვლა</a:t>
          </a:r>
          <a:endParaRPr lang="en-US" sz="2300" kern="1200" dirty="0"/>
        </a:p>
      </dsp:txBody>
      <dsp:txXfrm rot="10800000">
        <a:off x="159812" y="3660778"/>
        <a:ext cx="3515775" cy="1598076"/>
      </dsp:txXfrm>
    </dsp:sp>
    <dsp:sp modelId="{4E7BE3D5-396B-426F-BA04-E942AA1C5EEA}">
      <dsp:nvSpPr>
        <dsp:cNvPr id="0" name=""/>
        <dsp:cNvSpPr/>
      </dsp:nvSpPr>
      <dsp:spPr>
        <a:xfrm rot="5400000">
          <a:off x="4950886" y="2241553"/>
          <a:ext cx="2595026" cy="3759200"/>
        </a:xfrm>
        <a:prstGeom prst="snip2Diag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ka-GE" sz="2300" kern="1200" dirty="0" smtClean="0"/>
            <a:t>საზოგადოებრივი ჯანმრთელობის აქტიური მართვა</a:t>
          </a:r>
          <a:endParaRPr lang="en-US" sz="2300" kern="1200" dirty="0"/>
        </a:p>
      </dsp:txBody>
      <dsp:txXfrm rot="-5400000">
        <a:off x="4368799" y="3472396"/>
        <a:ext cx="3759200" cy="1946270"/>
      </dsp:txXfrm>
    </dsp:sp>
    <dsp:sp modelId="{19050399-AF21-4555-AF86-59D0C4A79535}">
      <dsp:nvSpPr>
        <dsp:cNvPr id="0" name=""/>
        <dsp:cNvSpPr/>
      </dsp:nvSpPr>
      <dsp:spPr>
        <a:xfrm>
          <a:off x="1949443" y="1661580"/>
          <a:ext cx="4229112" cy="2095506"/>
        </a:xfrm>
        <a:prstGeom prst="flowChartDecision">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a-GE" sz="2400" b="1" kern="1200" dirty="0" smtClean="0">
              <a:solidFill>
                <a:srgbClr val="1A8E88"/>
              </a:solidFill>
            </a:rPr>
            <a:t>სისტემის ძირითადი სტრატეგიები</a:t>
          </a:r>
          <a:endParaRPr lang="en-US" sz="2400" b="1" kern="1200" dirty="0">
            <a:solidFill>
              <a:srgbClr val="1A8E88"/>
            </a:solidFill>
          </a:endParaRPr>
        </a:p>
      </dsp:txBody>
      <dsp:txXfrm>
        <a:off x="3006721" y="2185457"/>
        <a:ext cx="2114556" cy="1047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72F6-33ED-4DE2-94D2-6D327D8D6936}">
      <dsp:nvSpPr>
        <dsp:cNvPr id="0" name=""/>
        <dsp:cNvSpPr/>
      </dsp:nvSpPr>
      <dsp:spPr>
        <a:xfrm>
          <a:off x="772001" y="0"/>
          <a:ext cx="8749347" cy="5418667"/>
        </a:xfrm>
        <a:prstGeom prst="stripedRightArrow">
          <a:avLst/>
        </a:prstGeom>
        <a:solidFill>
          <a:schemeClr val="tx2">
            <a:lumMod val="75000"/>
            <a:alpha val="65098"/>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2D643DA-4588-4C9D-BEB7-4F31F47D959F}">
      <dsp:nvSpPr>
        <dsp:cNvPr id="0" name=""/>
        <dsp:cNvSpPr/>
      </dsp:nvSpPr>
      <dsp:spPr>
        <a:xfrm>
          <a:off x="3264" y="1625600"/>
          <a:ext cx="3310325" cy="2167466"/>
        </a:xfrm>
        <a:prstGeom prst="round2DiagRect">
          <a:avLst/>
        </a:prstGeom>
        <a:solidFill>
          <a:srgbClr val="A43D3A">
            <a:alpha val="96863"/>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ka-GE" sz="2900" kern="1200" dirty="0" smtClean="0"/>
            <a:t>ფასის დათვლა</a:t>
          </a:r>
          <a:endParaRPr lang="en-US" sz="2900" kern="1200" dirty="0"/>
        </a:p>
      </dsp:txBody>
      <dsp:txXfrm>
        <a:off x="109071" y="1731407"/>
        <a:ext cx="3098711" cy="1955852"/>
      </dsp:txXfrm>
    </dsp:sp>
    <dsp:sp modelId="{C71A2325-9DA5-4C98-931C-9796A26C787B}">
      <dsp:nvSpPr>
        <dsp:cNvPr id="0" name=""/>
        <dsp:cNvSpPr/>
      </dsp:nvSpPr>
      <dsp:spPr>
        <a:xfrm>
          <a:off x="3491512" y="1625600"/>
          <a:ext cx="3310325" cy="2167466"/>
        </a:xfrm>
        <a:prstGeom prst="round2DiagRect">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ka-GE" sz="2900" b="1" kern="1200" cap="none" spc="0" smtClean="0">
              <a:ln w="12700">
                <a:prstDash val="solid"/>
              </a:ln>
              <a:effectLst>
                <a:outerShdw blurRad="41275" dist="20320" dir="1800000" algn="tl" rotWithShape="0">
                  <a:srgbClr val="000000">
                    <a:alpha val="40000"/>
                  </a:srgbClr>
                </a:outerShdw>
              </a:effectLst>
            </a:rPr>
            <a:t>რეინვესტირების თანხა</a:t>
          </a:r>
          <a:endParaRPr lang="en-US" sz="2900" b="1" kern="1200" cap="none" spc="0" dirty="0">
            <a:ln w="12700">
              <a:prstDash val="solid"/>
            </a:ln>
            <a:effectLst>
              <a:outerShdw blurRad="41275" dist="20320" dir="1800000" algn="tl" rotWithShape="0">
                <a:srgbClr val="000000">
                  <a:alpha val="40000"/>
                </a:srgbClr>
              </a:outerShdw>
            </a:effectLst>
          </a:endParaRPr>
        </a:p>
      </dsp:txBody>
      <dsp:txXfrm>
        <a:off x="3597319" y="1731407"/>
        <a:ext cx="3098711" cy="1955852"/>
      </dsp:txXfrm>
    </dsp:sp>
    <dsp:sp modelId="{AB497B37-EDB2-451C-9250-728C1E7819D3}">
      <dsp:nvSpPr>
        <dsp:cNvPr id="0" name=""/>
        <dsp:cNvSpPr/>
      </dsp:nvSpPr>
      <dsp:spPr>
        <a:xfrm>
          <a:off x="6979759" y="1625600"/>
          <a:ext cx="3310325" cy="2167466"/>
        </a:xfrm>
        <a:prstGeom prst="round2DiagRect">
          <a:avLst/>
        </a:prstGeom>
        <a:solidFill>
          <a:srgbClr val="EA7A7A">
            <a:alpha val="89804"/>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ka-GE" sz="2900" kern="1200" dirty="0" smtClean="0"/>
            <a:t>მოცულობა და სიხშირე</a:t>
          </a:r>
          <a:endParaRPr lang="en-US" sz="2900" kern="1200" dirty="0"/>
        </a:p>
      </dsp:txBody>
      <dsp:txXfrm>
        <a:off x="7085566" y="1731407"/>
        <a:ext cx="3098711"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ECF3-AD7D-4722-8164-3097DF7D91FF}">
      <dsp:nvSpPr>
        <dsp:cNvPr id="0" name=""/>
        <dsp:cNvSpPr/>
      </dsp:nvSpPr>
      <dsp:spPr>
        <a:xfrm>
          <a:off x="2438399" y="67733"/>
          <a:ext cx="3251200" cy="3251200"/>
        </a:xfrm>
        <a:prstGeom prst="ellipse">
          <a:avLst/>
        </a:prstGeom>
        <a:solidFill>
          <a:schemeClr val="accent3">
            <a:alpha val="5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ka-GE" sz="1700" kern="1200" smtClean="0"/>
            <a:t>ზრუნვა მედიკამენტების ხარისხზე</a:t>
          </a:r>
          <a:endParaRPr lang="en-US" sz="1700" kern="1200" dirty="0"/>
        </a:p>
      </dsp:txBody>
      <dsp:txXfrm>
        <a:off x="2871893" y="636693"/>
        <a:ext cx="2384213" cy="1463040"/>
      </dsp:txXfrm>
    </dsp:sp>
    <dsp:sp modelId="{B9C4485F-9621-4C92-93C1-75B2A6EF0715}">
      <dsp:nvSpPr>
        <dsp:cNvPr id="0" name=""/>
        <dsp:cNvSpPr/>
      </dsp:nvSpPr>
      <dsp:spPr>
        <a:xfrm>
          <a:off x="3611541" y="2099733"/>
          <a:ext cx="3251200" cy="3251200"/>
        </a:xfrm>
        <a:prstGeom prst="ellipse">
          <a:avLst/>
        </a:prstGeom>
        <a:solidFill>
          <a:schemeClr val="accent3">
            <a:alpha val="50000"/>
            <a:hueOff val="5625132"/>
            <a:satOff val="-8440"/>
            <a:lumOff val="-1373"/>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ka-GE" sz="1700" kern="1200" smtClean="0"/>
            <a:t>მუშაობა ფასების დარეგულირებაზე</a:t>
          </a:r>
          <a:endParaRPr lang="en-US" sz="1700" kern="1200" dirty="0"/>
        </a:p>
      </dsp:txBody>
      <dsp:txXfrm>
        <a:off x="4605866" y="2939626"/>
        <a:ext cx="1950720" cy="1788160"/>
      </dsp:txXfrm>
    </dsp:sp>
    <dsp:sp modelId="{48C5D1FD-8BA5-497C-AD5D-5C4933CABB7C}">
      <dsp:nvSpPr>
        <dsp:cNvPr id="0" name=""/>
        <dsp:cNvSpPr/>
      </dsp:nvSpPr>
      <dsp:spPr>
        <a:xfrm>
          <a:off x="1265258" y="2099733"/>
          <a:ext cx="3251200" cy="3251200"/>
        </a:xfrm>
        <a:prstGeom prst="ellipse">
          <a:avLst/>
        </a:prstGeom>
        <a:solidFill>
          <a:schemeClr val="accent3">
            <a:alpha val="50000"/>
            <a:hueOff val="11250264"/>
            <a:satOff val="-16880"/>
            <a:lumOff val="-2745"/>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ka-GE" sz="1700" kern="1200" smtClean="0"/>
            <a:t>ელექტრონული რეცეპტურა ქვეყნის მასშტაბით</a:t>
          </a:r>
          <a:endParaRPr lang="en-US" sz="1700" kern="1200" dirty="0"/>
        </a:p>
      </dsp:txBody>
      <dsp:txXfrm>
        <a:off x="1571413" y="2939626"/>
        <a:ext cx="1950720" cy="178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109CA-5186-402D-9267-35F819968F85}">
      <dsp:nvSpPr>
        <dsp:cNvPr id="0" name=""/>
        <dsp:cNvSpPr/>
      </dsp:nvSpPr>
      <dsp:spPr>
        <a:xfrm>
          <a:off x="2494859" y="0"/>
          <a:ext cx="6750649" cy="5700888"/>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2B200-A89C-4F6F-96D4-4E5DECB1F509}">
      <dsp:nvSpPr>
        <dsp:cNvPr id="0" name=""/>
        <dsp:cNvSpPr/>
      </dsp:nvSpPr>
      <dsp:spPr>
        <a:xfrm>
          <a:off x="2844794" y="529478"/>
          <a:ext cx="2981418" cy="23605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b="0" kern="1200" dirty="0" smtClean="0"/>
            <a:t>სავლდებულო</a:t>
          </a:r>
        </a:p>
        <a:p>
          <a:pPr lvl="0" algn="ctr" defTabSz="800100">
            <a:lnSpc>
              <a:spcPct val="90000"/>
            </a:lnSpc>
            <a:spcBef>
              <a:spcPct val="0"/>
            </a:spcBef>
            <a:spcAft>
              <a:spcPct val="35000"/>
            </a:spcAft>
          </a:pPr>
          <a:r>
            <a:rPr lang="en-US" sz="1800" b="0" kern="1200" dirty="0" smtClean="0"/>
            <a:t>GMP </a:t>
          </a:r>
          <a:r>
            <a:rPr lang="ka-GE" sz="1800" b="0" kern="1200" dirty="0" smtClean="0"/>
            <a:t>სერთიფიკატი.</a:t>
          </a:r>
        </a:p>
        <a:p>
          <a:pPr lvl="0" algn="ctr" defTabSz="800100">
            <a:lnSpc>
              <a:spcPct val="90000"/>
            </a:lnSpc>
            <a:spcBef>
              <a:spcPct val="0"/>
            </a:spcBef>
            <a:spcAft>
              <a:spcPct val="35000"/>
            </a:spcAft>
          </a:pPr>
          <a:r>
            <a:rPr lang="ka-GE" sz="1800" b="0" kern="1200" dirty="0" smtClean="0"/>
            <a:t>რამდენიმე ქვეყნაში სავალდებულო რეგისტრაცია</a:t>
          </a:r>
        </a:p>
      </dsp:txBody>
      <dsp:txXfrm>
        <a:off x="2960024" y="644708"/>
        <a:ext cx="2750958" cy="2130044"/>
      </dsp:txXfrm>
    </dsp:sp>
    <dsp:sp modelId="{6A106112-A07B-4914-BC41-02A09A00C624}">
      <dsp:nvSpPr>
        <dsp:cNvPr id="0" name=""/>
        <dsp:cNvSpPr/>
      </dsp:nvSpPr>
      <dsp:spPr>
        <a:xfrm>
          <a:off x="5961710" y="608751"/>
          <a:ext cx="2911338" cy="2247047"/>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kern="1200" dirty="0" smtClean="0"/>
            <a:t>პარალელური იმპორტის კონტროლის გაძლიერება</a:t>
          </a:r>
          <a:endParaRPr lang="en-US" sz="1600" kern="1200" dirty="0"/>
        </a:p>
      </dsp:txBody>
      <dsp:txXfrm>
        <a:off x="6071402" y="718443"/>
        <a:ext cx="2691954" cy="2027663"/>
      </dsp:txXfrm>
    </dsp:sp>
    <dsp:sp modelId="{E04AE87B-40DF-4F18-A94D-8BBFDF99AA81}">
      <dsp:nvSpPr>
        <dsp:cNvPr id="0" name=""/>
        <dsp:cNvSpPr/>
      </dsp:nvSpPr>
      <dsp:spPr>
        <a:xfrm>
          <a:off x="2922689" y="2981391"/>
          <a:ext cx="2913673" cy="2290513"/>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a-GE" sz="1600" kern="1200" smtClean="0"/>
            <a:t>ალტერნატიულ მედიცინაში გამოყენებადი ბიოაქტიური დანამატების რეგისტრაციის კონტროლის გაძლიერება</a:t>
          </a:r>
          <a:endParaRPr lang="en-US" sz="1600" kern="1200" smtClean="0"/>
        </a:p>
        <a:p>
          <a:pPr lvl="0" algn="ctr" defTabSz="711200">
            <a:lnSpc>
              <a:spcPct val="90000"/>
            </a:lnSpc>
            <a:spcBef>
              <a:spcPct val="0"/>
            </a:spcBef>
            <a:spcAft>
              <a:spcPct val="35000"/>
            </a:spcAft>
          </a:pPr>
          <a:endParaRPr lang="ka-GE" sz="1600" kern="1200" dirty="0" smtClean="0"/>
        </a:p>
      </dsp:txBody>
      <dsp:txXfrm>
        <a:off x="3034503" y="3093205"/>
        <a:ext cx="2690045" cy="2066885"/>
      </dsp:txXfrm>
    </dsp:sp>
    <dsp:sp modelId="{BD3D9D4F-AEF2-4AFD-8265-38C0BFD73253}">
      <dsp:nvSpPr>
        <dsp:cNvPr id="0" name=""/>
        <dsp:cNvSpPr/>
      </dsp:nvSpPr>
      <dsp:spPr>
        <a:xfrm>
          <a:off x="5925570" y="2936001"/>
          <a:ext cx="2845905" cy="240392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ka-GE"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ka-GE" sz="1600" kern="1200" smtClean="0"/>
            <a:t>დამატებითი  ვალდებულებები მედიკამენტის </a:t>
          </a:r>
          <a:r>
            <a:rPr lang="ka-GE" sz="1600" kern="1200" dirty="0" smtClean="0"/>
            <a:t>უსაფრთხოების, ბიოექვივალენტობის და სხვა მნიშვნელოვანი მახასიათებლების შესახებ</a:t>
          </a:r>
        </a:p>
        <a:p>
          <a:pPr lvl="0" algn="ctr" defTabSz="2800350">
            <a:lnSpc>
              <a:spcPct val="90000"/>
            </a:lnSpc>
            <a:spcBef>
              <a:spcPct val="0"/>
            </a:spcBef>
            <a:spcAft>
              <a:spcPct val="35000"/>
            </a:spcAft>
          </a:pPr>
          <a:endParaRPr lang="en-US" kern="1200" dirty="0"/>
        </a:p>
      </dsp:txBody>
      <dsp:txXfrm>
        <a:off x="6042920" y="3053351"/>
        <a:ext cx="2611205" cy="2169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347A0-FE27-4C71-AF1D-005B83761736}">
      <dsp:nvSpPr>
        <dsp:cNvPr id="0" name=""/>
        <dsp:cNvSpPr/>
      </dsp:nvSpPr>
      <dsp:spPr>
        <a:xfrm rot="16200000">
          <a:off x="-840492" y="841639"/>
          <a:ext cx="4664251" cy="2980972"/>
        </a:xfrm>
        <a:prstGeom prst="flowChartManualOperati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30127" bIns="0" numCol="1" spcCol="1270" anchor="ctr" anchorCtr="0">
          <a:noAutofit/>
        </a:bodyPr>
        <a:lstStyle/>
        <a:p>
          <a:pPr lvl="0" algn="ctr" defTabSz="889000">
            <a:lnSpc>
              <a:spcPct val="90000"/>
            </a:lnSpc>
            <a:spcBef>
              <a:spcPct val="0"/>
            </a:spcBef>
            <a:spcAft>
              <a:spcPct val="35000"/>
            </a:spcAft>
          </a:pPr>
          <a:r>
            <a:rPr lang="ka-GE" sz="2000" kern="1200" dirty="0" smtClean="0">
              <a:solidFill>
                <a:schemeClr val="accent1">
                  <a:lumMod val="75000"/>
                </a:schemeClr>
              </a:solidFill>
            </a:rPr>
            <a:t>ფილტვის</a:t>
          </a:r>
          <a:r>
            <a:rPr lang="ka-GE" sz="2000" kern="1200" dirty="0" smtClean="0"/>
            <a:t> </a:t>
          </a:r>
          <a:r>
            <a:rPr lang="ka-GE" sz="2000" kern="1200" dirty="0" smtClean="0">
              <a:solidFill>
                <a:schemeClr val="accent1">
                  <a:lumMod val="75000"/>
                </a:schemeClr>
              </a:solidFill>
            </a:rPr>
            <a:t>დაავადებები-აბასთუმანში</a:t>
          </a:r>
          <a:r>
            <a:rPr lang="ka-GE" sz="2000" kern="1200" dirty="0" smtClean="0"/>
            <a:t> </a:t>
          </a:r>
          <a:r>
            <a:rPr lang="ka-GE" sz="2000" kern="1200" dirty="0" smtClean="0">
              <a:solidFill>
                <a:schemeClr val="accent1">
                  <a:lumMod val="75000"/>
                </a:schemeClr>
              </a:solidFill>
            </a:rPr>
            <a:t>2019</a:t>
          </a:r>
          <a:r>
            <a:rPr lang="ka-GE" sz="2000" kern="1200" dirty="0" smtClean="0"/>
            <a:t> </a:t>
          </a:r>
          <a:r>
            <a:rPr lang="ka-GE" sz="2000" kern="1200" dirty="0" smtClean="0">
              <a:solidFill>
                <a:schemeClr val="accent1">
                  <a:lumMod val="75000"/>
                </a:schemeClr>
              </a:solidFill>
            </a:rPr>
            <a:t>წლის ბოლოდან</a:t>
          </a:r>
          <a:endParaRPr lang="en-US" sz="2000" kern="1200" dirty="0"/>
        </a:p>
      </dsp:txBody>
      <dsp:txXfrm rot="5400000">
        <a:off x="1148" y="932849"/>
        <a:ext cx="2980972" cy="2798551"/>
      </dsp:txXfrm>
    </dsp:sp>
    <dsp:sp modelId="{BFCAEB32-6C38-4A7C-8E0E-396A6C970902}">
      <dsp:nvSpPr>
        <dsp:cNvPr id="0" name=""/>
        <dsp:cNvSpPr/>
      </dsp:nvSpPr>
      <dsp:spPr>
        <a:xfrm rot="16200000">
          <a:off x="2364052" y="841639"/>
          <a:ext cx="4664251" cy="2980972"/>
        </a:xfrm>
        <a:prstGeom prst="flowChartManualOperati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30127" bIns="0" numCol="1" spcCol="1270" anchor="ctr" anchorCtr="0">
          <a:noAutofit/>
        </a:bodyPr>
        <a:lstStyle/>
        <a:p>
          <a:pPr lvl="0" algn="ctr" defTabSz="889000">
            <a:lnSpc>
              <a:spcPct val="90000"/>
            </a:lnSpc>
            <a:spcBef>
              <a:spcPct val="0"/>
            </a:spcBef>
            <a:spcAft>
              <a:spcPct val="35000"/>
            </a:spcAft>
          </a:pPr>
          <a:r>
            <a:rPr lang="ka-GE" sz="2000" kern="1200" dirty="0" smtClean="0">
              <a:solidFill>
                <a:schemeClr val="accent1">
                  <a:lumMod val="75000"/>
                </a:schemeClr>
              </a:solidFill>
            </a:rPr>
            <a:t>მოზრდილთა რეაბილიტაციის ცენტრი- 2020 წლის იანვრიდან თბილისის სახელმწიფო უნივერსიტეტის ბაზაზე</a:t>
          </a:r>
          <a:r>
            <a:rPr lang="en-US" sz="2000" kern="1200" dirty="0" smtClean="0">
              <a:solidFill>
                <a:schemeClr val="accent1">
                  <a:lumMod val="75000"/>
                </a:schemeClr>
              </a:solidFill>
            </a:rPr>
            <a:t> (USAID/Emory University)</a:t>
          </a:r>
          <a:endParaRPr lang="en-US" sz="2000" kern="1200" dirty="0"/>
        </a:p>
      </dsp:txBody>
      <dsp:txXfrm rot="5400000">
        <a:off x="3205692" y="932849"/>
        <a:ext cx="2980972" cy="2798551"/>
      </dsp:txXfrm>
    </dsp:sp>
    <dsp:sp modelId="{9F1B8384-04A4-48DD-AAF3-3B614B21D0F9}">
      <dsp:nvSpPr>
        <dsp:cNvPr id="0" name=""/>
        <dsp:cNvSpPr/>
      </dsp:nvSpPr>
      <dsp:spPr>
        <a:xfrm rot="16200000">
          <a:off x="5568597" y="841639"/>
          <a:ext cx="4664251" cy="2980972"/>
        </a:xfrm>
        <a:prstGeom prst="flowChartManualOperation">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30127" bIns="0" numCol="1" spcCol="1270" anchor="ctr" anchorCtr="0">
          <a:noAutofit/>
        </a:bodyPr>
        <a:lstStyle/>
        <a:p>
          <a:pPr lvl="0" algn="ctr" defTabSz="889000">
            <a:lnSpc>
              <a:spcPct val="90000"/>
            </a:lnSpc>
            <a:spcBef>
              <a:spcPct val="0"/>
            </a:spcBef>
            <a:spcAft>
              <a:spcPct val="35000"/>
            </a:spcAft>
          </a:pPr>
          <a:r>
            <a:rPr lang="ka-GE" sz="2000" kern="1200" dirty="0" smtClean="0">
              <a:solidFill>
                <a:schemeClr val="accent1">
                  <a:lumMod val="75000"/>
                </a:schemeClr>
              </a:solidFill>
            </a:rPr>
            <a:t>ნარკორეაბილიტაციის ცენტრი აღმოსავლეთ საქართველოს ფსიქიკური ჯანმრთელობის ცენტრის ბაზაზე ბედიანში </a:t>
          </a:r>
          <a:endParaRPr lang="en-US" sz="2000" kern="1200" dirty="0"/>
        </a:p>
      </dsp:txBody>
      <dsp:txXfrm rot="5400000">
        <a:off x="6410237" y="932849"/>
        <a:ext cx="2980972" cy="27985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71948-5D34-40B6-BC90-160CF0140970}" type="datetimeFigureOut">
              <a:rPr lang="en-US" smtClean="0"/>
              <a:t>10/9/2019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38021-7255-42A8-94DC-D61ED7D4BDC6}" type="slidenum">
              <a:rPr lang="en-US" smtClean="0"/>
              <a:t>‹#›</a:t>
            </a:fld>
            <a:endParaRPr lang="en-US"/>
          </a:p>
        </p:txBody>
      </p:sp>
    </p:spTree>
    <p:extLst>
      <p:ext uri="{BB962C8B-B14F-4D97-AF65-F5344CB8AC3E}">
        <p14:creationId xmlns:p14="http://schemas.microsoft.com/office/powerpoint/2010/main" val="329911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2</a:t>
            </a:fld>
            <a:endParaRPr lang="en-US"/>
          </a:p>
        </p:txBody>
      </p:sp>
    </p:spTree>
    <p:extLst>
      <p:ext uri="{BB962C8B-B14F-4D97-AF65-F5344CB8AC3E}">
        <p14:creationId xmlns:p14="http://schemas.microsoft.com/office/powerpoint/2010/main" val="40804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5</a:t>
            </a:fld>
            <a:endParaRPr lang="en-US"/>
          </a:p>
        </p:txBody>
      </p:sp>
    </p:spTree>
    <p:extLst>
      <p:ext uri="{BB962C8B-B14F-4D97-AF65-F5344CB8AC3E}">
        <p14:creationId xmlns:p14="http://schemas.microsoft.com/office/powerpoint/2010/main" val="115461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6</a:t>
            </a:fld>
            <a:endParaRPr lang="en-US"/>
          </a:p>
        </p:txBody>
      </p:sp>
    </p:spTree>
    <p:extLst>
      <p:ext uri="{BB962C8B-B14F-4D97-AF65-F5344CB8AC3E}">
        <p14:creationId xmlns:p14="http://schemas.microsoft.com/office/powerpoint/2010/main" val="334500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პირველადი ჯანდაცვის სისტემის გაძლიერებაზე დაფუძნებული ჯანდაცვის მოდელი, რომელიც ორიენტირებულია მოსახლეობის ჯანმრთელობის გაუმჯობესებასა და ჯანდაცვის საჭიროებების დაკმაყოფილებაზე, წარმოადგენს ნაცად მეთოდს სერვისებზე უნივერსალური ხელმისაწვდომობის მიღწევის პროცესში.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პირველადი ჯანდაცვის სერვისების მიწოდების ფრაგმენტაციის დაძლევა და შედეგზე ორიენტირებული ანაზღაურების სისტემის დანერგვა ქვეყნის ჯანდაცვის სისტემას შესაძლებლობას მისცემს, გადავიდეს უფრო მაღალ საფეხურზე ხარისხისა და ეფექტურობის თვალსაზრისით. განსაკუთრებული ყურადღება დაეთმობა სოფლად პირველადი ჯანდაცვის მოდელის გაძლიერებას. ისევე, როგორც რაიონულ დონეზე ოჯახის ექიმებისა და სპეციალისტებს შორის ინტერდისციპლინარული თანამშრომლობის განმტკიცებას, რაც მოგვცემს ძირითდ სერვისებზე ხელმისაწვდომობის გაუმჯობესების შესაძლებლობას..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Quality of primary health care in Georgia (2018), WHO European Centre for Primary Health Care Health Services Delivery Programme Division of Health Systems and Public Health</a:t>
            </a:r>
            <a:r>
              <a:rPr lang="et-EE"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http://www.euro.who.int/en/countries/georgia/publications/quality-of-primary-health-care-in-georgia-2018)</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738021-7255-42A8-94DC-D61ED7D4BD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494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12</a:t>
            </a:fld>
            <a:endParaRPr lang="en-US"/>
          </a:p>
        </p:txBody>
      </p:sp>
    </p:spTree>
    <p:extLst>
      <p:ext uri="{BB962C8B-B14F-4D97-AF65-F5344CB8AC3E}">
        <p14:creationId xmlns:p14="http://schemas.microsoft.com/office/powerpoint/2010/main" val="381701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13</a:t>
            </a:fld>
            <a:endParaRPr lang="en-US"/>
          </a:p>
        </p:txBody>
      </p:sp>
    </p:spTree>
    <p:extLst>
      <p:ext uri="{BB962C8B-B14F-4D97-AF65-F5344CB8AC3E}">
        <p14:creationId xmlns:p14="http://schemas.microsoft.com/office/powerpoint/2010/main" val="320942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16</a:t>
            </a:fld>
            <a:endParaRPr lang="en-US"/>
          </a:p>
        </p:txBody>
      </p:sp>
    </p:spTree>
    <p:extLst>
      <p:ext uri="{BB962C8B-B14F-4D97-AF65-F5344CB8AC3E}">
        <p14:creationId xmlns:p14="http://schemas.microsoft.com/office/powerpoint/2010/main" val="106634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ka-GE" dirty="0" smtClean="0"/>
              <a:t>დარწმუნებული</a:t>
            </a:r>
            <a:r>
              <a:rPr lang="ka-GE" baseline="0" dirty="0" smtClean="0"/>
              <a:t> არ ვარ რომ ეს სლაიდი გვინდა-ელექტრონული ტექნოლოგიების დანერგვაზე მანამდეც გვქონდა საუბარი, თუ გავაკეთებთ ვფიქრობ უფრო ძირითად ეტაპებზე და ვადებზე ვისაუროთ. მაგ. ჯანდავცის ელექტრონული ჩანაწერების სრულად დანერგვა იქნება 2020 წლის 1 იანვრამდე, სოფლად ოჯახის ექიმებისთვის ჩეხეთის მთავრობის ხელშეწყობით მზადდება ელექტრონული ანგარიშგების პროგრამა და ა.შ. </a:t>
            </a:r>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19</a:t>
            </a:fld>
            <a:endParaRPr lang="en-US"/>
          </a:p>
        </p:txBody>
      </p:sp>
    </p:spTree>
    <p:extLst>
      <p:ext uri="{BB962C8B-B14F-4D97-AF65-F5344CB8AC3E}">
        <p14:creationId xmlns:p14="http://schemas.microsoft.com/office/powerpoint/2010/main" val="416129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8"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603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5"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2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48504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08116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01864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8"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pPr/>
              <a:t>10/9/2019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614303"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97391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srgbClr val="000000">
                    <a:tint val="75000"/>
                  </a:srgbClr>
                </a:solidFill>
              </a:rPr>
              <a:pPr/>
              <a:t>10/9/2019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1310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4" name="Content Placeholder 3"/>
          <p:cNvSpPr>
            <a:spLocks noGrp="1"/>
          </p:cNvSpPr>
          <p:nvPr>
            <p:ph sz="half" idx="2"/>
          </p:nvPr>
        </p:nvSpPr>
        <p:spPr>
          <a:xfrm>
            <a:off x="6197600" y="1600206"/>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srgbClr val="000000">
                    <a:tint val="75000"/>
                  </a:srgbClr>
                </a:solidFill>
              </a:rPr>
              <a:pPr/>
              <a:t>10/9/2019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0126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00000">
                    <a:tint val="75000"/>
                  </a:srgbClr>
                </a:solidFill>
              </a:rPr>
              <a:pPr/>
              <a:t>10/9/2019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9629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srgbClr val="000000">
                    <a:tint val="75000"/>
                  </a:srgbClr>
                </a:solidFill>
              </a:rPr>
              <a:pPr/>
              <a:t>10/9/2019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1443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2815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6278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32658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3069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9"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9"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984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98472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74968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15607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8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32" y="0"/>
            <a:ext cx="12190476" cy="6858856"/>
          </a:xfrm>
          <a:prstGeom prst="rect">
            <a:avLst/>
          </a:prstGeom>
        </p:spPr>
      </p:pic>
      <p:sp>
        <p:nvSpPr>
          <p:cNvPr id="2" name="Title Placeholder 1"/>
          <p:cNvSpPr>
            <a:spLocks noGrp="1"/>
          </p:cNvSpPr>
          <p:nvPr>
            <p:ph type="title"/>
          </p:nvPr>
        </p:nvSpPr>
        <p:spPr>
          <a:xfrm>
            <a:off x="609607"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7"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10/9/2019</a:t>
            </a:fld>
            <a:endParaRPr lang="en-US" dirty="0"/>
          </a:p>
        </p:txBody>
      </p:sp>
      <p:sp>
        <p:nvSpPr>
          <p:cNvPr id="5" name="Footer Placeholder 4"/>
          <p:cNvSpPr>
            <a:spLocks noGrp="1"/>
          </p:cNvSpPr>
          <p:nvPr>
            <p:ph type="ftr" sz="quarter" idx="3"/>
          </p:nvPr>
        </p:nvSpPr>
        <p:spPr>
          <a:xfrm>
            <a:off x="4165608"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8"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939865"/>
      </p:ext>
    </p:extLst>
  </p:cSld>
  <p:clrMap bg1="lt1" tx1="dk1" bg2="lt2" tx2="dk2" accent1="accent1" accent2="accent2" accent3="accent3" accent4="accent4" accent5="accent5" accent6="accent6" hlink="hlink" folHlink="folHlink"/>
  <p:sldLayoutIdLst>
    <p:sldLayoutId id="2147483804" r:id="rId1"/>
    <p:sldLayoutId id="2147483822"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6" y="274652"/>
            <a:ext cx="10972801"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6" y="1138426"/>
            <a:ext cx="10972801"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600" y="6356364"/>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425404F2-BE9A-4460-8815-8F645183555F}" type="datetimeFigureOut">
              <a:rPr lang="en-US" smtClean="0">
                <a:solidFill>
                  <a:srgbClr val="000000">
                    <a:tint val="75000"/>
                  </a:srgbClr>
                </a:solidFill>
              </a:rPr>
              <a:pPr defTabSz="1218987"/>
              <a:t>10/9/2019</a:t>
            </a:fld>
            <a:endParaRPr lang="en-US">
              <a:solidFill>
                <a:srgbClr val="000000">
                  <a:tint val="75000"/>
                </a:srgbClr>
              </a:solidFill>
            </a:endParaRPr>
          </a:p>
        </p:txBody>
      </p:sp>
      <p:sp>
        <p:nvSpPr>
          <p:cNvPr id="5" name="Footer Placeholder 4"/>
          <p:cNvSpPr>
            <a:spLocks noGrp="1"/>
          </p:cNvSpPr>
          <p:nvPr>
            <p:ph type="ftr" sz="quarter" idx="3"/>
          </p:nvPr>
        </p:nvSpPr>
        <p:spPr>
          <a:xfrm>
            <a:off x="4165607" y="6356364"/>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srgbClr val="000000">
                  <a:tint val="75000"/>
                </a:srgbClr>
              </a:solidFill>
            </a:endParaRPr>
          </a:p>
        </p:txBody>
      </p:sp>
      <p:sp>
        <p:nvSpPr>
          <p:cNvPr id="6" name="Slide Number Placeholder 5"/>
          <p:cNvSpPr>
            <a:spLocks noGrp="1"/>
          </p:cNvSpPr>
          <p:nvPr>
            <p:ph type="sldNum" sz="quarter" idx="4"/>
          </p:nvPr>
        </p:nvSpPr>
        <p:spPr>
          <a:xfrm>
            <a:off x="8737607" y="6356364"/>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96E69268-9C8B-4EBF-A9EE-DC5DC2D48DC3}" type="slidenum">
              <a:rPr lang="en-US" smtClean="0">
                <a:solidFill>
                  <a:srgbClr val="000000">
                    <a:tint val="75000"/>
                  </a:srgbClr>
                </a:solidFill>
              </a:rPr>
              <a:pPr defTabSz="1218987"/>
              <a:t>‹#›</a:t>
            </a:fld>
            <a:endParaRPr lang="en-US">
              <a:solidFill>
                <a:srgbClr val="000000">
                  <a:tint val="75000"/>
                </a:srgbClr>
              </a:solidFill>
            </a:endParaRPr>
          </a:p>
        </p:txBody>
      </p:sp>
    </p:spTree>
    <p:extLst>
      <p:ext uri="{BB962C8B-B14F-4D97-AF65-F5344CB8AC3E}">
        <p14:creationId xmlns:p14="http://schemas.microsoft.com/office/powerpoint/2010/main" val="186854079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 y="0"/>
            <a:ext cx="12190476" cy="6858856"/>
          </a:xfrm>
          <a:prstGeom prst="rect">
            <a:avLst/>
          </a:prstGeom>
        </p:spPr>
      </p:pic>
      <p:sp>
        <p:nvSpPr>
          <p:cNvPr id="2" name="Title 1"/>
          <p:cNvSpPr>
            <a:spLocks noGrp="1"/>
          </p:cNvSpPr>
          <p:nvPr>
            <p:ph type="ctrTitle"/>
          </p:nvPr>
        </p:nvSpPr>
        <p:spPr>
          <a:xfrm>
            <a:off x="81426" y="300588"/>
            <a:ext cx="9341256" cy="2268442"/>
          </a:xfrm>
        </p:spPr>
        <p:txBody>
          <a:bodyPr>
            <a:normAutofit/>
          </a:bodyPr>
          <a:lstStyle/>
          <a:p>
            <a:pPr algn="ctr">
              <a:lnSpc>
                <a:spcPct val="150000"/>
              </a:lnSpc>
            </a:pPr>
            <a:r>
              <a:rPr lang="ka-GE" sz="3000" b="1" dirty="0" smtClean="0">
                <a:solidFill>
                  <a:srgbClr val="0B6F65"/>
                </a:solidFill>
                <a:cs typeface="BPG Algeti" panose="02000503000000020004" pitchFamily="2" charset="0"/>
              </a:rPr>
              <a:t>საქართველოს ჯანდაცვის სისტემა</a:t>
            </a:r>
            <a:r>
              <a:rPr lang="en-US" sz="3000" b="1" dirty="0" smtClean="0">
                <a:solidFill>
                  <a:srgbClr val="0B6F65"/>
                </a:solidFill>
                <a:cs typeface="BPG Algeti" panose="02000503000000020004" pitchFamily="2" charset="0"/>
              </a:rPr>
              <a:t> </a:t>
            </a:r>
            <a:r>
              <a:rPr lang="ka-GE" sz="3000" b="1" dirty="0" smtClean="0">
                <a:solidFill>
                  <a:srgbClr val="0B6F65"/>
                </a:solidFill>
                <a:cs typeface="BPG Algeti" panose="02000503000000020004" pitchFamily="2" charset="0"/>
              </a:rPr>
              <a:t>-</a:t>
            </a:r>
            <a:br>
              <a:rPr lang="ka-GE" sz="3000" b="1" dirty="0" smtClean="0">
                <a:solidFill>
                  <a:srgbClr val="0B6F65"/>
                </a:solidFill>
                <a:cs typeface="BPG Algeti" panose="02000503000000020004" pitchFamily="2" charset="0"/>
              </a:rPr>
            </a:br>
            <a:r>
              <a:rPr lang="ka-GE" sz="3000" b="1" dirty="0" smtClean="0">
                <a:solidFill>
                  <a:srgbClr val="0B6F65"/>
                </a:solidFill>
                <a:cs typeface="BPG Algeti" panose="02000503000000020004" pitchFamily="2" charset="0"/>
              </a:rPr>
              <a:t>მიღწევები,  გამოწვევები და მომავლის ხედვა</a:t>
            </a:r>
            <a:endParaRPr lang="en-US" sz="3000" b="1" dirty="0">
              <a:solidFill>
                <a:srgbClr val="0B6F65"/>
              </a:solidFill>
              <a:cs typeface="BPG Algeti" panose="02000503000000020004" pitchFamily="2" charset="0"/>
            </a:endParaRPr>
          </a:p>
        </p:txBody>
      </p:sp>
      <p:sp>
        <p:nvSpPr>
          <p:cNvPr id="4" name="Rectangle 3"/>
          <p:cNvSpPr/>
          <p:nvPr/>
        </p:nvSpPr>
        <p:spPr>
          <a:xfrm>
            <a:off x="5246922" y="4180781"/>
            <a:ext cx="6096001" cy="369332"/>
          </a:xfrm>
          <a:prstGeom prst="rect">
            <a:avLst/>
          </a:prstGeom>
        </p:spPr>
        <p:txBody>
          <a:bodyPr>
            <a:spAutoFit/>
          </a:bodyPr>
          <a:lstStyle/>
          <a:p>
            <a:pPr algn="r"/>
            <a:endParaRPr lang="en-US" b="1" dirty="0">
              <a:solidFill>
                <a:schemeClr val="tx2"/>
              </a:solidFill>
            </a:endParaRPr>
          </a:p>
        </p:txBody>
      </p:sp>
    </p:spTree>
    <p:extLst>
      <p:ext uri="{BB962C8B-B14F-4D97-AF65-F5344CB8AC3E}">
        <p14:creationId xmlns:p14="http://schemas.microsoft.com/office/powerpoint/2010/main" val="2219160648"/>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6"/>
          <p:cNvSpPr>
            <a:spLocks/>
          </p:cNvSpPr>
          <p:nvPr/>
        </p:nvSpPr>
        <p:spPr bwMode="auto">
          <a:xfrm>
            <a:off x="5231540" y="5220189"/>
            <a:ext cx="4283933" cy="696176"/>
          </a:xfrm>
          <a:custGeom>
            <a:avLst/>
            <a:gdLst>
              <a:gd name="T0" fmla="*/ 1703 w 1703"/>
              <a:gd name="T1" fmla="*/ 184 h 369"/>
              <a:gd name="T2" fmla="*/ 1508 w 1703"/>
              <a:gd name="T3" fmla="*/ 0 h 369"/>
              <a:gd name="T4" fmla="*/ 1508 w 1703"/>
              <a:gd name="T5" fmla="*/ 0 h 369"/>
              <a:gd name="T6" fmla="*/ 0 w 1703"/>
              <a:gd name="T7" fmla="*/ 0 h 369"/>
              <a:gd name="T8" fmla="*/ 0 w 1703"/>
              <a:gd name="T9" fmla="*/ 369 h 369"/>
              <a:gd name="T10" fmla="*/ 1508 w 1703"/>
              <a:gd name="T11" fmla="*/ 369 h 369"/>
              <a:gd name="T12" fmla="*/ 1508 w 1703"/>
              <a:gd name="T13" fmla="*/ 369 h 369"/>
              <a:gd name="T14" fmla="*/ 1703 w 1703"/>
              <a:gd name="T15" fmla="*/ 184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3" h="369">
                <a:moveTo>
                  <a:pt x="1703" y="184"/>
                </a:moveTo>
                <a:lnTo>
                  <a:pt x="1508" y="0"/>
                </a:lnTo>
                <a:lnTo>
                  <a:pt x="1508" y="0"/>
                </a:lnTo>
                <a:lnTo>
                  <a:pt x="0" y="0"/>
                </a:lnTo>
                <a:lnTo>
                  <a:pt x="0" y="369"/>
                </a:lnTo>
                <a:lnTo>
                  <a:pt x="1508" y="369"/>
                </a:lnTo>
                <a:lnTo>
                  <a:pt x="1508" y="369"/>
                </a:lnTo>
                <a:lnTo>
                  <a:pt x="1703" y="184"/>
                </a:lnTo>
                <a:close/>
              </a:path>
            </a:pathLst>
          </a:custGeom>
          <a:solidFill>
            <a:srgbClr val="6BC2ED">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6" name="Freeform 6"/>
          <p:cNvSpPr>
            <a:spLocks/>
          </p:cNvSpPr>
          <p:nvPr/>
        </p:nvSpPr>
        <p:spPr bwMode="auto">
          <a:xfrm>
            <a:off x="5231541" y="1031695"/>
            <a:ext cx="4283933" cy="696176"/>
          </a:xfrm>
          <a:custGeom>
            <a:avLst/>
            <a:gdLst>
              <a:gd name="T0" fmla="*/ 1703 w 1703"/>
              <a:gd name="T1" fmla="*/ 184 h 369"/>
              <a:gd name="T2" fmla="*/ 1508 w 1703"/>
              <a:gd name="T3" fmla="*/ 0 h 369"/>
              <a:gd name="T4" fmla="*/ 1508 w 1703"/>
              <a:gd name="T5" fmla="*/ 0 h 369"/>
              <a:gd name="T6" fmla="*/ 0 w 1703"/>
              <a:gd name="T7" fmla="*/ 0 h 369"/>
              <a:gd name="T8" fmla="*/ 0 w 1703"/>
              <a:gd name="T9" fmla="*/ 369 h 369"/>
              <a:gd name="T10" fmla="*/ 1508 w 1703"/>
              <a:gd name="T11" fmla="*/ 369 h 369"/>
              <a:gd name="T12" fmla="*/ 1508 w 1703"/>
              <a:gd name="T13" fmla="*/ 369 h 369"/>
              <a:gd name="T14" fmla="*/ 1703 w 1703"/>
              <a:gd name="T15" fmla="*/ 184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3" h="369">
                <a:moveTo>
                  <a:pt x="1703" y="184"/>
                </a:moveTo>
                <a:lnTo>
                  <a:pt x="1508" y="0"/>
                </a:lnTo>
                <a:lnTo>
                  <a:pt x="1508" y="0"/>
                </a:lnTo>
                <a:lnTo>
                  <a:pt x="0" y="0"/>
                </a:lnTo>
                <a:lnTo>
                  <a:pt x="0" y="369"/>
                </a:lnTo>
                <a:lnTo>
                  <a:pt x="1508" y="369"/>
                </a:lnTo>
                <a:lnTo>
                  <a:pt x="1508" y="369"/>
                </a:lnTo>
                <a:lnTo>
                  <a:pt x="1703" y="184"/>
                </a:lnTo>
                <a:close/>
              </a:path>
            </a:pathLst>
          </a:custGeom>
          <a:solidFill>
            <a:srgbClr val="6BC2ED">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7" name="Freeform 7"/>
          <p:cNvSpPr>
            <a:spLocks/>
          </p:cNvSpPr>
          <p:nvPr/>
        </p:nvSpPr>
        <p:spPr bwMode="auto">
          <a:xfrm>
            <a:off x="5231542" y="4528902"/>
            <a:ext cx="3720483" cy="703138"/>
          </a:xfrm>
          <a:custGeom>
            <a:avLst/>
            <a:gdLst>
              <a:gd name="T0" fmla="*/ 1972 w 1972"/>
              <a:gd name="T1" fmla="*/ 185 h 369"/>
              <a:gd name="T2" fmla="*/ 1778 w 1972"/>
              <a:gd name="T3" fmla="*/ 0 h 369"/>
              <a:gd name="T4" fmla="*/ 1778 w 1972"/>
              <a:gd name="T5" fmla="*/ 0 h 369"/>
              <a:gd name="T6" fmla="*/ 0 w 1972"/>
              <a:gd name="T7" fmla="*/ 0 h 369"/>
              <a:gd name="T8" fmla="*/ 0 w 1972"/>
              <a:gd name="T9" fmla="*/ 369 h 369"/>
              <a:gd name="T10" fmla="*/ 1778 w 1972"/>
              <a:gd name="T11" fmla="*/ 369 h 369"/>
              <a:gd name="T12" fmla="*/ 1778 w 1972"/>
              <a:gd name="T13" fmla="*/ 369 h 369"/>
              <a:gd name="T14" fmla="*/ 1972 w 1972"/>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369">
                <a:moveTo>
                  <a:pt x="1972" y="185"/>
                </a:moveTo>
                <a:lnTo>
                  <a:pt x="1778" y="0"/>
                </a:lnTo>
                <a:lnTo>
                  <a:pt x="1778" y="0"/>
                </a:lnTo>
                <a:lnTo>
                  <a:pt x="0" y="0"/>
                </a:lnTo>
                <a:lnTo>
                  <a:pt x="0" y="369"/>
                </a:lnTo>
                <a:lnTo>
                  <a:pt x="1778" y="369"/>
                </a:lnTo>
                <a:lnTo>
                  <a:pt x="1778" y="369"/>
                </a:lnTo>
                <a:lnTo>
                  <a:pt x="1972" y="185"/>
                </a:lnTo>
                <a:close/>
              </a:path>
            </a:pathLst>
          </a:custGeom>
          <a:solidFill>
            <a:srgbClr val="6BC2E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8" name="Freeform 8"/>
          <p:cNvSpPr>
            <a:spLocks/>
          </p:cNvSpPr>
          <p:nvPr/>
        </p:nvSpPr>
        <p:spPr bwMode="auto">
          <a:xfrm>
            <a:off x="5231542" y="3827717"/>
            <a:ext cx="3121883" cy="701835"/>
          </a:xfrm>
          <a:custGeom>
            <a:avLst/>
            <a:gdLst>
              <a:gd name="T0" fmla="*/ 1513 w 1513"/>
              <a:gd name="T1" fmla="*/ 185 h 372"/>
              <a:gd name="T2" fmla="*/ 1319 w 1513"/>
              <a:gd name="T3" fmla="*/ 0 h 372"/>
              <a:gd name="T4" fmla="*/ 1319 w 1513"/>
              <a:gd name="T5" fmla="*/ 0 h 372"/>
              <a:gd name="T6" fmla="*/ 0 w 1513"/>
              <a:gd name="T7" fmla="*/ 0 h 372"/>
              <a:gd name="T8" fmla="*/ 0 w 1513"/>
              <a:gd name="T9" fmla="*/ 372 h 372"/>
              <a:gd name="T10" fmla="*/ 1319 w 1513"/>
              <a:gd name="T11" fmla="*/ 372 h 372"/>
              <a:gd name="T12" fmla="*/ 1319 w 1513"/>
              <a:gd name="T13" fmla="*/ 369 h 372"/>
              <a:gd name="T14" fmla="*/ 1513 w 1513"/>
              <a:gd name="T15" fmla="*/ 18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372">
                <a:moveTo>
                  <a:pt x="1513" y="185"/>
                </a:moveTo>
                <a:lnTo>
                  <a:pt x="1319" y="0"/>
                </a:lnTo>
                <a:lnTo>
                  <a:pt x="1319" y="0"/>
                </a:lnTo>
                <a:lnTo>
                  <a:pt x="0" y="0"/>
                </a:lnTo>
                <a:lnTo>
                  <a:pt x="0" y="372"/>
                </a:lnTo>
                <a:lnTo>
                  <a:pt x="1319" y="372"/>
                </a:lnTo>
                <a:lnTo>
                  <a:pt x="1319" y="369"/>
                </a:lnTo>
                <a:lnTo>
                  <a:pt x="1513" y="185"/>
                </a:lnTo>
                <a:close/>
              </a:path>
            </a:pathLst>
          </a:custGeom>
          <a:solidFill>
            <a:srgbClr val="6BC2ED">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9" name="Freeform 9"/>
          <p:cNvSpPr>
            <a:spLocks/>
          </p:cNvSpPr>
          <p:nvPr/>
        </p:nvSpPr>
        <p:spPr bwMode="auto">
          <a:xfrm>
            <a:off x="5231542" y="1729144"/>
            <a:ext cx="3873304" cy="705043"/>
          </a:xfrm>
          <a:custGeom>
            <a:avLst/>
            <a:gdLst>
              <a:gd name="T0" fmla="*/ 1726 w 1726"/>
              <a:gd name="T1" fmla="*/ 185 h 370"/>
              <a:gd name="T2" fmla="*/ 1530 w 1726"/>
              <a:gd name="T3" fmla="*/ 0 h 370"/>
              <a:gd name="T4" fmla="*/ 1530 w 1726"/>
              <a:gd name="T5" fmla="*/ 0 h 370"/>
              <a:gd name="T6" fmla="*/ 0 w 1726"/>
              <a:gd name="T7" fmla="*/ 0 h 370"/>
              <a:gd name="T8" fmla="*/ 0 w 1726"/>
              <a:gd name="T9" fmla="*/ 370 h 370"/>
              <a:gd name="T10" fmla="*/ 1530 w 1726"/>
              <a:gd name="T11" fmla="*/ 370 h 370"/>
              <a:gd name="T12" fmla="*/ 1530 w 1726"/>
              <a:gd name="T13" fmla="*/ 370 h 370"/>
              <a:gd name="T14" fmla="*/ 1726 w 1726"/>
              <a:gd name="T15" fmla="*/ 185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6" h="370">
                <a:moveTo>
                  <a:pt x="1726" y="185"/>
                </a:moveTo>
                <a:lnTo>
                  <a:pt x="1530" y="0"/>
                </a:lnTo>
                <a:lnTo>
                  <a:pt x="1530" y="0"/>
                </a:lnTo>
                <a:lnTo>
                  <a:pt x="0" y="0"/>
                </a:lnTo>
                <a:lnTo>
                  <a:pt x="0" y="370"/>
                </a:lnTo>
                <a:lnTo>
                  <a:pt x="1530" y="370"/>
                </a:lnTo>
                <a:lnTo>
                  <a:pt x="1530" y="370"/>
                </a:lnTo>
                <a:lnTo>
                  <a:pt x="1726" y="185"/>
                </a:lnTo>
                <a:close/>
              </a:path>
            </a:pathLst>
          </a:custGeom>
          <a:solidFill>
            <a:srgbClr val="6BC2ED">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1" name="Freeform 11"/>
          <p:cNvSpPr>
            <a:spLocks/>
          </p:cNvSpPr>
          <p:nvPr/>
        </p:nvSpPr>
        <p:spPr bwMode="auto">
          <a:xfrm>
            <a:off x="5231541" y="2429707"/>
            <a:ext cx="4047961" cy="696176"/>
          </a:xfrm>
          <a:custGeom>
            <a:avLst/>
            <a:gdLst>
              <a:gd name="T0" fmla="*/ 1830 w 1830"/>
              <a:gd name="T1" fmla="*/ 185 h 369"/>
              <a:gd name="T2" fmla="*/ 1636 w 1830"/>
              <a:gd name="T3" fmla="*/ 0 h 369"/>
              <a:gd name="T4" fmla="*/ 1636 w 1830"/>
              <a:gd name="T5" fmla="*/ 0 h 369"/>
              <a:gd name="T6" fmla="*/ 0 w 1830"/>
              <a:gd name="T7" fmla="*/ 0 h 369"/>
              <a:gd name="T8" fmla="*/ 0 w 1830"/>
              <a:gd name="T9" fmla="*/ 369 h 369"/>
              <a:gd name="T10" fmla="*/ 1636 w 1830"/>
              <a:gd name="T11" fmla="*/ 369 h 369"/>
              <a:gd name="T12" fmla="*/ 1636 w 1830"/>
              <a:gd name="T13" fmla="*/ 369 h 369"/>
              <a:gd name="T14" fmla="*/ 1830 w 1830"/>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369">
                <a:moveTo>
                  <a:pt x="1830" y="185"/>
                </a:moveTo>
                <a:lnTo>
                  <a:pt x="1636" y="0"/>
                </a:lnTo>
                <a:lnTo>
                  <a:pt x="1636" y="0"/>
                </a:lnTo>
                <a:lnTo>
                  <a:pt x="0" y="0"/>
                </a:lnTo>
                <a:lnTo>
                  <a:pt x="0" y="369"/>
                </a:lnTo>
                <a:lnTo>
                  <a:pt x="1636" y="369"/>
                </a:lnTo>
                <a:lnTo>
                  <a:pt x="1636" y="369"/>
                </a:lnTo>
                <a:lnTo>
                  <a:pt x="1830" y="185"/>
                </a:lnTo>
                <a:close/>
              </a:path>
            </a:pathLst>
          </a:custGeom>
          <a:solidFill>
            <a:srgbClr val="6BC2E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2" name="Freeform 12"/>
          <p:cNvSpPr>
            <a:spLocks/>
          </p:cNvSpPr>
          <p:nvPr/>
        </p:nvSpPr>
        <p:spPr bwMode="auto">
          <a:xfrm>
            <a:off x="5231542" y="3125882"/>
            <a:ext cx="4855433" cy="701835"/>
          </a:xfrm>
          <a:custGeom>
            <a:avLst/>
            <a:gdLst>
              <a:gd name="T0" fmla="*/ 1613 w 1613"/>
              <a:gd name="T1" fmla="*/ 187 h 372"/>
              <a:gd name="T2" fmla="*/ 1418 w 1613"/>
              <a:gd name="T3" fmla="*/ 3 h 372"/>
              <a:gd name="T4" fmla="*/ 1418 w 1613"/>
              <a:gd name="T5" fmla="*/ 0 h 372"/>
              <a:gd name="T6" fmla="*/ 0 w 1613"/>
              <a:gd name="T7" fmla="*/ 0 h 372"/>
              <a:gd name="T8" fmla="*/ 0 w 1613"/>
              <a:gd name="T9" fmla="*/ 372 h 372"/>
              <a:gd name="T10" fmla="*/ 1418 w 1613"/>
              <a:gd name="T11" fmla="*/ 372 h 372"/>
              <a:gd name="T12" fmla="*/ 1418 w 1613"/>
              <a:gd name="T13" fmla="*/ 372 h 372"/>
              <a:gd name="T14" fmla="*/ 1613 w 1613"/>
              <a:gd name="T15" fmla="*/ 18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372">
                <a:moveTo>
                  <a:pt x="1613" y="187"/>
                </a:moveTo>
                <a:lnTo>
                  <a:pt x="1418" y="3"/>
                </a:lnTo>
                <a:lnTo>
                  <a:pt x="1418" y="0"/>
                </a:lnTo>
                <a:lnTo>
                  <a:pt x="0" y="0"/>
                </a:lnTo>
                <a:lnTo>
                  <a:pt x="0" y="372"/>
                </a:lnTo>
                <a:lnTo>
                  <a:pt x="1418" y="372"/>
                </a:lnTo>
                <a:lnTo>
                  <a:pt x="1418" y="372"/>
                </a:lnTo>
                <a:lnTo>
                  <a:pt x="1613" y="187"/>
                </a:lnTo>
                <a:close/>
              </a:path>
            </a:pathLst>
          </a:custGeom>
          <a:solidFill>
            <a:srgbClr val="6BC2ED">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3" name="Rectangle 13"/>
          <p:cNvSpPr>
            <a:spLocks noChangeArrowheads="1"/>
          </p:cNvSpPr>
          <p:nvPr/>
        </p:nvSpPr>
        <p:spPr bwMode="auto">
          <a:xfrm>
            <a:off x="4025969" y="3122109"/>
            <a:ext cx="499964" cy="179233"/>
          </a:xfrm>
          <a:prstGeom prst="rect">
            <a:avLst/>
          </a:prstGeom>
          <a:solidFill>
            <a:srgbClr val="6BC2ED">
              <a:lumMod val="5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4" name="Freeform 14"/>
          <p:cNvSpPr>
            <a:spLocks/>
          </p:cNvSpPr>
          <p:nvPr/>
        </p:nvSpPr>
        <p:spPr bwMode="auto">
          <a:xfrm>
            <a:off x="4525933" y="1031695"/>
            <a:ext cx="711269" cy="2269646"/>
          </a:xfrm>
          <a:custGeom>
            <a:avLst/>
            <a:gdLst>
              <a:gd name="T0" fmla="*/ 0 w 377"/>
              <a:gd name="T1" fmla="*/ 1203 h 1203"/>
              <a:gd name="T2" fmla="*/ 377 w 377"/>
              <a:gd name="T3" fmla="*/ 369 h 1203"/>
              <a:gd name="T4" fmla="*/ 377 w 377"/>
              <a:gd name="T5" fmla="*/ 0 h 1203"/>
              <a:gd name="T6" fmla="*/ 0 w 377"/>
              <a:gd name="T7" fmla="*/ 1108 h 1203"/>
              <a:gd name="T8" fmla="*/ 0 w 377"/>
              <a:gd name="T9" fmla="*/ 1203 h 1203"/>
            </a:gdLst>
            <a:ahLst/>
            <a:cxnLst>
              <a:cxn ang="0">
                <a:pos x="T0" y="T1"/>
              </a:cxn>
              <a:cxn ang="0">
                <a:pos x="T2" y="T3"/>
              </a:cxn>
              <a:cxn ang="0">
                <a:pos x="T4" y="T5"/>
              </a:cxn>
              <a:cxn ang="0">
                <a:pos x="T6" y="T7"/>
              </a:cxn>
              <a:cxn ang="0">
                <a:pos x="T8" y="T9"/>
              </a:cxn>
            </a:cxnLst>
            <a:rect l="0" t="0" r="r" b="b"/>
            <a:pathLst>
              <a:path w="377" h="1203">
                <a:moveTo>
                  <a:pt x="0" y="1203"/>
                </a:moveTo>
                <a:lnTo>
                  <a:pt x="377" y="369"/>
                </a:lnTo>
                <a:lnTo>
                  <a:pt x="377" y="0"/>
                </a:lnTo>
                <a:lnTo>
                  <a:pt x="0" y="1108"/>
                </a:lnTo>
                <a:lnTo>
                  <a:pt x="0" y="1203"/>
                </a:lnTo>
                <a:close/>
              </a:path>
            </a:pathLst>
          </a:custGeom>
          <a:gradFill>
            <a:gsLst>
              <a:gs pos="0">
                <a:srgbClr val="6BC2ED"/>
              </a:gs>
              <a:gs pos="100000">
                <a:srgbClr val="6BC2ED">
                  <a:lumMod val="50000"/>
                </a:srgb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5" name="Rectangle 15"/>
          <p:cNvSpPr>
            <a:spLocks noChangeArrowheads="1"/>
          </p:cNvSpPr>
          <p:nvPr/>
        </p:nvSpPr>
        <p:spPr bwMode="auto">
          <a:xfrm>
            <a:off x="4025969" y="3301341"/>
            <a:ext cx="499964" cy="173572"/>
          </a:xfrm>
          <a:prstGeom prst="rect">
            <a:avLst/>
          </a:prstGeom>
          <a:solidFill>
            <a:srgbClr val="6BC2ED">
              <a:lumMod val="75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6" name="Freeform 16"/>
          <p:cNvSpPr>
            <a:spLocks/>
          </p:cNvSpPr>
          <p:nvPr/>
        </p:nvSpPr>
        <p:spPr bwMode="auto">
          <a:xfrm>
            <a:off x="4525933" y="1733531"/>
            <a:ext cx="705609" cy="1741383"/>
          </a:xfrm>
          <a:custGeom>
            <a:avLst/>
            <a:gdLst>
              <a:gd name="T0" fmla="*/ 0 w 374"/>
              <a:gd name="T1" fmla="*/ 923 h 923"/>
              <a:gd name="T2" fmla="*/ 374 w 374"/>
              <a:gd name="T3" fmla="*/ 369 h 923"/>
              <a:gd name="T4" fmla="*/ 374 w 374"/>
              <a:gd name="T5" fmla="*/ 0 h 923"/>
              <a:gd name="T6" fmla="*/ 0 w 374"/>
              <a:gd name="T7" fmla="*/ 831 h 923"/>
              <a:gd name="T8" fmla="*/ 0 w 374"/>
              <a:gd name="T9" fmla="*/ 923 h 923"/>
            </a:gdLst>
            <a:ahLst/>
            <a:cxnLst>
              <a:cxn ang="0">
                <a:pos x="T0" y="T1"/>
              </a:cxn>
              <a:cxn ang="0">
                <a:pos x="T2" y="T3"/>
              </a:cxn>
              <a:cxn ang="0">
                <a:pos x="T4" y="T5"/>
              </a:cxn>
              <a:cxn ang="0">
                <a:pos x="T6" y="T7"/>
              </a:cxn>
              <a:cxn ang="0">
                <a:pos x="T8" y="T9"/>
              </a:cxn>
            </a:cxnLst>
            <a:rect l="0" t="0" r="r" b="b"/>
            <a:pathLst>
              <a:path w="374" h="923">
                <a:moveTo>
                  <a:pt x="0" y="923"/>
                </a:moveTo>
                <a:lnTo>
                  <a:pt x="374" y="369"/>
                </a:lnTo>
                <a:lnTo>
                  <a:pt x="374" y="0"/>
                </a:lnTo>
                <a:lnTo>
                  <a:pt x="0" y="831"/>
                </a:lnTo>
                <a:lnTo>
                  <a:pt x="0" y="923"/>
                </a:lnTo>
                <a:close/>
              </a:path>
            </a:pathLst>
          </a:custGeom>
          <a:gradFill>
            <a:gsLst>
              <a:gs pos="0">
                <a:srgbClr val="6BC2ED"/>
              </a:gs>
              <a:gs pos="100000">
                <a:srgbClr val="6BC2ED">
                  <a:lumMod val="75000"/>
                </a:srgb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7" name="Rectangle 17"/>
          <p:cNvSpPr>
            <a:spLocks noChangeArrowheads="1"/>
          </p:cNvSpPr>
          <p:nvPr/>
        </p:nvSpPr>
        <p:spPr bwMode="auto">
          <a:xfrm>
            <a:off x="4025969" y="3474914"/>
            <a:ext cx="499964" cy="179233"/>
          </a:xfrm>
          <a:prstGeom prst="rect">
            <a:avLst/>
          </a:prstGeom>
          <a:solidFill>
            <a:srgbClr val="6BC2E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8" name="Freeform 18"/>
          <p:cNvSpPr>
            <a:spLocks/>
          </p:cNvSpPr>
          <p:nvPr/>
        </p:nvSpPr>
        <p:spPr bwMode="auto">
          <a:xfrm>
            <a:off x="4525933" y="2429707"/>
            <a:ext cx="705609" cy="1224439"/>
          </a:xfrm>
          <a:custGeom>
            <a:avLst/>
            <a:gdLst>
              <a:gd name="T0" fmla="*/ 0 w 374"/>
              <a:gd name="T1" fmla="*/ 649 h 649"/>
              <a:gd name="T2" fmla="*/ 374 w 374"/>
              <a:gd name="T3" fmla="*/ 369 h 649"/>
              <a:gd name="T4" fmla="*/ 374 w 374"/>
              <a:gd name="T5" fmla="*/ 0 h 649"/>
              <a:gd name="T6" fmla="*/ 0 w 374"/>
              <a:gd name="T7" fmla="*/ 554 h 649"/>
              <a:gd name="T8" fmla="*/ 0 w 374"/>
              <a:gd name="T9" fmla="*/ 649 h 649"/>
            </a:gdLst>
            <a:ahLst/>
            <a:cxnLst>
              <a:cxn ang="0">
                <a:pos x="T0" y="T1"/>
              </a:cxn>
              <a:cxn ang="0">
                <a:pos x="T2" y="T3"/>
              </a:cxn>
              <a:cxn ang="0">
                <a:pos x="T4" y="T5"/>
              </a:cxn>
              <a:cxn ang="0">
                <a:pos x="T6" y="T7"/>
              </a:cxn>
              <a:cxn ang="0">
                <a:pos x="T8" y="T9"/>
              </a:cxn>
            </a:cxnLst>
            <a:rect l="0" t="0" r="r" b="b"/>
            <a:pathLst>
              <a:path w="374" h="649">
                <a:moveTo>
                  <a:pt x="0" y="649"/>
                </a:moveTo>
                <a:lnTo>
                  <a:pt x="374" y="369"/>
                </a:lnTo>
                <a:lnTo>
                  <a:pt x="374" y="0"/>
                </a:lnTo>
                <a:lnTo>
                  <a:pt x="0" y="554"/>
                </a:lnTo>
                <a:lnTo>
                  <a:pt x="0" y="649"/>
                </a:lnTo>
                <a:close/>
              </a:path>
            </a:pathLst>
          </a:custGeom>
          <a:gradFill>
            <a:gsLst>
              <a:gs pos="0">
                <a:srgbClr val="6BC2ED">
                  <a:lumMod val="40000"/>
                  <a:lumOff val="60000"/>
                </a:srgbClr>
              </a:gs>
              <a:gs pos="100000">
                <a:srgbClr val="6BC2ED"/>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19" name="Rectangle 19"/>
          <p:cNvSpPr>
            <a:spLocks noChangeArrowheads="1"/>
          </p:cNvSpPr>
          <p:nvPr/>
        </p:nvSpPr>
        <p:spPr bwMode="auto">
          <a:xfrm>
            <a:off x="4025969" y="3654145"/>
            <a:ext cx="499964" cy="173572"/>
          </a:xfrm>
          <a:prstGeom prst="rect">
            <a:avLst/>
          </a:prstGeom>
          <a:solidFill>
            <a:srgbClr val="6BC2ED">
              <a:lumMod val="75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0" name="Freeform 20"/>
          <p:cNvSpPr>
            <a:spLocks/>
          </p:cNvSpPr>
          <p:nvPr/>
        </p:nvSpPr>
        <p:spPr bwMode="auto">
          <a:xfrm>
            <a:off x="4525933" y="3125882"/>
            <a:ext cx="705609" cy="701835"/>
          </a:xfrm>
          <a:custGeom>
            <a:avLst/>
            <a:gdLst>
              <a:gd name="T0" fmla="*/ 0 w 374"/>
              <a:gd name="T1" fmla="*/ 372 h 372"/>
              <a:gd name="T2" fmla="*/ 374 w 374"/>
              <a:gd name="T3" fmla="*/ 372 h 372"/>
              <a:gd name="T4" fmla="*/ 374 w 374"/>
              <a:gd name="T5" fmla="*/ 0 h 372"/>
              <a:gd name="T6" fmla="*/ 0 w 374"/>
              <a:gd name="T7" fmla="*/ 280 h 372"/>
              <a:gd name="T8" fmla="*/ 0 w 374"/>
              <a:gd name="T9" fmla="*/ 372 h 372"/>
            </a:gdLst>
            <a:ahLst/>
            <a:cxnLst>
              <a:cxn ang="0">
                <a:pos x="T0" y="T1"/>
              </a:cxn>
              <a:cxn ang="0">
                <a:pos x="T2" y="T3"/>
              </a:cxn>
              <a:cxn ang="0">
                <a:pos x="T4" y="T5"/>
              </a:cxn>
              <a:cxn ang="0">
                <a:pos x="T6" y="T7"/>
              </a:cxn>
              <a:cxn ang="0">
                <a:pos x="T8" y="T9"/>
              </a:cxn>
            </a:cxnLst>
            <a:rect l="0" t="0" r="r" b="b"/>
            <a:pathLst>
              <a:path w="374" h="372">
                <a:moveTo>
                  <a:pt x="0" y="372"/>
                </a:moveTo>
                <a:lnTo>
                  <a:pt x="374" y="372"/>
                </a:lnTo>
                <a:lnTo>
                  <a:pt x="374" y="0"/>
                </a:lnTo>
                <a:lnTo>
                  <a:pt x="0" y="280"/>
                </a:lnTo>
                <a:lnTo>
                  <a:pt x="0" y="372"/>
                </a:lnTo>
                <a:close/>
              </a:path>
            </a:pathLst>
          </a:custGeom>
          <a:gradFill>
            <a:gsLst>
              <a:gs pos="0">
                <a:srgbClr val="6BC2ED"/>
              </a:gs>
              <a:gs pos="100000">
                <a:srgbClr val="6BC2ED">
                  <a:lumMod val="75000"/>
                </a:srgb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1" name="Rectangle 21"/>
          <p:cNvSpPr>
            <a:spLocks noChangeArrowheads="1"/>
          </p:cNvSpPr>
          <p:nvPr/>
        </p:nvSpPr>
        <p:spPr bwMode="auto">
          <a:xfrm>
            <a:off x="4025969" y="3827717"/>
            <a:ext cx="499964" cy="179233"/>
          </a:xfrm>
          <a:prstGeom prst="rect">
            <a:avLst/>
          </a:prstGeom>
          <a:solidFill>
            <a:srgbClr val="6BC2ED">
              <a:lumMod val="60000"/>
              <a:lumOff val="4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2" name="Freeform 22"/>
          <p:cNvSpPr>
            <a:spLocks/>
          </p:cNvSpPr>
          <p:nvPr/>
        </p:nvSpPr>
        <p:spPr bwMode="auto">
          <a:xfrm>
            <a:off x="4525933" y="3829867"/>
            <a:ext cx="711269" cy="708854"/>
          </a:xfrm>
          <a:custGeom>
            <a:avLst/>
            <a:gdLst>
              <a:gd name="T0" fmla="*/ 0 w 377"/>
              <a:gd name="T1" fmla="*/ 95 h 372"/>
              <a:gd name="T2" fmla="*/ 377 w 377"/>
              <a:gd name="T3" fmla="*/ 372 h 372"/>
              <a:gd name="T4" fmla="*/ 377 w 377"/>
              <a:gd name="T5" fmla="*/ 0 h 372"/>
              <a:gd name="T6" fmla="*/ 0 w 377"/>
              <a:gd name="T7" fmla="*/ 0 h 372"/>
              <a:gd name="T8" fmla="*/ 0 w 377"/>
              <a:gd name="T9" fmla="*/ 95 h 372"/>
            </a:gdLst>
            <a:ahLst/>
            <a:cxnLst>
              <a:cxn ang="0">
                <a:pos x="T0" y="T1"/>
              </a:cxn>
              <a:cxn ang="0">
                <a:pos x="T2" y="T3"/>
              </a:cxn>
              <a:cxn ang="0">
                <a:pos x="T4" y="T5"/>
              </a:cxn>
              <a:cxn ang="0">
                <a:pos x="T6" y="T7"/>
              </a:cxn>
              <a:cxn ang="0">
                <a:pos x="T8" y="T9"/>
              </a:cxn>
            </a:cxnLst>
            <a:rect l="0" t="0" r="r" b="b"/>
            <a:pathLst>
              <a:path w="377" h="372">
                <a:moveTo>
                  <a:pt x="0" y="95"/>
                </a:moveTo>
                <a:lnTo>
                  <a:pt x="377" y="372"/>
                </a:lnTo>
                <a:lnTo>
                  <a:pt x="377" y="0"/>
                </a:lnTo>
                <a:lnTo>
                  <a:pt x="0" y="0"/>
                </a:lnTo>
                <a:lnTo>
                  <a:pt x="0" y="95"/>
                </a:lnTo>
                <a:close/>
              </a:path>
            </a:pathLst>
          </a:custGeom>
          <a:gradFill>
            <a:gsLst>
              <a:gs pos="0">
                <a:srgbClr val="6BC2ED">
                  <a:lumMod val="20000"/>
                  <a:lumOff val="80000"/>
                </a:srgbClr>
              </a:gs>
              <a:gs pos="100000">
                <a:srgbClr val="6BC2ED">
                  <a:lumMod val="60000"/>
                  <a:lumOff val="40000"/>
                </a:srgb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3" name="Rectangle 23"/>
          <p:cNvSpPr>
            <a:spLocks noChangeArrowheads="1"/>
          </p:cNvSpPr>
          <p:nvPr/>
        </p:nvSpPr>
        <p:spPr bwMode="auto">
          <a:xfrm>
            <a:off x="4025969" y="4006950"/>
            <a:ext cx="499964" cy="173572"/>
          </a:xfrm>
          <a:prstGeom prst="rect">
            <a:avLst/>
          </a:prstGeom>
          <a:solidFill>
            <a:srgbClr val="6BC2E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4" name="Freeform 24"/>
          <p:cNvSpPr>
            <a:spLocks/>
          </p:cNvSpPr>
          <p:nvPr/>
        </p:nvSpPr>
        <p:spPr bwMode="auto">
          <a:xfrm>
            <a:off x="4525933" y="4000360"/>
            <a:ext cx="705609" cy="1243276"/>
          </a:xfrm>
          <a:custGeom>
            <a:avLst/>
            <a:gdLst>
              <a:gd name="T0" fmla="*/ 0 w 374"/>
              <a:gd name="T1" fmla="*/ 92 h 646"/>
              <a:gd name="T2" fmla="*/ 374 w 374"/>
              <a:gd name="T3" fmla="*/ 646 h 646"/>
              <a:gd name="T4" fmla="*/ 374 w 374"/>
              <a:gd name="T5" fmla="*/ 277 h 646"/>
              <a:gd name="T6" fmla="*/ 0 w 374"/>
              <a:gd name="T7" fmla="*/ 0 h 646"/>
              <a:gd name="T8" fmla="*/ 0 w 374"/>
              <a:gd name="T9" fmla="*/ 92 h 646"/>
            </a:gdLst>
            <a:ahLst/>
            <a:cxnLst>
              <a:cxn ang="0">
                <a:pos x="T0" y="T1"/>
              </a:cxn>
              <a:cxn ang="0">
                <a:pos x="T2" y="T3"/>
              </a:cxn>
              <a:cxn ang="0">
                <a:pos x="T4" y="T5"/>
              </a:cxn>
              <a:cxn ang="0">
                <a:pos x="T6" y="T7"/>
              </a:cxn>
              <a:cxn ang="0">
                <a:pos x="T8" y="T9"/>
              </a:cxn>
            </a:cxnLst>
            <a:rect l="0" t="0" r="r" b="b"/>
            <a:pathLst>
              <a:path w="374" h="646">
                <a:moveTo>
                  <a:pt x="0" y="92"/>
                </a:moveTo>
                <a:lnTo>
                  <a:pt x="374" y="646"/>
                </a:lnTo>
                <a:lnTo>
                  <a:pt x="374" y="277"/>
                </a:lnTo>
                <a:lnTo>
                  <a:pt x="0" y="0"/>
                </a:lnTo>
                <a:lnTo>
                  <a:pt x="0" y="92"/>
                </a:lnTo>
                <a:close/>
              </a:path>
            </a:pathLst>
          </a:custGeom>
          <a:gradFill>
            <a:gsLst>
              <a:gs pos="0">
                <a:srgbClr val="6BC2ED">
                  <a:lumMod val="40000"/>
                  <a:lumOff val="60000"/>
                </a:srgbClr>
              </a:gs>
              <a:gs pos="100000">
                <a:srgbClr val="6BC2ED"/>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5" name="Rectangle 25"/>
          <p:cNvSpPr>
            <a:spLocks noChangeArrowheads="1"/>
          </p:cNvSpPr>
          <p:nvPr/>
        </p:nvSpPr>
        <p:spPr bwMode="auto">
          <a:xfrm>
            <a:off x="4025969" y="4180522"/>
            <a:ext cx="499964" cy="179233"/>
          </a:xfrm>
          <a:prstGeom prst="rect">
            <a:avLst/>
          </a:prstGeom>
          <a:solidFill>
            <a:srgbClr val="6BC2ED">
              <a:lumMod val="75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26" name="Freeform 26"/>
          <p:cNvSpPr>
            <a:spLocks/>
          </p:cNvSpPr>
          <p:nvPr/>
        </p:nvSpPr>
        <p:spPr bwMode="auto">
          <a:xfrm>
            <a:off x="4525933" y="4180522"/>
            <a:ext cx="705609" cy="1747042"/>
          </a:xfrm>
          <a:custGeom>
            <a:avLst/>
            <a:gdLst>
              <a:gd name="T0" fmla="*/ 0 w 374"/>
              <a:gd name="T1" fmla="*/ 95 h 926"/>
              <a:gd name="T2" fmla="*/ 374 w 374"/>
              <a:gd name="T3" fmla="*/ 926 h 926"/>
              <a:gd name="T4" fmla="*/ 374 w 374"/>
              <a:gd name="T5" fmla="*/ 557 h 926"/>
              <a:gd name="T6" fmla="*/ 0 w 374"/>
              <a:gd name="T7" fmla="*/ 0 h 926"/>
              <a:gd name="T8" fmla="*/ 0 w 374"/>
              <a:gd name="T9" fmla="*/ 95 h 926"/>
            </a:gdLst>
            <a:ahLst/>
            <a:cxnLst>
              <a:cxn ang="0">
                <a:pos x="T0" y="T1"/>
              </a:cxn>
              <a:cxn ang="0">
                <a:pos x="T2" y="T3"/>
              </a:cxn>
              <a:cxn ang="0">
                <a:pos x="T4" y="T5"/>
              </a:cxn>
              <a:cxn ang="0">
                <a:pos x="T6" y="T7"/>
              </a:cxn>
              <a:cxn ang="0">
                <a:pos x="T8" y="T9"/>
              </a:cxn>
            </a:cxnLst>
            <a:rect l="0" t="0" r="r" b="b"/>
            <a:pathLst>
              <a:path w="374" h="926">
                <a:moveTo>
                  <a:pt x="0" y="95"/>
                </a:moveTo>
                <a:lnTo>
                  <a:pt x="374" y="926"/>
                </a:lnTo>
                <a:lnTo>
                  <a:pt x="374" y="557"/>
                </a:lnTo>
                <a:lnTo>
                  <a:pt x="0" y="0"/>
                </a:lnTo>
                <a:lnTo>
                  <a:pt x="0" y="95"/>
                </a:lnTo>
                <a:close/>
              </a:path>
            </a:pathLst>
          </a:custGeom>
          <a:gradFill>
            <a:gsLst>
              <a:gs pos="0">
                <a:srgbClr val="6BC2ED"/>
              </a:gs>
              <a:gs pos="100000">
                <a:srgbClr val="6BC2ED">
                  <a:lumMod val="75000"/>
                </a:srgb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Light" charset="0"/>
              <a:ea typeface="Calibri Light" charset="0"/>
              <a:cs typeface="Calibri Light" charset="0"/>
            </a:endParaRPr>
          </a:p>
        </p:txBody>
      </p:sp>
      <p:sp>
        <p:nvSpPr>
          <p:cNvPr id="30" name="TextBox 29"/>
          <p:cNvSpPr txBox="1"/>
          <p:nvPr/>
        </p:nvSpPr>
        <p:spPr>
          <a:xfrm>
            <a:off x="1483081" y="3254475"/>
            <a:ext cx="2260888" cy="1015663"/>
          </a:xfrm>
          <a:prstGeom prst="rect">
            <a:avLst/>
          </a:prstGeom>
          <a:noFill/>
        </p:spPr>
        <p:txBody>
          <a:bodyPr wrap="square" rtlCol="0">
            <a:spAutoFit/>
          </a:bodyPr>
          <a:lstStyle/>
          <a:p>
            <a:pPr algn="ctr" defTabSz="1218987"/>
            <a:r>
              <a:rPr lang="ka-GE" sz="2000" b="1" kern="0" dirty="0">
                <a:solidFill>
                  <a:schemeClr val="tx2">
                    <a:lumMod val="75000"/>
                  </a:schemeClr>
                </a:solidFill>
                <a:ea typeface="Calibri Light" charset="0"/>
                <a:cs typeface="Calibri Light" charset="0"/>
              </a:rPr>
              <a:t>ჰოსპიტალური სექტორის რეფორმის ჩარჩო</a:t>
            </a:r>
            <a:endParaRPr lang="en-US" sz="2000" b="1" dirty="0">
              <a:solidFill>
                <a:schemeClr val="tx2">
                  <a:lumMod val="75000"/>
                </a:schemeClr>
              </a:solidFill>
              <a:ea typeface="Calibri Light" charset="0"/>
              <a:cs typeface="Calibri Light" charset="0"/>
            </a:endParaRPr>
          </a:p>
        </p:txBody>
      </p:sp>
      <p:cxnSp>
        <p:nvCxnSpPr>
          <p:cNvPr id="87" name="Straight Connector 86"/>
          <p:cNvCxnSpPr/>
          <p:nvPr/>
        </p:nvCxnSpPr>
        <p:spPr>
          <a:xfrm flipV="1">
            <a:off x="5231542" y="1724006"/>
            <a:ext cx="4588733" cy="1"/>
          </a:xfrm>
          <a:prstGeom prst="line">
            <a:avLst/>
          </a:prstGeom>
          <a:noFill/>
          <a:ln w="9525" cap="flat" cmpd="sng" algn="ctr">
            <a:solidFill>
              <a:srgbClr val="6BC2ED">
                <a:lumMod val="40000"/>
                <a:lumOff val="60000"/>
              </a:srgbClr>
            </a:solidFill>
            <a:prstDash val="solid"/>
          </a:ln>
          <a:effectLst/>
        </p:spPr>
      </p:cxnSp>
      <p:cxnSp>
        <p:nvCxnSpPr>
          <p:cNvPr id="88" name="Straight Connector 87"/>
          <p:cNvCxnSpPr/>
          <p:nvPr/>
        </p:nvCxnSpPr>
        <p:spPr>
          <a:xfrm flipV="1">
            <a:off x="5231542" y="2425295"/>
            <a:ext cx="4283931" cy="1"/>
          </a:xfrm>
          <a:prstGeom prst="line">
            <a:avLst/>
          </a:prstGeom>
          <a:noFill/>
          <a:ln w="9525" cap="flat" cmpd="sng" algn="ctr">
            <a:solidFill>
              <a:srgbClr val="6BC2ED">
                <a:lumMod val="40000"/>
                <a:lumOff val="60000"/>
              </a:srgbClr>
            </a:solidFill>
            <a:prstDash val="solid"/>
          </a:ln>
          <a:effectLst/>
        </p:spPr>
      </p:cxnSp>
      <p:cxnSp>
        <p:nvCxnSpPr>
          <p:cNvPr id="89" name="Straight Connector 88"/>
          <p:cNvCxnSpPr/>
          <p:nvPr/>
        </p:nvCxnSpPr>
        <p:spPr>
          <a:xfrm flipV="1">
            <a:off x="5231542" y="3125249"/>
            <a:ext cx="5236433" cy="1"/>
          </a:xfrm>
          <a:prstGeom prst="line">
            <a:avLst/>
          </a:prstGeom>
          <a:noFill/>
          <a:ln w="9525" cap="flat" cmpd="sng" algn="ctr">
            <a:solidFill>
              <a:srgbClr val="6BC2ED">
                <a:lumMod val="40000"/>
                <a:lumOff val="60000"/>
              </a:srgbClr>
            </a:solidFill>
            <a:prstDash val="solid"/>
          </a:ln>
          <a:effectLst/>
        </p:spPr>
      </p:cxnSp>
      <p:cxnSp>
        <p:nvCxnSpPr>
          <p:cNvPr id="90" name="Straight Connector 89"/>
          <p:cNvCxnSpPr/>
          <p:nvPr/>
        </p:nvCxnSpPr>
        <p:spPr>
          <a:xfrm flipV="1">
            <a:off x="5231542" y="3830083"/>
            <a:ext cx="5741258" cy="1"/>
          </a:xfrm>
          <a:prstGeom prst="line">
            <a:avLst/>
          </a:prstGeom>
          <a:noFill/>
          <a:ln w="9525" cap="flat" cmpd="sng" algn="ctr">
            <a:solidFill>
              <a:srgbClr val="6BC2ED">
                <a:lumMod val="40000"/>
                <a:lumOff val="60000"/>
              </a:srgbClr>
            </a:solidFill>
            <a:prstDash val="solid"/>
          </a:ln>
          <a:effectLst/>
        </p:spPr>
      </p:cxnSp>
      <p:cxnSp>
        <p:nvCxnSpPr>
          <p:cNvPr id="91" name="Straight Connector 90"/>
          <p:cNvCxnSpPr/>
          <p:nvPr/>
        </p:nvCxnSpPr>
        <p:spPr>
          <a:xfrm flipV="1">
            <a:off x="5231542" y="4530194"/>
            <a:ext cx="4483958" cy="1"/>
          </a:xfrm>
          <a:prstGeom prst="line">
            <a:avLst/>
          </a:prstGeom>
          <a:noFill/>
          <a:ln w="9525" cap="flat" cmpd="sng" algn="ctr">
            <a:solidFill>
              <a:srgbClr val="6BC2ED">
                <a:lumMod val="40000"/>
                <a:lumOff val="60000"/>
              </a:srgbClr>
            </a:solidFill>
            <a:prstDash val="solid"/>
          </a:ln>
          <a:effectLst/>
        </p:spPr>
      </p:cxnSp>
      <p:cxnSp>
        <p:nvCxnSpPr>
          <p:cNvPr id="92" name="Straight Connector 91"/>
          <p:cNvCxnSpPr/>
          <p:nvPr/>
        </p:nvCxnSpPr>
        <p:spPr>
          <a:xfrm flipV="1">
            <a:off x="5231542" y="5232409"/>
            <a:ext cx="4397916" cy="1"/>
          </a:xfrm>
          <a:prstGeom prst="line">
            <a:avLst/>
          </a:prstGeom>
          <a:noFill/>
          <a:ln w="9525" cap="flat" cmpd="sng" algn="ctr">
            <a:solidFill>
              <a:srgbClr val="6BC2ED">
                <a:lumMod val="40000"/>
                <a:lumOff val="60000"/>
              </a:srgbClr>
            </a:solidFill>
            <a:prstDash val="solid"/>
          </a:ln>
          <a:effectLst/>
        </p:spPr>
      </p:cxnSp>
      <p:sp>
        <p:nvSpPr>
          <p:cNvPr id="96" name="Freeform 6"/>
          <p:cNvSpPr>
            <a:spLocks/>
          </p:cNvSpPr>
          <p:nvPr/>
        </p:nvSpPr>
        <p:spPr bwMode="auto">
          <a:xfrm>
            <a:off x="5257514" y="5242644"/>
            <a:ext cx="3873305" cy="696176"/>
          </a:xfrm>
          <a:custGeom>
            <a:avLst/>
            <a:gdLst>
              <a:gd name="T0" fmla="*/ 1703 w 1703"/>
              <a:gd name="T1" fmla="*/ 184 h 369"/>
              <a:gd name="T2" fmla="*/ 1508 w 1703"/>
              <a:gd name="T3" fmla="*/ 0 h 369"/>
              <a:gd name="T4" fmla="*/ 1508 w 1703"/>
              <a:gd name="T5" fmla="*/ 0 h 369"/>
              <a:gd name="T6" fmla="*/ 0 w 1703"/>
              <a:gd name="T7" fmla="*/ 0 h 369"/>
              <a:gd name="T8" fmla="*/ 0 w 1703"/>
              <a:gd name="T9" fmla="*/ 369 h 369"/>
              <a:gd name="T10" fmla="*/ 1508 w 1703"/>
              <a:gd name="T11" fmla="*/ 369 h 369"/>
              <a:gd name="T12" fmla="*/ 1508 w 1703"/>
              <a:gd name="T13" fmla="*/ 369 h 369"/>
              <a:gd name="T14" fmla="*/ 1703 w 1703"/>
              <a:gd name="T15" fmla="*/ 184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3" h="369">
                <a:moveTo>
                  <a:pt x="1703" y="184"/>
                </a:moveTo>
                <a:lnTo>
                  <a:pt x="1508" y="0"/>
                </a:lnTo>
                <a:lnTo>
                  <a:pt x="1508" y="0"/>
                </a:lnTo>
                <a:lnTo>
                  <a:pt x="0" y="0"/>
                </a:lnTo>
                <a:lnTo>
                  <a:pt x="0" y="369"/>
                </a:lnTo>
                <a:lnTo>
                  <a:pt x="1508" y="369"/>
                </a:lnTo>
                <a:lnTo>
                  <a:pt x="1508" y="369"/>
                </a:lnTo>
                <a:lnTo>
                  <a:pt x="1703" y="184"/>
                </a:lnTo>
                <a:close/>
              </a:path>
            </a:pathLst>
          </a:custGeom>
          <a:noFill/>
          <a:ln w="9525">
            <a:noFill/>
            <a:round/>
            <a:headEnd/>
            <a:tailEnd/>
          </a:ln>
        </p:spPr>
        <p:txBody>
          <a:bodyPr vert="horz" wrap="square" lIns="91440" tIns="45720" rIns="91440" bIns="45720" numCol="1" anchor="ctr" anchorCtr="0" compatLnSpc="1">
            <a:prstTxWarp prst="textNoShape">
              <a:avLst/>
            </a:prstTxWarp>
          </a:bodyPr>
          <a:lstStyle/>
          <a:p>
            <a:pPr defTabSz="1218987"/>
            <a:r>
              <a:rPr lang="ka-GE" sz="1400" dirty="0">
                <a:solidFill>
                  <a:schemeClr val="tx2">
                    <a:lumMod val="75000"/>
                  </a:schemeClr>
                </a:solidFill>
                <a:latin typeface="+mj-lt"/>
                <a:ea typeface="Calibri Light" charset="0"/>
                <a:cs typeface="Calibri Light" charset="0"/>
              </a:rPr>
              <a:t>ნებართვებისა და სალიცენზიო მოთხოვნების  </a:t>
            </a:r>
            <a:r>
              <a:rPr lang="ka-GE" sz="1400" dirty="0" smtClean="0">
                <a:solidFill>
                  <a:schemeClr val="tx2">
                    <a:lumMod val="75000"/>
                  </a:schemeClr>
                </a:solidFill>
                <a:latin typeface="+mj-lt"/>
                <a:ea typeface="Calibri Light" charset="0"/>
                <a:cs typeface="Calibri Light" charset="0"/>
              </a:rPr>
              <a:t>განახლება</a:t>
            </a:r>
            <a:endParaRPr lang="en-US" sz="1400" dirty="0">
              <a:solidFill>
                <a:schemeClr val="tx2">
                  <a:lumMod val="75000"/>
                </a:schemeClr>
              </a:solidFill>
              <a:latin typeface="+mj-lt"/>
              <a:ea typeface="Calibri Light" charset="0"/>
              <a:cs typeface="Calibri Light" charset="0"/>
            </a:endParaRPr>
          </a:p>
        </p:txBody>
      </p:sp>
      <p:sp>
        <p:nvSpPr>
          <p:cNvPr id="97" name="Freeform 9"/>
          <p:cNvSpPr>
            <a:spLocks/>
          </p:cNvSpPr>
          <p:nvPr/>
        </p:nvSpPr>
        <p:spPr bwMode="auto">
          <a:xfrm>
            <a:off x="5257506" y="1740403"/>
            <a:ext cx="4371952" cy="852230"/>
          </a:xfrm>
          <a:custGeom>
            <a:avLst/>
            <a:gdLst>
              <a:gd name="T0" fmla="*/ 1726 w 1726"/>
              <a:gd name="T1" fmla="*/ 185 h 370"/>
              <a:gd name="T2" fmla="*/ 1530 w 1726"/>
              <a:gd name="T3" fmla="*/ 0 h 370"/>
              <a:gd name="T4" fmla="*/ 1530 w 1726"/>
              <a:gd name="T5" fmla="*/ 0 h 370"/>
              <a:gd name="T6" fmla="*/ 0 w 1726"/>
              <a:gd name="T7" fmla="*/ 0 h 370"/>
              <a:gd name="T8" fmla="*/ 0 w 1726"/>
              <a:gd name="T9" fmla="*/ 370 h 370"/>
              <a:gd name="T10" fmla="*/ 1530 w 1726"/>
              <a:gd name="T11" fmla="*/ 370 h 370"/>
              <a:gd name="T12" fmla="*/ 1530 w 1726"/>
              <a:gd name="T13" fmla="*/ 370 h 370"/>
              <a:gd name="T14" fmla="*/ 1726 w 1726"/>
              <a:gd name="T15" fmla="*/ 185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6" h="370">
                <a:moveTo>
                  <a:pt x="1726" y="185"/>
                </a:moveTo>
                <a:lnTo>
                  <a:pt x="1530" y="0"/>
                </a:lnTo>
                <a:lnTo>
                  <a:pt x="1530" y="0"/>
                </a:lnTo>
                <a:lnTo>
                  <a:pt x="0" y="0"/>
                </a:lnTo>
                <a:lnTo>
                  <a:pt x="0" y="370"/>
                </a:lnTo>
                <a:lnTo>
                  <a:pt x="1530" y="370"/>
                </a:lnTo>
                <a:lnTo>
                  <a:pt x="1530" y="370"/>
                </a:lnTo>
                <a:lnTo>
                  <a:pt x="1726" y="185"/>
                </a:lnTo>
                <a:close/>
              </a:path>
            </a:pathLst>
          </a:custGeom>
          <a:noFill/>
          <a:ln w="9525">
            <a:noFill/>
            <a:round/>
            <a:headEnd/>
            <a:tailEnd/>
          </a:ln>
        </p:spPr>
        <p:txBody>
          <a:bodyPr vert="horz" wrap="square" lIns="91440" tIns="45720" rIns="91440" bIns="45720" numCol="1" anchor="ctr" anchorCtr="0" compatLnSpc="1">
            <a:prstTxWarp prst="textNoShape">
              <a:avLst/>
            </a:prstTxWarp>
          </a:bodyPr>
          <a:lstStyle/>
          <a:p>
            <a:pPr defTabSz="1218987"/>
            <a:r>
              <a:rPr lang="ka-GE" sz="1400" dirty="0">
                <a:solidFill>
                  <a:schemeClr val="bg1"/>
                </a:solidFill>
                <a:latin typeface="+mj-lt"/>
                <a:ea typeface="Calibri Light" charset="0"/>
                <a:cs typeface="Calibri Light" charset="0"/>
              </a:rPr>
              <a:t>დიაგნოზთან შეჭიდული დაფინანსების მექანიზმის დანერგვა (</a:t>
            </a:r>
            <a:r>
              <a:rPr lang="en-US" sz="1400" dirty="0">
                <a:solidFill>
                  <a:schemeClr val="bg1"/>
                </a:solidFill>
                <a:latin typeface="+mj-lt"/>
                <a:ea typeface="Calibri Light" charset="0"/>
                <a:cs typeface="Calibri Light" charset="0"/>
              </a:rPr>
              <a:t>DRG)</a:t>
            </a:r>
          </a:p>
          <a:p>
            <a:pPr defTabSz="1218987"/>
            <a:endParaRPr lang="en-US" sz="1400" dirty="0">
              <a:solidFill>
                <a:schemeClr val="bg1"/>
              </a:solidFill>
              <a:latin typeface="+mj-lt"/>
              <a:ea typeface="Calibri Light" charset="0"/>
              <a:cs typeface="Calibri Light" charset="0"/>
            </a:endParaRPr>
          </a:p>
        </p:txBody>
      </p:sp>
      <p:sp>
        <p:nvSpPr>
          <p:cNvPr id="98" name="Freeform 12"/>
          <p:cNvSpPr>
            <a:spLocks/>
          </p:cNvSpPr>
          <p:nvPr/>
        </p:nvSpPr>
        <p:spPr bwMode="auto">
          <a:xfrm>
            <a:off x="5257513" y="3137149"/>
            <a:ext cx="6358793" cy="701835"/>
          </a:xfrm>
          <a:custGeom>
            <a:avLst/>
            <a:gdLst>
              <a:gd name="T0" fmla="*/ 1613 w 1613"/>
              <a:gd name="T1" fmla="*/ 187 h 372"/>
              <a:gd name="T2" fmla="*/ 1418 w 1613"/>
              <a:gd name="T3" fmla="*/ 3 h 372"/>
              <a:gd name="T4" fmla="*/ 1418 w 1613"/>
              <a:gd name="T5" fmla="*/ 0 h 372"/>
              <a:gd name="T6" fmla="*/ 0 w 1613"/>
              <a:gd name="T7" fmla="*/ 0 h 372"/>
              <a:gd name="T8" fmla="*/ 0 w 1613"/>
              <a:gd name="T9" fmla="*/ 372 h 372"/>
              <a:gd name="T10" fmla="*/ 1418 w 1613"/>
              <a:gd name="T11" fmla="*/ 372 h 372"/>
              <a:gd name="T12" fmla="*/ 1418 w 1613"/>
              <a:gd name="T13" fmla="*/ 372 h 372"/>
              <a:gd name="T14" fmla="*/ 1613 w 1613"/>
              <a:gd name="T15" fmla="*/ 18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372">
                <a:moveTo>
                  <a:pt x="1613" y="187"/>
                </a:moveTo>
                <a:lnTo>
                  <a:pt x="1418" y="3"/>
                </a:lnTo>
                <a:lnTo>
                  <a:pt x="1418" y="0"/>
                </a:lnTo>
                <a:lnTo>
                  <a:pt x="0" y="0"/>
                </a:lnTo>
                <a:lnTo>
                  <a:pt x="0" y="372"/>
                </a:lnTo>
                <a:lnTo>
                  <a:pt x="1418" y="372"/>
                </a:lnTo>
                <a:lnTo>
                  <a:pt x="1418" y="372"/>
                </a:lnTo>
                <a:lnTo>
                  <a:pt x="1613" y="187"/>
                </a:lnTo>
                <a:close/>
              </a:path>
            </a:pathLst>
          </a:custGeom>
          <a:noFill/>
          <a:ln w="9525">
            <a:noFill/>
            <a:round/>
            <a:headEnd/>
            <a:tailEnd/>
          </a:ln>
        </p:spPr>
        <p:txBody>
          <a:bodyPr vert="horz" wrap="square" lIns="91440" tIns="45720" rIns="91440" bIns="45720" numCol="1" anchor="ctr" anchorCtr="0" compatLnSpc="1">
            <a:prstTxWarp prst="textNoShape">
              <a:avLst/>
            </a:prstTxWarp>
          </a:bodyPr>
          <a:lstStyle/>
          <a:p>
            <a:pPr defTabSz="1218987"/>
            <a:r>
              <a:rPr lang="ka-GE" sz="1400" dirty="0">
                <a:solidFill>
                  <a:schemeClr val="bg1"/>
                </a:solidFill>
                <a:latin typeface="+mj-lt"/>
              </a:rPr>
              <a:t>საწოლფონდისა და მაღალტექნოლოგიური </a:t>
            </a:r>
            <a:endParaRPr lang="ka-GE" sz="1400" dirty="0" smtClean="0">
              <a:solidFill>
                <a:schemeClr val="bg1"/>
              </a:solidFill>
              <a:latin typeface="+mj-lt"/>
            </a:endParaRPr>
          </a:p>
          <a:p>
            <a:pPr defTabSz="1218987"/>
            <a:r>
              <a:rPr lang="ka-GE" sz="1400" dirty="0" smtClean="0">
                <a:solidFill>
                  <a:schemeClr val="bg1"/>
                </a:solidFill>
                <a:latin typeface="+mj-lt"/>
              </a:rPr>
              <a:t>სერვისების </a:t>
            </a:r>
            <a:r>
              <a:rPr lang="ka-GE" sz="1400" dirty="0">
                <a:solidFill>
                  <a:schemeClr val="bg1"/>
                </a:solidFill>
                <a:latin typeface="+mj-lt"/>
              </a:rPr>
              <a:t>საჭიროების შეფასება და </a:t>
            </a:r>
            <a:r>
              <a:rPr lang="ka-GE" sz="1400" dirty="0" smtClean="0">
                <a:solidFill>
                  <a:schemeClr val="bg1"/>
                </a:solidFill>
                <a:latin typeface="+mj-lt"/>
              </a:rPr>
              <a:t>განვითარება</a:t>
            </a:r>
            <a:endParaRPr lang="en-US" sz="1400" dirty="0">
              <a:solidFill>
                <a:schemeClr val="bg1"/>
              </a:solidFill>
              <a:latin typeface="+mj-lt"/>
              <a:ea typeface="Calibri Light" charset="0"/>
              <a:cs typeface="Calibri Light" charset="0"/>
            </a:endParaRPr>
          </a:p>
        </p:txBody>
      </p:sp>
      <p:sp>
        <p:nvSpPr>
          <p:cNvPr id="99" name="TextBox 98"/>
          <p:cNvSpPr txBox="1"/>
          <p:nvPr/>
        </p:nvSpPr>
        <p:spPr>
          <a:xfrm>
            <a:off x="5257514" y="1106681"/>
            <a:ext cx="4021996" cy="523220"/>
          </a:xfrm>
          <a:prstGeom prst="rect">
            <a:avLst/>
          </a:prstGeom>
          <a:noFill/>
        </p:spPr>
        <p:txBody>
          <a:bodyPr wrap="square" rtlCol="0" anchor="ctr">
            <a:spAutoFit/>
          </a:bodyPr>
          <a:lstStyle/>
          <a:p>
            <a:pPr defTabSz="1218987"/>
            <a:r>
              <a:rPr lang="ka-GE" sz="1400" dirty="0" smtClean="0">
                <a:solidFill>
                  <a:schemeClr val="tx2">
                    <a:lumMod val="75000"/>
                  </a:schemeClr>
                </a:solidFill>
                <a:latin typeface="+mj-lt"/>
                <a:ea typeface="Calibri Light" charset="0"/>
                <a:cs typeface="Calibri Light" charset="0"/>
              </a:rPr>
              <a:t>ჰოსპიტალური სერვისების ერთიანი ტარიფების ამოქმედება</a:t>
            </a:r>
            <a:endParaRPr lang="en-US" sz="1400" dirty="0">
              <a:solidFill>
                <a:schemeClr val="tx2">
                  <a:lumMod val="75000"/>
                </a:schemeClr>
              </a:solidFill>
              <a:latin typeface="+mj-lt"/>
              <a:ea typeface="Calibri Light" charset="0"/>
              <a:cs typeface="Calibri Light" charset="0"/>
            </a:endParaRPr>
          </a:p>
        </p:txBody>
      </p:sp>
      <p:sp>
        <p:nvSpPr>
          <p:cNvPr id="100" name="TextBox 99"/>
          <p:cNvSpPr txBox="1"/>
          <p:nvPr/>
        </p:nvSpPr>
        <p:spPr>
          <a:xfrm>
            <a:off x="5272264" y="4005984"/>
            <a:ext cx="3858555" cy="307777"/>
          </a:xfrm>
          <a:prstGeom prst="rect">
            <a:avLst/>
          </a:prstGeom>
          <a:noFill/>
        </p:spPr>
        <p:txBody>
          <a:bodyPr wrap="square" rtlCol="0" anchor="ctr">
            <a:spAutoFit/>
          </a:bodyPr>
          <a:lstStyle/>
          <a:p>
            <a:pPr defTabSz="1218987"/>
            <a:r>
              <a:rPr lang="ka-GE" sz="1400" dirty="0" smtClean="0">
                <a:solidFill>
                  <a:schemeClr val="tx2">
                    <a:lumMod val="75000"/>
                  </a:schemeClr>
                </a:solidFill>
                <a:latin typeface="+mj-lt"/>
                <a:ea typeface="Calibri Light" charset="0"/>
                <a:cs typeface="Calibri Light" charset="0"/>
              </a:rPr>
              <a:t>სელექტიური კონტრაქტირება</a:t>
            </a:r>
            <a:endParaRPr lang="en-US" sz="1400" dirty="0">
              <a:solidFill>
                <a:schemeClr val="tx2">
                  <a:lumMod val="75000"/>
                </a:schemeClr>
              </a:solidFill>
              <a:latin typeface="+mj-lt"/>
              <a:ea typeface="Calibri Light" charset="0"/>
              <a:cs typeface="Calibri Light" charset="0"/>
            </a:endParaRPr>
          </a:p>
        </p:txBody>
      </p:sp>
      <p:sp>
        <p:nvSpPr>
          <p:cNvPr id="101" name="TextBox 100"/>
          <p:cNvSpPr txBox="1"/>
          <p:nvPr/>
        </p:nvSpPr>
        <p:spPr>
          <a:xfrm>
            <a:off x="5257505" y="4653232"/>
            <a:ext cx="4021997" cy="738664"/>
          </a:xfrm>
          <a:prstGeom prst="rect">
            <a:avLst/>
          </a:prstGeom>
          <a:noFill/>
        </p:spPr>
        <p:txBody>
          <a:bodyPr wrap="square" rtlCol="0" anchor="ctr">
            <a:spAutoFit/>
          </a:bodyPr>
          <a:lstStyle/>
          <a:p>
            <a:pPr defTabSz="1218987"/>
            <a:r>
              <a:rPr lang="en-US" sz="1400" dirty="0" smtClean="0">
                <a:solidFill>
                  <a:schemeClr val="bg1"/>
                </a:solidFill>
                <a:latin typeface="+mj-lt"/>
                <a:ea typeface="Calibri Light" charset="0"/>
                <a:cs typeface="Calibri Light" charset="0"/>
              </a:rPr>
              <a:t>ს</a:t>
            </a:r>
            <a:r>
              <a:rPr lang="ka-GE" sz="1400" dirty="0" smtClean="0">
                <a:solidFill>
                  <a:schemeClr val="bg1"/>
                </a:solidFill>
                <a:latin typeface="+mj-lt"/>
                <a:ea typeface="Calibri Light" charset="0"/>
                <a:cs typeface="Calibri Light" charset="0"/>
              </a:rPr>
              <a:t>აერთაშორისო სერტიფიცირება </a:t>
            </a:r>
            <a:r>
              <a:rPr lang="en-US" sz="1400" dirty="0" smtClean="0">
                <a:solidFill>
                  <a:schemeClr val="bg1"/>
                </a:solidFill>
                <a:latin typeface="+mj-lt"/>
                <a:ea typeface="Calibri Light" charset="0"/>
                <a:cs typeface="Calibri Light" charset="0"/>
              </a:rPr>
              <a:t>KTQ </a:t>
            </a:r>
            <a:r>
              <a:rPr lang="en-US" sz="1400" dirty="0">
                <a:solidFill>
                  <a:schemeClr val="bg1"/>
                </a:solidFill>
                <a:latin typeface="+mj-lt"/>
              </a:rPr>
              <a:t>International Certification Program) </a:t>
            </a:r>
            <a:endParaRPr lang="ka-GE" sz="1400" dirty="0">
              <a:solidFill>
                <a:schemeClr val="bg1"/>
              </a:solidFill>
              <a:latin typeface="+mj-lt"/>
            </a:endParaRPr>
          </a:p>
          <a:p>
            <a:pPr defTabSz="1218987"/>
            <a:r>
              <a:rPr lang="ka-GE" sz="1400" dirty="0" smtClean="0">
                <a:solidFill>
                  <a:schemeClr val="bg1"/>
                </a:solidFill>
                <a:latin typeface="+mj-lt"/>
                <a:ea typeface="Calibri Light" charset="0"/>
                <a:cs typeface="Calibri Light" charset="0"/>
              </a:rPr>
              <a:t> </a:t>
            </a:r>
            <a:endParaRPr lang="en-US" sz="1400" dirty="0">
              <a:solidFill>
                <a:schemeClr val="bg1"/>
              </a:solidFill>
              <a:latin typeface="+mj-lt"/>
              <a:ea typeface="Calibri Light" charset="0"/>
              <a:cs typeface="Calibri Light" charset="0"/>
            </a:endParaRPr>
          </a:p>
        </p:txBody>
      </p:sp>
      <p:sp>
        <p:nvSpPr>
          <p:cNvPr id="102" name="TextBox 101"/>
          <p:cNvSpPr txBox="1"/>
          <p:nvPr/>
        </p:nvSpPr>
        <p:spPr>
          <a:xfrm>
            <a:off x="5272262" y="2529965"/>
            <a:ext cx="5447062" cy="523220"/>
          </a:xfrm>
          <a:prstGeom prst="rect">
            <a:avLst/>
          </a:prstGeom>
          <a:noFill/>
        </p:spPr>
        <p:txBody>
          <a:bodyPr wrap="square" rtlCol="0" anchor="ctr">
            <a:spAutoFit/>
          </a:bodyPr>
          <a:lstStyle/>
          <a:p>
            <a:pPr defTabSz="1218987"/>
            <a:r>
              <a:rPr lang="ka-GE" sz="1400" dirty="0" smtClean="0">
                <a:solidFill>
                  <a:schemeClr val="tx2">
                    <a:lumMod val="75000"/>
                  </a:schemeClr>
                </a:solidFill>
                <a:latin typeface="+mj-lt"/>
                <a:ea typeface="Calibri Light" charset="0"/>
                <a:cs typeface="Calibri Light" charset="0"/>
              </a:rPr>
              <a:t>სახელმწიფოს საკუთრებაში დარჩენილი </a:t>
            </a:r>
          </a:p>
          <a:p>
            <a:pPr defTabSz="1218987"/>
            <a:r>
              <a:rPr lang="ka-GE" sz="1400" dirty="0" smtClean="0">
                <a:solidFill>
                  <a:schemeClr val="tx2">
                    <a:lumMod val="75000"/>
                  </a:schemeClr>
                </a:solidFill>
                <a:latin typeface="+mj-lt"/>
                <a:ea typeface="Calibri Light" charset="0"/>
                <a:cs typeface="Calibri Light" charset="0"/>
              </a:rPr>
              <a:t>საწოლფონდის გაძლიერება</a:t>
            </a:r>
            <a:endParaRPr lang="en-US" sz="1400" dirty="0">
              <a:solidFill>
                <a:schemeClr val="tx2">
                  <a:lumMod val="75000"/>
                </a:schemeClr>
              </a:solidFill>
              <a:latin typeface="+mj-lt"/>
              <a:ea typeface="Calibri Light" charset="0"/>
              <a:cs typeface="Calibri Light" charset="0"/>
            </a:endParaRPr>
          </a:p>
        </p:txBody>
      </p:sp>
    </p:spTree>
    <p:extLst>
      <p:ext uri="{BB962C8B-B14F-4D97-AF65-F5344CB8AC3E}">
        <p14:creationId xmlns:p14="http://schemas.microsoft.com/office/powerpoint/2010/main" val="38806906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42999727"/>
              </p:ext>
            </p:extLst>
          </p:nvPr>
        </p:nvGraphicFramePr>
        <p:xfrm>
          <a:off x="949333" y="1012098"/>
          <a:ext cx="102933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B6F65"/>
                </a:solidFill>
              </a:rPr>
              <a:t>DRG</a:t>
            </a:r>
            <a:r>
              <a:rPr lang="ka-GE" sz="2800" b="1" dirty="0" smtClean="0">
                <a:solidFill>
                  <a:srgbClr val="0B6F65"/>
                </a:solidFill>
              </a:rPr>
              <a:t> მოდელზე გადასვლის პროცესი</a:t>
            </a:r>
            <a:r>
              <a:rPr lang="en-US" sz="2800" b="1" dirty="0" smtClean="0">
                <a:solidFill>
                  <a:srgbClr val="0B6F65"/>
                </a:solidFill>
              </a:rPr>
              <a:t> </a:t>
            </a:r>
            <a:endParaRPr lang="en-US" sz="2800" b="1" dirty="0">
              <a:solidFill>
                <a:srgbClr val="0B6F65"/>
              </a:solidFill>
            </a:endParaRPr>
          </a:p>
        </p:txBody>
      </p:sp>
    </p:spTree>
    <p:extLst>
      <p:ext uri="{BB962C8B-B14F-4D97-AF65-F5344CB8AC3E}">
        <p14:creationId xmlns:p14="http://schemas.microsoft.com/office/powerpoint/2010/main" val="37458375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800471" y="4181540"/>
            <a:ext cx="2591071" cy="2591071"/>
          </a:xfrm>
          <a:prstGeom prst="ellipse">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170627" y="3643379"/>
            <a:ext cx="1971675" cy="1971675"/>
          </a:xfrm>
          <a:prstGeom prst="ellipse">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98397" y="3643378"/>
            <a:ext cx="1971675" cy="1971675"/>
          </a:xfrm>
          <a:prstGeom prst="ellipse">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646096" y="1133541"/>
            <a:ext cx="1971675" cy="1971675"/>
          </a:xfrm>
          <a:prstGeom prst="ellipse">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81124" y="1190692"/>
            <a:ext cx="1971675" cy="1971675"/>
          </a:xfrm>
          <a:prstGeom prst="ellipse">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სამედიცინო კადრები</a:t>
            </a:r>
            <a:endParaRPr lang="en-US" sz="2800" b="1" dirty="0">
              <a:solidFill>
                <a:srgbClr val="0B6F65"/>
              </a:solidFill>
            </a:endParaRPr>
          </a:p>
        </p:txBody>
      </p:sp>
      <p:sp>
        <p:nvSpPr>
          <p:cNvPr id="5" name="Content Placeholder 2"/>
          <p:cNvSpPr>
            <a:spLocks noGrp="1"/>
          </p:cNvSpPr>
          <p:nvPr>
            <p:ph idx="1"/>
          </p:nvPr>
        </p:nvSpPr>
        <p:spPr>
          <a:xfrm>
            <a:off x="1457326" y="1638301"/>
            <a:ext cx="1809750" cy="1095442"/>
          </a:xfrm>
        </p:spPr>
        <p:txBody>
          <a:bodyPr>
            <a:normAutofit lnSpcReduction="10000"/>
          </a:bodyPr>
          <a:lstStyle/>
          <a:p>
            <a:pPr marL="0" indent="0" algn="ctr">
              <a:buNone/>
            </a:pPr>
            <a:r>
              <a:rPr lang="ka-GE" sz="1600" b="1" dirty="0" smtClean="0">
                <a:solidFill>
                  <a:srgbClr val="0E8E83"/>
                </a:solidFill>
                <a:latin typeface="+mj-lt"/>
              </a:rPr>
              <a:t>სამედიცინო პერსონალის </a:t>
            </a:r>
          </a:p>
          <a:p>
            <a:pPr marL="0" indent="0" algn="ctr">
              <a:buNone/>
            </a:pPr>
            <a:r>
              <a:rPr lang="ka-GE" sz="1600" b="1" dirty="0" smtClean="0">
                <a:solidFill>
                  <a:srgbClr val="0E8E83"/>
                </a:solidFill>
                <a:latin typeface="+mj-lt"/>
              </a:rPr>
              <a:t>არათანაბარი განაწილება</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18" y="509451"/>
            <a:ext cx="3804779" cy="4495800"/>
          </a:xfrm>
          <a:prstGeom prst="rect">
            <a:avLst/>
          </a:prstGeom>
        </p:spPr>
      </p:pic>
      <p:sp>
        <p:nvSpPr>
          <p:cNvPr id="9" name="Content Placeholder 2"/>
          <p:cNvSpPr txBox="1">
            <a:spLocks/>
          </p:cNvSpPr>
          <p:nvPr/>
        </p:nvSpPr>
        <p:spPr>
          <a:xfrm>
            <a:off x="8" y="4962653"/>
            <a:ext cx="12192008" cy="7905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a-GE" sz="1800" b="1" dirty="0" smtClean="0">
                <a:solidFill>
                  <a:srgbClr val="0E8E83"/>
                </a:solidFill>
                <a:latin typeface="+mj-lt"/>
              </a:rPr>
              <a:t>პროდუქტიულობის</a:t>
            </a:r>
          </a:p>
          <a:p>
            <a:pPr marL="0" indent="0" algn="ctr">
              <a:buFont typeface="Arial" panose="020B0604020202020204" pitchFamily="34" charset="0"/>
              <a:buNone/>
            </a:pPr>
            <a:r>
              <a:rPr lang="ka-GE" sz="1800" b="1" dirty="0" smtClean="0">
                <a:solidFill>
                  <a:srgbClr val="0E8E83"/>
                </a:solidFill>
                <a:latin typeface="+mj-lt"/>
              </a:rPr>
              <a:t> და </a:t>
            </a:r>
          </a:p>
          <a:p>
            <a:pPr marL="0" indent="0" algn="ctr">
              <a:buFont typeface="Arial" panose="020B0604020202020204" pitchFamily="34" charset="0"/>
              <a:buNone/>
            </a:pPr>
            <a:r>
              <a:rPr lang="ka-GE" sz="1800" b="1" dirty="0" smtClean="0">
                <a:solidFill>
                  <a:srgbClr val="0E8E83"/>
                </a:solidFill>
                <a:latin typeface="+mj-lt"/>
              </a:rPr>
              <a:t>ხარისხის რისკები</a:t>
            </a:r>
            <a:endParaRPr lang="ka-GE" sz="2400" b="1" dirty="0" smtClean="0">
              <a:solidFill>
                <a:srgbClr val="0E8E83"/>
              </a:solidFill>
              <a:latin typeface="+mj-lt"/>
            </a:endParaRPr>
          </a:p>
        </p:txBody>
      </p:sp>
      <p:sp>
        <p:nvSpPr>
          <p:cNvPr id="10" name="Content Placeholder 2"/>
          <p:cNvSpPr txBox="1">
            <a:spLocks/>
          </p:cNvSpPr>
          <p:nvPr/>
        </p:nvSpPr>
        <p:spPr>
          <a:xfrm>
            <a:off x="1628774" y="4286658"/>
            <a:ext cx="3055379" cy="857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a-GE" sz="1400" b="1" dirty="0" smtClean="0">
                <a:solidFill>
                  <a:srgbClr val="0E8E83"/>
                </a:solidFill>
                <a:latin typeface="+mj-lt"/>
              </a:rPr>
              <a:t>ექიმების სიჭარბე, </a:t>
            </a:r>
          </a:p>
          <a:p>
            <a:pPr marL="0" indent="0" algn="ctr">
              <a:buFont typeface="Arial" panose="020B0604020202020204" pitchFamily="34" charset="0"/>
              <a:buNone/>
            </a:pPr>
            <a:r>
              <a:rPr lang="ka-GE" sz="1400" b="1" dirty="0" smtClean="0">
                <a:solidFill>
                  <a:srgbClr val="0E8E83"/>
                </a:solidFill>
                <a:latin typeface="+mj-lt"/>
              </a:rPr>
              <a:t>ექთნების დეფიციტი</a:t>
            </a:r>
          </a:p>
        </p:txBody>
      </p:sp>
      <p:sp>
        <p:nvSpPr>
          <p:cNvPr id="11" name="Content Placeholder 2"/>
          <p:cNvSpPr txBox="1">
            <a:spLocks/>
          </p:cNvSpPr>
          <p:nvPr/>
        </p:nvSpPr>
        <p:spPr>
          <a:xfrm>
            <a:off x="7998397" y="1690821"/>
            <a:ext cx="3267075" cy="85711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a-GE" sz="1600" b="1" dirty="0" smtClean="0">
                <a:solidFill>
                  <a:srgbClr val="0E8E83"/>
                </a:solidFill>
                <a:latin typeface="+mj-lt"/>
              </a:rPr>
              <a:t>კადრების </a:t>
            </a:r>
          </a:p>
          <a:p>
            <a:pPr marL="0" indent="0" algn="ctr">
              <a:buFont typeface="Arial" panose="020B0604020202020204" pitchFamily="34" charset="0"/>
              <a:buNone/>
            </a:pPr>
            <a:r>
              <a:rPr lang="ka-GE" sz="1600" b="1" dirty="0" smtClean="0">
                <a:solidFill>
                  <a:srgbClr val="0E8E83"/>
                </a:solidFill>
                <a:latin typeface="+mj-lt"/>
              </a:rPr>
              <a:t>თავმოყრა </a:t>
            </a:r>
          </a:p>
          <a:p>
            <a:pPr marL="0" indent="0" algn="ctr">
              <a:buFont typeface="Arial" panose="020B0604020202020204" pitchFamily="34" charset="0"/>
              <a:buNone/>
            </a:pPr>
            <a:r>
              <a:rPr lang="ka-GE" sz="1600" b="1" dirty="0" smtClean="0">
                <a:solidFill>
                  <a:srgbClr val="0E8E83"/>
                </a:solidFill>
                <a:latin typeface="+mj-lt"/>
              </a:rPr>
              <a:t>დედაქალაქში</a:t>
            </a:r>
          </a:p>
        </p:txBody>
      </p:sp>
      <p:sp>
        <p:nvSpPr>
          <p:cNvPr id="12" name="Content Placeholder 2"/>
          <p:cNvSpPr txBox="1">
            <a:spLocks/>
          </p:cNvSpPr>
          <p:nvPr/>
        </p:nvSpPr>
        <p:spPr>
          <a:xfrm>
            <a:off x="7350696" y="4200659"/>
            <a:ext cx="3267075" cy="85711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a-GE" sz="1600" b="1" dirty="0" smtClean="0">
                <a:solidFill>
                  <a:srgbClr val="0E8E83"/>
                </a:solidFill>
                <a:latin typeface="+mj-lt"/>
              </a:rPr>
              <a:t>ექიმთა </a:t>
            </a:r>
          </a:p>
          <a:p>
            <a:pPr marL="0" indent="0" algn="ctr">
              <a:buFont typeface="Arial" panose="020B0604020202020204" pitchFamily="34" charset="0"/>
              <a:buNone/>
            </a:pPr>
            <a:r>
              <a:rPr lang="ka-GE" sz="1600" b="1" dirty="0" smtClean="0">
                <a:solidFill>
                  <a:srgbClr val="0E8E83"/>
                </a:solidFill>
                <a:latin typeface="+mj-lt"/>
              </a:rPr>
              <a:t>არათანაბარი </a:t>
            </a:r>
          </a:p>
          <a:p>
            <a:pPr marL="0" indent="0" algn="ctr">
              <a:buFont typeface="Arial" panose="020B0604020202020204" pitchFamily="34" charset="0"/>
              <a:buNone/>
            </a:pPr>
            <a:r>
              <a:rPr lang="ka-GE" sz="1600" b="1" dirty="0" smtClean="0">
                <a:solidFill>
                  <a:srgbClr val="0E8E83"/>
                </a:solidFill>
                <a:latin typeface="+mj-lt"/>
              </a:rPr>
              <a:t>დატვირთვა</a:t>
            </a:r>
          </a:p>
        </p:txBody>
      </p:sp>
    </p:spTree>
    <p:extLst>
      <p:ext uri="{BB962C8B-B14F-4D97-AF65-F5344CB8AC3E}">
        <p14:creationId xmlns:p14="http://schemas.microsoft.com/office/powerpoint/2010/main" val="954721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795" y="-527178"/>
            <a:ext cx="7972425" cy="8319052"/>
          </a:xfrm>
          <a:prstGeom prst="rect">
            <a:avLst/>
          </a:prstGeom>
        </p:spPr>
      </p:pic>
      <p:sp>
        <p:nvSpPr>
          <p:cNvPr id="7" name="TextBox 6"/>
          <p:cNvSpPr txBox="1"/>
          <p:nvPr/>
        </p:nvSpPr>
        <p:spPr>
          <a:xfrm>
            <a:off x="2545643" y="3749088"/>
            <a:ext cx="2393245" cy="400110"/>
          </a:xfrm>
          <a:prstGeom prst="rect">
            <a:avLst/>
          </a:prstGeom>
          <a:noFill/>
        </p:spPr>
        <p:txBody>
          <a:bodyPr wrap="square" rtlCol="0">
            <a:spAutoFit/>
          </a:bodyPr>
          <a:lstStyle/>
          <a:p>
            <a:r>
              <a:rPr lang="ka-GE" sz="2000" b="1" dirty="0" smtClean="0">
                <a:solidFill>
                  <a:schemeClr val="tx2">
                    <a:lumMod val="75000"/>
                  </a:schemeClr>
                </a:solidFill>
              </a:rPr>
              <a:t>ხელმისაწვდომობა</a:t>
            </a:r>
            <a:endParaRPr lang="en-US" sz="2000" b="1" dirty="0">
              <a:solidFill>
                <a:schemeClr val="tx2">
                  <a:lumMod val="75000"/>
                </a:schemeClr>
              </a:solidFill>
            </a:endParaRPr>
          </a:p>
        </p:txBody>
      </p:sp>
      <p:sp>
        <p:nvSpPr>
          <p:cNvPr id="9" name="TextBox 8"/>
          <p:cNvSpPr txBox="1"/>
          <p:nvPr/>
        </p:nvSpPr>
        <p:spPr>
          <a:xfrm>
            <a:off x="5159030" y="4765739"/>
            <a:ext cx="1873956" cy="523220"/>
          </a:xfrm>
          <a:prstGeom prst="rect">
            <a:avLst/>
          </a:prstGeom>
          <a:noFill/>
        </p:spPr>
        <p:txBody>
          <a:bodyPr wrap="square" rtlCol="0">
            <a:spAutoFit/>
          </a:bodyPr>
          <a:lstStyle/>
          <a:p>
            <a:pPr algn="ctr"/>
            <a:r>
              <a:rPr lang="ka-GE" sz="2800" b="1" dirty="0" smtClean="0">
                <a:solidFill>
                  <a:srgbClr val="0F514E"/>
                </a:solidFill>
              </a:rPr>
              <a:t>ხარისხი</a:t>
            </a:r>
            <a:endParaRPr lang="en-US" sz="2800" b="1" dirty="0">
              <a:solidFill>
                <a:srgbClr val="0F514E"/>
              </a:solidFill>
            </a:endParaRPr>
          </a:p>
        </p:txBody>
      </p:sp>
      <p:sp>
        <p:nvSpPr>
          <p:cNvPr id="10"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მედიკამენტების პოლიტიკა</a:t>
            </a:r>
            <a:endParaRPr lang="en-US" sz="2800" b="1" dirty="0">
              <a:solidFill>
                <a:srgbClr val="0B6F65"/>
              </a:solidFill>
            </a:endParaRPr>
          </a:p>
        </p:txBody>
      </p:sp>
    </p:spTree>
    <p:extLst>
      <p:ext uri="{BB962C8B-B14F-4D97-AF65-F5344CB8AC3E}">
        <p14:creationId xmlns:p14="http://schemas.microsoft.com/office/powerpoint/2010/main" val="2807590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ფინანსური ხელმისაწვდომობის გაზრდა</a:t>
            </a:r>
            <a:endParaRPr lang="en-US" sz="2800" b="1" dirty="0">
              <a:solidFill>
                <a:srgbClr val="0B6F65"/>
              </a:solidFill>
            </a:endParaRPr>
          </a:p>
        </p:txBody>
      </p:sp>
      <p:graphicFrame>
        <p:nvGraphicFramePr>
          <p:cNvPr id="5" name="Diagram 4"/>
          <p:cNvGraphicFramePr/>
          <p:nvPr>
            <p:extLst>
              <p:ext uri="{D42A27DB-BD31-4B8C-83A1-F6EECF244321}">
                <p14:modId xmlns:p14="http://schemas.microsoft.com/office/powerpoint/2010/main" val="2756072436"/>
              </p:ext>
            </p:extLst>
          </p:nvPr>
        </p:nvGraphicFramePr>
        <p:xfrm>
          <a:off x="2032008" y="9958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5864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3384375"/>
              </p:ext>
            </p:extLst>
          </p:nvPr>
        </p:nvGraphicFramePr>
        <p:xfrm>
          <a:off x="609608" y="824090"/>
          <a:ext cx="10972801" cy="570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ხარისხის უზრუნველყოფა</a:t>
            </a:r>
            <a:endParaRPr lang="en-US" sz="2800" b="1" dirty="0">
              <a:solidFill>
                <a:srgbClr val="0B6F65"/>
              </a:solidFill>
            </a:endParaRPr>
          </a:p>
        </p:txBody>
      </p:sp>
    </p:spTree>
    <p:extLst>
      <p:ext uri="{BB962C8B-B14F-4D97-AF65-F5344CB8AC3E}">
        <p14:creationId xmlns:p14="http://schemas.microsoft.com/office/powerpoint/2010/main" val="30607759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 y="1374119"/>
            <a:ext cx="12191991" cy="4950499"/>
          </a:xfrm>
        </p:spPr>
        <p:txBody>
          <a:bodyPr>
            <a:normAutofit/>
          </a:bodyPr>
          <a:lstStyle/>
          <a:p>
            <a:pPr marL="0" indent="0" algn="ctr">
              <a:buNone/>
            </a:pPr>
            <a:r>
              <a:rPr lang="ka-GE" sz="2000" b="1" dirty="0" smtClean="0">
                <a:solidFill>
                  <a:srgbClr val="1A8E88"/>
                </a:solidFill>
              </a:rPr>
              <a:t>დეცენტრალიზაცია და თემში ინტეგრირებული ფსიქიკური ჯანმრთელობის სერვისების </a:t>
            </a:r>
          </a:p>
          <a:p>
            <a:pPr marL="0" indent="0" algn="ctr">
              <a:buNone/>
            </a:pPr>
            <a:r>
              <a:rPr lang="ka-GE" sz="2000" b="1" dirty="0" smtClean="0">
                <a:solidFill>
                  <a:srgbClr val="1A8E88"/>
                </a:solidFill>
              </a:rPr>
              <a:t>განვითარება ეტაპობრივად-პაციენტის ინტერესებისა და საჭიროებების მაქსიმალური დაცვით </a:t>
            </a:r>
          </a:p>
        </p:txBody>
      </p:sp>
      <p:graphicFrame>
        <p:nvGraphicFramePr>
          <p:cNvPr id="4" name="Content Placeholder 3">
            <a:extLst>
              <a:ext uri="{FF2B5EF4-FFF2-40B4-BE49-F238E27FC236}">
                <a16:creationId xmlns:a16="http://schemas.microsoft.com/office/drawing/2014/main" id="{E235DC88-9F1C-274E-B4C6-C1519C55B2D8}"/>
              </a:ext>
            </a:extLst>
          </p:cNvPr>
          <p:cNvGraphicFramePr>
            <a:graphicFrameLocks/>
          </p:cNvGraphicFramePr>
          <p:nvPr>
            <p:extLst>
              <p:ext uri="{D42A27DB-BD31-4B8C-83A1-F6EECF244321}">
                <p14:modId xmlns:p14="http://schemas.microsoft.com/office/powerpoint/2010/main" val="4294908587"/>
              </p:ext>
            </p:extLst>
          </p:nvPr>
        </p:nvGraphicFramePr>
        <p:xfrm>
          <a:off x="2405074" y="2850494"/>
          <a:ext cx="738187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8" y="130629"/>
            <a:ext cx="12192000" cy="75764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ფსიქიკური ჯანმრთელობის </a:t>
            </a:r>
          </a:p>
          <a:p>
            <a:r>
              <a:rPr lang="ka-GE" sz="2800" b="1" dirty="0" smtClean="0">
                <a:solidFill>
                  <a:srgbClr val="0B6F65"/>
                </a:solidFill>
              </a:rPr>
              <a:t>სერვისების გაძლიერება</a:t>
            </a:r>
            <a:endParaRPr lang="en-US" sz="2800" b="1" dirty="0">
              <a:solidFill>
                <a:srgbClr val="0B6F65"/>
              </a:solidFill>
            </a:endParaRPr>
          </a:p>
        </p:txBody>
      </p:sp>
      <p:sp>
        <p:nvSpPr>
          <p:cNvPr id="7" name="Content Placeholder 2"/>
          <p:cNvSpPr txBox="1">
            <a:spLocks/>
          </p:cNvSpPr>
          <p:nvPr/>
        </p:nvSpPr>
        <p:spPr>
          <a:xfrm>
            <a:off x="17" y="2974319"/>
            <a:ext cx="12191991" cy="49504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a-GE" sz="1200" b="1" dirty="0" smtClean="0">
                <a:solidFill>
                  <a:srgbClr val="0F514E"/>
                </a:solidFill>
              </a:rPr>
              <a:t>ფსიქიკური ჯანმრთელობის პროგრამის ბიუჯეტი</a:t>
            </a:r>
          </a:p>
        </p:txBody>
      </p:sp>
    </p:spTree>
    <p:extLst>
      <p:ext uri="{BB962C8B-B14F-4D97-AF65-F5344CB8AC3E}">
        <p14:creationId xmlns:p14="http://schemas.microsoft.com/office/powerpoint/2010/main" val="19341233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 y="1158240"/>
            <a:ext cx="12192000" cy="679270"/>
          </a:xfrm>
        </p:spPr>
        <p:txBody>
          <a:bodyPr>
            <a:noAutofit/>
          </a:bodyPr>
          <a:lstStyle/>
          <a:p>
            <a:r>
              <a:rPr lang="ka-GE" sz="2400" dirty="0" smtClean="0">
                <a:solidFill>
                  <a:schemeClr val="accent5">
                    <a:lumMod val="75000"/>
                  </a:schemeClr>
                </a:solidFill>
              </a:rPr>
              <a:t>საყოველთაო </a:t>
            </a:r>
            <a:r>
              <a:rPr lang="ka-GE" sz="2400" dirty="0">
                <a:solidFill>
                  <a:schemeClr val="accent5">
                    <a:lumMod val="75000"/>
                  </a:schemeClr>
                </a:solidFill>
              </a:rPr>
              <a:t>ჯანდაცვა გულისხმობს სერვისების </a:t>
            </a:r>
            <a:r>
              <a:rPr lang="ka-GE" sz="2400" dirty="0" smtClean="0">
                <a:solidFill>
                  <a:schemeClr val="accent5">
                    <a:lumMod val="75000"/>
                  </a:schemeClr>
                </a:solidFill>
              </a:rPr>
              <a:t/>
            </a:r>
            <a:br>
              <a:rPr lang="ka-GE" sz="2400" dirty="0" smtClean="0">
                <a:solidFill>
                  <a:schemeClr val="accent5">
                    <a:lumMod val="75000"/>
                  </a:schemeClr>
                </a:solidFill>
              </a:rPr>
            </a:br>
            <a:r>
              <a:rPr lang="ka-GE" sz="2400" dirty="0" smtClean="0">
                <a:solidFill>
                  <a:schemeClr val="accent5">
                    <a:lumMod val="75000"/>
                  </a:schemeClr>
                </a:solidFill>
              </a:rPr>
              <a:t>სრული </a:t>
            </a:r>
            <a:r>
              <a:rPr lang="ka-GE" sz="2400" dirty="0">
                <a:solidFill>
                  <a:schemeClr val="accent5">
                    <a:lumMod val="75000"/>
                  </a:schemeClr>
                </a:solidFill>
              </a:rPr>
              <a:t>სპექტრით მოცვას</a:t>
            </a:r>
            <a:br>
              <a:rPr lang="ka-GE" sz="2400" dirty="0">
                <a:solidFill>
                  <a:schemeClr val="accent5">
                    <a:lumMod val="75000"/>
                  </a:schemeClr>
                </a:solidFill>
              </a:rPr>
            </a:br>
            <a:endParaRPr lang="en-US" sz="2400" dirty="0">
              <a:solidFill>
                <a:schemeClr val="accent5">
                  <a:lumMod val="75000"/>
                </a:schemeClr>
              </a:solidFill>
            </a:endParaRPr>
          </a:p>
        </p:txBody>
      </p:sp>
      <p:graphicFrame>
        <p:nvGraphicFramePr>
          <p:cNvPr id="4" name="Diagram 3"/>
          <p:cNvGraphicFramePr/>
          <p:nvPr>
            <p:extLst>
              <p:ext uri="{D42A27DB-BD31-4B8C-83A1-F6EECF244321}">
                <p14:modId xmlns:p14="http://schemas.microsoft.com/office/powerpoint/2010/main" val="2880794335"/>
              </p:ext>
            </p:extLst>
          </p:nvPr>
        </p:nvGraphicFramePr>
        <p:xfrm>
          <a:off x="1648177" y="1688571"/>
          <a:ext cx="9392356" cy="4664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რეაბილიტაციის სერვისები</a:t>
            </a:r>
            <a:endParaRPr lang="en-US" sz="2800" b="1" dirty="0">
              <a:solidFill>
                <a:srgbClr val="0B6F65"/>
              </a:solidFill>
            </a:endParaRPr>
          </a:p>
        </p:txBody>
      </p:sp>
    </p:spTree>
    <p:extLst>
      <p:ext uri="{BB962C8B-B14F-4D97-AF65-F5344CB8AC3E}">
        <p14:creationId xmlns:p14="http://schemas.microsoft.com/office/powerpoint/2010/main" val="23444025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4" name="Rounded Rectangle 3"/>
          <p:cNvSpPr/>
          <p:nvPr/>
        </p:nvSpPr>
        <p:spPr>
          <a:xfrm>
            <a:off x="2427120" y="1282390"/>
            <a:ext cx="3191962" cy="5351417"/>
          </a:xfrm>
          <a:prstGeom prst="roundRect">
            <a:avLst>
              <a:gd name="adj" fmla="val 4572"/>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600" dirty="0" smtClean="0">
              <a:solidFill>
                <a:schemeClr val="tx2">
                  <a:lumMod val="75000"/>
                </a:schemeClr>
              </a:solidFill>
            </a:endParaRPr>
          </a:p>
          <a:p>
            <a:pPr algn="ctr"/>
            <a:endParaRPr lang="ka-GE" sz="1600" dirty="0">
              <a:solidFill>
                <a:schemeClr val="tx2">
                  <a:lumMod val="75000"/>
                </a:schemeClr>
              </a:solidFill>
            </a:endParaRPr>
          </a:p>
          <a:p>
            <a:pPr algn="ctr"/>
            <a:endParaRPr lang="ka-GE" dirty="0" smtClean="0">
              <a:solidFill>
                <a:schemeClr val="bg1"/>
              </a:solidFill>
            </a:endParaRPr>
          </a:p>
          <a:p>
            <a:pPr algn="ctr"/>
            <a:endParaRPr lang="ka-GE" dirty="0">
              <a:solidFill>
                <a:schemeClr val="bg1"/>
              </a:solidFill>
            </a:endParaRPr>
          </a:p>
          <a:p>
            <a:pPr algn="ctr"/>
            <a:r>
              <a:rPr lang="ka-GE" dirty="0" smtClean="0">
                <a:solidFill>
                  <a:schemeClr val="bg1"/>
                </a:solidFill>
              </a:rPr>
              <a:t>უსაფრთხო </a:t>
            </a:r>
            <a:r>
              <a:rPr lang="ka-GE" dirty="0">
                <a:solidFill>
                  <a:schemeClr val="bg1"/>
                </a:solidFill>
              </a:rPr>
              <a:t>სისხლის კანონპროექტის მომზადება 2019 წლის ბოლომდე-უანგარო დონაციის ხელშეწყობა და ცენტრალური სისხლის ბანკის ჩამოყალიბება თბილისის ბანკის ბაზაზე </a:t>
            </a:r>
          </a:p>
          <a:p>
            <a:pPr algn="ctr"/>
            <a:endParaRPr lang="ka-GE" dirty="0" smtClean="0">
              <a:solidFill>
                <a:schemeClr val="tx2">
                  <a:lumMod val="75000"/>
                </a:schemeClr>
              </a:solidFill>
            </a:endParaRPr>
          </a:p>
        </p:txBody>
      </p:sp>
      <p:sp>
        <p:nvSpPr>
          <p:cNvPr id="5" name="Round Same Side Corner Rectangle 4"/>
          <p:cNvSpPr/>
          <p:nvPr/>
        </p:nvSpPr>
        <p:spPr>
          <a:xfrm>
            <a:off x="2427120" y="1589768"/>
            <a:ext cx="3191962" cy="1050284"/>
          </a:xfrm>
          <a:prstGeom prst="round2SameRect">
            <a:avLst>
              <a:gd name="adj1" fmla="val 8831"/>
              <a:gd name="adj2" fmla="val 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3416851" y="1783907"/>
            <a:ext cx="1212484" cy="1235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cs typeface="Arial" panose="020B0604020202020204" pitchFamily="34" charset="0"/>
            </a:endParaRPr>
          </a:p>
        </p:txBody>
      </p:sp>
      <p:sp>
        <p:nvSpPr>
          <p:cNvPr id="17" name="Rounded Rectangle 16"/>
          <p:cNvSpPr/>
          <p:nvPr/>
        </p:nvSpPr>
        <p:spPr>
          <a:xfrm>
            <a:off x="6898243" y="1269547"/>
            <a:ext cx="3253907" cy="5412354"/>
          </a:xfrm>
          <a:prstGeom prst="roundRect">
            <a:avLst>
              <a:gd name="adj" fmla="val 4572"/>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solidFill>
                <a:schemeClr val="bg1"/>
              </a:solidFill>
            </a:endParaRPr>
          </a:p>
          <a:p>
            <a:pPr algn="ctr"/>
            <a:endParaRPr lang="ka-GE" dirty="0" smtClean="0">
              <a:solidFill>
                <a:schemeClr val="bg1"/>
              </a:solidFill>
            </a:endParaRPr>
          </a:p>
          <a:p>
            <a:pPr algn="ctr"/>
            <a:endParaRPr lang="ka-GE" dirty="0">
              <a:solidFill>
                <a:schemeClr val="bg1"/>
              </a:solidFill>
            </a:endParaRPr>
          </a:p>
          <a:p>
            <a:pPr algn="ctr"/>
            <a:r>
              <a:rPr lang="ka-GE" dirty="0" smtClean="0">
                <a:solidFill>
                  <a:schemeClr val="bg1"/>
                </a:solidFill>
              </a:rPr>
              <a:t>აივ/შიდსის</a:t>
            </a:r>
            <a:r>
              <a:rPr lang="ka-GE" dirty="0">
                <a:solidFill>
                  <a:schemeClr val="bg1"/>
                </a:solidFill>
              </a:rPr>
              <a:t>, </a:t>
            </a:r>
            <a:r>
              <a:rPr lang="en-US" dirty="0">
                <a:solidFill>
                  <a:schemeClr val="bg1"/>
                </a:solidFill>
              </a:rPr>
              <a:t>C </a:t>
            </a:r>
            <a:r>
              <a:rPr lang="ka-GE" dirty="0">
                <a:solidFill>
                  <a:schemeClr val="bg1"/>
                </a:solidFill>
              </a:rPr>
              <a:t>ჰეპატიტისა და ტუბერკულოზის პროგრამების წარმატებული განხორციელება გლობალურ ფონდთან და ჯანმრთელობის მსოფლიო ორგანიზაციასთან თანამშრომლობით</a:t>
            </a:r>
          </a:p>
        </p:txBody>
      </p:sp>
      <p:sp>
        <p:nvSpPr>
          <p:cNvPr id="18" name="Round Same Side Corner Rectangle 17"/>
          <p:cNvSpPr/>
          <p:nvPr/>
        </p:nvSpPr>
        <p:spPr>
          <a:xfrm>
            <a:off x="6898242" y="1708067"/>
            <a:ext cx="3253907" cy="1050284"/>
          </a:xfrm>
          <a:prstGeom prst="round2SameRect">
            <a:avLst>
              <a:gd name="adj1" fmla="val 8831"/>
              <a:gd name="adj2" fmla="val 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a:off x="7844554" y="1783907"/>
            <a:ext cx="1298040" cy="1302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საზოგადოებრივი ჯანმრთელობის რისკების მართვა</a:t>
            </a:r>
            <a:endParaRPr lang="en-US" sz="2800" b="1" dirty="0">
              <a:solidFill>
                <a:srgbClr val="0B6F65"/>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418" y="1388114"/>
            <a:ext cx="1657350" cy="16573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510" y="1670667"/>
            <a:ext cx="614537" cy="109224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066" y="1733146"/>
            <a:ext cx="1308259" cy="9250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0197" y="1783907"/>
            <a:ext cx="778211" cy="784106"/>
          </a:xfrm>
          <a:prstGeom prst="rect">
            <a:avLst/>
          </a:prstGeom>
        </p:spPr>
      </p:pic>
    </p:spTree>
    <p:extLst>
      <p:ext uri="{BB962C8B-B14F-4D97-AF65-F5344CB8AC3E}">
        <p14:creationId xmlns:p14="http://schemas.microsoft.com/office/powerpoint/2010/main" val="35169022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8"/>
            <a:ext cx="6525718" cy="4800597"/>
          </a:xfrm>
        </p:spPr>
        <p:txBody>
          <a:bodyPr>
            <a:normAutofit fontScale="70000" lnSpcReduction="20000"/>
          </a:bodyPr>
          <a:lstStyle/>
          <a:p>
            <a:r>
              <a:rPr lang="ka-GE" dirty="0" smtClean="0">
                <a:solidFill>
                  <a:schemeClr val="tx2">
                    <a:lumMod val="75000"/>
                  </a:schemeClr>
                </a:solidFill>
              </a:rPr>
              <a:t>პაციენტის </a:t>
            </a:r>
            <a:r>
              <a:rPr lang="ka-GE" dirty="0">
                <a:solidFill>
                  <a:schemeClr val="tx2">
                    <a:lumMod val="75000"/>
                  </a:schemeClr>
                </a:solidFill>
              </a:rPr>
              <a:t>და ექიმის </a:t>
            </a:r>
            <a:r>
              <a:rPr lang="ka-GE" dirty="0" smtClean="0">
                <a:solidFill>
                  <a:schemeClr val="tx2">
                    <a:lumMod val="75000"/>
                  </a:schemeClr>
                </a:solidFill>
              </a:rPr>
              <a:t>მუდმივი </a:t>
            </a:r>
            <a:r>
              <a:rPr lang="ka-GE" dirty="0">
                <a:solidFill>
                  <a:schemeClr val="tx2">
                    <a:lumMod val="75000"/>
                  </a:schemeClr>
                </a:solidFill>
              </a:rPr>
              <a:t>წვდომა სამედიცინო მონაცემებზე</a:t>
            </a:r>
          </a:p>
          <a:p>
            <a:r>
              <a:rPr lang="ka-GE" dirty="0">
                <a:solidFill>
                  <a:schemeClr val="tx2">
                    <a:lumMod val="75000"/>
                  </a:schemeClr>
                </a:solidFill>
              </a:rPr>
              <a:t>მონაცემთა გენერირების და ანალიტიკის გაუმჯობესება</a:t>
            </a:r>
          </a:p>
          <a:p>
            <a:r>
              <a:rPr lang="ka-GE" dirty="0">
                <a:solidFill>
                  <a:schemeClr val="tx2">
                    <a:lumMod val="75000"/>
                  </a:schemeClr>
                </a:solidFill>
              </a:rPr>
              <a:t> დისტანციური მომსახურება </a:t>
            </a:r>
          </a:p>
          <a:p>
            <a:r>
              <a:rPr lang="ka-GE" dirty="0">
                <a:solidFill>
                  <a:schemeClr val="tx2">
                    <a:lumMod val="75000"/>
                  </a:schemeClr>
                </a:solidFill>
              </a:rPr>
              <a:t>ერთი მანიპულაციით ერთდროულად რამდენიმე მონაცემის მოპოვება</a:t>
            </a:r>
          </a:p>
          <a:p>
            <a:r>
              <a:rPr lang="ka-GE" dirty="0">
                <a:solidFill>
                  <a:schemeClr val="tx2">
                    <a:lumMod val="75000"/>
                  </a:schemeClr>
                </a:solidFill>
              </a:rPr>
              <a:t>ჯანმრთელობაზე ზრუნვის კულტურის გაუმჯობესება </a:t>
            </a:r>
          </a:p>
          <a:p>
            <a:r>
              <a:rPr lang="ka-GE" dirty="0">
                <a:solidFill>
                  <a:schemeClr val="tx2">
                    <a:lumMod val="75000"/>
                  </a:schemeClr>
                </a:solidFill>
              </a:rPr>
              <a:t>ელექტრონულ რეცეპტზე მუდმივი წვდომა.</a:t>
            </a:r>
            <a:endParaRPr lang="en-US" dirty="0">
              <a:solidFill>
                <a:schemeClr val="tx2">
                  <a:lumMod val="75000"/>
                </a:schemeClr>
              </a:solidFill>
            </a:endParaRPr>
          </a:p>
          <a:p>
            <a:r>
              <a:rPr lang="ka-GE" dirty="0">
                <a:solidFill>
                  <a:schemeClr val="tx2">
                    <a:lumMod val="75000"/>
                  </a:schemeClr>
                </a:solidFill>
              </a:rPr>
              <a:t>ელექტრონული სამედიცინო დოკუმენტების შექმნა</a:t>
            </a:r>
          </a:p>
          <a:p>
            <a:r>
              <a:rPr lang="ka-GE" dirty="0">
                <a:solidFill>
                  <a:schemeClr val="tx2">
                    <a:lumMod val="75000"/>
                  </a:schemeClr>
                </a:solidFill>
              </a:rPr>
              <a:t>ინფორმირებულობა  კუთვნილი </a:t>
            </a:r>
            <a:r>
              <a:rPr lang="ka-GE" dirty="0" smtClean="0">
                <a:solidFill>
                  <a:schemeClr val="tx2">
                    <a:lumMod val="75000"/>
                  </a:schemeClr>
                </a:solidFill>
              </a:rPr>
              <a:t>სადაზღვევო </a:t>
            </a:r>
            <a:r>
              <a:rPr lang="ka-GE" dirty="0">
                <a:solidFill>
                  <a:schemeClr val="tx2">
                    <a:lumMod val="75000"/>
                  </a:schemeClr>
                </a:solidFill>
              </a:rPr>
              <a:t>პაკეტის, დაფინანსებისა და სერვისების შესახებ</a:t>
            </a:r>
          </a:p>
          <a:p>
            <a:endParaRPr lang="en-US" dirty="0"/>
          </a:p>
        </p:txBody>
      </p:sp>
      <p:pic>
        <p:nvPicPr>
          <p:cNvPr id="4" name="Picture 3"/>
          <p:cNvPicPr>
            <a:picLocks noChangeAspect="1"/>
          </p:cNvPicPr>
          <p:nvPr/>
        </p:nvPicPr>
        <p:blipFill>
          <a:blip r:embed="rId3"/>
          <a:stretch>
            <a:fillRect/>
          </a:stretch>
        </p:blipFill>
        <p:spPr>
          <a:xfrm>
            <a:off x="6003404" y="1443560"/>
            <a:ext cx="7109370" cy="4401538"/>
          </a:xfrm>
          <a:prstGeom prst="rect">
            <a:avLst/>
          </a:prstGeom>
        </p:spPr>
      </p:pic>
      <p:sp>
        <p:nvSpPr>
          <p:cNvPr id="5"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ელექტრონული ჯანდაცვა: გაციფრულების შესაძლებლობა</a:t>
            </a:r>
            <a:endParaRPr lang="en-US" sz="2800" b="1" dirty="0">
              <a:solidFill>
                <a:srgbClr val="0B6F65"/>
              </a:solidFill>
            </a:endParaRPr>
          </a:p>
        </p:txBody>
      </p:sp>
    </p:spTree>
    <p:extLst>
      <p:ext uri="{BB962C8B-B14F-4D97-AF65-F5344CB8AC3E}">
        <p14:creationId xmlns:p14="http://schemas.microsoft.com/office/powerpoint/2010/main" val="19955508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1"/>
            <a:ext cx="12190477" cy="6858857"/>
          </a:xfrm>
          <a:prstGeom prst="rect">
            <a:avLst/>
          </a:prstGeom>
        </p:spPr>
      </p:pic>
      <p:sp>
        <p:nvSpPr>
          <p:cNvPr id="2" name="Title 1"/>
          <p:cNvSpPr>
            <a:spLocks noGrp="1"/>
          </p:cNvSpPr>
          <p:nvPr>
            <p:ph type="title"/>
          </p:nvPr>
        </p:nvSpPr>
        <p:spPr>
          <a:xfrm>
            <a:off x="8" y="139336"/>
            <a:ext cx="12192000" cy="772410"/>
          </a:xfrm>
        </p:spPr>
        <p:txBody>
          <a:bodyPr>
            <a:normAutofit/>
          </a:bodyPr>
          <a:lstStyle/>
          <a:p>
            <a:r>
              <a:rPr lang="ka-GE" sz="2800" b="1" dirty="0" smtClean="0">
                <a:solidFill>
                  <a:srgbClr val="0B6F65"/>
                </a:solidFill>
              </a:rPr>
              <a:t>ადამიანზე ორიენტირებული პოლიტიკა</a:t>
            </a:r>
            <a:endParaRPr lang="en-US" sz="2800" b="1" dirty="0">
              <a:solidFill>
                <a:srgbClr val="0B6F65"/>
              </a:solidFill>
            </a:endParaRPr>
          </a:p>
        </p:txBody>
      </p:sp>
      <p:sp>
        <p:nvSpPr>
          <p:cNvPr id="7" name="TextBox 6"/>
          <p:cNvSpPr txBox="1"/>
          <p:nvPr/>
        </p:nvSpPr>
        <p:spPr>
          <a:xfrm>
            <a:off x="1524" y="1678293"/>
            <a:ext cx="4201888" cy="584775"/>
          </a:xfrm>
          <a:prstGeom prst="rect">
            <a:avLst/>
          </a:prstGeom>
          <a:noFill/>
          <a:ln>
            <a:noFill/>
          </a:ln>
          <a:effectLst>
            <a:outerShdw dist="50800" dir="5400000" sx="1000" sy="1000" algn="ctr" rotWithShape="0">
              <a:srgbClr val="000000"/>
            </a:outerShdw>
          </a:effectLst>
        </p:spPr>
        <p:txBody>
          <a:bodyPr wrap="square" rtlCol="0">
            <a:spAutoFit/>
          </a:bodyPr>
          <a:lstStyle/>
          <a:p>
            <a:pPr algn="ctr"/>
            <a:r>
              <a:rPr lang="ka-GE" sz="1600" dirty="0" smtClean="0">
                <a:solidFill>
                  <a:srgbClr val="0B6F65"/>
                </a:solidFill>
                <a:latin typeface="+mj-lt"/>
              </a:rPr>
              <a:t>საყოველთაო </a:t>
            </a:r>
            <a:r>
              <a:rPr lang="ka-GE" sz="1600" dirty="0">
                <a:solidFill>
                  <a:srgbClr val="0B6F65"/>
                </a:solidFill>
                <a:latin typeface="+mj-lt"/>
              </a:rPr>
              <a:t>ხელმისაწვდომობა </a:t>
            </a:r>
            <a:endParaRPr lang="en-US" sz="1600" dirty="0" smtClean="0">
              <a:solidFill>
                <a:srgbClr val="0B6F65"/>
              </a:solidFill>
              <a:latin typeface="+mj-lt"/>
            </a:endParaRPr>
          </a:p>
          <a:p>
            <a:pPr algn="ctr"/>
            <a:r>
              <a:rPr lang="ka-GE" sz="1600" dirty="0" smtClean="0">
                <a:solidFill>
                  <a:srgbClr val="0B6F65"/>
                </a:solidFill>
                <a:latin typeface="+mj-lt"/>
              </a:rPr>
              <a:t>ჯანდაცვის </a:t>
            </a:r>
            <a:r>
              <a:rPr lang="ka-GE" sz="1600" dirty="0">
                <a:solidFill>
                  <a:srgbClr val="0B6F65"/>
                </a:solidFill>
                <a:latin typeface="+mj-lt"/>
              </a:rPr>
              <a:t>სერვისებზე </a:t>
            </a:r>
            <a:endParaRPr lang="en-US" sz="1600" dirty="0">
              <a:solidFill>
                <a:srgbClr val="0B6F65"/>
              </a:solidFill>
              <a:latin typeface="+mj-lt"/>
            </a:endParaRPr>
          </a:p>
        </p:txBody>
      </p:sp>
      <p:sp>
        <p:nvSpPr>
          <p:cNvPr id="14" name="TextBox 13"/>
          <p:cNvSpPr txBox="1"/>
          <p:nvPr/>
        </p:nvSpPr>
        <p:spPr>
          <a:xfrm>
            <a:off x="763361" y="5086139"/>
            <a:ext cx="4114802" cy="1077218"/>
          </a:xfrm>
          <a:prstGeom prst="rect">
            <a:avLst/>
          </a:prstGeom>
          <a:noFill/>
          <a:ln>
            <a:noFill/>
          </a:ln>
        </p:spPr>
        <p:txBody>
          <a:bodyPr wrap="square" rtlCol="0">
            <a:spAutoFit/>
          </a:bodyPr>
          <a:lstStyle/>
          <a:p>
            <a:pPr algn="ctr"/>
            <a:r>
              <a:rPr lang="ka-GE" sz="1600" dirty="0" smtClean="0">
                <a:solidFill>
                  <a:srgbClr val="0B6F65"/>
                </a:solidFill>
                <a:latin typeface="+mj-lt"/>
              </a:rPr>
              <a:t>ოჯახისა </a:t>
            </a:r>
            <a:r>
              <a:rPr lang="ka-GE" sz="1600" dirty="0">
                <a:solidFill>
                  <a:srgbClr val="0B6F65"/>
                </a:solidFill>
                <a:latin typeface="+mj-lt"/>
              </a:rPr>
              <a:t>და ბავშვის კეთილდღეობაზე ორიენტირებული სოციალური დაცვის სისტემა</a:t>
            </a:r>
          </a:p>
          <a:p>
            <a:pPr algn="ctr"/>
            <a:endParaRPr lang="en-US" sz="1600" dirty="0">
              <a:solidFill>
                <a:srgbClr val="0B6F65"/>
              </a:solidFill>
              <a:latin typeface="+mj-lt"/>
            </a:endParaRPr>
          </a:p>
        </p:txBody>
      </p:sp>
      <p:sp>
        <p:nvSpPr>
          <p:cNvPr id="15" name="TextBox 14"/>
          <p:cNvSpPr txBox="1"/>
          <p:nvPr/>
        </p:nvSpPr>
        <p:spPr>
          <a:xfrm>
            <a:off x="8295753" y="1185851"/>
            <a:ext cx="3418754" cy="1077218"/>
          </a:xfrm>
          <a:prstGeom prst="rect">
            <a:avLst/>
          </a:prstGeom>
          <a:noFill/>
          <a:ln>
            <a:noFill/>
          </a:ln>
        </p:spPr>
        <p:txBody>
          <a:bodyPr wrap="square" rtlCol="0">
            <a:spAutoFit/>
          </a:bodyPr>
          <a:lstStyle/>
          <a:p>
            <a:pPr algn="ctr"/>
            <a:endParaRPr lang="en-US" sz="1600" dirty="0" smtClean="0">
              <a:solidFill>
                <a:srgbClr val="0B6F65"/>
              </a:solidFill>
              <a:latin typeface="+mj-lt"/>
            </a:endParaRPr>
          </a:p>
          <a:p>
            <a:pPr algn="ctr"/>
            <a:r>
              <a:rPr lang="ka-GE" sz="1600" dirty="0" smtClean="0">
                <a:solidFill>
                  <a:srgbClr val="0B6F65"/>
                </a:solidFill>
                <a:latin typeface="+mj-lt"/>
              </a:rPr>
              <a:t>დასაქმება და</a:t>
            </a:r>
            <a:r>
              <a:rPr lang="en-US" sz="1600" dirty="0" smtClean="0">
                <a:solidFill>
                  <a:srgbClr val="0B6F65"/>
                </a:solidFill>
                <a:latin typeface="+mj-lt"/>
              </a:rPr>
              <a:t> </a:t>
            </a:r>
            <a:r>
              <a:rPr lang="ka-GE" sz="1600" dirty="0" smtClean="0">
                <a:solidFill>
                  <a:srgbClr val="0B6F65"/>
                </a:solidFill>
                <a:latin typeface="+mj-lt"/>
              </a:rPr>
              <a:t>შრომის უსაფრთხოება</a:t>
            </a:r>
            <a:endParaRPr lang="en-US" sz="1600" dirty="0" smtClean="0">
              <a:solidFill>
                <a:srgbClr val="0B6F65"/>
              </a:solidFill>
              <a:latin typeface="+mj-lt"/>
            </a:endParaRPr>
          </a:p>
          <a:p>
            <a:pPr algn="ctr"/>
            <a:endParaRPr lang="en-US" sz="1600" dirty="0">
              <a:solidFill>
                <a:srgbClr val="0B6F65"/>
              </a:solidFill>
              <a:latin typeface="+mj-lt"/>
            </a:endParaRPr>
          </a:p>
        </p:txBody>
      </p:sp>
      <p:sp>
        <p:nvSpPr>
          <p:cNvPr id="16" name="TextBox 15"/>
          <p:cNvSpPr txBox="1"/>
          <p:nvPr/>
        </p:nvSpPr>
        <p:spPr>
          <a:xfrm>
            <a:off x="8077198" y="4611334"/>
            <a:ext cx="4114802" cy="1323439"/>
          </a:xfrm>
          <a:prstGeom prst="rect">
            <a:avLst/>
          </a:prstGeom>
          <a:noFill/>
          <a:ln>
            <a:noFill/>
          </a:ln>
        </p:spPr>
        <p:txBody>
          <a:bodyPr wrap="square" rtlCol="0">
            <a:spAutoFit/>
          </a:bodyPr>
          <a:lstStyle/>
          <a:p>
            <a:pPr algn="ctr"/>
            <a:endParaRPr lang="en-US" sz="1600" dirty="0" smtClean="0">
              <a:solidFill>
                <a:srgbClr val="0B6F65"/>
              </a:solidFill>
              <a:latin typeface="+mj-lt"/>
            </a:endParaRPr>
          </a:p>
          <a:p>
            <a:pPr algn="ctr"/>
            <a:r>
              <a:rPr lang="ka-GE" sz="1600" dirty="0" smtClean="0">
                <a:solidFill>
                  <a:srgbClr val="0B6F65"/>
                </a:solidFill>
                <a:latin typeface="+mj-lt"/>
              </a:rPr>
              <a:t>იძულებით </a:t>
            </a:r>
            <a:endParaRPr lang="en-US" sz="1600" dirty="0" smtClean="0">
              <a:solidFill>
                <a:srgbClr val="0B6F65"/>
              </a:solidFill>
              <a:latin typeface="+mj-lt"/>
            </a:endParaRPr>
          </a:p>
          <a:p>
            <a:pPr algn="ctr"/>
            <a:r>
              <a:rPr lang="ka-GE" sz="1600" dirty="0" smtClean="0">
                <a:solidFill>
                  <a:srgbClr val="0B6F65"/>
                </a:solidFill>
                <a:latin typeface="+mj-lt"/>
              </a:rPr>
              <a:t>გადაადგილებული </a:t>
            </a:r>
            <a:r>
              <a:rPr lang="ka-GE" sz="1600" dirty="0">
                <a:solidFill>
                  <a:srgbClr val="0B6F65"/>
                </a:solidFill>
                <a:latin typeface="+mj-lt"/>
              </a:rPr>
              <a:t>პირების საჭიროებებზე </a:t>
            </a:r>
            <a:r>
              <a:rPr lang="ka-GE" sz="1600" dirty="0" smtClean="0">
                <a:solidFill>
                  <a:srgbClr val="0B6F65"/>
                </a:solidFill>
                <a:latin typeface="+mj-lt"/>
              </a:rPr>
              <a:t>პასუხი</a:t>
            </a:r>
            <a:endParaRPr lang="en-US" sz="1600" dirty="0" smtClean="0">
              <a:solidFill>
                <a:srgbClr val="0B6F65"/>
              </a:solidFill>
              <a:latin typeface="+mj-lt"/>
            </a:endParaRPr>
          </a:p>
          <a:p>
            <a:pPr algn="ctr"/>
            <a:endParaRPr lang="en-US" sz="1600" dirty="0">
              <a:solidFill>
                <a:srgbClr val="0B6F65"/>
              </a:solidFill>
              <a:latin typeface="+mj-lt"/>
            </a:endParaRPr>
          </a:p>
        </p:txBody>
      </p:sp>
    </p:spTree>
    <p:extLst>
      <p:ext uri="{BB962C8B-B14F-4D97-AF65-F5344CB8AC3E}">
        <p14:creationId xmlns:p14="http://schemas.microsoft.com/office/powerpoint/2010/main" val="2888362873"/>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97" y="130629"/>
            <a:ext cx="6705221" cy="7200376"/>
          </a:xfrm>
          <a:prstGeom prst="rect">
            <a:avLst/>
          </a:prstGeom>
        </p:spPr>
      </p:pic>
      <p:sp>
        <p:nvSpPr>
          <p:cNvPr id="4" name="Title 1"/>
          <p:cNvSpPr txBox="1">
            <a:spLocks/>
          </p:cNvSpPr>
          <p:nvPr/>
        </p:nvSpPr>
        <p:spPr>
          <a:xfrm>
            <a:off x="8" y="130629"/>
            <a:ext cx="12192000" cy="8885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ტელემედიცინა -</a:t>
            </a:r>
          </a:p>
          <a:p>
            <a:r>
              <a:rPr lang="ka-GE" sz="2800" b="1" dirty="0" smtClean="0">
                <a:solidFill>
                  <a:srgbClr val="0B6F65"/>
                </a:solidFill>
              </a:rPr>
              <a:t>საქართველოს ჯანდაცვის მომავალი</a:t>
            </a:r>
            <a:endParaRPr lang="en-US" sz="2800" b="1" dirty="0">
              <a:solidFill>
                <a:srgbClr val="0B6F65"/>
              </a:solidFill>
            </a:endParaRPr>
          </a:p>
        </p:txBody>
      </p:sp>
    </p:spTree>
    <p:extLst>
      <p:ext uri="{BB962C8B-B14F-4D97-AF65-F5344CB8AC3E}">
        <p14:creationId xmlns:p14="http://schemas.microsoft.com/office/powerpoint/2010/main" val="18037094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 y="0"/>
            <a:ext cx="12190476" cy="6858856"/>
          </a:xfrm>
          <a:prstGeom prst="rect">
            <a:avLst/>
          </a:prstGeom>
        </p:spPr>
      </p:pic>
      <p:sp>
        <p:nvSpPr>
          <p:cNvPr id="5" name="Title 1"/>
          <p:cNvSpPr txBox="1">
            <a:spLocks/>
          </p:cNvSpPr>
          <p:nvPr/>
        </p:nvSpPr>
        <p:spPr>
          <a:xfrm>
            <a:off x="81426" y="300588"/>
            <a:ext cx="9341256" cy="2268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ka-GE" sz="3600" b="1" dirty="0" smtClean="0">
                <a:solidFill>
                  <a:srgbClr val="0B6F65"/>
                </a:solidFill>
                <a:cs typeface="BPG Algeti" panose="02000503000000020004" pitchFamily="2" charset="0"/>
              </a:rPr>
              <a:t>მადლობა ყურადღებისთვის</a:t>
            </a:r>
            <a:endParaRPr lang="en-US" sz="3600" b="1" dirty="0">
              <a:solidFill>
                <a:srgbClr val="0B6F65"/>
              </a:solidFill>
              <a:cs typeface="BPG Algeti" panose="02000503000000020004" pitchFamily="2" charset="0"/>
            </a:endParaRPr>
          </a:p>
        </p:txBody>
      </p:sp>
    </p:spTree>
    <p:extLst>
      <p:ext uri="{BB962C8B-B14F-4D97-AF65-F5344CB8AC3E}">
        <p14:creationId xmlns:p14="http://schemas.microsoft.com/office/powerpoint/2010/main" val="15870659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855674" y="-76200"/>
            <a:ext cx="1336326"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9570538" y="-76200"/>
            <a:ext cx="2476767"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18" name="Oval 17"/>
          <p:cNvSpPr/>
          <p:nvPr/>
        </p:nvSpPr>
        <p:spPr>
          <a:xfrm>
            <a:off x="8861311" y="1649814"/>
            <a:ext cx="2110671" cy="2003213"/>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defTabSz="1218987"/>
            <a:endParaRPr lang="en-US" sz="4800" b="1"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7313833" y="-76200"/>
            <a:ext cx="2430242"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15" name="Oval 14"/>
          <p:cNvSpPr/>
          <p:nvPr/>
        </p:nvSpPr>
        <p:spPr>
          <a:xfrm>
            <a:off x="6750640" y="206587"/>
            <a:ext cx="2110671" cy="2003213"/>
          </a:xfrm>
          <a:prstGeom prst="ellipse">
            <a:avLst/>
          </a:prstGeom>
          <a:solidFill>
            <a:schemeClr val="accent1"/>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defTabSz="1218987"/>
            <a:endParaRPr lang="en-US" sz="48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4904176" y="-76200"/>
            <a:ext cx="2570859"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12" name="Oval 11"/>
          <p:cNvSpPr/>
          <p:nvPr/>
        </p:nvSpPr>
        <p:spPr>
          <a:xfrm>
            <a:off x="4239019" y="1649816"/>
            <a:ext cx="2110671" cy="2003213"/>
          </a:xfrm>
          <a:prstGeom prst="ellipse">
            <a:avLst/>
          </a:prstGeom>
          <a:solidFill>
            <a:schemeClr val="bg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defTabSz="1218987"/>
            <a:endParaRPr lang="en-US" sz="48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2703376" y="-76200"/>
            <a:ext cx="2339598"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8" name="Oval 7"/>
          <p:cNvSpPr/>
          <p:nvPr/>
        </p:nvSpPr>
        <p:spPr>
          <a:xfrm>
            <a:off x="2209668" y="206587"/>
            <a:ext cx="2110671" cy="2003213"/>
          </a:xfrm>
          <a:prstGeom prst="ellipse">
            <a:avLst/>
          </a:prstGeom>
          <a:solidFill>
            <a:schemeClr val="tx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defTabSz="1218987"/>
            <a:endParaRPr lang="en-US" sz="4800" b="1" dirty="0">
              <a:solidFill>
                <a:prstClr val="white"/>
              </a:solidFill>
              <a:latin typeface="Arial" panose="020B0604020202020204" pitchFamily="34" charset="0"/>
              <a:cs typeface="Arial" panose="020B0604020202020204" pitchFamily="34" charset="0"/>
            </a:endParaRPr>
          </a:p>
        </p:txBody>
      </p:sp>
      <p:sp>
        <p:nvSpPr>
          <p:cNvPr id="27" name="Rectangle 26"/>
          <p:cNvSpPr/>
          <p:nvPr/>
        </p:nvSpPr>
        <p:spPr>
          <a:xfrm>
            <a:off x="0" y="-76200"/>
            <a:ext cx="2781299" cy="6934200"/>
          </a:xfrm>
          <a:prstGeom prst="rect">
            <a:avLst/>
          </a:prstGeom>
          <a:solidFill>
            <a:srgbClr val="FFFCEE"/>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2607441" y="3545018"/>
            <a:ext cx="2296735" cy="646331"/>
          </a:xfrm>
          <a:prstGeom prst="rect">
            <a:avLst/>
          </a:prstGeom>
          <a:noFill/>
        </p:spPr>
        <p:txBody>
          <a:bodyPr wrap="square" rtlCol="0">
            <a:spAutoFit/>
          </a:bodyPr>
          <a:lstStyle/>
          <a:p>
            <a:pPr algn="ctr" defTabSz="1218987"/>
            <a:r>
              <a:rPr lang="ka-GE" b="1" dirty="0" smtClean="0">
                <a:solidFill>
                  <a:srgbClr val="1A8E88"/>
                </a:solidFill>
                <a:latin typeface="Arial" panose="020B0604020202020204" pitchFamily="34" charset="0"/>
                <a:cs typeface="Arial" panose="020B0604020202020204" pitchFamily="34" charset="0"/>
              </a:rPr>
              <a:t>ჯანდაცვის ბიუჯეტის ზრდა</a:t>
            </a:r>
            <a:endParaRPr lang="en-US" b="1" dirty="0">
              <a:solidFill>
                <a:srgbClr val="1A8E88"/>
              </a:solidFill>
              <a:latin typeface="Arial" panose="020B0604020202020204" pitchFamily="34" charset="0"/>
              <a:cs typeface="Arial" panose="020B0604020202020204" pitchFamily="34" charset="0"/>
            </a:endParaRPr>
          </a:p>
        </p:txBody>
      </p:sp>
      <p:sp>
        <p:nvSpPr>
          <p:cNvPr id="32" name="TextBox 31"/>
          <p:cNvSpPr txBox="1"/>
          <p:nvPr/>
        </p:nvSpPr>
        <p:spPr>
          <a:xfrm>
            <a:off x="7518097" y="3653938"/>
            <a:ext cx="2150646" cy="646331"/>
          </a:xfrm>
          <a:prstGeom prst="rect">
            <a:avLst/>
          </a:prstGeom>
          <a:noFill/>
        </p:spPr>
        <p:txBody>
          <a:bodyPr wrap="square" rtlCol="0">
            <a:spAutoFit/>
          </a:bodyPr>
          <a:lstStyle/>
          <a:p>
            <a:pPr algn="ctr" defTabSz="1218987"/>
            <a:r>
              <a:rPr lang="ka-GE" b="1" dirty="0" smtClean="0">
                <a:solidFill>
                  <a:srgbClr val="1A8E88"/>
                </a:solidFill>
                <a:latin typeface="Arial" panose="020B0604020202020204" pitchFamily="34" charset="0"/>
                <a:cs typeface="Arial" panose="020B0604020202020204" pitchFamily="34" charset="0"/>
              </a:rPr>
              <a:t>გაზრდილი ჰოსპიტალიზაცია</a:t>
            </a:r>
            <a:endParaRPr lang="en-US" b="1" dirty="0">
              <a:solidFill>
                <a:srgbClr val="1A8E88"/>
              </a:solidFill>
              <a:latin typeface="Arial" panose="020B0604020202020204" pitchFamily="34" charset="0"/>
              <a:cs typeface="Arial" panose="020B0604020202020204" pitchFamily="34" charset="0"/>
            </a:endParaRPr>
          </a:p>
        </p:txBody>
      </p:sp>
      <p:sp>
        <p:nvSpPr>
          <p:cNvPr id="38" name="TextBox 37"/>
          <p:cNvSpPr txBox="1"/>
          <p:nvPr/>
        </p:nvSpPr>
        <p:spPr>
          <a:xfrm>
            <a:off x="5114282" y="4571956"/>
            <a:ext cx="2150646" cy="1200329"/>
          </a:xfrm>
          <a:prstGeom prst="rect">
            <a:avLst/>
          </a:prstGeom>
          <a:noFill/>
        </p:spPr>
        <p:txBody>
          <a:bodyPr wrap="square" rtlCol="0">
            <a:spAutoFit/>
          </a:bodyPr>
          <a:lstStyle/>
          <a:p>
            <a:pPr algn="ctr" defTabSz="1218987"/>
            <a:r>
              <a:rPr lang="ka-GE" b="1" dirty="0" smtClean="0">
                <a:solidFill>
                  <a:srgbClr val="1A8E88"/>
                </a:solidFill>
                <a:latin typeface="Arial" panose="020B0604020202020204" pitchFamily="34" charset="0"/>
                <a:cs typeface="Arial" panose="020B0604020202020204" pitchFamily="34" charset="0"/>
              </a:rPr>
              <a:t>ჯანდაცვაზე სახელმწიფო დანახარჯების წილის ზრდა</a:t>
            </a:r>
            <a:endParaRPr lang="en-US" b="1" dirty="0">
              <a:solidFill>
                <a:srgbClr val="1A8E88"/>
              </a:solidFill>
              <a:latin typeface="Arial" panose="020B0604020202020204" pitchFamily="34" charset="0"/>
              <a:cs typeface="Arial" panose="020B0604020202020204" pitchFamily="34" charset="0"/>
            </a:endParaRPr>
          </a:p>
        </p:txBody>
      </p:sp>
      <p:sp>
        <p:nvSpPr>
          <p:cNvPr id="41" name="TextBox 40"/>
          <p:cNvSpPr txBox="1"/>
          <p:nvPr/>
        </p:nvSpPr>
        <p:spPr>
          <a:xfrm>
            <a:off x="9896659" y="4566420"/>
            <a:ext cx="2150646" cy="923330"/>
          </a:xfrm>
          <a:prstGeom prst="rect">
            <a:avLst/>
          </a:prstGeom>
          <a:noFill/>
        </p:spPr>
        <p:txBody>
          <a:bodyPr wrap="square" rtlCol="0">
            <a:spAutoFit/>
          </a:bodyPr>
          <a:lstStyle/>
          <a:p>
            <a:pPr algn="ctr" defTabSz="1218987"/>
            <a:r>
              <a:rPr lang="ka-GE" b="1" dirty="0" smtClean="0">
                <a:solidFill>
                  <a:srgbClr val="1A8E88"/>
                </a:solidFill>
                <a:latin typeface="Arial" panose="020B0604020202020204" pitchFamily="34" charset="0"/>
                <a:cs typeface="Arial" panose="020B0604020202020204" pitchFamily="34" charset="0"/>
              </a:rPr>
              <a:t>გაზრდილი ამბულატორიული მიმართვიანობა</a:t>
            </a:r>
            <a:endParaRPr lang="en-US" b="1" dirty="0">
              <a:solidFill>
                <a:srgbClr val="1A8E88"/>
              </a:solidFill>
              <a:latin typeface="Arial" panose="020B0604020202020204" pitchFamily="34" charset="0"/>
              <a:cs typeface="Arial" panose="020B0604020202020204" pitchFamily="34" charset="0"/>
            </a:endParaRPr>
          </a:p>
        </p:txBody>
      </p:sp>
      <p:grpSp>
        <p:nvGrpSpPr>
          <p:cNvPr id="62" name="Group 61"/>
          <p:cNvGrpSpPr/>
          <p:nvPr/>
        </p:nvGrpSpPr>
        <p:grpSpPr>
          <a:xfrm>
            <a:off x="5042974" y="2155642"/>
            <a:ext cx="1112365" cy="920429"/>
            <a:chOff x="977900" y="3124200"/>
            <a:chExt cx="879476" cy="766763"/>
          </a:xfrm>
          <a:solidFill>
            <a:schemeClr val="bg1"/>
          </a:solidFill>
        </p:grpSpPr>
        <p:sp>
          <p:nvSpPr>
            <p:cNvPr id="64" name="Freeform 186"/>
            <p:cNvSpPr>
              <a:spLocks noEditPoints="1"/>
            </p:cNvSpPr>
            <p:nvPr/>
          </p:nvSpPr>
          <p:spPr bwMode="auto">
            <a:xfrm>
              <a:off x="1392238" y="3124200"/>
              <a:ext cx="465138" cy="465138"/>
            </a:xfrm>
            <a:custGeom>
              <a:avLst/>
              <a:gdLst>
                <a:gd name="T0" fmla="*/ 751 w 1757"/>
                <a:gd name="T1" fmla="*/ 216 h 1755"/>
                <a:gd name="T2" fmla="*/ 574 w 1757"/>
                <a:gd name="T3" fmla="*/ 277 h 1755"/>
                <a:gd name="T4" fmla="*/ 423 w 1757"/>
                <a:gd name="T5" fmla="*/ 380 h 1755"/>
                <a:gd name="T6" fmla="*/ 307 w 1757"/>
                <a:gd name="T7" fmla="*/ 520 h 1755"/>
                <a:gd name="T8" fmla="*/ 231 w 1757"/>
                <a:gd name="T9" fmla="*/ 688 h 1755"/>
                <a:gd name="T10" fmla="*/ 204 w 1757"/>
                <a:gd name="T11" fmla="*/ 878 h 1755"/>
                <a:gd name="T12" fmla="*/ 231 w 1757"/>
                <a:gd name="T13" fmla="*/ 1067 h 1755"/>
                <a:gd name="T14" fmla="*/ 307 w 1757"/>
                <a:gd name="T15" fmla="*/ 1235 h 1755"/>
                <a:gd name="T16" fmla="*/ 423 w 1757"/>
                <a:gd name="T17" fmla="*/ 1375 h 1755"/>
                <a:gd name="T18" fmla="*/ 574 w 1757"/>
                <a:gd name="T19" fmla="*/ 1480 h 1755"/>
                <a:gd name="T20" fmla="*/ 751 w 1757"/>
                <a:gd name="T21" fmla="*/ 1539 h 1755"/>
                <a:gd name="T22" fmla="*/ 944 w 1757"/>
                <a:gd name="T23" fmla="*/ 1548 h 1755"/>
                <a:gd name="T24" fmla="*/ 1127 w 1757"/>
                <a:gd name="T25" fmla="*/ 1505 h 1755"/>
                <a:gd name="T26" fmla="*/ 1287 w 1757"/>
                <a:gd name="T27" fmla="*/ 1414 h 1755"/>
                <a:gd name="T28" fmla="*/ 1416 w 1757"/>
                <a:gd name="T29" fmla="*/ 1286 h 1755"/>
                <a:gd name="T30" fmla="*/ 1506 w 1757"/>
                <a:gd name="T31" fmla="*/ 1126 h 1755"/>
                <a:gd name="T32" fmla="*/ 1550 w 1757"/>
                <a:gd name="T33" fmla="*/ 943 h 1755"/>
                <a:gd name="T34" fmla="*/ 1541 w 1757"/>
                <a:gd name="T35" fmla="*/ 749 h 1755"/>
                <a:gd name="T36" fmla="*/ 1481 w 1757"/>
                <a:gd name="T37" fmla="*/ 573 h 1755"/>
                <a:gd name="T38" fmla="*/ 1377 w 1757"/>
                <a:gd name="T39" fmla="*/ 423 h 1755"/>
                <a:gd name="T40" fmla="*/ 1237 w 1757"/>
                <a:gd name="T41" fmla="*/ 307 h 1755"/>
                <a:gd name="T42" fmla="*/ 1068 w 1757"/>
                <a:gd name="T43" fmla="*/ 230 h 1755"/>
                <a:gd name="T44" fmla="*/ 879 w 1757"/>
                <a:gd name="T45" fmla="*/ 204 h 1755"/>
                <a:gd name="T46" fmla="*/ 1021 w 1757"/>
                <a:gd name="T47" fmla="*/ 12 h 1755"/>
                <a:gd name="T48" fmla="*/ 1220 w 1757"/>
                <a:gd name="T49" fmla="*/ 69 h 1755"/>
                <a:gd name="T50" fmla="*/ 1397 w 1757"/>
                <a:gd name="T51" fmla="*/ 170 h 1755"/>
                <a:gd name="T52" fmla="*/ 1545 w 1757"/>
                <a:gd name="T53" fmla="*/ 307 h 1755"/>
                <a:gd name="T54" fmla="*/ 1659 w 1757"/>
                <a:gd name="T55" fmla="*/ 475 h 1755"/>
                <a:gd name="T56" fmla="*/ 1732 w 1757"/>
                <a:gd name="T57" fmla="*/ 667 h 1755"/>
                <a:gd name="T58" fmla="*/ 1757 w 1757"/>
                <a:gd name="T59" fmla="*/ 878 h 1755"/>
                <a:gd name="T60" fmla="*/ 1732 w 1757"/>
                <a:gd name="T61" fmla="*/ 1088 h 1755"/>
                <a:gd name="T62" fmla="*/ 1659 w 1757"/>
                <a:gd name="T63" fmla="*/ 1280 h 1755"/>
                <a:gd name="T64" fmla="*/ 1545 w 1757"/>
                <a:gd name="T65" fmla="*/ 1448 h 1755"/>
                <a:gd name="T66" fmla="*/ 1397 w 1757"/>
                <a:gd name="T67" fmla="*/ 1585 h 1755"/>
                <a:gd name="T68" fmla="*/ 1220 w 1757"/>
                <a:gd name="T69" fmla="*/ 1686 h 1755"/>
                <a:gd name="T70" fmla="*/ 1021 w 1757"/>
                <a:gd name="T71" fmla="*/ 1743 h 1755"/>
                <a:gd name="T72" fmla="*/ 806 w 1757"/>
                <a:gd name="T73" fmla="*/ 1752 h 1755"/>
                <a:gd name="T74" fmla="*/ 601 w 1757"/>
                <a:gd name="T75" fmla="*/ 1710 h 1755"/>
                <a:gd name="T76" fmla="*/ 416 w 1757"/>
                <a:gd name="T77" fmla="*/ 1623 h 1755"/>
                <a:gd name="T78" fmla="*/ 257 w 1757"/>
                <a:gd name="T79" fmla="*/ 1498 h 1755"/>
                <a:gd name="T80" fmla="*/ 132 w 1757"/>
                <a:gd name="T81" fmla="*/ 1340 h 1755"/>
                <a:gd name="T82" fmla="*/ 45 w 1757"/>
                <a:gd name="T83" fmla="*/ 1155 h 1755"/>
                <a:gd name="T84" fmla="*/ 3 w 1757"/>
                <a:gd name="T85" fmla="*/ 950 h 1755"/>
                <a:gd name="T86" fmla="*/ 11 w 1757"/>
                <a:gd name="T87" fmla="*/ 735 h 1755"/>
                <a:gd name="T88" fmla="*/ 69 w 1757"/>
                <a:gd name="T89" fmla="*/ 536 h 1755"/>
                <a:gd name="T90" fmla="*/ 170 w 1757"/>
                <a:gd name="T91" fmla="*/ 359 h 1755"/>
                <a:gd name="T92" fmla="*/ 307 w 1757"/>
                <a:gd name="T93" fmla="*/ 211 h 1755"/>
                <a:gd name="T94" fmla="*/ 475 w 1757"/>
                <a:gd name="T95" fmla="*/ 99 h 1755"/>
                <a:gd name="T96" fmla="*/ 667 w 1757"/>
                <a:gd name="T97" fmla="*/ 26 h 1755"/>
                <a:gd name="T98" fmla="*/ 879 w 1757"/>
                <a:gd name="T99"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7" h="1755">
                  <a:moveTo>
                    <a:pt x="879" y="204"/>
                  </a:moveTo>
                  <a:lnTo>
                    <a:pt x="813" y="207"/>
                  </a:lnTo>
                  <a:lnTo>
                    <a:pt x="751" y="216"/>
                  </a:lnTo>
                  <a:lnTo>
                    <a:pt x="689" y="230"/>
                  </a:lnTo>
                  <a:lnTo>
                    <a:pt x="630" y="250"/>
                  </a:lnTo>
                  <a:lnTo>
                    <a:pt x="574" y="277"/>
                  </a:lnTo>
                  <a:lnTo>
                    <a:pt x="520" y="307"/>
                  </a:lnTo>
                  <a:lnTo>
                    <a:pt x="471" y="341"/>
                  </a:lnTo>
                  <a:lnTo>
                    <a:pt x="423" y="380"/>
                  </a:lnTo>
                  <a:lnTo>
                    <a:pt x="380" y="423"/>
                  </a:lnTo>
                  <a:lnTo>
                    <a:pt x="342" y="470"/>
                  </a:lnTo>
                  <a:lnTo>
                    <a:pt x="307" y="520"/>
                  </a:lnTo>
                  <a:lnTo>
                    <a:pt x="276" y="573"/>
                  </a:lnTo>
                  <a:lnTo>
                    <a:pt x="251" y="630"/>
                  </a:lnTo>
                  <a:lnTo>
                    <a:pt x="231" y="688"/>
                  </a:lnTo>
                  <a:lnTo>
                    <a:pt x="216" y="749"/>
                  </a:lnTo>
                  <a:lnTo>
                    <a:pt x="207" y="813"/>
                  </a:lnTo>
                  <a:lnTo>
                    <a:pt x="204" y="878"/>
                  </a:lnTo>
                  <a:lnTo>
                    <a:pt x="207" y="943"/>
                  </a:lnTo>
                  <a:lnTo>
                    <a:pt x="216" y="1006"/>
                  </a:lnTo>
                  <a:lnTo>
                    <a:pt x="231" y="1067"/>
                  </a:lnTo>
                  <a:lnTo>
                    <a:pt x="251" y="1126"/>
                  </a:lnTo>
                  <a:lnTo>
                    <a:pt x="276" y="1182"/>
                  </a:lnTo>
                  <a:lnTo>
                    <a:pt x="307" y="1235"/>
                  </a:lnTo>
                  <a:lnTo>
                    <a:pt x="342" y="1286"/>
                  </a:lnTo>
                  <a:lnTo>
                    <a:pt x="380" y="1332"/>
                  </a:lnTo>
                  <a:lnTo>
                    <a:pt x="423" y="1375"/>
                  </a:lnTo>
                  <a:lnTo>
                    <a:pt x="471" y="1414"/>
                  </a:lnTo>
                  <a:lnTo>
                    <a:pt x="520" y="1449"/>
                  </a:lnTo>
                  <a:lnTo>
                    <a:pt x="574" y="1480"/>
                  </a:lnTo>
                  <a:lnTo>
                    <a:pt x="630" y="1505"/>
                  </a:lnTo>
                  <a:lnTo>
                    <a:pt x="689" y="1525"/>
                  </a:lnTo>
                  <a:lnTo>
                    <a:pt x="751" y="1539"/>
                  </a:lnTo>
                  <a:lnTo>
                    <a:pt x="813" y="1548"/>
                  </a:lnTo>
                  <a:lnTo>
                    <a:pt x="879" y="1552"/>
                  </a:lnTo>
                  <a:lnTo>
                    <a:pt x="944" y="1548"/>
                  </a:lnTo>
                  <a:lnTo>
                    <a:pt x="1007" y="1539"/>
                  </a:lnTo>
                  <a:lnTo>
                    <a:pt x="1068" y="1525"/>
                  </a:lnTo>
                  <a:lnTo>
                    <a:pt x="1127" y="1505"/>
                  </a:lnTo>
                  <a:lnTo>
                    <a:pt x="1183" y="1480"/>
                  </a:lnTo>
                  <a:lnTo>
                    <a:pt x="1237" y="1449"/>
                  </a:lnTo>
                  <a:lnTo>
                    <a:pt x="1287" y="1414"/>
                  </a:lnTo>
                  <a:lnTo>
                    <a:pt x="1334" y="1375"/>
                  </a:lnTo>
                  <a:lnTo>
                    <a:pt x="1377" y="1332"/>
                  </a:lnTo>
                  <a:lnTo>
                    <a:pt x="1416" y="1286"/>
                  </a:lnTo>
                  <a:lnTo>
                    <a:pt x="1451" y="1235"/>
                  </a:lnTo>
                  <a:lnTo>
                    <a:pt x="1481" y="1182"/>
                  </a:lnTo>
                  <a:lnTo>
                    <a:pt x="1506" y="1126"/>
                  </a:lnTo>
                  <a:lnTo>
                    <a:pt x="1526" y="1067"/>
                  </a:lnTo>
                  <a:lnTo>
                    <a:pt x="1541" y="1006"/>
                  </a:lnTo>
                  <a:lnTo>
                    <a:pt x="1550" y="943"/>
                  </a:lnTo>
                  <a:lnTo>
                    <a:pt x="1554" y="878"/>
                  </a:lnTo>
                  <a:lnTo>
                    <a:pt x="1550" y="813"/>
                  </a:lnTo>
                  <a:lnTo>
                    <a:pt x="1541" y="749"/>
                  </a:lnTo>
                  <a:lnTo>
                    <a:pt x="1526" y="688"/>
                  </a:lnTo>
                  <a:lnTo>
                    <a:pt x="1506" y="630"/>
                  </a:lnTo>
                  <a:lnTo>
                    <a:pt x="1481" y="573"/>
                  </a:lnTo>
                  <a:lnTo>
                    <a:pt x="1451" y="520"/>
                  </a:lnTo>
                  <a:lnTo>
                    <a:pt x="1416" y="470"/>
                  </a:lnTo>
                  <a:lnTo>
                    <a:pt x="1377" y="423"/>
                  </a:lnTo>
                  <a:lnTo>
                    <a:pt x="1334" y="380"/>
                  </a:lnTo>
                  <a:lnTo>
                    <a:pt x="1287" y="341"/>
                  </a:lnTo>
                  <a:lnTo>
                    <a:pt x="1237" y="307"/>
                  </a:lnTo>
                  <a:lnTo>
                    <a:pt x="1183" y="277"/>
                  </a:lnTo>
                  <a:lnTo>
                    <a:pt x="1127" y="250"/>
                  </a:lnTo>
                  <a:lnTo>
                    <a:pt x="1068" y="230"/>
                  </a:lnTo>
                  <a:lnTo>
                    <a:pt x="1007" y="216"/>
                  </a:lnTo>
                  <a:lnTo>
                    <a:pt x="944" y="207"/>
                  </a:lnTo>
                  <a:lnTo>
                    <a:pt x="879" y="204"/>
                  </a:lnTo>
                  <a:close/>
                  <a:moveTo>
                    <a:pt x="879" y="0"/>
                  </a:moveTo>
                  <a:lnTo>
                    <a:pt x="951" y="3"/>
                  </a:lnTo>
                  <a:lnTo>
                    <a:pt x="1021" y="12"/>
                  </a:lnTo>
                  <a:lnTo>
                    <a:pt x="1090" y="26"/>
                  </a:lnTo>
                  <a:lnTo>
                    <a:pt x="1157" y="45"/>
                  </a:lnTo>
                  <a:lnTo>
                    <a:pt x="1220" y="69"/>
                  </a:lnTo>
                  <a:lnTo>
                    <a:pt x="1283" y="99"/>
                  </a:lnTo>
                  <a:lnTo>
                    <a:pt x="1341" y="132"/>
                  </a:lnTo>
                  <a:lnTo>
                    <a:pt x="1397" y="170"/>
                  </a:lnTo>
                  <a:lnTo>
                    <a:pt x="1451" y="211"/>
                  </a:lnTo>
                  <a:lnTo>
                    <a:pt x="1500" y="258"/>
                  </a:lnTo>
                  <a:lnTo>
                    <a:pt x="1545" y="307"/>
                  </a:lnTo>
                  <a:lnTo>
                    <a:pt x="1588" y="359"/>
                  </a:lnTo>
                  <a:lnTo>
                    <a:pt x="1625" y="415"/>
                  </a:lnTo>
                  <a:lnTo>
                    <a:pt x="1659" y="475"/>
                  </a:lnTo>
                  <a:lnTo>
                    <a:pt x="1688" y="536"/>
                  </a:lnTo>
                  <a:lnTo>
                    <a:pt x="1713" y="601"/>
                  </a:lnTo>
                  <a:lnTo>
                    <a:pt x="1732" y="667"/>
                  </a:lnTo>
                  <a:lnTo>
                    <a:pt x="1746" y="735"/>
                  </a:lnTo>
                  <a:lnTo>
                    <a:pt x="1754" y="806"/>
                  </a:lnTo>
                  <a:lnTo>
                    <a:pt x="1757" y="878"/>
                  </a:lnTo>
                  <a:lnTo>
                    <a:pt x="1754" y="950"/>
                  </a:lnTo>
                  <a:lnTo>
                    <a:pt x="1746" y="1020"/>
                  </a:lnTo>
                  <a:lnTo>
                    <a:pt x="1732" y="1088"/>
                  </a:lnTo>
                  <a:lnTo>
                    <a:pt x="1713" y="1155"/>
                  </a:lnTo>
                  <a:lnTo>
                    <a:pt x="1688" y="1219"/>
                  </a:lnTo>
                  <a:lnTo>
                    <a:pt x="1659" y="1280"/>
                  </a:lnTo>
                  <a:lnTo>
                    <a:pt x="1625" y="1340"/>
                  </a:lnTo>
                  <a:lnTo>
                    <a:pt x="1588" y="1396"/>
                  </a:lnTo>
                  <a:lnTo>
                    <a:pt x="1545" y="1448"/>
                  </a:lnTo>
                  <a:lnTo>
                    <a:pt x="1500" y="1498"/>
                  </a:lnTo>
                  <a:lnTo>
                    <a:pt x="1451" y="1544"/>
                  </a:lnTo>
                  <a:lnTo>
                    <a:pt x="1397" y="1585"/>
                  </a:lnTo>
                  <a:lnTo>
                    <a:pt x="1341" y="1623"/>
                  </a:lnTo>
                  <a:lnTo>
                    <a:pt x="1283" y="1657"/>
                  </a:lnTo>
                  <a:lnTo>
                    <a:pt x="1220" y="1686"/>
                  </a:lnTo>
                  <a:lnTo>
                    <a:pt x="1157" y="1710"/>
                  </a:lnTo>
                  <a:lnTo>
                    <a:pt x="1090" y="1729"/>
                  </a:lnTo>
                  <a:lnTo>
                    <a:pt x="1021" y="1743"/>
                  </a:lnTo>
                  <a:lnTo>
                    <a:pt x="951" y="1752"/>
                  </a:lnTo>
                  <a:lnTo>
                    <a:pt x="879" y="1755"/>
                  </a:lnTo>
                  <a:lnTo>
                    <a:pt x="806" y="1752"/>
                  </a:lnTo>
                  <a:lnTo>
                    <a:pt x="737" y="1743"/>
                  </a:lnTo>
                  <a:lnTo>
                    <a:pt x="667" y="1729"/>
                  </a:lnTo>
                  <a:lnTo>
                    <a:pt x="601" y="1710"/>
                  </a:lnTo>
                  <a:lnTo>
                    <a:pt x="537" y="1686"/>
                  </a:lnTo>
                  <a:lnTo>
                    <a:pt x="475" y="1657"/>
                  </a:lnTo>
                  <a:lnTo>
                    <a:pt x="416" y="1623"/>
                  </a:lnTo>
                  <a:lnTo>
                    <a:pt x="360" y="1585"/>
                  </a:lnTo>
                  <a:lnTo>
                    <a:pt x="307" y="1544"/>
                  </a:lnTo>
                  <a:lnTo>
                    <a:pt x="257" y="1498"/>
                  </a:lnTo>
                  <a:lnTo>
                    <a:pt x="212" y="1448"/>
                  </a:lnTo>
                  <a:lnTo>
                    <a:pt x="170" y="1396"/>
                  </a:lnTo>
                  <a:lnTo>
                    <a:pt x="132" y="1340"/>
                  </a:lnTo>
                  <a:lnTo>
                    <a:pt x="98" y="1280"/>
                  </a:lnTo>
                  <a:lnTo>
                    <a:pt x="69" y="1219"/>
                  </a:lnTo>
                  <a:lnTo>
                    <a:pt x="45" y="1155"/>
                  </a:lnTo>
                  <a:lnTo>
                    <a:pt x="25" y="1088"/>
                  </a:lnTo>
                  <a:lnTo>
                    <a:pt x="11" y="1020"/>
                  </a:lnTo>
                  <a:lnTo>
                    <a:pt x="3" y="950"/>
                  </a:lnTo>
                  <a:lnTo>
                    <a:pt x="0" y="878"/>
                  </a:lnTo>
                  <a:lnTo>
                    <a:pt x="3" y="806"/>
                  </a:lnTo>
                  <a:lnTo>
                    <a:pt x="11" y="735"/>
                  </a:lnTo>
                  <a:lnTo>
                    <a:pt x="25" y="667"/>
                  </a:lnTo>
                  <a:lnTo>
                    <a:pt x="45" y="601"/>
                  </a:lnTo>
                  <a:lnTo>
                    <a:pt x="69" y="536"/>
                  </a:lnTo>
                  <a:lnTo>
                    <a:pt x="98" y="475"/>
                  </a:lnTo>
                  <a:lnTo>
                    <a:pt x="132" y="415"/>
                  </a:lnTo>
                  <a:lnTo>
                    <a:pt x="170" y="359"/>
                  </a:lnTo>
                  <a:lnTo>
                    <a:pt x="212" y="307"/>
                  </a:lnTo>
                  <a:lnTo>
                    <a:pt x="257" y="258"/>
                  </a:lnTo>
                  <a:lnTo>
                    <a:pt x="307" y="211"/>
                  </a:lnTo>
                  <a:lnTo>
                    <a:pt x="360" y="170"/>
                  </a:lnTo>
                  <a:lnTo>
                    <a:pt x="416" y="132"/>
                  </a:lnTo>
                  <a:lnTo>
                    <a:pt x="475" y="99"/>
                  </a:lnTo>
                  <a:lnTo>
                    <a:pt x="537" y="69"/>
                  </a:lnTo>
                  <a:lnTo>
                    <a:pt x="601" y="45"/>
                  </a:lnTo>
                  <a:lnTo>
                    <a:pt x="667" y="26"/>
                  </a:lnTo>
                  <a:lnTo>
                    <a:pt x="737" y="12"/>
                  </a:lnTo>
                  <a:lnTo>
                    <a:pt x="806" y="3"/>
                  </a:lnTo>
                  <a:lnTo>
                    <a:pt x="8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65" name="Freeform 187"/>
            <p:cNvSpPr>
              <a:spLocks/>
            </p:cNvSpPr>
            <p:nvPr/>
          </p:nvSpPr>
          <p:spPr bwMode="auto">
            <a:xfrm>
              <a:off x="1219200" y="3611563"/>
              <a:ext cx="636588" cy="279400"/>
            </a:xfrm>
            <a:custGeom>
              <a:avLst/>
              <a:gdLst>
                <a:gd name="T0" fmla="*/ 761 w 2407"/>
                <a:gd name="T1" fmla="*/ 13 h 1058"/>
                <a:gd name="T2" fmla="*/ 945 w 2407"/>
                <a:gd name="T3" fmla="*/ 54 h 1058"/>
                <a:gd name="T4" fmla="*/ 1144 w 2407"/>
                <a:gd name="T5" fmla="*/ 109 h 1058"/>
                <a:gd name="T6" fmla="*/ 1328 w 2407"/>
                <a:gd name="T7" fmla="*/ 168 h 1058"/>
                <a:gd name="T8" fmla="*/ 1470 w 2407"/>
                <a:gd name="T9" fmla="*/ 213 h 1058"/>
                <a:gd name="T10" fmla="*/ 1549 w 2407"/>
                <a:gd name="T11" fmla="*/ 236 h 1058"/>
                <a:gd name="T12" fmla="*/ 1597 w 2407"/>
                <a:gd name="T13" fmla="*/ 284 h 1058"/>
                <a:gd name="T14" fmla="*/ 1603 w 2407"/>
                <a:gd name="T15" fmla="*/ 355 h 1058"/>
                <a:gd name="T16" fmla="*/ 1556 w 2407"/>
                <a:gd name="T17" fmla="*/ 425 h 1058"/>
                <a:gd name="T18" fmla="*/ 1444 w 2407"/>
                <a:gd name="T19" fmla="*/ 468 h 1058"/>
                <a:gd name="T20" fmla="*/ 1297 w 2407"/>
                <a:gd name="T21" fmla="*/ 477 h 1058"/>
                <a:gd name="T22" fmla="*/ 1145 w 2407"/>
                <a:gd name="T23" fmla="*/ 461 h 1058"/>
                <a:gd name="T24" fmla="*/ 1009 w 2407"/>
                <a:gd name="T25" fmla="*/ 438 h 1058"/>
                <a:gd name="T26" fmla="*/ 911 w 2407"/>
                <a:gd name="T27" fmla="*/ 421 h 1058"/>
                <a:gd name="T28" fmla="*/ 874 w 2407"/>
                <a:gd name="T29" fmla="*/ 427 h 1058"/>
                <a:gd name="T30" fmla="*/ 925 w 2407"/>
                <a:gd name="T31" fmla="*/ 489 h 1058"/>
                <a:gd name="T32" fmla="*/ 1055 w 2407"/>
                <a:gd name="T33" fmla="*/ 540 h 1058"/>
                <a:gd name="T34" fmla="*/ 1228 w 2407"/>
                <a:gd name="T35" fmla="*/ 574 h 1058"/>
                <a:gd name="T36" fmla="*/ 1410 w 2407"/>
                <a:gd name="T37" fmla="*/ 587 h 1058"/>
                <a:gd name="T38" fmla="*/ 1626 w 2407"/>
                <a:gd name="T39" fmla="*/ 562 h 1058"/>
                <a:gd name="T40" fmla="*/ 1995 w 2407"/>
                <a:gd name="T41" fmla="*/ 451 h 1058"/>
                <a:gd name="T42" fmla="*/ 2258 w 2407"/>
                <a:gd name="T43" fmla="*/ 329 h 1058"/>
                <a:gd name="T44" fmla="*/ 2353 w 2407"/>
                <a:gd name="T45" fmla="*/ 337 h 1058"/>
                <a:gd name="T46" fmla="*/ 2404 w 2407"/>
                <a:gd name="T47" fmla="*/ 411 h 1058"/>
                <a:gd name="T48" fmla="*/ 2381 w 2407"/>
                <a:gd name="T49" fmla="*/ 524 h 1058"/>
                <a:gd name="T50" fmla="*/ 2293 w 2407"/>
                <a:gd name="T51" fmla="*/ 617 h 1058"/>
                <a:gd name="T52" fmla="*/ 2172 w 2407"/>
                <a:gd name="T53" fmla="*/ 701 h 1058"/>
                <a:gd name="T54" fmla="*/ 2009 w 2407"/>
                <a:gd name="T55" fmla="*/ 802 h 1058"/>
                <a:gd name="T56" fmla="*/ 1828 w 2407"/>
                <a:gd name="T57" fmla="*/ 904 h 1058"/>
                <a:gd name="T58" fmla="*/ 1655 w 2407"/>
                <a:gd name="T59" fmla="*/ 991 h 1058"/>
                <a:gd name="T60" fmla="*/ 1515 w 2407"/>
                <a:gd name="T61" fmla="*/ 1047 h 1058"/>
                <a:gd name="T62" fmla="*/ 1417 w 2407"/>
                <a:gd name="T63" fmla="*/ 1058 h 1058"/>
                <a:gd name="T64" fmla="*/ 1255 w 2407"/>
                <a:gd name="T65" fmla="*/ 1044 h 1058"/>
                <a:gd name="T66" fmla="*/ 1042 w 2407"/>
                <a:gd name="T67" fmla="*/ 1016 h 1058"/>
                <a:gd name="T68" fmla="*/ 807 w 2407"/>
                <a:gd name="T69" fmla="*/ 979 h 1058"/>
                <a:gd name="T70" fmla="*/ 582 w 2407"/>
                <a:gd name="T71" fmla="*/ 941 h 1058"/>
                <a:gd name="T72" fmla="*/ 395 w 2407"/>
                <a:gd name="T73" fmla="*/ 907 h 1058"/>
                <a:gd name="T74" fmla="*/ 278 w 2407"/>
                <a:gd name="T75" fmla="*/ 885 h 1058"/>
                <a:gd name="T76" fmla="*/ 180 w 2407"/>
                <a:gd name="T77" fmla="*/ 888 h 1058"/>
                <a:gd name="T78" fmla="*/ 78 w 2407"/>
                <a:gd name="T79" fmla="*/ 946 h 1058"/>
                <a:gd name="T80" fmla="*/ 25 w 2407"/>
                <a:gd name="T81" fmla="*/ 979 h 1058"/>
                <a:gd name="T82" fmla="*/ 5 w 2407"/>
                <a:gd name="T83" fmla="*/ 961 h 1058"/>
                <a:gd name="T84" fmla="*/ 0 w 2407"/>
                <a:gd name="T85" fmla="*/ 942 h 1058"/>
                <a:gd name="T86" fmla="*/ 16 w 2407"/>
                <a:gd name="T87" fmla="*/ 698 h 1058"/>
                <a:gd name="T88" fmla="*/ 34 w 2407"/>
                <a:gd name="T89" fmla="*/ 414 h 1058"/>
                <a:gd name="T90" fmla="*/ 50 w 2407"/>
                <a:gd name="T91" fmla="*/ 161 h 1058"/>
                <a:gd name="T92" fmla="*/ 67 w 2407"/>
                <a:gd name="T93" fmla="*/ 77 h 1058"/>
                <a:gd name="T94" fmla="*/ 114 w 2407"/>
                <a:gd name="T95" fmla="*/ 63 h 1058"/>
                <a:gd name="T96" fmla="*/ 241 w 2407"/>
                <a:gd name="T97" fmla="*/ 43 h 1058"/>
                <a:gd name="T98" fmla="*/ 421 w 2407"/>
                <a:gd name="T99" fmla="*/ 18 h 1058"/>
                <a:gd name="T100" fmla="*/ 587 w 2407"/>
                <a:gd name="T101" fmla="*/ 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7" h="1058">
                  <a:moveTo>
                    <a:pt x="649" y="0"/>
                  </a:moveTo>
                  <a:lnTo>
                    <a:pt x="684" y="2"/>
                  </a:lnTo>
                  <a:lnTo>
                    <a:pt x="721" y="7"/>
                  </a:lnTo>
                  <a:lnTo>
                    <a:pt x="761" y="13"/>
                  </a:lnTo>
                  <a:lnTo>
                    <a:pt x="804" y="21"/>
                  </a:lnTo>
                  <a:lnTo>
                    <a:pt x="850" y="31"/>
                  </a:lnTo>
                  <a:lnTo>
                    <a:pt x="897" y="42"/>
                  </a:lnTo>
                  <a:lnTo>
                    <a:pt x="945" y="54"/>
                  </a:lnTo>
                  <a:lnTo>
                    <a:pt x="995" y="67"/>
                  </a:lnTo>
                  <a:lnTo>
                    <a:pt x="1045" y="81"/>
                  </a:lnTo>
                  <a:lnTo>
                    <a:pt x="1094" y="95"/>
                  </a:lnTo>
                  <a:lnTo>
                    <a:pt x="1144" y="109"/>
                  </a:lnTo>
                  <a:lnTo>
                    <a:pt x="1192" y="124"/>
                  </a:lnTo>
                  <a:lnTo>
                    <a:pt x="1240" y="140"/>
                  </a:lnTo>
                  <a:lnTo>
                    <a:pt x="1285" y="154"/>
                  </a:lnTo>
                  <a:lnTo>
                    <a:pt x="1328" y="168"/>
                  </a:lnTo>
                  <a:lnTo>
                    <a:pt x="1368" y="181"/>
                  </a:lnTo>
                  <a:lnTo>
                    <a:pt x="1406" y="193"/>
                  </a:lnTo>
                  <a:lnTo>
                    <a:pt x="1440" y="203"/>
                  </a:lnTo>
                  <a:lnTo>
                    <a:pt x="1470" y="213"/>
                  </a:lnTo>
                  <a:lnTo>
                    <a:pt x="1495" y="220"/>
                  </a:lnTo>
                  <a:lnTo>
                    <a:pt x="1517" y="226"/>
                  </a:lnTo>
                  <a:lnTo>
                    <a:pt x="1533" y="230"/>
                  </a:lnTo>
                  <a:lnTo>
                    <a:pt x="1549" y="236"/>
                  </a:lnTo>
                  <a:lnTo>
                    <a:pt x="1564" y="245"/>
                  </a:lnTo>
                  <a:lnTo>
                    <a:pt x="1577" y="256"/>
                  </a:lnTo>
                  <a:lnTo>
                    <a:pt x="1588" y="269"/>
                  </a:lnTo>
                  <a:lnTo>
                    <a:pt x="1597" y="284"/>
                  </a:lnTo>
                  <a:lnTo>
                    <a:pt x="1602" y="301"/>
                  </a:lnTo>
                  <a:lnTo>
                    <a:pt x="1606" y="319"/>
                  </a:lnTo>
                  <a:lnTo>
                    <a:pt x="1606" y="337"/>
                  </a:lnTo>
                  <a:lnTo>
                    <a:pt x="1603" y="355"/>
                  </a:lnTo>
                  <a:lnTo>
                    <a:pt x="1596" y="374"/>
                  </a:lnTo>
                  <a:lnTo>
                    <a:pt x="1587" y="392"/>
                  </a:lnTo>
                  <a:lnTo>
                    <a:pt x="1573" y="409"/>
                  </a:lnTo>
                  <a:lnTo>
                    <a:pt x="1556" y="425"/>
                  </a:lnTo>
                  <a:lnTo>
                    <a:pt x="1534" y="439"/>
                  </a:lnTo>
                  <a:lnTo>
                    <a:pt x="1507" y="451"/>
                  </a:lnTo>
                  <a:lnTo>
                    <a:pt x="1477" y="461"/>
                  </a:lnTo>
                  <a:lnTo>
                    <a:pt x="1444" y="468"/>
                  </a:lnTo>
                  <a:lnTo>
                    <a:pt x="1409" y="474"/>
                  </a:lnTo>
                  <a:lnTo>
                    <a:pt x="1373" y="477"/>
                  </a:lnTo>
                  <a:lnTo>
                    <a:pt x="1335" y="478"/>
                  </a:lnTo>
                  <a:lnTo>
                    <a:pt x="1297" y="477"/>
                  </a:lnTo>
                  <a:lnTo>
                    <a:pt x="1259" y="475"/>
                  </a:lnTo>
                  <a:lnTo>
                    <a:pt x="1219" y="472"/>
                  </a:lnTo>
                  <a:lnTo>
                    <a:pt x="1182" y="466"/>
                  </a:lnTo>
                  <a:lnTo>
                    <a:pt x="1145" y="461"/>
                  </a:lnTo>
                  <a:lnTo>
                    <a:pt x="1108" y="455"/>
                  </a:lnTo>
                  <a:lnTo>
                    <a:pt x="1073" y="449"/>
                  </a:lnTo>
                  <a:lnTo>
                    <a:pt x="1040" y="443"/>
                  </a:lnTo>
                  <a:lnTo>
                    <a:pt x="1009" y="438"/>
                  </a:lnTo>
                  <a:lnTo>
                    <a:pt x="980" y="432"/>
                  </a:lnTo>
                  <a:lnTo>
                    <a:pt x="953" y="428"/>
                  </a:lnTo>
                  <a:lnTo>
                    <a:pt x="930" y="424"/>
                  </a:lnTo>
                  <a:lnTo>
                    <a:pt x="911" y="421"/>
                  </a:lnTo>
                  <a:lnTo>
                    <a:pt x="895" y="420"/>
                  </a:lnTo>
                  <a:lnTo>
                    <a:pt x="884" y="420"/>
                  </a:lnTo>
                  <a:lnTo>
                    <a:pt x="876" y="423"/>
                  </a:lnTo>
                  <a:lnTo>
                    <a:pt x="874" y="427"/>
                  </a:lnTo>
                  <a:lnTo>
                    <a:pt x="877" y="443"/>
                  </a:lnTo>
                  <a:lnTo>
                    <a:pt x="887" y="458"/>
                  </a:lnTo>
                  <a:lnTo>
                    <a:pt x="903" y="474"/>
                  </a:lnTo>
                  <a:lnTo>
                    <a:pt x="925" y="489"/>
                  </a:lnTo>
                  <a:lnTo>
                    <a:pt x="951" y="503"/>
                  </a:lnTo>
                  <a:lnTo>
                    <a:pt x="983" y="516"/>
                  </a:lnTo>
                  <a:lnTo>
                    <a:pt x="1017" y="528"/>
                  </a:lnTo>
                  <a:lnTo>
                    <a:pt x="1055" y="540"/>
                  </a:lnTo>
                  <a:lnTo>
                    <a:pt x="1096" y="550"/>
                  </a:lnTo>
                  <a:lnTo>
                    <a:pt x="1139" y="559"/>
                  </a:lnTo>
                  <a:lnTo>
                    <a:pt x="1183" y="567"/>
                  </a:lnTo>
                  <a:lnTo>
                    <a:pt x="1228" y="574"/>
                  </a:lnTo>
                  <a:lnTo>
                    <a:pt x="1275" y="580"/>
                  </a:lnTo>
                  <a:lnTo>
                    <a:pt x="1320" y="584"/>
                  </a:lnTo>
                  <a:lnTo>
                    <a:pt x="1365" y="586"/>
                  </a:lnTo>
                  <a:lnTo>
                    <a:pt x="1410" y="587"/>
                  </a:lnTo>
                  <a:lnTo>
                    <a:pt x="1453" y="586"/>
                  </a:lnTo>
                  <a:lnTo>
                    <a:pt x="1493" y="584"/>
                  </a:lnTo>
                  <a:lnTo>
                    <a:pt x="1531" y="579"/>
                  </a:lnTo>
                  <a:lnTo>
                    <a:pt x="1626" y="562"/>
                  </a:lnTo>
                  <a:lnTo>
                    <a:pt x="1722" y="540"/>
                  </a:lnTo>
                  <a:lnTo>
                    <a:pt x="1816" y="514"/>
                  </a:lnTo>
                  <a:lnTo>
                    <a:pt x="1906" y="484"/>
                  </a:lnTo>
                  <a:lnTo>
                    <a:pt x="1995" y="451"/>
                  </a:lnTo>
                  <a:lnTo>
                    <a:pt x="2079" y="416"/>
                  </a:lnTo>
                  <a:lnTo>
                    <a:pt x="2157" y="379"/>
                  </a:lnTo>
                  <a:lnTo>
                    <a:pt x="2231" y="341"/>
                  </a:lnTo>
                  <a:lnTo>
                    <a:pt x="2258" y="329"/>
                  </a:lnTo>
                  <a:lnTo>
                    <a:pt x="2284" y="324"/>
                  </a:lnTo>
                  <a:lnTo>
                    <a:pt x="2308" y="323"/>
                  </a:lnTo>
                  <a:lnTo>
                    <a:pt x="2331" y="328"/>
                  </a:lnTo>
                  <a:lnTo>
                    <a:pt x="2353" y="337"/>
                  </a:lnTo>
                  <a:lnTo>
                    <a:pt x="2371" y="350"/>
                  </a:lnTo>
                  <a:lnTo>
                    <a:pt x="2386" y="367"/>
                  </a:lnTo>
                  <a:lnTo>
                    <a:pt x="2397" y="388"/>
                  </a:lnTo>
                  <a:lnTo>
                    <a:pt x="2404" y="411"/>
                  </a:lnTo>
                  <a:lnTo>
                    <a:pt x="2407" y="436"/>
                  </a:lnTo>
                  <a:lnTo>
                    <a:pt x="2404" y="464"/>
                  </a:lnTo>
                  <a:lnTo>
                    <a:pt x="2395" y="494"/>
                  </a:lnTo>
                  <a:lnTo>
                    <a:pt x="2381" y="524"/>
                  </a:lnTo>
                  <a:lnTo>
                    <a:pt x="2359" y="555"/>
                  </a:lnTo>
                  <a:lnTo>
                    <a:pt x="2330" y="586"/>
                  </a:lnTo>
                  <a:lnTo>
                    <a:pt x="2314" y="600"/>
                  </a:lnTo>
                  <a:lnTo>
                    <a:pt x="2293" y="617"/>
                  </a:lnTo>
                  <a:lnTo>
                    <a:pt x="2269" y="635"/>
                  </a:lnTo>
                  <a:lnTo>
                    <a:pt x="2240" y="656"/>
                  </a:lnTo>
                  <a:lnTo>
                    <a:pt x="2208" y="678"/>
                  </a:lnTo>
                  <a:lnTo>
                    <a:pt x="2172" y="701"/>
                  </a:lnTo>
                  <a:lnTo>
                    <a:pt x="2135" y="726"/>
                  </a:lnTo>
                  <a:lnTo>
                    <a:pt x="2095" y="750"/>
                  </a:lnTo>
                  <a:lnTo>
                    <a:pt x="2052" y="776"/>
                  </a:lnTo>
                  <a:lnTo>
                    <a:pt x="2009" y="802"/>
                  </a:lnTo>
                  <a:lnTo>
                    <a:pt x="1965" y="829"/>
                  </a:lnTo>
                  <a:lnTo>
                    <a:pt x="1919" y="854"/>
                  </a:lnTo>
                  <a:lnTo>
                    <a:pt x="1873" y="879"/>
                  </a:lnTo>
                  <a:lnTo>
                    <a:pt x="1828" y="904"/>
                  </a:lnTo>
                  <a:lnTo>
                    <a:pt x="1782" y="928"/>
                  </a:lnTo>
                  <a:lnTo>
                    <a:pt x="1739" y="950"/>
                  </a:lnTo>
                  <a:lnTo>
                    <a:pt x="1696" y="971"/>
                  </a:lnTo>
                  <a:lnTo>
                    <a:pt x="1655" y="991"/>
                  </a:lnTo>
                  <a:lnTo>
                    <a:pt x="1615" y="1009"/>
                  </a:lnTo>
                  <a:lnTo>
                    <a:pt x="1579" y="1024"/>
                  </a:lnTo>
                  <a:lnTo>
                    <a:pt x="1545" y="1037"/>
                  </a:lnTo>
                  <a:lnTo>
                    <a:pt x="1515" y="1047"/>
                  </a:lnTo>
                  <a:lnTo>
                    <a:pt x="1487" y="1054"/>
                  </a:lnTo>
                  <a:lnTo>
                    <a:pt x="1469" y="1057"/>
                  </a:lnTo>
                  <a:lnTo>
                    <a:pt x="1446" y="1058"/>
                  </a:lnTo>
                  <a:lnTo>
                    <a:pt x="1417" y="1058"/>
                  </a:lnTo>
                  <a:lnTo>
                    <a:pt x="1383" y="1056"/>
                  </a:lnTo>
                  <a:lnTo>
                    <a:pt x="1344" y="1053"/>
                  </a:lnTo>
                  <a:lnTo>
                    <a:pt x="1301" y="1049"/>
                  </a:lnTo>
                  <a:lnTo>
                    <a:pt x="1255" y="1044"/>
                  </a:lnTo>
                  <a:lnTo>
                    <a:pt x="1205" y="1038"/>
                  </a:lnTo>
                  <a:lnTo>
                    <a:pt x="1153" y="1032"/>
                  </a:lnTo>
                  <a:lnTo>
                    <a:pt x="1099" y="1024"/>
                  </a:lnTo>
                  <a:lnTo>
                    <a:pt x="1042" y="1016"/>
                  </a:lnTo>
                  <a:lnTo>
                    <a:pt x="984" y="1008"/>
                  </a:lnTo>
                  <a:lnTo>
                    <a:pt x="925" y="999"/>
                  </a:lnTo>
                  <a:lnTo>
                    <a:pt x="867" y="990"/>
                  </a:lnTo>
                  <a:lnTo>
                    <a:pt x="807" y="979"/>
                  </a:lnTo>
                  <a:lnTo>
                    <a:pt x="749" y="970"/>
                  </a:lnTo>
                  <a:lnTo>
                    <a:pt x="692" y="960"/>
                  </a:lnTo>
                  <a:lnTo>
                    <a:pt x="636" y="950"/>
                  </a:lnTo>
                  <a:lnTo>
                    <a:pt x="582" y="941"/>
                  </a:lnTo>
                  <a:lnTo>
                    <a:pt x="530" y="932"/>
                  </a:lnTo>
                  <a:lnTo>
                    <a:pt x="482" y="923"/>
                  </a:lnTo>
                  <a:lnTo>
                    <a:pt x="437" y="915"/>
                  </a:lnTo>
                  <a:lnTo>
                    <a:pt x="395" y="907"/>
                  </a:lnTo>
                  <a:lnTo>
                    <a:pt x="358" y="900"/>
                  </a:lnTo>
                  <a:lnTo>
                    <a:pt x="326" y="894"/>
                  </a:lnTo>
                  <a:lnTo>
                    <a:pt x="299" y="889"/>
                  </a:lnTo>
                  <a:lnTo>
                    <a:pt x="278" y="885"/>
                  </a:lnTo>
                  <a:lnTo>
                    <a:pt x="262" y="881"/>
                  </a:lnTo>
                  <a:lnTo>
                    <a:pt x="235" y="878"/>
                  </a:lnTo>
                  <a:lnTo>
                    <a:pt x="207" y="881"/>
                  </a:lnTo>
                  <a:lnTo>
                    <a:pt x="180" y="888"/>
                  </a:lnTo>
                  <a:lnTo>
                    <a:pt x="154" y="899"/>
                  </a:lnTo>
                  <a:lnTo>
                    <a:pt x="128" y="913"/>
                  </a:lnTo>
                  <a:lnTo>
                    <a:pt x="102" y="929"/>
                  </a:lnTo>
                  <a:lnTo>
                    <a:pt x="78" y="946"/>
                  </a:lnTo>
                  <a:lnTo>
                    <a:pt x="57" y="964"/>
                  </a:lnTo>
                  <a:lnTo>
                    <a:pt x="44" y="973"/>
                  </a:lnTo>
                  <a:lnTo>
                    <a:pt x="33" y="978"/>
                  </a:lnTo>
                  <a:lnTo>
                    <a:pt x="25" y="979"/>
                  </a:lnTo>
                  <a:lnTo>
                    <a:pt x="18" y="977"/>
                  </a:lnTo>
                  <a:lnTo>
                    <a:pt x="12" y="973"/>
                  </a:lnTo>
                  <a:lnTo>
                    <a:pt x="8" y="968"/>
                  </a:lnTo>
                  <a:lnTo>
                    <a:pt x="5" y="961"/>
                  </a:lnTo>
                  <a:lnTo>
                    <a:pt x="2" y="955"/>
                  </a:lnTo>
                  <a:lnTo>
                    <a:pt x="1" y="949"/>
                  </a:lnTo>
                  <a:lnTo>
                    <a:pt x="1" y="944"/>
                  </a:lnTo>
                  <a:lnTo>
                    <a:pt x="0" y="942"/>
                  </a:lnTo>
                  <a:lnTo>
                    <a:pt x="4" y="889"/>
                  </a:lnTo>
                  <a:lnTo>
                    <a:pt x="8" y="830"/>
                  </a:lnTo>
                  <a:lnTo>
                    <a:pt x="12" y="766"/>
                  </a:lnTo>
                  <a:lnTo>
                    <a:pt x="16" y="698"/>
                  </a:lnTo>
                  <a:lnTo>
                    <a:pt x="21" y="628"/>
                  </a:lnTo>
                  <a:lnTo>
                    <a:pt x="25" y="557"/>
                  </a:lnTo>
                  <a:lnTo>
                    <a:pt x="30" y="485"/>
                  </a:lnTo>
                  <a:lnTo>
                    <a:pt x="34" y="414"/>
                  </a:lnTo>
                  <a:lnTo>
                    <a:pt x="39" y="345"/>
                  </a:lnTo>
                  <a:lnTo>
                    <a:pt x="43" y="279"/>
                  </a:lnTo>
                  <a:lnTo>
                    <a:pt x="47" y="217"/>
                  </a:lnTo>
                  <a:lnTo>
                    <a:pt x="50" y="161"/>
                  </a:lnTo>
                  <a:lnTo>
                    <a:pt x="54" y="110"/>
                  </a:lnTo>
                  <a:lnTo>
                    <a:pt x="56" y="96"/>
                  </a:lnTo>
                  <a:lnTo>
                    <a:pt x="60" y="85"/>
                  </a:lnTo>
                  <a:lnTo>
                    <a:pt x="67" y="77"/>
                  </a:lnTo>
                  <a:lnTo>
                    <a:pt x="76" y="72"/>
                  </a:lnTo>
                  <a:lnTo>
                    <a:pt x="87" y="68"/>
                  </a:lnTo>
                  <a:lnTo>
                    <a:pt x="99" y="65"/>
                  </a:lnTo>
                  <a:lnTo>
                    <a:pt x="114" y="63"/>
                  </a:lnTo>
                  <a:lnTo>
                    <a:pt x="131" y="60"/>
                  </a:lnTo>
                  <a:lnTo>
                    <a:pt x="164" y="55"/>
                  </a:lnTo>
                  <a:lnTo>
                    <a:pt x="201" y="49"/>
                  </a:lnTo>
                  <a:lnTo>
                    <a:pt x="241" y="43"/>
                  </a:lnTo>
                  <a:lnTo>
                    <a:pt x="285" y="36"/>
                  </a:lnTo>
                  <a:lnTo>
                    <a:pt x="329" y="30"/>
                  </a:lnTo>
                  <a:lnTo>
                    <a:pt x="375" y="24"/>
                  </a:lnTo>
                  <a:lnTo>
                    <a:pt x="421" y="18"/>
                  </a:lnTo>
                  <a:lnTo>
                    <a:pt x="466" y="13"/>
                  </a:lnTo>
                  <a:lnTo>
                    <a:pt x="509" y="8"/>
                  </a:lnTo>
                  <a:lnTo>
                    <a:pt x="550" y="4"/>
                  </a:lnTo>
                  <a:lnTo>
                    <a:pt x="587" y="2"/>
                  </a:lnTo>
                  <a:lnTo>
                    <a:pt x="621" y="0"/>
                  </a:lnTo>
                  <a:lnTo>
                    <a:pt x="6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66" name="Freeform 188"/>
            <p:cNvSpPr>
              <a:spLocks noEditPoints="1"/>
            </p:cNvSpPr>
            <p:nvPr/>
          </p:nvSpPr>
          <p:spPr bwMode="auto">
            <a:xfrm>
              <a:off x="977900" y="3617913"/>
              <a:ext cx="201613" cy="260350"/>
            </a:xfrm>
            <a:custGeom>
              <a:avLst/>
              <a:gdLst>
                <a:gd name="T0" fmla="*/ 396 w 764"/>
                <a:gd name="T1" fmla="*/ 588 h 983"/>
                <a:gd name="T2" fmla="*/ 367 w 764"/>
                <a:gd name="T3" fmla="*/ 591 h 983"/>
                <a:gd name="T4" fmla="*/ 340 w 764"/>
                <a:gd name="T5" fmla="*/ 599 h 983"/>
                <a:gd name="T6" fmla="*/ 316 w 764"/>
                <a:gd name="T7" fmla="*/ 612 h 983"/>
                <a:gd name="T8" fmla="*/ 295 w 764"/>
                <a:gd name="T9" fmla="*/ 630 h 983"/>
                <a:gd name="T10" fmla="*/ 278 w 764"/>
                <a:gd name="T11" fmla="*/ 651 h 983"/>
                <a:gd name="T12" fmla="*/ 265 w 764"/>
                <a:gd name="T13" fmla="*/ 674 h 983"/>
                <a:gd name="T14" fmla="*/ 257 w 764"/>
                <a:gd name="T15" fmla="*/ 701 h 983"/>
                <a:gd name="T16" fmla="*/ 254 w 764"/>
                <a:gd name="T17" fmla="*/ 729 h 983"/>
                <a:gd name="T18" fmla="*/ 257 w 764"/>
                <a:gd name="T19" fmla="*/ 757 h 983"/>
                <a:gd name="T20" fmla="*/ 265 w 764"/>
                <a:gd name="T21" fmla="*/ 784 h 983"/>
                <a:gd name="T22" fmla="*/ 278 w 764"/>
                <a:gd name="T23" fmla="*/ 809 h 983"/>
                <a:gd name="T24" fmla="*/ 295 w 764"/>
                <a:gd name="T25" fmla="*/ 830 h 983"/>
                <a:gd name="T26" fmla="*/ 316 w 764"/>
                <a:gd name="T27" fmla="*/ 847 h 983"/>
                <a:gd name="T28" fmla="*/ 340 w 764"/>
                <a:gd name="T29" fmla="*/ 860 h 983"/>
                <a:gd name="T30" fmla="*/ 367 w 764"/>
                <a:gd name="T31" fmla="*/ 868 h 983"/>
                <a:gd name="T32" fmla="*/ 396 w 764"/>
                <a:gd name="T33" fmla="*/ 871 h 983"/>
                <a:gd name="T34" fmla="*/ 424 w 764"/>
                <a:gd name="T35" fmla="*/ 868 h 983"/>
                <a:gd name="T36" fmla="*/ 450 w 764"/>
                <a:gd name="T37" fmla="*/ 860 h 983"/>
                <a:gd name="T38" fmla="*/ 474 w 764"/>
                <a:gd name="T39" fmla="*/ 847 h 983"/>
                <a:gd name="T40" fmla="*/ 496 w 764"/>
                <a:gd name="T41" fmla="*/ 830 h 983"/>
                <a:gd name="T42" fmla="*/ 513 w 764"/>
                <a:gd name="T43" fmla="*/ 809 h 983"/>
                <a:gd name="T44" fmla="*/ 526 w 764"/>
                <a:gd name="T45" fmla="*/ 784 h 983"/>
                <a:gd name="T46" fmla="*/ 534 w 764"/>
                <a:gd name="T47" fmla="*/ 757 h 983"/>
                <a:gd name="T48" fmla="*/ 537 w 764"/>
                <a:gd name="T49" fmla="*/ 729 h 983"/>
                <a:gd name="T50" fmla="*/ 534 w 764"/>
                <a:gd name="T51" fmla="*/ 701 h 983"/>
                <a:gd name="T52" fmla="*/ 526 w 764"/>
                <a:gd name="T53" fmla="*/ 674 h 983"/>
                <a:gd name="T54" fmla="*/ 513 w 764"/>
                <a:gd name="T55" fmla="*/ 651 h 983"/>
                <a:gd name="T56" fmla="*/ 496 w 764"/>
                <a:gd name="T57" fmla="*/ 630 h 983"/>
                <a:gd name="T58" fmla="*/ 474 w 764"/>
                <a:gd name="T59" fmla="*/ 612 h 983"/>
                <a:gd name="T60" fmla="*/ 450 w 764"/>
                <a:gd name="T61" fmla="*/ 599 h 983"/>
                <a:gd name="T62" fmla="*/ 424 w 764"/>
                <a:gd name="T63" fmla="*/ 591 h 983"/>
                <a:gd name="T64" fmla="*/ 396 w 764"/>
                <a:gd name="T65" fmla="*/ 588 h 983"/>
                <a:gd name="T66" fmla="*/ 185 w 764"/>
                <a:gd name="T67" fmla="*/ 0 h 983"/>
                <a:gd name="T68" fmla="*/ 697 w 764"/>
                <a:gd name="T69" fmla="*/ 25 h 983"/>
                <a:gd name="T70" fmla="*/ 716 w 764"/>
                <a:gd name="T71" fmla="*/ 29 h 983"/>
                <a:gd name="T72" fmla="*/ 732 w 764"/>
                <a:gd name="T73" fmla="*/ 37 h 983"/>
                <a:gd name="T74" fmla="*/ 746 w 764"/>
                <a:gd name="T75" fmla="*/ 49 h 983"/>
                <a:gd name="T76" fmla="*/ 756 w 764"/>
                <a:gd name="T77" fmla="*/ 64 h 983"/>
                <a:gd name="T78" fmla="*/ 763 w 764"/>
                <a:gd name="T79" fmla="*/ 81 h 983"/>
                <a:gd name="T80" fmla="*/ 764 w 764"/>
                <a:gd name="T81" fmla="*/ 100 h 983"/>
                <a:gd name="T82" fmla="*/ 701 w 764"/>
                <a:gd name="T83" fmla="*/ 913 h 983"/>
                <a:gd name="T84" fmla="*/ 697 w 764"/>
                <a:gd name="T85" fmla="*/ 932 h 983"/>
                <a:gd name="T86" fmla="*/ 688 w 764"/>
                <a:gd name="T87" fmla="*/ 949 h 983"/>
                <a:gd name="T88" fmla="*/ 676 w 764"/>
                <a:gd name="T89" fmla="*/ 964 h 983"/>
                <a:gd name="T90" fmla="*/ 661 w 764"/>
                <a:gd name="T91" fmla="*/ 974 h 983"/>
                <a:gd name="T92" fmla="*/ 643 w 764"/>
                <a:gd name="T93" fmla="*/ 981 h 983"/>
                <a:gd name="T94" fmla="*/ 624 w 764"/>
                <a:gd name="T95" fmla="*/ 983 h 983"/>
                <a:gd name="T96" fmla="*/ 56 w 764"/>
                <a:gd name="T97" fmla="*/ 983 h 983"/>
                <a:gd name="T98" fmla="*/ 38 w 764"/>
                <a:gd name="T99" fmla="*/ 980 h 983"/>
                <a:gd name="T100" fmla="*/ 22 w 764"/>
                <a:gd name="T101" fmla="*/ 972 h 983"/>
                <a:gd name="T102" fmla="*/ 11 w 764"/>
                <a:gd name="T103" fmla="*/ 961 h 983"/>
                <a:gd name="T104" fmla="*/ 3 w 764"/>
                <a:gd name="T105" fmla="*/ 945 h 983"/>
                <a:gd name="T106" fmla="*/ 0 w 764"/>
                <a:gd name="T107" fmla="*/ 928 h 983"/>
                <a:gd name="T108" fmla="*/ 2 w 764"/>
                <a:gd name="T109" fmla="*/ 910 h 983"/>
                <a:gd name="T110" fmla="*/ 96 w 764"/>
                <a:gd name="T111" fmla="*/ 66 h 983"/>
                <a:gd name="T112" fmla="*/ 103 w 764"/>
                <a:gd name="T113" fmla="*/ 48 h 983"/>
                <a:gd name="T114" fmla="*/ 114 w 764"/>
                <a:gd name="T115" fmla="*/ 32 h 983"/>
                <a:gd name="T116" fmla="*/ 129 w 764"/>
                <a:gd name="T117" fmla="*/ 18 h 983"/>
                <a:gd name="T118" fmla="*/ 146 w 764"/>
                <a:gd name="T119" fmla="*/ 8 h 983"/>
                <a:gd name="T120" fmla="*/ 165 w 764"/>
                <a:gd name="T121" fmla="*/ 2 h 983"/>
                <a:gd name="T122" fmla="*/ 185 w 764"/>
                <a:gd name="T123"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983">
                  <a:moveTo>
                    <a:pt x="396" y="588"/>
                  </a:moveTo>
                  <a:lnTo>
                    <a:pt x="367" y="591"/>
                  </a:lnTo>
                  <a:lnTo>
                    <a:pt x="340" y="599"/>
                  </a:lnTo>
                  <a:lnTo>
                    <a:pt x="316" y="612"/>
                  </a:lnTo>
                  <a:lnTo>
                    <a:pt x="295" y="630"/>
                  </a:lnTo>
                  <a:lnTo>
                    <a:pt x="278" y="651"/>
                  </a:lnTo>
                  <a:lnTo>
                    <a:pt x="265" y="674"/>
                  </a:lnTo>
                  <a:lnTo>
                    <a:pt x="257" y="701"/>
                  </a:lnTo>
                  <a:lnTo>
                    <a:pt x="254" y="729"/>
                  </a:lnTo>
                  <a:lnTo>
                    <a:pt x="257" y="757"/>
                  </a:lnTo>
                  <a:lnTo>
                    <a:pt x="265" y="784"/>
                  </a:lnTo>
                  <a:lnTo>
                    <a:pt x="278" y="809"/>
                  </a:lnTo>
                  <a:lnTo>
                    <a:pt x="295" y="830"/>
                  </a:lnTo>
                  <a:lnTo>
                    <a:pt x="316" y="847"/>
                  </a:lnTo>
                  <a:lnTo>
                    <a:pt x="340" y="860"/>
                  </a:lnTo>
                  <a:lnTo>
                    <a:pt x="367" y="868"/>
                  </a:lnTo>
                  <a:lnTo>
                    <a:pt x="396" y="871"/>
                  </a:lnTo>
                  <a:lnTo>
                    <a:pt x="424" y="868"/>
                  </a:lnTo>
                  <a:lnTo>
                    <a:pt x="450" y="860"/>
                  </a:lnTo>
                  <a:lnTo>
                    <a:pt x="474" y="847"/>
                  </a:lnTo>
                  <a:lnTo>
                    <a:pt x="496" y="830"/>
                  </a:lnTo>
                  <a:lnTo>
                    <a:pt x="513" y="809"/>
                  </a:lnTo>
                  <a:lnTo>
                    <a:pt x="526" y="784"/>
                  </a:lnTo>
                  <a:lnTo>
                    <a:pt x="534" y="757"/>
                  </a:lnTo>
                  <a:lnTo>
                    <a:pt x="537" y="729"/>
                  </a:lnTo>
                  <a:lnTo>
                    <a:pt x="534" y="701"/>
                  </a:lnTo>
                  <a:lnTo>
                    <a:pt x="526" y="674"/>
                  </a:lnTo>
                  <a:lnTo>
                    <a:pt x="513" y="651"/>
                  </a:lnTo>
                  <a:lnTo>
                    <a:pt x="496" y="630"/>
                  </a:lnTo>
                  <a:lnTo>
                    <a:pt x="474" y="612"/>
                  </a:lnTo>
                  <a:lnTo>
                    <a:pt x="450" y="599"/>
                  </a:lnTo>
                  <a:lnTo>
                    <a:pt x="424" y="591"/>
                  </a:lnTo>
                  <a:lnTo>
                    <a:pt x="396" y="588"/>
                  </a:lnTo>
                  <a:close/>
                  <a:moveTo>
                    <a:pt x="185" y="0"/>
                  </a:moveTo>
                  <a:lnTo>
                    <a:pt x="697" y="25"/>
                  </a:lnTo>
                  <a:lnTo>
                    <a:pt x="716" y="29"/>
                  </a:lnTo>
                  <a:lnTo>
                    <a:pt x="732" y="37"/>
                  </a:lnTo>
                  <a:lnTo>
                    <a:pt x="746" y="49"/>
                  </a:lnTo>
                  <a:lnTo>
                    <a:pt x="756" y="64"/>
                  </a:lnTo>
                  <a:lnTo>
                    <a:pt x="763" y="81"/>
                  </a:lnTo>
                  <a:lnTo>
                    <a:pt x="764" y="100"/>
                  </a:lnTo>
                  <a:lnTo>
                    <a:pt x="701" y="913"/>
                  </a:lnTo>
                  <a:lnTo>
                    <a:pt x="697" y="932"/>
                  </a:lnTo>
                  <a:lnTo>
                    <a:pt x="688" y="949"/>
                  </a:lnTo>
                  <a:lnTo>
                    <a:pt x="676" y="964"/>
                  </a:lnTo>
                  <a:lnTo>
                    <a:pt x="661" y="974"/>
                  </a:lnTo>
                  <a:lnTo>
                    <a:pt x="643" y="981"/>
                  </a:lnTo>
                  <a:lnTo>
                    <a:pt x="624" y="983"/>
                  </a:lnTo>
                  <a:lnTo>
                    <a:pt x="56" y="983"/>
                  </a:lnTo>
                  <a:lnTo>
                    <a:pt x="38" y="980"/>
                  </a:lnTo>
                  <a:lnTo>
                    <a:pt x="22" y="972"/>
                  </a:lnTo>
                  <a:lnTo>
                    <a:pt x="11" y="961"/>
                  </a:lnTo>
                  <a:lnTo>
                    <a:pt x="3" y="945"/>
                  </a:lnTo>
                  <a:lnTo>
                    <a:pt x="0" y="928"/>
                  </a:lnTo>
                  <a:lnTo>
                    <a:pt x="2" y="910"/>
                  </a:lnTo>
                  <a:lnTo>
                    <a:pt x="96" y="66"/>
                  </a:lnTo>
                  <a:lnTo>
                    <a:pt x="103" y="48"/>
                  </a:lnTo>
                  <a:lnTo>
                    <a:pt x="114" y="32"/>
                  </a:lnTo>
                  <a:lnTo>
                    <a:pt x="129" y="18"/>
                  </a:lnTo>
                  <a:lnTo>
                    <a:pt x="146" y="8"/>
                  </a:lnTo>
                  <a:lnTo>
                    <a:pt x="165" y="2"/>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sp>
        <p:nvSpPr>
          <p:cNvPr id="67" name="Freeform 193"/>
          <p:cNvSpPr>
            <a:spLocks noEditPoints="1"/>
          </p:cNvSpPr>
          <p:nvPr/>
        </p:nvSpPr>
        <p:spPr bwMode="auto">
          <a:xfrm>
            <a:off x="9879575" y="2143611"/>
            <a:ext cx="976099" cy="1140774"/>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079" y="1917578"/>
            <a:ext cx="1019380" cy="10193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057" y="735765"/>
            <a:ext cx="984046" cy="9840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486" y="721044"/>
            <a:ext cx="973920" cy="973920"/>
          </a:xfrm>
          <a:prstGeom prst="rect">
            <a:avLst/>
          </a:prstGeom>
        </p:spPr>
      </p:pic>
      <p:sp>
        <p:nvSpPr>
          <p:cNvPr id="9" name="TextBox 8"/>
          <p:cNvSpPr txBox="1"/>
          <p:nvPr/>
        </p:nvSpPr>
        <p:spPr>
          <a:xfrm>
            <a:off x="69897" y="2549774"/>
            <a:ext cx="3825206" cy="1015663"/>
          </a:xfrm>
          <a:prstGeom prst="rect">
            <a:avLst/>
          </a:prstGeom>
          <a:noFill/>
        </p:spPr>
        <p:txBody>
          <a:bodyPr wrap="square" rtlCol="0">
            <a:spAutoFit/>
          </a:bodyPr>
          <a:lstStyle/>
          <a:p>
            <a:r>
              <a:rPr lang="ka-GE" sz="2000" b="1" dirty="0" smtClean="0">
                <a:solidFill>
                  <a:srgbClr val="1A8E88"/>
                </a:solidFill>
              </a:rPr>
              <a:t>ჯანდაცვის </a:t>
            </a:r>
          </a:p>
          <a:p>
            <a:r>
              <a:rPr lang="ka-GE" sz="2000" b="1" dirty="0" smtClean="0">
                <a:solidFill>
                  <a:srgbClr val="1A8E88"/>
                </a:solidFill>
              </a:rPr>
              <a:t>პრიორიტეტად </a:t>
            </a:r>
          </a:p>
          <a:p>
            <a:r>
              <a:rPr lang="ka-GE" sz="2000" b="1" dirty="0" smtClean="0">
                <a:solidFill>
                  <a:srgbClr val="1A8E88"/>
                </a:solidFill>
              </a:rPr>
              <a:t>აღიარების შედეგები</a:t>
            </a:r>
            <a:endParaRPr lang="en-US" sz="2000" b="1" dirty="0">
              <a:solidFill>
                <a:srgbClr val="1A8E88"/>
              </a:solidFill>
            </a:endParaRPr>
          </a:p>
        </p:txBody>
      </p:sp>
    </p:spTree>
    <p:extLst>
      <p:ext uri="{BB962C8B-B14F-4D97-AF65-F5344CB8AC3E}">
        <p14:creationId xmlns:p14="http://schemas.microsoft.com/office/powerpoint/2010/main" val="337673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425179785"/>
              </p:ext>
            </p:extLst>
          </p:nvPr>
        </p:nvGraphicFramePr>
        <p:xfrm>
          <a:off x="1008018" y="1034807"/>
          <a:ext cx="10175966" cy="56898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8" y="139337"/>
            <a:ext cx="12192000" cy="75764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სახელმწიფოს მასშტაბური  დანახარჯების </a:t>
            </a:r>
            <a:endParaRPr lang="en-US" sz="2800" b="1" dirty="0" smtClean="0">
              <a:solidFill>
                <a:srgbClr val="0B6F65"/>
              </a:solidFill>
            </a:endParaRPr>
          </a:p>
          <a:p>
            <a:r>
              <a:rPr lang="ka-GE" sz="2800" b="1" dirty="0" smtClean="0">
                <a:solidFill>
                  <a:srgbClr val="0B6F65"/>
                </a:solidFill>
              </a:rPr>
              <a:t>მიუხედავად, ჯიბიდან გადახდები მაღალია</a:t>
            </a:r>
            <a:endParaRPr lang="en-US" sz="2800" b="1" dirty="0">
              <a:solidFill>
                <a:srgbClr val="0B6F65"/>
              </a:solidFill>
            </a:endParaRPr>
          </a:p>
        </p:txBody>
      </p:sp>
    </p:spTree>
    <p:extLst>
      <p:ext uri="{BB962C8B-B14F-4D97-AF65-F5344CB8AC3E}">
        <p14:creationId xmlns:p14="http://schemas.microsoft.com/office/powerpoint/2010/main" val="708080154"/>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 y="133350"/>
            <a:ext cx="12190475" cy="5246370"/>
          </a:xfrm>
        </p:spPr>
        <p:txBody>
          <a:bodyPr>
            <a:noAutofit/>
          </a:bodyPr>
          <a:lstStyle/>
          <a:p>
            <a:pPr marL="0" indent="0" algn="ctr">
              <a:buNone/>
            </a:pPr>
            <a:r>
              <a:rPr lang="ka-GE" sz="3600" b="1" dirty="0" smtClean="0">
                <a:solidFill>
                  <a:srgbClr val="0B6F65"/>
                </a:solidFill>
                <a:latin typeface="+mj-lt"/>
              </a:rPr>
              <a:t>კანონი საყოველთაო ჯანდაცვის შესახებ</a:t>
            </a:r>
          </a:p>
          <a:p>
            <a:pPr marL="0" indent="0" algn="ctr">
              <a:buNone/>
            </a:pPr>
            <a:endParaRPr lang="ka-GE" sz="3600" b="1" dirty="0">
              <a:solidFill>
                <a:srgbClr val="0B6F65"/>
              </a:solidFill>
              <a:latin typeface="+mj-lt"/>
            </a:endParaRPr>
          </a:p>
          <a:p>
            <a:pPr marL="0" indent="0" algn="ctr">
              <a:buNone/>
            </a:pPr>
            <a:endParaRPr lang="ka-GE" sz="3600" dirty="0" smtClean="0">
              <a:solidFill>
                <a:schemeClr val="accent1">
                  <a:lumMod val="75000"/>
                </a:schemeClr>
              </a:solidFill>
              <a:latin typeface="+mj-lt"/>
            </a:endParaRPr>
          </a:p>
          <a:p>
            <a:pPr marL="0" indent="0" algn="ctr">
              <a:buNone/>
            </a:pPr>
            <a:endParaRPr lang="ka-GE" sz="3600" dirty="0">
              <a:solidFill>
                <a:schemeClr val="accent1">
                  <a:lumMod val="75000"/>
                </a:schemeClr>
              </a:solidFill>
              <a:latin typeface="+mj-lt"/>
            </a:endParaRPr>
          </a:p>
          <a:p>
            <a:pPr marL="0" indent="0" algn="ctr">
              <a:buNone/>
            </a:pPr>
            <a:endParaRPr lang="ka-GE" sz="3600" b="1" dirty="0" smtClean="0">
              <a:solidFill>
                <a:schemeClr val="tx2">
                  <a:lumMod val="50000"/>
                </a:schemeClr>
              </a:solidFill>
              <a:latin typeface="+mj-lt"/>
            </a:endParaRPr>
          </a:p>
          <a:p>
            <a:pPr marL="0" indent="0" algn="ctr">
              <a:buNone/>
            </a:pPr>
            <a:r>
              <a:rPr lang="ka-GE" sz="3600" b="1" dirty="0" smtClean="0">
                <a:solidFill>
                  <a:schemeClr val="tx2">
                    <a:lumMod val="50000"/>
                  </a:schemeClr>
                </a:solidFill>
                <a:latin typeface="+mj-lt"/>
              </a:rPr>
              <a:t>მოსახლეობის მყარი </a:t>
            </a:r>
            <a:r>
              <a:rPr lang="ka-GE" sz="3600" b="1" dirty="0">
                <a:solidFill>
                  <a:schemeClr val="tx2">
                    <a:lumMod val="50000"/>
                  </a:schemeClr>
                </a:solidFill>
                <a:latin typeface="+mj-lt"/>
              </a:rPr>
              <a:t>გარანტია, </a:t>
            </a:r>
            <a:r>
              <a:rPr lang="ka-GE" sz="3600" b="1" dirty="0" smtClean="0">
                <a:solidFill>
                  <a:schemeClr val="tx2">
                    <a:lumMod val="50000"/>
                  </a:schemeClr>
                </a:solidFill>
                <a:latin typeface="+mj-lt"/>
              </a:rPr>
              <a:t>ჯანდაცვის ხარისხიან სერვისებზე ხანგრძლივ პერსპექტივაში </a:t>
            </a:r>
          </a:p>
          <a:p>
            <a:pPr marL="0" indent="0" algn="ctr">
              <a:buNone/>
            </a:pPr>
            <a:r>
              <a:rPr lang="ka-GE" sz="3600" b="1" dirty="0" smtClean="0">
                <a:solidFill>
                  <a:schemeClr val="tx2">
                    <a:lumMod val="50000"/>
                  </a:schemeClr>
                </a:solidFill>
                <a:latin typeface="+mj-lt"/>
              </a:rPr>
              <a:t>უნივერსალური წვდომისთვის</a:t>
            </a:r>
          </a:p>
          <a:p>
            <a:pPr marL="0" indent="0" algn="ctr">
              <a:buNone/>
            </a:pPr>
            <a:endParaRPr lang="ka-GE" dirty="0" smtClean="0">
              <a:solidFill>
                <a:schemeClr val="tx2">
                  <a:lumMod val="50000"/>
                </a:schemeClr>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48" y="1133473"/>
            <a:ext cx="2362201" cy="2362201"/>
          </a:xfrm>
          <a:prstGeom prst="rect">
            <a:avLst/>
          </a:prstGeom>
        </p:spPr>
      </p:pic>
    </p:spTree>
    <p:extLst>
      <p:ext uri="{BB962C8B-B14F-4D97-AF65-F5344CB8AC3E}">
        <p14:creationId xmlns:p14="http://schemas.microsoft.com/office/powerpoint/2010/main" val="115271278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a:off x="2799627" y="4723373"/>
            <a:ext cx="2337168" cy="692564"/>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34844" y="4705756"/>
            <a:ext cx="2227648" cy="882037"/>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262492" y="4705756"/>
            <a:ext cx="1844146" cy="882037"/>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09950" y="4705756"/>
            <a:ext cx="1295435" cy="882037"/>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65518" y="4152373"/>
            <a:ext cx="10738623" cy="580064"/>
          </a:xfrm>
          <a:prstGeom prst="rect">
            <a:avLst/>
          </a:prstGeom>
          <a:solidFill>
            <a:srgbClr val="8FCE78"/>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ka-GE" dirty="0" smtClean="0">
                <a:latin typeface="+mj-lt"/>
              </a:rPr>
              <a:t>საზოგადოებრივი და სოციალური ჯანდაცვით რისკების მართვა სახელმწიფოს მიერ</a:t>
            </a:r>
            <a:endParaRPr lang="en-US" dirty="0">
              <a:latin typeface="+mj-lt"/>
            </a:endParaRPr>
          </a:p>
        </p:txBody>
      </p:sp>
      <p:sp>
        <p:nvSpPr>
          <p:cNvPr id="6" name="Rectangle 5"/>
          <p:cNvSpPr/>
          <p:nvPr/>
        </p:nvSpPr>
        <p:spPr>
          <a:xfrm>
            <a:off x="765526" y="1425902"/>
            <a:ext cx="4371277" cy="2735534"/>
          </a:xfrm>
          <a:prstGeom prst="rect">
            <a:avLst/>
          </a:prstGeom>
          <a:solidFill>
            <a:schemeClr val="tx2">
              <a:lumMod val="60000"/>
              <a:lumOff val="40000"/>
              <a:alpha val="725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dirty="0" smtClean="0">
                <a:latin typeface="+mj-lt"/>
              </a:rPr>
              <a:t>სახელმწიფო საყოველთაო ჯანდაცვის პროგრამა</a:t>
            </a:r>
            <a:endParaRPr lang="en-US" dirty="0">
              <a:latin typeface="+mj-lt"/>
            </a:endParaRPr>
          </a:p>
        </p:txBody>
      </p:sp>
      <p:sp>
        <p:nvSpPr>
          <p:cNvPr id="7" name="Rectangle 6"/>
          <p:cNvSpPr/>
          <p:nvPr/>
        </p:nvSpPr>
        <p:spPr>
          <a:xfrm>
            <a:off x="5136795" y="2789835"/>
            <a:ext cx="3969834" cy="1371600"/>
          </a:xfrm>
          <a:prstGeom prst="rect">
            <a:avLst/>
          </a:prstGeom>
          <a:solidFill>
            <a:schemeClr val="tx2">
              <a:lumMod val="60000"/>
              <a:lumOff val="40000"/>
              <a:alpha val="725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dirty="0" smtClean="0">
                <a:latin typeface="+mj-lt"/>
              </a:rPr>
              <a:t>სახელმწიფო საყოველთაო ჯანდაცვის პროგრამა</a:t>
            </a:r>
            <a:endParaRPr lang="en-US" dirty="0">
              <a:latin typeface="+mj-lt"/>
            </a:endParaRPr>
          </a:p>
        </p:txBody>
      </p:sp>
      <p:sp>
        <p:nvSpPr>
          <p:cNvPr id="8" name="Rectangle 7"/>
          <p:cNvSpPr/>
          <p:nvPr/>
        </p:nvSpPr>
        <p:spPr>
          <a:xfrm>
            <a:off x="5136795" y="1425918"/>
            <a:ext cx="3969834" cy="1382751"/>
          </a:xfrm>
          <a:prstGeom prst="rect">
            <a:avLst/>
          </a:prstGeom>
          <a:solidFill>
            <a:schemeClr val="accent4">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ka-GE" dirty="0" smtClean="0">
                <a:latin typeface="+mj-lt"/>
              </a:rPr>
              <a:t>დამატებითი სადაზღვევო პაკეტი-მოქალაქის ვალდებულება</a:t>
            </a:r>
            <a:endParaRPr lang="en-US" dirty="0">
              <a:latin typeface="+mj-lt"/>
            </a:endParaRPr>
          </a:p>
        </p:txBody>
      </p:sp>
      <p:sp>
        <p:nvSpPr>
          <p:cNvPr id="9" name="Rectangle 8"/>
          <p:cNvSpPr/>
          <p:nvPr/>
        </p:nvSpPr>
        <p:spPr>
          <a:xfrm>
            <a:off x="9106629" y="1425902"/>
            <a:ext cx="2397512" cy="2735534"/>
          </a:xfrm>
          <a:prstGeom prst="rect">
            <a:avLst/>
          </a:prstGeom>
          <a:solidFill>
            <a:schemeClr val="accent4">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ka-GE" dirty="0" smtClean="0">
                <a:latin typeface="+mj-lt"/>
              </a:rPr>
              <a:t>სრული სადაზღვევო პაკეტი-მოქალაქის ვალდებულება</a:t>
            </a:r>
            <a:endParaRPr lang="en-US" dirty="0">
              <a:latin typeface="+mj-lt"/>
            </a:endParaRPr>
          </a:p>
        </p:txBody>
      </p:sp>
      <p:cxnSp>
        <p:nvCxnSpPr>
          <p:cNvPr id="12" name="Straight Connector 11"/>
          <p:cNvCxnSpPr/>
          <p:nvPr/>
        </p:nvCxnSpPr>
        <p:spPr>
          <a:xfrm>
            <a:off x="765518" y="4730133"/>
            <a:ext cx="2034108" cy="685804"/>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98011" y="5449294"/>
            <a:ext cx="3906305" cy="1323439"/>
          </a:xfrm>
          <a:prstGeom prst="rect">
            <a:avLst/>
          </a:prstGeom>
          <a:noFill/>
        </p:spPr>
        <p:txBody>
          <a:bodyPr wrap="square" rtlCol="0">
            <a:spAutoFit/>
          </a:bodyPr>
          <a:lstStyle/>
          <a:p>
            <a:pPr algn="ctr"/>
            <a:r>
              <a:rPr lang="ka-GE" sz="1600" dirty="0" smtClean="0">
                <a:solidFill>
                  <a:srgbClr val="0B6F65"/>
                </a:solidFill>
                <a:latin typeface="+mj-lt"/>
              </a:rPr>
              <a:t>სოციალურად </a:t>
            </a:r>
            <a:r>
              <a:rPr lang="ka-GE" sz="1600" dirty="0" smtClean="0">
                <a:solidFill>
                  <a:srgbClr val="0B6F65"/>
                </a:solidFill>
                <a:latin typeface="+mj-lt"/>
              </a:rPr>
              <a:t>დაუცველები</a:t>
            </a:r>
            <a:endParaRPr lang="ka-GE" sz="1600" dirty="0" smtClean="0">
              <a:solidFill>
                <a:srgbClr val="0B6F65"/>
              </a:solidFill>
              <a:latin typeface="+mj-lt"/>
            </a:endParaRPr>
          </a:p>
          <a:p>
            <a:pPr algn="ctr"/>
            <a:r>
              <a:rPr lang="ka-GE" sz="1600" dirty="0" smtClean="0">
                <a:solidFill>
                  <a:srgbClr val="0B6F65"/>
                </a:solidFill>
                <a:latin typeface="+mj-lt"/>
              </a:rPr>
              <a:t>პენსიონერები</a:t>
            </a:r>
            <a:endParaRPr lang="ka-GE" sz="1600" dirty="0" smtClean="0">
              <a:solidFill>
                <a:srgbClr val="0B6F65"/>
              </a:solidFill>
              <a:latin typeface="+mj-lt"/>
            </a:endParaRPr>
          </a:p>
          <a:p>
            <a:pPr algn="ctr"/>
            <a:r>
              <a:rPr lang="ka-GE" sz="1600" dirty="0" smtClean="0">
                <a:solidFill>
                  <a:srgbClr val="0B6F65"/>
                </a:solidFill>
                <a:latin typeface="+mj-lt"/>
              </a:rPr>
              <a:t>შშმ </a:t>
            </a:r>
            <a:r>
              <a:rPr lang="ka-GE" sz="1600" dirty="0" smtClean="0">
                <a:solidFill>
                  <a:srgbClr val="0B6F65"/>
                </a:solidFill>
                <a:latin typeface="+mj-lt"/>
              </a:rPr>
              <a:t>პირები</a:t>
            </a:r>
            <a:endParaRPr lang="ka-GE" sz="1600" dirty="0" smtClean="0">
              <a:solidFill>
                <a:srgbClr val="0B6F65"/>
              </a:solidFill>
              <a:latin typeface="+mj-lt"/>
            </a:endParaRPr>
          </a:p>
          <a:p>
            <a:pPr algn="ctr"/>
            <a:r>
              <a:rPr lang="ka-GE" sz="1600" dirty="0" smtClean="0">
                <a:solidFill>
                  <a:srgbClr val="0B6F65"/>
                </a:solidFill>
                <a:latin typeface="+mj-lt"/>
              </a:rPr>
              <a:t>ბავშვები</a:t>
            </a:r>
            <a:endParaRPr lang="ka-GE" sz="1600" dirty="0" smtClean="0">
              <a:solidFill>
                <a:srgbClr val="0B6F65"/>
              </a:solidFill>
              <a:latin typeface="+mj-lt"/>
            </a:endParaRPr>
          </a:p>
          <a:p>
            <a:pPr algn="ctr"/>
            <a:r>
              <a:rPr lang="ka-GE" sz="1600" dirty="0" smtClean="0">
                <a:solidFill>
                  <a:srgbClr val="0B6F65"/>
                </a:solidFill>
                <a:latin typeface="+mj-lt"/>
              </a:rPr>
              <a:t>მასწავლებლები</a:t>
            </a:r>
            <a:endParaRPr lang="en-US" sz="1600" dirty="0">
              <a:solidFill>
                <a:srgbClr val="0B6F65"/>
              </a:solidFill>
              <a:latin typeface="+mj-lt"/>
            </a:endParaRPr>
          </a:p>
        </p:txBody>
      </p:sp>
      <p:sp>
        <p:nvSpPr>
          <p:cNvPr id="23" name="TextBox 22"/>
          <p:cNvSpPr txBox="1"/>
          <p:nvPr/>
        </p:nvSpPr>
        <p:spPr>
          <a:xfrm>
            <a:off x="5959643" y="5731490"/>
            <a:ext cx="2771775" cy="646331"/>
          </a:xfrm>
          <a:prstGeom prst="rect">
            <a:avLst/>
          </a:prstGeom>
          <a:noFill/>
        </p:spPr>
        <p:txBody>
          <a:bodyPr wrap="square" rtlCol="0">
            <a:spAutoFit/>
          </a:bodyPr>
          <a:lstStyle/>
          <a:p>
            <a:pPr algn="ctr"/>
            <a:r>
              <a:rPr lang="ka-GE" dirty="0" smtClean="0">
                <a:solidFill>
                  <a:srgbClr val="0B6F65"/>
                </a:solidFill>
                <a:latin typeface="+mj-lt"/>
              </a:rPr>
              <a:t>მოსახლეობა</a:t>
            </a:r>
            <a:r>
              <a:rPr lang="ka-GE" dirty="0">
                <a:solidFill>
                  <a:srgbClr val="0B6F65"/>
                </a:solidFill>
                <a:latin typeface="+mj-lt"/>
              </a:rPr>
              <a:t> </a:t>
            </a:r>
            <a:r>
              <a:rPr lang="ka-GE" dirty="0" smtClean="0">
                <a:solidFill>
                  <a:srgbClr val="0B6F65"/>
                </a:solidFill>
                <a:latin typeface="+mj-lt"/>
              </a:rPr>
              <a:t>საშუალო </a:t>
            </a:r>
          </a:p>
          <a:p>
            <a:pPr algn="ctr"/>
            <a:r>
              <a:rPr lang="ka-GE" dirty="0" smtClean="0">
                <a:solidFill>
                  <a:srgbClr val="0B6F65"/>
                </a:solidFill>
                <a:latin typeface="+mj-lt"/>
              </a:rPr>
              <a:t>წლიური შემოსავლით</a:t>
            </a:r>
            <a:endParaRPr lang="en-US" dirty="0">
              <a:solidFill>
                <a:srgbClr val="0B6F65"/>
              </a:solidFill>
              <a:latin typeface="+mj-lt"/>
            </a:endParaRPr>
          </a:p>
        </p:txBody>
      </p:sp>
      <p:cxnSp>
        <p:nvCxnSpPr>
          <p:cNvPr id="33" name="Straight Connector 32"/>
          <p:cNvCxnSpPr/>
          <p:nvPr/>
        </p:nvCxnSpPr>
        <p:spPr>
          <a:xfrm flipH="1">
            <a:off x="10305385" y="4727345"/>
            <a:ext cx="1198756" cy="860448"/>
          </a:xfrm>
          <a:prstGeom prst="line">
            <a:avLst/>
          </a:prstGeom>
          <a:ln>
            <a:solidFill>
              <a:srgbClr val="A9C57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009950" y="5731489"/>
            <a:ext cx="3021981" cy="646331"/>
          </a:xfrm>
          <a:prstGeom prst="rect">
            <a:avLst/>
          </a:prstGeom>
          <a:noFill/>
        </p:spPr>
        <p:txBody>
          <a:bodyPr wrap="square" rtlCol="0">
            <a:spAutoFit/>
          </a:bodyPr>
          <a:lstStyle/>
          <a:p>
            <a:pPr algn="ctr"/>
            <a:r>
              <a:rPr lang="ka-GE" dirty="0" smtClean="0">
                <a:solidFill>
                  <a:srgbClr val="0B6F65"/>
                </a:solidFill>
                <a:latin typeface="+mj-lt"/>
              </a:rPr>
              <a:t>მოსახლეობა მაღალი </a:t>
            </a:r>
          </a:p>
          <a:p>
            <a:pPr algn="ctr"/>
            <a:r>
              <a:rPr lang="ka-GE" dirty="0" smtClean="0">
                <a:solidFill>
                  <a:srgbClr val="0B6F65"/>
                </a:solidFill>
                <a:latin typeface="+mj-lt"/>
              </a:rPr>
              <a:t>წლიური შემოსავლით</a:t>
            </a:r>
            <a:endParaRPr lang="en-US" dirty="0">
              <a:solidFill>
                <a:srgbClr val="0B6F65"/>
              </a:solidFill>
              <a:latin typeface="+mj-lt"/>
            </a:endParaRPr>
          </a:p>
        </p:txBody>
      </p:sp>
      <p:sp>
        <p:nvSpPr>
          <p:cNvPr id="19" name="Title 1"/>
          <p:cNvSpPr txBox="1">
            <a:spLocks/>
          </p:cNvSpPr>
          <p:nvPr/>
        </p:nvSpPr>
        <p:spPr>
          <a:xfrm>
            <a:off x="8" y="139337"/>
            <a:ext cx="12192000" cy="75764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მოცვა ჯანდაცვის სერვისებით საყოველთაო </a:t>
            </a:r>
          </a:p>
          <a:p>
            <a:r>
              <a:rPr lang="ka-GE" sz="2800" b="1" dirty="0" smtClean="0">
                <a:solidFill>
                  <a:srgbClr val="0B6F65"/>
                </a:solidFill>
              </a:rPr>
              <a:t>ხელმისაწვდომობისთვის - სამომავლო ხედვა</a:t>
            </a:r>
          </a:p>
        </p:txBody>
      </p:sp>
    </p:spTree>
    <p:extLst>
      <p:ext uri="{BB962C8B-B14F-4D97-AF65-F5344CB8AC3E}">
        <p14:creationId xmlns:p14="http://schemas.microsoft.com/office/powerpoint/2010/main" val="411318393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7" y="1139253"/>
            <a:ext cx="10972801" cy="4986914"/>
          </a:xfrm>
        </p:spPr>
        <p:txBody>
          <a:bodyPr>
            <a:normAutofit/>
          </a:bodyPr>
          <a:lstStyle/>
          <a:p>
            <a:pPr marL="0" indent="0">
              <a:buNone/>
            </a:pPr>
            <a:endParaRPr lang="ka-GE" sz="2800" dirty="0" smtClean="0"/>
          </a:p>
          <a:p>
            <a:pPr marL="0" indent="0">
              <a:buNone/>
            </a:pPr>
            <a:endParaRPr lang="ka-GE" sz="2800" dirty="0" smtClean="0"/>
          </a:p>
          <a:p>
            <a:pPr marL="0" indent="0">
              <a:buNone/>
            </a:pPr>
            <a:endParaRPr lang="ka-GE" sz="2800" dirty="0" smtClean="0"/>
          </a:p>
        </p:txBody>
      </p:sp>
      <p:graphicFrame>
        <p:nvGraphicFramePr>
          <p:cNvPr id="2" name="Diagram 1"/>
          <p:cNvGraphicFramePr/>
          <p:nvPr>
            <p:extLst>
              <p:ext uri="{D42A27DB-BD31-4B8C-83A1-F6EECF244321}">
                <p14:modId xmlns:p14="http://schemas.microsoft.com/office/powerpoint/2010/main" val="28557165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302009"/>
      </p:ext>
    </p:extLst>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V="1">
            <a:off x="2651123" y="3124200"/>
            <a:ext cx="2438400" cy="2105027"/>
            <a:chOff x="608012" y="1781173"/>
            <a:chExt cx="2438400" cy="2105027"/>
          </a:xfrm>
        </p:grpSpPr>
        <p:sp>
          <p:nvSpPr>
            <p:cNvPr id="5" name="Arc 4"/>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Freeform 5"/>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7" name="Freeform 6"/>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8" name="Group 7"/>
          <p:cNvGrpSpPr/>
          <p:nvPr/>
        </p:nvGrpSpPr>
        <p:grpSpPr>
          <a:xfrm>
            <a:off x="455612" y="2401888"/>
            <a:ext cx="2438400" cy="2105027"/>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noFill/>
            <a:ln w="76200" cap="rnd" cmpd="sng" algn="ctr">
              <a:solidFill>
                <a:schemeClr val="accent6">
                  <a:lumMod val="75000"/>
                </a:scheme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 name="Freeform 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chemeClr val="accent6">
                  <a:lumMod val="75000"/>
                </a:scheme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 name="Freeform 1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chemeClr val="accent6">
                  <a:lumMod val="75000"/>
                </a:scheme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12" name="Group 11"/>
          <p:cNvGrpSpPr/>
          <p:nvPr/>
        </p:nvGrpSpPr>
        <p:grpSpPr>
          <a:xfrm>
            <a:off x="4875212" y="2401888"/>
            <a:ext cx="2438400" cy="2105027"/>
            <a:chOff x="608012" y="1781173"/>
            <a:chExt cx="2438400" cy="2105027"/>
          </a:xfrm>
        </p:grpSpPr>
        <p:sp>
          <p:nvSpPr>
            <p:cNvPr id="13" name="Arc 12"/>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4" name="Freeform 1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5" name="Freeform 1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16" name="Group 15"/>
          <p:cNvGrpSpPr/>
          <p:nvPr/>
        </p:nvGrpSpPr>
        <p:grpSpPr>
          <a:xfrm flipV="1">
            <a:off x="7070723" y="3124200"/>
            <a:ext cx="2438400" cy="2105027"/>
            <a:chOff x="608012" y="1781173"/>
            <a:chExt cx="2438400" cy="2105027"/>
          </a:xfrm>
        </p:grpSpPr>
        <p:sp>
          <p:nvSpPr>
            <p:cNvPr id="17" name="Arc 16"/>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8" name="Freeform 17"/>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9" name="Freeform 18"/>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20" name="Group 19"/>
          <p:cNvGrpSpPr/>
          <p:nvPr/>
        </p:nvGrpSpPr>
        <p:grpSpPr>
          <a:xfrm>
            <a:off x="9061448" y="2401888"/>
            <a:ext cx="2438400" cy="2105027"/>
            <a:chOff x="608012" y="1781173"/>
            <a:chExt cx="2438400" cy="2105027"/>
          </a:xfrm>
        </p:grpSpPr>
        <p:sp>
          <p:nvSpPr>
            <p:cNvPr id="21" name="Arc 20"/>
            <p:cNvSpPr/>
            <p:nvPr/>
          </p:nvSpPr>
          <p:spPr>
            <a:xfrm>
              <a:off x="1674812" y="2514600"/>
              <a:ext cx="1371600" cy="1371600"/>
            </a:xfrm>
            <a:prstGeom prst="arc">
              <a:avLst>
                <a:gd name="adj1" fmla="val 10812873"/>
                <a:gd name="adj2" fmla="val 16131434"/>
              </a:avLst>
            </a:prstGeom>
            <a:noFill/>
            <a:ln w="76200" cap="rnd" cmpd="sng" algn="ctr">
              <a:solidFill>
                <a:srgbClr val="D64242"/>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 name="Freeform 21"/>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D64242"/>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3" name="Freeform 22"/>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D64242"/>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24" name="Group 23"/>
          <p:cNvGrpSpPr/>
          <p:nvPr/>
        </p:nvGrpSpPr>
        <p:grpSpPr>
          <a:xfrm>
            <a:off x="1660523" y="3263900"/>
            <a:ext cx="1066800" cy="1066800"/>
            <a:chOff x="9726611" y="2667000"/>
            <a:chExt cx="1066800" cy="1066800"/>
          </a:xfrm>
        </p:grpSpPr>
        <p:sp>
          <p:nvSpPr>
            <p:cNvPr id="25" name="Oval 24"/>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Oval 25"/>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27" name="Group 26"/>
          <p:cNvGrpSpPr/>
          <p:nvPr/>
        </p:nvGrpSpPr>
        <p:grpSpPr>
          <a:xfrm>
            <a:off x="3870323" y="3263900"/>
            <a:ext cx="1066800" cy="1066800"/>
            <a:chOff x="9726611" y="2667000"/>
            <a:chExt cx="1066800" cy="1066800"/>
          </a:xfrm>
        </p:grpSpPr>
        <p:sp>
          <p:nvSpPr>
            <p:cNvPr id="28" name="Oval 27"/>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Oval 28"/>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30" name="Group 29"/>
          <p:cNvGrpSpPr/>
          <p:nvPr/>
        </p:nvGrpSpPr>
        <p:grpSpPr>
          <a:xfrm>
            <a:off x="6080123" y="3263900"/>
            <a:ext cx="1066800" cy="1066800"/>
            <a:chOff x="9726611" y="2667000"/>
            <a:chExt cx="1066800" cy="1066800"/>
          </a:xfrm>
        </p:grpSpPr>
        <p:sp>
          <p:nvSpPr>
            <p:cNvPr id="31" name="Oval 30"/>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Oval 31"/>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33" name="Group 32"/>
          <p:cNvGrpSpPr/>
          <p:nvPr/>
        </p:nvGrpSpPr>
        <p:grpSpPr>
          <a:xfrm>
            <a:off x="8289923" y="3263900"/>
            <a:ext cx="1066800" cy="1066800"/>
            <a:chOff x="9726611" y="2667000"/>
            <a:chExt cx="1066800" cy="1066800"/>
          </a:xfrm>
        </p:grpSpPr>
        <p:sp>
          <p:nvSpPr>
            <p:cNvPr id="34" name="Oval 33"/>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Oval 34"/>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36" name="Group 35"/>
          <p:cNvGrpSpPr/>
          <p:nvPr/>
        </p:nvGrpSpPr>
        <p:grpSpPr>
          <a:xfrm>
            <a:off x="10266359" y="3263900"/>
            <a:ext cx="1066800" cy="1066800"/>
            <a:chOff x="9726611" y="2667000"/>
            <a:chExt cx="1066800" cy="1066800"/>
          </a:xfrm>
        </p:grpSpPr>
        <p:sp>
          <p:nvSpPr>
            <p:cNvPr id="37" name="Oval 36"/>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Oval 37"/>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4" name="TextBox 43"/>
          <p:cNvSpPr txBox="1"/>
          <p:nvPr/>
        </p:nvSpPr>
        <p:spPr>
          <a:xfrm>
            <a:off x="1278835" y="1371600"/>
            <a:ext cx="1843778" cy="907964"/>
          </a:xfrm>
          <a:prstGeom prst="rect">
            <a:avLst/>
          </a:prstGeom>
          <a:noFill/>
        </p:spPr>
        <p:txBody>
          <a:bodyPr wrap="square" rtlCol="0" anchor="ctr">
            <a:noAutofit/>
          </a:bodyPr>
          <a:lstStyle/>
          <a:p>
            <a:pPr algn="ctr" defTabSz="1218987"/>
            <a:r>
              <a:rPr lang="ka-GE" sz="1600" b="1" dirty="0" smtClean="0">
                <a:solidFill>
                  <a:srgbClr val="1A8E88"/>
                </a:solidFill>
                <a:latin typeface="Arial" panose="020B0604020202020204" pitchFamily="34" charset="0"/>
                <a:cs typeface="Arial" panose="020B0604020202020204" pitchFamily="34" charset="0"/>
              </a:rPr>
              <a:t>მართვის ერთიანი სისტემა</a:t>
            </a:r>
            <a:endParaRPr lang="en-US" sz="1200" dirty="0">
              <a:solidFill>
                <a:srgbClr val="1A8E88"/>
              </a:solidFill>
              <a:latin typeface="Arial" panose="020B0604020202020204" pitchFamily="34" charset="0"/>
              <a:cs typeface="Arial" panose="020B0604020202020204" pitchFamily="34" charset="0"/>
            </a:endParaRPr>
          </a:p>
        </p:txBody>
      </p:sp>
      <p:sp>
        <p:nvSpPr>
          <p:cNvPr id="45" name="TextBox 44"/>
          <p:cNvSpPr txBox="1"/>
          <p:nvPr/>
        </p:nvSpPr>
        <p:spPr>
          <a:xfrm>
            <a:off x="3503612" y="5340436"/>
            <a:ext cx="1843778" cy="907964"/>
          </a:xfrm>
          <a:prstGeom prst="rect">
            <a:avLst/>
          </a:prstGeom>
          <a:noFill/>
        </p:spPr>
        <p:txBody>
          <a:bodyPr wrap="square" rtlCol="0" anchor="ctr">
            <a:noAutofit/>
          </a:bodyPr>
          <a:lstStyle/>
          <a:p>
            <a:pPr algn="ctr" defTabSz="1218987"/>
            <a:r>
              <a:rPr lang="ka-GE" sz="1600" b="1" dirty="0" smtClean="0">
                <a:solidFill>
                  <a:srgbClr val="1A8E88"/>
                </a:solidFill>
                <a:latin typeface="Arial" panose="020B0604020202020204" pitchFamily="34" charset="0"/>
                <a:cs typeface="Arial" panose="020B0604020202020204" pitchFamily="34" charset="0"/>
              </a:rPr>
              <a:t>სერვისების და დაფინანსების მოცულობის გაუმჯობესება</a:t>
            </a:r>
            <a:endParaRPr lang="en-US" sz="1200" dirty="0">
              <a:solidFill>
                <a:srgbClr val="1A8E88"/>
              </a:solidFill>
              <a:latin typeface="Arial" panose="020B0604020202020204" pitchFamily="34" charset="0"/>
              <a:cs typeface="Arial" panose="020B0604020202020204" pitchFamily="34" charset="0"/>
            </a:endParaRPr>
          </a:p>
        </p:txBody>
      </p:sp>
      <p:sp>
        <p:nvSpPr>
          <p:cNvPr id="46" name="TextBox 45"/>
          <p:cNvSpPr txBox="1"/>
          <p:nvPr/>
        </p:nvSpPr>
        <p:spPr>
          <a:xfrm>
            <a:off x="5713412" y="1228725"/>
            <a:ext cx="1843778" cy="1050839"/>
          </a:xfrm>
          <a:prstGeom prst="rect">
            <a:avLst/>
          </a:prstGeom>
          <a:noFill/>
        </p:spPr>
        <p:txBody>
          <a:bodyPr wrap="square" rtlCol="0" anchor="ctr">
            <a:noAutofit/>
          </a:bodyPr>
          <a:lstStyle/>
          <a:p>
            <a:pPr algn="ctr" defTabSz="1218987"/>
            <a:r>
              <a:rPr lang="ka-GE" sz="1600" b="1" dirty="0" smtClean="0">
                <a:solidFill>
                  <a:srgbClr val="1A8E88"/>
                </a:solidFill>
                <a:latin typeface="Arial" panose="020B0604020202020204" pitchFamily="34" charset="0"/>
                <a:cs typeface="Arial" panose="020B0604020202020204" pitchFamily="34" charset="0"/>
              </a:rPr>
              <a:t>ექიმების და ექთნების ანაზღაურების გაუმჯობესება</a:t>
            </a:r>
            <a:endParaRPr lang="en-US" sz="1200" dirty="0">
              <a:solidFill>
                <a:srgbClr val="1A8E88"/>
              </a:solidFill>
              <a:latin typeface="Arial" panose="020B0604020202020204" pitchFamily="34" charset="0"/>
              <a:cs typeface="Arial" panose="020B0604020202020204" pitchFamily="34" charset="0"/>
            </a:endParaRPr>
          </a:p>
        </p:txBody>
      </p:sp>
      <p:sp>
        <p:nvSpPr>
          <p:cNvPr id="47" name="TextBox 46"/>
          <p:cNvSpPr txBox="1"/>
          <p:nvPr/>
        </p:nvSpPr>
        <p:spPr>
          <a:xfrm>
            <a:off x="7780335" y="5340436"/>
            <a:ext cx="2085975" cy="907964"/>
          </a:xfrm>
          <a:prstGeom prst="rect">
            <a:avLst/>
          </a:prstGeom>
          <a:noFill/>
        </p:spPr>
        <p:txBody>
          <a:bodyPr wrap="square" rtlCol="0" anchor="ctr">
            <a:noAutofit/>
          </a:bodyPr>
          <a:lstStyle/>
          <a:p>
            <a:pPr algn="ctr" defTabSz="1218987"/>
            <a:r>
              <a:rPr lang="ka-GE" sz="1600" b="1" dirty="0" smtClean="0">
                <a:solidFill>
                  <a:srgbClr val="1A8E88"/>
                </a:solidFill>
                <a:latin typeface="Arial" panose="020B0604020202020204" pitchFamily="34" charset="0"/>
                <a:cs typeface="Arial" panose="020B0604020202020204" pitchFamily="34" charset="0"/>
              </a:rPr>
              <a:t>ინფრასტრუქტურის გაუმჯობესება</a:t>
            </a:r>
            <a:endParaRPr lang="en-US" sz="1200" dirty="0">
              <a:solidFill>
                <a:srgbClr val="1A8E88"/>
              </a:solidFill>
              <a:latin typeface="Arial" panose="020B0604020202020204" pitchFamily="34" charset="0"/>
              <a:cs typeface="Arial" panose="020B0604020202020204" pitchFamily="34" charset="0"/>
            </a:endParaRPr>
          </a:p>
        </p:txBody>
      </p:sp>
      <p:sp>
        <p:nvSpPr>
          <p:cNvPr id="48" name="TextBox 47"/>
          <p:cNvSpPr txBox="1"/>
          <p:nvPr/>
        </p:nvSpPr>
        <p:spPr>
          <a:xfrm>
            <a:off x="9757671" y="1143001"/>
            <a:ext cx="1946965" cy="1136564"/>
          </a:xfrm>
          <a:prstGeom prst="rect">
            <a:avLst/>
          </a:prstGeom>
          <a:noFill/>
        </p:spPr>
        <p:txBody>
          <a:bodyPr wrap="square" rtlCol="0" anchor="ctr">
            <a:noAutofit/>
          </a:bodyPr>
          <a:lstStyle/>
          <a:p>
            <a:pPr algn="ctr" defTabSz="1218987"/>
            <a:r>
              <a:rPr lang="ka-GE" sz="1600" b="1" dirty="0" smtClean="0">
                <a:solidFill>
                  <a:srgbClr val="1A8E88"/>
                </a:solidFill>
                <a:latin typeface="Arial" panose="020B0604020202020204" pitchFamily="34" charset="0"/>
                <a:cs typeface="Arial" panose="020B0604020202020204" pitchFamily="34" charset="0"/>
              </a:rPr>
              <a:t>ტელემედიცინის და ციფრული ტექნოლოგიების დანერგვა</a:t>
            </a:r>
            <a:endParaRPr lang="en-US" sz="1200" dirty="0">
              <a:solidFill>
                <a:srgbClr val="1A8E88"/>
              </a:solidFill>
              <a:latin typeface="Arial" panose="020B0604020202020204" pitchFamily="34" charset="0"/>
              <a:cs typeface="Arial" panose="020B0604020202020204" pitchFamily="34" charset="0"/>
            </a:endParaRPr>
          </a:p>
        </p:txBody>
      </p:sp>
      <p:sp>
        <p:nvSpPr>
          <p:cNvPr id="50" name="Freeform 49"/>
          <p:cNvSpPr>
            <a:spLocks noEditPoints="1"/>
          </p:cNvSpPr>
          <p:nvPr/>
        </p:nvSpPr>
        <p:spPr bwMode="auto">
          <a:xfrm>
            <a:off x="4151491" y="3568884"/>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51" name="Freeform 50"/>
          <p:cNvSpPr>
            <a:spLocks noEditPoints="1"/>
          </p:cNvSpPr>
          <p:nvPr/>
        </p:nvSpPr>
        <p:spPr bwMode="auto">
          <a:xfrm>
            <a:off x="1946677" y="3537135"/>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55" name="Title 1"/>
          <p:cNvSpPr>
            <a:spLocks noGrp="1"/>
          </p:cNvSpPr>
          <p:nvPr>
            <p:ph type="title"/>
          </p:nvPr>
        </p:nvSpPr>
        <p:spPr>
          <a:xfrm>
            <a:off x="8" y="121922"/>
            <a:ext cx="12192000" cy="775063"/>
          </a:xfrm>
        </p:spPr>
        <p:txBody>
          <a:bodyPr>
            <a:normAutofit/>
          </a:bodyPr>
          <a:lstStyle/>
          <a:p>
            <a:r>
              <a:rPr lang="ka-GE" sz="2800" b="1" dirty="0" smtClean="0">
                <a:solidFill>
                  <a:srgbClr val="0B6F65"/>
                </a:solidFill>
              </a:rPr>
              <a:t>პირველადი ჯანდაცვის რეფორმა</a:t>
            </a:r>
            <a:endParaRPr lang="en-US" sz="2800" b="1" dirty="0">
              <a:solidFill>
                <a:srgbClr val="0B6F65"/>
              </a:solidFill>
            </a:endParaRPr>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950" y="3513138"/>
            <a:ext cx="593723" cy="593723"/>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253" y="2928624"/>
            <a:ext cx="1688139" cy="1688139"/>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153" y="2972220"/>
            <a:ext cx="1697789" cy="1697789"/>
          </a:xfrm>
          <a:prstGeom prst="rect">
            <a:avLst/>
          </a:prstGeom>
        </p:spPr>
      </p:pic>
    </p:spTree>
    <p:extLst>
      <p:ext uri="{BB962C8B-B14F-4D97-AF65-F5344CB8AC3E}">
        <p14:creationId xmlns:p14="http://schemas.microsoft.com/office/powerpoint/2010/main" val="402786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303704651"/>
              </p:ext>
            </p:extLst>
          </p:nvPr>
        </p:nvGraphicFramePr>
        <p:xfrm>
          <a:off x="759287" y="888273"/>
          <a:ext cx="10337073" cy="547116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2525769" y="2590937"/>
            <a:ext cx="7788177" cy="4962138"/>
          </a:xfrm>
        </p:spPr>
        <p:txBody>
          <a:bodyPr>
            <a:normAutofit/>
          </a:bodyPr>
          <a:lstStyle/>
          <a:p>
            <a:pPr marL="0" indent="0" algn="ctr">
              <a:buNone/>
            </a:pPr>
            <a:endParaRPr lang="ka-GE" sz="1800" b="1" dirty="0" smtClean="0">
              <a:solidFill>
                <a:srgbClr val="0E8E83"/>
              </a:solidFill>
              <a:latin typeface="+mj-lt"/>
            </a:endParaRPr>
          </a:p>
          <a:p>
            <a:pPr marL="0" indent="0" algn="ctr">
              <a:buNone/>
            </a:pPr>
            <a:r>
              <a:rPr lang="ka-GE" sz="1800" b="1" dirty="0" smtClean="0">
                <a:solidFill>
                  <a:srgbClr val="0E8E83"/>
                </a:solidFill>
                <a:latin typeface="+mj-lt"/>
              </a:rPr>
              <a:t>საქართველოში მაღალია ჰოსპიტლების რაოდენობა </a:t>
            </a:r>
          </a:p>
          <a:p>
            <a:pPr marL="0" indent="0" algn="ctr">
              <a:buNone/>
            </a:pPr>
            <a:r>
              <a:rPr lang="ka-GE" sz="1800" b="1" dirty="0" smtClean="0">
                <a:solidFill>
                  <a:srgbClr val="0E8E83"/>
                </a:solidFill>
                <a:latin typeface="+mj-lt"/>
              </a:rPr>
              <a:t>1 მლნ. მოსახლეზე</a:t>
            </a:r>
            <a:r>
              <a:rPr lang="ka-GE" sz="1800" b="1" dirty="0">
                <a:solidFill>
                  <a:srgbClr val="0E8E83"/>
                </a:solidFill>
                <a:latin typeface="+mj-lt"/>
              </a:rPr>
              <a:t> </a:t>
            </a:r>
            <a:r>
              <a:rPr lang="ka-GE" sz="1800" b="1" dirty="0" smtClean="0">
                <a:solidFill>
                  <a:srgbClr val="0E8E83"/>
                </a:solidFill>
                <a:latin typeface="+mj-lt"/>
              </a:rPr>
              <a:t>და დაბალია მათი სიმძლავრე</a:t>
            </a:r>
            <a:endParaRPr lang="ka-GE" sz="2000" b="1" dirty="0" smtClean="0">
              <a:solidFill>
                <a:srgbClr val="0E8E83"/>
              </a:solidFill>
              <a:latin typeface="+mj-lt"/>
            </a:endParaRPr>
          </a:p>
        </p:txBody>
      </p:sp>
      <p:sp>
        <p:nvSpPr>
          <p:cNvPr id="5" name="Title 1"/>
          <p:cNvSpPr txBox="1">
            <a:spLocks/>
          </p:cNvSpPr>
          <p:nvPr/>
        </p:nvSpPr>
        <p:spPr>
          <a:xfrm>
            <a:off x="8" y="130629"/>
            <a:ext cx="12192000" cy="7576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800" b="1" dirty="0" smtClean="0">
                <a:solidFill>
                  <a:srgbClr val="0B6F65"/>
                </a:solidFill>
              </a:rPr>
              <a:t>ჰოსპიტალური სექტორის გამოწვევები</a:t>
            </a:r>
            <a:endParaRPr lang="en-US" sz="2800" b="1" dirty="0">
              <a:solidFill>
                <a:srgbClr val="0B6F65"/>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76" y="1097823"/>
            <a:ext cx="1702664" cy="1702664"/>
          </a:xfrm>
          <a:prstGeom prst="rect">
            <a:avLst/>
          </a:prstGeom>
        </p:spPr>
      </p:pic>
    </p:spTree>
    <p:extLst>
      <p:ext uri="{BB962C8B-B14F-4D97-AF65-F5344CB8AC3E}">
        <p14:creationId xmlns:p14="http://schemas.microsoft.com/office/powerpoint/2010/main" val="6365297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ysClr val="window" lastClr="FFFFFF"/>
      </a:lt1>
      <a:dk2>
        <a:srgbClr val="55B775"/>
      </a:dk2>
      <a:lt2>
        <a:srgbClr val="1DAAE1"/>
      </a:lt2>
      <a:accent1>
        <a:srgbClr val="D4A983"/>
      </a:accent1>
      <a:accent2>
        <a:srgbClr val="6C6D9E"/>
      </a:accent2>
      <a:accent3>
        <a:srgbClr val="BD1E2E"/>
      </a:accent3>
      <a:accent4>
        <a:srgbClr val="F0F2D6"/>
      </a:accent4>
      <a:accent5>
        <a:srgbClr val="FFFF00"/>
      </a:accent5>
      <a:accent6>
        <a:srgbClr val="7030A0"/>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2936</TotalTime>
  <Words>539</Words>
  <Application>Microsoft Office PowerPoint</Application>
  <PresentationFormat>Widescreen</PresentationFormat>
  <Paragraphs>148</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BPG Algeti</vt:lpstr>
      <vt:lpstr>Calibri</vt:lpstr>
      <vt:lpstr>Calibri Light</vt:lpstr>
      <vt:lpstr>Sylfaen</vt:lpstr>
      <vt:lpstr>Office Theme</vt:lpstr>
      <vt:lpstr>2_Office Theme</vt:lpstr>
      <vt:lpstr>საქართველოს ჯანდაცვის სისტემა - მიღწევები,  გამოწვევები და მომავლის ხედვა</vt:lpstr>
      <vt:lpstr>ადამიანზე ორიენტირებული პოლიტიკა</vt:lpstr>
      <vt:lpstr>PowerPoint Presentation</vt:lpstr>
      <vt:lpstr>PowerPoint Presentation</vt:lpstr>
      <vt:lpstr>PowerPoint Presentation</vt:lpstr>
      <vt:lpstr>PowerPoint Presentation</vt:lpstr>
      <vt:lpstr>PowerPoint Presentation</vt:lpstr>
      <vt:lpstr>პირველადი ჯანდაცვის რეფორმა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საყოველთაო ჯანდაცვა გულისხმობს სერვისების  სრული სპექტრით მოცვას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Bakradze</dc:creator>
  <cp:lastModifiedBy>Tea Bakradze</cp:lastModifiedBy>
  <cp:revision>269</cp:revision>
  <dcterms:created xsi:type="dcterms:W3CDTF">2013-07-15T20:25:18Z</dcterms:created>
  <dcterms:modified xsi:type="dcterms:W3CDTF">2019-10-09T16:56:40Z</dcterms:modified>
</cp:coreProperties>
</file>