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9" r:id="rId4"/>
    <p:sldId id="301" r:id="rId5"/>
    <p:sldId id="282" r:id="rId6"/>
    <p:sldId id="283" r:id="rId7"/>
    <p:sldId id="284" r:id="rId8"/>
    <p:sldId id="285" r:id="rId9"/>
    <p:sldId id="300" r:id="rId10"/>
    <p:sldId id="287" r:id="rId11"/>
    <p:sldId id="288" r:id="rId12"/>
    <p:sldId id="298" r:id="rId13"/>
    <p:sldId id="291" r:id="rId14"/>
    <p:sldId id="294" r:id="rId15"/>
    <p:sldId id="295" r:id="rId16"/>
    <p:sldId id="296" r:id="rId17"/>
    <p:sldId id="297" r:id="rId18"/>
    <p:sldId id="258" r:id="rId19"/>
    <p:sldId id="259" r:id="rId20"/>
    <p:sldId id="274" r:id="rId21"/>
    <p:sldId id="262" r:id="rId22"/>
    <p:sldId id="263" r:id="rId23"/>
    <p:sldId id="260" r:id="rId24"/>
    <p:sldId id="275" r:id="rId25"/>
    <p:sldId id="276" r:id="rId26"/>
    <p:sldId id="277" r:id="rId27"/>
    <p:sldId id="292" r:id="rId28"/>
    <p:sldId id="278" r:id="rId29"/>
    <p:sldId id="268" r:id="rId30"/>
    <p:sldId id="269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67"/>
    <a:srgbClr val="92B1D6"/>
    <a:srgbClr val="FFCD2F"/>
    <a:srgbClr val="FF928F"/>
    <a:srgbClr val="B00400"/>
    <a:srgbClr val="197D2D"/>
    <a:srgbClr val="254061"/>
    <a:srgbClr val="35226C"/>
    <a:srgbClr val="2D18A3"/>
    <a:srgbClr val="759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4660"/>
  </p:normalViewPr>
  <p:slideViewPr>
    <p:cSldViewPr>
      <p:cViewPr varScale="1">
        <p:scale>
          <a:sx n="105" d="100"/>
          <a:sy n="105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7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231227194161468E-4"/>
          <c:y val="5.1587301587301598E-2"/>
          <c:w val="0.99905447794635427"/>
          <c:h val="0.797737214666348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AB9AC2"/>
                </a:gs>
                <a:gs pos="34000">
                  <a:srgbClr val="A18CBA"/>
                </a:gs>
                <a:gs pos="60000">
                  <a:srgbClr val="8D75AB"/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/>
          </c:spPr>
          <c:invertIfNegative val="0"/>
          <c:dLbls>
            <c:dLbl>
              <c:idx val="0"/>
              <c:layout>
                <c:manualLayout>
                  <c:x val="1.2714022449321506E-2"/>
                  <c:y val="-1.708858603175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460992907801418E-3"/>
                  <c:y val="-2.826204062793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8038569646878813E-3"/>
                  <c:y val="-2.321151122793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076096870869863E-4"/>
                  <c:y val="-3.234399075872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46363619441187E-2"/>
                  <c:y val="-1.9613931085110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1883807077298E-2"/>
                  <c:y val="-1.504761096636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597792297239441E-2"/>
                  <c:y val="-1.252242661971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2012 წ</c:v>
                </c:pt>
                <c:pt idx="1">
                  <c:v>2012 წ.             60-67 წლის პირები;          67 წელზე უფროსები</c:v>
                </c:pt>
                <c:pt idx="2">
                  <c:v>2013 წ </c:v>
                </c:pt>
                <c:pt idx="3">
                  <c:v>2015 წ</c:v>
                </c:pt>
                <c:pt idx="4">
                  <c:v>2016 წ</c:v>
                </c:pt>
                <c:pt idx="5">
                  <c:v>2019 წ</c:v>
                </c:pt>
                <c:pt idx="6">
                  <c:v>2020 წ                 70 წლამდე;      70 წელზე უფროსები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110</c:v>
                </c:pt>
                <c:pt idx="2">
                  <c:v>150</c:v>
                </c:pt>
                <c:pt idx="3">
                  <c:v>160</c:v>
                </c:pt>
                <c:pt idx="4">
                  <c:v>180</c:v>
                </c:pt>
                <c:pt idx="5">
                  <c:v>200</c:v>
                </c:pt>
                <c:pt idx="6">
                  <c:v>220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1-EE86-4E51-9EEA-A1922E062D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rgbClr val="F9B47B"/>
                </a:gs>
                <a:gs pos="39000">
                  <a:srgbClr val="F8A968"/>
                </a:gs>
                <a:gs pos="7400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1.0696003425103778E-2"/>
                  <c:y val="-1.912956109715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705738910295787E-2"/>
                  <c:y val="-8.0600837346179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2012 წ</c:v>
                </c:pt>
                <c:pt idx="1">
                  <c:v>2012 წ.             60-67 წლის პირები;          67 წელზე უფროსები</c:v>
                </c:pt>
                <c:pt idx="2">
                  <c:v>2013 წ </c:v>
                </c:pt>
                <c:pt idx="3">
                  <c:v>2015 წ</c:v>
                </c:pt>
                <c:pt idx="4">
                  <c:v>2016 წ</c:v>
                </c:pt>
                <c:pt idx="5">
                  <c:v>2019 წ</c:v>
                </c:pt>
                <c:pt idx="6">
                  <c:v>2020 წ                 70 წლამდე;      70 წელზე უფროსები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1">
                  <c:v>125</c:v>
                </c:pt>
                <c:pt idx="6">
                  <c:v>250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4-EE86-4E51-9EEA-A1922E062D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5300544"/>
        <c:axId val="275301664"/>
        <c:axId val="0"/>
      </c:bar3DChart>
      <c:catAx>
        <c:axId val="27530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301664"/>
        <c:crosses val="autoZero"/>
        <c:auto val="1"/>
        <c:lblAlgn val="ctr"/>
        <c:lblOffset val="100"/>
        <c:noMultiLvlLbl val="0"/>
      </c:catAx>
      <c:valAx>
        <c:axId val="27530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30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ka-GE" sz="1600" b="0" i="0" baseline="0" dirty="0" smtClean="0">
                <a:solidFill>
                  <a:srgbClr val="03775B"/>
                </a:solidFill>
                <a:effectLst/>
              </a:rPr>
              <a:t>შშმ პირების სოციალური პაკეტი 2012 წლის </a:t>
            </a:r>
            <a:endParaRPr lang="en-US" sz="1600" b="0" i="0" baseline="0" dirty="0" smtClean="0">
              <a:solidFill>
                <a:srgbClr val="03775B"/>
              </a:solidFill>
              <a:effectLst/>
            </a:endParaRPr>
          </a:p>
          <a:p>
            <a:pPr>
              <a:defRPr sz="1600"/>
            </a:pPr>
            <a:r>
              <a:rPr lang="ka-GE" sz="1600" b="0" i="0" baseline="0" dirty="0" smtClean="0">
                <a:solidFill>
                  <a:srgbClr val="03775B"/>
                </a:solidFill>
                <a:effectLst/>
              </a:rPr>
              <a:t>შემდეგ მნიშვნელოვნად გაიზარდა</a:t>
            </a:r>
            <a:endParaRPr lang="en-US" sz="1600" dirty="0">
              <a:solidFill>
                <a:srgbClr val="03775B"/>
              </a:solidFill>
              <a:effectLst/>
            </a:endParaRPr>
          </a:p>
        </c:rich>
      </c:tx>
      <c:layout>
        <c:manualLayout>
          <c:xMode val="edge"/>
          <c:yMode val="edge"/>
          <c:x val="4.0811445772075697E-2"/>
          <c:y val="6.0271172727902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7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231227194161468E-4"/>
          <c:y val="5.1587301587301598E-2"/>
          <c:w val="0.99905447794635427"/>
          <c:h val="0.797737214666348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მკვეთრად გამოხატული შშმ პირები</c:v>
                </c:pt>
              </c:strCache>
            </c:strRef>
          </c:tx>
          <c:spPr>
            <a:gradFill rotWithShape="1">
              <a:gsLst>
                <a:gs pos="0">
                  <a:srgbClr val="D17171"/>
                </a:gs>
                <a:gs pos="39000">
                  <a:srgbClr val="23556B"/>
                </a:gs>
                <a:gs pos="74000">
                  <a:srgbClr val="1D4557"/>
                </a:gs>
                <a:gs pos="100000">
                  <a:srgbClr val="163442"/>
                </a:gs>
              </a:gsLst>
              <a:lin ang="54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/>
          </c:spPr>
          <c:invertIfNegative val="0"/>
          <c:dLbls>
            <c:dLbl>
              <c:idx val="0"/>
              <c:layout>
                <c:manualLayout>
                  <c:x val="-2.6524078107257871E-3"/>
                  <c:y val="5.9899907867263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640661938534495E-3"/>
                  <c:y val="5.86202865261475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834161687235903E-4"/>
                  <c:y val="7.5599120226255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076096870869863E-4"/>
                  <c:y val="3.50722251600511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073714189982441E-3"/>
                  <c:y val="5.3878873012497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524078107259602E-3"/>
                  <c:y val="1.085648917940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597792297239441E-2"/>
                  <c:y val="-1.252242661971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3775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2012წ </c:v>
                </c:pt>
                <c:pt idx="1">
                  <c:v>2013წ </c:v>
                </c:pt>
                <c:pt idx="2">
                  <c:v>2015წ</c:v>
                </c:pt>
                <c:pt idx="3">
                  <c:v>2016წ</c:v>
                </c:pt>
                <c:pt idx="4">
                  <c:v>2019წ</c:v>
                </c:pt>
                <c:pt idx="5">
                  <c:v>2020წ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150</c:v>
                </c:pt>
                <c:pt idx="2">
                  <c:v>160</c:v>
                </c:pt>
                <c:pt idx="3">
                  <c:v>180</c:v>
                </c:pt>
                <c:pt idx="4">
                  <c:v>200</c:v>
                </c:pt>
                <c:pt idx="5">
                  <c:v>250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1-EE86-4E51-9EEA-A1922E062D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მნიშვნელოვნად გამოხატული შშმ პირები</c:v>
                </c:pt>
              </c:strCache>
            </c:strRef>
          </c:tx>
          <c:spPr>
            <a:solidFill>
              <a:srgbClr val="B55F5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5.7705552763351392E-5"/>
                  <c:y val="2.0258904498754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68142575673187E-17"/>
                  <c:y val="1.9232178736297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20330969266272E-3"/>
                  <c:y val="1.9232178736297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640661938532544E-3"/>
                  <c:y val="5.7696536208892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640661938536013E-3"/>
                  <c:y val="7.6928714945189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705738910295787E-2"/>
                  <c:y val="-8.0600837346179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3775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2012წ </c:v>
                </c:pt>
                <c:pt idx="1">
                  <c:v>2013წ </c:v>
                </c:pt>
                <c:pt idx="2">
                  <c:v>2015წ</c:v>
                </c:pt>
                <c:pt idx="3">
                  <c:v>2016წ</c:v>
                </c:pt>
                <c:pt idx="4">
                  <c:v>2019წ</c:v>
                </c:pt>
                <c:pt idx="5">
                  <c:v>2020წ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120</c:v>
                </c:pt>
                <c:pt idx="5">
                  <c:v>140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4-EE86-4E51-9EEA-A1922E062D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90"/>
        <c:shape val="cylinder"/>
        <c:axId val="257252400"/>
        <c:axId val="257241200"/>
        <c:axId val="0"/>
      </c:bar3DChart>
      <c:catAx>
        <c:axId val="25725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3775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241200"/>
        <c:crosses val="autoZero"/>
        <c:auto val="1"/>
        <c:lblAlgn val="ctr"/>
        <c:lblOffset val="100"/>
        <c:noMultiLvlLbl val="0"/>
      </c:catAx>
      <c:valAx>
        <c:axId val="257241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725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3775B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3775B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9577971129353984"/>
          <c:w val="0.99913478900243857"/>
          <c:h val="3.6681285519143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3775B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ჩაერთო</c:v>
                </c:pt>
              </c:strCache>
            </c:strRef>
          </c:tx>
          <c:spPr>
            <a:solidFill>
              <a:srgbClr val="92B1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მომზადება გადამზადების კომპონენტი</c:v>
                </c:pt>
                <c:pt idx="1">
                  <c:v>სტაჟირების კომპონენტი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9414</c:v>
                </c:pt>
                <c:pt idx="1">
                  <c:v>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C-4DDE-AB84-C0B56F734F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დაასრულა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მომზადება გადამზადების კომპონენტი</c:v>
                </c:pt>
                <c:pt idx="1">
                  <c:v>სტაჟირების კომპონენტი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DC-4DDE-AB84-C0B56F734F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უკვე დასაქმდა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მომზადება გადამზადების კომპონენტი</c:v>
                </c:pt>
                <c:pt idx="1">
                  <c:v>სტაჟირების კომპონენტი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2100</c:v>
                </c:pt>
                <c:pt idx="1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DC-4DDE-AB84-C0B56F734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342800"/>
        <c:axId val="359028800"/>
      </c:barChart>
      <c:catAx>
        <c:axId val="35934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36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028800"/>
        <c:crosses val="autoZero"/>
        <c:auto val="1"/>
        <c:lblAlgn val="ctr"/>
        <c:lblOffset val="100"/>
        <c:noMultiLvlLbl val="0"/>
      </c:catAx>
      <c:valAx>
        <c:axId val="359028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934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367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10645307689032E-2"/>
          <c:y val="0.21117592695279289"/>
          <c:w val="0.63706283335456104"/>
          <c:h val="0.606553706103192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31-4208-85DA-829A8BF7D09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31-4208-85DA-829A8BF7D09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31-4208-85DA-829A8BF7D09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31-4208-85DA-829A8BF7D09C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431-4208-85DA-829A8BF7D0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431-4208-85DA-829A8BF7D09C}"/>
              </c:ext>
            </c:extLst>
          </c:dPt>
          <c:dPt>
            <c:idx val="6"/>
            <c:bubble3D val="0"/>
            <c:spPr>
              <a:solidFill>
                <a:srgbClr val="FF928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431-4208-85DA-829A8BF7D09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485F3E1-A89E-4F06-AA06-103C70355F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2442037-7278-42D6-A726-ECCCB2CF7BF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5242957-0707-40E2-9EF3-AA23849A04E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4300001125984338"/>
                  <c:y val="-6.3380281690140844E-2"/>
                </c:manualLayout>
              </c:layout>
              <c:tx>
                <c:rich>
                  <a:bodyPr/>
                  <a:lstStyle/>
                  <a:p>
                    <a:fld id="{5B0CD150-B4E7-489E-AB61-8C0B4549B6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0616667502624738"/>
                  <c:y val="-0.10093896713615023"/>
                </c:manualLayout>
              </c:layout>
              <c:tx>
                <c:rich>
                  <a:bodyPr/>
                  <a:lstStyle/>
                  <a:p>
                    <a:fld id="{7118A26C-098E-4618-B9EE-0403D30B3CA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8.6666673490814177E-3"/>
                  <c:y val="-0.11267605633802821"/>
                </c:manualLayout>
              </c:layout>
              <c:tx>
                <c:rich>
                  <a:bodyPr/>
                  <a:lstStyle/>
                  <a:p>
                    <a:fld id="{35AAD74E-B455-4FDB-BFA0-D9621A181D7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1050000870078801"/>
                  <c:y val="-9.8591549295774669E-2"/>
                </c:manualLayout>
              </c:layout>
              <c:tx>
                <c:rich>
                  <a:bodyPr/>
                  <a:lstStyle/>
                  <a:p>
                    <a:fld id="{855B888D-12D4-42FE-92E1-54EB2862A71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5406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ინდივიდუალური კონსულტირება</c:v>
                </c:pt>
                <c:pt idx="1">
                  <c:v>ჯგუფური კონსულტირება</c:v>
                </c:pt>
                <c:pt idx="2">
                  <c:v>საშუამავლო მომსახურება </c:v>
                </c:pt>
                <c:pt idx="3">
                  <c:v>პროფესიული კონსულტირება</c:v>
                </c:pt>
                <c:pt idx="4">
                  <c:v>მხარდაჭერითი მომსახურება</c:v>
                </c:pt>
                <c:pt idx="5">
                  <c:v>სუბსიდირების კომპონენტი</c:v>
                </c:pt>
                <c:pt idx="6">
                  <c:v>დასაქმების ფორუმით დასაქმდა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47171</c:v>
                </c:pt>
                <c:pt idx="1">
                  <c:v>12496</c:v>
                </c:pt>
                <c:pt idx="2">
                  <c:v>18357</c:v>
                </c:pt>
                <c:pt idx="3">
                  <c:v>1443</c:v>
                </c:pt>
                <c:pt idx="4">
                  <c:v>953</c:v>
                </c:pt>
                <c:pt idx="5">
                  <c:v>93</c:v>
                </c:pt>
                <c:pt idx="6">
                  <c:v>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431-4208-85DA-829A8BF7D0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33038747569652"/>
          <c:y val="0.75950316069646218"/>
          <c:w val="0.42501364074607861"/>
          <c:h val="0.24049683930353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120"/>
    </c:view3D>
    <c:floor>
      <c:thickness val="0"/>
      <c:spPr>
        <a:ln>
          <a:noFill/>
        </a:ln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2247324725731209E-2"/>
          <c:y val="1.6305195064257493E-2"/>
          <c:w val="0.93402424890177504"/>
          <c:h val="0.85470548132874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სახელმწიფო დანახარჯები მლნ ლარი</c:v>
                </c:pt>
              </c:strCache>
            </c:strRef>
          </c:tx>
          <c:spPr>
            <a:solidFill>
              <a:srgbClr val="204C82">
                <a:alpha val="86667"/>
              </a:srgbClr>
            </a:solidFill>
            <a:ln w="9525" cap="flat" cmpd="sng" algn="ctr">
              <a:noFill/>
              <a:prstDash val="solid"/>
            </a:ln>
            <a:effectLst>
              <a:outerShdw blurRad="63500" sx="49000" sy="49000" algn="ctr" rotWithShape="0">
                <a:prstClr val="black">
                  <a:alpha val="63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2.496077522271596E-3"/>
                  <c:y val="-8.18407972430415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19-4868-A674-66E4460689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921550445432379E-3"/>
                  <c:y val="2.2320475274976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19-4868-A674-66E4460689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9607752227155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D19-4868-A674-66E4460689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921550445431919E-3"/>
                  <c:y val="4.4640950549953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19-4868-A674-66E4460689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889107611548691E-2"/>
                  <c:y val="7.1776969833715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D19-4868-A674-66E4460689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849354768153989E-2"/>
                  <c:y val="2.7135638879772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19-4868-A674-66E44606891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250000000000007E-2"/>
                  <c:y val="2.713563887977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43-418F-B71A-E46698E160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B6F65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450</c:v>
                </c:pt>
                <c:pt idx="1">
                  <c:v>548</c:v>
                </c:pt>
                <c:pt idx="2">
                  <c:v>693</c:v>
                </c:pt>
                <c:pt idx="3">
                  <c:v>914</c:v>
                </c:pt>
                <c:pt idx="4">
                  <c:v>1017</c:v>
                </c:pt>
                <c:pt idx="5">
                  <c:v>1092</c:v>
                </c:pt>
                <c:pt idx="6">
                  <c:v>1153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3F-4D17-B4FE-D9F6FA805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ჯიბიდან გადახდები მლნ ლარი</c:v>
                </c:pt>
              </c:strCache>
            </c:strRef>
          </c:tx>
          <c:spPr>
            <a:solidFill>
              <a:srgbClr val="9573D3">
                <a:alpha val="86667"/>
              </a:srgbClr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9573D3">
                  <a:alpha val="86667"/>
                </a:srgbClr>
              </a:solidFill>
              <a:ln w="6350" cap="flat" cmpd="sng" algn="ctr">
                <a:solidFill>
                  <a:srgbClr val="0E785C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19-4868-A674-66E4460689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B6F65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1609</c:v>
                </c:pt>
                <c:pt idx="1">
                  <c:v>1557</c:v>
                </c:pt>
                <c:pt idx="2">
                  <c:v>1623</c:v>
                </c:pt>
                <c:pt idx="3">
                  <c:v>1481</c:v>
                </c:pt>
                <c:pt idx="4">
                  <c:v>1591</c:v>
                </c:pt>
                <c:pt idx="5">
                  <c:v>1575</c:v>
                </c:pt>
                <c:pt idx="6">
                  <c:v>1512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3F-4D17-B4FE-D9F6FA8058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3F-4D17-B4FE-D9F6FA8058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box"/>
        <c:axId val="367062736"/>
        <c:axId val="367068336"/>
        <c:axId val="0"/>
      </c:bar3DChart>
      <c:catAx>
        <c:axId val="36706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B6F6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068336"/>
        <c:crosses val="autoZero"/>
        <c:auto val="1"/>
        <c:lblAlgn val="ctr"/>
        <c:lblOffset val="100"/>
        <c:noMultiLvlLbl val="0"/>
      </c:catAx>
      <c:valAx>
        <c:axId val="36706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70627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100" b="1">
                <a:solidFill>
                  <a:srgbClr val="0B6F65"/>
                </a:solidFill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rgbClr val="0B6F65"/>
                </a:solidFill>
                <a:latin typeface="+mj-lt"/>
              </a:defRPr>
            </a:pPr>
            <a:endParaRPr lang="en-US"/>
          </a:p>
        </c:txPr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100">
              <a:solidFill>
                <a:srgbClr val="0B6F65"/>
              </a:solidFill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2892782125076E-2"/>
          <c:y val="0.10141414148813781"/>
          <c:w val="0.95597603066908998"/>
          <c:h val="0.793540240256419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ჰოსპიტლები</c:v>
                </c:pt>
              </c:strCache>
            </c:strRef>
          </c:tx>
          <c:spPr>
            <a:solidFill>
              <a:srgbClr val="EEB500">
                <a:alpha val="84000"/>
              </a:srgbClr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B6F6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საქართველო</c:v>
                </c:pt>
                <c:pt idx="1">
                  <c:v>ნიდერლანდები</c:v>
                </c:pt>
                <c:pt idx="2">
                  <c:v>ესტონეთი</c:v>
                </c:pt>
                <c:pt idx="3">
                  <c:v>თურქეთი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32</c:v>
                </c:pt>
                <c:pt idx="2">
                  <c:v>23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63-4849-98B9-E47C88D681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საწოლები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  <a:alpha val="7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9525">
              <a:contourClr>
                <a:schemeClr val="accent4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829918076729514E-2"/>
                  <c:y val="-2.71027795554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63-4849-98B9-E47C88D681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199702097198142E-3"/>
                  <c:y val="-2.3714932111005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63-4849-98B9-E47C88D681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899776572898609E-3"/>
                  <c:y val="-3.0490626999863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63-4849-98B9-E47C88D681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709947867009784E-2"/>
                  <c:y val="-3.726632188872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63-4849-98B9-E47C88D681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B6F6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საქართველო</c:v>
                </c:pt>
                <c:pt idx="1">
                  <c:v>ნიდერლანდები</c:v>
                </c:pt>
                <c:pt idx="2">
                  <c:v>ესტონეთი</c:v>
                </c:pt>
                <c:pt idx="3">
                  <c:v>თურქეთი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4.7</c:v>
                </c:pt>
                <c:pt idx="2">
                  <c:v>3.63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63-4849-98B9-E47C88D681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67075616"/>
        <c:axId val="367076176"/>
        <c:axId val="0"/>
      </c:bar3DChart>
      <c:catAx>
        <c:axId val="36707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B6F65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67076176"/>
        <c:crosses val="autoZero"/>
        <c:auto val="1"/>
        <c:lblAlgn val="ctr"/>
        <c:lblOffset val="100"/>
        <c:noMultiLvlLbl val="0"/>
      </c:catAx>
      <c:valAx>
        <c:axId val="367076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707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725738120909172"/>
          <c:y val="0.92997812773403321"/>
          <c:w val="0.43435510395225502"/>
          <c:h val="7.0021872265966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9.jpeg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AD81C-9D98-46EB-8BC7-DC6F195F30A7}" type="doc">
      <dgm:prSet loTypeId="urn:microsoft.com/office/officeart/2008/layout/BubblePictureList" loCatId="pictur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E77B60-CBA8-4B64-B855-CF18A24D20C7}">
      <dgm:prSet phldrT="[Text]" custT="1"/>
      <dgm:spPr/>
      <dgm:t>
        <a:bodyPr/>
        <a:lstStyle/>
        <a:p>
          <a:endParaRPr lang="en-US" sz="800" dirty="0"/>
        </a:p>
      </dgm:t>
    </dgm:pt>
    <dgm:pt modelId="{F2B2D2A2-F2EA-45D2-8F7A-BF810A064C07}" type="parTrans" cxnId="{F1125825-AA98-4F9D-9B88-88C1D31AE60B}">
      <dgm:prSet/>
      <dgm:spPr/>
      <dgm:t>
        <a:bodyPr/>
        <a:lstStyle/>
        <a:p>
          <a:endParaRPr lang="en-US"/>
        </a:p>
      </dgm:t>
    </dgm:pt>
    <dgm:pt modelId="{8146FC56-A5CE-4550-A22D-ED39A6543E9E}" type="sibTrans" cxnId="{F1125825-AA98-4F9D-9B88-88C1D31AE60B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98" t="-8756" r="-11698" b="-8756"/>
          </a:stretch>
        </a:blipFill>
      </dgm:spPr>
      <dgm:t>
        <a:bodyPr/>
        <a:lstStyle/>
        <a:p>
          <a:endParaRPr lang="en-US"/>
        </a:p>
      </dgm:t>
    </dgm:pt>
    <dgm:pt modelId="{C3245BF6-5572-46BA-93B4-667843AFB881}">
      <dgm:prSet phldrT="[Text]" custT="1"/>
      <dgm:spPr/>
      <dgm:t>
        <a:bodyPr/>
        <a:lstStyle/>
        <a:p>
          <a:endParaRPr lang="en-US" sz="3600" dirty="0"/>
        </a:p>
      </dgm:t>
    </dgm:pt>
    <dgm:pt modelId="{B41788C1-A289-4B56-8E50-181D225041D1}" type="parTrans" cxnId="{C2160E39-7E3C-4E3A-8151-6A67D483F969}">
      <dgm:prSet/>
      <dgm:spPr/>
      <dgm:t>
        <a:bodyPr/>
        <a:lstStyle/>
        <a:p>
          <a:endParaRPr lang="en-US"/>
        </a:p>
      </dgm:t>
    </dgm:pt>
    <dgm:pt modelId="{4C6B6637-BC16-4C93-9D4A-E7B81EE62562}" type="sibTrans" cxnId="{C2160E39-7E3C-4E3A-8151-6A67D483F969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643" t="-5379" r="-17643" b="-5379"/>
          </a:stretch>
        </a:blipFill>
      </dgm:spPr>
      <dgm:t>
        <a:bodyPr/>
        <a:lstStyle/>
        <a:p>
          <a:endParaRPr lang="en-US"/>
        </a:p>
      </dgm:t>
    </dgm:pt>
    <dgm:pt modelId="{B5E38F49-1215-40D6-A261-4F16BBC682A5}">
      <dgm:prSet/>
      <dgm:spPr/>
      <dgm:t>
        <a:bodyPr/>
        <a:lstStyle/>
        <a:p>
          <a:endParaRPr lang="en-US"/>
        </a:p>
      </dgm:t>
    </dgm:pt>
    <dgm:pt modelId="{E7537558-8DE5-48EA-99FB-F150245D5559}" type="parTrans" cxnId="{13EF83EF-A6E8-4E3E-80EF-FDF57CD8E89E}">
      <dgm:prSet/>
      <dgm:spPr/>
      <dgm:t>
        <a:bodyPr/>
        <a:lstStyle/>
        <a:p>
          <a:endParaRPr lang="en-US"/>
        </a:p>
      </dgm:t>
    </dgm:pt>
    <dgm:pt modelId="{E38FF5A4-880A-41E8-A84C-E9777F8A1248}" type="sibTrans" cxnId="{13EF83EF-A6E8-4E3E-80EF-FDF57CD8E89E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366" t="-5519" r="-5489" b="-14403"/>
          </a:stretch>
        </a:blipFill>
      </dgm:spPr>
      <dgm:t>
        <a:bodyPr/>
        <a:lstStyle/>
        <a:p>
          <a:endParaRPr lang="en-US"/>
        </a:p>
      </dgm:t>
    </dgm:pt>
    <dgm:pt modelId="{65B1553C-AAA9-4FCD-8F77-C950A7E81875}">
      <dgm:prSet/>
      <dgm:spPr/>
      <dgm:t>
        <a:bodyPr/>
        <a:lstStyle/>
        <a:p>
          <a:endParaRPr lang="en-US"/>
        </a:p>
      </dgm:t>
    </dgm:pt>
    <dgm:pt modelId="{85848FFD-98F1-442B-A140-1C5A03AC6678}" type="parTrans" cxnId="{649FEFC1-CBCE-47BD-893A-02E0A0C2F13D}">
      <dgm:prSet/>
      <dgm:spPr/>
      <dgm:t>
        <a:bodyPr/>
        <a:lstStyle/>
        <a:p>
          <a:endParaRPr lang="en-US"/>
        </a:p>
      </dgm:t>
    </dgm:pt>
    <dgm:pt modelId="{14905DD4-C635-4DD3-89A4-214F7AC36824}" type="sibTrans" cxnId="{649FEFC1-CBCE-47BD-893A-02E0A0C2F13D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42" t="16" r="-4142" b="16"/>
          </a:stretch>
        </a:blipFill>
      </dgm:spPr>
      <dgm:t>
        <a:bodyPr/>
        <a:lstStyle/>
        <a:p>
          <a:endParaRPr lang="en-US"/>
        </a:p>
      </dgm:t>
    </dgm:pt>
    <dgm:pt modelId="{11C5CE23-3492-4CAF-898C-0C2DDDB1A39A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ka-GE" sz="1800" b="1" dirty="0" smtClean="0">
              <a:solidFill>
                <a:srgbClr val="2D18A3"/>
              </a:solidFill>
            </a:rPr>
            <a:t>დაკმაყოფილებულია </a:t>
          </a:r>
          <a:r>
            <a:rPr lang="ka-GE" sz="2800" b="1" dirty="0" smtClean="0">
              <a:solidFill>
                <a:srgbClr val="2D18A3"/>
              </a:solidFill>
            </a:rPr>
            <a:t>41 000</a:t>
          </a:r>
          <a:r>
            <a:rPr lang="ka-GE" sz="1800" b="1" dirty="0" smtClean="0">
              <a:solidFill>
                <a:srgbClr val="2D18A3"/>
              </a:solidFill>
            </a:rPr>
            <a:t>-ზე მეტი ოჯახი</a:t>
          </a:r>
          <a:endParaRPr lang="en-US" sz="1800" b="1" dirty="0">
            <a:solidFill>
              <a:srgbClr val="2D18A3"/>
            </a:solidFill>
          </a:endParaRPr>
        </a:p>
      </dgm:t>
    </dgm:pt>
    <dgm:pt modelId="{322D5FAF-0F9E-418C-95A0-63E33799E0A0}" type="sibTrans" cxnId="{0DF02D76-2B67-460D-ADB2-BD69238398B1}">
      <dgm:prSet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95" t="-540" r="-10301" b="-26614"/>
          </a:stretch>
        </a:blipFill>
      </dgm:spPr>
      <dgm:t>
        <a:bodyPr/>
        <a:lstStyle/>
        <a:p>
          <a:endParaRPr lang="en-US"/>
        </a:p>
      </dgm:t>
    </dgm:pt>
    <dgm:pt modelId="{5144A315-2D37-4DEE-BBD2-5FC54F4B0CEB}" type="parTrans" cxnId="{0DF02D76-2B67-460D-ADB2-BD69238398B1}">
      <dgm:prSet/>
      <dgm:spPr/>
      <dgm:t>
        <a:bodyPr/>
        <a:lstStyle/>
        <a:p>
          <a:endParaRPr lang="en-US"/>
        </a:p>
      </dgm:t>
    </dgm:pt>
    <dgm:pt modelId="{B69482C9-FB40-4996-9985-46B0AEC96768}">
      <dgm:prSet/>
      <dgm:spPr/>
      <dgm:t>
        <a:bodyPr/>
        <a:lstStyle/>
        <a:p>
          <a:endParaRPr lang="en-US"/>
        </a:p>
      </dgm:t>
    </dgm:pt>
    <dgm:pt modelId="{E62D4CEB-A934-4235-83AE-842B4EBEDD66}" type="parTrans" cxnId="{179FFBEB-B855-4C16-B06B-5FA74D82FB9B}">
      <dgm:prSet/>
      <dgm:spPr/>
      <dgm:t>
        <a:bodyPr/>
        <a:lstStyle/>
        <a:p>
          <a:endParaRPr lang="en-US"/>
        </a:p>
      </dgm:t>
    </dgm:pt>
    <dgm:pt modelId="{5BE8815D-4F94-405A-B854-BD2142CA1E4B}" type="sibTrans" cxnId="{179FFBEB-B855-4C16-B06B-5FA74D82FB9B}">
      <dgm:prSet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418" t="46" r="-22418" b="46"/>
          </a:stretch>
        </a:blipFill>
      </dgm:spPr>
      <dgm:t>
        <a:bodyPr/>
        <a:lstStyle/>
        <a:p>
          <a:endParaRPr lang="en-US"/>
        </a:p>
      </dgm:t>
    </dgm:pt>
    <dgm:pt modelId="{B018CD21-931D-44B8-B858-952ACBEBB528}" type="pres">
      <dgm:prSet presAssocID="{45EAD81C-9D98-46EB-8BC7-DC6F195F30A7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E8F54D12-4FC9-486D-BBC8-64F38CA9C4BE}" type="pres">
      <dgm:prSet presAssocID="{11C5CE23-3492-4CAF-898C-0C2DDDB1A39A}" presName="parent_text_1" presStyleLbl="revTx" presStyleIdx="0" presStyleCnt="6" custScaleX="222495" custScaleY="84218" custLinFactY="-85533" custLinFactNeighborX="53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01BEF-B4D5-4482-9572-419B04E82E06}" type="pres">
      <dgm:prSet presAssocID="{11C5CE23-3492-4CAF-898C-0C2DDDB1A39A}" presName="image_accent_1" presStyleCnt="0"/>
      <dgm:spPr/>
    </dgm:pt>
    <dgm:pt modelId="{F1CF721D-0545-49B3-80D0-4EA4B6544686}" type="pres">
      <dgm:prSet presAssocID="{11C5CE23-3492-4CAF-898C-0C2DDDB1A39A}" presName="imageAccentRepeatNode" presStyleLbl="alignNode1" presStyleIdx="0" presStyleCnt="11" custScaleX="212327" custScaleY="212327" custLinFactX="-100000" custLinFactNeighborX="-101788" custLinFactNeighborY="31378"/>
      <dgm:spPr/>
    </dgm:pt>
    <dgm:pt modelId="{1C458900-3017-4449-9F8D-DA6A58E2138B}" type="pres">
      <dgm:prSet presAssocID="{11C5CE23-3492-4CAF-898C-0C2DDDB1A39A}" presName="accent_1" presStyleLbl="alignNode1" presStyleIdx="1" presStyleCnt="11" custLinFactX="-215680" custLinFactNeighborX="-300000" custLinFactNeighborY="-4776"/>
      <dgm:spPr/>
    </dgm:pt>
    <dgm:pt modelId="{86ED9F21-1FBC-4E03-A149-0AE20EB2401B}" type="pres">
      <dgm:prSet presAssocID="{322D5FAF-0F9E-418C-95A0-63E33799E0A0}" presName="image_1" presStyleCnt="0"/>
      <dgm:spPr/>
    </dgm:pt>
    <dgm:pt modelId="{AE9FFA77-CACB-43B5-BFE3-BE9209597452}" type="pres">
      <dgm:prSet presAssocID="{322D5FAF-0F9E-418C-95A0-63E33799E0A0}" presName="imageRepeatNode" presStyleLbl="fgImgPlace1" presStyleIdx="0" presStyleCnt="6" custScaleX="212327" custScaleY="212327" custLinFactX="-100000" custLinFactNeighborX="-118572" custLinFactNeighborY="34000"/>
      <dgm:spPr/>
      <dgm:t>
        <a:bodyPr/>
        <a:lstStyle/>
        <a:p>
          <a:endParaRPr lang="en-US"/>
        </a:p>
      </dgm:t>
    </dgm:pt>
    <dgm:pt modelId="{BCE249F7-6B67-4914-9064-C861DB5D6DB6}" type="pres">
      <dgm:prSet presAssocID="{65B1553C-AAA9-4FCD-8F77-C950A7E81875}" presName="parent_text_2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589CA-60D4-4CAD-9B51-901D822EBFB9}" type="pres">
      <dgm:prSet presAssocID="{65B1553C-AAA9-4FCD-8F77-C950A7E81875}" presName="image_accent_2" presStyleCnt="0"/>
      <dgm:spPr/>
    </dgm:pt>
    <dgm:pt modelId="{159F70C1-E874-41EA-9FAD-130CC88A16E4}" type="pres">
      <dgm:prSet presAssocID="{65B1553C-AAA9-4FCD-8F77-C950A7E81875}" presName="imageAccentRepeatNode" presStyleLbl="alignNode1" presStyleIdx="2" presStyleCnt="11" custScaleX="292878" custScaleY="292878" custLinFactX="117802" custLinFactY="12400" custLinFactNeighborX="200000" custLinFactNeighborY="100000"/>
      <dgm:spPr/>
    </dgm:pt>
    <dgm:pt modelId="{82B96C83-A37B-4DAA-B481-070F0D58F2BD}" type="pres">
      <dgm:prSet presAssocID="{14905DD4-C635-4DD3-89A4-214F7AC36824}" presName="image_2" presStyleCnt="0"/>
      <dgm:spPr/>
    </dgm:pt>
    <dgm:pt modelId="{F23AC857-05E3-4CDB-9F8A-A334ECD6B7BD}" type="pres">
      <dgm:prSet presAssocID="{14905DD4-C635-4DD3-89A4-214F7AC36824}" presName="imageRepeatNode" presStyleLbl="fgImgPlace1" presStyleIdx="1" presStyleCnt="6" custScaleX="292878" custScaleY="292877" custLinFactX="160099" custLinFactY="28660" custLinFactNeighborX="200000" custLinFactNeighborY="100000"/>
      <dgm:spPr/>
      <dgm:t>
        <a:bodyPr/>
        <a:lstStyle/>
        <a:p>
          <a:endParaRPr lang="en-US"/>
        </a:p>
      </dgm:t>
    </dgm:pt>
    <dgm:pt modelId="{FC14054B-5435-4040-A22E-E4F0103A06B3}" type="pres">
      <dgm:prSet presAssocID="{B5E38F49-1215-40D6-A261-4F16BBC682A5}" presName="image_accent_3" presStyleCnt="0"/>
      <dgm:spPr/>
    </dgm:pt>
    <dgm:pt modelId="{77FA2355-EDF1-4F8B-9B56-B855B2DB2EFF}" type="pres">
      <dgm:prSet presAssocID="{B5E38F49-1215-40D6-A261-4F16BBC682A5}" presName="imageAccentRepeatNode" presStyleLbl="alignNode1" presStyleIdx="3" presStyleCnt="11" custScaleX="210509" custScaleY="210509" custLinFactX="-38440" custLinFactNeighborX="-100000" custLinFactNeighborY="35912"/>
      <dgm:spPr/>
    </dgm:pt>
    <dgm:pt modelId="{BF1CD8BC-BF2E-423B-8499-F6F8710F39F6}" type="pres">
      <dgm:prSet presAssocID="{B5E38F49-1215-40D6-A261-4F16BBC682A5}" presName="parent_text_3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26765-F5BB-41CD-A1D2-0AFD42A44168}" type="pres">
      <dgm:prSet presAssocID="{B5E38F49-1215-40D6-A261-4F16BBC682A5}" presName="accent_2" presStyleLbl="alignNode1" presStyleIdx="4" presStyleCnt="11" custLinFactX="79457" custLinFactY="104707" custLinFactNeighborX="100000" custLinFactNeighborY="200000"/>
      <dgm:spPr/>
    </dgm:pt>
    <dgm:pt modelId="{5014F657-758B-4C89-9826-C1F2F630006E}" type="pres">
      <dgm:prSet presAssocID="{B5E38F49-1215-40D6-A261-4F16BBC682A5}" presName="accent_3" presStyleLbl="alignNode1" presStyleIdx="5" presStyleCnt="11" custLinFactX="200000" custLinFactY="230684" custLinFactNeighborX="225156" custLinFactNeighborY="300000"/>
      <dgm:spPr/>
    </dgm:pt>
    <dgm:pt modelId="{66E38257-F658-4B8F-890F-4EBD2FA833B0}" type="pres">
      <dgm:prSet presAssocID="{E38FF5A4-880A-41E8-A84C-E9777F8A1248}" presName="image_3" presStyleCnt="0"/>
      <dgm:spPr/>
    </dgm:pt>
    <dgm:pt modelId="{A83CE32E-0AFC-4015-A961-AB30F4E6629F}" type="pres">
      <dgm:prSet presAssocID="{E38FF5A4-880A-41E8-A84C-E9777F8A1248}" presName="imageRepeatNode" presStyleLbl="fgImgPlace1" presStyleIdx="2" presStyleCnt="6" custScaleX="210509" custScaleY="210509" custLinFactX="-54773" custLinFactNeighborX="-100000" custLinFactNeighborY="40164"/>
      <dgm:spPr/>
      <dgm:t>
        <a:bodyPr/>
        <a:lstStyle/>
        <a:p>
          <a:endParaRPr lang="en-US"/>
        </a:p>
      </dgm:t>
    </dgm:pt>
    <dgm:pt modelId="{E4FE10EA-A4EA-4502-93E2-EE8D3C512BE5}" type="pres">
      <dgm:prSet presAssocID="{5FE77B60-CBA8-4B64-B855-CF18A24D20C7}" presName="image_accent_4" presStyleCnt="0"/>
      <dgm:spPr/>
    </dgm:pt>
    <dgm:pt modelId="{47DE1624-29A1-42D0-A313-7287A5A002CB}" type="pres">
      <dgm:prSet presAssocID="{5FE77B60-CBA8-4B64-B855-CF18A24D20C7}" presName="imageAccentRepeatNode" presStyleLbl="alignNode1" presStyleIdx="6" presStyleCnt="11" custScaleX="226002" custScaleY="226002" custLinFactX="46019" custLinFactY="52023" custLinFactNeighborX="100000" custLinFactNeighborY="100000"/>
      <dgm:spPr/>
    </dgm:pt>
    <dgm:pt modelId="{1545AEF4-5361-4A59-A0CE-A3F0C1076524}" type="pres">
      <dgm:prSet presAssocID="{5FE77B60-CBA8-4B64-B855-CF18A24D20C7}" presName="parent_text_4" presStyleLbl="revTx" presStyleIdx="3" presStyleCnt="6" custScaleX="18428" custScaleY="10456" custLinFactY="200000" custLinFactNeighborX="92171" custLinFactNeighborY="222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CDB00-C596-46E5-8E64-FDEF06A50FBF}" type="pres">
      <dgm:prSet presAssocID="{5FE77B60-CBA8-4B64-B855-CF18A24D20C7}" presName="accent_4" presStyleLbl="alignNode1" presStyleIdx="7" presStyleCnt="11" custLinFactX="-272709" custLinFactY="-2441" custLinFactNeighborX="-300000" custLinFactNeighborY="-100000"/>
      <dgm:spPr/>
    </dgm:pt>
    <dgm:pt modelId="{232EEC21-8D79-463A-82F4-F67C521B5331}" type="pres">
      <dgm:prSet presAssocID="{8146FC56-A5CE-4550-A22D-ED39A6543E9E}" presName="image_4" presStyleCnt="0"/>
      <dgm:spPr/>
    </dgm:pt>
    <dgm:pt modelId="{973787F2-790F-4717-9380-83FAED01ACB1}" type="pres">
      <dgm:prSet presAssocID="{8146FC56-A5CE-4550-A22D-ED39A6543E9E}" presName="imageRepeatNode" presStyleLbl="fgImgPlace1" presStyleIdx="3" presStyleCnt="6" custScaleX="226002" custScaleY="226002" custLinFactX="65529" custLinFactY="72252" custLinFactNeighborX="100000" custLinFactNeighborY="100000"/>
      <dgm:spPr/>
      <dgm:t>
        <a:bodyPr/>
        <a:lstStyle/>
        <a:p>
          <a:endParaRPr lang="en-US"/>
        </a:p>
      </dgm:t>
    </dgm:pt>
    <dgm:pt modelId="{958EB8E2-786B-46ED-99DE-7BE41CBF1066}" type="pres">
      <dgm:prSet presAssocID="{C3245BF6-5572-46BA-93B4-667843AFB881}" presName="image_accent_5" presStyleCnt="0"/>
      <dgm:spPr/>
    </dgm:pt>
    <dgm:pt modelId="{615E07A2-7D0E-491F-8066-CBCAEE25B11F}" type="pres">
      <dgm:prSet presAssocID="{C3245BF6-5572-46BA-93B4-667843AFB881}" presName="imageAccentRepeatNode" presStyleLbl="alignNode1" presStyleIdx="8" presStyleCnt="11" custScaleX="302348" custScaleY="302348" custLinFactX="200000" custLinFactY="82272" custLinFactNeighborX="208598" custLinFactNeighborY="100000"/>
      <dgm:spPr/>
    </dgm:pt>
    <dgm:pt modelId="{DD225203-C905-4C0C-9D31-81F33C142C70}" type="pres">
      <dgm:prSet presAssocID="{C3245BF6-5572-46BA-93B4-667843AFB881}" presName="parent_text_5" presStyleLbl="revTx" presStyleIdx="4" presStyleCnt="6" custLinFactX="-17817" custLinFactNeighborX="-100000" custLinFactNeighborY="112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D95F2-9F4C-45DB-9737-7E9856F94FD4}" type="pres">
      <dgm:prSet presAssocID="{4C6B6637-BC16-4C93-9D4A-E7B81EE62562}" presName="image_5" presStyleCnt="0"/>
      <dgm:spPr/>
    </dgm:pt>
    <dgm:pt modelId="{8674BEB5-2062-40C2-8459-D8B83EBFA96B}" type="pres">
      <dgm:prSet presAssocID="{4C6B6637-BC16-4C93-9D4A-E7B81EE62562}" presName="imageRepeatNode" presStyleLbl="fgImgPlace1" presStyleIdx="4" presStyleCnt="6" custScaleX="302348" custScaleY="302348" custLinFactX="200000" custLinFactY="100000" custLinFactNeighborX="268427" custLinFactNeighborY="106934"/>
      <dgm:spPr/>
      <dgm:t>
        <a:bodyPr/>
        <a:lstStyle/>
        <a:p>
          <a:endParaRPr lang="en-US"/>
        </a:p>
      </dgm:t>
    </dgm:pt>
    <dgm:pt modelId="{C5901366-6B3E-4CF2-9C3A-EF08332D57A0}" type="pres">
      <dgm:prSet presAssocID="{B69482C9-FB40-4996-9985-46B0AEC96768}" presName="parent_text_6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4FC15-DBDB-4620-911E-818BCAA96529}" type="pres">
      <dgm:prSet presAssocID="{B69482C9-FB40-4996-9985-46B0AEC96768}" presName="image_accent_6" presStyleCnt="0"/>
      <dgm:spPr/>
    </dgm:pt>
    <dgm:pt modelId="{240E3BA6-29FB-4707-9660-8D6190C58768}" type="pres">
      <dgm:prSet presAssocID="{B69482C9-FB40-4996-9985-46B0AEC96768}" presName="imageAccentRepeatNode" presStyleLbl="alignNode1" presStyleIdx="9" presStyleCnt="11" custScaleX="174527" custScaleY="174527" custLinFactNeighborX="28833" custLinFactNeighborY="-14965"/>
      <dgm:spPr/>
    </dgm:pt>
    <dgm:pt modelId="{8883A637-54A8-477B-B6AF-33A5CA458E82}" type="pres">
      <dgm:prSet presAssocID="{B69482C9-FB40-4996-9985-46B0AEC96768}" presName="accent_5" presStyleLbl="alignNode1" presStyleIdx="10" presStyleCnt="11" custLinFactX="13025" custLinFactY="-47103" custLinFactNeighborX="100000" custLinFactNeighborY="-100000"/>
      <dgm:spPr/>
    </dgm:pt>
    <dgm:pt modelId="{00FED56D-D7ED-4406-9C7B-0D870FF6F4C2}" type="pres">
      <dgm:prSet presAssocID="{5BE8815D-4F94-405A-B854-BD2142CA1E4B}" presName="image_6" presStyleCnt="0"/>
      <dgm:spPr/>
    </dgm:pt>
    <dgm:pt modelId="{7255EDA2-1035-445B-9420-03D40F512860}" type="pres">
      <dgm:prSet presAssocID="{5BE8815D-4F94-405A-B854-BD2142CA1E4B}" presName="imageRepeatNode" presStyleLbl="fgImgPlace1" presStyleIdx="5" presStyleCnt="6" custScaleX="174527" custScaleY="174527" custLinFactNeighborX="32226" custLinFactNeighborY="-16735"/>
      <dgm:spPr/>
      <dgm:t>
        <a:bodyPr/>
        <a:lstStyle/>
        <a:p>
          <a:endParaRPr lang="en-US"/>
        </a:p>
      </dgm:t>
    </dgm:pt>
  </dgm:ptLst>
  <dgm:cxnLst>
    <dgm:cxn modelId="{EC390614-139B-49C0-998B-A6B457F7199A}" type="presOf" srcId="{8146FC56-A5CE-4550-A22D-ED39A6543E9E}" destId="{973787F2-790F-4717-9380-83FAED01ACB1}" srcOrd="0" destOrd="0" presId="urn:microsoft.com/office/officeart/2008/layout/BubblePictureList"/>
    <dgm:cxn modelId="{F2B0A932-3EB6-4EB8-AD86-F99269B656EF}" type="presOf" srcId="{11C5CE23-3492-4CAF-898C-0C2DDDB1A39A}" destId="{E8F54D12-4FC9-486D-BBC8-64F38CA9C4BE}" srcOrd="0" destOrd="0" presId="urn:microsoft.com/office/officeart/2008/layout/BubblePictureList"/>
    <dgm:cxn modelId="{05DAAC80-6A88-48CA-BF72-319370E81226}" type="presOf" srcId="{14905DD4-C635-4DD3-89A4-214F7AC36824}" destId="{F23AC857-05E3-4CDB-9F8A-A334ECD6B7BD}" srcOrd="0" destOrd="0" presId="urn:microsoft.com/office/officeart/2008/layout/BubblePictureList"/>
    <dgm:cxn modelId="{47C2AF08-1219-4745-B68E-0E096E631EDE}" type="presOf" srcId="{E38FF5A4-880A-41E8-A84C-E9777F8A1248}" destId="{A83CE32E-0AFC-4015-A961-AB30F4E6629F}" srcOrd="0" destOrd="0" presId="urn:microsoft.com/office/officeart/2008/layout/BubblePictureList"/>
    <dgm:cxn modelId="{13EF83EF-A6E8-4E3E-80EF-FDF57CD8E89E}" srcId="{45EAD81C-9D98-46EB-8BC7-DC6F195F30A7}" destId="{B5E38F49-1215-40D6-A261-4F16BBC682A5}" srcOrd="2" destOrd="0" parTransId="{E7537558-8DE5-48EA-99FB-F150245D5559}" sibTransId="{E38FF5A4-880A-41E8-A84C-E9777F8A1248}"/>
    <dgm:cxn modelId="{EBDAF5C4-A069-4330-805A-6AF35E829C3D}" type="presOf" srcId="{4C6B6637-BC16-4C93-9D4A-E7B81EE62562}" destId="{8674BEB5-2062-40C2-8459-D8B83EBFA96B}" srcOrd="0" destOrd="0" presId="urn:microsoft.com/office/officeart/2008/layout/BubblePictureList"/>
    <dgm:cxn modelId="{D137B578-5419-4679-8364-9C3E77F4F6A6}" type="presOf" srcId="{45EAD81C-9D98-46EB-8BC7-DC6F195F30A7}" destId="{B018CD21-931D-44B8-B858-952ACBEBB528}" srcOrd="0" destOrd="0" presId="urn:microsoft.com/office/officeart/2008/layout/BubblePictureList"/>
    <dgm:cxn modelId="{F8295030-687F-43AC-8761-2F39F60B8B22}" type="presOf" srcId="{322D5FAF-0F9E-418C-95A0-63E33799E0A0}" destId="{AE9FFA77-CACB-43B5-BFE3-BE9209597452}" srcOrd="0" destOrd="0" presId="urn:microsoft.com/office/officeart/2008/layout/BubblePictureList"/>
    <dgm:cxn modelId="{F1125825-AA98-4F9D-9B88-88C1D31AE60B}" srcId="{45EAD81C-9D98-46EB-8BC7-DC6F195F30A7}" destId="{5FE77B60-CBA8-4B64-B855-CF18A24D20C7}" srcOrd="3" destOrd="0" parTransId="{F2B2D2A2-F2EA-45D2-8F7A-BF810A064C07}" sibTransId="{8146FC56-A5CE-4550-A22D-ED39A6543E9E}"/>
    <dgm:cxn modelId="{38CD1943-A1B3-4825-9645-C6B32899D4E4}" type="presOf" srcId="{5BE8815D-4F94-405A-B854-BD2142CA1E4B}" destId="{7255EDA2-1035-445B-9420-03D40F512860}" srcOrd="0" destOrd="0" presId="urn:microsoft.com/office/officeart/2008/layout/BubblePictureList"/>
    <dgm:cxn modelId="{B25BD250-7048-4E65-B95B-A1AB651B0A81}" type="presOf" srcId="{B69482C9-FB40-4996-9985-46B0AEC96768}" destId="{C5901366-6B3E-4CF2-9C3A-EF08332D57A0}" srcOrd="0" destOrd="0" presId="urn:microsoft.com/office/officeart/2008/layout/BubblePictureList"/>
    <dgm:cxn modelId="{3B1C5C69-E43F-448A-961E-03E100C59ACA}" type="presOf" srcId="{B5E38F49-1215-40D6-A261-4F16BBC682A5}" destId="{BF1CD8BC-BF2E-423B-8499-F6F8710F39F6}" srcOrd="0" destOrd="0" presId="urn:microsoft.com/office/officeart/2008/layout/BubblePictureList"/>
    <dgm:cxn modelId="{0DF02D76-2B67-460D-ADB2-BD69238398B1}" srcId="{45EAD81C-9D98-46EB-8BC7-DC6F195F30A7}" destId="{11C5CE23-3492-4CAF-898C-0C2DDDB1A39A}" srcOrd="0" destOrd="0" parTransId="{5144A315-2D37-4DEE-BBD2-5FC54F4B0CEB}" sibTransId="{322D5FAF-0F9E-418C-95A0-63E33799E0A0}"/>
    <dgm:cxn modelId="{C4552E96-3CDE-4FCF-A624-A9369031106B}" type="presOf" srcId="{5FE77B60-CBA8-4B64-B855-CF18A24D20C7}" destId="{1545AEF4-5361-4A59-A0CE-A3F0C1076524}" srcOrd="0" destOrd="0" presId="urn:microsoft.com/office/officeart/2008/layout/BubblePictureList"/>
    <dgm:cxn modelId="{C2160E39-7E3C-4E3A-8151-6A67D483F969}" srcId="{45EAD81C-9D98-46EB-8BC7-DC6F195F30A7}" destId="{C3245BF6-5572-46BA-93B4-667843AFB881}" srcOrd="4" destOrd="0" parTransId="{B41788C1-A289-4B56-8E50-181D225041D1}" sibTransId="{4C6B6637-BC16-4C93-9D4A-E7B81EE62562}"/>
    <dgm:cxn modelId="{2262F946-4FC3-4331-A3AA-99A507F97273}" type="presOf" srcId="{65B1553C-AAA9-4FCD-8F77-C950A7E81875}" destId="{BCE249F7-6B67-4914-9064-C861DB5D6DB6}" srcOrd="0" destOrd="0" presId="urn:microsoft.com/office/officeart/2008/layout/BubblePictureList"/>
    <dgm:cxn modelId="{179FFBEB-B855-4C16-B06B-5FA74D82FB9B}" srcId="{45EAD81C-9D98-46EB-8BC7-DC6F195F30A7}" destId="{B69482C9-FB40-4996-9985-46B0AEC96768}" srcOrd="5" destOrd="0" parTransId="{E62D4CEB-A934-4235-83AE-842B4EBEDD66}" sibTransId="{5BE8815D-4F94-405A-B854-BD2142CA1E4B}"/>
    <dgm:cxn modelId="{0447460C-4D64-48D4-8D1E-9D59BB89789E}" type="presOf" srcId="{C3245BF6-5572-46BA-93B4-667843AFB881}" destId="{DD225203-C905-4C0C-9D31-81F33C142C70}" srcOrd="0" destOrd="0" presId="urn:microsoft.com/office/officeart/2008/layout/BubblePictureList"/>
    <dgm:cxn modelId="{649FEFC1-CBCE-47BD-893A-02E0A0C2F13D}" srcId="{45EAD81C-9D98-46EB-8BC7-DC6F195F30A7}" destId="{65B1553C-AAA9-4FCD-8F77-C950A7E81875}" srcOrd="1" destOrd="0" parTransId="{85848FFD-98F1-442B-A140-1C5A03AC6678}" sibTransId="{14905DD4-C635-4DD3-89A4-214F7AC36824}"/>
    <dgm:cxn modelId="{C4F11728-4BA5-45F4-85E8-DC8B72F56049}" type="presParOf" srcId="{B018CD21-931D-44B8-B858-952ACBEBB528}" destId="{E8F54D12-4FC9-486D-BBC8-64F38CA9C4BE}" srcOrd="0" destOrd="0" presId="urn:microsoft.com/office/officeart/2008/layout/BubblePictureList"/>
    <dgm:cxn modelId="{504B8643-FA5E-45CF-AAE3-BD69015DEBE2}" type="presParOf" srcId="{B018CD21-931D-44B8-B858-952ACBEBB528}" destId="{C3801BEF-B4D5-4482-9572-419B04E82E06}" srcOrd="1" destOrd="0" presId="urn:microsoft.com/office/officeart/2008/layout/BubblePictureList"/>
    <dgm:cxn modelId="{9CEDFBD3-7897-46E8-8760-8CE9FD424D7C}" type="presParOf" srcId="{C3801BEF-B4D5-4482-9572-419B04E82E06}" destId="{F1CF721D-0545-49B3-80D0-4EA4B6544686}" srcOrd="0" destOrd="0" presId="urn:microsoft.com/office/officeart/2008/layout/BubblePictureList"/>
    <dgm:cxn modelId="{66AEC401-9ADC-4626-9806-B751564E2A6F}" type="presParOf" srcId="{B018CD21-931D-44B8-B858-952ACBEBB528}" destId="{1C458900-3017-4449-9F8D-DA6A58E2138B}" srcOrd="2" destOrd="0" presId="urn:microsoft.com/office/officeart/2008/layout/BubblePictureList"/>
    <dgm:cxn modelId="{ACF42222-79B9-49E9-9C84-AED82B93F785}" type="presParOf" srcId="{B018CD21-931D-44B8-B858-952ACBEBB528}" destId="{86ED9F21-1FBC-4E03-A149-0AE20EB2401B}" srcOrd="3" destOrd="0" presId="urn:microsoft.com/office/officeart/2008/layout/BubblePictureList"/>
    <dgm:cxn modelId="{98384ED2-8DD8-4D8C-8D8B-E537923E2F0A}" type="presParOf" srcId="{86ED9F21-1FBC-4E03-A149-0AE20EB2401B}" destId="{AE9FFA77-CACB-43B5-BFE3-BE9209597452}" srcOrd="0" destOrd="0" presId="urn:microsoft.com/office/officeart/2008/layout/BubblePictureList"/>
    <dgm:cxn modelId="{DA2F4B46-47A7-47E0-B950-7A606A366943}" type="presParOf" srcId="{B018CD21-931D-44B8-B858-952ACBEBB528}" destId="{BCE249F7-6B67-4914-9064-C861DB5D6DB6}" srcOrd="4" destOrd="0" presId="urn:microsoft.com/office/officeart/2008/layout/BubblePictureList"/>
    <dgm:cxn modelId="{449923DB-0866-44D2-82A7-80DA84D00622}" type="presParOf" srcId="{B018CD21-931D-44B8-B858-952ACBEBB528}" destId="{E67589CA-60D4-4CAD-9B51-901D822EBFB9}" srcOrd="5" destOrd="0" presId="urn:microsoft.com/office/officeart/2008/layout/BubblePictureList"/>
    <dgm:cxn modelId="{F9E84B5B-DEFF-448D-ABE2-3FBB0C4B8937}" type="presParOf" srcId="{E67589CA-60D4-4CAD-9B51-901D822EBFB9}" destId="{159F70C1-E874-41EA-9FAD-130CC88A16E4}" srcOrd="0" destOrd="0" presId="urn:microsoft.com/office/officeart/2008/layout/BubblePictureList"/>
    <dgm:cxn modelId="{16837AFE-91EC-427C-BE0D-E24EF3DFBC32}" type="presParOf" srcId="{B018CD21-931D-44B8-B858-952ACBEBB528}" destId="{82B96C83-A37B-4DAA-B481-070F0D58F2BD}" srcOrd="6" destOrd="0" presId="urn:microsoft.com/office/officeart/2008/layout/BubblePictureList"/>
    <dgm:cxn modelId="{1D83AB2D-BF74-4723-9722-6444EE80A3E8}" type="presParOf" srcId="{82B96C83-A37B-4DAA-B481-070F0D58F2BD}" destId="{F23AC857-05E3-4CDB-9F8A-A334ECD6B7BD}" srcOrd="0" destOrd="0" presId="urn:microsoft.com/office/officeart/2008/layout/BubblePictureList"/>
    <dgm:cxn modelId="{D7FE8477-A18F-4430-9694-DA36C4AB9496}" type="presParOf" srcId="{B018CD21-931D-44B8-B858-952ACBEBB528}" destId="{FC14054B-5435-4040-A22E-E4F0103A06B3}" srcOrd="7" destOrd="0" presId="urn:microsoft.com/office/officeart/2008/layout/BubblePictureList"/>
    <dgm:cxn modelId="{4BB8D549-A4EC-4D1E-90B5-7722293A2E48}" type="presParOf" srcId="{FC14054B-5435-4040-A22E-E4F0103A06B3}" destId="{77FA2355-EDF1-4F8B-9B56-B855B2DB2EFF}" srcOrd="0" destOrd="0" presId="urn:microsoft.com/office/officeart/2008/layout/BubblePictureList"/>
    <dgm:cxn modelId="{E89C938A-D6E0-4DC0-8318-A6898B19EDF3}" type="presParOf" srcId="{B018CD21-931D-44B8-B858-952ACBEBB528}" destId="{BF1CD8BC-BF2E-423B-8499-F6F8710F39F6}" srcOrd="8" destOrd="0" presId="urn:microsoft.com/office/officeart/2008/layout/BubblePictureList"/>
    <dgm:cxn modelId="{757E7E61-E353-427A-B55B-FC63CD1D303F}" type="presParOf" srcId="{B018CD21-931D-44B8-B858-952ACBEBB528}" destId="{15826765-F5BB-41CD-A1D2-0AFD42A44168}" srcOrd="9" destOrd="0" presId="urn:microsoft.com/office/officeart/2008/layout/BubblePictureList"/>
    <dgm:cxn modelId="{AF1F323C-E5BB-4C21-AEB0-5B153102F197}" type="presParOf" srcId="{B018CD21-931D-44B8-B858-952ACBEBB528}" destId="{5014F657-758B-4C89-9826-C1F2F630006E}" srcOrd="10" destOrd="0" presId="urn:microsoft.com/office/officeart/2008/layout/BubblePictureList"/>
    <dgm:cxn modelId="{BC7FE369-F6B2-40D5-8CC0-E6F1210B0AB1}" type="presParOf" srcId="{B018CD21-931D-44B8-B858-952ACBEBB528}" destId="{66E38257-F658-4B8F-890F-4EBD2FA833B0}" srcOrd="11" destOrd="0" presId="urn:microsoft.com/office/officeart/2008/layout/BubblePictureList"/>
    <dgm:cxn modelId="{2557C318-B8BE-4AFB-9B17-E76EFF9AE0B9}" type="presParOf" srcId="{66E38257-F658-4B8F-890F-4EBD2FA833B0}" destId="{A83CE32E-0AFC-4015-A961-AB30F4E6629F}" srcOrd="0" destOrd="0" presId="urn:microsoft.com/office/officeart/2008/layout/BubblePictureList"/>
    <dgm:cxn modelId="{D4B5C15F-AB29-4A4B-97B5-F8A10CA8A661}" type="presParOf" srcId="{B018CD21-931D-44B8-B858-952ACBEBB528}" destId="{E4FE10EA-A4EA-4502-93E2-EE8D3C512BE5}" srcOrd="12" destOrd="0" presId="urn:microsoft.com/office/officeart/2008/layout/BubblePictureList"/>
    <dgm:cxn modelId="{A70EE2B4-627F-4A40-AFF4-8F73CA23D2B0}" type="presParOf" srcId="{E4FE10EA-A4EA-4502-93E2-EE8D3C512BE5}" destId="{47DE1624-29A1-42D0-A313-7287A5A002CB}" srcOrd="0" destOrd="0" presId="urn:microsoft.com/office/officeart/2008/layout/BubblePictureList"/>
    <dgm:cxn modelId="{2049909D-9817-439B-971F-7CC5B64C32BC}" type="presParOf" srcId="{B018CD21-931D-44B8-B858-952ACBEBB528}" destId="{1545AEF4-5361-4A59-A0CE-A3F0C1076524}" srcOrd="13" destOrd="0" presId="urn:microsoft.com/office/officeart/2008/layout/BubblePictureList"/>
    <dgm:cxn modelId="{7886155C-A450-4E80-987A-CD63B232EF13}" type="presParOf" srcId="{B018CD21-931D-44B8-B858-952ACBEBB528}" destId="{1CECDB00-C596-46E5-8E64-FDEF06A50FBF}" srcOrd="14" destOrd="0" presId="urn:microsoft.com/office/officeart/2008/layout/BubblePictureList"/>
    <dgm:cxn modelId="{E1B4A83A-FD76-4783-A321-8DFA70B1E9D9}" type="presParOf" srcId="{B018CD21-931D-44B8-B858-952ACBEBB528}" destId="{232EEC21-8D79-463A-82F4-F67C521B5331}" srcOrd="15" destOrd="0" presId="urn:microsoft.com/office/officeart/2008/layout/BubblePictureList"/>
    <dgm:cxn modelId="{E36D7142-64A9-4996-82C9-FC7B7EBF4B0E}" type="presParOf" srcId="{232EEC21-8D79-463A-82F4-F67C521B5331}" destId="{973787F2-790F-4717-9380-83FAED01ACB1}" srcOrd="0" destOrd="0" presId="urn:microsoft.com/office/officeart/2008/layout/BubblePictureList"/>
    <dgm:cxn modelId="{2DC443C7-1DB7-473C-AE44-A2DFA54DE22B}" type="presParOf" srcId="{B018CD21-931D-44B8-B858-952ACBEBB528}" destId="{958EB8E2-786B-46ED-99DE-7BE41CBF1066}" srcOrd="16" destOrd="0" presId="urn:microsoft.com/office/officeart/2008/layout/BubblePictureList"/>
    <dgm:cxn modelId="{A646D968-3C0C-41D0-BAB3-8196CF7EB347}" type="presParOf" srcId="{958EB8E2-786B-46ED-99DE-7BE41CBF1066}" destId="{615E07A2-7D0E-491F-8066-CBCAEE25B11F}" srcOrd="0" destOrd="0" presId="urn:microsoft.com/office/officeart/2008/layout/BubblePictureList"/>
    <dgm:cxn modelId="{41CCBFCA-DCA8-4E52-88DC-7BB1346BF574}" type="presParOf" srcId="{B018CD21-931D-44B8-B858-952ACBEBB528}" destId="{DD225203-C905-4C0C-9D31-81F33C142C70}" srcOrd="17" destOrd="0" presId="urn:microsoft.com/office/officeart/2008/layout/BubblePictureList"/>
    <dgm:cxn modelId="{FB351639-58F4-4AE0-B2B0-94785EFCB8C7}" type="presParOf" srcId="{B018CD21-931D-44B8-B858-952ACBEBB528}" destId="{4F8D95F2-9F4C-45DB-9737-7E9856F94FD4}" srcOrd="18" destOrd="0" presId="urn:microsoft.com/office/officeart/2008/layout/BubblePictureList"/>
    <dgm:cxn modelId="{992B6BDC-5A17-4339-A855-4DD7625404AF}" type="presParOf" srcId="{4F8D95F2-9F4C-45DB-9737-7E9856F94FD4}" destId="{8674BEB5-2062-40C2-8459-D8B83EBFA96B}" srcOrd="0" destOrd="0" presId="urn:microsoft.com/office/officeart/2008/layout/BubblePictureList"/>
    <dgm:cxn modelId="{54614458-DD03-4625-A35F-3FEA2DCADD4B}" type="presParOf" srcId="{B018CD21-931D-44B8-B858-952ACBEBB528}" destId="{C5901366-6B3E-4CF2-9C3A-EF08332D57A0}" srcOrd="19" destOrd="0" presId="urn:microsoft.com/office/officeart/2008/layout/BubblePictureList"/>
    <dgm:cxn modelId="{3D769509-D3DD-4D04-8D28-0F47C2919E5E}" type="presParOf" srcId="{B018CD21-931D-44B8-B858-952ACBEBB528}" destId="{4784FC15-DBDB-4620-911E-818BCAA96529}" srcOrd="20" destOrd="0" presId="urn:microsoft.com/office/officeart/2008/layout/BubblePictureList"/>
    <dgm:cxn modelId="{7FFD7AE0-F8C0-4A39-A44B-BBB946C6FFCE}" type="presParOf" srcId="{4784FC15-DBDB-4620-911E-818BCAA96529}" destId="{240E3BA6-29FB-4707-9660-8D6190C58768}" srcOrd="0" destOrd="0" presId="urn:microsoft.com/office/officeart/2008/layout/BubblePictureList"/>
    <dgm:cxn modelId="{4F2EECA5-C57B-4DAD-A895-FFCFE00AB394}" type="presParOf" srcId="{B018CD21-931D-44B8-B858-952ACBEBB528}" destId="{8883A637-54A8-477B-B6AF-33A5CA458E82}" srcOrd="21" destOrd="0" presId="urn:microsoft.com/office/officeart/2008/layout/BubblePictureList"/>
    <dgm:cxn modelId="{F7482175-A152-4C5C-931A-B01EF128DA00}" type="presParOf" srcId="{B018CD21-931D-44B8-B858-952ACBEBB528}" destId="{00FED56D-D7ED-4406-9C7B-0D870FF6F4C2}" srcOrd="22" destOrd="0" presId="urn:microsoft.com/office/officeart/2008/layout/BubblePictureList"/>
    <dgm:cxn modelId="{639F12BF-D755-4958-A97C-E21BD28C0DF0}" type="presParOf" srcId="{00FED56D-D7ED-4406-9C7B-0D870FF6F4C2}" destId="{7255EDA2-1035-445B-9420-03D40F51286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8113B-A906-4E64-B84E-F5360EE93F1F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B2AA01-6ACD-4DC5-9605-F6589CDD4778}">
      <dgm:prSet phldrT="[Text]" custT="1"/>
      <dgm:spPr>
        <a:solidFill>
          <a:srgbClr val="26617C"/>
        </a:solidFill>
        <a:ln>
          <a:solidFill>
            <a:srgbClr val="87AF2F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ka-GE" sz="1050" b="1" dirty="0" smtClean="0"/>
            <a:t>სოციალური შემწეობა</a:t>
          </a:r>
          <a:endParaRPr lang="en-US" sz="1050" b="1" dirty="0"/>
        </a:p>
      </dgm:t>
    </dgm:pt>
    <dgm:pt modelId="{2EE1DCDD-ACA2-47D9-A199-35717FFB40F0}" type="parTrans" cxnId="{FC00A629-0002-4788-9079-581368D8D514}">
      <dgm:prSet/>
      <dgm:spPr/>
      <dgm:t>
        <a:bodyPr/>
        <a:lstStyle/>
        <a:p>
          <a:endParaRPr lang="en-US"/>
        </a:p>
      </dgm:t>
    </dgm:pt>
    <dgm:pt modelId="{201AF29F-91E4-43CD-AB88-D43709A5689F}" type="sibTrans" cxnId="{FC00A629-0002-4788-9079-581368D8D514}">
      <dgm:prSet/>
      <dgm:spPr>
        <a:solidFill>
          <a:srgbClr val="574A90">
            <a:alpha val="89804"/>
          </a:srgbClr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2431EB94-5CD5-4A05-810E-B119042BBCF9}">
      <dgm:prSet phldrT="[Text]" custT="1"/>
      <dgm:spPr>
        <a:solidFill>
          <a:srgbClr val="26617C"/>
        </a:solidFill>
        <a:ln>
          <a:solidFill>
            <a:srgbClr val="87AF2F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ka-GE" sz="1050" b="1" dirty="0" smtClean="0"/>
            <a:t>დანამატი მაღალმთიან დასახლებებში</a:t>
          </a:r>
          <a:endParaRPr lang="en-US" sz="1050" b="1" dirty="0"/>
        </a:p>
      </dgm:t>
    </dgm:pt>
    <dgm:pt modelId="{D0F65DF1-BE86-40F5-9012-9D5DA720FB4D}" type="parTrans" cxnId="{A0D8109F-2CF9-4721-842A-5F10EBA62EA4}">
      <dgm:prSet/>
      <dgm:spPr/>
      <dgm:t>
        <a:bodyPr/>
        <a:lstStyle/>
        <a:p>
          <a:endParaRPr lang="en-US"/>
        </a:p>
      </dgm:t>
    </dgm:pt>
    <dgm:pt modelId="{E0659F4A-FE5A-4724-975F-7DD349B21343}" type="sibTrans" cxnId="{A0D8109F-2CF9-4721-842A-5F10EBA62EA4}">
      <dgm:prSet/>
      <dgm:spPr>
        <a:solidFill>
          <a:srgbClr val="574A90">
            <a:alpha val="89804"/>
          </a:srgbClr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213F0FFA-6082-4CA7-8DF4-F840A9723964}">
      <dgm:prSet custT="1"/>
      <dgm:spPr>
        <a:solidFill>
          <a:srgbClr val="26617C"/>
        </a:solidFill>
        <a:ln>
          <a:solidFill>
            <a:srgbClr val="87AF2F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ka-GE" sz="1051" b="1" dirty="0" smtClean="0"/>
            <a:t>დევნილის შემწეობა</a:t>
          </a:r>
          <a:endParaRPr lang="en-US" sz="1051" b="1" dirty="0"/>
        </a:p>
      </dgm:t>
    </dgm:pt>
    <dgm:pt modelId="{EB0B43B5-213E-41D1-A931-DD8FEED81ED2}" type="parTrans" cxnId="{5F70F030-CCEC-4C0F-B29F-295A1066FB01}">
      <dgm:prSet/>
      <dgm:spPr/>
      <dgm:t>
        <a:bodyPr/>
        <a:lstStyle/>
        <a:p>
          <a:endParaRPr lang="en-US"/>
        </a:p>
      </dgm:t>
    </dgm:pt>
    <dgm:pt modelId="{3E0B3A6F-A3D8-4683-8C83-71F00C028271}" type="sibTrans" cxnId="{5F70F030-CCEC-4C0F-B29F-295A1066FB01}">
      <dgm:prSet/>
      <dgm:spPr>
        <a:solidFill>
          <a:srgbClr val="574A90">
            <a:alpha val="89804"/>
          </a:srgbClr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9B5C9F52-FC01-44EF-81E5-7A8BCEC17014}">
      <dgm:prSet custT="1"/>
      <dgm:spPr>
        <a:solidFill>
          <a:srgbClr val="26617C"/>
        </a:solidFill>
        <a:ln>
          <a:solidFill>
            <a:srgbClr val="87AF2F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ka-GE" sz="900" b="1" dirty="0" smtClean="0"/>
            <a:t>შეღავათი მედიკამენტებზე</a:t>
          </a:r>
          <a:endParaRPr lang="en-US" sz="900" b="1" dirty="0"/>
        </a:p>
      </dgm:t>
    </dgm:pt>
    <dgm:pt modelId="{56FFB0E7-1906-412F-B1DB-2FDCFC6BD009}" type="parTrans" cxnId="{31DA6AE5-4BCC-4312-BCF3-C93CADC03A87}">
      <dgm:prSet/>
      <dgm:spPr/>
      <dgm:t>
        <a:bodyPr/>
        <a:lstStyle/>
        <a:p>
          <a:endParaRPr lang="en-US"/>
        </a:p>
      </dgm:t>
    </dgm:pt>
    <dgm:pt modelId="{6407D1F8-E69B-4B5F-A9A7-5F52BAC71158}" type="sibTrans" cxnId="{31DA6AE5-4BCC-4312-BCF3-C93CADC03A87}">
      <dgm:prSet/>
      <dgm:spPr>
        <a:solidFill>
          <a:srgbClr val="574A90">
            <a:alpha val="89804"/>
          </a:srgbClr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ED2EB895-AB82-45A2-9158-233CD7FA4EBA}" type="pres">
      <dgm:prSet presAssocID="{2828113B-A906-4E64-B84E-F5360EE93F1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24441940-A671-4A2B-88EA-C40A4976CE78}" type="pres">
      <dgm:prSet presAssocID="{4FB2AA01-6ACD-4DC5-9605-F6589CDD4778}" presName="text1" presStyleCnt="0"/>
      <dgm:spPr/>
    </dgm:pt>
    <dgm:pt modelId="{B9305219-D858-487F-8428-56B36CF9983E}" type="pres">
      <dgm:prSet presAssocID="{4FB2AA01-6ACD-4DC5-9605-F6589CDD4778}" presName="textRepeatNode" presStyleLbl="alignNode1" presStyleIdx="0" presStyleCnt="4" custLinFactNeighborY="-4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50BF1-FB99-4C42-ADAD-4A88492A578B}" type="pres">
      <dgm:prSet presAssocID="{4FB2AA01-6ACD-4DC5-9605-F6589CDD4778}" presName="textaccent1" presStyleCnt="0"/>
      <dgm:spPr/>
    </dgm:pt>
    <dgm:pt modelId="{7FB067FA-E4A5-4616-8A19-5DFA5F9F156B}" type="pres">
      <dgm:prSet presAssocID="{4FB2AA01-6ACD-4DC5-9605-F6589CDD4778}" presName="accentRepeatNode" presStyleLbl="solidAlignAcc1" presStyleIdx="0" presStyleCnt="8" custLinFactNeighborX="18679" custLinFactNeighborY="-29987"/>
      <dgm:spPr>
        <a:solidFill>
          <a:srgbClr val="FFFBEF"/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5020298F-7DA7-4205-950B-AD00B0FE32FD}" type="pres">
      <dgm:prSet presAssocID="{201AF29F-91E4-43CD-AB88-D43709A5689F}" presName="image1" presStyleCnt="0"/>
      <dgm:spPr/>
    </dgm:pt>
    <dgm:pt modelId="{E103C5F2-0B84-4020-A417-FF24A6D63B4A}" type="pres">
      <dgm:prSet presAssocID="{201AF29F-91E4-43CD-AB88-D43709A5689F}" presName="imageRepeatNode" presStyleLbl="alignAcc1" presStyleIdx="0" presStyleCnt="4" custLinFactNeighborY="-525"/>
      <dgm:spPr/>
      <dgm:t>
        <a:bodyPr/>
        <a:lstStyle/>
        <a:p>
          <a:endParaRPr lang="en-US"/>
        </a:p>
      </dgm:t>
    </dgm:pt>
    <dgm:pt modelId="{FAE4B75E-9883-42BF-9EFA-0C004AAE60DE}" type="pres">
      <dgm:prSet presAssocID="{201AF29F-91E4-43CD-AB88-D43709A5689F}" presName="imageaccent1" presStyleCnt="0"/>
      <dgm:spPr/>
    </dgm:pt>
    <dgm:pt modelId="{54E503C1-6F78-45B9-9BC6-B31E81C78CD0}" type="pres">
      <dgm:prSet presAssocID="{201AF29F-91E4-43CD-AB88-D43709A5689F}" presName="accentRepeatNode" presStyleLbl="solidAlignAcc1" presStyleIdx="1" presStyleCnt="8" custLinFactNeighborX="-25754" custLinFactNeighborY="-29262"/>
      <dgm:spPr>
        <a:solidFill>
          <a:srgbClr val="FFFBEF"/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036E558F-6845-4ED0-8A32-07C563979404}" type="pres">
      <dgm:prSet presAssocID="{2431EB94-5CD5-4A05-810E-B119042BBCF9}" presName="text2" presStyleCnt="0"/>
      <dgm:spPr/>
    </dgm:pt>
    <dgm:pt modelId="{95291020-731D-40CC-B54A-E3204429A147}" type="pres">
      <dgm:prSet presAssocID="{2431EB94-5CD5-4A05-810E-B119042BBCF9}" presName="textRepeatNode" presStyleLbl="alignNode1" presStyleIdx="1" presStyleCnt="4" custLinFactNeighborY="-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03D63-9B68-4D61-9030-C8BB3550A410}" type="pres">
      <dgm:prSet presAssocID="{2431EB94-5CD5-4A05-810E-B119042BBCF9}" presName="textaccent2" presStyleCnt="0"/>
      <dgm:spPr/>
    </dgm:pt>
    <dgm:pt modelId="{7AE9E6F6-14A9-43AB-8AE5-CB75F5CF0EEC}" type="pres">
      <dgm:prSet presAssocID="{2431EB94-5CD5-4A05-810E-B119042BBCF9}" presName="accentRepeatNode" presStyleLbl="solidAlignAcc1" presStyleIdx="2" presStyleCnt="8" custLinFactNeighborX="-29528" custLinFactNeighborY="-39777"/>
      <dgm:spPr>
        <a:solidFill>
          <a:srgbClr val="FFFBEF"/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FEF53E9E-2E8B-437A-BB8D-5AE53D1E5C87}" type="pres">
      <dgm:prSet presAssocID="{E0659F4A-FE5A-4724-975F-7DD349B21343}" presName="image2" presStyleCnt="0"/>
      <dgm:spPr/>
    </dgm:pt>
    <dgm:pt modelId="{9382F827-91E6-4AC7-8A14-4B64410385BA}" type="pres">
      <dgm:prSet presAssocID="{E0659F4A-FE5A-4724-975F-7DD349B21343}" presName="imageRepeatNode" presStyleLbl="alignAcc1" presStyleIdx="1" presStyleCnt="4" custLinFactNeighborY="-3974"/>
      <dgm:spPr/>
      <dgm:t>
        <a:bodyPr/>
        <a:lstStyle/>
        <a:p>
          <a:endParaRPr lang="en-US"/>
        </a:p>
      </dgm:t>
    </dgm:pt>
    <dgm:pt modelId="{344EBC59-6885-4032-BD43-2483257C4211}" type="pres">
      <dgm:prSet presAssocID="{E0659F4A-FE5A-4724-975F-7DD349B21343}" presName="imageaccent2" presStyleCnt="0"/>
      <dgm:spPr/>
    </dgm:pt>
    <dgm:pt modelId="{2C27760A-71EF-4BBD-B0DF-354B72A8042D}" type="pres">
      <dgm:prSet presAssocID="{E0659F4A-FE5A-4724-975F-7DD349B21343}" presName="accentRepeatNode" presStyleLbl="solidAlignAcc1" presStyleIdx="3" presStyleCnt="8" custLinFactNeighborX="25377" custLinFactNeighborY="-38375"/>
      <dgm:spPr>
        <a:solidFill>
          <a:srgbClr val="FFFBEF"/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B7F46C50-4095-4E12-8376-E3B317CC9D59}" type="pres">
      <dgm:prSet presAssocID="{213F0FFA-6082-4CA7-8DF4-F840A9723964}" presName="text3" presStyleCnt="0"/>
      <dgm:spPr/>
    </dgm:pt>
    <dgm:pt modelId="{55DC4013-FF86-4F45-8EC6-882086DB8E4E}" type="pres">
      <dgm:prSet presAssocID="{213F0FFA-6082-4CA7-8DF4-F840A9723964}" presName="textRepeatNode" presStyleLbl="alignNode1" presStyleIdx="2" presStyleCnt="4" custLinFactNeighborY="-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5368-FD9C-4D30-810B-2A15900E6061}" type="pres">
      <dgm:prSet presAssocID="{213F0FFA-6082-4CA7-8DF4-F840A9723964}" presName="textaccent3" presStyleCnt="0"/>
      <dgm:spPr/>
    </dgm:pt>
    <dgm:pt modelId="{4B17061D-0015-4FBF-92D6-6224A390BF38}" type="pres">
      <dgm:prSet presAssocID="{213F0FFA-6082-4CA7-8DF4-F840A9723964}" presName="accentRepeatNode" presStyleLbl="solidAlignAcc1" presStyleIdx="4" presStyleCnt="8" custLinFactNeighborX="-13019" custLinFactNeighborY="27966"/>
      <dgm:spPr>
        <a:solidFill>
          <a:srgbClr val="FFFBEF"/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62FAF1C9-B702-4521-BB02-F3C744BF4B70}" type="pres">
      <dgm:prSet presAssocID="{3E0B3A6F-A3D8-4683-8C83-71F00C028271}" presName="image3" presStyleCnt="0"/>
      <dgm:spPr/>
    </dgm:pt>
    <dgm:pt modelId="{28CFE99B-9672-4A03-8A9E-2F8BE6EFF738}" type="pres">
      <dgm:prSet presAssocID="{3E0B3A6F-A3D8-4683-8C83-71F00C028271}" presName="imageRepeatNode" presStyleLbl="alignAcc1" presStyleIdx="2" presStyleCnt="4" custLinFactNeighborY="-513"/>
      <dgm:spPr/>
      <dgm:t>
        <a:bodyPr/>
        <a:lstStyle/>
        <a:p>
          <a:endParaRPr lang="en-US"/>
        </a:p>
      </dgm:t>
    </dgm:pt>
    <dgm:pt modelId="{117B7750-A06A-4F39-88A9-E3A400838E7D}" type="pres">
      <dgm:prSet presAssocID="{3E0B3A6F-A3D8-4683-8C83-71F00C028271}" presName="imageaccent3" presStyleCnt="0"/>
      <dgm:spPr/>
    </dgm:pt>
    <dgm:pt modelId="{D21B42F8-54AA-42E9-B19B-045D40CB6DFB}" type="pres">
      <dgm:prSet presAssocID="{3E0B3A6F-A3D8-4683-8C83-71F00C028271}" presName="accentRepeatNode" presStyleLbl="solidAlignAcc1" presStyleIdx="5" presStyleCnt="8" custLinFactNeighborX="42359" custLinFactNeighborY="-4175"/>
      <dgm:spPr>
        <a:solidFill>
          <a:srgbClr val="FFFBEF"/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8492BE33-1349-445C-BBA7-CC16C6842C7E}" type="pres">
      <dgm:prSet presAssocID="{9B5C9F52-FC01-44EF-81E5-7A8BCEC17014}" presName="text4" presStyleCnt="0"/>
      <dgm:spPr/>
    </dgm:pt>
    <dgm:pt modelId="{741054DA-D55D-44DD-BD2E-BE7BABF5FE4E}" type="pres">
      <dgm:prSet presAssocID="{9B5C9F52-FC01-44EF-81E5-7A8BCEC17014}" presName="textRepeatNode" presStyleLbl="alignNode1" presStyleIdx="3" presStyleCnt="4" custLinFactNeighborY="-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45E1B-E1E3-4B72-B6E8-28C18381AD5F}" type="pres">
      <dgm:prSet presAssocID="{9B5C9F52-FC01-44EF-81E5-7A8BCEC17014}" presName="textaccent4" presStyleCnt="0"/>
      <dgm:spPr/>
    </dgm:pt>
    <dgm:pt modelId="{1544ED4C-BE56-45AB-8718-E9FA8FB41B00}" type="pres">
      <dgm:prSet presAssocID="{9B5C9F52-FC01-44EF-81E5-7A8BCEC17014}" presName="accentRepeatNode" presStyleLbl="solidAlignAcc1" presStyleIdx="6" presStyleCnt="8" custLinFactNeighborX="-31226" custLinFactNeighborY="-4175"/>
      <dgm:spPr>
        <a:solidFill>
          <a:srgbClr val="FFFBEF"/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  <dgm:pt modelId="{85E610F5-EA69-43DD-86E9-62CC10664E3B}" type="pres">
      <dgm:prSet presAssocID="{6407D1F8-E69B-4B5F-A9A7-5F52BAC71158}" presName="image4" presStyleCnt="0"/>
      <dgm:spPr/>
    </dgm:pt>
    <dgm:pt modelId="{A3829EDE-2790-441C-97DD-6384CEC58BDD}" type="pres">
      <dgm:prSet presAssocID="{6407D1F8-E69B-4B5F-A9A7-5F52BAC71158}" presName="imageRepeatNode" presStyleLbl="alignAcc1" presStyleIdx="3" presStyleCnt="4" custLinFactNeighborY="-525"/>
      <dgm:spPr/>
      <dgm:t>
        <a:bodyPr/>
        <a:lstStyle/>
        <a:p>
          <a:endParaRPr lang="en-US"/>
        </a:p>
      </dgm:t>
    </dgm:pt>
    <dgm:pt modelId="{2D22D8E6-E03B-4FC9-9335-D1A727B4105E}" type="pres">
      <dgm:prSet presAssocID="{6407D1F8-E69B-4B5F-A9A7-5F52BAC71158}" presName="imageaccent4" presStyleCnt="0"/>
      <dgm:spPr/>
    </dgm:pt>
    <dgm:pt modelId="{C306A7AB-3591-427F-A462-81BA6D98B27A}" type="pres">
      <dgm:prSet presAssocID="{6407D1F8-E69B-4B5F-A9A7-5F52BAC71158}" presName="accentRepeatNode" presStyleLbl="solidAlignAcc1" presStyleIdx="7" presStyleCnt="8" custLinFactNeighborX="17736" custLinFactNeighborY="14389"/>
      <dgm:spPr>
        <a:solidFill>
          <a:srgbClr val="FFFBEF"/>
        </a:solidFill>
        <a:ln>
          <a:solidFill>
            <a:srgbClr val="87AF2F"/>
          </a:solidFill>
        </a:ln>
      </dgm:spPr>
      <dgm:t>
        <a:bodyPr/>
        <a:lstStyle/>
        <a:p>
          <a:endParaRPr lang="en-US"/>
        </a:p>
      </dgm:t>
    </dgm:pt>
  </dgm:ptLst>
  <dgm:cxnLst>
    <dgm:cxn modelId="{569ED794-B86F-48BA-90AA-71837C585477}" type="presOf" srcId="{2431EB94-5CD5-4A05-810E-B119042BBCF9}" destId="{95291020-731D-40CC-B54A-E3204429A147}" srcOrd="0" destOrd="0" presId="urn:microsoft.com/office/officeart/2008/layout/HexagonCluster"/>
    <dgm:cxn modelId="{A6993434-AE7B-4D61-B670-4FACA6BCB166}" type="presOf" srcId="{6407D1F8-E69B-4B5F-A9A7-5F52BAC71158}" destId="{A3829EDE-2790-441C-97DD-6384CEC58BDD}" srcOrd="0" destOrd="0" presId="urn:microsoft.com/office/officeart/2008/layout/HexagonCluster"/>
    <dgm:cxn modelId="{6B6CF61C-C436-4A14-A36C-16738B0ADBF1}" type="presOf" srcId="{2828113B-A906-4E64-B84E-F5360EE93F1F}" destId="{ED2EB895-AB82-45A2-9158-233CD7FA4EBA}" srcOrd="0" destOrd="0" presId="urn:microsoft.com/office/officeart/2008/layout/HexagonCluster"/>
    <dgm:cxn modelId="{5F70F030-CCEC-4C0F-B29F-295A1066FB01}" srcId="{2828113B-A906-4E64-B84E-F5360EE93F1F}" destId="{213F0FFA-6082-4CA7-8DF4-F840A9723964}" srcOrd="2" destOrd="0" parTransId="{EB0B43B5-213E-41D1-A931-DD8FEED81ED2}" sibTransId="{3E0B3A6F-A3D8-4683-8C83-71F00C028271}"/>
    <dgm:cxn modelId="{7ACB3F09-39C2-40D5-BC99-E719176D9F17}" type="presOf" srcId="{E0659F4A-FE5A-4724-975F-7DD349B21343}" destId="{9382F827-91E6-4AC7-8A14-4B64410385BA}" srcOrd="0" destOrd="0" presId="urn:microsoft.com/office/officeart/2008/layout/HexagonCluster"/>
    <dgm:cxn modelId="{31DA6AE5-4BCC-4312-BCF3-C93CADC03A87}" srcId="{2828113B-A906-4E64-B84E-F5360EE93F1F}" destId="{9B5C9F52-FC01-44EF-81E5-7A8BCEC17014}" srcOrd="3" destOrd="0" parTransId="{56FFB0E7-1906-412F-B1DB-2FDCFC6BD009}" sibTransId="{6407D1F8-E69B-4B5F-A9A7-5F52BAC71158}"/>
    <dgm:cxn modelId="{CC5B4F19-6993-4C3A-95B9-4322A7482C28}" type="presOf" srcId="{201AF29F-91E4-43CD-AB88-D43709A5689F}" destId="{E103C5F2-0B84-4020-A417-FF24A6D63B4A}" srcOrd="0" destOrd="0" presId="urn:microsoft.com/office/officeart/2008/layout/HexagonCluster"/>
    <dgm:cxn modelId="{2138B699-012B-4A74-827E-F3DE9BD1240A}" type="presOf" srcId="{4FB2AA01-6ACD-4DC5-9605-F6589CDD4778}" destId="{B9305219-D858-487F-8428-56B36CF9983E}" srcOrd="0" destOrd="0" presId="urn:microsoft.com/office/officeart/2008/layout/HexagonCluster"/>
    <dgm:cxn modelId="{A0D8109F-2CF9-4721-842A-5F10EBA62EA4}" srcId="{2828113B-A906-4E64-B84E-F5360EE93F1F}" destId="{2431EB94-5CD5-4A05-810E-B119042BBCF9}" srcOrd="1" destOrd="0" parTransId="{D0F65DF1-BE86-40F5-9012-9D5DA720FB4D}" sibTransId="{E0659F4A-FE5A-4724-975F-7DD349B21343}"/>
    <dgm:cxn modelId="{809C2F14-DAA6-47C7-9A0E-CBF4B45633B9}" type="presOf" srcId="{3E0B3A6F-A3D8-4683-8C83-71F00C028271}" destId="{28CFE99B-9672-4A03-8A9E-2F8BE6EFF738}" srcOrd="0" destOrd="0" presId="urn:microsoft.com/office/officeart/2008/layout/HexagonCluster"/>
    <dgm:cxn modelId="{01B7E5BE-4557-41B8-A8EF-4769831BC697}" type="presOf" srcId="{9B5C9F52-FC01-44EF-81E5-7A8BCEC17014}" destId="{741054DA-D55D-44DD-BD2E-BE7BABF5FE4E}" srcOrd="0" destOrd="0" presId="urn:microsoft.com/office/officeart/2008/layout/HexagonCluster"/>
    <dgm:cxn modelId="{95155230-5100-4821-A74D-EBAC93ECA8C5}" type="presOf" srcId="{213F0FFA-6082-4CA7-8DF4-F840A9723964}" destId="{55DC4013-FF86-4F45-8EC6-882086DB8E4E}" srcOrd="0" destOrd="0" presId="urn:microsoft.com/office/officeart/2008/layout/HexagonCluster"/>
    <dgm:cxn modelId="{FC00A629-0002-4788-9079-581368D8D514}" srcId="{2828113B-A906-4E64-B84E-F5360EE93F1F}" destId="{4FB2AA01-6ACD-4DC5-9605-F6589CDD4778}" srcOrd="0" destOrd="0" parTransId="{2EE1DCDD-ACA2-47D9-A199-35717FFB40F0}" sibTransId="{201AF29F-91E4-43CD-AB88-D43709A5689F}"/>
    <dgm:cxn modelId="{3CD97241-310F-4DEC-8087-3F18C188AFD8}" type="presParOf" srcId="{ED2EB895-AB82-45A2-9158-233CD7FA4EBA}" destId="{24441940-A671-4A2B-88EA-C40A4976CE78}" srcOrd="0" destOrd="0" presId="urn:microsoft.com/office/officeart/2008/layout/HexagonCluster"/>
    <dgm:cxn modelId="{F3754BC3-F72C-471A-893D-C26A77A36A3E}" type="presParOf" srcId="{24441940-A671-4A2B-88EA-C40A4976CE78}" destId="{B9305219-D858-487F-8428-56B36CF9983E}" srcOrd="0" destOrd="0" presId="urn:microsoft.com/office/officeart/2008/layout/HexagonCluster"/>
    <dgm:cxn modelId="{4A95AA63-A4AB-4CA4-9C9C-C5BA46E4A7CF}" type="presParOf" srcId="{ED2EB895-AB82-45A2-9158-233CD7FA4EBA}" destId="{AC450BF1-FB99-4C42-ADAD-4A88492A578B}" srcOrd="1" destOrd="0" presId="urn:microsoft.com/office/officeart/2008/layout/HexagonCluster"/>
    <dgm:cxn modelId="{E47455FF-8276-480B-A01D-74C9C5FD09FB}" type="presParOf" srcId="{AC450BF1-FB99-4C42-ADAD-4A88492A578B}" destId="{7FB067FA-E4A5-4616-8A19-5DFA5F9F156B}" srcOrd="0" destOrd="0" presId="urn:microsoft.com/office/officeart/2008/layout/HexagonCluster"/>
    <dgm:cxn modelId="{96A1B821-12CC-465D-9C55-5AD2C928F7D0}" type="presParOf" srcId="{ED2EB895-AB82-45A2-9158-233CD7FA4EBA}" destId="{5020298F-7DA7-4205-950B-AD00B0FE32FD}" srcOrd="2" destOrd="0" presId="urn:microsoft.com/office/officeart/2008/layout/HexagonCluster"/>
    <dgm:cxn modelId="{241257CA-CD3A-444D-BC5E-F66EB8A1FD40}" type="presParOf" srcId="{5020298F-7DA7-4205-950B-AD00B0FE32FD}" destId="{E103C5F2-0B84-4020-A417-FF24A6D63B4A}" srcOrd="0" destOrd="0" presId="urn:microsoft.com/office/officeart/2008/layout/HexagonCluster"/>
    <dgm:cxn modelId="{54FFC128-025F-4BE3-8B9A-AC80C53450C6}" type="presParOf" srcId="{ED2EB895-AB82-45A2-9158-233CD7FA4EBA}" destId="{FAE4B75E-9883-42BF-9EFA-0C004AAE60DE}" srcOrd="3" destOrd="0" presId="urn:microsoft.com/office/officeart/2008/layout/HexagonCluster"/>
    <dgm:cxn modelId="{08289677-2480-4146-A881-F81E97560FC9}" type="presParOf" srcId="{FAE4B75E-9883-42BF-9EFA-0C004AAE60DE}" destId="{54E503C1-6F78-45B9-9BC6-B31E81C78CD0}" srcOrd="0" destOrd="0" presId="urn:microsoft.com/office/officeart/2008/layout/HexagonCluster"/>
    <dgm:cxn modelId="{A6FB8CC7-7E97-4131-AFE3-C4FDE9FF4259}" type="presParOf" srcId="{ED2EB895-AB82-45A2-9158-233CD7FA4EBA}" destId="{036E558F-6845-4ED0-8A32-07C563979404}" srcOrd="4" destOrd="0" presId="urn:microsoft.com/office/officeart/2008/layout/HexagonCluster"/>
    <dgm:cxn modelId="{0D14B639-B23E-460B-B30A-4A6165200C50}" type="presParOf" srcId="{036E558F-6845-4ED0-8A32-07C563979404}" destId="{95291020-731D-40CC-B54A-E3204429A147}" srcOrd="0" destOrd="0" presId="urn:microsoft.com/office/officeart/2008/layout/HexagonCluster"/>
    <dgm:cxn modelId="{C625CF8F-F976-48CD-BCC3-46A48F467501}" type="presParOf" srcId="{ED2EB895-AB82-45A2-9158-233CD7FA4EBA}" destId="{26A03D63-9B68-4D61-9030-C8BB3550A410}" srcOrd="5" destOrd="0" presId="urn:microsoft.com/office/officeart/2008/layout/HexagonCluster"/>
    <dgm:cxn modelId="{386CE7A2-93AC-4DA0-9DAC-E0D0F779F7C0}" type="presParOf" srcId="{26A03D63-9B68-4D61-9030-C8BB3550A410}" destId="{7AE9E6F6-14A9-43AB-8AE5-CB75F5CF0EEC}" srcOrd="0" destOrd="0" presId="urn:microsoft.com/office/officeart/2008/layout/HexagonCluster"/>
    <dgm:cxn modelId="{F02CD6CE-45D3-4930-AF58-88FDA5382CD3}" type="presParOf" srcId="{ED2EB895-AB82-45A2-9158-233CD7FA4EBA}" destId="{FEF53E9E-2E8B-437A-BB8D-5AE53D1E5C87}" srcOrd="6" destOrd="0" presId="urn:microsoft.com/office/officeart/2008/layout/HexagonCluster"/>
    <dgm:cxn modelId="{807AB0F2-3817-4470-BD7A-C1516A6D01FC}" type="presParOf" srcId="{FEF53E9E-2E8B-437A-BB8D-5AE53D1E5C87}" destId="{9382F827-91E6-4AC7-8A14-4B64410385BA}" srcOrd="0" destOrd="0" presId="urn:microsoft.com/office/officeart/2008/layout/HexagonCluster"/>
    <dgm:cxn modelId="{0F611B23-D7EB-4591-8E13-8E7ED2F608C3}" type="presParOf" srcId="{ED2EB895-AB82-45A2-9158-233CD7FA4EBA}" destId="{344EBC59-6885-4032-BD43-2483257C4211}" srcOrd="7" destOrd="0" presId="urn:microsoft.com/office/officeart/2008/layout/HexagonCluster"/>
    <dgm:cxn modelId="{9F80B405-D030-4508-980F-DF8592D6076B}" type="presParOf" srcId="{344EBC59-6885-4032-BD43-2483257C4211}" destId="{2C27760A-71EF-4BBD-B0DF-354B72A8042D}" srcOrd="0" destOrd="0" presId="urn:microsoft.com/office/officeart/2008/layout/HexagonCluster"/>
    <dgm:cxn modelId="{A8301263-62AF-4518-BFD3-97D4CE8D4059}" type="presParOf" srcId="{ED2EB895-AB82-45A2-9158-233CD7FA4EBA}" destId="{B7F46C50-4095-4E12-8376-E3B317CC9D59}" srcOrd="8" destOrd="0" presId="urn:microsoft.com/office/officeart/2008/layout/HexagonCluster"/>
    <dgm:cxn modelId="{53C87DBE-37E2-4930-A50A-94DD087486B7}" type="presParOf" srcId="{B7F46C50-4095-4E12-8376-E3B317CC9D59}" destId="{55DC4013-FF86-4F45-8EC6-882086DB8E4E}" srcOrd="0" destOrd="0" presId="urn:microsoft.com/office/officeart/2008/layout/HexagonCluster"/>
    <dgm:cxn modelId="{6D2B6B89-114A-4F8A-8F83-DE26CA50451D}" type="presParOf" srcId="{ED2EB895-AB82-45A2-9158-233CD7FA4EBA}" destId="{96825368-FD9C-4D30-810B-2A15900E6061}" srcOrd="9" destOrd="0" presId="urn:microsoft.com/office/officeart/2008/layout/HexagonCluster"/>
    <dgm:cxn modelId="{6DF6CBA8-953D-4966-9D09-F64E6FCD0271}" type="presParOf" srcId="{96825368-FD9C-4D30-810B-2A15900E6061}" destId="{4B17061D-0015-4FBF-92D6-6224A390BF38}" srcOrd="0" destOrd="0" presId="urn:microsoft.com/office/officeart/2008/layout/HexagonCluster"/>
    <dgm:cxn modelId="{7BF3DAA5-9A4B-4902-A562-D81433747949}" type="presParOf" srcId="{ED2EB895-AB82-45A2-9158-233CD7FA4EBA}" destId="{62FAF1C9-B702-4521-BB02-F3C744BF4B70}" srcOrd="10" destOrd="0" presId="urn:microsoft.com/office/officeart/2008/layout/HexagonCluster"/>
    <dgm:cxn modelId="{3958355F-CE60-432C-B145-7BE621CD087F}" type="presParOf" srcId="{62FAF1C9-B702-4521-BB02-F3C744BF4B70}" destId="{28CFE99B-9672-4A03-8A9E-2F8BE6EFF738}" srcOrd="0" destOrd="0" presId="urn:microsoft.com/office/officeart/2008/layout/HexagonCluster"/>
    <dgm:cxn modelId="{4CFFB99F-029C-4AA0-8BA8-09B469CB4E96}" type="presParOf" srcId="{ED2EB895-AB82-45A2-9158-233CD7FA4EBA}" destId="{117B7750-A06A-4F39-88A9-E3A400838E7D}" srcOrd="11" destOrd="0" presId="urn:microsoft.com/office/officeart/2008/layout/HexagonCluster"/>
    <dgm:cxn modelId="{710F65C0-C453-4D24-B573-0A3B8E60B28A}" type="presParOf" srcId="{117B7750-A06A-4F39-88A9-E3A400838E7D}" destId="{D21B42F8-54AA-42E9-B19B-045D40CB6DFB}" srcOrd="0" destOrd="0" presId="urn:microsoft.com/office/officeart/2008/layout/HexagonCluster"/>
    <dgm:cxn modelId="{C72283D8-F9E3-4BCB-A2BB-0D84E61390E9}" type="presParOf" srcId="{ED2EB895-AB82-45A2-9158-233CD7FA4EBA}" destId="{8492BE33-1349-445C-BBA7-CC16C6842C7E}" srcOrd="12" destOrd="0" presId="urn:microsoft.com/office/officeart/2008/layout/HexagonCluster"/>
    <dgm:cxn modelId="{33986975-C6CF-475B-A8A3-ABF7F765E59A}" type="presParOf" srcId="{8492BE33-1349-445C-BBA7-CC16C6842C7E}" destId="{741054DA-D55D-44DD-BD2E-BE7BABF5FE4E}" srcOrd="0" destOrd="0" presId="urn:microsoft.com/office/officeart/2008/layout/HexagonCluster"/>
    <dgm:cxn modelId="{2BB2BE1E-64AC-46AD-ADAF-B4E01C7286BC}" type="presParOf" srcId="{ED2EB895-AB82-45A2-9158-233CD7FA4EBA}" destId="{CD645E1B-E1E3-4B72-B6E8-28C18381AD5F}" srcOrd="13" destOrd="0" presId="urn:microsoft.com/office/officeart/2008/layout/HexagonCluster"/>
    <dgm:cxn modelId="{1852B982-1D7F-4804-B6B8-53F0B98D884A}" type="presParOf" srcId="{CD645E1B-E1E3-4B72-B6E8-28C18381AD5F}" destId="{1544ED4C-BE56-45AB-8718-E9FA8FB41B00}" srcOrd="0" destOrd="0" presId="urn:microsoft.com/office/officeart/2008/layout/HexagonCluster"/>
    <dgm:cxn modelId="{F49E84D0-7791-42CE-883E-3FF3512DF6D5}" type="presParOf" srcId="{ED2EB895-AB82-45A2-9158-233CD7FA4EBA}" destId="{85E610F5-EA69-43DD-86E9-62CC10664E3B}" srcOrd="14" destOrd="0" presId="urn:microsoft.com/office/officeart/2008/layout/HexagonCluster"/>
    <dgm:cxn modelId="{818526E3-06E5-4AEF-BBAD-7583B94B88E9}" type="presParOf" srcId="{85E610F5-EA69-43DD-86E9-62CC10664E3B}" destId="{A3829EDE-2790-441C-97DD-6384CEC58BDD}" srcOrd="0" destOrd="0" presId="urn:microsoft.com/office/officeart/2008/layout/HexagonCluster"/>
    <dgm:cxn modelId="{0A83FDE8-4AC4-4933-9C4C-5C30CFF0F031}" type="presParOf" srcId="{ED2EB895-AB82-45A2-9158-233CD7FA4EBA}" destId="{2D22D8E6-E03B-4FC9-9335-D1A727B4105E}" srcOrd="15" destOrd="0" presId="urn:microsoft.com/office/officeart/2008/layout/HexagonCluster"/>
    <dgm:cxn modelId="{334D110F-D94B-4E21-8856-2E967100A80A}" type="presParOf" srcId="{2D22D8E6-E03B-4FC9-9335-D1A727B4105E}" destId="{C306A7AB-3591-427F-A462-81BA6D98B2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8113B-A906-4E64-B84E-F5360EE93F1F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B2AA01-6ACD-4DC5-9605-F6589CDD4778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A85A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ka-GE" sz="1050" b="1" dirty="0" smtClean="0">
              <a:solidFill>
                <a:srgbClr val="00763E"/>
              </a:solidFill>
            </a:rPr>
            <a:t>შეღავათი მედიკამენტებზე</a:t>
          </a:r>
          <a:endParaRPr lang="en-US" sz="1050" b="1" dirty="0">
            <a:solidFill>
              <a:srgbClr val="00763E"/>
            </a:solidFill>
          </a:endParaRPr>
        </a:p>
      </dgm:t>
    </dgm:pt>
    <dgm:pt modelId="{2EE1DCDD-ACA2-47D9-A199-35717FFB40F0}" type="parTrans" cxnId="{FC00A629-0002-4788-9079-581368D8D514}">
      <dgm:prSet/>
      <dgm:spPr/>
      <dgm:t>
        <a:bodyPr/>
        <a:lstStyle/>
        <a:p>
          <a:endParaRPr lang="en-US"/>
        </a:p>
      </dgm:t>
    </dgm:pt>
    <dgm:pt modelId="{201AF29F-91E4-43CD-AB88-D43709A5689F}" type="sibTrans" cxnId="{FC00A629-0002-4788-9079-581368D8D514}">
      <dgm:prSet/>
      <dgm:spPr>
        <a:solidFill>
          <a:schemeClr val="accent5">
            <a:lumMod val="40000"/>
            <a:lumOff val="60000"/>
          </a:schemeClr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2431EB94-5CD5-4A05-810E-B119042BBCF9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A85A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ka-GE" sz="1050" b="1" dirty="0" smtClean="0">
              <a:solidFill>
                <a:srgbClr val="00763E"/>
              </a:solidFill>
            </a:rPr>
            <a:t>დევნილის შემწეობა</a:t>
          </a:r>
          <a:endParaRPr lang="en-US" sz="1050" b="1" dirty="0">
            <a:solidFill>
              <a:srgbClr val="00763E"/>
            </a:solidFill>
          </a:endParaRPr>
        </a:p>
      </dgm:t>
    </dgm:pt>
    <dgm:pt modelId="{D0F65DF1-BE86-40F5-9012-9D5DA720FB4D}" type="parTrans" cxnId="{A0D8109F-2CF9-4721-842A-5F10EBA62EA4}">
      <dgm:prSet/>
      <dgm:spPr/>
      <dgm:t>
        <a:bodyPr/>
        <a:lstStyle/>
        <a:p>
          <a:endParaRPr lang="en-US"/>
        </a:p>
      </dgm:t>
    </dgm:pt>
    <dgm:pt modelId="{E0659F4A-FE5A-4724-975F-7DD349B21343}" type="sibTrans" cxnId="{A0D8109F-2CF9-4721-842A-5F10EBA62EA4}">
      <dgm:prSet/>
      <dgm:spPr>
        <a:solidFill>
          <a:schemeClr val="accent5">
            <a:lumMod val="40000"/>
            <a:lumOff val="60000"/>
          </a:schemeClr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213F0FFA-6082-4CA7-8DF4-F840A9723964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00A85A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ka-GE" sz="900" b="1" dirty="0" smtClean="0">
              <a:solidFill>
                <a:srgbClr val="00763E"/>
              </a:solidFill>
            </a:rPr>
            <a:t>საყოველთაო ჯანდაცვის</a:t>
          </a:r>
        </a:p>
        <a:p>
          <a:pPr>
            <a:lnSpc>
              <a:spcPct val="150000"/>
            </a:lnSpc>
          </a:pPr>
          <a:r>
            <a:rPr lang="ka-GE" sz="900" b="1" dirty="0" smtClean="0">
              <a:solidFill>
                <a:srgbClr val="00763E"/>
              </a:solidFill>
            </a:rPr>
            <a:t>უმაღლესი პაკეტი </a:t>
          </a:r>
        </a:p>
      </dgm:t>
    </dgm:pt>
    <dgm:pt modelId="{EB0B43B5-213E-41D1-A931-DD8FEED81ED2}" type="parTrans" cxnId="{5F70F030-CCEC-4C0F-B29F-295A1066FB01}">
      <dgm:prSet/>
      <dgm:spPr/>
      <dgm:t>
        <a:bodyPr/>
        <a:lstStyle/>
        <a:p>
          <a:endParaRPr lang="en-US"/>
        </a:p>
      </dgm:t>
    </dgm:pt>
    <dgm:pt modelId="{3E0B3A6F-A3D8-4683-8C83-71F00C028271}" type="sibTrans" cxnId="{5F70F030-CCEC-4C0F-B29F-295A1066FB01}">
      <dgm:prSet/>
      <dgm:spPr>
        <a:solidFill>
          <a:schemeClr val="accent5">
            <a:lumMod val="40000"/>
            <a:lumOff val="60000"/>
          </a:schemeClr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9B5C9F52-FC01-44EF-81E5-7A8BCEC17014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00A85A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ka-GE" sz="900" b="1" dirty="0" smtClean="0">
              <a:solidFill>
                <a:srgbClr val="00763E"/>
              </a:solidFill>
            </a:rPr>
            <a:t>კვების ვაუჩერი</a:t>
          </a:r>
          <a:endParaRPr lang="en-US" sz="900" b="1" dirty="0">
            <a:solidFill>
              <a:srgbClr val="00763E"/>
            </a:solidFill>
          </a:endParaRPr>
        </a:p>
      </dgm:t>
    </dgm:pt>
    <dgm:pt modelId="{56FFB0E7-1906-412F-B1DB-2FDCFC6BD009}" type="parTrans" cxnId="{31DA6AE5-4BCC-4312-BCF3-C93CADC03A87}">
      <dgm:prSet/>
      <dgm:spPr/>
      <dgm:t>
        <a:bodyPr/>
        <a:lstStyle/>
        <a:p>
          <a:endParaRPr lang="en-US"/>
        </a:p>
      </dgm:t>
    </dgm:pt>
    <dgm:pt modelId="{6407D1F8-E69B-4B5F-A9A7-5F52BAC71158}" type="sibTrans" cxnId="{31DA6AE5-4BCC-4312-BCF3-C93CADC03A87}">
      <dgm:prSet/>
      <dgm:spPr>
        <a:solidFill>
          <a:schemeClr val="accent5">
            <a:lumMod val="40000"/>
            <a:lumOff val="60000"/>
          </a:schemeClr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2D19B631-A8B3-49C8-99BB-7F5BE1AF41D5}">
      <dgm:prSet/>
      <dgm:spPr>
        <a:solidFill>
          <a:schemeClr val="accent4">
            <a:lumMod val="20000"/>
            <a:lumOff val="80000"/>
          </a:schemeClr>
        </a:solidFill>
        <a:ln>
          <a:solidFill>
            <a:srgbClr val="00A85A"/>
          </a:solidFill>
        </a:ln>
      </dgm:spPr>
      <dgm:t>
        <a:bodyPr/>
        <a:lstStyle/>
        <a:p>
          <a:r>
            <a:rPr lang="ka-GE" b="1" dirty="0" smtClean="0">
              <a:solidFill>
                <a:srgbClr val="00763E"/>
              </a:solidFill>
            </a:rPr>
            <a:t>შეღავათი მაღალმთიან დასახლებებში</a:t>
          </a:r>
          <a:endParaRPr lang="en-US" b="1" dirty="0">
            <a:solidFill>
              <a:srgbClr val="00763E"/>
            </a:solidFill>
          </a:endParaRPr>
        </a:p>
      </dgm:t>
    </dgm:pt>
    <dgm:pt modelId="{0BEAF338-C47B-4456-AB65-EF4C386B78D9}" type="parTrans" cxnId="{B1E3DDA8-73EC-43C1-8578-C59F6564FC03}">
      <dgm:prSet/>
      <dgm:spPr/>
      <dgm:t>
        <a:bodyPr/>
        <a:lstStyle/>
        <a:p>
          <a:endParaRPr lang="en-US"/>
        </a:p>
      </dgm:t>
    </dgm:pt>
    <dgm:pt modelId="{783AF5E3-E33A-42E4-88EE-7E975BC00A0E}" type="sibTrans" cxnId="{B1E3DDA8-73EC-43C1-8578-C59F6564FC03}">
      <dgm:prSet/>
      <dgm:spPr>
        <a:solidFill>
          <a:schemeClr val="accent5">
            <a:lumMod val="40000"/>
            <a:lumOff val="60000"/>
          </a:schemeClr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ED2EB895-AB82-45A2-9158-233CD7FA4EBA}" type="pres">
      <dgm:prSet presAssocID="{2828113B-A906-4E64-B84E-F5360EE93F1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24441940-A671-4A2B-88EA-C40A4976CE78}" type="pres">
      <dgm:prSet presAssocID="{4FB2AA01-6ACD-4DC5-9605-F6589CDD4778}" presName="text1" presStyleCnt="0"/>
      <dgm:spPr/>
    </dgm:pt>
    <dgm:pt modelId="{B9305219-D858-487F-8428-56B36CF9983E}" type="pres">
      <dgm:prSet presAssocID="{4FB2AA01-6ACD-4DC5-9605-F6589CDD4778}" presName="textRepeatNode" presStyleLbl="alignNode1" presStyleIdx="0" presStyleCnt="5" custLinFactNeighborY="-4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50BF1-FB99-4C42-ADAD-4A88492A578B}" type="pres">
      <dgm:prSet presAssocID="{4FB2AA01-6ACD-4DC5-9605-F6589CDD4778}" presName="textaccent1" presStyleCnt="0"/>
      <dgm:spPr/>
    </dgm:pt>
    <dgm:pt modelId="{7FB067FA-E4A5-4616-8A19-5DFA5F9F156B}" type="pres">
      <dgm:prSet presAssocID="{4FB2AA01-6ACD-4DC5-9605-F6589CDD4778}" presName="accentRepeatNode" presStyleLbl="solidAlignAcc1" presStyleIdx="0" presStyleCnt="10" custLinFactNeighborX="22500" custLinFactNeighborY="-43594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5020298F-7DA7-4205-950B-AD00B0FE32FD}" type="pres">
      <dgm:prSet presAssocID="{201AF29F-91E4-43CD-AB88-D43709A5689F}" presName="image1" presStyleCnt="0"/>
      <dgm:spPr/>
    </dgm:pt>
    <dgm:pt modelId="{E103C5F2-0B84-4020-A417-FF24A6D63B4A}" type="pres">
      <dgm:prSet presAssocID="{201AF29F-91E4-43CD-AB88-D43709A5689F}" presName="imageRepeatNode" presStyleLbl="alignAcc1" presStyleIdx="0" presStyleCnt="5" custLinFactNeighborX="-1657" custLinFactNeighborY="-525"/>
      <dgm:spPr/>
      <dgm:t>
        <a:bodyPr/>
        <a:lstStyle/>
        <a:p>
          <a:endParaRPr lang="en-US"/>
        </a:p>
      </dgm:t>
    </dgm:pt>
    <dgm:pt modelId="{FAE4B75E-9883-42BF-9EFA-0C004AAE60DE}" type="pres">
      <dgm:prSet presAssocID="{201AF29F-91E4-43CD-AB88-D43709A5689F}" presName="imageaccent1" presStyleCnt="0"/>
      <dgm:spPr/>
    </dgm:pt>
    <dgm:pt modelId="{54E503C1-6F78-45B9-9BC6-B31E81C78CD0}" type="pres">
      <dgm:prSet presAssocID="{201AF29F-91E4-43CD-AB88-D43709A5689F}" presName="accentRepeatNode" presStyleLbl="solidAlignAcc1" presStyleIdx="1" presStyleCnt="10" custLinFactNeighborX="-19659" custLinFactNeighborY="-30184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036E558F-6845-4ED0-8A32-07C563979404}" type="pres">
      <dgm:prSet presAssocID="{2431EB94-5CD5-4A05-810E-B119042BBCF9}" presName="text2" presStyleCnt="0"/>
      <dgm:spPr/>
    </dgm:pt>
    <dgm:pt modelId="{95291020-731D-40CC-B54A-E3204429A147}" type="pres">
      <dgm:prSet presAssocID="{2431EB94-5CD5-4A05-810E-B119042BBCF9}" presName="textRepeatNode" presStyleLbl="alignNode1" presStyleIdx="1" presStyleCnt="5" custLinFactNeighborY="-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03D63-9B68-4D61-9030-C8BB3550A410}" type="pres">
      <dgm:prSet presAssocID="{2431EB94-5CD5-4A05-810E-B119042BBCF9}" presName="textaccent2" presStyleCnt="0"/>
      <dgm:spPr/>
    </dgm:pt>
    <dgm:pt modelId="{7AE9E6F6-14A9-43AB-8AE5-CB75F5CF0EEC}" type="pres">
      <dgm:prSet presAssocID="{2431EB94-5CD5-4A05-810E-B119042BBCF9}" presName="accentRepeatNode" presStyleLbl="solidAlignAcc1" presStyleIdx="2" presStyleCnt="10" custLinFactNeighborX="-6363" custLinFactNeighborY="-25638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FEF53E9E-2E8B-437A-BB8D-5AE53D1E5C87}" type="pres">
      <dgm:prSet presAssocID="{E0659F4A-FE5A-4724-975F-7DD349B21343}" presName="image2" presStyleCnt="0"/>
      <dgm:spPr/>
    </dgm:pt>
    <dgm:pt modelId="{9382F827-91E6-4AC7-8A14-4B64410385BA}" type="pres">
      <dgm:prSet presAssocID="{E0659F4A-FE5A-4724-975F-7DD349B21343}" presName="imageRepeatNode" presStyleLbl="alignAcc1" presStyleIdx="1" presStyleCnt="5" custLinFactNeighborY="-3974"/>
      <dgm:spPr/>
      <dgm:t>
        <a:bodyPr/>
        <a:lstStyle/>
        <a:p>
          <a:endParaRPr lang="en-US"/>
        </a:p>
      </dgm:t>
    </dgm:pt>
    <dgm:pt modelId="{344EBC59-6885-4032-BD43-2483257C4211}" type="pres">
      <dgm:prSet presAssocID="{E0659F4A-FE5A-4724-975F-7DD349B21343}" presName="imageaccent2" presStyleCnt="0"/>
      <dgm:spPr/>
    </dgm:pt>
    <dgm:pt modelId="{2C27760A-71EF-4BBD-B0DF-354B72A8042D}" type="pres">
      <dgm:prSet presAssocID="{E0659F4A-FE5A-4724-975F-7DD349B21343}" presName="accentRepeatNode" presStyleLbl="solidAlignAcc1" presStyleIdx="3" presStyleCnt="10" custLinFactNeighborX="25377" custLinFactNeighborY="-38375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B7F46C50-4095-4E12-8376-E3B317CC9D59}" type="pres">
      <dgm:prSet presAssocID="{213F0FFA-6082-4CA7-8DF4-F840A9723964}" presName="text3" presStyleCnt="0"/>
      <dgm:spPr/>
    </dgm:pt>
    <dgm:pt modelId="{55DC4013-FF86-4F45-8EC6-882086DB8E4E}" type="pres">
      <dgm:prSet presAssocID="{213F0FFA-6082-4CA7-8DF4-F840A9723964}" presName="textRepeatNode" presStyleLbl="alignNode1" presStyleIdx="2" presStyleCnt="5" custLinFactNeighborY="-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5368-FD9C-4D30-810B-2A15900E6061}" type="pres">
      <dgm:prSet presAssocID="{213F0FFA-6082-4CA7-8DF4-F840A9723964}" presName="textaccent3" presStyleCnt="0"/>
      <dgm:spPr/>
    </dgm:pt>
    <dgm:pt modelId="{4B17061D-0015-4FBF-92D6-6224A390BF38}" type="pres">
      <dgm:prSet presAssocID="{213F0FFA-6082-4CA7-8DF4-F840A9723964}" presName="accentRepeatNode" presStyleLbl="solidAlignAcc1" presStyleIdx="4" presStyleCnt="10" custLinFactNeighborX="-32954" custLinFactNeighborY="29101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62FAF1C9-B702-4521-BB02-F3C744BF4B70}" type="pres">
      <dgm:prSet presAssocID="{3E0B3A6F-A3D8-4683-8C83-71F00C028271}" presName="image3" presStyleCnt="0"/>
      <dgm:spPr/>
    </dgm:pt>
    <dgm:pt modelId="{28CFE99B-9672-4A03-8A9E-2F8BE6EFF738}" type="pres">
      <dgm:prSet presAssocID="{3E0B3A6F-A3D8-4683-8C83-71F00C028271}" presName="imageRepeatNode" presStyleLbl="alignAcc1" presStyleIdx="2" presStyleCnt="5" custLinFactNeighborY="-513"/>
      <dgm:spPr/>
      <dgm:t>
        <a:bodyPr/>
        <a:lstStyle/>
        <a:p>
          <a:endParaRPr lang="en-US"/>
        </a:p>
      </dgm:t>
    </dgm:pt>
    <dgm:pt modelId="{117B7750-A06A-4F39-88A9-E3A400838E7D}" type="pres">
      <dgm:prSet presAssocID="{3E0B3A6F-A3D8-4683-8C83-71F00C028271}" presName="imageaccent3" presStyleCnt="0"/>
      <dgm:spPr/>
    </dgm:pt>
    <dgm:pt modelId="{D21B42F8-54AA-42E9-B19B-045D40CB6DFB}" type="pres">
      <dgm:prSet presAssocID="{3E0B3A6F-A3D8-4683-8C83-71F00C028271}" presName="accentRepeatNode" presStyleLbl="solidAlignAcc1" presStyleIdx="5" presStyleCnt="10" custLinFactNeighborX="48182" custLinFactNeighborY="-4175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8492BE33-1349-445C-BBA7-CC16C6842C7E}" type="pres">
      <dgm:prSet presAssocID="{9B5C9F52-FC01-44EF-81E5-7A8BCEC17014}" presName="text4" presStyleCnt="0"/>
      <dgm:spPr/>
    </dgm:pt>
    <dgm:pt modelId="{741054DA-D55D-44DD-BD2E-BE7BABF5FE4E}" type="pres">
      <dgm:prSet presAssocID="{9B5C9F52-FC01-44EF-81E5-7A8BCEC17014}" presName="textRepeatNode" presStyleLbl="alignNode1" presStyleIdx="3" presStyleCnt="5" custLinFactNeighborY="-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45E1B-E1E3-4B72-B6E8-28C18381AD5F}" type="pres">
      <dgm:prSet presAssocID="{9B5C9F52-FC01-44EF-81E5-7A8BCEC17014}" presName="textaccent4" presStyleCnt="0"/>
      <dgm:spPr/>
    </dgm:pt>
    <dgm:pt modelId="{1544ED4C-BE56-45AB-8718-E9FA8FB41B00}" type="pres">
      <dgm:prSet presAssocID="{9B5C9F52-FC01-44EF-81E5-7A8BCEC17014}" presName="accentRepeatNode" presStyleLbl="solidAlignAcc1" presStyleIdx="6" presStyleCnt="10" custLinFactNeighborX="-28409" custLinFactNeighborY="-4175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85E610F5-EA69-43DD-86E9-62CC10664E3B}" type="pres">
      <dgm:prSet presAssocID="{6407D1F8-E69B-4B5F-A9A7-5F52BAC71158}" presName="image4" presStyleCnt="0"/>
      <dgm:spPr/>
    </dgm:pt>
    <dgm:pt modelId="{A3829EDE-2790-441C-97DD-6384CEC58BDD}" type="pres">
      <dgm:prSet presAssocID="{6407D1F8-E69B-4B5F-A9A7-5F52BAC71158}" presName="imageRepeatNode" presStyleLbl="alignAcc1" presStyleIdx="3" presStyleCnt="5" custLinFactNeighborY="-525"/>
      <dgm:spPr/>
      <dgm:t>
        <a:bodyPr/>
        <a:lstStyle/>
        <a:p>
          <a:endParaRPr lang="en-US"/>
        </a:p>
      </dgm:t>
    </dgm:pt>
    <dgm:pt modelId="{2D22D8E6-E03B-4FC9-9335-D1A727B4105E}" type="pres">
      <dgm:prSet presAssocID="{6407D1F8-E69B-4B5F-A9A7-5F52BAC71158}" presName="imageaccent4" presStyleCnt="0"/>
      <dgm:spPr/>
    </dgm:pt>
    <dgm:pt modelId="{C306A7AB-3591-427F-A462-81BA6D98B27A}" type="pres">
      <dgm:prSet presAssocID="{6407D1F8-E69B-4B5F-A9A7-5F52BAC71158}" presName="accentRepeatNode" presStyleLbl="solidAlignAcc1" presStyleIdx="7" presStyleCnt="10" custLinFactNeighborX="49319" custLinFactNeighborY="45983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20A29B03-FCB8-40CF-8C23-65E5D804287A}" type="pres">
      <dgm:prSet presAssocID="{2D19B631-A8B3-49C8-99BB-7F5BE1AF41D5}" presName="text5" presStyleCnt="0"/>
      <dgm:spPr/>
    </dgm:pt>
    <dgm:pt modelId="{C18EC077-188D-4AA3-B5C9-96DEF5BEDB28}" type="pres">
      <dgm:prSet presAssocID="{2D19B631-A8B3-49C8-99BB-7F5BE1AF41D5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0FEF0-63D6-4364-A239-77425E64CE10}" type="pres">
      <dgm:prSet presAssocID="{2D19B631-A8B3-49C8-99BB-7F5BE1AF41D5}" presName="textaccent5" presStyleCnt="0"/>
      <dgm:spPr/>
    </dgm:pt>
    <dgm:pt modelId="{E0D1313C-C472-461A-8345-9B4B605FFDEF}" type="pres">
      <dgm:prSet presAssocID="{2D19B631-A8B3-49C8-99BB-7F5BE1AF41D5}" presName="accentRepeatNode" presStyleLbl="solidAlignAcc1" presStyleIdx="8" presStyleCnt="10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  <dgm:pt modelId="{9F605602-16A3-47DC-82ED-8DF6B8DAF8C3}" type="pres">
      <dgm:prSet presAssocID="{783AF5E3-E33A-42E4-88EE-7E975BC00A0E}" presName="image5" presStyleCnt="0"/>
      <dgm:spPr/>
    </dgm:pt>
    <dgm:pt modelId="{5D1D0916-8F0F-4038-AC27-9447E9914DD0}" type="pres">
      <dgm:prSet presAssocID="{783AF5E3-E33A-42E4-88EE-7E975BC00A0E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95110FCC-B8F6-48D3-B261-70F65A95CE19}" type="pres">
      <dgm:prSet presAssocID="{783AF5E3-E33A-42E4-88EE-7E975BC00A0E}" presName="imageaccent5" presStyleCnt="0"/>
      <dgm:spPr/>
    </dgm:pt>
    <dgm:pt modelId="{5D58DFA8-F6BA-4877-8E07-FEE336C4842C}" type="pres">
      <dgm:prSet presAssocID="{783AF5E3-E33A-42E4-88EE-7E975BC00A0E}" presName="accentRepeatNode" presStyleLbl="solidAlignAcc1" presStyleIdx="9" presStyleCnt="10" custLinFactNeighborX="32386" custLinFactNeighborY="15465"/>
      <dgm:spPr>
        <a:solidFill>
          <a:srgbClr val="FFFBEF"/>
        </a:solidFill>
        <a:ln>
          <a:solidFill>
            <a:srgbClr val="00A85A"/>
          </a:solidFill>
        </a:ln>
      </dgm:spPr>
      <dgm:t>
        <a:bodyPr/>
        <a:lstStyle/>
        <a:p>
          <a:endParaRPr lang="en-US"/>
        </a:p>
      </dgm:t>
    </dgm:pt>
  </dgm:ptLst>
  <dgm:cxnLst>
    <dgm:cxn modelId="{373F0676-21D2-4820-8559-0983D199506D}" type="presOf" srcId="{4FB2AA01-6ACD-4DC5-9605-F6589CDD4778}" destId="{B9305219-D858-487F-8428-56B36CF9983E}" srcOrd="0" destOrd="0" presId="urn:microsoft.com/office/officeart/2008/layout/HexagonCluster"/>
    <dgm:cxn modelId="{CAFCBD47-CE00-43DC-94C8-41810970454C}" type="presOf" srcId="{6407D1F8-E69B-4B5F-A9A7-5F52BAC71158}" destId="{A3829EDE-2790-441C-97DD-6384CEC58BDD}" srcOrd="0" destOrd="0" presId="urn:microsoft.com/office/officeart/2008/layout/HexagonCluster"/>
    <dgm:cxn modelId="{83650218-D418-4DA3-82FF-400D686A2981}" type="presOf" srcId="{3E0B3A6F-A3D8-4683-8C83-71F00C028271}" destId="{28CFE99B-9672-4A03-8A9E-2F8BE6EFF738}" srcOrd="0" destOrd="0" presId="urn:microsoft.com/office/officeart/2008/layout/HexagonCluster"/>
    <dgm:cxn modelId="{B1E3DDA8-73EC-43C1-8578-C59F6564FC03}" srcId="{2828113B-A906-4E64-B84E-F5360EE93F1F}" destId="{2D19B631-A8B3-49C8-99BB-7F5BE1AF41D5}" srcOrd="4" destOrd="0" parTransId="{0BEAF338-C47B-4456-AB65-EF4C386B78D9}" sibTransId="{783AF5E3-E33A-42E4-88EE-7E975BC00A0E}"/>
    <dgm:cxn modelId="{5F70F030-CCEC-4C0F-B29F-295A1066FB01}" srcId="{2828113B-A906-4E64-B84E-F5360EE93F1F}" destId="{213F0FFA-6082-4CA7-8DF4-F840A9723964}" srcOrd="2" destOrd="0" parTransId="{EB0B43B5-213E-41D1-A931-DD8FEED81ED2}" sibTransId="{3E0B3A6F-A3D8-4683-8C83-71F00C028271}"/>
    <dgm:cxn modelId="{7401C0F9-3EA2-4920-8EFA-B1C1FCD78990}" type="presOf" srcId="{2D19B631-A8B3-49C8-99BB-7F5BE1AF41D5}" destId="{C18EC077-188D-4AA3-B5C9-96DEF5BEDB28}" srcOrd="0" destOrd="0" presId="urn:microsoft.com/office/officeart/2008/layout/HexagonCluster"/>
    <dgm:cxn modelId="{26B24B8B-FEAE-4792-B1E3-4E820849A2B7}" type="presOf" srcId="{E0659F4A-FE5A-4724-975F-7DD349B21343}" destId="{9382F827-91E6-4AC7-8A14-4B64410385BA}" srcOrd="0" destOrd="0" presId="urn:microsoft.com/office/officeart/2008/layout/HexagonCluster"/>
    <dgm:cxn modelId="{90E155BF-BFDC-4386-90F3-CBD4DC0EF03B}" type="presOf" srcId="{201AF29F-91E4-43CD-AB88-D43709A5689F}" destId="{E103C5F2-0B84-4020-A417-FF24A6D63B4A}" srcOrd="0" destOrd="0" presId="urn:microsoft.com/office/officeart/2008/layout/HexagonCluster"/>
    <dgm:cxn modelId="{A0D8109F-2CF9-4721-842A-5F10EBA62EA4}" srcId="{2828113B-A906-4E64-B84E-F5360EE93F1F}" destId="{2431EB94-5CD5-4A05-810E-B119042BBCF9}" srcOrd="1" destOrd="0" parTransId="{D0F65DF1-BE86-40F5-9012-9D5DA720FB4D}" sibTransId="{E0659F4A-FE5A-4724-975F-7DD349B21343}"/>
    <dgm:cxn modelId="{626AECDC-5FC1-42CE-BC4D-3D596AFCF0E2}" type="presOf" srcId="{2828113B-A906-4E64-B84E-F5360EE93F1F}" destId="{ED2EB895-AB82-45A2-9158-233CD7FA4EBA}" srcOrd="0" destOrd="0" presId="urn:microsoft.com/office/officeart/2008/layout/HexagonCluster"/>
    <dgm:cxn modelId="{45E7A616-A38D-4652-9BB2-CF389E3C8EEB}" type="presOf" srcId="{2431EB94-5CD5-4A05-810E-B119042BBCF9}" destId="{95291020-731D-40CC-B54A-E3204429A147}" srcOrd="0" destOrd="0" presId="urn:microsoft.com/office/officeart/2008/layout/HexagonCluster"/>
    <dgm:cxn modelId="{2ECBF560-D5F1-48ED-AA70-0374C334A2FD}" type="presOf" srcId="{783AF5E3-E33A-42E4-88EE-7E975BC00A0E}" destId="{5D1D0916-8F0F-4038-AC27-9447E9914DD0}" srcOrd="0" destOrd="0" presId="urn:microsoft.com/office/officeart/2008/layout/HexagonCluster"/>
    <dgm:cxn modelId="{FC00A629-0002-4788-9079-581368D8D514}" srcId="{2828113B-A906-4E64-B84E-F5360EE93F1F}" destId="{4FB2AA01-6ACD-4DC5-9605-F6589CDD4778}" srcOrd="0" destOrd="0" parTransId="{2EE1DCDD-ACA2-47D9-A199-35717FFB40F0}" sibTransId="{201AF29F-91E4-43CD-AB88-D43709A5689F}"/>
    <dgm:cxn modelId="{24B90899-2954-4C3A-8448-83E549ED6B7C}" type="presOf" srcId="{9B5C9F52-FC01-44EF-81E5-7A8BCEC17014}" destId="{741054DA-D55D-44DD-BD2E-BE7BABF5FE4E}" srcOrd="0" destOrd="0" presId="urn:microsoft.com/office/officeart/2008/layout/HexagonCluster"/>
    <dgm:cxn modelId="{31DA6AE5-4BCC-4312-BCF3-C93CADC03A87}" srcId="{2828113B-A906-4E64-B84E-F5360EE93F1F}" destId="{9B5C9F52-FC01-44EF-81E5-7A8BCEC17014}" srcOrd="3" destOrd="0" parTransId="{56FFB0E7-1906-412F-B1DB-2FDCFC6BD009}" sibTransId="{6407D1F8-E69B-4B5F-A9A7-5F52BAC71158}"/>
    <dgm:cxn modelId="{63698539-708B-4817-80E9-7A48A0585EC1}" type="presOf" srcId="{213F0FFA-6082-4CA7-8DF4-F840A9723964}" destId="{55DC4013-FF86-4F45-8EC6-882086DB8E4E}" srcOrd="0" destOrd="0" presId="urn:microsoft.com/office/officeart/2008/layout/HexagonCluster"/>
    <dgm:cxn modelId="{C47CA540-3859-44D7-B389-67953FBEED8A}" type="presParOf" srcId="{ED2EB895-AB82-45A2-9158-233CD7FA4EBA}" destId="{24441940-A671-4A2B-88EA-C40A4976CE78}" srcOrd="0" destOrd="0" presId="urn:microsoft.com/office/officeart/2008/layout/HexagonCluster"/>
    <dgm:cxn modelId="{61C73045-054B-402F-8AF1-4C29457C7D79}" type="presParOf" srcId="{24441940-A671-4A2B-88EA-C40A4976CE78}" destId="{B9305219-D858-487F-8428-56B36CF9983E}" srcOrd="0" destOrd="0" presId="urn:microsoft.com/office/officeart/2008/layout/HexagonCluster"/>
    <dgm:cxn modelId="{F1B791DE-80B1-4DD9-9F99-F4C08D99AD60}" type="presParOf" srcId="{ED2EB895-AB82-45A2-9158-233CD7FA4EBA}" destId="{AC450BF1-FB99-4C42-ADAD-4A88492A578B}" srcOrd="1" destOrd="0" presId="urn:microsoft.com/office/officeart/2008/layout/HexagonCluster"/>
    <dgm:cxn modelId="{00162519-6A7C-4F7A-A687-238E06DE67C9}" type="presParOf" srcId="{AC450BF1-FB99-4C42-ADAD-4A88492A578B}" destId="{7FB067FA-E4A5-4616-8A19-5DFA5F9F156B}" srcOrd="0" destOrd="0" presId="urn:microsoft.com/office/officeart/2008/layout/HexagonCluster"/>
    <dgm:cxn modelId="{9A7725A2-B091-4322-A262-E532D0BA5CFA}" type="presParOf" srcId="{ED2EB895-AB82-45A2-9158-233CD7FA4EBA}" destId="{5020298F-7DA7-4205-950B-AD00B0FE32FD}" srcOrd="2" destOrd="0" presId="urn:microsoft.com/office/officeart/2008/layout/HexagonCluster"/>
    <dgm:cxn modelId="{C1662AD6-E4DE-452B-B155-34DBF9540924}" type="presParOf" srcId="{5020298F-7DA7-4205-950B-AD00B0FE32FD}" destId="{E103C5F2-0B84-4020-A417-FF24A6D63B4A}" srcOrd="0" destOrd="0" presId="urn:microsoft.com/office/officeart/2008/layout/HexagonCluster"/>
    <dgm:cxn modelId="{50B07231-9B4C-4281-B4BB-992C5E884F8F}" type="presParOf" srcId="{ED2EB895-AB82-45A2-9158-233CD7FA4EBA}" destId="{FAE4B75E-9883-42BF-9EFA-0C004AAE60DE}" srcOrd="3" destOrd="0" presId="urn:microsoft.com/office/officeart/2008/layout/HexagonCluster"/>
    <dgm:cxn modelId="{F85F0787-3458-49C7-AABA-E03459F6476C}" type="presParOf" srcId="{FAE4B75E-9883-42BF-9EFA-0C004AAE60DE}" destId="{54E503C1-6F78-45B9-9BC6-B31E81C78CD0}" srcOrd="0" destOrd="0" presId="urn:microsoft.com/office/officeart/2008/layout/HexagonCluster"/>
    <dgm:cxn modelId="{07312623-61E3-4DA4-8E5E-37099F227504}" type="presParOf" srcId="{ED2EB895-AB82-45A2-9158-233CD7FA4EBA}" destId="{036E558F-6845-4ED0-8A32-07C563979404}" srcOrd="4" destOrd="0" presId="urn:microsoft.com/office/officeart/2008/layout/HexagonCluster"/>
    <dgm:cxn modelId="{39E93716-3884-45C1-8E7D-A058211CCCB9}" type="presParOf" srcId="{036E558F-6845-4ED0-8A32-07C563979404}" destId="{95291020-731D-40CC-B54A-E3204429A147}" srcOrd="0" destOrd="0" presId="urn:microsoft.com/office/officeart/2008/layout/HexagonCluster"/>
    <dgm:cxn modelId="{7036FE06-2F69-40F4-B193-04B45EF17A2D}" type="presParOf" srcId="{ED2EB895-AB82-45A2-9158-233CD7FA4EBA}" destId="{26A03D63-9B68-4D61-9030-C8BB3550A410}" srcOrd="5" destOrd="0" presId="urn:microsoft.com/office/officeart/2008/layout/HexagonCluster"/>
    <dgm:cxn modelId="{A0459293-8392-4C27-9810-07800DE2BC5C}" type="presParOf" srcId="{26A03D63-9B68-4D61-9030-C8BB3550A410}" destId="{7AE9E6F6-14A9-43AB-8AE5-CB75F5CF0EEC}" srcOrd="0" destOrd="0" presId="urn:microsoft.com/office/officeart/2008/layout/HexagonCluster"/>
    <dgm:cxn modelId="{37DE9C11-9F19-4965-938D-537C9097CC31}" type="presParOf" srcId="{ED2EB895-AB82-45A2-9158-233CD7FA4EBA}" destId="{FEF53E9E-2E8B-437A-BB8D-5AE53D1E5C87}" srcOrd="6" destOrd="0" presId="urn:microsoft.com/office/officeart/2008/layout/HexagonCluster"/>
    <dgm:cxn modelId="{60EC39F1-F117-486B-A8BF-4D4916FE7F03}" type="presParOf" srcId="{FEF53E9E-2E8B-437A-BB8D-5AE53D1E5C87}" destId="{9382F827-91E6-4AC7-8A14-4B64410385BA}" srcOrd="0" destOrd="0" presId="urn:microsoft.com/office/officeart/2008/layout/HexagonCluster"/>
    <dgm:cxn modelId="{48E4EC9A-5A13-47B8-B375-B37E93917CA2}" type="presParOf" srcId="{ED2EB895-AB82-45A2-9158-233CD7FA4EBA}" destId="{344EBC59-6885-4032-BD43-2483257C4211}" srcOrd="7" destOrd="0" presId="urn:microsoft.com/office/officeart/2008/layout/HexagonCluster"/>
    <dgm:cxn modelId="{945E1BE6-CC0D-484F-B044-D5D13506C2C0}" type="presParOf" srcId="{344EBC59-6885-4032-BD43-2483257C4211}" destId="{2C27760A-71EF-4BBD-B0DF-354B72A8042D}" srcOrd="0" destOrd="0" presId="urn:microsoft.com/office/officeart/2008/layout/HexagonCluster"/>
    <dgm:cxn modelId="{18515619-8588-4630-9232-2CE6E9CD1034}" type="presParOf" srcId="{ED2EB895-AB82-45A2-9158-233CD7FA4EBA}" destId="{B7F46C50-4095-4E12-8376-E3B317CC9D59}" srcOrd="8" destOrd="0" presId="urn:microsoft.com/office/officeart/2008/layout/HexagonCluster"/>
    <dgm:cxn modelId="{FF76E8EF-FB96-486B-8A01-C0FA631BB7A0}" type="presParOf" srcId="{B7F46C50-4095-4E12-8376-E3B317CC9D59}" destId="{55DC4013-FF86-4F45-8EC6-882086DB8E4E}" srcOrd="0" destOrd="0" presId="urn:microsoft.com/office/officeart/2008/layout/HexagonCluster"/>
    <dgm:cxn modelId="{5B4AB219-47F7-4EBE-A743-311D08FC7A29}" type="presParOf" srcId="{ED2EB895-AB82-45A2-9158-233CD7FA4EBA}" destId="{96825368-FD9C-4D30-810B-2A15900E6061}" srcOrd="9" destOrd="0" presId="urn:microsoft.com/office/officeart/2008/layout/HexagonCluster"/>
    <dgm:cxn modelId="{F22D252D-5F80-47D9-BE15-9D8452F310CD}" type="presParOf" srcId="{96825368-FD9C-4D30-810B-2A15900E6061}" destId="{4B17061D-0015-4FBF-92D6-6224A390BF38}" srcOrd="0" destOrd="0" presId="urn:microsoft.com/office/officeart/2008/layout/HexagonCluster"/>
    <dgm:cxn modelId="{8F22793A-C2F2-4EA0-8FD0-D32188F3E052}" type="presParOf" srcId="{ED2EB895-AB82-45A2-9158-233CD7FA4EBA}" destId="{62FAF1C9-B702-4521-BB02-F3C744BF4B70}" srcOrd="10" destOrd="0" presId="urn:microsoft.com/office/officeart/2008/layout/HexagonCluster"/>
    <dgm:cxn modelId="{7AE9DAB7-7F45-4E0E-B41C-71292138F694}" type="presParOf" srcId="{62FAF1C9-B702-4521-BB02-F3C744BF4B70}" destId="{28CFE99B-9672-4A03-8A9E-2F8BE6EFF738}" srcOrd="0" destOrd="0" presId="urn:microsoft.com/office/officeart/2008/layout/HexagonCluster"/>
    <dgm:cxn modelId="{0363D274-D73C-4E2F-AC17-F97EE1AF2AD3}" type="presParOf" srcId="{ED2EB895-AB82-45A2-9158-233CD7FA4EBA}" destId="{117B7750-A06A-4F39-88A9-E3A400838E7D}" srcOrd="11" destOrd="0" presId="urn:microsoft.com/office/officeart/2008/layout/HexagonCluster"/>
    <dgm:cxn modelId="{764204E8-B4C3-4C2B-92E7-030635CCF67A}" type="presParOf" srcId="{117B7750-A06A-4F39-88A9-E3A400838E7D}" destId="{D21B42F8-54AA-42E9-B19B-045D40CB6DFB}" srcOrd="0" destOrd="0" presId="urn:microsoft.com/office/officeart/2008/layout/HexagonCluster"/>
    <dgm:cxn modelId="{E3CDD88D-A297-427E-BAEC-1E182845B92B}" type="presParOf" srcId="{ED2EB895-AB82-45A2-9158-233CD7FA4EBA}" destId="{8492BE33-1349-445C-BBA7-CC16C6842C7E}" srcOrd="12" destOrd="0" presId="urn:microsoft.com/office/officeart/2008/layout/HexagonCluster"/>
    <dgm:cxn modelId="{FBF3E20A-A4A1-40A1-AEE7-3A3AF983BDE7}" type="presParOf" srcId="{8492BE33-1349-445C-BBA7-CC16C6842C7E}" destId="{741054DA-D55D-44DD-BD2E-BE7BABF5FE4E}" srcOrd="0" destOrd="0" presId="urn:microsoft.com/office/officeart/2008/layout/HexagonCluster"/>
    <dgm:cxn modelId="{638E9276-23C4-46E4-B55A-3E71D7EEF194}" type="presParOf" srcId="{ED2EB895-AB82-45A2-9158-233CD7FA4EBA}" destId="{CD645E1B-E1E3-4B72-B6E8-28C18381AD5F}" srcOrd="13" destOrd="0" presId="urn:microsoft.com/office/officeart/2008/layout/HexagonCluster"/>
    <dgm:cxn modelId="{12087ABD-6E88-43EC-8F06-F7ABEB1F6057}" type="presParOf" srcId="{CD645E1B-E1E3-4B72-B6E8-28C18381AD5F}" destId="{1544ED4C-BE56-45AB-8718-E9FA8FB41B00}" srcOrd="0" destOrd="0" presId="urn:microsoft.com/office/officeart/2008/layout/HexagonCluster"/>
    <dgm:cxn modelId="{52BB8803-BA93-4DF0-A266-9E50EC726C77}" type="presParOf" srcId="{ED2EB895-AB82-45A2-9158-233CD7FA4EBA}" destId="{85E610F5-EA69-43DD-86E9-62CC10664E3B}" srcOrd="14" destOrd="0" presId="urn:microsoft.com/office/officeart/2008/layout/HexagonCluster"/>
    <dgm:cxn modelId="{02AAF3D8-F991-44E4-860A-34ED97925E94}" type="presParOf" srcId="{85E610F5-EA69-43DD-86E9-62CC10664E3B}" destId="{A3829EDE-2790-441C-97DD-6384CEC58BDD}" srcOrd="0" destOrd="0" presId="urn:microsoft.com/office/officeart/2008/layout/HexagonCluster"/>
    <dgm:cxn modelId="{C023EA35-E3E5-465E-9F54-22F3EE2F8889}" type="presParOf" srcId="{ED2EB895-AB82-45A2-9158-233CD7FA4EBA}" destId="{2D22D8E6-E03B-4FC9-9335-D1A727B4105E}" srcOrd="15" destOrd="0" presId="urn:microsoft.com/office/officeart/2008/layout/HexagonCluster"/>
    <dgm:cxn modelId="{408A30D6-1693-4ACA-B9A3-6F4335246ABC}" type="presParOf" srcId="{2D22D8E6-E03B-4FC9-9335-D1A727B4105E}" destId="{C306A7AB-3591-427F-A462-81BA6D98B27A}" srcOrd="0" destOrd="0" presId="urn:microsoft.com/office/officeart/2008/layout/HexagonCluster"/>
    <dgm:cxn modelId="{9183CACB-22A8-4485-A343-7E5088A36E71}" type="presParOf" srcId="{ED2EB895-AB82-45A2-9158-233CD7FA4EBA}" destId="{20A29B03-FCB8-40CF-8C23-65E5D804287A}" srcOrd="16" destOrd="0" presId="urn:microsoft.com/office/officeart/2008/layout/HexagonCluster"/>
    <dgm:cxn modelId="{1C291692-E8CE-4E75-B55D-44A29A1FA44C}" type="presParOf" srcId="{20A29B03-FCB8-40CF-8C23-65E5D804287A}" destId="{C18EC077-188D-4AA3-B5C9-96DEF5BEDB28}" srcOrd="0" destOrd="0" presId="urn:microsoft.com/office/officeart/2008/layout/HexagonCluster"/>
    <dgm:cxn modelId="{9FAFC0CF-D733-4CCA-8438-DDA88D788818}" type="presParOf" srcId="{ED2EB895-AB82-45A2-9158-233CD7FA4EBA}" destId="{F330FEF0-63D6-4364-A239-77425E64CE10}" srcOrd="17" destOrd="0" presId="urn:microsoft.com/office/officeart/2008/layout/HexagonCluster"/>
    <dgm:cxn modelId="{7C7E384B-AAF2-4FC5-BDFE-5E28C1663D6D}" type="presParOf" srcId="{F330FEF0-63D6-4364-A239-77425E64CE10}" destId="{E0D1313C-C472-461A-8345-9B4B605FFDEF}" srcOrd="0" destOrd="0" presId="urn:microsoft.com/office/officeart/2008/layout/HexagonCluster"/>
    <dgm:cxn modelId="{DE20B61D-E22D-4A78-8B42-AF51974A0144}" type="presParOf" srcId="{ED2EB895-AB82-45A2-9158-233CD7FA4EBA}" destId="{9F605602-16A3-47DC-82ED-8DF6B8DAF8C3}" srcOrd="18" destOrd="0" presId="urn:microsoft.com/office/officeart/2008/layout/HexagonCluster"/>
    <dgm:cxn modelId="{5969D864-5D9F-4EE4-BDCD-74D15AC126FF}" type="presParOf" srcId="{9F605602-16A3-47DC-82ED-8DF6B8DAF8C3}" destId="{5D1D0916-8F0F-4038-AC27-9447E9914DD0}" srcOrd="0" destOrd="0" presId="urn:microsoft.com/office/officeart/2008/layout/HexagonCluster"/>
    <dgm:cxn modelId="{D957EBAA-667A-46CA-A84B-83EDDC82303E}" type="presParOf" srcId="{ED2EB895-AB82-45A2-9158-233CD7FA4EBA}" destId="{95110FCC-B8F6-48D3-B261-70F65A95CE19}" srcOrd="19" destOrd="0" presId="urn:microsoft.com/office/officeart/2008/layout/HexagonCluster"/>
    <dgm:cxn modelId="{07076B9D-012E-41D4-BAD3-67C111AE4C83}" type="presParOf" srcId="{95110FCC-B8F6-48D3-B261-70F65A95CE19}" destId="{5D58DFA8-F6BA-4877-8E07-FEE336C4842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F02ECA-EC2E-47BB-A0DA-31F1449AD7F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90085-F911-48A4-9B4C-F92DB1D28F0C}" type="asst">
      <dgm:prSet phldrT="[Text]" custT="1"/>
      <dgm:spPr/>
      <dgm:t>
        <a:bodyPr/>
        <a:lstStyle/>
        <a:p>
          <a:r>
            <a:rPr lang="ka-GE" sz="2000" b="1" dirty="0" smtClean="0">
              <a:solidFill>
                <a:srgbClr val="EA650D"/>
              </a:solidFill>
              <a:latin typeface="+mj-lt"/>
            </a:rPr>
            <a:t>ერთი ფანჯრის პრინციპით</a:t>
          </a:r>
          <a:endParaRPr lang="en-US" sz="2000" b="1" dirty="0">
            <a:solidFill>
              <a:srgbClr val="EA650D"/>
            </a:solidFill>
            <a:latin typeface="+mj-lt"/>
          </a:endParaRPr>
        </a:p>
      </dgm:t>
    </dgm:pt>
    <dgm:pt modelId="{61272D60-32DA-4383-871D-AC4B3436EA5B}" type="parTrans" cxnId="{BC4D90F1-AC0F-4CB7-B7A1-A34B2E97F3F7}">
      <dgm:prSet/>
      <dgm:spPr/>
      <dgm:t>
        <a:bodyPr/>
        <a:lstStyle/>
        <a:p>
          <a:endParaRPr lang="en-US"/>
        </a:p>
      </dgm:t>
    </dgm:pt>
    <dgm:pt modelId="{CE2784A7-6FC1-4E39-BC74-5B35EE9D11F8}" type="sibTrans" cxnId="{BC4D90F1-AC0F-4CB7-B7A1-A34B2E97F3F7}">
      <dgm:prSet/>
      <dgm:spPr/>
      <dgm:t>
        <a:bodyPr/>
        <a:lstStyle/>
        <a:p>
          <a:endParaRPr lang="en-US"/>
        </a:p>
      </dgm:t>
    </dgm:pt>
    <dgm:pt modelId="{EE6D568A-A1E6-45AA-B554-61F85860E8BB}">
      <dgm:prSet phldrT="[Text]"/>
      <dgm:spPr/>
      <dgm:t>
        <a:bodyPr/>
        <a:lstStyle/>
        <a:p>
          <a:r>
            <a:rPr lang="ka-GE" dirty="0" smtClean="0">
              <a:solidFill>
                <a:srgbClr val="002367"/>
              </a:solidFill>
            </a:rPr>
            <a:t>სამუშაო ადგილების მოძიება</a:t>
          </a:r>
          <a:endParaRPr lang="en-US" dirty="0">
            <a:solidFill>
              <a:srgbClr val="002367"/>
            </a:solidFill>
          </a:endParaRPr>
        </a:p>
      </dgm:t>
    </dgm:pt>
    <dgm:pt modelId="{D0FE8F3E-A673-4156-8027-45B8DEB1B4BF}" type="parTrans" cxnId="{C4A2AD92-D091-4EEC-AD27-9E2710A76F03}">
      <dgm:prSet/>
      <dgm:spPr>
        <a:ln>
          <a:solidFill>
            <a:srgbClr val="002367"/>
          </a:solidFill>
        </a:ln>
      </dgm:spPr>
      <dgm:t>
        <a:bodyPr/>
        <a:lstStyle/>
        <a:p>
          <a:endParaRPr lang="en-US"/>
        </a:p>
      </dgm:t>
    </dgm:pt>
    <dgm:pt modelId="{E1125369-FC61-4157-AA14-0C01FB214FF1}" type="sibTrans" cxnId="{C4A2AD92-D091-4EEC-AD27-9E2710A76F03}">
      <dgm:prSet/>
      <dgm:spPr/>
      <dgm:t>
        <a:bodyPr/>
        <a:lstStyle/>
        <a:p>
          <a:endParaRPr lang="en-US"/>
        </a:p>
      </dgm:t>
    </dgm:pt>
    <dgm:pt modelId="{D7E99436-D7D1-40AB-80D2-5A57D0B165B4}">
      <dgm:prSet phldrT="[Text]"/>
      <dgm:spPr/>
      <dgm:t>
        <a:bodyPr/>
        <a:lstStyle/>
        <a:p>
          <a:r>
            <a:rPr lang="ka-GE" dirty="0" smtClean="0">
              <a:solidFill>
                <a:srgbClr val="002367"/>
              </a:solidFill>
            </a:rPr>
            <a:t>პოტენციურ დამსაქმებელთან კომუნიკაცია</a:t>
          </a:r>
          <a:endParaRPr lang="en-US" dirty="0">
            <a:solidFill>
              <a:srgbClr val="002367"/>
            </a:solidFill>
          </a:endParaRPr>
        </a:p>
      </dgm:t>
    </dgm:pt>
    <dgm:pt modelId="{99D3B342-9B4E-4E74-971A-1494031BE77B}" type="parTrans" cxnId="{C30FF79E-F4E9-441C-A84E-4A2683ECAF8A}">
      <dgm:prSet/>
      <dgm:spPr>
        <a:ln>
          <a:solidFill>
            <a:srgbClr val="002367"/>
          </a:solidFill>
        </a:ln>
      </dgm:spPr>
      <dgm:t>
        <a:bodyPr/>
        <a:lstStyle/>
        <a:p>
          <a:endParaRPr lang="en-US"/>
        </a:p>
      </dgm:t>
    </dgm:pt>
    <dgm:pt modelId="{A279E85B-20E9-400A-BDD1-DDCC277AD856}" type="sibTrans" cxnId="{C30FF79E-F4E9-441C-A84E-4A2683ECAF8A}">
      <dgm:prSet/>
      <dgm:spPr/>
      <dgm:t>
        <a:bodyPr/>
        <a:lstStyle/>
        <a:p>
          <a:endParaRPr lang="en-US"/>
        </a:p>
      </dgm:t>
    </dgm:pt>
    <dgm:pt modelId="{B4490CC7-9A00-4BF8-A053-2CA4D44EE9B7}">
      <dgm:prSet phldrT="[Text]"/>
      <dgm:spPr/>
      <dgm:t>
        <a:bodyPr/>
        <a:lstStyle/>
        <a:p>
          <a:r>
            <a:rPr lang="ka-GE" dirty="0" smtClean="0">
              <a:solidFill>
                <a:srgbClr val="002367"/>
              </a:solidFill>
            </a:rPr>
            <a:t>პროფესიული უნარების განვითარება</a:t>
          </a:r>
          <a:endParaRPr lang="en-US" dirty="0">
            <a:solidFill>
              <a:srgbClr val="002367"/>
            </a:solidFill>
          </a:endParaRPr>
        </a:p>
      </dgm:t>
    </dgm:pt>
    <dgm:pt modelId="{3A28C6E1-EFA2-47CC-902F-A2DE112185EE}" type="parTrans" cxnId="{92DBCEF9-8220-44A2-BA03-F2E7C7538657}">
      <dgm:prSet/>
      <dgm:spPr>
        <a:ln>
          <a:solidFill>
            <a:srgbClr val="002367"/>
          </a:solidFill>
        </a:ln>
      </dgm:spPr>
      <dgm:t>
        <a:bodyPr/>
        <a:lstStyle/>
        <a:p>
          <a:endParaRPr lang="en-US"/>
        </a:p>
      </dgm:t>
    </dgm:pt>
    <dgm:pt modelId="{9582C110-EF46-4EEC-9CCA-56DCC5A4A27B}" type="sibTrans" cxnId="{92DBCEF9-8220-44A2-BA03-F2E7C7538657}">
      <dgm:prSet/>
      <dgm:spPr/>
      <dgm:t>
        <a:bodyPr/>
        <a:lstStyle/>
        <a:p>
          <a:endParaRPr lang="en-US"/>
        </a:p>
      </dgm:t>
    </dgm:pt>
    <dgm:pt modelId="{54AAC187-D7CF-4883-A05D-5B70A0585DE3}">
      <dgm:prSet phldrT="[Text]"/>
      <dgm:spPr/>
      <dgm:t>
        <a:bodyPr/>
        <a:lstStyle/>
        <a:p>
          <a:r>
            <a:rPr lang="ka-GE" dirty="0" smtClean="0">
              <a:solidFill>
                <a:srgbClr val="002367"/>
              </a:solidFill>
            </a:rPr>
            <a:t>სტაბილური დასაქმების ხელშეწყობა</a:t>
          </a:r>
          <a:endParaRPr lang="en-US" dirty="0">
            <a:solidFill>
              <a:srgbClr val="002367"/>
            </a:solidFill>
          </a:endParaRPr>
        </a:p>
      </dgm:t>
    </dgm:pt>
    <dgm:pt modelId="{8381E3D7-D6FD-4929-82F5-CFBD33A79E2F}" type="parTrans" cxnId="{1CB81A1D-EB1B-4DA5-8348-271A1166269E}">
      <dgm:prSet/>
      <dgm:spPr>
        <a:ln>
          <a:solidFill>
            <a:srgbClr val="002367"/>
          </a:solidFill>
        </a:ln>
      </dgm:spPr>
      <dgm:t>
        <a:bodyPr/>
        <a:lstStyle/>
        <a:p>
          <a:endParaRPr lang="en-US"/>
        </a:p>
      </dgm:t>
    </dgm:pt>
    <dgm:pt modelId="{195A8790-DDFD-4511-9FAE-D1EAC8F4A00A}" type="sibTrans" cxnId="{1CB81A1D-EB1B-4DA5-8348-271A1166269E}">
      <dgm:prSet/>
      <dgm:spPr/>
      <dgm:t>
        <a:bodyPr/>
        <a:lstStyle/>
        <a:p>
          <a:endParaRPr lang="en-US"/>
        </a:p>
      </dgm:t>
    </dgm:pt>
    <dgm:pt modelId="{664DE213-457C-4B9D-8051-D8678C8A7770}" type="pres">
      <dgm:prSet presAssocID="{7CF02ECA-EC2E-47BB-A0DA-31F1449AD7F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CE51DE-1120-4830-8722-9CC2ACE9204D}" type="pres">
      <dgm:prSet presAssocID="{11F90085-F911-48A4-9B4C-F92DB1D28F0C}" presName="hierRoot1" presStyleCnt="0">
        <dgm:presLayoutVars>
          <dgm:hierBranch val="init"/>
        </dgm:presLayoutVars>
      </dgm:prSet>
      <dgm:spPr/>
    </dgm:pt>
    <dgm:pt modelId="{565508A7-BACA-4A17-8FC3-D9DCFA6ACE6E}" type="pres">
      <dgm:prSet presAssocID="{11F90085-F911-48A4-9B4C-F92DB1D28F0C}" presName="rootComposite1" presStyleCnt="0"/>
      <dgm:spPr/>
    </dgm:pt>
    <dgm:pt modelId="{900FF21E-3253-4F31-AFE3-217ECB4D882B}" type="pres">
      <dgm:prSet presAssocID="{11F90085-F911-48A4-9B4C-F92DB1D28F0C}" presName="rootText1" presStyleLbl="alignAcc1" presStyleIdx="0" presStyleCnt="0" custScaleX="112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A1C4A-A685-4FC6-832A-24262C5A7678}" type="pres">
      <dgm:prSet presAssocID="{11F90085-F911-48A4-9B4C-F92DB1D28F0C}" presName="topArc1" presStyleLbl="parChTrans1D1" presStyleIdx="0" presStyleCnt="10"/>
      <dgm:spPr>
        <a:ln>
          <a:solidFill>
            <a:srgbClr val="002367"/>
          </a:solidFill>
        </a:ln>
      </dgm:spPr>
    </dgm:pt>
    <dgm:pt modelId="{FA7D7AC2-301B-40EB-8BC9-02726FC9F0B7}" type="pres">
      <dgm:prSet presAssocID="{11F90085-F911-48A4-9B4C-F92DB1D28F0C}" presName="bottomArc1" presStyleLbl="parChTrans1D1" presStyleIdx="1" presStyleCnt="10"/>
      <dgm:spPr>
        <a:ln>
          <a:solidFill>
            <a:srgbClr val="002367"/>
          </a:solidFill>
        </a:ln>
      </dgm:spPr>
    </dgm:pt>
    <dgm:pt modelId="{18299BF6-9E72-45F4-B9DB-24B1CEE66841}" type="pres">
      <dgm:prSet presAssocID="{11F90085-F911-48A4-9B4C-F92DB1D28F0C}" presName="topConnNode1" presStyleLbl="asst0" presStyleIdx="0" presStyleCnt="0"/>
      <dgm:spPr/>
      <dgm:t>
        <a:bodyPr/>
        <a:lstStyle/>
        <a:p>
          <a:endParaRPr lang="en-US"/>
        </a:p>
      </dgm:t>
    </dgm:pt>
    <dgm:pt modelId="{CFCE5044-5158-4CEC-BFFE-F3A1F5F72808}" type="pres">
      <dgm:prSet presAssocID="{11F90085-F911-48A4-9B4C-F92DB1D28F0C}" presName="hierChild2" presStyleCnt="0"/>
      <dgm:spPr/>
    </dgm:pt>
    <dgm:pt modelId="{A653EDD4-C875-47AD-B62D-56F3BA6ABB56}" type="pres">
      <dgm:prSet presAssocID="{D0FE8F3E-A673-4156-8027-45B8DEB1B4BF}" presName="Name28" presStyleLbl="parChTrans1D2" presStyleIdx="0" presStyleCnt="4"/>
      <dgm:spPr/>
      <dgm:t>
        <a:bodyPr/>
        <a:lstStyle/>
        <a:p>
          <a:endParaRPr lang="en-US"/>
        </a:p>
      </dgm:t>
    </dgm:pt>
    <dgm:pt modelId="{23CE1598-BE71-4469-B24E-DF085E134B54}" type="pres">
      <dgm:prSet presAssocID="{EE6D568A-A1E6-45AA-B554-61F85860E8BB}" presName="hierRoot2" presStyleCnt="0">
        <dgm:presLayoutVars>
          <dgm:hierBranch val="init"/>
        </dgm:presLayoutVars>
      </dgm:prSet>
      <dgm:spPr/>
    </dgm:pt>
    <dgm:pt modelId="{6112BE29-E552-450B-8248-E49DBE46AB52}" type="pres">
      <dgm:prSet presAssocID="{EE6D568A-A1E6-45AA-B554-61F85860E8BB}" presName="rootComposite2" presStyleCnt="0"/>
      <dgm:spPr/>
    </dgm:pt>
    <dgm:pt modelId="{D0B0A95A-061E-47B0-8DAF-DFB4235BA9FD}" type="pres">
      <dgm:prSet presAssocID="{EE6D568A-A1E6-45AA-B554-61F85860E8B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7B0A57-0BD2-4DF1-89D0-66058BA18A43}" type="pres">
      <dgm:prSet presAssocID="{EE6D568A-A1E6-45AA-B554-61F85860E8BB}" presName="topArc2" presStyleLbl="parChTrans1D1" presStyleIdx="2" presStyleCnt="10"/>
      <dgm:spPr>
        <a:ln>
          <a:solidFill>
            <a:srgbClr val="EA650D"/>
          </a:solidFill>
        </a:ln>
      </dgm:spPr>
    </dgm:pt>
    <dgm:pt modelId="{02979A68-EF06-4603-AB72-B4E18FE0842F}" type="pres">
      <dgm:prSet presAssocID="{EE6D568A-A1E6-45AA-B554-61F85860E8BB}" presName="bottomArc2" presStyleLbl="parChTrans1D1" presStyleIdx="3" presStyleCnt="10"/>
      <dgm:spPr>
        <a:ln>
          <a:solidFill>
            <a:srgbClr val="002367"/>
          </a:solidFill>
        </a:ln>
      </dgm:spPr>
    </dgm:pt>
    <dgm:pt modelId="{9AD01064-AA44-41A8-A5EB-48EFD11694CC}" type="pres">
      <dgm:prSet presAssocID="{EE6D568A-A1E6-45AA-B554-61F85860E8BB}" presName="topConnNode2" presStyleLbl="node2" presStyleIdx="0" presStyleCnt="0"/>
      <dgm:spPr/>
      <dgm:t>
        <a:bodyPr/>
        <a:lstStyle/>
        <a:p>
          <a:endParaRPr lang="en-US"/>
        </a:p>
      </dgm:t>
    </dgm:pt>
    <dgm:pt modelId="{97285AF1-6C38-45BD-997C-C2E2CC87904E}" type="pres">
      <dgm:prSet presAssocID="{EE6D568A-A1E6-45AA-B554-61F85860E8BB}" presName="hierChild4" presStyleCnt="0"/>
      <dgm:spPr/>
    </dgm:pt>
    <dgm:pt modelId="{C06B3F4D-3648-42A1-B807-E3BD0D0E2F8A}" type="pres">
      <dgm:prSet presAssocID="{EE6D568A-A1E6-45AA-B554-61F85860E8BB}" presName="hierChild5" presStyleCnt="0"/>
      <dgm:spPr/>
    </dgm:pt>
    <dgm:pt modelId="{B81B65E4-23D5-49A7-8253-6D4276A900F4}" type="pres">
      <dgm:prSet presAssocID="{99D3B342-9B4E-4E74-971A-1494031BE77B}" presName="Name28" presStyleLbl="parChTrans1D2" presStyleIdx="1" presStyleCnt="4"/>
      <dgm:spPr/>
      <dgm:t>
        <a:bodyPr/>
        <a:lstStyle/>
        <a:p>
          <a:endParaRPr lang="en-US"/>
        </a:p>
      </dgm:t>
    </dgm:pt>
    <dgm:pt modelId="{1BFF4EFA-9D7B-4C97-A936-A5166DEDB753}" type="pres">
      <dgm:prSet presAssocID="{D7E99436-D7D1-40AB-80D2-5A57D0B165B4}" presName="hierRoot2" presStyleCnt="0">
        <dgm:presLayoutVars>
          <dgm:hierBranch val="init"/>
        </dgm:presLayoutVars>
      </dgm:prSet>
      <dgm:spPr/>
    </dgm:pt>
    <dgm:pt modelId="{24E5A746-89AA-4CE6-AEF7-995A29A5C858}" type="pres">
      <dgm:prSet presAssocID="{D7E99436-D7D1-40AB-80D2-5A57D0B165B4}" presName="rootComposite2" presStyleCnt="0"/>
      <dgm:spPr/>
    </dgm:pt>
    <dgm:pt modelId="{0BE72FED-9EAF-4338-968C-9C4BF36E60A8}" type="pres">
      <dgm:prSet presAssocID="{D7E99436-D7D1-40AB-80D2-5A57D0B165B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DDC090-C91A-404C-B656-F96044CBDC11}" type="pres">
      <dgm:prSet presAssocID="{D7E99436-D7D1-40AB-80D2-5A57D0B165B4}" presName="topArc2" presStyleLbl="parChTrans1D1" presStyleIdx="4" presStyleCnt="10"/>
      <dgm:spPr>
        <a:ln>
          <a:solidFill>
            <a:srgbClr val="EA650D"/>
          </a:solidFill>
        </a:ln>
      </dgm:spPr>
    </dgm:pt>
    <dgm:pt modelId="{7976DBB2-B44C-46EF-9E2D-04357745899A}" type="pres">
      <dgm:prSet presAssocID="{D7E99436-D7D1-40AB-80D2-5A57D0B165B4}" presName="bottomArc2" presStyleLbl="parChTrans1D1" presStyleIdx="5" presStyleCnt="10"/>
      <dgm:spPr>
        <a:ln>
          <a:solidFill>
            <a:srgbClr val="002367"/>
          </a:solidFill>
        </a:ln>
      </dgm:spPr>
    </dgm:pt>
    <dgm:pt modelId="{F6B53932-DEF3-4E94-AEF3-E4AFFE83B3B9}" type="pres">
      <dgm:prSet presAssocID="{D7E99436-D7D1-40AB-80D2-5A57D0B165B4}" presName="topConnNode2" presStyleLbl="node2" presStyleIdx="0" presStyleCnt="0"/>
      <dgm:spPr/>
      <dgm:t>
        <a:bodyPr/>
        <a:lstStyle/>
        <a:p>
          <a:endParaRPr lang="en-US"/>
        </a:p>
      </dgm:t>
    </dgm:pt>
    <dgm:pt modelId="{50A27286-6FDF-40CE-9DB6-C24E4DA0D3E4}" type="pres">
      <dgm:prSet presAssocID="{D7E99436-D7D1-40AB-80D2-5A57D0B165B4}" presName="hierChild4" presStyleCnt="0"/>
      <dgm:spPr/>
    </dgm:pt>
    <dgm:pt modelId="{4D1DE125-A310-46F9-B751-A59130FFADCB}" type="pres">
      <dgm:prSet presAssocID="{D7E99436-D7D1-40AB-80D2-5A57D0B165B4}" presName="hierChild5" presStyleCnt="0"/>
      <dgm:spPr/>
    </dgm:pt>
    <dgm:pt modelId="{A117FF9F-9E67-4C46-B960-4AB7D68C56C1}" type="pres">
      <dgm:prSet presAssocID="{3A28C6E1-EFA2-47CC-902F-A2DE112185EE}" presName="Name28" presStyleLbl="parChTrans1D2" presStyleIdx="2" presStyleCnt="4"/>
      <dgm:spPr/>
      <dgm:t>
        <a:bodyPr/>
        <a:lstStyle/>
        <a:p>
          <a:endParaRPr lang="en-US"/>
        </a:p>
      </dgm:t>
    </dgm:pt>
    <dgm:pt modelId="{377B6D30-B2E0-485E-802B-BB9DF07A9E0C}" type="pres">
      <dgm:prSet presAssocID="{B4490CC7-9A00-4BF8-A053-2CA4D44EE9B7}" presName="hierRoot2" presStyleCnt="0">
        <dgm:presLayoutVars>
          <dgm:hierBranch val="init"/>
        </dgm:presLayoutVars>
      </dgm:prSet>
      <dgm:spPr/>
    </dgm:pt>
    <dgm:pt modelId="{BC13D39D-6941-4D2E-85E9-D04A54ACC9C3}" type="pres">
      <dgm:prSet presAssocID="{B4490CC7-9A00-4BF8-A053-2CA4D44EE9B7}" presName="rootComposite2" presStyleCnt="0"/>
      <dgm:spPr/>
    </dgm:pt>
    <dgm:pt modelId="{FA154D40-972F-478B-9CF9-0EEF76486539}" type="pres">
      <dgm:prSet presAssocID="{B4490CC7-9A00-4BF8-A053-2CA4D44EE9B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EE0A7-30C3-4810-9244-1190D8E0DACF}" type="pres">
      <dgm:prSet presAssocID="{B4490CC7-9A00-4BF8-A053-2CA4D44EE9B7}" presName="topArc2" presStyleLbl="parChTrans1D1" presStyleIdx="6" presStyleCnt="10"/>
      <dgm:spPr>
        <a:ln>
          <a:solidFill>
            <a:srgbClr val="EA650D"/>
          </a:solidFill>
        </a:ln>
      </dgm:spPr>
    </dgm:pt>
    <dgm:pt modelId="{8040719A-89DB-47DD-A6D2-FCE17ECF8153}" type="pres">
      <dgm:prSet presAssocID="{B4490CC7-9A00-4BF8-A053-2CA4D44EE9B7}" presName="bottomArc2" presStyleLbl="parChTrans1D1" presStyleIdx="7" presStyleCnt="10"/>
      <dgm:spPr>
        <a:ln>
          <a:solidFill>
            <a:srgbClr val="002367"/>
          </a:solidFill>
        </a:ln>
      </dgm:spPr>
    </dgm:pt>
    <dgm:pt modelId="{519ED244-3D78-4B44-BEBB-A0A78655E07B}" type="pres">
      <dgm:prSet presAssocID="{B4490CC7-9A00-4BF8-A053-2CA4D44EE9B7}" presName="topConnNode2" presStyleLbl="node2" presStyleIdx="0" presStyleCnt="0"/>
      <dgm:spPr/>
      <dgm:t>
        <a:bodyPr/>
        <a:lstStyle/>
        <a:p>
          <a:endParaRPr lang="en-US"/>
        </a:p>
      </dgm:t>
    </dgm:pt>
    <dgm:pt modelId="{CBFCE661-1F83-4825-8F04-969FD934C9FB}" type="pres">
      <dgm:prSet presAssocID="{B4490CC7-9A00-4BF8-A053-2CA4D44EE9B7}" presName="hierChild4" presStyleCnt="0"/>
      <dgm:spPr/>
    </dgm:pt>
    <dgm:pt modelId="{7E9CDAA5-904C-4CD5-92F8-F37AC7395829}" type="pres">
      <dgm:prSet presAssocID="{B4490CC7-9A00-4BF8-A053-2CA4D44EE9B7}" presName="hierChild5" presStyleCnt="0"/>
      <dgm:spPr/>
    </dgm:pt>
    <dgm:pt modelId="{985C9819-5387-42FB-9710-240FE38A9D19}" type="pres">
      <dgm:prSet presAssocID="{8381E3D7-D6FD-4929-82F5-CFBD33A79E2F}" presName="Name28" presStyleLbl="parChTrans1D2" presStyleIdx="3" presStyleCnt="4"/>
      <dgm:spPr/>
      <dgm:t>
        <a:bodyPr/>
        <a:lstStyle/>
        <a:p>
          <a:endParaRPr lang="en-US"/>
        </a:p>
      </dgm:t>
    </dgm:pt>
    <dgm:pt modelId="{1A817535-0DAF-4DEA-BF48-F9F718C0BD69}" type="pres">
      <dgm:prSet presAssocID="{54AAC187-D7CF-4883-A05D-5B70A0585DE3}" presName="hierRoot2" presStyleCnt="0">
        <dgm:presLayoutVars>
          <dgm:hierBranch val="init"/>
        </dgm:presLayoutVars>
      </dgm:prSet>
      <dgm:spPr/>
    </dgm:pt>
    <dgm:pt modelId="{69280AE3-2189-491F-9621-5F365FDA88BE}" type="pres">
      <dgm:prSet presAssocID="{54AAC187-D7CF-4883-A05D-5B70A0585DE3}" presName="rootComposite2" presStyleCnt="0"/>
      <dgm:spPr/>
    </dgm:pt>
    <dgm:pt modelId="{2BA50379-F7D0-4CE7-8C5B-620657F2A593}" type="pres">
      <dgm:prSet presAssocID="{54AAC187-D7CF-4883-A05D-5B70A0585DE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3F67E-EF50-4405-ADF5-01CC8CE35ED0}" type="pres">
      <dgm:prSet presAssocID="{54AAC187-D7CF-4883-A05D-5B70A0585DE3}" presName="topArc2" presStyleLbl="parChTrans1D1" presStyleIdx="8" presStyleCnt="10"/>
      <dgm:spPr>
        <a:ln>
          <a:solidFill>
            <a:srgbClr val="EA650D"/>
          </a:solidFill>
        </a:ln>
      </dgm:spPr>
    </dgm:pt>
    <dgm:pt modelId="{044FE259-601C-47DA-A273-D07D578880FC}" type="pres">
      <dgm:prSet presAssocID="{54AAC187-D7CF-4883-A05D-5B70A0585DE3}" presName="bottomArc2" presStyleLbl="parChTrans1D1" presStyleIdx="9" presStyleCnt="10"/>
      <dgm:spPr>
        <a:ln>
          <a:solidFill>
            <a:srgbClr val="002367"/>
          </a:solidFill>
        </a:ln>
      </dgm:spPr>
    </dgm:pt>
    <dgm:pt modelId="{C1BB212D-F2D2-427C-BD77-C24EBC4C8CF7}" type="pres">
      <dgm:prSet presAssocID="{54AAC187-D7CF-4883-A05D-5B70A0585DE3}" presName="topConnNode2" presStyleLbl="node2" presStyleIdx="0" presStyleCnt="0"/>
      <dgm:spPr/>
      <dgm:t>
        <a:bodyPr/>
        <a:lstStyle/>
        <a:p>
          <a:endParaRPr lang="en-US"/>
        </a:p>
      </dgm:t>
    </dgm:pt>
    <dgm:pt modelId="{833FED8B-D809-4AF3-849E-68EBDF2EDEA4}" type="pres">
      <dgm:prSet presAssocID="{54AAC187-D7CF-4883-A05D-5B70A0585DE3}" presName="hierChild4" presStyleCnt="0"/>
      <dgm:spPr/>
    </dgm:pt>
    <dgm:pt modelId="{62D991CB-943F-4505-89BF-97D947696416}" type="pres">
      <dgm:prSet presAssocID="{54AAC187-D7CF-4883-A05D-5B70A0585DE3}" presName="hierChild5" presStyleCnt="0"/>
      <dgm:spPr/>
    </dgm:pt>
    <dgm:pt modelId="{849911C1-3D7D-4952-A36F-0488416327F3}" type="pres">
      <dgm:prSet presAssocID="{11F90085-F911-48A4-9B4C-F92DB1D28F0C}" presName="hierChild3" presStyleCnt="0"/>
      <dgm:spPr/>
    </dgm:pt>
  </dgm:ptLst>
  <dgm:cxnLst>
    <dgm:cxn modelId="{24222B55-E160-4E35-9405-E2BD48389282}" type="presOf" srcId="{D7E99436-D7D1-40AB-80D2-5A57D0B165B4}" destId="{F6B53932-DEF3-4E94-AEF3-E4AFFE83B3B9}" srcOrd="1" destOrd="0" presId="urn:microsoft.com/office/officeart/2008/layout/HalfCircleOrganizationChart"/>
    <dgm:cxn modelId="{E1EFF295-7B08-4E3D-9BF6-228FE093406D}" type="presOf" srcId="{D0FE8F3E-A673-4156-8027-45B8DEB1B4BF}" destId="{A653EDD4-C875-47AD-B62D-56F3BA6ABB56}" srcOrd="0" destOrd="0" presId="urn:microsoft.com/office/officeart/2008/layout/HalfCircleOrganizationChart"/>
    <dgm:cxn modelId="{EF681C1A-6CFB-4B89-AB53-33F755C2205E}" type="presOf" srcId="{EE6D568A-A1E6-45AA-B554-61F85860E8BB}" destId="{D0B0A95A-061E-47B0-8DAF-DFB4235BA9FD}" srcOrd="0" destOrd="0" presId="urn:microsoft.com/office/officeart/2008/layout/HalfCircleOrganizationChart"/>
    <dgm:cxn modelId="{507B5503-E588-4EAF-8495-512141E4EF32}" type="presOf" srcId="{54AAC187-D7CF-4883-A05D-5B70A0585DE3}" destId="{2BA50379-F7D0-4CE7-8C5B-620657F2A593}" srcOrd="0" destOrd="0" presId="urn:microsoft.com/office/officeart/2008/layout/HalfCircleOrganizationChart"/>
    <dgm:cxn modelId="{0CBE5962-1FD6-4835-BBA8-A28B9CA785D5}" type="presOf" srcId="{54AAC187-D7CF-4883-A05D-5B70A0585DE3}" destId="{C1BB212D-F2D2-427C-BD77-C24EBC4C8CF7}" srcOrd="1" destOrd="0" presId="urn:microsoft.com/office/officeart/2008/layout/HalfCircleOrganizationChart"/>
    <dgm:cxn modelId="{BF84ED43-C600-4ACC-8107-376875868395}" type="presOf" srcId="{99D3B342-9B4E-4E74-971A-1494031BE77B}" destId="{B81B65E4-23D5-49A7-8253-6D4276A900F4}" srcOrd="0" destOrd="0" presId="urn:microsoft.com/office/officeart/2008/layout/HalfCircleOrganizationChart"/>
    <dgm:cxn modelId="{2DE368B6-A744-4AEC-B7EB-C67B9689FAE9}" type="presOf" srcId="{D7E99436-D7D1-40AB-80D2-5A57D0B165B4}" destId="{0BE72FED-9EAF-4338-968C-9C4BF36E60A8}" srcOrd="0" destOrd="0" presId="urn:microsoft.com/office/officeart/2008/layout/HalfCircleOrganizationChart"/>
    <dgm:cxn modelId="{1CB81A1D-EB1B-4DA5-8348-271A1166269E}" srcId="{11F90085-F911-48A4-9B4C-F92DB1D28F0C}" destId="{54AAC187-D7CF-4883-A05D-5B70A0585DE3}" srcOrd="3" destOrd="0" parTransId="{8381E3D7-D6FD-4929-82F5-CFBD33A79E2F}" sibTransId="{195A8790-DDFD-4511-9FAE-D1EAC8F4A00A}"/>
    <dgm:cxn modelId="{BC4D90F1-AC0F-4CB7-B7A1-A34B2E97F3F7}" srcId="{7CF02ECA-EC2E-47BB-A0DA-31F1449AD7F9}" destId="{11F90085-F911-48A4-9B4C-F92DB1D28F0C}" srcOrd="0" destOrd="0" parTransId="{61272D60-32DA-4383-871D-AC4B3436EA5B}" sibTransId="{CE2784A7-6FC1-4E39-BC74-5B35EE9D11F8}"/>
    <dgm:cxn modelId="{C4A2AD92-D091-4EEC-AD27-9E2710A76F03}" srcId="{11F90085-F911-48A4-9B4C-F92DB1D28F0C}" destId="{EE6D568A-A1E6-45AA-B554-61F85860E8BB}" srcOrd="0" destOrd="0" parTransId="{D0FE8F3E-A673-4156-8027-45B8DEB1B4BF}" sibTransId="{E1125369-FC61-4157-AA14-0C01FB214FF1}"/>
    <dgm:cxn modelId="{4ECBE282-F3C4-4F3C-B84A-07490A20DC99}" type="presOf" srcId="{3A28C6E1-EFA2-47CC-902F-A2DE112185EE}" destId="{A117FF9F-9E67-4C46-B960-4AB7D68C56C1}" srcOrd="0" destOrd="0" presId="urn:microsoft.com/office/officeart/2008/layout/HalfCircleOrganizationChart"/>
    <dgm:cxn modelId="{92DBCEF9-8220-44A2-BA03-F2E7C7538657}" srcId="{11F90085-F911-48A4-9B4C-F92DB1D28F0C}" destId="{B4490CC7-9A00-4BF8-A053-2CA4D44EE9B7}" srcOrd="2" destOrd="0" parTransId="{3A28C6E1-EFA2-47CC-902F-A2DE112185EE}" sibTransId="{9582C110-EF46-4EEC-9CCA-56DCC5A4A27B}"/>
    <dgm:cxn modelId="{E95FF252-B0A7-47CB-B165-51F5B8AD97C2}" type="presOf" srcId="{11F90085-F911-48A4-9B4C-F92DB1D28F0C}" destId="{900FF21E-3253-4F31-AFE3-217ECB4D882B}" srcOrd="0" destOrd="0" presId="urn:microsoft.com/office/officeart/2008/layout/HalfCircleOrganizationChart"/>
    <dgm:cxn modelId="{FFA1B6ED-726C-4EE5-9C76-C5D305926CC0}" type="presOf" srcId="{11F90085-F911-48A4-9B4C-F92DB1D28F0C}" destId="{18299BF6-9E72-45F4-B9DB-24B1CEE66841}" srcOrd="1" destOrd="0" presId="urn:microsoft.com/office/officeart/2008/layout/HalfCircleOrganizationChart"/>
    <dgm:cxn modelId="{BF014470-F74A-4022-8A1E-63A6A52C56BC}" type="presOf" srcId="{B4490CC7-9A00-4BF8-A053-2CA4D44EE9B7}" destId="{FA154D40-972F-478B-9CF9-0EEF76486539}" srcOrd="0" destOrd="0" presId="urn:microsoft.com/office/officeart/2008/layout/HalfCircleOrganizationChart"/>
    <dgm:cxn modelId="{4B697F7A-61BE-4A99-A3E0-EF1E91ABFA34}" type="presOf" srcId="{7CF02ECA-EC2E-47BB-A0DA-31F1449AD7F9}" destId="{664DE213-457C-4B9D-8051-D8678C8A7770}" srcOrd="0" destOrd="0" presId="urn:microsoft.com/office/officeart/2008/layout/HalfCircleOrganizationChart"/>
    <dgm:cxn modelId="{C30FF79E-F4E9-441C-A84E-4A2683ECAF8A}" srcId="{11F90085-F911-48A4-9B4C-F92DB1D28F0C}" destId="{D7E99436-D7D1-40AB-80D2-5A57D0B165B4}" srcOrd="1" destOrd="0" parTransId="{99D3B342-9B4E-4E74-971A-1494031BE77B}" sibTransId="{A279E85B-20E9-400A-BDD1-DDCC277AD856}"/>
    <dgm:cxn modelId="{6DF6C86F-AD58-4564-A279-9BD5A6D61313}" type="presOf" srcId="{8381E3D7-D6FD-4929-82F5-CFBD33A79E2F}" destId="{985C9819-5387-42FB-9710-240FE38A9D19}" srcOrd="0" destOrd="0" presId="urn:microsoft.com/office/officeart/2008/layout/HalfCircleOrganizationChart"/>
    <dgm:cxn modelId="{CD15ACD0-F422-4EB5-B504-B8B1FBD168F3}" type="presOf" srcId="{EE6D568A-A1E6-45AA-B554-61F85860E8BB}" destId="{9AD01064-AA44-41A8-A5EB-48EFD11694CC}" srcOrd="1" destOrd="0" presId="urn:microsoft.com/office/officeart/2008/layout/HalfCircleOrganizationChart"/>
    <dgm:cxn modelId="{9E58EE59-ED71-4975-94DB-B32919C6BC93}" type="presOf" srcId="{B4490CC7-9A00-4BF8-A053-2CA4D44EE9B7}" destId="{519ED244-3D78-4B44-BEBB-A0A78655E07B}" srcOrd="1" destOrd="0" presId="urn:microsoft.com/office/officeart/2008/layout/HalfCircleOrganizationChart"/>
    <dgm:cxn modelId="{B57A58B9-53ED-41DF-BEB9-616D51567765}" type="presParOf" srcId="{664DE213-457C-4B9D-8051-D8678C8A7770}" destId="{4CCE51DE-1120-4830-8722-9CC2ACE9204D}" srcOrd="0" destOrd="0" presId="urn:microsoft.com/office/officeart/2008/layout/HalfCircleOrganizationChart"/>
    <dgm:cxn modelId="{D3446289-64D8-44A0-B135-27F7E0C53674}" type="presParOf" srcId="{4CCE51DE-1120-4830-8722-9CC2ACE9204D}" destId="{565508A7-BACA-4A17-8FC3-D9DCFA6ACE6E}" srcOrd="0" destOrd="0" presId="urn:microsoft.com/office/officeart/2008/layout/HalfCircleOrganizationChart"/>
    <dgm:cxn modelId="{A6991D44-D4D3-4E5D-893C-67D15163EC81}" type="presParOf" srcId="{565508A7-BACA-4A17-8FC3-D9DCFA6ACE6E}" destId="{900FF21E-3253-4F31-AFE3-217ECB4D882B}" srcOrd="0" destOrd="0" presId="urn:microsoft.com/office/officeart/2008/layout/HalfCircleOrganizationChart"/>
    <dgm:cxn modelId="{C75002AC-954D-4065-AF6C-FDDD9A677023}" type="presParOf" srcId="{565508A7-BACA-4A17-8FC3-D9DCFA6ACE6E}" destId="{D4BA1C4A-A685-4FC6-832A-24262C5A7678}" srcOrd="1" destOrd="0" presId="urn:microsoft.com/office/officeart/2008/layout/HalfCircleOrganizationChart"/>
    <dgm:cxn modelId="{32A80CCC-36AB-45A0-BE84-1E31BED86838}" type="presParOf" srcId="{565508A7-BACA-4A17-8FC3-D9DCFA6ACE6E}" destId="{FA7D7AC2-301B-40EB-8BC9-02726FC9F0B7}" srcOrd="2" destOrd="0" presId="urn:microsoft.com/office/officeart/2008/layout/HalfCircleOrganizationChart"/>
    <dgm:cxn modelId="{72612128-A326-4791-A6EF-BD3339AB21AF}" type="presParOf" srcId="{565508A7-BACA-4A17-8FC3-D9DCFA6ACE6E}" destId="{18299BF6-9E72-45F4-B9DB-24B1CEE66841}" srcOrd="3" destOrd="0" presId="urn:microsoft.com/office/officeart/2008/layout/HalfCircleOrganizationChart"/>
    <dgm:cxn modelId="{E7BD02CE-F897-4EA5-A816-26B48883F006}" type="presParOf" srcId="{4CCE51DE-1120-4830-8722-9CC2ACE9204D}" destId="{CFCE5044-5158-4CEC-BFFE-F3A1F5F72808}" srcOrd="1" destOrd="0" presId="urn:microsoft.com/office/officeart/2008/layout/HalfCircleOrganizationChart"/>
    <dgm:cxn modelId="{6169F03C-3068-4937-85AC-49672D37B22A}" type="presParOf" srcId="{CFCE5044-5158-4CEC-BFFE-F3A1F5F72808}" destId="{A653EDD4-C875-47AD-B62D-56F3BA6ABB56}" srcOrd="0" destOrd="0" presId="urn:microsoft.com/office/officeart/2008/layout/HalfCircleOrganizationChart"/>
    <dgm:cxn modelId="{18BA72BD-756E-476C-A100-9119D1C0F0D9}" type="presParOf" srcId="{CFCE5044-5158-4CEC-BFFE-F3A1F5F72808}" destId="{23CE1598-BE71-4469-B24E-DF085E134B54}" srcOrd="1" destOrd="0" presId="urn:microsoft.com/office/officeart/2008/layout/HalfCircleOrganizationChart"/>
    <dgm:cxn modelId="{611C4712-AF15-4532-ACCC-C2D8801D3406}" type="presParOf" srcId="{23CE1598-BE71-4469-B24E-DF085E134B54}" destId="{6112BE29-E552-450B-8248-E49DBE46AB52}" srcOrd="0" destOrd="0" presId="urn:microsoft.com/office/officeart/2008/layout/HalfCircleOrganizationChart"/>
    <dgm:cxn modelId="{A35ACFF3-9F89-4446-9FCF-99CA617E8EB9}" type="presParOf" srcId="{6112BE29-E552-450B-8248-E49DBE46AB52}" destId="{D0B0A95A-061E-47B0-8DAF-DFB4235BA9FD}" srcOrd="0" destOrd="0" presId="urn:microsoft.com/office/officeart/2008/layout/HalfCircleOrganizationChart"/>
    <dgm:cxn modelId="{19CE0F8E-D42A-4836-9CC4-C1EA81041B5D}" type="presParOf" srcId="{6112BE29-E552-450B-8248-E49DBE46AB52}" destId="{7C7B0A57-0BD2-4DF1-89D0-66058BA18A43}" srcOrd="1" destOrd="0" presId="urn:microsoft.com/office/officeart/2008/layout/HalfCircleOrganizationChart"/>
    <dgm:cxn modelId="{B9CFE1CA-0BDD-4159-8887-0E23B303FB3F}" type="presParOf" srcId="{6112BE29-E552-450B-8248-E49DBE46AB52}" destId="{02979A68-EF06-4603-AB72-B4E18FE0842F}" srcOrd="2" destOrd="0" presId="urn:microsoft.com/office/officeart/2008/layout/HalfCircleOrganizationChart"/>
    <dgm:cxn modelId="{4A21BECB-C2EC-4DBA-9D3F-1E4E03C27C55}" type="presParOf" srcId="{6112BE29-E552-450B-8248-E49DBE46AB52}" destId="{9AD01064-AA44-41A8-A5EB-48EFD11694CC}" srcOrd="3" destOrd="0" presId="urn:microsoft.com/office/officeart/2008/layout/HalfCircleOrganizationChart"/>
    <dgm:cxn modelId="{70C09B2B-8897-4D41-8BA8-E0F32323652E}" type="presParOf" srcId="{23CE1598-BE71-4469-B24E-DF085E134B54}" destId="{97285AF1-6C38-45BD-997C-C2E2CC87904E}" srcOrd="1" destOrd="0" presId="urn:microsoft.com/office/officeart/2008/layout/HalfCircleOrganizationChart"/>
    <dgm:cxn modelId="{DF91E7A3-2899-4265-B69E-886AB81326F1}" type="presParOf" srcId="{23CE1598-BE71-4469-B24E-DF085E134B54}" destId="{C06B3F4D-3648-42A1-B807-E3BD0D0E2F8A}" srcOrd="2" destOrd="0" presId="urn:microsoft.com/office/officeart/2008/layout/HalfCircleOrganizationChart"/>
    <dgm:cxn modelId="{3F71F59B-6DDE-4462-8EF5-B92B33ADD8A9}" type="presParOf" srcId="{CFCE5044-5158-4CEC-BFFE-F3A1F5F72808}" destId="{B81B65E4-23D5-49A7-8253-6D4276A900F4}" srcOrd="2" destOrd="0" presId="urn:microsoft.com/office/officeart/2008/layout/HalfCircleOrganizationChart"/>
    <dgm:cxn modelId="{11EC7B5D-8D85-4B96-9A13-87F2D75C6C54}" type="presParOf" srcId="{CFCE5044-5158-4CEC-BFFE-F3A1F5F72808}" destId="{1BFF4EFA-9D7B-4C97-A936-A5166DEDB753}" srcOrd="3" destOrd="0" presId="urn:microsoft.com/office/officeart/2008/layout/HalfCircleOrganizationChart"/>
    <dgm:cxn modelId="{18285E17-BB79-457F-A062-D3D513ACD090}" type="presParOf" srcId="{1BFF4EFA-9D7B-4C97-A936-A5166DEDB753}" destId="{24E5A746-89AA-4CE6-AEF7-995A29A5C858}" srcOrd="0" destOrd="0" presId="urn:microsoft.com/office/officeart/2008/layout/HalfCircleOrganizationChart"/>
    <dgm:cxn modelId="{CAFC0E2B-819A-49FC-8858-1718EAE9B916}" type="presParOf" srcId="{24E5A746-89AA-4CE6-AEF7-995A29A5C858}" destId="{0BE72FED-9EAF-4338-968C-9C4BF36E60A8}" srcOrd="0" destOrd="0" presId="urn:microsoft.com/office/officeart/2008/layout/HalfCircleOrganizationChart"/>
    <dgm:cxn modelId="{D62E1D83-0604-440D-80B4-810B6402960A}" type="presParOf" srcId="{24E5A746-89AA-4CE6-AEF7-995A29A5C858}" destId="{F8DDC090-C91A-404C-B656-F96044CBDC11}" srcOrd="1" destOrd="0" presId="urn:microsoft.com/office/officeart/2008/layout/HalfCircleOrganizationChart"/>
    <dgm:cxn modelId="{4924728A-42D4-463E-8622-B1D683345774}" type="presParOf" srcId="{24E5A746-89AA-4CE6-AEF7-995A29A5C858}" destId="{7976DBB2-B44C-46EF-9E2D-04357745899A}" srcOrd="2" destOrd="0" presId="urn:microsoft.com/office/officeart/2008/layout/HalfCircleOrganizationChart"/>
    <dgm:cxn modelId="{5C11C557-819E-45F4-87E1-356C8E66596E}" type="presParOf" srcId="{24E5A746-89AA-4CE6-AEF7-995A29A5C858}" destId="{F6B53932-DEF3-4E94-AEF3-E4AFFE83B3B9}" srcOrd="3" destOrd="0" presId="urn:microsoft.com/office/officeart/2008/layout/HalfCircleOrganizationChart"/>
    <dgm:cxn modelId="{B2BF38F6-6344-4911-81DA-0ABDC236A81D}" type="presParOf" srcId="{1BFF4EFA-9D7B-4C97-A936-A5166DEDB753}" destId="{50A27286-6FDF-40CE-9DB6-C24E4DA0D3E4}" srcOrd="1" destOrd="0" presId="urn:microsoft.com/office/officeart/2008/layout/HalfCircleOrganizationChart"/>
    <dgm:cxn modelId="{49C675FB-6E45-4182-84D1-BA826E4F3BEB}" type="presParOf" srcId="{1BFF4EFA-9D7B-4C97-A936-A5166DEDB753}" destId="{4D1DE125-A310-46F9-B751-A59130FFADCB}" srcOrd="2" destOrd="0" presId="urn:microsoft.com/office/officeart/2008/layout/HalfCircleOrganizationChart"/>
    <dgm:cxn modelId="{2417BC6B-9B3A-435A-80E1-041DD05973A2}" type="presParOf" srcId="{CFCE5044-5158-4CEC-BFFE-F3A1F5F72808}" destId="{A117FF9F-9E67-4C46-B960-4AB7D68C56C1}" srcOrd="4" destOrd="0" presId="urn:microsoft.com/office/officeart/2008/layout/HalfCircleOrganizationChart"/>
    <dgm:cxn modelId="{49B47EF8-8A0B-460D-88FA-1AE23E197BF5}" type="presParOf" srcId="{CFCE5044-5158-4CEC-BFFE-F3A1F5F72808}" destId="{377B6D30-B2E0-485E-802B-BB9DF07A9E0C}" srcOrd="5" destOrd="0" presId="urn:microsoft.com/office/officeart/2008/layout/HalfCircleOrganizationChart"/>
    <dgm:cxn modelId="{9737BD0D-D05E-4E32-92EA-BDAE784FA7A6}" type="presParOf" srcId="{377B6D30-B2E0-485E-802B-BB9DF07A9E0C}" destId="{BC13D39D-6941-4D2E-85E9-D04A54ACC9C3}" srcOrd="0" destOrd="0" presId="urn:microsoft.com/office/officeart/2008/layout/HalfCircleOrganizationChart"/>
    <dgm:cxn modelId="{5254793C-2207-4EE8-BC39-A783B6310728}" type="presParOf" srcId="{BC13D39D-6941-4D2E-85E9-D04A54ACC9C3}" destId="{FA154D40-972F-478B-9CF9-0EEF76486539}" srcOrd="0" destOrd="0" presId="urn:microsoft.com/office/officeart/2008/layout/HalfCircleOrganizationChart"/>
    <dgm:cxn modelId="{BE69C9A2-0C1B-46AA-AD6A-78DCE453DE18}" type="presParOf" srcId="{BC13D39D-6941-4D2E-85E9-D04A54ACC9C3}" destId="{241EE0A7-30C3-4810-9244-1190D8E0DACF}" srcOrd="1" destOrd="0" presId="urn:microsoft.com/office/officeart/2008/layout/HalfCircleOrganizationChart"/>
    <dgm:cxn modelId="{0A131D84-A3CA-4025-8226-93C6683FF9F0}" type="presParOf" srcId="{BC13D39D-6941-4D2E-85E9-D04A54ACC9C3}" destId="{8040719A-89DB-47DD-A6D2-FCE17ECF8153}" srcOrd="2" destOrd="0" presId="urn:microsoft.com/office/officeart/2008/layout/HalfCircleOrganizationChart"/>
    <dgm:cxn modelId="{FEDC884E-0598-44E1-A996-3A7BBF0A0E61}" type="presParOf" srcId="{BC13D39D-6941-4D2E-85E9-D04A54ACC9C3}" destId="{519ED244-3D78-4B44-BEBB-A0A78655E07B}" srcOrd="3" destOrd="0" presId="urn:microsoft.com/office/officeart/2008/layout/HalfCircleOrganizationChart"/>
    <dgm:cxn modelId="{3CD541CC-F592-4A8C-BB07-EA8889E9D466}" type="presParOf" srcId="{377B6D30-B2E0-485E-802B-BB9DF07A9E0C}" destId="{CBFCE661-1F83-4825-8F04-969FD934C9FB}" srcOrd="1" destOrd="0" presId="urn:microsoft.com/office/officeart/2008/layout/HalfCircleOrganizationChart"/>
    <dgm:cxn modelId="{2CBE5A05-4C33-4ADE-B978-F755BB4A3BE8}" type="presParOf" srcId="{377B6D30-B2E0-485E-802B-BB9DF07A9E0C}" destId="{7E9CDAA5-904C-4CD5-92F8-F37AC7395829}" srcOrd="2" destOrd="0" presId="urn:microsoft.com/office/officeart/2008/layout/HalfCircleOrganizationChart"/>
    <dgm:cxn modelId="{601B7A39-5B1B-4F09-83C5-B70F42985A58}" type="presParOf" srcId="{CFCE5044-5158-4CEC-BFFE-F3A1F5F72808}" destId="{985C9819-5387-42FB-9710-240FE38A9D19}" srcOrd="6" destOrd="0" presId="urn:microsoft.com/office/officeart/2008/layout/HalfCircleOrganizationChart"/>
    <dgm:cxn modelId="{3F3703AB-8579-48FF-9FC3-9E4A84FE87A4}" type="presParOf" srcId="{CFCE5044-5158-4CEC-BFFE-F3A1F5F72808}" destId="{1A817535-0DAF-4DEA-BF48-F9F718C0BD69}" srcOrd="7" destOrd="0" presId="urn:microsoft.com/office/officeart/2008/layout/HalfCircleOrganizationChart"/>
    <dgm:cxn modelId="{99334C5B-1374-4D5B-8520-F30E5CF9D42B}" type="presParOf" srcId="{1A817535-0DAF-4DEA-BF48-F9F718C0BD69}" destId="{69280AE3-2189-491F-9621-5F365FDA88BE}" srcOrd="0" destOrd="0" presId="urn:microsoft.com/office/officeart/2008/layout/HalfCircleOrganizationChart"/>
    <dgm:cxn modelId="{7CF32BF5-5405-4ECD-80F2-8F8C440E3830}" type="presParOf" srcId="{69280AE3-2189-491F-9621-5F365FDA88BE}" destId="{2BA50379-F7D0-4CE7-8C5B-620657F2A593}" srcOrd="0" destOrd="0" presId="urn:microsoft.com/office/officeart/2008/layout/HalfCircleOrganizationChart"/>
    <dgm:cxn modelId="{89A087E0-D43D-4DBB-B185-555D8D982254}" type="presParOf" srcId="{69280AE3-2189-491F-9621-5F365FDA88BE}" destId="{FD63F67E-EF50-4405-ADF5-01CC8CE35ED0}" srcOrd="1" destOrd="0" presId="urn:microsoft.com/office/officeart/2008/layout/HalfCircleOrganizationChart"/>
    <dgm:cxn modelId="{5D040B7E-93D3-4509-BC90-CA4E6151C24D}" type="presParOf" srcId="{69280AE3-2189-491F-9621-5F365FDA88BE}" destId="{044FE259-601C-47DA-A273-D07D578880FC}" srcOrd="2" destOrd="0" presId="urn:microsoft.com/office/officeart/2008/layout/HalfCircleOrganizationChart"/>
    <dgm:cxn modelId="{9A17FD6D-9788-4289-9A0E-39505CC3ABE5}" type="presParOf" srcId="{69280AE3-2189-491F-9621-5F365FDA88BE}" destId="{C1BB212D-F2D2-427C-BD77-C24EBC4C8CF7}" srcOrd="3" destOrd="0" presId="urn:microsoft.com/office/officeart/2008/layout/HalfCircleOrganizationChart"/>
    <dgm:cxn modelId="{8C0E91D7-F262-4252-A13D-C56035822F66}" type="presParOf" srcId="{1A817535-0DAF-4DEA-BF48-F9F718C0BD69}" destId="{833FED8B-D809-4AF3-849E-68EBDF2EDEA4}" srcOrd="1" destOrd="0" presId="urn:microsoft.com/office/officeart/2008/layout/HalfCircleOrganizationChart"/>
    <dgm:cxn modelId="{756179F9-E950-4BCA-92B7-FFA4CF81FE01}" type="presParOf" srcId="{1A817535-0DAF-4DEA-BF48-F9F718C0BD69}" destId="{62D991CB-943F-4505-89BF-97D947696416}" srcOrd="2" destOrd="0" presId="urn:microsoft.com/office/officeart/2008/layout/HalfCircleOrganizationChart"/>
    <dgm:cxn modelId="{3C1960D1-CA09-4ED5-AF21-96D20029B654}" type="presParOf" srcId="{4CCE51DE-1120-4830-8722-9CC2ACE9204D}" destId="{849911C1-3D7D-4952-A36F-0488416327F3}" srcOrd="2" destOrd="0" presId="urn:microsoft.com/office/officeart/2008/layout/HalfCircleOrganizationChar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86E3CF-74EE-4DF7-A45E-8238D3DE1BA2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9C84658-011A-4E9E-B6B3-2FCEDE745A48}">
      <dgm:prSet phldrT="[Text]"/>
      <dgm:spPr/>
      <dgm:t>
        <a:bodyPr/>
        <a:lstStyle/>
        <a:p>
          <a:endParaRPr lang="en-US" dirty="0"/>
        </a:p>
      </dgm:t>
    </dgm:pt>
    <dgm:pt modelId="{F6C67E71-DCB3-49DD-B974-E106539EE7BA}" type="parTrans" cxnId="{9E31985E-63E8-4B28-A510-36CF14A2CD10}">
      <dgm:prSet/>
      <dgm:spPr/>
      <dgm:t>
        <a:bodyPr/>
        <a:lstStyle/>
        <a:p>
          <a:endParaRPr lang="en-US"/>
        </a:p>
      </dgm:t>
    </dgm:pt>
    <dgm:pt modelId="{0462FF0F-A140-4367-A614-0CE5E75ACB0F}" type="sibTrans" cxnId="{9E31985E-63E8-4B28-A510-36CF14A2CD10}">
      <dgm:prSet/>
      <dgm:spPr/>
      <dgm:t>
        <a:bodyPr/>
        <a:lstStyle/>
        <a:p>
          <a:endParaRPr lang="en-US"/>
        </a:p>
      </dgm:t>
    </dgm:pt>
    <dgm:pt modelId="{F36CC339-B97C-48D2-B138-88B094B90E14}">
      <dgm:prSet phldrT="[Text]"/>
      <dgm:spPr/>
      <dgm:t>
        <a:bodyPr/>
        <a:lstStyle/>
        <a:p>
          <a:r>
            <a:rPr lang="ka-GE" dirty="0" smtClean="0"/>
            <a:t>უბედური შემთხვევების პრევენციაზე ზრუნვა</a:t>
          </a:r>
          <a:endParaRPr lang="en-US" dirty="0"/>
        </a:p>
      </dgm:t>
    </dgm:pt>
    <dgm:pt modelId="{9B20DF7E-D62F-446B-9D2C-1CFD01AA338D}" type="parTrans" cxnId="{8E88F5A3-A24E-4205-A78F-DB27767A36C4}">
      <dgm:prSet/>
      <dgm:spPr/>
      <dgm:t>
        <a:bodyPr/>
        <a:lstStyle/>
        <a:p>
          <a:endParaRPr lang="en-US"/>
        </a:p>
      </dgm:t>
    </dgm:pt>
    <dgm:pt modelId="{41A1BB9C-6DBC-40E1-8F8B-46AFC0564393}" type="sibTrans" cxnId="{8E88F5A3-A24E-4205-A78F-DB27767A36C4}">
      <dgm:prSet/>
      <dgm:spPr/>
      <dgm:t>
        <a:bodyPr/>
        <a:lstStyle/>
        <a:p>
          <a:endParaRPr lang="en-US"/>
        </a:p>
      </dgm:t>
    </dgm:pt>
    <dgm:pt modelId="{FD000CBC-71D4-4CA7-A2A9-1C0EA492A5F0}">
      <dgm:prSet phldrT="[Text]"/>
      <dgm:spPr/>
      <dgm:t>
        <a:bodyPr/>
        <a:lstStyle/>
        <a:p>
          <a:r>
            <a:rPr lang="ka-GE" dirty="0" smtClean="0"/>
            <a:t>დამსაქმებლებთან</a:t>
          </a:r>
          <a:endParaRPr lang="en-US" dirty="0" smtClean="0"/>
        </a:p>
        <a:p>
          <a:r>
            <a:rPr lang="ka-GE" dirty="0" smtClean="0"/>
            <a:t>პარტნიორული ურთიერთობა, </a:t>
          </a:r>
        </a:p>
        <a:p>
          <a:r>
            <a:rPr lang="ka-GE" dirty="0" smtClean="0"/>
            <a:t>აქტიური კომუნიკაცია, </a:t>
          </a:r>
        </a:p>
        <a:p>
          <a:r>
            <a:rPr lang="ka-GE" dirty="0" smtClean="0"/>
            <a:t>უსაფრთხო სამუშაო გარემოს უზრუნველყოფაში დახმარება</a:t>
          </a:r>
          <a:endParaRPr lang="en-US" dirty="0"/>
        </a:p>
      </dgm:t>
    </dgm:pt>
    <dgm:pt modelId="{786F5D37-A02B-49F6-91AD-B84B6D5D0388}" type="parTrans" cxnId="{312D6B6A-812F-4790-A265-0B031F352EE2}">
      <dgm:prSet/>
      <dgm:spPr/>
      <dgm:t>
        <a:bodyPr/>
        <a:lstStyle/>
        <a:p>
          <a:endParaRPr lang="en-US"/>
        </a:p>
      </dgm:t>
    </dgm:pt>
    <dgm:pt modelId="{0D7E899F-CB88-4BE6-B22F-ABDE64F2E428}" type="sibTrans" cxnId="{312D6B6A-812F-4790-A265-0B031F352EE2}">
      <dgm:prSet/>
      <dgm:spPr/>
      <dgm:t>
        <a:bodyPr/>
        <a:lstStyle/>
        <a:p>
          <a:endParaRPr lang="en-US"/>
        </a:p>
      </dgm:t>
    </dgm:pt>
    <dgm:pt modelId="{65786F8E-9B4B-4A51-AEA8-FAB17078822F}">
      <dgm:prSet phldrT="[Text]"/>
      <dgm:spPr/>
      <dgm:t>
        <a:bodyPr/>
        <a:lstStyle/>
        <a:p>
          <a:r>
            <a:rPr lang="ka-GE" dirty="0" smtClean="0"/>
            <a:t>შრომის ინსპექტორების გაზრდილი მანდატი, სასამართლოს ნებართვის გარეშე ნებისმიერ ობიექტზე ინსპექტირების ჩატარების უფლება</a:t>
          </a:r>
          <a:endParaRPr lang="en-US" dirty="0"/>
        </a:p>
      </dgm:t>
    </dgm:pt>
    <dgm:pt modelId="{16FBB7BE-E5A9-4470-91FF-5F424812DAD9}" type="parTrans" cxnId="{D6454F4A-601D-4193-8171-382851F10F85}">
      <dgm:prSet/>
      <dgm:spPr/>
      <dgm:t>
        <a:bodyPr/>
        <a:lstStyle/>
        <a:p>
          <a:endParaRPr lang="en-US"/>
        </a:p>
      </dgm:t>
    </dgm:pt>
    <dgm:pt modelId="{838F7B54-89B2-4281-813E-BF7E0B1499DB}" type="sibTrans" cxnId="{D6454F4A-601D-4193-8171-382851F10F85}">
      <dgm:prSet/>
      <dgm:spPr/>
      <dgm:t>
        <a:bodyPr/>
        <a:lstStyle/>
        <a:p>
          <a:endParaRPr lang="en-US"/>
        </a:p>
      </dgm:t>
    </dgm:pt>
    <dgm:pt modelId="{A2C61B92-4185-4483-BE67-FC26827E1AD8}" type="pres">
      <dgm:prSet presAssocID="{8286E3CF-74EE-4DF7-A45E-8238D3DE1B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8FEC69-FA81-4BA9-B87E-6247FDCFE729}" type="pres">
      <dgm:prSet presAssocID="{B9C84658-011A-4E9E-B6B3-2FCEDE745A48}" presName="thickLine" presStyleLbl="align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AFA075-EEC9-45EF-9058-995AFF6F52E3}" type="pres">
      <dgm:prSet presAssocID="{B9C84658-011A-4E9E-B6B3-2FCEDE745A48}" presName="horz1" presStyleCnt="0"/>
      <dgm:spPr/>
    </dgm:pt>
    <dgm:pt modelId="{1D6DBBDA-EB85-4C68-AA7C-53EFF359478E}" type="pres">
      <dgm:prSet presAssocID="{B9C84658-011A-4E9E-B6B3-2FCEDE745A48}" presName="tx1" presStyleLbl="revTx" presStyleIdx="0" presStyleCnt="4"/>
      <dgm:spPr/>
      <dgm:t>
        <a:bodyPr/>
        <a:lstStyle/>
        <a:p>
          <a:endParaRPr lang="en-US"/>
        </a:p>
      </dgm:t>
    </dgm:pt>
    <dgm:pt modelId="{AA7F649E-E82B-42C4-8A64-BB139E825BAC}" type="pres">
      <dgm:prSet presAssocID="{B9C84658-011A-4E9E-B6B3-2FCEDE745A48}" presName="vert1" presStyleCnt="0"/>
      <dgm:spPr/>
    </dgm:pt>
    <dgm:pt modelId="{E257F8C6-56F4-4A18-B6A7-D2831A8A0E73}" type="pres">
      <dgm:prSet presAssocID="{F36CC339-B97C-48D2-B138-88B094B90E14}" presName="vertSpace2a" presStyleCnt="0"/>
      <dgm:spPr/>
    </dgm:pt>
    <dgm:pt modelId="{7336A6F9-19A4-41C4-8190-9D1987028187}" type="pres">
      <dgm:prSet presAssocID="{F36CC339-B97C-48D2-B138-88B094B90E14}" presName="horz2" presStyleCnt="0"/>
      <dgm:spPr/>
    </dgm:pt>
    <dgm:pt modelId="{21E7607C-FE5C-4387-9278-1721F9B56489}" type="pres">
      <dgm:prSet presAssocID="{F36CC339-B97C-48D2-B138-88B094B90E14}" presName="horzSpace2" presStyleCnt="0"/>
      <dgm:spPr/>
    </dgm:pt>
    <dgm:pt modelId="{D0079540-8928-416D-8EC3-955C14CB4427}" type="pres">
      <dgm:prSet presAssocID="{F36CC339-B97C-48D2-B138-88B094B90E14}" presName="tx2" presStyleLbl="revTx" presStyleIdx="1" presStyleCnt="4" custLinFactNeighborX="114" custLinFactNeighborY="2677"/>
      <dgm:spPr/>
      <dgm:t>
        <a:bodyPr/>
        <a:lstStyle/>
        <a:p>
          <a:endParaRPr lang="en-US"/>
        </a:p>
      </dgm:t>
    </dgm:pt>
    <dgm:pt modelId="{122B83EC-E319-43E4-B9CD-D0E0F580412C}" type="pres">
      <dgm:prSet presAssocID="{F36CC339-B97C-48D2-B138-88B094B90E14}" presName="vert2" presStyleCnt="0"/>
      <dgm:spPr/>
    </dgm:pt>
    <dgm:pt modelId="{00A11256-E170-48C6-8E16-ACBCD58F3AE9}" type="pres">
      <dgm:prSet presAssocID="{F36CC339-B97C-48D2-B138-88B094B90E14}" presName="thinLine2b" presStyleLbl="callout" presStyleIdx="0" presStyleCnt="3" custLinFactY="-700000" custLinFactNeighborX="-153" custLinFactNeighborY="-720544"/>
      <dgm:spPr>
        <a:ln>
          <a:solidFill>
            <a:srgbClr val="FFDA69"/>
          </a:solidFill>
        </a:ln>
      </dgm:spPr>
    </dgm:pt>
    <dgm:pt modelId="{30C3D59B-70F7-4128-B903-A7287B2F6254}" type="pres">
      <dgm:prSet presAssocID="{F36CC339-B97C-48D2-B138-88B094B90E14}" presName="vertSpace2b" presStyleCnt="0"/>
      <dgm:spPr/>
    </dgm:pt>
    <dgm:pt modelId="{2CD93B5F-7EE3-422E-8C91-BA95D7E55B40}" type="pres">
      <dgm:prSet presAssocID="{FD000CBC-71D4-4CA7-A2A9-1C0EA492A5F0}" presName="horz2" presStyleCnt="0"/>
      <dgm:spPr/>
    </dgm:pt>
    <dgm:pt modelId="{C3D6EC7E-067E-45F7-B652-FB030F2B4D50}" type="pres">
      <dgm:prSet presAssocID="{FD000CBC-71D4-4CA7-A2A9-1C0EA492A5F0}" presName="horzSpace2" presStyleCnt="0"/>
      <dgm:spPr/>
    </dgm:pt>
    <dgm:pt modelId="{FE043A33-8E29-411A-BFC6-3C1F9D98BBD3}" type="pres">
      <dgm:prSet presAssocID="{FD000CBC-71D4-4CA7-A2A9-1C0EA492A5F0}" presName="tx2" presStyleLbl="revTx" presStyleIdx="2" presStyleCnt="4" custLinFactNeighborX="114" custLinFactNeighborY="-56171"/>
      <dgm:spPr/>
      <dgm:t>
        <a:bodyPr/>
        <a:lstStyle/>
        <a:p>
          <a:endParaRPr lang="en-US"/>
        </a:p>
      </dgm:t>
    </dgm:pt>
    <dgm:pt modelId="{54914558-352F-4581-BB66-1491997FDFBD}" type="pres">
      <dgm:prSet presAssocID="{FD000CBC-71D4-4CA7-A2A9-1C0EA492A5F0}" presName="vert2" presStyleCnt="0"/>
      <dgm:spPr/>
    </dgm:pt>
    <dgm:pt modelId="{EF62C835-0142-4F1A-A4A1-2E02783A1355}" type="pres">
      <dgm:prSet presAssocID="{FD000CBC-71D4-4CA7-A2A9-1C0EA492A5F0}" presName="thinLine2b" presStyleLbl="callout" presStyleIdx="1" presStyleCnt="3" custLinFactY="-588646" custLinFactNeighborX="-153" custLinFactNeighborY="-600000"/>
      <dgm:spPr>
        <a:ln>
          <a:solidFill>
            <a:srgbClr val="FFDA69"/>
          </a:solidFill>
        </a:ln>
      </dgm:spPr>
    </dgm:pt>
    <dgm:pt modelId="{C7D078A0-C64D-40AD-89FF-764DB1A3FC1D}" type="pres">
      <dgm:prSet presAssocID="{FD000CBC-71D4-4CA7-A2A9-1C0EA492A5F0}" presName="vertSpace2b" presStyleCnt="0"/>
      <dgm:spPr/>
    </dgm:pt>
    <dgm:pt modelId="{46EEEDD5-1EC0-4D2A-842B-AED50BE0C3A2}" type="pres">
      <dgm:prSet presAssocID="{65786F8E-9B4B-4A51-AEA8-FAB17078822F}" presName="horz2" presStyleCnt="0"/>
      <dgm:spPr/>
    </dgm:pt>
    <dgm:pt modelId="{68F81EC9-1FC4-4F4C-AFBB-3419A0597969}" type="pres">
      <dgm:prSet presAssocID="{65786F8E-9B4B-4A51-AEA8-FAB17078822F}" presName="horzSpace2" presStyleCnt="0"/>
      <dgm:spPr/>
    </dgm:pt>
    <dgm:pt modelId="{CEDB6820-FE84-47DF-A87C-99BF6700EDB2}" type="pres">
      <dgm:prSet presAssocID="{65786F8E-9B4B-4A51-AEA8-FAB17078822F}" presName="tx2" presStyleLbl="revTx" presStyleIdx="3" presStyleCnt="4" custLinFactNeighborX="-39" custLinFactNeighborY="-46071"/>
      <dgm:spPr/>
      <dgm:t>
        <a:bodyPr/>
        <a:lstStyle/>
        <a:p>
          <a:endParaRPr lang="en-US"/>
        </a:p>
      </dgm:t>
    </dgm:pt>
    <dgm:pt modelId="{5EA53CD8-F2FC-458C-8853-8CF3F6114CF6}" type="pres">
      <dgm:prSet presAssocID="{65786F8E-9B4B-4A51-AEA8-FAB17078822F}" presName="vert2" presStyleCnt="0"/>
      <dgm:spPr/>
    </dgm:pt>
    <dgm:pt modelId="{CF916FFF-0C45-414C-83B3-6EE16434DB89}" type="pres">
      <dgm:prSet presAssocID="{65786F8E-9B4B-4A51-AEA8-FAB17078822F}" presName="thinLine2b" presStyleLbl="callout" presStyleIdx="2" presStyleCnt="3" custLinFactY="-1000000" custLinFactNeighborX="0" custLinFactNeighborY="-1073699"/>
      <dgm:spPr>
        <a:ln>
          <a:solidFill>
            <a:srgbClr val="FFDA69"/>
          </a:solidFill>
        </a:ln>
      </dgm:spPr>
    </dgm:pt>
    <dgm:pt modelId="{6792FC32-C3F1-48CC-BFEF-29F122DE599D}" type="pres">
      <dgm:prSet presAssocID="{65786F8E-9B4B-4A51-AEA8-FAB17078822F}" presName="vertSpace2b" presStyleCnt="0"/>
      <dgm:spPr/>
    </dgm:pt>
  </dgm:ptLst>
  <dgm:cxnLst>
    <dgm:cxn modelId="{BD001121-553B-4053-9D0A-17058D193501}" type="presOf" srcId="{8286E3CF-74EE-4DF7-A45E-8238D3DE1BA2}" destId="{A2C61B92-4185-4483-BE67-FC26827E1AD8}" srcOrd="0" destOrd="0" presId="urn:microsoft.com/office/officeart/2008/layout/LinedList"/>
    <dgm:cxn modelId="{8E88F5A3-A24E-4205-A78F-DB27767A36C4}" srcId="{B9C84658-011A-4E9E-B6B3-2FCEDE745A48}" destId="{F36CC339-B97C-48D2-B138-88B094B90E14}" srcOrd="0" destOrd="0" parTransId="{9B20DF7E-D62F-446B-9D2C-1CFD01AA338D}" sibTransId="{41A1BB9C-6DBC-40E1-8F8B-46AFC0564393}"/>
    <dgm:cxn modelId="{31D4F14C-E135-4A9F-958A-F8C660D4BDEC}" type="presOf" srcId="{65786F8E-9B4B-4A51-AEA8-FAB17078822F}" destId="{CEDB6820-FE84-47DF-A87C-99BF6700EDB2}" srcOrd="0" destOrd="0" presId="urn:microsoft.com/office/officeart/2008/layout/LinedList"/>
    <dgm:cxn modelId="{972913A2-65DD-4D59-BD94-EA88D3356668}" type="presOf" srcId="{B9C84658-011A-4E9E-B6B3-2FCEDE745A48}" destId="{1D6DBBDA-EB85-4C68-AA7C-53EFF359478E}" srcOrd="0" destOrd="0" presId="urn:microsoft.com/office/officeart/2008/layout/LinedList"/>
    <dgm:cxn modelId="{9E31985E-63E8-4B28-A510-36CF14A2CD10}" srcId="{8286E3CF-74EE-4DF7-A45E-8238D3DE1BA2}" destId="{B9C84658-011A-4E9E-B6B3-2FCEDE745A48}" srcOrd="0" destOrd="0" parTransId="{F6C67E71-DCB3-49DD-B974-E106539EE7BA}" sibTransId="{0462FF0F-A140-4367-A614-0CE5E75ACB0F}"/>
    <dgm:cxn modelId="{312D6B6A-812F-4790-A265-0B031F352EE2}" srcId="{B9C84658-011A-4E9E-B6B3-2FCEDE745A48}" destId="{FD000CBC-71D4-4CA7-A2A9-1C0EA492A5F0}" srcOrd="1" destOrd="0" parTransId="{786F5D37-A02B-49F6-91AD-B84B6D5D0388}" sibTransId="{0D7E899F-CB88-4BE6-B22F-ABDE64F2E428}"/>
    <dgm:cxn modelId="{5A01F380-D97D-494C-B032-5FB83454D3C3}" type="presOf" srcId="{FD000CBC-71D4-4CA7-A2A9-1C0EA492A5F0}" destId="{FE043A33-8E29-411A-BFC6-3C1F9D98BBD3}" srcOrd="0" destOrd="0" presId="urn:microsoft.com/office/officeart/2008/layout/LinedList"/>
    <dgm:cxn modelId="{DC9161FA-9FB7-4A6E-A354-862104390818}" type="presOf" srcId="{F36CC339-B97C-48D2-B138-88B094B90E14}" destId="{D0079540-8928-416D-8EC3-955C14CB4427}" srcOrd="0" destOrd="0" presId="urn:microsoft.com/office/officeart/2008/layout/LinedList"/>
    <dgm:cxn modelId="{D6454F4A-601D-4193-8171-382851F10F85}" srcId="{B9C84658-011A-4E9E-B6B3-2FCEDE745A48}" destId="{65786F8E-9B4B-4A51-AEA8-FAB17078822F}" srcOrd="2" destOrd="0" parTransId="{16FBB7BE-E5A9-4470-91FF-5F424812DAD9}" sibTransId="{838F7B54-89B2-4281-813E-BF7E0B1499DB}"/>
    <dgm:cxn modelId="{E5632E86-EFCA-43D3-BB6C-FE78AF58352F}" type="presParOf" srcId="{A2C61B92-4185-4483-BE67-FC26827E1AD8}" destId="{358FEC69-FA81-4BA9-B87E-6247FDCFE729}" srcOrd="0" destOrd="0" presId="urn:microsoft.com/office/officeart/2008/layout/LinedList"/>
    <dgm:cxn modelId="{0E80E760-4F8D-4A1D-A1F7-C7EA95906D34}" type="presParOf" srcId="{A2C61B92-4185-4483-BE67-FC26827E1AD8}" destId="{2CAFA075-EEC9-45EF-9058-995AFF6F52E3}" srcOrd="1" destOrd="0" presId="urn:microsoft.com/office/officeart/2008/layout/LinedList"/>
    <dgm:cxn modelId="{859F49DE-05DE-4FDC-8CE0-48694C8BBF09}" type="presParOf" srcId="{2CAFA075-EEC9-45EF-9058-995AFF6F52E3}" destId="{1D6DBBDA-EB85-4C68-AA7C-53EFF359478E}" srcOrd="0" destOrd="0" presId="urn:microsoft.com/office/officeart/2008/layout/LinedList"/>
    <dgm:cxn modelId="{E3482845-5866-4807-B460-26FE2E9A7590}" type="presParOf" srcId="{2CAFA075-EEC9-45EF-9058-995AFF6F52E3}" destId="{AA7F649E-E82B-42C4-8A64-BB139E825BAC}" srcOrd="1" destOrd="0" presId="urn:microsoft.com/office/officeart/2008/layout/LinedList"/>
    <dgm:cxn modelId="{049EC789-4041-4EF8-886D-0C4B89E1A710}" type="presParOf" srcId="{AA7F649E-E82B-42C4-8A64-BB139E825BAC}" destId="{E257F8C6-56F4-4A18-B6A7-D2831A8A0E73}" srcOrd="0" destOrd="0" presId="urn:microsoft.com/office/officeart/2008/layout/LinedList"/>
    <dgm:cxn modelId="{4675336A-3139-47C3-900D-6A3F48DFF3CB}" type="presParOf" srcId="{AA7F649E-E82B-42C4-8A64-BB139E825BAC}" destId="{7336A6F9-19A4-41C4-8190-9D1987028187}" srcOrd="1" destOrd="0" presId="urn:microsoft.com/office/officeart/2008/layout/LinedList"/>
    <dgm:cxn modelId="{00E3AEDA-7252-458E-A522-9A6190C5F8A7}" type="presParOf" srcId="{7336A6F9-19A4-41C4-8190-9D1987028187}" destId="{21E7607C-FE5C-4387-9278-1721F9B56489}" srcOrd="0" destOrd="0" presId="urn:microsoft.com/office/officeart/2008/layout/LinedList"/>
    <dgm:cxn modelId="{0E53463B-922A-4C93-AFD1-B610920AD910}" type="presParOf" srcId="{7336A6F9-19A4-41C4-8190-9D1987028187}" destId="{D0079540-8928-416D-8EC3-955C14CB4427}" srcOrd="1" destOrd="0" presId="urn:microsoft.com/office/officeart/2008/layout/LinedList"/>
    <dgm:cxn modelId="{A7A9877B-E5E7-4E2A-B732-23DD38738EE8}" type="presParOf" srcId="{7336A6F9-19A4-41C4-8190-9D1987028187}" destId="{122B83EC-E319-43E4-B9CD-D0E0F580412C}" srcOrd="2" destOrd="0" presId="urn:microsoft.com/office/officeart/2008/layout/LinedList"/>
    <dgm:cxn modelId="{7ED21A99-08BB-4CEE-BE8D-E9683C9864A0}" type="presParOf" srcId="{AA7F649E-E82B-42C4-8A64-BB139E825BAC}" destId="{00A11256-E170-48C6-8E16-ACBCD58F3AE9}" srcOrd="2" destOrd="0" presId="urn:microsoft.com/office/officeart/2008/layout/LinedList"/>
    <dgm:cxn modelId="{5BE5A315-E87F-4B0A-858F-9F24D973D317}" type="presParOf" srcId="{AA7F649E-E82B-42C4-8A64-BB139E825BAC}" destId="{30C3D59B-70F7-4128-B903-A7287B2F6254}" srcOrd="3" destOrd="0" presId="urn:microsoft.com/office/officeart/2008/layout/LinedList"/>
    <dgm:cxn modelId="{C5A2BD84-945F-4864-AAC8-308CB5D061FF}" type="presParOf" srcId="{AA7F649E-E82B-42C4-8A64-BB139E825BAC}" destId="{2CD93B5F-7EE3-422E-8C91-BA95D7E55B40}" srcOrd="4" destOrd="0" presId="urn:microsoft.com/office/officeart/2008/layout/LinedList"/>
    <dgm:cxn modelId="{B5961C95-7FBF-4ED2-B3C3-466BEF0950A4}" type="presParOf" srcId="{2CD93B5F-7EE3-422E-8C91-BA95D7E55B40}" destId="{C3D6EC7E-067E-45F7-B652-FB030F2B4D50}" srcOrd="0" destOrd="0" presId="urn:microsoft.com/office/officeart/2008/layout/LinedList"/>
    <dgm:cxn modelId="{52F753CB-6AC6-4D99-8B29-4F5D9268B3FA}" type="presParOf" srcId="{2CD93B5F-7EE3-422E-8C91-BA95D7E55B40}" destId="{FE043A33-8E29-411A-BFC6-3C1F9D98BBD3}" srcOrd="1" destOrd="0" presId="urn:microsoft.com/office/officeart/2008/layout/LinedList"/>
    <dgm:cxn modelId="{1B270892-DDF8-4AF5-8495-AAFE1A44752C}" type="presParOf" srcId="{2CD93B5F-7EE3-422E-8C91-BA95D7E55B40}" destId="{54914558-352F-4581-BB66-1491997FDFBD}" srcOrd="2" destOrd="0" presId="urn:microsoft.com/office/officeart/2008/layout/LinedList"/>
    <dgm:cxn modelId="{9C67AC83-9F19-4736-889F-55C0A9835D53}" type="presParOf" srcId="{AA7F649E-E82B-42C4-8A64-BB139E825BAC}" destId="{EF62C835-0142-4F1A-A4A1-2E02783A1355}" srcOrd="5" destOrd="0" presId="urn:microsoft.com/office/officeart/2008/layout/LinedList"/>
    <dgm:cxn modelId="{6B0A3C46-5E42-48FC-84D3-488BE22E0F3F}" type="presParOf" srcId="{AA7F649E-E82B-42C4-8A64-BB139E825BAC}" destId="{C7D078A0-C64D-40AD-89FF-764DB1A3FC1D}" srcOrd="6" destOrd="0" presId="urn:microsoft.com/office/officeart/2008/layout/LinedList"/>
    <dgm:cxn modelId="{B800D71E-2B59-4AFB-9CC6-C6270F0C58B0}" type="presParOf" srcId="{AA7F649E-E82B-42C4-8A64-BB139E825BAC}" destId="{46EEEDD5-1EC0-4D2A-842B-AED50BE0C3A2}" srcOrd="7" destOrd="0" presId="urn:microsoft.com/office/officeart/2008/layout/LinedList"/>
    <dgm:cxn modelId="{AC6B242F-8242-4CF2-A86E-6A5F1B5FA367}" type="presParOf" srcId="{46EEEDD5-1EC0-4D2A-842B-AED50BE0C3A2}" destId="{68F81EC9-1FC4-4F4C-AFBB-3419A0597969}" srcOrd="0" destOrd="0" presId="urn:microsoft.com/office/officeart/2008/layout/LinedList"/>
    <dgm:cxn modelId="{129488C9-44EC-408E-842B-48B0E69D2910}" type="presParOf" srcId="{46EEEDD5-1EC0-4D2A-842B-AED50BE0C3A2}" destId="{CEDB6820-FE84-47DF-A87C-99BF6700EDB2}" srcOrd="1" destOrd="0" presId="urn:microsoft.com/office/officeart/2008/layout/LinedList"/>
    <dgm:cxn modelId="{56FDCD20-E160-4299-B375-4EF92EA61AC1}" type="presParOf" srcId="{46EEEDD5-1EC0-4D2A-842B-AED50BE0C3A2}" destId="{5EA53CD8-F2FC-458C-8853-8CF3F6114CF6}" srcOrd="2" destOrd="0" presId="urn:microsoft.com/office/officeart/2008/layout/LinedList"/>
    <dgm:cxn modelId="{31C15EF6-217B-490B-8D98-6563D25994E1}" type="presParOf" srcId="{AA7F649E-E82B-42C4-8A64-BB139E825BAC}" destId="{CF916FFF-0C45-414C-83B3-6EE16434DB89}" srcOrd="8" destOrd="0" presId="urn:microsoft.com/office/officeart/2008/layout/LinedList"/>
    <dgm:cxn modelId="{D8554DDB-9BA9-47F2-8F2C-04E1FAB88F39}" type="presParOf" srcId="{AA7F649E-E82B-42C4-8A64-BB139E825BAC}" destId="{6792FC32-C3F1-48CC-BFEF-29F122DE599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86E3CF-74EE-4DF7-A45E-8238D3DE1BA2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9C84658-011A-4E9E-B6B3-2FCEDE745A48}">
      <dgm:prSet phldrT="[Text]"/>
      <dgm:spPr/>
      <dgm:t>
        <a:bodyPr/>
        <a:lstStyle/>
        <a:p>
          <a:endParaRPr lang="en-US" dirty="0"/>
        </a:p>
      </dgm:t>
    </dgm:pt>
    <dgm:pt modelId="{F6C67E71-DCB3-49DD-B974-E106539EE7BA}" type="parTrans" cxnId="{9E31985E-63E8-4B28-A510-36CF14A2CD10}">
      <dgm:prSet/>
      <dgm:spPr/>
      <dgm:t>
        <a:bodyPr/>
        <a:lstStyle/>
        <a:p>
          <a:endParaRPr lang="en-US"/>
        </a:p>
      </dgm:t>
    </dgm:pt>
    <dgm:pt modelId="{0462FF0F-A140-4367-A614-0CE5E75ACB0F}" type="sibTrans" cxnId="{9E31985E-63E8-4B28-A510-36CF14A2CD10}">
      <dgm:prSet/>
      <dgm:spPr/>
      <dgm:t>
        <a:bodyPr/>
        <a:lstStyle/>
        <a:p>
          <a:endParaRPr lang="en-US"/>
        </a:p>
      </dgm:t>
    </dgm:pt>
    <dgm:pt modelId="{F36CC339-B97C-48D2-B138-88B094B90E14}">
      <dgm:prSet phldrT="[Text]" custT="1"/>
      <dgm:spPr/>
      <dgm:t>
        <a:bodyPr/>
        <a:lstStyle/>
        <a:p>
          <a:r>
            <a:rPr lang="ka-GE" sz="1400" dirty="0" smtClean="0">
              <a:latin typeface="+mj-lt"/>
            </a:rPr>
            <a:t>1 სექტემბრიდან ყველა სამუშაო ადგილზე შრომის უსაფრთხოებაზე პასუხისმგებელი პირის სავალდებულო არსებობა</a:t>
          </a:r>
        </a:p>
        <a:p>
          <a:r>
            <a:rPr lang="ka-GE" sz="1400" dirty="0" smtClean="0">
              <a:latin typeface="+mj-lt"/>
            </a:rPr>
            <a:t>(უკვე რეგისტრირებულია 4 000-მდე პირი)</a:t>
          </a:r>
          <a:endParaRPr lang="en-US" sz="1400" dirty="0">
            <a:latin typeface="+mj-lt"/>
          </a:endParaRPr>
        </a:p>
      </dgm:t>
    </dgm:pt>
    <dgm:pt modelId="{9B20DF7E-D62F-446B-9D2C-1CFD01AA338D}" type="parTrans" cxnId="{8E88F5A3-A24E-4205-A78F-DB27767A36C4}">
      <dgm:prSet/>
      <dgm:spPr/>
      <dgm:t>
        <a:bodyPr/>
        <a:lstStyle/>
        <a:p>
          <a:endParaRPr lang="en-US"/>
        </a:p>
      </dgm:t>
    </dgm:pt>
    <dgm:pt modelId="{41A1BB9C-6DBC-40E1-8F8B-46AFC0564393}" type="sibTrans" cxnId="{8E88F5A3-A24E-4205-A78F-DB27767A36C4}">
      <dgm:prSet/>
      <dgm:spPr/>
      <dgm:t>
        <a:bodyPr/>
        <a:lstStyle/>
        <a:p>
          <a:endParaRPr lang="en-US"/>
        </a:p>
      </dgm:t>
    </dgm:pt>
    <dgm:pt modelId="{FD000CBC-71D4-4CA7-A2A9-1C0EA492A5F0}">
      <dgm:prSet phldrT="[Text]" custT="1"/>
      <dgm:spPr/>
      <dgm:t>
        <a:bodyPr/>
        <a:lstStyle/>
        <a:p>
          <a:r>
            <a:rPr lang="ka-GE" sz="1400" dirty="0" smtClean="0">
              <a:latin typeface="+mj-lt"/>
            </a:rPr>
            <a:t>შრომის ინსპექტორების აღჭურვა სამხრე კამერებით და ელექტრტონულ საქმის წარმოებაზე გადასვლა</a:t>
          </a:r>
          <a:endParaRPr lang="en-US" sz="1400" dirty="0">
            <a:latin typeface="+mj-lt"/>
          </a:endParaRPr>
        </a:p>
      </dgm:t>
    </dgm:pt>
    <dgm:pt modelId="{786F5D37-A02B-49F6-91AD-B84B6D5D0388}" type="parTrans" cxnId="{312D6B6A-812F-4790-A265-0B031F352EE2}">
      <dgm:prSet/>
      <dgm:spPr/>
      <dgm:t>
        <a:bodyPr/>
        <a:lstStyle/>
        <a:p>
          <a:endParaRPr lang="en-US"/>
        </a:p>
      </dgm:t>
    </dgm:pt>
    <dgm:pt modelId="{0D7E899F-CB88-4BE6-B22F-ABDE64F2E428}" type="sibTrans" cxnId="{312D6B6A-812F-4790-A265-0B031F352EE2}">
      <dgm:prSet/>
      <dgm:spPr/>
      <dgm:t>
        <a:bodyPr/>
        <a:lstStyle/>
        <a:p>
          <a:endParaRPr lang="en-US"/>
        </a:p>
      </dgm:t>
    </dgm:pt>
    <dgm:pt modelId="{A2C61B92-4185-4483-BE67-FC26827E1AD8}" type="pres">
      <dgm:prSet presAssocID="{8286E3CF-74EE-4DF7-A45E-8238D3DE1B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8FEC69-FA81-4BA9-B87E-6247FDCFE729}" type="pres">
      <dgm:prSet presAssocID="{B9C84658-011A-4E9E-B6B3-2FCEDE745A48}" presName="thickLine" presStyleLbl="align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AFA075-EEC9-45EF-9058-995AFF6F52E3}" type="pres">
      <dgm:prSet presAssocID="{B9C84658-011A-4E9E-B6B3-2FCEDE745A48}" presName="horz1" presStyleCnt="0"/>
      <dgm:spPr/>
    </dgm:pt>
    <dgm:pt modelId="{1D6DBBDA-EB85-4C68-AA7C-53EFF359478E}" type="pres">
      <dgm:prSet presAssocID="{B9C84658-011A-4E9E-B6B3-2FCEDE745A48}" presName="tx1" presStyleLbl="revTx" presStyleIdx="0" presStyleCnt="3"/>
      <dgm:spPr/>
      <dgm:t>
        <a:bodyPr/>
        <a:lstStyle/>
        <a:p>
          <a:endParaRPr lang="en-US"/>
        </a:p>
      </dgm:t>
    </dgm:pt>
    <dgm:pt modelId="{AA7F649E-E82B-42C4-8A64-BB139E825BAC}" type="pres">
      <dgm:prSet presAssocID="{B9C84658-011A-4E9E-B6B3-2FCEDE745A48}" presName="vert1" presStyleCnt="0"/>
      <dgm:spPr/>
    </dgm:pt>
    <dgm:pt modelId="{E257F8C6-56F4-4A18-B6A7-D2831A8A0E73}" type="pres">
      <dgm:prSet presAssocID="{F36CC339-B97C-48D2-B138-88B094B90E14}" presName="vertSpace2a" presStyleCnt="0"/>
      <dgm:spPr/>
    </dgm:pt>
    <dgm:pt modelId="{7336A6F9-19A4-41C4-8190-9D1987028187}" type="pres">
      <dgm:prSet presAssocID="{F36CC339-B97C-48D2-B138-88B094B90E14}" presName="horz2" presStyleCnt="0"/>
      <dgm:spPr/>
    </dgm:pt>
    <dgm:pt modelId="{21E7607C-FE5C-4387-9278-1721F9B56489}" type="pres">
      <dgm:prSet presAssocID="{F36CC339-B97C-48D2-B138-88B094B90E14}" presName="horzSpace2" presStyleCnt="0"/>
      <dgm:spPr/>
    </dgm:pt>
    <dgm:pt modelId="{D0079540-8928-416D-8EC3-955C14CB4427}" type="pres">
      <dgm:prSet presAssocID="{F36CC339-B97C-48D2-B138-88B094B90E14}" presName="tx2" presStyleLbl="revTx" presStyleIdx="1" presStyleCnt="3" custLinFactNeighborY="6335"/>
      <dgm:spPr/>
      <dgm:t>
        <a:bodyPr/>
        <a:lstStyle/>
        <a:p>
          <a:endParaRPr lang="en-US"/>
        </a:p>
      </dgm:t>
    </dgm:pt>
    <dgm:pt modelId="{122B83EC-E319-43E4-B9CD-D0E0F580412C}" type="pres">
      <dgm:prSet presAssocID="{F36CC339-B97C-48D2-B138-88B094B90E14}" presName="vert2" presStyleCnt="0"/>
      <dgm:spPr/>
    </dgm:pt>
    <dgm:pt modelId="{00A11256-E170-48C6-8E16-ACBCD58F3AE9}" type="pres">
      <dgm:prSet presAssocID="{F36CC339-B97C-48D2-B138-88B094B90E14}" presName="thinLine2b" presStyleLbl="callout" presStyleIdx="0" presStyleCnt="2" custLinFactY="-700000" custLinFactNeighborX="-153" custLinFactNeighborY="-720544"/>
      <dgm:spPr>
        <a:ln>
          <a:solidFill>
            <a:srgbClr val="FFDA69"/>
          </a:solidFill>
        </a:ln>
      </dgm:spPr>
    </dgm:pt>
    <dgm:pt modelId="{30C3D59B-70F7-4128-B903-A7287B2F6254}" type="pres">
      <dgm:prSet presAssocID="{F36CC339-B97C-48D2-B138-88B094B90E14}" presName="vertSpace2b" presStyleCnt="0"/>
      <dgm:spPr/>
    </dgm:pt>
    <dgm:pt modelId="{2CD93B5F-7EE3-422E-8C91-BA95D7E55B40}" type="pres">
      <dgm:prSet presAssocID="{FD000CBC-71D4-4CA7-A2A9-1C0EA492A5F0}" presName="horz2" presStyleCnt="0"/>
      <dgm:spPr/>
    </dgm:pt>
    <dgm:pt modelId="{C3D6EC7E-067E-45F7-B652-FB030F2B4D50}" type="pres">
      <dgm:prSet presAssocID="{FD000CBC-71D4-4CA7-A2A9-1C0EA492A5F0}" presName="horzSpace2" presStyleCnt="0"/>
      <dgm:spPr/>
    </dgm:pt>
    <dgm:pt modelId="{FE043A33-8E29-411A-BFC6-3C1F9D98BBD3}" type="pres">
      <dgm:prSet presAssocID="{FD000CBC-71D4-4CA7-A2A9-1C0EA492A5F0}" presName="tx2" presStyleLbl="revTx" presStyleIdx="2" presStyleCnt="3" custScaleY="31465" custLinFactNeighborX="-637" custLinFactNeighborY="-43167"/>
      <dgm:spPr/>
      <dgm:t>
        <a:bodyPr/>
        <a:lstStyle/>
        <a:p>
          <a:endParaRPr lang="en-US"/>
        </a:p>
      </dgm:t>
    </dgm:pt>
    <dgm:pt modelId="{54914558-352F-4581-BB66-1491997FDFBD}" type="pres">
      <dgm:prSet presAssocID="{FD000CBC-71D4-4CA7-A2A9-1C0EA492A5F0}" presName="vert2" presStyleCnt="0"/>
      <dgm:spPr/>
    </dgm:pt>
    <dgm:pt modelId="{EF62C835-0142-4F1A-A4A1-2E02783A1355}" type="pres">
      <dgm:prSet presAssocID="{FD000CBC-71D4-4CA7-A2A9-1C0EA492A5F0}" presName="thinLine2b" presStyleLbl="callout" presStyleIdx="1" presStyleCnt="2" custLinFactY="-588646" custLinFactNeighborX="-153" custLinFactNeighborY="-600000"/>
      <dgm:spPr>
        <a:ln>
          <a:solidFill>
            <a:srgbClr val="FFDA69"/>
          </a:solidFill>
        </a:ln>
      </dgm:spPr>
    </dgm:pt>
    <dgm:pt modelId="{C7D078A0-C64D-40AD-89FF-764DB1A3FC1D}" type="pres">
      <dgm:prSet presAssocID="{FD000CBC-71D4-4CA7-A2A9-1C0EA492A5F0}" presName="vertSpace2b" presStyleCnt="0"/>
      <dgm:spPr/>
    </dgm:pt>
  </dgm:ptLst>
  <dgm:cxnLst>
    <dgm:cxn modelId="{0598407C-FFF4-4533-9596-EBBD5C77136B}" type="presOf" srcId="{B9C84658-011A-4E9E-B6B3-2FCEDE745A48}" destId="{1D6DBBDA-EB85-4C68-AA7C-53EFF359478E}" srcOrd="0" destOrd="0" presId="urn:microsoft.com/office/officeart/2008/layout/LinedList"/>
    <dgm:cxn modelId="{9E31985E-63E8-4B28-A510-36CF14A2CD10}" srcId="{8286E3CF-74EE-4DF7-A45E-8238D3DE1BA2}" destId="{B9C84658-011A-4E9E-B6B3-2FCEDE745A48}" srcOrd="0" destOrd="0" parTransId="{F6C67E71-DCB3-49DD-B974-E106539EE7BA}" sibTransId="{0462FF0F-A140-4367-A614-0CE5E75ACB0F}"/>
    <dgm:cxn modelId="{312D6B6A-812F-4790-A265-0B031F352EE2}" srcId="{B9C84658-011A-4E9E-B6B3-2FCEDE745A48}" destId="{FD000CBC-71D4-4CA7-A2A9-1C0EA492A5F0}" srcOrd="1" destOrd="0" parTransId="{786F5D37-A02B-49F6-91AD-B84B6D5D0388}" sibTransId="{0D7E899F-CB88-4BE6-B22F-ABDE64F2E428}"/>
    <dgm:cxn modelId="{8E88F5A3-A24E-4205-A78F-DB27767A36C4}" srcId="{B9C84658-011A-4E9E-B6B3-2FCEDE745A48}" destId="{F36CC339-B97C-48D2-B138-88B094B90E14}" srcOrd="0" destOrd="0" parTransId="{9B20DF7E-D62F-446B-9D2C-1CFD01AA338D}" sibTransId="{41A1BB9C-6DBC-40E1-8F8B-46AFC0564393}"/>
    <dgm:cxn modelId="{143306AC-160C-4136-A9C8-024C5D1BA493}" type="presOf" srcId="{8286E3CF-74EE-4DF7-A45E-8238D3DE1BA2}" destId="{A2C61B92-4185-4483-BE67-FC26827E1AD8}" srcOrd="0" destOrd="0" presId="urn:microsoft.com/office/officeart/2008/layout/LinedList"/>
    <dgm:cxn modelId="{3866F8B9-EE08-48A4-99B1-08C95DBF593A}" type="presOf" srcId="{FD000CBC-71D4-4CA7-A2A9-1C0EA492A5F0}" destId="{FE043A33-8E29-411A-BFC6-3C1F9D98BBD3}" srcOrd="0" destOrd="0" presId="urn:microsoft.com/office/officeart/2008/layout/LinedList"/>
    <dgm:cxn modelId="{7A3CA297-97DC-4041-9A21-44F0A2A9980A}" type="presOf" srcId="{F36CC339-B97C-48D2-B138-88B094B90E14}" destId="{D0079540-8928-416D-8EC3-955C14CB4427}" srcOrd="0" destOrd="0" presId="urn:microsoft.com/office/officeart/2008/layout/LinedList"/>
    <dgm:cxn modelId="{A37BDA4E-EFFE-47E1-8EF7-FCEFD57CD425}" type="presParOf" srcId="{A2C61B92-4185-4483-BE67-FC26827E1AD8}" destId="{358FEC69-FA81-4BA9-B87E-6247FDCFE729}" srcOrd="0" destOrd="0" presId="urn:microsoft.com/office/officeart/2008/layout/LinedList"/>
    <dgm:cxn modelId="{01C57850-4ADA-4F27-80AF-459A662494A4}" type="presParOf" srcId="{A2C61B92-4185-4483-BE67-FC26827E1AD8}" destId="{2CAFA075-EEC9-45EF-9058-995AFF6F52E3}" srcOrd="1" destOrd="0" presId="urn:microsoft.com/office/officeart/2008/layout/LinedList"/>
    <dgm:cxn modelId="{35C312C5-A16A-4987-8AA4-F4518D214468}" type="presParOf" srcId="{2CAFA075-EEC9-45EF-9058-995AFF6F52E3}" destId="{1D6DBBDA-EB85-4C68-AA7C-53EFF359478E}" srcOrd="0" destOrd="0" presId="urn:microsoft.com/office/officeart/2008/layout/LinedList"/>
    <dgm:cxn modelId="{B379E301-CDC9-4BCD-B109-2D7009F2C9F5}" type="presParOf" srcId="{2CAFA075-EEC9-45EF-9058-995AFF6F52E3}" destId="{AA7F649E-E82B-42C4-8A64-BB139E825BAC}" srcOrd="1" destOrd="0" presId="urn:microsoft.com/office/officeart/2008/layout/LinedList"/>
    <dgm:cxn modelId="{CAA84AB2-86B9-44B9-9AAA-466AB07BED93}" type="presParOf" srcId="{AA7F649E-E82B-42C4-8A64-BB139E825BAC}" destId="{E257F8C6-56F4-4A18-B6A7-D2831A8A0E73}" srcOrd="0" destOrd="0" presId="urn:microsoft.com/office/officeart/2008/layout/LinedList"/>
    <dgm:cxn modelId="{918C4654-E61C-40AB-BAE1-09EBFCF1C156}" type="presParOf" srcId="{AA7F649E-E82B-42C4-8A64-BB139E825BAC}" destId="{7336A6F9-19A4-41C4-8190-9D1987028187}" srcOrd="1" destOrd="0" presId="urn:microsoft.com/office/officeart/2008/layout/LinedList"/>
    <dgm:cxn modelId="{056D8E76-BC0D-4677-93CE-8034F8AFEBBE}" type="presParOf" srcId="{7336A6F9-19A4-41C4-8190-9D1987028187}" destId="{21E7607C-FE5C-4387-9278-1721F9B56489}" srcOrd="0" destOrd="0" presId="urn:microsoft.com/office/officeart/2008/layout/LinedList"/>
    <dgm:cxn modelId="{313A44CC-F189-49AE-B6C1-2257D1347E72}" type="presParOf" srcId="{7336A6F9-19A4-41C4-8190-9D1987028187}" destId="{D0079540-8928-416D-8EC3-955C14CB4427}" srcOrd="1" destOrd="0" presId="urn:microsoft.com/office/officeart/2008/layout/LinedList"/>
    <dgm:cxn modelId="{97ECF2B7-BD29-49C8-B15F-522A952DA286}" type="presParOf" srcId="{7336A6F9-19A4-41C4-8190-9D1987028187}" destId="{122B83EC-E319-43E4-B9CD-D0E0F580412C}" srcOrd="2" destOrd="0" presId="urn:microsoft.com/office/officeart/2008/layout/LinedList"/>
    <dgm:cxn modelId="{42540B2C-9EFE-4CA1-9364-A747F3E5CAD8}" type="presParOf" srcId="{AA7F649E-E82B-42C4-8A64-BB139E825BAC}" destId="{00A11256-E170-48C6-8E16-ACBCD58F3AE9}" srcOrd="2" destOrd="0" presId="urn:microsoft.com/office/officeart/2008/layout/LinedList"/>
    <dgm:cxn modelId="{FDB6FA42-ED3F-4488-B5D6-298B85FBA6AB}" type="presParOf" srcId="{AA7F649E-E82B-42C4-8A64-BB139E825BAC}" destId="{30C3D59B-70F7-4128-B903-A7287B2F6254}" srcOrd="3" destOrd="0" presId="urn:microsoft.com/office/officeart/2008/layout/LinedList"/>
    <dgm:cxn modelId="{154D6945-9CEA-434E-9C27-AEAE67216DEA}" type="presParOf" srcId="{AA7F649E-E82B-42C4-8A64-BB139E825BAC}" destId="{2CD93B5F-7EE3-422E-8C91-BA95D7E55B40}" srcOrd="4" destOrd="0" presId="urn:microsoft.com/office/officeart/2008/layout/LinedList"/>
    <dgm:cxn modelId="{D7CE6B4A-D7A3-4F04-8037-6A4B8B518E3B}" type="presParOf" srcId="{2CD93B5F-7EE3-422E-8C91-BA95D7E55B40}" destId="{C3D6EC7E-067E-45F7-B652-FB030F2B4D50}" srcOrd="0" destOrd="0" presId="urn:microsoft.com/office/officeart/2008/layout/LinedList"/>
    <dgm:cxn modelId="{8C2037ED-8BCB-4A17-8170-251725024A3C}" type="presParOf" srcId="{2CD93B5F-7EE3-422E-8C91-BA95D7E55B40}" destId="{FE043A33-8E29-411A-BFC6-3C1F9D98BBD3}" srcOrd="1" destOrd="0" presId="urn:microsoft.com/office/officeart/2008/layout/LinedList"/>
    <dgm:cxn modelId="{49DB5897-B9D7-4E09-952E-6863BE153E5C}" type="presParOf" srcId="{2CD93B5F-7EE3-422E-8C91-BA95D7E55B40}" destId="{54914558-352F-4581-BB66-1491997FDFBD}" srcOrd="2" destOrd="0" presId="urn:microsoft.com/office/officeart/2008/layout/LinedList"/>
    <dgm:cxn modelId="{353F60C9-7209-4697-86B3-FFD0CAB1643A}" type="presParOf" srcId="{AA7F649E-E82B-42C4-8A64-BB139E825BAC}" destId="{EF62C835-0142-4F1A-A4A1-2E02783A1355}" srcOrd="5" destOrd="0" presId="urn:microsoft.com/office/officeart/2008/layout/LinedList"/>
    <dgm:cxn modelId="{5385202E-5859-4DBE-BF6E-CD88CADAA2F6}" type="presParOf" srcId="{AA7F649E-E82B-42C4-8A64-BB139E825BAC}" destId="{C7D078A0-C64D-40AD-89FF-764DB1A3FC1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B4F45F-BD78-4615-8C1B-8040BDD56823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4AEE2642-A91C-402A-8DEF-8CA852B6BB98}">
      <dgm:prSet phldrT="[Text]" custT="1"/>
      <dgm:spPr>
        <a:solidFill>
          <a:srgbClr val="99BA56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a-GE" sz="1200" b="1" cap="none" spc="0" dirty="0" smtClean="0">
              <a:ln w="12700">
                <a:prstDash val="solid"/>
              </a:ln>
              <a:solidFill>
                <a:schemeClr val="bg1"/>
              </a:solidFill>
              <a:effectLst/>
              <a:latin typeface="+mj-lt"/>
            </a:rPr>
            <a:t>რეინვესტირების თანხა         </a:t>
          </a:r>
          <a:endParaRPr lang="en-US" sz="1200" b="1" cap="none" spc="0" dirty="0">
            <a:ln w="12700">
              <a:prstDash val="solid"/>
            </a:ln>
            <a:solidFill>
              <a:schemeClr val="bg1"/>
            </a:solidFill>
            <a:effectLst/>
            <a:latin typeface="+mj-lt"/>
          </a:endParaRPr>
        </a:p>
      </dgm:t>
    </dgm:pt>
    <dgm:pt modelId="{567B377E-389E-46CD-986C-540DA3B53E61}" type="parTrans" cxnId="{90486828-1DE0-4CB4-BAED-604B50C9228C}">
      <dgm:prSet/>
      <dgm:spPr/>
      <dgm:t>
        <a:bodyPr/>
        <a:lstStyle/>
        <a:p>
          <a:endParaRPr lang="en-US"/>
        </a:p>
      </dgm:t>
    </dgm:pt>
    <dgm:pt modelId="{5B8D2198-A27C-4665-B7DF-98A37180D223}" type="sibTrans" cxnId="{90486828-1DE0-4CB4-BAED-604B50C9228C}">
      <dgm:prSet/>
      <dgm:spPr/>
      <dgm:t>
        <a:bodyPr/>
        <a:lstStyle/>
        <a:p>
          <a:endParaRPr lang="en-US"/>
        </a:p>
      </dgm:t>
    </dgm:pt>
    <dgm:pt modelId="{82E7FB01-289B-4F93-98ED-7565D6BDFECE}">
      <dgm:prSet phldrT="[Text]" custT="1"/>
      <dgm:spPr>
        <a:solidFill>
          <a:srgbClr val="E46C0A">
            <a:alpha val="92941"/>
          </a:srgb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a-GE" sz="1200" b="1" dirty="0" smtClean="0">
              <a:solidFill>
                <a:schemeClr val="bg1"/>
              </a:solidFill>
              <a:effectLst/>
              <a:latin typeface="+mj-lt"/>
            </a:rPr>
            <a:t>მოცულობა და სიხშირე</a:t>
          </a:r>
          <a:endParaRPr lang="en-US" sz="1200" b="1" dirty="0">
            <a:solidFill>
              <a:schemeClr val="bg1"/>
            </a:solidFill>
            <a:effectLst/>
            <a:latin typeface="+mj-lt"/>
          </a:endParaRPr>
        </a:p>
      </dgm:t>
    </dgm:pt>
    <dgm:pt modelId="{F6A6A323-A287-445C-AC96-C229D39D881E}" type="parTrans" cxnId="{60DD5907-5816-40D7-B48E-0D116B05A2AF}">
      <dgm:prSet/>
      <dgm:spPr/>
      <dgm:t>
        <a:bodyPr/>
        <a:lstStyle/>
        <a:p>
          <a:endParaRPr lang="en-US"/>
        </a:p>
      </dgm:t>
    </dgm:pt>
    <dgm:pt modelId="{45E6C076-3961-4C7E-8A19-08020EDD5E09}" type="sibTrans" cxnId="{60DD5907-5816-40D7-B48E-0D116B05A2AF}">
      <dgm:prSet/>
      <dgm:spPr/>
      <dgm:t>
        <a:bodyPr/>
        <a:lstStyle/>
        <a:p>
          <a:endParaRPr lang="en-US"/>
        </a:p>
      </dgm:t>
    </dgm:pt>
    <dgm:pt modelId="{35629031-3FE3-416F-A8C1-247636B058CA}" type="pres">
      <dgm:prSet presAssocID="{7BB4F45F-BD78-4615-8C1B-8040BDD56823}" presName="CompostProcess" presStyleCnt="0">
        <dgm:presLayoutVars>
          <dgm:dir/>
          <dgm:resizeHandles val="exact"/>
        </dgm:presLayoutVars>
      </dgm:prSet>
      <dgm:spPr/>
    </dgm:pt>
    <dgm:pt modelId="{2A0472F6-33ED-4DE2-94D2-6D327D8D6936}" type="pres">
      <dgm:prSet presAssocID="{7BB4F45F-BD78-4615-8C1B-8040BDD56823}" presName="arrow" presStyleLbl="bgShp" presStyleIdx="0" presStyleCnt="1" custScaleX="117647" custLinFactNeighborY="6199"/>
      <dgm:spPr>
        <a:prstGeom prst="stripedRightArrow">
          <a:avLst/>
        </a:prstGeom>
        <a:solidFill>
          <a:srgbClr val="16AE95">
            <a:alpha val="50196"/>
          </a:srgbClr>
        </a:solidFill>
      </dgm:spPr>
    </dgm:pt>
    <dgm:pt modelId="{FD473572-EEEC-4C55-960B-F78D37511728}" type="pres">
      <dgm:prSet presAssocID="{7BB4F45F-BD78-4615-8C1B-8040BDD56823}" presName="linearProcess" presStyleCnt="0"/>
      <dgm:spPr/>
    </dgm:pt>
    <dgm:pt modelId="{C71A2325-9DA5-4C98-931C-9796A26C787B}" type="pres">
      <dgm:prSet presAssocID="{4AEE2642-A91C-402A-8DEF-8CA852B6BB98}" presName="textNode" presStyleLbl="node1" presStyleIdx="0" presStyleCnt="2" custScaleX="90751" custScaleY="71299" custLinFactX="23879" custLinFactNeighborX="100000" custLinFactNeighborY="344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39CD631-9A24-4BFD-8903-8CC2CBBDFD40}" type="pres">
      <dgm:prSet presAssocID="{5B8D2198-A27C-4665-B7DF-98A37180D223}" presName="sibTrans" presStyleCnt="0"/>
      <dgm:spPr/>
    </dgm:pt>
    <dgm:pt modelId="{AB497B37-EDB2-451C-9250-728C1E7819D3}" type="pres">
      <dgm:prSet presAssocID="{82E7FB01-289B-4F93-98ED-7565D6BDFECE}" presName="textNode" presStyleLbl="node1" presStyleIdx="1" presStyleCnt="2" custScaleX="105755" custScaleY="67556" custLinFactX="11961" custLinFactNeighborX="100000" custLinFactNeighborY="228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8C046C94-BF8A-4D4F-8875-A11E1C1B9AA5}" type="presOf" srcId="{7BB4F45F-BD78-4615-8C1B-8040BDD56823}" destId="{35629031-3FE3-416F-A8C1-247636B058CA}" srcOrd="0" destOrd="0" presId="urn:microsoft.com/office/officeart/2005/8/layout/hProcess9"/>
    <dgm:cxn modelId="{839A8438-04FF-41C2-8CAB-12226F87F0FE}" type="presOf" srcId="{4AEE2642-A91C-402A-8DEF-8CA852B6BB98}" destId="{C71A2325-9DA5-4C98-931C-9796A26C787B}" srcOrd="0" destOrd="0" presId="urn:microsoft.com/office/officeart/2005/8/layout/hProcess9"/>
    <dgm:cxn modelId="{90486828-1DE0-4CB4-BAED-604B50C9228C}" srcId="{7BB4F45F-BD78-4615-8C1B-8040BDD56823}" destId="{4AEE2642-A91C-402A-8DEF-8CA852B6BB98}" srcOrd="0" destOrd="0" parTransId="{567B377E-389E-46CD-986C-540DA3B53E61}" sibTransId="{5B8D2198-A27C-4665-B7DF-98A37180D223}"/>
    <dgm:cxn modelId="{60DD5907-5816-40D7-B48E-0D116B05A2AF}" srcId="{7BB4F45F-BD78-4615-8C1B-8040BDD56823}" destId="{82E7FB01-289B-4F93-98ED-7565D6BDFECE}" srcOrd="1" destOrd="0" parTransId="{F6A6A323-A287-445C-AC96-C229D39D881E}" sibTransId="{45E6C076-3961-4C7E-8A19-08020EDD5E09}"/>
    <dgm:cxn modelId="{F1A5D597-38D6-4A76-A19B-E70C7D54FE14}" type="presOf" srcId="{82E7FB01-289B-4F93-98ED-7565D6BDFECE}" destId="{AB497B37-EDB2-451C-9250-728C1E7819D3}" srcOrd="0" destOrd="0" presId="urn:microsoft.com/office/officeart/2005/8/layout/hProcess9"/>
    <dgm:cxn modelId="{3F1A8120-FFA3-4FBE-8D35-4BBD5E264237}" type="presParOf" srcId="{35629031-3FE3-416F-A8C1-247636B058CA}" destId="{2A0472F6-33ED-4DE2-94D2-6D327D8D6936}" srcOrd="0" destOrd="0" presId="urn:microsoft.com/office/officeart/2005/8/layout/hProcess9"/>
    <dgm:cxn modelId="{F564A518-D24C-46B2-AB4E-F55CDCEE65F3}" type="presParOf" srcId="{35629031-3FE3-416F-A8C1-247636B058CA}" destId="{FD473572-EEEC-4C55-960B-F78D37511728}" srcOrd="1" destOrd="0" presId="urn:microsoft.com/office/officeart/2005/8/layout/hProcess9"/>
    <dgm:cxn modelId="{40C2B74E-D995-4E18-B7B6-ED4124501C59}" type="presParOf" srcId="{FD473572-EEEC-4C55-960B-F78D37511728}" destId="{C71A2325-9DA5-4C98-931C-9796A26C787B}" srcOrd="0" destOrd="0" presId="urn:microsoft.com/office/officeart/2005/8/layout/hProcess9"/>
    <dgm:cxn modelId="{7C68C16F-4BCD-4AB4-9AE0-B986AE71C68D}" type="presParOf" srcId="{FD473572-EEEC-4C55-960B-F78D37511728}" destId="{639CD631-9A24-4BFD-8903-8CC2CBBDFD40}" srcOrd="1" destOrd="0" presId="urn:microsoft.com/office/officeart/2005/8/layout/hProcess9"/>
    <dgm:cxn modelId="{20D6F0A1-BAD9-413B-9019-A0D274D48089}" type="presParOf" srcId="{FD473572-EEEC-4C55-960B-F78D37511728}" destId="{AB497B37-EDB2-451C-9250-728C1E7819D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F721D-0545-49B3-80D0-4EA4B6544686}">
      <dsp:nvSpPr>
        <dsp:cNvPr id="0" name=""/>
        <dsp:cNvSpPr/>
      </dsp:nvSpPr>
      <dsp:spPr>
        <a:xfrm>
          <a:off x="29535" y="2557381"/>
          <a:ext cx="3321278" cy="33216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58900-3017-4449-9F8D-DA6A58E2138B}">
      <dsp:nvSpPr>
        <dsp:cNvPr id="0" name=""/>
        <dsp:cNvSpPr/>
      </dsp:nvSpPr>
      <dsp:spPr>
        <a:xfrm>
          <a:off x="2667002" y="1785133"/>
          <a:ext cx="464463" cy="46385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"/>
                <a:satOff val="-1688"/>
                <a:lumOff val="-27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"/>
              <a:satOff val="-1688"/>
              <a:lumOff val="-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9FFA77-CACB-43B5-BFE3-BE9209597452}">
      <dsp:nvSpPr>
        <dsp:cNvPr id="0" name=""/>
        <dsp:cNvSpPr/>
      </dsp:nvSpPr>
      <dsp:spPr>
        <a:xfrm>
          <a:off x="152396" y="2699532"/>
          <a:ext cx="3066231" cy="306578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95" t="-540" r="-10301" b="-26614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9F70C1-E874-41EA-9FAD-130CC88A16E4}">
      <dsp:nvSpPr>
        <dsp:cNvPr id="0" name=""/>
        <dsp:cNvSpPr/>
      </dsp:nvSpPr>
      <dsp:spPr>
        <a:xfrm>
          <a:off x="7553241" y="3385332"/>
          <a:ext cx="2396181" cy="2396813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AC857-05E3-4CDB-9F8A-A334ECD6B7BD}">
      <dsp:nvSpPr>
        <dsp:cNvPr id="0" name=""/>
        <dsp:cNvSpPr/>
      </dsp:nvSpPr>
      <dsp:spPr>
        <a:xfrm>
          <a:off x="7693975" y="3535544"/>
          <a:ext cx="2114737" cy="21144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42" t="16" r="-4142" b="1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FA2355-EDF1-4F8B-9B56-B855B2DB2EFF}">
      <dsp:nvSpPr>
        <dsp:cNvPr id="0" name=""/>
        <dsp:cNvSpPr/>
      </dsp:nvSpPr>
      <dsp:spPr>
        <a:xfrm>
          <a:off x="3388601" y="1897081"/>
          <a:ext cx="2209743" cy="2209109"/>
        </a:xfrm>
        <a:prstGeom prst="ellipse">
          <a:avLst/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shade val="51000"/>
                <a:satMod val="130000"/>
              </a:schemeClr>
            </a:gs>
            <a:gs pos="80000">
              <a:schemeClr val="accent3">
                <a:hueOff val="3375079"/>
                <a:satOff val="-5064"/>
                <a:lumOff val="-824"/>
                <a:alphaOff val="0"/>
                <a:shade val="93000"/>
                <a:satMod val="13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375079"/>
              <a:satOff val="-5064"/>
              <a:lumOff val="-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26765-F5BB-41CD-A1D2-0AFD42A44168}">
      <dsp:nvSpPr>
        <dsp:cNvPr id="0" name=""/>
        <dsp:cNvSpPr/>
      </dsp:nvSpPr>
      <dsp:spPr>
        <a:xfrm>
          <a:off x="7315199" y="1230865"/>
          <a:ext cx="343676" cy="34392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4F657-758B-4C89-9826-C1F2F630006E}">
      <dsp:nvSpPr>
        <dsp:cNvPr id="0" name=""/>
        <dsp:cNvSpPr/>
      </dsp:nvSpPr>
      <dsp:spPr>
        <a:xfrm>
          <a:off x="7946295" y="1008085"/>
          <a:ext cx="172171" cy="17166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CE32E-0AFC-4015-A961-AB30F4E6629F}">
      <dsp:nvSpPr>
        <dsp:cNvPr id="0" name=""/>
        <dsp:cNvSpPr/>
      </dsp:nvSpPr>
      <dsp:spPr>
        <a:xfrm>
          <a:off x="3505202" y="2013733"/>
          <a:ext cx="1976547" cy="1975203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366" t="-5519" r="-5489" b="-1440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DE1624-29A1-42D0-A313-7287A5A002CB}">
      <dsp:nvSpPr>
        <dsp:cNvPr id="0" name=""/>
        <dsp:cNvSpPr/>
      </dsp:nvSpPr>
      <dsp:spPr>
        <a:xfrm>
          <a:off x="6150360" y="1821200"/>
          <a:ext cx="1663528" cy="1662179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CDB00-C596-46E5-8E64-FDEF06A50FBF}">
      <dsp:nvSpPr>
        <dsp:cNvPr id="0" name=""/>
        <dsp:cNvSpPr/>
      </dsp:nvSpPr>
      <dsp:spPr>
        <a:xfrm>
          <a:off x="3553272" y="5037093"/>
          <a:ext cx="464463" cy="46385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shade val="51000"/>
                <a:satMod val="130000"/>
              </a:schemeClr>
            </a:gs>
            <a:gs pos="80000">
              <a:schemeClr val="accent3">
                <a:hueOff val="7875184"/>
                <a:satOff val="-11816"/>
                <a:lumOff val="-1922"/>
                <a:alphaOff val="0"/>
                <a:shade val="93000"/>
                <a:satMod val="13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875184"/>
              <a:satOff val="-11816"/>
              <a:lumOff val="-1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3787F2-790F-4717-9380-83FAED01ACB1}">
      <dsp:nvSpPr>
        <dsp:cNvPr id="0" name=""/>
        <dsp:cNvSpPr/>
      </dsp:nvSpPr>
      <dsp:spPr>
        <a:xfrm>
          <a:off x="6248397" y="1918478"/>
          <a:ext cx="1467464" cy="1466863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698" t="-8756" r="-11698" b="-875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5E07A2-7D0E-491F-8066-CBCAEE25B11F}">
      <dsp:nvSpPr>
        <dsp:cNvPr id="0" name=""/>
        <dsp:cNvSpPr/>
      </dsp:nvSpPr>
      <dsp:spPr>
        <a:xfrm>
          <a:off x="8151814" y="1031683"/>
          <a:ext cx="2062055" cy="2061927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74BEB5-2062-40C2-8459-D8B83EBFA96B}">
      <dsp:nvSpPr>
        <dsp:cNvPr id="0" name=""/>
        <dsp:cNvSpPr/>
      </dsp:nvSpPr>
      <dsp:spPr>
        <a:xfrm>
          <a:off x="8305800" y="1154666"/>
          <a:ext cx="1819935" cy="1818406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643" t="-5379" r="-17643" b="-537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0E3BA6-29FB-4707-9660-8D6190C58768}">
      <dsp:nvSpPr>
        <dsp:cNvPr id="0" name=""/>
        <dsp:cNvSpPr/>
      </dsp:nvSpPr>
      <dsp:spPr>
        <a:xfrm>
          <a:off x="4997334" y="3867924"/>
          <a:ext cx="2046335" cy="2046981"/>
        </a:xfrm>
        <a:prstGeom prst="ellipse">
          <a:avLst/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shade val="51000"/>
                <a:satMod val="130000"/>
              </a:schemeClr>
            </a:gs>
            <a:gs pos="80000">
              <a:schemeClr val="accent3">
                <a:hueOff val="10125237"/>
                <a:satOff val="-15192"/>
                <a:lumOff val="-2471"/>
                <a:alphaOff val="0"/>
                <a:shade val="93000"/>
                <a:satMod val="13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0125237"/>
              <a:satOff val="-15192"/>
              <a:lumOff val="-2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3A637-54A8-477B-B6AF-33A5CA458E82}">
      <dsp:nvSpPr>
        <dsp:cNvPr id="0" name=""/>
        <dsp:cNvSpPr/>
      </dsp:nvSpPr>
      <dsp:spPr>
        <a:xfrm>
          <a:off x="6934201" y="3671079"/>
          <a:ext cx="257590" cy="258090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5EDA2-1035-445B-9420-03D40F512860}">
      <dsp:nvSpPr>
        <dsp:cNvPr id="0" name=""/>
        <dsp:cNvSpPr/>
      </dsp:nvSpPr>
      <dsp:spPr>
        <a:xfrm>
          <a:off x="5105398" y="3975878"/>
          <a:ext cx="1830870" cy="1830483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418" t="46" r="-22418" b="4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F54D12-4FC9-486D-BBC8-64F38CA9C4BE}">
      <dsp:nvSpPr>
        <dsp:cNvPr id="0" name=""/>
        <dsp:cNvSpPr/>
      </dsp:nvSpPr>
      <dsp:spPr>
        <a:xfrm>
          <a:off x="1219192" y="849866"/>
          <a:ext cx="5164072" cy="61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solidFill>
                <a:srgbClr val="2D18A3"/>
              </a:solidFill>
            </a:rPr>
            <a:t>დაკმაყოფილებულია </a:t>
          </a:r>
          <a:r>
            <a:rPr lang="ka-GE" sz="2800" b="1" kern="1200" dirty="0" smtClean="0">
              <a:solidFill>
                <a:srgbClr val="2D18A3"/>
              </a:solidFill>
            </a:rPr>
            <a:t>41 000</a:t>
          </a:r>
          <a:r>
            <a:rPr lang="ka-GE" sz="1800" b="1" kern="1200" dirty="0" smtClean="0">
              <a:solidFill>
                <a:srgbClr val="2D18A3"/>
              </a:solidFill>
            </a:rPr>
            <a:t>-ზე მეტი ოჯახი</a:t>
          </a:r>
          <a:endParaRPr lang="en-US" sz="1800" b="1" kern="1200" dirty="0">
            <a:solidFill>
              <a:srgbClr val="2D18A3"/>
            </a:solidFill>
          </a:endParaRPr>
        </a:p>
      </dsp:txBody>
      <dsp:txXfrm>
        <a:off x="1219192" y="849866"/>
        <a:ext cx="5164072" cy="618903"/>
      </dsp:txXfrm>
    </dsp:sp>
    <dsp:sp modelId="{BCE249F7-6B67-4914-9064-C861DB5D6DB6}">
      <dsp:nvSpPr>
        <dsp:cNvPr id="0" name=""/>
        <dsp:cNvSpPr/>
      </dsp:nvSpPr>
      <dsp:spPr>
        <a:xfrm>
          <a:off x="6729145" y="3302921"/>
          <a:ext cx="2320983" cy="72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6729145" y="3302921"/>
        <a:ext cx="2320983" cy="721949"/>
      </dsp:txXfrm>
    </dsp:sp>
    <dsp:sp modelId="{BF1CD8BC-BF2E-423B-8499-F6F8710F39F6}">
      <dsp:nvSpPr>
        <dsp:cNvPr id="0" name=""/>
        <dsp:cNvSpPr/>
      </dsp:nvSpPr>
      <dsp:spPr>
        <a:xfrm>
          <a:off x="6643059" y="2155327"/>
          <a:ext cx="2320983" cy="93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/>
        </a:p>
      </dsp:txBody>
      <dsp:txXfrm>
        <a:off x="6643059" y="2155327"/>
        <a:ext cx="2320983" cy="938298"/>
      </dsp:txXfrm>
    </dsp:sp>
    <dsp:sp modelId="{1545AEF4-5361-4A59-A0CE-A3F0C1076524}">
      <dsp:nvSpPr>
        <dsp:cNvPr id="0" name=""/>
        <dsp:cNvSpPr/>
      </dsp:nvSpPr>
      <dsp:spPr>
        <a:xfrm>
          <a:off x="9526100" y="4243884"/>
          <a:ext cx="427710" cy="67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9526100" y="4243884"/>
        <a:ext cx="427710" cy="67864"/>
      </dsp:txXfrm>
    </dsp:sp>
    <dsp:sp modelId="{DD225203-C905-4C0C-9D31-81F33C142C70}">
      <dsp:nvSpPr>
        <dsp:cNvPr id="0" name=""/>
        <dsp:cNvSpPr/>
      </dsp:nvSpPr>
      <dsp:spPr>
        <a:xfrm>
          <a:off x="4135439" y="586088"/>
          <a:ext cx="2320983" cy="60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135439" y="586088"/>
        <a:ext cx="2320983" cy="601428"/>
      </dsp:txXfrm>
    </dsp:sp>
    <dsp:sp modelId="{C5901366-6B3E-4CF2-9C3A-EF08332D57A0}">
      <dsp:nvSpPr>
        <dsp:cNvPr id="0" name=""/>
        <dsp:cNvSpPr/>
      </dsp:nvSpPr>
      <dsp:spPr>
        <a:xfrm>
          <a:off x="2647738" y="4542228"/>
          <a:ext cx="2320983" cy="104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647738" y="4542228"/>
        <a:ext cx="2320983" cy="1048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05219-D858-487F-8428-56B36CF9983E}">
      <dsp:nvSpPr>
        <dsp:cNvPr id="0" name=""/>
        <dsp:cNvSpPr/>
      </dsp:nvSpPr>
      <dsp:spPr>
        <a:xfrm>
          <a:off x="1566265" y="3151735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rgbClr val="26617C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dirty="0" smtClean="0"/>
            <a:t>სოციალური შემწეობა</a:t>
          </a:r>
          <a:endParaRPr lang="en-US" sz="1050" b="1" kern="1200" dirty="0"/>
        </a:p>
      </dsp:txBody>
      <dsp:txXfrm>
        <a:off x="1852000" y="3397006"/>
        <a:ext cx="1273586" cy="1093225"/>
      </dsp:txXfrm>
    </dsp:sp>
    <dsp:sp modelId="{7FB067FA-E4A5-4616-8A19-5DFA5F9F156B}">
      <dsp:nvSpPr>
        <dsp:cNvPr id="0" name=""/>
        <dsp:cNvSpPr/>
      </dsp:nvSpPr>
      <dsp:spPr>
        <a:xfrm>
          <a:off x="1664207" y="3861333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3C5F2-0B84-4020-A417-FF24A6D63B4A}">
      <dsp:nvSpPr>
        <dsp:cNvPr id="0" name=""/>
        <dsp:cNvSpPr/>
      </dsp:nvSpPr>
      <dsp:spPr>
        <a:xfrm>
          <a:off x="0" y="2347954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rgbClr val="574A90">
            <a:alpha val="89804"/>
          </a:srgbClr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503C1-6F78-45B9-9BC6-B31E81C78CD0}">
      <dsp:nvSpPr>
        <dsp:cNvPr id="0" name=""/>
        <dsp:cNvSpPr/>
      </dsp:nvSpPr>
      <dsp:spPr>
        <a:xfrm>
          <a:off x="1193801" y="3666068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91020-731D-40CC-B54A-E3204429A147}">
      <dsp:nvSpPr>
        <dsp:cNvPr id="0" name=""/>
        <dsp:cNvSpPr/>
      </dsp:nvSpPr>
      <dsp:spPr>
        <a:xfrm>
          <a:off x="3130905" y="2335823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rgbClr val="26617C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dirty="0" smtClean="0"/>
            <a:t>დანამატი მაღალმთიან დასახლებებში</a:t>
          </a:r>
          <a:endParaRPr lang="en-US" sz="1050" b="1" kern="1200" dirty="0"/>
        </a:p>
      </dsp:txBody>
      <dsp:txXfrm>
        <a:off x="3416640" y="2581094"/>
        <a:ext cx="1273586" cy="1093225"/>
      </dsp:txXfrm>
    </dsp:sp>
    <dsp:sp modelId="{7AE9E6F6-14A9-43AB-8AE5-CB75F5CF0EEC}">
      <dsp:nvSpPr>
        <dsp:cNvPr id="0" name=""/>
        <dsp:cNvSpPr/>
      </dsp:nvSpPr>
      <dsp:spPr>
        <a:xfrm>
          <a:off x="4331208" y="3632733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2F827-91E6-4AC7-8A14-4B64410385BA}">
      <dsp:nvSpPr>
        <dsp:cNvPr id="0" name=""/>
        <dsp:cNvSpPr/>
      </dsp:nvSpPr>
      <dsp:spPr>
        <a:xfrm>
          <a:off x="4703673" y="3151727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rgbClr val="574A90">
            <a:alpha val="89804"/>
          </a:srgbClr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7760A-71EF-4BBD-B0DF-354B72A8042D}">
      <dsp:nvSpPr>
        <dsp:cNvPr id="0" name=""/>
        <dsp:cNvSpPr/>
      </dsp:nvSpPr>
      <dsp:spPr>
        <a:xfrm>
          <a:off x="4800599" y="3852865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C4013-FF86-4F45-8EC6-882086DB8E4E}">
      <dsp:nvSpPr>
        <dsp:cNvPr id="0" name=""/>
        <dsp:cNvSpPr/>
      </dsp:nvSpPr>
      <dsp:spPr>
        <a:xfrm>
          <a:off x="1566265" y="1482446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rgbClr val="26617C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7169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1051" b="1" kern="1200" dirty="0" smtClean="0"/>
            <a:t>დევნილის შემწეობა</a:t>
          </a:r>
          <a:endParaRPr lang="en-US" sz="1051" b="1" kern="1200" dirty="0"/>
        </a:p>
      </dsp:txBody>
      <dsp:txXfrm>
        <a:off x="1852000" y="1727717"/>
        <a:ext cx="1273586" cy="1093225"/>
      </dsp:txXfrm>
    </dsp:sp>
    <dsp:sp modelId="{4B17061D-0015-4FBF-92D6-6224A390BF38}">
      <dsp:nvSpPr>
        <dsp:cNvPr id="0" name=""/>
        <dsp:cNvSpPr/>
      </dsp:nvSpPr>
      <dsp:spPr>
        <a:xfrm>
          <a:off x="2793999" y="1575332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FE99B-9672-4A03-8A9E-2F8BE6EFF738}">
      <dsp:nvSpPr>
        <dsp:cNvPr id="0" name=""/>
        <dsp:cNvSpPr/>
      </dsp:nvSpPr>
      <dsp:spPr>
        <a:xfrm>
          <a:off x="3130905" y="609597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rgbClr val="574A90">
            <a:alpha val="89804"/>
          </a:srgbClr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B42F8-54AA-42E9-B19B-045D40CB6DFB}">
      <dsp:nvSpPr>
        <dsp:cNvPr id="0" name=""/>
        <dsp:cNvSpPr/>
      </dsp:nvSpPr>
      <dsp:spPr>
        <a:xfrm>
          <a:off x="3264409" y="1311912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054DA-D55D-44DD-BD2E-BE7BABF5FE4E}">
      <dsp:nvSpPr>
        <dsp:cNvPr id="0" name=""/>
        <dsp:cNvSpPr/>
      </dsp:nvSpPr>
      <dsp:spPr>
        <a:xfrm>
          <a:off x="4703673" y="1479936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rgbClr val="26617C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900" b="1" kern="1200" dirty="0" smtClean="0"/>
            <a:t>შეღავათი მედიკამენტებზე</a:t>
          </a:r>
          <a:endParaRPr lang="en-US" sz="900" b="1" kern="1200" dirty="0"/>
        </a:p>
      </dsp:txBody>
      <dsp:txXfrm>
        <a:off x="4989408" y="1725207"/>
        <a:ext cx="1273586" cy="1093225"/>
      </dsp:txXfrm>
    </dsp:sp>
    <dsp:sp modelId="{1544ED4C-BE56-45AB-8718-E9FA8FB41B00}">
      <dsp:nvSpPr>
        <dsp:cNvPr id="0" name=""/>
        <dsp:cNvSpPr/>
      </dsp:nvSpPr>
      <dsp:spPr>
        <a:xfrm>
          <a:off x="6223000" y="2179512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29EDE-2790-441C-97DD-6384CEC58BDD}">
      <dsp:nvSpPr>
        <dsp:cNvPr id="0" name=""/>
        <dsp:cNvSpPr/>
      </dsp:nvSpPr>
      <dsp:spPr>
        <a:xfrm>
          <a:off x="6282943" y="2350464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rgbClr val="574A90">
            <a:alpha val="89804"/>
          </a:srgbClr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6A7AB-3591-427F-A462-81BA6D98B27A}">
      <dsp:nvSpPr>
        <dsp:cNvPr id="0" name=""/>
        <dsp:cNvSpPr/>
      </dsp:nvSpPr>
      <dsp:spPr>
        <a:xfrm>
          <a:off x="6693408" y="2413532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87AF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05219-D858-487F-8428-56B36CF9983E}">
      <dsp:nvSpPr>
        <dsp:cNvPr id="0" name=""/>
        <dsp:cNvSpPr/>
      </dsp:nvSpPr>
      <dsp:spPr>
        <a:xfrm>
          <a:off x="1319174" y="3090375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dirty="0" smtClean="0">
              <a:solidFill>
                <a:srgbClr val="00763E"/>
              </a:solidFill>
            </a:rPr>
            <a:t>შეღავათი მედიკამენტებზე</a:t>
          </a:r>
          <a:endParaRPr lang="en-US" sz="1050" b="1" kern="1200" dirty="0">
            <a:solidFill>
              <a:srgbClr val="00763E"/>
            </a:solidFill>
          </a:endParaRPr>
        </a:p>
      </dsp:txBody>
      <dsp:txXfrm>
        <a:off x="1556592" y="3294205"/>
        <a:ext cx="1058104" cy="908415"/>
      </dsp:txXfrm>
    </dsp:sp>
    <dsp:sp modelId="{7FB067FA-E4A5-4616-8A19-5DFA5F9F156B}">
      <dsp:nvSpPr>
        <dsp:cNvPr id="0" name=""/>
        <dsp:cNvSpPr/>
      </dsp:nvSpPr>
      <dsp:spPr>
        <a:xfrm>
          <a:off x="1395984" y="3666066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3C5F2-0B84-4020-A417-FF24A6D63B4A}">
      <dsp:nvSpPr>
        <dsp:cNvPr id="0" name=""/>
        <dsp:cNvSpPr/>
      </dsp:nvSpPr>
      <dsp:spPr>
        <a:xfrm>
          <a:off x="0" y="2410274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503C1-6F78-45B9-9BC6-B31E81C78CD0}">
      <dsp:nvSpPr>
        <dsp:cNvPr id="0" name=""/>
        <dsp:cNvSpPr/>
      </dsp:nvSpPr>
      <dsp:spPr>
        <a:xfrm>
          <a:off x="1014984" y="3511936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91020-731D-40CC-B54A-E3204429A147}">
      <dsp:nvSpPr>
        <dsp:cNvPr id="0" name=""/>
        <dsp:cNvSpPr/>
      </dsp:nvSpPr>
      <dsp:spPr>
        <a:xfrm>
          <a:off x="2638348" y="2406070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dirty="0" smtClean="0">
              <a:solidFill>
                <a:srgbClr val="00763E"/>
              </a:solidFill>
            </a:rPr>
            <a:t>დევნილის შემწეობა</a:t>
          </a:r>
          <a:endParaRPr lang="en-US" sz="1050" b="1" kern="1200" dirty="0">
            <a:solidFill>
              <a:srgbClr val="00763E"/>
            </a:solidFill>
          </a:endParaRPr>
        </a:p>
      </dsp:txBody>
      <dsp:txXfrm>
        <a:off x="2875766" y="2609900"/>
        <a:ext cx="1058104" cy="908415"/>
      </dsp:txXfrm>
    </dsp:sp>
    <dsp:sp modelId="{7AE9E6F6-14A9-43AB-8AE5-CB75F5CF0EEC}">
      <dsp:nvSpPr>
        <dsp:cNvPr id="0" name=""/>
        <dsp:cNvSpPr/>
      </dsp:nvSpPr>
      <dsp:spPr>
        <a:xfrm>
          <a:off x="3681985" y="3511937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2F827-91E6-4AC7-8A14-4B64410385BA}">
      <dsp:nvSpPr>
        <dsp:cNvPr id="0" name=""/>
        <dsp:cNvSpPr/>
      </dsp:nvSpPr>
      <dsp:spPr>
        <a:xfrm>
          <a:off x="3956710" y="3089652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7760A-71EF-4BBD-B0DF-354B72A8042D}">
      <dsp:nvSpPr>
        <dsp:cNvPr id="0" name=""/>
        <dsp:cNvSpPr/>
      </dsp:nvSpPr>
      <dsp:spPr>
        <a:xfrm>
          <a:off x="4039477" y="3668506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C4013-FF86-4F45-8EC6-882086DB8E4E}">
      <dsp:nvSpPr>
        <dsp:cNvPr id="0" name=""/>
        <dsp:cNvSpPr/>
      </dsp:nvSpPr>
      <dsp:spPr>
        <a:xfrm>
          <a:off x="1319174" y="1682702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900" b="1" kern="1200" dirty="0" smtClean="0">
              <a:solidFill>
                <a:srgbClr val="00763E"/>
              </a:solidFill>
            </a:rPr>
            <a:t>საყოველთაო ჯანდაცვის</a:t>
          </a:r>
        </a:p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900" b="1" kern="1200" dirty="0" smtClean="0">
              <a:solidFill>
                <a:srgbClr val="00763E"/>
              </a:solidFill>
            </a:rPr>
            <a:t>უმაღლესი პაკეტი </a:t>
          </a:r>
        </a:p>
      </dsp:txBody>
      <dsp:txXfrm>
        <a:off x="1556592" y="1886532"/>
        <a:ext cx="1058104" cy="908415"/>
      </dsp:txXfrm>
    </dsp:sp>
    <dsp:sp modelId="{4B17061D-0015-4FBF-92D6-6224A390BF38}">
      <dsp:nvSpPr>
        <dsp:cNvPr id="0" name=""/>
        <dsp:cNvSpPr/>
      </dsp:nvSpPr>
      <dsp:spPr>
        <a:xfrm>
          <a:off x="2310384" y="1759336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FE99B-9672-4A03-8A9E-2F8BE6EFF738}">
      <dsp:nvSpPr>
        <dsp:cNvPr id="0" name=""/>
        <dsp:cNvSpPr/>
      </dsp:nvSpPr>
      <dsp:spPr>
        <a:xfrm>
          <a:off x="2638348" y="951084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B42F8-54AA-42E9-B19B-045D40CB6DFB}">
      <dsp:nvSpPr>
        <dsp:cNvPr id="0" name=""/>
        <dsp:cNvSpPr/>
      </dsp:nvSpPr>
      <dsp:spPr>
        <a:xfrm>
          <a:off x="2767584" y="1534649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054DA-D55D-44DD-BD2E-BE7BABF5FE4E}">
      <dsp:nvSpPr>
        <dsp:cNvPr id="0" name=""/>
        <dsp:cNvSpPr/>
      </dsp:nvSpPr>
      <dsp:spPr>
        <a:xfrm>
          <a:off x="3956710" y="1679899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ka-GE" sz="900" b="1" kern="1200" dirty="0" smtClean="0">
              <a:solidFill>
                <a:srgbClr val="00763E"/>
              </a:solidFill>
            </a:rPr>
            <a:t>კვების ვაუჩერი</a:t>
          </a:r>
          <a:endParaRPr lang="en-US" sz="900" b="1" kern="1200" dirty="0">
            <a:solidFill>
              <a:srgbClr val="00763E"/>
            </a:solidFill>
          </a:endParaRPr>
        </a:p>
      </dsp:txBody>
      <dsp:txXfrm>
        <a:off x="4194128" y="1883729"/>
        <a:ext cx="1058104" cy="908415"/>
      </dsp:txXfrm>
    </dsp:sp>
    <dsp:sp modelId="{1544ED4C-BE56-45AB-8718-E9FA8FB41B00}">
      <dsp:nvSpPr>
        <dsp:cNvPr id="0" name=""/>
        <dsp:cNvSpPr/>
      </dsp:nvSpPr>
      <dsp:spPr>
        <a:xfrm>
          <a:off x="5232400" y="2263622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29EDE-2790-441C-97DD-6384CEC58BDD}">
      <dsp:nvSpPr>
        <dsp:cNvPr id="0" name=""/>
        <dsp:cNvSpPr/>
      </dsp:nvSpPr>
      <dsp:spPr>
        <a:xfrm>
          <a:off x="5275884" y="2419732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6A7AB-3591-427F-A462-81BA6D98B27A}">
      <dsp:nvSpPr>
        <dsp:cNvPr id="0" name=""/>
        <dsp:cNvSpPr/>
      </dsp:nvSpPr>
      <dsp:spPr>
        <a:xfrm>
          <a:off x="5663185" y="2521336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EC077-188D-4AA3-B5C9-96DEF5BEDB28}">
      <dsp:nvSpPr>
        <dsp:cNvPr id="0" name=""/>
        <dsp:cNvSpPr/>
      </dsp:nvSpPr>
      <dsp:spPr>
        <a:xfrm>
          <a:off x="5275884" y="971847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b="1" kern="1200" dirty="0" smtClean="0">
              <a:solidFill>
                <a:srgbClr val="00763E"/>
              </a:solidFill>
            </a:rPr>
            <a:t>შეღავათი მაღალმთიან დასახლებებში</a:t>
          </a:r>
          <a:endParaRPr lang="en-US" sz="900" b="1" kern="1200" dirty="0">
            <a:solidFill>
              <a:srgbClr val="00763E"/>
            </a:solidFill>
          </a:endParaRPr>
        </a:p>
      </dsp:txBody>
      <dsp:txXfrm>
        <a:off x="5513302" y="1175677"/>
        <a:ext cx="1058104" cy="908415"/>
      </dsp:txXfrm>
    </dsp:sp>
    <dsp:sp modelId="{E0D1313C-C472-461A-8345-9B4B605FFDEF}">
      <dsp:nvSpPr>
        <dsp:cNvPr id="0" name=""/>
        <dsp:cNvSpPr/>
      </dsp:nvSpPr>
      <dsp:spPr>
        <a:xfrm>
          <a:off x="6602374" y="1561752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D0916-8F0F-4038-AC27-9447E9914DD0}">
      <dsp:nvSpPr>
        <dsp:cNvPr id="0" name=""/>
        <dsp:cNvSpPr/>
      </dsp:nvSpPr>
      <dsp:spPr>
        <a:xfrm>
          <a:off x="6595059" y="1706075"/>
          <a:ext cx="1532940" cy="13160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8DFA8-F6BA-4877-8E07-FEE336C4842C}">
      <dsp:nvSpPr>
        <dsp:cNvPr id="0" name=""/>
        <dsp:cNvSpPr/>
      </dsp:nvSpPr>
      <dsp:spPr>
        <a:xfrm>
          <a:off x="6958583" y="1759337"/>
          <a:ext cx="178816" cy="154131"/>
        </a:xfrm>
        <a:prstGeom prst="hexagon">
          <a:avLst>
            <a:gd name="adj" fmla="val 25000"/>
            <a:gd name="vf" fmla="val 115470"/>
          </a:avLst>
        </a:prstGeom>
        <a:solidFill>
          <a:srgbClr val="FFFBEF"/>
        </a:solidFill>
        <a:ln w="25400" cap="flat" cmpd="sng" algn="ctr">
          <a:solidFill>
            <a:srgbClr val="00A8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C9819-5387-42FB-9710-240FE38A9D19}">
      <dsp:nvSpPr>
        <dsp:cNvPr id="0" name=""/>
        <dsp:cNvSpPr/>
      </dsp:nvSpPr>
      <dsp:spPr>
        <a:xfrm>
          <a:off x="5524500" y="3026287"/>
          <a:ext cx="4326822" cy="50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12"/>
              </a:lnTo>
              <a:lnTo>
                <a:pt x="4326822" y="250312"/>
              </a:lnTo>
              <a:lnTo>
                <a:pt x="4326822" y="500624"/>
              </a:lnTo>
            </a:path>
          </a:pathLst>
        </a:cu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7FF9F-9E67-4C46-B960-4AB7D68C56C1}">
      <dsp:nvSpPr>
        <dsp:cNvPr id="0" name=""/>
        <dsp:cNvSpPr/>
      </dsp:nvSpPr>
      <dsp:spPr>
        <a:xfrm>
          <a:off x="5524500" y="3026287"/>
          <a:ext cx="1442274" cy="50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12"/>
              </a:lnTo>
              <a:lnTo>
                <a:pt x="1442274" y="250312"/>
              </a:lnTo>
              <a:lnTo>
                <a:pt x="1442274" y="500624"/>
              </a:lnTo>
            </a:path>
          </a:pathLst>
        </a:cu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B65E4-23D5-49A7-8253-6D4276A900F4}">
      <dsp:nvSpPr>
        <dsp:cNvPr id="0" name=""/>
        <dsp:cNvSpPr/>
      </dsp:nvSpPr>
      <dsp:spPr>
        <a:xfrm>
          <a:off x="4082225" y="3026287"/>
          <a:ext cx="1442274" cy="500624"/>
        </a:xfrm>
        <a:custGeom>
          <a:avLst/>
          <a:gdLst/>
          <a:ahLst/>
          <a:cxnLst/>
          <a:rect l="0" t="0" r="0" b="0"/>
          <a:pathLst>
            <a:path>
              <a:moveTo>
                <a:pt x="1442274" y="0"/>
              </a:moveTo>
              <a:lnTo>
                <a:pt x="1442274" y="250312"/>
              </a:lnTo>
              <a:lnTo>
                <a:pt x="0" y="250312"/>
              </a:lnTo>
              <a:lnTo>
                <a:pt x="0" y="500624"/>
              </a:lnTo>
            </a:path>
          </a:pathLst>
        </a:cu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3EDD4-C875-47AD-B62D-56F3BA6ABB56}">
      <dsp:nvSpPr>
        <dsp:cNvPr id="0" name=""/>
        <dsp:cNvSpPr/>
      </dsp:nvSpPr>
      <dsp:spPr>
        <a:xfrm>
          <a:off x="1197677" y="3026287"/>
          <a:ext cx="4326822" cy="500624"/>
        </a:xfrm>
        <a:custGeom>
          <a:avLst/>
          <a:gdLst/>
          <a:ahLst/>
          <a:cxnLst/>
          <a:rect l="0" t="0" r="0" b="0"/>
          <a:pathLst>
            <a:path>
              <a:moveTo>
                <a:pt x="4326822" y="0"/>
              </a:moveTo>
              <a:lnTo>
                <a:pt x="4326822" y="250312"/>
              </a:lnTo>
              <a:lnTo>
                <a:pt x="0" y="250312"/>
              </a:lnTo>
              <a:lnTo>
                <a:pt x="0" y="500624"/>
              </a:lnTo>
            </a:path>
          </a:pathLst>
        </a:cu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A1C4A-A685-4FC6-832A-24262C5A7678}">
      <dsp:nvSpPr>
        <dsp:cNvPr id="0" name=""/>
        <dsp:cNvSpPr/>
      </dsp:nvSpPr>
      <dsp:spPr>
        <a:xfrm>
          <a:off x="4853300" y="1834325"/>
          <a:ext cx="1342399" cy="11919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D7AC2-301B-40EB-8BC9-02726FC9F0B7}">
      <dsp:nvSpPr>
        <dsp:cNvPr id="0" name=""/>
        <dsp:cNvSpPr/>
      </dsp:nvSpPr>
      <dsp:spPr>
        <a:xfrm>
          <a:off x="4853300" y="1834325"/>
          <a:ext cx="1342399" cy="11919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FF21E-3253-4F31-AFE3-217ECB4D882B}">
      <dsp:nvSpPr>
        <dsp:cNvPr id="0" name=""/>
        <dsp:cNvSpPr/>
      </dsp:nvSpPr>
      <dsp:spPr>
        <a:xfrm>
          <a:off x="4182100" y="2048878"/>
          <a:ext cx="2684799" cy="762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 smtClean="0">
              <a:solidFill>
                <a:srgbClr val="EA650D"/>
              </a:solidFill>
              <a:latin typeface="+mj-lt"/>
            </a:rPr>
            <a:t>ერთი ფანჯრის პრინციპით</a:t>
          </a:r>
          <a:endParaRPr lang="en-US" sz="2000" b="1" kern="1200" dirty="0">
            <a:solidFill>
              <a:srgbClr val="EA650D"/>
            </a:solidFill>
            <a:latin typeface="+mj-lt"/>
          </a:endParaRPr>
        </a:p>
      </dsp:txBody>
      <dsp:txXfrm>
        <a:off x="4182100" y="2048878"/>
        <a:ext cx="2684799" cy="762855"/>
      </dsp:txXfrm>
    </dsp:sp>
    <dsp:sp modelId="{7C7B0A57-0BD2-4DF1-89D0-66058BA18A43}">
      <dsp:nvSpPr>
        <dsp:cNvPr id="0" name=""/>
        <dsp:cNvSpPr/>
      </dsp:nvSpPr>
      <dsp:spPr>
        <a:xfrm>
          <a:off x="601696" y="3526911"/>
          <a:ext cx="1191962" cy="11919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A650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79A68-EF06-4603-AB72-B4E18FE0842F}">
      <dsp:nvSpPr>
        <dsp:cNvPr id="0" name=""/>
        <dsp:cNvSpPr/>
      </dsp:nvSpPr>
      <dsp:spPr>
        <a:xfrm>
          <a:off x="601696" y="3526911"/>
          <a:ext cx="1191962" cy="11919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0A95A-061E-47B0-8DAF-DFB4235BA9FD}">
      <dsp:nvSpPr>
        <dsp:cNvPr id="0" name=""/>
        <dsp:cNvSpPr/>
      </dsp:nvSpPr>
      <dsp:spPr>
        <a:xfrm>
          <a:off x="5715" y="3741464"/>
          <a:ext cx="2383924" cy="762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>
              <a:solidFill>
                <a:srgbClr val="002367"/>
              </a:solidFill>
            </a:rPr>
            <a:t>სამუშაო ადგილების მოძიება</a:t>
          </a:r>
          <a:endParaRPr lang="en-US" sz="1700" kern="1200" dirty="0">
            <a:solidFill>
              <a:srgbClr val="002367"/>
            </a:solidFill>
          </a:endParaRPr>
        </a:p>
      </dsp:txBody>
      <dsp:txXfrm>
        <a:off x="5715" y="3741464"/>
        <a:ext cx="2383924" cy="762855"/>
      </dsp:txXfrm>
    </dsp:sp>
    <dsp:sp modelId="{F8DDC090-C91A-404C-B656-F96044CBDC11}">
      <dsp:nvSpPr>
        <dsp:cNvPr id="0" name=""/>
        <dsp:cNvSpPr/>
      </dsp:nvSpPr>
      <dsp:spPr>
        <a:xfrm>
          <a:off x="3486244" y="3526911"/>
          <a:ext cx="1191962" cy="11919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A650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6DBB2-B44C-46EF-9E2D-04357745899A}">
      <dsp:nvSpPr>
        <dsp:cNvPr id="0" name=""/>
        <dsp:cNvSpPr/>
      </dsp:nvSpPr>
      <dsp:spPr>
        <a:xfrm>
          <a:off x="3486244" y="3526911"/>
          <a:ext cx="1191962" cy="11919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72FED-9EAF-4338-968C-9C4BF36E60A8}">
      <dsp:nvSpPr>
        <dsp:cNvPr id="0" name=""/>
        <dsp:cNvSpPr/>
      </dsp:nvSpPr>
      <dsp:spPr>
        <a:xfrm>
          <a:off x="2890263" y="3741464"/>
          <a:ext cx="2383924" cy="762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>
              <a:solidFill>
                <a:srgbClr val="002367"/>
              </a:solidFill>
            </a:rPr>
            <a:t>პოტენციურ დამსაქმებელთან კომუნიკაცია</a:t>
          </a:r>
          <a:endParaRPr lang="en-US" sz="1700" kern="1200" dirty="0">
            <a:solidFill>
              <a:srgbClr val="002367"/>
            </a:solidFill>
          </a:endParaRPr>
        </a:p>
      </dsp:txBody>
      <dsp:txXfrm>
        <a:off x="2890263" y="3741464"/>
        <a:ext cx="2383924" cy="762855"/>
      </dsp:txXfrm>
    </dsp:sp>
    <dsp:sp modelId="{241EE0A7-30C3-4810-9244-1190D8E0DACF}">
      <dsp:nvSpPr>
        <dsp:cNvPr id="0" name=""/>
        <dsp:cNvSpPr/>
      </dsp:nvSpPr>
      <dsp:spPr>
        <a:xfrm>
          <a:off x="6370793" y="3526911"/>
          <a:ext cx="1191962" cy="11919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A650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0719A-89DB-47DD-A6D2-FCE17ECF8153}">
      <dsp:nvSpPr>
        <dsp:cNvPr id="0" name=""/>
        <dsp:cNvSpPr/>
      </dsp:nvSpPr>
      <dsp:spPr>
        <a:xfrm>
          <a:off x="6370793" y="3526911"/>
          <a:ext cx="1191962" cy="11919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54D40-972F-478B-9CF9-0EEF76486539}">
      <dsp:nvSpPr>
        <dsp:cNvPr id="0" name=""/>
        <dsp:cNvSpPr/>
      </dsp:nvSpPr>
      <dsp:spPr>
        <a:xfrm>
          <a:off x="5774812" y="3741464"/>
          <a:ext cx="2383924" cy="762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>
              <a:solidFill>
                <a:srgbClr val="002367"/>
              </a:solidFill>
            </a:rPr>
            <a:t>პროფესიული უნარების განვითარება</a:t>
          </a:r>
          <a:endParaRPr lang="en-US" sz="1700" kern="1200" dirty="0">
            <a:solidFill>
              <a:srgbClr val="002367"/>
            </a:solidFill>
          </a:endParaRPr>
        </a:p>
      </dsp:txBody>
      <dsp:txXfrm>
        <a:off x="5774812" y="3741464"/>
        <a:ext cx="2383924" cy="762855"/>
      </dsp:txXfrm>
    </dsp:sp>
    <dsp:sp modelId="{FD63F67E-EF50-4405-ADF5-01CC8CE35ED0}">
      <dsp:nvSpPr>
        <dsp:cNvPr id="0" name=""/>
        <dsp:cNvSpPr/>
      </dsp:nvSpPr>
      <dsp:spPr>
        <a:xfrm>
          <a:off x="9255341" y="3526911"/>
          <a:ext cx="1191962" cy="119196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A650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FE259-601C-47DA-A273-D07D578880FC}">
      <dsp:nvSpPr>
        <dsp:cNvPr id="0" name=""/>
        <dsp:cNvSpPr/>
      </dsp:nvSpPr>
      <dsp:spPr>
        <a:xfrm>
          <a:off x="9255341" y="3526911"/>
          <a:ext cx="1191962" cy="119196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3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50379-F7D0-4CE7-8C5B-620657F2A593}">
      <dsp:nvSpPr>
        <dsp:cNvPr id="0" name=""/>
        <dsp:cNvSpPr/>
      </dsp:nvSpPr>
      <dsp:spPr>
        <a:xfrm>
          <a:off x="8659360" y="3741464"/>
          <a:ext cx="2383924" cy="7628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>
              <a:solidFill>
                <a:srgbClr val="002367"/>
              </a:solidFill>
            </a:rPr>
            <a:t>სტაბილური დასაქმების ხელშეწყობა</a:t>
          </a:r>
          <a:endParaRPr lang="en-US" sz="1700" kern="1200" dirty="0">
            <a:solidFill>
              <a:srgbClr val="002367"/>
            </a:solidFill>
          </a:endParaRPr>
        </a:p>
      </dsp:txBody>
      <dsp:txXfrm>
        <a:off x="8659360" y="3741464"/>
        <a:ext cx="2383924" cy="762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EC69-FA81-4BA9-B87E-6247FDCFE729}">
      <dsp:nvSpPr>
        <dsp:cNvPr id="0" name=""/>
        <dsp:cNvSpPr/>
      </dsp:nvSpPr>
      <dsp:spPr>
        <a:xfrm>
          <a:off x="0" y="0"/>
          <a:ext cx="609329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DBBDA-EB85-4C68-AA7C-53EFF359478E}">
      <dsp:nvSpPr>
        <dsp:cNvPr id="0" name=""/>
        <dsp:cNvSpPr/>
      </dsp:nvSpPr>
      <dsp:spPr>
        <a:xfrm>
          <a:off x="0" y="0"/>
          <a:ext cx="1218658" cy="361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218658" cy="3618034"/>
      </dsp:txXfrm>
    </dsp:sp>
    <dsp:sp modelId="{D0079540-8928-416D-8EC3-955C14CB4427}">
      <dsp:nvSpPr>
        <dsp:cNvPr id="0" name=""/>
        <dsp:cNvSpPr/>
      </dsp:nvSpPr>
      <dsp:spPr>
        <a:xfrm>
          <a:off x="1310057" y="86798"/>
          <a:ext cx="4783234" cy="113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kern="1200" dirty="0" smtClean="0"/>
            <a:t>უბედური შემთხვევების პრევენციაზე ზრუნვა</a:t>
          </a:r>
          <a:endParaRPr lang="en-US" sz="1300" kern="1200" dirty="0"/>
        </a:p>
      </dsp:txBody>
      <dsp:txXfrm>
        <a:off x="1310057" y="86798"/>
        <a:ext cx="4783234" cy="1130635"/>
      </dsp:txXfrm>
    </dsp:sp>
    <dsp:sp modelId="{00A11256-E170-48C6-8E16-ACBCD58F3AE9}">
      <dsp:nvSpPr>
        <dsp:cNvPr id="0" name=""/>
        <dsp:cNvSpPr/>
      </dsp:nvSpPr>
      <dsp:spPr>
        <a:xfrm>
          <a:off x="1211200" y="527831"/>
          <a:ext cx="4874633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A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43A33-8E29-411A-BFC6-3C1F9D98BBD3}">
      <dsp:nvSpPr>
        <dsp:cNvPr id="0" name=""/>
        <dsp:cNvSpPr/>
      </dsp:nvSpPr>
      <dsp:spPr>
        <a:xfrm>
          <a:off x="1310057" y="608609"/>
          <a:ext cx="4783234" cy="113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kern="1200" dirty="0" smtClean="0"/>
            <a:t>დამსაქმებლებთან</a:t>
          </a: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kern="1200" dirty="0" smtClean="0"/>
            <a:t>პარტნიორული ურთიერთობა,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kern="1200" dirty="0" smtClean="0"/>
            <a:t>აქტიური კომუნიკაცია,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kern="1200" dirty="0" smtClean="0"/>
            <a:t>უსაფრთხო სამუშაო გარემოს უზრუნველყოფაში დახმარება</a:t>
          </a:r>
          <a:endParaRPr lang="en-US" sz="1300" kern="1200" dirty="0"/>
        </a:p>
      </dsp:txBody>
      <dsp:txXfrm>
        <a:off x="1310057" y="608609"/>
        <a:ext cx="4783234" cy="1130635"/>
      </dsp:txXfrm>
    </dsp:sp>
    <dsp:sp modelId="{EF62C835-0142-4F1A-A4A1-2E02783A1355}">
      <dsp:nvSpPr>
        <dsp:cNvPr id="0" name=""/>
        <dsp:cNvSpPr/>
      </dsp:nvSpPr>
      <dsp:spPr>
        <a:xfrm>
          <a:off x="1211200" y="1823231"/>
          <a:ext cx="4874633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A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B6820-FE84-47DF-A87C-99BF6700EDB2}">
      <dsp:nvSpPr>
        <dsp:cNvPr id="0" name=""/>
        <dsp:cNvSpPr/>
      </dsp:nvSpPr>
      <dsp:spPr>
        <a:xfrm>
          <a:off x="1308192" y="1909971"/>
          <a:ext cx="4783234" cy="113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kern="1200" dirty="0" smtClean="0"/>
            <a:t>შრომის ინსპექტორების გაზრდილი მანდატი, სასამართლოს ნებართვის გარეშე ნებისმიერ ობიექტზე ინსპექტირების ჩატარების უფლება</a:t>
          </a:r>
          <a:endParaRPr lang="en-US" sz="1300" kern="1200" dirty="0"/>
        </a:p>
      </dsp:txBody>
      <dsp:txXfrm>
        <a:off x="1308192" y="1909971"/>
        <a:ext cx="4783234" cy="1130635"/>
      </dsp:txXfrm>
    </dsp:sp>
    <dsp:sp modelId="{CF916FFF-0C45-414C-83B3-6EE16434DB89}">
      <dsp:nvSpPr>
        <dsp:cNvPr id="0" name=""/>
        <dsp:cNvSpPr/>
      </dsp:nvSpPr>
      <dsp:spPr>
        <a:xfrm>
          <a:off x="1218658" y="2594521"/>
          <a:ext cx="4874633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A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EC69-FA81-4BA9-B87E-6247FDCFE729}">
      <dsp:nvSpPr>
        <dsp:cNvPr id="0" name=""/>
        <dsp:cNvSpPr/>
      </dsp:nvSpPr>
      <dsp:spPr>
        <a:xfrm>
          <a:off x="0" y="0"/>
          <a:ext cx="609329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DBBDA-EB85-4C68-AA7C-53EFF359478E}">
      <dsp:nvSpPr>
        <dsp:cNvPr id="0" name=""/>
        <dsp:cNvSpPr/>
      </dsp:nvSpPr>
      <dsp:spPr>
        <a:xfrm>
          <a:off x="0" y="0"/>
          <a:ext cx="1218658" cy="361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1218658" cy="3618034"/>
      </dsp:txXfrm>
    </dsp:sp>
    <dsp:sp modelId="{D0079540-8928-416D-8EC3-955C14CB4427}">
      <dsp:nvSpPr>
        <dsp:cNvPr id="0" name=""/>
        <dsp:cNvSpPr/>
      </dsp:nvSpPr>
      <dsp:spPr>
        <a:xfrm>
          <a:off x="1310057" y="279944"/>
          <a:ext cx="4783234" cy="246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latin typeface="+mj-lt"/>
            </a:rPr>
            <a:t>1 სექტემბრიდან ყველა სამუშაო ადგილზე შრომის უსაფრთხოებაზე პასუხისმგებელი პირის სავალდებულო არსებობა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latin typeface="+mj-lt"/>
            </a:rPr>
            <a:t>(უკვე რეგისტრირებულია 4 000-მდე პირი)</a:t>
          </a:r>
          <a:endParaRPr lang="en-US" sz="1400" kern="1200" dirty="0">
            <a:latin typeface="+mj-lt"/>
          </a:endParaRPr>
        </a:p>
      </dsp:txBody>
      <dsp:txXfrm>
        <a:off x="1310057" y="279944"/>
        <a:ext cx="4783234" cy="2469732"/>
      </dsp:txXfrm>
    </dsp:sp>
    <dsp:sp modelId="{00A11256-E170-48C6-8E16-ACBCD58F3AE9}">
      <dsp:nvSpPr>
        <dsp:cNvPr id="0" name=""/>
        <dsp:cNvSpPr/>
      </dsp:nvSpPr>
      <dsp:spPr>
        <a:xfrm>
          <a:off x="1211200" y="1451443"/>
          <a:ext cx="4874633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A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43A33-8E29-411A-BFC6-3C1F9D98BBD3}">
      <dsp:nvSpPr>
        <dsp:cNvPr id="0" name=""/>
        <dsp:cNvSpPr/>
      </dsp:nvSpPr>
      <dsp:spPr>
        <a:xfrm>
          <a:off x="1279588" y="1650596"/>
          <a:ext cx="4783234" cy="77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 smtClean="0">
              <a:latin typeface="+mj-lt"/>
            </a:rPr>
            <a:t>შრომის ინსპექტორების აღჭურვა სამხრე კამერებით და ელექტრტონულ საქმის წარმოებაზე გადასვლა</a:t>
          </a:r>
          <a:endParaRPr lang="en-US" sz="1400" kern="1200" dirty="0">
            <a:latin typeface="+mj-lt"/>
          </a:endParaRPr>
        </a:p>
      </dsp:txBody>
      <dsp:txXfrm>
        <a:off x="1279588" y="1650596"/>
        <a:ext cx="4783234" cy="777101"/>
      </dsp:txXfrm>
    </dsp:sp>
    <dsp:sp modelId="{EF62C835-0142-4F1A-A4A1-2E02783A1355}">
      <dsp:nvSpPr>
        <dsp:cNvPr id="0" name=""/>
        <dsp:cNvSpPr/>
      </dsp:nvSpPr>
      <dsp:spPr>
        <a:xfrm>
          <a:off x="1211200" y="2540974"/>
          <a:ext cx="4874633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A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472F6-33ED-4DE2-94D2-6D327D8D6936}">
      <dsp:nvSpPr>
        <dsp:cNvPr id="0" name=""/>
        <dsp:cNvSpPr/>
      </dsp:nvSpPr>
      <dsp:spPr>
        <a:xfrm>
          <a:off x="2" y="0"/>
          <a:ext cx="8305795" cy="1142999"/>
        </a:xfrm>
        <a:prstGeom prst="stripedRightArrow">
          <a:avLst/>
        </a:prstGeom>
        <a:solidFill>
          <a:srgbClr val="16AE95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A2325-9DA5-4C98-931C-9796A26C787B}">
      <dsp:nvSpPr>
        <dsp:cNvPr id="0" name=""/>
        <dsp:cNvSpPr/>
      </dsp:nvSpPr>
      <dsp:spPr>
        <a:xfrm>
          <a:off x="2372208" y="424278"/>
          <a:ext cx="2426163" cy="325978"/>
        </a:xfrm>
        <a:prstGeom prst="round2DiagRect">
          <a:avLst/>
        </a:prstGeom>
        <a:solidFill>
          <a:srgbClr val="99BA56"/>
        </a:solidFill>
        <a:ln w="25400" cap="flat" cmpd="sng" algn="ctr">
          <a:noFill/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cap="none" spc="0" dirty="0" smtClean="0">
              <a:ln w="12700">
                <a:prstDash val="solid"/>
              </a:ln>
              <a:solidFill>
                <a:schemeClr val="bg1"/>
              </a:solidFill>
              <a:effectLst/>
              <a:latin typeface="+mj-lt"/>
            </a:rPr>
            <a:t>რეინვესტირების თანხა         </a:t>
          </a:r>
          <a:endParaRPr lang="en-US" sz="1200" b="1" kern="1200" cap="none" spc="0" dirty="0">
            <a:ln w="12700">
              <a:prstDash val="solid"/>
            </a:ln>
            <a:solidFill>
              <a:schemeClr val="bg1"/>
            </a:solidFill>
            <a:effectLst/>
            <a:latin typeface="+mj-lt"/>
          </a:endParaRPr>
        </a:p>
      </dsp:txBody>
      <dsp:txXfrm>
        <a:off x="2388121" y="440191"/>
        <a:ext cx="2394337" cy="294152"/>
      </dsp:txXfrm>
    </dsp:sp>
    <dsp:sp modelId="{AB497B37-EDB2-451C-9250-728C1E7819D3}">
      <dsp:nvSpPr>
        <dsp:cNvPr id="0" name=""/>
        <dsp:cNvSpPr/>
      </dsp:nvSpPr>
      <dsp:spPr>
        <a:xfrm>
          <a:off x="4895043" y="427518"/>
          <a:ext cx="2827285" cy="308865"/>
        </a:xfrm>
        <a:prstGeom prst="round2DiagRect">
          <a:avLst/>
        </a:prstGeom>
        <a:solidFill>
          <a:srgbClr val="E46C0A">
            <a:alpha val="92941"/>
          </a:srgbClr>
        </a:solidFill>
        <a:ln w="25400" cap="flat" cmpd="sng" algn="ctr">
          <a:noFill/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>
              <a:solidFill>
                <a:schemeClr val="bg1"/>
              </a:solidFill>
              <a:effectLst/>
              <a:latin typeface="+mj-lt"/>
            </a:rPr>
            <a:t>მოცულობა და სიხშირე</a:t>
          </a:r>
          <a:endParaRPr lang="en-US" sz="1200" b="1" kern="1200" dirty="0">
            <a:solidFill>
              <a:schemeClr val="bg1"/>
            </a:solidFill>
            <a:effectLst/>
            <a:latin typeface="+mj-lt"/>
          </a:endParaRPr>
        </a:p>
      </dsp:txBody>
      <dsp:txXfrm>
        <a:off x="4910121" y="442596"/>
        <a:ext cx="2797129" cy="27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CF98-7F53-4C0A-8431-F26AB12A6963}" type="datetimeFigureOut">
              <a:rPr lang="en-US" smtClean="0"/>
              <a:pPr/>
              <a:t>19-Nov-19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05C0-9871-4DAD-81FA-0082DDBE5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9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05C0-9871-4DAD-81FA-0082DDBE5F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1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05C0-9871-4DAD-81FA-0082DDBE5F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325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113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89555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40">
              <a:defRPr/>
            </a:pPr>
            <a:fld id="{425404F2-BE9A-4460-8815-8F645183555F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40">
                <a:defRPr/>
              </a:pPr>
              <a:t>19-Nov-19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240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240">
              <a:defRPr/>
            </a:pPr>
            <a:fld id="{96E69268-9C8B-4EBF-A9EE-DC5DC2D48DC3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914240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8324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6848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6432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42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8908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5719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31916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8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13389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7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295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3600" b="1" dirty="0">
                <a:solidFill>
                  <a:srgbClr val="4B2C7C"/>
                </a:solidFill>
                <a:latin typeface="+mj-lt"/>
              </a:rPr>
              <a:t>მხოლოდ ერთობლივი </a:t>
            </a:r>
          </a:p>
          <a:p>
            <a:pPr>
              <a:lnSpc>
                <a:spcPct val="150000"/>
              </a:lnSpc>
            </a:pPr>
            <a:r>
              <a:rPr lang="ka-GE" sz="3600" b="1" dirty="0">
                <a:solidFill>
                  <a:srgbClr val="4B2C7C"/>
                </a:solidFill>
                <a:latin typeface="+mj-lt"/>
              </a:rPr>
              <a:t>სწორი ნაბიჯების დროა!</a:t>
            </a:r>
          </a:p>
        </p:txBody>
      </p:sp>
    </p:spTree>
    <p:extLst>
      <p:ext uri="{BB962C8B-B14F-4D97-AF65-F5344CB8AC3E}">
        <p14:creationId xmlns:p14="http://schemas.microsoft.com/office/powerpoint/2010/main" val="3340444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სოციალური დახმარება - </a:t>
            </a:r>
            <a:r>
              <a:rPr lang="ka-GE" sz="2000" b="1" dirty="0">
                <a:solidFill>
                  <a:srgbClr val="00A85A"/>
                </a:solidFill>
                <a:latin typeface="+mj-lt"/>
              </a:rPr>
              <a:t>სახელმწიფოს მიერ განსაზღვრული გასაცემლებისა და სხვა ბენეფიტების ერთობლიობა</a:t>
            </a:r>
            <a:endParaRPr lang="en-US" sz="2000" b="1" dirty="0">
              <a:solidFill>
                <a:srgbClr val="00A85A"/>
              </a:solidFill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784703"/>
              </p:ext>
            </p:extLst>
          </p:nvPr>
        </p:nvGraphicFramePr>
        <p:xfrm>
          <a:off x="589280" y="905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4276" y="3500227"/>
            <a:ext cx="137160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rgbClr val="00763E"/>
                </a:solidFill>
              </a:rPr>
              <a:t>ფულადი სოციალური შემწეობა</a:t>
            </a:r>
            <a:endParaRPr lang="en-US" sz="1050" b="1" dirty="0">
              <a:solidFill>
                <a:srgbClr val="0076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209800"/>
            <a:ext cx="152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rgbClr val="00763E"/>
                </a:solidFill>
              </a:rPr>
              <a:t>ასაკობრივი შემწეობა</a:t>
            </a:r>
            <a:endParaRPr lang="en-US" sz="1050" b="1" dirty="0">
              <a:solidFill>
                <a:srgbClr val="0076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7118" y="3644453"/>
            <a:ext cx="152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rgbClr val="00763E"/>
                </a:solidFill>
              </a:rPr>
              <a:t>შეღავათი ტრანსპორტზე</a:t>
            </a:r>
            <a:endParaRPr lang="en-US" sz="1050" b="1" dirty="0">
              <a:solidFill>
                <a:srgbClr val="0076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8002" y="4197949"/>
            <a:ext cx="152400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rgbClr val="00763E"/>
                </a:solidFill>
              </a:rPr>
              <a:t>შეღავათი კომუნალურ ხარჯებზე</a:t>
            </a:r>
            <a:endParaRPr lang="en-US" sz="1050" b="1" dirty="0">
              <a:solidFill>
                <a:srgbClr val="0076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899" y="2766964"/>
            <a:ext cx="152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rgbClr val="00763E"/>
                </a:solidFill>
              </a:rPr>
              <a:t>სასწავლო, სპორტული, სახელოვნებო სერვისები</a:t>
            </a:r>
            <a:endParaRPr lang="en-US" sz="1050" b="1" dirty="0">
              <a:solidFill>
                <a:srgbClr val="00763E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488680" y="2590799"/>
            <a:ext cx="685800" cy="1371601"/>
          </a:xfrm>
          <a:prstGeom prst="chevron">
            <a:avLst/>
          </a:prstGeom>
          <a:solidFill>
            <a:srgbClr val="00A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285861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00763E"/>
                </a:solidFill>
                <a:latin typeface="+mj-lt"/>
              </a:rPr>
              <a:t>სოციალური დახმარება</a:t>
            </a:r>
          </a:p>
        </p:txBody>
      </p:sp>
    </p:spTree>
    <p:extLst>
      <p:ext uri="{BB962C8B-B14F-4D97-AF65-F5344CB8AC3E}">
        <p14:creationId xmlns:p14="http://schemas.microsoft.com/office/powerpoint/2010/main" val="319209875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  <a:solidFill>
            <a:srgbClr val="00A85A">
              <a:alpha val="40000"/>
            </a:srgbClr>
          </a:solidFill>
        </p:spPr>
      </p:pic>
      <p:sp>
        <p:nvSpPr>
          <p:cNvPr id="3" name="Oval 2"/>
          <p:cNvSpPr/>
          <p:nvPr/>
        </p:nvSpPr>
        <p:spPr>
          <a:xfrm>
            <a:off x="605336" y="1898473"/>
            <a:ext cx="4419600" cy="4419600"/>
          </a:xfrm>
          <a:prstGeom prst="ellipse">
            <a:avLst/>
          </a:prstGeom>
          <a:solidFill>
            <a:srgbClr val="037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5075" y="2550636"/>
            <a:ext cx="3238265" cy="323826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123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240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პრიორიტეტი - </a:t>
            </a:r>
            <a:endParaRPr lang="en-US" sz="2000" b="1" dirty="0" smtClean="0">
              <a:solidFill>
                <a:srgbClr val="00A85A"/>
              </a:solidFill>
              <a:latin typeface="+mj-lt"/>
            </a:endParaRPr>
          </a:p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ვებრძოლოთ სიღარიბის მიზეზებს და არა სიმპტომებს</a:t>
            </a:r>
          </a:p>
          <a:p>
            <a:pPr algn="ctr"/>
            <a:endParaRPr lang="en-US" sz="2000" b="1" dirty="0">
              <a:solidFill>
                <a:srgbClr val="00A85A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417" y="3733800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შრომისუნარიანი პირი</a:t>
            </a:r>
            <a:endParaRPr lang="ka-GE" sz="1400" b="1" dirty="0">
              <a:solidFill>
                <a:schemeClr val="bg1"/>
              </a:solidFill>
            </a:endParaRPr>
          </a:p>
          <a:p>
            <a:pPr algn="ctr"/>
            <a:r>
              <a:rPr lang="ka-GE" sz="2400" b="1" dirty="0" smtClean="0">
                <a:solidFill>
                  <a:schemeClr val="accent6">
                    <a:lumMod val="75000"/>
                  </a:schemeClr>
                </a:solidFill>
              </a:rPr>
              <a:t>201 773</a:t>
            </a:r>
          </a:p>
        </p:txBody>
      </p:sp>
      <p:grpSp>
        <p:nvGrpSpPr>
          <p:cNvPr id="7" name="Group 6"/>
          <p:cNvGrpSpPr/>
          <p:nvPr/>
        </p:nvGrpSpPr>
        <p:grpSpPr>
          <a:xfrm flipH="1">
            <a:off x="2679143" y="1442375"/>
            <a:ext cx="978457" cy="500422"/>
            <a:chOff x="2220087" y="1905000"/>
            <a:chExt cx="2197925" cy="8382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rgbClr val="03775B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rgbClr val="0377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429000" y="1295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სულ დახმარების </a:t>
            </a:r>
          </a:p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მიმღები პირი </a:t>
            </a:r>
            <a:endParaRPr lang="ka-GE" sz="2000" b="1" dirty="0" smtClean="0">
              <a:solidFill>
                <a:srgbClr val="03775B"/>
              </a:solidFill>
            </a:endParaRPr>
          </a:p>
          <a:p>
            <a:pPr algn="ctr"/>
            <a:r>
              <a:rPr lang="ka-GE" sz="2000" b="1" dirty="0" smtClean="0">
                <a:solidFill>
                  <a:schemeClr val="accent6">
                    <a:lumMod val="75000"/>
                  </a:schemeClr>
                </a:solidFill>
              </a:rPr>
              <a:t>433 522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0945" y="1561599"/>
            <a:ext cx="57990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rgbClr val="03775B"/>
                </a:solidFill>
                <a:latin typeface="+mj-lt"/>
              </a:rPr>
              <a:t>სახელმწიფო პოლიტიკა</a:t>
            </a:r>
          </a:p>
          <a:p>
            <a:pPr algn="ctr"/>
            <a:endParaRPr lang="ka-GE" sz="1600" b="1" u="sng" dirty="0" smtClean="0">
              <a:solidFill>
                <a:srgbClr val="03775B"/>
              </a:solidFill>
              <a:latin typeface="+mj-lt"/>
            </a:endParaRPr>
          </a:p>
          <a:p>
            <a:pPr algn="ctr"/>
            <a:endParaRPr lang="ka-GE" sz="1400" b="1" dirty="0">
              <a:solidFill>
                <a:srgbClr val="03775B"/>
              </a:solidFill>
            </a:endParaRPr>
          </a:p>
          <a:p>
            <a:pPr algn="ctr"/>
            <a:r>
              <a:rPr lang="ka-GE" sz="1400" b="1" dirty="0" smtClean="0">
                <a:solidFill>
                  <a:srgbClr val="376092"/>
                </a:solidFill>
              </a:rPr>
              <a:t>დასაქმების შემთხვევაში პირს შემწეობა უნარჩუნდება 1 წლის განმავლობაში</a:t>
            </a:r>
          </a:p>
          <a:p>
            <a:pPr algn="ctr"/>
            <a:endParaRPr lang="ka-GE" sz="1400" b="1" dirty="0" smtClean="0">
              <a:solidFill>
                <a:srgbClr val="376092"/>
              </a:solidFill>
            </a:endParaRPr>
          </a:p>
          <a:p>
            <a:pPr algn="ctr"/>
            <a:endParaRPr lang="ka-GE" sz="1400" b="1" dirty="0" smtClean="0">
              <a:solidFill>
                <a:srgbClr val="376092"/>
              </a:solidFill>
            </a:endParaRPr>
          </a:p>
          <a:p>
            <a:pPr algn="ctr"/>
            <a:r>
              <a:rPr lang="ka-GE" sz="1400" b="1" dirty="0" smtClean="0">
                <a:solidFill>
                  <a:srgbClr val="376092"/>
                </a:solidFill>
              </a:rPr>
              <a:t>დასაქმებაზე 3-ჯერ უარის თქმა გახდება დახმარების მოხსნის მიზეზი</a:t>
            </a:r>
          </a:p>
          <a:p>
            <a:pPr algn="ctr"/>
            <a:endParaRPr lang="ka-GE" sz="1400" b="1" dirty="0" smtClean="0">
              <a:solidFill>
                <a:srgbClr val="376092"/>
              </a:solidFill>
            </a:endParaRPr>
          </a:p>
          <a:p>
            <a:pPr algn="ctr"/>
            <a:endParaRPr lang="ka-GE" sz="1400" b="1" dirty="0" smtClean="0">
              <a:solidFill>
                <a:srgbClr val="376092"/>
              </a:solidFill>
            </a:endParaRPr>
          </a:p>
          <a:p>
            <a:pPr algn="ctr"/>
            <a:r>
              <a:rPr lang="ka-GE" sz="1400" b="1" dirty="0" smtClean="0">
                <a:solidFill>
                  <a:srgbClr val="376092"/>
                </a:solidFill>
              </a:rPr>
              <a:t>სახელმწიფოს მიერ შეთავაზებული ვაკანსია იქნება პირის პროფესიულ უნარებზე მორგებული</a:t>
            </a:r>
          </a:p>
          <a:p>
            <a:pPr algn="ctr"/>
            <a:endParaRPr lang="ka-GE" sz="1400" b="1" dirty="0" smtClean="0">
              <a:solidFill>
                <a:srgbClr val="376092"/>
              </a:solidFill>
            </a:endParaRPr>
          </a:p>
          <a:p>
            <a:pPr algn="ctr"/>
            <a:endParaRPr lang="ka-GE" sz="1400" b="1" dirty="0" smtClean="0">
              <a:solidFill>
                <a:srgbClr val="376092"/>
              </a:solidFill>
            </a:endParaRPr>
          </a:p>
          <a:p>
            <a:pPr algn="ctr"/>
            <a:r>
              <a:rPr lang="ka-GE" sz="1400" b="1" dirty="0" smtClean="0">
                <a:solidFill>
                  <a:srgbClr val="376092"/>
                </a:solidFill>
              </a:rPr>
              <a:t>თუ პირს არ აქვს კონკრეტული პროფესია, სახელმწიფო უზრუნველყოფს მომზადება/გადამზადებას</a:t>
            </a:r>
            <a:endParaRPr lang="ka-GE" sz="2400" b="1" dirty="0" smtClean="0">
              <a:solidFill>
                <a:srgbClr val="37609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97286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accent6">
                    <a:lumMod val="75000"/>
                  </a:schemeClr>
                </a:solidFill>
              </a:rPr>
              <a:t>46,5%</a:t>
            </a:r>
          </a:p>
        </p:txBody>
      </p:sp>
      <p:sp>
        <p:nvSpPr>
          <p:cNvPr id="13" name="Oval 12"/>
          <p:cNvSpPr/>
          <p:nvPr/>
        </p:nvSpPr>
        <p:spPr>
          <a:xfrm>
            <a:off x="6634881" y="2909552"/>
            <a:ext cx="3791182" cy="114801"/>
          </a:xfrm>
          <a:prstGeom prst="ellipse">
            <a:avLst/>
          </a:prstGeom>
          <a:solidFill>
            <a:srgbClr val="ADD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34881" y="3760363"/>
            <a:ext cx="3791182" cy="114801"/>
          </a:xfrm>
          <a:prstGeom prst="ellipse">
            <a:avLst/>
          </a:prstGeom>
          <a:solidFill>
            <a:srgbClr val="ADD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34881" y="4607434"/>
            <a:ext cx="3791182" cy="114801"/>
          </a:xfrm>
          <a:prstGeom prst="ellipse">
            <a:avLst/>
          </a:prstGeom>
          <a:solidFill>
            <a:srgbClr val="ADD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634881" y="5676399"/>
            <a:ext cx="3791182" cy="114801"/>
          </a:xfrm>
          <a:prstGeom prst="ellipse">
            <a:avLst/>
          </a:prstGeom>
          <a:solidFill>
            <a:srgbClr val="ADDB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199713" y="1879120"/>
            <a:ext cx="2661518" cy="80594"/>
          </a:xfrm>
          <a:prstGeom prst="ellipse">
            <a:avLst/>
          </a:prstGeom>
          <a:solidFill>
            <a:srgbClr val="00A85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"/>
            <a:ext cx="12192000" cy="685971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983245" y="4503387"/>
            <a:ext cx="1176518" cy="2361144"/>
          </a:xfrm>
          <a:custGeom>
            <a:avLst/>
            <a:gdLst>
              <a:gd name="connsiteX0" fmla="*/ 709872 w 1176518"/>
              <a:gd name="connsiteY0" fmla="*/ 46 h 2361144"/>
              <a:gd name="connsiteX1" fmla="*/ 1176518 w 1176518"/>
              <a:gd name="connsiteY1" fmla="*/ 72300 h 2361144"/>
              <a:gd name="connsiteX2" fmla="*/ 192268 w 1176518"/>
              <a:gd name="connsiteY2" fmla="*/ 995132 h 2361144"/>
              <a:gd name="connsiteX3" fmla="*/ 344764 w 1176518"/>
              <a:gd name="connsiteY3" fmla="*/ 2361144 h 2361144"/>
              <a:gd name="connsiteX4" fmla="*/ 83843 w 1176518"/>
              <a:gd name="connsiteY4" fmla="*/ 2361144 h 2361144"/>
              <a:gd name="connsiteX5" fmla="*/ 82135 w 1176518"/>
              <a:gd name="connsiteY5" fmla="*/ 2343879 h 2361144"/>
              <a:gd name="connsiteX6" fmla="*/ 1768 w 1176518"/>
              <a:gd name="connsiteY6" fmla="*/ 937853 h 2361144"/>
              <a:gd name="connsiteX7" fmla="*/ 709872 w 1176518"/>
              <a:gd name="connsiteY7" fmla="*/ 46 h 236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518" h="2361144">
                <a:moveTo>
                  <a:pt x="709872" y="46"/>
                </a:moveTo>
                <a:cubicBezTo>
                  <a:pt x="842176" y="1211"/>
                  <a:pt x="996734" y="24170"/>
                  <a:pt x="1176518" y="72300"/>
                </a:cubicBezTo>
                <a:cubicBezTo>
                  <a:pt x="261060" y="-40137"/>
                  <a:pt x="117126" y="378850"/>
                  <a:pt x="192268" y="995132"/>
                </a:cubicBezTo>
                <a:lnTo>
                  <a:pt x="344764" y="2361144"/>
                </a:lnTo>
                <a:lnTo>
                  <a:pt x="83843" y="2361144"/>
                </a:lnTo>
                <a:lnTo>
                  <a:pt x="82135" y="2343879"/>
                </a:lnTo>
                <a:cubicBezTo>
                  <a:pt x="44631" y="1873414"/>
                  <a:pt x="30343" y="1405633"/>
                  <a:pt x="1768" y="937853"/>
                </a:cubicBezTo>
                <a:cubicBezTo>
                  <a:pt x="-18870" y="399203"/>
                  <a:pt x="136557" y="-5001"/>
                  <a:pt x="709872" y="46"/>
                </a:cubicBezTo>
                <a:close/>
              </a:path>
            </a:pathLst>
          </a:custGeom>
          <a:solidFill>
            <a:srgbClr val="ADDB7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307027" y="4420965"/>
            <a:ext cx="1157389" cy="2443566"/>
          </a:xfrm>
          <a:custGeom>
            <a:avLst/>
            <a:gdLst>
              <a:gd name="connsiteX0" fmla="*/ 582683 w 1157389"/>
              <a:gd name="connsiteY0" fmla="*/ 605 h 2443566"/>
              <a:gd name="connsiteX1" fmla="*/ 648585 w 1157389"/>
              <a:gd name="connsiteY1" fmla="*/ 1156 h 2443566"/>
              <a:gd name="connsiteX2" fmla="*/ 1154905 w 1157389"/>
              <a:gd name="connsiteY2" fmla="*/ 676054 h 2443566"/>
              <a:gd name="connsiteX3" fmla="*/ 1088156 w 1157389"/>
              <a:gd name="connsiteY3" fmla="*/ 2339432 h 2443566"/>
              <a:gd name="connsiteX4" fmla="*/ 1081480 w 1157389"/>
              <a:gd name="connsiteY4" fmla="*/ 2443566 h 2443566"/>
              <a:gd name="connsiteX5" fmla="*/ 845076 w 1157389"/>
              <a:gd name="connsiteY5" fmla="*/ 2443566 h 2443566"/>
              <a:gd name="connsiteX6" fmla="*/ 851818 w 1157389"/>
              <a:gd name="connsiteY6" fmla="*/ 2395987 h 2443566"/>
              <a:gd name="connsiteX7" fmla="*/ 1023937 w 1157389"/>
              <a:gd name="connsiteY7" fmla="*/ 887985 h 2443566"/>
              <a:gd name="connsiteX8" fmla="*/ 0 w 1157389"/>
              <a:gd name="connsiteY8" fmla="*/ 221235 h 2443566"/>
              <a:gd name="connsiteX9" fmla="*/ 582683 w 1157389"/>
              <a:gd name="connsiteY9" fmla="*/ 605 h 244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7389" h="2443566">
                <a:moveTo>
                  <a:pt x="582683" y="605"/>
                </a:moveTo>
                <a:cubicBezTo>
                  <a:pt x="605357" y="-367"/>
                  <a:pt x="627322" y="-158"/>
                  <a:pt x="648585" y="1156"/>
                </a:cubicBezTo>
                <a:cubicBezTo>
                  <a:pt x="1022812" y="24280"/>
                  <a:pt x="1179463" y="389560"/>
                  <a:pt x="1154905" y="676054"/>
                </a:cubicBezTo>
                <a:cubicBezTo>
                  <a:pt x="1140022" y="1233862"/>
                  <a:pt x="1119782" y="1784972"/>
                  <a:pt x="1088156" y="2339432"/>
                </a:cubicBezTo>
                <a:lnTo>
                  <a:pt x="1081480" y="2443566"/>
                </a:lnTo>
                <a:lnTo>
                  <a:pt x="845076" y="2443566"/>
                </a:lnTo>
                <a:lnTo>
                  <a:pt x="851818" y="2395987"/>
                </a:lnTo>
                <a:cubicBezTo>
                  <a:pt x="921246" y="1900910"/>
                  <a:pt x="984647" y="1413646"/>
                  <a:pt x="1023937" y="887985"/>
                </a:cubicBezTo>
                <a:cubicBezTo>
                  <a:pt x="1075531" y="413322"/>
                  <a:pt x="836612" y="-135159"/>
                  <a:pt x="0" y="221235"/>
                </a:cubicBezTo>
                <a:cubicBezTo>
                  <a:pt x="230498" y="72128"/>
                  <a:pt x="423962" y="7412"/>
                  <a:pt x="582683" y="605"/>
                </a:cubicBezTo>
                <a:close/>
              </a:path>
            </a:pathLst>
          </a:custGeom>
          <a:solidFill>
            <a:srgbClr val="A8E6C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679430" y="3665279"/>
            <a:ext cx="1639083" cy="3199252"/>
          </a:xfrm>
          <a:custGeom>
            <a:avLst/>
            <a:gdLst>
              <a:gd name="connsiteX0" fmla="*/ 1231988 w 1639083"/>
              <a:gd name="connsiteY0" fmla="*/ 1159 h 3199252"/>
              <a:gd name="connsiteX1" fmla="*/ 1357724 w 1639083"/>
              <a:gd name="connsiteY1" fmla="*/ 1746 h 3199252"/>
              <a:gd name="connsiteX2" fmla="*/ 1639083 w 1639083"/>
              <a:gd name="connsiteY2" fmla="*/ 46535 h 3199252"/>
              <a:gd name="connsiteX3" fmla="*/ 305583 w 1639083"/>
              <a:gd name="connsiteY3" fmla="*/ 1370519 h 3199252"/>
              <a:gd name="connsiteX4" fmla="*/ 391606 w 1639083"/>
              <a:gd name="connsiteY4" fmla="*/ 3081819 h 3199252"/>
              <a:gd name="connsiteX5" fmla="*/ 402680 w 1639083"/>
              <a:gd name="connsiteY5" fmla="*/ 3199252 h 3199252"/>
              <a:gd name="connsiteX6" fmla="*/ 783 w 1639083"/>
              <a:gd name="connsiteY6" fmla="*/ 3199252 h 3199252"/>
              <a:gd name="connsiteX7" fmla="*/ 783 w 1639083"/>
              <a:gd name="connsiteY7" fmla="*/ 1326175 h 3199252"/>
              <a:gd name="connsiteX8" fmla="*/ 1231988 w 1639083"/>
              <a:gd name="connsiteY8" fmla="*/ 1159 h 319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9083" h="3199252">
                <a:moveTo>
                  <a:pt x="1231988" y="1159"/>
                </a:moveTo>
                <a:cubicBezTo>
                  <a:pt x="1273957" y="-561"/>
                  <a:pt x="1315933" y="-369"/>
                  <a:pt x="1357724" y="1746"/>
                </a:cubicBezTo>
                <a:cubicBezTo>
                  <a:pt x="1453247" y="6579"/>
                  <a:pt x="1547802" y="21460"/>
                  <a:pt x="1639083" y="46535"/>
                </a:cubicBezTo>
                <a:cubicBezTo>
                  <a:pt x="534183" y="25418"/>
                  <a:pt x="286533" y="834168"/>
                  <a:pt x="305583" y="1370519"/>
                </a:cubicBezTo>
                <a:cubicBezTo>
                  <a:pt x="326221" y="1959660"/>
                  <a:pt x="346858" y="2516731"/>
                  <a:pt x="391606" y="3081819"/>
                </a:cubicBezTo>
                <a:lnTo>
                  <a:pt x="402680" y="3199252"/>
                </a:lnTo>
                <a:lnTo>
                  <a:pt x="783" y="3199252"/>
                </a:lnTo>
                <a:lnTo>
                  <a:pt x="783" y="1326175"/>
                </a:lnTo>
                <a:cubicBezTo>
                  <a:pt x="-25262" y="482600"/>
                  <a:pt x="602462" y="26941"/>
                  <a:pt x="1231988" y="1159"/>
                </a:cubicBezTo>
                <a:close/>
              </a:path>
            </a:pathLst>
          </a:custGeom>
          <a:solidFill>
            <a:srgbClr val="74CEC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487524" y="3082005"/>
            <a:ext cx="2077879" cy="3782526"/>
          </a:xfrm>
          <a:custGeom>
            <a:avLst/>
            <a:gdLst>
              <a:gd name="connsiteX0" fmla="*/ 2077879 w 2077879"/>
              <a:gd name="connsiteY0" fmla="*/ 0 h 3782526"/>
              <a:gd name="connsiteX1" fmla="*/ 1201579 w 2077879"/>
              <a:gd name="connsiteY1" fmla="*/ 1611634 h 3782526"/>
              <a:gd name="connsiteX2" fmla="*/ 1196849 w 2077879"/>
              <a:gd name="connsiteY2" fmla="*/ 3782526 h 3782526"/>
              <a:gd name="connsiteX3" fmla="*/ 890863 w 2077879"/>
              <a:gd name="connsiteY3" fmla="*/ 3782526 h 3782526"/>
              <a:gd name="connsiteX4" fmla="*/ 988219 w 2077879"/>
              <a:gd name="connsiteY4" fmla="*/ 1991736 h 3782526"/>
              <a:gd name="connsiteX5" fmla="*/ 0 w 2077879"/>
              <a:gd name="connsiteY5" fmla="*/ 694163 h 3782526"/>
              <a:gd name="connsiteX6" fmla="*/ 1077754 w 2077879"/>
              <a:gd name="connsiteY6" fmla="*/ 1436787 h 3782526"/>
              <a:gd name="connsiteX7" fmla="*/ 2077879 w 2077879"/>
              <a:gd name="connsiteY7" fmla="*/ 0 h 378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879" h="3782526">
                <a:moveTo>
                  <a:pt x="2077879" y="0"/>
                </a:moveTo>
                <a:cubicBezTo>
                  <a:pt x="1495266" y="378043"/>
                  <a:pt x="1274604" y="1012655"/>
                  <a:pt x="1201579" y="1611634"/>
                </a:cubicBezTo>
                <a:lnTo>
                  <a:pt x="1196849" y="3782526"/>
                </a:lnTo>
                <a:lnTo>
                  <a:pt x="890863" y="3782526"/>
                </a:lnTo>
                <a:lnTo>
                  <a:pt x="988219" y="1991736"/>
                </a:lnTo>
                <a:cubicBezTo>
                  <a:pt x="1012825" y="1601974"/>
                  <a:pt x="873125" y="433001"/>
                  <a:pt x="0" y="694163"/>
                </a:cubicBezTo>
                <a:cubicBezTo>
                  <a:pt x="815657" y="168830"/>
                  <a:pt x="957422" y="1011864"/>
                  <a:pt x="1077754" y="1436787"/>
                </a:cubicBezTo>
                <a:cubicBezTo>
                  <a:pt x="1227773" y="822447"/>
                  <a:pt x="1344454" y="215233"/>
                  <a:pt x="2077879" y="0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12762" y="3813493"/>
            <a:ext cx="426276" cy="426276"/>
          </a:xfrm>
          <a:prstGeom prst="ellipse">
            <a:avLst/>
          </a:prstGeom>
          <a:solidFill>
            <a:srgbClr val="ADDB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72043" y="3933380"/>
            <a:ext cx="426276" cy="426276"/>
          </a:xfrm>
          <a:prstGeom prst="ellipse">
            <a:avLst/>
          </a:prstGeom>
          <a:solidFill>
            <a:srgbClr val="A8E6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16184" y="4804125"/>
            <a:ext cx="165962" cy="165962"/>
          </a:xfrm>
          <a:prstGeom prst="ellipse">
            <a:avLst/>
          </a:prstGeom>
          <a:solidFill>
            <a:srgbClr val="A8E6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23062" y="2433623"/>
            <a:ext cx="426276" cy="426276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32065" y="3354133"/>
            <a:ext cx="165962" cy="165962"/>
          </a:xfrm>
          <a:prstGeom prst="ellipse">
            <a:avLst/>
          </a:prstGeom>
          <a:solidFill>
            <a:srgbClr val="74CEC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4250" y="4079575"/>
            <a:ext cx="326150" cy="326150"/>
          </a:xfrm>
          <a:prstGeom prst="ellipse">
            <a:avLst/>
          </a:prstGeom>
          <a:solidFill>
            <a:srgbClr val="ADDB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4100" y="2707862"/>
            <a:ext cx="165962" cy="165962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00900" y="2617125"/>
            <a:ext cx="1044000" cy="1044000"/>
          </a:xfrm>
          <a:prstGeom prst="ellipse">
            <a:avLst/>
          </a:prstGeom>
          <a:solidFill>
            <a:srgbClr val="74CEC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2835" y="1889061"/>
            <a:ext cx="1044000" cy="10440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400900" y="4194525"/>
            <a:ext cx="1044000" cy="1044000"/>
          </a:xfrm>
          <a:prstGeom prst="ellipse">
            <a:avLst/>
          </a:prstGeom>
          <a:solidFill>
            <a:srgbClr val="ADDB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98062" y="2982631"/>
            <a:ext cx="1044000" cy="10440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272634" y="4575525"/>
            <a:ext cx="972000" cy="972000"/>
          </a:xfrm>
          <a:prstGeom prst="ellipse">
            <a:avLst/>
          </a:prstGeom>
          <a:solidFill>
            <a:srgbClr val="A8E6C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448800" y="2420224"/>
            <a:ext cx="0" cy="3539432"/>
          </a:xfrm>
          <a:prstGeom prst="line">
            <a:avLst/>
          </a:prstGeom>
          <a:ln>
            <a:solidFill>
              <a:schemeClr val="bg1"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31" y="5152667"/>
            <a:ext cx="3013545" cy="201013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0" y="1524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ბავშვზე ზრუნვის რეფორმა - </a:t>
            </a:r>
            <a:endParaRPr lang="en-US" sz="2000" b="1" dirty="0" smtClean="0">
              <a:solidFill>
                <a:srgbClr val="00A85A"/>
              </a:solidFill>
              <a:latin typeface="+mj-lt"/>
            </a:endParaRPr>
          </a:p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ქვეყნის განვითარების უალტერნატივო გზა</a:t>
            </a:r>
            <a:endParaRPr lang="en-US" sz="2000" b="1" dirty="0">
              <a:solidFill>
                <a:srgbClr val="00A85A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11009" y="3182206"/>
            <a:ext cx="353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ბავშვთა დაწესებულებებში მომსახურების გაუმჯობესება</a:t>
            </a:r>
            <a:endParaRPr lang="en-US" sz="1200" b="1" dirty="0">
              <a:solidFill>
                <a:srgbClr val="03775B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3543" y="1527752"/>
            <a:ext cx="353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ბავშვთა ზრუნვის სერვისების გაფართოება</a:t>
            </a:r>
            <a:endParaRPr lang="en-US" sz="1200" b="1" dirty="0">
              <a:solidFill>
                <a:srgbClr val="03775B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1032" y="4246684"/>
            <a:ext cx="353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სერვისების განაწილების სამართლიანი პრინციპის დამკვიდრება</a:t>
            </a:r>
            <a:endParaRPr lang="en-US" sz="1200" b="1" dirty="0">
              <a:solidFill>
                <a:srgbClr val="03775B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0031" y="2335245"/>
            <a:ext cx="353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ბავშვზე ზრუნვისთვის სახელმწიფო რესურსების გამჭვირვალე და </a:t>
            </a:r>
            <a:endParaRPr lang="en-US" sz="1200" b="1" dirty="0" smtClean="0">
              <a:solidFill>
                <a:srgbClr val="03775B"/>
              </a:solidFill>
            </a:endParaRPr>
          </a:p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რაციონალური განკარგვა</a:t>
            </a:r>
            <a:endParaRPr lang="en-US" sz="1200" b="1" dirty="0">
              <a:solidFill>
                <a:srgbClr val="03775B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39648" y="1792353"/>
            <a:ext cx="353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სახელმწიფოს, მშობლის, აღმზრდელის ალიანსი ბავშვზე ზრუნვის პროცესში</a:t>
            </a:r>
            <a:endParaRPr lang="en-US" sz="1200" b="1" dirty="0">
              <a:solidFill>
                <a:srgbClr val="03775B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34958" y="4752104"/>
            <a:ext cx="353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3775B"/>
                </a:solidFill>
              </a:rPr>
              <a:t>მშობელსა და ბავშვს შორის კავშირის უწყვეტობის ხელშეწყობა</a:t>
            </a:r>
            <a:endParaRPr lang="en-US" sz="1200" b="1" dirty="0">
              <a:solidFill>
                <a:srgbClr val="037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72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FD3E1"/>
            </a:gs>
            <a:gs pos="39000">
              <a:schemeClr val="accent5">
                <a:lumMod val="60000"/>
                <a:lumOff val="40000"/>
              </a:schemeClr>
            </a:gs>
            <a:gs pos="74000">
              <a:schemeClr val="accent3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6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შშმ პირები</a:t>
            </a:r>
            <a:endParaRPr lang="en-US" sz="2000" b="1" dirty="0">
              <a:solidFill>
                <a:srgbClr val="00A85A"/>
              </a:solidFill>
              <a:latin typeface="+mj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45095543"/>
              </p:ext>
            </p:extLst>
          </p:nvPr>
        </p:nvGraphicFramePr>
        <p:xfrm>
          <a:off x="685800" y="762000"/>
          <a:ext cx="10896600" cy="629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9128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84" y="-412956"/>
            <a:ext cx="6781800" cy="678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8882" y="2935732"/>
            <a:ext cx="3276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9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შრომის ბაზარზე </a:t>
            </a:r>
            <a:r>
              <a:rPr lang="ka-GE" sz="1900" b="1" dirty="0" smtClean="0">
                <a:solidFill>
                  <a:srgbClr val="E57315"/>
                </a:solidFill>
                <a:latin typeface="+mj-lt"/>
              </a:rPr>
              <a:t>არსებული</a:t>
            </a:r>
            <a:r>
              <a:rPr lang="ka-GE" sz="19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გამოწვევები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084" y="478889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002367"/>
                </a:solidFill>
              </a:rPr>
              <a:t>არაფორმალური დასაქმება</a:t>
            </a:r>
            <a:endParaRPr lang="en-US" b="1" dirty="0">
              <a:solidFill>
                <a:srgbClr val="0023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80557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002367"/>
                </a:solidFill>
              </a:rPr>
              <a:t>კვალიფიკაციის ნაკლებობა</a:t>
            </a:r>
            <a:endParaRPr lang="en-US" b="1" dirty="0">
              <a:solidFill>
                <a:srgbClr val="0023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2225993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002367"/>
                </a:solidFill>
              </a:rPr>
              <a:t>მოთხოვნასა და მიწოდებას შორის დისბალანსი</a:t>
            </a:r>
            <a:endParaRPr lang="en-US" b="1" dirty="0">
              <a:solidFill>
                <a:srgbClr val="0023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6265" y="133619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002367"/>
                </a:solidFill>
              </a:rPr>
              <a:t>თვითდასაქმებულთა შესახებ ინფორმაციის დეპიციტი</a:t>
            </a:r>
            <a:endParaRPr lang="en-US" b="1" dirty="0">
              <a:solidFill>
                <a:srgbClr val="0023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265" y="389691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002367"/>
                </a:solidFill>
              </a:rPr>
              <a:t>თვითდასაქმებულთა მიერ საკუთარი თავის უმუშევრად აღქმა</a:t>
            </a:r>
            <a:endParaRPr lang="en-US" b="1" dirty="0">
              <a:solidFill>
                <a:srgbClr val="002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6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533400"/>
            <a:ext cx="6723895" cy="336194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0689697"/>
              </p:ext>
            </p:extLst>
          </p:nvPr>
        </p:nvGraphicFramePr>
        <p:xfrm>
          <a:off x="457200" y="762000"/>
          <a:ext cx="11049000" cy="655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249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62181146"/>
              </p:ext>
            </p:extLst>
          </p:nvPr>
        </p:nvGraphicFramePr>
        <p:xfrm>
          <a:off x="609600" y="1981200"/>
          <a:ext cx="5638800" cy="452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90447883"/>
              </p:ext>
            </p:extLst>
          </p:nvPr>
        </p:nvGraphicFramePr>
        <p:xfrm>
          <a:off x="5568462" y="1228132"/>
          <a:ext cx="6623538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24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solidFill>
                  <a:srgbClr val="E57315"/>
                </a:solidFill>
                <a:latin typeface="+mj-lt"/>
              </a:rPr>
              <a:t>სამინისტრო მოკავშირე უწყებებთან ერთად წარმატებით </a:t>
            </a:r>
            <a:endParaRPr lang="ka-GE" b="1" dirty="0" smtClean="0">
              <a:solidFill>
                <a:srgbClr val="E57315"/>
              </a:solidFill>
              <a:latin typeface="+mj-lt"/>
            </a:endParaRPr>
          </a:p>
          <a:p>
            <a:pPr algn="ctr"/>
            <a:r>
              <a:rPr lang="ka-GE" b="1" dirty="0" smtClean="0">
                <a:solidFill>
                  <a:srgbClr val="E57315"/>
                </a:solidFill>
                <a:latin typeface="+mj-lt"/>
              </a:rPr>
              <a:t>ახორციელებს </a:t>
            </a:r>
            <a:r>
              <a:rPr lang="ka-GE" b="1" dirty="0">
                <a:solidFill>
                  <a:srgbClr val="E57315"/>
                </a:solidFill>
                <a:latin typeface="+mj-lt"/>
              </a:rPr>
              <a:t>პროფესიული მომზადებისა და დასაქმების </a:t>
            </a:r>
            <a:endParaRPr lang="ka-GE" b="1" dirty="0" smtClean="0">
              <a:solidFill>
                <a:srgbClr val="E57315"/>
              </a:solidFill>
              <a:latin typeface="+mj-lt"/>
            </a:endParaRPr>
          </a:p>
          <a:p>
            <a:pPr algn="ctr"/>
            <a:r>
              <a:rPr lang="ka-GE" b="1" dirty="0" smtClean="0">
                <a:solidFill>
                  <a:srgbClr val="E57315"/>
                </a:solidFill>
                <a:latin typeface="+mj-lt"/>
              </a:rPr>
              <a:t>პროგრამებს</a:t>
            </a:r>
            <a:r>
              <a:rPr lang="ka-GE" b="1" dirty="0">
                <a:solidFill>
                  <a:srgbClr val="E57315"/>
                </a:solidFill>
                <a:latin typeface="+mj-lt"/>
              </a:rPr>
              <a:t>, რომელთა დახმარებით უკვე დასაქმდა 8 000-მდე პირი </a:t>
            </a:r>
            <a:endParaRPr lang="en-US" b="1" dirty="0">
              <a:solidFill>
                <a:srgbClr val="E57315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371600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002367"/>
                </a:solidFill>
                <a:latin typeface="+mj-lt"/>
              </a:rPr>
              <a:t>„დასაქმების ხელშეყობის მომსახურებათა განვითარების სახელმწიფო პროგრამა“</a:t>
            </a:r>
            <a:endParaRPr lang="en-US" sz="1100" b="1" dirty="0">
              <a:solidFill>
                <a:srgbClr val="002367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3716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2367"/>
                </a:solidFill>
                <a:latin typeface="+mj-lt"/>
                <a:ea typeface="+mn-ea"/>
                <a:cs typeface="+mn-cs"/>
              </a:defRPr>
            </a:pPr>
            <a:r>
              <a:rPr lang="ka-GE" sz="1100" b="1" dirty="0">
                <a:solidFill>
                  <a:srgbClr val="002367"/>
                </a:solidFill>
              </a:rPr>
              <a:t>„სამუშაოს </a:t>
            </a:r>
            <a:r>
              <a:rPr lang="ka-GE" sz="1100" b="1" dirty="0" smtClean="0">
                <a:solidFill>
                  <a:srgbClr val="002367"/>
                </a:solidFill>
              </a:rPr>
              <a:t>მაძიებელთა </a:t>
            </a:r>
            <a:r>
              <a:rPr lang="ka-GE" sz="1100" b="1" dirty="0">
                <a:solidFill>
                  <a:srgbClr val="002367"/>
                </a:solidFill>
              </a:rPr>
              <a:t>პროფესიული მომზადება–გადამზადებისა და კვალიფიკაციის ამაღლების სახელმწიფო პროგრამა“</a:t>
            </a:r>
            <a:endParaRPr lang="en-US" sz="1100" b="1" dirty="0">
              <a:solidFill>
                <a:srgbClr val="002367"/>
              </a:solidFill>
            </a:endParaRPr>
          </a:p>
          <a:p>
            <a:pPr algn="ctr">
              <a:defRPr sz="1400" b="1" i="0" u="none" strike="noStrike" kern="1200" spc="0" baseline="0">
                <a:solidFill>
                  <a:srgbClr val="002367"/>
                </a:solidFill>
                <a:latin typeface="+mj-lt"/>
                <a:ea typeface="+mn-ea"/>
                <a:cs typeface="+mn-cs"/>
              </a:defRPr>
            </a:pPr>
            <a:endParaRPr lang="en-US" sz="1100" b="1" dirty="0">
              <a:solidFill>
                <a:srgbClr val="002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96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შრომის უსაფრთხოება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76602" y="6858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/>
              <a:t>1600-ზე მეტ ობიექტზე </a:t>
            </a:r>
          </a:p>
          <a:p>
            <a:pPr algn="ctr"/>
            <a:r>
              <a:rPr lang="ka-GE" sz="1500" dirty="0" smtClean="0"/>
              <a:t>განხორციელებული 2400-ზე მეტი ინსპექტირება </a:t>
            </a:r>
            <a:endParaRPr lang="en-US" sz="1500" dirty="0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 flipH="1">
            <a:off x="8077200" y="5448230"/>
            <a:ext cx="1290057" cy="1295400"/>
          </a:xfrm>
          <a:custGeom>
            <a:avLst/>
            <a:gdLst>
              <a:gd name="T0" fmla="*/ 1284 w 2899"/>
              <a:gd name="T1" fmla="*/ 10 h 2910"/>
              <a:gd name="T2" fmla="*/ 1166 w 2899"/>
              <a:gd name="T3" fmla="*/ 415 h 2910"/>
              <a:gd name="T4" fmla="*/ 921 w 2899"/>
              <a:gd name="T5" fmla="*/ 516 h 2910"/>
              <a:gd name="T6" fmla="*/ 495 w 2899"/>
              <a:gd name="T7" fmla="*/ 358 h 2910"/>
              <a:gd name="T8" fmla="*/ 549 w 2899"/>
              <a:gd name="T9" fmla="*/ 866 h 2910"/>
              <a:gd name="T10" fmla="*/ 441 w 2899"/>
              <a:gd name="T11" fmla="*/ 1077 h 2910"/>
              <a:gd name="T12" fmla="*/ 401 w 2899"/>
              <a:gd name="T13" fmla="*/ 1215 h 2910"/>
              <a:gd name="T14" fmla="*/ 1 w 2899"/>
              <a:gd name="T15" fmla="*/ 1366 h 2910"/>
              <a:gd name="T16" fmla="*/ 6 w 2899"/>
              <a:gd name="T17" fmla="*/ 1604 h 2910"/>
              <a:gd name="T18" fmla="*/ 437 w 2899"/>
              <a:gd name="T19" fmla="*/ 1823 h 2910"/>
              <a:gd name="T20" fmla="*/ 550 w 2899"/>
              <a:gd name="T21" fmla="*/ 2049 h 2910"/>
              <a:gd name="T22" fmla="*/ 483 w 2899"/>
              <a:gd name="T23" fmla="*/ 2542 h 2910"/>
              <a:gd name="T24" fmla="*/ 916 w 2899"/>
              <a:gd name="T25" fmla="*/ 2394 h 2910"/>
              <a:gd name="T26" fmla="*/ 1202 w 2899"/>
              <a:gd name="T27" fmla="*/ 2506 h 2910"/>
              <a:gd name="T28" fmla="*/ 1383 w 2899"/>
              <a:gd name="T29" fmla="*/ 2910 h 2910"/>
              <a:gd name="T30" fmla="*/ 1634 w 2899"/>
              <a:gd name="T31" fmla="*/ 2900 h 2910"/>
              <a:gd name="T32" fmla="*/ 1853 w 2899"/>
              <a:gd name="T33" fmla="*/ 2456 h 2910"/>
              <a:gd name="T34" fmla="*/ 2072 w 2899"/>
              <a:gd name="T35" fmla="*/ 2335 h 2910"/>
              <a:gd name="T36" fmla="*/ 2561 w 2899"/>
              <a:gd name="T37" fmla="*/ 2394 h 2910"/>
              <a:gd name="T38" fmla="*/ 2403 w 2899"/>
              <a:gd name="T39" fmla="*/ 1954 h 2910"/>
              <a:gd name="T40" fmla="*/ 2499 w 2899"/>
              <a:gd name="T41" fmla="*/ 1689 h 2910"/>
              <a:gd name="T42" fmla="*/ 2899 w 2899"/>
              <a:gd name="T43" fmla="*/ 1519 h 2910"/>
              <a:gd name="T44" fmla="*/ 2888 w 2899"/>
              <a:gd name="T45" fmla="*/ 1297 h 2910"/>
              <a:gd name="T46" fmla="*/ 2474 w 2899"/>
              <a:gd name="T47" fmla="*/ 1130 h 2910"/>
              <a:gd name="T48" fmla="*/ 2341 w 2899"/>
              <a:gd name="T49" fmla="*/ 856 h 2910"/>
              <a:gd name="T50" fmla="*/ 2395 w 2899"/>
              <a:gd name="T51" fmla="*/ 350 h 2910"/>
              <a:gd name="T52" fmla="*/ 1920 w 2899"/>
              <a:gd name="T53" fmla="*/ 487 h 2910"/>
              <a:gd name="T54" fmla="*/ 1682 w 2899"/>
              <a:gd name="T55" fmla="*/ 402 h 2910"/>
              <a:gd name="T56" fmla="*/ 1449 w 2899"/>
              <a:gd name="T57" fmla="*/ 0 h 2910"/>
              <a:gd name="T58" fmla="*/ 1392 w 2899"/>
              <a:gd name="T59" fmla="*/ 0 h 2910"/>
              <a:gd name="T60" fmla="*/ 1373 w 2899"/>
              <a:gd name="T61" fmla="*/ 0 h 2910"/>
              <a:gd name="T62" fmla="*/ 1439 w 2899"/>
              <a:gd name="T63" fmla="*/ 1002 h 2910"/>
              <a:gd name="T64" fmla="*/ 1581 w 2899"/>
              <a:gd name="T65" fmla="*/ 1022 h 2910"/>
              <a:gd name="T66" fmla="*/ 1791 w 2899"/>
              <a:gd name="T67" fmla="*/ 1163 h 2910"/>
              <a:gd name="T68" fmla="*/ 1890 w 2899"/>
              <a:gd name="T69" fmla="*/ 1400 h 2910"/>
              <a:gd name="T70" fmla="*/ 1873 w 2899"/>
              <a:gd name="T71" fmla="*/ 1577 h 2910"/>
              <a:gd name="T72" fmla="*/ 1730 w 2899"/>
              <a:gd name="T73" fmla="*/ 1786 h 2910"/>
              <a:gd name="T74" fmla="*/ 1495 w 2899"/>
              <a:gd name="T75" fmla="*/ 1885 h 2910"/>
              <a:gd name="T76" fmla="*/ 1318 w 2899"/>
              <a:gd name="T77" fmla="*/ 1866 h 2910"/>
              <a:gd name="T78" fmla="*/ 1110 w 2899"/>
              <a:gd name="T79" fmla="*/ 1727 h 2910"/>
              <a:gd name="T80" fmla="*/ 1012 w 2899"/>
              <a:gd name="T81" fmla="*/ 1490 h 2910"/>
              <a:gd name="T82" fmla="*/ 1028 w 2899"/>
              <a:gd name="T83" fmla="*/ 1317 h 2910"/>
              <a:gd name="T84" fmla="*/ 1160 w 2899"/>
              <a:gd name="T85" fmla="*/ 1110 h 2910"/>
              <a:gd name="T86" fmla="*/ 1384 w 2899"/>
              <a:gd name="T87" fmla="*/ 1006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9" h="2910">
                <a:moveTo>
                  <a:pt x="1374" y="0"/>
                </a:moveTo>
                <a:lnTo>
                  <a:pt x="1328" y="4"/>
                </a:lnTo>
                <a:lnTo>
                  <a:pt x="1284" y="10"/>
                </a:lnTo>
                <a:lnTo>
                  <a:pt x="1281" y="10"/>
                </a:lnTo>
                <a:lnTo>
                  <a:pt x="1209" y="404"/>
                </a:lnTo>
                <a:lnTo>
                  <a:pt x="1166" y="415"/>
                </a:lnTo>
                <a:lnTo>
                  <a:pt x="1081" y="443"/>
                </a:lnTo>
                <a:lnTo>
                  <a:pt x="998" y="476"/>
                </a:lnTo>
                <a:lnTo>
                  <a:pt x="921" y="516"/>
                </a:lnTo>
                <a:lnTo>
                  <a:pt x="883" y="538"/>
                </a:lnTo>
                <a:lnTo>
                  <a:pt x="560" y="306"/>
                </a:lnTo>
                <a:lnTo>
                  <a:pt x="495" y="358"/>
                </a:lnTo>
                <a:lnTo>
                  <a:pt x="378" y="474"/>
                </a:lnTo>
                <a:lnTo>
                  <a:pt x="325" y="538"/>
                </a:lnTo>
                <a:lnTo>
                  <a:pt x="549" y="866"/>
                </a:lnTo>
                <a:lnTo>
                  <a:pt x="523" y="905"/>
                </a:lnTo>
                <a:lnTo>
                  <a:pt x="478" y="989"/>
                </a:lnTo>
                <a:lnTo>
                  <a:pt x="441" y="1077"/>
                </a:lnTo>
                <a:lnTo>
                  <a:pt x="412" y="1167"/>
                </a:lnTo>
                <a:lnTo>
                  <a:pt x="401" y="1215"/>
                </a:lnTo>
                <a:lnTo>
                  <a:pt x="401" y="1215"/>
                </a:lnTo>
                <a:lnTo>
                  <a:pt x="401" y="1216"/>
                </a:lnTo>
                <a:lnTo>
                  <a:pt x="10" y="1278"/>
                </a:lnTo>
                <a:lnTo>
                  <a:pt x="1" y="1366"/>
                </a:lnTo>
                <a:lnTo>
                  <a:pt x="0" y="1457"/>
                </a:lnTo>
                <a:lnTo>
                  <a:pt x="0" y="1531"/>
                </a:lnTo>
                <a:lnTo>
                  <a:pt x="6" y="1604"/>
                </a:lnTo>
                <a:lnTo>
                  <a:pt x="396" y="1673"/>
                </a:lnTo>
                <a:lnTo>
                  <a:pt x="408" y="1725"/>
                </a:lnTo>
                <a:lnTo>
                  <a:pt x="437" y="1823"/>
                </a:lnTo>
                <a:lnTo>
                  <a:pt x="475" y="1917"/>
                </a:lnTo>
                <a:lnTo>
                  <a:pt x="523" y="2006"/>
                </a:lnTo>
                <a:lnTo>
                  <a:pt x="550" y="2049"/>
                </a:lnTo>
                <a:lnTo>
                  <a:pt x="317" y="2368"/>
                </a:lnTo>
                <a:lnTo>
                  <a:pt x="369" y="2430"/>
                </a:lnTo>
                <a:lnTo>
                  <a:pt x="483" y="2542"/>
                </a:lnTo>
                <a:lnTo>
                  <a:pt x="544" y="2593"/>
                </a:lnTo>
                <a:lnTo>
                  <a:pt x="873" y="2367"/>
                </a:lnTo>
                <a:lnTo>
                  <a:pt x="916" y="2394"/>
                </a:lnTo>
                <a:lnTo>
                  <a:pt x="1007" y="2440"/>
                </a:lnTo>
                <a:lnTo>
                  <a:pt x="1103" y="2478"/>
                </a:lnTo>
                <a:lnTo>
                  <a:pt x="1202" y="2506"/>
                </a:lnTo>
                <a:lnTo>
                  <a:pt x="1255" y="2516"/>
                </a:lnTo>
                <a:lnTo>
                  <a:pt x="1315" y="2907"/>
                </a:lnTo>
                <a:lnTo>
                  <a:pt x="1383" y="2910"/>
                </a:lnTo>
                <a:lnTo>
                  <a:pt x="1449" y="2910"/>
                </a:lnTo>
                <a:lnTo>
                  <a:pt x="1542" y="2910"/>
                </a:lnTo>
                <a:lnTo>
                  <a:pt x="1634" y="2900"/>
                </a:lnTo>
                <a:lnTo>
                  <a:pt x="1709" y="2502"/>
                </a:lnTo>
                <a:lnTo>
                  <a:pt x="1758" y="2489"/>
                </a:lnTo>
                <a:lnTo>
                  <a:pt x="1853" y="2456"/>
                </a:lnTo>
                <a:lnTo>
                  <a:pt x="1944" y="2414"/>
                </a:lnTo>
                <a:lnTo>
                  <a:pt x="2031" y="2364"/>
                </a:lnTo>
                <a:lnTo>
                  <a:pt x="2072" y="2335"/>
                </a:lnTo>
                <a:lnTo>
                  <a:pt x="2388" y="2567"/>
                </a:lnTo>
                <a:lnTo>
                  <a:pt x="2448" y="2512"/>
                </a:lnTo>
                <a:lnTo>
                  <a:pt x="2561" y="2394"/>
                </a:lnTo>
                <a:lnTo>
                  <a:pt x="2609" y="2329"/>
                </a:lnTo>
                <a:lnTo>
                  <a:pt x="2380" y="1996"/>
                </a:lnTo>
                <a:lnTo>
                  <a:pt x="2403" y="1954"/>
                </a:lnTo>
                <a:lnTo>
                  <a:pt x="2443" y="1869"/>
                </a:lnTo>
                <a:lnTo>
                  <a:pt x="2474" y="1781"/>
                </a:lnTo>
                <a:lnTo>
                  <a:pt x="2499" y="1689"/>
                </a:lnTo>
                <a:lnTo>
                  <a:pt x="2507" y="1642"/>
                </a:lnTo>
                <a:lnTo>
                  <a:pt x="2895" y="1580"/>
                </a:lnTo>
                <a:lnTo>
                  <a:pt x="2899" y="1519"/>
                </a:lnTo>
                <a:lnTo>
                  <a:pt x="2899" y="1457"/>
                </a:lnTo>
                <a:lnTo>
                  <a:pt x="2898" y="1404"/>
                </a:lnTo>
                <a:lnTo>
                  <a:pt x="2888" y="1297"/>
                </a:lnTo>
                <a:lnTo>
                  <a:pt x="2881" y="1245"/>
                </a:lnTo>
                <a:lnTo>
                  <a:pt x="2487" y="1173"/>
                </a:lnTo>
                <a:lnTo>
                  <a:pt x="2474" y="1130"/>
                </a:lnTo>
                <a:lnTo>
                  <a:pt x="2444" y="1048"/>
                </a:lnTo>
                <a:lnTo>
                  <a:pt x="2387" y="930"/>
                </a:lnTo>
                <a:lnTo>
                  <a:pt x="2341" y="856"/>
                </a:lnTo>
                <a:lnTo>
                  <a:pt x="2573" y="536"/>
                </a:lnTo>
                <a:lnTo>
                  <a:pt x="2517" y="471"/>
                </a:lnTo>
                <a:lnTo>
                  <a:pt x="2395" y="350"/>
                </a:lnTo>
                <a:lnTo>
                  <a:pt x="2328" y="297"/>
                </a:lnTo>
                <a:lnTo>
                  <a:pt x="1993" y="528"/>
                </a:lnTo>
                <a:lnTo>
                  <a:pt x="1920" y="487"/>
                </a:lnTo>
                <a:lnTo>
                  <a:pt x="1805" y="438"/>
                </a:lnTo>
                <a:lnTo>
                  <a:pt x="1723" y="412"/>
                </a:lnTo>
                <a:lnTo>
                  <a:pt x="1682" y="402"/>
                </a:lnTo>
                <a:lnTo>
                  <a:pt x="1620" y="10"/>
                </a:lnTo>
                <a:lnTo>
                  <a:pt x="1535" y="2"/>
                </a:lnTo>
                <a:lnTo>
                  <a:pt x="1449" y="0"/>
                </a:lnTo>
                <a:lnTo>
                  <a:pt x="1426" y="0"/>
                </a:lnTo>
                <a:lnTo>
                  <a:pt x="1402" y="0"/>
                </a:lnTo>
                <a:lnTo>
                  <a:pt x="1392" y="0"/>
                </a:lnTo>
                <a:lnTo>
                  <a:pt x="1380" y="0"/>
                </a:lnTo>
                <a:lnTo>
                  <a:pt x="1377" y="0"/>
                </a:lnTo>
                <a:lnTo>
                  <a:pt x="1373" y="0"/>
                </a:lnTo>
                <a:lnTo>
                  <a:pt x="1374" y="0"/>
                </a:lnTo>
                <a:close/>
                <a:moveTo>
                  <a:pt x="1427" y="1002"/>
                </a:moveTo>
                <a:lnTo>
                  <a:pt x="1439" y="1002"/>
                </a:lnTo>
                <a:lnTo>
                  <a:pt x="1450" y="1002"/>
                </a:lnTo>
                <a:lnTo>
                  <a:pt x="1495" y="1003"/>
                </a:lnTo>
                <a:lnTo>
                  <a:pt x="1581" y="1022"/>
                </a:lnTo>
                <a:lnTo>
                  <a:pt x="1660" y="1055"/>
                </a:lnTo>
                <a:lnTo>
                  <a:pt x="1730" y="1103"/>
                </a:lnTo>
                <a:lnTo>
                  <a:pt x="1791" y="1163"/>
                </a:lnTo>
                <a:lnTo>
                  <a:pt x="1838" y="1234"/>
                </a:lnTo>
                <a:lnTo>
                  <a:pt x="1873" y="1313"/>
                </a:lnTo>
                <a:lnTo>
                  <a:pt x="1890" y="1400"/>
                </a:lnTo>
                <a:lnTo>
                  <a:pt x="1891" y="1446"/>
                </a:lnTo>
                <a:lnTo>
                  <a:pt x="1890" y="1490"/>
                </a:lnTo>
                <a:lnTo>
                  <a:pt x="1873" y="1577"/>
                </a:lnTo>
                <a:lnTo>
                  <a:pt x="1838" y="1656"/>
                </a:lnTo>
                <a:lnTo>
                  <a:pt x="1791" y="1727"/>
                </a:lnTo>
                <a:lnTo>
                  <a:pt x="1730" y="1786"/>
                </a:lnTo>
                <a:lnTo>
                  <a:pt x="1660" y="1833"/>
                </a:lnTo>
                <a:lnTo>
                  <a:pt x="1581" y="1866"/>
                </a:lnTo>
                <a:lnTo>
                  <a:pt x="1495" y="1885"/>
                </a:lnTo>
                <a:lnTo>
                  <a:pt x="1450" y="1887"/>
                </a:lnTo>
                <a:lnTo>
                  <a:pt x="1404" y="1885"/>
                </a:lnTo>
                <a:lnTo>
                  <a:pt x="1318" y="1866"/>
                </a:lnTo>
                <a:lnTo>
                  <a:pt x="1239" y="1833"/>
                </a:lnTo>
                <a:lnTo>
                  <a:pt x="1169" y="1786"/>
                </a:lnTo>
                <a:lnTo>
                  <a:pt x="1110" y="1727"/>
                </a:lnTo>
                <a:lnTo>
                  <a:pt x="1063" y="1656"/>
                </a:lnTo>
                <a:lnTo>
                  <a:pt x="1030" y="1577"/>
                </a:lnTo>
                <a:lnTo>
                  <a:pt x="1012" y="1490"/>
                </a:lnTo>
                <a:lnTo>
                  <a:pt x="1010" y="1446"/>
                </a:lnTo>
                <a:lnTo>
                  <a:pt x="1011" y="1401"/>
                </a:lnTo>
                <a:lnTo>
                  <a:pt x="1028" y="1317"/>
                </a:lnTo>
                <a:lnTo>
                  <a:pt x="1060" y="1240"/>
                </a:lnTo>
                <a:lnTo>
                  <a:pt x="1104" y="1170"/>
                </a:lnTo>
                <a:lnTo>
                  <a:pt x="1160" y="1110"/>
                </a:lnTo>
                <a:lnTo>
                  <a:pt x="1226" y="1062"/>
                </a:lnTo>
                <a:lnTo>
                  <a:pt x="1303" y="1026"/>
                </a:lnTo>
                <a:lnTo>
                  <a:pt x="1384" y="1006"/>
                </a:lnTo>
                <a:lnTo>
                  <a:pt x="1427" y="10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49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 rot="21320632" flipH="1">
            <a:off x="9231282" y="4806050"/>
            <a:ext cx="1972268" cy="1980436"/>
          </a:xfrm>
          <a:custGeom>
            <a:avLst/>
            <a:gdLst>
              <a:gd name="T0" fmla="*/ 1284 w 2899"/>
              <a:gd name="T1" fmla="*/ 10 h 2910"/>
              <a:gd name="T2" fmla="*/ 1166 w 2899"/>
              <a:gd name="T3" fmla="*/ 415 h 2910"/>
              <a:gd name="T4" fmla="*/ 921 w 2899"/>
              <a:gd name="T5" fmla="*/ 516 h 2910"/>
              <a:gd name="T6" fmla="*/ 495 w 2899"/>
              <a:gd name="T7" fmla="*/ 358 h 2910"/>
              <a:gd name="T8" fmla="*/ 549 w 2899"/>
              <a:gd name="T9" fmla="*/ 866 h 2910"/>
              <a:gd name="T10" fmla="*/ 441 w 2899"/>
              <a:gd name="T11" fmla="*/ 1077 h 2910"/>
              <a:gd name="T12" fmla="*/ 401 w 2899"/>
              <a:gd name="T13" fmla="*/ 1215 h 2910"/>
              <a:gd name="T14" fmla="*/ 1 w 2899"/>
              <a:gd name="T15" fmla="*/ 1366 h 2910"/>
              <a:gd name="T16" fmla="*/ 6 w 2899"/>
              <a:gd name="T17" fmla="*/ 1604 h 2910"/>
              <a:gd name="T18" fmla="*/ 437 w 2899"/>
              <a:gd name="T19" fmla="*/ 1823 h 2910"/>
              <a:gd name="T20" fmla="*/ 550 w 2899"/>
              <a:gd name="T21" fmla="*/ 2049 h 2910"/>
              <a:gd name="T22" fmla="*/ 483 w 2899"/>
              <a:gd name="T23" fmla="*/ 2542 h 2910"/>
              <a:gd name="T24" fmla="*/ 916 w 2899"/>
              <a:gd name="T25" fmla="*/ 2394 h 2910"/>
              <a:gd name="T26" fmla="*/ 1202 w 2899"/>
              <a:gd name="T27" fmla="*/ 2506 h 2910"/>
              <a:gd name="T28" fmla="*/ 1383 w 2899"/>
              <a:gd name="T29" fmla="*/ 2910 h 2910"/>
              <a:gd name="T30" fmla="*/ 1634 w 2899"/>
              <a:gd name="T31" fmla="*/ 2900 h 2910"/>
              <a:gd name="T32" fmla="*/ 1853 w 2899"/>
              <a:gd name="T33" fmla="*/ 2456 h 2910"/>
              <a:gd name="T34" fmla="*/ 2072 w 2899"/>
              <a:gd name="T35" fmla="*/ 2335 h 2910"/>
              <a:gd name="T36" fmla="*/ 2561 w 2899"/>
              <a:gd name="T37" fmla="*/ 2394 h 2910"/>
              <a:gd name="T38" fmla="*/ 2403 w 2899"/>
              <a:gd name="T39" fmla="*/ 1954 h 2910"/>
              <a:gd name="T40" fmla="*/ 2499 w 2899"/>
              <a:gd name="T41" fmla="*/ 1689 h 2910"/>
              <a:gd name="T42" fmla="*/ 2899 w 2899"/>
              <a:gd name="T43" fmla="*/ 1519 h 2910"/>
              <a:gd name="T44" fmla="*/ 2888 w 2899"/>
              <a:gd name="T45" fmla="*/ 1297 h 2910"/>
              <a:gd name="T46" fmla="*/ 2474 w 2899"/>
              <a:gd name="T47" fmla="*/ 1130 h 2910"/>
              <a:gd name="T48" fmla="*/ 2341 w 2899"/>
              <a:gd name="T49" fmla="*/ 856 h 2910"/>
              <a:gd name="T50" fmla="*/ 2395 w 2899"/>
              <a:gd name="T51" fmla="*/ 350 h 2910"/>
              <a:gd name="T52" fmla="*/ 1920 w 2899"/>
              <a:gd name="T53" fmla="*/ 487 h 2910"/>
              <a:gd name="T54" fmla="*/ 1682 w 2899"/>
              <a:gd name="T55" fmla="*/ 402 h 2910"/>
              <a:gd name="T56" fmla="*/ 1449 w 2899"/>
              <a:gd name="T57" fmla="*/ 0 h 2910"/>
              <a:gd name="T58" fmla="*/ 1392 w 2899"/>
              <a:gd name="T59" fmla="*/ 0 h 2910"/>
              <a:gd name="T60" fmla="*/ 1373 w 2899"/>
              <a:gd name="T61" fmla="*/ 0 h 2910"/>
              <a:gd name="T62" fmla="*/ 1439 w 2899"/>
              <a:gd name="T63" fmla="*/ 1002 h 2910"/>
              <a:gd name="T64" fmla="*/ 1581 w 2899"/>
              <a:gd name="T65" fmla="*/ 1022 h 2910"/>
              <a:gd name="T66" fmla="*/ 1791 w 2899"/>
              <a:gd name="T67" fmla="*/ 1163 h 2910"/>
              <a:gd name="T68" fmla="*/ 1890 w 2899"/>
              <a:gd name="T69" fmla="*/ 1400 h 2910"/>
              <a:gd name="T70" fmla="*/ 1873 w 2899"/>
              <a:gd name="T71" fmla="*/ 1577 h 2910"/>
              <a:gd name="T72" fmla="*/ 1730 w 2899"/>
              <a:gd name="T73" fmla="*/ 1786 h 2910"/>
              <a:gd name="T74" fmla="*/ 1495 w 2899"/>
              <a:gd name="T75" fmla="*/ 1885 h 2910"/>
              <a:gd name="T76" fmla="*/ 1318 w 2899"/>
              <a:gd name="T77" fmla="*/ 1866 h 2910"/>
              <a:gd name="T78" fmla="*/ 1110 w 2899"/>
              <a:gd name="T79" fmla="*/ 1727 h 2910"/>
              <a:gd name="T80" fmla="*/ 1012 w 2899"/>
              <a:gd name="T81" fmla="*/ 1490 h 2910"/>
              <a:gd name="T82" fmla="*/ 1028 w 2899"/>
              <a:gd name="T83" fmla="*/ 1317 h 2910"/>
              <a:gd name="T84" fmla="*/ 1160 w 2899"/>
              <a:gd name="T85" fmla="*/ 1110 h 2910"/>
              <a:gd name="T86" fmla="*/ 1384 w 2899"/>
              <a:gd name="T87" fmla="*/ 1006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9" h="2910">
                <a:moveTo>
                  <a:pt x="1374" y="0"/>
                </a:moveTo>
                <a:lnTo>
                  <a:pt x="1328" y="4"/>
                </a:lnTo>
                <a:lnTo>
                  <a:pt x="1284" y="10"/>
                </a:lnTo>
                <a:lnTo>
                  <a:pt x="1281" y="10"/>
                </a:lnTo>
                <a:lnTo>
                  <a:pt x="1209" y="404"/>
                </a:lnTo>
                <a:lnTo>
                  <a:pt x="1166" y="415"/>
                </a:lnTo>
                <a:lnTo>
                  <a:pt x="1081" y="443"/>
                </a:lnTo>
                <a:lnTo>
                  <a:pt x="998" y="476"/>
                </a:lnTo>
                <a:lnTo>
                  <a:pt x="921" y="516"/>
                </a:lnTo>
                <a:lnTo>
                  <a:pt x="883" y="538"/>
                </a:lnTo>
                <a:lnTo>
                  <a:pt x="560" y="306"/>
                </a:lnTo>
                <a:lnTo>
                  <a:pt x="495" y="358"/>
                </a:lnTo>
                <a:lnTo>
                  <a:pt x="378" y="474"/>
                </a:lnTo>
                <a:lnTo>
                  <a:pt x="325" y="538"/>
                </a:lnTo>
                <a:lnTo>
                  <a:pt x="549" y="866"/>
                </a:lnTo>
                <a:lnTo>
                  <a:pt x="523" y="905"/>
                </a:lnTo>
                <a:lnTo>
                  <a:pt x="478" y="989"/>
                </a:lnTo>
                <a:lnTo>
                  <a:pt x="441" y="1077"/>
                </a:lnTo>
                <a:lnTo>
                  <a:pt x="412" y="1167"/>
                </a:lnTo>
                <a:lnTo>
                  <a:pt x="401" y="1215"/>
                </a:lnTo>
                <a:lnTo>
                  <a:pt x="401" y="1215"/>
                </a:lnTo>
                <a:lnTo>
                  <a:pt x="401" y="1216"/>
                </a:lnTo>
                <a:lnTo>
                  <a:pt x="10" y="1278"/>
                </a:lnTo>
                <a:lnTo>
                  <a:pt x="1" y="1366"/>
                </a:lnTo>
                <a:lnTo>
                  <a:pt x="0" y="1457"/>
                </a:lnTo>
                <a:lnTo>
                  <a:pt x="0" y="1531"/>
                </a:lnTo>
                <a:lnTo>
                  <a:pt x="6" y="1604"/>
                </a:lnTo>
                <a:lnTo>
                  <a:pt x="396" y="1673"/>
                </a:lnTo>
                <a:lnTo>
                  <a:pt x="408" y="1725"/>
                </a:lnTo>
                <a:lnTo>
                  <a:pt x="437" y="1823"/>
                </a:lnTo>
                <a:lnTo>
                  <a:pt x="475" y="1917"/>
                </a:lnTo>
                <a:lnTo>
                  <a:pt x="523" y="2006"/>
                </a:lnTo>
                <a:lnTo>
                  <a:pt x="550" y="2049"/>
                </a:lnTo>
                <a:lnTo>
                  <a:pt x="317" y="2368"/>
                </a:lnTo>
                <a:lnTo>
                  <a:pt x="369" y="2430"/>
                </a:lnTo>
                <a:lnTo>
                  <a:pt x="483" y="2542"/>
                </a:lnTo>
                <a:lnTo>
                  <a:pt x="544" y="2593"/>
                </a:lnTo>
                <a:lnTo>
                  <a:pt x="873" y="2367"/>
                </a:lnTo>
                <a:lnTo>
                  <a:pt x="916" y="2394"/>
                </a:lnTo>
                <a:lnTo>
                  <a:pt x="1007" y="2440"/>
                </a:lnTo>
                <a:lnTo>
                  <a:pt x="1103" y="2478"/>
                </a:lnTo>
                <a:lnTo>
                  <a:pt x="1202" y="2506"/>
                </a:lnTo>
                <a:lnTo>
                  <a:pt x="1255" y="2516"/>
                </a:lnTo>
                <a:lnTo>
                  <a:pt x="1315" y="2907"/>
                </a:lnTo>
                <a:lnTo>
                  <a:pt x="1383" y="2910"/>
                </a:lnTo>
                <a:lnTo>
                  <a:pt x="1449" y="2910"/>
                </a:lnTo>
                <a:lnTo>
                  <a:pt x="1542" y="2910"/>
                </a:lnTo>
                <a:lnTo>
                  <a:pt x="1634" y="2900"/>
                </a:lnTo>
                <a:lnTo>
                  <a:pt x="1709" y="2502"/>
                </a:lnTo>
                <a:lnTo>
                  <a:pt x="1758" y="2489"/>
                </a:lnTo>
                <a:lnTo>
                  <a:pt x="1853" y="2456"/>
                </a:lnTo>
                <a:lnTo>
                  <a:pt x="1944" y="2414"/>
                </a:lnTo>
                <a:lnTo>
                  <a:pt x="2031" y="2364"/>
                </a:lnTo>
                <a:lnTo>
                  <a:pt x="2072" y="2335"/>
                </a:lnTo>
                <a:lnTo>
                  <a:pt x="2388" y="2567"/>
                </a:lnTo>
                <a:lnTo>
                  <a:pt x="2448" y="2512"/>
                </a:lnTo>
                <a:lnTo>
                  <a:pt x="2561" y="2394"/>
                </a:lnTo>
                <a:lnTo>
                  <a:pt x="2609" y="2329"/>
                </a:lnTo>
                <a:lnTo>
                  <a:pt x="2380" y="1996"/>
                </a:lnTo>
                <a:lnTo>
                  <a:pt x="2403" y="1954"/>
                </a:lnTo>
                <a:lnTo>
                  <a:pt x="2443" y="1869"/>
                </a:lnTo>
                <a:lnTo>
                  <a:pt x="2474" y="1781"/>
                </a:lnTo>
                <a:lnTo>
                  <a:pt x="2499" y="1689"/>
                </a:lnTo>
                <a:lnTo>
                  <a:pt x="2507" y="1642"/>
                </a:lnTo>
                <a:lnTo>
                  <a:pt x="2895" y="1580"/>
                </a:lnTo>
                <a:lnTo>
                  <a:pt x="2899" y="1519"/>
                </a:lnTo>
                <a:lnTo>
                  <a:pt x="2899" y="1457"/>
                </a:lnTo>
                <a:lnTo>
                  <a:pt x="2898" y="1404"/>
                </a:lnTo>
                <a:lnTo>
                  <a:pt x="2888" y="1297"/>
                </a:lnTo>
                <a:lnTo>
                  <a:pt x="2881" y="1245"/>
                </a:lnTo>
                <a:lnTo>
                  <a:pt x="2487" y="1173"/>
                </a:lnTo>
                <a:lnTo>
                  <a:pt x="2474" y="1130"/>
                </a:lnTo>
                <a:lnTo>
                  <a:pt x="2444" y="1048"/>
                </a:lnTo>
                <a:lnTo>
                  <a:pt x="2387" y="930"/>
                </a:lnTo>
                <a:lnTo>
                  <a:pt x="2341" y="856"/>
                </a:lnTo>
                <a:lnTo>
                  <a:pt x="2573" y="536"/>
                </a:lnTo>
                <a:lnTo>
                  <a:pt x="2517" y="471"/>
                </a:lnTo>
                <a:lnTo>
                  <a:pt x="2395" y="350"/>
                </a:lnTo>
                <a:lnTo>
                  <a:pt x="2328" y="297"/>
                </a:lnTo>
                <a:lnTo>
                  <a:pt x="1993" y="528"/>
                </a:lnTo>
                <a:lnTo>
                  <a:pt x="1920" y="487"/>
                </a:lnTo>
                <a:lnTo>
                  <a:pt x="1805" y="438"/>
                </a:lnTo>
                <a:lnTo>
                  <a:pt x="1723" y="412"/>
                </a:lnTo>
                <a:lnTo>
                  <a:pt x="1682" y="402"/>
                </a:lnTo>
                <a:lnTo>
                  <a:pt x="1620" y="10"/>
                </a:lnTo>
                <a:lnTo>
                  <a:pt x="1535" y="2"/>
                </a:lnTo>
                <a:lnTo>
                  <a:pt x="1449" y="0"/>
                </a:lnTo>
                <a:lnTo>
                  <a:pt x="1426" y="0"/>
                </a:lnTo>
                <a:lnTo>
                  <a:pt x="1402" y="0"/>
                </a:lnTo>
                <a:lnTo>
                  <a:pt x="1392" y="0"/>
                </a:lnTo>
                <a:lnTo>
                  <a:pt x="1380" y="0"/>
                </a:lnTo>
                <a:lnTo>
                  <a:pt x="1377" y="0"/>
                </a:lnTo>
                <a:lnTo>
                  <a:pt x="1373" y="0"/>
                </a:lnTo>
                <a:lnTo>
                  <a:pt x="1374" y="0"/>
                </a:lnTo>
                <a:close/>
                <a:moveTo>
                  <a:pt x="1427" y="1002"/>
                </a:moveTo>
                <a:lnTo>
                  <a:pt x="1439" y="1002"/>
                </a:lnTo>
                <a:lnTo>
                  <a:pt x="1450" y="1002"/>
                </a:lnTo>
                <a:lnTo>
                  <a:pt x="1495" y="1003"/>
                </a:lnTo>
                <a:lnTo>
                  <a:pt x="1581" y="1022"/>
                </a:lnTo>
                <a:lnTo>
                  <a:pt x="1660" y="1055"/>
                </a:lnTo>
                <a:lnTo>
                  <a:pt x="1730" y="1103"/>
                </a:lnTo>
                <a:lnTo>
                  <a:pt x="1791" y="1163"/>
                </a:lnTo>
                <a:lnTo>
                  <a:pt x="1838" y="1234"/>
                </a:lnTo>
                <a:lnTo>
                  <a:pt x="1873" y="1313"/>
                </a:lnTo>
                <a:lnTo>
                  <a:pt x="1890" y="1400"/>
                </a:lnTo>
                <a:lnTo>
                  <a:pt x="1891" y="1446"/>
                </a:lnTo>
                <a:lnTo>
                  <a:pt x="1890" y="1490"/>
                </a:lnTo>
                <a:lnTo>
                  <a:pt x="1873" y="1577"/>
                </a:lnTo>
                <a:lnTo>
                  <a:pt x="1838" y="1656"/>
                </a:lnTo>
                <a:lnTo>
                  <a:pt x="1791" y="1727"/>
                </a:lnTo>
                <a:lnTo>
                  <a:pt x="1730" y="1786"/>
                </a:lnTo>
                <a:lnTo>
                  <a:pt x="1660" y="1833"/>
                </a:lnTo>
                <a:lnTo>
                  <a:pt x="1581" y="1866"/>
                </a:lnTo>
                <a:lnTo>
                  <a:pt x="1495" y="1885"/>
                </a:lnTo>
                <a:lnTo>
                  <a:pt x="1450" y="1887"/>
                </a:lnTo>
                <a:lnTo>
                  <a:pt x="1404" y="1885"/>
                </a:lnTo>
                <a:lnTo>
                  <a:pt x="1318" y="1866"/>
                </a:lnTo>
                <a:lnTo>
                  <a:pt x="1239" y="1833"/>
                </a:lnTo>
                <a:lnTo>
                  <a:pt x="1169" y="1786"/>
                </a:lnTo>
                <a:lnTo>
                  <a:pt x="1110" y="1727"/>
                </a:lnTo>
                <a:lnTo>
                  <a:pt x="1063" y="1656"/>
                </a:lnTo>
                <a:lnTo>
                  <a:pt x="1030" y="1577"/>
                </a:lnTo>
                <a:lnTo>
                  <a:pt x="1012" y="1490"/>
                </a:lnTo>
                <a:lnTo>
                  <a:pt x="1010" y="1446"/>
                </a:lnTo>
                <a:lnTo>
                  <a:pt x="1011" y="1401"/>
                </a:lnTo>
                <a:lnTo>
                  <a:pt x="1028" y="1317"/>
                </a:lnTo>
                <a:lnTo>
                  <a:pt x="1060" y="1240"/>
                </a:lnTo>
                <a:lnTo>
                  <a:pt x="1104" y="1170"/>
                </a:lnTo>
                <a:lnTo>
                  <a:pt x="1160" y="1110"/>
                </a:lnTo>
                <a:lnTo>
                  <a:pt x="1226" y="1062"/>
                </a:lnTo>
                <a:lnTo>
                  <a:pt x="1303" y="1026"/>
                </a:lnTo>
                <a:lnTo>
                  <a:pt x="1384" y="1006"/>
                </a:lnTo>
                <a:lnTo>
                  <a:pt x="1427" y="1002"/>
                </a:lnTo>
                <a:close/>
              </a:path>
            </a:pathLst>
          </a:custGeom>
          <a:solidFill>
            <a:srgbClr val="FFC000"/>
          </a:solidFill>
          <a:ln w="349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 rot="19078238" flipH="1">
            <a:off x="10204905" y="3451542"/>
            <a:ext cx="1825925" cy="1833487"/>
          </a:xfrm>
          <a:custGeom>
            <a:avLst/>
            <a:gdLst>
              <a:gd name="T0" fmla="*/ 1284 w 2899"/>
              <a:gd name="T1" fmla="*/ 10 h 2910"/>
              <a:gd name="T2" fmla="*/ 1166 w 2899"/>
              <a:gd name="T3" fmla="*/ 415 h 2910"/>
              <a:gd name="T4" fmla="*/ 921 w 2899"/>
              <a:gd name="T5" fmla="*/ 516 h 2910"/>
              <a:gd name="T6" fmla="*/ 495 w 2899"/>
              <a:gd name="T7" fmla="*/ 358 h 2910"/>
              <a:gd name="T8" fmla="*/ 549 w 2899"/>
              <a:gd name="T9" fmla="*/ 866 h 2910"/>
              <a:gd name="T10" fmla="*/ 441 w 2899"/>
              <a:gd name="T11" fmla="*/ 1077 h 2910"/>
              <a:gd name="T12" fmla="*/ 401 w 2899"/>
              <a:gd name="T13" fmla="*/ 1215 h 2910"/>
              <a:gd name="T14" fmla="*/ 1 w 2899"/>
              <a:gd name="T15" fmla="*/ 1366 h 2910"/>
              <a:gd name="T16" fmla="*/ 6 w 2899"/>
              <a:gd name="T17" fmla="*/ 1604 h 2910"/>
              <a:gd name="T18" fmla="*/ 437 w 2899"/>
              <a:gd name="T19" fmla="*/ 1823 h 2910"/>
              <a:gd name="T20" fmla="*/ 550 w 2899"/>
              <a:gd name="T21" fmla="*/ 2049 h 2910"/>
              <a:gd name="T22" fmla="*/ 483 w 2899"/>
              <a:gd name="T23" fmla="*/ 2542 h 2910"/>
              <a:gd name="T24" fmla="*/ 916 w 2899"/>
              <a:gd name="T25" fmla="*/ 2394 h 2910"/>
              <a:gd name="T26" fmla="*/ 1202 w 2899"/>
              <a:gd name="T27" fmla="*/ 2506 h 2910"/>
              <a:gd name="T28" fmla="*/ 1383 w 2899"/>
              <a:gd name="T29" fmla="*/ 2910 h 2910"/>
              <a:gd name="T30" fmla="*/ 1634 w 2899"/>
              <a:gd name="T31" fmla="*/ 2900 h 2910"/>
              <a:gd name="T32" fmla="*/ 1853 w 2899"/>
              <a:gd name="T33" fmla="*/ 2456 h 2910"/>
              <a:gd name="T34" fmla="*/ 2072 w 2899"/>
              <a:gd name="T35" fmla="*/ 2335 h 2910"/>
              <a:gd name="T36" fmla="*/ 2561 w 2899"/>
              <a:gd name="T37" fmla="*/ 2394 h 2910"/>
              <a:gd name="T38" fmla="*/ 2403 w 2899"/>
              <a:gd name="T39" fmla="*/ 1954 h 2910"/>
              <a:gd name="T40" fmla="*/ 2499 w 2899"/>
              <a:gd name="T41" fmla="*/ 1689 h 2910"/>
              <a:gd name="T42" fmla="*/ 2899 w 2899"/>
              <a:gd name="T43" fmla="*/ 1519 h 2910"/>
              <a:gd name="T44" fmla="*/ 2888 w 2899"/>
              <a:gd name="T45" fmla="*/ 1297 h 2910"/>
              <a:gd name="T46" fmla="*/ 2474 w 2899"/>
              <a:gd name="T47" fmla="*/ 1130 h 2910"/>
              <a:gd name="T48" fmla="*/ 2341 w 2899"/>
              <a:gd name="T49" fmla="*/ 856 h 2910"/>
              <a:gd name="T50" fmla="*/ 2395 w 2899"/>
              <a:gd name="T51" fmla="*/ 350 h 2910"/>
              <a:gd name="T52" fmla="*/ 1920 w 2899"/>
              <a:gd name="T53" fmla="*/ 487 h 2910"/>
              <a:gd name="T54" fmla="*/ 1682 w 2899"/>
              <a:gd name="T55" fmla="*/ 402 h 2910"/>
              <a:gd name="T56" fmla="*/ 1449 w 2899"/>
              <a:gd name="T57" fmla="*/ 0 h 2910"/>
              <a:gd name="T58" fmla="*/ 1392 w 2899"/>
              <a:gd name="T59" fmla="*/ 0 h 2910"/>
              <a:gd name="T60" fmla="*/ 1373 w 2899"/>
              <a:gd name="T61" fmla="*/ 0 h 2910"/>
              <a:gd name="T62" fmla="*/ 1439 w 2899"/>
              <a:gd name="T63" fmla="*/ 1002 h 2910"/>
              <a:gd name="T64" fmla="*/ 1581 w 2899"/>
              <a:gd name="T65" fmla="*/ 1022 h 2910"/>
              <a:gd name="T66" fmla="*/ 1791 w 2899"/>
              <a:gd name="T67" fmla="*/ 1163 h 2910"/>
              <a:gd name="T68" fmla="*/ 1890 w 2899"/>
              <a:gd name="T69" fmla="*/ 1400 h 2910"/>
              <a:gd name="T70" fmla="*/ 1873 w 2899"/>
              <a:gd name="T71" fmla="*/ 1577 h 2910"/>
              <a:gd name="T72" fmla="*/ 1730 w 2899"/>
              <a:gd name="T73" fmla="*/ 1786 h 2910"/>
              <a:gd name="T74" fmla="*/ 1495 w 2899"/>
              <a:gd name="T75" fmla="*/ 1885 h 2910"/>
              <a:gd name="T76" fmla="*/ 1318 w 2899"/>
              <a:gd name="T77" fmla="*/ 1866 h 2910"/>
              <a:gd name="T78" fmla="*/ 1110 w 2899"/>
              <a:gd name="T79" fmla="*/ 1727 h 2910"/>
              <a:gd name="T80" fmla="*/ 1012 w 2899"/>
              <a:gd name="T81" fmla="*/ 1490 h 2910"/>
              <a:gd name="T82" fmla="*/ 1028 w 2899"/>
              <a:gd name="T83" fmla="*/ 1317 h 2910"/>
              <a:gd name="T84" fmla="*/ 1160 w 2899"/>
              <a:gd name="T85" fmla="*/ 1110 h 2910"/>
              <a:gd name="T86" fmla="*/ 1384 w 2899"/>
              <a:gd name="T87" fmla="*/ 1006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9" h="2910">
                <a:moveTo>
                  <a:pt x="1374" y="0"/>
                </a:moveTo>
                <a:lnTo>
                  <a:pt x="1328" y="4"/>
                </a:lnTo>
                <a:lnTo>
                  <a:pt x="1284" y="10"/>
                </a:lnTo>
                <a:lnTo>
                  <a:pt x="1281" y="10"/>
                </a:lnTo>
                <a:lnTo>
                  <a:pt x="1209" y="404"/>
                </a:lnTo>
                <a:lnTo>
                  <a:pt x="1166" y="415"/>
                </a:lnTo>
                <a:lnTo>
                  <a:pt x="1081" y="443"/>
                </a:lnTo>
                <a:lnTo>
                  <a:pt x="998" y="476"/>
                </a:lnTo>
                <a:lnTo>
                  <a:pt x="921" y="516"/>
                </a:lnTo>
                <a:lnTo>
                  <a:pt x="883" y="538"/>
                </a:lnTo>
                <a:lnTo>
                  <a:pt x="560" y="306"/>
                </a:lnTo>
                <a:lnTo>
                  <a:pt x="495" y="358"/>
                </a:lnTo>
                <a:lnTo>
                  <a:pt x="378" y="474"/>
                </a:lnTo>
                <a:lnTo>
                  <a:pt x="325" y="538"/>
                </a:lnTo>
                <a:lnTo>
                  <a:pt x="549" y="866"/>
                </a:lnTo>
                <a:lnTo>
                  <a:pt x="523" y="905"/>
                </a:lnTo>
                <a:lnTo>
                  <a:pt x="478" y="989"/>
                </a:lnTo>
                <a:lnTo>
                  <a:pt x="441" y="1077"/>
                </a:lnTo>
                <a:lnTo>
                  <a:pt x="412" y="1167"/>
                </a:lnTo>
                <a:lnTo>
                  <a:pt x="401" y="1215"/>
                </a:lnTo>
                <a:lnTo>
                  <a:pt x="401" y="1215"/>
                </a:lnTo>
                <a:lnTo>
                  <a:pt x="401" y="1216"/>
                </a:lnTo>
                <a:lnTo>
                  <a:pt x="10" y="1278"/>
                </a:lnTo>
                <a:lnTo>
                  <a:pt x="1" y="1366"/>
                </a:lnTo>
                <a:lnTo>
                  <a:pt x="0" y="1457"/>
                </a:lnTo>
                <a:lnTo>
                  <a:pt x="0" y="1531"/>
                </a:lnTo>
                <a:lnTo>
                  <a:pt x="6" y="1604"/>
                </a:lnTo>
                <a:lnTo>
                  <a:pt x="396" y="1673"/>
                </a:lnTo>
                <a:lnTo>
                  <a:pt x="408" y="1725"/>
                </a:lnTo>
                <a:lnTo>
                  <a:pt x="437" y="1823"/>
                </a:lnTo>
                <a:lnTo>
                  <a:pt x="475" y="1917"/>
                </a:lnTo>
                <a:lnTo>
                  <a:pt x="523" y="2006"/>
                </a:lnTo>
                <a:lnTo>
                  <a:pt x="550" y="2049"/>
                </a:lnTo>
                <a:lnTo>
                  <a:pt x="317" y="2368"/>
                </a:lnTo>
                <a:lnTo>
                  <a:pt x="369" y="2430"/>
                </a:lnTo>
                <a:lnTo>
                  <a:pt x="483" y="2542"/>
                </a:lnTo>
                <a:lnTo>
                  <a:pt x="544" y="2593"/>
                </a:lnTo>
                <a:lnTo>
                  <a:pt x="873" y="2367"/>
                </a:lnTo>
                <a:lnTo>
                  <a:pt x="916" y="2394"/>
                </a:lnTo>
                <a:lnTo>
                  <a:pt x="1007" y="2440"/>
                </a:lnTo>
                <a:lnTo>
                  <a:pt x="1103" y="2478"/>
                </a:lnTo>
                <a:lnTo>
                  <a:pt x="1202" y="2506"/>
                </a:lnTo>
                <a:lnTo>
                  <a:pt x="1255" y="2516"/>
                </a:lnTo>
                <a:lnTo>
                  <a:pt x="1315" y="2907"/>
                </a:lnTo>
                <a:lnTo>
                  <a:pt x="1383" y="2910"/>
                </a:lnTo>
                <a:lnTo>
                  <a:pt x="1449" y="2910"/>
                </a:lnTo>
                <a:lnTo>
                  <a:pt x="1542" y="2910"/>
                </a:lnTo>
                <a:lnTo>
                  <a:pt x="1634" y="2900"/>
                </a:lnTo>
                <a:lnTo>
                  <a:pt x="1709" y="2502"/>
                </a:lnTo>
                <a:lnTo>
                  <a:pt x="1758" y="2489"/>
                </a:lnTo>
                <a:lnTo>
                  <a:pt x="1853" y="2456"/>
                </a:lnTo>
                <a:lnTo>
                  <a:pt x="1944" y="2414"/>
                </a:lnTo>
                <a:lnTo>
                  <a:pt x="2031" y="2364"/>
                </a:lnTo>
                <a:lnTo>
                  <a:pt x="2072" y="2335"/>
                </a:lnTo>
                <a:lnTo>
                  <a:pt x="2388" y="2567"/>
                </a:lnTo>
                <a:lnTo>
                  <a:pt x="2448" y="2512"/>
                </a:lnTo>
                <a:lnTo>
                  <a:pt x="2561" y="2394"/>
                </a:lnTo>
                <a:lnTo>
                  <a:pt x="2609" y="2329"/>
                </a:lnTo>
                <a:lnTo>
                  <a:pt x="2380" y="1996"/>
                </a:lnTo>
                <a:lnTo>
                  <a:pt x="2403" y="1954"/>
                </a:lnTo>
                <a:lnTo>
                  <a:pt x="2443" y="1869"/>
                </a:lnTo>
                <a:lnTo>
                  <a:pt x="2474" y="1781"/>
                </a:lnTo>
                <a:lnTo>
                  <a:pt x="2499" y="1689"/>
                </a:lnTo>
                <a:lnTo>
                  <a:pt x="2507" y="1642"/>
                </a:lnTo>
                <a:lnTo>
                  <a:pt x="2895" y="1580"/>
                </a:lnTo>
                <a:lnTo>
                  <a:pt x="2899" y="1519"/>
                </a:lnTo>
                <a:lnTo>
                  <a:pt x="2899" y="1457"/>
                </a:lnTo>
                <a:lnTo>
                  <a:pt x="2898" y="1404"/>
                </a:lnTo>
                <a:lnTo>
                  <a:pt x="2888" y="1297"/>
                </a:lnTo>
                <a:lnTo>
                  <a:pt x="2881" y="1245"/>
                </a:lnTo>
                <a:lnTo>
                  <a:pt x="2487" y="1173"/>
                </a:lnTo>
                <a:lnTo>
                  <a:pt x="2474" y="1130"/>
                </a:lnTo>
                <a:lnTo>
                  <a:pt x="2444" y="1048"/>
                </a:lnTo>
                <a:lnTo>
                  <a:pt x="2387" y="930"/>
                </a:lnTo>
                <a:lnTo>
                  <a:pt x="2341" y="856"/>
                </a:lnTo>
                <a:lnTo>
                  <a:pt x="2573" y="536"/>
                </a:lnTo>
                <a:lnTo>
                  <a:pt x="2517" y="471"/>
                </a:lnTo>
                <a:lnTo>
                  <a:pt x="2395" y="350"/>
                </a:lnTo>
                <a:lnTo>
                  <a:pt x="2328" y="297"/>
                </a:lnTo>
                <a:lnTo>
                  <a:pt x="1993" y="528"/>
                </a:lnTo>
                <a:lnTo>
                  <a:pt x="1920" y="487"/>
                </a:lnTo>
                <a:lnTo>
                  <a:pt x="1805" y="438"/>
                </a:lnTo>
                <a:lnTo>
                  <a:pt x="1723" y="412"/>
                </a:lnTo>
                <a:lnTo>
                  <a:pt x="1682" y="402"/>
                </a:lnTo>
                <a:lnTo>
                  <a:pt x="1620" y="10"/>
                </a:lnTo>
                <a:lnTo>
                  <a:pt x="1535" y="2"/>
                </a:lnTo>
                <a:lnTo>
                  <a:pt x="1449" y="0"/>
                </a:lnTo>
                <a:lnTo>
                  <a:pt x="1426" y="0"/>
                </a:lnTo>
                <a:lnTo>
                  <a:pt x="1402" y="0"/>
                </a:lnTo>
                <a:lnTo>
                  <a:pt x="1392" y="0"/>
                </a:lnTo>
                <a:lnTo>
                  <a:pt x="1380" y="0"/>
                </a:lnTo>
                <a:lnTo>
                  <a:pt x="1377" y="0"/>
                </a:lnTo>
                <a:lnTo>
                  <a:pt x="1373" y="0"/>
                </a:lnTo>
                <a:lnTo>
                  <a:pt x="1374" y="0"/>
                </a:lnTo>
                <a:close/>
                <a:moveTo>
                  <a:pt x="1427" y="1002"/>
                </a:moveTo>
                <a:lnTo>
                  <a:pt x="1439" y="1002"/>
                </a:lnTo>
                <a:lnTo>
                  <a:pt x="1450" y="1002"/>
                </a:lnTo>
                <a:lnTo>
                  <a:pt x="1495" y="1003"/>
                </a:lnTo>
                <a:lnTo>
                  <a:pt x="1581" y="1022"/>
                </a:lnTo>
                <a:lnTo>
                  <a:pt x="1660" y="1055"/>
                </a:lnTo>
                <a:lnTo>
                  <a:pt x="1730" y="1103"/>
                </a:lnTo>
                <a:lnTo>
                  <a:pt x="1791" y="1163"/>
                </a:lnTo>
                <a:lnTo>
                  <a:pt x="1838" y="1234"/>
                </a:lnTo>
                <a:lnTo>
                  <a:pt x="1873" y="1313"/>
                </a:lnTo>
                <a:lnTo>
                  <a:pt x="1890" y="1400"/>
                </a:lnTo>
                <a:lnTo>
                  <a:pt x="1891" y="1446"/>
                </a:lnTo>
                <a:lnTo>
                  <a:pt x="1890" y="1490"/>
                </a:lnTo>
                <a:lnTo>
                  <a:pt x="1873" y="1577"/>
                </a:lnTo>
                <a:lnTo>
                  <a:pt x="1838" y="1656"/>
                </a:lnTo>
                <a:lnTo>
                  <a:pt x="1791" y="1727"/>
                </a:lnTo>
                <a:lnTo>
                  <a:pt x="1730" y="1786"/>
                </a:lnTo>
                <a:lnTo>
                  <a:pt x="1660" y="1833"/>
                </a:lnTo>
                <a:lnTo>
                  <a:pt x="1581" y="1866"/>
                </a:lnTo>
                <a:lnTo>
                  <a:pt x="1495" y="1885"/>
                </a:lnTo>
                <a:lnTo>
                  <a:pt x="1450" y="1887"/>
                </a:lnTo>
                <a:lnTo>
                  <a:pt x="1404" y="1885"/>
                </a:lnTo>
                <a:lnTo>
                  <a:pt x="1318" y="1866"/>
                </a:lnTo>
                <a:lnTo>
                  <a:pt x="1239" y="1833"/>
                </a:lnTo>
                <a:lnTo>
                  <a:pt x="1169" y="1786"/>
                </a:lnTo>
                <a:lnTo>
                  <a:pt x="1110" y="1727"/>
                </a:lnTo>
                <a:lnTo>
                  <a:pt x="1063" y="1656"/>
                </a:lnTo>
                <a:lnTo>
                  <a:pt x="1030" y="1577"/>
                </a:lnTo>
                <a:lnTo>
                  <a:pt x="1012" y="1490"/>
                </a:lnTo>
                <a:lnTo>
                  <a:pt x="1010" y="1446"/>
                </a:lnTo>
                <a:lnTo>
                  <a:pt x="1011" y="1401"/>
                </a:lnTo>
                <a:lnTo>
                  <a:pt x="1028" y="1317"/>
                </a:lnTo>
                <a:lnTo>
                  <a:pt x="1060" y="1240"/>
                </a:lnTo>
                <a:lnTo>
                  <a:pt x="1104" y="1170"/>
                </a:lnTo>
                <a:lnTo>
                  <a:pt x="1160" y="1110"/>
                </a:lnTo>
                <a:lnTo>
                  <a:pt x="1226" y="1062"/>
                </a:lnTo>
                <a:lnTo>
                  <a:pt x="1303" y="1026"/>
                </a:lnTo>
                <a:lnTo>
                  <a:pt x="1384" y="1006"/>
                </a:lnTo>
                <a:lnTo>
                  <a:pt x="1427" y="100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49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8" name="Freeform 5"/>
          <p:cNvSpPr>
            <a:spLocks noEditPoints="1"/>
          </p:cNvSpPr>
          <p:nvPr/>
        </p:nvSpPr>
        <p:spPr bwMode="auto">
          <a:xfrm rot="21320632" flipH="1">
            <a:off x="6777501" y="1581401"/>
            <a:ext cx="3777355" cy="3792999"/>
          </a:xfrm>
          <a:custGeom>
            <a:avLst/>
            <a:gdLst>
              <a:gd name="T0" fmla="*/ 1284 w 2899"/>
              <a:gd name="T1" fmla="*/ 10 h 2910"/>
              <a:gd name="T2" fmla="*/ 1166 w 2899"/>
              <a:gd name="T3" fmla="*/ 415 h 2910"/>
              <a:gd name="T4" fmla="*/ 921 w 2899"/>
              <a:gd name="T5" fmla="*/ 516 h 2910"/>
              <a:gd name="T6" fmla="*/ 495 w 2899"/>
              <a:gd name="T7" fmla="*/ 358 h 2910"/>
              <a:gd name="T8" fmla="*/ 549 w 2899"/>
              <a:gd name="T9" fmla="*/ 866 h 2910"/>
              <a:gd name="T10" fmla="*/ 441 w 2899"/>
              <a:gd name="T11" fmla="*/ 1077 h 2910"/>
              <a:gd name="T12" fmla="*/ 401 w 2899"/>
              <a:gd name="T13" fmla="*/ 1215 h 2910"/>
              <a:gd name="T14" fmla="*/ 1 w 2899"/>
              <a:gd name="T15" fmla="*/ 1366 h 2910"/>
              <a:gd name="T16" fmla="*/ 6 w 2899"/>
              <a:gd name="T17" fmla="*/ 1604 h 2910"/>
              <a:gd name="T18" fmla="*/ 437 w 2899"/>
              <a:gd name="T19" fmla="*/ 1823 h 2910"/>
              <a:gd name="T20" fmla="*/ 550 w 2899"/>
              <a:gd name="T21" fmla="*/ 2049 h 2910"/>
              <a:gd name="T22" fmla="*/ 483 w 2899"/>
              <a:gd name="T23" fmla="*/ 2542 h 2910"/>
              <a:gd name="T24" fmla="*/ 916 w 2899"/>
              <a:gd name="T25" fmla="*/ 2394 h 2910"/>
              <a:gd name="T26" fmla="*/ 1202 w 2899"/>
              <a:gd name="T27" fmla="*/ 2506 h 2910"/>
              <a:gd name="T28" fmla="*/ 1383 w 2899"/>
              <a:gd name="T29" fmla="*/ 2910 h 2910"/>
              <a:gd name="T30" fmla="*/ 1634 w 2899"/>
              <a:gd name="T31" fmla="*/ 2900 h 2910"/>
              <a:gd name="T32" fmla="*/ 1853 w 2899"/>
              <a:gd name="T33" fmla="*/ 2456 h 2910"/>
              <a:gd name="T34" fmla="*/ 2072 w 2899"/>
              <a:gd name="T35" fmla="*/ 2335 h 2910"/>
              <a:gd name="T36" fmla="*/ 2561 w 2899"/>
              <a:gd name="T37" fmla="*/ 2394 h 2910"/>
              <a:gd name="T38" fmla="*/ 2403 w 2899"/>
              <a:gd name="T39" fmla="*/ 1954 h 2910"/>
              <a:gd name="T40" fmla="*/ 2499 w 2899"/>
              <a:gd name="T41" fmla="*/ 1689 h 2910"/>
              <a:gd name="T42" fmla="*/ 2899 w 2899"/>
              <a:gd name="T43" fmla="*/ 1519 h 2910"/>
              <a:gd name="T44" fmla="*/ 2888 w 2899"/>
              <a:gd name="T45" fmla="*/ 1297 h 2910"/>
              <a:gd name="T46" fmla="*/ 2474 w 2899"/>
              <a:gd name="T47" fmla="*/ 1130 h 2910"/>
              <a:gd name="T48" fmla="*/ 2341 w 2899"/>
              <a:gd name="T49" fmla="*/ 856 h 2910"/>
              <a:gd name="T50" fmla="*/ 2395 w 2899"/>
              <a:gd name="T51" fmla="*/ 350 h 2910"/>
              <a:gd name="T52" fmla="*/ 1920 w 2899"/>
              <a:gd name="T53" fmla="*/ 487 h 2910"/>
              <a:gd name="T54" fmla="*/ 1682 w 2899"/>
              <a:gd name="T55" fmla="*/ 402 h 2910"/>
              <a:gd name="T56" fmla="*/ 1449 w 2899"/>
              <a:gd name="T57" fmla="*/ 0 h 2910"/>
              <a:gd name="T58" fmla="*/ 1392 w 2899"/>
              <a:gd name="T59" fmla="*/ 0 h 2910"/>
              <a:gd name="T60" fmla="*/ 1373 w 2899"/>
              <a:gd name="T61" fmla="*/ 0 h 2910"/>
              <a:gd name="T62" fmla="*/ 1439 w 2899"/>
              <a:gd name="T63" fmla="*/ 1002 h 2910"/>
              <a:gd name="T64" fmla="*/ 1581 w 2899"/>
              <a:gd name="T65" fmla="*/ 1022 h 2910"/>
              <a:gd name="T66" fmla="*/ 1791 w 2899"/>
              <a:gd name="T67" fmla="*/ 1163 h 2910"/>
              <a:gd name="T68" fmla="*/ 1890 w 2899"/>
              <a:gd name="T69" fmla="*/ 1400 h 2910"/>
              <a:gd name="T70" fmla="*/ 1873 w 2899"/>
              <a:gd name="T71" fmla="*/ 1577 h 2910"/>
              <a:gd name="T72" fmla="*/ 1730 w 2899"/>
              <a:gd name="T73" fmla="*/ 1786 h 2910"/>
              <a:gd name="T74" fmla="*/ 1495 w 2899"/>
              <a:gd name="T75" fmla="*/ 1885 h 2910"/>
              <a:gd name="T76" fmla="*/ 1318 w 2899"/>
              <a:gd name="T77" fmla="*/ 1866 h 2910"/>
              <a:gd name="T78" fmla="*/ 1110 w 2899"/>
              <a:gd name="T79" fmla="*/ 1727 h 2910"/>
              <a:gd name="T80" fmla="*/ 1012 w 2899"/>
              <a:gd name="T81" fmla="*/ 1490 h 2910"/>
              <a:gd name="T82" fmla="*/ 1028 w 2899"/>
              <a:gd name="T83" fmla="*/ 1317 h 2910"/>
              <a:gd name="T84" fmla="*/ 1160 w 2899"/>
              <a:gd name="T85" fmla="*/ 1110 h 2910"/>
              <a:gd name="T86" fmla="*/ 1384 w 2899"/>
              <a:gd name="T87" fmla="*/ 1006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99" h="2910">
                <a:moveTo>
                  <a:pt x="1374" y="0"/>
                </a:moveTo>
                <a:lnTo>
                  <a:pt x="1328" y="4"/>
                </a:lnTo>
                <a:lnTo>
                  <a:pt x="1284" y="10"/>
                </a:lnTo>
                <a:lnTo>
                  <a:pt x="1281" y="10"/>
                </a:lnTo>
                <a:lnTo>
                  <a:pt x="1209" y="404"/>
                </a:lnTo>
                <a:lnTo>
                  <a:pt x="1166" y="415"/>
                </a:lnTo>
                <a:lnTo>
                  <a:pt x="1081" y="443"/>
                </a:lnTo>
                <a:lnTo>
                  <a:pt x="998" y="476"/>
                </a:lnTo>
                <a:lnTo>
                  <a:pt x="921" y="516"/>
                </a:lnTo>
                <a:lnTo>
                  <a:pt x="883" y="538"/>
                </a:lnTo>
                <a:lnTo>
                  <a:pt x="560" y="306"/>
                </a:lnTo>
                <a:lnTo>
                  <a:pt x="495" y="358"/>
                </a:lnTo>
                <a:lnTo>
                  <a:pt x="378" y="474"/>
                </a:lnTo>
                <a:lnTo>
                  <a:pt x="325" y="538"/>
                </a:lnTo>
                <a:lnTo>
                  <a:pt x="549" y="866"/>
                </a:lnTo>
                <a:lnTo>
                  <a:pt x="523" y="905"/>
                </a:lnTo>
                <a:lnTo>
                  <a:pt x="478" y="989"/>
                </a:lnTo>
                <a:lnTo>
                  <a:pt x="441" y="1077"/>
                </a:lnTo>
                <a:lnTo>
                  <a:pt x="412" y="1167"/>
                </a:lnTo>
                <a:lnTo>
                  <a:pt x="401" y="1215"/>
                </a:lnTo>
                <a:lnTo>
                  <a:pt x="401" y="1215"/>
                </a:lnTo>
                <a:lnTo>
                  <a:pt x="401" y="1216"/>
                </a:lnTo>
                <a:lnTo>
                  <a:pt x="10" y="1278"/>
                </a:lnTo>
                <a:lnTo>
                  <a:pt x="1" y="1366"/>
                </a:lnTo>
                <a:lnTo>
                  <a:pt x="0" y="1457"/>
                </a:lnTo>
                <a:lnTo>
                  <a:pt x="0" y="1531"/>
                </a:lnTo>
                <a:lnTo>
                  <a:pt x="6" y="1604"/>
                </a:lnTo>
                <a:lnTo>
                  <a:pt x="396" y="1673"/>
                </a:lnTo>
                <a:lnTo>
                  <a:pt x="408" y="1725"/>
                </a:lnTo>
                <a:lnTo>
                  <a:pt x="437" y="1823"/>
                </a:lnTo>
                <a:lnTo>
                  <a:pt x="475" y="1917"/>
                </a:lnTo>
                <a:lnTo>
                  <a:pt x="523" y="2006"/>
                </a:lnTo>
                <a:lnTo>
                  <a:pt x="550" y="2049"/>
                </a:lnTo>
                <a:lnTo>
                  <a:pt x="317" y="2368"/>
                </a:lnTo>
                <a:lnTo>
                  <a:pt x="369" y="2430"/>
                </a:lnTo>
                <a:lnTo>
                  <a:pt x="483" y="2542"/>
                </a:lnTo>
                <a:lnTo>
                  <a:pt x="544" y="2593"/>
                </a:lnTo>
                <a:lnTo>
                  <a:pt x="873" y="2367"/>
                </a:lnTo>
                <a:lnTo>
                  <a:pt x="916" y="2394"/>
                </a:lnTo>
                <a:lnTo>
                  <a:pt x="1007" y="2440"/>
                </a:lnTo>
                <a:lnTo>
                  <a:pt x="1103" y="2478"/>
                </a:lnTo>
                <a:lnTo>
                  <a:pt x="1202" y="2506"/>
                </a:lnTo>
                <a:lnTo>
                  <a:pt x="1255" y="2516"/>
                </a:lnTo>
                <a:lnTo>
                  <a:pt x="1315" y="2907"/>
                </a:lnTo>
                <a:lnTo>
                  <a:pt x="1383" y="2910"/>
                </a:lnTo>
                <a:lnTo>
                  <a:pt x="1449" y="2910"/>
                </a:lnTo>
                <a:lnTo>
                  <a:pt x="1542" y="2910"/>
                </a:lnTo>
                <a:lnTo>
                  <a:pt x="1634" y="2900"/>
                </a:lnTo>
                <a:lnTo>
                  <a:pt x="1709" y="2502"/>
                </a:lnTo>
                <a:lnTo>
                  <a:pt x="1758" y="2489"/>
                </a:lnTo>
                <a:lnTo>
                  <a:pt x="1853" y="2456"/>
                </a:lnTo>
                <a:lnTo>
                  <a:pt x="1944" y="2414"/>
                </a:lnTo>
                <a:lnTo>
                  <a:pt x="2031" y="2364"/>
                </a:lnTo>
                <a:lnTo>
                  <a:pt x="2072" y="2335"/>
                </a:lnTo>
                <a:lnTo>
                  <a:pt x="2388" y="2567"/>
                </a:lnTo>
                <a:lnTo>
                  <a:pt x="2448" y="2512"/>
                </a:lnTo>
                <a:lnTo>
                  <a:pt x="2561" y="2394"/>
                </a:lnTo>
                <a:lnTo>
                  <a:pt x="2609" y="2329"/>
                </a:lnTo>
                <a:lnTo>
                  <a:pt x="2380" y="1996"/>
                </a:lnTo>
                <a:lnTo>
                  <a:pt x="2403" y="1954"/>
                </a:lnTo>
                <a:lnTo>
                  <a:pt x="2443" y="1869"/>
                </a:lnTo>
                <a:lnTo>
                  <a:pt x="2474" y="1781"/>
                </a:lnTo>
                <a:lnTo>
                  <a:pt x="2499" y="1689"/>
                </a:lnTo>
                <a:lnTo>
                  <a:pt x="2507" y="1642"/>
                </a:lnTo>
                <a:lnTo>
                  <a:pt x="2895" y="1580"/>
                </a:lnTo>
                <a:lnTo>
                  <a:pt x="2899" y="1519"/>
                </a:lnTo>
                <a:lnTo>
                  <a:pt x="2899" y="1457"/>
                </a:lnTo>
                <a:lnTo>
                  <a:pt x="2898" y="1404"/>
                </a:lnTo>
                <a:lnTo>
                  <a:pt x="2888" y="1297"/>
                </a:lnTo>
                <a:lnTo>
                  <a:pt x="2881" y="1245"/>
                </a:lnTo>
                <a:lnTo>
                  <a:pt x="2487" y="1173"/>
                </a:lnTo>
                <a:lnTo>
                  <a:pt x="2474" y="1130"/>
                </a:lnTo>
                <a:lnTo>
                  <a:pt x="2444" y="1048"/>
                </a:lnTo>
                <a:lnTo>
                  <a:pt x="2387" y="930"/>
                </a:lnTo>
                <a:lnTo>
                  <a:pt x="2341" y="856"/>
                </a:lnTo>
                <a:lnTo>
                  <a:pt x="2573" y="536"/>
                </a:lnTo>
                <a:lnTo>
                  <a:pt x="2517" y="471"/>
                </a:lnTo>
                <a:lnTo>
                  <a:pt x="2395" y="350"/>
                </a:lnTo>
                <a:lnTo>
                  <a:pt x="2328" y="297"/>
                </a:lnTo>
                <a:lnTo>
                  <a:pt x="1993" y="528"/>
                </a:lnTo>
                <a:lnTo>
                  <a:pt x="1920" y="487"/>
                </a:lnTo>
                <a:lnTo>
                  <a:pt x="1805" y="438"/>
                </a:lnTo>
                <a:lnTo>
                  <a:pt x="1723" y="412"/>
                </a:lnTo>
                <a:lnTo>
                  <a:pt x="1682" y="402"/>
                </a:lnTo>
                <a:lnTo>
                  <a:pt x="1620" y="10"/>
                </a:lnTo>
                <a:lnTo>
                  <a:pt x="1535" y="2"/>
                </a:lnTo>
                <a:lnTo>
                  <a:pt x="1449" y="0"/>
                </a:lnTo>
                <a:lnTo>
                  <a:pt x="1426" y="0"/>
                </a:lnTo>
                <a:lnTo>
                  <a:pt x="1402" y="0"/>
                </a:lnTo>
                <a:lnTo>
                  <a:pt x="1392" y="0"/>
                </a:lnTo>
                <a:lnTo>
                  <a:pt x="1380" y="0"/>
                </a:lnTo>
                <a:lnTo>
                  <a:pt x="1377" y="0"/>
                </a:lnTo>
                <a:lnTo>
                  <a:pt x="1373" y="0"/>
                </a:lnTo>
                <a:lnTo>
                  <a:pt x="1374" y="0"/>
                </a:lnTo>
                <a:close/>
                <a:moveTo>
                  <a:pt x="1427" y="1002"/>
                </a:moveTo>
                <a:lnTo>
                  <a:pt x="1439" y="1002"/>
                </a:lnTo>
                <a:lnTo>
                  <a:pt x="1450" y="1002"/>
                </a:lnTo>
                <a:lnTo>
                  <a:pt x="1495" y="1003"/>
                </a:lnTo>
                <a:lnTo>
                  <a:pt x="1581" y="1022"/>
                </a:lnTo>
                <a:lnTo>
                  <a:pt x="1660" y="1055"/>
                </a:lnTo>
                <a:lnTo>
                  <a:pt x="1730" y="1103"/>
                </a:lnTo>
                <a:lnTo>
                  <a:pt x="1791" y="1163"/>
                </a:lnTo>
                <a:lnTo>
                  <a:pt x="1838" y="1234"/>
                </a:lnTo>
                <a:lnTo>
                  <a:pt x="1873" y="1313"/>
                </a:lnTo>
                <a:lnTo>
                  <a:pt x="1890" y="1400"/>
                </a:lnTo>
                <a:lnTo>
                  <a:pt x="1891" y="1446"/>
                </a:lnTo>
                <a:lnTo>
                  <a:pt x="1890" y="1490"/>
                </a:lnTo>
                <a:lnTo>
                  <a:pt x="1873" y="1577"/>
                </a:lnTo>
                <a:lnTo>
                  <a:pt x="1838" y="1656"/>
                </a:lnTo>
                <a:lnTo>
                  <a:pt x="1791" y="1727"/>
                </a:lnTo>
                <a:lnTo>
                  <a:pt x="1730" y="1786"/>
                </a:lnTo>
                <a:lnTo>
                  <a:pt x="1660" y="1833"/>
                </a:lnTo>
                <a:lnTo>
                  <a:pt x="1581" y="1866"/>
                </a:lnTo>
                <a:lnTo>
                  <a:pt x="1495" y="1885"/>
                </a:lnTo>
                <a:lnTo>
                  <a:pt x="1450" y="1887"/>
                </a:lnTo>
                <a:lnTo>
                  <a:pt x="1404" y="1885"/>
                </a:lnTo>
                <a:lnTo>
                  <a:pt x="1318" y="1866"/>
                </a:lnTo>
                <a:lnTo>
                  <a:pt x="1239" y="1833"/>
                </a:lnTo>
                <a:lnTo>
                  <a:pt x="1169" y="1786"/>
                </a:lnTo>
                <a:lnTo>
                  <a:pt x="1110" y="1727"/>
                </a:lnTo>
                <a:lnTo>
                  <a:pt x="1063" y="1656"/>
                </a:lnTo>
                <a:lnTo>
                  <a:pt x="1030" y="1577"/>
                </a:lnTo>
                <a:lnTo>
                  <a:pt x="1012" y="1490"/>
                </a:lnTo>
                <a:lnTo>
                  <a:pt x="1010" y="1446"/>
                </a:lnTo>
                <a:lnTo>
                  <a:pt x="1011" y="1401"/>
                </a:lnTo>
                <a:lnTo>
                  <a:pt x="1028" y="1317"/>
                </a:lnTo>
                <a:lnTo>
                  <a:pt x="1060" y="1240"/>
                </a:lnTo>
                <a:lnTo>
                  <a:pt x="1104" y="1170"/>
                </a:lnTo>
                <a:lnTo>
                  <a:pt x="1160" y="1110"/>
                </a:lnTo>
                <a:lnTo>
                  <a:pt x="1226" y="1062"/>
                </a:lnTo>
                <a:lnTo>
                  <a:pt x="1303" y="1026"/>
                </a:lnTo>
                <a:lnTo>
                  <a:pt x="1384" y="1006"/>
                </a:lnTo>
                <a:lnTo>
                  <a:pt x="1427" y="1002"/>
                </a:lnTo>
                <a:close/>
              </a:path>
            </a:pathLst>
          </a:custGeom>
          <a:solidFill>
            <a:srgbClr val="FFC000">
              <a:alpha val="56000"/>
            </a:srgbClr>
          </a:solidFill>
          <a:ln w="349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82" y="2265366"/>
            <a:ext cx="3492063" cy="2323809"/>
          </a:xfrm>
          <a:prstGeom prst="rect">
            <a:avLst/>
          </a:prstGeom>
        </p:spPr>
      </p:pic>
      <p:graphicFrame>
        <p:nvGraphicFramePr>
          <p:cNvPr id="102" name="Diagram 101"/>
          <p:cNvGraphicFramePr/>
          <p:nvPr>
            <p:extLst>
              <p:ext uri="{D42A27DB-BD31-4B8C-83A1-F6EECF244321}">
                <p14:modId xmlns:p14="http://schemas.microsoft.com/office/powerpoint/2010/main" val="2057793185"/>
              </p:ext>
            </p:extLst>
          </p:nvPr>
        </p:nvGraphicFramePr>
        <p:xfrm>
          <a:off x="304800" y="1390857"/>
          <a:ext cx="6093292" cy="361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5" name="Diagram 104"/>
          <p:cNvGraphicFramePr/>
          <p:nvPr>
            <p:extLst>
              <p:ext uri="{D42A27DB-BD31-4B8C-83A1-F6EECF244321}">
                <p14:modId xmlns:p14="http://schemas.microsoft.com/office/powerpoint/2010/main" val="1468265286"/>
              </p:ext>
            </p:extLst>
          </p:nvPr>
        </p:nvGraphicFramePr>
        <p:xfrm>
          <a:off x="914400" y="4145663"/>
          <a:ext cx="6093292" cy="361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83506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სახელმწიფოს მასშტაბური  დანახარჯების</a:t>
            </a:r>
          </a:p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მიუხედავად, ჯიბიდან გადახდები მაღალია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06718655"/>
              </p:ext>
            </p:extLst>
          </p:nvPr>
        </p:nvGraphicFramePr>
        <p:xfrm>
          <a:off x="609600" y="798732"/>
          <a:ext cx="9296400" cy="567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entagon 10"/>
          <p:cNvSpPr/>
          <p:nvPr/>
        </p:nvSpPr>
        <p:spPr>
          <a:xfrm flipH="1">
            <a:off x="8804366" y="1828800"/>
            <a:ext cx="2092234" cy="1676400"/>
          </a:xfrm>
          <a:prstGeom prst="homePlate">
            <a:avLst>
              <a:gd name="adj" fmla="val 50597"/>
            </a:avLst>
          </a:prstGeom>
          <a:solidFill>
            <a:srgbClr val="3CB7A2">
              <a:alpha val="83000"/>
            </a:srgbClr>
          </a:solidFill>
          <a:ln>
            <a:noFill/>
          </a:ln>
          <a:effectLst>
            <a:outerShdw blurRad="50800" dist="38100" dir="4380000" algn="tl" rotWithShape="0">
              <a:schemeClr val="tx2">
                <a:lumMod val="75000"/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a-GE" sz="1200" b="1" dirty="0"/>
              <a:t>სამედიცინო მომსახურება</a:t>
            </a:r>
          </a:p>
          <a:p>
            <a:pPr algn="r"/>
            <a:endParaRPr lang="ka-GE" sz="1100" b="1" dirty="0"/>
          </a:p>
          <a:p>
            <a:pPr algn="r"/>
            <a:r>
              <a:rPr lang="ka-GE" sz="1100" b="1" dirty="0"/>
              <a:t>   </a:t>
            </a:r>
            <a:endParaRPr lang="en-US" sz="1100" b="1" dirty="0"/>
          </a:p>
        </p:txBody>
      </p:sp>
      <p:sp>
        <p:nvSpPr>
          <p:cNvPr id="13" name="Pentagon 12"/>
          <p:cNvSpPr/>
          <p:nvPr/>
        </p:nvSpPr>
        <p:spPr>
          <a:xfrm flipH="1">
            <a:off x="8839200" y="3581400"/>
            <a:ext cx="2057400" cy="1905000"/>
          </a:xfrm>
          <a:prstGeom prst="homePlate">
            <a:avLst>
              <a:gd name="adj" fmla="val 42901"/>
            </a:avLst>
          </a:prstGeom>
          <a:solidFill>
            <a:srgbClr val="F8A580">
              <a:alpha val="83922"/>
            </a:srgbClr>
          </a:solidFill>
          <a:ln>
            <a:noFill/>
          </a:ln>
          <a:effectLst>
            <a:outerShdw blurRad="50800" dist="38100" dir="4380000" algn="tl" rotWithShape="0">
              <a:schemeClr val="tx2">
                <a:lumMod val="75000"/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a-GE" sz="1200" b="1" dirty="0"/>
              <a:t>მედიკამენტები</a:t>
            </a:r>
          </a:p>
          <a:p>
            <a:pPr algn="r"/>
            <a:endParaRPr lang="ka-GE" sz="1100" b="1" dirty="0"/>
          </a:p>
        </p:txBody>
      </p:sp>
    </p:spTree>
    <p:extLst>
      <p:ext uri="{BB962C8B-B14F-4D97-AF65-F5344CB8AC3E}">
        <p14:creationId xmlns:p14="http://schemas.microsoft.com/office/powerpoint/2010/main" val="3143672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5079426" y="4937062"/>
            <a:ext cx="4899447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8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5079429" y="748568"/>
            <a:ext cx="4283933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079428" y="4245775"/>
            <a:ext cx="4989538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ka-GE" sz="1400" kern="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  <a:p>
            <a:pPr defTabSz="1218917">
              <a:defRPr/>
            </a:pPr>
            <a:r>
              <a:rPr lang="ka-GE" sz="1400" kern="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სამედიცინო </a:t>
            </a:r>
            <a:r>
              <a:rPr lang="ka-GE" sz="1400" kern="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გ</a:t>
            </a:r>
            <a:r>
              <a:rPr lang="ka-GE" sz="1400" kern="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ა</a:t>
            </a:r>
            <a:r>
              <a:rPr lang="ka-GE" sz="1400" kern="0" dirty="0" smtClean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ნათლების </a:t>
            </a:r>
            <a:r>
              <a:rPr lang="ka-GE" sz="1400" kern="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ხელშეწყობა</a:t>
            </a:r>
            <a:endParaRPr lang="en-US" sz="1400" kern="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5079428" y="3544592"/>
            <a:ext cx="4483958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6BC2ED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079428" y="1446019"/>
            <a:ext cx="4483958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8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079427" y="2146580"/>
            <a:ext cx="4899446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079428" y="2842757"/>
            <a:ext cx="5236434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rgbClr val="C5DDF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73855" y="2838984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73821" y="748568"/>
            <a:ext cx="711269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73855" y="3018214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73821" y="1450406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rgbClr val="86DAF4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73855" y="3191789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73821" y="2146581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rgbClr val="6BC2ED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73855" y="3371018"/>
            <a:ext cx="499964" cy="173572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73821" y="2842757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73855" y="3544592"/>
            <a:ext cx="499964" cy="179233"/>
          </a:xfrm>
          <a:prstGeom prst="rect">
            <a:avLst/>
          </a:prstGeom>
          <a:solidFill>
            <a:srgbClr val="6BC2E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373821" y="3546740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A6DAF4"/>
              </a:gs>
              <a:gs pos="100000">
                <a:srgbClr val="6BC2ED">
                  <a:lumMod val="60000"/>
                  <a:lumOff val="40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73855" y="3723823"/>
            <a:ext cx="499964" cy="173572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373821" y="3717233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rgbClr val="C5DDF5"/>
              </a:gs>
              <a:gs pos="100000">
                <a:srgbClr val="6BC2ED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73855" y="3897397"/>
            <a:ext cx="499964" cy="179233"/>
          </a:xfrm>
          <a:prstGeom prst="rect">
            <a:avLst/>
          </a:prstGeom>
          <a:solidFill>
            <a:srgbClr val="6BC2E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15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373821" y="3897396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86DAF4"/>
              </a:gs>
              <a:gs pos="100000">
                <a:srgbClr val="6BC2ED">
                  <a:lumMod val="75000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2895600"/>
            <a:ext cx="260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17"/>
            <a:r>
              <a:rPr lang="ka-GE" b="1" kern="0" dirty="0">
                <a:solidFill>
                  <a:srgbClr val="4B2C7C"/>
                </a:solidFill>
                <a:latin typeface="+mj-lt"/>
                <a:ea typeface="Calibri Light" charset="0"/>
                <a:cs typeface="Calibri Light" charset="0"/>
              </a:rPr>
              <a:t>ჰოსპიტალური სექტორის რეფორმის </a:t>
            </a:r>
          </a:p>
          <a:p>
            <a:pPr algn="ctr" defTabSz="1218917"/>
            <a:r>
              <a:rPr lang="ka-GE" b="1" kern="0" dirty="0">
                <a:solidFill>
                  <a:srgbClr val="4B2C7C"/>
                </a:solidFill>
                <a:latin typeface="+mj-lt"/>
                <a:ea typeface="Calibri Light" charset="0"/>
                <a:cs typeface="Calibri Light" charset="0"/>
              </a:rPr>
              <a:t>ჩარჩო</a:t>
            </a:r>
            <a:endParaRPr lang="en-US" b="1" dirty="0">
              <a:solidFill>
                <a:srgbClr val="4B2C7C"/>
              </a:solidFill>
              <a:latin typeface="+mj-lt"/>
              <a:ea typeface="Calibri Light" charset="0"/>
              <a:cs typeface="Calibri Light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079430" y="2142170"/>
            <a:ext cx="4283931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V="1">
            <a:off x="5079428" y="4247069"/>
            <a:ext cx="4483958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 flipV="1">
            <a:off x="5079428" y="4949283"/>
            <a:ext cx="4397916" cy="1"/>
          </a:xfrm>
          <a:prstGeom prst="line">
            <a:avLst/>
          </a:prstGeom>
          <a:noFill/>
          <a:ln w="9525" cap="flat" cmpd="sng" algn="ctr">
            <a:solidFill>
              <a:srgbClr val="6BC2ED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35" name="Freeform 6"/>
          <p:cNvSpPr>
            <a:spLocks/>
          </p:cNvSpPr>
          <p:nvPr/>
        </p:nvSpPr>
        <p:spPr bwMode="auto">
          <a:xfrm>
            <a:off x="5079426" y="2169004"/>
            <a:ext cx="4423349" cy="666387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17"/>
            <a:r>
              <a:rPr lang="ka-GE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ნებართვებისა და სალიცენზიო მოთხოვნების  განახლება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5079426" y="1386911"/>
            <a:ext cx="4371952" cy="952608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1218917"/>
            <a:r>
              <a:rPr lang="ka-GE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დიაგნოზთან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 </a:t>
            </a:r>
            <a:r>
              <a:rPr lang="ka-GE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შეჭიდული დაფინანსების მექანიზმის დანერგვა (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DRG)</a:t>
            </a:r>
          </a:p>
          <a:p>
            <a:pPr defTabSz="1218917"/>
            <a:endParaRPr lang="en-US" sz="11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9426" y="823555"/>
            <a:ext cx="40479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ka-GE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ჰოსპიტალური სერვისების ერთიანი ტარიფების ამოქმედება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9426" y="3750450"/>
            <a:ext cx="402394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ka-GE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სელექტიური კონტრაქტირება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9387" y="2936936"/>
            <a:ext cx="48979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ს</a:t>
            </a:r>
            <a:r>
              <a:rPr lang="ka-GE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აერთაშორისო სერტიფიცირება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KTQ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International Certification Program) </a:t>
            </a:r>
            <a:endParaRPr lang="ka-G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9426" y="5057026"/>
            <a:ext cx="544706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17"/>
            <a:r>
              <a:rPr lang="ka-GE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სახელმწიფოს საკუთრებაში დარჩენილი </a:t>
            </a:r>
          </a:p>
          <a:p>
            <a:pPr defTabSz="1218917"/>
            <a:r>
              <a:rPr lang="ka-GE" sz="1400" dirty="0">
                <a:solidFill>
                  <a:schemeClr val="tx2">
                    <a:lumMod val="75000"/>
                  </a:schemeClr>
                </a:solidFill>
                <a:ea typeface="Calibri Light" charset="0"/>
                <a:cs typeface="Calibri Light" charset="0"/>
              </a:rPr>
              <a:t>საწოლფონდის გაძლიერება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3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ადამიანზე ორიენტირებული პოლიტიკა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359376"/>
            <a:ext cx="3276600" cy="738664"/>
          </a:xfrm>
          <a:prstGeom prst="rect">
            <a:avLst/>
          </a:prstGeom>
          <a:noFill/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B6F65"/>
                </a:solidFill>
              </a:rPr>
              <a:t>საყოველთაო ხელმისაწვდომობა </a:t>
            </a:r>
            <a:endParaRPr lang="en-US" sz="1400" b="1" dirty="0">
              <a:solidFill>
                <a:srgbClr val="0B6F65"/>
              </a:solidFill>
            </a:endParaRPr>
          </a:p>
          <a:p>
            <a:pPr algn="ctr"/>
            <a:r>
              <a:rPr lang="ka-GE" sz="1400" b="1" dirty="0">
                <a:solidFill>
                  <a:srgbClr val="0B6F65"/>
                </a:solidFill>
              </a:rPr>
              <a:t>ჯანდაცვის სერვისებზე </a:t>
            </a:r>
            <a:endParaRPr lang="en-US" sz="1400" b="1" dirty="0">
              <a:solidFill>
                <a:srgbClr val="0B6F6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19600"/>
            <a:ext cx="35814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B6F65"/>
                </a:solidFill>
              </a:rPr>
              <a:t>ოჯახისა და ბავშვის კეთილდღეობაზე ორიენტირებული სოციალური დაცვის სისტემა</a:t>
            </a:r>
          </a:p>
          <a:p>
            <a:pPr algn="ctr"/>
            <a:endParaRPr lang="en-US" sz="1400" b="1" dirty="0">
              <a:solidFill>
                <a:srgbClr val="0B6F6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1143933"/>
            <a:ext cx="341875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0B6F65"/>
              </a:solidFill>
            </a:endParaRPr>
          </a:p>
          <a:p>
            <a:pPr algn="ctr"/>
            <a:r>
              <a:rPr lang="ka-GE" sz="1400" b="1" dirty="0">
                <a:solidFill>
                  <a:srgbClr val="0B6F65"/>
                </a:solidFill>
              </a:rPr>
              <a:t>დასაქმება და</a:t>
            </a:r>
            <a:r>
              <a:rPr lang="en-US" sz="1400" b="1" dirty="0">
                <a:solidFill>
                  <a:srgbClr val="0B6F65"/>
                </a:solidFill>
              </a:rPr>
              <a:t> </a:t>
            </a:r>
            <a:r>
              <a:rPr lang="ka-GE" sz="1400" b="1" dirty="0">
                <a:solidFill>
                  <a:srgbClr val="0B6F65"/>
                </a:solidFill>
              </a:rPr>
              <a:t>შრომის </a:t>
            </a:r>
            <a:endParaRPr lang="en-US" sz="1400" b="1" dirty="0">
              <a:solidFill>
                <a:srgbClr val="0B6F65"/>
              </a:solidFill>
            </a:endParaRPr>
          </a:p>
          <a:p>
            <a:pPr algn="ctr"/>
            <a:r>
              <a:rPr lang="ka-GE" sz="1400" b="1" dirty="0">
                <a:solidFill>
                  <a:srgbClr val="0B6F65"/>
                </a:solidFill>
              </a:rPr>
              <a:t>უსაფრთხოება</a:t>
            </a:r>
            <a:endParaRPr lang="en-US" sz="1400" b="1" dirty="0">
              <a:solidFill>
                <a:srgbClr val="0B6F65"/>
              </a:solidFill>
            </a:endParaRPr>
          </a:p>
          <a:p>
            <a:pPr algn="ctr"/>
            <a:endParaRPr lang="en-US" sz="1400" b="1" dirty="0">
              <a:solidFill>
                <a:srgbClr val="0B6F6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4267200"/>
            <a:ext cx="411480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0B6F65"/>
              </a:solidFill>
            </a:endParaRPr>
          </a:p>
          <a:p>
            <a:pPr algn="ctr"/>
            <a:r>
              <a:rPr lang="ka-GE" sz="1400" b="1" dirty="0">
                <a:solidFill>
                  <a:srgbClr val="0B6F65"/>
                </a:solidFill>
              </a:rPr>
              <a:t>იძულებით </a:t>
            </a:r>
            <a:endParaRPr lang="en-US" sz="1400" b="1" dirty="0">
              <a:solidFill>
                <a:srgbClr val="0B6F65"/>
              </a:solidFill>
            </a:endParaRPr>
          </a:p>
          <a:p>
            <a:pPr algn="ctr"/>
            <a:r>
              <a:rPr lang="ka-GE" sz="1400" b="1" dirty="0">
                <a:solidFill>
                  <a:srgbClr val="0B6F65"/>
                </a:solidFill>
              </a:rPr>
              <a:t>გადაადგილებული პირების</a:t>
            </a:r>
            <a:endParaRPr lang="en-US" sz="1400" b="1" dirty="0">
              <a:solidFill>
                <a:srgbClr val="0B6F65"/>
              </a:solidFill>
            </a:endParaRPr>
          </a:p>
          <a:p>
            <a:pPr algn="ctr"/>
            <a:r>
              <a:rPr lang="ka-GE" sz="1400" b="1" dirty="0">
                <a:solidFill>
                  <a:srgbClr val="0B6F65"/>
                </a:solidFill>
              </a:rPr>
              <a:t> საჭიროებებზე პასუხი</a:t>
            </a:r>
            <a:endParaRPr lang="en-US" sz="1400" b="1" dirty="0">
              <a:solidFill>
                <a:srgbClr val="0B6F65"/>
              </a:solidFill>
            </a:endParaRPr>
          </a:p>
          <a:p>
            <a:pPr algn="ctr"/>
            <a:endParaRPr lang="en-US" sz="1400" b="1" dirty="0">
              <a:solidFill>
                <a:srgbClr val="0B6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91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86" y="2041773"/>
            <a:ext cx="4091836" cy="5149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900" b="1" dirty="0">
                <a:solidFill>
                  <a:srgbClr val="4B2C7C"/>
                </a:solidFill>
                <a:latin typeface="+mj-lt"/>
              </a:rPr>
              <a:t>დაფინანსების </a:t>
            </a:r>
            <a:r>
              <a:rPr lang="en-US" sz="1900" b="1" dirty="0">
                <a:solidFill>
                  <a:srgbClr val="4B2C7C"/>
                </a:solidFill>
                <a:latin typeface="+mj-lt"/>
              </a:rPr>
              <a:t>DRG </a:t>
            </a:r>
            <a:r>
              <a:rPr lang="ka-GE" sz="1900" b="1" dirty="0">
                <a:solidFill>
                  <a:srgbClr val="4B2C7C"/>
                </a:solidFill>
                <a:latin typeface="+mj-lt"/>
              </a:rPr>
              <a:t>მოდელზე გადასვლა და </a:t>
            </a:r>
            <a:r>
              <a:rPr lang="ka-GE" sz="1900" b="1" dirty="0" smtClean="0">
                <a:solidFill>
                  <a:srgbClr val="4B2C7C"/>
                </a:solidFill>
                <a:latin typeface="+mj-lt"/>
              </a:rPr>
              <a:t>ტარიფების </a:t>
            </a:r>
            <a:r>
              <a:rPr lang="ka-GE" sz="1900" b="1" dirty="0">
                <a:solidFill>
                  <a:srgbClr val="4B2C7C"/>
                </a:solidFill>
                <a:latin typeface="+mj-lt"/>
              </a:rPr>
              <a:t>გათანაბრება</a:t>
            </a:r>
            <a:endParaRPr lang="en-US" sz="1900" b="1" dirty="0">
              <a:solidFill>
                <a:srgbClr val="4B2C7C"/>
              </a:solidFill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76547517"/>
              </p:ext>
            </p:extLst>
          </p:nvPr>
        </p:nvGraphicFramePr>
        <p:xfrm>
          <a:off x="1905000" y="1295402"/>
          <a:ext cx="8305800" cy="114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62300" y="955834"/>
            <a:ext cx="236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უკვე შესრულდა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205" y="741670"/>
            <a:ext cx="244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შესრულდება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ka-GE" sz="1400" dirty="0">
                <a:solidFill>
                  <a:schemeClr val="accent5">
                    <a:lumMod val="50000"/>
                  </a:schemeClr>
                </a:solidFill>
              </a:rPr>
              <a:t>18 თვის ვადაში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133600" y="1723559"/>
            <a:ext cx="2057400" cy="318214"/>
          </a:xfrm>
          <a:prstGeom prst="round2DiagRect">
            <a:avLst/>
          </a:prstGeom>
          <a:solidFill>
            <a:srgbClr val="784C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a-GE" sz="1200" b="1" dirty="0">
                <a:latin typeface="+mj-lt"/>
              </a:rPr>
              <a:t>ფასის დათვლა</a:t>
            </a:r>
            <a:endParaRPr lang="en-US" sz="1200" b="1" dirty="0">
              <a:latin typeface="+mj-lt"/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8146220" y="281757"/>
            <a:ext cx="299567" cy="2305594"/>
          </a:xfrm>
          <a:prstGeom prst="leftBrace">
            <a:avLst>
              <a:gd name="adj1" fmla="val 43283"/>
              <a:gd name="adj2" fmla="val 48309"/>
            </a:avLst>
          </a:prstGeom>
          <a:ln w="25400" cmpd="sng">
            <a:solidFill>
              <a:srgbClr val="16AE9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343796" y="2573736"/>
            <a:ext cx="2239250" cy="23342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2877836"/>
            <a:ext cx="1676400" cy="70356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5400000">
            <a:off x="4041216" y="287665"/>
            <a:ext cx="299567" cy="2305594"/>
          </a:xfrm>
          <a:prstGeom prst="leftBrace">
            <a:avLst>
              <a:gd name="adj1" fmla="val 43283"/>
              <a:gd name="adj2" fmla="val 48309"/>
            </a:avLst>
          </a:prstGeom>
          <a:ln w="25400" cmpd="sng">
            <a:solidFill>
              <a:srgbClr val="16AE9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190998" y="4835068"/>
            <a:ext cx="3276602" cy="11085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97984" y="6096000"/>
            <a:ext cx="2707616" cy="20276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274587" y="2357226"/>
            <a:ext cx="2185867" cy="990600"/>
          </a:xfrm>
          <a:prstGeom prst="ellipse">
            <a:avLst/>
          </a:prstGeom>
          <a:solidFill>
            <a:srgbClr val="9DDFD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200" b="1" dirty="0">
                <a:solidFill>
                  <a:srgbClr val="215968"/>
                </a:solidFill>
              </a:rPr>
              <a:t>ფიქსირებული ხარჯი</a:t>
            </a:r>
            <a:endParaRPr lang="en-US" sz="1200" b="1" dirty="0">
              <a:solidFill>
                <a:srgbClr val="215968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96837" y="3430341"/>
            <a:ext cx="2185867" cy="990600"/>
          </a:xfrm>
          <a:prstGeom prst="ellipse">
            <a:avLst/>
          </a:prstGeom>
          <a:solidFill>
            <a:srgbClr val="9DDFD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200" b="1" dirty="0">
                <a:solidFill>
                  <a:srgbClr val="215968"/>
                </a:solidFill>
              </a:rPr>
              <a:t>ცვლადი ხარჯი</a:t>
            </a:r>
            <a:endParaRPr lang="en-US" sz="1200" b="1" dirty="0">
              <a:solidFill>
                <a:srgbClr val="215968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15199" y="4404591"/>
            <a:ext cx="3103356" cy="990600"/>
          </a:xfrm>
          <a:prstGeom prst="ellipse">
            <a:avLst/>
          </a:prstGeom>
          <a:solidFill>
            <a:srgbClr val="9DDFD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200" b="1" dirty="0">
                <a:solidFill>
                  <a:srgbClr val="215968"/>
                </a:solidFill>
              </a:rPr>
              <a:t>გაუთვალისწინებელი ხარჯი</a:t>
            </a:r>
            <a:endParaRPr lang="en-US" sz="1200" b="1" dirty="0">
              <a:solidFill>
                <a:srgbClr val="215968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22267" y="5378840"/>
            <a:ext cx="2185867" cy="990600"/>
          </a:xfrm>
          <a:prstGeom prst="ellipse">
            <a:avLst/>
          </a:prstGeom>
          <a:solidFill>
            <a:srgbClr val="9DDFD4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200" b="1" dirty="0">
                <a:solidFill>
                  <a:srgbClr val="215968"/>
                </a:solidFill>
              </a:rPr>
              <a:t>მოგება</a:t>
            </a:r>
            <a:endParaRPr lang="en-US" sz="1200" b="1" dirty="0">
              <a:solidFill>
                <a:srgbClr val="21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23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საქართველოში მაღალია ჰოსპიტლების</a:t>
            </a:r>
            <a:r>
              <a:rPr lang="en-US" sz="2000" b="1" dirty="0">
                <a:solidFill>
                  <a:srgbClr val="4B2C7C"/>
                </a:solidFill>
                <a:latin typeface="+mj-lt"/>
              </a:rPr>
              <a:t> </a:t>
            </a:r>
            <a:r>
              <a:rPr lang="ka-GE" sz="2000" b="1" dirty="0">
                <a:solidFill>
                  <a:srgbClr val="4B2C7C"/>
                </a:solidFill>
                <a:latin typeface="+mj-lt"/>
              </a:rPr>
              <a:t>რაოდენობა </a:t>
            </a:r>
          </a:p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მოსახლეობის რიცხვთან მიმართებაში</a:t>
            </a:r>
            <a:endParaRPr lang="ka-GE" sz="2400" b="1" dirty="0">
              <a:solidFill>
                <a:srgbClr val="4B2C7C"/>
              </a:solidFill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98751970"/>
              </p:ext>
            </p:extLst>
          </p:nvPr>
        </p:nvGraphicFramePr>
        <p:xfrm>
          <a:off x="1066800" y="304800"/>
          <a:ext cx="10287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9600"/>
            <a:ext cx="6324600" cy="340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25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გამოწვევა</a:t>
            </a:r>
            <a:r>
              <a:rPr lang="en-US" sz="2000" b="1" dirty="0">
                <a:solidFill>
                  <a:srgbClr val="4B2C7C"/>
                </a:solidFill>
                <a:latin typeface="+mj-lt"/>
              </a:rPr>
              <a:t> </a:t>
            </a:r>
            <a:r>
              <a:rPr lang="ka-GE" sz="2000" b="1" dirty="0">
                <a:solidFill>
                  <a:srgbClr val="4B2C7C"/>
                </a:solidFill>
                <a:latin typeface="+mj-lt"/>
              </a:rPr>
              <a:t>-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სამედიცინო კადრების განაწილება და კვალიფიკაცია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pic>
        <p:nvPicPr>
          <p:cNvPr id="3" name="Picture 2" descr="C:\Users\TRAINER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57" y="1503434"/>
            <a:ext cx="2414751" cy="2856179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791073" y="1701853"/>
            <a:ext cx="2209800" cy="10954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სამედიცინო პერსონალის </a:t>
            </a:r>
          </a:p>
          <a:p>
            <a:pPr marL="0" indent="0" algn="ctr">
              <a:buNone/>
            </a:pPr>
            <a:r>
              <a:rPr lang="ka-GE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არათანაბარი განაწილება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4600" y="4677480"/>
            <a:ext cx="3086100" cy="790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პროდუქტიულობის</a:t>
            </a:r>
          </a:p>
          <a:p>
            <a:pPr marL="0" indent="0" algn="ctr">
              <a:buNone/>
            </a:pPr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და </a:t>
            </a:r>
          </a:p>
          <a:p>
            <a:pPr marL="0" indent="0" algn="ctr">
              <a:buNone/>
            </a:pPr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ხარისხის 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რისკები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0" y="1694837"/>
            <a:ext cx="3267075" cy="1349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კადრების </a:t>
            </a:r>
          </a:p>
          <a:p>
            <a:pPr marL="0" indent="0" algn="ctr">
              <a:buNone/>
            </a:pPr>
            <a:r>
              <a:rPr lang="ka-GE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თავმოყრა </a:t>
            </a:r>
          </a:p>
          <a:p>
            <a:pPr marL="0" indent="0" algn="ctr">
              <a:buNone/>
            </a:pPr>
            <a:r>
              <a:rPr lang="ka-GE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დედაქალაქში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29400" y="4570242"/>
            <a:ext cx="3267075" cy="857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ექიმთა </a:t>
            </a:r>
          </a:p>
          <a:p>
            <a:pPr marL="0" indent="0" algn="ctr">
              <a:buNone/>
            </a:pPr>
            <a:r>
              <a:rPr lang="ka-GE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არათანაბარი </a:t>
            </a:r>
          </a:p>
          <a:p>
            <a:pPr marL="0" indent="0" algn="ctr">
              <a:buNone/>
            </a:pPr>
            <a:r>
              <a:rPr lang="ka-GE" sz="1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დატვირთვა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08378" y="3890604"/>
            <a:ext cx="1247719" cy="914167"/>
            <a:chOff x="4179014" y="1438889"/>
            <a:chExt cx="1581222" cy="18770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179014" y="1457331"/>
              <a:ext cx="921868" cy="2"/>
            </a:xfrm>
            <a:prstGeom prst="line">
              <a:avLst/>
            </a:prstGeom>
            <a:ln w="12700">
              <a:solidFill>
                <a:srgbClr val="267AAD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100880" y="1438889"/>
              <a:ext cx="659356" cy="1877034"/>
            </a:xfrm>
            <a:prstGeom prst="line">
              <a:avLst/>
            </a:prstGeom>
            <a:ln w="12700">
              <a:solidFill>
                <a:srgbClr val="267AAD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rot="10800000">
            <a:off x="3339964" y="3044155"/>
            <a:ext cx="2015375" cy="611018"/>
            <a:chOff x="4181902" y="1460523"/>
            <a:chExt cx="1581224" cy="187703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181902" y="1460523"/>
              <a:ext cx="921868" cy="3"/>
            </a:xfrm>
            <a:prstGeom prst="line">
              <a:avLst/>
            </a:prstGeom>
            <a:ln w="12700">
              <a:solidFill>
                <a:srgbClr val="267AAD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103770" y="1460526"/>
              <a:ext cx="659356" cy="1877034"/>
            </a:xfrm>
            <a:prstGeom prst="line">
              <a:avLst/>
            </a:prstGeom>
            <a:ln w="12700">
              <a:solidFill>
                <a:srgbClr val="267AAD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5400000">
            <a:off x="4734048" y="3830659"/>
            <a:ext cx="678561" cy="914167"/>
            <a:chOff x="4903193" y="1460526"/>
            <a:chExt cx="859933" cy="1877034"/>
          </a:xfrm>
        </p:grpSpPr>
        <p:cxnSp>
          <p:nvCxnSpPr>
            <p:cNvPr id="26" name="Straight Connector 25"/>
            <p:cNvCxnSpPr/>
            <p:nvPr/>
          </p:nvCxnSpPr>
          <p:spPr>
            <a:xfrm rot="16200000">
              <a:off x="5003481" y="1360238"/>
              <a:ext cx="0" cy="200575"/>
            </a:xfrm>
            <a:prstGeom prst="line">
              <a:avLst/>
            </a:prstGeom>
            <a:ln w="12700">
              <a:solidFill>
                <a:srgbClr val="267AAD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03770" y="1460526"/>
              <a:ext cx="659356" cy="1877034"/>
            </a:xfrm>
            <a:prstGeom prst="line">
              <a:avLst/>
            </a:prstGeom>
            <a:ln w="12700">
              <a:solidFill>
                <a:srgbClr val="267AAD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6905908">
            <a:off x="7253979" y="2714478"/>
            <a:ext cx="702521" cy="1541832"/>
            <a:chOff x="4739316" y="309057"/>
            <a:chExt cx="890299" cy="3165802"/>
          </a:xfrm>
        </p:grpSpPr>
        <p:cxnSp>
          <p:nvCxnSpPr>
            <p:cNvPr id="30" name="Straight Connector 29"/>
            <p:cNvCxnSpPr/>
            <p:nvPr/>
          </p:nvCxnSpPr>
          <p:spPr>
            <a:xfrm rot="4694092">
              <a:off x="4200489" y="847884"/>
              <a:ext cx="1077656" cy="1"/>
            </a:xfrm>
            <a:prstGeom prst="line">
              <a:avLst/>
            </a:prstGeom>
            <a:ln w="12700">
              <a:solidFill>
                <a:srgbClr val="267AAD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4694092" flipV="1">
              <a:off x="4166742" y="2011987"/>
              <a:ext cx="2236769" cy="688976"/>
            </a:xfrm>
            <a:prstGeom prst="line">
              <a:avLst/>
            </a:prstGeom>
            <a:ln w="12700">
              <a:solidFill>
                <a:srgbClr val="267AAD"/>
              </a:solidFill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6308377" y="3741315"/>
            <a:ext cx="0" cy="158271"/>
          </a:xfrm>
          <a:prstGeom prst="line">
            <a:avLst/>
          </a:prstGeom>
          <a:ln w="12700">
            <a:solidFill>
              <a:srgbClr val="267AA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9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9931228" cy="4953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77050" y="1715962"/>
            <a:ext cx="4318171" cy="1540742"/>
          </a:xfrm>
          <a:prstGeom prst="rect">
            <a:avLst/>
          </a:prstGeom>
          <a:solidFill>
            <a:srgbClr val="B9E1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B6F6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53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გამოსავალი</a:t>
            </a:r>
            <a:r>
              <a:rPr lang="en-US" sz="2000" b="1" dirty="0">
                <a:solidFill>
                  <a:srgbClr val="4B2C7C"/>
                </a:solidFill>
                <a:latin typeface="+mj-lt"/>
              </a:rPr>
              <a:t> </a:t>
            </a:r>
            <a:r>
              <a:rPr lang="ka-GE" sz="2000" b="1" dirty="0">
                <a:solidFill>
                  <a:srgbClr val="4B2C7C"/>
                </a:solidFill>
                <a:latin typeface="+mj-lt"/>
              </a:rPr>
              <a:t>-</a:t>
            </a:r>
            <a:r>
              <a:rPr lang="en-US" sz="2000" b="1" dirty="0">
                <a:solidFill>
                  <a:srgbClr val="4B2C7C"/>
                </a:solidFill>
                <a:latin typeface="+mj-lt"/>
              </a:rPr>
              <a:t> </a:t>
            </a:r>
          </a:p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სელექტიური კონტრაქტირება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820" y="174766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b="1" dirty="0">
                <a:solidFill>
                  <a:srgbClr val="0B6F65"/>
                </a:solidFill>
                <a:latin typeface="+mj-lt"/>
              </a:rPr>
              <a:t>მომსახურების ხარისხი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b="1" dirty="0">
                <a:solidFill>
                  <a:srgbClr val="0B6F65"/>
                </a:solidFill>
                <a:latin typeface="+mj-lt"/>
              </a:rPr>
              <a:t>კლინიკის სიმძლავრე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b="1" dirty="0">
                <a:solidFill>
                  <a:srgbClr val="0B6F65"/>
                </a:solidFill>
                <a:latin typeface="+mj-lt"/>
              </a:rPr>
              <a:t>ექიმების გადანაწილება</a:t>
            </a:r>
            <a:endParaRPr lang="en-US" sz="2000" b="1" dirty="0">
              <a:solidFill>
                <a:srgbClr val="0B6F6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4218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2611" y="167751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0B6F65"/>
                </a:solidFill>
              </a:rPr>
              <a:t>პრიორიტეტული </a:t>
            </a:r>
          </a:p>
          <a:p>
            <a:pPr algn="ctr"/>
            <a:r>
              <a:rPr lang="ka-GE" sz="1600" b="1" dirty="0">
                <a:solidFill>
                  <a:srgbClr val="0B6F65"/>
                </a:solidFill>
              </a:rPr>
              <a:t>დარგების </a:t>
            </a:r>
          </a:p>
          <a:p>
            <a:pPr algn="ctr"/>
            <a:r>
              <a:rPr lang="ka-GE" sz="1600" b="1" dirty="0">
                <a:solidFill>
                  <a:srgbClr val="0B6F65"/>
                </a:solidFill>
              </a:rPr>
              <a:t>მხარდაჭერა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6760" y="167751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0B6F65"/>
                </a:solidFill>
              </a:rPr>
              <a:t> სახელმწიფო </a:t>
            </a:r>
          </a:p>
          <a:p>
            <a:pPr algn="ctr"/>
            <a:r>
              <a:rPr lang="ka-GE" sz="1600" b="1" dirty="0">
                <a:solidFill>
                  <a:srgbClr val="0B6F65"/>
                </a:solidFill>
              </a:rPr>
              <a:t>დაფინანსების </a:t>
            </a:r>
          </a:p>
          <a:p>
            <a:pPr algn="ctr"/>
            <a:r>
              <a:rPr lang="ka-GE" sz="1600" b="1" dirty="0">
                <a:solidFill>
                  <a:srgbClr val="0B6F65"/>
                </a:solidFill>
              </a:rPr>
              <a:t>გაუმჯობესება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1960" y="3860588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0B6F65"/>
                </a:solidFill>
              </a:rPr>
              <a:t>წარჩინებული სტუდენტების მოტივირება</a:t>
            </a:r>
          </a:p>
        </p:txBody>
      </p:sp>
      <p:sp>
        <p:nvSpPr>
          <p:cNvPr id="7" name="Rectangle 6"/>
          <p:cNvSpPr/>
          <p:nvPr/>
        </p:nvSpPr>
        <p:spPr>
          <a:xfrm>
            <a:off x="7673838" y="3852035"/>
            <a:ext cx="243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0B6F65"/>
                </a:solidFill>
              </a:rPr>
              <a:t>სახელმწიფო საუნივერსიტეტო კლინიკების გაძლიერება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4773" y="5511225"/>
            <a:ext cx="6610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b="1" dirty="0">
                <a:solidFill>
                  <a:srgbClr val="0B6F65"/>
                </a:solidFill>
              </a:rPr>
              <a:t>ეროვნულ დონეზე საერთაშორისო სტანდარტების შესაბამისი განათლების მიწოდება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სამედიცინო განათლება და კადრების მომზადება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16788"/>
            <a:ext cx="1071120" cy="1071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44" y="2730301"/>
            <a:ext cx="959350" cy="959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7631"/>
            <a:ext cx="1192845" cy="787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2" y="643076"/>
            <a:ext cx="2492238" cy="912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28024"/>
            <a:ext cx="720725" cy="7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6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მედიკამენტების პოლიტიკა</a:t>
            </a:r>
            <a:r>
              <a:rPr lang="en-US" sz="2000" b="1" dirty="0">
                <a:solidFill>
                  <a:srgbClr val="4B2C7C"/>
                </a:solidFill>
                <a:latin typeface="+mj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3503" y="2918558"/>
            <a:ext cx="8704791" cy="4391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8850">
            <a:off x="375458" y="662407"/>
            <a:ext cx="8704791" cy="434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1451">
            <a:off x="3605922" y="407874"/>
            <a:ext cx="8704791" cy="434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8163" y="31410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0B6F65"/>
                </a:solidFill>
              </a:rPr>
              <a:t>პოლიფარმაციის კონტროლი</a:t>
            </a:r>
            <a:endParaRPr lang="en-US" sz="1400" b="1" dirty="0">
              <a:solidFill>
                <a:srgbClr val="0B6F6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093" y="4876800"/>
            <a:ext cx="2052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a-GE" sz="1400" b="1" dirty="0">
                <a:solidFill>
                  <a:srgbClr val="0B6F65"/>
                </a:solidFill>
              </a:rPr>
              <a:t>ზრუნვა მედიკამენტების ხარისხზე</a:t>
            </a:r>
            <a:endParaRPr lang="en-US" sz="1400" b="1" dirty="0">
              <a:solidFill>
                <a:srgbClr val="0B6F6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399" y="3124200"/>
            <a:ext cx="2047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400" b="1" dirty="0">
                <a:solidFill>
                  <a:srgbClr val="0B6F65"/>
                </a:solidFill>
              </a:rPr>
              <a:t>მუშაობა ფასების რეგულირებაზე</a:t>
            </a:r>
            <a:endParaRPr lang="en-US" sz="1400" b="1" dirty="0">
              <a:solidFill>
                <a:srgbClr val="0B6F65"/>
              </a:solidFill>
            </a:endParaRPr>
          </a:p>
          <a:p>
            <a:pPr lvl="0" algn="ctr"/>
            <a:endParaRPr lang="en-US" sz="1400" b="1" dirty="0">
              <a:solidFill>
                <a:srgbClr val="0B6F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31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81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პირველადი ჯანდაცვის რეფორმა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 flipV="1">
            <a:off x="3011679" y="2800322"/>
            <a:ext cx="2754882" cy="2378241"/>
            <a:chOff x="608012" y="1781173"/>
            <a:chExt cx="2438400" cy="2105027"/>
          </a:xfrm>
        </p:grpSpPr>
        <p:sp>
          <p:nvSpPr>
            <p:cNvPr id="4" name="Arc 3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E46C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E46C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E46C0A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0" y="1797118"/>
            <a:ext cx="2742557" cy="2367601"/>
            <a:chOff x="608012" y="1781173"/>
            <a:chExt cx="2438400" cy="2105027"/>
          </a:xfrm>
        </p:grpSpPr>
        <p:sp>
          <p:nvSpPr>
            <p:cNvPr id="8" name="Arc 7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6249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6249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6249BF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276" y="1820951"/>
            <a:ext cx="2714950" cy="2343768"/>
            <a:chOff x="608012" y="1781173"/>
            <a:chExt cx="2438400" cy="2105027"/>
          </a:xfrm>
        </p:grpSpPr>
        <p:sp>
          <p:nvSpPr>
            <p:cNvPr id="12" name="Arc 11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48852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48852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48852E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ln>
                  <a:solidFill>
                    <a:srgbClr val="48852E"/>
                  </a:solidFill>
                </a:ln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V="1">
            <a:off x="7844011" y="2711358"/>
            <a:ext cx="2922262" cy="2522736"/>
            <a:chOff x="608012" y="1781173"/>
            <a:chExt cx="2438400" cy="2105027"/>
          </a:xfrm>
        </p:grpSpPr>
        <p:sp>
          <p:nvSpPr>
            <p:cNvPr id="16" name="Arc 15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noFill/>
            <a:ln w="76200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noFill/>
            <a:ln w="76200" cap="rnd" cmpd="sng" algn="ctr">
              <a:solidFill>
                <a:srgbClr val="00B0F0"/>
              </a:solidFill>
              <a:prstDash val="solid"/>
              <a:headEnd type="none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0074" y="2729268"/>
            <a:ext cx="1513426" cy="1513426"/>
            <a:chOff x="9726611" y="2667000"/>
            <a:chExt cx="1066800" cy="1066800"/>
          </a:xfrm>
        </p:grpSpPr>
        <p:sp>
          <p:nvSpPr>
            <p:cNvPr id="24" name="Oval 23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5397" y="2719123"/>
            <a:ext cx="1513426" cy="1513426"/>
            <a:chOff x="9726611" y="2667000"/>
            <a:chExt cx="1066800" cy="1066800"/>
          </a:xfrm>
        </p:grpSpPr>
        <p:sp>
          <p:nvSpPr>
            <p:cNvPr id="27" name="Oval 26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12904" y="2711358"/>
            <a:ext cx="1515516" cy="1521564"/>
            <a:chOff x="9726611" y="2667000"/>
            <a:chExt cx="1066800" cy="1066800"/>
          </a:xfrm>
        </p:grpSpPr>
        <p:sp>
          <p:nvSpPr>
            <p:cNvPr id="30" name="Oval 29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24962" y="2690220"/>
            <a:ext cx="1513426" cy="1513426"/>
            <a:chOff x="9726611" y="2667000"/>
            <a:chExt cx="1066800" cy="1066800"/>
          </a:xfrm>
        </p:grpSpPr>
        <p:sp>
          <p:nvSpPr>
            <p:cNvPr id="36" name="Oval 35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ysClr val="window" lastClr="FFFFFF"/>
                </a:gs>
                <a:gs pos="0">
                  <a:sysClr val="window" lastClr="FFFFFF">
                    <a:lumMod val="92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17">
                <a:defRPr/>
              </a:pPr>
              <a:endParaRPr lang="en-US" sz="24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01944" y="5109719"/>
            <a:ext cx="3363474" cy="1022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ka-GE" sz="1600" b="1" dirty="0" smtClean="0">
                <a:solidFill>
                  <a:srgbClr val="0B6F65"/>
                </a:solidFill>
                <a:cs typeface="Arial" panose="020B0604020202020204" pitchFamily="34" charset="0"/>
              </a:rPr>
              <a:t>პრევენციული სერვისების გაძლიერება</a:t>
            </a:r>
            <a:endParaRPr lang="ka-GE" sz="16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323" y="922218"/>
            <a:ext cx="351492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ka-GE" sz="1600" b="1" dirty="0">
                <a:solidFill>
                  <a:srgbClr val="0B6F65"/>
                </a:solidFill>
                <a:cs typeface="Arial" panose="020B0604020202020204" pitchFamily="34" charset="0"/>
              </a:rPr>
              <a:t>სერვისების მოცულობის გაუმჯობესება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3775" y="914400"/>
            <a:ext cx="2873951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ka-GE" sz="1600" b="1" dirty="0">
                <a:solidFill>
                  <a:srgbClr val="0B6F65"/>
                </a:solidFill>
                <a:cs typeface="Arial" panose="020B0604020202020204" pitchFamily="34" charset="0"/>
              </a:rPr>
              <a:t>ინფრასტრუქტურის გაუმჯობესება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12247" y="5085695"/>
            <a:ext cx="3847160" cy="11365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1218917"/>
            <a:r>
              <a:rPr lang="ka-GE" sz="1600" b="1" dirty="0">
                <a:solidFill>
                  <a:srgbClr val="0B6F65"/>
                </a:solidFill>
                <a:cs typeface="Arial" panose="020B0604020202020204" pitchFamily="34" charset="0"/>
              </a:rPr>
              <a:t>ციფრული </a:t>
            </a:r>
          </a:p>
          <a:p>
            <a:pPr algn="ctr" defTabSz="1218917"/>
            <a:r>
              <a:rPr lang="ka-GE" sz="1600" b="1" dirty="0">
                <a:solidFill>
                  <a:srgbClr val="0B6F65"/>
                </a:solidFill>
                <a:cs typeface="Arial" panose="020B0604020202020204" pitchFamily="34" charset="0"/>
              </a:rPr>
              <a:t>ტექნოლოგიების დანერგვა</a:t>
            </a:r>
            <a:endParaRPr lang="en-US" sz="1200" b="1" dirty="0">
              <a:solidFill>
                <a:srgbClr val="0B6F65"/>
              </a:solidFill>
              <a:cs typeface="Arial" panose="020B0604020202020204" pitchFamily="34" charset="0"/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705441" y="3160138"/>
            <a:ext cx="715662" cy="715659"/>
          </a:xfrm>
          <a:custGeom>
            <a:avLst/>
            <a:gdLst>
              <a:gd name="T0" fmla="*/ 20 w 107"/>
              <a:gd name="T1" fmla="*/ 26 h 107"/>
              <a:gd name="T2" fmla="*/ 20 w 107"/>
              <a:gd name="T3" fmla="*/ 27 h 107"/>
              <a:gd name="T4" fmla="*/ 26 w 107"/>
              <a:gd name="T5" fmla="*/ 65 h 107"/>
              <a:gd name="T6" fmla="*/ 49 w 107"/>
              <a:gd name="T7" fmla="*/ 83 h 107"/>
              <a:gd name="T8" fmla="*/ 54 w 107"/>
              <a:gd name="T9" fmla="*/ 85 h 107"/>
              <a:gd name="T10" fmla="*/ 58 w 107"/>
              <a:gd name="T11" fmla="*/ 83 h 107"/>
              <a:gd name="T12" fmla="*/ 81 w 107"/>
              <a:gd name="T13" fmla="*/ 65 h 107"/>
              <a:gd name="T14" fmla="*/ 87 w 107"/>
              <a:gd name="T15" fmla="*/ 27 h 107"/>
              <a:gd name="T16" fmla="*/ 87 w 107"/>
              <a:gd name="T17" fmla="*/ 26 h 107"/>
              <a:gd name="T18" fmla="*/ 84 w 107"/>
              <a:gd name="T19" fmla="*/ 22 h 107"/>
              <a:gd name="T20" fmla="*/ 54 w 107"/>
              <a:gd name="T21" fmla="*/ 19 h 107"/>
              <a:gd name="T22" fmla="*/ 23 w 107"/>
              <a:gd name="T23" fmla="*/ 22 h 107"/>
              <a:gd name="T24" fmla="*/ 20 w 107"/>
              <a:gd name="T25" fmla="*/ 26 h 107"/>
              <a:gd name="T26" fmla="*/ 0 w 107"/>
              <a:gd name="T27" fmla="*/ 14 h 107"/>
              <a:gd name="T28" fmla="*/ 0 w 107"/>
              <a:gd name="T29" fmla="*/ 14 h 107"/>
              <a:gd name="T30" fmla="*/ 9 w 107"/>
              <a:gd name="T31" fmla="*/ 76 h 107"/>
              <a:gd name="T32" fmla="*/ 46 w 107"/>
              <a:gd name="T33" fmla="*/ 104 h 107"/>
              <a:gd name="T34" fmla="*/ 54 w 107"/>
              <a:gd name="T35" fmla="*/ 107 h 107"/>
              <a:gd name="T36" fmla="*/ 61 w 107"/>
              <a:gd name="T37" fmla="*/ 104 h 107"/>
              <a:gd name="T38" fmla="*/ 98 w 107"/>
              <a:gd name="T39" fmla="*/ 76 h 107"/>
              <a:gd name="T40" fmla="*/ 107 w 107"/>
              <a:gd name="T41" fmla="*/ 14 h 107"/>
              <a:gd name="T42" fmla="*/ 107 w 107"/>
              <a:gd name="T43" fmla="*/ 14 h 107"/>
              <a:gd name="T44" fmla="*/ 102 w 107"/>
              <a:gd name="T45" fmla="*/ 7 h 107"/>
              <a:gd name="T46" fmla="*/ 54 w 107"/>
              <a:gd name="T47" fmla="*/ 0 h 107"/>
              <a:gd name="T48" fmla="*/ 5 w 107"/>
              <a:gd name="T49" fmla="*/ 7 h 107"/>
              <a:gd name="T50" fmla="*/ 0 w 107"/>
              <a:gd name="T51" fmla="*/ 14 h 107"/>
              <a:gd name="T52" fmla="*/ 11 w 107"/>
              <a:gd name="T53" fmla="*/ 21 h 107"/>
              <a:gd name="T54" fmla="*/ 15 w 107"/>
              <a:gd name="T55" fmla="*/ 16 h 107"/>
              <a:gd name="T56" fmla="*/ 54 w 107"/>
              <a:gd name="T57" fmla="*/ 11 h 107"/>
              <a:gd name="T58" fmla="*/ 92 w 107"/>
              <a:gd name="T59" fmla="*/ 16 h 107"/>
              <a:gd name="T60" fmla="*/ 96 w 107"/>
              <a:gd name="T61" fmla="*/ 21 h 107"/>
              <a:gd name="T62" fmla="*/ 96 w 107"/>
              <a:gd name="T63" fmla="*/ 21 h 107"/>
              <a:gd name="T64" fmla="*/ 89 w 107"/>
              <a:gd name="T65" fmla="*/ 71 h 107"/>
              <a:gd name="T66" fmla="*/ 60 w 107"/>
              <a:gd name="T67" fmla="*/ 93 h 107"/>
              <a:gd name="T68" fmla="*/ 54 w 107"/>
              <a:gd name="T69" fmla="*/ 95 h 107"/>
              <a:gd name="T70" fmla="*/ 48 w 107"/>
              <a:gd name="T71" fmla="*/ 93 h 107"/>
              <a:gd name="T72" fmla="*/ 18 w 107"/>
              <a:gd name="T73" fmla="*/ 71 h 107"/>
              <a:gd name="T74" fmla="*/ 11 w 107"/>
              <a:gd name="T75" fmla="*/ 2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7" h="107">
                <a:moveTo>
                  <a:pt x="20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1" y="46"/>
                  <a:pt x="25" y="64"/>
                  <a:pt x="26" y="65"/>
                </a:cubicBezTo>
                <a:cubicBezTo>
                  <a:pt x="30" y="71"/>
                  <a:pt x="42" y="79"/>
                  <a:pt x="49" y="83"/>
                </a:cubicBezTo>
                <a:cubicBezTo>
                  <a:pt x="51" y="84"/>
                  <a:pt x="52" y="85"/>
                  <a:pt x="54" y="85"/>
                </a:cubicBezTo>
                <a:cubicBezTo>
                  <a:pt x="55" y="85"/>
                  <a:pt x="57" y="84"/>
                  <a:pt x="58" y="83"/>
                </a:cubicBezTo>
                <a:cubicBezTo>
                  <a:pt x="65" y="79"/>
                  <a:pt x="77" y="71"/>
                  <a:pt x="81" y="65"/>
                </a:cubicBezTo>
                <a:cubicBezTo>
                  <a:pt x="83" y="64"/>
                  <a:pt x="86" y="46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5"/>
                  <a:pt x="86" y="23"/>
                  <a:pt x="84" y="22"/>
                </a:cubicBezTo>
                <a:cubicBezTo>
                  <a:pt x="76" y="20"/>
                  <a:pt x="63" y="19"/>
                  <a:pt x="54" y="19"/>
                </a:cubicBezTo>
                <a:cubicBezTo>
                  <a:pt x="44" y="19"/>
                  <a:pt x="31" y="20"/>
                  <a:pt x="23" y="22"/>
                </a:cubicBezTo>
                <a:cubicBezTo>
                  <a:pt x="21" y="23"/>
                  <a:pt x="20" y="25"/>
                  <a:pt x="20" y="26"/>
                </a:cubicBezTo>
                <a:close/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" y="45"/>
                  <a:pt x="6" y="73"/>
                  <a:pt x="9" y="76"/>
                </a:cubicBezTo>
                <a:cubicBezTo>
                  <a:pt x="15" y="84"/>
                  <a:pt x="35" y="97"/>
                  <a:pt x="46" y="104"/>
                </a:cubicBezTo>
                <a:cubicBezTo>
                  <a:pt x="49" y="105"/>
                  <a:pt x="51" y="107"/>
                  <a:pt x="54" y="107"/>
                </a:cubicBezTo>
                <a:cubicBezTo>
                  <a:pt x="56" y="107"/>
                  <a:pt x="59" y="105"/>
                  <a:pt x="61" y="104"/>
                </a:cubicBezTo>
                <a:cubicBezTo>
                  <a:pt x="72" y="97"/>
                  <a:pt x="92" y="84"/>
                  <a:pt x="98" y="76"/>
                </a:cubicBezTo>
                <a:cubicBezTo>
                  <a:pt x="101" y="73"/>
                  <a:pt x="106" y="4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7" y="11"/>
                  <a:pt x="105" y="8"/>
                  <a:pt x="102" y="7"/>
                </a:cubicBezTo>
                <a:cubicBezTo>
                  <a:pt x="89" y="3"/>
                  <a:pt x="70" y="0"/>
                  <a:pt x="54" y="0"/>
                </a:cubicBezTo>
                <a:cubicBezTo>
                  <a:pt x="38" y="0"/>
                  <a:pt x="18" y="3"/>
                  <a:pt x="5" y="7"/>
                </a:cubicBezTo>
                <a:cubicBezTo>
                  <a:pt x="2" y="8"/>
                  <a:pt x="0" y="11"/>
                  <a:pt x="0" y="14"/>
                </a:cubicBezTo>
                <a:close/>
                <a:moveTo>
                  <a:pt x="11" y="21"/>
                </a:moveTo>
                <a:cubicBezTo>
                  <a:pt x="11" y="19"/>
                  <a:pt x="13" y="17"/>
                  <a:pt x="15" y="16"/>
                </a:cubicBezTo>
                <a:cubicBezTo>
                  <a:pt x="25" y="12"/>
                  <a:pt x="41" y="11"/>
                  <a:pt x="54" y="11"/>
                </a:cubicBezTo>
                <a:cubicBezTo>
                  <a:pt x="66" y="11"/>
                  <a:pt x="82" y="12"/>
                  <a:pt x="92" y="16"/>
                </a:cubicBezTo>
                <a:cubicBezTo>
                  <a:pt x="95" y="17"/>
                  <a:pt x="96" y="19"/>
                  <a:pt x="96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5" y="46"/>
                  <a:pt x="91" y="68"/>
                  <a:pt x="89" y="71"/>
                </a:cubicBezTo>
                <a:cubicBezTo>
                  <a:pt x="84" y="77"/>
                  <a:pt x="68" y="88"/>
                  <a:pt x="60" y="93"/>
                </a:cubicBezTo>
                <a:cubicBezTo>
                  <a:pt x="57" y="94"/>
                  <a:pt x="56" y="95"/>
                  <a:pt x="54" y="95"/>
                </a:cubicBezTo>
                <a:cubicBezTo>
                  <a:pt x="51" y="95"/>
                  <a:pt x="50" y="94"/>
                  <a:pt x="48" y="93"/>
                </a:cubicBezTo>
                <a:cubicBezTo>
                  <a:pt x="39" y="88"/>
                  <a:pt x="23" y="77"/>
                  <a:pt x="18" y="71"/>
                </a:cubicBezTo>
                <a:cubicBezTo>
                  <a:pt x="16" y="68"/>
                  <a:pt x="12" y="46"/>
                  <a:pt x="11" y="21"/>
                </a:cubicBezTo>
                <a:close/>
              </a:path>
            </a:pathLst>
          </a:custGeom>
          <a:solidFill>
            <a:srgbClr val="E46C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2399916" y="3138052"/>
            <a:ext cx="701514" cy="695858"/>
          </a:xfrm>
          <a:custGeom>
            <a:avLst/>
            <a:gdLst>
              <a:gd name="T0" fmla="*/ 52 w 105"/>
              <a:gd name="T1" fmla="*/ 47 h 104"/>
              <a:gd name="T2" fmla="*/ 52 w 105"/>
              <a:gd name="T3" fmla="*/ 58 h 104"/>
              <a:gd name="T4" fmla="*/ 52 w 105"/>
              <a:gd name="T5" fmla="*/ 38 h 104"/>
              <a:gd name="T6" fmla="*/ 52 w 105"/>
              <a:gd name="T7" fmla="*/ 67 h 104"/>
              <a:gd name="T8" fmla="*/ 52 w 105"/>
              <a:gd name="T9" fmla="*/ 38 h 104"/>
              <a:gd name="T10" fmla="*/ 19 w 105"/>
              <a:gd name="T11" fmla="*/ 71 h 104"/>
              <a:gd name="T12" fmla="*/ 12 w 105"/>
              <a:gd name="T13" fmla="*/ 85 h 104"/>
              <a:gd name="T14" fmla="*/ 26 w 105"/>
              <a:gd name="T15" fmla="*/ 93 h 104"/>
              <a:gd name="T16" fmla="*/ 42 w 105"/>
              <a:gd name="T17" fmla="*/ 90 h 104"/>
              <a:gd name="T18" fmla="*/ 47 w 105"/>
              <a:gd name="T19" fmla="*/ 104 h 104"/>
              <a:gd name="T20" fmla="*/ 62 w 105"/>
              <a:gd name="T21" fmla="*/ 99 h 104"/>
              <a:gd name="T22" fmla="*/ 72 w 105"/>
              <a:gd name="T23" fmla="*/ 86 h 104"/>
              <a:gd name="T24" fmla="*/ 86 w 105"/>
              <a:gd name="T25" fmla="*/ 93 h 104"/>
              <a:gd name="T26" fmla="*/ 93 w 105"/>
              <a:gd name="T27" fmla="*/ 79 h 104"/>
              <a:gd name="T28" fmla="*/ 90 w 105"/>
              <a:gd name="T29" fmla="*/ 63 h 104"/>
              <a:gd name="T30" fmla="*/ 105 w 105"/>
              <a:gd name="T31" fmla="*/ 57 h 104"/>
              <a:gd name="T32" fmla="*/ 100 w 105"/>
              <a:gd name="T33" fmla="*/ 42 h 104"/>
              <a:gd name="T34" fmla="*/ 86 w 105"/>
              <a:gd name="T35" fmla="*/ 33 h 104"/>
              <a:gd name="T36" fmla="*/ 93 w 105"/>
              <a:gd name="T37" fmla="*/ 19 h 104"/>
              <a:gd name="T38" fmla="*/ 79 w 105"/>
              <a:gd name="T39" fmla="*/ 12 h 104"/>
              <a:gd name="T40" fmla="*/ 63 w 105"/>
              <a:gd name="T41" fmla="*/ 15 h 104"/>
              <a:gd name="T42" fmla="*/ 58 w 105"/>
              <a:gd name="T43" fmla="*/ 0 h 104"/>
              <a:gd name="T44" fmla="*/ 42 w 105"/>
              <a:gd name="T45" fmla="*/ 5 h 104"/>
              <a:gd name="T46" fmla="*/ 33 w 105"/>
              <a:gd name="T47" fmla="*/ 18 h 104"/>
              <a:gd name="T48" fmla="*/ 19 w 105"/>
              <a:gd name="T49" fmla="*/ 12 h 104"/>
              <a:gd name="T50" fmla="*/ 12 w 105"/>
              <a:gd name="T51" fmla="*/ 26 h 104"/>
              <a:gd name="T52" fmla="*/ 15 w 105"/>
              <a:gd name="T53" fmla="*/ 42 h 104"/>
              <a:gd name="T54" fmla="*/ 0 w 105"/>
              <a:gd name="T55" fmla="*/ 47 h 104"/>
              <a:gd name="T56" fmla="*/ 5 w 105"/>
              <a:gd name="T57" fmla="*/ 62 h 104"/>
              <a:gd name="T58" fmla="*/ 52 w 105"/>
              <a:gd name="T59" fmla="*/ 29 h 104"/>
              <a:gd name="T60" fmla="*/ 52 w 105"/>
              <a:gd name="T61" fmla="*/ 76 h 104"/>
              <a:gd name="T62" fmla="*/ 52 w 105"/>
              <a:gd name="T63" fmla="*/ 2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5" h="104">
                <a:moveTo>
                  <a:pt x="47" y="52"/>
                </a:moveTo>
                <a:cubicBezTo>
                  <a:pt x="47" y="49"/>
                  <a:pt x="49" y="47"/>
                  <a:pt x="52" y="47"/>
                </a:cubicBezTo>
                <a:cubicBezTo>
                  <a:pt x="56" y="47"/>
                  <a:pt x="58" y="49"/>
                  <a:pt x="58" y="52"/>
                </a:cubicBezTo>
                <a:cubicBezTo>
                  <a:pt x="58" y="55"/>
                  <a:pt x="56" y="58"/>
                  <a:pt x="52" y="58"/>
                </a:cubicBezTo>
                <a:cubicBezTo>
                  <a:pt x="49" y="58"/>
                  <a:pt x="47" y="55"/>
                  <a:pt x="47" y="52"/>
                </a:cubicBezTo>
                <a:close/>
                <a:moveTo>
                  <a:pt x="52" y="38"/>
                </a:moveTo>
                <a:cubicBezTo>
                  <a:pt x="44" y="38"/>
                  <a:pt x="38" y="44"/>
                  <a:pt x="38" y="52"/>
                </a:cubicBezTo>
                <a:cubicBezTo>
                  <a:pt x="38" y="60"/>
                  <a:pt x="44" y="67"/>
                  <a:pt x="52" y="67"/>
                </a:cubicBezTo>
                <a:cubicBezTo>
                  <a:pt x="60" y="67"/>
                  <a:pt x="67" y="60"/>
                  <a:pt x="67" y="52"/>
                </a:cubicBezTo>
                <a:cubicBezTo>
                  <a:pt x="67" y="44"/>
                  <a:pt x="60" y="38"/>
                  <a:pt x="52" y="38"/>
                </a:cubicBezTo>
                <a:close/>
                <a:moveTo>
                  <a:pt x="15" y="63"/>
                </a:moveTo>
                <a:cubicBezTo>
                  <a:pt x="16" y="66"/>
                  <a:pt x="17" y="69"/>
                  <a:pt x="19" y="71"/>
                </a:cubicBezTo>
                <a:cubicBezTo>
                  <a:pt x="12" y="79"/>
                  <a:pt x="12" y="79"/>
                  <a:pt x="12" y="79"/>
                </a:cubicBezTo>
                <a:cubicBezTo>
                  <a:pt x="10" y="80"/>
                  <a:pt x="10" y="84"/>
                  <a:pt x="12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1" y="95"/>
                  <a:pt x="24" y="95"/>
                  <a:pt x="26" y="93"/>
                </a:cubicBezTo>
                <a:cubicBezTo>
                  <a:pt x="33" y="86"/>
                  <a:pt x="33" y="86"/>
                  <a:pt x="33" y="86"/>
                </a:cubicBezTo>
                <a:cubicBezTo>
                  <a:pt x="36" y="88"/>
                  <a:pt x="39" y="89"/>
                  <a:pt x="42" y="90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102"/>
                  <a:pt x="45" y="104"/>
                  <a:pt x="47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0" y="104"/>
                  <a:pt x="62" y="102"/>
                  <a:pt x="62" y="99"/>
                </a:cubicBezTo>
                <a:cubicBezTo>
                  <a:pt x="63" y="90"/>
                  <a:pt x="63" y="90"/>
                  <a:pt x="63" y="90"/>
                </a:cubicBezTo>
                <a:cubicBezTo>
                  <a:pt x="66" y="89"/>
                  <a:pt x="69" y="88"/>
                  <a:pt x="72" y="86"/>
                </a:cubicBezTo>
                <a:cubicBezTo>
                  <a:pt x="79" y="93"/>
                  <a:pt x="79" y="93"/>
                  <a:pt x="79" y="93"/>
                </a:cubicBezTo>
                <a:cubicBezTo>
                  <a:pt x="81" y="95"/>
                  <a:pt x="84" y="95"/>
                  <a:pt x="86" y="93"/>
                </a:cubicBezTo>
                <a:cubicBezTo>
                  <a:pt x="93" y="85"/>
                  <a:pt x="93" y="85"/>
                  <a:pt x="93" y="85"/>
                </a:cubicBezTo>
                <a:cubicBezTo>
                  <a:pt x="95" y="84"/>
                  <a:pt x="95" y="80"/>
                  <a:pt x="93" y="79"/>
                </a:cubicBezTo>
                <a:cubicBezTo>
                  <a:pt x="86" y="71"/>
                  <a:pt x="86" y="71"/>
                  <a:pt x="86" y="71"/>
                </a:cubicBezTo>
                <a:cubicBezTo>
                  <a:pt x="88" y="69"/>
                  <a:pt x="89" y="66"/>
                  <a:pt x="90" y="63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2" y="62"/>
                  <a:pt x="105" y="60"/>
                  <a:pt x="105" y="57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105" y="44"/>
                  <a:pt x="102" y="42"/>
                  <a:pt x="10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39"/>
                  <a:pt x="88" y="36"/>
                  <a:pt x="86" y="33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4"/>
                  <a:pt x="95" y="21"/>
                  <a:pt x="93" y="19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0"/>
                  <a:pt x="81" y="10"/>
                  <a:pt x="79" y="12"/>
                </a:cubicBezTo>
                <a:cubicBezTo>
                  <a:pt x="72" y="18"/>
                  <a:pt x="72" y="18"/>
                  <a:pt x="72" y="18"/>
                </a:cubicBezTo>
                <a:cubicBezTo>
                  <a:pt x="69" y="17"/>
                  <a:pt x="66" y="16"/>
                  <a:pt x="63" y="1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0" y="0"/>
                  <a:pt x="5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15"/>
                  <a:pt x="42" y="15"/>
                  <a:pt x="42" y="15"/>
                </a:cubicBezTo>
                <a:cubicBezTo>
                  <a:pt x="39" y="16"/>
                  <a:pt x="36" y="17"/>
                  <a:pt x="33" y="18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0"/>
                  <a:pt x="21" y="10"/>
                  <a:pt x="19" y="12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21"/>
                  <a:pt x="10" y="24"/>
                  <a:pt x="12" y="26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6"/>
                  <a:pt x="16" y="39"/>
                  <a:pt x="1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3" y="42"/>
                  <a:pt x="0" y="44"/>
                  <a:pt x="0" y="4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2"/>
                  <a:pt x="5" y="62"/>
                </a:cubicBezTo>
                <a:lnTo>
                  <a:pt x="15" y="63"/>
                </a:lnTo>
                <a:close/>
                <a:moveTo>
                  <a:pt x="52" y="29"/>
                </a:moveTo>
                <a:cubicBezTo>
                  <a:pt x="65" y="29"/>
                  <a:pt x="76" y="39"/>
                  <a:pt x="76" y="52"/>
                </a:cubicBezTo>
                <a:cubicBezTo>
                  <a:pt x="76" y="65"/>
                  <a:pt x="65" y="76"/>
                  <a:pt x="52" y="76"/>
                </a:cubicBezTo>
                <a:cubicBezTo>
                  <a:pt x="40" y="76"/>
                  <a:pt x="29" y="65"/>
                  <a:pt x="29" y="52"/>
                </a:cubicBezTo>
                <a:cubicBezTo>
                  <a:pt x="29" y="39"/>
                  <a:pt x="40" y="29"/>
                  <a:pt x="52" y="29"/>
                </a:cubicBezTo>
                <a:close/>
              </a:path>
            </a:pathLst>
          </a:custGeom>
          <a:solidFill>
            <a:srgbClr val="4885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17">
              <a:defRPr/>
            </a:pPr>
            <a:endParaRPr lang="en-US" sz="2400" kern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60" y="2954437"/>
            <a:ext cx="973961" cy="9739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58" y="3081052"/>
            <a:ext cx="809858" cy="8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42;p47"/>
          <p:cNvSpPr/>
          <p:nvPr/>
        </p:nvSpPr>
        <p:spPr>
          <a:xfrm>
            <a:off x="8098457" y="1604658"/>
            <a:ext cx="1411145" cy="1154574"/>
          </a:xfrm>
          <a:prstGeom prst="flowChartPreparati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33" t="-926" r="-8333" b="-926"/>
            </a:stretch>
          </a:blipFill>
          <a:ln w="19050" cap="flat" cmpd="sng">
            <a:solidFill>
              <a:srgbClr val="030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3329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4B2C7C"/>
                </a:solidFill>
                <a:latin typeface="+mj-lt"/>
              </a:rPr>
              <a:t>სასწრაფო სამედიცინო დახმარების რეფორმა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1351" y="3207092"/>
            <a:ext cx="8456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B6F65"/>
                </a:solidFill>
              </a:rPr>
              <a:t>განახლებული ადმინისტრაციული შენობები საქართველოს მასშტაბით</a:t>
            </a:r>
            <a:endParaRPr lang="ka-GE" sz="1200" b="1" dirty="0">
              <a:solidFill>
                <a:srgbClr val="0B6F6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50" y="609600"/>
            <a:ext cx="4640580" cy="2610000"/>
          </a:xfrm>
          <a:prstGeom prst="rect">
            <a:avLst/>
          </a:prstGeom>
        </p:spPr>
      </p:pic>
      <p:sp>
        <p:nvSpPr>
          <p:cNvPr id="14" name="Google Shape;371;p49"/>
          <p:cNvSpPr/>
          <p:nvPr/>
        </p:nvSpPr>
        <p:spPr>
          <a:xfrm>
            <a:off x="652956" y="1654385"/>
            <a:ext cx="1534490" cy="1376665"/>
          </a:xfrm>
          <a:prstGeom prst="flowChartPreparati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rgbClr val="030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72;p49"/>
          <p:cNvSpPr/>
          <p:nvPr/>
        </p:nvSpPr>
        <p:spPr>
          <a:xfrm>
            <a:off x="1981723" y="1532480"/>
            <a:ext cx="1784127" cy="1600627"/>
          </a:xfrm>
          <a:prstGeom prst="flowChartPreparati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42;p47"/>
          <p:cNvSpPr/>
          <p:nvPr/>
        </p:nvSpPr>
        <p:spPr>
          <a:xfrm>
            <a:off x="9201199" y="661907"/>
            <a:ext cx="1813560" cy="1483823"/>
          </a:xfrm>
          <a:prstGeom prst="flowChartPreparati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652" t="-926" r="-1847" b="-926"/>
            </a:stretch>
          </a:blip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42;p47"/>
          <p:cNvSpPr/>
          <p:nvPr/>
        </p:nvSpPr>
        <p:spPr>
          <a:xfrm>
            <a:off x="9215916" y="2219715"/>
            <a:ext cx="1813560" cy="1483823"/>
          </a:xfrm>
          <a:prstGeom prst="flowChartPreparati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5619276" y="3767875"/>
            <a:ext cx="8456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B6F65"/>
                </a:solidFill>
              </a:rPr>
              <a:t>ინტენსიურად განახლებადი ავტოპარკი</a:t>
            </a:r>
            <a:endParaRPr lang="ka-GE" sz="1200" b="1" dirty="0">
              <a:solidFill>
                <a:srgbClr val="0B6F65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82639" y="6113617"/>
            <a:ext cx="845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0B6F65"/>
                </a:solidFill>
              </a:rPr>
              <a:t>პერსონალის </a:t>
            </a:r>
            <a:r>
              <a:rPr lang="ka-GE" b="1" dirty="0" smtClean="0">
                <a:solidFill>
                  <a:srgbClr val="0B6F65"/>
                </a:solidFill>
              </a:rPr>
              <a:t>125%</a:t>
            </a:r>
            <a:r>
              <a:rPr lang="ka-GE" sz="1200" b="1" dirty="0" smtClean="0">
                <a:solidFill>
                  <a:srgbClr val="0B6F65"/>
                </a:solidFill>
              </a:rPr>
              <a:t> -ით გაზრდილი ხელფასი </a:t>
            </a:r>
            <a:endParaRPr lang="ka-GE" sz="1200" b="1" dirty="0">
              <a:solidFill>
                <a:srgbClr val="0B6F65"/>
              </a:solidFill>
            </a:endParaRPr>
          </a:p>
        </p:txBody>
      </p:sp>
      <p:sp>
        <p:nvSpPr>
          <p:cNvPr id="23" name="Google Shape;342;p47"/>
          <p:cNvSpPr/>
          <p:nvPr/>
        </p:nvSpPr>
        <p:spPr>
          <a:xfrm>
            <a:off x="2286000" y="3810000"/>
            <a:ext cx="2743200" cy="2244438"/>
          </a:xfrm>
          <a:prstGeom prst="flowChartPreparati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7696200" y="4859601"/>
            <a:ext cx="4012010" cy="923330"/>
          </a:xfrm>
          <a:prstGeom prst="rect">
            <a:avLst/>
          </a:prstGeom>
          <a:solidFill>
            <a:srgbClr val="F2FF00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solidFill>
                  <a:srgbClr val="002AD4"/>
                </a:solidFill>
                <a:latin typeface="+mj-lt"/>
              </a:rPr>
              <a:t>თბილისის სასწრაფო </a:t>
            </a:r>
          </a:p>
          <a:p>
            <a:pPr algn="ctr"/>
            <a:r>
              <a:rPr lang="ka-GE" b="1" dirty="0" smtClean="0">
                <a:solidFill>
                  <a:srgbClr val="002AD4"/>
                </a:solidFill>
                <a:latin typeface="+mj-lt"/>
              </a:rPr>
              <a:t>სამედიცინო </a:t>
            </a:r>
          </a:p>
          <a:p>
            <a:pPr algn="ctr"/>
            <a:r>
              <a:rPr lang="ka-GE" b="1" dirty="0" smtClean="0">
                <a:solidFill>
                  <a:srgbClr val="002AD4"/>
                </a:solidFill>
                <a:latin typeface="+mj-lt"/>
              </a:rPr>
              <a:t>სამსახურის ინტეგრაცია</a:t>
            </a:r>
            <a:endParaRPr lang="ka-GE" b="1" dirty="0">
              <a:solidFill>
                <a:srgbClr val="002AD4"/>
              </a:solidFill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37" y="4334618"/>
            <a:ext cx="2491160" cy="21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472235" y="1036061"/>
            <a:ext cx="6924114" cy="4632062"/>
            <a:chOff x="3085942" y="534727"/>
            <a:chExt cx="7968585" cy="5316610"/>
          </a:xfrm>
        </p:grpSpPr>
        <p:sp>
          <p:nvSpPr>
            <p:cNvPr id="176" name="TextBox 175"/>
            <p:cNvSpPr txBox="1"/>
            <p:nvPr/>
          </p:nvSpPr>
          <p:spPr>
            <a:xfrm rot="4554685">
              <a:off x="2478559" y="3527236"/>
              <a:ext cx="1952569" cy="68811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914240">
                <a:defRPr/>
              </a:pPr>
              <a:r>
                <a:rPr lang="ka-GE" sz="135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დაფინანსება</a:t>
              </a:r>
              <a:endParaRPr lang="en-IN" sz="135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028" name="Group 1027"/>
            <p:cNvGrpSpPr/>
            <p:nvPr/>
          </p:nvGrpSpPr>
          <p:grpSpPr>
            <a:xfrm>
              <a:off x="3085942" y="534727"/>
              <a:ext cx="7968585" cy="5316610"/>
              <a:chOff x="3085942" y="534727"/>
              <a:chExt cx="7968585" cy="5316611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20309624">
                <a:off x="5362136" y="534727"/>
                <a:ext cx="1809681" cy="1516713"/>
              </a:xfrm>
              <a:custGeom>
                <a:avLst/>
                <a:gdLst>
                  <a:gd name="T0" fmla="*/ 116 w 1922"/>
                  <a:gd name="T1" fmla="*/ 0 h 1642"/>
                  <a:gd name="T2" fmla="*/ 169 w 1922"/>
                  <a:gd name="T3" fmla="*/ 4 h 1642"/>
                  <a:gd name="T4" fmla="*/ 266 w 1922"/>
                  <a:gd name="T5" fmla="*/ 13 h 1642"/>
                  <a:gd name="T6" fmla="*/ 399 w 1922"/>
                  <a:gd name="T7" fmla="*/ 33 h 1642"/>
                  <a:gd name="T8" fmla="*/ 563 w 1922"/>
                  <a:gd name="T9" fmla="*/ 68 h 1642"/>
                  <a:gd name="T10" fmla="*/ 745 w 1922"/>
                  <a:gd name="T11" fmla="*/ 119 h 1642"/>
                  <a:gd name="T12" fmla="*/ 942 w 1922"/>
                  <a:gd name="T13" fmla="*/ 190 h 1642"/>
                  <a:gd name="T14" fmla="*/ 1164 w 1922"/>
                  <a:gd name="T15" fmla="*/ 294 h 1642"/>
                  <a:gd name="T16" fmla="*/ 1373 w 1922"/>
                  <a:gd name="T17" fmla="*/ 405 h 1642"/>
                  <a:gd name="T18" fmla="*/ 1541 w 1922"/>
                  <a:gd name="T19" fmla="*/ 505 h 1642"/>
                  <a:gd name="T20" fmla="*/ 1672 w 1922"/>
                  <a:gd name="T21" fmla="*/ 592 h 1642"/>
                  <a:gd name="T22" fmla="*/ 1767 w 1922"/>
                  <a:gd name="T23" fmla="*/ 664 h 1642"/>
                  <a:gd name="T24" fmla="*/ 1833 w 1922"/>
                  <a:gd name="T25" fmla="*/ 716 h 1642"/>
                  <a:gd name="T26" fmla="*/ 1869 w 1922"/>
                  <a:gd name="T27" fmla="*/ 751 h 1642"/>
                  <a:gd name="T28" fmla="*/ 1880 w 1922"/>
                  <a:gd name="T29" fmla="*/ 762 h 1642"/>
                  <a:gd name="T30" fmla="*/ 1915 w 1922"/>
                  <a:gd name="T31" fmla="*/ 809 h 1642"/>
                  <a:gd name="T32" fmla="*/ 1920 w 1922"/>
                  <a:gd name="T33" fmla="*/ 849 h 1642"/>
                  <a:gd name="T34" fmla="*/ 1898 w 1922"/>
                  <a:gd name="T35" fmla="*/ 882 h 1642"/>
                  <a:gd name="T36" fmla="*/ 1131 w 1922"/>
                  <a:gd name="T37" fmla="*/ 1620 h 1642"/>
                  <a:gd name="T38" fmla="*/ 1102 w 1922"/>
                  <a:gd name="T39" fmla="*/ 1638 h 1642"/>
                  <a:gd name="T40" fmla="*/ 1067 w 1922"/>
                  <a:gd name="T41" fmla="*/ 1640 h 1642"/>
                  <a:gd name="T42" fmla="*/ 1026 w 1922"/>
                  <a:gd name="T43" fmla="*/ 1613 h 1642"/>
                  <a:gd name="T44" fmla="*/ 947 w 1922"/>
                  <a:gd name="T45" fmla="*/ 1543 h 1642"/>
                  <a:gd name="T46" fmla="*/ 891 w 1922"/>
                  <a:gd name="T47" fmla="*/ 1500 h 1642"/>
                  <a:gd name="T48" fmla="*/ 854 w 1922"/>
                  <a:gd name="T49" fmla="*/ 1476 h 1642"/>
                  <a:gd name="T50" fmla="*/ 843 w 1922"/>
                  <a:gd name="T51" fmla="*/ 1469 h 1642"/>
                  <a:gd name="T52" fmla="*/ 794 w 1922"/>
                  <a:gd name="T53" fmla="*/ 1449 h 1642"/>
                  <a:gd name="T54" fmla="*/ 727 w 1922"/>
                  <a:gd name="T55" fmla="*/ 1443 h 1642"/>
                  <a:gd name="T56" fmla="*/ 658 w 1922"/>
                  <a:gd name="T57" fmla="*/ 1465 h 1642"/>
                  <a:gd name="T58" fmla="*/ 499 w 1922"/>
                  <a:gd name="T59" fmla="*/ 1560 h 1642"/>
                  <a:gd name="T60" fmla="*/ 461 w 1922"/>
                  <a:gd name="T61" fmla="*/ 1553 h 1642"/>
                  <a:gd name="T62" fmla="*/ 439 w 1922"/>
                  <a:gd name="T63" fmla="*/ 1514 h 1642"/>
                  <a:gd name="T64" fmla="*/ 392 w 1922"/>
                  <a:gd name="T65" fmla="*/ 1290 h 1642"/>
                  <a:gd name="T66" fmla="*/ 350 w 1922"/>
                  <a:gd name="T67" fmla="*/ 1247 h 1642"/>
                  <a:gd name="T68" fmla="*/ 291 w 1922"/>
                  <a:gd name="T69" fmla="*/ 1221 h 1642"/>
                  <a:gd name="T70" fmla="*/ 224 w 1922"/>
                  <a:gd name="T71" fmla="*/ 1206 h 1642"/>
                  <a:gd name="T72" fmla="*/ 149 w 1922"/>
                  <a:gd name="T73" fmla="*/ 1197 h 1642"/>
                  <a:gd name="T74" fmla="*/ 78 w 1922"/>
                  <a:gd name="T75" fmla="*/ 1192 h 1642"/>
                  <a:gd name="T76" fmla="*/ 33 w 1922"/>
                  <a:gd name="T77" fmla="*/ 1175 h 1642"/>
                  <a:gd name="T78" fmla="*/ 5 w 1922"/>
                  <a:gd name="T79" fmla="*/ 1141 h 1642"/>
                  <a:gd name="T80" fmla="*/ 0 w 1922"/>
                  <a:gd name="T81" fmla="*/ 70 h 1642"/>
                  <a:gd name="T82" fmla="*/ 7 w 1922"/>
                  <a:gd name="T83" fmla="*/ 35 h 1642"/>
                  <a:gd name="T84" fmla="*/ 31 w 1922"/>
                  <a:gd name="T85" fmla="*/ 11 h 1642"/>
                  <a:gd name="T86" fmla="*/ 76 w 1922"/>
                  <a:gd name="T87" fmla="*/ 0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2" h="1642">
                    <a:moveTo>
                      <a:pt x="109" y="0"/>
                    </a:moveTo>
                    <a:lnTo>
                      <a:pt x="116" y="0"/>
                    </a:lnTo>
                    <a:lnTo>
                      <a:pt x="136" y="0"/>
                    </a:lnTo>
                    <a:lnTo>
                      <a:pt x="169" y="4"/>
                    </a:lnTo>
                    <a:lnTo>
                      <a:pt x="213" y="8"/>
                    </a:lnTo>
                    <a:lnTo>
                      <a:pt x="266" y="13"/>
                    </a:lnTo>
                    <a:lnTo>
                      <a:pt x="330" y="22"/>
                    </a:lnTo>
                    <a:lnTo>
                      <a:pt x="399" y="33"/>
                    </a:lnTo>
                    <a:lnTo>
                      <a:pt x="477" y="48"/>
                    </a:lnTo>
                    <a:lnTo>
                      <a:pt x="563" y="68"/>
                    </a:lnTo>
                    <a:lnTo>
                      <a:pt x="652" y="90"/>
                    </a:lnTo>
                    <a:lnTo>
                      <a:pt x="745" y="119"/>
                    </a:lnTo>
                    <a:lnTo>
                      <a:pt x="843" y="152"/>
                    </a:lnTo>
                    <a:lnTo>
                      <a:pt x="942" y="190"/>
                    </a:lnTo>
                    <a:lnTo>
                      <a:pt x="1042" y="235"/>
                    </a:lnTo>
                    <a:lnTo>
                      <a:pt x="1164" y="294"/>
                    </a:lnTo>
                    <a:lnTo>
                      <a:pt x="1273" y="350"/>
                    </a:lnTo>
                    <a:lnTo>
                      <a:pt x="1373" y="405"/>
                    </a:lnTo>
                    <a:lnTo>
                      <a:pt x="1461" y="456"/>
                    </a:lnTo>
                    <a:lnTo>
                      <a:pt x="1541" y="505"/>
                    </a:lnTo>
                    <a:lnTo>
                      <a:pt x="1610" y="551"/>
                    </a:lnTo>
                    <a:lnTo>
                      <a:pt x="1672" y="592"/>
                    </a:lnTo>
                    <a:lnTo>
                      <a:pt x="1723" y="629"/>
                    </a:lnTo>
                    <a:lnTo>
                      <a:pt x="1767" y="664"/>
                    </a:lnTo>
                    <a:lnTo>
                      <a:pt x="1803" y="693"/>
                    </a:lnTo>
                    <a:lnTo>
                      <a:pt x="1833" y="716"/>
                    </a:lnTo>
                    <a:lnTo>
                      <a:pt x="1854" y="736"/>
                    </a:lnTo>
                    <a:lnTo>
                      <a:pt x="1869" y="751"/>
                    </a:lnTo>
                    <a:lnTo>
                      <a:pt x="1878" y="760"/>
                    </a:lnTo>
                    <a:lnTo>
                      <a:pt x="1880" y="762"/>
                    </a:lnTo>
                    <a:lnTo>
                      <a:pt x="1902" y="787"/>
                    </a:lnTo>
                    <a:lnTo>
                      <a:pt x="1915" y="809"/>
                    </a:lnTo>
                    <a:lnTo>
                      <a:pt x="1922" y="831"/>
                    </a:lnTo>
                    <a:lnTo>
                      <a:pt x="1920" y="849"/>
                    </a:lnTo>
                    <a:lnTo>
                      <a:pt x="1913" y="866"/>
                    </a:lnTo>
                    <a:lnTo>
                      <a:pt x="1898" y="882"/>
                    </a:lnTo>
                    <a:lnTo>
                      <a:pt x="1146" y="1607"/>
                    </a:lnTo>
                    <a:lnTo>
                      <a:pt x="1131" y="1620"/>
                    </a:lnTo>
                    <a:lnTo>
                      <a:pt x="1117" y="1631"/>
                    </a:lnTo>
                    <a:lnTo>
                      <a:pt x="1102" y="1638"/>
                    </a:lnTo>
                    <a:lnTo>
                      <a:pt x="1086" y="1642"/>
                    </a:lnTo>
                    <a:lnTo>
                      <a:pt x="1067" y="1640"/>
                    </a:lnTo>
                    <a:lnTo>
                      <a:pt x="1047" y="1631"/>
                    </a:lnTo>
                    <a:lnTo>
                      <a:pt x="1026" y="1613"/>
                    </a:lnTo>
                    <a:lnTo>
                      <a:pt x="984" y="1574"/>
                    </a:lnTo>
                    <a:lnTo>
                      <a:pt x="947" y="1543"/>
                    </a:lnTo>
                    <a:lnTo>
                      <a:pt x="916" y="1518"/>
                    </a:lnTo>
                    <a:lnTo>
                      <a:pt x="891" y="1500"/>
                    </a:lnTo>
                    <a:lnTo>
                      <a:pt x="869" y="1485"/>
                    </a:lnTo>
                    <a:lnTo>
                      <a:pt x="854" y="1476"/>
                    </a:lnTo>
                    <a:lnTo>
                      <a:pt x="845" y="1471"/>
                    </a:lnTo>
                    <a:lnTo>
                      <a:pt x="843" y="1469"/>
                    </a:lnTo>
                    <a:lnTo>
                      <a:pt x="821" y="1458"/>
                    </a:lnTo>
                    <a:lnTo>
                      <a:pt x="794" y="1449"/>
                    </a:lnTo>
                    <a:lnTo>
                      <a:pt x="761" y="1443"/>
                    </a:lnTo>
                    <a:lnTo>
                      <a:pt x="727" y="1443"/>
                    </a:lnTo>
                    <a:lnTo>
                      <a:pt x="692" y="1451"/>
                    </a:lnTo>
                    <a:lnTo>
                      <a:pt x="658" y="1465"/>
                    </a:lnTo>
                    <a:lnTo>
                      <a:pt x="521" y="1551"/>
                    </a:lnTo>
                    <a:lnTo>
                      <a:pt x="499" y="1560"/>
                    </a:lnTo>
                    <a:lnTo>
                      <a:pt x="479" y="1562"/>
                    </a:lnTo>
                    <a:lnTo>
                      <a:pt x="461" y="1553"/>
                    </a:lnTo>
                    <a:lnTo>
                      <a:pt x="448" y="1538"/>
                    </a:lnTo>
                    <a:lnTo>
                      <a:pt x="439" y="1514"/>
                    </a:lnTo>
                    <a:lnTo>
                      <a:pt x="404" y="1319"/>
                    </a:lnTo>
                    <a:lnTo>
                      <a:pt x="392" y="1290"/>
                    </a:lnTo>
                    <a:lnTo>
                      <a:pt x="373" y="1267"/>
                    </a:lnTo>
                    <a:lnTo>
                      <a:pt x="350" y="1247"/>
                    </a:lnTo>
                    <a:lnTo>
                      <a:pt x="322" y="1232"/>
                    </a:lnTo>
                    <a:lnTo>
                      <a:pt x="291" y="1221"/>
                    </a:lnTo>
                    <a:lnTo>
                      <a:pt x="259" y="1212"/>
                    </a:lnTo>
                    <a:lnTo>
                      <a:pt x="224" y="1206"/>
                    </a:lnTo>
                    <a:lnTo>
                      <a:pt x="187" y="1201"/>
                    </a:lnTo>
                    <a:lnTo>
                      <a:pt x="149" y="1197"/>
                    </a:lnTo>
                    <a:lnTo>
                      <a:pt x="113" y="1194"/>
                    </a:lnTo>
                    <a:lnTo>
                      <a:pt x="78" y="1192"/>
                    </a:lnTo>
                    <a:lnTo>
                      <a:pt x="53" y="1186"/>
                    </a:lnTo>
                    <a:lnTo>
                      <a:pt x="33" y="1175"/>
                    </a:lnTo>
                    <a:lnTo>
                      <a:pt x="16" y="1161"/>
                    </a:lnTo>
                    <a:lnTo>
                      <a:pt x="5" y="1141"/>
                    </a:lnTo>
                    <a:lnTo>
                      <a:pt x="0" y="1117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7" y="35"/>
                    </a:lnTo>
                    <a:lnTo>
                      <a:pt x="16" y="22"/>
                    </a:lnTo>
                    <a:lnTo>
                      <a:pt x="31" y="11"/>
                    </a:lnTo>
                    <a:lnTo>
                      <a:pt x="51" y="4"/>
                    </a:lnTo>
                    <a:lnTo>
                      <a:pt x="76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21037154">
                <a:off x="6700728" y="1091603"/>
                <a:ext cx="1847118" cy="1952161"/>
              </a:xfrm>
              <a:custGeom>
                <a:avLst/>
                <a:gdLst>
                  <a:gd name="T0" fmla="*/ 820 w 1603"/>
                  <a:gd name="T1" fmla="*/ 2 h 1936"/>
                  <a:gd name="T2" fmla="*/ 862 w 1603"/>
                  <a:gd name="T3" fmla="*/ 25 h 1936"/>
                  <a:gd name="T4" fmla="*/ 889 w 1603"/>
                  <a:gd name="T5" fmla="*/ 53 h 1936"/>
                  <a:gd name="T6" fmla="*/ 913 w 1603"/>
                  <a:gd name="T7" fmla="*/ 80 h 1936"/>
                  <a:gd name="T8" fmla="*/ 957 w 1603"/>
                  <a:gd name="T9" fmla="*/ 131 h 1936"/>
                  <a:gd name="T10" fmla="*/ 1015 w 1603"/>
                  <a:gd name="T11" fmla="*/ 206 h 1936"/>
                  <a:gd name="T12" fmla="*/ 1086 w 1603"/>
                  <a:gd name="T13" fmla="*/ 304 h 1936"/>
                  <a:gd name="T14" fmla="*/ 1163 w 1603"/>
                  <a:gd name="T15" fmla="*/ 421 h 1936"/>
                  <a:gd name="T16" fmla="*/ 1239 w 1603"/>
                  <a:gd name="T17" fmla="*/ 556 h 1936"/>
                  <a:gd name="T18" fmla="*/ 1314 w 1603"/>
                  <a:gd name="T19" fmla="*/ 707 h 1936"/>
                  <a:gd name="T20" fmla="*/ 1381 w 1603"/>
                  <a:gd name="T21" fmla="*/ 873 h 1936"/>
                  <a:gd name="T22" fmla="*/ 1460 w 1603"/>
                  <a:gd name="T23" fmla="*/ 1104 h 1936"/>
                  <a:gd name="T24" fmla="*/ 1516 w 1603"/>
                  <a:gd name="T25" fmla="*/ 1302 h 1936"/>
                  <a:gd name="T26" fmla="*/ 1556 w 1603"/>
                  <a:gd name="T27" fmla="*/ 1468 h 1936"/>
                  <a:gd name="T28" fmla="*/ 1582 w 1603"/>
                  <a:gd name="T29" fmla="*/ 1603 h 1936"/>
                  <a:gd name="T30" fmla="*/ 1596 w 1603"/>
                  <a:gd name="T31" fmla="*/ 1707 h 1936"/>
                  <a:gd name="T32" fmla="*/ 1602 w 1603"/>
                  <a:gd name="T33" fmla="*/ 1780 h 1936"/>
                  <a:gd name="T34" fmla="*/ 1603 w 1603"/>
                  <a:gd name="T35" fmla="*/ 1824 h 1936"/>
                  <a:gd name="T36" fmla="*/ 1603 w 1603"/>
                  <a:gd name="T37" fmla="*/ 1838 h 1936"/>
                  <a:gd name="T38" fmla="*/ 1594 w 1603"/>
                  <a:gd name="T39" fmla="*/ 1896 h 1936"/>
                  <a:gd name="T40" fmla="*/ 1571 w 1603"/>
                  <a:gd name="T41" fmla="*/ 1927 h 1936"/>
                  <a:gd name="T42" fmla="*/ 1532 w 1603"/>
                  <a:gd name="T43" fmla="*/ 1936 h 1936"/>
                  <a:gd name="T44" fmla="*/ 469 w 1603"/>
                  <a:gd name="T45" fmla="*/ 1918 h 1936"/>
                  <a:gd name="T46" fmla="*/ 434 w 1603"/>
                  <a:gd name="T47" fmla="*/ 1911 h 1936"/>
                  <a:gd name="T48" fmla="*/ 410 w 1603"/>
                  <a:gd name="T49" fmla="*/ 1887 h 1936"/>
                  <a:gd name="T50" fmla="*/ 397 w 1603"/>
                  <a:gd name="T51" fmla="*/ 1838 h 1936"/>
                  <a:gd name="T52" fmla="*/ 390 w 1603"/>
                  <a:gd name="T53" fmla="*/ 1722 h 1936"/>
                  <a:gd name="T54" fmla="*/ 379 w 1603"/>
                  <a:gd name="T55" fmla="*/ 1649 h 1936"/>
                  <a:gd name="T56" fmla="*/ 370 w 1603"/>
                  <a:gd name="T57" fmla="*/ 1612 h 1936"/>
                  <a:gd name="T58" fmla="*/ 363 w 1603"/>
                  <a:gd name="T59" fmla="*/ 1585 h 1936"/>
                  <a:gd name="T60" fmla="*/ 330 w 1603"/>
                  <a:gd name="T61" fmla="*/ 1532 h 1936"/>
                  <a:gd name="T62" fmla="*/ 275 w 1603"/>
                  <a:gd name="T63" fmla="*/ 1488 h 1936"/>
                  <a:gd name="T64" fmla="*/ 84 w 1603"/>
                  <a:gd name="T65" fmla="*/ 1439 h 1936"/>
                  <a:gd name="T66" fmla="*/ 46 w 1603"/>
                  <a:gd name="T67" fmla="*/ 1417 h 1936"/>
                  <a:gd name="T68" fmla="*/ 40 w 1603"/>
                  <a:gd name="T69" fmla="*/ 1377 h 1936"/>
                  <a:gd name="T70" fmla="*/ 164 w 1603"/>
                  <a:gd name="T71" fmla="*/ 1193 h 1936"/>
                  <a:gd name="T72" fmla="*/ 179 w 1603"/>
                  <a:gd name="T73" fmla="*/ 1120 h 1936"/>
                  <a:gd name="T74" fmla="*/ 155 w 1603"/>
                  <a:gd name="T75" fmla="*/ 1047 h 1936"/>
                  <a:gd name="T76" fmla="*/ 108 w 1603"/>
                  <a:gd name="T77" fmla="*/ 975 h 1936"/>
                  <a:gd name="T78" fmla="*/ 51 w 1603"/>
                  <a:gd name="T79" fmla="*/ 905 h 1936"/>
                  <a:gd name="T80" fmla="*/ 9 w 1603"/>
                  <a:gd name="T81" fmla="*/ 851 h 1936"/>
                  <a:gd name="T82" fmla="*/ 0 w 1603"/>
                  <a:gd name="T83" fmla="*/ 807 h 1936"/>
                  <a:gd name="T84" fmla="*/ 20 w 1603"/>
                  <a:gd name="T85" fmla="*/ 765 h 1936"/>
                  <a:gd name="T86" fmla="*/ 773 w 1603"/>
                  <a:gd name="T87" fmla="*/ 9 h 1936"/>
                  <a:gd name="T88" fmla="*/ 804 w 1603"/>
                  <a:gd name="T89" fmla="*/ 0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03" h="1936">
                    <a:moveTo>
                      <a:pt x="804" y="0"/>
                    </a:moveTo>
                    <a:lnTo>
                      <a:pt x="820" y="2"/>
                    </a:lnTo>
                    <a:lnTo>
                      <a:pt x="840" y="11"/>
                    </a:lnTo>
                    <a:lnTo>
                      <a:pt x="862" y="25"/>
                    </a:lnTo>
                    <a:lnTo>
                      <a:pt x="886" y="49"/>
                    </a:lnTo>
                    <a:lnTo>
                      <a:pt x="889" y="53"/>
                    </a:lnTo>
                    <a:lnTo>
                      <a:pt x="898" y="64"/>
                    </a:lnTo>
                    <a:lnTo>
                      <a:pt x="913" y="80"/>
                    </a:lnTo>
                    <a:lnTo>
                      <a:pt x="933" y="102"/>
                    </a:lnTo>
                    <a:lnTo>
                      <a:pt x="957" y="131"/>
                    </a:lnTo>
                    <a:lnTo>
                      <a:pt x="984" y="166"/>
                    </a:lnTo>
                    <a:lnTo>
                      <a:pt x="1015" y="206"/>
                    </a:lnTo>
                    <a:lnTo>
                      <a:pt x="1050" y="253"/>
                    </a:lnTo>
                    <a:lnTo>
                      <a:pt x="1086" y="304"/>
                    </a:lnTo>
                    <a:lnTo>
                      <a:pt x="1123" y="359"/>
                    </a:lnTo>
                    <a:lnTo>
                      <a:pt x="1163" y="421"/>
                    </a:lnTo>
                    <a:lnTo>
                      <a:pt x="1201" y="486"/>
                    </a:lnTo>
                    <a:lnTo>
                      <a:pt x="1239" y="556"/>
                    </a:lnTo>
                    <a:lnTo>
                      <a:pt x="1277" y="628"/>
                    </a:lnTo>
                    <a:lnTo>
                      <a:pt x="1314" y="707"/>
                    </a:lnTo>
                    <a:lnTo>
                      <a:pt x="1348" y="789"/>
                    </a:lnTo>
                    <a:lnTo>
                      <a:pt x="1381" y="873"/>
                    </a:lnTo>
                    <a:lnTo>
                      <a:pt x="1423" y="993"/>
                    </a:lnTo>
                    <a:lnTo>
                      <a:pt x="1460" y="1104"/>
                    </a:lnTo>
                    <a:lnTo>
                      <a:pt x="1491" y="1208"/>
                    </a:lnTo>
                    <a:lnTo>
                      <a:pt x="1516" y="1302"/>
                    </a:lnTo>
                    <a:lnTo>
                      <a:pt x="1538" y="1390"/>
                    </a:lnTo>
                    <a:lnTo>
                      <a:pt x="1556" y="1468"/>
                    </a:lnTo>
                    <a:lnTo>
                      <a:pt x="1571" y="1539"/>
                    </a:lnTo>
                    <a:lnTo>
                      <a:pt x="1582" y="1603"/>
                    </a:lnTo>
                    <a:lnTo>
                      <a:pt x="1591" y="1660"/>
                    </a:lnTo>
                    <a:lnTo>
                      <a:pt x="1596" y="1707"/>
                    </a:lnTo>
                    <a:lnTo>
                      <a:pt x="1600" y="1747"/>
                    </a:lnTo>
                    <a:lnTo>
                      <a:pt x="1602" y="1780"/>
                    </a:lnTo>
                    <a:lnTo>
                      <a:pt x="1603" y="1805"/>
                    </a:lnTo>
                    <a:lnTo>
                      <a:pt x="1603" y="1824"/>
                    </a:lnTo>
                    <a:lnTo>
                      <a:pt x="1603" y="1834"/>
                    </a:lnTo>
                    <a:lnTo>
                      <a:pt x="1603" y="1838"/>
                    </a:lnTo>
                    <a:lnTo>
                      <a:pt x="1602" y="1871"/>
                    </a:lnTo>
                    <a:lnTo>
                      <a:pt x="1594" y="1896"/>
                    </a:lnTo>
                    <a:lnTo>
                      <a:pt x="1585" y="1915"/>
                    </a:lnTo>
                    <a:lnTo>
                      <a:pt x="1571" y="1927"/>
                    </a:lnTo>
                    <a:lnTo>
                      <a:pt x="1552" y="1935"/>
                    </a:lnTo>
                    <a:lnTo>
                      <a:pt x="1532" y="1936"/>
                    </a:lnTo>
                    <a:lnTo>
                      <a:pt x="487" y="1920"/>
                    </a:lnTo>
                    <a:lnTo>
                      <a:pt x="469" y="1918"/>
                    </a:lnTo>
                    <a:lnTo>
                      <a:pt x="450" y="1916"/>
                    </a:lnTo>
                    <a:lnTo>
                      <a:pt x="434" y="1911"/>
                    </a:lnTo>
                    <a:lnTo>
                      <a:pt x="421" y="1902"/>
                    </a:lnTo>
                    <a:lnTo>
                      <a:pt x="410" y="1887"/>
                    </a:lnTo>
                    <a:lnTo>
                      <a:pt x="401" y="1867"/>
                    </a:lnTo>
                    <a:lnTo>
                      <a:pt x="397" y="1838"/>
                    </a:lnTo>
                    <a:lnTo>
                      <a:pt x="396" y="1774"/>
                    </a:lnTo>
                    <a:lnTo>
                      <a:pt x="390" y="1722"/>
                    </a:lnTo>
                    <a:lnTo>
                      <a:pt x="385" y="1680"/>
                    </a:lnTo>
                    <a:lnTo>
                      <a:pt x="379" y="1649"/>
                    </a:lnTo>
                    <a:lnTo>
                      <a:pt x="374" y="1625"/>
                    </a:lnTo>
                    <a:lnTo>
                      <a:pt x="370" y="1612"/>
                    </a:lnTo>
                    <a:lnTo>
                      <a:pt x="370" y="1609"/>
                    </a:lnTo>
                    <a:lnTo>
                      <a:pt x="363" y="1585"/>
                    </a:lnTo>
                    <a:lnTo>
                      <a:pt x="348" y="1559"/>
                    </a:lnTo>
                    <a:lnTo>
                      <a:pt x="330" y="1532"/>
                    </a:lnTo>
                    <a:lnTo>
                      <a:pt x="306" y="1508"/>
                    </a:lnTo>
                    <a:lnTo>
                      <a:pt x="275" y="1488"/>
                    </a:lnTo>
                    <a:lnTo>
                      <a:pt x="241" y="1476"/>
                    </a:lnTo>
                    <a:lnTo>
                      <a:pt x="84" y="1439"/>
                    </a:lnTo>
                    <a:lnTo>
                      <a:pt x="62" y="1430"/>
                    </a:lnTo>
                    <a:lnTo>
                      <a:pt x="46" y="1417"/>
                    </a:lnTo>
                    <a:lnTo>
                      <a:pt x="40" y="1399"/>
                    </a:lnTo>
                    <a:lnTo>
                      <a:pt x="40" y="1377"/>
                    </a:lnTo>
                    <a:lnTo>
                      <a:pt x="51" y="1355"/>
                    </a:lnTo>
                    <a:lnTo>
                      <a:pt x="164" y="1193"/>
                    </a:lnTo>
                    <a:lnTo>
                      <a:pt x="177" y="1157"/>
                    </a:lnTo>
                    <a:lnTo>
                      <a:pt x="179" y="1120"/>
                    </a:lnTo>
                    <a:lnTo>
                      <a:pt x="172" y="1084"/>
                    </a:lnTo>
                    <a:lnTo>
                      <a:pt x="155" y="1047"/>
                    </a:lnTo>
                    <a:lnTo>
                      <a:pt x="135" y="1011"/>
                    </a:lnTo>
                    <a:lnTo>
                      <a:pt x="108" y="975"/>
                    </a:lnTo>
                    <a:lnTo>
                      <a:pt x="80" y="940"/>
                    </a:lnTo>
                    <a:lnTo>
                      <a:pt x="51" y="905"/>
                    </a:lnTo>
                    <a:lnTo>
                      <a:pt x="22" y="871"/>
                    </a:lnTo>
                    <a:lnTo>
                      <a:pt x="9" y="851"/>
                    </a:lnTo>
                    <a:lnTo>
                      <a:pt x="0" y="829"/>
                    </a:lnTo>
                    <a:lnTo>
                      <a:pt x="0" y="807"/>
                    </a:lnTo>
                    <a:lnTo>
                      <a:pt x="6" y="785"/>
                    </a:lnTo>
                    <a:lnTo>
                      <a:pt x="20" y="765"/>
                    </a:lnTo>
                    <a:lnTo>
                      <a:pt x="758" y="22"/>
                    </a:lnTo>
                    <a:lnTo>
                      <a:pt x="773" y="9"/>
                    </a:lnTo>
                    <a:lnTo>
                      <a:pt x="787" y="2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FC000"/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105491" y="4471276"/>
                <a:ext cx="1739277" cy="1380062"/>
              </a:xfrm>
              <a:custGeom>
                <a:avLst/>
                <a:gdLst>
                  <a:gd name="T0" fmla="*/ 1137 w 1929"/>
                  <a:gd name="T1" fmla="*/ 6 h 1612"/>
                  <a:gd name="T2" fmla="*/ 1907 w 1929"/>
                  <a:gd name="T3" fmla="*/ 753 h 1612"/>
                  <a:gd name="T4" fmla="*/ 1926 w 1929"/>
                  <a:gd name="T5" fmla="*/ 780 h 1612"/>
                  <a:gd name="T6" fmla="*/ 1927 w 1929"/>
                  <a:gd name="T7" fmla="*/ 814 h 1612"/>
                  <a:gd name="T8" fmla="*/ 1904 w 1929"/>
                  <a:gd name="T9" fmla="*/ 855 h 1612"/>
                  <a:gd name="T10" fmla="*/ 1876 w 1929"/>
                  <a:gd name="T11" fmla="*/ 882 h 1612"/>
                  <a:gd name="T12" fmla="*/ 1851 w 1929"/>
                  <a:gd name="T13" fmla="*/ 906 h 1612"/>
                  <a:gd name="T14" fmla="*/ 1798 w 1929"/>
                  <a:gd name="T15" fmla="*/ 951 h 1612"/>
                  <a:gd name="T16" fmla="*/ 1723 w 1929"/>
                  <a:gd name="T17" fmla="*/ 1011 h 1612"/>
                  <a:gd name="T18" fmla="*/ 1629 w 1929"/>
                  <a:gd name="T19" fmla="*/ 1082 h 1612"/>
                  <a:gd name="T20" fmla="*/ 1512 w 1929"/>
                  <a:gd name="T21" fmla="*/ 1159 h 1612"/>
                  <a:gd name="T22" fmla="*/ 1377 w 1929"/>
                  <a:gd name="T23" fmla="*/ 1237 h 1612"/>
                  <a:gd name="T24" fmla="*/ 1226 w 1929"/>
                  <a:gd name="T25" fmla="*/ 1314 h 1612"/>
                  <a:gd name="T26" fmla="*/ 1060 w 1929"/>
                  <a:gd name="T27" fmla="*/ 1383 h 1612"/>
                  <a:gd name="T28" fmla="*/ 831 w 1929"/>
                  <a:gd name="T29" fmla="*/ 1461 h 1612"/>
                  <a:gd name="T30" fmla="*/ 632 w 1929"/>
                  <a:gd name="T31" fmla="*/ 1521 h 1612"/>
                  <a:gd name="T32" fmla="*/ 466 w 1929"/>
                  <a:gd name="T33" fmla="*/ 1561 h 1612"/>
                  <a:gd name="T34" fmla="*/ 333 w 1929"/>
                  <a:gd name="T35" fmla="*/ 1589 h 1612"/>
                  <a:gd name="T36" fmla="*/ 229 w 1929"/>
                  <a:gd name="T37" fmla="*/ 1603 h 1612"/>
                  <a:gd name="T38" fmla="*/ 155 w 1929"/>
                  <a:gd name="T39" fmla="*/ 1611 h 1612"/>
                  <a:gd name="T40" fmla="*/ 113 w 1929"/>
                  <a:gd name="T41" fmla="*/ 1612 h 1612"/>
                  <a:gd name="T42" fmla="*/ 98 w 1929"/>
                  <a:gd name="T43" fmla="*/ 1612 h 1612"/>
                  <a:gd name="T44" fmla="*/ 38 w 1929"/>
                  <a:gd name="T45" fmla="*/ 1605 h 1612"/>
                  <a:gd name="T46" fmla="*/ 7 w 1929"/>
                  <a:gd name="T47" fmla="*/ 1580 h 1612"/>
                  <a:gd name="T48" fmla="*/ 0 w 1929"/>
                  <a:gd name="T49" fmla="*/ 1543 h 1612"/>
                  <a:gd name="T50" fmla="*/ 7 w 1929"/>
                  <a:gd name="T51" fmla="*/ 477 h 1612"/>
                  <a:gd name="T52" fmla="*/ 14 w 1929"/>
                  <a:gd name="T53" fmla="*/ 445 h 1612"/>
                  <a:gd name="T54" fmla="*/ 38 w 1929"/>
                  <a:gd name="T55" fmla="*/ 419 h 1612"/>
                  <a:gd name="T56" fmla="*/ 87 w 1929"/>
                  <a:gd name="T57" fmla="*/ 408 h 1612"/>
                  <a:gd name="T58" fmla="*/ 202 w 1929"/>
                  <a:gd name="T59" fmla="*/ 399 h 1612"/>
                  <a:gd name="T60" fmla="*/ 277 w 1929"/>
                  <a:gd name="T61" fmla="*/ 386 h 1612"/>
                  <a:gd name="T62" fmla="*/ 313 w 1929"/>
                  <a:gd name="T63" fmla="*/ 377 h 1612"/>
                  <a:gd name="T64" fmla="*/ 341 w 1929"/>
                  <a:gd name="T65" fmla="*/ 368 h 1612"/>
                  <a:gd name="T66" fmla="*/ 392 w 1929"/>
                  <a:gd name="T67" fmla="*/ 337 h 1612"/>
                  <a:gd name="T68" fmla="*/ 435 w 1929"/>
                  <a:gd name="T69" fmla="*/ 282 h 1612"/>
                  <a:gd name="T70" fmla="*/ 483 w 1929"/>
                  <a:gd name="T71" fmla="*/ 89 h 1612"/>
                  <a:gd name="T72" fmla="*/ 506 w 1929"/>
                  <a:gd name="T73" fmla="*/ 51 h 1612"/>
                  <a:gd name="T74" fmla="*/ 545 w 1929"/>
                  <a:gd name="T75" fmla="*/ 46 h 1612"/>
                  <a:gd name="T76" fmla="*/ 730 w 1929"/>
                  <a:gd name="T77" fmla="*/ 168 h 1612"/>
                  <a:gd name="T78" fmla="*/ 803 w 1929"/>
                  <a:gd name="T79" fmla="*/ 182 h 1612"/>
                  <a:gd name="T80" fmla="*/ 876 w 1929"/>
                  <a:gd name="T81" fmla="*/ 159 h 1612"/>
                  <a:gd name="T82" fmla="*/ 947 w 1929"/>
                  <a:gd name="T83" fmla="*/ 109 h 1612"/>
                  <a:gd name="T84" fmla="*/ 1016 w 1929"/>
                  <a:gd name="T85" fmla="*/ 51 h 1612"/>
                  <a:gd name="T86" fmla="*/ 1071 w 1929"/>
                  <a:gd name="T87" fmla="*/ 9 h 1612"/>
                  <a:gd name="T88" fmla="*/ 1115 w 1929"/>
                  <a:gd name="T89" fmla="*/ 0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29" h="1612">
                    <a:moveTo>
                      <a:pt x="1115" y="0"/>
                    </a:moveTo>
                    <a:lnTo>
                      <a:pt x="1137" y="6"/>
                    </a:lnTo>
                    <a:lnTo>
                      <a:pt x="1157" y="20"/>
                    </a:lnTo>
                    <a:lnTo>
                      <a:pt x="1907" y="753"/>
                    </a:lnTo>
                    <a:lnTo>
                      <a:pt x="1918" y="765"/>
                    </a:lnTo>
                    <a:lnTo>
                      <a:pt x="1926" y="780"/>
                    </a:lnTo>
                    <a:lnTo>
                      <a:pt x="1929" y="796"/>
                    </a:lnTo>
                    <a:lnTo>
                      <a:pt x="1927" y="814"/>
                    </a:lnTo>
                    <a:lnTo>
                      <a:pt x="1918" y="833"/>
                    </a:lnTo>
                    <a:lnTo>
                      <a:pt x="1904" y="855"/>
                    </a:lnTo>
                    <a:lnTo>
                      <a:pt x="1880" y="878"/>
                    </a:lnTo>
                    <a:lnTo>
                      <a:pt x="1876" y="882"/>
                    </a:lnTo>
                    <a:lnTo>
                      <a:pt x="1867" y="891"/>
                    </a:lnTo>
                    <a:lnTo>
                      <a:pt x="1851" y="906"/>
                    </a:lnTo>
                    <a:lnTo>
                      <a:pt x="1827" y="926"/>
                    </a:lnTo>
                    <a:lnTo>
                      <a:pt x="1798" y="951"/>
                    </a:lnTo>
                    <a:lnTo>
                      <a:pt x="1763" y="978"/>
                    </a:lnTo>
                    <a:lnTo>
                      <a:pt x="1723" y="1011"/>
                    </a:lnTo>
                    <a:lnTo>
                      <a:pt x="1678" y="1046"/>
                    </a:lnTo>
                    <a:lnTo>
                      <a:pt x="1629" y="1082"/>
                    </a:lnTo>
                    <a:lnTo>
                      <a:pt x="1572" y="1119"/>
                    </a:lnTo>
                    <a:lnTo>
                      <a:pt x="1512" y="1159"/>
                    </a:lnTo>
                    <a:lnTo>
                      <a:pt x="1446" y="1199"/>
                    </a:lnTo>
                    <a:lnTo>
                      <a:pt x="1377" y="1237"/>
                    </a:lnTo>
                    <a:lnTo>
                      <a:pt x="1304" y="1275"/>
                    </a:lnTo>
                    <a:lnTo>
                      <a:pt x="1226" y="1314"/>
                    </a:lnTo>
                    <a:lnTo>
                      <a:pt x="1146" y="1348"/>
                    </a:lnTo>
                    <a:lnTo>
                      <a:pt x="1060" y="1383"/>
                    </a:lnTo>
                    <a:lnTo>
                      <a:pt x="942" y="1425"/>
                    </a:lnTo>
                    <a:lnTo>
                      <a:pt x="831" y="1461"/>
                    </a:lnTo>
                    <a:lnTo>
                      <a:pt x="727" y="1494"/>
                    </a:lnTo>
                    <a:lnTo>
                      <a:pt x="632" y="1521"/>
                    </a:lnTo>
                    <a:lnTo>
                      <a:pt x="546" y="1543"/>
                    </a:lnTo>
                    <a:lnTo>
                      <a:pt x="466" y="1561"/>
                    </a:lnTo>
                    <a:lnTo>
                      <a:pt x="395" y="1576"/>
                    </a:lnTo>
                    <a:lnTo>
                      <a:pt x="333" y="1589"/>
                    </a:lnTo>
                    <a:lnTo>
                      <a:pt x="277" y="1598"/>
                    </a:lnTo>
                    <a:lnTo>
                      <a:pt x="229" y="1603"/>
                    </a:lnTo>
                    <a:lnTo>
                      <a:pt x="189" y="1609"/>
                    </a:lnTo>
                    <a:lnTo>
                      <a:pt x="155" y="1611"/>
                    </a:lnTo>
                    <a:lnTo>
                      <a:pt x="129" y="1612"/>
                    </a:lnTo>
                    <a:lnTo>
                      <a:pt x="113" y="1612"/>
                    </a:lnTo>
                    <a:lnTo>
                      <a:pt x="102" y="1612"/>
                    </a:lnTo>
                    <a:lnTo>
                      <a:pt x="98" y="1612"/>
                    </a:lnTo>
                    <a:lnTo>
                      <a:pt x="64" y="1611"/>
                    </a:lnTo>
                    <a:lnTo>
                      <a:pt x="38" y="1605"/>
                    </a:lnTo>
                    <a:lnTo>
                      <a:pt x="20" y="1594"/>
                    </a:lnTo>
                    <a:lnTo>
                      <a:pt x="7" y="1580"/>
                    </a:lnTo>
                    <a:lnTo>
                      <a:pt x="2" y="1563"/>
                    </a:lnTo>
                    <a:lnTo>
                      <a:pt x="0" y="1543"/>
                    </a:lnTo>
                    <a:lnTo>
                      <a:pt x="7" y="496"/>
                    </a:lnTo>
                    <a:lnTo>
                      <a:pt x="7" y="477"/>
                    </a:lnTo>
                    <a:lnTo>
                      <a:pt x="9" y="461"/>
                    </a:lnTo>
                    <a:lnTo>
                      <a:pt x="14" y="445"/>
                    </a:lnTo>
                    <a:lnTo>
                      <a:pt x="24" y="430"/>
                    </a:lnTo>
                    <a:lnTo>
                      <a:pt x="38" y="419"/>
                    </a:lnTo>
                    <a:lnTo>
                      <a:pt x="58" y="412"/>
                    </a:lnTo>
                    <a:lnTo>
                      <a:pt x="87" y="408"/>
                    </a:lnTo>
                    <a:lnTo>
                      <a:pt x="151" y="403"/>
                    </a:lnTo>
                    <a:lnTo>
                      <a:pt x="202" y="399"/>
                    </a:lnTo>
                    <a:lnTo>
                      <a:pt x="246" y="392"/>
                    </a:lnTo>
                    <a:lnTo>
                      <a:pt x="277" y="386"/>
                    </a:lnTo>
                    <a:lnTo>
                      <a:pt x="299" y="381"/>
                    </a:lnTo>
                    <a:lnTo>
                      <a:pt x="313" y="377"/>
                    </a:lnTo>
                    <a:lnTo>
                      <a:pt x="317" y="377"/>
                    </a:lnTo>
                    <a:lnTo>
                      <a:pt x="341" y="368"/>
                    </a:lnTo>
                    <a:lnTo>
                      <a:pt x="366" y="355"/>
                    </a:lnTo>
                    <a:lnTo>
                      <a:pt x="392" y="337"/>
                    </a:lnTo>
                    <a:lnTo>
                      <a:pt x="415" y="312"/>
                    </a:lnTo>
                    <a:lnTo>
                      <a:pt x="435" y="282"/>
                    </a:lnTo>
                    <a:lnTo>
                      <a:pt x="448" y="246"/>
                    </a:lnTo>
                    <a:lnTo>
                      <a:pt x="483" y="89"/>
                    </a:lnTo>
                    <a:lnTo>
                      <a:pt x="492" y="68"/>
                    </a:lnTo>
                    <a:lnTo>
                      <a:pt x="506" y="51"/>
                    </a:lnTo>
                    <a:lnTo>
                      <a:pt x="525" y="46"/>
                    </a:lnTo>
                    <a:lnTo>
                      <a:pt x="545" y="46"/>
                    </a:lnTo>
                    <a:lnTo>
                      <a:pt x="566" y="57"/>
                    </a:lnTo>
                    <a:lnTo>
                      <a:pt x="730" y="168"/>
                    </a:lnTo>
                    <a:lnTo>
                      <a:pt x="767" y="180"/>
                    </a:lnTo>
                    <a:lnTo>
                      <a:pt x="803" y="182"/>
                    </a:lnTo>
                    <a:lnTo>
                      <a:pt x="840" y="173"/>
                    </a:lnTo>
                    <a:lnTo>
                      <a:pt x="876" y="159"/>
                    </a:lnTo>
                    <a:lnTo>
                      <a:pt x="913" y="137"/>
                    </a:lnTo>
                    <a:lnTo>
                      <a:pt x="947" y="109"/>
                    </a:lnTo>
                    <a:lnTo>
                      <a:pt x="984" y="82"/>
                    </a:lnTo>
                    <a:lnTo>
                      <a:pt x="1016" y="51"/>
                    </a:lnTo>
                    <a:lnTo>
                      <a:pt x="1051" y="24"/>
                    </a:lnTo>
                    <a:lnTo>
                      <a:pt x="1071" y="9"/>
                    </a:lnTo>
                    <a:lnTo>
                      <a:pt x="1093" y="2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accent5">
                  <a:lumMod val="25000"/>
                  <a:lumOff val="75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rot="300603">
                <a:off x="3920201" y="4394117"/>
                <a:ext cx="1966607" cy="1415041"/>
              </a:xfrm>
              <a:custGeom>
                <a:avLst/>
                <a:gdLst>
                  <a:gd name="T0" fmla="*/ 843 w 1929"/>
                  <a:gd name="T1" fmla="*/ 2 h 1631"/>
                  <a:gd name="T2" fmla="*/ 885 w 1929"/>
                  <a:gd name="T3" fmla="*/ 30 h 1631"/>
                  <a:gd name="T4" fmla="*/ 965 w 1929"/>
                  <a:gd name="T5" fmla="*/ 97 h 1631"/>
                  <a:gd name="T6" fmla="*/ 1024 w 1929"/>
                  <a:gd name="T7" fmla="*/ 141 h 1631"/>
                  <a:gd name="T8" fmla="*/ 1058 w 1929"/>
                  <a:gd name="T9" fmla="*/ 164 h 1631"/>
                  <a:gd name="T10" fmla="*/ 1071 w 1929"/>
                  <a:gd name="T11" fmla="*/ 170 h 1631"/>
                  <a:gd name="T12" fmla="*/ 1120 w 1929"/>
                  <a:gd name="T13" fmla="*/ 190 h 1631"/>
                  <a:gd name="T14" fmla="*/ 1186 w 1929"/>
                  <a:gd name="T15" fmla="*/ 195 h 1631"/>
                  <a:gd name="T16" fmla="*/ 1255 w 1929"/>
                  <a:gd name="T17" fmla="*/ 172 h 1631"/>
                  <a:gd name="T18" fmla="*/ 1413 w 1929"/>
                  <a:gd name="T19" fmla="*/ 75 h 1631"/>
                  <a:gd name="T20" fmla="*/ 1452 w 1929"/>
                  <a:gd name="T21" fmla="*/ 82 h 1631"/>
                  <a:gd name="T22" fmla="*/ 1474 w 1929"/>
                  <a:gd name="T23" fmla="*/ 121 h 1631"/>
                  <a:gd name="T24" fmla="*/ 1525 w 1929"/>
                  <a:gd name="T25" fmla="*/ 345 h 1631"/>
                  <a:gd name="T26" fmla="*/ 1566 w 1929"/>
                  <a:gd name="T27" fmla="*/ 387 h 1631"/>
                  <a:gd name="T28" fmla="*/ 1625 w 1929"/>
                  <a:gd name="T29" fmla="*/ 412 h 1631"/>
                  <a:gd name="T30" fmla="*/ 1694 w 1929"/>
                  <a:gd name="T31" fmla="*/ 427 h 1631"/>
                  <a:gd name="T32" fmla="*/ 1767 w 1929"/>
                  <a:gd name="T33" fmla="*/ 434 h 1631"/>
                  <a:gd name="T34" fmla="*/ 1840 w 1929"/>
                  <a:gd name="T35" fmla="*/ 440 h 1631"/>
                  <a:gd name="T36" fmla="*/ 1885 w 1929"/>
                  <a:gd name="T37" fmla="*/ 454 h 1631"/>
                  <a:gd name="T38" fmla="*/ 1913 w 1929"/>
                  <a:gd name="T39" fmla="*/ 489 h 1631"/>
                  <a:gd name="T40" fmla="*/ 1929 w 1929"/>
                  <a:gd name="T41" fmla="*/ 1560 h 1631"/>
                  <a:gd name="T42" fmla="*/ 1924 w 1929"/>
                  <a:gd name="T43" fmla="*/ 1595 h 1631"/>
                  <a:gd name="T44" fmla="*/ 1900 w 1929"/>
                  <a:gd name="T45" fmla="*/ 1618 h 1631"/>
                  <a:gd name="T46" fmla="*/ 1854 w 1929"/>
                  <a:gd name="T47" fmla="*/ 1631 h 1631"/>
                  <a:gd name="T48" fmla="*/ 1814 w 1929"/>
                  <a:gd name="T49" fmla="*/ 1631 h 1631"/>
                  <a:gd name="T50" fmla="*/ 1761 w 1929"/>
                  <a:gd name="T51" fmla="*/ 1627 h 1631"/>
                  <a:gd name="T52" fmla="*/ 1665 w 1929"/>
                  <a:gd name="T53" fmla="*/ 1620 h 1631"/>
                  <a:gd name="T54" fmla="*/ 1530 w 1929"/>
                  <a:gd name="T55" fmla="*/ 1602 h 1631"/>
                  <a:gd name="T56" fmla="*/ 1368 w 1929"/>
                  <a:gd name="T57" fmla="*/ 1569 h 1631"/>
                  <a:gd name="T58" fmla="*/ 1184 w 1929"/>
                  <a:gd name="T59" fmla="*/ 1520 h 1631"/>
                  <a:gd name="T60" fmla="*/ 987 w 1929"/>
                  <a:gd name="T61" fmla="*/ 1451 h 1631"/>
                  <a:gd name="T62" fmla="*/ 763 w 1929"/>
                  <a:gd name="T63" fmla="*/ 1350 h 1631"/>
                  <a:gd name="T64" fmla="*/ 554 w 1929"/>
                  <a:gd name="T65" fmla="*/ 1241 h 1631"/>
                  <a:gd name="T66" fmla="*/ 384 w 1929"/>
                  <a:gd name="T67" fmla="*/ 1143 h 1631"/>
                  <a:gd name="T68" fmla="*/ 253 w 1929"/>
                  <a:gd name="T69" fmla="*/ 1057 h 1631"/>
                  <a:gd name="T70" fmla="*/ 155 w 1929"/>
                  <a:gd name="T71" fmla="*/ 988 h 1631"/>
                  <a:gd name="T72" fmla="*/ 89 w 1929"/>
                  <a:gd name="T73" fmla="*/ 935 h 1631"/>
                  <a:gd name="T74" fmla="*/ 53 w 1929"/>
                  <a:gd name="T75" fmla="*/ 902 h 1631"/>
                  <a:gd name="T76" fmla="*/ 42 w 1929"/>
                  <a:gd name="T77" fmla="*/ 890 h 1631"/>
                  <a:gd name="T78" fmla="*/ 5 w 1929"/>
                  <a:gd name="T79" fmla="*/ 842 h 1631"/>
                  <a:gd name="T80" fmla="*/ 2 w 1929"/>
                  <a:gd name="T81" fmla="*/ 804 h 1631"/>
                  <a:gd name="T82" fmla="*/ 22 w 1929"/>
                  <a:gd name="T83" fmla="*/ 771 h 1631"/>
                  <a:gd name="T84" fmla="*/ 779 w 1929"/>
                  <a:gd name="T85" fmla="*/ 22 h 1631"/>
                  <a:gd name="T86" fmla="*/ 809 w 1929"/>
                  <a:gd name="T87" fmla="*/ 4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29" h="1631">
                    <a:moveTo>
                      <a:pt x="825" y="0"/>
                    </a:moveTo>
                    <a:lnTo>
                      <a:pt x="843" y="2"/>
                    </a:lnTo>
                    <a:lnTo>
                      <a:pt x="863" y="11"/>
                    </a:lnTo>
                    <a:lnTo>
                      <a:pt x="885" y="30"/>
                    </a:lnTo>
                    <a:lnTo>
                      <a:pt x="927" y="66"/>
                    </a:lnTo>
                    <a:lnTo>
                      <a:pt x="965" y="97"/>
                    </a:lnTo>
                    <a:lnTo>
                      <a:pt x="996" y="123"/>
                    </a:lnTo>
                    <a:lnTo>
                      <a:pt x="1024" y="141"/>
                    </a:lnTo>
                    <a:lnTo>
                      <a:pt x="1044" y="155"/>
                    </a:lnTo>
                    <a:lnTo>
                      <a:pt x="1058" y="164"/>
                    </a:lnTo>
                    <a:lnTo>
                      <a:pt x="1067" y="168"/>
                    </a:lnTo>
                    <a:lnTo>
                      <a:pt x="1071" y="170"/>
                    </a:lnTo>
                    <a:lnTo>
                      <a:pt x="1093" y="181"/>
                    </a:lnTo>
                    <a:lnTo>
                      <a:pt x="1120" y="190"/>
                    </a:lnTo>
                    <a:lnTo>
                      <a:pt x="1151" y="195"/>
                    </a:lnTo>
                    <a:lnTo>
                      <a:pt x="1186" y="195"/>
                    </a:lnTo>
                    <a:lnTo>
                      <a:pt x="1220" y="188"/>
                    </a:lnTo>
                    <a:lnTo>
                      <a:pt x="1255" y="172"/>
                    </a:lnTo>
                    <a:lnTo>
                      <a:pt x="1392" y="84"/>
                    </a:lnTo>
                    <a:lnTo>
                      <a:pt x="1413" y="75"/>
                    </a:lnTo>
                    <a:lnTo>
                      <a:pt x="1433" y="75"/>
                    </a:lnTo>
                    <a:lnTo>
                      <a:pt x="1452" y="82"/>
                    </a:lnTo>
                    <a:lnTo>
                      <a:pt x="1464" y="97"/>
                    </a:lnTo>
                    <a:lnTo>
                      <a:pt x="1474" y="121"/>
                    </a:lnTo>
                    <a:lnTo>
                      <a:pt x="1510" y="316"/>
                    </a:lnTo>
                    <a:lnTo>
                      <a:pt x="1525" y="345"/>
                    </a:lnTo>
                    <a:lnTo>
                      <a:pt x="1543" y="368"/>
                    </a:lnTo>
                    <a:lnTo>
                      <a:pt x="1566" y="387"/>
                    </a:lnTo>
                    <a:lnTo>
                      <a:pt x="1594" y="401"/>
                    </a:lnTo>
                    <a:lnTo>
                      <a:pt x="1625" y="412"/>
                    </a:lnTo>
                    <a:lnTo>
                      <a:pt x="1658" y="421"/>
                    </a:lnTo>
                    <a:lnTo>
                      <a:pt x="1694" y="427"/>
                    </a:lnTo>
                    <a:lnTo>
                      <a:pt x="1730" y="430"/>
                    </a:lnTo>
                    <a:lnTo>
                      <a:pt x="1767" y="434"/>
                    </a:lnTo>
                    <a:lnTo>
                      <a:pt x="1803" y="436"/>
                    </a:lnTo>
                    <a:lnTo>
                      <a:pt x="1840" y="440"/>
                    </a:lnTo>
                    <a:lnTo>
                      <a:pt x="1863" y="443"/>
                    </a:lnTo>
                    <a:lnTo>
                      <a:pt x="1885" y="454"/>
                    </a:lnTo>
                    <a:lnTo>
                      <a:pt x="1902" y="469"/>
                    </a:lnTo>
                    <a:lnTo>
                      <a:pt x="1913" y="489"/>
                    </a:lnTo>
                    <a:lnTo>
                      <a:pt x="1916" y="512"/>
                    </a:lnTo>
                    <a:lnTo>
                      <a:pt x="1929" y="1560"/>
                    </a:lnTo>
                    <a:lnTo>
                      <a:pt x="1929" y="1578"/>
                    </a:lnTo>
                    <a:lnTo>
                      <a:pt x="1924" y="1595"/>
                    </a:lnTo>
                    <a:lnTo>
                      <a:pt x="1914" y="1607"/>
                    </a:lnTo>
                    <a:lnTo>
                      <a:pt x="1900" y="1618"/>
                    </a:lnTo>
                    <a:lnTo>
                      <a:pt x="1880" y="1626"/>
                    </a:lnTo>
                    <a:lnTo>
                      <a:pt x="1854" y="1631"/>
                    </a:lnTo>
                    <a:lnTo>
                      <a:pt x="1822" y="1631"/>
                    </a:lnTo>
                    <a:lnTo>
                      <a:pt x="1814" y="1631"/>
                    </a:lnTo>
                    <a:lnTo>
                      <a:pt x="1794" y="1629"/>
                    </a:lnTo>
                    <a:lnTo>
                      <a:pt x="1761" y="1627"/>
                    </a:lnTo>
                    <a:lnTo>
                      <a:pt x="1718" y="1626"/>
                    </a:lnTo>
                    <a:lnTo>
                      <a:pt x="1665" y="1620"/>
                    </a:lnTo>
                    <a:lnTo>
                      <a:pt x="1601" y="1611"/>
                    </a:lnTo>
                    <a:lnTo>
                      <a:pt x="1530" y="1602"/>
                    </a:lnTo>
                    <a:lnTo>
                      <a:pt x="1452" y="1587"/>
                    </a:lnTo>
                    <a:lnTo>
                      <a:pt x="1368" y="1569"/>
                    </a:lnTo>
                    <a:lnTo>
                      <a:pt x="1279" y="1547"/>
                    </a:lnTo>
                    <a:lnTo>
                      <a:pt x="1184" y="1520"/>
                    </a:lnTo>
                    <a:lnTo>
                      <a:pt x="1086" y="1489"/>
                    </a:lnTo>
                    <a:lnTo>
                      <a:pt x="987" y="1451"/>
                    </a:lnTo>
                    <a:lnTo>
                      <a:pt x="885" y="1407"/>
                    </a:lnTo>
                    <a:lnTo>
                      <a:pt x="763" y="1350"/>
                    </a:lnTo>
                    <a:lnTo>
                      <a:pt x="654" y="1294"/>
                    </a:lnTo>
                    <a:lnTo>
                      <a:pt x="554" y="1241"/>
                    </a:lnTo>
                    <a:lnTo>
                      <a:pt x="464" y="1190"/>
                    </a:lnTo>
                    <a:lnTo>
                      <a:pt x="384" y="1143"/>
                    </a:lnTo>
                    <a:lnTo>
                      <a:pt x="313" y="1099"/>
                    </a:lnTo>
                    <a:lnTo>
                      <a:pt x="253" y="1057"/>
                    </a:lnTo>
                    <a:lnTo>
                      <a:pt x="200" y="1021"/>
                    </a:lnTo>
                    <a:lnTo>
                      <a:pt x="155" y="988"/>
                    </a:lnTo>
                    <a:lnTo>
                      <a:pt x="118" y="959"/>
                    </a:lnTo>
                    <a:lnTo>
                      <a:pt x="89" y="935"/>
                    </a:lnTo>
                    <a:lnTo>
                      <a:pt x="67" y="915"/>
                    </a:lnTo>
                    <a:lnTo>
                      <a:pt x="53" y="902"/>
                    </a:lnTo>
                    <a:lnTo>
                      <a:pt x="43" y="893"/>
                    </a:lnTo>
                    <a:lnTo>
                      <a:pt x="42" y="890"/>
                    </a:lnTo>
                    <a:lnTo>
                      <a:pt x="20" y="864"/>
                    </a:lnTo>
                    <a:lnTo>
                      <a:pt x="5" y="842"/>
                    </a:lnTo>
                    <a:lnTo>
                      <a:pt x="0" y="822"/>
                    </a:lnTo>
                    <a:lnTo>
                      <a:pt x="2" y="804"/>
                    </a:lnTo>
                    <a:lnTo>
                      <a:pt x="9" y="787"/>
                    </a:lnTo>
                    <a:lnTo>
                      <a:pt x="22" y="771"/>
                    </a:lnTo>
                    <a:lnTo>
                      <a:pt x="767" y="35"/>
                    </a:lnTo>
                    <a:lnTo>
                      <a:pt x="779" y="22"/>
                    </a:lnTo>
                    <a:lnTo>
                      <a:pt x="794" y="11"/>
                    </a:lnTo>
                    <a:lnTo>
                      <a:pt x="809" y="4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699137">
                <a:off x="3085942" y="2974911"/>
                <a:ext cx="1697158" cy="1819797"/>
              </a:xfrm>
              <a:custGeom>
                <a:avLst/>
                <a:gdLst>
                  <a:gd name="T0" fmla="*/ 1116 w 1614"/>
                  <a:gd name="T1" fmla="*/ 6 h 1930"/>
                  <a:gd name="T2" fmla="*/ 1153 w 1614"/>
                  <a:gd name="T3" fmla="*/ 10 h 1930"/>
                  <a:gd name="T4" fmla="*/ 1182 w 1614"/>
                  <a:gd name="T5" fmla="*/ 22 h 1930"/>
                  <a:gd name="T6" fmla="*/ 1202 w 1614"/>
                  <a:gd name="T7" fmla="*/ 59 h 1930"/>
                  <a:gd name="T8" fmla="*/ 1209 w 1614"/>
                  <a:gd name="T9" fmla="*/ 150 h 1930"/>
                  <a:gd name="T10" fmla="*/ 1220 w 1614"/>
                  <a:gd name="T11" fmla="*/ 245 h 1930"/>
                  <a:gd name="T12" fmla="*/ 1231 w 1614"/>
                  <a:gd name="T13" fmla="*/ 299 h 1930"/>
                  <a:gd name="T14" fmla="*/ 1237 w 1614"/>
                  <a:gd name="T15" fmla="*/ 316 h 1930"/>
                  <a:gd name="T16" fmla="*/ 1257 w 1614"/>
                  <a:gd name="T17" fmla="*/ 365 h 1930"/>
                  <a:gd name="T18" fmla="*/ 1300 w 1614"/>
                  <a:gd name="T19" fmla="*/ 416 h 1930"/>
                  <a:gd name="T20" fmla="*/ 1366 w 1614"/>
                  <a:gd name="T21" fmla="*/ 449 h 1930"/>
                  <a:gd name="T22" fmla="*/ 1546 w 1614"/>
                  <a:gd name="T23" fmla="*/ 490 h 1930"/>
                  <a:gd name="T24" fmla="*/ 1568 w 1614"/>
                  <a:gd name="T25" fmla="*/ 523 h 1930"/>
                  <a:gd name="T26" fmla="*/ 1557 w 1614"/>
                  <a:gd name="T27" fmla="*/ 565 h 1930"/>
                  <a:gd name="T28" fmla="*/ 1433 w 1614"/>
                  <a:gd name="T29" fmla="*/ 767 h 1930"/>
                  <a:gd name="T30" fmla="*/ 1439 w 1614"/>
                  <a:gd name="T31" fmla="*/ 840 h 1930"/>
                  <a:gd name="T32" fmla="*/ 1477 w 1614"/>
                  <a:gd name="T33" fmla="*/ 911 h 1930"/>
                  <a:gd name="T34" fmla="*/ 1532 w 1614"/>
                  <a:gd name="T35" fmla="*/ 982 h 1930"/>
                  <a:gd name="T36" fmla="*/ 1590 w 1614"/>
                  <a:gd name="T37" fmla="*/ 1050 h 1930"/>
                  <a:gd name="T38" fmla="*/ 1612 w 1614"/>
                  <a:gd name="T39" fmla="*/ 1092 h 1930"/>
                  <a:gd name="T40" fmla="*/ 1606 w 1614"/>
                  <a:gd name="T41" fmla="*/ 1137 h 1930"/>
                  <a:gd name="T42" fmla="*/ 861 w 1614"/>
                  <a:gd name="T43" fmla="*/ 1906 h 1930"/>
                  <a:gd name="T44" fmla="*/ 834 w 1614"/>
                  <a:gd name="T45" fmla="*/ 1926 h 1930"/>
                  <a:gd name="T46" fmla="*/ 799 w 1614"/>
                  <a:gd name="T47" fmla="*/ 1928 h 1930"/>
                  <a:gd name="T48" fmla="*/ 759 w 1614"/>
                  <a:gd name="T49" fmla="*/ 1902 h 1930"/>
                  <a:gd name="T50" fmla="*/ 732 w 1614"/>
                  <a:gd name="T51" fmla="*/ 1877 h 1930"/>
                  <a:gd name="T52" fmla="*/ 706 w 1614"/>
                  <a:gd name="T53" fmla="*/ 1850 h 1930"/>
                  <a:gd name="T54" fmla="*/ 663 w 1614"/>
                  <a:gd name="T55" fmla="*/ 1799 h 1930"/>
                  <a:gd name="T56" fmla="*/ 603 w 1614"/>
                  <a:gd name="T57" fmla="*/ 1724 h 1930"/>
                  <a:gd name="T58" fmla="*/ 532 w 1614"/>
                  <a:gd name="T59" fmla="*/ 1627 h 1930"/>
                  <a:gd name="T60" fmla="*/ 455 w 1614"/>
                  <a:gd name="T61" fmla="*/ 1513 h 1930"/>
                  <a:gd name="T62" fmla="*/ 377 w 1614"/>
                  <a:gd name="T63" fmla="*/ 1378 h 1930"/>
                  <a:gd name="T64" fmla="*/ 300 w 1614"/>
                  <a:gd name="T65" fmla="*/ 1227 h 1930"/>
                  <a:gd name="T66" fmla="*/ 231 w 1614"/>
                  <a:gd name="T67" fmla="*/ 1061 h 1930"/>
                  <a:gd name="T68" fmla="*/ 151 w 1614"/>
                  <a:gd name="T69" fmla="*/ 831 h 1930"/>
                  <a:gd name="T70" fmla="*/ 92 w 1614"/>
                  <a:gd name="T71" fmla="*/ 633 h 1930"/>
                  <a:gd name="T72" fmla="*/ 51 w 1614"/>
                  <a:gd name="T73" fmla="*/ 467 h 1930"/>
                  <a:gd name="T74" fmla="*/ 25 w 1614"/>
                  <a:gd name="T75" fmla="*/ 332 h 1930"/>
                  <a:gd name="T76" fmla="*/ 9 w 1614"/>
                  <a:gd name="T77" fmla="*/ 230 h 1930"/>
                  <a:gd name="T78" fmla="*/ 1 w 1614"/>
                  <a:gd name="T79" fmla="*/ 155 h 1930"/>
                  <a:gd name="T80" fmla="*/ 0 w 1614"/>
                  <a:gd name="T81" fmla="*/ 112 h 1930"/>
                  <a:gd name="T82" fmla="*/ 0 w 1614"/>
                  <a:gd name="T83" fmla="*/ 99 h 1930"/>
                  <a:gd name="T84" fmla="*/ 9 w 1614"/>
                  <a:gd name="T85" fmla="*/ 39 h 1930"/>
                  <a:gd name="T86" fmla="*/ 32 w 1614"/>
                  <a:gd name="T87" fmla="*/ 8 h 1930"/>
                  <a:gd name="T88" fmla="*/ 71 w 1614"/>
                  <a:gd name="T89" fmla="*/ 0 h 1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4" h="1930">
                    <a:moveTo>
                      <a:pt x="71" y="0"/>
                    </a:moveTo>
                    <a:lnTo>
                      <a:pt x="1116" y="6"/>
                    </a:lnTo>
                    <a:lnTo>
                      <a:pt x="1135" y="8"/>
                    </a:lnTo>
                    <a:lnTo>
                      <a:pt x="1153" y="10"/>
                    </a:lnTo>
                    <a:lnTo>
                      <a:pt x="1169" y="13"/>
                    </a:lnTo>
                    <a:lnTo>
                      <a:pt x="1182" y="22"/>
                    </a:lnTo>
                    <a:lnTo>
                      <a:pt x="1193" y="37"/>
                    </a:lnTo>
                    <a:lnTo>
                      <a:pt x="1202" y="59"/>
                    </a:lnTo>
                    <a:lnTo>
                      <a:pt x="1206" y="86"/>
                    </a:lnTo>
                    <a:lnTo>
                      <a:pt x="1209" y="150"/>
                    </a:lnTo>
                    <a:lnTo>
                      <a:pt x="1215" y="203"/>
                    </a:lnTo>
                    <a:lnTo>
                      <a:pt x="1220" y="245"/>
                    </a:lnTo>
                    <a:lnTo>
                      <a:pt x="1226" y="277"/>
                    </a:lnTo>
                    <a:lnTo>
                      <a:pt x="1231" y="299"/>
                    </a:lnTo>
                    <a:lnTo>
                      <a:pt x="1235" y="312"/>
                    </a:lnTo>
                    <a:lnTo>
                      <a:pt x="1237" y="316"/>
                    </a:lnTo>
                    <a:lnTo>
                      <a:pt x="1244" y="339"/>
                    </a:lnTo>
                    <a:lnTo>
                      <a:pt x="1257" y="365"/>
                    </a:lnTo>
                    <a:lnTo>
                      <a:pt x="1277" y="392"/>
                    </a:lnTo>
                    <a:lnTo>
                      <a:pt x="1300" y="416"/>
                    </a:lnTo>
                    <a:lnTo>
                      <a:pt x="1331" y="436"/>
                    </a:lnTo>
                    <a:lnTo>
                      <a:pt x="1366" y="449"/>
                    </a:lnTo>
                    <a:lnTo>
                      <a:pt x="1524" y="483"/>
                    </a:lnTo>
                    <a:lnTo>
                      <a:pt x="1546" y="490"/>
                    </a:lnTo>
                    <a:lnTo>
                      <a:pt x="1561" y="505"/>
                    </a:lnTo>
                    <a:lnTo>
                      <a:pt x="1568" y="523"/>
                    </a:lnTo>
                    <a:lnTo>
                      <a:pt x="1566" y="543"/>
                    </a:lnTo>
                    <a:lnTo>
                      <a:pt x="1557" y="565"/>
                    </a:lnTo>
                    <a:lnTo>
                      <a:pt x="1444" y="729"/>
                    </a:lnTo>
                    <a:lnTo>
                      <a:pt x="1433" y="767"/>
                    </a:lnTo>
                    <a:lnTo>
                      <a:pt x="1432" y="804"/>
                    </a:lnTo>
                    <a:lnTo>
                      <a:pt x="1439" y="840"/>
                    </a:lnTo>
                    <a:lnTo>
                      <a:pt x="1455" y="877"/>
                    </a:lnTo>
                    <a:lnTo>
                      <a:pt x="1477" y="911"/>
                    </a:lnTo>
                    <a:lnTo>
                      <a:pt x="1503" y="948"/>
                    </a:lnTo>
                    <a:lnTo>
                      <a:pt x="1532" y="982"/>
                    </a:lnTo>
                    <a:lnTo>
                      <a:pt x="1561" y="1017"/>
                    </a:lnTo>
                    <a:lnTo>
                      <a:pt x="1590" y="1050"/>
                    </a:lnTo>
                    <a:lnTo>
                      <a:pt x="1605" y="1070"/>
                    </a:lnTo>
                    <a:lnTo>
                      <a:pt x="1612" y="1092"/>
                    </a:lnTo>
                    <a:lnTo>
                      <a:pt x="1614" y="1115"/>
                    </a:lnTo>
                    <a:lnTo>
                      <a:pt x="1606" y="1137"/>
                    </a:lnTo>
                    <a:lnTo>
                      <a:pt x="1594" y="1157"/>
                    </a:lnTo>
                    <a:lnTo>
                      <a:pt x="861" y="1906"/>
                    </a:lnTo>
                    <a:lnTo>
                      <a:pt x="849" y="1919"/>
                    </a:lnTo>
                    <a:lnTo>
                      <a:pt x="834" y="1926"/>
                    </a:lnTo>
                    <a:lnTo>
                      <a:pt x="818" y="1930"/>
                    </a:lnTo>
                    <a:lnTo>
                      <a:pt x="799" y="1928"/>
                    </a:lnTo>
                    <a:lnTo>
                      <a:pt x="781" y="1919"/>
                    </a:lnTo>
                    <a:lnTo>
                      <a:pt x="759" y="1902"/>
                    </a:lnTo>
                    <a:lnTo>
                      <a:pt x="736" y="1881"/>
                    </a:lnTo>
                    <a:lnTo>
                      <a:pt x="732" y="1877"/>
                    </a:lnTo>
                    <a:lnTo>
                      <a:pt x="723" y="1866"/>
                    </a:lnTo>
                    <a:lnTo>
                      <a:pt x="706" y="1850"/>
                    </a:lnTo>
                    <a:lnTo>
                      <a:pt x="686" y="1828"/>
                    </a:lnTo>
                    <a:lnTo>
                      <a:pt x="663" y="1799"/>
                    </a:lnTo>
                    <a:lnTo>
                      <a:pt x="634" y="1764"/>
                    </a:lnTo>
                    <a:lnTo>
                      <a:pt x="603" y="1724"/>
                    </a:lnTo>
                    <a:lnTo>
                      <a:pt x="568" y="1678"/>
                    </a:lnTo>
                    <a:lnTo>
                      <a:pt x="532" y="1627"/>
                    </a:lnTo>
                    <a:lnTo>
                      <a:pt x="493" y="1573"/>
                    </a:lnTo>
                    <a:lnTo>
                      <a:pt x="455" y="1513"/>
                    </a:lnTo>
                    <a:lnTo>
                      <a:pt x="415" y="1447"/>
                    </a:lnTo>
                    <a:lnTo>
                      <a:pt x="377" y="1378"/>
                    </a:lnTo>
                    <a:lnTo>
                      <a:pt x="337" y="1303"/>
                    </a:lnTo>
                    <a:lnTo>
                      <a:pt x="300" y="1227"/>
                    </a:lnTo>
                    <a:lnTo>
                      <a:pt x="264" y="1146"/>
                    </a:lnTo>
                    <a:lnTo>
                      <a:pt x="231" y="1061"/>
                    </a:lnTo>
                    <a:lnTo>
                      <a:pt x="189" y="942"/>
                    </a:lnTo>
                    <a:lnTo>
                      <a:pt x="151" y="831"/>
                    </a:lnTo>
                    <a:lnTo>
                      <a:pt x="120" y="727"/>
                    </a:lnTo>
                    <a:lnTo>
                      <a:pt x="92" y="633"/>
                    </a:lnTo>
                    <a:lnTo>
                      <a:pt x="71" y="547"/>
                    </a:lnTo>
                    <a:lnTo>
                      <a:pt x="51" y="467"/>
                    </a:lnTo>
                    <a:lnTo>
                      <a:pt x="36" y="396"/>
                    </a:lnTo>
                    <a:lnTo>
                      <a:pt x="25" y="332"/>
                    </a:lnTo>
                    <a:lnTo>
                      <a:pt x="16" y="277"/>
                    </a:lnTo>
                    <a:lnTo>
                      <a:pt x="9" y="230"/>
                    </a:lnTo>
                    <a:lnTo>
                      <a:pt x="5" y="188"/>
                    </a:lnTo>
                    <a:lnTo>
                      <a:pt x="1" y="155"/>
                    </a:lnTo>
                    <a:lnTo>
                      <a:pt x="0" y="130"/>
                    </a:lnTo>
                    <a:lnTo>
                      <a:pt x="0" y="112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1" y="64"/>
                    </a:lnTo>
                    <a:lnTo>
                      <a:pt x="9" y="39"/>
                    </a:lnTo>
                    <a:lnTo>
                      <a:pt x="18" y="20"/>
                    </a:lnTo>
                    <a:lnTo>
                      <a:pt x="32" y="8"/>
                    </a:lnTo>
                    <a:lnTo>
                      <a:pt x="49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blurRad="50800" dist="50800" dir="2700000" sx="98000" sy="98000" algn="tl" rotWithShape="0">
                  <a:prstClr val="black">
                    <a:alpha val="50000"/>
                  </a:prstClr>
                </a:outerShdw>
              </a:effectLst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23729" y="2776822"/>
                <a:ext cx="2882207" cy="57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ka-GE" sz="1600" b="1" kern="0" spc="-113" dirty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ელექტრონული</a:t>
                </a:r>
              </a:p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ka-GE" sz="1600" b="1" kern="0" spc="-113" dirty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 სამედიცინო </a:t>
                </a:r>
                <a:r>
                  <a:rPr lang="ka-GE" sz="1600" b="1" kern="0" spc="-113" dirty="0" smtClean="0">
                    <a:solidFill>
                      <a:srgbClr val="872E5A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ბარათი</a:t>
                </a:r>
                <a:endParaRPr lang="en-US" sz="1600" b="1" spc="-113" dirty="0">
                  <a:solidFill>
                    <a:srgbClr val="710330">
                      <a:lumMod val="40000"/>
                      <a:lumOff val="60000"/>
                    </a:srgb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6089997" y="3119301"/>
                <a:ext cx="337" cy="1012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6009687" y="4651228"/>
                <a:ext cx="184194" cy="209159"/>
                <a:chOff x="7286626" y="4224338"/>
                <a:chExt cx="866775" cy="984250"/>
              </a:xfrm>
            </p:grpSpPr>
            <p:sp>
              <p:nvSpPr>
                <p:cNvPr id="59" name="Rectangle 35"/>
                <p:cNvSpPr>
                  <a:spLocks noChangeArrowheads="1"/>
                </p:cNvSpPr>
                <p:nvPr/>
              </p:nvSpPr>
              <p:spPr bwMode="auto">
                <a:xfrm>
                  <a:off x="7686676" y="4568825"/>
                  <a:ext cx="52388" cy="639763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7286626" y="4232275"/>
                  <a:ext cx="427038" cy="522288"/>
                </a:xfrm>
                <a:custGeom>
                  <a:avLst/>
                  <a:gdLst>
                    <a:gd name="T0" fmla="*/ 114 w 269"/>
                    <a:gd name="T1" fmla="*/ 0 h 329"/>
                    <a:gd name="T2" fmla="*/ 269 w 269"/>
                    <a:gd name="T3" fmla="*/ 210 h 329"/>
                    <a:gd name="T4" fmla="*/ 145 w 269"/>
                    <a:gd name="T5" fmla="*/ 329 h 329"/>
                    <a:gd name="T6" fmla="*/ 0 w 269"/>
                    <a:gd name="T7" fmla="*/ 104 h 329"/>
                    <a:gd name="T8" fmla="*/ 114 w 269"/>
                    <a:gd name="T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329">
                      <a:moveTo>
                        <a:pt x="114" y="0"/>
                      </a:moveTo>
                      <a:lnTo>
                        <a:pt x="269" y="210"/>
                      </a:lnTo>
                      <a:lnTo>
                        <a:pt x="145" y="329"/>
                      </a:lnTo>
                      <a:lnTo>
                        <a:pt x="0" y="10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1" name="Freeform 37"/>
                <p:cNvSpPr>
                  <a:spLocks/>
                </p:cNvSpPr>
                <p:nvPr/>
              </p:nvSpPr>
              <p:spPr bwMode="auto">
                <a:xfrm>
                  <a:off x="7713663" y="4232275"/>
                  <a:ext cx="439738" cy="522288"/>
                </a:xfrm>
                <a:custGeom>
                  <a:avLst/>
                  <a:gdLst>
                    <a:gd name="T0" fmla="*/ 164 w 277"/>
                    <a:gd name="T1" fmla="*/ 0 h 329"/>
                    <a:gd name="T2" fmla="*/ 277 w 277"/>
                    <a:gd name="T3" fmla="*/ 109 h 329"/>
                    <a:gd name="T4" fmla="*/ 125 w 277"/>
                    <a:gd name="T5" fmla="*/ 329 h 329"/>
                    <a:gd name="T6" fmla="*/ 0 w 277"/>
                    <a:gd name="T7" fmla="*/ 210 h 329"/>
                    <a:gd name="T8" fmla="*/ 164 w 277"/>
                    <a:gd name="T9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7" h="329">
                      <a:moveTo>
                        <a:pt x="164" y="0"/>
                      </a:moveTo>
                      <a:lnTo>
                        <a:pt x="277" y="109"/>
                      </a:lnTo>
                      <a:lnTo>
                        <a:pt x="125" y="329"/>
                      </a:lnTo>
                      <a:lnTo>
                        <a:pt x="0" y="21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3" name="Rectangle 39"/>
                <p:cNvSpPr>
                  <a:spLocks noChangeArrowheads="1"/>
                </p:cNvSpPr>
                <p:nvPr/>
              </p:nvSpPr>
              <p:spPr bwMode="auto">
                <a:xfrm>
                  <a:off x="7713663" y="4565650"/>
                  <a:ext cx="1588" cy="1588"/>
                </a:xfrm>
                <a:prstGeom prst="rect">
                  <a:avLst/>
                </a:prstGeom>
                <a:solidFill>
                  <a:srgbClr val="10886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4" name="Freeform 40"/>
                <p:cNvSpPr>
                  <a:spLocks/>
                </p:cNvSpPr>
                <p:nvPr/>
              </p:nvSpPr>
              <p:spPr bwMode="auto">
                <a:xfrm>
                  <a:off x="7467601" y="4224338"/>
                  <a:ext cx="506413" cy="341313"/>
                </a:xfrm>
                <a:custGeom>
                  <a:avLst/>
                  <a:gdLst>
                    <a:gd name="T0" fmla="*/ 0 w 319"/>
                    <a:gd name="T1" fmla="*/ 0 h 215"/>
                    <a:gd name="T2" fmla="*/ 155 w 319"/>
                    <a:gd name="T3" fmla="*/ 210 h 215"/>
                    <a:gd name="T4" fmla="*/ 319 w 319"/>
                    <a:gd name="T5" fmla="*/ 0 h 215"/>
                    <a:gd name="T6" fmla="*/ 319 w 319"/>
                    <a:gd name="T7" fmla="*/ 5 h 215"/>
                    <a:gd name="T8" fmla="*/ 156 w 319"/>
                    <a:gd name="T9" fmla="*/ 215 h 215"/>
                    <a:gd name="T10" fmla="*/ 155 w 319"/>
                    <a:gd name="T11" fmla="*/ 215 h 215"/>
                    <a:gd name="T12" fmla="*/ 0 w 319"/>
                    <a:gd name="T13" fmla="*/ 5 h 215"/>
                    <a:gd name="T14" fmla="*/ 0 w 319"/>
                    <a:gd name="T15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9" h="215">
                      <a:moveTo>
                        <a:pt x="0" y="0"/>
                      </a:moveTo>
                      <a:lnTo>
                        <a:pt x="155" y="210"/>
                      </a:lnTo>
                      <a:lnTo>
                        <a:pt x="319" y="0"/>
                      </a:lnTo>
                      <a:lnTo>
                        <a:pt x="319" y="5"/>
                      </a:lnTo>
                      <a:lnTo>
                        <a:pt x="156" y="215"/>
                      </a:lnTo>
                      <a:lnTo>
                        <a:pt x="155" y="21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A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5" name="Freeform 41"/>
                <p:cNvSpPr>
                  <a:spLocks/>
                </p:cNvSpPr>
                <p:nvPr/>
              </p:nvSpPr>
              <p:spPr bwMode="auto">
                <a:xfrm>
                  <a:off x="7467601" y="4232275"/>
                  <a:ext cx="246063" cy="333375"/>
                </a:xfrm>
                <a:custGeom>
                  <a:avLst/>
                  <a:gdLst>
                    <a:gd name="T0" fmla="*/ 0 w 155"/>
                    <a:gd name="T1" fmla="*/ 0 h 210"/>
                    <a:gd name="T2" fmla="*/ 155 w 155"/>
                    <a:gd name="T3" fmla="*/ 210 h 210"/>
                    <a:gd name="T4" fmla="*/ 155 w 155"/>
                    <a:gd name="T5" fmla="*/ 210 h 210"/>
                    <a:gd name="T6" fmla="*/ 0 w 155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210">
                      <a:moveTo>
                        <a:pt x="0" y="0"/>
                      </a:moveTo>
                      <a:lnTo>
                        <a:pt x="155" y="210"/>
                      </a:lnTo>
                      <a:lnTo>
                        <a:pt x="155" y="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6F9F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66" name="Freeform 42"/>
                <p:cNvSpPr>
                  <a:spLocks/>
                </p:cNvSpPr>
                <p:nvPr/>
              </p:nvSpPr>
              <p:spPr bwMode="auto">
                <a:xfrm>
                  <a:off x="7713663" y="4232275"/>
                  <a:ext cx="260350" cy="333375"/>
                </a:xfrm>
                <a:custGeom>
                  <a:avLst/>
                  <a:gdLst>
                    <a:gd name="T0" fmla="*/ 164 w 164"/>
                    <a:gd name="T1" fmla="*/ 0 h 210"/>
                    <a:gd name="T2" fmla="*/ 1 w 164"/>
                    <a:gd name="T3" fmla="*/ 210 h 210"/>
                    <a:gd name="T4" fmla="*/ 0 w 164"/>
                    <a:gd name="T5" fmla="*/ 210 h 210"/>
                    <a:gd name="T6" fmla="*/ 164 w 164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4" h="210">
                      <a:moveTo>
                        <a:pt x="164" y="0"/>
                      </a:moveTo>
                      <a:lnTo>
                        <a:pt x="1" y="210"/>
                      </a:lnTo>
                      <a:lnTo>
                        <a:pt x="0" y="21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6F9F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69" name="Freeform 47"/>
              <p:cNvSpPr>
                <a:spLocks/>
              </p:cNvSpPr>
              <p:nvPr/>
            </p:nvSpPr>
            <p:spPr bwMode="auto">
              <a:xfrm>
                <a:off x="4009188" y="2485676"/>
                <a:ext cx="464343" cy="464343"/>
              </a:xfrm>
              <a:custGeom>
                <a:avLst/>
                <a:gdLst>
                  <a:gd name="T0" fmla="*/ 411 w 820"/>
                  <a:gd name="T1" fmla="*/ 0 h 820"/>
                  <a:gd name="T2" fmla="*/ 462 w 820"/>
                  <a:gd name="T3" fmla="*/ 3 h 820"/>
                  <a:gd name="T4" fmla="*/ 511 w 820"/>
                  <a:gd name="T5" fmla="*/ 12 h 820"/>
                  <a:gd name="T6" fmla="*/ 559 w 820"/>
                  <a:gd name="T7" fmla="*/ 28 h 820"/>
                  <a:gd name="T8" fmla="*/ 604 w 820"/>
                  <a:gd name="T9" fmla="*/ 48 h 820"/>
                  <a:gd name="T10" fmla="*/ 645 w 820"/>
                  <a:gd name="T11" fmla="*/ 73 h 820"/>
                  <a:gd name="T12" fmla="*/ 683 w 820"/>
                  <a:gd name="T13" fmla="*/ 104 h 820"/>
                  <a:gd name="T14" fmla="*/ 716 w 820"/>
                  <a:gd name="T15" fmla="*/ 137 h 820"/>
                  <a:gd name="T16" fmla="*/ 747 w 820"/>
                  <a:gd name="T17" fmla="*/ 175 h 820"/>
                  <a:gd name="T18" fmla="*/ 773 w 820"/>
                  <a:gd name="T19" fmla="*/ 217 h 820"/>
                  <a:gd name="T20" fmla="*/ 792 w 820"/>
                  <a:gd name="T21" fmla="*/ 262 h 820"/>
                  <a:gd name="T22" fmla="*/ 808 w 820"/>
                  <a:gd name="T23" fmla="*/ 309 h 820"/>
                  <a:gd name="T24" fmla="*/ 817 w 820"/>
                  <a:gd name="T25" fmla="*/ 358 h 820"/>
                  <a:gd name="T26" fmla="*/ 820 w 820"/>
                  <a:gd name="T27" fmla="*/ 409 h 820"/>
                  <a:gd name="T28" fmla="*/ 817 w 820"/>
                  <a:gd name="T29" fmla="*/ 461 h 820"/>
                  <a:gd name="T30" fmla="*/ 808 w 820"/>
                  <a:gd name="T31" fmla="*/ 511 h 820"/>
                  <a:gd name="T32" fmla="*/ 792 w 820"/>
                  <a:gd name="T33" fmla="*/ 558 h 820"/>
                  <a:gd name="T34" fmla="*/ 773 w 820"/>
                  <a:gd name="T35" fmla="*/ 602 h 820"/>
                  <a:gd name="T36" fmla="*/ 747 w 820"/>
                  <a:gd name="T37" fmla="*/ 644 h 820"/>
                  <a:gd name="T38" fmla="*/ 716 w 820"/>
                  <a:gd name="T39" fmla="*/ 682 h 820"/>
                  <a:gd name="T40" fmla="*/ 683 w 820"/>
                  <a:gd name="T41" fmla="*/ 716 h 820"/>
                  <a:gd name="T42" fmla="*/ 645 w 820"/>
                  <a:gd name="T43" fmla="*/ 746 h 820"/>
                  <a:gd name="T44" fmla="*/ 604 w 820"/>
                  <a:gd name="T45" fmla="*/ 772 h 820"/>
                  <a:gd name="T46" fmla="*/ 559 w 820"/>
                  <a:gd name="T47" fmla="*/ 792 h 820"/>
                  <a:gd name="T48" fmla="*/ 511 w 820"/>
                  <a:gd name="T49" fmla="*/ 808 h 820"/>
                  <a:gd name="T50" fmla="*/ 462 w 820"/>
                  <a:gd name="T51" fmla="*/ 817 h 820"/>
                  <a:gd name="T52" fmla="*/ 411 w 820"/>
                  <a:gd name="T53" fmla="*/ 820 h 820"/>
                  <a:gd name="T54" fmla="*/ 360 w 820"/>
                  <a:gd name="T55" fmla="*/ 817 h 820"/>
                  <a:gd name="T56" fmla="*/ 310 w 820"/>
                  <a:gd name="T57" fmla="*/ 808 h 820"/>
                  <a:gd name="T58" fmla="*/ 263 w 820"/>
                  <a:gd name="T59" fmla="*/ 792 h 820"/>
                  <a:gd name="T60" fmla="*/ 218 w 820"/>
                  <a:gd name="T61" fmla="*/ 772 h 820"/>
                  <a:gd name="T62" fmla="*/ 177 w 820"/>
                  <a:gd name="T63" fmla="*/ 746 h 820"/>
                  <a:gd name="T64" fmla="*/ 139 w 820"/>
                  <a:gd name="T65" fmla="*/ 716 h 820"/>
                  <a:gd name="T66" fmla="*/ 104 w 820"/>
                  <a:gd name="T67" fmla="*/ 682 h 820"/>
                  <a:gd name="T68" fmla="*/ 74 w 820"/>
                  <a:gd name="T69" fmla="*/ 644 h 820"/>
                  <a:gd name="T70" fmla="*/ 49 w 820"/>
                  <a:gd name="T71" fmla="*/ 602 h 820"/>
                  <a:gd name="T72" fmla="*/ 28 w 820"/>
                  <a:gd name="T73" fmla="*/ 558 h 820"/>
                  <a:gd name="T74" fmla="*/ 14 w 820"/>
                  <a:gd name="T75" fmla="*/ 511 h 820"/>
                  <a:gd name="T76" fmla="*/ 5 w 820"/>
                  <a:gd name="T77" fmla="*/ 461 h 820"/>
                  <a:gd name="T78" fmla="*/ 0 w 820"/>
                  <a:gd name="T79" fmla="*/ 409 h 820"/>
                  <a:gd name="T80" fmla="*/ 5 w 820"/>
                  <a:gd name="T81" fmla="*/ 358 h 820"/>
                  <a:gd name="T82" fmla="*/ 14 w 820"/>
                  <a:gd name="T83" fmla="*/ 309 h 820"/>
                  <a:gd name="T84" fmla="*/ 28 w 820"/>
                  <a:gd name="T85" fmla="*/ 262 h 820"/>
                  <a:gd name="T86" fmla="*/ 49 w 820"/>
                  <a:gd name="T87" fmla="*/ 217 h 820"/>
                  <a:gd name="T88" fmla="*/ 74 w 820"/>
                  <a:gd name="T89" fmla="*/ 175 h 820"/>
                  <a:gd name="T90" fmla="*/ 104 w 820"/>
                  <a:gd name="T91" fmla="*/ 137 h 820"/>
                  <a:gd name="T92" fmla="*/ 139 w 820"/>
                  <a:gd name="T93" fmla="*/ 104 h 820"/>
                  <a:gd name="T94" fmla="*/ 177 w 820"/>
                  <a:gd name="T95" fmla="*/ 73 h 820"/>
                  <a:gd name="T96" fmla="*/ 218 w 820"/>
                  <a:gd name="T97" fmla="*/ 48 h 820"/>
                  <a:gd name="T98" fmla="*/ 263 w 820"/>
                  <a:gd name="T99" fmla="*/ 28 h 820"/>
                  <a:gd name="T100" fmla="*/ 310 w 820"/>
                  <a:gd name="T101" fmla="*/ 12 h 820"/>
                  <a:gd name="T102" fmla="*/ 360 w 820"/>
                  <a:gd name="T103" fmla="*/ 3 h 820"/>
                  <a:gd name="T104" fmla="*/ 411 w 820"/>
                  <a:gd name="T105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0" h="820">
                    <a:moveTo>
                      <a:pt x="411" y="0"/>
                    </a:moveTo>
                    <a:lnTo>
                      <a:pt x="462" y="3"/>
                    </a:lnTo>
                    <a:lnTo>
                      <a:pt x="511" y="12"/>
                    </a:lnTo>
                    <a:lnTo>
                      <a:pt x="559" y="28"/>
                    </a:lnTo>
                    <a:lnTo>
                      <a:pt x="604" y="48"/>
                    </a:lnTo>
                    <a:lnTo>
                      <a:pt x="645" y="73"/>
                    </a:lnTo>
                    <a:lnTo>
                      <a:pt x="683" y="104"/>
                    </a:lnTo>
                    <a:lnTo>
                      <a:pt x="716" y="137"/>
                    </a:lnTo>
                    <a:lnTo>
                      <a:pt x="747" y="175"/>
                    </a:lnTo>
                    <a:lnTo>
                      <a:pt x="773" y="217"/>
                    </a:lnTo>
                    <a:lnTo>
                      <a:pt x="792" y="262"/>
                    </a:lnTo>
                    <a:lnTo>
                      <a:pt x="808" y="309"/>
                    </a:lnTo>
                    <a:lnTo>
                      <a:pt x="817" y="358"/>
                    </a:lnTo>
                    <a:lnTo>
                      <a:pt x="820" y="409"/>
                    </a:lnTo>
                    <a:lnTo>
                      <a:pt x="817" y="461"/>
                    </a:lnTo>
                    <a:lnTo>
                      <a:pt x="808" y="511"/>
                    </a:lnTo>
                    <a:lnTo>
                      <a:pt x="792" y="558"/>
                    </a:lnTo>
                    <a:lnTo>
                      <a:pt x="773" y="602"/>
                    </a:lnTo>
                    <a:lnTo>
                      <a:pt x="747" y="644"/>
                    </a:lnTo>
                    <a:lnTo>
                      <a:pt x="716" y="682"/>
                    </a:lnTo>
                    <a:lnTo>
                      <a:pt x="683" y="716"/>
                    </a:lnTo>
                    <a:lnTo>
                      <a:pt x="645" y="746"/>
                    </a:lnTo>
                    <a:lnTo>
                      <a:pt x="604" y="772"/>
                    </a:lnTo>
                    <a:lnTo>
                      <a:pt x="559" y="792"/>
                    </a:lnTo>
                    <a:lnTo>
                      <a:pt x="511" y="808"/>
                    </a:lnTo>
                    <a:lnTo>
                      <a:pt x="462" y="817"/>
                    </a:lnTo>
                    <a:lnTo>
                      <a:pt x="411" y="820"/>
                    </a:lnTo>
                    <a:lnTo>
                      <a:pt x="360" y="817"/>
                    </a:lnTo>
                    <a:lnTo>
                      <a:pt x="310" y="808"/>
                    </a:lnTo>
                    <a:lnTo>
                      <a:pt x="263" y="792"/>
                    </a:lnTo>
                    <a:lnTo>
                      <a:pt x="218" y="772"/>
                    </a:lnTo>
                    <a:lnTo>
                      <a:pt x="177" y="746"/>
                    </a:lnTo>
                    <a:lnTo>
                      <a:pt x="139" y="716"/>
                    </a:lnTo>
                    <a:lnTo>
                      <a:pt x="104" y="682"/>
                    </a:lnTo>
                    <a:lnTo>
                      <a:pt x="74" y="644"/>
                    </a:lnTo>
                    <a:lnTo>
                      <a:pt x="49" y="602"/>
                    </a:lnTo>
                    <a:lnTo>
                      <a:pt x="28" y="558"/>
                    </a:lnTo>
                    <a:lnTo>
                      <a:pt x="14" y="511"/>
                    </a:lnTo>
                    <a:lnTo>
                      <a:pt x="5" y="461"/>
                    </a:lnTo>
                    <a:lnTo>
                      <a:pt x="0" y="409"/>
                    </a:lnTo>
                    <a:lnTo>
                      <a:pt x="5" y="358"/>
                    </a:lnTo>
                    <a:lnTo>
                      <a:pt x="14" y="309"/>
                    </a:lnTo>
                    <a:lnTo>
                      <a:pt x="28" y="262"/>
                    </a:lnTo>
                    <a:lnTo>
                      <a:pt x="49" y="217"/>
                    </a:lnTo>
                    <a:lnTo>
                      <a:pt x="74" y="175"/>
                    </a:lnTo>
                    <a:lnTo>
                      <a:pt x="104" y="137"/>
                    </a:lnTo>
                    <a:lnTo>
                      <a:pt x="139" y="104"/>
                    </a:lnTo>
                    <a:lnTo>
                      <a:pt x="177" y="73"/>
                    </a:lnTo>
                    <a:lnTo>
                      <a:pt x="218" y="48"/>
                    </a:lnTo>
                    <a:lnTo>
                      <a:pt x="263" y="28"/>
                    </a:lnTo>
                    <a:lnTo>
                      <a:pt x="310" y="12"/>
                    </a:lnTo>
                    <a:lnTo>
                      <a:pt x="360" y="3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7098079" y="5454056"/>
                <a:ext cx="152893" cy="157424"/>
                <a:chOff x="7410451" y="3862388"/>
                <a:chExt cx="428625" cy="441325"/>
              </a:xfrm>
            </p:grpSpPr>
            <p:sp>
              <p:nvSpPr>
                <p:cNvPr id="97" name="Freeform 72"/>
                <p:cNvSpPr>
                  <a:spLocks/>
                </p:cNvSpPr>
                <p:nvPr/>
              </p:nvSpPr>
              <p:spPr bwMode="auto">
                <a:xfrm>
                  <a:off x="7410451" y="3862388"/>
                  <a:ext cx="47625" cy="44450"/>
                </a:xfrm>
                <a:custGeom>
                  <a:avLst/>
                  <a:gdLst>
                    <a:gd name="T0" fmla="*/ 16 w 30"/>
                    <a:gd name="T1" fmla="*/ 0 h 28"/>
                    <a:gd name="T2" fmla="*/ 20 w 30"/>
                    <a:gd name="T3" fmla="*/ 0 h 28"/>
                    <a:gd name="T4" fmla="*/ 24 w 30"/>
                    <a:gd name="T5" fmla="*/ 2 h 28"/>
                    <a:gd name="T6" fmla="*/ 27 w 30"/>
                    <a:gd name="T7" fmla="*/ 5 h 28"/>
                    <a:gd name="T8" fmla="*/ 29 w 30"/>
                    <a:gd name="T9" fmla="*/ 9 h 28"/>
                    <a:gd name="T10" fmla="*/ 30 w 30"/>
                    <a:gd name="T11" fmla="*/ 14 h 28"/>
                    <a:gd name="T12" fmla="*/ 29 w 30"/>
                    <a:gd name="T13" fmla="*/ 18 h 28"/>
                    <a:gd name="T14" fmla="*/ 27 w 30"/>
                    <a:gd name="T15" fmla="*/ 22 h 28"/>
                    <a:gd name="T16" fmla="*/ 24 w 30"/>
                    <a:gd name="T17" fmla="*/ 25 h 28"/>
                    <a:gd name="T18" fmla="*/ 20 w 30"/>
                    <a:gd name="T19" fmla="*/ 27 h 28"/>
                    <a:gd name="T20" fmla="*/ 16 w 30"/>
                    <a:gd name="T21" fmla="*/ 28 h 28"/>
                    <a:gd name="T22" fmla="*/ 11 w 30"/>
                    <a:gd name="T23" fmla="*/ 27 h 28"/>
                    <a:gd name="T24" fmla="*/ 6 w 30"/>
                    <a:gd name="T25" fmla="*/ 25 h 28"/>
                    <a:gd name="T26" fmla="*/ 3 w 30"/>
                    <a:gd name="T27" fmla="*/ 22 h 28"/>
                    <a:gd name="T28" fmla="*/ 1 w 30"/>
                    <a:gd name="T29" fmla="*/ 18 h 28"/>
                    <a:gd name="T30" fmla="*/ 0 w 30"/>
                    <a:gd name="T31" fmla="*/ 14 h 28"/>
                    <a:gd name="T32" fmla="*/ 1 w 30"/>
                    <a:gd name="T33" fmla="*/ 9 h 28"/>
                    <a:gd name="T34" fmla="*/ 3 w 30"/>
                    <a:gd name="T35" fmla="*/ 5 h 28"/>
                    <a:gd name="T36" fmla="*/ 6 w 30"/>
                    <a:gd name="T37" fmla="*/ 2 h 28"/>
                    <a:gd name="T38" fmla="*/ 11 w 30"/>
                    <a:gd name="T39" fmla="*/ 0 h 28"/>
                    <a:gd name="T40" fmla="*/ 16 w 30"/>
                    <a:gd name="T4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28">
                      <a:moveTo>
                        <a:pt x="16" y="0"/>
                      </a:move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7" y="5"/>
                      </a:lnTo>
                      <a:lnTo>
                        <a:pt x="29" y="9"/>
                      </a:lnTo>
                      <a:lnTo>
                        <a:pt x="30" y="14"/>
                      </a:lnTo>
                      <a:lnTo>
                        <a:pt x="29" y="18"/>
                      </a:lnTo>
                      <a:lnTo>
                        <a:pt x="27" y="22"/>
                      </a:lnTo>
                      <a:lnTo>
                        <a:pt x="24" y="25"/>
                      </a:lnTo>
                      <a:lnTo>
                        <a:pt x="20" y="27"/>
                      </a:lnTo>
                      <a:lnTo>
                        <a:pt x="16" y="28"/>
                      </a:lnTo>
                      <a:lnTo>
                        <a:pt x="11" y="27"/>
                      </a:lnTo>
                      <a:lnTo>
                        <a:pt x="6" y="25"/>
                      </a:lnTo>
                      <a:lnTo>
                        <a:pt x="3" y="22"/>
                      </a:lnTo>
                      <a:lnTo>
                        <a:pt x="1" y="18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99" name="Freeform 74"/>
                <p:cNvSpPr>
                  <a:spLocks/>
                </p:cNvSpPr>
                <p:nvPr/>
              </p:nvSpPr>
              <p:spPr bwMode="auto">
                <a:xfrm>
                  <a:off x="7534276" y="3868738"/>
                  <a:ext cx="31750" cy="30163"/>
                </a:xfrm>
                <a:custGeom>
                  <a:avLst/>
                  <a:gdLst>
                    <a:gd name="T0" fmla="*/ 10 w 20"/>
                    <a:gd name="T1" fmla="*/ 0 h 19"/>
                    <a:gd name="T2" fmla="*/ 15 w 20"/>
                    <a:gd name="T3" fmla="*/ 1 h 19"/>
                    <a:gd name="T4" fmla="*/ 18 w 20"/>
                    <a:gd name="T5" fmla="*/ 3 h 19"/>
                    <a:gd name="T6" fmla="*/ 20 w 20"/>
                    <a:gd name="T7" fmla="*/ 6 h 19"/>
                    <a:gd name="T8" fmla="*/ 20 w 20"/>
                    <a:gd name="T9" fmla="*/ 10 h 19"/>
                    <a:gd name="T10" fmla="*/ 20 w 20"/>
                    <a:gd name="T11" fmla="*/ 14 h 19"/>
                    <a:gd name="T12" fmla="*/ 18 w 20"/>
                    <a:gd name="T13" fmla="*/ 17 h 19"/>
                    <a:gd name="T14" fmla="*/ 15 w 20"/>
                    <a:gd name="T15" fmla="*/ 19 h 19"/>
                    <a:gd name="T16" fmla="*/ 10 w 20"/>
                    <a:gd name="T17" fmla="*/ 19 h 19"/>
                    <a:gd name="T18" fmla="*/ 6 w 20"/>
                    <a:gd name="T19" fmla="*/ 19 h 19"/>
                    <a:gd name="T20" fmla="*/ 3 w 20"/>
                    <a:gd name="T21" fmla="*/ 17 h 19"/>
                    <a:gd name="T22" fmla="*/ 1 w 20"/>
                    <a:gd name="T23" fmla="*/ 14 h 19"/>
                    <a:gd name="T24" fmla="*/ 0 w 20"/>
                    <a:gd name="T25" fmla="*/ 10 h 19"/>
                    <a:gd name="T26" fmla="*/ 1 w 20"/>
                    <a:gd name="T27" fmla="*/ 6 h 19"/>
                    <a:gd name="T28" fmla="*/ 3 w 20"/>
                    <a:gd name="T29" fmla="*/ 3 h 19"/>
                    <a:gd name="T30" fmla="*/ 6 w 20"/>
                    <a:gd name="T31" fmla="*/ 1 h 19"/>
                    <a:gd name="T32" fmla="*/ 10 w 2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19">
                      <a:moveTo>
                        <a:pt x="10" y="0"/>
                      </a:move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0" y="6"/>
                      </a:lnTo>
                      <a:lnTo>
                        <a:pt x="20" y="10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6" y="19"/>
                      </a:ln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3" name="Rectangle 78"/>
                <p:cNvSpPr>
                  <a:spLocks noChangeArrowheads="1"/>
                </p:cNvSpPr>
                <p:nvPr/>
              </p:nvSpPr>
              <p:spPr bwMode="auto">
                <a:xfrm>
                  <a:off x="7543801" y="4181475"/>
                  <a:ext cx="131763" cy="190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4" name="Rectangle 79"/>
                <p:cNvSpPr>
                  <a:spLocks noChangeArrowheads="1"/>
                </p:cNvSpPr>
                <p:nvPr/>
              </p:nvSpPr>
              <p:spPr bwMode="auto">
                <a:xfrm>
                  <a:off x="7543801" y="4232275"/>
                  <a:ext cx="295275" cy="190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  <p:sp>
              <p:nvSpPr>
                <p:cNvPr id="105" name="Rectangle 80"/>
                <p:cNvSpPr>
                  <a:spLocks noChangeArrowheads="1"/>
                </p:cNvSpPr>
                <p:nvPr/>
              </p:nvSpPr>
              <p:spPr bwMode="auto">
                <a:xfrm>
                  <a:off x="7543801" y="4283075"/>
                  <a:ext cx="131763" cy="2063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240">
                    <a:defRPr/>
                  </a:pPr>
                  <a:endParaRPr lang="en-IN" sz="2101">
                    <a:solidFill>
                      <a:prstClr val="black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32" name="Rectangle 104"/>
              <p:cNvSpPr>
                <a:spLocks noChangeArrowheads="1"/>
              </p:cNvSpPr>
              <p:nvPr/>
            </p:nvSpPr>
            <p:spPr bwMode="auto">
              <a:xfrm>
                <a:off x="4393516" y="5055369"/>
                <a:ext cx="566" cy="566"/>
              </a:xfrm>
              <a:prstGeom prst="rect">
                <a:avLst/>
              </a:prstGeom>
              <a:solidFill>
                <a:srgbClr val="3E708A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>
                  <a:defRPr/>
                </a:pPr>
                <a:endParaRPr lang="en-IN" sz="210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964322" y="662556"/>
                <a:ext cx="2275553" cy="45434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48305"/>
                  </a:avLst>
                </a:prstTxWarp>
                <a:spAutoFit/>
              </a:bodyPr>
              <a:lstStyle/>
              <a:p>
                <a:pPr algn="ctr" defTabSz="914240">
                  <a:defRPr/>
                </a:pPr>
                <a:r>
                  <a:rPr lang="ka-GE" sz="135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ისტორია</a:t>
                </a:r>
                <a:endParaRPr lang="en-IN" sz="135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 rot="3275729">
                <a:off x="7195075" y="1624472"/>
                <a:ext cx="1957776" cy="489274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48305"/>
                  </a:avLst>
                </a:prstTxWarp>
                <a:spAutoFit/>
              </a:bodyPr>
              <a:lstStyle/>
              <a:p>
                <a:pPr algn="ctr" defTabSz="914240">
                  <a:defRPr/>
                </a:pPr>
                <a:endParaRPr lang="ka-GE" sz="13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defTabSz="914240">
                  <a:defRPr/>
                </a:pPr>
                <a:r>
                  <a:rPr lang="ka-GE" sz="135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ზრუნვა</a:t>
                </a:r>
                <a:endParaRPr lang="en-IN" sz="10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94341" y="997122"/>
                <a:ext cx="1751468" cy="455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ka-GE" sz="12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სამედიცინო ისტორია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31792" y="2016921"/>
                <a:ext cx="1669267" cy="678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ka-GE" sz="105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პრევენციული, გეგმიური ვიზიტის შეხსენება</a:t>
                </a:r>
              </a:p>
              <a:p>
                <a:pPr defTabSz="914240">
                  <a:lnSpc>
                    <a:spcPct val="80000"/>
                  </a:lnSpc>
                  <a:defRPr/>
                </a:pPr>
                <a:endParaRPr lang="en-US" sz="9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436421" y="4039373"/>
                <a:ext cx="1618106" cy="25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endParaRPr lang="ka-GE" sz="105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81967" y="4829060"/>
                <a:ext cx="1957374" cy="61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40">
                  <a:lnSpc>
                    <a:spcPct val="80000"/>
                  </a:lnSpc>
                  <a:defRPr/>
                </a:pPr>
                <a:r>
                  <a:rPr lang="ka-GE" sz="1200" kern="0" dirty="0"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სამედიცინო დოკუმენტების შენახვა</a:t>
                </a:r>
                <a:endParaRPr lang="en-US" sz="12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22247" y="3532539"/>
                <a:ext cx="1442463" cy="25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40">
                  <a:lnSpc>
                    <a:spcPct val="80000"/>
                  </a:lnSpc>
                  <a:defRPr/>
                </a:pPr>
                <a:endParaRPr lang="en-US" sz="105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191" name="TextBox 190"/>
          <p:cNvSpPr txBox="1"/>
          <p:nvPr/>
        </p:nvSpPr>
        <p:spPr>
          <a:xfrm>
            <a:off x="3581548" y="3464396"/>
            <a:ext cx="124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ka-GE" sz="900" dirty="0">
                <a:ea typeface="Open Sans" panose="020B0606030504020204" pitchFamily="34" charset="0"/>
                <a:cs typeface="Open Sans" panose="020B0606030504020204" pitchFamily="34" charset="0"/>
              </a:rPr>
              <a:t>დაზღვევის  პაკეტი</a:t>
            </a:r>
            <a:r>
              <a:rPr lang="ka-GE" sz="900" dirty="0" smtClean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9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240">
              <a:lnSpc>
                <a:spcPct val="80000"/>
              </a:lnSpc>
              <a:defRPr/>
            </a:pPr>
            <a:endParaRPr lang="ka-GE" sz="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240">
              <a:lnSpc>
                <a:spcPct val="80000"/>
              </a:lnSpc>
              <a:defRPr/>
            </a:pPr>
            <a:r>
              <a:rPr lang="ka-GE" sz="900" dirty="0">
                <a:ea typeface="Open Sans" panose="020B0606030504020204" pitchFamily="34" charset="0"/>
                <a:cs typeface="Open Sans" panose="020B0606030504020204" pitchFamily="34" charset="0"/>
              </a:rPr>
              <a:t> დაფინანსების ოდენობა</a:t>
            </a:r>
            <a:endParaRPr lang="en-US" sz="9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048237" y="4912707"/>
            <a:ext cx="154767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ka-GE" sz="1200" kern="0" dirty="0">
                <a:ea typeface="Open Sans" panose="020B0606030504020204" pitchFamily="34" charset="0"/>
                <a:cs typeface="Open Sans" panose="020B0606030504020204" pitchFamily="34" charset="0"/>
              </a:rPr>
              <a:t>მკურნალობის სქემა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 rot="20174565">
            <a:off x="6147789" y="5228233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ka-GE" sz="135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მედიკამენტები</a:t>
            </a:r>
            <a:endParaRPr lang="en-IN" sz="135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 rot="17523945">
            <a:off x="7338477" y="3977702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ka-GE" sz="135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ინფორმაცია</a:t>
            </a:r>
            <a:endParaRPr lang="en-IN" sz="135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 rot="1378797">
            <a:off x="4123488" y="5215432"/>
            <a:ext cx="1695158" cy="56633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671402"/>
              </a:avLst>
            </a:prstTxWarp>
            <a:spAutoFit/>
          </a:bodyPr>
          <a:lstStyle/>
          <a:p>
            <a:pPr algn="ctr"/>
            <a:r>
              <a:rPr lang="ka-GE" sz="135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დოკუმენტაცია</a:t>
            </a:r>
            <a:endParaRPr lang="en-IN" sz="135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 rot="18874326">
            <a:off x="3490630" y="1843601"/>
            <a:ext cx="1615586" cy="56633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48305"/>
              </a:avLst>
            </a:prstTxWarp>
            <a:spAutoFit/>
          </a:bodyPr>
          <a:lstStyle/>
          <a:p>
            <a:pPr algn="ctr"/>
            <a:r>
              <a:rPr lang="ka-GE" sz="135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უსაფრთხოება</a:t>
            </a:r>
            <a:endParaRPr lang="en-IN" sz="135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 rot="21414032">
            <a:off x="7001787" y="3309233"/>
            <a:ext cx="1403949" cy="1629010"/>
          </a:xfrm>
          <a:custGeom>
            <a:avLst/>
            <a:gdLst>
              <a:gd name="T0" fmla="*/ 1587 w 1639"/>
              <a:gd name="T1" fmla="*/ 2 h 1924"/>
              <a:gd name="T2" fmla="*/ 1616 w 1639"/>
              <a:gd name="T3" fmla="*/ 17 h 1924"/>
              <a:gd name="T4" fmla="*/ 1634 w 1639"/>
              <a:gd name="T5" fmla="*/ 51 h 1924"/>
              <a:gd name="T6" fmla="*/ 1639 w 1639"/>
              <a:gd name="T7" fmla="*/ 110 h 1924"/>
              <a:gd name="T8" fmla="*/ 1638 w 1639"/>
              <a:gd name="T9" fmla="*/ 137 h 1924"/>
              <a:gd name="T10" fmla="*/ 1632 w 1639"/>
              <a:gd name="T11" fmla="*/ 214 h 1924"/>
              <a:gd name="T12" fmla="*/ 1618 w 1639"/>
              <a:gd name="T13" fmla="*/ 328 h 1924"/>
              <a:gd name="T14" fmla="*/ 1592 w 1639"/>
              <a:gd name="T15" fmla="*/ 478 h 1924"/>
              <a:gd name="T16" fmla="*/ 1550 w 1639"/>
              <a:gd name="T17" fmla="*/ 653 h 1924"/>
              <a:gd name="T18" fmla="*/ 1490 w 1639"/>
              <a:gd name="T19" fmla="*/ 844 h 1924"/>
              <a:gd name="T20" fmla="*/ 1408 w 1639"/>
              <a:gd name="T21" fmla="*/ 1044 h 1924"/>
              <a:gd name="T22" fmla="*/ 1291 w 1639"/>
              <a:gd name="T23" fmla="*/ 1276 h 1924"/>
              <a:gd name="T24" fmla="*/ 1188 w 1639"/>
              <a:gd name="T25" fmla="*/ 1463 h 1924"/>
              <a:gd name="T26" fmla="*/ 1093 w 1639"/>
              <a:gd name="T27" fmla="*/ 1613 h 1924"/>
              <a:gd name="T28" fmla="*/ 1015 w 1639"/>
              <a:gd name="T29" fmla="*/ 1726 h 1924"/>
              <a:gd name="T30" fmla="*/ 953 w 1639"/>
              <a:gd name="T31" fmla="*/ 1806 h 1924"/>
              <a:gd name="T32" fmla="*/ 909 w 1639"/>
              <a:gd name="T33" fmla="*/ 1857 h 1924"/>
              <a:gd name="T34" fmla="*/ 885 w 1639"/>
              <a:gd name="T35" fmla="*/ 1881 h 1924"/>
              <a:gd name="T36" fmla="*/ 858 w 1639"/>
              <a:gd name="T37" fmla="*/ 1904 h 1924"/>
              <a:gd name="T38" fmla="*/ 814 w 1639"/>
              <a:gd name="T39" fmla="*/ 1924 h 1924"/>
              <a:gd name="T40" fmla="*/ 780 w 1639"/>
              <a:gd name="T41" fmla="*/ 1915 h 1924"/>
              <a:gd name="T42" fmla="*/ 34 w 1639"/>
              <a:gd name="T43" fmla="*/ 1150 h 1924"/>
              <a:gd name="T44" fmla="*/ 11 w 1639"/>
              <a:gd name="T45" fmla="*/ 1123 h 1924"/>
              <a:gd name="T46" fmla="*/ 0 w 1639"/>
              <a:gd name="T47" fmla="*/ 1092 h 1924"/>
              <a:gd name="T48" fmla="*/ 13 w 1639"/>
              <a:gd name="T49" fmla="*/ 1053 h 1924"/>
              <a:gd name="T50" fmla="*/ 67 w 1639"/>
              <a:gd name="T51" fmla="*/ 990 h 1924"/>
              <a:gd name="T52" fmla="*/ 124 w 1639"/>
              <a:gd name="T53" fmla="*/ 921 h 1924"/>
              <a:gd name="T54" fmla="*/ 156 w 1639"/>
              <a:gd name="T55" fmla="*/ 875 h 1924"/>
              <a:gd name="T56" fmla="*/ 171 w 1639"/>
              <a:gd name="T57" fmla="*/ 851 h 1924"/>
              <a:gd name="T58" fmla="*/ 184 w 1639"/>
              <a:gd name="T59" fmla="*/ 826 h 1924"/>
              <a:gd name="T60" fmla="*/ 198 w 1639"/>
              <a:gd name="T61" fmla="*/ 767 h 1924"/>
              <a:gd name="T62" fmla="*/ 191 w 1639"/>
              <a:gd name="T63" fmla="*/ 698 h 1924"/>
              <a:gd name="T64" fmla="*/ 89 w 1639"/>
              <a:gd name="T65" fmla="*/ 527 h 1924"/>
              <a:gd name="T66" fmla="*/ 80 w 1639"/>
              <a:gd name="T67" fmla="*/ 483 h 1924"/>
              <a:gd name="T68" fmla="*/ 104 w 1639"/>
              <a:gd name="T69" fmla="*/ 452 h 1924"/>
              <a:gd name="T70" fmla="*/ 320 w 1639"/>
              <a:gd name="T71" fmla="*/ 409 h 1924"/>
              <a:gd name="T72" fmla="*/ 373 w 1639"/>
              <a:gd name="T73" fmla="*/ 378 h 1924"/>
              <a:gd name="T74" fmla="*/ 408 w 1639"/>
              <a:gd name="T75" fmla="*/ 327 h 1924"/>
              <a:gd name="T76" fmla="*/ 428 w 1639"/>
              <a:gd name="T77" fmla="*/ 263 h 1924"/>
              <a:gd name="T78" fmla="*/ 439 w 1639"/>
              <a:gd name="T79" fmla="*/ 192 h 1924"/>
              <a:gd name="T80" fmla="*/ 444 w 1639"/>
              <a:gd name="T81" fmla="*/ 117 h 1924"/>
              <a:gd name="T82" fmla="*/ 453 w 1639"/>
              <a:gd name="T83" fmla="*/ 57 h 1924"/>
              <a:gd name="T84" fmla="*/ 477 w 1639"/>
              <a:gd name="T85" fmla="*/ 19 h 1924"/>
              <a:gd name="T86" fmla="*/ 523 w 1639"/>
              <a:gd name="T87" fmla="*/ 4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39" h="1924">
                <a:moveTo>
                  <a:pt x="1570" y="0"/>
                </a:moveTo>
                <a:lnTo>
                  <a:pt x="1587" y="2"/>
                </a:lnTo>
                <a:lnTo>
                  <a:pt x="1603" y="8"/>
                </a:lnTo>
                <a:lnTo>
                  <a:pt x="1616" y="17"/>
                </a:lnTo>
                <a:lnTo>
                  <a:pt x="1627" y="31"/>
                </a:lnTo>
                <a:lnTo>
                  <a:pt x="1634" y="51"/>
                </a:lnTo>
                <a:lnTo>
                  <a:pt x="1639" y="77"/>
                </a:lnTo>
                <a:lnTo>
                  <a:pt x="1639" y="110"/>
                </a:lnTo>
                <a:lnTo>
                  <a:pt x="1639" y="117"/>
                </a:lnTo>
                <a:lnTo>
                  <a:pt x="1638" y="137"/>
                </a:lnTo>
                <a:lnTo>
                  <a:pt x="1636" y="170"/>
                </a:lnTo>
                <a:lnTo>
                  <a:pt x="1632" y="214"/>
                </a:lnTo>
                <a:lnTo>
                  <a:pt x="1627" y="266"/>
                </a:lnTo>
                <a:lnTo>
                  <a:pt x="1618" y="328"/>
                </a:lnTo>
                <a:lnTo>
                  <a:pt x="1607" y="399"/>
                </a:lnTo>
                <a:lnTo>
                  <a:pt x="1592" y="478"/>
                </a:lnTo>
                <a:lnTo>
                  <a:pt x="1574" y="563"/>
                </a:lnTo>
                <a:lnTo>
                  <a:pt x="1550" y="653"/>
                </a:lnTo>
                <a:lnTo>
                  <a:pt x="1523" y="747"/>
                </a:lnTo>
                <a:lnTo>
                  <a:pt x="1490" y="844"/>
                </a:lnTo>
                <a:lnTo>
                  <a:pt x="1452" y="942"/>
                </a:lnTo>
                <a:lnTo>
                  <a:pt x="1408" y="1044"/>
                </a:lnTo>
                <a:lnTo>
                  <a:pt x="1348" y="1165"/>
                </a:lnTo>
                <a:lnTo>
                  <a:pt x="1291" y="1276"/>
                </a:lnTo>
                <a:lnTo>
                  <a:pt x="1239" y="1374"/>
                </a:lnTo>
                <a:lnTo>
                  <a:pt x="1188" y="1463"/>
                </a:lnTo>
                <a:lnTo>
                  <a:pt x="1138" y="1544"/>
                </a:lnTo>
                <a:lnTo>
                  <a:pt x="1093" y="1613"/>
                </a:lnTo>
                <a:lnTo>
                  <a:pt x="1053" y="1675"/>
                </a:lnTo>
                <a:lnTo>
                  <a:pt x="1015" y="1726"/>
                </a:lnTo>
                <a:lnTo>
                  <a:pt x="982" y="1769"/>
                </a:lnTo>
                <a:lnTo>
                  <a:pt x="953" y="1806"/>
                </a:lnTo>
                <a:lnTo>
                  <a:pt x="927" y="1835"/>
                </a:lnTo>
                <a:lnTo>
                  <a:pt x="909" y="1857"/>
                </a:lnTo>
                <a:lnTo>
                  <a:pt x="894" y="1871"/>
                </a:lnTo>
                <a:lnTo>
                  <a:pt x="885" y="1881"/>
                </a:lnTo>
                <a:lnTo>
                  <a:pt x="883" y="1884"/>
                </a:lnTo>
                <a:lnTo>
                  <a:pt x="858" y="1904"/>
                </a:lnTo>
                <a:lnTo>
                  <a:pt x="834" y="1919"/>
                </a:lnTo>
                <a:lnTo>
                  <a:pt x="814" y="1924"/>
                </a:lnTo>
                <a:lnTo>
                  <a:pt x="796" y="1923"/>
                </a:lnTo>
                <a:lnTo>
                  <a:pt x="780" y="1915"/>
                </a:lnTo>
                <a:lnTo>
                  <a:pt x="763" y="1902"/>
                </a:lnTo>
                <a:lnTo>
                  <a:pt x="34" y="1150"/>
                </a:lnTo>
                <a:lnTo>
                  <a:pt x="22" y="1137"/>
                </a:lnTo>
                <a:lnTo>
                  <a:pt x="11" y="1123"/>
                </a:lnTo>
                <a:lnTo>
                  <a:pt x="3" y="1108"/>
                </a:lnTo>
                <a:lnTo>
                  <a:pt x="0" y="1092"/>
                </a:lnTo>
                <a:lnTo>
                  <a:pt x="3" y="1074"/>
                </a:lnTo>
                <a:lnTo>
                  <a:pt x="13" y="1053"/>
                </a:lnTo>
                <a:lnTo>
                  <a:pt x="29" y="1032"/>
                </a:lnTo>
                <a:lnTo>
                  <a:pt x="67" y="990"/>
                </a:lnTo>
                <a:lnTo>
                  <a:pt x="98" y="953"/>
                </a:lnTo>
                <a:lnTo>
                  <a:pt x="124" y="921"/>
                </a:lnTo>
                <a:lnTo>
                  <a:pt x="142" y="895"/>
                </a:lnTo>
                <a:lnTo>
                  <a:pt x="156" y="875"/>
                </a:lnTo>
                <a:lnTo>
                  <a:pt x="166" y="860"/>
                </a:lnTo>
                <a:lnTo>
                  <a:pt x="171" y="851"/>
                </a:lnTo>
                <a:lnTo>
                  <a:pt x="173" y="848"/>
                </a:lnTo>
                <a:lnTo>
                  <a:pt x="184" y="826"/>
                </a:lnTo>
                <a:lnTo>
                  <a:pt x="193" y="798"/>
                </a:lnTo>
                <a:lnTo>
                  <a:pt x="198" y="767"/>
                </a:lnTo>
                <a:lnTo>
                  <a:pt x="198" y="733"/>
                </a:lnTo>
                <a:lnTo>
                  <a:pt x="191" y="698"/>
                </a:lnTo>
                <a:lnTo>
                  <a:pt x="175" y="664"/>
                </a:lnTo>
                <a:lnTo>
                  <a:pt x="89" y="527"/>
                </a:lnTo>
                <a:lnTo>
                  <a:pt x="80" y="505"/>
                </a:lnTo>
                <a:lnTo>
                  <a:pt x="80" y="483"/>
                </a:lnTo>
                <a:lnTo>
                  <a:pt x="87" y="467"/>
                </a:lnTo>
                <a:lnTo>
                  <a:pt x="104" y="452"/>
                </a:lnTo>
                <a:lnTo>
                  <a:pt x="125" y="445"/>
                </a:lnTo>
                <a:lnTo>
                  <a:pt x="320" y="409"/>
                </a:lnTo>
                <a:lnTo>
                  <a:pt x="350" y="396"/>
                </a:lnTo>
                <a:lnTo>
                  <a:pt x="373" y="378"/>
                </a:lnTo>
                <a:lnTo>
                  <a:pt x="393" y="354"/>
                </a:lnTo>
                <a:lnTo>
                  <a:pt x="408" y="327"/>
                </a:lnTo>
                <a:lnTo>
                  <a:pt x="419" y="296"/>
                </a:lnTo>
                <a:lnTo>
                  <a:pt x="428" y="263"/>
                </a:lnTo>
                <a:lnTo>
                  <a:pt x="433" y="228"/>
                </a:lnTo>
                <a:lnTo>
                  <a:pt x="439" y="192"/>
                </a:lnTo>
                <a:lnTo>
                  <a:pt x="442" y="154"/>
                </a:lnTo>
                <a:lnTo>
                  <a:pt x="444" y="117"/>
                </a:lnTo>
                <a:lnTo>
                  <a:pt x="448" y="81"/>
                </a:lnTo>
                <a:lnTo>
                  <a:pt x="453" y="57"/>
                </a:lnTo>
                <a:lnTo>
                  <a:pt x="463" y="37"/>
                </a:lnTo>
                <a:lnTo>
                  <a:pt x="477" y="19"/>
                </a:lnTo>
                <a:lnTo>
                  <a:pt x="497" y="8"/>
                </a:lnTo>
                <a:lnTo>
                  <a:pt x="523" y="4"/>
                </a:lnTo>
                <a:lnTo>
                  <a:pt x="1570" y="0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50800" dir="2700000" sx="98000" sy="98000" algn="tl" rotWithShape="0">
              <a:prstClr val="black">
                <a:alpha val="5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2101">
              <a:latin typeface="+mj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064463" y="3704098"/>
            <a:ext cx="1295092" cy="5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0">
              <a:lnSpc>
                <a:spcPct val="80000"/>
              </a:lnSpc>
              <a:defRPr/>
            </a:pPr>
            <a:r>
              <a:rPr lang="ka-GE" sz="850" dirty="0">
                <a:ea typeface="Open Sans" panose="020B0606030504020204" pitchFamily="34" charset="0"/>
                <a:cs typeface="Open Sans" panose="020B0606030504020204" pitchFamily="34" charset="0"/>
              </a:rPr>
              <a:t>სისხლის ჯგუფი, ალერგიულობა, ქრონიკული  დაავადება</a:t>
            </a:r>
            <a:endParaRPr lang="en-US" sz="85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" name="Freeform 205"/>
          <p:cNvSpPr>
            <a:spLocks/>
          </p:cNvSpPr>
          <p:nvPr/>
        </p:nvSpPr>
        <p:spPr bwMode="auto">
          <a:xfrm rot="20125082">
            <a:off x="3584121" y="1727754"/>
            <a:ext cx="1875661" cy="1427146"/>
          </a:xfrm>
          <a:custGeom>
            <a:avLst/>
            <a:gdLst>
              <a:gd name="T0" fmla="*/ 1835 w 1933"/>
              <a:gd name="T1" fmla="*/ 0 h 1608"/>
              <a:gd name="T2" fmla="*/ 1893 w 1933"/>
              <a:gd name="T3" fmla="*/ 9 h 1608"/>
              <a:gd name="T4" fmla="*/ 1924 w 1933"/>
              <a:gd name="T5" fmla="*/ 34 h 1608"/>
              <a:gd name="T6" fmla="*/ 1933 w 1933"/>
              <a:gd name="T7" fmla="*/ 71 h 1608"/>
              <a:gd name="T8" fmla="*/ 1920 w 1933"/>
              <a:gd name="T9" fmla="*/ 1136 h 1608"/>
              <a:gd name="T10" fmla="*/ 1913 w 1933"/>
              <a:gd name="T11" fmla="*/ 1169 h 1608"/>
              <a:gd name="T12" fmla="*/ 1889 w 1933"/>
              <a:gd name="T13" fmla="*/ 1195 h 1608"/>
              <a:gd name="T14" fmla="*/ 1840 w 1933"/>
              <a:gd name="T15" fmla="*/ 1206 h 1608"/>
              <a:gd name="T16" fmla="*/ 1723 w 1933"/>
              <a:gd name="T17" fmla="*/ 1215 h 1608"/>
              <a:gd name="T18" fmla="*/ 1651 w 1933"/>
              <a:gd name="T19" fmla="*/ 1226 h 1608"/>
              <a:gd name="T20" fmla="*/ 1614 w 1933"/>
              <a:gd name="T21" fmla="*/ 1235 h 1608"/>
              <a:gd name="T22" fmla="*/ 1587 w 1933"/>
              <a:gd name="T23" fmla="*/ 1244 h 1608"/>
              <a:gd name="T24" fmla="*/ 1534 w 1933"/>
              <a:gd name="T25" fmla="*/ 1275 h 1608"/>
              <a:gd name="T26" fmla="*/ 1490 w 1933"/>
              <a:gd name="T27" fmla="*/ 1329 h 1608"/>
              <a:gd name="T28" fmla="*/ 1443 w 1933"/>
              <a:gd name="T29" fmla="*/ 1523 h 1608"/>
              <a:gd name="T30" fmla="*/ 1419 w 1933"/>
              <a:gd name="T31" fmla="*/ 1559 h 1608"/>
              <a:gd name="T32" fmla="*/ 1381 w 1933"/>
              <a:gd name="T33" fmla="*/ 1564 h 1608"/>
              <a:gd name="T34" fmla="*/ 1195 w 1933"/>
              <a:gd name="T35" fmla="*/ 1442 h 1608"/>
              <a:gd name="T36" fmla="*/ 1122 w 1933"/>
              <a:gd name="T37" fmla="*/ 1428 h 1608"/>
              <a:gd name="T38" fmla="*/ 1049 w 1933"/>
              <a:gd name="T39" fmla="*/ 1451 h 1608"/>
              <a:gd name="T40" fmla="*/ 978 w 1933"/>
              <a:gd name="T41" fmla="*/ 1499 h 1608"/>
              <a:gd name="T42" fmla="*/ 909 w 1933"/>
              <a:gd name="T43" fmla="*/ 1557 h 1608"/>
              <a:gd name="T44" fmla="*/ 854 w 1933"/>
              <a:gd name="T45" fmla="*/ 1599 h 1608"/>
              <a:gd name="T46" fmla="*/ 809 w 1933"/>
              <a:gd name="T47" fmla="*/ 1608 h 1608"/>
              <a:gd name="T48" fmla="*/ 769 w 1933"/>
              <a:gd name="T49" fmla="*/ 1588 h 1608"/>
              <a:gd name="T50" fmla="*/ 11 w 1933"/>
              <a:gd name="T51" fmla="*/ 839 h 1608"/>
              <a:gd name="T52" fmla="*/ 0 w 1933"/>
              <a:gd name="T53" fmla="*/ 808 h 1608"/>
              <a:gd name="T54" fmla="*/ 11 w 1933"/>
              <a:gd name="T55" fmla="*/ 772 h 1608"/>
              <a:gd name="T56" fmla="*/ 49 w 1933"/>
              <a:gd name="T57" fmla="*/ 726 h 1608"/>
              <a:gd name="T58" fmla="*/ 62 w 1933"/>
              <a:gd name="T59" fmla="*/ 714 h 1608"/>
              <a:gd name="T60" fmla="*/ 102 w 1933"/>
              <a:gd name="T61" fmla="*/ 679 h 1608"/>
              <a:gd name="T62" fmla="*/ 166 w 1933"/>
              <a:gd name="T63" fmla="*/ 626 h 1608"/>
              <a:gd name="T64" fmla="*/ 251 w 1933"/>
              <a:gd name="T65" fmla="*/ 561 h 1608"/>
              <a:gd name="T66" fmla="*/ 359 w 1933"/>
              <a:gd name="T67" fmla="*/ 488 h 1608"/>
              <a:gd name="T68" fmla="*/ 485 w 1933"/>
              <a:gd name="T69" fmla="*/ 409 h 1608"/>
              <a:gd name="T70" fmla="*/ 627 w 1933"/>
              <a:gd name="T71" fmla="*/ 331 h 1608"/>
              <a:gd name="T72" fmla="*/ 787 w 1933"/>
              <a:gd name="T73" fmla="*/ 260 h 1608"/>
              <a:gd name="T74" fmla="*/ 991 w 1933"/>
              <a:gd name="T75" fmla="*/ 185 h 1608"/>
              <a:gd name="T76" fmla="*/ 1204 w 1933"/>
              <a:gd name="T77" fmla="*/ 118 h 1608"/>
              <a:gd name="T78" fmla="*/ 1386 w 1933"/>
              <a:gd name="T79" fmla="*/ 69 h 1608"/>
              <a:gd name="T80" fmla="*/ 1536 w 1933"/>
              <a:gd name="T81" fmla="*/ 36 h 1608"/>
              <a:gd name="T82" fmla="*/ 1656 w 1933"/>
              <a:gd name="T83" fmla="*/ 16 h 1608"/>
              <a:gd name="T84" fmla="*/ 1744 w 1933"/>
              <a:gd name="T85" fmla="*/ 5 h 1608"/>
              <a:gd name="T86" fmla="*/ 1802 w 1933"/>
              <a:gd name="T87" fmla="*/ 1 h 1608"/>
              <a:gd name="T88" fmla="*/ 1831 w 1933"/>
              <a:gd name="T89" fmla="*/ 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3" h="1608">
                <a:moveTo>
                  <a:pt x="1831" y="0"/>
                </a:moveTo>
                <a:lnTo>
                  <a:pt x="1835" y="0"/>
                </a:lnTo>
                <a:lnTo>
                  <a:pt x="1867" y="3"/>
                </a:lnTo>
                <a:lnTo>
                  <a:pt x="1893" y="9"/>
                </a:lnTo>
                <a:lnTo>
                  <a:pt x="1913" y="20"/>
                </a:lnTo>
                <a:lnTo>
                  <a:pt x="1924" y="34"/>
                </a:lnTo>
                <a:lnTo>
                  <a:pt x="1931" y="51"/>
                </a:lnTo>
                <a:lnTo>
                  <a:pt x="1933" y="71"/>
                </a:lnTo>
                <a:lnTo>
                  <a:pt x="1920" y="1118"/>
                </a:lnTo>
                <a:lnTo>
                  <a:pt x="1920" y="1136"/>
                </a:lnTo>
                <a:lnTo>
                  <a:pt x="1918" y="1153"/>
                </a:lnTo>
                <a:lnTo>
                  <a:pt x="1913" y="1169"/>
                </a:lnTo>
                <a:lnTo>
                  <a:pt x="1904" y="1184"/>
                </a:lnTo>
                <a:lnTo>
                  <a:pt x="1889" y="1195"/>
                </a:lnTo>
                <a:lnTo>
                  <a:pt x="1869" y="1202"/>
                </a:lnTo>
                <a:lnTo>
                  <a:pt x="1840" y="1206"/>
                </a:lnTo>
                <a:lnTo>
                  <a:pt x="1776" y="1209"/>
                </a:lnTo>
                <a:lnTo>
                  <a:pt x="1723" y="1215"/>
                </a:lnTo>
                <a:lnTo>
                  <a:pt x="1682" y="1220"/>
                </a:lnTo>
                <a:lnTo>
                  <a:pt x="1651" y="1226"/>
                </a:lnTo>
                <a:lnTo>
                  <a:pt x="1627" y="1231"/>
                </a:lnTo>
                <a:lnTo>
                  <a:pt x="1614" y="1235"/>
                </a:lnTo>
                <a:lnTo>
                  <a:pt x="1611" y="1237"/>
                </a:lnTo>
                <a:lnTo>
                  <a:pt x="1587" y="1244"/>
                </a:lnTo>
                <a:lnTo>
                  <a:pt x="1561" y="1257"/>
                </a:lnTo>
                <a:lnTo>
                  <a:pt x="1534" y="1275"/>
                </a:lnTo>
                <a:lnTo>
                  <a:pt x="1510" y="1300"/>
                </a:lnTo>
                <a:lnTo>
                  <a:pt x="1490" y="1329"/>
                </a:lnTo>
                <a:lnTo>
                  <a:pt x="1478" y="1366"/>
                </a:lnTo>
                <a:lnTo>
                  <a:pt x="1443" y="1523"/>
                </a:lnTo>
                <a:lnTo>
                  <a:pt x="1434" y="1544"/>
                </a:lnTo>
                <a:lnTo>
                  <a:pt x="1419" y="1559"/>
                </a:lnTo>
                <a:lnTo>
                  <a:pt x="1401" y="1566"/>
                </a:lnTo>
                <a:lnTo>
                  <a:pt x="1381" y="1564"/>
                </a:lnTo>
                <a:lnTo>
                  <a:pt x="1359" y="1555"/>
                </a:lnTo>
                <a:lnTo>
                  <a:pt x="1195" y="1442"/>
                </a:lnTo>
                <a:lnTo>
                  <a:pt x="1159" y="1430"/>
                </a:lnTo>
                <a:lnTo>
                  <a:pt x="1122" y="1428"/>
                </a:lnTo>
                <a:lnTo>
                  <a:pt x="1086" y="1437"/>
                </a:lnTo>
                <a:lnTo>
                  <a:pt x="1049" y="1451"/>
                </a:lnTo>
                <a:lnTo>
                  <a:pt x="1013" y="1473"/>
                </a:lnTo>
                <a:lnTo>
                  <a:pt x="978" y="1499"/>
                </a:lnTo>
                <a:lnTo>
                  <a:pt x="942" y="1528"/>
                </a:lnTo>
                <a:lnTo>
                  <a:pt x="909" y="1557"/>
                </a:lnTo>
                <a:lnTo>
                  <a:pt x="875" y="1586"/>
                </a:lnTo>
                <a:lnTo>
                  <a:pt x="854" y="1599"/>
                </a:lnTo>
                <a:lnTo>
                  <a:pt x="833" y="1608"/>
                </a:lnTo>
                <a:lnTo>
                  <a:pt x="809" y="1608"/>
                </a:lnTo>
                <a:lnTo>
                  <a:pt x="789" y="1603"/>
                </a:lnTo>
                <a:lnTo>
                  <a:pt x="769" y="1588"/>
                </a:lnTo>
                <a:lnTo>
                  <a:pt x="22" y="852"/>
                </a:lnTo>
                <a:lnTo>
                  <a:pt x="11" y="839"/>
                </a:lnTo>
                <a:lnTo>
                  <a:pt x="2" y="825"/>
                </a:lnTo>
                <a:lnTo>
                  <a:pt x="0" y="808"/>
                </a:lnTo>
                <a:lnTo>
                  <a:pt x="2" y="792"/>
                </a:lnTo>
                <a:lnTo>
                  <a:pt x="11" y="772"/>
                </a:lnTo>
                <a:lnTo>
                  <a:pt x="26" y="750"/>
                </a:lnTo>
                <a:lnTo>
                  <a:pt x="49" y="726"/>
                </a:lnTo>
                <a:lnTo>
                  <a:pt x="53" y="723"/>
                </a:lnTo>
                <a:lnTo>
                  <a:pt x="62" y="714"/>
                </a:lnTo>
                <a:lnTo>
                  <a:pt x="78" y="699"/>
                </a:lnTo>
                <a:lnTo>
                  <a:pt x="102" y="679"/>
                </a:lnTo>
                <a:lnTo>
                  <a:pt x="131" y="655"/>
                </a:lnTo>
                <a:lnTo>
                  <a:pt x="166" y="626"/>
                </a:lnTo>
                <a:lnTo>
                  <a:pt x="206" y="595"/>
                </a:lnTo>
                <a:lnTo>
                  <a:pt x="251" y="561"/>
                </a:lnTo>
                <a:lnTo>
                  <a:pt x="302" y="524"/>
                </a:lnTo>
                <a:lnTo>
                  <a:pt x="359" y="488"/>
                </a:lnTo>
                <a:lnTo>
                  <a:pt x="419" y="448"/>
                </a:lnTo>
                <a:lnTo>
                  <a:pt x="485" y="409"/>
                </a:lnTo>
                <a:lnTo>
                  <a:pt x="554" y="369"/>
                </a:lnTo>
                <a:lnTo>
                  <a:pt x="627" y="331"/>
                </a:lnTo>
                <a:lnTo>
                  <a:pt x="705" y="295"/>
                </a:lnTo>
                <a:lnTo>
                  <a:pt x="787" y="260"/>
                </a:lnTo>
                <a:lnTo>
                  <a:pt x="871" y="227"/>
                </a:lnTo>
                <a:lnTo>
                  <a:pt x="991" y="185"/>
                </a:lnTo>
                <a:lnTo>
                  <a:pt x="1102" y="149"/>
                </a:lnTo>
                <a:lnTo>
                  <a:pt x="1204" y="118"/>
                </a:lnTo>
                <a:lnTo>
                  <a:pt x="1299" y="91"/>
                </a:lnTo>
                <a:lnTo>
                  <a:pt x="1386" y="69"/>
                </a:lnTo>
                <a:lnTo>
                  <a:pt x="1465" y="51"/>
                </a:lnTo>
                <a:lnTo>
                  <a:pt x="1536" y="36"/>
                </a:lnTo>
                <a:lnTo>
                  <a:pt x="1600" y="23"/>
                </a:lnTo>
                <a:lnTo>
                  <a:pt x="1656" y="16"/>
                </a:lnTo>
                <a:lnTo>
                  <a:pt x="1703" y="9"/>
                </a:lnTo>
                <a:lnTo>
                  <a:pt x="1744" y="5"/>
                </a:lnTo>
                <a:lnTo>
                  <a:pt x="1776" y="1"/>
                </a:lnTo>
                <a:lnTo>
                  <a:pt x="1802" y="1"/>
                </a:lnTo>
                <a:lnTo>
                  <a:pt x="1820" y="0"/>
                </a:lnTo>
                <a:lnTo>
                  <a:pt x="1831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50800" dist="50800" dir="2700000" sx="98000" sy="98000" algn="tl" rotWithShape="0">
              <a:prstClr val="black">
                <a:alpha val="50000"/>
              </a:prstClr>
            </a:outerShdw>
          </a:effec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2101">
              <a:latin typeface="+mj-lt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844589" y="2244110"/>
            <a:ext cx="16249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ka-GE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პერსონალური მონაცემების დაცვა</a:t>
            </a:r>
            <a:endParaRPr lang="en-US" sz="11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1524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ჯანდაცვის დიჯიტალიზაცია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53" y="3582217"/>
            <a:ext cx="953811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20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5191"/>
            <a:ext cx="6553200" cy="6647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ტელემედიცინა -</a:t>
            </a:r>
          </a:p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საქართველოს ჯანდაცვის მომავალი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361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" y="152401"/>
            <a:ext cx="1219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197D2D"/>
                </a:solidFill>
                <a:latin typeface="+mj-lt"/>
              </a:rPr>
              <a:t>იძულებით გადაადგილებული პირების </a:t>
            </a:r>
            <a:endParaRPr lang="en-US" sz="2000" b="1" dirty="0" smtClean="0">
              <a:solidFill>
                <a:srgbClr val="197D2D"/>
              </a:solidFill>
              <a:latin typeface="+mj-lt"/>
            </a:endParaRPr>
          </a:p>
          <a:p>
            <a:pPr algn="ctr"/>
            <a:r>
              <a:rPr lang="ka-GE" sz="2000" b="1" dirty="0" smtClean="0">
                <a:solidFill>
                  <a:srgbClr val="197D2D"/>
                </a:solidFill>
                <a:latin typeface="+mj-lt"/>
              </a:rPr>
              <a:t>გრძელვადიანი განსახლება</a:t>
            </a:r>
            <a:endParaRPr lang="en-US" sz="2000" b="1" dirty="0">
              <a:solidFill>
                <a:srgbClr val="197D2D"/>
              </a:solidFill>
              <a:latin typeface="+mj-lt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123021558"/>
              </p:ext>
            </p:extLst>
          </p:nvPr>
        </p:nvGraphicFramePr>
        <p:xfrm>
          <a:off x="838200" y="674134"/>
          <a:ext cx="10287000" cy="587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7782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81" y="1021658"/>
            <a:ext cx="6547568" cy="654756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51973" y="2059905"/>
            <a:ext cx="3414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სამედიცინო კვლევების სწრაფად და მარტივად ჩატარება</a:t>
            </a:r>
          </a:p>
          <a:p>
            <a:pPr marL="457174" lvl="1" algn="ctr" defTabSz="457174"/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solidFill>
                  <a:srgbClr val="4B2C7C"/>
                </a:solidFill>
                <a:latin typeface="+mj-lt"/>
              </a:rPr>
              <a:t>ტელემედიცინის შესაძლებლობები</a:t>
            </a:r>
            <a:endParaRPr lang="en-US" sz="2000" b="1" dirty="0">
              <a:solidFill>
                <a:srgbClr val="4B2C7C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43599" y="4748420"/>
            <a:ext cx="630950" cy="8152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a-GE"/>
              <a:t>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15994" y="4609554"/>
            <a:ext cx="2428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გადაუდებელი შემთხვევების და ჰოსპიტალური დანახარჯების შემცირება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99913" y="1980687"/>
            <a:ext cx="283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სამედიცინო თვითშემოწმების შესაძლებლობა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21494" y="3445669"/>
            <a:ext cx="3112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დაწესებულების </a:t>
            </a:r>
          </a:p>
          <a:p>
            <a:pPr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განტვირთვა</a:t>
            </a:r>
            <a:endParaRPr lang="en-US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36263" y="1458251"/>
            <a:ext cx="3414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ექიმებს შორის </a:t>
            </a:r>
            <a:r>
              <a:rPr lang="ka-GE" sz="1400" b="1" dirty="0" smtClean="0">
                <a:solidFill>
                  <a:srgbClr val="0B6F65"/>
                </a:solidFill>
                <a:latin typeface="+mj-lt"/>
              </a:rPr>
              <a:t>ტელეკონსულტაცია</a:t>
            </a:r>
            <a:endParaRPr lang="ka-GE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60682" y="1423944"/>
            <a:ext cx="3414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4" lvl="1"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დისტანციური </a:t>
            </a:r>
            <a:endParaRPr lang="en-US" sz="1400" b="1" dirty="0">
              <a:solidFill>
                <a:srgbClr val="0B6F65"/>
              </a:solidFill>
              <a:latin typeface="+mj-lt"/>
            </a:endParaRPr>
          </a:p>
          <a:p>
            <a:pPr marL="457174" lvl="1"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დიაგნოსტიკა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0771" y="3373848"/>
            <a:ext cx="2598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სამედიცინო მონაცემების </a:t>
            </a:r>
          </a:p>
          <a:p>
            <a:pPr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შენახვა და ანალიზი</a:t>
            </a:r>
            <a:endParaRPr lang="en-US" sz="1400" b="1" dirty="0">
              <a:solidFill>
                <a:srgbClr val="0B6F65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4343" y="4748420"/>
            <a:ext cx="2588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4"/>
            <a:r>
              <a:rPr lang="ka-GE" sz="1400" b="1" dirty="0">
                <a:solidFill>
                  <a:srgbClr val="0B6F65"/>
                </a:solidFill>
                <a:latin typeface="+mj-lt"/>
              </a:rPr>
              <a:t>ბარიერების დაძლევა რთული რელიეფის დასახლებებში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13" y="4473079"/>
            <a:ext cx="942062" cy="942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62" y="3418280"/>
            <a:ext cx="765858" cy="82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58" y="2428774"/>
            <a:ext cx="624283" cy="719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82" y="3505691"/>
            <a:ext cx="591862" cy="628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6" y="4157614"/>
            <a:ext cx="1456474" cy="1572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92" y="2219663"/>
            <a:ext cx="760828" cy="760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97" y="2116686"/>
            <a:ext cx="1224285" cy="1322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38" y="2239231"/>
            <a:ext cx="671678" cy="6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3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25" grpId="0"/>
      <p:bldP spid="26" grpId="0"/>
      <p:bldP spid="27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5662"/>
            <a:ext cx="83058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2000" b="1" dirty="0">
                <a:solidFill>
                  <a:srgbClr val="4B2C7C"/>
                </a:solidFill>
                <a:latin typeface="+mj-lt"/>
              </a:rPr>
              <a:t>მხოლოდ ერთობლივი სწორი ნაბიჯების დროა!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362200"/>
            <a:ext cx="83058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2000" b="1" dirty="0">
                <a:solidFill>
                  <a:srgbClr val="4B2C7C"/>
                </a:solidFill>
                <a:latin typeface="+mj-lt"/>
              </a:rPr>
              <a:t>მადლობა ყურადღებისთვის</a:t>
            </a:r>
          </a:p>
        </p:txBody>
      </p:sp>
    </p:spTree>
    <p:extLst>
      <p:ext uri="{BB962C8B-B14F-4D97-AF65-F5344CB8AC3E}">
        <p14:creationId xmlns:p14="http://schemas.microsoft.com/office/powerpoint/2010/main" val="837196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197D2D"/>
                </a:solidFill>
                <a:latin typeface="+mj-lt"/>
              </a:rPr>
              <a:t>სამომავლო </a:t>
            </a:r>
            <a:r>
              <a:rPr lang="ka-GE" sz="2000" b="1" dirty="0" smtClean="0">
                <a:solidFill>
                  <a:srgbClr val="197D2D"/>
                </a:solidFill>
                <a:latin typeface="+mj-lt"/>
              </a:rPr>
              <a:t>პოლიტიკის პრიორიტეტები</a:t>
            </a:r>
            <a:endParaRPr lang="en-US" sz="2000" b="1" dirty="0">
              <a:solidFill>
                <a:srgbClr val="197D2D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78098" y="2286898"/>
            <a:ext cx="3656702" cy="3656702"/>
            <a:chOff x="943300" y="3105150"/>
            <a:chExt cx="5694494" cy="5694494"/>
          </a:xfrm>
        </p:grpSpPr>
        <p:sp>
          <p:nvSpPr>
            <p:cNvPr id="15" name="Oval 14"/>
            <p:cNvSpPr/>
            <p:nvPr/>
          </p:nvSpPr>
          <p:spPr>
            <a:xfrm>
              <a:off x="943300" y="3105150"/>
              <a:ext cx="5694494" cy="56944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45411" y="3207259"/>
              <a:ext cx="5490276" cy="549027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952951" y="4114800"/>
              <a:ext cx="3675194" cy="36751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4447849"/>
              <a:ext cx="3009096" cy="3009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200400" y="5349363"/>
              <a:ext cx="1180296" cy="1180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5737485"/>
              <a:ext cx="404052" cy="40405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85884" y="3504268"/>
            <a:ext cx="2708994" cy="916230"/>
            <a:chOff x="7338886" y="2358026"/>
            <a:chExt cx="2708994" cy="916230"/>
          </a:xfrm>
        </p:grpSpPr>
        <p:sp>
          <p:nvSpPr>
            <p:cNvPr id="22" name="Freeform 21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47884" y="4799668"/>
            <a:ext cx="2708994" cy="916230"/>
            <a:chOff x="7338886" y="2358026"/>
            <a:chExt cx="2708994" cy="916230"/>
          </a:xfrm>
        </p:grpSpPr>
        <p:sp>
          <p:nvSpPr>
            <p:cNvPr id="28" name="Freeform 27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14141" y="1951036"/>
            <a:ext cx="2708994" cy="916230"/>
            <a:chOff x="7338886" y="2358026"/>
            <a:chExt cx="2708994" cy="916230"/>
          </a:xfrm>
        </p:grpSpPr>
        <p:sp>
          <p:nvSpPr>
            <p:cNvPr id="34" name="Freeform 33"/>
            <p:cNvSpPr/>
            <p:nvPr/>
          </p:nvSpPr>
          <p:spPr>
            <a:xfrm>
              <a:off x="7338886" y="2405879"/>
              <a:ext cx="389152" cy="221911"/>
            </a:xfrm>
            <a:custGeom>
              <a:avLst/>
              <a:gdLst>
                <a:gd name="connsiteX0" fmla="*/ 42862 w 373856"/>
                <a:gd name="connsiteY0" fmla="*/ 204788 h 204788"/>
                <a:gd name="connsiteX1" fmla="*/ 0 w 373856"/>
                <a:gd name="connsiteY1" fmla="*/ 0 h 204788"/>
                <a:gd name="connsiteX2" fmla="*/ 373856 w 373856"/>
                <a:gd name="connsiteY2" fmla="*/ 100013 h 204788"/>
                <a:gd name="connsiteX3" fmla="*/ 42862 w 373856"/>
                <a:gd name="connsiteY3" fmla="*/ 204788 h 204788"/>
                <a:gd name="connsiteX0" fmla="*/ 49433 w 380427"/>
                <a:gd name="connsiteY0" fmla="*/ 204788 h 204788"/>
                <a:gd name="connsiteX1" fmla="*/ 6571 w 380427"/>
                <a:gd name="connsiteY1" fmla="*/ 0 h 204788"/>
                <a:gd name="connsiteX2" fmla="*/ 380427 w 380427"/>
                <a:gd name="connsiteY2" fmla="*/ 100013 h 204788"/>
                <a:gd name="connsiteX3" fmla="*/ 49433 w 380427"/>
                <a:gd name="connsiteY3" fmla="*/ 204788 h 204788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460012"/>
                <a:gd name="connsiteY0" fmla="*/ 205289 h 205289"/>
                <a:gd name="connsiteX1" fmla="*/ 86156 w 460012"/>
                <a:gd name="connsiteY1" fmla="*/ 501 h 205289"/>
                <a:gd name="connsiteX2" fmla="*/ 460012 w 460012"/>
                <a:gd name="connsiteY2" fmla="*/ 100514 h 205289"/>
                <a:gd name="connsiteX3" fmla="*/ 129018 w 460012"/>
                <a:gd name="connsiteY3" fmla="*/ 205289 h 205289"/>
                <a:gd name="connsiteX0" fmla="*/ 129018 w 383812"/>
                <a:gd name="connsiteY0" fmla="*/ 205289 h 205289"/>
                <a:gd name="connsiteX1" fmla="*/ 86156 w 383812"/>
                <a:gd name="connsiteY1" fmla="*/ 501 h 205289"/>
                <a:gd name="connsiteX2" fmla="*/ 383812 w 383812"/>
                <a:gd name="connsiteY2" fmla="*/ 81464 h 205289"/>
                <a:gd name="connsiteX3" fmla="*/ 129018 w 383812"/>
                <a:gd name="connsiteY3" fmla="*/ 205289 h 205289"/>
                <a:gd name="connsiteX0" fmla="*/ 147997 w 376597"/>
                <a:gd name="connsiteY0" fmla="*/ 224287 h 224287"/>
                <a:gd name="connsiteX1" fmla="*/ 78941 w 376597"/>
                <a:gd name="connsiteY1" fmla="*/ 449 h 224287"/>
                <a:gd name="connsiteX2" fmla="*/ 376597 w 376597"/>
                <a:gd name="connsiteY2" fmla="*/ 81412 h 224287"/>
                <a:gd name="connsiteX3" fmla="*/ 147997 w 376597"/>
                <a:gd name="connsiteY3" fmla="*/ 224287 h 224287"/>
                <a:gd name="connsiteX0" fmla="*/ 161753 w 390353"/>
                <a:gd name="connsiteY0" fmla="*/ 224287 h 224287"/>
                <a:gd name="connsiteX1" fmla="*/ 92697 w 390353"/>
                <a:gd name="connsiteY1" fmla="*/ 449 h 224287"/>
                <a:gd name="connsiteX2" fmla="*/ 390353 w 390353"/>
                <a:gd name="connsiteY2" fmla="*/ 81412 h 224287"/>
                <a:gd name="connsiteX3" fmla="*/ 161753 w 390353"/>
                <a:gd name="connsiteY3" fmla="*/ 224287 h 224287"/>
                <a:gd name="connsiteX0" fmla="*/ 165315 w 389152"/>
                <a:gd name="connsiteY0" fmla="*/ 221911 h 221911"/>
                <a:gd name="connsiteX1" fmla="*/ 91496 w 389152"/>
                <a:gd name="connsiteY1" fmla="*/ 454 h 221911"/>
                <a:gd name="connsiteX2" fmla="*/ 389152 w 389152"/>
                <a:gd name="connsiteY2" fmla="*/ 81417 h 221911"/>
                <a:gd name="connsiteX3" fmla="*/ 165315 w 389152"/>
                <a:gd name="connsiteY3" fmla="*/ 221911 h 22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52" h="221911">
                  <a:moveTo>
                    <a:pt x="165315" y="221911"/>
                  </a:moveTo>
                  <a:cubicBezTo>
                    <a:pt x="77209" y="158411"/>
                    <a:pt x="-113291" y="-9865"/>
                    <a:pt x="91496" y="454"/>
                  </a:cubicBezTo>
                  <a:cubicBezTo>
                    <a:pt x="220878" y="7598"/>
                    <a:pt x="257389" y="33792"/>
                    <a:pt x="389152" y="81417"/>
                  </a:cubicBezTo>
                  <a:lnTo>
                    <a:pt x="165315" y="22191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85047" y="2653985"/>
              <a:ext cx="1147866" cy="620271"/>
            </a:xfrm>
            <a:custGeom>
              <a:avLst/>
              <a:gdLst>
                <a:gd name="connsiteX0" fmla="*/ 0 w 1114425"/>
                <a:gd name="connsiteY0" fmla="*/ 0 h 540543"/>
                <a:gd name="connsiteX1" fmla="*/ 83343 w 1114425"/>
                <a:gd name="connsiteY1" fmla="*/ 452437 h 540543"/>
                <a:gd name="connsiteX2" fmla="*/ 540543 w 1114425"/>
                <a:gd name="connsiteY2" fmla="*/ 540543 h 540543"/>
                <a:gd name="connsiteX3" fmla="*/ 1114425 w 1114425"/>
                <a:gd name="connsiteY3" fmla="*/ 252412 h 540543"/>
                <a:gd name="connsiteX4" fmla="*/ 0 w 1114425"/>
                <a:gd name="connsiteY4" fmla="*/ 0 h 540543"/>
                <a:gd name="connsiteX0" fmla="*/ 0 w 1114425"/>
                <a:gd name="connsiteY0" fmla="*/ 0 h 576834"/>
                <a:gd name="connsiteX1" fmla="*/ 83343 w 1114425"/>
                <a:gd name="connsiteY1" fmla="*/ 452437 h 576834"/>
                <a:gd name="connsiteX2" fmla="*/ 540543 w 1114425"/>
                <a:gd name="connsiteY2" fmla="*/ 540543 h 576834"/>
                <a:gd name="connsiteX3" fmla="*/ 1114425 w 1114425"/>
                <a:gd name="connsiteY3" fmla="*/ 252412 h 576834"/>
                <a:gd name="connsiteX4" fmla="*/ 0 w 1114425"/>
                <a:gd name="connsiteY4" fmla="*/ 0 h 576834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0 w 1114425"/>
                <a:gd name="connsiteY0" fmla="*/ 0 h 615508"/>
                <a:gd name="connsiteX1" fmla="*/ 83343 w 1114425"/>
                <a:gd name="connsiteY1" fmla="*/ 452437 h 615508"/>
                <a:gd name="connsiteX2" fmla="*/ 540543 w 1114425"/>
                <a:gd name="connsiteY2" fmla="*/ 540543 h 615508"/>
                <a:gd name="connsiteX3" fmla="*/ 1114425 w 1114425"/>
                <a:gd name="connsiteY3" fmla="*/ 252412 h 615508"/>
                <a:gd name="connsiteX4" fmla="*/ 0 w 1114425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14577"/>
                <a:gd name="connsiteY0" fmla="*/ 0 h 615508"/>
                <a:gd name="connsiteX1" fmla="*/ 83495 w 1114577"/>
                <a:gd name="connsiteY1" fmla="*/ 452437 h 615508"/>
                <a:gd name="connsiteX2" fmla="*/ 540695 w 1114577"/>
                <a:gd name="connsiteY2" fmla="*/ 540543 h 615508"/>
                <a:gd name="connsiteX3" fmla="*/ 1114577 w 1114577"/>
                <a:gd name="connsiteY3" fmla="*/ 252412 h 615508"/>
                <a:gd name="connsiteX4" fmla="*/ 152 w 1114577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52 w 1145533"/>
                <a:gd name="connsiteY0" fmla="*/ 0 h 615508"/>
                <a:gd name="connsiteX1" fmla="*/ 83495 w 1145533"/>
                <a:gd name="connsiteY1" fmla="*/ 452437 h 615508"/>
                <a:gd name="connsiteX2" fmla="*/ 540695 w 1145533"/>
                <a:gd name="connsiteY2" fmla="*/ 540543 h 615508"/>
                <a:gd name="connsiteX3" fmla="*/ 1145533 w 1145533"/>
                <a:gd name="connsiteY3" fmla="*/ 259556 h 615508"/>
                <a:gd name="connsiteX4" fmla="*/ 152 w 1145533"/>
                <a:gd name="connsiteY4" fmla="*/ 0 h 615508"/>
                <a:gd name="connsiteX0" fmla="*/ 104 w 1147866"/>
                <a:gd name="connsiteY0" fmla="*/ 0 h 620271"/>
                <a:gd name="connsiteX1" fmla="*/ 85828 w 1147866"/>
                <a:gd name="connsiteY1" fmla="*/ 457200 h 620271"/>
                <a:gd name="connsiteX2" fmla="*/ 543028 w 1147866"/>
                <a:gd name="connsiteY2" fmla="*/ 545306 h 620271"/>
                <a:gd name="connsiteX3" fmla="*/ 1147866 w 1147866"/>
                <a:gd name="connsiteY3" fmla="*/ 264319 h 620271"/>
                <a:gd name="connsiteX4" fmla="*/ 104 w 1147866"/>
                <a:gd name="connsiteY4" fmla="*/ 0 h 6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866" h="620271">
                  <a:moveTo>
                    <a:pt x="104" y="0"/>
                  </a:moveTo>
                  <a:cubicBezTo>
                    <a:pt x="-690" y="155574"/>
                    <a:pt x="897" y="311150"/>
                    <a:pt x="85828" y="457200"/>
                  </a:cubicBezTo>
                  <a:cubicBezTo>
                    <a:pt x="209653" y="660400"/>
                    <a:pt x="385865" y="654050"/>
                    <a:pt x="543028" y="545306"/>
                  </a:cubicBezTo>
                  <a:cubicBezTo>
                    <a:pt x="734322" y="415925"/>
                    <a:pt x="885135" y="298450"/>
                    <a:pt x="1147866" y="264319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454899" y="2584799"/>
              <a:ext cx="2452587" cy="599410"/>
            </a:xfrm>
            <a:custGeom>
              <a:avLst/>
              <a:gdLst>
                <a:gd name="connsiteX0" fmla="*/ 0 w 2317750"/>
                <a:gd name="connsiteY0" fmla="*/ 76200 h 600075"/>
                <a:gd name="connsiteX1" fmla="*/ 2311400 w 2317750"/>
                <a:gd name="connsiteY1" fmla="*/ 600075 h 600075"/>
                <a:gd name="connsiteX2" fmla="*/ 2317750 w 2317750"/>
                <a:gd name="connsiteY2" fmla="*/ 390525 h 600075"/>
                <a:gd name="connsiteX3" fmla="*/ 50800 w 2317750"/>
                <a:gd name="connsiteY3" fmla="*/ 0 h 600075"/>
                <a:gd name="connsiteX4" fmla="*/ 0 w 2317750"/>
                <a:gd name="connsiteY4" fmla="*/ 76200 h 600075"/>
                <a:gd name="connsiteX0" fmla="*/ 9668 w 2327418"/>
                <a:gd name="connsiteY0" fmla="*/ 78613 h 602488"/>
                <a:gd name="connsiteX1" fmla="*/ 2321068 w 2327418"/>
                <a:gd name="connsiteY1" fmla="*/ 602488 h 602488"/>
                <a:gd name="connsiteX2" fmla="*/ 2327418 w 2327418"/>
                <a:gd name="connsiteY2" fmla="*/ 392938 h 602488"/>
                <a:gd name="connsiteX3" fmla="*/ 60468 w 2327418"/>
                <a:gd name="connsiteY3" fmla="*/ 2413 h 602488"/>
                <a:gd name="connsiteX4" fmla="*/ 9668 w 2327418"/>
                <a:gd name="connsiteY4" fmla="*/ 78613 h 602488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358320"/>
                <a:gd name="connsiteY0" fmla="*/ 78710 h 602585"/>
                <a:gd name="connsiteX1" fmla="*/ 2351970 w 2358320"/>
                <a:gd name="connsiteY1" fmla="*/ 602585 h 602585"/>
                <a:gd name="connsiteX2" fmla="*/ 2358320 w 2358320"/>
                <a:gd name="connsiteY2" fmla="*/ 393035 h 602585"/>
                <a:gd name="connsiteX3" fmla="*/ 91370 w 2358320"/>
                <a:gd name="connsiteY3" fmla="*/ 2510 h 602585"/>
                <a:gd name="connsiteX4" fmla="*/ 40570 w 2358320"/>
                <a:gd name="connsiteY4" fmla="*/ 78710 h 602585"/>
                <a:gd name="connsiteX0" fmla="*/ 40570 w 2403506"/>
                <a:gd name="connsiteY0" fmla="*/ 78710 h 602585"/>
                <a:gd name="connsiteX1" fmla="*/ 2351970 w 2403506"/>
                <a:gd name="connsiteY1" fmla="*/ 602585 h 602585"/>
                <a:gd name="connsiteX2" fmla="*/ 2358320 w 2403506"/>
                <a:gd name="connsiteY2" fmla="*/ 393035 h 602585"/>
                <a:gd name="connsiteX3" fmla="*/ 91370 w 2403506"/>
                <a:gd name="connsiteY3" fmla="*/ 2510 h 602585"/>
                <a:gd name="connsiteX4" fmla="*/ 40570 w 240350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50986"/>
                <a:gd name="connsiteY0" fmla="*/ 78710 h 602585"/>
                <a:gd name="connsiteX1" fmla="*/ 2351970 w 2450986"/>
                <a:gd name="connsiteY1" fmla="*/ 602585 h 602585"/>
                <a:gd name="connsiteX2" fmla="*/ 2358320 w 2450986"/>
                <a:gd name="connsiteY2" fmla="*/ 393035 h 602585"/>
                <a:gd name="connsiteX3" fmla="*/ 91370 w 2450986"/>
                <a:gd name="connsiteY3" fmla="*/ 2510 h 602585"/>
                <a:gd name="connsiteX4" fmla="*/ 40570 w 2450986"/>
                <a:gd name="connsiteY4" fmla="*/ 78710 h 602585"/>
                <a:gd name="connsiteX0" fmla="*/ 40570 w 2436213"/>
                <a:gd name="connsiteY0" fmla="*/ 78710 h 602585"/>
                <a:gd name="connsiteX1" fmla="*/ 2351970 w 2436213"/>
                <a:gd name="connsiteY1" fmla="*/ 602585 h 602585"/>
                <a:gd name="connsiteX2" fmla="*/ 2329745 w 2436213"/>
                <a:gd name="connsiteY2" fmla="*/ 380335 h 602585"/>
                <a:gd name="connsiteX3" fmla="*/ 91370 w 2436213"/>
                <a:gd name="connsiteY3" fmla="*/ 2510 h 602585"/>
                <a:gd name="connsiteX4" fmla="*/ 40570 w 2436213"/>
                <a:gd name="connsiteY4" fmla="*/ 78710 h 602585"/>
                <a:gd name="connsiteX0" fmla="*/ 40570 w 2429783"/>
                <a:gd name="connsiteY0" fmla="*/ 78710 h 599410"/>
                <a:gd name="connsiteX1" fmla="*/ 2339270 w 2429783"/>
                <a:gd name="connsiteY1" fmla="*/ 599410 h 599410"/>
                <a:gd name="connsiteX2" fmla="*/ 2329745 w 2429783"/>
                <a:gd name="connsiteY2" fmla="*/ 380335 h 599410"/>
                <a:gd name="connsiteX3" fmla="*/ 91370 w 2429783"/>
                <a:gd name="connsiteY3" fmla="*/ 2510 h 599410"/>
                <a:gd name="connsiteX4" fmla="*/ 40570 w 2429783"/>
                <a:gd name="connsiteY4" fmla="*/ 78710 h 599410"/>
                <a:gd name="connsiteX0" fmla="*/ 40570 w 2448090"/>
                <a:gd name="connsiteY0" fmla="*/ 78710 h 599410"/>
                <a:gd name="connsiteX1" fmla="*/ 2339270 w 2448090"/>
                <a:gd name="connsiteY1" fmla="*/ 599410 h 599410"/>
                <a:gd name="connsiteX2" fmla="*/ 2329745 w 2448090"/>
                <a:gd name="connsiteY2" fmla="*/ 380335 h 599410"/>
                <a:gd name="connsiteX3" fmla="*/ 91370 w 2448090"/>
                <a:gd name="connsiteY3" fmla="*/ 2510 h 599410"/>
                <a:gd name="connsiteX4" fmla="*/ 40570 w 2448090"/>
                <a:gd name="connsiteY4" fmla="*/ 78710 h 599410"/>
                <a:gd name="connsiteX0" fmla="*/ 40570 w 2452587"/>
                <a:gd name="connsiteY0" fmla="*/ 78710 h 599410"/>
                <a:gd name="connsiteX1" fmla="*/ 2339270 w 2452587"/>
                <a:gd name="connsiteY1" fmla="*/ 599410 h 599410"/>
                <a:gd name="connsiteX2" fmla="*/ 2329745 w 2452587"/>
                <a:gd name="connsiteY2" fmla="*/ 380335 h 599410"/>
                <a:gd name="connsiteX3" fmla="*/ 91370 w 2452587"/>
                <a:gd name="connsiteY3" fmla="*/ 2510 h 599410"/>
                <a:gd name="connsiteX4" fmla="*/ 40570 w 2452587"/>
                <a:gd name="connsiteY4" fmla="*/ 78710 h 5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587" h="599410">
                  <a:moveTo>
                    <a:pt x="40570" y="78710"/>
                  </a:moveTo>
                  <a:cubicBezTo>
                    <a:pt x="811037" y="253335"/>
                    <a:pt x="2076803" y="580360"/>
                    <a:pt x="2339270" y="599410"/>
                  </a:cubicBezTo>
                  <a:cubicBezTo>
                    <a:pt x="2500137" y="580360"/>
                    <a:pt x="2483203" y="408910"/>
                    <a:pt x="2329745" y="380335"/>
                  </a:cubicBezTo>
                  <a:cubicBezTo>
                    <a:pt x="2069395" y="326360"/>
                    <a:pt x="847020" y="132685"/>
                    <a:pt x="91370" y="2510"/>
                  </a:cubicBezTo>
                  <a:cubicBezTo>
                    <a:pt x="-17638" y="-13365"/>
                    <a:pt x="-21872" y="50135"/>
                    <a:pt x="40570" y="787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12138" y="2358026"/>
              <a:ext cx="1171576" cy="456296"/>
            </a:xfrm>
            <a:custGeom>
              <a:avLst/>
              <a:gdLst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8750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47650 h 450850"/>
                <a:gd name="connsiteX1" fmla="*/ 1095375 w 1095375"/>
                <a:gd name="connsiteY1" fmla="*/ 450850 h 450850"/>
                <a:gd name="connsiteX2" fmla="*/ 815975 w 1095375"/>
                <a:gd name="connsiteY2" fmla="*/ 151606 h 450850"/>
                <a:gd name="connsiteX3" fmla="*/ 473075 w 1095375"/>
                <a:gd name="connsiteY3" fmla="*/ 0 h 450850"/>
                <a:gd name="connsiteX4" fmla="*/ 0 w 1095375"/>
                <a:gd name="connsiteY4" fmla="*/ 247650 h 450850"/>
                <a:gd name="connsiteX0" fmla="*/ 0 w 1095375"/>
                <a:gd name="connsiteY0" fmla="*/ 252413 h 455613"/>
                <a:gd name="connsiteX1" fmla="*/ 1095375 w 1095375"/>
                <a:gd name="connsiteY1" fmla="*/ 455613 h 455613"/>
                <a:gd name="connsiteX2" fmla="*/ 815975 w 1095375"/>
                <a:gd name="connsiteY2" fmla="*/ 156369 h 455613"/>
                <a:gd name="connsiteX3" fmla="*/ 456406 w 1095375"/>
                <a:gd name="connsiteY3" fmla="*/ 0 h 455613"/>
                <a:gd name="connsiteX4" fmla="*/ 0 w 1095375"/>
                <a:gd name="connsiteY4" fmla="*/ 252413 h 455613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095375"/>
                <a:gd name="connsiteY0" fmla="*/ 257858 h 461058"/>
                <a:gd name="connsiteX1" fmla="*/ 1095375 w 1095375"/>
                <a:gd name="connsiteY1" fmla="*/ 461058 h 461058"/>
                <a:gd name="connsiteX2" fmla="*/ 815975 w 1095375"/>
                <a:gd name="connsiteY2" fmla="*/ 161814 h 461058"/>
                <a:gd name="connsiteX3" fmla="*/ 456406 w 1095375"/>
                <a:gd name="connsiteY3" fmla="*/ 5445 h 461058"/>
                <a:gd name="connsiteX4" fmla="*/ 0 w 1095375"/>
                <a:gd name="connsiteY4" fmla="*/ 257858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54907"/>
                <a:gd name="connsiteY0" fmla="*/ 245952 h 461058"/>
                <a:gd name="connsiteX1" fmla="*/ 1154907 w 1154907"/>
                <a:gd name="connsiteY1" fmla="*/ 461058 h 461058"/>
                <a:gd name="connsiteX2" fmla="*/ 875507 w 1154907"/>
                <a:gd name="connsiteY2" fmla="*/ 161814 h 461058"/>
                <a:gd name="connsiteX3" fmla="*/ 515938 w 1154907"/>
                <a:gd name="connsiteY3" fmla="*/ 5445 h 461058"/>
                <a:gd name="connsiteX4" fmla="*/ 0 w 1154907"/>
                <a:gd name="connsiteY4" fmla="*/ 245952 h 461058"/>
                <a:gd name="connsiteX0" fmla="*/ 0 w 1171576"/>
                <a:gd name="connsiteY0" fmla="*/ 245952 h 456296"/>
                <a:gd name="connsiteX1" fmla="*/ 1171576 w 1171576"/>
                <a:gd name="connsiteY1" fmla="*/ 456296 h 456296"/>
                <a:gd name="connsiteX2" fmla="*/ 875507 w 1171576"/>
                <a:gd name="connsiteY2" fmla="*/ 161814 h 456296"/>
                <a:gd name="connsiteX3" fmla="*/ 515938 w 1171576"/>
                <a:gd name="connsiteY3" fmla="*/ 5445 h 456296"/>
                <a:gd name="connsiteX4" fmla="*/ 0 w 1171576"/>
                <a:gd name="connsiteY4" fmla="*/ 245952 h 45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6" h="456296">
                  <a:moveTo>
                    <a:pt x="0" y="245952"/>
                  </a:moveTo>
                  <a:lnTo>
                    <a:pt x="1171576" y="456296"/>
                  </a:lnTo>
                  <a:cubicBezTo>
                    <a:pt x="1037962" y="375598"/>
                    <a:pt x="935302" y="280613"/>
                    <a:pt x="875507" y="161814"/>
                  </a:cubicBezTo>
                  <a:cubicBezTo>
                    <a:pt x="846932" y="46985"/>
                    <a:pt x="735013" y="-20220"/>
                    <a:pt x="515938" y="5445"/>
                  </a:cubicBezTo>
                  <a:cubicBezTo>
                    <a:pt x="273315" y="41958"/>
                    <a:pt x="128322" y="154670"/>
                    <a:pt x="0" y="24595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rot="6072562" flipH="1">
              <a:off x="9905716" y="3024435"/>
              <a:ext cx="93942" cy="190387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45270" y="1718073"/>
            <a:ext cx="827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rgbClr val="376092"/>
                </a:solidFill>
              </a:rPr>
              <a:t>დევნილთა დასაქმება და საარსებო </a:t>
            </a:r>
          </a:p>
          <a:p>
            <a:pPr algn="ctr"/>
            <a:r>
              <a:rPr lang="ka-GE" sz="1600" b="1" dirty="0" smtClean="0">
                <a:solidFill>
                  <a:srgbClr val="376092"/>
                </a:solidFill>
              </a:rPr>
              <a:t>წყაროებით უზრუნველყოფა</a:t>
            </a:r>
            <a:endParaRPr lang="en-US" sz="1600" b="1" dirty="0">
              <a:solidFill>
                <a:srgbClr val="37609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0125" y="3365038"/>
            <a:ext cx="677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rgbClr val="604A7B"/>
                </a:solidFill>
              </a:rPr>
              <a:t>დევნილთა გრძელვადიანი განსახლების მიზნით საცხოვრებლებით უზრუნველყოფა</a:t>
            </a:r>
            <a:endParaRPr lang="en-US" sz="1600" b="1" dirty="0">
              <a:solidFill>
                <a:srgbClr val="604A7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7675" y="5333338"/>
            <a:ext cx="677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rgbClr val="31859C"/>
                </a:solidFill>
              </a:rPr>
              <a:t>დევნილთა სრულყოფილი სოციალური </a:t>
            </a:r>
          </a:p>
          <a:p>
            <a:pPr algn="ctr"/>
            <a:r>
              <a:rPr lang="ka-GE" sz="1600" b="1" dirty="0" smtClean="0">
                <a:solidFill>
                  <a:srgbClr val="31859C"/>
                </a:solidFill>
              </a:rPr>
              <a:t>ინტეგრაციის ხელშეწყობა</a:t>
            </a:r>
            <a:endParaRPr lang="en-US" sz="1600" b="1" dirty="0">
              <a:solidFill>
                <a:srgbClr val="31859C"/>
              </a:solidFill>
            </a:endParaRPr>
          </a:p>
        </p:txBody>
      </p:sp>
      <p:sp>
        <p:nvSpPr>
          <p:cNvPr id="53" name="Google Shape;5261;p40"/>
          <p:cNvSpPr/>
          <p:nvPr/>
        </p:nvSpPr>
        <p:spPr>
          <a:xfrm>
            <a:off x="3205789" y="2668754"/>
            <a:ext cx="669222" cy="670965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4341;p39"/>
          <p:cNvGrpSpPr/>
          <p:nvPr/>
        </p:nvGrpSpPr>
        <p:grpSpPr>
          <a:xfrm>
            <a:off x="2750570" y="2895928"/>
            <a:ext cx="389651" cy="384564"/>
            <a:chOff x="6232000" y="1435050"/>
            <a:chExt cx="488225" cy="481850"/>
          </a:xfrm>
          <a:solidFill>
            <a:srgbClr val="604A7B"/>
          </a:solidFill>
        </p:grpSpPr>
        <p:sp>
          <p:nvSpPr>
            <p:cNvPr id="55" name="Google Shape;4342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4343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4344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4345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4346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" name="Google Shape;4341;p39"/>
          <p:cNvGrpSpPr/>
          <p:nvPr/>
        </p:nvGrpSpPr>
        <p:grpSpPr>
          <a:xfrm>
            <a:off x="3974139" y="2918534"/>
            <a:ext cx="369261" cy="364440"/>
            <a:chOff x="6232000" y="1435050"/>
            <a:chExt cx="488225" cy="481850"/>
          </a:xfrm>
          <a:solidFill>
            <a:srgbClr val="604A7B"/>
          </a:solidFill>
        </p:grpSpPr>
        <p:sp>
          <p:nvSpPr>
            <p:cNvPr id="62" name="Google Shape;4342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4343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" name="Google Shape;4344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" name="Google Shape;4345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" name="Google Shape;4346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" name="Google Shape;8628;p48"/>
          <p:cNvGrpSpPr/>
          <p:nvPr/>
        </p:nvGrpSpPr>
        <p:grpSpPr>
          <a:xfrm>
            <a:off x="5005598" y="1068554"/>
            <a:ext cx="633092" cy="628029"/>
            <a:chOff x="-4837325" y="3612425"/>
            <a:chExt cx="293800" cy="291450"/>
          </a:xfrm>
          <a:solidFill>
            <a:srgbClr val="759CCB"/>
          </a:solidFill>
        </p:grpSpPr>
        <p:sp>
          <p:nvSpPr>
            <p:cNvPr id="68" name="Google Shape;8629;p48"/>
            <p:cNvSpPr/>
            <p:nvPr/>
          </p:nvSpPr>
          <p:spPr>
            <a:xfrm>
              <a:off x="-4836550" y="3612425"/>
              <a:ext cx="293025" cy="170925"/>
            </a:xfrm>
            <a:custGeom>
              <a:avLst/>
              <a:gdLst/>
              <a:ahLst/>
              <a:cxnLst/>
              <a:rect l="l" t="t" r="r" b="b"/>
              <a:pathLst>
                <a:path w="11721" h="6837" extrusionOk="0">
                  <a:moveTo>
                    <a:pt x="6837" y="2017"/>
                  </a:moveTo>
                  <a:lnTo>
                    <a:pt x="6837" y="2741"/>
                  </a:lnTo>
                  <a:lnTo>
                    <a:pt x="4789" y="2741"/>
                  </a:lnTo>
                  <a:lnTo>
                    <a:pt x="4789" y="2017"/>
                  </a:lnTo>
                  <a:close/>
                  <a:moveTo>
                    <a:pt x="4411" y="0"/>
                  </a:moveTo>
                  <a:cubicBezTo>
                    <a:pt x="3466" y="0"/>
                    <a:pt x="2741" y="725"/>
                    <a:pt x="2741" y="1702"/>
                  </a:cubicBezTo>
                  <a:lnTo>
                    <a:pt x="2741" y="2741"/>
                  </a:lnTo>
                  <a:lnTo>
                    <a:pt x="1166" y="2741"/>
                  </a:lnTo>
                  <a:cubicBezTo>
                    <a:pt x="536" y="2741"/>
                    <a:pt x="1" y="3277"/>
                    <a:pt x="1" y="3875"/>
                  </a:cubicBezTo>
                  <a:lnTo>
                    <a:pt x="1" y="4254"/>
                  </a:lnTo>
                  <a:cubicBezTo>
                    <a:pt x="1513" y="5860"/>
                    <a:pt x="3592" y="6837"/>
                    <a:pt x="5829" y="6837"/>
                  </a:cubicBezTo>
                  <a:cubicBezTo>
                    <a:pt x="8097" y="6837"/>
                    <a:pt x="10208" y="5892"/>
                    <a:pt x="11720" y="4254"/>
                  </a:cubicBezTo>
                  <a:lnTo>
                    <a:pt x="11720" y="3718"/>
                  </a:lnTo>
                  <a:cubicBezTo>
                    <a:pt x="11657" y="3214"/>
                    <a:pt x="11185" y="2741"/>
                    <a:pt x="10649" y="2741"/>
                  </a:cubicBezTo>
                  <a:lnTo>
                    <a:pt x="8885" y="2741"/>
                  </a:lnTo>
                  <a:lnTo>
                    <a:pt x="8885" y="1702"/>
                  </a:lnTo>
                  <a:cubicBezTo>
                    <a:pt x="8885" y="756"/>
                    <a:pt x="8129" y="0"/>
                    <a:pt x="7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630;p48"/>
            <p:cNvSpPr/>
            <p:nvPr/>
          </p:nvSpPr>
          <p:spPr>
            <a:xfrm>
              <a:off x="-4837325" y="3743950"/>
              <a:ext cx="291425" cy="159925"/>
            </a:xfrm>
            <a:custGeom>
              <a:avLst/>
              <a:gdLst/>
              <a:ahLst/>
              <a:cxnLst/>
              <a:rect l="l" t="t" r="r" b="b"/>
              <a:pathLst>
                <a:path w="11657" h="6397" extrusionOk="0">
                  <a:moveTo>
                    <a:pt x="11657" y="1"/>
                  </a:moveTo>
                  <a:cubicBezTo>
                    <a:pt x="10523" y="1072"/>
                    <a:pt x="9073" y="1828"/>
                    <a:pt x="7530" y="2143"/>
                  </a:cubicBezTo>
                  <a:lnTo>
                    <a:pt x="7530" y="2647"/>
                  </a:lnTo>
                  <a:cubicBezTo>
                    <a:pt x="7530" y="3214"/>
                    <a:pt x="7057" y="3687"/>
                    <a:pt x="6490" y="3687"/>
                  </a:cubicBezTo>
                  <a:lnTo>
                    <a:pt x="5135" y="3687"/>
                  </a:lnTo>
                  <a:cubicBezTo>
                    <a:pt x="4568" y="3687"/>
                    <a:pt x="4096" y="3214"/>
                    <a:pt x="4096" y="2647"/>
                  </a:cubicBezTo>
                  <a:lnTo>
                    <a:pt x="4096" y="2143"/>
                  </a:lnTo>
                  <a:cubicBezTo>
                    <a:pt x="2552" y="1828"/>
                    <a:pt x="1134" y="1103"/>
                    <a:pt x="0" y="64"/>
                  </a:cubicBezTo>
                  <a:lnTo>
                    <a:pt x="0" y="4695"/>
                  </a:lnTo>
                  <a:cubicBezTo>
                    <a:pt x="0" y="5640"/>
                    <a:pt x="756" y="6396"/>
                    <a:pt x="1701" y="6396"/>
                  </a:cubicBezTo>
                  <a:lnTo>
                    <a:pt x="9956" y="6396"/>
                  </a:lnTo>
                  <a:cubicBezTo>
                    <a:pt x="10901" y="6396"/>
                    <a:pt x="11657" y="5640"/>
                    <a:pt x="11657" y="4695"/>
                  </a:cubicBezTo>
                  <a:lnTo>
                    <a:pt x="116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631;p48"/>
            <p:cNvSpPr/>
            <p:nvPr/>
          </p:nvSpPr>
          <p:spPr>
            <a:xfrm>
              <a:off x="-4716825" y="3799075"/>
              <a:ext cx="51225" cy="18950"/>
            </a:xfrm>
            <a:custGeom>
              <a:avLst/>
              <a:gdLst/>
              <a:ahLst/>
              <a:cxnLst/>
              <a:rect l="l" t="t" r="r" b="b"/>
              <a:pathLst>
                <a:path w="2049" h="758" extrusionOk="0">
                  <a:moveTo>
                    <a:pt x="0" y="1"/>
                  </a:moveTo>
                  <a:lnTo>
                    <a:pt x="0" y="411"/>
                  </a:lnTo>
                  <a:cubicBezTo>
                    <a:pt x="0" y="600"/>
                    <a:pt x="158" y="757"/>
                    <a:pt x="347" y="757"/>
                  </a:cubicBezTo>
                  <a:lnTo>
                    <a:pt x="1670" y="757"/>
                  </a:lnTo>
                  <a:cubicBezTo>
                    <a:pt x="1891" y="757"/>
                    <a:pt x="2048" y="600"/>
                    <a:pt x="2048" y="411"/>
                  </a:cubicBezTo>
                  <a:lnTo>
                    <a:pt x="2048" y="1"/>
                  </a:lnTo>
                  <a:cubicBezTo>
                    <a:pt x="1686" y="48"/>
                    <a:pt x="1347" y="72"/>
                    <a:pt x="1012" y="72"/>
                  </a:cubicBezTo>
                  <a:cubicBezTo>
                    <a:pt x="678" y="72"/>
                    <a:pt x="347" y="4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8805;p48"/>
          <p:cNvGrpSpPr/>
          <p:nvPr/>
        </p:nvGrpSpPr>
        <p:grpSpPr>
          <a:xfrm>
            <a:off x="4515271" y="1245223"/>
            <a:ext cx="399560" cy="393741"/>
            <a:chOff x="-5254775" y="3631325"/>
            <a:chExt cx="296950" cy="292625"/>
          </a:xfrm>
          <a:solidFill>
            <a:srgbClr val="4F81BD"/>
          </a:solidFill>
        </p:grpSpPr>
        <p:sp>
          <p:nvSpPr>
            <p:cNvPr id="72" name="Google Shape;8806;p48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807;p48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808;p48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809;p48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10;p48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1;p48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812;p48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75" y="4492315"/>
            <a:ext cx="2029040" cy="10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56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197D2D"/>
                </a:solidFill>
                <a:latin typeface="+mj-lt"/>
              </a:rPr>
              <a:t>საარსებო წყაროებით უზრუნველყოფის პროგრამები</a:t>
            </a:r>
            <a:endParaRPr lang="en-US" sz="2000" b="1" dirty="0">
              <a:solidFill>
                <a:srgbClr val="197D2D"/>
              </a:solidFill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072297" y="1266248"/>
            <a:ext cx="3797178" cy="4839577"/>
          </a:xfrm>
          <a:custGeom>
            <a:avLst/>
            <a:gdLst>
              <a:gd name="connsiteX0" fmla="*/ 3152498 w 3797178"/>
              <a:gd name="connsiteY0" fmla="*/ 0 h 4839577"/>
              <a:gd name="connsiteX1" fmla="*/ 3654853 w 3797178"/>
              <a:gd name="connsiteY1" fmla="*/ 502355 h 4839577"/>
              <a:gd name="connsiteX2" fmla="*/ 3507717 w 3797178"/>
              <a:gd name="connsiteY2" fmla="*/ 857574 h 4839577"/>
              <a:gd name="connsiteX3" fmla="*/ 3441700 w 3797178"/>
              <a:gd name="connsiteY3" fmla="*/ 912042 h 4839577"/>
              <a:gd name="connsiteX4" fmla="*/ 3375461 w 3797178"/>
              <a:gd name="connsiteY4" fmla="*/ 970265 h 4839577"/>
              <a:gd name="connsiteX5" fmla="*/ 3485077 w 3797178"/>
              <a:gd name="connsiteY5" fmla="*/ 1638448 h 4839577"/>
              <a:gd name="connsiteX6" fmla="*/ 3480650 w 3797178"/>
              <a:gd name="connsiteY6" fmla="*/ 1637990 h 4839577"/>
              <a:gd name="connsiteX7" fmla="*/ 3568135 w 3797178"/>
              <a:gd name="connsiteY7" fmla="*/ 1710171 h 4839577"/>
              <a:gd name="connsiteX8" fmla="*/ 3797178 w 3797178"/>
              <a:gd name="connsiteY8" fmla="*/ 2263130 h 4839577"/>
              <a:gd name="connsiteX9" fmla="*/ 3172777 w 3797178"/>
              <a:gd name="connsiteY9" fmla="*/ 3029245 h 4839577"/>
              <a:gd name="connsiteX10" fmla="*/ 3160774 w 3797178"/>
              <a:gd name="connsiteY10" fmla="*/ 3031077 h 4839577"/>
              <a:gd name="connsiteX11" fmla="*/ 3050716 w 3797178"/>
              <a:gd name="connsiteY11" fmla="*/ 3089584 h 4839577"/>
              <a:gd name="connsiteX12" fmla="*/ 3019939 w 3797178"/>
              <a:gd name="connsiteY12" fmla="*/ 3799829 h 4839577"/>
              <a:gd name="connsiteX13" fmla="*/ 3015386 w 3797178"/>
              <a:gd name="connsiteY13" fmla="*/ 3799109 h 4839577"/>
              <a:gd name="connsiteX14" fmla="*/ 3067857 w 3797178"/>
              <a:gd name="connsiteY14" fmla="*/ 3842402 h 4839577"/>
              <a:gd name="connsiteX15" fmla="*/ 3238945 w 3797178"/>
              <a:gd name="connsiteY15" fmla="*/ 4255445 h 4839577"/>
              <a:gd name="connsiteX16" fmla="*/ 2654813 w 3797178"/>
              <a:gd name="connsiteY16" fmla="*/ 4839577 h 4839577"/>
              <a:gd name="connsiteX17" fmla="*/ 2070681 w 3797178"/>
              <a:gd name="connsiteY17" fmla="*/ 4255445 h 4839577"/>
              <a:gd name="connsiteX18" fmla="*/ 2427443 w 3797178"/>
              <a:gd name="connsiteY18" fmla="*/ 3717217 h 4839577"/>
              <a:gd name="connsiteX19" fmla="*/ 2471404 w 3797178"/>
              <a:gd name="connsiteY19" fmla="*/ 3703571 h 4839577"/>
              <a:gd name="connsiteX20" fmla="*/ 2558516 w 3797178"/>
              <a:gd name="connsiteY20" fmla="*/ 3655875 h 4839577"/>
              <a:gd name="connsiteX21" fmla="*/ 2600839 w 3797178"/>
              <a:gd name="connsiteY21" fmla="*/ 2926704 h 4839577"/>
              <a:gd name="connsiteX22" fmla="*/ 2605827 w 3797178"/>
              <a:gd name="connsiteY22" fmla="*/ 2927601 h 4839577"/>
              <a:gd name="connsiteX23" fmla="*/ 2577951 w 3797178"/>
              <a:gd name="connsiteY23" fmla="*/ 2911579 h 4839577"/>
              <a:gd name="connsiteX24" fmla="*/ 2521257 w 3797178"/>
              <a:gd name="connsiteY24" fmla="*/ 2864802 h 4839577"/>
              <a:gd name="connsiteX25" fmla="*/ 2525433 w 3797178"/>
              <a:gd name="connsiteY25" fmla="*/ 2874317 h 4839577"/>
              <a:gd name="connsiteX26" fmla="*/ 1573602 w 3797178"/>
              <a:gd name="connsiteY26" fmla="*/ 3273231 h 4839577"/>
              <a:gd name="connsiteX27" fmla="*/ 1564266 w 3797178"/>
              <a:gd name="connsiteY27" fmla="*/ 3328933 h 4839577"/>
              <a:gd name="connsiteX28" fmla="*/ 1562257 w 3797178"/>
              <a:gd name="connsiteY28" fmla="*/ 3368727 h 4839577"/>
              <a:gd name="connsiteX29" fmla="*/ 783150 w 3797178"/>
              <a:gd name="connsiteY29" fmla="*/ 4071804 h 4839577"/>
              <a:gd name="connsiteX30" fmla="*/ 0 w 3797178"/>
              <a:gd name="connsiteY30" fmla="*/ 3288654 h 4839577"/>
              <a:gd name="connsiteX31" fmla="*/ 783150 w 3797178"/>
              <a:gd name="connsiteY31" fmla="*/ 2505504 h 4839577"/>
              <a:gd name="connsiteX32" fmla="*/ 1221017 w 3797178"/>
              <a:gd name="connsiteY32" fmla="*/ 2639254 h 4839577"/>
              <a:gd name="connsiteX33" fmla="*/ 1235975 w 3797178"/>
              <a:gd name="connsiteY33" fmla="*/ 2651596 h 4839577"/>
              <a:gd name="connsiteX34" fmla="*/ 1290702 w 3797178"/>
              <a:gd name="connsiteY34" fmla="*/ 2684225 h 4839577"/>
              <a:gd name="connsiteX35" fmla="*/ 2234920 w 3797178"/>
              <a:gd name="connsiteY35" fmla="*/ 2212329 h 4839577"/>
              <a:gd name="connsiteX36" fmla="*/ 2235655 w 3797178"/>
              <a:gd name="connsiteY36" fmla="*/ 2214003 h 4839577"/>
              <a:gd name="connsiteX37" fmla="*/ 2237212 w 3797178"/>
              <a:gd name="connsiteY37" fmla="*/ 2183175 h 4839577"/>
              <a:gd name="connsiteX38" fmla="*/ 2242263 w 3797178"/>
              <a:gd name="connsiteY38" fmla="*/ 2150078 h 4839577"/>
              <a:gd name="connsiteX39" fmla="*/ 2242064 w 3797178"/>
              <a:gd name="connsiteY39" fmla="*/ 2150417 h 4839577"/>
              <a:gd name="connsiteX40" fmla="*/ 1672918 w 3797178"/>
              <a:gd name="connsiteY40" fmla="*/ 1755901 h 4839577"/>
              <a:gd name="connsiteX41" fmla="*/ 1569419 w 3797178"/>
              <a:gd name="connsiteY41" fmla="*/ 1798709 h 4839577"/>
              <a:gd name="connsiteX42" fmla="*/ 1548685 w 3797178"/>
              <a:gd name="connsiteY42" fmla="*/ 1809963 h 4839577"/>
              <a:gd name="connsiteX43" fmla="*/ 1321315 w 3797178"/>
              <a:gd name="connsiteY43" fmla="*/ 1855867 h 4839577"/>
              <a:gd name="connsiteX44" fmla="*/ 737183 w 3797178"/>
              <a:gd name="connsiteY44" fmla="*/ 1271735 h 4839577"/>
              <a:gd name="connsiteX45" fmla="*/ 1321315 w 3797178"/>
              <a:gd name="connsiteY45" fmla="*/ 687603 h 4839577"/>
              <a:gd name="connsiteX46" fmla="*/ 1893580 w 3797178"/>
              <a:gd name="connsiteY46" fmla="*/ 1154012 h 4839577"/>
              <a:gd name="connsiteX47" fmla="*/ 1902756 w 3797178"/>
              <a:gd name="connsiteY47" fmla="*/ 1245040 h 4839577"/>
              <a:gd name="connsiteX48" fmla="*/ 1903927 w 3797178"/>
              <a:gd name="connsiteY48" fmla="*/ 1243160 h 4839577"/>
              <a:gd name="connsiteX49" fmla="*/ 2542102 w 3797178"/>
              <a:gd name="connsiteY49" fmla="*/ 1638448 h 4839577"/>
              <a:gd name="connsiteX50" fmla="*/ 2535507 w 3797178"/>
              <a:gd name="connsiteY50" fmla="*/ 1649701 h 4839577"/>
              <a:gd name="connsiteX51" fmla="*/ 2577951 w 3797178"/>
              <a:gd name="connsiteY51" fmla="*/ 1614682 h 4839577"/>
              <a:gd name="connsiteX52" fmla="*/ 2686513 w 3797178"/>
              <a:gd name="connsiteY52" fmla="*/ 1555756 h 4839577"/>
              <a:gd name="connsiteX53" fmla="*/ 2680214 w 3797178"/>
              <a:gd name="connsiteY53" fmla="*/ 1555104 h 4839577"/>
              <a:gd name="connsiteX54" fmla="*/ 2867901 w 3797178"/>
              <a:gd name="connsiteY54" fmla="*/ 951839 h 4839577"/>
              <a:gd name="connsiteX55" fmla="*/ 2802586 w 3797178"/>
              <a:gd name="connsiteY55" fmla="*/ 861952 h 4839577"/>
              <a:gd name="connsiteX56" fmla="*/ 2797280 w 3797178"/>
              <a:gd name="connsiteY56" fmla="*/ 857574 h 4839577"/>
              <a:gd name="connsiteX57" fmla="*/ 2650143 w 3797178"/>
              <a:gd name="connsiteY57" fmla="*/ 502355 h 4839577"/>
              <a:gd name="connsiteX58" fmla="*/ 3152498 w 3797178"/>
              <a:gd name="connsiteY58" fmla="*/ 0 h 483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797178" h="4839577">
                <a:moveTo>
                  <a:pt x="3152498" y="0"/>
                </a:moveTo>
                <a:cubicBezTo>
                  <a:pt x="3429941" y="0"/>
                  <a:pt x="3654853" y="224912"/>
                  <a:pt x="3654853" y="502355"/>
                </a:cubicBezTo>
                <a:cubicBezTo>
                  <a:pt x="3654853" y="641077"/>
                  <a:pt x="3598625" y="766666"/>
                  <a:pt x="3507717" y="857574"/>
                </a:cubicBezTo>
                <a:lnTo>
                  <a:pt x="3441700" y="912042"/>
                </a:lnTo>
                <a:lnTo>
                  <a:pt x="3375461" y="970265"/>
                </a:lnTo>
                <a:cubicBezTo>
                  <a:pt x="3225583" y="1136475"/>
                  <a:pt x="3203098" y="1429394"/>
                  <a:pt x="3485077" y="1638448"/>
                </a:cubicBezTo>
                <a:lnTo>
                  <a:pt x="3480650" y="1637990"/>
                </a:lnTo>
                <a:lnTo>
                  <a:pt x="3568135" y="1710171"/>
                </a:lnTo>
                <a:cubicBezTo>
                  <a:pt x="3709649" y="1851686"/>
                  <a:pt x="3797178" y="2047186"/>
                  <a:pt x="3797178" y="2263130"/>
                </a:cubicBezTo>
                <a:cubicBezTo>
                  <a:pt x="3797178" y="2641032"/>
                  <a:pt x="3529122" y="2956326"/>
                  <a:pt x="3172777" y="3029245"/>
                </a:cubicBezTo>
                <a:lnTo>
                  <a:pt x="3160774" y="3031077"/>
                </a:lnTo>
                <a:lnTo>
                  <a:pt x="3050716" y="3089584"/>
                </a:lnTo>
                <a:cubicBezTo>
                  <a:pt x="2813779" y="3257053"/>
                  <a:pt x="2801393" y="3583136"/>
                  <a:pt x="3019939" y="3799829"/>
                </a:cubicBezTo>
                <a:lnTo>
                  <a:pt x="3015386" y="3799109"/>
                </a:lnTo>
                <a:lnTo>
                  <a:pt x="3067857" y="3842402"/>
                </a:lnTo>
                <a:cubicBezTo>
                  <a:pt x="3173564" y="3948109"/>
                  <a:pt x="3238945" y="4094142"/>
                  <a:pt x="3238945" y="4255445"/>
                </a:cubicBezTo>
                <a:cubicBezTo>
                  <a:pt x="3238945" y="4578052"/>
                  <a:pt x="2977420" y="4839577"/>
                  <a:pt x="2654813" y="4839577"/>
                </a:cubicBezTo>
                <a:cubicBezTo>
                  <a:pt x="2332206" y="4839577"/>
                  <a:pt x="2070681" y="4578052"/>
                  <a:pt x="2070681" y="4255445"/>
                </a:cubicBezTo>
                <a:cubicBezTo>
                  <a:pt x="2070681" y="4013490"/>
                  <a:pt x="2217789" y="3805893"/>
                  <a:pt x="2427443" y="3717217"/>
                </a:cubicBezTo>
                <a:lnTo>
                  <a:pt x="2471404" y="3703571"/>
                </a:lnTo>
                <a:lnTo>
                  <a:pt x="2558516" y="3655875"/>
                </a:lnTo>
                <a:cubicBezTo>
                  <a:pt x="2776208" y="3499114"/>
                  <a:pt x="2864761" y="3158214"/>
                  <a:pt x="2600839" y="2926704"/>
                </a:cubicBezTo>
                <a:lnTo>
                  <a:pt x="2605827" y="2927601"/>
                </a:lnTo>
                <a:lnTo>
                  <a:pt x="2577951" y="2911579"/>
                </a:lnTo>
                <a:lnTo>
                  <a:pt x="2521257" y="2864802"/>
                </a:lnTo>
                <a:lnTo>
                  <a:pt x="2525433" y="2874317"/>
                </a:lnTo>
                <a:cubicBezTo>
                  <a:pt x="2160804" y="2636192"/>
                  <a:pt x="1674788" y="2841760"/>
                  <a:pt x="1573602" y="3273231"/>
                </a:cubicBezTo>
                <a:lnTo>
                  <a:pt x="1564266" y="3328933"/>
                </a:lnTo>
                <a:lnTo>
                  <a:pt x="1562257" y="3368727"/>
                </a:lnTo>
                <a:cubicBezTo>
                  <a:pt x="1522151" y="3763635"/>
                  <a:pt x="1188639" y="4071804"/>
                  <a:pt x="783150" y="4071804"/>
                </a:cubicBezTo>
                <a:cubicBezTo>
                  <a:pt x="350628" y="4071804"/>
                  <a:pt x="0" y="3721176"/>
                  <a:pt x="0" y="3288654"/>
                </a:cubicBezTo>
                <a:cubicBezTo>
                  <a:pt x="0" y="2856132"/>
                  <a:pt x="350628" y="2505504"/>
                  <a:pt x="783150" y="2505504"/>
                </a:cubicBezTo>
                <a:cubicBezTo>
                  <a:pt x="945346" y="2505504"/>
                  <a:pt x="1096025" y="2554811"/>
                  <a:pt x="1221017" y="2639254"/>
                </a:cubicBezTo>
                <a:lnTo>
                  <a:pt x="1235975" y="2651596"/>
                </a:lnTo>
                <a:lnTo>
                  <a:pt x="1290702" y="2684225"/>
                </a:lnTo>
                <a:cubicBezTo>
                  <a:pt x="1662211" y="2878011"/>
                  <a:pt x="2151577" y="2732484"/>
                  <a:pt x="2234920" y="2212329"/>
                </a:cubicBezTo>
                <a:lnTo>
                  <a:pt x="2235655" y="2214003"/>
                </a:lnTo>
                <a:lnTo>
                  <a:pt x="2237212" y="2183175"/>
                </a:lnTo>
                <a:lnTo>
                  <a:pt x="2242263" y="2150078"/>
                </a:lnTo>
                <a:lnTo>
                  <a:pt x="2242064" y="2150417"/>
                </a:lnTo>
                <a:cubicBezTo>
                  <a:pt x="2220534" y="1828849"/>
                  <a:pt x="1951057" y="1675011"/>
                  <a:pt x="1672918" y="1755901"/>
                </a:cubicBezTo>
                <a:lnTo>
                  <a:pt x="1569419" y="1798709"/>
                </a:lnTo>
                <a:lnTo>
                  <a:pt x="1548685" y="1809963"/>
                </a:lnTo>
                <a:cubicBezTo>
                  <a:pt x="1478801" y="1839522"/>
                  <a:pt x="1401967" y="1855867"/>
                  <a:pt x="1321315" y="1855867"/>
                </a:cubicBezTo>
                <a:cubicBezTo>
                  <a:pt x="998708" y="1855867"/>
                  <a:pt x="737183" y="1594342"/>
                  <a:pt x="737183" y="1271735"/>
                </a:cubicBezTo>
                <a:cubicBezTo>
                  <a:pt x="737183" y="949128"/>
                  <a:pt x="998708" y="687603"/>
                  <a:pt x="1321315" y="687603"/>
                </a:cubicBezTo>
                <a:cubicBezTo>
                  <a:pt x="1603596" y="687603"/>
                  <a:pt x="1839112" y="887833"/>
                  <a:pt x="1893580" y="1154012"/>
                </a:cubicBezTo>
                <a:lnTo>
                  <a:pt x="1902756" y="1245040"/>
                </a:lnTo>
                <a:lnTo>
                  <a:pt x="1903927" y="1243160"/>
                </a:lnTo>
                <a:cubicBezTo>
                  <a:pt x="1904720" y="1553517"/>
                  <a:pt x="2246034" y="1782910"/>
                  <a:pt x="2542102" y="1638448"/>
                </a:cubicBezTo>
                <a:lnTo>
                  <a:pt x="2535507" y="1649701"/>
                </a:lnTo>
                <a:lnTo>
                  <a:pt x="2577951" y="1614682"/>
                </a:lnTo>
                <a:lnTo>
                  <a:pt x="2686513" y="1555756"/>
                </a:lnTo>
                <a:lnTo>
                  <a:pt x="2680214" y="1555104"/>
                </a:lnTo>
                <a:cubicBezTo>
                  <a:pt x="2892047" y="1447451"/>
                  <a:pt x="2994489" y="1179363"/>
                  <a:pt x="2867901" y="951839"/>
                </a:cubicBezTo>
                <a:lnTo>
                  <a:pt x="2802586" y="861952"/>
                </a:lnTo>
                <a:lnTo>
                  <a:pt x="2797280" y="857574"/>
                </a:lnTo>
                <a:cubicBezTo>
                  <a:pt x="2706371" y="766666"/>
                  <a:pt x="2650143" y="641077"/>
                  <a:pt x="2650143" y="502355"/>
                </a:cubicBezTo>
                <a:cubicBezTo>
                  <a:pt x="2650143" y="224912"/>
                  <a:pt x="2875055" y="0"/>
                  <a:pt x="315249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888357" y="2032727"/>
            <a:ext cx="1010511" cy="1010511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bIns="9144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rgbClr val="4A4A4A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9216802" y="5011384"/>
            <a:ext cx="1020616" cy="1020616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bIns="9144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rgbClr val="4A4A4A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790274" y="1334081"/>
            <a:ext cx="869042" cy="869042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bIns="9144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rgbClr val="4A4A4A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369454" y="2811358"/>
            <a:ext cx="1436039" cy="1436039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bIns="9144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4A4A4A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184755" y="3884209"/>
            <a:ext cx="1341387" cy="1341387"/>
          </a:xfrm>
          <a:prstGeom prst="ellipse">
            <a:avLst/>
          </a:prstGeom>
          <a:solidFill>
            <a:srgbClr val="F3F3F3"/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bIns="91440"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solidFill>
                <a:srgbClr val="4A4A4A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5606241" y="1240420"/>
            <a:ext cx="4357303" cy="444500"/>
          </a:xfrm>
          <a:custGeom>
            <a:avLst/>
            <a:gdLst>
              <a:gd name="connsiteX0" fmla="*/ 0 w 2686050"/>
              <a:gd name="connsiteY0" fmla="*/ 444500 h 444500"/>
              <a:gd name="connsiteX1" fmla="*/ 444500 w 2686050"/>
              <a:gd name="connsiteY1" fmla="*/ 0 h 444500"/>
              <a:gd name="connsiteX2" fmla="*/ 2686050 w 2686050"/>
              <a:gd name="connsiteY2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444500">
                <a:moveTo>
                  <a:pt x="0" y="444500"/>
                </a:moveTo>
                <a:lnTo>
                  <a:pt x="444500" y="0"/>
                </a:lnTo>
                <a:lnTo>
                  <a:pt x="2686050" y="0"/>
                </a:lnTo>
              </a:path>
            </a:pathLst>
          </a:custGeom>
          <a:ln w="12700" cap="rnd">
            <a:solidFill>
              <a:srgbClr val="6D6D6D"/>
            </a:solidFill>
            <a:prstDash val="solid"/>
            <a:round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3782402" y="2421948"/>
            <a:ext cx="4329940" cy="444500"/>
          </a:xfrm>
          <a:custGeom>
            <a:avLst/>
            <a:gdLst>
              <a:gd name="connsiteX0" fmla="*/ 0 w 2686050"/>
              <a:gd name="connsiteY0" fmla="*/ 444500 h 444500"/>
              <a:gd name="connsiteX1" fmla="*/ 444500 w 2686050"/>
              <a:gd name="connsiteY1" fmla="*/ 0 h 444500"/>
              <a:gd name="connsiteX2" fmla="*/ 2686050 w 2686050"/>
              <a:gd name="connsiteY2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444500">
                <a:moveTo>
                  <a:pt x="0" y="444500"/>
                </a:moveTo>
                <a:lnTo>
                  <a:pt x="444500" y="0"/>
                </a:lnTo>
                <a:lnTo>
                  <a:pt x="2686050" y="0"/>
                </a:lnTo>
              </a:path>
            </a:pathLst>
          </a:custGeom>
          <a:ln w="12700" cap="rnd">
            <a:solidFill>
              <a:srgbClr val="6D6D6D"/>
            </a:solidFill>
            <a:prstDash val="solid"/>
            <a:round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3066534" y="3822170"/>
            <a:ext cx="4329940" cy="444500"/>
          </a:xfrm>
          <a:custGeom>
            <a:avLst/>
            <a:gdLst>
              <a:gd name="connsiteX0" fmla="*/ 0 w 2686050"/>
              <a:gd name="connsiteY0" fmla="*/ 444500 h 444500"/>
              <a:gd name="connsiteX1" fmla="*/ 444500 w 2686050"/>
              <a:gd name="connsiteY1" fmla="*/ 0 h 444500"/>
              <a:gd name="connsiteX2" fmla="*/ 2686050 w 2686050"/>
              <a:gd name="connsiteY2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444500">
                <a:moveTo>
                  <a:pt x="0" y="444500"/>
                </a:moveTo>
                <a:lnTo>
                  <a:pt x="444500" y="0"/>
                </a:lnTo>
                <a:lnTo>
                  <a:pt x="2686050" y="0"/>
                </a:lnTo>
              </a:path>
            </a:pathLst>
          </a:custGeom>
          <a:ln w="12700" cap="rnd">
            <a:solidFill>
              <a:srgbClr val="6D6D6D"/>
            </a:solidFill>
            <a:prstDash val="solid"/>
            <a:round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flipH="1" flipV="1">
            <a:off x="5015243" y="5381048"/>
            <a:ext cx="4329939" cy="444500"/>
          </a:xfrm>
          <a:custGeom>
            <a:avLst/>
            <a:gdLst>
              <a:gd name="connsiteX0" fmla="*/ 0 w 2686050"/>
              <a:gd name="connsiteY0" fmla="*/ 444500 h 444500"/>
              <a:gd name="connsiteX1" fmla="*/ 444500 w 2686050"/>
              <a:gd name="connsiteY1" fmla="*/ 0 h 444500"/>
              <a:gd name="connsiteX2" fmla="*/ 2686050 w 2686050"/>
              <a:gd name="connsiteY2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444500">
                <a:moveTo>
                  <a:pt x="0" y="444500"/>
                </a:moveTo>
                <a:lnTo>
                  <a:pt x="444500" y="0"/>
                </a:lnTo>
                <a:lnTo>
                  <a:pt x="2686050" y="0"/>
                </a:lnTo>
              </a:path>
            </a:pathLst>
          </a:custGeom>
          <a:ln w="12700" cap="rnd">
            <a:solidFill>
              <a:srgbClr val="6D6D6D"/>
            </a:solidFill>
            <a:prstDash val="solid"/>
            <a:round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9716" y="950721"/>
            <a:ext cx="8274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2D18A3"/>
                </a:solidFill>
                <a:latin typeface="+mj-lt"/>
              </a:rPr>
              <a:t>თვითდასაქმების ხელშეწყობის საგრანტო პროგრამა</a:t>
            </a:r>
            <a:endParaRPr lang="en-US" sz="1200" b="1" dirty="0">
              <a:solidFill>
                <a:srgbClr val="2D18A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7449" y="1298101"/>
            <a:ext cx="9279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ყოველწლიურად 50 გამარჯვებული პროექტის დაფინანსება.</a:t>
            </a:r>
          </a:p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დაფინანსებულთა 75%-ს ყოველთვიური შემოსავალი გაეზარდა </a:t>
            </a:r>
          </a:p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საშუალოდ 1000 ლარით</a:t>
            </a:r>
            <a:endParaRPr lang="en-US" sz="1100" b="1" dirty="0">
              <a:solidFill>
                <a:srgbClr val="197D2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412" y="2140639"/>
            <a:ext cx="8274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2D18A3"/>
                </a:solidFill>
                <a:latin typeface="+mj-lt"/>
              </a:rPr>
              <a:t>სასოფლო-სამეურნეო ინიციატივების მხარდაჭერის პროგრამა</a:t>
            </a:r>
            <a:endParaRPr lang="en-US" sz="1200" b="1" dirty="0">
              <a:solidFill>
                <a:srgbClr val="2D18A3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8412" y="2485448"/>
            <a:ext cx="9279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სასათბურე მეურნეობების მოწყობისთვის ყოველწლიურად </a:t>
            </a:r>
          </a:p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15 გამარჯვებული პროექტის დაფინანსება</a:t>
            </a:r>
            <a:endParaRPr lang="en-US" sz="1100" b="1" dirty="0">
              <a:solidFill>
                <a:srgbClr val="197D2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31925" y="3552248"/>
            <a:ext cx="8274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2D18A3"/>
                </a:solidFill>
                <a:latin typeface="+mj-lt"/>
              </a:rPr>
              <a:t>დევნილთა ინტეგრაციის ხელშეწყობის საგრანტო პროგრამა</a:t>
            </a:r>
            <a:endParaRPr lang="en-US" sz="1200" b="1" dirty="0">
              <a:solidFill>
                <a:srgbClr val="2D18A3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783" y="5554326"/>
            <a:ext cx="8274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2D18A3"/>
                </a:solidFill>
                <a:latin typeface="+mj-lt"/>
              </a:rPr>
              <a:t>პროფესიული განათლების ხელშეწყობის პროგრამა</a:t>
            </a:r>
            <a:endParaRPr lang="en-US" sz="1200" b="1" dirty="0">
              <a:solidFill>
                <a:srgbClr val="2D18A3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457200" y="3909476"/>
            <a:ext cx="9279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განსახლებულ დევნილთა ახალ საცხოვრებელ ადგილზე </a:t>
            </a:r>
          </a:p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ინტეგრაციისა და შემოსავლის წყაროს გაჩენის მიზნით </a:t>
            </a:r>
          </a:p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პროექტების დაფინანსება</a:t>
            </a:r>
            <a:endParaRPr lang="en-US" sz="1100" b="1" dirty="0">
              <a:solidFill>
                <a:srgbClr val="197D2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0040" y="5918531"/>
            <a:ext cx="9279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პროფესიულ სასწავლებლებში დევნილთა ჩარიცხვის ხელშეწყობა. </a:t>
            </a:r>
          </a:p>
          <a:p>
            <a:pPr algn="ctr"/>
            <a:r>
              <a:rPr lang="ka-GE" sz="1100" b="1" dirty="0" smtClean="0">
                <a:solidFill>
                  <a:srgbClr val="197D2D"/>
                </a:solidFill>
              </a:rPr>
              <a:t>სწავლა დაუფინანსდა 597 დევნილ სტუდენტს</a:t>
            </a:r>
            <a:endParaRPr lang="en-US" sz="1100" b="1" dirty="0">
              <a:solidFill>
                <a:srgbClr val="197D2D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28" y="2877833"/>
            <a:ext cx="1318707" cy="1300678"/>
          </a:xfrm>
          <a:prstGeom prst="rect">
            <a:avLst/>
          </a:prstGeom>
        </p:spPr>
      </p:pic>
      <p:sp>
        <p:nvSpPr>
          <p:cNvPr id="36" name="Google Shape;6109;p42"/>
          <p:cNvSpPr/>
          <p:nvPr/>
        </p:nvSpPr>
        <p:spPr>
          <a:xfrm>
            <a:off x="9398453" y="5205051"/>
            <a:ext cx="667684" cy="608003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3522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2" y="2130074"/>
            <a:ext cx="746437" cy="7464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12" y="1448317"/>
            <a:ext cx="932611" cy="6156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29" y="4084550"/>
            <a:ext cx="1015537" cy="10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205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2012 წლიდან მნიშვნელოვნად გაიზარდა ასაკობრივი შემწეობა</a:t>
            </a:r>
            <a:endParaRPr lang="en-US" sz="2000" b="1" dirty="0">
              <a:solidFill>
                <a:srgbClr val="00A85A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3974396"/>
              </p:ext>
            </p:extLst>
          </p:nvPr>
        </p:nvGraphicFramePr>
        <p:xfrm>
          <a:off x="723138" y="1143000"/>
          <a:ext cx="10744200" cy="622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0170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24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ასაკობრივი პენსია - სახელმწიფოს მიერ განსაზღვრული </a:t>
            </a:r>
            <a:endParaRPr lang="en-US" sz="2000" b="1" dirty="0" smtClean="0">
              <a:solidFill>
                <a:srgbClr val="00A85A"/>
              </a:solidFill>
              <a:latin typeface="+mj-lt"/>
            </a:endParaRPr>
          </a:p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გასაცემლებისა და სხვა ბენეფიტების ერთობლიობა</a:t>
            </a:r>
            <a:endParaRPr lang="en-US" sz="2000" b="1" dirty="0">
              <a:solidFill>
                <a:srgbClr val="00A85A"/>
              </a:solidFill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5795137"/>
              </p:ext>
            </p:extLst>
          </p:nvPr>
        </p:nvGraphicFramePr>
        <p:xfrm>
          <a:off x="457200" y="829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659789"/>
            <a:ext cx="1371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chemeClr val="bg1"/>
                </a:solidFill>
              </a:rPr>
              <a:t>ასაკობრივი შემწეობა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4600" y="1746330"/>
            <a:ext cx="152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chemeClr val="bg1"/>
                </a:solidFill>
              </a:rPr>
              <a:t>საყოველთაო ჯანდაცვის</a:t>
            </a:r>
          </a:p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chemeClr val="bg1"/>
                </a:solidFill>
              </a:rPr>
              <a:t>უმაღლესი პაკეტი 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659789"/>
            <a:ext cx="152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chemeClr val="bg1"/>
                </a:solidFill>
              </a:rPr>
              <a:t>შეღავათი ტრანსპორტზე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358154"/>
            <a:ext cx="152400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050" b="1" dirty="0" smtClean="0">
                <a:solidFill>
                  <a:schemeClr val="bg1"/>
                </a:solidFill>
              </a:rPr>
              <a:t>შეღავათი კომუნალურ ხარჯებზე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352715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7A9E2A"/>
                </a:solidFill>
                <a:latin typeface="+mj-lt"/>
              </a:rPr>
              <a:t>სახელმწიფო პენსია</a:t>
            </a:r>
            <a:endParaRPr lang="en-US" sz="2400" b="1" dirty="0">
              <a:solidFill>
                <a:srgbClr val="7A9E2A"/>
              </a:solidFill>
              <a:latin typeface="+mj-lt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382000" y="3134962"/>
            <a:ext cx="762000" cy="1632919"/>
          </a:xfrm>
          <a:prstGeom prst="chevron">
            <a:avLst/>
          </a:prstGeom>
          <a:solidFill>
            <a:srgbClr val="87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505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00A85A"/>
                </a:solidFill>
                <a:latin typeface="+mj-lt"/>
              </a:rPr>
              <a:t>სოციალურად დაუცველთა პოლიტიკა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363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67B9CF"/>
                </a:solidFill>
                <a:latin typeface="+mj-lt"/>
              </a:rPr>
              <a:t>გამჭვირვალე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66450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725892"/>
                </a:solidFill>
                <a:latin typeface="+mj-lt"/>
              </a:rPr>
              <a:t>სამართლიანი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3221" y="1703305"/>
            <a:ext cx="371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88A945"/>
                </a:solidFill>
                <a:latin typeface="+mj-lt"/>
              </a:rPr>
              <a:t>რეალურ საჭიროებებზე მორგებული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01558" y="1730531"/>
            <a:ext cx="5029471" cy="3855495"/>
            <a:chOff x="3279130" y="1445123"/>
            <a:chExt cx="5372858" cy="4414246"/>
          </a:xfrm>
        </p:grpSpPr>
        <p:grpSp>
          <p:nvGrpSpPr>
            <p:cNvPr id="8" name="Group 7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725892"/>
            </a:solidFill>
            <a:ln w="381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27B2A"/>
            </a:solidFill>
            <a:ln w="381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A945"/>
            </a:solidFill>
            <a:ln w="3810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7" name="Group 26"/>
          <p:cNvGrpSpPr/>
          <p:nvPr/>
        </p:nvGrpSpPr>
        <p:grpSpPr>
          <a:xfrm flipV="1">
            <a:off x="2996587" y="3437265"/>
            <a:ext cx="2313761" cy="442028"/>
            <a:chOff x="-392630" y="1946769"/>
            <a:chExt cx="5197432" cy="740392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-392630" y="1946769"/>
              <a:ext cx="4010878" cy="0"/>
            </a:xfrm>
            <a:prstGeom prst="line">
              <a:avLst/>
            </a:prstGeom>
            <a:ln w="28575">
              <a:solidFill>
                <a:srgbClr val="72589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18248" y="1946769"/>
              <a:ext cx="1186554" cy="740392"/>
            </a:xfrm>
            <a:prstGeom prst="line">
              <a:avLst/>
            </a:prstGeom>
            <a:ln w="28575">
              <a:solidFill>
                <a:srgbClr val="7258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6569807" y="2065338"/>
            <a:ext cx="1198489" cy="918485"/>
            <a:chOff x="2220087" y="1905000"/>
            <a:chExt cx="2197925" cy="838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rgbClr val="88A945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rgbClr val="88A9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flipH="1" flipV="1">
            <a:off x="6350906" y="3605471"/>
            <a:ext cx="1661474" cy="632657"/>
            <a:chOff x="2220087" y="1905000"/>
            <a:chExt cx="2419418" cy="105969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rgbClr val="F27B2A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rgbClr val="F27B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8140384" y="3790455"/>
            <a:ext cx="3576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solidFill>
                  <a:srgbClr val="F27B2A"/>
                </a:solidFill>
                <a:latin typeface="+mj-lt"/>
              </a:rPr>
              <a:t>შრომისუნარიანი პირების დასაქმებაზე ორიენტირებული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16241" y="1784866"/>
            <a:ext cx="1471962" cy="840122"/>
            <a:chOff x="2220087" y="1905000"/>
            <a:chExt cx="2197925" cy="838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1788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Picture 14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1355" name="Freeform 62">
            <a:extLst>
              <a:ext uri="{FF2B5EF4-FFF2-40B4-BE49-F238E27FC236}">
                <a16:creationId xmlns:a16="http://schemas.microsoft.com/office/drawing/2014/main" xmlns="" id="{38D79FBF-F619-477C-A73C-9F04FADFF31A}"/>
              </a:ext>
            </a:extLst>
          </p:cNvPr>
          <p:cNvSpPr>
            <a:spLocks/>
          </p:cNvSpPr>
          <p:nvPr/>
        </p:nvSpPr>
        <p:spPr bwMode="auto">
          <a:xfrm>
            <a:off x="4212718" y="1427312"/>
            <a:ext cx="3911600" cy="4017963"/>
          </a:xfrm>
          <a:custGeom>
            <a:avLst/>
            <a:gdLst>
              <a:gd name="T0" fmla="*/ 4074 w 7393"/>
              <a:gd name="T1" fmla="*/ 19 h 7593"/>
              <a:gd name="T2" fmla="*/ 4620 w 7393"/>
              <a:gd name="T3" fmla="*/ 119 h 7593"/>
              <a:gd name="T4" fmla="*/ 5135 w 7393"/>
              <a:gd name="T5" fmla="*/ 298 h 7593"/>
              <a:gd name="T6" fmla="*/ 5613 w 7393"/>
              <a:gd name="T7" fmla="*/ 549 h 7593"/>
              <a:gd name="T8" fmla="*/ 6048 w 7393"/>
              <a:gd name="T9" fmla="*/ 867 h 7593"/>
              <a:gd name="T10" fmla="*/ 6432 w 7393"/>
              <a:gd name="T11" fmla="*/ 1244 h 7593"/>
              <a:gd name="T12" fmla="*/ 6761 w 7393"/>
              <a:gd name="T13" fmla="*/ 1673 h 7593"/>
              <a:gd name="T14" fmla="*/ 7028 w 7393"/>
              <a:gd name="T15" fmla="*/ 2150 h 7593"/>
              <a:gd name="T16" fmla="*/ 7227 w 7393"/>
              <a:gd name="T17" fmla="*/ 2668 h 7593"/>
              <a:gd name="T18" fmla="*/ 7350 w 7393"/>
              <a:gd name="T19" fmla="*/ 3218 h 7593"/>
              <a:gd name="T20" fmla="*/ 7393 w 7393"/>
              <a:gd name="T21" fmla="*/ 3796 h 7593"/>
              <a:gd name="T22" fmla="*/ 7350 w 7393"/>
              <a:gd name="T23" fmla="*/ 4375 h 7593"/>
              <a:gd name="T24" fmla="*/ 7227 w 7393"/>
              <a:gd name="T25" fmla="*/ 4925 h 7593"/>
              <a:gd name="T26" fmla="*/ 7028 w 7393"/>
              <a:gd name="T27" fmla="*/ 5443 h 7593"/>
              <a:gd name="T28" fmla="*/ 6761 w 7393"/>
              <a:gd name="T29" fmla="*/ 5920 h 7593"/>
              <a:gd name="T30" fmla="*/ 6432 w 7393"/>
              <a:gd name="T31" fmla="*/ 6349 h 7593"/>
              <a:gd name="T32" fmla="*/ 6048 w 7393"/>
              <a:gd name="T33" fmla="*/ 6726 h 7593"/>
              <a:gd name="T34" fmla="*/ 5613 w 7393"/>
              <a:gd name="T35" fmla="*/ 7044 h 7593"/>
              <a:gd name="T36" fmla="*/ 5135 w 7393"/>
              <a:gd name="T37" fmla="*/ 7295 h 7593"/>
              <a:gd name="T38" fmla="*/ 4620 w 7393"/>
              <a:gd name="T39" fmla="*/ 7474 h 7593"/>
              <a:gd name="T40" fmla="*/ 4074 w 7393"/>
              <a:gd name="T41" fmla="*/ 7574 h 7593"/>
              <a:gd name="T42" fmla="*/ 3507 w 7393"/>
              <a:gd name="T43" fmla="*/ 7588 h 7593"/>
              <a:gd name="T44" fmla="*/ 2952 w 7393"/>
              <a:gd name="T45" fmla="*/ 7517 h 7593"/>
              <a:gd name="T46" fmla="*/ 2425 w 7393"/>
              <a:gd name="T47" fmla="*/ 7363 h 7593"/>
              <a:gd name="T48" fmla="*/ 1935 w 7393"/>
              <a:gd name="T49" fmla="*/ 7135 h 7593"/>
              <a:gd name="T50" fmla="*/ 1485 w 7393"/>
              <a:gd name="T51" fmla="*/ 6839 h 7593"/>
              <a:gd name="T52" fmla="*/ 1082 w 7393"/>
              <a:gd name="T53" fmla="*/ 6481 h 7593"/>
              <a:gd name="T54" fmla="*/ 734 w 7393"/>
              <a:gd name="T55" fmla="*/ 6068 h 7593"/>
              <a:gd name="T56" fmla="*/ 446 w 7393"/>
              <a:gd name="T57" fmla="*/ 5607 h 7593"/>
              <a:gd name="T58" fmla="*/ 224 w 7393"/>
              <a:gd name="T59" fmla="*/ 5102 h 7593"/>
              <a:gd name="T60" fmla="*/ 75 w 7393"/>
              <a:gd name="T61" fmla="*/ 4562 h 7593"/>
              <a:gd name="T62" fmla="*/ 5 w 7393"/>
              <a:gd name="T63" fmla="*/ 3992 h 7593"/>
              <a:gd name="T64" fmla="*/ 19 w 7393"/>
              <a:gd name="T65" fmla="*/ 3409 h 7593"/>
              <a:gd name="T66" fmla="*/ 116 w 7393"/>
              <a:gd name="T67" fmla="*/ 2847 h 7593"/>
              <a:gd name="T68" fmla="*/ 291 w 7393"/>
              <a:gd name="T69" fmla="*/ 2318 h 7593"/>
              <a:gd name="T70" fmla="*/ 535 w 7393"/>
              <a:gd name="T71" fmla="*/ 1827 h 7593"/>
              <a:gd name="T72" fmla="*/ 844 w 7393"/>
              <a:gd name="T73" fmla="*/ 1381 h 7593"/>
              <a:gd name="T74" fmla="*/ 1211 w 7393"/>
              <a:gd name="T75" fmla="*/ 986 h 7593"/>
              <a:gd name="T76" fmla="*/ 1630 w 7393"/>
              <a:gd name="T77" fmla="*/ 648 h 7593"/>
              <a:gd name="T78" fmla="*/ 2093 w 7393"/>
              <a:gd name="T79" fmla="*/ 374 h 7593"/>
              <a:gd name="T80" fmla="*/ 2597 w 7393"/>
              <a:gd name="T81" fmla="*/ 170 h 7593"/>
              <a:gd name="T82" fmla="*/ 3134 w 7393"/>
              <a:gd name="T83" fmla="*/ 43 h 7593"/>
              <a:gd name="T84" fmla="*/ 3696 w 7393"/>
              <a:gd name="T85" fmla="*/ 0 h 7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93" h="7593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solidFill>
            <a:srgbClr val="54A6D8">
              <a:alpha val="16000"/>
            </a:srgbClr>
          </a:solidFill>
          <a:ln w="254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83" name="Freeform 5">
            <a:extLst>
              <a:ext uri="{FF2B5EF4-FFF2-40B4-BE49-F238E27FC236}">
                <a16:creationId xmlns:a16="http://schemas.microsoft.com/office/drawing/2014/main" xmlns="" id="{035E72A4-EF72-44E6-9063-F00BB636BE72}"/>
              </a:ext>
            </a:extLst>
          </p:cNvPr>
          <p:cNvSpPr>
            <a:spLocks/>
          </p:cNvSpPr>
          <p:nvPr/>
        </p:nvSpPr>
        <p:spPr bwMode="auto">
          <a:xfrm>
            <a:off x="3006218" y="1016150"/>
            <a:ext cx="6326188" cy="4735362"/>
          </a:xfrm>
          <a:custGeom>
            <a:avLst/>
            <a:gdLst>
              <a:gd name="T0" fmla="*/ 0 w 11955"/>
              <a:gd name="T1" fmla="*/ 2814 h 6631"/>
              <a:gd name="T2" fmla="*/ 0 w 11955"/>
              <a:gd name="T3" fmla="*/ 5362 h 6631"/>
              <a:gd name="T4" fmla="*/ 108 w 11955"/>
              <a:gd name="T5" fmla="*/ 6359 h 6631"/>
              <a:gd name="T6" fmla="*/ 474 w 11955"/>
              <a:gd name="T7" fmla="*/ 5841 h 6631"/>
              <a:gd name="T8" fmla="*/ 903 w 11955"/>
              <a:gd name="T9" fmla="*/ 5385 h 6631"/>
              <a:gd name="T10" fmla="*/ 1388 w 11955"/>
              <a:gd name="T11" fmla="*/ 4989 h 6631"/>
              <a:gd name="T12" fmla="*/ 1921 w 11955"/>
              <a:gd name="T13" fmla="*/ 4652 h 6631"/>
              <a:gd name="T14" fmla="*/ 2494 w 11955"/>
              <a:gd name="T15" fmla="*/ 4371 h 6631"/>
              <a:gd name="T16" fmla="*/ 3101 w 11955"/>
              <a:gd name="T17" fmla="*/ 4146 h 6631"/>
              <a:gd name="T18" fmla="*/ 3734 w 11955"/>
              <a:gd name="T19" fmla="*/ 3972 h 6631"/>
              <a:gd name="T20" fmla="*/ 4386 w 11955"/>
              <a:gd name="T21" fmla="*/ 3847 h 6631"/>
              <a:gd name="T22" fmla="*/ 5051 w 11955"/>
              <a:gd name="T23" fmla="*/ 3770 h 6631"/>
              <a:gd name="T24" fmla="*/ 5720 w 11955"/>
              <a:gd name="T25" fmla="*/ 3741 h 6631"/>
              <a:gd name="T26" fmla="*/ 6357 w 11955"/>
              <a:gd name="T27" fmla="*/ 3752 h 6631"/>
              <a:gd name="T28" fmla="*/ 6999 w 11955"/>
              <a:gd name="T29" fmla="*/ 3805 h 6631"/>
              <a:gd name="T30" fmla="*/ 7658 w 11955"/>
              <a:gd name="T31" fmla="*/ 3900 h 6631"/>
              <a:gd name="T32" fmla="*/ 8319 w 11955"/>
              <a:gd name="T33" fmla="*/ 4041 h 6631"/>
              <a:gd name="T34" fmla="*/ 8970 w 11955"/>
              <a:gd name="T35" fmla="*/ 4233 h 6631"/>
              <a:gd name="T36" fmla="*/ 9598 w 11955"/>
              <a:gd name="T37" fmla="*/ 4478 h 6631"/>
              <a:gd name="T38" fmla="*/ 10191 w 11955"/>
              <a:gd name="T39" fmla="*/ 4780 h 6631"/>
              <a:gd name="T40" fmla="*/ 10735 w 11955"/>
              <a:gd name="T41" fmla="*/ 5143 h 6631"/>
              <a:gd name="T42" fmla="*/ 11220 w 11955"/>
              <a:gd name="T43" fmla="*/ 5570 h 6631"/>
              <a:gd name="T44" fmla="*/ 11631 w 11955"/>
              <a:gd name="T45" fmla="*/ 6064 h 6631"/>
              <a:gd name="T46" fmla="*/ 11955 w 11955"/>
              <a:gd name="T47" fmla="*/ 6631 h 6631"/>
              <a:gd name="T48" fmla="*/ 11841 w 11955"/>
              <a:gd name="T49" fmla="*/ 260 h 6631"/>
              <a:gd name="T50" fmla="*/ 11450 w 11955"/>
              <a:gd name="T51" fmla="*/ 779 h 6631"/>
              <a:gd name="T52" fmla="*/ 10994 w 11955"/>
              <a:gd name="T53" fmla="*/ 1227 h 6631"/>
              <a:gd name="T54" fmla="*/ 10480 w 11955"/>
              <a:gd name="T55" fmla="*/ 1611 h 6631"/>
              <a:gd name="T56" fmla="*/ 9921 w 11955"/>
              <a:gd name="T57" fmla="*/ 1931 h 6631"/>
              <a:gd name="T58" fmla="*/ 9325 w 11955"/>
              <a:gd name="T59" fmla="*/ 2194 h 6631"/>
              <a:gd name="T60" fmla="*/ 8702 w 11955"/>
              <a:gd name="T61" fmla="*/ 2403 h 6631"/>
              <a:gd name="T62" fmla="*/ 8063 w 11955"/>
              <a:gd name="T63" fmla="*/ 2562 h 6631"/>
              <a:gd name="T64" fmla="*/ 7417 w 11955"/>
              <a:gd name="T65" fmla="*/ 2674 h 6631"/>
              <a:gd name="T66" fmla="*/ 6776 w 11955"/>
              <a:gd name="T67" fmla="*/ 2746 h 6631"/>
              <a:gd name="T68" fmla="*/ 6148 w 11955"/>
              <a:gd name="T69" fmla="*/ 2781 h 6631"/>
              <a:gd name="T70" fmla="*/ 5497 w 11955"/>
              <a:gd name="T71" fmla="*/ 2780 h 6631"/>
              <a:gd name="T72" fmla="*/ 4831 w 11955"/>
              <a:gd name="T73" fmla="*/ 2732 h 6631"/>
              <a:gd name="T74" fmla="*/ 4172 w 11955"/>
              <a:gd name="T75" fmla="*/ 2639 h 6631"/>
              <a:gd name="T76" fmla="*/ 3529 w 11955"/>
              <a:gd name="T77" fmla="*/ 2495 h 6631"/>
              <a:gd name="T78" fmla="*/ 2908 w 11955"/>
              <a:gd name="T79" fmla="*/ 2302 h 6631"/>
              <a:gd name="T80" fmla="*/ 2313 w 11955"/>
              <a:gd name="T81" fmla="*/ 2055 h 6631"/>
              <a:gd name="T82" fmla="*/ 1754 w 11955"/>
              <a:gd name="T83" fmla="*/ 1757 h 6631"/>
              <a:gd name="T84" fmla="*/ 1237 w 11955"/>
              <a:gd name="T85" fmla="*/ 1403 h 6631"/>
              <a:gd name="T86" fmla="*/ 768 w 11955"/>
              <a:gd name="T87" fmla="*/ 993 h 6631"/>
              <a:gd name="T88" fmla="*/ 352 w 11955"/>
              <a:gd name="T89" fmla="*/ 526 h 6631"/>
              <a:gd name="T90" fmla="*/ 0 w 11955"/>
              <a:gd name="T91" fmla="*/ 0 h 6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55" h="6631">
                <a:moveTo>
                  <a:pt x="0" y="0"/>
                </a:moveTo>
                <a:lnTo>
                  <a:pt x="0" y="1968"/>
                </a:lnTo>
                <a:lnTo>
                  <a:pt x="0" y="2814"/>
                </a:lnTo>
                <a:lnTo>
                  <a:pt x="0" y="3661"/>
                </a:lnTo>
                <a:lnTo>
                  <a:pt x="0" y="4484"/>
                </a:lnTo>
                <a:lnTo>
                  <a:pt x="0" y="5362"/>
                </a:lnTo>
                <a:lnTo>
                  <a:pt x="0" y="6204"/>
                </a:lnTo>
                <a:lnTo>
                  <a:pt x="0" y="6546"/>
                </a:lnTo>
                <a:lnTo>
                  <a:pt x="108" y="6359"/>
                </a:lnTo>
                <a:lnTo>
                  <a:pt x="222" y="6180"/>
                </a:lnTo>
                <a:lnTo>
                  <a:pt x="345" y="6007"/>
                </a:lnTo>
                <a:lnTo>
                  <a:pt x="474" y="5841"/>
                </a:lnTo>
                <a:lnTo>
                  <a:pt x="611" y="5683"/>
                </a:lnTo>
                <a:lnTo>
                  <a:pt x="754" y="5530"/>
                </a:lnTo>
                <a:lnTo>
                  <a:pt x="903" y="5385"/>
                </a:lnTo>
                <a:lnTo>
                  <a:pt x="1060" y="5247"/>
                </a:lnTo>
                <a:lnTo>
                  <a:pt x="1221" y="5115"/>
                </a:lnTo>
                <a:lnTo>
                  <a:pt x="1388" y="4989"/>
                </a:lnTo>
                <a:lnTo>
                  <a:pt x="1561" y="4871"/>
                </a:lnTo>
                <a:lnTo>
                  <a:pt x="1739" y="4758"/>
                </a:lnTo>
                <a:lnTo>
                  <a:pt x="1921" y="4652"/>
                </a:lnTo>
                <a:lnTo>
                  <a:pt x="2108" y="4553"/>
                </a:lnTo>
                <a:lnTo>
                  <a:pt x="2299" y="4460"/>
                </a:lnTo>
                <a:lnTo>
                  <a:pt x="2494" y="4371"/>
                </a:lnTo>
                <a:lnTo>
                  <a:pt x="2694" y="4291"/>
                </a:lnTo>
                <a:lnTo>
                  <a:pt x="2896" y="4215"/>
                </a:lnTo>
                <a:lnTo>
                  <a:pt x="3101" y="4146"/>
                </a:lnTo>
                <a:lnTo>
                  <a:pt x="3310" y="4082"/>
                </a:lnTo>
                <a:lnTo>
                  <a:pt x="3521" y="4023"/>
                </a:lnTo>
                <a:lnTo>
                  <a:pt x="3734" y="3972"/>
                </a:lnTo>
                <a:lnTo>
                  <a:pt x="3951" y="3924"/>
                </a:lnTo>
                <a:lnTo>
                  <a:pt x="4167" y="3883"/>
                </a:lnTo>
                <a:lnTo>
                  <a:pt x="4386" y="3847"/>
                </a:lnTo>
                <a:lnTo>
                  <a:pt x="4607" y="3816"/>
                </a:lnTo>
                <a:lnTo>
                  <a:pt x="4828" y="3791"/>
                </a:lnTo>
                <a:lnTo>
                  <a:pt x="5051" y="3770"/>
                </a:lnTo>
                <a:lnTo>
                  <a:pt x="5274" y="3755"/>
                </a:lnTo>
                <a:lnTo>
                  <a:pt x="5497" y="3746"/>
                </a:lnTo>
                <a:lnTo>
                  <a:pt x="5720" y="3741"/>
                </a:lnTo>
                <a:lnTo>
                  <a:pt x="5943" y="3740"/>
                </a:lnTo>
                <a:lnTo>
                  <a:pt x="6148" y="3745"/>
                </a:lnTo>
                <a:lnTo>
                  <a:pt x="6357" y="3752"/>
                </a:lnTo>
                <a:lnTo>
                  <a:pt x="6568" y="3765"/>
                </a:lnTo>
                <a:lnTo>
                  <a:pt x="6782" y="3783"/>
                </a:lnTo>
                <a:lnTo>
                  <a:pt x="6999" y="3805"/>
                </a:lnTo>
                <a:lnTo>
                  <a:pt x="7218" y="3831"/>
                </a:lnTo>
                <a:lnTo>
                  <a:pt x="7437" y="3863"/>
                </a:lnTo>
                <a:lnTo>
                  <a:pt x="7658" y="3900"/>
                </a:lnTo>
                <a:lnTo>
                  <a:pt x="7878" y="3941"/>
                </a:lnTo>
                <a:lnTo>
                  <a:pt x="8098" y="3988"/>
                </a:lnTo>
                <a:lnTo>
                  <a:pt x="8319" y="4041"/>
                </a:lnTo>
                <a:lnTo>
                  <a:pt x="8538" y="4098"/>
                </a:lnTo>
                <a:lnTo>
                  <a:pt x="8754" y="4162"/>
                </a:lnTo>
                <a:lnTo>
                  <a:pt x="8970" y="4233"/>
                </a:lnTo>
                <a:lnTo>
                  <a:pt x="9182" y="4307"/>
                </a:lnTo>
                <a:lnTo>
                  <a:pt x="9391" y="4389"/>
                </a:lnTo>
                <a:lnTo>
                  <a:pt x="9598" y="4478"/>
                </a:lnTo>
                <a:lnTo>
                  <a:pt x="9800" y="4571"/>
                </a:lnTo>
                <a:lnTo>
                  <a:pt x="9997" y="4673"/>
                </a:lnTo>
                <a:lnTo>
                  <a:pt x="10191" y="4780"/>
                </a:lnTo>
                <a:lnTo>
                  <a:pt x="10378" y="4894"/>
                </a:lnTo>
                <a:lnTo>
                  <a:pt x="10560" y="5015"/>
                </a:lnTo>
                <a:lnTo>
                  <a:pt x="10735" y="5143"/>
                </a:lnTo>
                <a:lnTo>
                  <a:pt x="10905" y="5278"/>
                </a:lnTo>
                <a:lnTo>
                  <a:pt x="11066" y="5420"/>
                </a:lnTo>
                <a:lnTo>
                  <a:pt x="11220" y="5570"/>
                </a:lnTo>
                <a:lnTo>
                  <a:pt x="11366" y="5727"/>
                </a:lnTo>
                <a:lnTo>
                  <a:pt x="11503" y="5893"/>
                </a:lnTo>
                <a:lnTo>
                  <a:pt x="11631" y="6064"/>
                </a:lnTo>
                <a:lnTo>
                  <a:pt x="11749" y="6245"/>
                </a:lnTo>
                <a:lnTo>
                  <a:pt x="11858" y="6434"/>
                </a:lnTo>
                <a:lnTo>
                  <a:pt x="11955" y="6631"/>
                </a:lnTo>
                <a:lnTo>
                  <a:pt x="11955" y="1417"/>
                </a:lnTo>
                <a:lnTo>
                  <a:pt x="11955" y="71"/>
                </a:lnTo>
                <a:lnTo>
                  <a:pt x="11841" y="260"/>
                </a:lnTo>
                <a:lnTo>
                  <a:pt x="11720" y="442"/>
                </a:lnTo>
                <a:lnTo>
                  <a:pt x="11589" y="614"/>
                </a:lnTo>
                <a:lnTo>
                  <a:pt x="11450" y="779"/>
                </a:lnTo>
                <a:lnTo>
                  <a:pt x="11306" y="937"/>
                </a:lnTo>
                <a:lnTo>
                  <a:pt x="11153" y="1085"/>
                </a:lnTo>
                <a:lnTo>
                  <a:pt x="10994" y="1227"/>
                </a:lnTo>
                <a:lnTo>
                  <a:pt x="10829" y="1362"/>
                </a:lnTo>
                <a:lnTo>
                  <a:pt x="10657" y="1490"/>
                </a:lnTo>
                <a:lnTo>
                  <a:pt x="10480" y="1611"/>
                </a:lnTo>
                <a:lnTo>
                  <a:pt x="10299" y="1723"/>
                </a:lnTo>
                <a:lnTo>
                  <a:pt x="10111" y="1831"/>
                </a:lnTo>
                <a:lnTo>
                  <a:pt x="9921" y="1931"/>
                </a:lnTo>
                <a:lnTo>
                  <a:pt x="9726" y="2025"/>
                </a:lnTo>
                <a:lnTo>
                  <a:pt x="9526" y="2112"/>
                </a:lnTo>
                <a:lnTo>
                  <a:pt x="9325" y="2194"/>
                </a:lnTo>
                <a:lnTo>
                  <a:pt x="9120" y="2269"/>
                </a:lnTo>
                <a:lnTo>
                  <a:pt x="8911" y="2339"/>
                </a:lnTo>
                <a:lnTo>
                  <a:pt x="8702" y="2403"/>
                </a:lnTo>
                <a:lnTo>
                  <a:pt x="8489" y="2460"/>
                </a:lnTo>
                <a:lnTo>
                  <a:pt x="8277" y="2514"/>
                </a:lnTo>
                <a:lnTo>
                  <a:pt x="8063" y="2562"/>
                </a:lnTo>
                <a:lnTo>
                  <a:pt x="7847" y="2604"/>
                </a:lnTo>
                <a:lnTo>
                  <a:pt x="7632" y="2642"/>
                </a:lnTo>
                <a:lnTo>
                  <a:pt x="7417" y="2674"/>
                </a:lnTo>
                <a:lnTo>
                  <a:pt x="7203" y="2703"/>
                </a:lnTo>
                <a:lnTo>
                  <a:pt x="6989" y="2727"/>
                </a:lnTo>
                <a:lnTo>
                  <a:pt x="6776" y="2746"/>
                </a:lnTo>
                <a:lnTo>
                  <a:pt x="6565" y="2762"/>
                </a:lnTo>
                <a:lnTo>
                  <a:pt x="6354" y="2773"/>
                </a:lnTo>
                <a:lnTo>
                  <a:pt x="6148" y="2781"/>
                </a:lnTo>
                <a:lnTo>
                  <a:pt x="5943" y="2785"/>
                </a:lnTo>
                <a:lnTo>
                  <a:pt x="5720" y="2785"/>
                </a:lnTo>
                <a:lnTo>
                  <a:pt x="5497" y="2780"/>
                </a:lnTo>
                <a:lnTo>
                  <a:pt x="5274" y="2769"/>
                </a:lnTo>
                <a:lnTo>
                  <a:pt x="5053" y="2753"/>
                </a:lnTo>
                <a:lnTo>
                  <a:pt x="4831" y="2732"/>
                </a:lnTo>
                <a:lnTo>
                  <a:pt x="4610" y="2707"/>
                </a:lnTo>
                <a:lnTo>
                  <a:pt x="4391" y="2674"/>
                </a:lnTo>
                <a:lnTo>
                  <a:pt x="4172" y="2639"/>
                </a:lnTo>
                <a:lnTo>
                  <a:pt x="3956" y="2596"/>
                </a:lnTo>
                <a:lnTo>
                  <a:pt x="3742" y="2548"/>
                </a:lnTo>
                <a:lnTo>
                  <a:pt x="3529" y="2495"/>
                </a:lnTo>
                <a:lnTo>
                  <a:pt x="3319" y="2436"/>
                </a:lnTo>
                <a:lnTo>
                  <a:pt x="3111" y="2371"/>
                </a:lnTo>
                <a:lnTo>
                  <a:pt x="2908" y="2302"/>
                </a:lnTo>
                <a:lnTo>
                  <a:pt x="2705" y="2225"/>
                </a:lnTo>
                <a:lnTo>
                  <a:pt x="2508" y="2143"/>
                </a:lnTo>
                <a:lnTo>
                  <a:pt x="2313" y="2055"/>
                </a:lnTo>
                <a:lnTo>
                  <a:pt x="2123" y="1962"/>
                </a:lnTo>
                <a:lnTo>
                  <a:pt x="1936" y="1862"/>
                </a:lnTo>
                <a:lnTo>
                  <a:pt x="1754" y="1757"/>
                </a:lnTo>
                <a:lnTo>
                  <a:pt x="1577" y="1645"/>
                </a:lnTo>
                <a:lnTo>
                  <a:pt x="1404" y="1527"/>
                </a:lnTo>
                <a:lnTo>
                  <a:pt x="1237" y="1403"/>
                </a:lnTo>
                <a:lnTo>
                  <a:pt x="1075" y="1272"/>
                </a:lnTo>
                <a:lnTo>
                  <a:pt x="919" y="1136"/>
                </a:lnTo>
                <a:lnTo>
                  <a:pt x="768" y="993"/>
                </a:lnTo>
                <a:lnTo>
                  <a:pt x="623" y="844"/>
                </a:lnTo>
                <a:lnTo>
                  <a:pt x="484" y="688"/>
                </a:lnTo>
                <a:lnTo>
                  <a:pt x="352" y="526"/>
                </a:lnTo>
                <a:lnTo>
                  <a:pt x="228" y="357"/>
                </a:lnTo>
                <a:lnTo>
                  <a:pt x="110" y="1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7000">
                <a:srgbClr val="0F3A5C"/>
              </a:gs>
              <a:gs pos="25000">
                <a:srgbClr val="1D5175"/>
              </a:gs>
              <a:gs pos="14000">
                <a:srgbClr val="1D5175"/>
              </a:gs>
              <a:gs pos="94000">
                <a:srgbClr val="74CECA"/>
              </a:gs>
            </a:gsLst>
            <a:lin ang="0" scaled="1"/>
          </a:gradFill>
          <a:ln w="25400">
            <a:gradFill>
              <a:gsLst>
                <a:gs pos="58420">
                  <a:srgbClr val="0F3A5C"/>
                </a:gs>
                <a:gs pos="46000">
                  <a:srgbClr val="0F3A5C"/>
                </a:gs>
                <a:gs pos="0">
                  <a:srgbClr val="54A6D8"/>
                </a:gs>
                <a:gs pos="100000">
                  <a:srgbClr val="03548F">
                    <a:lumMod val="30000"/>
                    <a:lumOff val="70000"/>
                  </a:srgb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84" name="Freeform 26">
            <a:extLst>
              <a:ext uri="{FF2B5EF4-FFF2-40B4-BE49-F238E27FC236}">
                <a16:creationId xmlns:a16="http://schemas.microsoft.com/office/drawing/2014/main" xmlns="" id="{86AF2FE7-1569-4D63-A1A3-12068DBAAD48}"/>
              </a:ext>
            </a:extLst>
          </p:cNvPr>
          <p:cNvSpPr>
            <a:spLocks/>
          </p:cNvSpPr>
          <p:nvPr/>
        </p:nvSpPr>
        <p:spPr bwMode="auto">
          <a:xfrm>
            <a:off x="3006218" y="2508400"/>
            <a:ext cx="1322388" cy="1911350"/>
          </a:xfrm>
          <a:custGeom>
            <a:avLst/>
            <a:gdLst>
              <a:gd name="T0" fmla="*/ 0 w 2498"/>
              <a:gd name="T1" fmla="*/ 3613 h 3613"/>
              <a:gd name="T2" fmla="*/ 68 w 2498"/>
              <a:gd name="T3" fmla="*/ 3516 h 3613"/>
              <a:gd name="T4" fmla="*/ 137 w 2498"/>
              <a:gd name="T5" fmla="*/ 3423 h 3613"/>
              <a:gd name="T6" fmla="*/ 210 w 2498"/>
              <a:gd name="T7" fmla="*/ 3333 h 3613"/>
              <a:gd name="T8" fmla="*/ 286 w 2498"/>
              <a:gd name="T9" fmla="*/ 3247 h 3613"/>
              <a:gd name="T10" fmla="*/ 365 w 2498"/>
              <a:gd name="T11" fmla="*/ 3164 h 3613"/>
              <a:gd name="T12" fmla="*/ 449 w 2498"/>
              <a:gd name="T13" fmla="*/ 3085 h 3613"/>
              <a:gd name="T14" fmla="*/ 534 w 2498"/>
              <a:gd name="T15" fmla="*/ 3008 h 3613"/>
              <a:gd name="T16" fmla="*/ 624 w 2498"/>
              <a:gd name="T17" fmla="*/ 2933 h 3613"/>
              <a:gd name="T18" fmla="*/ 719 w 2498"/>
              <a:gd name="T19" fmla="*/ 2863 h 3613"/>
              <a:gd name="T20" fmla="*/ 819 w 2498"/>
              <a:gd name="T21" fmla="*/ 2794 h 3613"/>
              <a:gd name="T22" fmla="*/ 923 w 2498"/>
              <a:gd name="T23" fmla="*/ 2728 h 3613"/>
              <a:gd name="T24" fmla="*/ 1032 w 2498"/>
              <a:gd name="T25" fmla="*/ 2665 h 3613"/>
              <a:gd name="T26" fmla="*/ 1147 w 2498"/>
              <a:gd name="T27" fmla="*/ 2605 h 3613"/>
              <a:gd name="T28" fmla="*/ 1267 w 2498"/>
              <a:gd name="T29" fmla="*/ 2547 h 3613"/>
              <a:gd name="T30" fmla="*/ 1393 w 2498"/>
              <a:gd name="T31" fmla="*/ 2492 h 3613"/>
              <a:gd name="T32" fmla="*/ 1526 w 2498"/>
              <a:gd name="T33" fmla="*/ 2439 h 3613"/>
              <a:gd name="T34" fmla="*/ 2498 w 2498"/>
              <a:gd name="T35" fmla="*/ 1785 h 3613"/>
              <a:gd name="T36" fmla="*/ 1526 w 2498"/>
              <a:gd name="T37" fmla="*/ 1233 h 3613"/>
              <a:gd name="T38" fmla="*/ 1403 w 2498"/>
              <a:gd name="T39" fmla="*/ 1176 h 3613"/>
              <a:gd name="T40" fmla="*/ 1281 w 2498"/>
              <a:gd name="T41" fmla="*/ 1117 h 3613"/>
              <a:gd name="T42" fmla="*/ 1165 w 2498"/>
              <a:gd name="T43" fmla="*/ 1057 h 3613"/>
              <a:gd name="T44" fmla="*/ 1051 w 2498"/>
              <a:gd name="T45" fmla="*/ 993 h 3613"/>
              <a:gd name="T46" fmla="*/ 941 w 2498"/>
              <a:gd name="T47" fmla="*/ 926 h 3613"/>
              <a:gd name="T48" fmla="*/ 833 w 2498"/>
              <a:gd name="T49" fmla="*/ 858 h 3613"/>
              <a:gd name="T50" fmla="*/ 730 w 2498"/>
              <a:gd name="T51" fmla="*/ 786 h 3613"/>
              <a:gd name="T52" fmla="*/ 631 w 2498"/>
              <a:gd name="T53" fmla="*/ 712 h 3613"/>
              <a:gd name="T54" fmla="*/ 536 w 2498"/>
              <a:gd name="T55" fmla="*/ 635 h 3613"/>
              <a:gd name="T56" fmla="*/ 445 w 2498"/>
              <a:gd name="T57" fmla="*/ 555 h 3613"/>
              <a:gd name="T58" fmla="*/ 359 w 2498"/>
              <a:gd name="T59" fmla="*/ 470 h 3613"/>
              <a:gd name="T60" fmla="*/ 277 w 2498"/>
              <a:gd name="T61" fmla="*/ 383 h 3613"/>
              <a:gd name="T62" fmla="*/ 200 w 2498"/>
              <a:gd name="T63" fmla="*/ 293 h 3613"/>
              <a:gd name="T64" fmla="*/ 128 w 2498"/>
              <a:gd name="T65" fmla="*/ 198 h 3613"/>
              <a:gd name="T66" fmla="*/ 62 w 2498"/>
              <a:gd name="T67" fmla="*/ 101 h 3613"/>
              <a:gd name="T68" fmla="*/ 0 w 2498"/>
              <a:gd name="T69" fmla="*/ 0 h 3613"/>
              <a:gd name="T70" fmla="*/ 0 w 2498"/>
              <a:gd name="T71" fmla="*/ 1290 h 3613"/>
              <a:gd name="T72" fmla="*/ 0 w 2498"/>
              <a:gd name="T73" fmla="*/ 2960 h 3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98" h="3613">
                <a:moveTo>
                  <a:pt x="0" y="2960"/>
                </a:moveTo>
                <a:lnTo>
                  <a:pt x="0" y="3613"/>
                </a:lnTo>
                <a:lnTo>
                  <a:pt x="33" y="3564"/>
                </a:lnTo>
                <a:lnTo>
                  <a:pt x="68" y="3516"/>
                </a:lnTo>
                <a:lnTo>
                  <a:pt x="103" y="3469"/>
                </a:lnTo>
                <a:lnTo>
                  <a:pt x="137" y="3423"/>
                </a:lnTo>
                <a:lnTo>
                  <a:pt x="174" y="3378"/>
                </a:lnTo>
                <a:lnTo>
                  <a:pt x="210" y="3333"/>
                </a:lnTo>
                <a:lnTo>
                  <a:pt x="249" y="3290"/>
                </a:lnTo>
                <a:lnTo>
                  <a:pt x="286" y="3247"/>
                </a:lnTo>
                <a:lnTo>
                  <a:pt x="326" y="3205"/>
                </a:lnTo>
                <a:lnTo>
                  <a:pt x="365" y="3164"/>
                </a:lnTo>
                <a:lnTo>
                  <a:pt x="406" y="3124"/>
                </a:lnTo>
                <a:lnTo>
                  <a:pt x="449" y="3085"/>
                </a:lnTo>
                <a:lnTo>
                  <a:pt x="491" y="3045"/>
                </a:lnTo>
                <a:lnTo>
                  <a:pt x="534" y="3008"/>
                </a:lnTo>
                <a:lnTo>
                  <a:pt x="579" y="2970"/>
                </a:lnTo>
                <a:lnTo>
                  <a:pt x="624" y="2933"/>
                </a:lnTo>
                <a:lnTo>
                  <a:pt x="672" y="2897"/>
                </a:lnTo>
                <a:lnTo>
                  <a:pt x="719" y="2863"/>
                </a:lnTo>
                <a:lnTo>
                  <a:pt x="769" y="2828"/>
                </a:lnTo>
                <a:lnTo>
                  <a:pt x="819" y="2794"/>
                </a:lnTo>
                <a:lnTo>
                  <a:pt x="870" y="2760"/>
                </a:lnTo>
                <a:lnTo>
                  <a:pt x="923" y="2728"/>
                </a:lnTo>
                <a:lnTo>
                  <a:pt x="977" y="2696"/>
                </a:lnTo>
                <a:lnTo>
                  <a:pt x="1032" y="2665"/>
                </a:lnTo>
                <a:lnTo>
                  <a:pt x="1089" y="2635"/>
                </a:lnTo>
                <a:lnTo>
                  <a:pt x="1147" y="2605"/>
                </a:lnTo>
                <a:lnTo>
                  <a:pt x="1206" y="2576"/>
                </a:lnTo>
                <a:lnTo>
                  <a:pt x="1267" y="2547"/>
                </a:lnTo>
                <a:lnTo>
                  <a:pt x="1330" y="2519"/>
                </a:lnTo>
                <a:lnTo>
                  <a:pt x="1393" y="2492"/>
                </a:lnTo>
                <a:lnTo>
                  <a:pt x="1460" y="2465"/>
                </a:lnTo>
                <a:lnTo>
                  <a:pt x="1526" y="2439"/>
                </a:lnTo>
                <a:lnTo>
                  <a:pt x="1526" y="2901"/>
                </a:lnTo>
                <a:lnTo>
                  <a:pt x="2498" y="1785"/>
                </a:lnTo>
                <a:lnTo>
                  <a:pt x="1526" y="642"/>
                </a:lnTo>
                <a:lnTo>
                  <a:pt x="1526" y="1233"/>
                </a:lnTo>
                <a:lnTo>
                  <a:pt x="1463" y="1206"/>
                </a:lnTo>
                <a:lnTo>
                  <a:pt x="1403" y="1176"/>
                </a:lnTo>
                <a:lnTo>
                  <a:pt x="1342" y="1147"/>
                </a:lnTo>
                <a:lnTo>
                  <a:pt x="1281" y="1117"/>
                </a:lnTo>
                <a:lnTo>
                  <a:pt x="1223" y="1088"/>
                </a:lnTo>
                <a:lnTo>
                  <a:pt x="1165" y="1057"/>
                </a:lnTo>
                <a:lnTo>
                  <a:pt x="1107" y="1025"/>
                </a:lnTo>
                <a:lnTo>
                  <a:pt x="1051" y="993"/>
                </a:lnTo>
                <a:lnTo>
                  <a:pt x="994" y="960"/>
                </a:lnTo>
                <a:lnTo>
                  <a:pt x="941" y="926"/>
                </a:lnTo>
                <a:lnTo>
                  <a:pt x="887" y="893"/>
                </a:lnTo>
                <a:lnTo>
                  <a:pt x="833" y="858"/>
                </a:lnTo>
                <a:lnTo>
                  <a:pt x="782" y="822"/>
                </a:lnTo>
                <a:lnTo>
                  <a:pt x="730" y="786"/>
                </a:lnTo>
                <a:lnTo>
                  <a:pt x="681" y="749"/>
                </a:lnTo>
                <a:lnTo>
                  <a:pt x="631" y="712"/>
                </a:lnTo>
                <a:lnTo>
                  <a:pt x="583" y="674"/>
                </a:lnTo>
                <a:lnTo>
                  <a:pt x="536" y="635"/>
                </a:lnTo>
                <a:lnTo>
                  <a:pt x="490" y="594"/>
                </a:lnTo>
                <a:lnTo>
                  <a:pt x="445" y="555"/>
                </a:lnTo>
                <a:lnTo>
                  <a:pt x="401" y="512"/>
                </a:lnTo>
                <a:lnTo>
                  <a:pt x="359" y="470"/>
                </a:lnTo>
                <a:lnTo>
                  <a:pt x="318" y="428"/>
                </a:lnTo>
                <a:lnTo>
                  <a:pt x="277" y="383"/>
                </a:lnTo>
                <a:lnTo>
                  <a:pt x="238" y="338"/>
                </a:lnTo>
                <a:lnTo>
                  <a:pt x="200" y="293"/>
                </a:lnTo>
                <a:lnTo>
                  <a:pt x="164" y="246"/>
                </a:lnTo>
                <a:lnTo>
                  <a:pt x="128" y="198"/>
                </a:lnTo>
                <a:lnTo>
                  <a:pt x="95" y="151"/>
                </a:lnTo>
                <a:lnTo>
                  <a:pt x="62" y="101"/>
                </a:lnTo>
                <a:lnTo>
                  <a:pt x="30" y="51"/>
                </a:lnTo>
                <a:lnTo>
                  <a:pt x="0" y="0"/>
                </a:lnTo>
                <a:lnTo>
                  <a:pt x="0" y="444"/>
                </a:lnTo>
                <a:lnTo>
                  <a:pt x="0" y="1290"/>
                </a:lnTo>
                <a:lnTo>
                  <a:pt x="0" y="2137"/>
                </a:lnTo>
                <a:lnTo>
                  <a:pt x="0" y="2960"/>
                </a:lnTo>
                <a:close/>
              </a:path>
            </a:pathLst>
          </a:custGeom>
          <a:gradFill>
            <a:gsLst>
              <a:gs pos="0">
                <a:srgbClr val="1D5175"/>
              </a:gs>
              <a:gs pos="7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06" name="Line 40">
            <a:extLst>
              <a:ext uri="{FF2B5EF4-FFF2-40B4-BE49-F238E27FC236}">
                <a16:creationId xmlns:a16="http://schemas.microsoft.com/office/drawing/2014/main" xmlns="" id="{A9985E26-6758-4667-B026-E3ED24A13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230" y="1643286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07" name="Line 41">
            <a:extLst>
              <a:ext uri="{FF2B5EF4-FFF2-40B4-BE49-F238E27FC236}">
                <a16:creationId xmlns:a16="http://schemas.microsoft.com/office/drawing/2014/main" xmlns="" id="{50F69595-8CE6-497F-83D5-2A9ABA31C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230" y="2322512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08" name="Line 42">
            <a:extLst>
              <a:ext uri="{FF2B5EF4-FFF2-40B4-BE49-F238E27FC236}">
                <a16:creationId xmlns:a16="http://schemas.microsoft.com/office/drawing/2014/main" xmlns="" id="{D331E1FF-53E3-46C1-AAB2-AF9EA1690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230" y="3084512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09" name="Line 43">
            <a:extLst>
              <a:ext uri="{FF2B5EF4-FFF2-40B4-BE49-F238E27FC236}">
                <a16:creationId xmlns:a16="http://schemas.microsoft.com/office/drawing/2014/main" xmlns="" id="{2F3518D1-07ED-41E3-8610-1E151ADBA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230" y="3922712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0" name="Line 44">
            <a:extLst>
              <a:ext uri="{FF2B5EF4-FFF2-40B4-BE49-F238E27FC236}">
                <a16:creationId xmlns:a16="http://schemas.microsoft.com/office/drawing/2014/main" xmlns="" id="{7E0D8824-835A-4F02-998D-9B49CD622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230" y="4837112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1" name="Line 45">
            <a:extLst>
              <a:ext uri="{FF2B5EF4-FFF2-40B4-BE49-F238E27FC236}">
                <a16:creationId xmlns:a16="http://schemas.microsoft.com/office/drawing/2014/main" xmlns="" id="{5ACF1EA9-DF8B-4A5F-A4C6-9055C884A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230" y="5599112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3" name="Freeform 59">
            <a:extLst>
              <a:ext uri="{FF2B5EF4-FFF2-40B4-BE49-F238E27FC236}">
                <a16:creationId xmlns:a16="http://schemas.microsoft.com/office/drawing/2014/main" xmlns="" id="{51C7F118-DD9D-433D-B9D5-3281D251D64E}"/>
              </a:ext>
            </a:extLst>
          </p:cNvPr>
          <p:cNvSpPr>
            <a:spLocks/>
          </p:cNvSpPr>
          <p:nvPr/>
        </p:nvSpPr>
        <p:spPr bwMode="auto">
          <a:xfrm>
            <a:off x="9341523" y="762001"/>
            <a:ext cx="254439" cy="5257799"/>
          </a:xfrm>
          <a:custGeom>
            <a:avLst/>
            <a:gdLst>
              <a:gd name="T0" fmla="*/ 400 w 400"/>
              <a:gd name="T1" fmla="*/ 7375 h 7375"/>
              <a:gd name="T2" fmla="*/ 0 w 400"/>
              <a:gd name="T3" fmla="*/ 6970 h 7375"/>
              <a:gd name="T4" fmla="*/ 0 w 400"/>
              <a:gd name="T5" fmla="*/ 410 h 7375"/>
              <a:gd name="T6" fmla="*/ 394 w 400"/>
              <a:gd name="T7" fmla="*/ 0 h 7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0" h="7375">
                <a:moveTo>
                  <a:pt x="400" y="7375"/>
                </a:moveTo>
                <a:lnTo>
                  <a:pt x="0" y="6970"/>
                </a:lnTo>
                <a:lnTo>
                  <a:pt x="0" y="410"/>
                </a:lnTo>
                <a:lnTo>
                  <a:pt x="394" y="0"/>
                </a:lnTo>
              </a:path>
            </a:pathLst>
          </a:custGeom>
          <a:noFill/>
          <a:ln w="38100">
            <a:solidFill>
              <a:srgbClr val="038B7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28" name="Rounded Rectangle 353">
            <a:extLst>
              <a:ext uri="{FF2B5EF4-FFF2-40B4-BE49-F238E27FC236}">
                <a16:creationId xmlns:a16="http://schemas.microsoft.com/office/drawing/2014/main" xmlns="" id="{D888EF54-E348-42F7-B3BA-CF986BA0CFDC}"/>
              </a:ext>
            </a:extLst>
          </p:cNvPr>
          <p:cNvSpPr/>
          <p:nvPr/>
        </p:nvSpPr>
        <p:spPr>
          <a:xfrm>
            <a:off x="747205" y="2043112"/>
            <a:ext cx="1976438" cy="584200"/>
          </a:xfrm>
          <a:prstGeom prst="roundRect">
            <a:avLst/>
          </a:prstGeom>
          <a:solidFill>
            <a:srgbClr val="1D51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1218987"/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ქულის მიუხედავად ყველა ოჯახის </a:t>
            </a:r>
            <a:r>
              <a:rPr lang="ka-GE" sz="9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წევრი იღებდა </a:t>
            </a:r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ერთი ოდენობის დახმარებას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" name="Rounded Rectangle 354">
            <a:extLst>
              <a:ext uri="{FF2B5EF4-FFF2-40B4-BE49-F238E27FC236}">
                <a16:creationId xmlns:a16="http://schemas.microsoft.com/office/drawing/2014/main" xmlns="" id="{C6E12724-0A53-45DB-ADF8-6C5FA328F734}"/>
              </a:ext>
            </a:extLst>
          </p:cNvPr>
          <p:cNvSpPr/>
          <p:nvPr/>
        </p:nvSpPr>
        <p:spPr>
          <a:xfrm>
            <a:off x="747205" y="2779712"/>
            <a:ext cx="1976438" cy="542396"/>
          </a:xfrm>
          <a:prstGeom prst="roundRect">
            <a:avLst/>
          </a:prstGeom>
          <a:solidFill>
            <a:srgbClr val="1D51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ოჯახების პროგრამაში ჩართვის შეცდომის მაჩვენებელი 5.1%</a:t>
            </a:r>
            <a:endParaRPr lang="en-US" sz="9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0" name="Rounded Rectangle 355">
            <a:extLst>
              <a:ext uri="{FF2B5EF4-FFF2-40B4-BE49-F238E27FC236}">
                <a16:creationId xmlns:a16="http://schemas.microsoft.com/office/drawing/2014/main" xmlns="" id="{3625A8E1-91ED-414C-94C2-97C7351E8290}"/>
              </a:ext>
            </a:extLst>
          </p:cNvPr>
          <p:cNvSpPr/>
          <p:nvPr/>
        </p:nvSpPr>
        <p:spPr>
          <a:xfrm>
            <a:off x="747205" y="3465512"/>
            <a:ext cx="1976438" cy="935188"/>
          </a:xfrm>
          <a:prstGeom prst="roundRect">
            <a:avLst/>
          </a:prstGeom>
          <a:solidFill>
            <a:srgbClr val="1D51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ოჯახის წევრის გარდაცვალების მიზეზით გადამოწმების პერიოდში </a:t>
            </a:r>
            <a:r>
              <a:rPr lang="ka-GE" sz="9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ოჯახი </a:t>
            </a:r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რჩებოდა დახმარების გარეშე</a:t>
            </a:r>
            <a:endParaRPr lang="en-US" sz="9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1" name="Rounded Rectangle 356">
            <a:extLst>
              <a:ext uri="{FF2B5EF4-FFF2-40B4-BE49-F238E27FC236}">
                <a16:creationId xmlns:a16="http://schemas.microsoft.com/office/drawing/2014/main" xmlns="" id="{29B848AA-8ACA-463E-933D-917A3EC67B39}"/>
              </a:ext>
            </a:extLst>
          </p:cNvPr>
          <p:cNvSpPr/>
          <p:nvPr/>
        </p:nvSpPr>
        <p:spPr>
          <a:xfrm>
            <a:off x="747205" y="4580391"/>
            <a:ext cx="1976438" cy="561521"/>
          </a:xfrm>
          <a:prstGeom prst="roundRect">
            <a:avLst/>
          </a:prstGeom>
          <a:solidFill>
            <a:srgbClr val="1D51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არ არსებობდა პრიორიტეტი ბავშვიან ოჯახებზე</a:t>
            </a:r>
            <a:endParaRPr lang="en-US" sz="9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2" name="Rounded Rectangle 357">
            <a:extLst>
              <a:ext uri="{FF2B5EF4-FFF2-40B4-BE49-F238E27FC236}">
                <a16:creationId xmlns:a16="http://schemas.microsoft.com/office/drawing/2014/main" xmlns="" id="{1A4D8FB2-B4BA-4F41-A53C-C9BCEEEDAFAD}"/>
              </a:ext>
            </a:extLst>
          </p:cNvPr>
          <p:cNvSpPr/>
          <p:nvPr/>
        </p:nvSpPr>
        <p:spPr>
          <a:xfrm>
            <a:off x="747205" y="5294312"/>
            <a:ext cx="1976438" cy="589111"/>
          </a:xfrm>
          <a:prstGeom prst="roundRect">
            <a:avLst/>
          </a:prstGeom>
          <a:solidFill>
            <a:srgbClr val="1D51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დასაქმება წარმოადგენდა დახმარების მოხსნის მიზეზს</a:t>
            </a:r>
            <a:endParaRPr lang="en-US" sz="9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3" name="Rounded Rectangle 358">
            <a:extLst>
              <a:ext uri="{FF2B5EF4-FFF2-40B4-BE49-F238E27FC236}">
                <a16:creationId xmlns:a16="http://schemas.microsoft.com/office/drawing/2014/main" xmlns="" id="{376C9204-0FA6-47FD-BC12-5742AFAD9A8F}"/>
              </a:ext>
            </a:extLst>
          </p:cNvPr>
          <p:cNvSpPr/>
          <p:nvPr/>
        </p:nvSpPr>
        <p:spPr>
          <a:xfrm>
            <a:off x="747205" y="1408112"/>
            <a:ext cx="1976438" cy="463774"/>
          </a:xfrm>
          <a:prstGeom prst="roundRect">
            <a:avLst/>
          </a:prstGeom>
          <a:solidFill>
            <a:srgbClr val="1D51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მონაცემების შეგროვება ხელით, სოციალური აგენტის მიერ</a:t>
            </a:r>
            <a:endParaRPr lang="en-US" sz="9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4" name="Freeform 39">
            <a:extLst>
              <a:ext uri="{FF2B5EF4-FFF2-40B4-BE49-F238E27FC236}">
                <a16:creationId xmlns:a16="http://schemas.microsoft.com/office/drawing/2014/main" xmlns="" id="{8B820F31-A90F-43E5-8D5E-0EEF8C7A2972}"/>
              </a:ext>
            </a:extLst>
          </p:cNvPr>
          <p:cNvSpPr>
            <a:spLocks/>
          </p:cNvSpPr>
          <p:nvPr/>
        </p:nvSpPr>
        <p:spPr bwMode="auto">
          <a:xfrm>
            <a:off x="2741105" y="728813"/>
            <a:ext cx="269960" cy="5257800"/>
          </a:xfrm>
          <a:custGeom>
            <a:avLst/>
            <a:gdLst>
              <a:gd name="T0" fmla="*/ 0 w 378"/>
              <a:gd name="T1" fmla="*/ 0 h 7363"/>
              <a:gd name="T2" fmla="*/ 378 w 378"/>
              <a:gd name="T3" fmla="*/ 414 h 7363"/>
              <a:gd name="T4" fmla="*/ 378 w 378"/>
              <a:gd name="T5" fmla="*/ 6960 h 7363"/>
              <a:gd name="T6" fmla="*/ 7 w 378"/>
              <a:gd name="T7" fmla="*/ 7363 h 7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7363">
                <a:moveTo>
                  <a:pt x="0" y="0"/>
                </a:moveTo>
                <a:lnTo>
                  <a:pt x="378" y="414"/>
                </a:lnTo>
                <a:lnTo>
                  <a:pt x="378" y="6960"/>
                </a:lnTo>
                <a:lnTo>
                  <a:pt x="7" y="7363"/>
                </a:lnTo>
              </a:path>
            </a:pathLst>
          </a:custGeom>
          <a:noFill/>
          <a:ln w="38100">
            <a:solidFill>
              <a:srgbClr val="038B7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35" name="Freeform 38">
            <a:extLst>
              <a:ext uri="{FF2B5EF4-FFF2-40B4-BE49-F238E27FC236}">
                <a16:creationId xmlns:a16="http://schemas.microsoft.com/office/drawing/2014/main" xmlns="" id="{19A75AE3-50A1-4DB4-B96C-1EC64216C172}"/>
              </a:ext>
            </a:extLst>
          </p:cNvPr>
          <p:cNvSpPr>
            <a:spLocks/>
          </p:cNvSpPr>
          <p:nvPr/>
        </p:nvSpPr>
        <p:spPr bwMode="auto">
          <a:xfrm>
            <a:off x="6543168" y="2589362"/>
            <a:ext cx="2747963" cy="1771650"/>
          </a:xfrm>
          <a:custGeom>
            <a:avLst/>
            <a:gdLst>
              <a:gd name="T0" fmla="*/ 0 w 5193"/>
              <a:gd name="T1" fmla="*/ 1711 h 3349"/>
              <a:gd name="T2" fmla="*/ 246 w 5193"/>
              <a:gd name="T3" fmla="*/ 1669 h 3349"/>
              <a:gd name="T4" fmla="*/ 497 w 5193"/>
              <a:gd name="T5" fmla="*/ 1624 h 3349"/>
              <a:gd name="T6" fmla="*/ 755 w 5193"/>
              <a:gd name="T7" fmla="*/ 1578 h 3349"/>
              <a:gd name="T8" fmla="*/ 1015 w 5193"/>
              <a:gd name="T9" fmla="*/ 1529 h 3349"/>
              <a:gd name="T10" fmla="*/ 1279 w 5193"/>
              <a:gd name="T11" fmla="*/ 1478 h 3349"/>
              <a:gd name="T12" fmla="*/ 1547 w 5193"/>
              <a:gd name="T13" fmla="*/ 1424 h 3349"/>
              <a:gd name="T14" fmla="*/ 1680 w 5193"/>
              <a:gd name="T15" fmla="*/ 1396 h 3349"/>
              <a:gd name="T16" fmla="*/ 1814 w 5193"/>
              <a:gd name="T17" fmla="*/ 1367 h 3349"/>
              <a:gd name="T18" fmla="*/ 1949 w 5193"/>
              <a:gd name="T19" fmla="*/ 1337 h 3349"/>
              <a:gd name="T20" fmla="*/ 2084 w 5193"/>
              <a:gd name="T21" fmla="*/ 1306 h 3349"/>
              <a:gd name="T22" fmla="*/ 2218 w 5193"/>
              <a:gd name="T23" fmla="*/ 1274 h 3349"/>
              <a:gd name="T24" fmla="*/ 2353 w 5193"/>
              <a:gd name="T25" fmla="*/ 1242 h 3349"/>
              <a:gd name="T26" fmla="*/ 2487 w 5193"/>
              <a:gd name="T27" fmla="*/ 1209 h 3349"/>
              <a:gd name="T28" fmla="*/ 2622 w 5193"/>
              <a:gd name="T29" fmla="*/ 1174 h 3349"/>
              <a:gd name="T30" fmla="*/ 2755 w 5193"/>
              <a:gd name="T31" fmla="*/ 1138 h 3349"/>
              <a:gd name="T32" fmla="*/ 2888 w 5193"/>
              <a:gd name="T33" fmla="*/ 1101 h 3349"/>
              <a:gd name="T34" fmla="*/ 3020 w 5193"/>
              <a:gd name="T35" fmla="*/ 1064 h 3349"/>
              <a:gd name="T36" fmla="*/ 3152 w 5193"/>
              <a:gd name="T37" fmla="*/ 1024 h 3349"/>
              <a:gd name="T38" fmla="*/ 3283 w 5193"/>
              <a:gd name="T39" fmla="*/ 985 h 3349"/>
              <a:gd name="T40" fmla="*/ 3414 w 5193"/>
              <a:gd name="T41" fmla="*/ 944 h 3349"/>
              <a:gd name="T42" fmla="*/ 3542 w 5193"/>
              <a:gd name="T43" fmla="*/ 900 h 3349"/>
              <a:gd name="T44" fmla="*/ 3670 w 5193"/>
              <a:gd name="T45" fmla="*/ 856 h 3349"/>
              <a:gd name="T46" fmla="*/ 3797 w 5193"/>
              <a:gd name="T47" fmla="*/ 812 h 3349"/>
              <a:gd name="T48" fmla="*/ 3921 w 5193"/>
              <a:gd name="T49" fmla="*/ 764 h 3349"/>
              <a:gd name="T50" fmla="*/ 4045 w 5193"/>
              <a:gd name="T51" fmla="*/ 717 h 3349"/>
              <a:gd name="T52" fmla="*/ 4167 w 5193"/>
              <a:gd name="T53" fmla="*/ 667 h 3349"/>
              <a:gd name="T54" fmla="*/ 4167 w 5193"/>
              <a:gd name="T55" fmla="*/ 0 h 3349"/>
              <a:gd name="T56" fmla="*/ 5193 w 5193"/>
              <a:gd name="T57" fmla="*/ 1643 h 3349"/>
              <a:gd name="T58" fmla="*/ 4154 w 5193"/>
              <a:gd name="T59" fmla="*/ 3349 h 3349"/>
              <a:gd name="T60" fmla="*/ 4135 w 5193"/>
              <a:gd name="T61" fmla="*/ 2661 h 3349"/>
              <a:gd name="T62" fmla="*/ 4022 w 5193"/>
              <a:gd name="T63" fmla="*/ 2614 h 3349"/>
              <a:gd name="T64" fmla="*/ 3908 w 5193"/>
              <a:gd name="T65" fmla="*/ 2566 h 3349"/>
              <a:gd name="T66" fmla="*/ 3790 w 5193"/>
              <a:gd name="T67" fmla="*/ 2521 h 3349"/>
              <a:gd name="T68" fmla="*/ 3672 w 5193"/>
              <a:gd name="T69" fmla="*/ 2478 h 3349"/>
              <a:gd name="T70" fmla="*/ 3551 w 5193"/>
              <a:gd name="T71" fmla="*/ 2436 h 3349"/>
              <a:gd name="T72" fmla="*/ 3428 w 5193"/>
              <a:gd name="T73" fmla="*/ 2394 h 3349"/>
              <a:gd name="T74" fmla="*/ 3303 w 5193"/>
              <a:gd name="T75" fmla="*/ 2355 h 3349"/>
              <a:gd name="T76" fmla="*/ 3178 w 5193"/>
              <a:gd name="T77" fmla="*/ 2316 h 3349"/>
              <a:gd name="T78" fmla="*/ 3051 w 5193"/>
              <a:gd name="T79" fmla="*/ 2279 h 3349"/>
              <a:gd name="T80" fmla="*/ 2923 w 5193"/>
              <a:gd name="T81" fmla="*/ 2243 h 3349"/>
              <a:gd name="T82" fmla="*/ 2793 w 5193"/>
              <a:gd name="T83" fmla="*/ 2209 h 3349"/>
              <a:gd name="T84" fmla="*/ 2663 w 5193"/>
              <a:gd name="T85" fmla="*/ 2174 h 3349"/>
              <a:gd name="T86" fmla="*/ 2531 w 5193"/>
              <a:gd name="T87" fmla="*/ 2142 h 3349"/>
              <a:gd name="T88" fmla="*/ 2397 w 5193"/>
              <a:gd name="T89" fmla="*/ 2110 h 3349"/>
              <a:gd name="T90" fmla="*/ 2266 w 5193"/>
              <a:gd name="T91" fmla="*/ 2080 h 3349"/>
              <a:gd name="T92" fmla="*/ 2131 w 5193"/>
              <a:gd name="T93" fmla="*/ 2051 h 3349"/>
              <a:gd name="T94" fmla="*/ 1996 w 5193"/>
              <a:gd name="T95" fmla="*/ 2023 h 3349"/>
              <a:gd name="T96" fmla="*/ 1862 w 5193"/>
              <a:gd name="T97" fmla="*/ 1996 h 3349"/>
              <a:gd name="T98" fmla="*/ 1727 w 5193"/>
              <a:gd name="T99" fmla="*/ 1969 h 3349"/>
              <a:gd name="T100" fmla="*/ 1592 w 5193"/>
              <a:gd name="T101" fmla="*/ 1945 h 3349"/>
              <a:gd name="T102" fmla="*/ 1457 w 5193"/>
              <a:gd name="T103" fmla="*/ 1920 h 3349"/>
              <a:gd name="T104" fmla="*/ 1322 w 5193"/>
              <a:gd name="T105" fmla="*/ 1896 h 3349"/>
              <a:gd name="T106" fmla="*/ 1187 w 5193"/>
              <a:gd name="T107" fmla="*/ 1874 h 3349"/>
              <a:gd name="T108" fmla="*/ 1052 w 5193"/>
              <a:gd name="T109" fmla="*/ 1852 h 3349"/>
              <a:gd name="T110" fmla="*/ 919 w 5193"/>
              <a:gd name="T111" fmla="*/ 1832 h 3349"/>
              <a:gd name="T112" fmla="*/ 784 w 5193"/>
              <a:gd name="T113" fmla="*/ 1813 h 3349"/>
              <a:gd name="T114" fmla="*/ 652 w 5193"/>
              <a:gd name="T115" fmla="*/ 1793 h 3349"/>
              <a:gd name="T116" fmla="*/ 519 w 5193"/>
              <a:gd name="T117" fmla="*/ 1775 h 3349"/>
              <a:gd name="T118" fmla="*/ 258 w 5193"/>
              <a:gd name="T119" fmla="*/ 1742 h 3349"/>
              <a:gd name="T120" fmla="*/ 0 w 5193"/>
              <a:gd name="T121" fmla="*/ 1711 h 3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3" h="3349">
                <a:moveTo>
                  <a:pt x="0" y="1711"/>
                </a:moveTo>
                <a:lnTo>
                  <a:pt x="246" y="1669"/>
                </a:lnTo>
                <a:lnTo>
                  <a:pt x="497" y="1624"/>
                </a:lnTo>
                <a:lnTo>
                  <a:pt x="755" y="1578"/>
                </a:lnTo>
                <a:lnTo>
                  <a:pt x="1015" y="1529"/>
                </a:lnTo>
                <a:lnTo>
                  <a:pt x="1279" y="1478"/>
                </a:lnTo>
                <a:lnTo>
                  <a:pt x="1547" y="1424"/>
                </a:lnTo>
                <a:lnTo>
                  <a:pt x="1680" y="1396"/>
                </a:lnTo>
                <a:lnTo>
                  <a:pt x="1814" y="1367"/>
                </a:lnTo>
                <a:lnTo>
                  <a:pt x="1949" y="1337"/>
                </a:lnTo>
                <a:lnTo>
                  <a:pt x="2084" y="1306"/>
                </a:lnTo>
                <a:lnTo>
                  <a:pt x="2218" y="1274"/>
                </a:lnTo>
                <a:lnTo>
                  <a:pt x="2353" y="1242"/>
                </a:lnTo>
                <a:lnTo>
                  <a:pt x="2487" y="1209"/>
                </a:lnTo>
                <a:lnTo>
                  <a:pt x="2622" y="1174"/>
                </a:lnTo>
                <a:lnTo>
                  <a:pt x="2755" y="1138"/>
                </a:lnTo>
                <a:lnTo>
                  <a:pt x="2888" y="1101"/>
                </a:lnTo>
                <a:lnTo>
                  <a:pt x="3020" y="1064"/>
                </a:lnTo>
                <a:lnTo>
                  <a:pt x="3152" y="1024"/>
                </a:lnTo>
                <a:lnTo>
                  <a:pt x="3283" y="985"/>
                </a:lnTo>
                <a:lnTo>
                  <a:pt x="3414" y="944"/>
                </a:lnTo>
                <a:lnTo>
                  <a:pt x="3542" y="900"/>
                </a:lnTo>
                <a:lnTo>
                  <a:pt x="3670" y="856"/>
                </a:lnTo>
                <a:lnTo>
                  <a:pt x="3797" y="812"/>
                </a:lnTo>
                <a:lnTo>
                  <a:pt x="3921" y="764"/>
                </a:lnTo>
                <a:lnTo>
                  <a:pt x="4045" y="717"/>
                </a:lnTo>
                <a:lnTo>
                  <a:pt x="4167" y="667"/>
                </a:lnTo>
                <a:lnTo>
                  <a:pt x="4167" y="0"/>
                </a:lnTo>
                <a:lnTo>
                  <a:pt x="5193" y="1643"/>
                </a:lnTo>
                <a:lnTo>
                  <a:pt x="4154" y="3349"/>
                </a:lnTo>
                <a:lnTo>
                  <a:pt x="4135" y="2661"/>
                </a:lnTo>
                <a:lnTo>
                  <a:pt x="4022" y="2614"/>
                </a:lnTo>
                <a:lnTo>
                  <a:pt x="3908" y="2566"/>
                </a:lnTo>
                <a:lnTo>
                  <a:pt x="3790" y="2521"/>
                </a:lnTo>
                <a:lnTo>
                  <a:pt x="3672" y="2478"/>
                </a:lnTo>
                <a:lnTo>
                  <a:pt x="3551" y="2436"/>
                </a:lnTo>
                <a:lnTo>
                  <a:pt x="3428" y="2394"/>
                </a:lnTo>
                <a:lnTo>
                  <a:pt x="3303" y="2355"/>
                </a:lnTo>
                <a:lnTo>
                  <a:pt x="3178" y="2316"/>
                </a:lnTo>
                <a:lnTo>
                  <a:pt x="3051" y="2279"/>
                </a:lnTo>
                <a:lnTo>
                  <a:pt x="2923" y="2243"/>
                </a:lnTo>
                <a:lnTo>
                  <a:pt x="2793" y="2209"/>
                </a:lnTo>
                <a:lnTo>
                  <a:pt x="2663" y="2174"/>
                </a:lnTo>
                <a:lnTo>
                  <a:pt x="2531" y="2142"/>
                </a:lnTo>
                <a:lnTo>
                  <a:pt x="2397" y="2110"/>
                </a:lnTo>
                <a:lnTo>
                  <a:pt x="2266" y="2080"/>
                </a:lnTo>
                <a:lnTo>
                  <a:pt x="2131" y="2051"/>
                </a:lnTo>
                <a:lnTo>
                  <a:pt x="1996" y="2023"/>
                </a:lnTo>
                <a:lnTo>
                  <a:pt x="1862" y="1996"/>
                </a:lnTo>
                <a:lnTo>
                  <a:pt x="1727" y="1969"/>
                </a:lnTo>
                <a:lnTo>
                  <a:pt x="1592" y="1945"/>
                </a:lnTo>
                <a:lnTo>
                  <a:pt x="1457" y="1920"/>
                </a:lnTo>
                <a:lnTo>
                  <a:pt x="1322" y="1896"/>
                </a:lnTo>
                <a:lnTo>
                  <a:pt x="1187" y="1874"/>
                </a:lnTo>
                <a:lnTo>
                  <a:pt x="1052" y="1852"/>
                </a:lnTo>
                <a:lnTo>
                  <a:pt x="919" y="1832"/>
                </a:lnTo>
                <a:lnTo>
                  <a:pt x="784" y="1813"/>
                </a:lnTo>
                <a:lnTo>
                  <a:pt x="652" y="1793"/>
                </a:lnTo>
                <a:lnTo>
                  <a:pt x="519" y="1775"/>
                </a:lnTo>
                <a:lnTo>
                  <a:pt x="258" y="1742"/>
                </a:lnTo>
                <a:lnTo>
                  <a:pt x="0" y="1711"/>
                </a:lnTo>
                <a:close/>
              </a:path>
            </a:pathLst>
          </a:custGeom>
          <a:gradFill>
            <a:gsLst>
              <a:gs pos="29000">
                <a:srgbClr val="74CECA"/>
              </a:gs>
              <a:gs pos="79000">
                <a:srgbClr val="CEEEEC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136" name="Group 1135">
            <a:extLst>
              <a:ext uri="{FF2B5EF4-FFF2-40B4-BE49-F238E27FC236}">
                <a16:creationId xmlns:a16="http://schemas.microsoft.com/office/drawing/2014/main" xmlns="" id="{914E198A-95E1-4D9F-A45E-05D85749A787}"/>
              </a:ext>
            </a:extLst>
          </p:cNvPr>
          <p:cNvGrpSpPr/>
          <p:nvPr/>
        </p:nvGrpSpPr>
        <p:grpSpPr>
          <a:xfrm>
            <a:off x="4427030" y="1668612"/>
            <a:ext cx="3484563" cy="3543301"/>
            <a:chOff x="4351338" y="1779588"/>
            <a:chExt cx="3484563" cy="3543301"/>
          </a:xfrm>
          <a:solidFill>
            <a:srgbClr val="74CECA"/>
          </a:solidFill>
        </p:grpSpPr>
        <p:sp>
          <p:nvSpPr>
            <p:cNvPr id="1137" name="Freeform 120">
              <a:extLst>
                <a:ext uri="{FF2B5EF4-FFF2-40B4-BE49-F238E27FC236}">
                  <a16:creationId xmlns:a16="http://schemas.microsoft.com/office/drawing/2014/main" xmlns="" id="{5E442F60-8F97-4ECA-99A2-D98027FBF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4602163"/>
              <a:ext cx="115888" cy="100013"/>
            </a:xfrm>
            <a:custGeom>
              <a:avLst/>
              <a:gdLst>
                <a:gd name="T0" fmla="*/ 190 w 217"/>
                <a:gd name="T1" fmla="*/ 189 h 189"/>
                <a:gd name="T2" fmla="*/ 0 w 217"/>
                <a:gd name="T3" fmla="*/ 33 h 189"/>
                <a:gd name="T4" fmla="*/ 27 w 217"/>
                <a:gd name="T5" fmla="*/ 0 h 189"/>
                <a:gd name="T6" fmla="*/ 217 w 217"/>
                <a:gd name="T7" fmla="*/ 154 h 189"/>
                <a:gd name="T8" fmla="*/ 190 w 217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89">
                  <a:moveTo>
                    <a:pt x="190" y="189"/>
                  </a:moveTo>
                  <a:lnTo>
                    <a:pt x="0" y="33"/>
                  </a:lnTo>
                  <a:lnTo>
                    <a:pt x="27" y="0"/>
                  </a:lnTo>
                  <a:lnTo>
                    <a:pt x="217" y="154"/>
                  </a:lnTo>
                  <a:lnTo>
                    <a:pt x="190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8" name="Freeform 121">
              <a:extLst>
                <a:ext uri="{FF2B5EF4-FFF2-40B4-BE49-F238E27FC236}">
                  <a16:creationId xmlns:a16="http://schemas.microsoft.com/office/drawing/2014/main" xmlns="" id="{42068A77-CEF7-45CC-9DFA-6805C19A1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4568826"/>
              <a:ext cx="117475" cy="96838"/>
            </a:xfrm>
            <a:custGeom>
              <a:avLst/>
              <a:gdLst>
                <a:gd name="T0" fmla="*/ 194 w 220"/>
                <a:gd name="T1" fmla="*/ 184 h 184"/>
                <a:gd name="T2" fmla="*/ 0 w 220"/>
                <a:gd name="T3" fmla="*/ 35 h 184"/>
                <a:gd name="T4" fmla="*/ 26 w 220"/>
                <a:gd name="T5" fmla="*/ 0 h 184"/>
                <a:gd name="T6" fmla="*/ 220 w 220"/>
                <a:gd name="T7" fmla="*/ 149 h 184"/>
                <a:gd name="T8" fmla="*/ 194 w 2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4">
                  <a:moveTo>
                    <a:pt x="194" y="184"/>
                  </a:moveTo>
                  <a:lnTo>
                    <a:pt x="0" y="35"/>
                  </a:lnTo>
                  <a:lnTo>
                    <a:pt x="26" y="0"/>
                  </a:lnTo>
                  <a:lnTo>
                    <a:pt x="220" y="149"/>
                  </a:lnTo>
                  <a:lnTo>
                    <a:pt x="19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9" name="Freeform 122">
              <a:extLst>
                <a:ext uri="{FF2B5EF4-FFF2-40B4-BE49-F238E27FC236}">
                  <a16:creationId xmlns:a16="http://schemas.microsoft.com/office/drawing/2014/main" xmlns="" id="{01739F30-9C88-476B-8C58-9BDD5B1A3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1" y="4535488"/>
              <a:ext cx="117475" cy="95250"/>
            </a:xfrm>
            <a:custGeom>
              <a:avLst/>
              <a:gdLst>
                <a:gd name="T0" fmla="*/ 198 w 222"/>
                <a:gd name="T1" fmla="*/ 180 h 180"/>
                <a:gd name="T2" fmla="*/ 0 w 222"/>
                <a:gd name="T3" fmla="*/ 35 h 180"/>
                <a:gd name="T4" fmla="*/ 25 w 222"/>
                <a:gd name="T5" fmla="*/ 0 h 180"/>
                <a:gd name="T6" fmla="*/ 222 w 222"/>
                <a:gd name="T7" fmla="*/ 144 h 180"/>
                <a:gd name="T8" fmla="*/ 198 w 222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80">
                  <a:moveTo>
                    <a:pt x="198" y="180"/>
                  </a:moveTo>
                  <a:lnTo>
                    <a:pt x="0" y="35"/>
                  </a:lnTo>
                  <a:lnTo>
                    <a:pt x="25" y="0"/>
                  </a:lnTo>
                  <a:lnTo>
                    <a:pt x="222" y="144"/>
                  </a:lnTo>
                  <a:lnTo>
                    <a:pt x="19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0" name="Freeform 123">
              <a:extLst>
                <a:ext uri="{FF2B5EF4-FFF2-40B4-BE49-F238E27FC236}">
                  <a16:creationId xmlns:a16="http://schemas.microsoft.com/office/drawing/2014/main" xmlns="" id="{8CC6DB3A-D21D-4BA2-94A4-FAFA77CD3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1" y="4500563"/>
              <a:ext cx="119063" cy="92075"/>
            </a:xfrm>
            <a:custGeom>
              <a:avLst/>
              <a:gdLst>
                <a:gd name="T0" fmla="*/ 201 w 225"/>
                <a:gd name="T1" fmla="*/ 175 h 175"/>
                <a:gd name="T2" fmla="*/ 0 w 225"/>
                <a:gd name="T3" fmla="*/ 35 h 175"/>
                <a:gd name="T4" fmla="*/ 24 w 225"/>
                <a:gd name="T5" fmla="*/ 0 h 175"/>
                <a:gd name="T6" fmla="*/ 225 w 225"/>
                <a:gd name="T7" fmla="*/ 139 h 175"/>
                <a:gd name="T8" fmla="*/ 201 w 22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5">
                  <a:moveTo>
                    <a:pt x="201" y="175"/>
                  </a:moveTo>
                  <a:lnTo>
                    <a:pt x="0" y="35"/>
                  </a:lnTo>
                  <a:lnTo>
                    <a:pt x="24" y="0"/>
                  </a:lnTo>
                  <a:lnTo>
                    <a:pt x="225" y="139"/>
                  </a:lnTo>
                  <a:lnTo>
                    <a:pt x="20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1" name="Freeform 124">
              <a:extLst>
                <a:ext uri="{FF2B5EF4-FFF2-40B4-BE49-F238E27FC236}">
                  <a16:creationId xmlns:a16="http://schemas.microsoft.com/office/drawing/2014/main" xmlns="" id="{AB0C60B3-6CCD-4599-84D7-559FCE56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1" y="4464051"/>
              <a:ext cx="119063" cy="90488"/>
            </a:xfrm>
            <a:custGeom>
              <a:avLst/>
              <a:gdLst>
                <a:gd name="T0" fmla="*/ 204 w 227"/>
                <a:gd name="T1" fmla="*/ 170 h 170"/>
                <a:gd name="T2" fmla="*/ 0 w 227"/>
                <a:gd name="T3" fmla="*/ 37 h 170"/>
                <a:gd name="T4" fmla="*/ 23 w 227"/>
                <a:gd name="T5" fmla="*/ 0 h 170"/>
                <a:gd name="T6" fmla="*/ 227 w 227"/>
                <a:gd name="T7" fmla="*/ 133 h 170"/>
                <a:gd name="T8" fmla="*/ 204 w 227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0">
                  <a:moveTo>
                    <a:pt x="204" y="170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7" y="133"/>
                  </a:lnTo>
                  <a:lnTo>
                    <a:pt x="204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2" name="Freeform 125">
              <a:extLst>
                <a:ext uri="{FF2B5EF4-FFF2-40B4-BE49-F238E27FC236}">
                  <a16:creationId xmlns:a16="http://schemas.microsoft.com/office/drawing/2014/main" xmlns="" id="{F69098F3-92A5-46CB-B555-7DDC3B64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6" y="4429126"/>
              <a:ext cx="122238" cy="87313"/>
            </a:xfrm>
            <a:custGeom>
              <a:avLst/>
              <a:gdLst>
                <a:gd name="T0" fmla="*/ 207 w 229"/>
                <a:gd name="T1" fmla="*/ 165 h 165"/>
                <a:gd name="T2" fmla="*/ 0 w 229"/>
                <a:gd name="T3" fmla="*/ 37 h 165"/>
                <a:gd name="T4" fmla="*/ 23 w 229"/>
                <a:gd name="T5" fmla="*/ 0 h 165"/>
                <a:gd name="T6" fmla="*/ 229 w 229"/>
                <a:gd name="T7" fmla="*/ 128 h 165"/>
                <a:gd name="T8" fmla="*/ 207 w 229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65">
                  <a:moveTo>
                    <a:pt x="207" y="165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9" y="128"/>
                  </a:lnTo>
                  <a:lnTo>
                    <a:pt x="20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3" name="Freeform 126">
              <a:extLst>
                <a:ext uri="{FF2B5EF4-FFF2-40B4-BE49-F238E27FC236}">
                  <a16:creationId xmlns:a16="http://schemas.microsoft.com/office/drawing/2014/main" xmlns="" id="{15B1D354-D08C-4753-B20A-5ED114C1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4392613"/>
              <a:ext cx="122238" cy="84138"/>
            </a:xfrm>
            <a:custGeom>
              <a:avLst/>
              <a:gdLst>
                <a:gd name="T0" fmla="*/ 210 w 232"/>
                <a:gd name="T1" fmla="*/ 160 h 160"/>
                <a:gd name="T2" fmla="*/ 0 w 232"/>
                <a:gd name="T3" fmla="*/ 38 h 160"/>
                <a:gd name="T4" fmla="*/ 21 w 232"/>
                <a:gd name="T5" fmla="*/ 0 h 160"/>
                <a:gd name="T6" fmla="*/ 232 w 232"/>
                <a:gd name="T7" fmla="*/ 123 h 160"/>
                <a:gd name="T8" fmla="*/ 210 w 232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0">
                  <a:moveTo>
                    <a:pt x="210" y="160"/>
                  </a:moveTo>
                  <a:lnTo>
                    <a:pt x="0" y="38"/>
                  </a:lnTo>
                  <a:lnTo>
                    <a:pt x="21" y="0"/>
                  </a:lnTo>
                  <a:lnTo>
                    <a:pt x="232" y="123"/>
                  </a:lnTo>
                  <a:lnTo>
                    <a:pt x="21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4" name="Freeform 127">
              <a:extLst>
                <a:ext uri="{FF2B5EF4-FFF2-40B4-BE49-F238E27FC236}">
                  <a16:creationId xmlns:a16="http://schemas.microsoft.com/office/drawing/2014/main" xmlns="" id="{2B1B0E92-7809-4697-BB9B-D5204DACA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6" y="4354513"/>
              <a:ext cx="123825" cy="82550"/>
            </a:xfrm>
            <a:custGeom>
              <a:avLst/>
              <a:gdLst>
                <a:gd name="T0" fmla="*/ 213 w 234"/>
                <a:gd name="T1" fmla="*/ 155 h 155"/>
                <a:gd name="T2" fmla="*/ 0 w 234"/>
                <a:gd name="T3" fmla="*/ 39 h 155"/>
                <a:gd name="T4" fmla="*/ 21 w 234"/>
                <a:gd name="T5" fmla="*/ 0 h 155"/>
                <a:gd name="T6" fmla="*/ 234 w 234"/>
                <a:gd name="T7" fmla="*/ 118 h 155"/>
                <a:gd name="T8" fmla="*/ 213 w 234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55">
                  <a:moveTo>
                    <a:pt x="213" y="155"/>
                  </a:moveTo>
                  <a:lnTo>
                    <a:pt x="0" y="39"/>
                  </a:lnTo>
                  <a:lnTo>
                    <a:pt x="21" y="0"/>
                  </a:lnTo>
                  <a:lnTo>
                    <a:pt x="234" y="118"/>
                  </a:lnTo>
                  <a:lnTo>
                    <a:pt x="213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5" name="Freeform 128">
              <a:extLst>
                <a:ext uri="{FF2B5EF4-FFF2-40B4-BE49-F238E27FC236}">
                  <a16:creationId xmlns:a16="http://schemas.microsoft.com/office/drawing/2014/main" xmlns="" id="{9B117A57-2B4E-412C-9AA8-12408909C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4318001"/>
              <a:ext cx="125413" cy="79375"/>
            </a:xfrm>
            <a:custGeom>
              <a:avLst/>
              <a:gdLst>
                <a:gd name="T0" fmla="*/ 216 w 236"/>
                <a:gd name="T1" fmla="*/ 150 h 150"/>
                <a:gd name="T2" fmla="*/ 0 w 236"/>
                <a:gd name="T3" fmla="*/ 38 h 150"/>
                <a:gd name="T4" fmla="*/ 19 w 236"/>
                <a:gd name="T5" fmla="*/ 0 h 150"/>
                <a:gd name="T6" fmla="*/ 236 w 236"/>
                <a:gd name="T7" fmla="*/ 110 h 150"/>
                <a:gd name="T8" fmla="*/ 216 w 236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0">
                  <a:moveTo>
                    <a:pt x="216" y="150"/>
                  </a:moveTo>
                  <a:lnTo>
                    <a:pt x="0" y="38"/>
                  </a:lnTo>
                  <a:lnTo>
                    <a:pt x="19" y="0"/>
                  </a:lnTo>
                  <a:lnTo>
                    <a:pt x="236" y="110"/>
                  </a:lnTo>
                  <a:lnTo>
                    <a:pt x="21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6" name="Freeform 129">
              <a:extLst>
                <a:ext uri="{FF2B5EF4-FFF2-40B4-BE49-F238E27FC236}">
                  <a16:creationId xmlns:a16="http://schemas.microsoft.com/office/drawing/2014/main" xmlns="" id="{524E5FD2-D025-427C-AEA1-ED7B6414D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1" y="4278313"/>
              <a:ext cx="125413" cy="77788"/>
            </a:xfrm>
            <a:custGeom>
              <a:avLst/>
              <a:gdLst>
                <a:gd name="T0" fmla="*/ 220 w 238"/>
                <a:gd name="T1" fmla="*/ 145 h 145"/>
                <a:gd name="T2" fmla="*/ 0 w 238"/>
                <a:gd name="T3" fmla="*/ 40 h 145"/>
                <a:gd name="T4" fmla="*/ 19 w 238"/>
                <a:gd name="T5" fmla="*/ 0 h 145"/>
                <a:gd name="T6" fmla="*/ 238 w 238"/>
                <a:gd name="T7" fmla="*/ 106 h 145"/>
                <a:gd name="T8" fmla="*/ 220 w 238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45">
                  <a:moveTo>
                    <a:pt x="220" y="145"/>
                  </a:moveTo>
                  <a:lnTo>
                    <a:pt x="0" y="40"/>
                  </a:lnTo>
                  <a:lnTo>
                    <a:pt x="19" y="0"/>
                  </a:lnTo>
                  <a:lnTo>
                    <a:pt x="238" y="106"/>
                  </a:lnTo>
                  <a:lnTo>
                    <a:pt x="220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7" name="Freeform 130">
              <a:extLst>
                <a:ext uri="{FF2B5EF4-FFF2-40B4-BE49-F238E27FC236}">
                  <a16:creationId xmlns:a16="http://schemas.microsoft.com/office/drawing/2014/main" xmlns="" id="{4CE90B5D-7A33-4E28-83AA-88835A46A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1" y="4240213"/>
              <a:ext cx="125413" cy="73025"/>
            </a:xfrm>
            <a:custGeom>
              <a:avLst/>
              <a:gdLst>
                <a:gd name="T0" fmla="*/ 222 w 239"/>
                <a:gd name="T1" fmla="*/ 139 h 139"/>
                <a:gd name="T2" fmla="*/ 0 w 239"/>
                <a:gd name="T3" fmla="*/ 39 h 139"/>
                <a:gd name="T4" fmla="*/ 18 w 239"/>
                <a:gd name="T5" fmla="*/ 0 h 139"/>
                <a:gd name="T6" fmla="*/ 239 w 239"/>
                <a:gd name="T7" fmla="*/ 100 h 139"/>
                <a:gd name="T8" fmla="*/ 222 w 239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22" y="139"/>
                  </a:moveTo>
                  <a:lnTo>
                    <a:pt x="0" y="39"/>
                  </a:lnTo>
                  <a:lnTo>
                    <a:pt x="18" y="0"/>
                  </a:lnTo>
                  <a:lnTo>
                    <a:pt x="239" y="100"/>
                  </a:lnTo>
                  <a:lnTo>
                    <a:pt x="222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8" name="Freeform 131">
              <a:extLst>
                <a:ext uri="{FF2B5EF4-FFF2-40B4-BE49-F238E27FC236}">
                  <a16:creationId xmlns:a16="http://schemas.microsoft.com/office/drawing/2014/main" xmlns="" id="{F3929422-07BD-4825-B606-93273F48A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4202113"/>
              <a:ext cx="127000" cy="69850"/>
            </a:xfrm>
            <a:custGeom>
              <a:avLst/>
              <a:gdLst>
                <a:gd name="T0" fmla="*/ 226 w 241"/>
                <a:gd name="T1" fmla="*/ 133 h 133"/>
                <a:gd name="T2" fmla="*/ 0 w 241"/>
                <a:gd name="T3" fmla="*/ 39 h 133"/>
                <a:gd name="T4" fmla="*/ 17 w 241"/>
                <a:gd name="T5" fmla="*/ 0 h 133"/>
                <a:gd name="T6" fmla="*/ 241 w 241"/>
                <a:gd name="T7" fmla="*/ 92 h 133"/>
                <a:gd name="T8" fmla="*/ 226 w 24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3">
                  <a:moveTo>
                    <a:pt x="226" y="133"/>
                  </a:moveTo>
                  <a:lnTo>
                    <a:pt x="0" y="39"/>
                  </a:lnTo>
                  <a:lnTo>
                    <a:pt x="17" y="0"/>
                  </a:lnTo>
                  <a:lnTo>
                    <a:pt x="241" y="92"/>
                  </a:lnTo>
                  <a:lnTo>
                    <a:pt x="22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9" name="Freeform 132">
              <a:extLst>
                <a:ext uri="{FF2B5EF4-FFF2-40B4-BE49-F238E27FC236}">
                  <a16:creationId xmlns:a16="http://schemas.microsoft.com/office/drawing/2014/main" xmlns="" id="{476471AB-3147-4C0D-9D18-A5CB749D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3" y="3481388"/>
              <a:ext cx="128588" cy="30163"/>
            </a:xfrm>
            <a:custGeom>
              <a:avLst/>
              <a:gdLst>
                <a:gd name="T0" fmla="*/ 245 w 245"/>
                <a:gd name="T1" fmla="*/ 43 h 57"/>
                <a:gd name="T2" fmla="*/ 3 w 245"/>
                <a:gd name="T3" fmla="*/ 57 h 57"/>
                <a:gd name="T4" fmla="*/ 0 w 245"/>
                <a:gd name="T5" fmla="*/ 14 h 57"/>
                <a:gd name="T6" fmla="*/ 242 w 245"/>
                <a:gd name="T7" fmla="*/ 0 h 57"/>
                <a:gd name="T8" fmla="*/ 245 w 245"/>
                <a:gd name="T9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7">
                  <a:moveTo>
                    <a:pt x="245" y="43"/>
                  </a:moveTo>
                  <a:lnTo>
                    <a:pt x="3" y="57"/>
                  </a:lnTo>
                  <a:lnTo>
                    <a:pt x="0" y="14"/>
                  </a:lnTo>
                  <a:lnTo>
                    <a:pt x="242" y="0"/>
                  </a:lnTo>
                  <a:lnTo>
                    <a:pt x="2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0" name="Freeform 133">
              <a:extLst>
                <a:ext uri="{FF2B5EF4-FFF2-40B4-BE49-F238E27FC236}">
                  <a16:creationId xmlns:a16="http://schemas.microsoft.com/office/drawing/2014/main" xmlns="" id="{6C87A749-F9E6-4777-B24A-83220228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138" y="3435351"/>
              <a:ext cx="130175" cy="33338"/>
            </a:xfrm>
            <a:custGeom>
              <a:avLst/>
              <a:gdLst>
                <a:gd name="T0" fmla="*/ 245 w 245"/>
                <a:gd name="T1" fmla="*/ 44 h 64"/>
                <a:gd name="T2" fmla="*/ 4 w 245"/>
                <a:gd name="T3" fmla="*/ 64 h 64"/>
                <a:gd name="T4" fmla="*/ 0 w 245"/>
                <a:gd name="T5" fmla="*/ 21 h 64"/>
                <a:gd name="T6" fmla="*/ 242 w 245"/>
                <a:gd name="T7" fmla="*/ 0 h 64"/>
                <a:gd name="T8" fmla="*/ 245 w 245"/>
                <a:gd name="T9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4">
                  <a:moveTo>
                    <a:pt x="245" y="44"/>
                  </a:moveTo>
                  <a:lnTo>
                    <a:pt x="4" y="64"/>
                  </a:lnTo>
                  <a:lnTo>
                    <a:pt x="0" y="21"/>
                  </a:lnTo>
                  <a:lnTo>
                    <a:pt x="242" y="0"/>
                  </a:lnTo>
                  <a:lnTo>
                    <a:pt x="24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1" name="Freeform 134">
              <a:extLst>
                <a:ext uri="{FF2B5EF4-FFF2-40B4-BE49-F238E27FC236}">
                  <a16:creationId xmlns:a16="http://schemas.microsoft.com/office/drawing/2014/main" xmlns="" id="{E790DE2A-CEC2-4038-B0FD-F8E48187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3389313"/>
              <a:ext cx="130175" cy="36513"/>
            </a:xfrm>
            <a:custGeom>
              <a:avLst/>
              <a:gdLst>
                <a:gd name="T0" fmla="*/ 246 w 246"/>
                <a:gd name="T1" fmla="*/ 44 h 71"/>
                <a:gd name="T2" fmla="*/ 5 w 246"/>
                <a:gd name="T3" fmla="*/ 71 h 71"/>
                <a:gd name="T4" fmla="*/ 0 w 246"/>
                <a:gd name="T5" fmla="*/ 27 h 71"/>
                <a:gd name="T6" fmla="*/ 242 w 246"/>
                <a:gd name="T7" fmla="*/ 0 h 71"/>
                <a:gd name="T8" fmla="*/ 246 w 246"/>
                <a:gd name="T9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1">
                  <a:moveTo>
                    <a:pt x="246" y="44"/>
                  </a:moveTo>
                  <a:lnTo>
                    <a:pt x="5" y="71"/>
                  </a:lnTo>
                  <a:lnTo>
                    <a:pt x="0" y="27"/>
                  </a:lnTo>
                  <a:lnTo>
                    <a:pt x="242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2" name="Freeform 135">
              <a:extLst>
                <a:ext uri="{FF2B5EF4-FFF2-40B4-BE49-F238E27FC236}">
                  <a16:creationId xmlns:a16="http://schemas.microsoft.com/office/drawing/2014/main" xmlns="" id="{3D9FCEDA-52B4-4C86-A26D-FE4DE5BEC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3343276"/>
              <a:ext cx="130175" cy="39688"/>
            </a:xfrm>
            <a:custGeom>
              <a:avLst/>
              <a:gdLst>
                <a:gd name="T0" fmla="*/ 246 w 246"/>
                <a:gd name="T1" fmla="*/ 44 h 77"/>
                <a:gd name="T2" fmla="*/ 5 w 246"/>
                <a:gd name="T3" fmla="*/ 77 h 77"/>
                <a:gd name="T4" fmla="*/ 0 w 246"/>
                <a:gd name="T5" fmla="*/ 33 h 77"/>
                <a:gd name="T6" fmla="*/ 240 w 246"/>
                <a:gd name="T7" fmla="*/ 0 h 77"/>
                <a:gd name="T8" fmla="*/ 246 w 246"/>
                <a:gd name="T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7">
                  <a:moveTo>
                    <a:pt x="246" y="44"/>
                  </a:moveTo>
                  <a:lnTo>
                    <a:pt x="5" y="77"/>
                  </a:lnTo>
                  <a:lnTo>
                    <a:pt x="0" y="33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3" name="Freeform 136">
              <a:extLst>
                <a:ext uri="{FF2B5EF4-FFF2-40B4-BE49-F238E27FC236}">
                  <a16:creationId xmlns:a16="http://schemas.microsoft.com/office/drawing/2014/main" xmlns="" id="{A82A13AB-73D7-4A7F-A137-FD17803F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3297238"/>
              <a:ext cx="130175" cy="42863"/>
            </a:xfrm>
            <a:custGeom>
              <a:avLst/>
              <a:gdLst>
                <a:gd name="T0" fmla="*/ 246 w 246"/>
                <a:gd name="T1" fmla="*/ 44 h 83"/>
                <a:gd name="T2" fmla="*/ 6 w 246"/>
                <a:gd name="T3" fmla="*/ 83 h 83"/>
                <a:gd name="T4" fmla="*/ 0 w 246"/>
                <a:gd name="T5" fmla="*/ 40 h 83"/>
                <a:gd name="T6" fmla="*/ 240 w 246"/>
                <a:gd name="T7" fmla="*/ 0 h 83"/>
                <a:gd name="T8" fmla="*/ 246 w 246"/>
                <a:gd name="T9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3">
                  <a:moveTo>
                    <a:pt x="246" y="44"/>
                  </a:moveTo>
                  <a:lnTo>
                    <a:pt x="6" y="83"/>
                  </a:lnTo>
                  <a:lnTo>
                    <a:pt x="0" y="40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4" name="Freeform 137">
              <a:extLst>
                <a:ext uri="{FF2B5EF4-FFF2-40B4-BE49-F238E27FC236}">
                  <a16:creationId xmlns:a16="http://schemas.microsoft.com/office/drawing/2014/main" xmlns="" id="{C9211ED5-C782-49F6-8876-800F3909C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3251201"/>
              <a:ext cx="130175" cy="46038"/>
            </a:xfrm>
            <a:custGeom>
              <a:avLst/>
              <a:gdLst>
                <a:gd name="T0" fmla="*/ 246 w 246"/>
                <a:gd name="T1" fmla="*/ 42 h 88"/>
                <a:gd name="T2" fmla="*/ 8 w 246"/>
                <a:gd name="T3" fmla="*/ 88 h 88"/>
                <a:gd name="T4" fmla="*/ 0 w 246"/>
                <a:gd name="T5" fmla="*/ 46 h 88"/>
                <a:gd name="T6" fmla="*/ 238 w 246"/>
                <a:gd name="T7" fmla="*/ 0 h 88"/>
                <a:gd name="T8" fmla="*/ 246 w 246"/>
                <a:gd name="T9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8">
                  <a:moveTo>
                    <a:pt x="246" y="42"/>
                  </a:moveTo>
                  <a:lnTo>
                    <a:pt x="8" y="88"/>
                  </a:lnTo>
                  <a:lnTo>
                    <a:pt x="0" y="46"/>
                  </a:lnTo>
                  <a:lnTo>
                    <a:pt x="238" y="0"/>
                  </a:lnTo>
                  <a:lnTo>
                    <a:pt x="24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5" name="Freeform 138">
              <a:extLst>
                <a:ext uri="{FF2B5EF4-FFF2-40B4-BE49-F238E27FC236}">
                  <a16:creationId xmlns:a16="http://schemas.microsoft.com/office/drawing/2014/main" xmlns="" id="{33096796-6888-43B8-A75E-8D57B0772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1" y="3205163"/>
              <a:ext cx="130175" cy="50800"/>
            </a:xfrm>
            <a:custGeom>
              <a:avLst/>
              <a:gdLst>
                <a:gd name="T0" fmla="*/ 246 w 246"/>
                <a:gd name="T1" fmla="*/ 42 h 95"/>
                <a:gd name="T2" fmla="*/ 9 w 246"/>
                <a:gd name="T3" fmla="*/ 95 h 95"/>
                <a:gd name="T4" fmla="*/ 0 w 246"/>
                <a:gd name="T5" fmla="*/ 51 h 95"/>
                <a:gd name="T6" fmla="*/ 237 w 246"/>
                <a:gd name="T7" fmla="*/ 0 h 95"/>
                <a:gd name="T8" fmla="*/ 246 w 246"/>
                <a:gd name="T9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5">
                  <a:moveTo>
                    <a:pt x="246" y="42"/>
                  </a:moveTo>
                  <a:lnTo>
                    <a:pt x="9" y="95"/>
                  </a:lnTo>
                  <a:lnTo>
                    <a:pt x="0" y="51"/>
                  </a:lnTo>
                  <a:lnTo>
                    <a:pt x="237" y="0"/>
                  </a:lnTo>
                  <a:lnTo>
                    <a:pt x="24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6" name="Freeform 139">
              <a:extLst>
                <a:ext uri="{FF2B5EF4-FFF2-40B4-BE49-F238E27FC236}">
                  <a16:creationId xmlns:a16="http://schemas.microsoft.com/office/drawing/2014/main" xmlns="" id="{AA4FFB08-F9F7-42D6-903D-85FC1F6FD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3160713"/>
              <a:ext cx="130175" cy="52388"/>
            </a:xfrm>
            <a:custGeom>
              <a:avLst/>
              <a:gdLst>
                <a:gd name="T0" fmla="*/ 246 w 246"/>
                <a:gd name="T1" fmla="*/ 43 h 100"/>
                <a:gd name="T2" fmla="*/ 11 w 246"/>
                <a:gd name="T3" fmla="*/ 100 h 100"/>
                <a:gd name="T4" fmla="*/ 0 w 246"/>
                <a:gd name="T5" fmla="*/ 59 h 100"/>
                <a:gd name="T6" fmla="*/ 236 w 246"/>
                <a:gd name="T7" fmla="*/ 0 h 100"/>
                <a:gd name="T8" fmla="*/ 246 w 246"/>
                <a:gd name="T9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246" y="43"/>
                  </a:moveTo>
                  <a:lnTo>
                    <a:pt x="11" y="100"/>
                  </a:lnTo>
                  <a:lnTo>
                    <a:pt x="0" y="59"/>
                  </a:lnTo>
                  <a:lnTo>
                    <a:pt x="236" y="0"/>
                  </a:lnTo>
                  <a:lnTo>
                    <a:pt x="24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7" name="Freeform 140">
              <a:extLst>
                <a:ext uri="{FF2B5EF4-FFF2-40B4-BE49-F238E27FC236}">
                  <a16:creationId xmlns:a16="http://schemas.microsoft.com/office/drawing/2014/main" xmlns="" id="{AE5D6A9C-EE5A-4285-A69C-F9EA81D5F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114676"/>
              <a:ext cx="128588" cy="57150"/>
            </a:xfrm>
            <a:custGeom>
              <a:avLst/>
              <a:gdLst>
                <a:gd name="T0" fmla="*/ 245 w 245"/>
                <a:gd name="T1" fmla="*/ 43 h 108"/>
                <a:gd name="T2" fmla="*/ 11 w 245"/>
                <a:gd name="T3" fmla="*/ 108 h 108"/>
                <a:gd name="T4" fmla="*/ 0 w 245"/>
                <a:gd name="T5" fmla="*/ 66 h 108"/>
                <a:gd name="T6" fmla="*/ 234 w 245"/>
                <a:gd name="T7" fmla="*/ 0 h 108"/>
                <a:gd name="T8" fmla="*/ 245 w 245"/>
                <a:gd name="T9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08">
                  <a:moveTo>
                    <a:pt x="245" y="43"/>
                  </a:moveTo>
                  <a:lnTo>
                    <a:pt x="11" y="108"/>
                  </a:lnTo>
                  <a:lnTo>
                    <a:pt x="0" y="66"/>
                  </a:lnTo>
                  <a:lnTo>
                    <a:pt x="234" y="0"/>
                  </a:lnTo>
                  <a:lnTo>
                    <a:pt x="2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8" name="Freeform 141">
              <a:extLst>
                <a:ext uri="{FF2B5EF4-FFF2-40B4-BE49-F238E27FC236}">
                  <a16:creationId xmlns:a16="http://schemas.microsoft.com/office/drawing/2014/main" xmlns="" id="{32C40844-2A26-4466-9624-EF5469454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6" y="3070226"/>
              <a:ext cx="128588" cy="60325"/>
            </a:xfrm>
            <a:custGeom>
              <a:avLst/>
              <a:gdLst>
                <a:gd name="T0" fmla="*/ 243 w 243"/>
                <a:gd name="T1" fmla="*/ 42 h 113"/>
                <a:gd name="T2" fmla="*/ 11 w 243"/>
                <a:gd name="T3" fmla="*/ 113 h 113"/>
                <a:gd name="T4" fmla="*/ 0 w 243"/>
                <a:gd name="T5" fmla="*/ 72 h 113"/>
                <a:gd name="T6" fmla="*/ 232 w 243"/>
                <a:gd name="T7" fmla="*/ 0 h 113"/>
                <a:gd name="T8" fmla="*/ 243 w 24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243" y="42"/>
                  </a:moveTo>
                  <a:lnTo>
                    <a:pt x="11" y="113"/>
                  </a:lnTo>
                  <a:lnTo>
                    <a:pt x="0" y="72"/>
                  </a:lnTo>
                  <a:lnTo>
                    <a:pt x="232" y="0"/>
                  </a:lnTo>
                  <a:lnTo>
                    <a:pt x="24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9" name="Freeform 142">
              <a:extLst>
                <a:ext uri="{FF2B5EF4-FFF2-40B4-BE49-F238E27FC236}">
                  <a16:creationId xmlns:a16="http://schemas.microsoft.com/office/drawing/2014/main" xmlns="" id="{1767799B-A946-4E96-8939-67C7B1695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6" y="3025776"/>
              <a:ext cx="128588" cy="61913"/>
            </a:xfrm>
            <a:custGeom>
              <a:avLst/>
              <a:gdLst>
                <a:gd name="T0" fmla="*/ 243 w 243"/>
                <a:gd name="T1" fmla="*/ 41 h 117"/>
                <a:gd name="T2" fmla="*/ 14 w 243"/>
                <a:gd name="T3" fmla="*/ 117 h 117"/>
                <a:gd name="T4" fmla="*/ 0 w 243"/>
                <a:gd name="T5" fmla="*/ 76 h 117"/>
                <a:gd name="T6" fmla="*/ 230 w 243"/>
                <a:gd name="T7" fmla="*/ 0 h 117"/>
                <a:gd name="T8" fmla="*/ 243 w 243"/>
                <a:gd name="T9" fmla="*/ 4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7">
                  <a:moveTo>
                    <a:pt x="243" y="41"/>
                  </a:moveTo>
                  <a:lnTo>
                    <a:pt x="14" y="117"/>
                  </a:lnTo>
                  <a:lnTo>
                    <a:pt x="0" y="76"/>
                  </a:lnTo>
                  <a:lnTo>
                    <a:pt x="230" y="0"/>
                  </a:lnTo>
                  <a:lnTo>
                    <a:pt x="2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0" name="Freeform 143">
              <a:extLst>
                <a:ext uri="{FF2B5EF4-FFF2-40B4-BE49-F238E27FC236}">
                  <a16:creationId xmlns:a16="http://schemas.microsoft.com/office/drawing/2014/main" xmlns="" id="{93C537B0-7911-4B55-9001-C276BD5A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6" y="2981326"/>
              <a:ext cx="128588" cy="66675"/>
            </a:xfrm>
            <a:custGeom>
              <a:avLst/>
              <a:gdLst>
                <a:gd name="T0" fmla="*/ 242 w 242"/>
                <a:gd name="T1" fmla="*/ 40 h 125"/>
                <a:gd name="T2" fmla="*/ 14 w 242"/>
                <a:gd name="T3" fmla="*/ 125 h 125"/>
                <a:gd name="T4" fmla="*/ 0 w 242"/>
                <a:gd name="T5" fmla="*/ 84 h 125"/>
                <a:gd name="T6" fmla="*/ 228 w 242"/>
                <a:gd name="T7" fmla="*/ 0 h 125"/>
                <a:gd name="T8" fmla="*/ 242 w 242"/>
                <a:gd name="T9" fmla="*/ 4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5">
                  <a:moveTo>
                    <a:pt x="242" y="40"/>
                  </a:moveTo>
                  <a:lnTo>
                    <a:pt x="14" y="125"/>
                  </a:lnTo>
                  <a:lnTo>
                    <a:pt x="0" y="84"/>
                  </a:lnTo>
                  <a:lnTo>
                    <a:pt x="228" y="0"/>
                  </a:lnTo>
                  <a:lnTo>
                    <a:pt x="2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1" name="Freeform 144">
              <a:extLst>
                <a:ext uri="{FF2B5EF4-FFF2-40B4-BE49-F238E27FC236}">
                  <a16:creationId xmlns:a16="http://schemas.microsoft.com/office/drawing/2014/main" xmlns="" id="{D3FE2079-0BE0-4E6F-AB4F-337B5C89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2938463"/>
              <a:ext cx="128588" cy="68263"/>
            </a:xfrm>
            <a:custGeom>
              <a:avLst/>
              <a:gdLst>
                <a:gd name="T0" fmla="*/ 242 w 242"/>
                <a:gd name="T1" fmla="*/ 41 h 129"/>
                <a:gd name="T2" fmla="*/ 15 w 242"/>
                <a:gd name="T3" fmla="*/ 129 h 129"/>
                <a:gd name="T4" fmla="*/ 0 w 242"/>
                <a:gd name="T5" fmla="*/ 90 h 129"/>
                <a:gd name="T6" fmla="*/ 226 w 242"/>
                <a:gd name="T7" fmla="*/ 0 h 129"/>
                <a:gd name="T8" fmla="*/ 242 w 242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9">
                  <a:moveTo>
                    <a:pt x="242" y="41"/>
                  </a:moveTo>
                  <a:lnTo>
                    <a:pt x="15" y="129"/>
                  </a:lnTo>
                  <a:lnTo>
                    <a:pt x="0" y="90"/>
                  </a:lnTo>
                  <a:lnTo>
                    <a:pt x="226" y="0"/>
                  </a:lnTo>
                  <a:lnTo>
                    <a:pt x="242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2" name="Freeform 145">
              <a:extLst>
                <a:ext uri="{FF2B5EF4-FFF2-40B4-BE49-F238E27FC236}">
                  <a16:creationId xmlns:a16="http://schemas.microsoft.com/office/drawing/2014/main" xmlns="" id="{52421F0F-3B05-4019-975C-E60D87FFB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1" y="2894013"/>
              <a:ext cx="127000" cy="73025"/>
            </a:xfrm>
            <a:custGeom>
              <a:avLst/>
              <a:gdLst>
                <a:gd name="T0" fmla="*/ 240 w 240"/>
                <a:gd name="T1" fmla="*/ 41 h 136"/>
                <a:gd name="T2" fmla="*/ 17 w 240"/>
                <a:gd name="T3" fmla="*/ 136 h 136"/>
                <a:gd name="T4" fmla="*/ 0 w 240"/>
                <a:gd name="T5" fmla="*/ 96 h 136"/>
                <a:gd name="T6" fmla="*/ 225 w 240"/>
                <a:gd name="T7" fmla="*/ 0 h 136"/>
                <a:gd name="T8" fmla="*/ 240 w 240"/>
                <a:gd name="T9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6">
                  <a:moveTo>
                    <a:pt x="240" y="41"/>
                  </a:moveTo>
                  <a:lnTo>
                    <a:pt x="17" y="136"/>
                  </a:lnTo>
                  <a:lnTo>
                    <a:pt x="0" y="96"/>
                  </a:lnTo>
                  <a:lnTo>
                    <a:pt x="225" y="0"/>
                  </a:lnTo>
                  <a:lnTo>
                    <a:pt x="24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3" name="Freeform 146">
              <a:extLst>
                <a:ext uri="{FF2B5EF4-FFF2-40B4-BE49-F238E27FC236}">
                  <a16:creationId xmlns:a16="http://schemas.microsoft.com/office/drawing/2014/main" xmlns="" id="{6C788B8B-1B47-417C-9794-39CE82F12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726" y="2851151"/>
              <a:ext cx="125413" cy="74613"/>
            </a:xfrm>
            <a:custGeom>
              <a:avLst/>
              <a:gdLst>
                <a:gd name="T0" fmla="*/ 239 w 239"/>
                <a:gd name="T1" fmla="*/ 40 h 141"/>
                <a:gd name="T2" fmla="*/ 18 w 239"/>
                <a:gd name="T3" fmla="*/ 141 h 141"/>
                <a:gd name="T4" fmla="*/ 0 w 239"/>
                <a:gd name="T5" fmla="*/ 101 h 141"/>
                <a:gd name="T6" fmla="*/ 221 w 239"/>
                <a:gd name="T7" fmla="*/ 0 h 141"/>
                <a:gd name="T8" fmla="*/ 239 w 239"/>
                <a:gd name="T9" fmla="*/ 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1">
                  <a:moveTo>
                    <a:pt x="239" y="40"/>
                  </a:moveTo>
                  <a:lnTo>
                    <a:pt x="18" y="141"/>
                  </a:lnTo>
                  <a:lnTo>
                    <a:pt x="0" y="101"/>
                  </a:lnTo>
                  <a:lnTo>
                    <a:pt x="221" y="0"/>
                  </a:lnTo>
                  <a:lnTo>
                    <a:pt x="23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4" name="Freeform 147">
              <a:extLst>
                <a:ext uri="{FF2B5EF4-FFF2-40B4-BE49-F238E27FC236}">
                  <a16:creationId xmlns:a16="http://schemas.microsoft.com/office/drawing/2014/main" xmlns="" id="{87F7A406-23AA-48E1-A901-82A93EA4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2809876"/>
              <a:ext cx="125413" cy="77788"/>
            </a:xfrm>
            <a:custGeom>
              <a:avLst/>
              <a:gdLst>
                <a:gd name="T0" fmla="*/ 237 w 237"/>
                <a:gd name="T1" fmla="*/ 38 h 146"/>
                <a:gd name="T2" fmla="*/ 18 w 237"/>
                <a:gd name="T3" fmla="*/ 146 h 146"/>
                <a:gd name="T4" fmla="*/ 0 w 237"/>
                <a:gd name="T5" fmla="*/ 106 h 146"/>
                <a:gd name="T6" fmla="*/ 217 w 237"/>
                <a:gd name="T7" fmla="*/ 0 h 146"/>
                <a:gd name="T8" fmla="*/ 237 w 237"/>
                <a:gd name="T9" fmla="*/ 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6">
                  <a:moveTo>
                    <a:pt x="237" y="38"/>
                  </a:moveTo>
                  <a:lnTo>
                    <a:pt x="18" y="146"/>
                  </a:lnTo>
                  <a:lnTo>
                    <a:pt x="0" y="106"/>
                  </a:lnTo>
                  <a:lnTo>
                    <a:pt x="217" y="0"/>
                  </a:lnTo>
                  <a:lnTo>
                    <a:pt x="23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5" name="Freeform 148">
              <a:extLst>
                <a:ext uri="{FF2B5EF4-FFF2-40B4-BE49-F238E27FC236}">
                  <a16:creationId xmlns:a16="http://schemas.microsoft.com/office/drawing/2014/main" xmlns="" id="{85263C7E-3D36-4EE8-AC3C-32C59B30E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2767013"/>
              <a:ext cx="125413" cy="80963"/>
            </a:xfrm>
            <a:custGeom>
              <a:avLst/>
              <a:gdLst>
                <a:gd name="T0" fmla="*/ 236 w 236"/>
                <a:gd name="T1" fmla="*/ 39 h 151"/>
                <a:gd name="T2" fmla="*/ 21 w 236"/>
                <a:gd name="T3" fmla="*/ 151 h 151"/>
                <a:gd name="T4" fmla="*/ 0 w 236"/>
                <a:gd name="T5" fmla="*/ 113 h 151"/>
                <a:gd name="T6" fmla="*/ 217 w 236"/>
                <a:gd name="T7" fmla="*/ 0 h 151"/>
                <a:gd name="T8" fmla="*/ 236 w 236"/>
                <a:gd name="T9" fmla="*/ 3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1">
                  <a:moveTo>
                    <a:pt x="236" y="39"/>
                  </a:moveTo>
                  <a:lnTo>
                    <a:pt x="21" y="151"/>
                  </a:lnTo>
                  <a:lnTo>
                    <a:pt x="0" y="113"/>
                  </a:lnTo>
                  <a:lnTo>
                    <a:pt x="217" y="0"/>
                  </a:lnTo>
                  <a:lnTo>
                    <a:pt x="23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6" name="Freeform 149">
              <a:extLst>
                <a:ext uri="{FF2B5EF4-FFF2-40B4-BE49-F238E27FC236}">
                  <a16:creationId xmlns:a16="http://schemas.microsoft.com/office/drawing/2014/main" xmlns="" id="{800C2A31-4031-4F83-833F-E602AB13E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3" y="2725738"/>
              <a:ext cx="123825" cy="82550"/>
            </a:xfrm>
            <a:custGeom>
              <a:avLst/>
              <a:gdLst>
                <a:gd name="T0" fmla="*/ 233 w 233"/>
                <a:gd name="T1" fmla="*/ 38 h 156"/>
                <a:gd name="T2" fmla="*/ 21 w 233"/>
                <a:gd name="T3" fmla="*/ 156 h 156"/>
                <a:gd name="T4" fmla="*/ 0 w 233"/>
                <a:gd name="T5" fmla="*/ 119 h 156"/>
                <a:gd name="T6" fmla="*/ 213 w 233"/>
                <a:gd name="T7" fmla="*/ 0 h 156"/>
                <a:gd name="T8" fmla="*/ 233 w 233"/>
                <a:gd name="T9" fmla="*/ 3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56">
                  <a:moveTo>
                    <a:pt x="233" y="38"/>
                  </a:moveTo>
                  <a:lnTo>
                    <a:pt x="21" y="156"/>
                  </a:lnTo>
                  <a:lnTo>
                    <a:pt x="0" y="119"/>
                  </a:lnTo>
                  <a:lnTo>
                    <a:pt x="213" y="0"/>
                  </a:lnTo>
                  <a:lnTo>
                    <a:pt x="23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7" name="Freeform 150">
              <a:extLst>
                <a:ext uri="{FF2B5EF4-FFF2-40B4-BE49-F238E27FC236}">
                  <a16:creationId xmlns:a16="http://schemas.microsoft.com/office/drawing/2014/main" xmlns="" id="{0CBBE290-1DE8-4089-8105-FAFB878F5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13" y="2686051"/>
              <a:ext cx="122238" cy="85725"/>
            </a:xfrm>
            <a:custGeom>
              <a:avLst/>
              <a:gdLst>
                <a:gd name="T0" fmla="*/ 232 w 232"/>
                <a:gd name="T1" fmla="*/ 37 h 162"/>
                <a:gd name="T2" fmla="*/ 21 w 232"/>
                <a:gd name="T3" fmla="*/ 162 h 162"/>
                <a:gd name="T4" fmla="*/ 0 w 232"/>
                <a:gd name="T5" fmla="*/ 124 h 162"/>
                <a:gd name="T6" fmla="*/ 210 w 232"/>
                <a:gd name="T7" fmla="*/ 0 h 162"/>
                <a:gd name="T8" fmla="*/ 232 w 232"/>
                <a:gd name="T9" fmla="*/ 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2">
                  <a:moveTo>
                    <a:pt x="232" y="37"/>
                  </a:moveTo>
                  <a:lnTo>
                    <a:pt x="21" y="162"/>
                  </a:lnTo>
                  <a:lnTo>
                    <a:pt x="0" y="124"/>
                  </a:lnTo>
                  <a:lnTo>
                    <a:pt x="210" y="0"/>
                  </a:lnTo>
                  <a:lnTo>
                    <a:pt x="23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8" name="Freeform 151">
              <a:extLst>
                <a:ext uri="{FF2B5EF4-FFF2-40B4-BE49-F238E27FC236}">
                  <a16:creationId xmlns:a16="http://schemas.microsoft.com/office/drawing/2014/main" xmlns="" id="{3F0DDEDA-4EA1-4155-B7C5-1E8178F00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88" y="2646363"/>
              <a:ext cx="122238" cy="87313"/>
            </a:xfrm>
            <a:custGeom>
              <a:avLst/>
              <a:gdLst>
                <a:gd name="T0" fmla="*/ 229 w 229"/>
                <a:gd name="T1" fmla="*/ 35 h 166"/>
                <a:gd name="T2" fmla="*/ 23 w 229"/>
                <a:gd name="T3" fmla="*/ 166 h 166"/>
                <a:gd name="T4" fmla="*/ 0 w 229"/>
                <a:gd name="T5" fmla="*/ 129 h 166"/>
                <a:gd name="T6" fmla="*/ 206 w 229"/>
                <a:gd name="T7" fmla="*/ 0 h 166"/>
                <a:gd name="T8" fmla="*/ 229 w 229"/>
                <a:gd name="T9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66">
                  <a:moveTo>
                    <a:pt x="229" y="35"/>
                  </a:moveTo>
                  <a:lnTo>
                    <a:pt x="23" y="166"/>
                  </a:lnTo>
                  <a:lnTo>
                    <a:pt x="0" y="129"/>
                  </a:lnTo>
                  <a:lnTo>
                    <a:pt x="206" y="0"/>
                  </a:lnTo>
                  <a:lnTo>
                    <a:pt x="22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9" name="Freeform 152">
              <a:extLst>
                <a:ext uri="{FF2B5EF4-FFF2-40B4-BE49-F238E27FC236}">
                  <a16:creationId xmlns:a16="http://schemas.microsoft.com/office/drawing/2014/main" xmlns="" id="{6FFC8C47-F338-401B-8428-B7FB6691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2605088"/>
              <a:ext cx="119063" cy="92075"/>
            </a:xfrm>
            <a:custGeom>
              <a:avLst/>
              <a:gdLst>
                <a:gd name="T0" fmla="*/ 225 w 225"/>
                <a:gd name="T1" fmla="*/ 37 h 172"/>
                <a:gd name="T2" fmla="*/ 23 w 225"/>
                <a:gd name="T3" fmla="*/ 172 h 172"/>
                <a:gd name="T4" fmla="*/ 0 w 225"/>
                <a:gd name="T5" fmla="*/ 136 h 172"/>
                <a:gd name="T6" fmla="*/ 202 w 225"/>
                <a:gd name="T7" fmla="*/ 0 h 172"/>
                <a:gd name="T8" fmla="*/ 225 w 225"/>
                <a:gd name="T9" fmla="*/ 3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2">
                  <a:moveTo>
                    <a:pt x="225" y="37"/>
                  </a:moveTo>
                  <a:lnTo>
                    <a:pt x="23" y="172"/>
                  </a:lnTo>
                  <a:lnTo>
                    <a:pt x="0" y="136"/>
                  </a:lnTo>
                  <a:lnTo>
                    <a:pt x="202" y="0"/>
                  </a:lnTo>
                  <a:lnTo>
                    <a:pt x="22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0" name="Freeform 153">
              <a:extLst>
                <a:ext uri="{FF2B5EF4-FFF2-40B4-BE49-F238E27FC236}">
                  <a16:creationId xmlns:a16="http://schemas.microsoft.com/office/drawing/2014/main" xmlns="" id="{259D20A5-8CDC-4532-A7B5-4F20495CB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2566988"/>
              <a:ext cx="119063" cy="93663"/>
            </a:xfrm>
            <a:custGeom>
              <a:avLst/>
              <a:gdLst>
                <a:gd name="T0" fmla="*/ 225 w 225"/>
                <a:gd name="T1" fmla="*/ 36 h 177"/>
                <a:gd name="T2" fmla="*/ 25 w 225"/>
                <a:gd name="T3" fmla="*/ 177 h 177"/>
                <a:gd name="T4" fmla="*/ 0 w 225"/>
                <a:gd name="T5" fmla="*/ 141 h 177"/>
                <a:gd name="T6" fmla="*/ 200 w 225"/>
                <a:gd name="T7" fmla="*/ 0 h 177"/>
                <a:gd name="T8" fmla="*/ 225 w 225"/>
                <a:gd name="T9" fmla="*/ 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7">
                  <a:moveTo>
                    <a:pt x="225" y="36"/>
                  </a:moveTo>
                  <a:lnTo>
                    <a:pt x="25" y="177"/>
                  </a:lnTo>
                  <a:lnTo>
                    <a:pt x="0" y="141"/>
                  </a:lnTo>
                  <a:lnTo>
                    <a:pt x="200" y="0"/>
                  </a:lnTo>
                  <a:lnTo>
                    <a:pt x="22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1" name="Freeform 154">
              <a:extLst>
                <a:ext uri="{FF2B5EF4-FFF2-40B4-BE49-F238E27FC236}">
                  <a16:creationId xmlns:a16="http://schemas.microsoft.com/office/drawing/2014/main" xmlns="" id="{7097517B-59D3-410B-9864-C5FFB33AB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26" y="2528888"/>
              <a:ext cx="117475" cy="95250"/>
            </a:xfrm>
            <a:custGeom>
              <a:avLst/>
              <a:gdLst>
                <a:gd name="T0" fmla="*/ 220 w 220"/>
                <a:gd name="T1" fmla="*/ 35 h 181"/>
                <a:gd name="T2" fmla="*/ 25 w 220"/>
                <a:gd name="T3" fmla="*/ 181 h 181"/>
                <a:gd name="T4" fmla="*/ 0 w 220"/>
                <a:gd name="T5" fmla="*/ 145 h 181"/>
                <a:gd name="T6" fmla="*/ 194 w 220"/>
                <a:gd name="T7" fmla="*/ 0 h 181"/>
                <a:gd name="T8" fmla="*/ 220 w 220"/>
                <a:gd name="T9" fmla="*/ 3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1">
                  <a:moveTo>
                    <a:pt x="220" y="35"/>
                  </a:moveTo>
                  <a:lnTo>
                    <a:pt x="25" y="181"/>
                  </a:lnTo>
                  <a:lnTo>
                    <a:pt x="0" y="145"/>
                  </a:lnTo>
                  <a:lnTo>
                    <a:pt x="194" y="0"/>
                  </a:lnTo>
                  <a:lnTo>
                    <a:pt x="2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2" name="Freeform 155">
              <a:extLst>
                <a:ext uri="{FF2B5EF4-FFF2-40B4-BE49-F238E27FC236}">
                  <a16:creationId xmlns:a16="http://schemas.microsoft.com/office/drawing/2014/main" xmlns="" id="{D2BA789E-48FD-4485-AD9A-8A61E0EA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226" y="2490788"/>
              <a:ext cx="115888" cy="98425"/>
            </a:xfrm>
            <a:custGeom>
              <a:avLst/>
              <a:gdLst>
                <a:gd name="T0" fmla="*/ 218 w 218"/>
                <a:gd name="T1" fmla="*/ 35 h 186"/>
                <a:gd name="T2" fmla="*/ 27 w 218"/>
                <a:gd name="T3" fmla="*/ 186 h 186"/>
                <a:gd name="T4" fmla="*/ 0 w 218"/>
                <a:gd name="T5" fmla="*/ 152 h 186"/>
                <a:gd name="T6" fmla="*/ 192 w 218"/>
                <a:gd name="T7" fmla="*/ 0 h 186"/>
                <a:gd name="T8" fmla="*/ 218 w 218"/>
                <a:gd name="T9" fmla="*/ 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86">
                  <a:moveTo>
                    <a:pt x="218" y="35"/>
                  </a:moveTo>
                  <a:lnTo>
                    <a:pt x="27" y="186"/>
                  </a:lnTo>
                  <a:lnTo>
                    <a:pt x="0" y="152"/>
                  </a:lnTo>
                  <a:lnTo>
                    <a:pt x="192" y="0"/>
                  </a:lnTo>
                  <a:lnTo>
                    <a:pt x="21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3" name="Freeform 156">
              <a:extLst>
                <a:ext uri="{FF2B5EF4-FFF2-40B4-BE49-F238E27FC236}">
                  <a16:creationId xmlns:a16="http://schemas.microsoft.com/office/drawing/2014/main" xmlns="" id="{B3201533-5979-4F16-AD03-97F79C46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2454276"/>
              <a:ext cx="114300" cy="100013"/>
            </a:xfrm>
            <a:custGeom>
              <a:avLst/>
              <a:gdLst>
                <a:gd name="T0" fmla="*/ 216 w 216"/>
                <a:gd name="T1" fmla="*/ 33 h 190"/>
                <a:gd name="T2" fmla="*/ 29 w 216"/>
                <a:gd name="T3" fmla="*/ 190 h 190"/>
                <a:gd name="T4" fmla="*/ 0 w 216"/>
                <a:gd name="T5" fmla="*/ 156 h 190"/>
                <a:gd name="T6" fmla="*/ 189 w 216"/>
                <a:gd name="T7" fmla="*/ 0 h 190"/>
                <a:gd name="T8" fmla="*/ 216 w 216"/>
                <a:gd name="T9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90">
                  <a:moveTo>
                    <a:pt x="216" y="33"/>
                  </a:moveTo>
                  <a:lnTo>
                    <a:pt x="29" y="190"/>
                  </a:lnTo>
                  <a:lnTo>
                    <a:pt x="0" y="156"/>
                  </a:lnTo>
                  <a:lnTo>
                    <a:pt x="189" y="0"/>
                  </a:lnTo>
                  <a:lnTo>
                    <a:pt x="2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4" name="Freeform 157">
              <a:extLst>
                <a:ext uri="{FF2B5EF4-FFF2-40B4-BE49-F238E27FC236}">
                  <a16:creationId xmlns:a16="http://schemas.microsoft.com/office/drawing/2014/main" xmlns="" id="{975A0A09-B71F-40CA-8B57-FA5C4ACF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2417763"/>
              <a:ext cx="112713" cy="103188"/>
            </a:xfrm>
            <a:custGeom>
              <a:avLst/>
              <a:gdLst>
                <a:gd name="T0" fmla="*/ 213 w 213"/>
                <a:gd name="T1" fmla="*/ 32 h 194"/>
                <a:gd name="T2" fmla="*/ 29 w 213"/>
                <a:gd name="T3" fmla="*/ 194 h 194"/>
                <a:gd name="T4" fmla="*/ 0 w 213"/>
                <a:gd name="T5" fmla="*/ 160 h 194"/>
                <a:gd name="T6" fmla="*/ 185 w 213"/>
                <a:gd name="T7" fmla="*/ 0 h 194"/>
                <a:gd name="T8" fmla="*/ 213 w 213"/>
                <a:gd name="T9" fmla="*/ 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94">
                  <a:moveTo>
                    <a:pt x="213" y="32"/>
                  </a:moveTo>
                  <a:lnTo>
                    <a:pt x="29" y="194"/>
                  </a:lnTo>
                  <a:lnTo>
                    <a:pt x="0" y="160"/>
                  </a:lnTo>
                  <a:lnTo>
                    <a:pt x="185" y="0"/>
                  </a:lnTo>
                  <a:lnTo>
                    <a:pt x="21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5" name="Freeform 211">
              <a:extLst>
                <a:ext uri="{FF2B5EF4-FFF2-40B4-BE49-F238E27FC236}">
                  <a16:creationId xmlns:a16="http://schemas.microsoft.com/office/drawing/2014/main" xmlns="" id="{5D1A88A2-2C26-4F99-8FB8-2C6EBD7AD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435225"/>
              <a:ext cx="117475" cy="96838"/>
            </a:xfrm>
            <a:custGeom>
              <a:avLst/>
              <a:gdLst>
                <a:gd name="T0" fmla="*/ 26 w 220"/>
                <a:gd name="T1" fmla="*/ 0 h 183"/>
                <a:gd name="T2" fmla="*/ 220 w 220"/>
                <a:gd name="T3" fmla="*/ 149 h 183"/>
                <a:gd name="T4" fmla="*/ 193 w 220"/>
                <a:gd name="T5" fmla="*/ 183 h 183"/>
                <a:gd name="T6" fmla="*/ 0 w 220"/>
                <a:gd name="T7" fmla="*/ 35 h 183"/>
                <a:gd name="T8" fmla="*/ 26 w 22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3">
                  <a:moveTo>
                    <a:pt x="26" y="0"/>
                  </a:moveTo>
                  <a:lnTo>
                    <a:pt x="220" y="149"/>
                  </a:lnTo>
                  <a:lnTo>
                    <a:pt x="193" y="183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6" name="Freeform 212">
              <a:extLst>
                <a:ext uri="{FF2B5EF4-FFF2-40B4-BE49-F238E27FC236}">
                  <a16:creationId xmlns:a16="http://schemas.microsoft.com/office/drawing/2014/main" xmlns="" id="{8530D74F-FFD9-4E53-A39D-C654DB6A4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2471738"/>
              <a:ext cx="117475" cy="95250"/>
            </a:xfrm>
            <a:custGeom>
              <a:avLst/>
              <a:gdLst>
                <a:gd name="T0" fmla="*/ 24 w 222"/>
                <a:gd name="T1" fmla="*/ 0 h 179"/>
                <a:gd name="T2" fmla="*/ 222 w 222"/>
                <a:gd name="T3" fmla="*/ 144 h 179"/>
                <a:gd name="T4" fmla="*/ 196 w 222"/>
                <a:gd name="T5" fmla="*/ 179 h 179"/>
                <a:gd name="T6" fmla="*/ 0 w 222"/>
                <a:gd name="T7" fmla="*/ 35 h 179"/>
                <a:gd name="T8" fmla="*/ 24 w 222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79">
                  <a:moveTo>
                    <a:pt x="24" y="0"/>
                  </a:moveTo>
                  <a:lnTo>
                    <a:pt x="222" y="144"/>
                  </a:lnTo>
                  <a:lnTo>
                    <a:pt x="196" y="179"/>
                  </a:lnTo>
                  <a:lnTo>
                    <a:pt x="0" y="35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7" name="Freeform 213">
              <a:extLst>
                <a:ext uri="{FF2B5EF4-FFF2-40B4-BE49-F238E27FC236}">
                  <a16:creationId xmlns:a16="http://schemas.microsoft.com/office/drawing/2014/main" xmlns="" id="{07361538-EE6D-49D3-9D56-E84DE793A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3" y="2508250"/>
              <a:ext cx="119063" cy="93663"/>
            </a:xfrm>
            <a:custGeom>
              <a:avLst/>
              <a:gdLst>
                <a:gd name="T0" fmla="*/ 24 w 224"/>
                <a:gd name="T1" fmla="*/ 0 h 175"/>
                <a:gd name="T2" fmla="*/ 224 w 224"/>
                <a:gd name="T3" fmla="*/ 139 h 175"/>
                <a:gd name="T4" fmla="*/ 201 w 224"/>
                <a:gd name="T5" fmla="*/ 175 h 175"/>
                <a:gd name="T6" fmla="*/ 0 w 224"/>
                <a:gd name="T7" fmla="*/ 36 h 175"/>
                <a:gd name="T8" fmla="*/ 24 w 224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75">
                  <a:moveTo>
                    <a:pt x="24" y="0"/>
                  </a:moveTo>
                  <a:lnTo>
                    <a:pt x="224" y="139"/>
                  </a:lnTo>
                  <a:lnTo>
                    <a:pt x="201" y="175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8" name="Freeform 214">
              <a:extLst>
                <a:ext uri="{FF2B5EF4-FFF2-40B4-BE49-F238E27FC236}">
                  <a16:creationId xmlns:a16="http://schemas.microsoft.com/office/drawing/2014/main" xmlns="" id="{895EFF27-216C-4645-AD2E-1C8A9E017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2546350"/>
              <a:ext cx="119063" cy="90488"/>
            </a:xfrm>
            <a:custGeom>
              <a:avLst/>
              <a:gdLst>
                <a:gd name="T0" fmla="*/ 23 w 227"/>
                <a:gd name="T1" fmla="*/ 0 h 171"/>
                <a:gd name="T2" fmla="*/ 227 w 227"/>
                <a:gd name="T3" fmla="*/ 134 h 171"/>
                <a:gd name="T4" fmla="*/ 204 w 227"/>
                <a:gd name="T5" fmla="*/ 171 h 171"/>
                <a:gd name="T6" fmla="*/ 0 w 227"/>
                <a:gd name="T7" fmla="*/ 38 h 171"/>
                <a:gd name="T8" fmla="*/ 23 w 227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1">
                  <a:moveTo>
                    <a:pt x="23" y="0"/>
                  </a:moveTo>
                  <a:lnTo>
                    <a:pt x="227" y="134"/>
                  </a:lnTo>
                  <a:lnTo>
                    <a:pt x="204" y="171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9" name="Freeform 215">
              <a:extLst>
                <a:ext uri="{FF2B5EF4-FFF2-40B4-BE49-F238E27FC236}">
                  <a16:creationId xmlns:a16="http://schemas.microsoft.com/office/drawing/2014/main" xmlns="" id="{F4CF7999-6A00-4DFD-856B-EE2D8A1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2584450"/>
              <a:ext cx="122238" cy="88900"/>
            </a:xfrm>
            <a:custGeom>
              <a:avLst/>
              <a:gdLst>
                <a:gd name="T0" fmla="*/ 23 w 230"/>
                <a:gd name="T1" fmla="*/ 0 h 166"/>
                <a:gd name="T2" fmla="*/ 230 w 230"/>
                <a:gd name="T3" fmla="*/ 129 h 166"/>
                <a:gd name="T4" fmla="*/ 207 w 230"/>
                <a:gd name="T5" fmla="*/ 166 h 166"/>
                <a:gd name="T6" fmla="*/ 0 w 230"/>
                <a:gd name="T7" fmla="*/ 38 h 166"/>
                <a:gd name="T8" fmla="*/ 23 w 230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66">
                  <a:moveTo>
                    <a:pt x="23" y="0"/>
                  </a:moveTo>
                  <a:lnTo>
                    <a:pt x="230" y="129"/>
                  </a:lnTo>
                  <a:lnTo>
                    <a:pt x="207" y="166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0" name="Freeform 216">
              <a:extLst>
                <a:ext uri="{FF2B5EF4-FFF2-40B4-BE49-F238E27FC236}">
                  <a16:creationId xmlns:a16="http://schemas.microsoft.com/office/drawing/2014/main" xmlns="" id="{244796C4-CF74-47EE-A5AA-E1F1C3331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0" y="2624138"/>
              <a:ext cx="122238" cy="85725"/>
            </a:xfrm>
            <a:custGeom>
              <a:avLst/>
              <a:gdLst>
                <a:gd name="T0" fmla="*/ 22 w 232"/>
                <a:gd name="T1" fmla="*/ 0 h 160"/>
                <a:gd name="T2" fmla="*/ 232 w 232"/>
                <a:gd name="T3" fmla="*/ 122 h 160"/>
                <a:gd name="T4" fmla="*/ 211 w 232"/>
                <a:gd name="T5" fmla="*/ 160 h 160"/>
                <a:gd name="T6" fmla="*/ 0 w 232"/>
                <a:gd name="T7" fmla="*/ 37 h 160"/>
                <a:gd name="T8" fmla="*/ 22 w 23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0">
                  <a:moveTo>
                    <a:pt x="22" y="0"/>
                  </a:moveTo>
                  <a:lnTo>
                    <a:pt x="232" y="122"/>
                  </a:lnTo>
                  <a:lnTo>
                    <a:pt x="211" y="160"/>
                  </a:lnTo>
                  <a:lnTo>
                    <a:pt x="0" y="37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1" name="Freeform 217">
              <a:extLst>
                <a:ext uri="{FF2B5EF4-FFF2-40B4-BE49-F238E27FC236}">
                  <a16:creationId xmlns:a16="http://schemas.microsoft.com/office/drawing/2014/main" xmlns="" id="{4372C0A5-AE62-4649-A52E-61D998C3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5" y="2663825"/>
              <a:ext cx="123825" cy="82550"/>
            </a:xfrm>
            <a:custGeom>
              <a:avLst/>
              <a:gdLst>
                <a:gd name="T0" fmla="*/ 20 w 234"/>
                <a:gd name="T1" fmla="*/ 0 h 155"/>
                <a:gd name="T2" fmla="*/ 234 w 234"/>
                <a:gd name="T3" fmla="*/ 117 h 155"/>
                <a:gd name="T4" fmla="*/ 213 w 234"/>
                <a:gd name="T5" fmla="*/ 155 h 155"/>
                <a:gd name="T6" fmla="*/ 0 w 234"/>
                <a:gd name="T7" fmla="*/ 39 h 155"/>
                <a:gd name="T8" fmla="*/ 20 w 23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55">
                  <a:moveTo>
                    <a:pt x="20" y="0"/>
                  </a:moveTo>
                  <a:lnTo>
                    <a:pt x="234" y="117"/>
                  </a:lnTo>
                  <a:lnTo>
                    <a:pt x="213" y="155"/>
                  </a:lnTo>
                  <a:lnTo>
                    <a:pt x="0" y="39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2" name="Freeform 218">
              <a:extLst>
                <a:ext uri="{FF2B5EF4-FFF2-40B4-BE49-F238E27FC236}">
                  <a16:creationId xmlns:a16="http://schemas.microsoft.com/office/drawing/2014/main" xmlns="" id="{085B95B8-D892-4637-8FD2-CDB85D83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0" y="2705100"/>
              <a:ext cx="125413" cy="79375"/>
            </a:xfrm>
            <a:custGeom>
              <a:avLst/>
              <a:gdLst>
                <a:gd name="T0" fmla="*/ 20 w 236"/>
                <a:gd name="T1" fmla="*/ 0 h 150"/>
                <a:gd name="T2" fmla="*/ 236 w 236"/>
                <a:gd name="T3" fmla="*/ 112 h 150"/>
                <a:gd name="T4" fmla="*/ 217 w 236"/>
                <a:gd name="T5" fmla="*/ 150 h 150"/>
                <a:gd name="T6" fmla="*/ 0 w 236"/>
                <a:gd name="T7" fmla="*/ 40 h 150"/>
                <a:gd name="T8" fmla="*/ 20 w 23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0">
                  <a:moveTo>
                    <a:pt x="20" y="0"/>
                  </a:moveTo>
                  <a:lnTo>
                    <a:pt x="236" y="112"/>
                  </a:lnTo>
                  <a:lnTo>
                    <a:pt x="217" y="15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3" name="Freeform 219">
              <a:extLst>
                <a:ext uri="{FF2B5EF4-FFF2-40B4-BE49-F238E27FC236}">
                  <a16:creationId xmlns:a16="http://schemas.microsoft.com/office/drawing/2014/main" xmlns="" id="{388C94FB-18C1-4410-9FDE-1A17AD004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2746375"/>
              <a:ext cx="125413" cy="76200"/>
            </a:xfrm>
            <a:custGeom>
              <a:avLst/>
              <a:gdLst>
                <a:gd name="T0" fmla="*/ 18 w 237"/>
                <a:gd name="T1" fmla="*/ 0 h 145"/>
                <a:gd name="T2" fmla="*/ 237 w 237"/>
                <a:gd name="T3" fmla="*/ 105 h 145"/>
                <a:gd name="T4" fmla="*/ 219 w 237"/>
                <a:gd name="T5" fmla="*/ 145 h 145"/>
                <a:gd name="T6" fmla="*/ 0 w 237"/>
                <a:gd name="T7" fmla="*/ 40 h 145"/>
                <a:gd name="T8" fmla="*/ 18 w 237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5">
                  <a:moveTo>
                    <a:pt x="18" y="0"/>
                  </a:moveTo>
                  <a:lnTo>
                    <a:pt x="237" y="105"/>
                  </a:lnTo>
                  <a:lnTo>
                    <a:pt x="219" y="145"/>
                  </a:lnTo>
                  <a:lnTo>
                    <a:pt x="0" y="4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4" name="Freeform 220">
              <a:extLst>
                <a:ext uri="{FF2B5EF4-FFF2-40B4-BE49-F238E27FC236}">
                  <a16:creationId xmlns:a16="http://schemas.microsoft.com/office/drawing/2014/main" xmlns="" id="{39C190F7-C362-4563-ACEC-4F683D8A5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87650"/>
              <a:ext cx="125413" cy="73025"/>
            </a:xfrm>
            <a:custGeom>
              <a:avLst/>
              <a:gdLst>
                <a:gd name="T0" fmla="*/ 16 w 239"/>
                <a:gd name="T1" fmla="*/ 0 h 140"/>
                <a:gd name="T2" fmla="*/ 239 w 239"/>
                <a:gd name="T3" fmla="*/ 100 h 140"/>
                <a:gd name="T4" fmla="*/ 221 w 239"/>
                <a:gd name="T5" fmla="*/ 140 h 140"/>
                <a:gd name="T6" fmla="*/ 0 w 239"/>
                <a:gd name="T7" fmla="*/ 40 h 140"/>
                <a:gd name="T8" fmla="*/ 16 w 2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0">
                  <a:moveTo>
                    <a:pt x="16" y="0"/>
                  </a:moveTo>
                  <a:lnTo>
                    <a:pt x="239" y="100"/>
                  </a:lnTo>
                  <a:lnTo>
                    <a:pt x="221" y="140"/>
                  </a:lnTo>
                  <a:lnTo>
                    <a:pt x="0" y="4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5" name="Freeform 221">
              <a:extLst>
                <a:ext uri="{FF2B5EF4-FFF2-40B4-BE49-F238E27FC236}">
                  <a16:creationId xmlns:a16="http://schemas.microsoft.com/office/drawing/2014/main" xmlns="" id="{87F865A6-CEF8-4212-8811-6583C90D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2828925"/>
              <a:ext cx="127000" cy="71438"/>
            </a:xfrm>
            <a:custGeom>
              <a:avLst/>
              <a:gdLst>
                <a:gd name="T0" fmla="*/ 15 w 240"/>
                <a:gd name="T1" fmla="*/ 0 h 134"/>
                <a:gd name="T2" fmla="*/ 240 w 240"/>
                <a:gd name="T3" fmla="*/ 93 h 134"/>
                <a:gd name="T4" fmla="*/ 224 w 240"/>
                <a:gd name="T5" fmla="*/ 134 h 134"/>
                <a:gd name="T6" fmla="*/ 0 w 240"/>
                <a:gd name="T7" fmla="*/ 41 h 134"/>
                <a:gd name="T8" fmla="*/ 15 w 240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4">
                  <a:moveTo>
                    <a:pt x="15" y="0"/>
                  </a:moveTo>
                  <a:lnTo>
                    <a:pt x="240" y="93"/>
                  </a:lnTo>
                  <a:lnTo>
                    <a:pt x="224" y="134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6" name="Freeform 222">
              <a:extLst>
                <a:ext uri="{FF2B5EF4-FFF2-40B4-BE49-F238E27FC236}">
                  <a16:creationId xmlns:a16="http://schemas.microsoft.com/office/drawing/2014/main" xmlns="" id="{E2A558F4-DCE5-4128-8061-73FA7F4C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0" y="2871788"/>
              <a:ext cx="128588" cy="68263"/>
            </a:xfrm>
            <a:custGeom>
              <a:avLst/>
              <a:gdLst>
                <a:gd name="T0" fmla="*/ 15 w 242"/>
                <a:gd name="T1" fmla="*/ 0 h 128"/>
                <a:gd name="T2" fmla="*/ 242 w 242"/>
                <a:gd name="T3" fmla="*/ 87 h 128"/>
                <a:gd name="T4" fmla="*/ 226 w 242"/>
                <a:gd name="T5" fmla="*/ 128 h 128"/>
                <a:gd name="T6" fmla="*/ 0 w 242"/>
                <a:gd name="T7" fmla="*/ 41 h 128"/>
                <a:gd name="T8" fmla="*/ 15 w 242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8">
                  <a:moveTo>
                    <a:pt x="15" y="0"/>
                  </a:moveTo>
                  <a:lnTo>
                    <a:pt x="242" y="87"/>
                  </a:lnTo>
                  <a:lnTo>
                    <a:pt x="226" y="128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7" name="Freeform 223">
              <a:extLst>
                <a:ext uri="{FF2B5EF4-FFF2-40B4-BE49-F238E27FC236}">
                  <a16:creationId xmlns:a16="http://schemas.microsoft.com/office/drawing/2014/main" xmlns="" id="{0D5F97BF-2B87-4D2F-B6F6-AB268373F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5" y="2916238"/>
              <a:ext cx="127000" cy="63500"/>
            </a:xfrm>
            <a:custGeom>
              <a:avLst/>
              <a:gdLst>
                <a:gd name="T0" fmla="*/ 14 w 242"/>
                <a:gd name="T1" fmla="*/ 0 h 121"/>
                <a:gd name="T2" fmla="*/ 242 w 242"/>
                <a:gd name="T3" fmla="*/ 80 h 121"/>
                <a:gd name="T4" fmla="*/ 228 w 242"/>
                <a:gd name="T5" fmla="*/ 121 h 121"/>
                <a:gd name="T6" fmla="*/ 0 w 242"/>
                <a:gd name="T7" fmla="*/ 41 h 121"/>
                <a:gd name="T8" fmla="*/ 14 w 242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1">
                  <a:moveTo>
                    <a:pt x="14" y="0"/>
                  </a:moveTo>
                  <a:lnTo>
                    <a:pt x="242" y="80"/>
                  </a:lnTo>
                  <a:lnTo>
                    <a:pt x="228" y="121"/>
                  </a:lnTo>
                  <a:lnTo>
                    <a:pt x="0" y="4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8" name="Freeform 224">
              <a:extLst>
                <a:ext uri="{FF2B5EF4-FFF2-40B4-BE49-F238E27FC236}">
                  <a16:creationId xmlns:a16="http://schemas.microsoft.com/office/drawing/2014/main" xmlns="" id="{B7984770-9F25-4FC8-BAED-10885985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959100"/>
              <a:ext cx="128588" cy="61913"/>
            </a:xfrm>
            <a:custGeom>
              <a:avLst/>
              <a:gdLst>
                <a:gd name="T0" fmla="*/ 13 w 245"/>
                <a:gd name="T1" fmla="*/ 0 h 116"/>
                <a:gd name="T2" fmla="*/ 245 w 245"/>
                <a:gd name="T3" fmla="*/ 75 h 116"/>
                <a:gd name="T4" fmla="*/ 232 w 245"/>
                <a:gd name="T5" fmla="*/ 116 h 116"/>
                <a:gd name="T6" fmla="*/ 0 w 245"/>
                <a:gd name="T7" fmla="*/ 41 h 116"/>
                <a:gd name="T8" fmla="*/ 13 w 245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6">
                  <a:moveTo>
                    <a:pt x="13" y="0"/>
                  </a:moveTo>
                  <a:lnTo>
                    <a:pt x="245" y="75"/>
                  </a:lnTo>
                  <a:lnTo>
                    <a:pt x="232" y="116"/>
                  </a:lnTo>
                  <a:lnTo>
                    <a:pt x="0" y="4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9" name="Freeform 225">
              <a:extLst>
                <a:ext uri="{FF2B5EF4-FFF2-40B4-BE49-F238E27FC236}">
                  <a16:creationId xmlns:a16="http://schemas.microsoft.com/office/drawing/2014/main" xmlns="" id="{855DAA4E-BC44-42C7-9255-727BE76C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3" y="3003550"/>
              <a:ext cx="130175" cy="57150"/>
            </a:xfrm>
            <a:custGeom>
              <a:avLst/>
              <a:gdLst>
                <a:gd name="T0" fmla="*/ 12 w 246"/>
                <a:gd name="T1" fmla="*/ 0 h 110"/>
                <a:gd name="T2" fmla="*/ 246 w 246"/>
                <a:gd name="T3" fmla="*/ 69 h 110"/>
                <a:gd name="T4" fmla="*/ 233 w 246"/>
                <a:gd name="T5" fmla="*/ 110 h 110"/>
                <a:gd name="T6" fmla="*/ 0 w 246"/>
                <a:gd name="T7" fmla="*/ 41 h 110"/>
                <a:gd name="T8" fmla="*/ 12 w 246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12" y="0"/>
                  </a:moveTo>
                  <a:lnTo>
                    <a:pt x="246" y="69"/>
                  </a:lnTo>
                  <a:lnTo>
                    <a:pt x="233" y="110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0" name="Freeform 226">
              <a:extLst>
                <a:ext uri="{FF2B5EF4-FFF2-40B4-BE49-F238E27FC236}">
                  <a16:creationId xmlns:a16="http://schemas.microsoft.com/office/drawing/2014/main" xmlns="" id="{2ED967AE-A333-47EF-9CAC-B39D7F1B8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3046413"/>
              <a:ext cx="130175" cy="55563"/>
            </a:xfrm>
            <a:custGeom>
              <a:avLst/>
              <a:gdLst>
                <a:gd name="T0" fmla="*/ 12 w 246"/>
                <a:gd name="T1" fmla="*/ 0 h 105"/>
                <a:gd name="T2" fmla="*/ 246 w 246"/>
                <a:gd name="T3" fmla="*/ 63 h 105"/>
                <a:gd name="T4" fmla="*/ 235 w 246"/>
                <a:gd name="T5" fmla="*/ 105 h 105"/>
                <a:gd name="T6" fmla="*/ 0 w 246"/>
                <a:gd name="T7" fmla="*/ 43 h 105"/>
                <a:gd name="T8" fmla="*/ 12 w 246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5">
                  <a:moveTo>
                    <a:pt x="12" y="0"/>
                  </a:moveTo>
                  <a:lnTo>
                    <a:pt x="246" y="63"/>
                  </a:lnTo>
                  <a:lnTo>
                    <a:pt x="235" y="105"/>
                  </a:lnTo>
                  <a:lnTo>
                    <a:pt x="0" y="4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1" name="Freeform 227">
              <a:extLst>
                <a:ext uri="{FF2B5EF4-FFF2-40B4-BE49-F238E27FC236}">
                  <a16:creationId xmlns:a16="http://schemas.microsoft.com/office/drawing/2014/main" xmlns="" id="{CA00CD86-61D5-4EF3-AADD-D0462E892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3092450"/>
              <a:ext cx="130175" cy="52388"/>
            </a:xfrm>
            <a:custGeom>
              <a:avLst/>
              <a:gdLst>
                <a:gd name="T0" fmla="*/ 11 w 246"/>
                <a:gd name="T1" fmla="*/ 0 h 99"/>
                <a:gd name="T2" fmla="*/ 246 w 246"/>
                <a:gd name="T3" fmla="*/ 56 h 99"/>
                <a:gd name="T4" fmla="*/ 236 w 246"/>
                <a:gd name="T5" fmla="*/ 99 h 99"/>
                <a:gd name="T6" fmla="*/ 0 w 246"/>
                <a:gd name="T7" fmla="*/ 42 h 99"/>
                <a:gd name="T8" fmla="*/ 11 w 24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9">
                  <a:moveTo>
                    <a:pt x="11" y="0"/>
                  </a:moveTo>
                  <a:lnTo>
                    <a:pt x="246" y="56"/>
                  </a:lnTo>
                  <a:lnTo>
                    <a:pt x="236" y="99"/>
                  </a:lnTo>
                  <a:lnTo>
                    <a:pt x="0" y="4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2" name="Freeform 228">
              <a:extLst>
                <a:ext uri="{FF2B5EF4-FFF2-40B4-BE49-F238E27FC236}">
                  <a16:creationId xmlns:a16="http://schemas.microsoft.com/office/drawing/2014/main" xmlns="" id="{772EE37A-43AC-494F-9196-5737D2A0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136900"/>
              <a:ext cx="130175" cy="49213"/>
            </a:xfrm>
            <a:custGeom>
              <a:avLst/>
              <a:gdLst>
                <a:gd name="T0" fmla="*/ 9 w 246"/>
                <a:gd name="T1" fmla="*/ 0 h 94"/>
                <a:gd name="T2" fmla="*/ 246 w 246"/>
                <a:gd name="T3" fmla="*/ 50 h 94"/>
                <a:gd name="T4" fmla="*/ 238 w 246"/>
                <a:gd name="T5" fmla="*/ 94 h 94"/>
                <a:gd name="T6" fmla="*/ 0 w 246"/>
                <a:gd name="T7" fmla="*/ 43 h 94"/>
                <a:gd name="T8" fmla="*/ 9 w 24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4">
                  <a:moveTo>
                    <a:pt x="9" y="0"/>
                  </a:moveTo>
                  <a:lnTo>
                    <a:pt x="246" y="50"/>
                  </a:lnTo>
                  <a:lnTo>
                    <a:pt x="238" y="94"/>
                  </a:lnTo>
                  <a:lnTo>
                    <a:pt x="0" y="4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3" name="Freeform 229">
              <a:extLst>
                <a:ext uri="{FF2B5EF4-FFF2-40B4-BE49-F238E27FC236}">
                  <a16:creationId xmlns:a16="http://schemas.microsoft.com/office/drawing/2014/main" xmlns="" id="{D7595824-D5F0-49BA-8FB4-C32C78CAD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3181350"/>
              <a:ext cx="130175" cy="46038"/>
            </a:xfrm>
            <a:custGeom>
              <a:avLst/>
              <a:gdLst>
                <a:gd name="T0" fmla="*/ 8 w 246"/>
                <a:gd name="T1" fmla="*/ 0 h 86"/>
                <a:gd name="T2" fmla="*/ 246 w 246"/>
                <a:gd name="T3" fmla="*/ 44 h 86"/>
                <a:gd name="T4" fmla="*/ 240 w 246"/>
                <a:gd name="T5" fmla="*/ 86 h 86"/>
                <a:gd name="T6" fmla="*/ 0 w 246"/>
                <a:gd name="T7" fmla="*/ 43 h 86"/>
                <a:gd name="T8" fmla="*/ 8 w 24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6">
                  <a:moveTo>
                    <a:pt x="8" y="0"/>
                  </a:moveTo>
                  <a:lnTo>
                    <a:pt x="246" y="44"/>
                  </a:lnTo>
                  <a:lnTo>
                    <a:pt x="240" y="86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4" name="Freeform 230">
              <a:extLst>
                <a:ext uri="{FF2B5EF4-FFF2-40B4-BE49-F238E27FC236}">
                  <a16:creationId xmlns:a16="http://schemas.microsoft.com/office/drawing/2014/main" xmlns="" id="{F8697F0E-DD72-4348-85A4-4409EC15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3227388"/>
              <a:ext cx="130175" cy="42863"/>
            </a:xfrm>
            <a:custGeom>
              <a:avLst/>
              <a:gdLst>
                <a:gd name="T0" fmla="*/ 6 w 246"/>
                <a:gd name="T1" fmla="*/ 0 h 81"/>
                <a:gd name="T2" fmla="*/ 246 w 246"/>
                <a:gd name="T3" fmla="*/ 37 h 81"/>
                <a:gd name="T4" fmla="*/ 239 w 246"/>
                <a:gd name="T5" fmla="*/ 81 h 81"/>
                <a:gd name="T6" fmla="*/ 0 w 246"/>
                <a:gd name="T7" fmla="*/ 44 h 81"/>
                <a:gd name="T8" fmla="*/ 6 w 24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1">
                  <a:moveTo>
                    <a:pt x="6" y="0"/>
                  </a:moveTo>
                  <a:lnTo>
                    <a:pt x="246" y="37"/>
                  </a:lnTo>
                  <a:lnTo>
                    <a:pt x="239" y="81"/>
                  </a:lnTo>
                  <a:lnTo>
                    <a:pt x="0" y="44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5" name="Freeform 231">
              <a:extLst>
                <a:ext uri="{FF2B5EF4-FFF2-40B4-BE49-F238E27FC236}">
                  <a16:creationId xmlns:a16="http://schemas.microsoft.com/office/drawing/2014/main" xmlns="" id="{DB5FED1C-9AFF-4532-ABBA-4650E0C5D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3273425"/>
              <a:ext cx="130175" cy="38100"/>
            </a:xfrm>
            <a:custGeom>
              <a:avLst/>
              <a:gdLst>
                <a:gd name="T0" fmla="*/ 7 w 246"/>
                <a:gd name="T1" fmla="*/ 0 h 74"/>
                <a:gd name="T2" fmla="*/ 246 w 246"/>
                <a:gd name="T3" fmla="*/ 32 h 74"/>
                <a:gd name="T4" fmla="*/ 241 w 246"/>
                <a:gd name="T5" fmla="*/ 74 h 74"/>
                <a:gd name="T6" fmla="*/ 0 w 246"/>
                <a:gd name="T7" fmla="*/ 44 h 74"/>
                <a:gd name="T8" fmla="*/ 7 w 24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4">
                  <a:moveTo>
                    <a:pt x="7" y="0"/>
                  </a:moveTo>
                  <a:lnTo>
                    <a:pt x="246" y="32"/>
                  </a:lnTo>
                  <a:lnTo>
                    <a:pt x="241" y="74"/>
                  </a:lnTo>
                  <a:lnTo>
                    <a:pt x="0" y="44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6" name="Freeform 232">
              <a:extLst>
                <a:ext uri="{FF2B5EF4-FFF2-40B4-BE49-F238E27FC236}">
                  <a16:creationId xmlns:a16="http://schemas.microsoft.com/office/drawing/2014/main" xmlns="" id="{BF8179CF-1C6C-4C1F-BDFF-EEDD2994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3319463"/>
              <a:ext cx="130175" cy="34925"/>
            </a:xfrm>
            <a:custGeom>
              <a:avLst/>
              <a:gdLst>
                <a:gd name="T0" fmla="*/ 4 w 245"/>
                <a:gd name="T1" fmla="*/ 0 h 68"/>
                <a:gd name="T2" fmla="*/ 245 w 245"/>
                <a:gd name="T3" fmla="*/ 25 h 68"/>
                <a:gd name="T4" fmla="*/ 241 w 245"/>
                <a:gd name="T5" fmla="*/ 68 h 68"/>
                <a:gd name="T6" fmla="*/ 0 w 245"/>
                <a:gd name="T7" fmla="*/ 44 h 68"/>
                <a:gd name="T8" fmla="*/ 4 w 24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8">
                  <a:moveTo>
                    <a:pt x="4" y="0"/>
                  </a:moveTo>
                  <a:lnTo>
                    <a:pt x="245" y="25"/>
                  </a:lnTo>
                  <a:lnTo>
                    <a:pt x="241" y="68"/>
                  </a:lnTo>
                  <a:lnTo>
                    <a:pt x="0" y="4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7" name="Freeform 233">
              <a:extLst>
                <a:ext uri="{FF2B5EF4-FFF2-40B4-BE49-F238E27FC236}">
                  <a16:creationId xmlns:a16="http://schemas.microsoft.com/office/drawing/2014/main" xmlns="" id="{A62C13BF-5F26-4A87-9377-703C29326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3365500"/>
              <a:ext cx="130175" cy="31750"/>
            </a:xfrm>
            <a:custGeom>
              <a:avLst/>
              <a:gdLst>
                <a:gd name="T0" fmla="*/ 3 w 245"/>
                <a:gd name="T1" fmla="*/ 0 h 62"/>
                <a:gd name="T2" fmla="*/ 245 w 245"/>
                <a:gd name="T3" fmla="*/ 18 h 62"/>
                <a:gd name="T4" fmla="*/ 241 w 245"/>
                <a:gd name="T5" fmla="*/ 62 h 62"/>
                <a:gd name="T6" fmla="*/ 0 w 245"/>
                <a:gd name="T7" fmla="*/ 44 h 62"/>
                <a:gd name="T8" fmla="*/ 3 w 24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2">
                  <a:moveTo>
                    <a:pt x="3" y="0"/>
                  </a:moveTo>
                  <a:lnTo>
                    <a:pt x="245" y="18"/>
                  </a:lnTo>
                  <a:lnTo>
                    <a:pt x="241" y="62"/>
                  </a:lnTo>
                  <a:lnTo>
                    <a:pt x="0" y="44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8" name="Freeform 234">
              <a:extLst>
                <a:ext uri="{FF2B5EF4-FFF2-40B4-BE49-F238E27FC236}">
                  <a16:creationId xmlns:a16="http://schemas.microsoft.com/office/drawing/2014/main" xmlns="" id="{97C37842-48F5-4858-98A5-5074D3575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3411538"/>
              <a:ext cx="128588" cy="28575"/>
            </a:xfrm>
            <a:custGeom>
              <a:avLst/>
              <a:gdLst>
                <a:gd name="T0" fmla="*/ 2 w 244"/>
                <a:gd name="T1" fmla="*/ 0 h 55"/>
                <a:gd name="T2" fmla="*/ 244 w 244"/>
                <a:gd name="T3" fmla="*/ 11 h 55"/>
                <a:gd name="T4" fmla="*/ 242 w 244"/>
                <a:gd name="T5" fmla="*/ 55 h 55"/>
                <a:gd name="T6" fmla="*/ 0 w 244"/>
                <a:gd name="T7" fmla="*/ 43 h 55"/>
                <a:gd name="T8" fmla="*/ 2 w 24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5">
                  <a:moveTo>
                    <a:pt x="2" y="0"/>
                  </a:moveTo>
                  <a:lnTo>
                    <a:pt x="244" y="11"/>
                  </a:lnTo>
                  <a:lnTo>
                    <a:pt x="242" y="55"/>
                  </a:lnTo>
                  <a:lnTo>
                    <a:pt x="0" y="4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9" name="Freeform 235">
              <a:extLst>
                <a:ext uri="{FF2B5EF4-FFF2-40B4-BE49-F238E27FC236}">
                  <a16:creationId xmlns:a16="http://schemas.microsoft.com/office/drawing/2014/main" xmlns="" id="{FD615939-907D-435D-9818-F0EEC918F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457575"/>
              <a:ext cx="128588" cy="25400"/>
            </a:xfrm>
            <a:custGeom>
              <a:avLst/>
              <a:gdLst>
                <a:gd name="T0" fmla="*/ 0 w 243"/>
                <a:gd name="T1" fmla="*/ 0 h 48"/>
                <a:gd name="T2" fmla="*/ 243 w 243"/>
                <a:gd name="T3" fmla="*/ 6 h 48"/>
                <a:gd name="T4" fmla="*/ 242 w 243"/>
                <a:gd name="T5" fmla="*/ 48 h 48"/>
                <a:gd name="T6" fmla="*/ 0 w 243"/>
                <a:gd name="T7" fmla="*/ 43 h 48"/>
                <a:gd name="T8" fmla="*/ 0 w 24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48">
                  <a:moveTo>
                    <a:pt x="0" y="0"/>
                  </a:moveTo>
                  <a:lnTo>
                    <a:pt x="243" y="6"/>
                  </a:lnTo>
                  <a:lnTo>
                    <a:pt x="242" y="48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0" name="Freeform 236">
              <a:extLst>
                <a:ext uri="{FF2B5EF4-FFF2-40B4-BE49-F238E27FC236}">
                  <a16:creationId xmlns:a16="http://schemas.microsoft.com/office/drawing/2014/main" xmlns="" id="{DF6F9A87-F79B-4EFA-B81E-82301A3B0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503613"/>
              <a:ext cx="127000" cy="23813"/>
            </a:xfrm>
            <a:custGeom>
              <a:avLst/>
              <a:gdLst>
                <a:gd name="T0" fmla="*/ 0 w 242"/>
                <a:gd name="T1" fmla="*/ 1 h 45"/>
                <a:gd name="T2" fmla="*/ 242 w 242"/>
                <a:gd name="T3" fmla="*/ 0 h 45"/>
                <a:gd name="T4" fmla="*/ 242 w 242"/>
                <a:gd name="T5" fmla="*/ 43 h 45"/>
                <a:gd name="T6" fmla="*/ 0 w 242"/>
                <a:gd name="T7" fmla="*/ 45 h 45"/>
                <a:gd name="T8" fmla="*/ 0 w 242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5">
                  <a:moveTo>
                    <a:pt x="0" y="1"/>
                  </a:moveTo>
                  <a:lnTo>
                    <a:pt x="242" y="0"/>
                  </a:lnTo>
                  <a:lnTo>
                    <a:pt x="242" y="43"/>
                  </a:ln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1" name="Freeform 237">
              <a:extLst>
                <a:ext uri="{FF2B5EF4-FFF2-40B4-BE49-F238E27FC236}">
                  <a16:creationId xmlns:a16="http://schemas.microsoft.com/office/drawing/2014/main" xmlns="" id="{F7BA92AC-9D8C-42D4-88BC-2A60ECB5B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3546475"/>
              <a:ext cx="128588" cy="26988"/>
            </a:xfrm>
            <a:custGeom>
              <a:avLst/>
              <a:gdLst>
                <a:gd name="T0" fmla="*/ 0 w 243"/>
                <a:gd name="T1" fmla="*/ 7 h 51"/>
                <a:gd name="T2" fmla="*/ 242 w 243"/>
                <a:gd name="T3" fmla="*/ 0 h 51"/>
                <a:gd name="T4" fmla="*/ 243 w 243"/>
                <a:gd name="T5" fmla="*/ 43 h 51"/>
                <a:gd name="T6" fmla="*/ 1 w 243"/>
                <a:gd name="T7" fmla="*/ 51 h 51"/>
                <a:gd name="T8" fmla="*/ 0 w 243"/>
                <a:gd name="T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1">
                  <a:moveTo>
                    <a:pt x="0" y="7"/>
                  </a:moveTo>
                  <a:lnTo>
                    <a:pt x="242" y="0"/>
                  </a:lnTo>
                  <a:lnTo>
                    <a:pt x="243" y="43"/>
                  </a:lnTo>
                  <a:lnTo>
                    <a:pt x="1" y="51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2" name="Freeform 238">
              <a:extLst>
                <a:ext uri="{FF2B5EF4-FFF2-40B4-BE49-F238E27FC236}">
                  <a16:creationId xmlns:a16="http://schemas.microsoft.com/office/drawing/2014/main" xmlns="" id="{2D528973-4F32-4098-8E8F-453ED4BB0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589338"/>
              <a:ext cx="128588" cy="30163"/>
            </a:xfrm>
            <a:custGeom>
              <a:avLst/>
              <a:gdLst>
                <a:gd name="T0" fmla="*/ 0 w 245"/>
                <a:gd name="T1" fmla="*/ 14 h 56"/>
                <a:gd name="T2" fmla="*/ 242 w 245"/>
                <a:gd name="T3" fmla="*/ 0 h 56"/>
                <a:gd name="T4" fmla="*/ 245 w 245"/>
                <a:gd name="T5" fmla="*/ 42 h 56"/>
                <a:gd name="T6" fmla="*/ 3 w 245"/>
                <a:gd name="T7" fmla="*/ 56 h 56"/>
                <a:gd name="T8" fmla="*/ 0 w 245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6">
                  <a:moveTo>
                    <a:pt x="0" y="14"/>
                  </a:moveTo>
                  <a:lnTo>
                    <a:pt x="242" y="0"/>
                  </a:lnTo>
                  <a:lnTo>
                    <a:pt x="245" y="42"/>
                  </a:lnTo>
                  <a:lnTo>
                    <a:pt x="3" y="56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3" name="Freeform 239">
              <a:extLst>
                <a:ext uri="{FF2B5EF4-FFF2-40B4-BE49-F238E27FC236}">
                  <a16:creationId xmlns:a16="http://schemas.microsoft.com/office/drawing/2014/main" xmlns="" id="{2B35FF57-64B5-48B6-85E4-DF88D1B9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632200"/>
              <a:ext cx="130175" cy="33338"/>
            </a:xfrm>
            <a:custGeom>
              <a:avLst/>
              <a:gdLst>
                <a:gd name="T0" fmla="*/ 0 w 246"/>
                <a:gd name="T1" fmla="*/ 21 h 64"/>
                <a:gd name="T2" fmla="*/ 242 w 246"/>
                <a:gd name="T3" fmla="*/ 0 h 64"/>
                <a:gd name="T4" fmla="*/ 246 w 246"/>
                <a:gd name="T5" fmla="*/ 44 h 64"/>
                <a:gd name="T6" fmla="*/ 4 w 246"/>
                <a:gd name="T7" fmla="*/ 64 h 64"/>
                <a:gd name="T8" fmla="*/ 0 w 246"/>
                <a:gd name="T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64">
                  <a:moveTo>
                    <a:pt x="0" y="21"/>
                  </a:moveTo>
                  <a:lnTo>
                    <a:pt x="242" y="0"/>
                  </a:lnTo>
                  <a:lnTo>
                    <a:pt x="246" y="44"/>
                  </a:lnTo>
                  <a:lnTo>
                    <a:pt x="4" y="64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4" name="Freeform 240">
              <a:extLst>
                <a:ext uri="{FF2B5EF4-FFF2-40B4-BE49-F238E27FC236}">
                  <a16:creationId xmlns:a16="http://schemas.microsoft.com/office/drawing/2014/main" xmlns="" id="{6AC29805-AE46-4C61-A2E1-FD712429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3675063"/>
              <a:ext cx="130175" cy="38100"/>
            </a:xfrm>
            <a:custGeom>
              <a:avLst/>
              <a:gdLst>
                <a:gd name="T0" fmla="*/ 0 w 246"/>
                <a:gd name="T1" fmla="*/ 27 h 71"/>
                <a:gd name="T2" fmla="*/ 241 w 246"/>
                <a:gd name="T3" fmla="*/ 0 h 71"/>
                <a:gd name="T4" fmla="*/ 246 w 246"/>
                <a:gd name="T5" fmla="*/ 44 h 71"/>
                <a:gd name="T6" fmla="*/ 4 w 246"/>
                <a:gd name="T7" fmla="*/ 71 h 71"/>
                <a:gd name="T8" fmla="*/ 0 w 246"/>
                <a:gd name="T9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1">
                  <a:moveTo>
                    <a:pt x="0" y="27"/>
                  </a:moveTo>
                  <a:lnTo>
                    <a:pt x="241" y="0"/>
                  </a:lnTo>
                  <a:lnTo>
                    <a:pt x="246" y="44"/>
                  </a:lnTo>
                  <a:lnTo>
                    <a:pt x="4" y="71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5" name="Freeform 241">
              <a:extLst>
                <a:ext uri="{FF2B5EF4-FFF2-40B4-BE49-F238E27FC236}">
                  <a16:creationId xmlns:a16="http://schemas.microsoft.com/office/drawing/2014/main" xmlns="" id="{9E9D6AEF-1AB5-4AB3-B181-AB8D035A0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3717925"/>
              <a:ext cx="130175" cy="41275"/>
            </a:xfrm>
            <a:custGeom>
              <a:avLst/>
              <a:gdLst>
                <a:gd name="T0" fmla="*/ 0 w 246"/>
                <a:gd name="T1" fmla="*/ 33 h 77"/>
                <a:gd name="T2" fmla="*/ 241 w 246"/>
                <a:gd name="T3" fmla="*/ 0 h 77"/>
                <a:gd name="T4" fmla="*/ 246 w 246"/>
                <a:gd name="T5" fmla="*/ 43 h 77"/>
                <a:gd name="T6" fmla="*/ 5 w 246"/>
                <a:gd name="T7" fmla="*/ 77 h 77"/>
                <a:gd name="T8" fmla="*/ 0 w 246"/>
                <a:gd name="T9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7">
                  <a:moveTo>
                    <a:pt x="0" y="33"/>
                  </a:moveTo>
                  <a:lnTo>
                    <a:pt x="241" y="0"/>
                  </a:lnTo>
                  <a:lnTo>
                    <a:pt x="246" y="43"/>
                  </a:lnTo>
                  <a:lnTo>
                    <a:pt x="5" y="77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6" name="Freeform 242">
              <a:extLst>
                <a:ext uri="{FF2B5EF4-FFF2-40B4-BE49-F238E27FC236}">
                  <a16:creationId xmlns:a16="http://schemas.microsoft.com/office/drawing/2014/main" xmlns="" id="{FF62C5EA-DC55-4A34-A8A0-3D52BEB8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3760788"/>
              <a:ext cx="130175" cy="44450"/>
            </a:xfrm>
            <a:custGeom>
              <a:avLst/>
              <a:gdLst>
                <a:gd name="T0" fmla="*/ 0 w 246"/>
                <a:gd name="T1" fmla="*/ 39 h 83"/>
                <a:gd name="T2" fmla="*/ 240 w 246"/>
                <a:gd name="T3" fmla="*/ 0 h 83"/>
                <a:gd name="T4" fmla="*/ 246 w 246"/>
                <a:gd name="T5" fmla="*/ 43 h 83"/>
                <a:gd name="T6" fmla="*/ 6 w 246"/>
                <a:gd name="T7" fmla="*/ 83 h 83"/>
                <a:gd name="T8" fmla="*/ 0 w 246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3">
                  <a:moveTo>
                    <a:pt x="0" y="39"/>
                  </a:moveTo>
                  <a:lnTo>
                    <a:pt x="240" y="0"/>
                  </a:lnTo>
                  <a:lnTo>
                    <a:pt x="246" y="43"/>
                  </a:lnTo>
                  <a:lnTo>
                    <a:pt x="6" y="83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7" name="Freeform 243">
              <a:extLst>
                <a:ext uri="{FF2B5EF4-FFF2-40B4-BE49-F238E27FC236}">
                  <a16:creationId xmlns:a16="http://schemas.microsoft.com/office/drawing/2014/main" xmlns="" id="{F8F633E1-B5EC-4140-B0FB-52F2A2B4D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803650"/>
              <a:ext cx="130175" cy="46038"/>
            </a:xfrm>
            <a:custGeom>
              <a:avLst/>
              <a:gdLst>
                <a:gd name="T0" fmla="*/ 0 w 246"/>
                <a:gd name="T1" fmla="*/ 46 h 89"/>
                <a:gd name="T2" fmla="*/ 237 w 246"/>
                <a:gd name="T3" fmla="*/ 0 h 89"/>
                <a:gd name="T4" fmla="*/ 246 w 246"/>
                <a:gd name="T5" fmla="*/ 43 h 89"/>
                <a:gd name="T6" fmla="*/ 8 w 246"/>
                <a:gd name="T7" fmla="*/ 89 h 89"/>
                <a:gd name="T8" fmla="*/ 0 w 246"/>
                <a:gd name="T9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9">
                  <a:moveTo>
                    <a:pt x="0" y="46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8" y="89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8" name="Freeform 244">
              <a:extLst>
                <a:ext uri="{FF2B5EF4-FFF2-40B4-BE49-F238E27FC236}">
                  <a16:creationId xmlns:a16="http://schemas.microsoft.com/office/drawing/2014/main" xmlns="" id="{8F1BBF09-192C-4DED-A6FA-B8B704D11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0" y="3844925"/>
              <a:ext cx="130175" cy="50800"/>
            </a:xfrm>
            <a:custGeom>
              <a:avLst/>
              <a:gdLst>
                <a:gd name="T0" fmla="*/ 0 w 246"/>
                <a:gd name="T1" fmla="*/ 52 h 96"/>
                <a:gd name="T2" fmla="*/ 237 w 246"/>
                <a:gd name="T3" fmla="*/ 0 h 96"/>
                <a:gd name="T4" fmla="*/ 246 w 246"/>
                <a:gd name="T5" fmla="*/ 43 h 96"/>
                <a:gd name="T6" fmla="*/ 9 w 246"/>
                <a:gd name="T7" fmla="*/ 96 h 96"/>
                <a:gd name="T8" fmla="*/ 0 w 246"/>
                <a:gd name="T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6">
                  <a:moveTo>
                    <a:pt x="0" y="52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9" y="96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9" name="Freeform 245">
              <a:extLst>
                <a:ext uri="{FF2B5EF4-FFF2-40B4-BE49-F238E27FC236}">
                  <a16:creationId xmlns:a16="http://schemas.microsoft.com/office/drawing/2014/main" xmlns="" id="{79A6A36B-F914-4CD7-8EAE-3825444BE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3887788"/>
              <a:ext cx="130175" cy="53975"/>
            </a:xfrm>
            <a:custGeom>
              <a:avLst/>
              <a:gdLst>
                <a:gd name="T0" fmla="*/ 0 w 246"/>
                <a:gd name="T1" fmla="*/ 57 h 100"/>
                <a:gd name="T2" fmla="*/ 235 w 246"/>
                <a:gd name="T3" fmla="*/ 0 h 100"/>
                <a:gd name="T4" fmla="*/ 246 w 246"/>
                <a:gd name="T5" fmla="*/ 42 h 100"/>
                <a:gd name="T6" fmla="*/ 10 w 246"/>
                <a:gd name="T7" fmla="*/ 100 h 100"/>
                <a:gd name="T8" fmla="*/ 0 w 246"/>
                <a:gd name="T9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0" y="57"/>
                  </a:moveTo>
                  <a:lnTo>
                    <a:pt x="235" y="0"/>
                  </a:lnTo>
                  <a:lnTo>
                    <a:pt x="246" y="42"/>
                  </a:lnTo>
                  <a:lnTo>
                    <a:pt x="10" y="100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0" name="Freeform 246">
              <a:extLst>
                <a:ext uri="{FF2B5EF4-FFF2-40B4-BE49-F238E27FC236}">
                  <a16:creationId xmlns:a16="http://schemas.microsoft.com/office/drawing/2014/main" xmlns="" id="{BEAE5189-48BB-4A54-BAD5-1CB47034B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3930650"/>
              <a:ext cx="128588" cy="55563"/>
            </a:xfrm>
            <a:custGeom>
              <a:avLst/>
              <a:gdLst>
                <a:gd name="T0" fmla="*/ 0 w 245"/>
                <a:gd name="T1" fmla="*/ 64 h 106"/>
                <a:gd name="T2" fmla="*/ 233 w 245"/>
                <a:gd name="T3" fmla="*/ 0 h 106"/>
                <a:gd name="T4" fmla="*/ 245 w 245"/>
                <a:gd name="T5" fmla="*/ 41 h 106"/>
                <a:gd name="T6" fmla="*/ 11 w 245"/>
                <a:gd name="T7" fmla="*/ 106 h 106"/>
                <a:gd name="T8" fmla="*/ 0 w 245"/>
                <a:gd name="T9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06">
                  <a:moveTo>
                    <a:pt x="0" y="64"/>
                  </a:moveTo>
                  <a:lnTo>
                    <a:pt x="233" y="0"/>
                  </a:lnTo>
                  <a:lnTo>
                    <a:pt x="245" y="41"/>
                  </a:lnTo>
                  <a:lnTo>
                    <a:pt x="11" y="106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1" name="Freeform 247">
              <a:extLst>
                <a:ext uri="{FF2B5EF4-FFF2-40B4-BE49-F238E27FC236}">
                  <a16:creationId xmlns:a16="http://schemas.microsoft.com/office/drawing/2014/main" xmlns="" id="{D96D504A-9D4D-4E97-B2DC-7E3FE5D6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5" y="3971925"/>
              <a:ext cx="130175" cy="58738"/>
            </a:xfrm>
            <a:custGeom>
              <a:avLst/>
              <a:gdLst>
                <a:gd name="T0" fmla="*/ 0 w 245"/>
                <a:gd name="T1" fmla="*/ 71 h 113"/>
                <a:gd name="T2" fmla="*/ 234 w 245"/>
                <a:gd name="T3" fmla="*/ 0 h 113"/>
                <a:gd name="T4" fmla="*/ 245 w 245"/>
                <a:gd name="T5" fmla="*/ 41 h 113"/>
                <a:gd name="T6" fmla="*/ 13 w 245"/>
                <a:gd name="T7" fmla="*/ 113 h 113"/>
                <a:gd name="T8" fmla="*/ 0 w 245"/>
                <a:gd name="T9" fmla="*/ 7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3">
                  <a:moveTo>
                    <a:pt x="0" y="71"/>
                  </a:moveTo>
                  <a:lnTo>
                    <a:pt x="234" y="0"/>
                  </a:lnTo>
                  <a:lnTo>
                    <a:pt x="245" y="41"/>
                  </a:lnTo>
                  <a:lnTo>
                    <a:pt x="13" y="113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2" name="Freeform 248">
              <a:extLst>
                <a:ext uri="{FF2B5EF4-FFF2-40B4-BE49-F238E27FC236}">
                  <a16:creationId xmlns:a16="http://schemas.microsoft.com/office/drawing/2014/main" xmlns="" id="{75A69F01-FECD-47BD-8015-FC5DCD0D0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3" y="4013200"/>
              <a:ext cx="128588" cy="63500"/>
            </a:xfrm>
            <a:custGeom>
              <a:avLst/>
              <a:gdLst>
                <a:gd name="T0" fmla="*/ 0 w 243"/>
                <a:gd name="T1" fmla="*/ 77 h 120"/>
                <a:gd name="T2" fmla="*/ 229 w 243"/>
                <a:gd name="T3" fmla="*/ 0 h 120"/>
                <a:gd name="T4" fmla="*/ 243 w 243"/>
                <a:gd name="T5" fmla="*/ 41 h 120"/>
                <a:gd name="T6" fmla="*/ 13 w 243"/>
                <a:gd name="T7" fmla="*/ 120 h 120"/>
                <a:gd name="T8" fmla="*/ 0 w 243"/>
                <a:gd name="T9" fmla="*/ 7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20">
                  <a:moveTo>
                    <a:pt x="0" y="77"/>
                  </a:moveTo>
                  <a:lnTo>
                    <a:pt x="229" y="0"/>
                  </a:lnTo>
                  <a:lnTo>
                    <a:pt x="243" y="41"/>
                  </a:lnTo>
                  <a:lnTo>
                    <a:pt x="13" y="12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3" name="Freeform 249">
              <a:extLst>
                <a:ext uri="{FF2B5EF4-FFF2-40B4-BE49-F238E27FC236}">
                  <a16:creationId xmlns:a16="http://schemas.microsoft.com/office/drawing/2014/main" xmlns="" id="{FE46E666-F08F-4390-B4B4-2736393F4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4054475"/>
              <a:ext cx="128588" cy="65088"/>
            </a:xfrm>
            <a:custGeom>
              <a:avLst/>
              <a:gdLst>
                <a:gd name="T0" fmla="*/ 0 w 242"/>
                <a:gd name="T1" fmla="*/ 83 h 124"/>
                <a:gd name="T2" fmla="*/ 228 w 242"/>
                <a:gd name="T3" fmla="*/ 0 h 124"/>
                <a:gd name="T4" fmla="*/ 242 w 242"/>
                <a:gd name="T5" fmla="*/ 39 h 124"/>
                <a:gd name="T6" fmla="*/ 14 w 242"/>
                <a:gd name="T7" fmla="*/ 124 h 124"/>
                <a:gd name="T8" fmla="*/ 0 w 242"/>
                <a:gd name="T9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4">
                  <a:moveTo>
                    <a:pt x="0" y="83"/>
                  </a:moveTo>
                  <a:lnTo>
                    <a:pt x="228" y="0"/>
                  </a:lnTo>
                  <a:lnTo>
                    <a:pt x="242" y="39"/>
                  </a:lnTo>
                  <a:lnTo>
                    <a:pt x="14" y="124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4" name="Freeform 250">
              <a:extLst>
                <a:ext uri="{FF2B5EF4-FFF2-40B4-BE49-F238E27FC236}">
                  <a16:creationId xmlns:a16="http://schemas.microsoft.com/office/drawing/2014/main" xmlns="" id="{A6E4372A-4DD6-47EC-B143-FCB62E82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094163"/>
              <a:ext cx="128588" cy="69850"/>
            </a:xfrm>
            <a:custGeom>
              <a:avLst/>
              <a:gdLst>
                <a:gd name="T0" fmla="*/ 0 w 242"/>
                <a:gd name="T1" fmla="*/ 89 h 130"/>
                <a:gd name="T2" fmla="*/ 227 w 242"/>
                <a:gd name="T3" fmla="*/ 0 h 130"/>
                <a:gd name="T4" fmla="*/ 242 w 242"/>
                <a:gd name="T5" fmla="*/ 40 h 130"/>
                <a:gd name="T6" fmla="*/ 16 w 242"/>
                <a:gd name="T7" fmla="*/ 130 h 130"/>
                <a:gd name="T8" fmla="*/ 0 w 242"/>
                <a:gd name="T9" fmla="*/ 8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30">
                  <a:moveTo>
                    <a:pt x="0" y="89"/>
                  </a:moveTo>
                  <a:lnTo>
                    <a:pt x="227" y="0"/>
                  </a:lnTo>
                  <a:lnTo>
                    <a:pt x="242" y="40"/>
                  </a:lnTo>
                  <a:lnTo>
                    <a:pt x="16" y="130"/>
                  </a:lnTo>
                  <a:lnTo>
                    <a:pt x="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5" name="Freeform 251">
              <a:extLst>
                <a:ext uri="{FF2B5EF4-FFF2-40B4-BE49-F238E27FC236}">
                  <a16:creationId xmlns:a16="http://schemas.microsoft.com/office/drawing/2014/main" xmlns="" id="{50DFB39F-3013-4DF1-9228-B5845738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5" y="4135438"/>
              <a:ext cx="127000" cy="71438"/>
            </a:xfrm>
            <a:custGeom>
              <a:avLst/>
              <a:gdLst>
                <a:gd name="T0" fmla="*/ 0 w 241"/>
                <a:gd name="T1" fmla="*/ 96 h 136"/>
                <a:gd name="T2" fmla="*/ 224 w 241"/>
                <a:gd name="T3" fmla="*/ 0 h 136"/>
                <a:gd name="T4" fmla="*/ 241 w 241"/>
                <a:gd name="T5" fmla="*/ 40 h 136"/>
                <a:gd name="T6" fmla="*/ 16 w 241"/>
                <a:gd name="T7" fmla="*/ 136 h 136"/>
                <a:gd name="T8" fmla="*/ 0 w 241"/>
                <a:gd name="T9" fmla="*/ 9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6">
                  <a:moveTo>
                    <a:pt x="0" y="96"/>
                  </a:moveTo>
                  <a:lnTo>
                    <a:pt x="224" y="0"/>
                  </a:lnTo>
                  <a:lnTo>
                    <a:pt x="241" y="40"/>
                  </a:lnTo>
                  <a:lnTo>
                    <a:pt x="16" y="13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6" name="Freeform 252">
              <a:extLst>
                <a:ext uri="{FF2B5EF4-FFF2-40B4-BE49-F238E27FC236}">
                  <a16:creationId xmlns:a16="http://schemas.microsoft.com/office/drawing/2014/main" xmlns="" id="{BF45C40F-1F47-4425-A7DE-319CC880B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175125"/>
              <a:ext cx="125413" cy="74613"/>
            </a:xfrm>
            <a:custGeom>
              <a:avLst/>
              <a:gdLst>
                <a:gd name="T0" fmla="*/ 0 w 239"/>
                <a:gd name="T1" fmla="*/ 101 h 141"/>
                <a:gd name="T2" fmla="*/ 221 w 239"/>
                <a:gd name="T3" fmla="*/ 0 h 141"/>
                <a:gd name="T4" fmla="*/ 239 w 239"/>
                <a:gd name="T5" fmla="*/ 39 h 141"/>
                <a:gd name="T6" fmla="*/ 18 w 239"/>
                <a:gd name="T7" fmla="*/ 141 h 141"/>
                <a:gd name="T8" fmla="*/ 0 w 239"/>
                <a:gd name="T9" fmla="*/ 10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1">
                  <a:moveTo>
                    <a:pt x="0" y="101"/>
                  </a:moveTo>
                  <a:lnTo>
                    <a:pt x="221" y="0"/>
                  </a:lnTo>
                  <a:lnTo>
                    <a:pt x="239" y="39"/>
                  </a:lnTo>
                  <a:lnTo>
                    <a:pt x="18" y="141"/>
                  </a:lnTo>
                  <a:lnTo>
                    <a:pt x="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7" name="Freeform 253">
              <a:extLst>
                <a:ext uri="{FF2B5EF4-FFF2-40B4-BE49-F238E27FC236}">
                  <a16:creationId xmlns:a16="http://schemas.microsoft.com/office/drawing/2014/main" xmlns="" id="{AC1BDEE6-DBFD-4F81-BBC3-95C8F829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214813"/>
              <a:ext cx="125413" cy="77788"/>
            </a:xfrm>
            <a:custGeom>
              <a:avLst/>
              <a:gdLst>
                <a:gd name="T0" fmla="*/ 0 w 237"/>
                <a:gd name="T1" fmla="*/ 108 h 147"/>
                <a:gd name="T2" fmla="*/ 218 w 237"/>
                <a:gd name="T3" fmla="*/ 0 h 147"/>
                <a:gd name="T4" fmla="*/ 237 w 237"/>
                <a:gd name="T5" fmla="*/ 40 h 147"/>
                <a:gd name="T6" fmla="*/ 18 w 237"/>
                <a:gd name="T7" fmla="*/ 147 h 147"/>
                <a:gd name="T8" fmla="*/ 0 w 237"/>
                <a:gd name="T9" fmla="*/ 10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7">
                  <a:moveTo>
                    <a:pt x="0" y="108"/>
                  </a:moveTo>
                  <a:lnTo>
                    <a:pt x="218" y="0"/>
                  </a:lnTo>
                  <a:lnTo>
                    <a:pt x="237" y="40"/>
                  </a:lnTo>
                  <a:lnTo>
                    <a:pt x="18" y="14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8" name="Freeform 254">
              <a:extLst>
                <a:ext uri="{FF2B5EF4-FFF2-40B4-BE49-F238E27FC236}">
                  <a16:creationId xmlns:a16="http://schemas.microsoft.com/office/drawing/2014/main" xmlns="" id="{BF515B45-3C92-4F49-9901-5E9949357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4252913"/>
              <a:ext cx="125413" cy="80963"/>
            </a:xfrm>
            <a:custGeom>
              <a:avLst/>
              <a:gdLst>
                <a:gd name="T0" fmla="*/ 0 w 236"/>
                <a:gd name="T1" fmla="*/ 113 h 152"/>
                <a:gd name="T2" fmla="*/ 215 w 236"/>
                <a:gd name="T3" fmla="*/ 0 h 152"/>
                <a:gd name="T4" fmla="*/ 236 w 236"/>
                <a:gd name="T5" fmla="*/ 39 h 152"/>
                <a:gd name="T6" fmla="*/ 19 w 236"/>
                <a:gd name="T7" fmla="*/ 152 h 152"/>
                <a:gd name="T8" fmla="*/ 0 w 236"/>
                <a:gd name="T9" fmla="*/ 1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2">
                  <a:moveTo>
                    <a:pt x="0" y="113"/>
                  </a:moveTo>
                  <a:lnTo>
                    <a:pt x="215" y="0"/>
                  </a:lnTo>
                  <a:lnTo>
                    <a:pt x="236" y="39"/>
                  </a:lnTo>
                  <a:lnTo>
                    <a:pt x="19" y="152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9" name="Freeform 255">
              <a:extLst>
                <a:ext uri="{FF2B5EF4-FFF2-40B4-BE49-F238E27FC236}">
                  <a16:creationId xmlns:a16="http://schemas.microsoft.com/office/drawing/2014/main" xmlns="" id="{C2FDE40D-C6E5-49DD-9301-D19AE0BDB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4292600"/>
              <a:ext cx="123825" cy="82550"/>
            </a:xfrm>
            <a:custGeom>
              <a:avLst/>
              <a:gdLst>
                <a:gd name="T0" fmla="*/ 0 w 233"/>
                <a:gd name="T1" fmla="*/ 120 h 157"/>
                <a:gd name="T2" fmla="*/ 212 w 233"/>
                <a:gd name="T3" fmla="*/ 0 h 157"/>
                <a:gd name="T4" fmla="*/ 233 w 233"/>
                <a:gd name="T5" fmla="*/ 39 h 157"/>
                <a:gd name="T6" fmla="*/ 20 w 233"/>
                <a:gd name="T7" fmla="*/ 157 h 157"/>
                <a:gd name="T8" fmla="*/ 0 w 233"/>
                <a:gd name="T9" fmla="*/ 1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57">
                  <a:moveTo>
                    <a:pt x="0" y="120"/>
                  </a:moveTo>
                  <a:lnTo>
                    <a:pt x="212" y="0"/>
                  </a:lnTo>
                  <a:lnTo>
                    <a:pt x="233" y="39"/>
                  </a:lnTo>
                  <a:lnTo>
                    <a:pt x="20" y="157"/>
                  </a:ln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0" name="Freeform 256">
              <a:extLst>
                <a:ext uri="{FF2B5EF4-FFF2-40B4-BE49-F238E27FC236}">
                  <a16:creationId xmlns:a16="http://schemas.microsoft.com/office/drawing/2014/main" xmlns="" id="{A7C2F7E2-1B53-44A5-8820-087A020E7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4330700"/>
              <a:ext cx="122238" cy="85725"/>
            </a:xfrm>
            <a:custGeom>
              <a:avLst/>
              <a:gdLst>
                <a:gd name="T0" fmla="*/ 0 w 231"/>
                <a:gd name="T1" fmla="*/ 125 h 162"/>
                <a:gd name="T2" fmla="*/ 211 w 231"/>
                <a:gd name="T3" fmla="*/ 0 h 162"/>
                <a:gd name="T4" fmla="*/ 231 w 231"/>
                <a:gd name="T5" fmla="*/ 37 h 162"/>
                <a:gd name="T6" fmla="*/ 22 w 231"/>
                <a:gd name="T7" fmla="*/ 162 h 162"/>
                <a:gd name="T8" fmla="*/ 0 w 231"/>
                <a:gd name="T9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2">
                  <a:moveTo>
                    <a:pt x="0" y="125"/>
                  </a:moveTo>
                  <a:lnTo>
                    <a:pt x="211" y="0"/>
                  </a:lnTo>
                  <a:lnTo>
                    <a:pt x="231" y="37"/>
                  </a:lnTo>
                  <a:lnTo>
                    <a:pt x="22" y="16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1" name="Freeform 257">
              <a:extLst>
                <a:ext uri="{FF2B5EF4-FFF2-40B4-BE49-F238E27FC236}">
                  <a16:creationId xmlns:a16="http://schemas.microsoft.com/office/drawing/2014/main" xmlns="" id="{55F8E8C5-F77F-407C-9E9E-CE8CCCD36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4367213"/>
              <a:ext cx="120650" cy="88900"/>
            </a:xfrm>
            <a:custGeom>
              <a:avLst/>
              <a:gdLst>
                <a:gd name="T0" fmla="*/ 0 w 228"/>
                <a:gd name="T1" fmla="*/ 130 h 168"/>
                <a:gd name="T2" fmla="*/ 206 w 228"/>
                <a:gd name="T3" fmla="*/ 0 h 168"/>
                <a:gd name="T4" fmla="*/ 228 w 228"/>
                <a:gd name="T5" fmla="*/ 37 h 168"/>
                <a:gd name="T6" fmla="*/ 23 w 228"/>
                <a:gd name="T7" fmla="*/ 168 h 168"/>
                <a:gd name="T8" fmla="*/ 0 w 228"/>
                <a:gd name="T9" fmla="*/ 1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68">
                  <a:moveTo>
                    <a:pt x="0" y="130"/>
                  </a:moveTo>
                  <a:lnTo>
                    <a:pt x="206" y="0"/>
                  </a:lnTo>
                  <a:lnTo>
                    <a:pt x="228" y="37"/>
                  </a:lnTo>
                  <a:lnTo>
                    <a:pt x="23" y="168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2" name="Freeform 258">
              <a:extLst>
                <a:ext uri="{FF2B5EF4-FFF2-40B4-BE49-F238E27FC236}">
                  <a16:creationId xmlns:a16="http://schemas.microsoft.com/office/drawing/2014/main" xmlns="" id="{51D9CEDC-9B03-4C9A-8D4E-1BC41A44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405313"/>
              <a:ext cx="119063" cy="90488"/>
            </a:xfrm>
            <a:custGeom>
              <a:avLst/>
              <a:gdLst>
                <a:gd name="T0" fmla="*/ 0 w 227"/>
                <a:gd name="T1" fmla="*/ 136 h 172"/>
                <a:gd name="T2" fmla="*/ 204 w 227"/>
                <a:gd name="T3" fmla="*/ 0 h 172"/>
                <a:gd name="T4" fmla="*/ 227 w 227"/>
                <a:gd name="T5" fmla="*/ 36 h 172"/>
                <a:gd name="T6" fmla="*/ 25 w 227"/>
                <a:gd name="T7" fmla="*/ 172 h 172"/>
                <a:gd name="T8" fmla="*/ 0 w 227"/>
                <a:gd name="T9" fmla="*/ 1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2">
                  <a:moveTo>
                    <a:pt x="0" y="136"/>
                  </a:moveTo>
                  <a:lnTo>
                    <a:pt x="204" y="0"/>
                  </a:lnTo>
                  <a:lnTo>
                    <a:pt x="227" y="36"/>
                  </a:lnTo>
                  <a:lnTo>
                    <a:pt x="25" y="172"/>
                  </a:lnTo>
                  <a:lnTo>
                    <a:pt x="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3" name="Freeform 259">
              <a:extLst>
                <a:ext uri="{FF2B5EF4-FFF2-40B4-BE49-F238E27FC236}">
                  <a16:creationId xmlns:a16="http://schemas.microsoft.com/office/drawing/2014/main" xmlns="" id="{929958A2-A1E8-4FBF-A9A5-BC2C3D62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5" y="4441825"/>
              <a:ext cx="119063" cy="92075"/>
            </a:xfrm>
            <a:custGeom>
              <a:avLst/>
              <a:gdLst>
                <a:gd name="T0" fmla="*/ 0 w 225"/>
                <a:gd name="T1" fmla="*/ 140 h 176"/>
                <a:gd name="T2" fmla="*/ 200 w 225"/>
                <a:gd name="T3" fmla="*/ 0 h 176"/>
                <a:gd name="T4" fmla="*/ 225 w 225"/>
                <a:gd name="T5" fmla="*/ 36 h 176"/>
                <a:gd name="T6" fmla="*/ 25 w 225"/>
                <a:gd name="T7" fmla="*/ 176 h 176"/>
                <a:gd name="T8" fmla="*/ 0 w 225"/>
                <a:gd name="T9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6">
                  <a:moveTo>
                    <a:pt x="0" y="140"/>
                  </a:moveTo>
                  <a:lnTo>
                    <a:pt x="200" y="0"/>
                  </a:lnTo>
                  <a:lnTo>
                    <a:pt x="225" y="36"/>
                  </a:lnTo>
                  <a:lnTo>
                    <a:pt x="25" y="176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4" name="Freeform 260">
              <a:extLst>
                <a:ext uri="{FF2B5EF4-FFF2-40B4-BE49-F238E27FC236}">
                  <a16:creationId xmlns:a16="http://schemas.microsoft.com/office/drawing/2014/main" xmlns="" id="{AC270511-BB59-4B59-8564-9B73FD9A0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4476750"/>
              <a:ext cx="117475" cy="96838"/>
            </a:xfrm>
            <a:custGeom>
              <a:avLst/>
              <a:gdLst>
                <a:gd name="T0" fmla="*/ 0 w 220"/>
                <a:gd name="T1" fmla="*/ 146 h 182"/>
                <a:gd name="T2" fmla="*/ 195 w 220"/>
                <a:gd name="T3" fmla="*/ 0 h 182"/>
                <a:gd name="T4" fmla="*/ 220 w 220"/>
                <a:gd name="T5" fmla="*/ 36 h 182"/>
                <a:gd name="T6" fmla="*/ 24 w 220"/>
                <a:gd name="T7" fmla="*/ 182 h 182"/>
                <a:gd name="T8" fmla="*/ 0 w 220"/>
                <a:gd name="T9" fmla="*/ 14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2">
                  <a:moveTo>
                    <a:pt x="0" y="146"/>
                  </a:moveTo>
                  <a:lnTo>
                    <a:pt x="195" y="0"/>
                  </a:lnTo>
                  <a:lnTo>
                    <a:pt x="220" y="36"/>
                  </a:lnTo>
                  <a:lnTo>
                    <a:pt x="24" y="182"/>
                  </a:ln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5" name="Freeform 261">
              <a:extLst>
                <a:ext uri="{FF2B5EF4-FFF2-40B4-BE49-F238E27FC236}">
                  <a16:creationId xmlns:a16="http://schemas.microsoft.com/office/drawing/2014/main" xmlns="" id="{8FED9FF4-F2B0-47B2-9E68-A227A225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4511675"/>
              <a:ext cx="115888" cy="98425"/>
            </a:xfrm>
            <a:custGeom>
              <a:avLst/>
              <a:gdLst>
                <a:gd name="T0" fmla="*/ 0 w 218"/>
                <a:gd name="T1" fmla="*/ 151 h 186"/>
                <a:gd name="T2" fmla="*/ 191 w 218"/>
                <a:gd name="T3" fmla="*/ 0 h 186"/>
                <a:gd name="T4" fmla="*/ 218 w 218"/>
                <a:gd name="T5" fmla="*/ 34 h 186"/>
                <a:gd name="T6" fmla="*/ 26 w 218"/>
                <a:gd name="T7" fmla="*/ 186 h 186"/>
                <a:gd name="T8" fmla="*/ 0 w 218"/>
                <a:gd name="T9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86">
                  <a:moveTo>
                    <a:pt x="0" y="151"/>
                  </a:moveTo>
                  <a:lnTo>
                    <a:pt x="191" y="0"/>
                  </a:lnTo>
                  <a:lnTo>
                    <a:pt x="218" y="34"/>
                  </a:lnTo>
                  <a:lnTo>
                    <a:pt x="26" y="186"/>
                  </a:lnTo>
                  <a:lnTo>
                    <a:pt x="0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6" name="Freeform 262">
              <a:extLst>
                <a:ext uri="{FF2B5EF4-FFF2-40B4-BE49-F238E27FC236}">
                  <a16:creationId xmlns:a16="http://schemas.microsoft.com/office/drawing/2014/main" xmlns="" id="{FE8D7FA2-D547-4753-B2A9-B48CD44F8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4546600"/>
              <a:ext cx="112713" cy="100013"/>
            </a:xfrm>
            <a:custGeom>
              <a:avLst/>
              <a:gdLst>
                <a:gd name="T0" fmla="*/ 0 w 214"/>
                <a:gd name="T1" fmla="*/ 156 h 190"/>
                <a:gd name="T2" fmla="*/ 187 w 214"/>
                <a:gd name="T3" fmla="*/ 0 h 190"/>
                <a:gd name="T4" fmla="*/ 214 w 214"/>
                <a:gd name="T5" fmla="*/ 33 h 190"/>
                <a:gd name="T6" fmla="*/ 27 w 214"/>
                <a:gd name="T7" fmla="*/ 190 h 190"/>
                <a:gd name="T8" fmla="*/ 0 w 214"/>
                <a:gd name="T9" fmla="*/ 15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90">
                  <a:moveTo>
                    <a:pt x="0" y="156"/>
                  </a:moveTo>
                  <a:lnTo>
                    <a:pt x="187" y="0"/>
                  </a:lnTo>
                  <a:lnTo>
                    <a:pt x="214" y="33"/>
                  </a:lnTo>
                  <a:lnTo>
                    <a:pt x="27" y="19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7" name="Freeform 69">
              <a:extLst>
                <a:ext uri="{FF2B5EF4-FFF2-40B4-BE49-F238E27FC236}">
                  <a16:creationId xmlns:a16="http://schemas.microsoft.com/office/drawing/2014/main" xmlns="" id="{0511ED64-F6AA-490E-93C3-7D4777EA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011738"/>
              <a:ext cx="74613" cy="127000"/>
            </a:xfrm>
            <a:custGeom>
              <a:avLst/>
              <a:gdLst>
                <a:gd name="T0" fmla="*/ 0 w 142"/>
                <a:gd name="T1" fmla="*/ 223 h 241"/>
                <a:gd name="T2" fmla="*/ 103 w 142"/>
                <a:gd name="T3" fmla="*/ 0 h 241"/>
                <a:gd name="T4" fmla="*/ 142 w 142"/>
                <a:gd name="T5" fmla="*/ 18 h 241"/>
                <a:gd name="T6" fmla="*/ 38 w 142"/>
                <a:gd name="T7" fmla="*/ 241 h 241"/>
                <a:gd name="T8" fmla="*/ 0 w 142"/>
                <a:gd name="T9" fmla="*/ 2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1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8" name="Freeform 70">
              <a:extLst>
                <a:ext uri="{FF2B5EF4-FFF2-40B4-BE49-F238E27FC236}">
                  <a16:creationId xmlns:a16="http://schemas.microsoft.com/office/drawing/2014/main" xmlns="" id="{9C88B7CC-1CBF-4EC0-8843-6021EFC2F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5030788"/>
              <a:ext cx="73025" cy="128588"/>
            </a:xfrm>
            <a:custGeom>
              <a:avLst/>
              <a:gdLst>
                <a:gd name="T0" fmla="*/ 0 w 137"/>
                <a:gd name="T1" fmla="*/ 226 h 244"/>
                <a:gd name="T2" fmla="*/ 97 w 137"/>
                <a:gd name="T3" fmla="*/ 0 h 244"/>
                <a:gd name="T4" fmla="*/ 137 w 137"/>
                <a:gd name="T5" fmla="*/ 17 h 244"/>
                <a:gd name="T6" fmla="*/ 39 w 137"/>
                <a:gd name="T7" fmla="*/ 244 h 244"/>
                <a:gd name="T8" fmla="*/ 0 w 137"/>
                <a:gd name="T9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4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9" name="Freeform 71">
              <a:extLst>
                <a:ext uri="{FF2B5EF4-FFF2-40B4-BE49-F238E27FC236}">
                  <a16:creationId xmlns:a16="http://schemas.microsoft.com/office/drawing/2014/main" xmlns="" id="{9C76D1E2-2C09-4DB8-B4B8-5C94B601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801" y="5048251"/>
              <a:ext cx="69850" cy="130175"/>
            </a:xfrm>
            <a:custGeom>
              <a:avLst/>
              <a:gdLst>
                <a:gd name="T0" fmla="*/ 0 w 132"/>
                <a:gd name="T1" fmla="*/ 230 h 245"/>
                <a:gd name="T2" fmla="*/ 92 w 132"/>
                <a:gd name="T3" fmla="*/ 0 h 245"/>
                <a:gd name="T4" fmla="*/ 132 w 132"/>
                <a:gd name="T5" fmla="*/ 17 h 245"/>
                <a:gd name="T6" fmla="*/ 39 w 132"/>
                <a:gd name="T7" fmla="*/ 245 h 245"/>
                <a:gd name="T8" fmla="*/ 0 w 132"/>
                <a:gd name="T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5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0" name="Freeform 72">
              <a:extLst>
                <a:ext uri="{FF2B5EF4-FFF2-40B4-BE49-F238E27FC236}">
                  <a16:creationId xmlns:a16="http://schemas.microsoft.com/office/drawing/2014/main" xmlns="" id="{01702BBF-8297-4A69-8528-B794FCE40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5065713"/>
              <a:ext cx="66675" cy="130175"/>
            </a:xfrm>
            <a:custGeom>
              <a:avLst/>
              <a:gdLst>
                <a:gd name="T0" fmla="*/ 0 w 126"/>
                <a:gd name="T1" fmla="*/ 230 h 246"/>
                <a:gd name="T2" fmla="*/ 86 w 126"/>
                <a:gd name="T3" fmla="*/ 0 h 246"/>
                <a:gd name="T4" fmla="*/ 126 w 126"/>
                <a:gd name="T5" fmla="*/ 15 h 246"/>
                <a:gd name="T6" fmla="*/ 40 w 126"/>
                <a:gd name="T7" fmla="*/ 246 h 246"/>
                <a:gd name="T8" fmla="*/ 0 w 126"/>
                <a:gd name="T9" fmla="*/ 2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1" name="Freeform 73">
              <a:extLst>
                <a:ext uri="{FF2B5EF4-FFF2-40B4-BE49-F238E27FC236}">
                  <a16:creationId xmlns:a16="http://schemas.microsoft.com/office/drawing/2014/main" xmlns="" id="{E07ABABA-6539-4E2E-ACA5-D46DF839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6" y="5081588"/>
              <a:ext cx="61913" cy="131763"/>
            </a:xfrm>
            <a:custGeom>
              <a:avLst/>
              <a:gdLst>
                <a:gd name="T0" fmla="*/ 0 w 119"/>
                <a:gd name="T1" fmla="*/ 234 h 248"/>
                <a:gd name="T2" fmla="*/ 79 w 119"/>
                <a:gd name="T3" fmla="*/ 0 h 248"/>
                <a:gd name="T4" fmla="*/ 119 w 119"/>
                <a:gd name="T5" fmla="*/ 14 h 248"/>
                <a:gd name="T6" fmla="*/ 40 w 119"/>
                <a:gd name="T7" fmla="*/ 248 h 248"/>
                <a:gd name="T8" fmla="*/ 0 w 119"/>
                <a:gd name="T9" fmla="*/ 23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48">
                  <a:moveTo>
                    <a:pt x="0" y="234"/>
                  </a:moveTo>
                  <a:lnTo>
                    <a:pt x="79" y="0"/>
                  </a:lnTo>
                  <a:lnTo>
                    <a:pt x="119" y="14"/>
                  </a:lnTo>
                  <a:lnTo>
                    <a:pt x="40" y="248"/>
                  </a:ln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2" name="Freeform 74">
              <a:extLst>
                <a:ext uri="{FF2B5EF4-FFF2-40B4-BE49-F238E27FC236}">
                  <a16:creationId xmlns:a16="http://schemas.microsoft.com/office/drawing/2014/main" xmlns="" id="{B860EF82-C343-4547-8686-B4A2FAA45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5095876"/>
              <a:ext cx="60325" cy="131763"/>
            </a:xfrm>
            <a:custGeom>
              <a:avLst/>
              <a:gdLst>
                <a:gd name="T0" fmla="*/ 0 w 114"/>
                <a:gd name="T1" fmla="*/ 236 h 249"/>
                <a:gd name="T2" fmla="*/ 73 w 114"/>
                <a:gd name="T3" fmla="*/ 0 h 249"/>
                <a:gd name="T4" fmla="*/ 114 w 114"/>
                <a:gd name="T5" fmla="*/ 15 h 249"/>
                <a:gd name="T6" fmla="*/ 39 w 114"/>
                <a:gd name="T7" fmla="*/ 249 h 249"/>
                <a:gd name="T8" fmla="*/ 0 w 114"/>
                <a:gd name="T9" fmla="*/ 23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49">
                  <a:moveTo>
                    <a:pt x="0" y="236"/>
                  </a:moveTo>
                  <a:lnTo>
                    <a:pt x="73" y="0"/>
                  </a:lnTo>
                  <a:lnTo>
                    <a:pt x="114" y="15"/>
                  </a:lnTo>
                  <a:lnTo>
                    <a:pt x="39" y="249"/>
                  </a:lnTo>
                  <a:lnTo>
                    <a:pt x="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3" name="Freeform 75">
              <a:extLst>
                <a:ext uri="{FF2B5EF4-FFF2-40B4-BE49-F238E27FC236}">
                  <a16:creationId xmlns:a16="http://schemas.microsoft.com/office/drawing/2014/main" xmlns="" id="{E205ADB7-6F10-4665-9BA6-B777689DE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110163"/>
              <a:ext cx="58738" cy="131763"/>
            </a:xfrm>
            <a:custGeom>
              <a:avLst/>
              <a:gdLst>
                <a:gd name="T0" fmla="*/ 0 w 109"/>
                <a:gd name="T1" fmla="*/ 237 h 249"/>
                <a:gd name="T2" fmla="*/ 68 w 109"/>
                <a:gd name="T3" fmla="*/ 0 h 249"/>
                <a:gd name="T4" fmla="*/ 109 w 109"/>
                <a:gd name="T5" fmla="*/ 12 h 249"/>
                <a:gd name="T6" fmla="*/ 41 w 109"/>
                <a:gd name="T7" fmla="*/ 249 h 249"/>
                <a:gd name="T8" fmla="*/ 0 w 109"/>
                <a:gd name="T9" fmla="*/ 2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49">
                  <a:moveTo>
                    <a:pt x="0" y="237"/>
                  </a:moveTo>
                  <a:lnTo>
                    <a:pt x="68" y="0"/>
                  </a:lnTo>
                  <a:lnTo>
                    <a:pt x="109" y="12"/>
                  </a:lnTo>
                  <a:lnTo>
                    <a:pt x="41" y="249"/>
                  </a:ln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4" name="Freeform 76">
              <a:extLst>
                <a:ext uri="{FF2B5EF4-FFF2-40B4-BE49-F238E27FC236}">
                  <a16:creationId xmlns:a16="http://schemas.microsoft.com/office/drawing/2014/main" xmlns="" id="{B39BDB12-4406-4DD7-8AD2-1DE1301AE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5124451"/>
              <a:ext cx="53975" cy="131763"/>
            </a:xfrm>
            <a:custGeom>
              <a:avLst/>
              <a:gdLst>
                <a:gd name="T0" fmla="*/ 0 w 102"/>
                <a:gd name="T1" fmla="*/ 238 h 250"/>
                <a:gd name="T2" fmla="*/ 61 w 102"/>
                <a:gd name="T3" fmla="*/ 0 h 250"/>
                <a:gd name="T4" fmla="*/ 102 w 102"/>
                <a:gd name="T5" fmla="*/ 10 h 250"/>
                <a:gd name="T6" fmla="*/ 41 w 102"/>
                <a:gd name="T7" fmla="*/ 250 h 250"/>
                <a:gd name="T8" fmla="*/ 0 w 102"/>
                <a:gd name="T9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50">
                  <a:moveTo>
                    <a:pt x="0" y="238"/>
                  </a:moveTo>
                  <a:lnTo>
                    <a:pt x="61" y="0"/>
                  </a:lnTo>
                  <a:lnTo>
                    <a:pt x="102" y="10"/>
                  </a:lnTo>
                  <a:lnTo>
                    <a:pt x="41" y="25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5" name="Freeform 77">
              <a:extLst>
                <a:ext uri="{FF2B5EF4-FFF2-40B4-BE49-F238E27FC236}">
                  <a16:creationId xmlns:a16="http://schemas.microsoft.com/office/drawing/2014/main" xmlns="" id="{F7F0AC28-BF62-4D80-81DA-F726F03B3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5135563"/>
              <a:ext cx="50800" cy="131763"/>
            </a:xfrm>
            <a:custGeom>
              <a:avLst/>
              <a:gdLst>
                <a:gd name="T0" fmla="*/ 0 w 97"/>
                <a:gd name="T1" fmla="*/ 239 h 249"/>
                <a:gd name="T2" fmla="*/ 56 w 97"/>
                <a:gd name="T3" fmla="*/ 0 h 249"/>
                <a:gd name="T4" fmla="*/ 97 w 97"/>
                <a:gd name="T5" fmla="*/ 10 h 249"/>
                <a:gd name="T6" fmla="*/ 42 w 97"/>
                <a:gd name="T7" fmla="*/ 249 h 249"/>
                <a:gd name="T8" fmla="*/ 0 w 97"/>
                <a:gd name="T9" fmla="*/ 23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49">
                  <a:moveTo>
                    <a:pt x="0" y="239"/>
                  </a:moveTo>
                  <a:lnTo>
                    <a:pt x="56" y="0"/>
                  </a:lnTo>
                  <a:lnTo>
                    <a:pt x="97" y="10"/>
                  </a:lnTo>
                  <a:lnTo>
                    <a:pt x="42" y="249"/>
                  </a:lnTo>
                  <a:lnTo>
                    <a:pt x="0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6" name="Freeform 78">
              <a:extLst>
                <a:ext uri="{FF2B5EF4-FFF2-40B4-BE49-F238E27FC236}">
                  <a16:creationId xmlns:a16="http://schemas.microsoft.com/office/drawing/2014/main" xmlns="" id="{CD29C89B-FFCD-4BA4-BF8C-F55C58CC9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5146676"/>
              <a:ext cx="47625" cy="131763"/>
            </a:xfrm>
            <a:custGeom>
              <a:avLst/>
              <a:gdLst>
                <a:gd name="T0" fmla="*/ 0 w 91"/>
                <a:gd name="T1" fmla="*/ 241 h 250"/>
                <a:gd name="T2" fmla="*/ 49 w 91"/>
                <a:gd name="T3" fmla="*/ 0 h 250"/>
                <a:gd name="T4" fmla="*/ 91 w 91"/>
                <a:gd name="T5" fmla="*/ 9 h 250"/>
                <a:gd name="T6" fmla="*/ 41 w 91"/>
                <a:gd name="T7" fmla="*/ 250 h 250"/>
                <a:gd name="T8" fmla="*/ 0 w 91"/>
                <a:gd name="T9" fmla="*/ 24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50">
                  <a:moveTo>
                    <a:pt x="0" y="241"/>
                  </a:moveTo>
                  <a:lnTo>
                    <a:pt x="49" y="0"/>
                  </a:lnTo>
                  <a:lnTo>
                    <a:pt x="91" y="9"/>
                  </a:lnTo>
                  <a:lnTo>
                    <a:pt x="41" y="25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7" name="Freeform 79">
              <a:extLst>
                <a:ext uri="{FF2B5EF4-FFF2-40B4-BE49-F238E27FC236}">
                  <a16:creationId xmlns:a16="http://schemas.microsoft.com/office/drawing/2014/main" xmlns="" id="{994320BE-9097-49F1-B160-EFA5D24B6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6" y="5156201"/>
              <a:ext cx="46038" cy="131763"/>
            </a:xfrm>
            <a:custGeom>
              <a:avLst/>
              <a:gdLst>
                <a:gd name="T0" fmla="*/ 0 w 86"/>
                <a:gd name="T1" fmla="*/ 242 h 250"/>
                <a:gd name="T2" fmla="*/ 44 w 86"/>
                <a:gd name="T3" fmla="*/ 0 h 250"/>
                <a:gd name="T4" fmla="*/ 86 w 86"/>
                <a:gd name="T5" fmla="*/ 8 h 250"/>
                <a:gd name="T6" fmla="*/ 43 w 86"/>
                <a:gd name="T7" fmla="*/ 250 h 250"/>
                <a:gd name="T8" fmla="*/ 0 w 86"/>
                <a:gd name="T9" fmla="*/ 2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50">
                  <a:moveTo>
                    <a:pt x="0" y="242"/>
                  </a:moveTo>
                  <a:lnTo>
                    <a:pt x="44" y="0"/>
                  </a:lnTo>
                  <a:lnTo>
                    <a:pt x="86" y="8"/>
                  </a:lnTo>
                  <a:lnTo>
                    <a:pt x="43" y="25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8" name="Freeform 80">
              <a:extLst>
                <a:ext uri="{FF2B5EF4-FFF2-40B4-BE49-F238E27FC236}">
                  <a16:creationId xmlns:a16="http://schemas.microsoft.com/office/drawing/2014/main" xmlns="" id="{7514AF2B-B1DF-4EBC-96A3-456BACC62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5164138"/>
              <a:ext cx="41275" cy="133350"/>
            </a:xfrm>
            <a:custGeom>
              <a:avLst/>
              <a:gdLst>
                <a:gd name="T0" fmla="*/ 0 w 79"/>
                <a:gd name="T1" fmla="*/ 243 h 250"/>
                <a:gd name="T2" fmla="*/ 37 w 79"/>
                <a:gd name="T3" fmla="*/ 0 h 250"/>
                <a:gd name="T4" fmla="*/ 79 w 79"/>
                <a:gd name="T5" fmla="*/ 6 h 250"/>
                <a:gd name="T6" fmla="*/ 42 w 79"/>
                <a:gd name="T7" fmla="*/ 250 h 250"/>
                <a:gd name="T8" fmla="*/ 0 w 79"/>
                <a:gd name="T9" fmla="*/ 24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0">
                  <a:moveTo>
                    <a:pt x="0" y="243"/>
                  </a:moveTo>
                  <a:lnTo>
                    <a:pt x="37" y="0"/>
                  </a:lnTo>
                  <a:lnTo>
                    <a:pt x="79" y="6"/>
                  </a:lnTo>
                  <a:lnTo>
                    <a:pt x="42" y="250"/>
                  </a:ln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9" name="Freeform 81">
              <a:extLst>
                <a:ext uri="{FF2B5EF4-FFF2-40B4-BE49-F238E27FC236}">
                  <a16:creationId xmlns:a16="http://schemas.microsoft.com/office/drawing/2014/main" xmlns="" id="{BADC16AF-2001-456E-BE36-ED9336A8F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5170488"/>
              <a:ext cx="38100" cy="133350"/>
            </a:xfrm>
            <a:custGeom>
              <a:avLst/>
              <a:gdLst>
                <a:gd name="T0" fmla="*/ 0 w 72"/>
                <a:gd name="T1" fmla="*/ 245 h 252"/>
                <a:gd name="T2" fmla="*/ 29 w 72"/>
                <a:gd name="T3" fmla="*/ 0 h 252"/>
                <a:gd name="T4" fmla="*/ 72 w 72"/>
                <a:gd name="T5" fmla="*/ 7 h 252"/>
                <a:gd name="T6" fmla="*/ 42 w 72"/>
                <a:gd name="T7" fmla="*/ 252 h 252"/>
                <a:gd name="T8" fmla="*/ 0 w 72"/>
                <a:gd name="T9" fmla="*/ 24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52">
                  <a:moveTo>
                    <a:pt x="0" y="245"/>
                  </a:moveTo>
                  <a:lnTo>
                    <a:pt x="29" y="0"/>
                  </a:lnTo>
                  <a:lnTo>
                    <a:pt x="72" y="7"/>
                  </a:lnTo>
                  <a:lnTo>
                    <a:pt x="42" y="252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0" name="Freeform 82">
              <a:extLst>
                <a:ext uri="{FF2B5EF4-FFF2-40B4-BE49-F238E27FC236}">
                  <a16:creationId xmlns:a16="http://schemas.microsoft.com/office/drawing/2014/main" xmlns="" id="{DA254932-1A88-4DF4-A3D7-63C45AC6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5178426"/>
              <a:ext cx="36513" cy="131763"/>
            </a:xfrm>
            <a:custGeom>
              <a:avLst/>
              <a:gdLst>
                <a:gd name="T0" fmla="*/ 0 w 67"/>
                <a:gd name="T1" fmla="*/ 245 h 250"/>
                <a:gd name="T2" fmla="*/ 25 w 67"/>
                <a:gd name="T3" fmla="*/ 0 h 250"/>
                <a:gd name="T4" fmla="*/ 67 w 67"/>
                <a:gd name="T5" fmla="*/ 4 h 250"/>
                <a:gd name="T6" fmla="*/ 43 w 67"/>
                <a:gd name="T7" fmla="*/ 250 h 250"/>
                <a:gd name="T8" fmla="*/ 0 w 67"/>
                <a:gd name="T9" fmla="*/ 24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1" name="Freeform 263">
              <a:extLst>
                <a:ext uri="{FF2B5EF4-FFF2-40B4-BE49-F238E27FC236}">
                  <a16:creationId xmlns:a16="http://schemas.microsoft.com/office/drawing/2014/main" xmlns="" id="{DCC8190C-E09B-4382-969F-C6599367E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011738"/>
              <a:ext cx="74613" cy="127000"/>
            </a:xfrm>
            <a:custGeom>
              <a:avLst/>
              <a:gdLst>
                <a:gd name="T0" fmla="*/ 0 w 142"/>
                <a:gd name="T1" fmla="*/ 223 h 241"/>
                <a:gd name="T2" fmla="*/ 103 w 142"/>
                <a:gd name="T3" fmla="*/ 0 h 241"/>
                <a:gd name="T4" fmla="*/ 142 w 142"/>
                <a:gd name="T5" fmla="*/ 18 h 241"/>
                <a:gd name="T6" fmla="*/ 38 w 142"/>
                <a:gd name="T7" fmla="*/ 241 h 241"/>
                <a:gd name="T8" fmla="*/ 0 w 142"/>
                <a:gd name="T9" fmla="*/ 2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1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2" name="Freeform 264">
              <a:extLst>
                <a:ext uri="{FF2B5EF4-FFF2-40B4-BE49-F238E27FC236}">
                  <a16:creationId xmlns:a16="http://schemas.microsoft.com/office/drawing/2014/main" xmlns="" id="{522B8317-2F65-456B-803E-5F49A422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5030788"/>
              <a:ext cx="73025" cy="128588"/>
            </a:xfrm>
            <a:custGeom>
              <a:avLst/>
              <a:gdLst>
                <a:gd name="T0" fmla="*/ 0 w 137"/>
                <a:gd name="T1" fmla="*/ 226 h 244"/>
                <a:gd name="T2" fmla="*/ 97 w 137"/>
                <a:gd name="T3" fmla="*/ 0 h 244"/>
                <a:gd name="T4" fmla="*/ 137 w 137"/>
                <a:gd name="T5" fmla="*/ 17 h 244"/>
                <a:gd name="T6" fmla="*/ 39 w 137"/>
                <a:gd name="T7" fmla="*/ 244 h 244"/>
                <a:gd name="T8" fmla="*/ 0 w 137"/>
                <a:gd name="T9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4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3" name="Freeform 265">
              <a:extLst>
                <a:ext uri="{FF2B5EF4-FFF2-40B4-BE49-F238E27FC236}">
                  <a16:creationId xmlns:a16="http://schemas.microsoft.com/office/drawing/2014/main" xmlns="" id="{79ED4F5D-EA0D-443F-81E3-7F1E01BD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800" y="5048250"/>
              <a:ext cx="69850" cy="130175"/>
            </a:xfrm>
            <a:custGeom>
              <a:avLst/>
              <a:gdLst>
                <a:gd name="T0" fmla="*/ 0 w 132"/>
                <a:gd name="T1" fmla="*/ 230 h 245"/>
                <a:gd name="T2" fmla="*/ 92 w 132"/>
                <a:gd name="T3" fmla="*/ 0 h 245"/>
                <a:gd name="T4" fmla="*/ 132 w 132"/>
                <a:gd name="T5" fmla="*/ 17 h 245"/>
                <a:gd name="T6" fmla="*/ 39 w 132"/>
                <a:gd name="T7" fmla="*/ 245 h 245"/>
                <a:gd name="T8" fmla="*/ 0 w 132"/>
                <a:gd name="T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5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4" name="Freeform 266">
              <a:extLst>
                <a:ext uri="{FF2B5EF4-FFF2-40B4-BE49-F238E27FC236}">
                  <a16:creationId xmlns:a16="http://schemas.microsoft.com/office/drawing/2014/main" xmlns="" id="{86A81511-D355-45DB-8F16-31724F9FD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5065713"/>
              <a:ext cx="66675" cy="130175"/>
            </a:xfrm>
            <a:custGeom>
              <a:avLst/>
              <a:gdLst>
                <a:gd name="T0" fmla="*/ 0 w 126"/>
                <a:gd name="T1" fmla="*/ 230 h 246"/>
                <a:gd name="T2" fmla="*/ 86 w 126"/>
                <a:gd name="T3" fmla="*/ 0 h 246"/>
                <a:gd name="T4" fmla="*/ 126 w 126"/>
                <a:gd name="T5" fmla="*/ 15 h 246"/>
                <a:gd name="T6" fmla="*/ 40 w 126"/>
                <a:gd name="T7" fmla="*/ 246 h 246"/>
                <a:gd name="T8" fmla="*/ 0 w 126"/>
                <a:gd name="T9" fmla="*/ 2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5" name="Freeform 267">
              <a:extLst>
                <a:ext uri="{FF2B5EF4-FFF2-40B4-BE49-F238E27FC236}">
                  <a16:creationId xmlns:a16="http://schemas.microsoft.com/office/drawing/2014/main" xmlns="" id="{BA0B49A2-DC9E-4944-89DB-EFBD8B710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5178425"/>
              <a:ext cx="36513" cy="131763"/>
            </a:xfrm>
            <a:custGeom>
              <a:avLst/>
              <a:gdLst>
                <a:gd name="T0" fmla="*/ 0 w 67"/>
                <a:gd name="T1" fmla="*/ 245 h 250"/>
                <a:gd name="T2" fmla="*/ 25 w 67"/>
                <a:gd name="T3" fmla="*/ 0 h 250"/>
                <a:gd name="T4" fmla="*/ 67 w 67"/>
                <a:gd name="T5" fmla="*/ 4 h 250"/>
                <a:gd name="T6" fmla="*/ 43 w 67"/>
                <a:gd name="T7" fmla="*/ 250 h 250"/>
                <a:gd name="T8" fmla="*/ 0 w 67"/>
                <a:gd name="T9" fmla="*/ 24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6" name="Freeform 268">
              <a:extLst>
                <a:ext uri="{FF2B5EF4-FFF2-40B4-BE49-F238E27FC236}">
                  <a16:creationId xmlns:a16="http://schemas.microsoft.com/office/drawing/2014/main" xmlns="" id="{EE77BC6B-8AD4-4382-8CB6-722F045C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5183188"/>
              <a:ext cx="31750" cy="131763"/>
            </a:xfrm>
            <a:custGeom>
              <a:avLst/>
              <a:gdLst>
                <a:gd name="T0" fmla="*/ 0 w 61"/>
                <a:gd name="T1" fmla="*/ 246 h 250"/>
                <a:gd name="T2" fmla="*/ 18 w 61"/>
                <a:gd name="T3" fmla="*/ 0 h 250"/>
                <a:gd name="T4" fmla="*/ 61 w 61"/>
                <a:gd name="T5" fmla="*/ 4 h 250"/>
                <a:gd name="T6" fmla="*/ 43 w 61"/>
                <a:gd name="T7" fmla="*/ 250 h 250"/>
                <a:gd name="T8" fmla="*/ 0 w 61"/>
                <a:gd name="T9" fmla="*/ 24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50">
                  <a:moveTo>
                    <a:pt x="0" y="246"/>
                  </a:moveTo>
                  <a:lnTo>
                    <a:pt x="18" y="0"/>
                  </a:lnTo>
                  <a:lnTo>
                    <a:pt x="61" y="4"/>
                  </a:lnTo>
                  <a:lnTo>
                    <a:pt x="43" y="250"/>
                  </a:lnTo>
                  <a:lnTo>
                    <a:pt x="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7" name="Freeform 170">
              <a:extLst>
                <a:ext uri="{FF2B5EF4-FFF2-40B4-BE49-F238E27FC236}">
                  <a16:creationId xmlns:a16="http://schemas.microsoft.com/office/drawing/2014/main" xmlns="" id="{83BB5B46-6481-4ECE-93D0-040498BF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1" y="2028826"/>
              <a:ext cx="84138" cy="123825"/>
            </a:xfrm>
            <a:custGeom>
              <a:avLst/>
              <a:gdLst>
                <a:gd name="T0" fmla="*/ 158 w 158"/>
                <a:gd name="T1" fmla="*/ 22 h 236"/>
                <a:gd name="T2" fmla="*/ 37 w 158"/>
                <a:gd name="T3" fmla="*/ 236 h 236"/>
                <a:gd name="T4" fmla="*/ 0 w 158"/>
                <a:gd name="T5" fmla="*/ 214 h 236"/>
                <a:gd name="T6" fmla="*/ 121 w 158"/>
                <a:gd name="T7" fmla="*/ 0 h 236"/>
                <a:gd name="T8" fmla="*/ 158 w 158"/>
                <a:gd name="T9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6">
                  <a:moveTo>
                    <a:pt x="158" y="22"/>
                  </a:moveTo>
                  <a:lnTo>
                    <a:pt x="37" y="236"/>
                  </a:lnTo>
                  <a:lnTo>
                    <a:pt x="0" y="214"/>
                  </a:lnTo>
                  <a:lnTo>
                    <a:pt x="121" y="0"/>
                  </a:lnTo>
                  <a:lnTo>
                    <a:pt x="15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8" name="Freeform 171">
              <a:extLst>
                <a:ext uri="{FF2B5EF4-FFF2-40B4-BE49-F238E27FC236}">
                  <a16:creationId xmlns:a16="http://schemas.microsoft.com/office/drawing/2014/main" xmlns="" id="{E867E2F0-6422-486D-A16A-570C50CC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8" y="2005013"/>
              <a:ext cx="80963" cy="125413"/>
            </a:xfrm>
            <a:custGeom>
              <a:avLst/>
              <a:gdLst>
                <a:gd name="T0" fmla="*/ 153 w 153"/>
                <a:gd name="T1" fmla="*/ 20 h 237"/>
                <a:gd name="T2" fmla="*/ 39 w 153"/>
                <a:gd name="T3" fmla="*/ 237 h 237"/>
                <a:gd name="T4" fmla="*/ 0 w 153"/>
                <a:gd name="T5" fmla="*/ 216 h 237"/>
                <a:gd name="T6" fmla="*/ 115 w 153"/>
                <a:gd name="T7" fmla="*/ 0 h 237"/>
                <a:gd name="T8" fmla="*/ 153 w 153"/>
                <a:gd name="T9" fmla="*/ 2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37">
                  <a:moveTo>
                    <a:pt x="153" y="20"/>
                  </a:moveTo>
                  <a:lnTo>
                    <a:pt x="39" y="237"/>
                  </a:lnTo>
                  <a:lnTo>
                    <a:pt x="0" y="216"/>
                  </a:lnTo>
                  <a:lnTo>
                    <a:pt x="115" y="0"/>
                  </a:lnTo>
                  <a:lnTo>
                    <a:pt x="15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9" name="Freeform 172">
              <a:extLst>
                <a:ext uri="{FF2B5EF4-FFF2-40B4-BE49-F238E27FC236}">
                  <a16:creationId xmlns:a16="http://schemas.microsoft.com/office/drawing/2014/main" xmlns="" id="{42D6D40E-63AB-4F62-9005-2F3DD141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6" y="1982788"/>
              <a:ext cx="77788" cy="127000"/>
            </a:xfrm>
            <a:custGeom>
              <a:avLst/>
              <a:gdLst>
                <a:gd name="T0" fmla="*/ 147 w 147"/>
                <a:gd name="T1" fmla="*/ 20 h 240"/>
                <a:gd name="T2" fmla="*/ 37 w 147"/>
                <a:gd name="T3" fmla="*/ 240 h 240"/>
                <a:gd name="T4" fmla="*/ 0 w 147"/>
                <a:gd name="T5" fmla="*/ 221 h 240"/>
                <a:gd name="T6" fmla="*/ 109 w 147"/>
                <a:gd name="T7" fmla="*/ 0 h 240"/>
                <a:gd name="T8" fmla="*/ 147 w 147"/>
                <a:gd name="T9" fmla="*/ 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40">
                  <a:moveTo>
                    <a:pt x="147" y="20"/>
                  </a:moveTo>
                  <a:lnTo>
                    <a:pt x="37" y="240"/>
                  </a:lnTo>
                  <a:lnTo>
                    <a:pt x="0" y="221"/>
                  </a:lnTo>
                  <a:lnTo>
                    <a:pt x="109" y="0"/>
                  </a:lnTo>
                  <a:lnTo>
                    <a:pt x="14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0" name="Freeform 173">
              <a:extLst>
                <a:ext uri="{FF2B5EF4-FFF2-40B4-BE49-F238E27FC236}">
                  <a16:creationId xmlns:a16="http://schemas.microsoft.com/office/drawing/2014/main" xmlns="" id="{2F6C22CA-B6CF-494F-A167-DA4D117A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76" y="1962151"/>
              <a:ext cx="74613" cy="128588"/>
            </a:xfrm>
            <a:custGeom>
              <a:avLst/>
              <a:gdLst>
                <a:gd name="T0" fmla="*/ 142 w 142"/>
                <a:gd name="T1" fmla="*/ 19 h 242"/>
                <a:gd name="T2" fmla="*/ 39 w 142"/>
                <a:gd name="T3" fmla="*/ 242 h 242"/>
                <a:gd name="T4" fmla="*/ 0 w 142"/>
                <a:gd name="T5" fmla="*/ 223 h 242"/>
                <a:gd name="T6" fmla="*/ 104 w 142"/>
                <a:gd name="T7" fmla="*/ 0 h 242"/>
                <a:gd name="T8" fmla="*/ 142 w 142"/>
                <a:gd name="T9" fmla="*/ 1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2">
                  <a:moveTo>
                    <a:pt x="142" y="19"/>
                  </a:moveTo>
                  <a:lnTo>
                    <a:pt x="39" y="242"/>
                  </a:lnTo>
                  <a:lnTo>
                    <a:pt x="0" y="223"/>
                  </a:lnTo>
                  <a:lnTo>
                    <a:pt x="104" y="0"/>
                  </a:lnTo>
                  <a:lnTo>
                    <a:pt x="14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1" name="Freeform 174">
              <a:extLst>
                <a:ext uri="{FF2B5EF4-FFF2-40B4-BE49-F238E27FC236}">
                  <a16:creationId xmlns:a16="http://schemas.microsoft.com/office/drawing/2014/main" xmlns="" id="{88D0B394-9CE8-4F6A-A6D4-9FBFA447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6" y="1941513"/>
              <a:ext cx="73025" cy="128588"/>
            </a:xfrm>
            <a:custGeom>
              <a:avLst/>
              <a:gdLst>
                <a:gd name="T0" fmla="*/ 137 w 137"/>
                <a:gd name="T1" fmla="*/ 17 h 243"/>
                <a:gd name="T2" fmla="*/ 40 w 137"/>
                <a:gd name="T3" fmla="*/ 243 h 243"/>
                <a:gd name="T4" fmla="*/ 0 w 137"/>
                <a:gd name="T5" fmla="*/ 226 h 243"/>
                <a:gd name="T6" fmla="*/ 98 w 137"/>
                <a:gd name="T7" fmla="*/ 0 h 243"/>
                <a:gd name="T8" fmla="*/ 137 w 137"/>
                <a:gd name="T9" fmla="*/ 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3">
                  <a:moveTo>
                    <a:pt x="137" y="17"/>
                  </a:moveTo>
                  <a:lnTo>
                    <a:pt x="40" y="243"/>
                  </a:lnTo>
                  <a:lnTo>
                    <a:pt x="0" y="226"/>
                  </a:lnTo>
                  <a:lnTo>
                    <a:pt x="98" y="0"/>
                  </a:lnTo>
                  <a:lnTo>
                    <a:pt x="13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2" name="Freeform 175">
              <a:extLst>
                <a:ext uri="{FF2B5EF4-FFF2-40B4-BE49-F238E27FC236}">
                  <a16:creationId xmlns:a16="http://schemas.microsoft.com/office/drawing/2014/main" xmlns="" id="{A9D3F7DF-D467-4BCC-8E8B-2ED709DB9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6" y="1924051"/>
              <a:ext cx="69850" cy="128588"/>
            </a:xfrm>
            <a:custGeom>
              <a:avLst/>
              <a:gdLst>
                <a:gd name="T0" fmla="*/ 132 w 132"/>
                <a:gd name="T1" fmla="*/ 16 h 244"/>
                <a:gd name="T2" fmla="*/ 40 w 132"/>
                <a:gd name="T3" fmla="*/ 244 h 244"/>
                <a:gd name="T4" fmla="*/ 0 w 132"/>
                <a:gd name="T5" fmla="*/ 228 h 244"/>
                <a:gd name="T6" fmla="*/ 93 w 132"/>
                <a:gd name="T7" fmla="*/ 0 h 244"/>
                <a:gd name="T8" fmla="*/ 132 w 132"/>
                <a:gd name="T9" fmla="*/ 1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4">
                  <a:moveTo>
                    <a:pt x="132" y="16"/>
                  </a:moveTo>
                  <a:lnTo>
                    <a:pt x="40" y="244"/>
                  </a:lnTo>
                  <a:lnTo>
                    <a:pt x="0" y="228"/>
                  </a:lnTo>
                  <a:lnTo>
                    <a:pt x="93" y="0"/>
                  </a:lnTo>
                  <a:lnTo>
                    <a:pt x="1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3" name="Freeform 176">
              <a:extLst>
                <a:ext uri="{FF2B5EF4-FFF2-40B4-BE49-F238E27FC236}">
                  <a16:creationId xmlns:a16="http://schemas.microsoft.com/office/drawing/2014/main" xmlns="" id="{D05A9361-CE5A-4AC0-A7F9-1AEB21FD6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1905001"/>
              <a:ext cx="66675" cy="130175"/>
            </a:xfrm>
            <a:custGeom>
              <a:avLst/>
              <a:gdLst>
                <a:gd name="T0" fmla="*/ 126 w 126"/>
                <a:gd name="T1" fmla="*/ 16 h 246"/>
                <a:gd name="T2" fmla="*/ 40 w 126"/>
                <a:gd name="T3" fmla="*/ 246 h 246"/>
                <a:gd name="T4" fmla="*/ 0 w 126"/>
                <a:gd name="T5" fmla="*/ 231 h 246"/>
                <a:gd name="T6" fmla="*/ 86 w 126"/>
                <a:gd name="T7" fmla="*/ 0 h 246"/>
                <a:gd name="T8" fmla="*/ 126 w 126"/>
                <a:gd name="T9" fmla="*/ 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126" y="16"/>
                  </a:moveTo>
                  <a:lnTo>
                    <a:pt x="40" y="246"/>
                  </a:lnTo>
                  <a:lnTo>
                    <a:pt x="0" y="231"/>
                  </a:lnTo>
                  <a:lnTo>
                    <a:pt x="86" y="0"/>
                  </a:lnTo>
                  <a:lnTo>
                    <a:pt x="1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4" name="Freeform 177">
              <a:extLst>
                <a:ext uri="{FF2B5EF4-FFF2-40B4-BE49-F238E27FC236}">
                  <a16:creationId xmlns:a16="http://schemas.microsoft.com/office/drawing/2014/main" xmlns="" id="{B943797E-09D5-4446-AB64-D791D0592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801" y="1889126"/>
              <a:ext cx="63500" cy="130175"/>
            </a:xfrm>
            <a:custGeom>
              <a:avLst/>
              <a:gdLst>
                <a:gd name="T0" fmla="*/ 120 w 120"/>
                <a:gd name="T1" fmla="*/ 14 h 248"/>
                <a:gd name="T2" fmla="*/ 41 w 120"/>
                <a:gd name="T3" fmla="*/ 248 h 248"/>
                <a:gd name="T4" fmla="*/ 0 w 120"/>
                <a:gd name="T5" fmla="*/ 233 h 248"/>
                <a:gd name="T6" fmla="*/ 80 w 120"/>
                <a:gd name="T7" fmla="*/ 0 h 248"/>
                <a:gd name="T8" fmla="*/ 120 w 120"/>
                <a:gd name="T9" fmla="*/ 1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48">
                  <a:moveTo>
                    <a:pt x="120" y="14"/>
                  </a:moveTo>
                  <a:lnTo>
                    <a:pt x="41" y="248"/>
                  </a:lnTo>
                  <a:lnTo>
                    <a:pt x="0" y="233"/>
                  </a:lnTo>
                  <a:lnTo>
                    <a:pt x="80" y="0"/>
                  </a:lnTo>
                  <a:lnTo>
                    <a:pt x="1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5" name="Freeform 178">
              <a:extLst>
                <a:ext uri="{FF2B5EF4-FFF2-40B4-BE49-F238E27FC236}">
                  <a16:creationId xmlns:a16="http://schemas.microsoft.com/office/drawing/2014/main" xmlns="" id="{64B94017-4361-43CB-BA3C-89581F0EE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1873251"/>
              <a:ext cx="60325" cy="131763"/>
            </a:xfrm>
            <a:custGeom>
              <a:avLst/>
              <a:gdLst>
                <a:gd name="T0" fmla="*/ 114 w 114"/>
                <a:gd name="T1" fmla="*/ 14 h 248"/>
                <a:gd name="T2" fmla="*/ 41 w 114"/>
                <a:gd name="T3" fmla="*/ 248 h 248"/>
                <a:gd name="T4" fmla="*/ 0 w 114"/>
                <a:gd name="T5" fmla="*/ 236 h 248"/>
                <a:gd name="T6" fmla="*/ 73 w 114"/>
                <a:gd name="T7" fmla="*/ 0 h 248"/>
                <a:gd name="T8" fmla="*/ 114 w 114"/>
                <a:gd name="T9" fmla="*/ 1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48">
                  <a:moveTo>
                    <a:pt x="114" y="14"/>
                  </a:moveTo>
                  <a:lnTo>
                    <a:pt x="41" y="248"/>
                  </a:lnTo>
                  <a:lnTo>
                    <a:pt x="0" y="236"/>
                  </a:lnTo>
                  <a:lnTo>
                    <a:pt x="73" y="0"/>
                  </a:lnTo>
                  <a:lnTo>
                    <a:pt x="1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6" name="Freeform 179">
              <a:extLst>
                <a:ext uri="{FF2B5EF4-FFF2-40B4-BE49-F238E27FC236}">
                  <a16:creationId xmlns:a16="http://schemas.microsoft.com/office/drawing/2014/main" xmlns="" id="{A2CF1631-7AE1-4E2E-90E9-07076340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6" y="1858963"/>
              <a:ext cx="57150" cy="131763"/>
            </a:xfrm>
            <a:custGeom>
              <a:avLst/>
              <a:gdLst>
                <a:gd name="T0" fmla="*/ 107 w 107"/>
                <a:gd name="T1" fmla="*/ 13 h 248"/>
                <a:gd name="T2" fmla="*/ 41 w 107"/>
                <a:gd name="T3" fmla="*/ 248 h 248"/>
                <a:gd name="T4" fmla="*/ 0 w 107"/>
                <a:gd name="T5" fmla="*/ 237 h 248"/>
                <a:gd name="T6" fmla="*/ 66 w 107"/>
                <a:gd name="T7" fmla="*/ 0 h 248"/>
                <a:gd name="T8" fmla="*/ 107 w 107"/>
                <a:gd name="T9" fmla="*/ 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48">
                  <a:moveTo>
                    <a:pt x="107" y="13"/>
                  </a:moveTo>
                  <a:lnTo>
                    <a:pt x="41" y="248"/>
                  </a:lnTo>
                  <a:lnTo>
                    <a:pt x="0" y="237"/>
                  </a:lnTo>
                  <a:lnTo>
                    <a:pt x="66" y="0"/>
                  </a:lnTo>
                  <a:lnTo>
                    <a:pt x="10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7" name="Freeform 180">
              <a:extLst>
                <a:ext uri="{FF2B5EF4-FFF2-40B4-BE49-F238E27FC236}">
                  <a16:creationId xmlns:a16="http://schemas.microsoft.com/office/drawing/2014/main" xmlns="" id="{82BA00B7-F244-42F4-AB79-21EC83D2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38" y="1846263"/>
              <a:ext cx="53975" cy="131763"/>
            </a:xfrm>
            <a:custGeom>
              <a:avLst/>
              <a:gdLst>
                <a:gd name="T0" fmla="*/ 102 w 102"/>
                <a:gd name="T1" fmla="*/ 11 h 249"/>
                <a:gd name="T2" fmla="*/ 41 w 102"/>
                <a:gd name="T3" fmla="*/ 249 h 249"/>
                <a:gd name="T4" fmla="*/ 0 w 102"/>
                <a:gd name="T5" fmla="*/ 239 h 249"/>
                <a:gd name="T6" fmla="*/ 61 w 102"/>
                <a:gd name="T7" fmla="*/ 0 h 249"/>
                <a:gd name="T8" fmla="*/ 102 w 102"/>
                <a:gd name="T9" fmla="*/ 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49">
                  <a:moveTo>
                    <a:pt x="102" y="11"/>
                  </a:moveTo>
                  <a:lnTo>
                    <a:pt x="41" y="249"/>
                  </a:lnTo>
                  <a:lnTo>
                    <a:pt x="0" y="239"/>
                  </a:lnTo>
                  <a:lnTo>
                    <a:pt x="61" y="0"/>
                  </a:lnTo>
                  <a:lnTo>
                    <a:pt x="10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8" name="Freeform 181">
              <a:extLst>
                <a:ext uri="{FF2B5EF4-FFF2-40B4-BE49-F238E27FC236}">
                  <a16:creationId xmlns:a16="http://schemas.microsoft.com/office/drawing/2014/main" xmlns="" id="{6FAC79A4-83EF-4913-BB5A-9DBE9E1C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463" y="1833563"/>
              <a:ext cx="50800" cy="131763"/>
            </a:xfrm>
            <a:custGeom>
              <a:avLst/>
              <a:gdLst>
                <a:gd name="T0" fmla="*/ 97 w 97"/>
                <a:gd name="T1" fmla="*/ 11 h 250"/>
                <a:gd name="T2" fmla="*/ 41 w 97"/>
                <a:gd name="T3" fmla="*/ 250 h 250"/>
                <a:gd name="T4" fmla="*/ 0 w 97"/>
                <a:gd name="T5" fmla="*/ 240 h 250"/>
                <a:gd name="T6" fmla="*/ 55 w 97"/>
                <a:gd name="T7" fmla="*/ 0 h 250"/>
                <a:gd name="T8" fmla="*/ 97 w 97"/>
                <a:gd name="T9" fmla="*/ 1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50">
                  <a:moveTo>
                    <a:pt x="97" y="11"/>
                  </a:moveTo>
                  <a:lnTo>
                    <a:pt x="41" y="250"/>
                  </a:lnTo>
                  <a:lnTo>
                    <a:pt x="0" y="240"/>
                  </a:lnTo>
                  <a:lnTo>
                    <a:pt x="55" y="0"/>
                  </a:lnTo>
                  <a:lnTo>
                    <a:pt x="9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9" name="Freeform 182">
              <a:extLst>
                <a:ext uri="{FF2B5EF4-FFF2-40B4-BE49-F238E27FC236}">
                  <a16:creationId xmlns:a16="http://schemas.microsoft.com/office/drawing/2014/main" xmlns="" id="{89134A93-27B5-48C8-95EB-6303B83A9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8" y="1822451"/>
              <a:ext cx="47625" cy="133350"/>
            </a:xfrm>
            <a:custGeom>
              <a:avLst/>
              <a:gdLst>
                <a:gd name="T0" fmla="*/ 91 w 91"/>
                <a:gd name="T1" fmla="*/ 9 h 250"/>
                <a:gd name="T2" fmla="*/ 42 w 91"/>
                <a:gd name="T3" fmla="*/ 250 h 250"/>
                <a:gd name="T4" fmla="*/ 0 w 91"/>
                <a:gd name="T5" fmla="*/ 241 h 250"/>
                <a:gd name="T6" fmla="*/ 50 w 91"/>
                <a:gd name="T7" fmla="*/ 0 h 250"/>
                <a:gd name="T8" fmla="*/ 91 w 91"/>
                <a:gd name="T9" fmla="*/ 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50">
                  <a:moveTo>
                    <a:pt x="91" y="9"/>
                  </a:moveTo>
                  <a:lnTo>
                    <a:pt x="42" y="250"/>
                  </a:lnTo>
                  <a:lnTo>
                    <a:pt x="0" y="241"/>
                  </a:lnTo>
                  <a:lnTo>
                    <a:pt x="50" y="0"/>
                  </a:lnTo>
                  <a:lnTo>
                    <a:pt x="9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0" name="Freeform 183">
              <a:extLst>
                <a:ext uri="{FF2B5EF4-FFF2-40B4-BE49-F238E27FC236}">
                  <a16:creationId xmlns:a16="http://schemas.microsoft.com/office/drawing/2014/main" xmlns="" id="{11B7865E-BE6B-44A5-AB9B-936A557A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1812926"/>
              <a:ext cx="46038" cy="133350"/>
            </a:xfrm>
            <a:custGeom>
              <a:avLst/>
              <a:gdLst>
                <a:gd name="T0" fmla="*/ 86 w 86"/>
                <a:gd name="T1" fmla="*/ 8 h 250"/>
                <a:gd name="T2" fmla="*/ 42 w 86"/>
                <a:gd name="T3" fmla="*/ 250 h 250"/>
                <a:gd name="T4" fmla="*/ 0 w 86"/>
                <a:gd name="T5" fmla="*/ 242 h 250"/>
                <a:gd name="T6" fmla="*/ 43 w 86"/>
                <a:gd name="T7" fmla="*/ 0 h 250"/>
                <a:gd name="T8" fmla="*/ 86 w 86"/>
                <a:gd name="T9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50">
                  <a:moveTo>
                    <a:pt x="86" y="8"/>
                  </a:moveTo>
                  <a:lnTo>
                    <a:pt x="42" y="250"/>
                  </a:lnTo>
                  <a:lnTo>
                    <a:pt x="0" y="242"/>
                  </a:lnTo>
                  <a:lnTo>
                    <a:pt x="43" y="0"/>
                  </a:lnTo>
                  <a:lnTo>
                    <a:pt x="8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261" name="Group 1260">
              <a:extLst>
                <a:ext uri="{FF2B5EF4-FFF2-40B4-BE49-F238E27FC236}">
                  <a16:creationId xmlns:a16="http://schemas.microsoft.com/office/drawing/2014/main" xmlns="" id="{9B30C6BB-59EA-4CAF-A4C5-7F54D595A47D}"/>
                </a:ext>
              </a:extLst>
            </p:cNvPr>
            <p:cNvGrpSpPr/>
            <p:nvPr/>
          </p:nvGrpSpPr>
          <p:grpSpPr>
            <a:xfrm>
              <a:off x="4754563" y="2039938"/>
              <a:ext cx="500063" cy="458788"/>
              <a:chOff x="4754563" y="2039938"/>
              <a:chExt cx="500063" cy="458788"/>
            </a:xfrm>
            <a:grpFill/>
          </p:grpSpPr>
          <p:sp>
            <p:nvSpPr>
              <p:cNvPr id="1335" name="Freeform 197">
                <a:extLst>
                  <a:ext uri="{FF2B5EF4-FFF2-40B4-BE49-F238E27FC236}">
                    <a16:creationId xmlns:a16="http://schemas.microsoft.com/office/drawing/2014/main" xmlns="" id="{46D323E5-C4E0-47B4-96A3-B0CFDD4B9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38" y="2039938"/>
                <a:ext cx="90488" cy="120650"/>
              </a:xfrm>
              <a:custGeom>
                <a:avLst/>
                <a:gdLst>
                  <a:gd name="T0" fmla="*/ 36 w 169"/>
                  <a:gd name="T1" fmla="*/ 0 h 230"/>
                  <a:gd name="T2" fmla="*/ 169 w 169"/>
                  <a:gd name="T3" fmla="*/ 206 h 230"/>
                  <a:gd name="T4" fmla="*/ 133 w 169"/>
                  <a:gd name="T5" fmla="*/ 230 h 230"/>
                  <a:gd name="T6" fmla="*/ 0 w 169"/>
                  <a:gd name="T7" fmla="*/ 24 h 230"/>
                  <a:gd name="T8" fmla="*/ 36 w 169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30">
                    <a:moveTo>
                      <a:pt x="36" y="0"/>
                    </a:moveTo>
                    <a:lnTo>
                      <a:pt x="169" y="206"/>
                    </a:lnTo>
                    <a:lnTo>
                      <a:pt x="133" y="23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6" name="Freeform 198">
                <a:extLst>
                  <a:ext uri="{FF2B5EF4-FFF2-40B4-BE49-F238E27FC236}">
                    <a16:creationId xmlns:a16="http://schemas.microsoft.com/office/drawing/2014/main" xmlns="" id="{57CFD46C-C78E-4C38-A8D3-591A64E77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2063751"/>
                <a:ext cx="92075" cy="120650"/>
              </a:xfrm>
              <a:custGeom>
                <a:avLst/>
                <a:gdLst>
                  <a:gd name="T0" fmla="*/ 36 w 173"/>
                  <a:gd name="T1" fmla="*/ 0 h 227"/>
                  <a:gd name="T2" fmla="*/ 173 w 173"/>
                  <a:gd name="T3" fmla="*/ 203 h 227"/>
                  <a:gd name="T4" fmla="*/ 139 w 173"/>
                  <a:gd name="T5" fmla="*/ 227 h 227"/>
                  <a:gd name="T6" fmla="*/ 0 w 173"/>
                  <a:gd name="T7" fmla="*/ 24 h 227"/>
                  <a:gd name="T8" fmla="*/ 36 w 173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27">
                    <a:moveTo>
                      <a:pt x="36" y="0"/>
                    </a:moveTo>
                    <a:lnTo>
                      <a:pt x="173" y="203"/>
                    </a:lnTo>
                    <a:lnTo>
                      <a:pt x="139" y="227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7" name="Freeform 199">
                <a:extLst>
                  <a:ext uri="{FF2B5EF4-FFF2-40B4-BE49-F238E27FC236}">
                    <a16:creationId xmlns:a16="http://schemas.microsoft.com/office/drawing/2014/main" xmlns="" id="{3256AE22-87DD-4A1B-B937-3D7AA5B86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2090738"/>
                <a:ext cx="93663" cy="117475"/>
              </a:xfrm>
              <a:custGeom>
                <a:avLst/>
                <a:gdLst>
                  <a:gd name="T0" fmla="*/ 35 w 178"/>
                  <a:gd name="T1" fmla="*/ 0 h 224"/>
                  <a:gd name="T2" fmla="*/ 178 w 178"/>
                  <a:gd name="T3" fmla="*/ 198 h 224"/>
                  <a:gd name="T4" fmla="*/ 144 w 178"/>
                  <a:gd name="T5" fmla="*/ 224 h 224"/>
                  <a:gd name="T6" fmla="*/ 0 w 178"/>
                  <a:gd name="T7" fmla="*/ 25 h 224"/>
                  <a:gd name="T8" fmla="*/ 35 w 178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24">
                    <a:moveTo>
                      <a:pt x="35" y="0"/>
                    </a:moveTo>
                    <a:lnTo>
                      <a:pt x="178" y="198"/>
                    </a:lnTo>
                    <a:lnTo>
                      <a:pt x="144" y="224"/>
                    </a:lnTo>
                    <a:lnTo>
                      <a:pt x="0" y="25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8" name="Freeform 200">
                <a:extLst>
                  <a:ext uri="{FF2B5EF4-FFF2-40B4-BE49-F238E27FC236}">
                    <a16:creationId xmlns:a16="http://schemas.microsoft.com/office/drawing/2014/main" xmlns="" id="{80D57C9A-DD6E-43D5-8AD8-D59614527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116138"/>
                <a:ext cx="96838" cy="117475"/>
              </a:xfrm>
              <a:custGeom>
                <a:avLst/>
                <a:gdLst>
                  <a:gd name="T0" fmla="*/ 34 w 183"/>
                  <a:gd name="T1" fmla="*/ 0 h 222"/>
                  <a:gd name="T2" fmla="*/ 183 w 183"/>
                  <a:gd name="T3" fmla="*/ 196 h 222"/>
                  <a:gd name="T4" fmla="*/ 148 w 183"/>
                  <a:gd name="T5" fmla="*/ 222 h 222"/>
                  <a:gd name="T6" fmla="*/ 0 w 183"/>
                  <a:gd name="T7" fmla="*/ 27 h 222"/>
                  <a:gd name="T8" fmla="*/ 34 w 183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22">
                    <a:moveTo>
                      <a:pt x="34" y="0"/>
                    </a:moveTo>
                    <a:lnTo>
                      <a:pt x="183" y="196"/>
                    </a:lnTo>
                    <a:lnTo>
                      <a:pt x="148" y="222"/>
                    </a:lnTo>
                    <a:lnTo>
                      <a:pt x="0" y="27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9" name="Freeform 201">
                <a:extLst>
                  <a:ext uri="{FF2B5EF4-FFF2-40B4-BE49-F238E27FC236}">
                    <a16:creationId xmlns:a16="http://schemas.microsoft.com/office/drawing/2014/main" xmlns="" id="{E2EF9133-0177-4759-9C25-46620E8A0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501" y="2144713"/>
                <a:ext cx="98425" cy="115888"/>
              </a:xfrm>
              <a:custGeom>
                <a:avLst/>
                <a:gdLst>
                  <a:gd name="T0" fmla="*/ 33 w 187"/>
                  <a:gd name="T1" fmla="*/ 0 h 220"/>
                  <a:gd name="T2" fmla="*/ 187 w 187"/>
                  <a:gd name="T3" fmla="*/ 191 h 220"/>
                  <a:gd name="T4" fmla="*/ 153 w 187"/>
                  <a:gd name="T5" fmla="*/ 220 h 220"/>
                  <a:gd name="T6" fmla="*/ 0 w 187"/>
                  <a:gd name="T7" fmla="*/ 29 h 220"/>
                  <a:gd name="T8" fmla="*/ 33 w 187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20">
                    <a:moveTo>
                      <a:pt x="33" y="0"/>
                    </a:moveTo>
                    <a:lnTo>
                      <a:pt x="187" y="191"/>
                    </a:lnTo>
                    <a:lnTo>
                      <a:pt x="153" y="220"/>
                    </a:lnTo>
                    <a:lnTo>
                      <a:pt x="0" y="2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40" name="Freeform 202">
                <a:extLst>
                  <a:ext uri="{FF2B5EF4-FFF2-40B4-BE49-F238E27FC236}">
                    <a16:creationId xmlns:a16="http://schemas.microsoft.com/office/drawing/2014/main" xmlns="" id="{5020F49B-0A88-4812-A566-0C0C1B10F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576" y="2173288"/>
                <a:ext cx="100013" cy="114300"/>
              </a:xfrm>
              <a:custGeom>
                <a:avLst/>
                <a:gdLst>
                  <a:gd name="T0" fmla="*/ 32 w 190"/>
                  <a:gd name="T1" fmla="*/ 0 h 216"/>
                  <a:gd name="T2" fmla="*/ 190 w 190"/>
                  <a:gd name="T3" fmla="*/ 186 h 216"/>
                  <a:gd name="T4" fmla="*/ 158 w 190"/>
                  <a:gd name="T5" fmla="*/ 216 h 216"/>
                  <a:gd name="T6" fmla="*/ 0 w 190"/>
                  <a:gd name="T7" fmla="*/ 29 h 216"/>
                  <a:gd name="T8" fmla="*/ 32 w 19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16">
                    <a:moveTo>
                      <a:pt x="32" y="0"/>
                    </a:moveTo>
                    <a:lnTo>
                      <a:pt x="190" y="186"/>
                    </a:lnTo>
                    <a:lnTo>
                      <a:pt x="158" y="21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41" name="Freeform 203">
                <a:extLst>
                  <a:ext uri="{FF2B5EF4-FFF2-40B4-BE49-F238E27FC236}">
                    <a16:creationId xmlns:a16="http://schemas.microsoft.com/office/drawing/2014/main" xmlns="" id="{5F8A9994-B7FD-4463-BF77-CC3F5A5EC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2203451"/>
                <a:ext cx="103188" cy="111125"/>
              </a:xfrm>
              <a:custGeom>
                <a:avLst/>
                <a:gdLst>
                  <a:gd name="T0" fmla="*/ 32 w 195"/>
                  <a:gd name="T1" fmla="*/ 0 h 212"/>
                  <a:gd name="T2" fmla="*/ 195 w 195"/>
                  <a:gd name="T3" fmla="*/ 183 h 212"/>
                  <a:gd name="T4" fmla="*/ 164 w 195"/>
                  <a:gd name="T5" fmla="*/ 212 h 212"/>
                  <a:gd name="T6" fmla="*/ 0 w 195"/>
                  <a:gd name="T7" fmla="*/ 29 h 212"/>
                  <a:gd name="T8" fmla="*/ 32 w 195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12">
                    <a:moveTo>
                      <a:pt x="32" y="0"/>
                    </a:moveTo>
                    <a:lnTo>
                      <a:pt x="195" y="183"/>
                    </a:lnTo>
                    <a:lnTo>
                      <a:pt x="164" y="212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42" name="Freeform 204">
                <a:extLst>
                  <a:ext uri="{FF2B5EF4-FFF2-40B4-BE49-F238E27FC236}">
                    <a16:creationId xmlns:a16="http://schemas.microsoft.com/office/drawing/2014/main" xmlns="" id="{1406F431-D666-4FF6-89A7-54C380450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2233613"/>
                <a:ext cx="104775" cy="109538"/>
              </a:xfrm>
              <a:custGeom>
                <a:avLst/>
                <a:gdLst>
                  <a:gd name="T0" fmla="*/ 31 w 199"/>
                  <a:gd name="T1" fmla="*/ 0 h 209"/>
                  <a:gd name="T2" fmla="*/ 199 w 199"/>
                  <a:gd name="T3" fmla="*/ 178 h 209"/>
                  <a:gd name="T4" fmla="*/ 168 w 199"/>
                  <a:gd name="T5" fmla="*/ 209 h 209"/>
                  <a:gd name="T6" fmla="*/ 0 w 199"/>
                  <a:gd name="T7" fmla="*/ 31 h 209"/>
                  <a:gd name="T8" fmla="*/ 31 w 199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09">
                    <a:moveTo>
                      <a:pt x="31" y="0"/>
                    </a:moveTo>
                    <a:lnTo>
                      <a:pt x="199" y="178"/>
                    </a:lnTo>
                    <a:lnTo>
                      <a:pt x="168" y="209"/>
                    </a:lnTo>
                    <a:lnTo>
                      <a:pt x="0" y="31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43" name="Freeform 206">
                <a:extLst>
                  <a:ext uri="{FF2B5EF4-FFF2-40B4-BE49-F238E27FC236}">
                    <a16:creationId xmlns:a16="http://schemas.microsoft.com/office/drawing/2014/main" xmlns="" id="{0E6C2C81-B4B3-4EF9-A6DD-F00A6D868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5" y="2265363"/>
                <a:ext cx="106363" cy="107950"/>
              </a:xfrm>
              <a:custGeom>
                <a:avLst/>
                <a:gdLst>
                  <a:gd name="T0" fmla="*/ 29 w 202"/>
                  <a:gd name="T1" fmla="*/ 0 h 203"/>
                  <a:gd name="T2" fmla="*/ 202 w 202"/>
                  <a:gd name="T3" fmla="*/ 173 h 203"/>
                  <a:gd name="T4" fmla="*/ 171 w 202"/>
                  <a:gd name="T5" fmla="*/ 203 h 203"/>
                  <a:gd name="T6" fmla="*/ 0 w 202"/>
                  <a:gd name="T7" fmla="*/ 30 h 203"/>
                  <a:gd name="T8" fmla="*/ 29 w 202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3">
                    <a:moveTo>
                      <a:pt x="29" y="0"/>
                    </a:moveTo>
                    <a:lnTo>
                      <a:pt x="202" y="173"/>
                    </a:lnTo>
                    <a:lnTo>
                      <a:pt x="171" y="203"/>
                    </a:lnTo>
                    <a:lnTo>
                      <a:pt x="0" y="3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44" name="Freeform 207">
                <a:extLst>
                  <a:ext uri="{FF2B5EF4-FFF2-40B4-BE49-F238E27FC236}">
                    <a16:creationId xmlns:a16="http://schemas.microsoft.com/office/drawing/2014/main" xmlns="" id="{1B34C340-1303-4F40-B9E4-4D480D9CC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638" y="2297113"/>
                <a:ext cx="109538" cy="106363"/>
              </a:xfrm>
              <a:custGeom>
                <a:avLst/>
                <a:gdLst>
                  <a:gd name="T0" fmla="*/ 30 w 207"/>
                  <a:gd name="T1" fmla="*/ 0 h 200"/>
                  <a:gd name="T2" fmla="*/ 207 w 207"/>
                  <a:gd name="T3" fmla="*/ 168 h 200"/>
                  <a:gd name="T4" fmla="*/ 177 w 207"/>
                  <a:gd name="T5" fmla="*/ 200 h 200"/>
                  <a:gd name="T6" fmla="*/ 0 w 207"/>
                  <a:gd name="T7" fmla="*/ 31 h 200"/>
                  <a:gd name="T8" fmla="*/ 30 w 207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0">
                    <a:moveTo>
                      <a:pt x="30" y="0"/>
                    </a:moveTo>
                    <a:lnTo>
                      <a:pt x="207" y="168"/>
                    </a:lnTo>
                    <a:lnTo>
                      <a:pt x="177" y="200"/>
                    </a:lnTo>
                    <a:lnTo>
                      <a:pt x="0" y="3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45" name="Freeform 208">
                <a:extLst>
                  <a:ext uri="{FF2B5EF4-FFF2-40B4-BE49-F238E27FC236}">
                    <a16:creationId xmlns:a16="http://schemas.microsoft.com/office/drawing/2014/main" xmlns="" id="{81E9EAE1-E457-4748-9F74-C74D03205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888" y="2330450"/>
                <a:ext cx="111125" cy="104775"/>
              </a:xfrm>
              <a:custGeom>
                <a:avLst/>
                <a:gdLst>
                  <a:gd name="T0" fmla="*/ 29 w 209"/>
                  <a:gd name="T1" fmla="*/ 0 h 196"/>
                  <a:gd name="T2" fmla="*/ 209 w 209"/>
                  <a:gd name="T3" fmla="*/ 164 h 196"/>
                  <a:gd name="T4" fmla="*/ 181 w 209"/>
                  <a:gd name="T5" fmla="*/ 196 h 196"/>
                  <a:gd name="T6" fmla="*/ 0 w 209"/>
                  <a:gd name="T7" fmla="*/ 32 h 196"/>
                  <a:gd name="T8" fmla="*/ 29 w 209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96">
                    <a:moveTo>
                      <a:pt x="29" y="0"/>
                    </a:moveTo>
                    <a:lnTo>
                      <a:pt x="209" y="164"/>
                    </a:lnTo>
                    <a:lnTo>
                      <a:pt x="181" y="196"/>
                    </a:lnTo>
                    <a:lnTo>
                      <a:pt x="0" y="32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46" name="Freeform 209">
                <a:extLst>
                  <a:ext uri="{FF2B5EF4-FFF2-40B4-BE49-F238E27FC236}">
                    <a16:creationId xmlns:a16="http://schemas.microsoft.com/office/drawing/2014/main" xmlns="" id="{B0D46F25-490E-49BE-8D69-A4CDBF353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725" y="2365375"/>
                <a:ext cx="112713" cy="101600"/>
              </a:xfrm>
              <a:custGeom>
                <a:avLst/>
                <a:gdLst>
                  <a:gd name="T0" fmla="*/ 27 w 212"/>
                  <a:gd name="T1" fmla="*/ 0 h 192"/>
                  <a:gd name="T2" fmla="*/ 212 w 212"/>
                  <a:gd name="T3" fmla="*/ 159 h 192"/>
                  <a:gd name="T4" fmla="*/ 184 w 212"/>
                  <a:gd name="T5" fmla="*/ 192 h 192"/>
                  <a:gd name="T6" fmla="*/ 0 w 212"/>
                  <a:gd name="T7" fmla="*/ 33 h 192"/>
                  <a:gd name="T8" fmla="*/ 27 w 212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2">
                    <a:moveTo>
                      <a:pt x="27" y="0"/>
                    </a:moveTo>
                    <a:lnTo>
                      <a:pt x="212" y="159"/>
                    </a:lnTo>
                    <a:lnTo>
                      <a:pt x="184" y="192"/>
                    </a:lnTo>
                    <a:lnTo>
                      <a:pt x="0" y="33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47" name="Freeform 210">
                <a:extLst>
                  <a:ext uri="{FF2B5EF4-FFF2-40B4-BE49-F238E27FC236}">
                    <a16:creationId xmlns:a16="http://schemas.microsoft.com/office/drawing/2014/main" xmlns="" id="{5519A520-E0D7-4127-9984-A02D35B7A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563" y="2398713"/>
                <a:ext cx="115888" cy="100013"/>
              </a:xfrm>
              <a:custGeom>
                <a:avLst/>
                <a:gdLst>
                  <a:gd name="T0" fmla="*/ 27 w 217"/>
                  <a:gd name="T1" fmla="*/ 0 h 189"/>
                  <a:gd name="T2" fmla="*/ 217 w 217"/>
                  <a:gd name="T3" fmla="*/ 155 h 189"/>
                  <a:gd name="T4" fmla="*/ 190 w 217"/>
                  <a:gd name="T5" fmla="*/ 189 h 189"/>
                  <a:gd name="T6" fmla="*/ 0 w 217"/>
                  <a:gd name="T7" fmla="*/ 35 h 189"/>
                  <a:gd name="T8" fmla="*/ 27 w 217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89">
                    <a:moveTo>
                      <a:pt x="27" y="0"/>
                    </a:moveTo>
                    <a:lnTo>
                      <a:pt x="217" y="155"/>
                    </a:lnTo>
                    <a:lnTo>
                      <a:pt x="190" y="189"/>
                    </a:lnTo>
                    <a:lnTo>
                      <a:pt x="0" y="3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262" name="Group 1261">
              <a:extLst>
                <a:ext uri="{FF2B5EF4-FFF2-40B4-BE49-F238E27FC236}">
                  <a16:creationId xmlns:a16="http://schemas.microsoft.com/office/drawing/2014/main" xmlns="" id="{8B521DF0-D94F-4851-94AF-FB8A9EE4BF1F}"/>
                </a:ext>
              </a:extLst>
            </p:cNvPr>
            <p:cNvGrpSpPr/>
            <p:nvPr/>
          </p:nvGrpSpPr>
          <p:grpSpPr>
            <a:xfrm>
              <a:off x="6958013" y="2052638"/>
              <a:ext cx="461963" cy="434975"/>
              <a:chOff x="6958013" y="2052638"/>
              <a:chExt cx="461963" cy="434975"/>
            </a:xfrm>
            <a:grpFill/>
          </p:grpSpPr>
          <p:sp>
            <p:nvSpPr>
              <p:cNvPr id="1323" name="Freeform 158">
                <a:extLst>
                  <a:ext uri="{FF2B5EF4-FFF2-40B4-BE49-F238E27FC236}">
                    <a16:creationId xmlns:a16="http://schemas.microsoft.com/office/drawing/2014/main" xmlns="" id="{C2D69BC0-3BC5-4AE2-BBC9-109BEB350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851" y="2382838"/>
                <a:ext cx="111125" cy="104775"/>
              </a:xfrm>
              <a:custGeom>
                <a:avLst/>
                <a:gdLst>
                  <a:gd name="T0" fmla="*/ 208 w 208"/>
                  <a:gd name="T1" fmla="*/ 32 h 197"/>
                  <a:gd name="T2" fmla="*/ 28 w 208"/>
                  <a:gd name="T3" fmla="*/ 197 h 197"/>
                  <a:gd name="T4" fmla="*/ 0 w 208"/>
                  <a:gd name="T5" fmla="*/ 165 h 197"/>
                  <a:gd name="T6" fmla="*/ 180 w 208"/>
                  <a:gd name="T7" fmla="*/ 0 h 197"/>
                  <a:gd name="T8" fmla="*/ 208 w 208"/>
                  <a:gd name="T9" fmla="*/ 3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97">
                    <a:moveTo>
                      <a:pt x="208" y="32"/>
                    </a:moveTo>
                    <a:lnTo>
                      <a:pt x="28" y="197"/>
                    </a:lnTo>
                    <a:lnTo>
                      <a:pt x="0" y="165"/>
                    </a:lnTo>
                    <a:lnTo>
                      <a:pt x="180" y="0"/>
                    </a:lnTo>
                    <a:lnTo>
                      <a:pt x="20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4" name="Freeform 159">
                <a:extLst>
                  <a:ext uri="{FF2B5EF4-FFF2-40B4-BE49-F238E27FC236}">
                    <a16:creationId xmlns:a16="http://schemas.microsoft.com/office/drawing/2014/main" xmlns="" id="{79865DDF-F09E-40E2-A5D8-51A97A098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0276" y="2347913"/>
                <a:ext cx="109538" cy="107950"/>
              </a:xfrm>
              <a:custGeom>
                <a:avLst/>
                <a:gdLst>
                  <a:gd name="T0" fmla="*/ 205 w 205"/>
                  <a:gd name="T1" fmla="*/ 31 h 203"/>
                  <a:gd name="T2" fmla="*/ 30 w 205"/>
                  <a:gd name="T3" fmla="*/ 203 h 203"/>
                  <a:gd name="T4" fmla="*/ 0 w 205"/>
                  <a:gd name="T5" fmla="*/ 171 h 203"/>
                  <a:gd name="T6" fmla="*/ 176 w 205"/>
                  <a:gd name="T7" fmla="*/ 0 h 203"/>
                  <a:gd name="T8" fmla="*/ 205 w 205"/>
                  <a:gd name="T9" fmla="*/ 3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3">
                    <a:moveTo>
                      <a:pt x="205" y="31"/>
                    </a:moveTo>
                    <a:lnTo>
                      <a:pt x="30" y="203"/>
                    </a:lnTo>
                    <a:lnTo>
                      <a:pt x="0" y="171"/>
                    </a:lnTo>
                    <a:lnTo>
                      <a:pt x="176" y="0"/>
                    </a:lnTo>
                    <a:lnTo>
                      <a:pt x="20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5" name="Freeform 160">
                <a:extLst>
                  <a:ext uri="{FF2B5EF4-FFF2-40B4-BE49-F238E27FC236}">
                    <a16:creationId xmlns:a16="http://schemas.microsoft.com/office/drawing/2014/main" xmlns="" id="{17FCCA05-869E-445F-A934-35B9FA985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3288" y="2314576"/>
                <a:ext cx="104775" cy="109538"/>
              </a:xfrm>
              <a:custGeom>
                <a:avLst/>
                <a:gdLst>
                  <a:gd name="T0" fmla="*/ 199 w 199"/>
                  <a:gd name="T1" fmla="*/ 31 h 206"/>
                  <a:gd name="T2" fmla="*/ 29 w 199"/>
                  <a:gd name="T3" fmla="*/ 206 h 206"/>
                  <a:gd name="T4" fmla="*/ 0 w 199"/>
                  <a:gd name="T5" fmla="*/ 176 h 206"/>
                  <a:gd name="T6" fmla="*/ 170 w 199"/>
                  <a:gd name="T7" fmla="*/ 0 h 206"/>
                  <a:gd name="T8" fmla="*/ 199 w 199"/>
                  <a:gd name="T9" fmla="*/ 3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06">
                    <a:moveTo>
                      <a:pt x="199" y="31"/>
                    </a:moveTo>
                    <a:lnTo>
                      <a:pt x="29" y="206"/>
                    </a:lnTo>
                    <a:lnTo>
                      <a:pt x="0" y="176"/>
                    </a:lnTo>
                    <a:lnTo>
                      <a:pt x="170" y="0"/>
                    </a:lnTo>
                    <a:lnTo>
                      <a:pt x="19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6" name="Freeform 161">
                <a:extLst>
                  <a:ext uri="{FF2B5EF4-FFF2-40B4-BE49-F238E27FC236}">
                    <a16:creationId xmlns:a16="http://schemas.microsoft.com/office/drawing/2014/main" xmlns="" id="{4F4C0774-30AF-4ED5-B783-DD9A7EB37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6" y="2282826"/>
                <a:ext cx="104775" cy="109538"/>
              </a:xfrm>
              <a:custGeom>
                <a:avLst/>
                <a:gdLst>
                  <a:gd name="T0" fmla="*/ 198 w 198"/>
                  <a:gd name="T1" fmla="*/ 29 h 208"/>
                  <a:gd name="T2" fmla="*/ 31 w 198"/>
                  <a:gd name="T3" fmla="*/ 208 h 208"/>
                  <a:gd name="T4" fmla="*/ 0 w 198"/>
                  <a:gd name="T5" fmla="*/ 179 h 208"/>
                  <a:gd name="T6" fmla="*/ 166 w 198"/>
                  <a:gd name="T7" fmla="*/ 0 h 208"/>
                  <a:gd name="T8" fmla="*/ 198 w 198"/>
                  <a:gd name="T9" fmla="*/ 2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08">
                    <a:moveTo>
                      <a:pt x="198" y="29"/>
                    </a:moveTo>
                    <a:lnTo>
                      <a:pt x="31" y="208"/>
                    </a:lnTo>
                    <a:lnTo>
                      <a:pt x="0" y="179"/>
                    </a:lnTo>
                    <a:lnTo>
                      <a:pt x="166" y="0"/>
                    </a:lnTo>
                    <a:lnTo>
                      <a:pt x="198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7" name="Freeform 162">
                <a:extLst>
                  <a:ext uri="{FF2B5EF4-FFF2-40B4-BE49-F238E27FC236}">
                    <a16:creationId xmlns:a16="http://schemas.microsoft.com/office/drawing/2014/main" xmlns="" id="{11BFABA1-23C3-44A4-B362-371900913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76" y="2249488"/>
                <a:ext cx="103188" cy="112713"/>
              </a:xfrm>
              <a:custGeom>
                <a:avLst/>
                <a:gdLst>
                  <a:gd name="T0" fmla="*/ 194 w 194"/>
                  <a:gd name="T1" fmla="*/ 29 h 213"/>
                  <a:gd name="T2" fmla="*/ 32 w 194"/>
                  <a:gd name="T3" fmla="*/ 213 h 213"/>
                  <a:gd name="T4" fmla="*/ 0 w 194"/>
                  <a:gd name="T5" fmla="*/ 184 h 213"/>
                  <a:gd name="T6" fmla="*/ 162 w 194"/>
                  <a:gd name="T7" fmla="*/ 0 h 213"/>
                  <a:gd name="T8" fmla="*/ 194 w 194"/>
                  <a:gd name="T9" fmla="*/ 2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13">
                    <a:moveTo>
                      <a:pt x="194" y="29"/>
                    </a:moveTo>
                    <a:lnTo>
                      <a:pt x="32" y="213"/>
                    </a:lnTo>
                    <a:lnTo>
                      <a:pt x="0" y="184"/>
                    </a:lnTo>
                    <a:lnTo>
                      <a:pt x="162" y="0"/>
                    </a:lnTo>
                    <a:lnTo>
                      <a:pt x="19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8" name="Freeform 163">
                <a:extLst>
                  <a:ext uri="{FF2B5EF4-FFF2-40B4-BE49-F238E27FC236}">
                    <a16:creationId xmlns:a16="http://schemas.microsoft.com/office/drawing/2014/main" xmlns="" id="{E5F2518C-7893-4E9A-9082-6EE93212F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6" y="2219326"/>
                <a:ext cx="101600" cy="114300"/>
              </a:xfrm>
              <a:custGeom>
                <a:avLst/>
                <a:gdLst>
                  <a:gd name="T0" fmla="*/ 190 w 190"/>
                  <a:gd name="T1" fmla="*/ 29 h 217"/>
                  <a:gd name="T2" fmla="*/ 34 w 190"/>
                  <a:gd name="T3" fmla="*/ 217 h 217"/>
                  <a:gd name="T4" fmla="*/ 0 w 190"/>
                  <a:gd name="T5" fmla="*/ 189 h 217"/>
                  <a:gd name="T6" fmla="*/ 157 w 190"/>
                  <a:gd name="T7" fmla="*/ 0 h 217"/>
                  <a:gd name="T8" fmla="*/ 190 w 190"/>
                  <a:gd name="T9" fmla="*/ 2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17">
                    <a:moveTo>
                      <a:pt x="190" y="29"/>
                    </a:moveTo>
                    <a:lnTo>
                      <a:pt x="34" y="217"/>
                    </a:lnTo>
                    <a:lnTo>
                      <a:pt x="0" y="189"/>
                    </a:lnTo>
                    <a:lnTo>
                      <a:pt x="157" y="0"/>
                    </a:lnTo>
                    <a:lnTo>
                      <a:pt x="19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9" name="Freeform 164">
                <a:extLst>
                  <a:ext uri="{FF2B5EF4-FFF2-40B4-BE49-F238E27FC236}">
                    <a16:creationId xmlns:a16="http://schemas.microsoft.com/office/drawing/2014/main" xmlns="" id="{107695AA-7EF2-4622-B87B-F7B6D0C7A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2189163"/>
                <a:ext cx="98425" cy="115888"/>
              </a:xfrm>
              <a:custGeom>
                <a:avLst/>
                <a:gdLst>
                  <a:gd name="T0" fmla="*/ 185 w 185"/>
                  <a:gd name="T1" fmla="*/ 27 h 219"/>
                  <a:gd name="T2" fmla="*/ 33 w 185"/>
                  <a:gd name="T3" fmla="*/ 219 h 219"/>
                  <a:gd name="T4" fmla="*/ 0 w 185"/>
                  <a:gd name="T5" fmla="*/ 192 h 219"/>
                  <a:gd name="T6" fmla="*/ 151 w 185"/>
                  <a:gd name="T7" fmla="*/ 0 h 219"/>
                  <a:gd name="T8" fmla="*/ 185 w 185"/>
                  <a:gd name="T9" fmla="*/ 2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19">
                    <a:moveTo>
                      <a:pt x="185" y="27"/>
                    </a:moveTo>
                    <a:lnTo>
                      <a:pt x="33" y="219"/>
                    </a:lnTo>
                    <a:lnTo>
                      <a:pt x="0" y="192"/>
                    </a:lnTo>
                    <a:lnTo>
                      <a:pt x="151" y="0"/>
                    </a:lnTo>
                    <a:lnTo>
                      <a:pt x="18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0" name="Freeform 165">
                <a:extLst>
                  <a:ext uri="{FF2B5EF4-FFF2-40B4-BE49-F238E27FC236}">
                    <a16:creationId xmlns:a16="http://schemas.microsoft.com/office/drawing/2014/main" xmlns="" id="{A3D12C9F-F359-429E-9F03-BC481A50E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126" y="2160588"/>
                <a:ext cx="95250" cy="117475"/>
              </a:xfrm>
              <a:custGeom>
                <a:avLst/>
                <a:gdLst>
                  <a:gd name="T0" fmla="*/ 180 w 180"/>
                  <a:gd name="T1" fmla="*/ 25 h 222"/>
                  <a:gd name="T2" fmla="*/ 33 w 180"/>
                  <a:gd name="T3" fmla="*/ 222 h 222"/>
                  <a:gd name="T4" fmla="*/ 0 w 180"/>
                  <a:gd name="T5" fmla="*/ 196 h 222"/>
                  <a:gd name="T6" fmla="*/ 146 w 180"/>
                  <a:gd name="T7" fmla="*/ 0 h 222"/>
                  <a:gd name="T8" fmla="*/ 180 w 180"/>
                  <a:gd name="T9" fmla="*/ 2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22">
                    <a:moveTo>
                      <a:pt x="180" y="25"/>
                    </a:moveTo>
                    <a:lnTo>
                      <a:pt x="33" y="222"/>
                    </a:lnTo>
                    <a:lnTo>
                      <a:pt x="0" y="196"/>
                    </a:lnTo>
                    <a:lnTo>
                      <a:pt x="146" y="0"/>
                    </a:lnTo>
                    <a:lnTo>
                      <a:pt x="18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1" name="Freeform 166">
                <a:extLst>
                  <a:ext uri="{FF2B5EF4-FFF2-40B4-BE49-F238E27FC236}">
                    <a16:creationId xmlns:a16="http://schemas.microsoft.com/office/drawing/2014/main" xmlns="" id="{FAC7E3C3-EAEC-40D3-8CCE-8675EBDF5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788" y="2132013"/>
                <a:ext cx="92075" cy="119063"/>
              </a:xfrm>
              <a:custGeom>
                <a:avLst/>
                <a:gdLst>
                  <a:gd name="T0" fmla="*/ 176 w 176"/>
                  <a:gd name="T1" fmla="*/ 26 h 226"/>
                  <a:gd name="T2" fmla="*/ 34 w 176"/>
                  <a:gd name="T3" fmla="*/ 226 h 226"/>
                  <a:gd name="T4" fmla="*/ 0 w 176"/>
                  <a:gd name="T5" fmla="*/ 200 h 226"/>
                  <a:gd name="T6" fmla="*/ 142 w 176"/>
                  <a:gd name="T7" fmla="*/ 0 h 226"/>
                  <a:gd name="T8" fmla="*/ 176 w 176"/>
                  <a:gd name="T9" fmla="*/ 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26">
                    <a:moveTo>
                      <a:pt x="176" y="26"/>
                    </a:moveTo>
                    <a:lnTo>
                      <a:pt x="34" y="226"/>
                    </a:lnTo>
                    <a:lnTo>
                      <a:pt x="0" y="200"/>
                    </a:lnTo>
                    <a:lnTo>
                      <a:pt x="142" y="0"/>
                    </a:lnTo>
                    <a:lnTo>
                      <a:pt x="17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2" name="Freeform 167">
                <a:extLst>
                  <a:ext uri="{FF2B5EF4-FFF2-40B4-BE49-F238E27FC236}">
                    <a16:creationId xmlns:a16="http://schemas.microsoft.com/office/drawing/2014/main" xmlns="" id="{FD13BA74-BCA6-44A3-AE45-1F6AA3A46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7863" y="2105026"/>
                <a:ext cx="90488" cy="120650"/>
              </a:xfrm>
              <a:custGeom>
                <a:avLst/>
                <a:gdLst>
                  <a:gd name="T0" fmla="*/ 172 w 172"/>
                  <a:gd name="T1" fmla="*/ 24 h 228"/>
                  <a:gd name="T2" fmla="*/ 35 w 172"/>
                  <a:gd name="T3" fmla="*/ 228 h 228"/>
                  <a:gd name="T4" fmla="*/ 0 w 172"/>
                  <a:gd name="T5" fmla="*/ 204 h 228"/>
                  <a:gd name="T6" fmla="*/ 136 w 172"/>
                  <a:gd name="T7" fmla="*/ 0 h 228"/>
                  <a:gd name="T8" fmla="*/ 172 w 172"/>
                  <a:gd name="T9" fmla="*/ 2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28">
                    <a:moveTo>
                      <a:pt x="172" y="24"/>
                    </a:moveTo>
                    <a:lnTo>
                      <a:pt x="35" y="228"/>
                    </a:lnTo>
                    <a:lnTo>
                      <a:pt x="0" y="204"/>
                    </a:lnTo>
                    <a:lnTo>
                      <a:pt x="136" y="0"/>
                    </a:lnTo>
                    <a:lnTo>
                      <a:pt x="1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3" name="Freeform 168">
                <a:extLst>
                  <a:ext uri="{FF2B5EF4-FFF2-40B4-BE49-F238E27FC236}">
                    <a16:creationId xmlns:a16="http://schemas.microsoft.com/office/drawing/2014/main" xmlns="" id="{CDB6A5F1-A644-4112-A1D6-C7B5F9F9E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38" y="2078038"/>
                <a:ext cx="88900" cy="122238"/>
              </a:xfrm>
              <a:custGeom>
                <a:avLst/>
                <a:gdLst>
                  <a:gd name="T0" fmla="*/ 167 w 167"/>
                  <a:gd name="T1" fmla="*/ 23 h 230"/>
                  <a:gd name="T2" fmla="*/ 36 w 167"/>
                  <a:gd name="T3" fmla="*/ 230 h 230"/>
                  <a:gd name="T4" fmla="*/ 0 w 167"/>
                  <a:gd name="T5" fmla="*/ 207 h 230"/>
                  <a:gd name="T6" fmla="*/ 131 w 167"/>
                  <a:gd name="T7" fmla="*/ 0 h 230"/>
                  <a:gd name="T8" fmla="*/ 167 w 167"/>
                  <a:gd name="T9" fmla="*/ 2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230">
                    <a:moveTo>
                      <a:pt x="167" y="23"/>
                    </a:moveTo>
                    <a:lnTo>
                      <a:pt x="36" y="230"/>
                    </a:lnTo>
                    <a:lnTo>
                      <a:pt x="0" y="207"/>
                    </a:lnTo>
                    <a:lnTo>
                      <a:pt x="131" y="0"/>
                    </a:lnTo>
                    <a:lnTo>
                      <a:pt x="16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34" name="Freeform 169">
                <a:extLst>
                  <a:ext uri="{FF2B5EF4-FFF2-40B4-BE49-F238E27FC236}">
                    <a16:creationId xmlns:a16="http://schemas.microsoft.com/office/drawing/2014/main" xmlns="" id="{EC4765F1-E61C-4A49-B8BF-28EC3E261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013" y="2052638"/>
                <a:ext cx="85725" cy="123825"/>
              </a:xfrm>
              <a:custGeom>
                <a:avLst/>
                <a:gdLst>
                  <a:gd name="T0" fmla="*/ 163 w 163"/>
                  <a:gd name="T1" fmla="*/ 22 h 234"/>
                  <a:gd name="T2" fmla="*/ 37 w 163"/>
                  <a:gd name="T3" fmla="*/ 234 h 234"/>
                  <a:gd name="T4" fmla="*/ 0 w 163"/>
                  <a:gd name="T5" fmla="*/ 211 h 234"/>
                  <a:gd name="T6" fmla="*/ 127 w 163"/>
                  <a:gd name="T7" fmla="*/ 0 h 234"/>
                  <a:gd name="T8" fmla="*/ 163 w 163"/>
                  <a:gd name="T9" fmla="*/ 2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234">
                    <a:moveTo>
                      <a:pt x="163" y="22"/>
                    </a:moveTo>
                    <a:lnTo>
                      <a:pt x="37" y="234"/>
                    </a:lnTo>
                    <a:lnTo>
                      <a:pt x="0" y="211"/>
                    </a:lnTo>
                    <a:lnTo>
                      <a:pt x="127" y="0"/>
                    </a:lnTo>
                    <a:lnTo>
                      <a:pt x="163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263" name="Group 1262">
              <a:extLst>
                <a:ext uri="{FF2B5EF4-FFF2-40B4-BE49-F238E27FC236}">
                  <a16:creationId xmlns:a16="http://schemas.microsoft.com/office/drawing/2014/main" xmlns="" id="{52CFF4A3-16EB-4B32-AB8A-1859DBF26120}"/>
                </a:ext>
              </a:extLst>
            </p:cNvPr>
            <p:cNvGrpSpPr/>
            <p:nvPr/>
          </p:nvGrpSpPr>
          <p:grpSpPr>
            <a:xfrm>
              <a:off x="5845176" y="1779588"/>
              <a:ext cx="566737" cy="157163"/>
              <a:chOff x="5845176" y="1779588"/>
              <a:chExt cx="566737" cy="157163"/>
            </a:xfrm>
            <a:grpFill/>
          </p:grpSpPr>
          <p:sp>
            <p:nvSpPr>
              <p:cNvPr id="1310" name="Freeform 184">
                <a:extLst>
                  <a:ext uri="{FF2B5EF4-FFF2-40B4-BE49-F238E27FC236}">
                    <a16:creationId xmlns:a16="http://schemas.microsoft.com/office/drawing/2014/main" xmlns="" id="{B8C3DC0A-523E-48E9-9F9F-DBCA273A0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638" y="1804988"/>
                <a:ext cx="41275" cy="131763"/>
              </a:xfrm>
              <a:custGeom>
                <a:avLst/>
                <a:gdLst>
                  <a:gd name="T0" fmla="*/ 79 w 79"/>
                  <a:gd name="T1" fmla="*/ 7 h 251"/>
                  <a:gd name="T2" fmla="*/ 42 w 79"/>
                  <a:gd name="T3" fmla="*/ 251 h 251"/>
                  <a:gd name="T4" fmla="*/ 0 w 79"/>
                  <a:gd name="T5" fmla="*/ 245 h 251"/>
                  <a:gd name="T6" fmla="*/ 37 w 79"/>
                  <a:gd name="T7" fmla="*/ 0 h 251"/>
                  <a:gd name="T8" fmla="*/ 79 w 79"/>
                  <a:gd name="T9" fmla="*/ 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51">
                    <a:moveTo>
                      <a:pt x="79" y="7"/>
                    </a:moveTo>
                    <a:lnTo>
                      <a:pt x="42" y="251"/>
                    </a:lnTo>
                    <a:lnTo>
                      <a:pt x="0" y="245"/>
                    </a:lnTo>
                    <a:lnTo>
                      <a:pt x="37" y="0"/>
                    </a:lnTo>
                    <a:lnTo>
                      <a:pt x="7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1" name="Freeform 185">
                <a:extLst>
                  <a:ext uri="{FF2B5EF4-FFF2-40B4-BE49-F238E27FC236}">
                    <a16:creationId xmlns:a16="http://schemas.microsoft.com/office/drawing/2014/main" xmlns="" id="{D1D21F21-8E6A-4934-BD93-EDE8894C7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7776" y="1797051"/>
                <a:ext cx="39688" cy="133350"/>
              </a:xfrm>
              <a:custGeom>
                <a:avLst/>
                <a:gdLst>
                  <a:gd name="T0" fmla="*/ 73 w 73"/>
                  <a:gd name="T1" fmla="*/ 6 h 250"/>
                  <a:gd name="T2" fmla="*/ 44 w 73"/>
                  <a:gd name="T3" fmla="*/ 250 h 250"/>
                  <a:gd name="T4" fmla="*/ 0 w 73"/>
                  <a:gd name="T5" fmla="*/ 244 h 250"/>
                  <a:gd name="T6" fmla="*/ 31 w 73"/>
                  <a:gd name="T7" fmla="*/ 0 h 250"/>
                  <a:gd name="T8" fmla="*/ 73 w 73"/>
                  <a:gd name="T9" fmla="*/ 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50">
                    <a:moveTo>
                      <a:pt x="73" y="6"/>
                    </a:moveTo>
                    <a:lnTo>
                      <a:pt x="44" y="250"/>
                    </a:lnTo>
                    <a:lnTo>
                      <a:pt x="0" y="244"/>
                    </a:lnTo>
                    <a:lnTo>
                      <a:pt x="31" y="0"/>
                    </a:lnTo>
                    <a:lnTo>
                      <a:pt x="7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2" name="Freeform 186">
                <a:extLst>
                  <a:ext uri="{FF2B5EF4-FFF2-40B4-BE49-F238E27FC236}">
                    <a16:creationId xmlns:a16="http://schemas.microsoft.com/office/drawing/2014/main" xmlns="" id="{7285BDED-BF6B-4A5E-A85F-76019794A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501" y="1792288"/>
                <a:ext cx="36513" cy="131763"/>
              </a:xfrm>
              <a:custGeom>
                <a:avLst/>
                <a:gdLst>
                  <a:gd name="T0" fmla="*/ 67 w 67"/>
                  <a:gd name="T1" fmla="*/ 4 h 249"/>
                  <a:gd name="T2" fmla="*/ 42 w 67"/>
                  <a:gd name="T3" fmla="*/ 249 h 249"/>
                  <a:gd name="T4" fmla="*/ 0 w 67"/>
                  <a:gd name="T5" fmla="*/ 245 h 249"/>
                  <a:gd name="T6" fmla="*/ 24 w 67"/>
                  <a:gd name="T7" fmla="*/ 0 h 249"/>
                  <a:gd name="T8" fmla="*/ 67 w 67"/>
                  <a:gd name="T9" fmla="*/ 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49">
                    <a:moveTo>
                      <a:pt x="67" y="4"/>
                    </a:moveTo>
                    <a:lnTo>
                      <a:pt x="42" y="249"/>
                    </a:lnTo>
                    <a:lnTo>
                      <a:pt x="0" y="245"/>
                    </a:lnTo>
                    <a:lnTo>
                      <a:pt x="24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3" name="Freeform 187">
                <a:extLst>
                  <a:ext uri="{FF2B5EF4-FFF2-40B4-BE49-F238E27FC236}">
                    <a16:creationId xmlns:a16="http://schemas.microsoft.com/office/drawing/2014/main" xmlns="" id="{EBB6D16B-488E-4699-B685-D8E1A944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5226" y="1785938"/>
                <a:ext cx="31750" cy="133350"/>
              </a:xfrm>
              <a:custGeom>
                <a:avLst/>
                <a:gdLst>
                  <a:gd name="T0" fmla="*/ 61 w 61"/>
                  <a:gd name="T1" fmla="*/ 3 h 250"/>
                  <a:gd name="T2" fmla="*/ 43 w 61"/>
                  <a:gd name="T3" fmla="*/ 250 h 250"/>
                  <a:gd name="T4" fmla="*/ 0 w 61"/>
                  <a:gd name="T5" fmla="*/ 246 h 250"/>
                  <a:gd name="T6" fmla="*/ 18 w 61"/>
                  <a:gd name="T7" fmla="*/ 0 h 250"/>
                  <a:gd name="T8" fmla="*/ 61 w 61"/>
                  <a:gd name="T9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0">
                    <a:moveTo>
                      <a:pt x="61" y="3"/>
                    </a:moveTo>
                    <a:lnTo>
                      <a:pt x="43" y="250"/>
                    </a:lnTo>
                    <a:lnTo>
                      <a:pt x="0" y="246"/>
                    </a:lnTo>
                    <a:lnTo>
                      <a:pt x="18" y="0"/>
                    </a:lnTo>
                    <a:lnTo>
                      <a:pt x="6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4" name="Freeform 188">
                <a:extLst>
                  <a:ext uri="{FF2B5EF4-FFF2-40B4-BE49-F238E27FC236}">
                    <a16:creationId xmlns:a16="http://schemas.microsoft.com/office/drawing/2014/main" xmlns="" id="{C00A6D12-9421-4532-BFBD-47BDDF2FA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363" y="1782763"/>
                <a:ext cx="28575" cy="131763"/>
              </a:xfrm>
              <a:custGeom>
                <a:avLst/>
                <a:gdLst>
                  <a:gd name="T0" fmla="*/ 54 w 54"/>
                  <a:gd name="T1" fmla="*/ 3 h 249"/>
                  <a:gd name="T2" fmla="*/ 42 w 54"/>
                  <a:gd name="T3" fmla="*/ 249 h 249"/>
                  <a:gd name="T4" fmla="*/ 0 w 54"/>
                  <a:gd name="T5" fmla="*/ 246 h 249"/>
                  <a:gd name="T6" fmla="*/ 12 w 54"/>
                  <a:gd name="T7" fmla="*/ 0 h 249"/>
                  <a:gd name="T8" fmla="*/ 54 w 54"/>
                  <a:gd name="T9" fmla="*/ 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9">
                    <a:moveTo>
                      <a:pt x="54" y="3"/>
                    </a:moveTo>
                    <a:lnTo>
                      <a:pt x="42" y="249"/>
                    </a:lnTo>
                    <a:lnTo>
                      <a:pt x="0" y="246"/>
                    </a:lnTo>
                    <a:lnTo>
                      <a:pt x="12" y="0"/>
                    </a:lnTo>
                    <a:lnTo>
                      <a:pt x="5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5" name="Freeform 189">
                <a:extLst>
                  <a:ext uri="{FF2B5EF4-FFF2-40B4-BE49-F238E27FC236}">
                    <a16:creationId xmlns:a16="http://schemas.microsoft.com/office/drawing/2014/main" xmlns="" id="{830916B3-DFB6-40FD-B987-6A2EFE2C7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1" y="1779588"/>
                <a:ext cx="26988" cy="131763"/>
              </a:xfrm>
              <a:custGeom>
                <a:avLst/>
                <a:gdLst>
                  <a:gd name="T0" fmla="*/ 49 w 49"/>
                  <a:gd name="T1" fmla="*/ 1 h 249"/>
                  <a:gd name="T2" fmla="*/ 44 w 49"/>
                  <a:gd name="T3" fmla="*/ 249 h 249"/>
                  <a:gd name="T4" fmla="*/ 0 w 49"/>
                  <a:gd name="T5" fmla="*/ 247 h 249"/>
                  <a:gd name="T6" fmla="*/ 5 w 49"/>
                  <a:gd name="T7" fmla="*/ 0 h 249"/>
                  <a:gd name="T8" fmla="*/ 49 w 49"/>
                  <a:gd name="T9" fmla="*/ 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9">
                    <a:moveTo>
                      <a:pt x="49" y="1"/>
                    </a:moveTo>
                    <a:lnTo>
                      <a:pt x="44" y="249"/>
                    </a:lnTo>
                    <a:lnTo>
                      <a:pt x="0" y="247"/>
                    </a:lnTo>
                    <a:lnTo>
                      <a:pt x="5" y="0"/>
                    </a:lnTo>
                    <a:lnTo>
                      <a:pt x="4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6" name="Freeform 190">
                <a:extLst>
                  <a:ext uri="{FF2B5EF4-FFF2-40B4-BE49-F238E27FC236}">
                    <a16:creationId xmlns:a16="http://schemas.microsoft.com/office/drawing/2014/main" xmlns="" id="{274171DD-E9CC-41E5-ABF8-7D98D4836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226" y="1779588"/>
                <a:ext cx="22225" cy="130175"/>
              </a:xfrm>
              <a:custGeom>
                <a:avLst/>
                <a:gdLst>
                  <a:gd name="T0" fmla="*/ 43 w 43"/>
                  <a:gd name="T1" fmla="*/ 0 h 247"/>
                  <a:gd name="T2" fmla="*/ 43 w 43"/>
                  <a:gd name="T3" fmla="*/ 247 h 247"/>
                  <a:gd name="T4" fmla="*/ 1 w 43"/>
                  <a:gd name="T5" fmla="*/ 247 h 247"/>
                  <a:gd name="T6" fmla="*/ 0 w 43"/>
                  <a:gd name="T7" fmla="*/ 1 h 247"/>
                  <a:gd name="T8" fmla="*/ 43 w 4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47">
                    <a:moveTo>
                      <a:pt x="43" y="0"/>
                    </a:moveTo>
                    <a:lnTo>
                      <a:pt x="43" y="247"/>
                    </a:lnTo>
                    <a:lnTo>
                      <a:pt x="1" y="247"/>
                    </a:lnTo>
                    <a:lnTo>
                      <a:pt x="0" y="1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7" name="Freeform 191">
                <a:extLst>
                  <a:ext uri="{FF2B5EF4-FFF2-40B4-BE49-F238E27FC236}">
                    <a16:creationId xmlns:a16="http://schemas.microsoft.com/office/drawing/2014/main" xmlns="" id="{A91B7F26-B0EF-4F3F-9A95-7847B85B0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1779588"/>
                <a:ext cx="26988" cy="130175"/>
              </a:xfrm>
              <a:custGeom>
                <a:avLst/>
                <a:gdLst>
                  <a:gd name="T0" fmla="*/ 42 w 50"/>
                  <a:gd name="T1" fmla="*/ 0 h 247"/>
                  <a:gd name="T2" fmla="*/ 50 w 50"/>
                  <a:gd name="T3" fmla="*/ 246 h 247"/>
                  <a:gd name="T4" fmla="*/ 7 w 50"/>
                  <a:gd name="T5" fmla="*/ 247 h 247"/>
                  <a:gd name="T6" fmla="*/ 0 w 50"/>
                  <a:gd name="T7" fmla="*/ 1 h 247"/>
                  <a:gd name="T8" fmla="*/ 42 w 50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7">
                    <a:moveTo>
                      <a:pt x="42" y="0"/>
                    </a:moveTo>
                    <a:lnTo>
                      <a:pt x="50" y="246"/>
                    </a:lnTo>
                    <a:lnTo>
                      <a:pt x="7" y="247"/>
                    </a:lnTo>
                    <a:lnTo>
                      <a:pt x="0" y="1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8" name="Freeform 192">
                <a:extLst>
                  <a:ext uri="{FF2B5EF4-FFF2-40B4-BE49-F238E27FC236}">
                    <a16:creationId xmlns:a16="http://schemas.microsoft.com/office/drawing/2014/main" xmlns="" id="{96B3568B-7C25-4FEB-AA1C-E5D9AA614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151" y="1779588"/>
                <a:ext cx="30163" cy="130175"/>
              </a:xfrm>
              <a:custGeom>
                <a:avLst/>
                <a:gdLst>
                  <a:gd name="T0" fmla="*/ 42 w 56"/>
                  <a:gd name="T1" fmla="*/ 0 h 248"/>
                  <a:gd name="T2" fmla="*/ 56 w 56"/>
                  <a:gd name="T3" fmla="*/ 247 h 248"/>
                  <a:gd name="T4" fmla="*/ 14 w 56"/>
                  <a:gd name="T5" fmla="*/ 248 h 248"/>
                  <a:gd name="T6" fmla="*/ 0 w 56"/>
                  <a:gd name="T7" fmla="*/ 2 h 248"/>
                  <a:gd name="T8" fmla="*/ 42 w 56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42" y="0"/>
                    </a:moveTo>
                    <a:lnTo>
                      <a:pt x="56" y="247"/>
                    </a:lnTo>
                    <a:lnTo>
                      <a:pt x="14" y="248"/>
                    </a:lnTo>
                    <a:lnTo>
                      <a:pt x="0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19" name="Freeform 193">
                <a:extLst>
                  <a:ext uri="{FF2B5EF4-FFF2-40B4-BE49-F238E27FC236}">
                    <a16:creationId xmlns:a16="http://schemas.microsoft.com/office/drawing/2014/main" xmlns="" id="{2DA8411B-3EFC-472E-A935-3443C280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701" y="1781176"/>
                <a:ext cx="33338" cy="131763"/>
              </a:xfrm>
              <a:custGeom>
                <a:avLst/>
                <a:gdLst>
                  <a:gd name="T0" fmla="*/ 42 w 63"/>
                  <a:gd name="T1" fmla="*/ 0 h 250"/>
                  <a:gd name="T2" fmla="*/ 63 w 63"/>
                  <a:gd name="T3" fmla="*/ 246 h 250"/>
                  <a:gd name="T4" fmla="*/ 19 w 63"/>
                  <a:gd name="T5" fmla="*/ 250 h 250"/>
                  <a:gd name="T6" fmla="*/ 0 w 63"/>
                  <a:gd name="T7" fmla="*/ 4 h 250"/>
                  <a:gd name="T8" fmla="*/ 42 w 6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42" y="0"/>
                    </a:moveTo>
                    <a:lnTo>
                      <a:pt x="63" y="246"/>
                    </a:lnTo>
                    <a:lnTo>
                      <a:pt x="19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0" name="Freeform 194">
                <a:extLst>
                  <a:ext uri="{FF2B5EF4-FFF2-40B4-BE49-F238E27FC236}">
                    <a16:creationId xmlns:a16="http://schemas.microsoft.com/office/drawing/2014/main" xmlns="" id="{054339D9-A480-4FF8-9593-379975AF5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663" y="1784351"/>
                <a:ext cx="36513" cy="131763"/>
              </a:xfrm>
              <a:custGeom>
                <a:avLst/>
                <a:gdLst>
                  <a:gd name="T0" fmla="*/ 42 w 68"/>
                  <a:gd name="T1" fmla="*/ 0 h 250"/>
                  <a:gd name="T2" fmla="*/ 68 w 68"/>
                  <a:gd name="T3" fmla="*/ 245 h 250"/>
                  <a:gd name="T4" fmla="*/ 26 w 68"/>
                  <a:gd name="T5" fmla="*/ 250 h 250"/>
                  <a:gd name="T6" fmla="*/ 0 w 68"/>
                  <a:gd name="T7" fmla="*/ 4 h 250"/>
                  <a:gd name="T8" fmla="*/ 42 w 68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42" y="0"/>
                    </a:moveTo>
                    <a:lnTo>
                      <a:pt x="68" y="245"/>
                    </a:lnTo>
                    <a:lnTo>
                      <a:pt x="26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1" name="Freeform 195">
                <a:extLst>
                  <a:ext uri="{FF2B5EF4-FFF2-40B4-BE49-F238E27FC236}">
                    <a16:creationId xmlns:a16="http://schemas.microsoft.com/office/drawing/2014/main" xmlns="" id="{861D3458-9071-4666-AFE7-802E8D720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626" y="1787526"/>
                <a:ext cx="39688" cy="133350"/>
              </a:xfrm>
              <a:custGeom>
                <a:avLst/>
                <a:gdLst>
                  <a:gd name="T0" fmla="*/ 43 w 75"/>
                  <a:gd name="T1" fmla="*/ 0 h 250"/>
                  <a:gd name="T2" fmla="*/ 75 w 75"/>
                  <a:gd name="T3" fmla="*/ 245 h 250"/>
                  <a:gd name="T4" fmla="*/ 32 w 75"/>
                  <a:gd name="T5" fmla="*/ 250 h 250"/>
                  <a:gd name="T6" fmla="*/ 0 w 75"/>
                  <a:gd name="T7" fmla="*/ 6 h 250"/>
                  <a:gd name="T8" fmla="*/ 43 w 7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50">
                    <a:moveTo>
                      <a:pt x="43" y="0"/>
                    </a:moveTo>
                    <a:lnTo>
                      <a:pt x="75" y="245"/>
                    </a:lnTo>
                    <a:lnTo>
                      <a:pt x="32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22" name="Freeform 196">
                <a:extLst>
                  <a:ext uri="{FF2B5EF4-FFF2-40B4-BE49-F238E27FC236}">
                    <a16:creationId xmlns:a16="http://schemas.microsoft.com/office/drawing/2014/main" xmlns="" id="{4C3DCC61-76B1-4193-AD71-C9A36EA8F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176" y="1793876"/>
                <a:ext cx="42863" cy="131763"/>
              </a:xfrm>
              <a:custGeom>
                <a:avLst/>
                <a:gdLst>
                  <a:gd name="T0" fmla="*/ 43 w 81"/>
                  <a:gd name="T1" fmla="*/ 0 h 250"/>
                  <a:gd name="T2" fmla="*/ 81 w 81"/>
                  <a:gd name="T3" fmla="*/ 243 h 250"/>
                  <a:gd name="T4" fmla="*/ 39 w 81"/>
                  <a:gd name="T5" fmla="*/ 250 h 250"/>
                  <a:gd name="T6" fmla="*/ 0 w 81"/>
                  <a:gd name="T7" fmla="*/ 6 h 250"/>
                  <a:gd name="T8" fmla="*/ 43 w 8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0">
                    <a:moveTo>
                      <a:pt x="43" y="0"/>
                    </a:moveTo>
                    <a:lnTo>
                      <a:pt x="81" y="243"/>
                    </a:lnTo>
                    <a:lnTo>
                      <a:pt x="39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264" name="Group 1263">
              <a:extLst>
                <a:ext uri="{FF2B5EF4-FFF2-40B4-BE49-F238E27FC236}">
                  <a16:creationId xmlns:a16="http://schemas.microsoft.com/office/drawing/2014/main" xmlns="" id="{7BAA4A8A-E46D-4914-9E3B-42AD1BCF4780}"/>
                </a:ext>
              </a:extLst>
            </p:cNvPr>
            <p:cNvGrpSpPr/>
            <p:nvPr/>
          </p:nvGrpSpPr>
          <p:grpSpPr>
            <a:xfrm>
              <a:off x="6384926" y="4635501"/>
              <a:ext cx="1019175" cy="657225"/>
              <a:chOff x="6384926" y="4635501"/>
              <a:chExt cx="1019175" cy="657225"/>
            </a:xfrm>
            <a:grpFill/>
          </p:grpSpPr>
          <p:sp>
            <p:nvSpPr>
              <p:cNvPr id="1287" name="Freeform 94">
                <a:extLst>
                  <a:ext uri="{FF2B5EF4-FFF2-40B4-BE49-F238E27FC236}">
                    <a16:creationId xmlns:a16="http://schemas.microsoft.com/office/drawing/2014/main" xmlns="" id="{0028F7C0-A71A-48F8-883E-3F4FF5BA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926" y="5160963"/>
                <a:ext cx="49213" cy="131763"/>
              </a:xfrm>
              <a:custGeom>
                <a:avLst/>
                <a:gdLst>
                  <a:gd name="T0" fmla="*/ 52 w 94"/>
                  <a:gd name="T1" fmla="*/ 250 h 250"/>
                  <a:gd name="T2" fmla="*/ 0 w 94"/>
                  <a:gd name="T3" fmla="*/ 9 h 250"/>
                  <a:gd name="T4" fmla="*/ 41 w 94"/>
                  <a:gd name="T5" fmla="*/ 0 h 250"/>
                  <a:gd name="T6" fmla="*/ 94 w 94"/>
                  <a:gd name="T7" fmla="*/ 241 h 250"/>
                  <a:gd name="T8" fmla="*/ 52 w 94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50">
                    <a:moveTo>
                      <a:pt x="52" y="250"/>
                    </a:moveTo>
                    <a:lnTo>
                      <a:pt x="0" y="9"/>
                    </a:lnTo>
                    <a:lnTo>
                      <a:pt x="41" y="0"/>
                    </a:lnTo>
                    <a:lnTo>
                      <a:pt x="94" y="241"/>
                    </a:lnTo>
                    <a:lnTo>
                      <a:pt x="52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88" name="Freeform 95">
                <a:extLst>
                  <a:ext uri="{FF2B5EF4-FFF2-40B4-BE49-F238E27FC236}">
                    <a16:creationId xmlns:a16="http://schemas.microsoft.com/office/drawing/2014/main" xmlns="" id="{369FBC36-582B-4DF4-A582-A75CAE35F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201" y="5153026"/>
                <a:ext cx="52388" cy="131763"/>
              </a:xfrm>
              <a:custGeom>
                <a:avLst/>
                <a:gdLst>
                  <a:gd name="T0" fmla="*/ 57 w 98"/>
                  <a:gd name="T1" fmla="*/ 249 h 249"/>
                  <a:gd name="T2" fmla="*/ 0 w 98"/>
                  <a:gd name="T3" fmla="*/ 10 h 249"/>
                  <a:gd name="T4" fmla="*/ 41 w 98"/>
                  <a:gd name="T5" fmla="*/ 0 h 249"/>
                  <a:gd name="T6" fmla="*/ 98 w 98"/>
                  <a:gd name="T7" fmla="*/ 239 h 249"/>
                  <a:gd name="T8" fmla="*/ 57 w 98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249">
                    <a:moveTo>
                      <a:pt x="57" y="249"/>
                    </a:moveTo>
                    <a:lnTo>
                      <a:pt x="0" y="10"/>
                    </a:lnTo>
                    <a:lnTo>
                      <a:pt x="41" y="0"/>
                    </a:lnTo>
                    <a:lnTo>
                      <a:pt x="98" y="239"/>
                    </a:lnTo>
                    <a:lnTo>
                      <a:pt x="57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89" name="Freeform 96">
                <a:extLst>
                  <a:ext uri="{FF2B5EF4-FFF2-40B4-BE49-F238E27FC236}">
                    <a16:creationId xmlns:a16="http://schemas.microsoft.com/office/drawing/2014/main" xmlns="" id="{D565457E-4DEA-472E-9942-09A714619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7476" y="5141913"/>
                <a:ext cx="55563" cy="131763"/>
              </a:xfrm>
              <a:custGeom>
                <a:avLst/>
                <a:gdLst>
                  <a:gd name="T0" fmla="*/ 64 w 105"/>
                  <a:gd name="T1" fmla="*/ 249 h 249"/>
                  <a:gd name="T2" fmla="*/ 0 w 105"/>
                  <a:gd name="T3" fmla="*/ 12 h 249"/>
                  <a:gd name="T4" fmla="*/ 41 w 105"/>
                  <a:gd name="T5" fmla="*/ 0 h 249"/>
                  <a:gd name="T6" fmla="*/ 105 w 105"/>
                  <a:gd name="T7" fmla="*/ 239 h 249"/>
                  <a:gd name="T8" fmla="*/ 64 w 105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9">
                    <a:moveTo>
                      <a:pt x="64" y="249"/>
                    </a:moveTo>
                    <a:lnTo>
                      <a:pt x="0" y="12"/>
                    </a:lnTo>
                    <a:lnTo>
                      <a:pt x="41" y="0"/>
                    </a:lnTo>
                    <a:lnTo>
                      <a:pt x="105" y="239"/>
                    </a:lnTo>
                    <a:lnTo>
                      <a:pt x="64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0" name="Freeform 97">
                <a:extLst>
                  <a:ext uri="{FF2B5EF4-FFF2-40B4-BE49-F238E27FC236}">
                    <a16:creationId xmlns:a16="http://schemas.microsoft.com/office/drawing/2014/main" xmlns="" id="{A5CAE6A9-ADB5-47E4-8D45-0364B0102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1" y="5130801"/>
                <a:ext cx="58738" cy="131763"/>
              </a:xfrm>
              <a:custGeom>
                <a:avLst/>
                <a:gdLst>
                  <a:gd name="T0" fmla="*/ 70 w 111"/>
                  <a:gd name="T1" fmla="*/ 248 h 248"/>
                  <a:gd name="T2" fmla="*/ 0 w 111"/>
                  <a:gd name="T3" fmla="*/ 11 h 248"/>
                  <a:gd name="T4" fmla="*/ 41 w 111"/>
                  <a:gd name="T5" fmla="*/ 0 h 248"/>
                  <a:gd name="T6" fmla="*/ 111 w 111"/>
                  <a:gd name="T7" fmla="*/ 236 h 248"/>
                  <a:gd name="T8" fmla="*/ 70 w 111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70" y="248"/>
                    </a:moveTo>
                    <a:lnTo>
                      <a:pt x="0" y="11"/>
                    </a:lnTo>
                    <a:lnTo>
                      <a:pt x="41" y="0"/>
                    </a:lnTo>
                    <a:lnTo>
                      <a:pt x="111" y="236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1" name="Freeform 98">
                <a:extLst>
                  <a:ext uri="{FF2B5EF4-FFF2-40B4-BE49-F238E27FC236}">
                    <a16:creationId xmlns:a16="http://schemas.microsoft.com/office/drawing/2014/main" xmlns="" id="{82567CDF-991A-40A3-B77B-3F316EEE5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5119688"/>
                <a:ext cx="61913" cy="130175"/>
              </a:xfrm>
              <a:custGeom>
                <a:avLst/>
                <a:gdLst>
                  <a:gd name="T0" fmla="*/ 75 w 116"/>
                  <a:gd name="T1" fmla="*/ 247 h 247"/>
                  <a:gd name="T2" fmla="*/ 0 w 116"/>
                  <a:gd name="T3" fmla="*/ 13 h 247"/>
                  <a:gd name="T4" fmla="*/ 41 w 116"/>
                  <a:gd name="T5" fmla="*/ 0 h 247"/>
                  <a:gd name="T6" fmla="*/ 116 w 116"/>
                  <a:gd name="T7" fmla="*/ 233 h 247"/>
                  <a:gd name="T8" fmla="*/ 75 w 116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47">
                    <a:moveTo>
                      <a:pt x="75" y="247"/>
                    </a:moveTo>
                    <a:lnTo>
                      <a:pt x="0" y="13"/>
                    </a:lnTo>
                    <a:lnTo>
                      <a:pt x="41" y="0"/>
                    </a:lnTo>
                    <a:lnTo>
                      <a:pt x="116" y="233"/>
                    </a:lnTo>
                    <a:lnTo>
                      <a:pt x="75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2" name="Freeform 99">
                <a:extLst>
                  <a:ext uri="{FF2B5EF4-FFF2-40B4-BE49-F238E27FC236}">
                    <a16:creationId xmlns:a16="http://schemas.microsoft.com/office/drawing/2014/main" xmlns="" id="{51446C35-6242-4859-900F-10DE0E621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5105401"/>
                <a:ext cx="63500" cy="130175"/>
              </a:xfrm>
              <a:custGeom>
                <a:avLst/>
                <a:gdLst>
                  <a:gd name="T0" fmla="*/ 82 w 122"/>
                  <a:gd name="T1" fmla="*/ 247 h 247"/>
                  <a:gd name="T2" fmla="*/ 0 w 122"/>
                  <a:gd name="T3" fmla="*/ 16 h 247"/>
                  <a:gd name="T4" fmla="*/ 40 w 122"/>
                  <a:gd name="T5" fmla="*/ 0 h 247"/>
                  <a:gd name="T6" fmla="*/ 122 w 122"/>
                  <a:gd name="T7" fmla="*/ 232 h 247"/>
                  <a:gd name="T8" fmla="*/ 82 w 122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47">
                    <a:moveTo>
                      <a:pt x="82" y="247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2" y="232"/>
                    </a:lnTo>
                    <a:lnTo>
                      <a:pt x="82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3" name="Freeform 100">
                <a:extLst>
                  <a:ext uri="{FF2B5EF4-FFF2-40B4-BE49-F238E27FC236}">
                    <a16:creationId xmlns:a16="http://schemas.microsoft.com/office/drawing/2014/main" xmlns="" id="{3C0E16AB-D9EA-4D35-98C3-0A4CA4C31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5091113"/>
                <a:ext cx="68263" cy="130175"/>
              </a:xfrm>
              <a:custGeom>
                <a:avLst/>
                <a:gdLst>
                  <a:gd name="T0" fmla="*/ 87 w 128"/>
                  <a:gd name="T1" fmla="*/ 246 h 246"/>
                  <a:gd name="T2" fmla="*/ 0 w 128"/>
                  <a:gd name="T3" fmla="*/ 16 h 246"/>
                  <a:gd name="T4" fmla="*/ 40 w 128"/>
                  <a:gd name="T5" fmla="*/ 0 h 246"/>
                  <a:gd name="T6" fmla="*/ 128 w 128"/>
                  <a:gd name="T7" fmla="*/ 231 h 246"/>
                  <a:gd name="T8" fmla="*/ 87 w 128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46">
                    <a:moveTo>
                      <a:pt x="87" y="246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8" y="231"/>
                    </a:lnTo>
                    <a:lnTo>
                      <a:pt x="87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4" name="Freeform 101">
                <a:extLst>
                  <a:ext uri="{FF2B5EF4-FFF2-40B4-BE49-F238E27FC236}">
                    <a16:creationId xmlns:a16="http://schemas.microsoft.com/office/drawing/2014/main" xmlns="" id="{D0B6AB77-C780-458D-AC55-6CEEFDDF0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088" y="5076826"/>
                <a:ext cx="69850" cy="128588"/>
              </a:xfrm>
              <a:custGeom>
                <a:avLst/>
                <a:gdLst>
                  <a:gd name="T0" fmla="*/ 95 w 134"/>
                  <a:gd name="T1" fmla="*/ 244 h 244"/>
                  <a:gd name="T2" fmla="*/ 0 w 134"/>
                  <a:gd name="T3" fmla="*/ 17 h 244"/>
                  <a:gd name="T4" fmla="*/ 40 w 134"/>
                  <a:gd name="T5" fmla="*/ 0 h 244"/>
                  <a:gd name="T6" fmla="*/ 134 w 134"/>
                  <a:gd name="T7" fmla="*/ 227 h 244"/>
                  <a:gd name="T8" fmla="*/ 95 w 134"/>
                  <a:gd name="T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44">
                    <a:moveTo>
                      <a:pt x="95" y="244"/>
                    </a:moveTo>
                    <a:lnTo>
                      <a:pt x="0" y="17"/>
                    </a:lnTo>
                    <a:lnTo>
                      <a:pt x="40" y="0"/>
                    </a:lnTo>
                    <a:lnTo>
                      <a:pt x="134" y="227"/>
                    </a:lnTo>
                    <a:lnTo>
                      <a:pt x="95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5" name="Freeform 102">
                <a:extLst>
                  <a:ext uri="{FF2B5EF4-FFF2-40B4-BE49-F238E27FC236}">
                    <a16:creationId xmlns:a16="http://schemas.microsoft.com/office/drawing/2014/main" xmlns="" id="{DD284CDA-6698-4C31-8DBA-DF764BF5B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776" y="5059363"/>
                <a:ext cx="73025" cy="128588"/>
              </a:xfrm>
              <a:custGeom>
                <a:avLst/>
                <a:gdLst>
                  <a:gd name="T0" fmla="*/ 100 w 139"/>
                  <a:gd name="T1" fmla="*/ 243 h 243"/>
                  <a:gd name="T2" fmla="*/ 0 w 139"/>
                  <a:gd name="T3" fmla="*/ 18 h 243"/>
                  <a:gd name="T4" fmla="*/ 39 w 139"/>
                  <a:gd name="T5" fmla="*/ 0 h 243"/>
                  <a:gd name="T6" fmla="*/ 139 w 139"/>
                  <a:gd name="T7" fmla="*/ 226 h 243"/>
                  <a:gd name="T8" fmla="*/ 100 w 139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43">
                    <a:moveTo>
                      <a:pt x="100" y="243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39" y="226"/>
                    </a:lnTo>
                    <a:lnTo>
                      <a:pt x="100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6" name="Freeform 103">
                <a:extLst>
                  <a:ext uri="{FF2B5EF4-FFF2-40B4-BE49-F238E27FC236}">
                    <a16:creationId xmlns:a16="http://schemas.microsoft.com/office/drawing/2014/main" xmlns="" id="{042A8358-F694-4741-B3BC-60C8B240C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876" y="5041901"/>
                <a:ext cx="76200" cy="128588"/>
              </a:xfrm>
              <a:custGeom>
                <a:avLst/>
                <a:gdLst>
                  <a:gd name="T0" fmla="*/ 105 w 143"/>
                  <a:gd name="T1" fmla="*/ 241 h 241"/>
                  <a:gd name="T2" fmla="*/ 0 w 143"/>
                  <a:gd name="T3" fmla="*/ 19 h 241"/>
                  <a:gd name="T4" fmla="*/ 38 w 143"/>
                  <a:gd name="T5" fmla="*/ 0 h 241"/>
                  <a:gd name="T6" fmla="*/ 143 w 143"/>
                  <a:gd name="T7" fmla="*/ 222 h 241"/>
                  <a:gd name="T8" fmla="*/ 105 w 14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1">
                    <a:moveTo>
                      <a:pt x="105" y="241"/>
                    </a:moveTo>
                    <a:lnTo>
                      <a:pt x="0" y="19"/>
                    </a:lnTo>
                    <a:lnTo>
                      <a:pt x="38" y="0"/>
                    </a:lnTo>
                    <a:lnTo>
                      <a:pt x="143" y="222"/>
                    </a:lnTo>
                    <a:lnTo>
                      <a:pt x="105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7" name="Freeform 104">
                <a:extLst>
                  <a:ext uri="{FF2B5EF4-FFF2-40B4-BE49-F238E27FC236}">
                    <a16:creationId xmlns:a16="http://schemas.microsoft.com/office/drawing/2014/main" xmlns="" id="{8A0F493A-2160-4534-81A1-31526DDB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5024438"/>
                <a:ext cx="79375" cy="125413"/>
              </a:xfrm>
              <a:custGeom>
                <a:avLst/>
                <a:gdLst>
                  <a:gd name="T0" fmla="*/ 111 w 150"/>
                  <a:gd name="T1" fmla="*/ 239 h 239"/>
                  <a:gd name="T2" fmla="*/ 0 w 150"/>
                  <a:gd name="T3" fmla="*/ 20 h 239"/>
                  <a:gd name="T4" fmla="*/ 38 w 150"/>
                  <a:gd name="T5" fmla="*/ 0 h 239"/>
                  <a:gd name="T6" fmla="*/ 150 w 150"/>
                  <a:gd name="T7" fmla="*/ 219 h 239"/>
                  <a:gd name="T8" fmla="*/ 111 w 150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39">
                    <a:moveTo>
                      <a:pt x="111" y="239"/>
                    </a:moveTo>
                    <a:lnTo>
                      <a:pt x="0" y="20"/>
                    </a:lnTo>
                    <a:lnTo>
                      <a:pt x="38" y="0"/>
                    </a:lnTo>
                    <a:lnTo>
                      <a:pt x="150" y="219"/>
                    </a:lnTo>
                    <a:lnTo>
                      <a:pt x="111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8" name="Freeform 105">
                <a:extLst>
                  <a:ext uri="{FF2B5EF4-FFF2-40B4-BE49-F238E27FC236}">
                    <a16:creationId xmlns:a16="http://schemas.microsoft.com/office/drawing/2014/main" xmlns="" id="{9B4D3FC0-0228-4D51-BE00-B9275601A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5003801"/>
                <a:ext cx="82550" cy="125413"/>
              </a:xfrm>
              <a:custGeom>
                <a:avLst/>
                <a:gdLst>
                  <a:gd name="T0" fmla="*/ 117 w 156"/>
                  <a:gd name="T1" fmla="*/ 237 h 237"/>
                  <a:gd name="T2" fmla="*/ 0 w 156"/>
                  <a:gd name="T3" fmla="*/ 21 h 237"/>
                  <a:gd name="T4" fmla="*/ 39 w 156"/>
                  <a:gd name="T5" fmla="*/ 0 h 237"/>
                  <a:gd name="T6" fmla="*/ 156 w 156"/>
                  <a:gd name="T7" fmla="*/ 217 h 237"/>
                  <a:gd name="T8" fmla="*/ 117 w 156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37">
                    <a:moveTo>
                      <a:pt x="117" y="237"/>
                    </a:moveTo>
                    <a:lnTo>
                      <a:pt x="0" y="21"/>
                    </a:lnTo>
                    <a:lnTo>
                      <a:pt x="39" y="0"/>
                    </a:lnTo>
                    <a:lnTo>
                      <a:pt x="156" y="217"/>
                    </a:lnTo>
                    <a:lnTo>
                      <a:pt x="117" y="2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99" name="Freeform 106">
                <a:extLst>
                  <a:ext uri="{FF2B5EF4-FFF2-40B4-BE49-F238E27FC236}">
                    <a16:creationId xmlns:a16="http://schemas.microsoft.com/office/drawing/2014/main" xmlns="" id="{BC34BF3C-1042-44EB-A5E3-9F35186F2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176" y="4984751"/>
                <a:ext cx="84138" cy="123825"/>
              </a:xfrm>
              <a:custGeom>
                <a:avLst/>
                <a:gdLst>
                  <a:gd name="T0" fmla="*/ 123 w 160"/>
                  <a:gd name="T1" fmla="*/ 234 h 234"/>
                  <a:gd name="T2" fmla="*/ 0 w 160"/>
                  <a:gd name="T3" fmla="*/ 21 h 234"/>
                  <a:gd name="T4" fmla="*/ 37 w 160"/>
                  <a:gd name="T5" fmla="*/ 0 h 234"/>
                  <a:gd name="T6" fmla="*/ 160 w 160"/>
                  <a:gd name="T7" fmla="*/ 212 h 234"/>
                  <a:gd name="T8" fmla="*/ 123 w 160"/>
                  <a:gd name="T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4">
                    <a:moveTo>
                      <a:pt x="123" y="234"/>
                    </a:moveTo>
                    <a:lnTo>
                      <a:pt x="0" y="21"/>
                    </a:lnTo>
                    <a:lnTo>
                      <a:pt x="37" y="0"/>
                    </a:lnTo>
                    <a:lnTo>
                      <a:pt x="160" y="212"/>
                    </a:lnTo>
                    <a:lnTo>
                      <a:pt x="123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0" name="Freeform 107">
                <a:extLst>
                  <a:ext uri="{FF2B5EF4-FFF2-40B4-BE49-F238E27FC236}">
                    <a16:creationId xmlns:a16="http://schemas.microsoft.com/office/drawing/2014/main" xmlns="" id="{6624BA45-B619-4D41-AFFD-38FB81E1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88" y="4962526"/>
                <a:ext cx="87313" cy="123825"/>
              </a:xfrm>
              <a:custGeom>
                <a:avLst/>
                <a:gdLst>
                  <a:gd name="T0" fmla="*/ 129 w 164"/>
                  <a:gd name="T1" fmla="*/ 233 h 233"/>
                  <a:gd name="T2" fmla="*/ 0 w 164"/>
                  <a:gd name="T3" fmla="*/ 23 h 233"/>
                  <a:gd name="T4" fmla="*/ 36 w 164"/>
                  <a:gd name="T5" fmla="*/ 0 h 233"/>
                  <a:gd name="T6" fmla="*/ 164 w 164"/>
                  <a:gd name="T7" fmla="*/ 210 h 233"/>
                  <a:gd name="T8" fmla="*/ 129 w 164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3">
                    <a:moveTo>
                      <a:pt x="129" y="233"/>
                    </a:moveTo>
                    <a:lnTo>
                      <a:pt x="0" y="23"/>
                    </a:lnTo>
                    <a:lnTo>
                      <a:pt x="36" y="0"/>
                    </a:lnTo>
                    <a:lnTo>
                      <a:pt x="164" y="210"/>
                    </a:lnTo>
                    <a:lnTo>
                      <a:pt x="129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1" name="Freeform 108">
                <a:extLst>
                  <a:ext uri="{FF2B5EF4-FFF2-40B4-BE49-F238E27FC236}">
                    <a16:creationId xmlns:a16="http://schemas.microsoft.com/office/drawing/2014/main" xmlns="" id="{8A48009F-8C50-4854-810C-96610BB93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4201" y="4940301"/>
                <a:ext cx="88900" cy="122238"/>
              </a:xfrm>
              <a:custGeom>
                <a:avLst/>
                <a:gdLst>
                  <a:gd name="T0" fmla="*/ 132 w 167"/>
                  <a:gd name="T1" fmla="*/ 231 h 231"/>
                  <a:gd name="T2" fmla="*/ 0 w 167"/>
                  <a:gd name="T3" fmla="*/ 25 h 231"/>
                  <a:gd name="T4" fmla="*/ 36 w 167"/>
                  <a:gd name="T5" fmla="*/ 0 h 231"/>
                  <a:gd name="T6" fmla="*/ 167 w 167"/>
                  <a:gd name="T7" fmla="*/ 207 h 231"/>
                  <a:gd name="T8" fmla="*/ 132 w 167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231">
                    <a:moveTo>
                      <a:pt x="132" y="231"/>
                    </a:moveTo>
                    <a:lnTo>
                      <a:pt x="0" y="25"/>
                    </a:lnTo>
                    <a:lnTo>
                      <a:pt x="36" y="0"/>
                    </a:lnTo>
                    <a:lnTo>
                      <a:pt x="167" y="207"/>
                    </a:lnTo>
                    <a:lnTo>
                      <a:pt x="132" y="2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2" name="Freeform 109">
                <a:extLst>
                  <a:ext uri="{FF2B5EF4-FFF2-40B4-BE49-F238E27FC236}">
                    <a16:creationId xmlns:a16="http://schemas.microsoft.com/office/drawing/2014/main" xmlns="" id="{EB75C026-0046-431B-8079-28D055A0B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6" y="4916488"/>
                <a:ext cx="93663" cy="120650"/>
              </a:xfrm>
              <a:custGeom>
                <a:avLst/>
                <a:gdLst>
                  <a:gd name="T0" fmla="*/ 139 w 175"/>
                  <a:gd name="T1" fmla="*/ 227 h 227"/>
                  <a:gd name="T2" fmla="*/ 0 w 175"/>
                  <a:gd name="T3" fmla="*/ 24 h 227"/>
                  <a:gd name="T4" fmla="*/ 36 w 175"/>
                  <a:gd name="T5" fmla="*/ 0 h 227"/>
                  <a:gd name="T6" fmla="*/ 175 w 175"/>
                  <a:gd name="T7" fmla="*/ 202 h 227"/>
                  <a:gd name="T8" fmla="*/ 139 w 175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27">
                    <a:moveTo>
                      <a:pt x="139" y="227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175" y="202"/>
                    </a:lnTo>
                    <a:lnTo>
                      <a:pt x="139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3" name="Freeform 110">
                <a:extLst>
                  <a:ext uri="{FF2B5EF4-FFF2-40B4-BE49-F238E27FC236}">
                    <a16:creationId xmlns:a16="http://schemas.microsoft.com/office/drawing/2014/main" xmlns="" id="{C397720E-1D68-4C84-9229-95371C1EB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4892676"/>
                <a:ext cx="93663" cy="119063"/>
              </a:xfrm>
              <a:custGeom>
                <a:avLst/>
                <a:gdLst>
                  <a:gd name="T0" fmla="*/ 143 w 178"/>
                  <a:gd name="T1" fmla="*/ 224 h 224"/>
                  <a:gd name="T2" fmla="*/ 0 w 178"/>
                  <a:gd name="T3" fmla="*/ 25 h 224"/>
                  <a:gd name="T4" fmla="*/ 34 w 178"/>
                  <a:gd name="T5" fmla="*/ 0 h 224"/>
                  <a:gd name="T6" fmla="*/ 178 w 178"/>
                  <a:gd name="T7" fmla="*/ 198 h 224"/>
                  <a:gd name="T8" fmla="*/ 143 w 178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24">
                    <a:moveTo>
                      <a:pt x="143" y="224"/>
                    </a:moveTo>
                    <a:lnTo>
                      <a:pt x="0" y="25"/>
                    </a:lnTo>
                    <a:lnTo>
                      <a:pt x="34" y="0"/>
                    </a:lnTo>
                    <a:lnTo>
                      <a:pt x="178" y="198"/>
                    </a:lnTo>
                    <a:lnTo>
                      <a:pt x="143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4" name="Freeform 114">
                <a:extLst>
                  <a:ext uri="{FF2B5EF4-FFF2-40B4-BE49-F238E27FC236}">
                    <a16:creationId xmlns:a16="http://schemas.microsoft.com/office/drawing/2014/main" xmlns="" id="{03E74807-E14E-4D57-B02F-3F32C110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988" y="4786313"/>
                <a:ext cx="103188" cy="112713"/>
              </a:xfrm>
              <a:custGeom>
                <a:avLst/>
                <a:gdLst>
                  <a:gd name="T0" fmla="*/ 164 w 194"/>
                  <a:gd name="T1" fmla="*/ 211 h 211"/>
                  <a:gd name="T2" fmla="*/ 0 w 194"/>
                  <a:gd name="T3" fmla="*/ 28 h 211"/>
                  <a:gd name="T4" fmla="*/ 32 w 194"/>
                  <a:gd name="T5" fmla="*/ 0 h 211"/>
                  <a:gd name="T6" fmla="*/ 194 w 194"/>
                  <a:gd name="T7" fmla="*/ 182 h 211"/>
                  <a:gd name="T8" fmla="*/ 164 w 194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11">
                    <a:moveTo>
                      <a:pt x="164" y="211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194" y="182"/>
                    </a:lnTo>
                    <a:lnTo>
                      <a:pt x="164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5" name="Freeform 115">
                <a:extLst>
                  <a:ext uri="{FF2B5EF4-FFF2-40B4-BE49-F238E27FC236}">
                    <a16:creationId xmlns:a16="http://schemas.microsoft.com/office/drawing/2014/main" xmlns="" id="{DEAA789E-7A06-42B3-8DEA-F4B6B14A8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0738" y="4757738"/>
                <a:ext cx="104775" cy="111125"/>
              </a:xfrm>
              <a:custGeom>
                <a:avLst/>
                <a:gdLst>
                  <a:gd name="T0" fmla="*/ 168 w 198"/>
                  <a:gd name="T1" fmla="*/ 209 h 209"/>
                  <a:gd name="T2" fmla="*/ 0 w 198"/>
                  <a:gd name="T3" fmla="*/ 30 h 209"/>
                  <a:gd name="T4" fmla="*/ 31 w 198"/>
                  <a:gd name="T5" fmla="*/ 0 h 209"/>
                  <a:gd name="T6" fmla="*/ 198 w 198"/>
                  <a:gd name="T7" fmla="*/ 178 h 209"/>
                  <a:gd name="T8" fmla="*/ 168 w 19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09">
                    <a:moveTo>
                      <a:pt x="168" y="209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198" y="178"/>
                    </a:lnTo>
                    <a:lnTo>
                      <a:pt x="168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6" name="Freeform 116">
                <a:extLst>
                  <a:ext uri="{FF2B5EF4-FFF2-40B4-BE49-F238E27FC236}">
                    <a16:creationId xmlns:a16="http://schemas.microsoft.com/office/drawing/2014/main" xmlns="" id="{27EB4189-85E3-4C7C-84D0-0D29CD98E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29163"/>
                <a:ext cx="106363" cy="106363"/>
              </a:xfrm>
              <a:custGeom>
                <a:avLst/>
                <a:gdLst>
                  <a:gd name="T0" fmla="*/ 173 w 202"/>
                  <a:gd name="T1" fmla="*/ 203 h 203"/>
                  <a:gd name="T2" fmla="*/ 0 w 202"/>
                  <a:gd name="T3" fmla="*/ 30 h 203"/>
                  <a:gd name="T4" fmla="*/ 31 w 202"/>
                  <a:gd name="T5" fmla="*/ 0 h 203"/>
                  <a:gd name="T6" fmla="*/ 202 w 202"/>
                  <a:gd name="T7" fmla="*/ 173 h 203"/>
                  <a:gd name="T8" fmla="*/ 173 w 202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3">
                    <a:moveTo>
                      <a:pt x="173" y="203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202" y="173"/>
                    </a:lnTo>
                    <a:lnTo>
                      <a:pt x="173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7" name="Freeform 117">
                <a:extLst>
                  <a:ext uri="{FF2B5EF4-FFF2-40B4-BE49-F238E27FC236}">
                    <a16:creationId xmlns:a16="http://schemas.microsoft.com/office/drawing/2014/main" xmlns="" id="{F0BBC00A-B3E0-4113-9764-FE2D59538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2651" y="4697413"/>
                <a:ext cx="109538" cy="106363"/>
              </a:xfrm>
              <a:custGeom>
                <a:avLst/>
                <a:gdLst>
                  <a:gd name="T0" fmla="*/ 177 w 207"/>
                  <a:gd name="T1" fmla="*/ 201 h 201"/>
                  <a:gd name="T2" fmla="*/ 0 w 207"/>
                  <a:gd name="T3" fmla="*/ 32 h 201"/>
                  <a:gd name="T4" fmla="*/ 30 w 207"/>
                  <a:gd name="T5" fmla="*/ 0 h 201"/>
                  <a:gd name="T6" fmla="*/ 207 w 207"/>
                  <a:gd name="T7" fmla="*/ 169 h 201"/>
                  <a:gd name="T8" fmla="*/ 177 w 207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1">
                    <a:moveTo>
                      <a:pt x="177" y="201"/>
                    </a:moveTo>
                    <a:lnTo>
                      <a:pt x="0" y="32"/>
                    </a:lnTo>
                    <a:lnTo>
                      <a:pt x="30" y="0"/>
                    </a:lnTo>
                    <a:lnTo>
                      <a:pt x="207" y="169"/>
                    </a:lnTo>
                    <a:lnTo>
                      <a:pt x="177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8" name="Freeform 118">
                <a:extLst>
                  <a:ext uri="{FF2B5EF4-FFF2-40B4-BE49-F238E27FC236}">
                    <a16:creationId xmlns:a16="http://schemas.microsoft.com/office/drawing/2014/main" xmlns="" id="{C814772B-2968-4685-86E9-2C9D4FA73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2813" y="4667251"/>
                <a:ext cx="111125" cy="103188"/>
              </a:xfrm>
              <a:custGeom>
                <a:avLst/>
                <a:gdLst>
                  <a:gd name="T0" fmla="*/ 180 w 209"/>
                  <a:gd name="T1" fmla="*/ 197 h 197"/>
                  <a:gd name="T2" fmla="*/ 0 w 209"/>
                  <a:gd name="T3" fmla="*/ 32 h 197"/>
                  <a:gd name="T4" fmla="*/ 28 w 209"/>
                  <a:gd name="T5" fmla="*/ 0 h 197"/>
                  <a:gd name="T6" fmla="*/ 209 w 209"/>
                  <a:gd name="T7" fmla="*/ 164 h 197"/>
                  <a:gd name="T8" fmla="*/ 180 w 209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97">
                    <a:moveTo>
                      <a:pt x="180" y="197"/>
                    </a:moveTo>
                    <a:lnTo>
                      <a:pt x="0" y="32"/>
                    </a:lnTo>
                    <a:lnTo>
                      <a:pt x="28" y="0"/>
                    </a:lnTo>
                    <a:lnTo>
                      <a:pt x="209" y="164"/>
                    </a:lnTo>
                    <a:lnTo>
                      <a:pt x="18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09" name="Freeform 119">
                <a:extLst>
                  <a:ext uri="{FF2B5EF4-FFF2-40B4-BE49-F238E27FC236}">
                    <a16:creationId xmlns:a16="http://schemas.microsoft.com/office/drawing/2014/main" xmlns="" id="{0846A502-6B00-4B3B-B790-8309C7416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1388" y="4635501"/>
                <a:ext cx="112713" cy="101600"/>
              </a:xfrm>
              <a:custGeom>
                <a:avLst/>
                <a:gdLst>
                  <a:gd name="T0" fmla="*/ 185 w 212"/>
                  <a:gd name="T1" fmla="*/ 192 h 192"/>
                  <a:gd name="T2" fmla="*/ 0 w 212"/>
                  <a:gd name="T3" fmla="*/ 33 h 192"/>
                  <a:gd name="T4" fmla="*/ 28 w 212"/>
                  <a:gd name="T5" fmla="*/ 0 h 192"/>
                  <a:gd name="T6" fmla="*/ 212 w 212"/>
                  <a:gd name="T7" fmla="*/ 159 h 192"/>
                  <a:gd name="T8" fmla="*/ 185 w 212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2">
                    <a:moveTo>
                      <a:pt x="185" y="192"/>
                    </a:moveTo>
                    <a:lnTo>
                      <a:pt x="0" y="33"/>
                    </a:lnTo>
                    <a:lnTo>
                      <a:pt x="28" y="0"/>
                    </a:lnTo>
                    <a:lnTo>
                      <a:pt x="212" y="159"/>
                    </a:lnTo>
                    <a:lnTo>
                      <a:pt x="18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265" name="Group 1264">
              <a:extLst>
                <a:ext uri="{FF2B5EF4-FFF2-40B4-BE49-F238E27FC236}">
                  <a16:creationId xmlns:a16="http://schemas.microsoft.com/office/drawing/2014/main" xmlns="" id="{4B2591A3-74A5-41AE-8A16-F7102B4B3512}"/>
                </a:ext>
              </a:extLst>
            </p:cNvPr>
            <p:cNvGrpSpPr/>
            <p:nvPr/>
          </p:nvGrpSpPr>
          <p:grpSpPr>
            <a:xfrm>
              <a:off x="7038976" y="4814888"/>
              <a:ext cx="168275" cy="169863"/>
              <a:chOff x="7038976" y="4814888"/>
              <a:chExt cx="168275" cy="169863"/>
            </a:xfrm>
            <a:grpFill/>
          </p:grpSpPr>
          <p:sp>
            <p:nvSpPr>
              <p:cNvPr id="1284" name="Freeform 111">
                <a:extLst>
                  <a:ext uri="{FF2B5EF4-FFF2-40B4-BE49-F238E27FC236}">
                    <a16:creationId xmlns:a16="http://schemas.microsoft.com/office/drawing/2014/main" xmlns="" id="{820C01B6-6162-442C-B32C-D94FC048D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8976" y="4867276"/>
                <a:ext cx="96838" cy="117475"/>
              </a:xfrm>
              <a:custGeom>
                <a:avLst/>
                <a:gdLst>
                  <a:gd name="T0" fmla="*/ 149 w 183"/>
                  <a:gd name="T1" fmla="*/ 222 h 222"/>
                  <a:gd name="T2" fmla="*/ 0 w 183"/>
                  <a:gd name="T3" fmla="*/ 27 h 222"/>
                  <a:gd name="T4" fmla="*/ 35 w 183"/>
                  <a:gd name="T5" fmla="*/ 0 h 222"/>
                  <a:gd name="T6" fmla="*/ 183 w 183"/>
                  <a:gd name="T7" fmla="*/ 195 h 222"/>
                  <a:gd name="T8" fmla="*/ 149 w 183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22">
                    <a:moveTo>
                      <a:pt x="149" y="222"/>
                    </a:moveTo>
                    <a:lnTo>
                      <a:pt x="0" y="27"/>
                    </a:lnTo>
                    <a:lnTo>
                      <a:pt x="35" y="0"/>
                    </a:lnTo>
                    <a:lnTo>
                      <a:pt x="183" y="195"/>
                    </a:lnTo>
                    <a:lnTo>
                      <a:pt x="149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85" name="Freeform 112">
                <a:extLst>
                  <a:ext uri="{FF2B5EF4-FFF2-40B4-BE49-F238E27FC236}">
                    <a16:creationId xmlns:a16="http://schemas.microsoft.com/office/drawing/2014/main" xmlns="" id="{81D7626C-D1AA-423B-B2F3-863AE9E35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901" y="4840288"/>
                <a:ext cx="98425" cy="115888"/>
              </a:xfrm>
              <a:custGeom>
                <a:avLst/>
                <a:gdLst>
                  <a:gd name="T0" fmla="*/ 154 w 187"/>
                  <a:gd name="T1" fmla="*/ 219 h 219"/>
                  <a:gd name="T2" fmla="*/ 0 w 187"/>
                  <a:gd name="T3" fmla="*/ 28 h 219"/>
                  <a:gd name="T4" fmla="*/ 34 w 187"/>
                  <a:gd name="T5" fmla="*/ 0 h 219"/>
                  <a:gd name="T6" fmla="*/ 187 w 187"/>
                  <a:gd name="T7" fmla="*/ 191 h 219"/>
                  <a:gd name="T8" fmla="*/ 154 w 187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19">
                    <a:moveTo>
                      <a:pt x="154" y="219"/>
                    </a:moveTo>
                    <a:lnTo>
                      <a:pt x="0" y="28"/>
                    </a:lnTo>
                    <a:lnTo>
                      <a:pt x="34" y="0"/>
                    </a:lnTo>
                    <a:lnTo>
                      <a:pt x="187" y="191"/>
                    </a:lnTo>
                    <a:lnTo>
                      <a:pt x="154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86" name="Freeform 113">
                <a:extLst>
                  <a:ext uri="{FF2B5EF4-FFF2-40B4-BE49-F238E27FC236}">
                    <a16:creationId xmlns:a16="http://schemas.microsoft.com/office/drawing/2014/main" xmlns="" id="{4F492B7C-0521-49D4-9F92-C581BBF19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814888"/>
                <a:ext cx="100013" cy="114300"/>
              </a:xfrm>
              <a:custGeom>
                <a:avLst/>
                <a:gdLst>
                  <a:gd name="T0" fmla="*/ 159 w 191"/>
                  <a:gd name="T1" fmla="*/ 216 h 216"/>
                  <a:gd name="T2" fmla="*/ 0 w 191"/>
                  <a:gd name="T3" fmla="*/ 28 h 216"/>
                  <a:gd name="T4" fmla="*/ 33 w 191"/>
                  <a:gd name="T5" fmla="*/ 0 h 216"/>
                  <a:gd name="T6" fmla="*/ 191 w 191"/>
                  <a:gd name="T7" fmla="*/ 186 h 216"/>
                  <a:gd name="T8" fmla="*/ 159 w 191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216">
                    <a:moveTo>
                      <a:pt x="159" y="216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191" y="186"/>
                    </a:lnTo>
                    <a:lnTo>
                      <a:pt x="159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1266" name="Group 1265">
              <a:extLst>
                <a:ext uri="{FF2B5EF4-FFF2-40B4-BE49-F238E27FC236}">
                  <a16:creationId xmlns:a16="http://schemas.microsoft.com/office/drawing/2014/main" xmlns="" id="{40536B5C-A1E2-4E8E-A787-347DD2B558F4}"/>
                </a:ext>
              </a:extLst>
            </p:cNvPr>
            <p:cNvGrpSpPr/>
            <p:nvPr/>
          </p:nvGrpSpPr>
          <p:grpSpPr>
            <a:xfrm>
              <a:off x="5911851" y="5168901"/>
              <a:ext cx="476250" cy="153988"/>
              <a:chOff x="5911851" y="5168901"/>
              <a:chExt cx="476250" cy="153988"/>
            </a:xfrm>
            <a:grpFill/>
          </p:grpSpPr>
          <p:sp>
            <p:nvSpPr>
              <p:cNvPr id="1267" name="Freeform 83">
                <a:extLst>
                  <a:ext uri="{FF2B5EF4-FFF2-40B4-BE49-F238E27FC236}">
                    <a16:creationId xmlns:a16="http://schemas.microsoft.com/office/drawing/2014/main" xmlns="" id="{E3C0C61E-1195-484D-B9C0-4000A8D7D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851" y="5183188"/>
                <a:ext cx="31750" cy="131763"/>
              </a:xfrm>
              <a:custGeom>
                <a:avLst/>
                <a:gdLst>
                  <a:gd name="T0" fmla="*/ 0 w 61"/>
                  <a:gd name="T1" fmla="*/ 246 h 250"/>
                  <a:gd name="T2" fmla="*/ 18 w 61"/>
                  <a:gd name="T3" fmla="*/ 0 h 250"/>
                  <a:gd name="T4" fmla="*/ 61 w 61"/>
                  <a:gd name="T5" fmla="*/ 4 h 250"/>
                  <a:gd name="T6" fmla="*/ 43 w 61"/>
                  <a:gd name="T7" fmla="*/ 250 h 250"/>
                  <a:gd name="T8" fmla="*/ 0 w 61"/>
                  <a:gd name="T9" fmla="*/ 24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0">
                    <a:moveTo>
                      <a:pt x="0" y="246"/>
                    </a:moveTo>
                    <a:lnTo>
                      <a:pt x="18" y="0"/>
                    </a:lnTo>
                    <a:lnTo>
                      <a:pt x="61" y="4"/>
                    </a:lnTo>
                    <a:lnTo>
                      <a:pt x="43" y="250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68" name="Freeform 84">
                <a:extLst>
                  <a:ext uri="{FF2B5EF4-FFF2-40B4-BE49-F238E27FC236}">
                    <a16:creationId xmlns:a16="http://schemas.microsoft.com/office/drawing/2014/main" xmlns="" id="{D8DB78A2-6837-4316-8D92-4D63BD341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888" y="5186363"/>
                <a:ext cx="28575" cy="131763"/>
              </a:xfrm>
              <a:custGeom>
                <a:avLst/>
                <a:gdLst>
                  <a:gd name="T0" fmla="*/ 0 w 54"/>
                  <a:gd name="T1" fmla="*/ 247 h 249"/>
                  <a:gd name="T2" fmla="*/ 12 w 54"/>
                  <a:gd name="T3" fmla="*/ 0 h 249"/>
                  <a:gd name="T4" fmla="*/ 54 w 54"/>
                  <a:gd name="T5" fmla="*/ 2 h 249"/>
                  <a:gd name="T6" fmla="*/ 42 w 54"/>
                  <a:gd name="T7" fmla="*/ 249 h 249"/>
                  <a:gd name="T8" fmla="*/ 0 w 54"/>
                  <a:gd name="T9" fmla="*/ 24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9">
                    <a:moveTo>
                      <a:pt x="0" y="247"/>
                    </a:moveTo>
                    <a:lnTo>
                      <a:pt x="12" y="0"/>
                    </a:lnTo>
                    <a:lnTo>
                      <a:pt x="54" y="2"/>
                    </a:lnTo>
                    <a:lnTo>
                      <a:pt x="42" y="249"/>
                    </a:lnTo>
                    <a:lnTo>
                      <a:pt x="0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69" name="Freeform 85">
                <a:extLst>
                  <a:ext uri="{FF2B5EF4-FFF2-40B4-BE49-F238E27FC236}">
                    <a16:creationId xmlns:a16="http://schemas.microsoft.com/office/drawing/2014/main" xmlns="" id="{C2004527-D367-4AD0-9A66-DB7773AD4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5189538"/>
                <a:ext cx="25400" cy="131763"/>
              </a:xfrm>
              <a:custGeom>
                <a:avLst/>
                <a:gdLst>
                  <a:gd name="T0" fmla="*/ 0 w 47"/>
                  <a:gd name="T1" fmla="*/ 246 h 248"/>
                  <a:gd name="T2" fmla="*/ 5 w 47"/>
                  <a:gd name="T3" fmla="*/ 0 h 248"/>
                  <a:gd name="T4" fmla="*/ 47 w 47"/>
                  <a:gd name="T5" fmla="*/ 0 h 248"/>
                  <a:gd name="T6" fmla="*/ 42 w 47"/>
                  <a:gd name="T7" fmla="*/ 248 h 248"/>
                  <a:gd name="T8" fmla="*/ 0 w 47"/>
                  <a:gd name="T9" fmla="*/ 24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48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0" name="Freeform 86">
                <a:extLst>
                  <a:ext uri="{FF2B5EF4-FFF2-40B4-BE49-F238E27FC236}">
                    <a16:creationId xmlns:a16="http://schemas.microsoft.com/office/drawing/2014/main" xmlns="" id="{A11AC38C-6AF3-44E7-B93F-F07298562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6" y="5191126"/>
                <a:ext cx="22225" cy="131763"/>
              </a:xfrm>
              <a:custGeom>
                <a:avLst/>
                <a:gdLst>
                  <a:gd name="T0" fmla="*/ 1 w 44"/>
                  <a:gd name="T1" fmla="*/ 247 h 247"/>
                  <a:gd name="T2" fmla="*/ 0 w 44"/>
                  <a:gd name="T3" fmla="*/ 0 h 247"/>
                  <a:gd name="T4" fmla="*/ 43 w 44"/>
                  <a:gd name="T5" fmla="*/ 0 h 247"/>
                  <a:gd name="T6" fmla="*/ 44 w 44"/>
                  <a:gd name="T7" fmla="*/ 247 h 247"/>
                  <a:gd name="T8" fmla="*/ 1 w 44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7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1" name="Freeform 87">
                <a:extLst>
                  <a:ext uri="{FF2B5EF4-FFF2-40B4-BE49-F238E27FC236}">
                    <a16:creationId xmlns:a16="http://schemas.microsoft.com/office/drawing/2014/main" xmlns="" id="{F34A7A44-95D5-4952-8872-122AD4C13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1" y="5191126"/>
                <a:ext cx="26988" cy="131763"/>
              </a:xfrm>
              <a:custGeom>
                <a:avLst/>
                <a:gdLst>
                  <a:gd name="T0" fmla="*/ 8 w 50"/>
                  <a:gd name="T1" fmla="*/ 249 h 249"/>
                  <a:gd name="T2" fmla="*/ 0 w 50"/>
                  <a:gd name="T3" fmla="*/ 1 h 249"/>
                  <a:gd name="T4" fmla="*/ 43 w 50"/>
                  <a:gd name="T5" fmla="*/ 0 h 249"/>
                  <a:gd name="T6" fmla="*/ 50 w 50"/>
                  <a:gd name="T7" fmla="*/ 247 h 249"/>
                  <a:gd name="T8" fmla="*/ 8 w 50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9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2" name="Freeform 88">
                <a:extLst>
                  <a:ext uri="{FF2B5EF4-FFF2-40B4-BE49-F238E27FC236}">
                    <a16:creationId xmlns:a16="http://schemas.microsoft.com/office/drawing/2014/main" xmlns="" id="{00AB9948-E58F-4364-998E-E714CD2E6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5191126"/>
                <a:ext cx="30163" cy="131763"/>
              </a:xfrm>
              <a:custGeom>
                <a:avLst/>
                <a:gdLst>
                  <a:gd name="T0" fmla="*/ 14 w 56"/>
                  <a:gd name="T1" fmla="*/ 248 h 248"/>
                  <a:gd name="T2" fmla="*/ 0 w 56"/>
                  <a:gd name="T3" fmla="*/ 2 h 248"/>
                  <a:gd name="T4" fmla="*/ 42 w 56"/>
                  <a:gd name="T5" fmla="*/ 0 h 248"/>
                  <a:gd name="T6" fmla="*/ 56 w 56"/>
                  <a:gd name="T7" fmla="*/ 246 h 248"/>
                  <a:gd name="T8" fmla="*/ 14 w 5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3" name="Freeform 89">
                <a:extLst>
                  <a:ext uri="{FF2B5EF4-FFF2-40B4-BE49-F238E27FC236}">
                    <a16:creationId xmlns:a16="http://schemas.microsoft.com/office/drawing/2014/main" xmlns="" id="{30114BB0-5184-434B-95CD-5CA528D68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788" y="5187951"/>
                <a:ext cx="33338" cy="131763"/>
              </a:xfrm>
              <a:custGeom>
                <a:avLst/>
                <a:gdLst>
                  <a:gd name="T0" fmla="*/ 21 w 63"/>
                  <a:gd name="T1" fmla="*/ 250 h 250"/>
                  <a:gd name="T2" fmla="*/ 0 w 63"/>
                  <a:gd name="T3" fmla="*/ 4 h 250"/>
                  <a:gd name="T4" fmla="*/ 44 w 63"/>
                  <a:gd name="T5" fmla="*/ 0 h 250"/>
                  <a:gd name="T6" fmla="*/ 63 w 63"/>
                  <a:gd name="T7" fmla="*/ 247 h 250"/>
                  <a:gd name="T8" fmla="*/ 21 w 63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4" name="Freeform 90">
                <a:extLst>
                  <a:ext uri="{FF2B5EF4-FFF2-40B4-BE49-F238E27FC236}">
                    <a16:creationId xmlns:a16="http://schemas.microsoft.com/office/drawing/2014/main" xmlns="" id="{F89C7720-2B2D-4A8A-B2C2-B924363AD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1" y="5184776"/>
                <a:ext cx="36513" cy="133350"/>
              </a:xfrm>
              <a:custGeom>
                <a:avLst/>
                <a:gdLst>
                  <a:gd name="T0" fmla="*/ 26 w 68"/>
                  <a:gd name="T1" fmla="*/ 250 h 250"/>
                  <a:gd name="T2" fmla="*/ 0 w 68"/>
                  <a:gd name="T3" fmla="*/ 4 h 250"/>
                  <a:gd name="T4" fmla="*/ 42 w 68"/>
                  <a:gd name="T5" fmla="*/ 0 h 250"/>
                  <a:gd name="T6" fmla="*/ 68 w 68"/>
                  <a:gd name="T7" fmla="*/ 245 h 250"/>
                  <a:gd name="T8" fmla="*/ 26 w 6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5" name="Freeform 91">
                <a:extLst>
                  <a:ext uri="{FF2B5EF4-FFF2-40B4-BE49-F238E27FC236}">
                    <a16:creationId xmlns:a16="http://schemas.microsoft.com/office/drawing/2014/main" xmlns="" id="{606C0471-C470-456E-AA38-E729F17DE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9513" y="5180013"/>
                <a:ext cx="39688" cy="133350"/>
              </a:xfrm>
              <a:custGeom>
                <a:avLst/>
                <a:gdLst>
                  <a:gd name="T0" fmla="*/ 32 w 75"/>
                  <a:gd name="T1" fmla="*/ 250 h 250"/>
                  <a:gd name="T2" fmla="*/ 0 w 75"/>
                  <a:gd name="T3" fmla="*/ 7 h 250"/>
                  <a:gd name="T4" fmla="*/ 43 w 75"/>
                  <a:gd name="T5" fmla="*/ 0 h 250"/>
                  <a:gd name="T6" fmla="*/ 75 w 75"/>
                  <a:gd name="T7" fmla="*/ 245 h 250"/>
                  <a:gd name="T8" fmla="*/ 32 w 75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50">
                    <a:moveTo>
                      <a:pt x="32" y="250"/>
                    </a:moveTo>
                    <a:lnTo>
                      <a:pt x="0" y="7"/>
                    </a:lnTo>
                    <a:lnTo>
                      <a:pt x="43" y="0"/>
                    </a:lnTo>
                    <a:lnTo>
                      <a:pt x="75" y="245"/>
                    </a:lnTo>
                    <a:lnTo>
                      <a:pt x="32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6" name="Freeform 92">
                <a:extLst>
                  <a:ext uri="{FF2B5EF4-FFF2-40B4-BE49-F238E27FC236}">
                    <a16:creationId xmlns:a16="http://schemas.microsoft.com/office/drawing/2014/main" xmlns="" id="{E9623FBD-89D7-4E63-83C9-AC2AC7D9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788" y="5175251"/>
                <a:ext cx="42863" cy="131763"/>
              </a:xfrm>
              <a:custGeom>
                <a:avLst/>
                <a:gdLst>
                  <a:gd name="T0" fmla="*/ 38 w 81"/>
                  <a:gd name="T1" fmla="*/ 250 h 250"/>
                  <a:gd name="T2" fmla="*/ 0 w 81"/>
                  <a:gd name="T3" fmla="*/ 7 h 250"/>
                  <a:gd name="T4" fmla="*/ 41 w 81"/>
                  <a:gd name="T5" fmla="*/ 0 h 250"/>
                  <a:gd name="T6" fmla="*/ 81 w 81"/>
                  <a:gd name="T7" fmla="*/ 244 h 250"/>
                  <a:gd name="T8" fmla="*/ 38 w 81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0">
                    <a:moveTo>
                      <a:pt x="38" y="250"/>
                    </a:moveTo>
                    <a:lnTo>
                      <a:pt x="0" y="7"/>
                    </a:lnTo>
                    <a:lnTo>
                      <a:pt x="41" y="0"/>
                    </a:lnTo>
                    <a:lnTo>
                      <a:pt x="81" y="244"/>
                    </a:lnTo>
                    <a:lnTo>
                      <a:pt x="38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7" name="Freeform 93">
                <a:extLst>
                  <a:ext uri="{FF2B5EF4-FFF2-40B4-BE49-F238E27FC236}">
                    <a16:creationId xmlns:a16="http://schemas.microsoft.com/office/drawing/2014/main" xmlns="" id="{36B05BC1-AAE6-470F-8EA9-D2403A786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063" y="5168901"/>
                <a:ext cx="46038" cy="131763"/>
              </a:xfrm>
              <a:custGeom>
                <a:avLst/>
                <a:gdLst>
                  <a:gd name="T0" fmla="*/ 46 w 87"/>
                  <a:gd name="T1" fmla="*/ 250 h 250"/>
                  <a:gd name="T2" fmla="*/ 0 w 87"/>
                  <a:gd name="T3" fmla="*/ 8 h 250"/>
                  <a:gd name="T4" fmla="*/ 42 w 87"/>
                  <a:gd name="T5" fmla="*/ 0 h 250"/>
                  <a:gd name="T6" fmla="*/ 87 w 87"/>
                  <a:gd name="T7" fmla="*/ 243 h 250"/>
                  <a:gd name="T8" fmla="*/ 46 w 87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50">
                    <a:moveTo>
                      <a:pt x="46" y="25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87" y="243"/>
                    </a:lnTo>
                    <a:lnTo>
                      <a:pt x="4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8" name="Freeform 269">
                <a:extLst>
                  <a:ext uri="{FF2B5EF4-FFF2-40B4-BE49-F238E27FC236}">
                    <a16:creationId xmlns:a16="http://schemas.microsoft.com/office/drawing/2014/main" xmlns="" id="{DD18ADF6-3188-49A1-96E4-68C36075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5189538"/>
                <a:ext cx="25400" cy="131763"/>
              </a:xfrm>
              <a:custGeom>
                <a:avLst/>
                <a:gdLst>
                  <a:gd name="T0" fmla="*/ 0 w 47"/>
                  <a:gd name="T1" fmla="*/ 246 h 248"/>
                  <a:gd name="T2" fmla="*/ 5 w 47"/>
                  <a:gd name="T3" fmla="*/ 0 h 248"/>
                  <a:gd name="T4" fmla="*/ 47 w 47"/>
                  <a:gd name="T5" fmla="*/ 0 h 248"/>
                  <a:gd name="T6" fmla="*/ 42 w 47"/>
                  <a:gd name="T7" fmla="*/ 248 h 248"/>
                  <a:gd name="T8" fmla="*/ 0 w 47"/>
                  <a:gd name="T9" fmla="*/ 24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48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79" name="Freeform 270">
                <a:extLst>
                  <a:ext uri="{FF2B5EF4-FFF2-40B4-BE49-F238E27FC236}">
                    <a16:creationId xmlns:a16="http://schemas.microsoft.com/office/drawing/2014/main" xmlns="" id="{AE2AD1AD-2A4B-4A91-A99A-9DD826DD5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5" y="5191125"/>
                <a:ext cx="22225" cy="131763"/>
              </a:xfrm>
              <a:custGeom>
                <a:avLst/>
                <a:gdLst>
                  <a:gd name="T0" fmla="*/ 1 w 44"/>
                  <a:gd name="T1" fmla="*/ 247 h 247"/>
                  <a:gd name="T2" fmla="*/ 0 w 44"/>
                  <a:gd name="T3" fmla="*/ 0 h 247"/>
                  <a:gd name="T4" fmla="*/ 43 w 44"/>
                  <a:gd name="T5" fmla="*/ 0 h 247"/>
                  <a:gd name="T6" fmla="*/ 44 w 44"/>
                  <a:gd name="T7" fmla="*/ 247 h 247"/>
                  <a:gd name="T8" fmla="*/ 1 w 44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7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80" name="Freeform 271">
                <a:extLst>
                  <a:ext uri="{FF2B5EF4-FFF2-40B4-BE49-F238E27FC236}">
                    <a16:creationId xmlns:a16="http://schemas.microsoft.com/office/drawing/2014/main" xmlns="" id="{29108EFD-D3BD-4630-A214-94B50A666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5191125"/>
                <a:ext cx="26988" cy="131763"/>
              </a:xfrm>
              <a:custGeom>
                <a:avLst/>
                <a:gdLst>
                  <a:gd name="T0" fmla="*/ 8 w 50"/>
                  <a:gd name="T1" fmla="*/ 249 h 249"/>
                  <a:gd name="T2" fmla="*/ 0 w 50"/>
                  <a:gd name="T3" fmla="*/ 1 h 249"/>
                  <a:gd name="T4" fmla="*/ 43 w 50"/>
                  <a:gd name="T5" fmla="*/ 0 h 249"/>
                  <a:gd name="T6" fmla="*/ 50 w 50"/>
                  <a:gd name="T7" fmla="*/ 247 h 249"/>
                  <a:gd name="T8" fmla="*/ 8 w 50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9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81" name="Freeform 272">
                <a:extLst>
                  <a:ext uri="{FF2B5EF4-FFF2-40B4-BE49-F238E27FC236}">
                    <a16:creationId xmlns:a16="http://schemas.microsoft.com/office/drawing/2014/main" xmlns="" id="{7DD0F1DF-E90F-40CF-A5E5-6B47912FD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5191125"/>
                <a:ext cx="30163" cy="131763"/>
              </a:xfrm>
              <a:custGeom>
                <a:avLst/>
                <a:gdLst>
                  <a:gd name="T0" fmla="*/ 14 w 56"/>
                  <a:gd name="T1" fmla="*/ 248 h 248"/>
                  <a:gd name="T2" fmla="*/ 0 w 56"/>
                  <a:gd name="T3" fmla="*/ 2 h 248"/>
                  <a:gd name="T4" fmla="*/ 42 w 56"/>
                  <a:gd name="T5" fmla="*/ 0 h 248"/>
                  <a:gd name="T6" fmla="*/ 56 w 56"/>
                  <a:gd name="T7" fmla="*/ 246 h 248"/>
                  <a:gd name="T8" fmla="*/ 14 w 5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82" name="Freeform 273">
                <a:extLst>
                  <a:ext uri="{FF2B5EF4-FFF2-40B4-BE49-F238E27FC236}">
                    <a16:creationId xmlns:a16="http://schemas.microsoft.com/office/drawing/2014/main" xmlns="" id="{E1C6C140-290D-4E02-BC60-08F6F13AB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788" y="5187950"/>
                <a:ext cx="33338" cy="131763"/>
              </a:xfrm>
              <a:custGeom>
                <a:avLst/>
                <a:gdLst>
                  <a:gd name="T0" fmla="*/ 21 w 63"/>
                  <a:gd name="T1" fmla="*/ 250 h 250"/>
                  <a:gd name="T2" fmla="*/ 0 w 63"/>
                  <a:gd name="T3" fmla="*/ 4 h 250"/>
                  <a:gd name="T4" fmla="*/ 44 w 63"/>
                  <a:gd name="T5" fmla="*/ 0 h 250"/>
                  <a:gd name="T6" fmla="*/ 63 w 63"/>
                  <a:gd name="T7" fmla="*/ 247 h 250"/>
                  <a:gd name="T8" fmla="*/ 21 w 63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83" name="Freeform 274">
                <a:extLst>
                  <a:ext uri="{FF2B5EF4-FFF2-40B4-BE49-F238E27FC236}">
                    <a16:creationId xmlns:a16="http://schemas.microsoft.com/office/drawing/2014/main" xmlns="" id="{A5641597-7699-43BD-8FA9-9EC871FB5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5184775"/>
                <a:ext cx="36513" cy="133350"/>
              </a:xfrm>
              <a:custGeom>
                <a:avLst/>
                <a:gdLst>
                  <a:gd name="T0" fmla="*/ 26 w 68"/>
                  <a:gd name="T1" fmla="*/ 250 h 250"/>
                  <a:gd name="T2" fmla="*/ 0 w 68"/>
                  <a:gd name="T3" fmla="*/ 4 h 250"/>
                  <a:gd name="T4" fmla="*/ 42 w 68"/>
                  <a:gd name="T5" fmla="*/ 0 h 250"/>
                  <a:gd name="T6" fmla="*/ 68 w 68"/>
                  <a:gd name="T7" fmla="*/ 245 h 250"/>
                  <a:gd name="T8" fmla="*/ 26 w 6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1348" name="Group 1347">
            <a:extLst>
              <a:ext uri="{FF2B5EF4-FFF2-40B4-BE49-F238E27FC236}">
                <a16:creationId xmlns:a16="http://schemas.microsoft.com/office/drawing/2014/main" xmlns="" id="{43EA31A7-6160-4EC6-9B1F-92E1BB35D155}"/>
              </a:ext>
            </a:extLst>
          </p:cNvPr>
          <p:cNvGrpSpPr/>
          <p:nvPr/>
        </p:nvGrpSpPr>
        <p:grpSpPr>
          <a:xfrm>
            <a:off x="4728655" y="1957537"/>
            <a:ext cx="2851151" cy="2957513"/>
            <a:chOff x="4652963" y="2068513"/>
            <a:chExt cx="2851151" cy="2957513"/>
          </a:xfrm>
        </p:grpSpPr>
        <p:sp>
          <p:nvSpPr>
            <p:cNvPr id="1349" name="Freeform 63">
              <a:extLst>
                <a:ext uri="{FF2B5EF4-FFF2-40B4-BE49-F238E27FC236}">
                  <a16:creationId xmlns:a16="http://schemas.microsoft.com/office/drawing/2014/main" xmlns="" id="{9552C0DB-3C3C-4666-93CE-ACE9979C9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2354263"/>
              <a:ext cx="641350" cy="2181225"/>
            </a:xfrm>
            <a:custGeom>
              <a:avLst/>
              <a:gdLst>
                <a:gd name="T0" fmla="*/ 703 w 1214"/>
                <a:gd name="T1" fmla="*/ 4077 h 4122"/>
                <a:gd name="T2" fmla="*/ 621 w 1214"/>
                <a:gd name="T3" fmla="*/ 3982 h 4122"/>
                <a:gd name="T4" fmla="*/ 542 w 1214"/>
                <a:gd name="T5" fmla="*/ 3884 h 4122"/>
                <a:gd name="T6" fmla="*/ 469 w 1214"/>
                <a:gd name="T7" fmla="*/ 3782 h 4122"/>
                <a:gd name="T8" fmla="*/ 400 w 1214"/>
                <a:gd name="T9" fmla="*/ 3677 h 4122"/>
                <a:gd name="T10" fmla="*/ 337 w 1214"/>
                <a:gd name="T11" fmla="*/ 3567 h 4122"/>
                <a:gd name="T12" fmla="*/ 278 w 1214"/>
                <a:gd name="T13" fmla="*/ 3455 h 4122"/>
                <a:gd name="T14" fmla="*/ 225 w 1214"/>
                <a:gd name="T15" fmla="*/ 3340 h 4122"/>
                <a:gd name="T16" fmla="*/ 177 w 1214"/>
                <a:gd name="T17" fmla="*/ 3221 h 4122"/>
                <a:gd name="T18" fmla="*/ 134 w 1214"/>
                <a:gd name="T19" fmla="*/ 3099 h 4122"/>
                <a:gd name="T20" fmla="*/ 96 w 1214"/>
                <a:gd name="T21" fmla="*/ 2976 h 4122"/>
                <a:gd name="T22" fmla="*/ 66 w 1214"/>
                <a:gd name="T23" fmla="*/ 2849 h 4122"/>
                <a:gd name="T24" fmla="*/ 40 w 1214"/>
                <a:gd name="T25" fmla="*/ 2721 h 4122"/>
                <a:gd name="T26" fmla="*/ 21 w 1214"/>
                <a:gd name="T27" fmla="*/ 2589 h 4122"/>
                <a:gd name="T28" fmla="*/ 8 w 1214"/>
                <a:gd name="T29" fmla="*/ 2457 h 4122"/>
                <a:gd name="T30" fmla="*/ 2 w 1214"/>
                <a:gd name="T31" fmla="*/ 2322 h 4122"/>
                <a:gd name="T32" fmla="*/ 2 w 1214"/>
                <a:gd name="T33" fmla="*/ 2164 h 4122"/>
                <a:gd name="T34" fmla="*/ 13 w 1214"/>
                <a:gd name="T35" fmla="*/ 1990 h 4122"/>
                <a:gd name="T36" fmla="*/ 35 w 1214"/>
                <a:gd name="T37" fmla="*/ 1818 h 4122"/>
                <a:gd name="T38" fmla="*/ 67 w 1214"/>
                <a:gd name="T39" fmla="*/ 1650 h 4122"/>
                <a:gd name="T40" fmla="*/ 109 w 1214"/>
                <a:gd name="T41" fmla="*/ 1488 h 4122"/>
                <a:gd name="T42" fmla="*/ 162 w 1214"/>
                <a:gd name="T43" fmla="*/ 1329 h 4122"/>
                <a:gd name="T44" fmla="*/ 223 w 1214"/>
                <a:gd name="T45" fmla="*/ 1174 h 4122"/>
                <a:gd name="T46" fmla="*/ 294 w 1214"/>
                <a:gd name="T47" fmla="*/ 1025 h 4122"/>
                <a:gd name="T48" fmla="*/ 373 w 1214"/>
                <a:gd name="T49" fmla="*/ 880 h 4122"/>
                <a:gd name="T50" fmla="*/ 460 w 1214"/>
                <a:gd name="T51" fmla="*/ 742 h 4122"/>
                <a:gd name="T52" fmla="*/ 556 w 1214"/>
                <a:gd name="T53" fmla="*/ 610 h 4122"/>
                <a:gd name="T54" fmla="*/ 660 w 1214"/>
                <a:gd name="T55" fmla="*/ 483 h 4122"/>
                <a:gd name="T56" fmla="*/ 772 w 1214"/>
                <a:gd name="T57" fmla="*/ 362 h 4122"/>
                <a:gd name="T58" fmla="*/ 890 w 1214"/>
                <a:gd name="T59" fmla="*/ 250 h 4122"/>
                <a:gd name="T60" fmla="*/ 1014 w 1214"/>
                <a:gd name="T61" fmla="*/ 145 h 4122"/>
                <a:gd name="T62" fmla="*/ 1146 w 1214"/>
                <a:gd name="T63" fmla="*/ 46 h 4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4" h="4122">
                  <a:moveTo>
                    <a:pt x="745" y="4122"/>
                  </a:moveTo>
                  <a:lnTo>
                    <a:pt x="703" y="4077"/>
                  </a:lnTo>
                  <a:lnTo>
                    <a:pt x="660" y="4029"/>
                  </a:lnTo>
                  <a:lnTo>
                    <a:pt x="621" y="3982"/>
                  </a:lnTo>
                  <a:lnTo>
                    <a:pt x="581" y="3933"/>
                  </a:lnTo>
                  <a:lnTo>
                    <a:pt x="542" y="3884"/>
                  </a:lnTo>
                  <a:lnTo>
                    <a:pt x="505" y="3833"/>
                  </a:lnTo>
                  <a:lnTo>
                    <a:pt x="469" y="3782"/>
                  </a:lnTo>
                  <a:lnTo>
                    <a:pt x="435" y="3729"/>
                  </a:lnTo>
                  <a:lnTo>
                    <a:pt x="400" y="3677"/>
                  </a:lnTo>
                  <a:lnTo>
                    <a:pt x="368" y="3622"/>
                  </a:lnTo>
                  <a:lnTo>
                    <a:pt x="337" y="3567"/>
                  </a:lnTo>
                  <a:lnTo>
                    <a:pt x="307" y="3511"/>
                  </a:lnTo>
                  <a:lnTo>
                    <a:pt x="278" y="3455"/>
                  </a:lnTo>
                  <a:lnTo>
                    <a:pt x="252" y="3397"/>
                  </a:lnTo>
                  <a:lnTo>
                    <a:pt x="225" y="3340"/>
                  </a:lnTo>
                  <a:lnTo>
                    <a:pt x="200" y="3281"/>
                  </a:lnTo>
                  <a:lnTo>
                    <a:pt x="177" y="3221"/>
                  </a:lnTo>
                  <a:lnTo>
                    <a:pt x="154" y="3160"/>
                  </a:lnTo>
                  <a:lnTo>
                    <a:pt x="134" y="3099"/>
                  </a:lnTo>
                  <a:lnTo>
                    <a:pt x="114" y="3037"/>
                  </a:lnTo>
                  <a:lnTo>
                    <a:pt x="96" y="2976"/>
                  </a:lnTo>
                  <a:lnTo>
                    <a:pt x="81" y="2913"/>
                  </a:lnTo>
                  <a:lnTo>
                    <a:pt x="66" y="2849"/>
                  </a:lnTo>
                  <a:lnTo>
                    <a:pt x="52" y="2785"/>
                  </a:lnTo>
                  <a:lnTo>
                    <a:pt x="40" y="2721"/>
                  </a:lnTo>
                  <a:lnTo>
                    <a:pt x="30" y="2655"/>
                  </a:lnTo>
                  <a:lnTo>
                    <a:pt x="21" y="2589"/>
                  </a:lnTo>
                  <a:lnTo>
                    <a:pt x="13" y="2523"/>
                  </a:lnTo>
                  <a:lnTo>
                    <a:pt x="8" y="2457"/>
                  </a:lnTo>
                  <a:lnTo>
                    <a:pt x="4" y="2389"/>
                  </a:lnTo>
                  <a:lnTo>
                    <a:pt x="2" y="2322"/>
                  </a:lnTo>
                  <a:lnTo>
                    <a:pt x="0" y="2253"/>
                  </a:lnTo>
                  <a:lnTo>
                    <a:pt x="2" y="2164"/>
                  </a:lnTo>
                  <a:lnTo>
                    <a:pt x="5" y="2077"/>
                  </a:lnTo>
                  <a:lnTo>
                    <a:pt x="13" y="1990"/>
                  </a:lnTo>
                  <a:lnTo>
                    <a:pt x="22" y="1904"/>
                  </a:lnTo>
                  <a:lnTo>
                    <a:pt x="35" y="1818"/>
                  </a:lnTo>
                  <a:lnTo>
                    <a:pt x="49" y="1734"/>
                  </a:lnTo>
                  <a:lnTo>
                    <a:pt x="67" y="1650"/>
                  </a:lnTo>
                  <a:lnTo>
                    <a:pt x="86" y="1568"/>
                  </a:lnTo>
                  <a:lnTo>
                    <a:pt x="109" y="1488"/>
                  </a:lnTo>
                  <a:lnTo>
                    <a:pt x="134" y="1407"/>
                  </a:lnTo>
                  <a:lnTo>
                    <a:pt x="162" y="1329"/>
                  </a:lnTo>
                  <a:lnTo>
                    <a:pt x="191" y="1251"/>
                  </a:lnTo>
                  <a:lnTo>
                    <a:pt x="223" y="1174"/>
                  </a:lnTo>
                  <a:lnTo>
                    <a:pt x="257" y="1098"/>
                  </a:lnTo>
                  <a:lnTo>
                    <a:pt x="294" y="1025"/>
                  </a:lnTo>
                  <a:lnTo>
                    <a:pt x="332" y="952"/>
                  </a:lnTo>
                  <a:lnTo>
                    <a:pt x="373" y="880"/>
                  </a:lnTo>
                  <a:lnTo>
                    <a:pt x="416" y="811"/>
                  </a:lnTo>
                  <a:lnTo>
                    <a:pt x="460" y="742"/>
                  </a:lnTo>
                  <a:lnTo>
                    <a:pt x="508" y="675"/>
                  </a:lnTo>
                  <a:lnTo>
                    <a:pt x="556" y="610"/>
                  </a:lnTo>
                  <a:lnTo>
                    <a:pt x="608" y="546"/>
                  </a:lnTo>
                  <a:lnTo>
                    <a:pt x="660" y="483"/>
                  </a:lnTo>
                  <a:lnTo>
                    <a:pt x="714" y="423"/>
                  </a:lnTo>
                  <a:lnTo>
                    <a:pt x="772" y="362"/>
                  </a:lnTo>
                  <a:lnTo>
                    <a:pt x="829" y="306"/>
                  </a:lnTo>
                  <a:lnTo>
                    <a:pt x="890" y="250"/>
                  </a:lnTo>
                  <a:lnTo>
                    <a:pt x="951" y="196"/>
                  </a:lnTo>
                  <a:lnTo>
                    <a:pt x="1014" y="145"/>
                  </a:lnTo>
                  <a:lnTo>
                    <a:pt x="1079" y="95"/>
                  </a:lnTo>
                  <a:lnTo>
                    <a:pt x="1146" y="46"/>
                  </a:lnTo>
                  <a:lnTo>
                    <a:pt x="1214" y="0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0" name="Freeform 64">
              <a:extLst>
                <a:ext uri="{FF2B5EF4-FFF2-40B4-BE49-F238E27FC236}">
                  <a16:creationId xmlns:a16="http://schemas.microsoft.com/office/drawing/2014/main" xmlns="" id="{1DDBE6CD-1DE8-48B7-BB03-7DE2966F4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3952876"/>
              <a:ext cx="1965325" cy="1004888"/>
            </a:xfrm>
            <a:custGeom>
              <a:avLst/>
              <a:gdLst>
                <a:gd name="T0" fmla="*/ 3714 w 3714"/>
                <a:gd name="T1" fmla="*/ 0 h 1901"/>
                <a:gd name="T2" fmla="*/ 3682 w 3714"/>
                <a:gd name="T3" fmla="*/ 102 h 1901"/>
                <a:gd name="T4" fmla="*/ 3646 w 3714"/>
                <a:gd name="T5" fmla="*/ 203 h 1901"/>
                <a:gd name="T6" fmla="*/ 3606 w 3714"/>
                <a:gd name="T7" fmla="*/ 301 h 1901"/>
                <a:gd name="T8" fmla="*/ 3564 w 3714"/>
                <a:gd name="T9" fmla="*/ 398 h 1901"/>
                <a:gd name="T10" fmla="*/ 3516 w 3714"/>
                <a:gd name="T11" fmla="*/ 491 h 1901"/>
                <a:gd name="T12" fmla="*/ 3466 w 3714"/>
                <a:gd name="T13" fmla="*/ 583 h 1901"/>
                <a:gd name="T14" fmla="*/ 3412 w 3714"/>
                <a:gd name="T15" fmla="*/ 673 h 1901"/>
                <a:gd name="T16" fmla="*/ 3355 w 3714"/>
                <a:gd name="T17" fmla="*/ 760 h 1901"/>
                <a:gd name="T18" fmla="*/ 3295 w 3714"/>
                <a:gd name="T19" fmla="*/ 846 h 1901"/>
                <a:gd name="T20" fmla="*/ 3232 w 3714"/>
                <a:gd name="T21" fmla="*/ 928 h 1901"/>
                <a:gd name="T22" fmla="*/ 3165 w 3714"/>
                <a:gd name="T23" fmla="*/ 1008 h 1901"/>
                <a:gd name="T24" fmla="*/ 3096 w 3714"/>
                <a:gd name="T25" fmla="*/ 1085 h 1901"/>
                <a:gd name="T26" fmla="*/ 3023 w 3714"/>
                <a:gd name="T27" fmla="*/ 1159 h 1901"/>
                <a:gd name="T28" fmla="*/ 2949 w 3714"/>
                <a:gd name="T29" fmla="*/ 1229 h 1901"/>
                <a:gd name="T30" fmla="*/ 2870 w 3714"/>
                <a:gd name="T31" fmla="*/ 1297 h 1901"/>
                <a:gd name="T32" fmla="*/ 2791 w 3714"/>
                <a:gd name="T33" fmla="*/ 1363 h 1901"/>
                <a:gd name="T34" fmla="*/ 2708 w 3714"/>
                <a:gd name="T35" fmla="*/ 1424 h 1901"/>
                <a:gd name="T36" fmla="*/ 2623 w 3714"/>
                <a:gd name="T37" fmla="*/ 1483 h 1901"/>
                <a:gd name="T38" fmla="*/ 2535 w 3714"/>
                <a:gd name="T39" fmla="*/ 1538 h 1901"/>
                <a:gd name="T40" fmla="*/ 2445 w 3714"/>
                <a:gd name="T41" fmla="*/ 1590 h 1901"/>
                <a:gd name="T42" fmla="*/ 2353 w 3714"/>
                <a:gd name="T43" fmla="*/ 1637 h 1901"/>
                <a:gd name="T44" fmla="*/ 2259 w 3714"/>
                <a:gd name="T45" fmla="*/ 1682 h 1901"/>
                <a:gd name="T46" fmla="*/ 2163 w 3714"/>
                <a:gd name="T47" fmla="*/ 1722 h 1901"/>
                <a:gd name="T48" fmla="*/ 2066 w 3714"/>
                <a:gd name="T49" fmla="*/ 1759 h 1901"/>
                <a:gd name="T50" fmla="*/ 1966 w 3714"/>
                <a:gd name="T51" fmla="*/ 1791 h 1901"/>
                <a:gd name="T52" fmla="*/ 1865 w 3714"/>
                <a:gd name="T53" fmla="*/ 1820 h 1901"/>
                <a:gd name="T54" fmla="*/ 1762 w 3714"/>
                <a:gd name="T55" fmla="*/ 1845 h 1901"/>
                <a:gd name="T56" fmla="*/ 1657 w 3714"/>
                <a:gd name="T57" fmla="*/ 1864 h 1901"/>
                <a:gd name="T58" fmla="*/ 1552 w 3714"/>
                <a:gd name="T59" fmla="*/ 1881 h 1901"/>
                <a:gd name="T60" fmla="*/ 1444 w 3714"/>
                <a:gd name="T61" fmla="*/ 1892 h 1901"/>
                <a:gd name="T62" fmla="*/ 1335 w 3714"/>
                <a:gd name="T63" fmla="*/ 1898 h 1901"/>
                <a:gd name="T64" fmla="*/ 1226 w 3714"/>
                <a:gd name="T65" fmla="*/ 1901 h 1901"/>
                <a:gd name="T66" fmla="*/ 1185 w 3714"/>
                <a:gd name="T67" fmla="*/ 1901 h 1901"/>
                <a:gd name="T68" fmla="*/ 1143 w 3714"/>
                <a:gd name="T69" fmla="*/ 1900 h 1901"/>
                <a:gd name="T70" fmla="*/ 1102 w 3714"/>
                <a:gd name="T71" fmla="*/ 1898 h 1901"/>
                <a:gd name="T72" fmla="*/ 1061 w 3714"/>
                <a:gd name="T73" fmla="*/ 1896 h 1901"/>
                <a:gd name="T74" fmla="*/ 1020 w 3714"/>
                <a:gd name="T75" fmla="*/ 1893 h 1901"/>
                <a:gd name="T76" fmla="*/ 980 w 3714"/>
                <a:gd name="T77" fmla="*/ 1889 h 1901"/>
                <a:gd name="T78" fmla="*/ 939 w 3714"/>
                <a:gd name="T79" fmla="*/ 1884 h 1901"/>
                <a:gd name="T80" fmla="*/ 900 w 3714"/>
                <a:gd name="T81" fmla="*/ 1881 h 1901"/>
                <a:gd name="T82" fmla="*/ 859 w 3714"/>
                <a:gd name="T83" fmla="*/ 1874 h 1901"/>
                <a:gd name="T84" fmla="*/ 819 w 3714"/>
                <a:gd name="T85" fmla="*/ 1869 h 1901"/>
                <a:gd name="T86" fmla="*/ 779 w 3714"/>
                <a:gd name="T87" fmla="*/ 1861 h 1901"/>
                <a:gd name="T88" fmla="*/ 740 w 3714"/>
                <a:gd name="T89" fmla="*/ 1855 h 1901"/>
                <a:gd name="T90" fmla="*/ 661 w 3714"/>
                <a:gd name="T91" fmla="*/ 1838 h 1901"/>
                <a:gd name="T92" fmla="*/ 584 w 3714"/>
                <a:gd name="T93" fmla="*/ 1819 h 1901"/>
                <a:gd name="T94" fmla="*/ 508 w 3714"/>
                <a:gd name="T95" fmla="*/ 1797 h 1901"/>
                <a:gd name="T96" fmla="*/ 432 w 3714"/>
                <a:gd name="T97" fmla="*/ 1774 h 1901"/>
                <a:gd name="T98" fmla="*/ 358 w 3714"/>
                <a:gd name="T99" fmla="*/ 1748 h 1901"/>
                <a:gd name="T100" fmla="*/ 283 w 3714"/>
                <a:gd name="T101" fmla="*/ 1720 h 1901"/>
                <a:gd name="T102" fmla="*/ 212 w 3714"/>
                <a:gd name="T103" fmla="*/ 1690 h 1901"/>
                <a:gd name="T104" fmla="*/ 140 w 3714"/>
                <a:gd name="T105" fmla="*/ 1657 h 1901"/>
                <a:gd name="T106" fmla="*/ 69 w 3714"/>
                <a:gd name="T107" fmla="*/ 1623 h 1901"/>
                <a:gd name="T108" fmla="*/ 0 w 3714"/>
                <a:gd name="T109" fmla="*/ 1586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14" h="1901">
                  <a:moveTo>
                    <a:pt x="3714" y="0"/>
                  </a:moveTo>
                  <a:lnTo>
                    <a:pt x="3682" y="102"/>
                  </a:lnTo>
                  <a:lnTo>
                    <a:pt x="3646" y="203"/>
                  </a:lnTo>
                  <a:lnTo>
                    <a:pt x="3606" y="301"/>
                  </a:lnTo>
                  <a:lnTo>
                    <a:pt x="3564" y="398"/>
                  </a:lnTo>
                  <a:lnTo>
                    <a:pt x="3516" y="491"/>
                  </a:lnTo>
                  <a:lnTo>
                    <a:pt x="3466" y="583"/>
                  </a:lnTo>
                  <a:lnTo>
                    <a:pt x="3412" y="673"/>
                  </a:lnTo>
                  <a:lnTo>
                    <a:pt x="3355" y="760"/>
                  </a:lnTo>
                  <a:lnTo>
                    <a:pt x="3295" y="846"/>
                  </a:lnTo>
                  <a:lnTo>
                    <a:pt x="3232" y="928"/>
                  </a:lnTo>
                  <a:lnTo>
                    <a:pt x="3165" y="1008"/>
                  </a:lnTo>
                  <a:lnTo>
                    <a:pt x="3096" y="1085"/>
                  </a:lnTo>
                  <a:lnTo>
                    <a:pt x="3023" y="1159"/>
                  </a:lnTo>
                  <a:lnTo>
                    <a:pt x="2949" y="1229"/>
                  </a:lnTo>
                  <a:lnTo>
                    <a:pt x="2870" y="1297"/>
                  </a:lnTo>
                  <a:lnTo>
                    <a:pt x="2791" y="1363"/>
                  </a:lnTo>
                  <a:lnTo>
                    <a:pt x="2708" y="1424"/>
                  </a:lnTo>
                  <a:lnTo>
                    <a:pt x="2623" y="1483"/>
                  </a:lnTo>
                  <a:lnTo>
                    <a:pt x="2535" y="1538"/>
                  </a:lnTo>
                  <a:lnTo>
                    <a:pt x="2445" y="1590"/>
                  </a:lnTo>
                  <a:lnTo>
                    <a:pt x="2353" y="1637"/>
                  </a:lnTo>
                  <a:lnTo>
                    <a:pt x="2259" y="1682"/>
                  </a:lnTo>
                  <a:lnTo>
                    <a:pt x="2163" y="1722"/>
                  </a:lnTo>
                  <a:lnTo>
                    <a:pt x="2066" y="1759"/>
                  </a:lnTo>
                  <a:lnTo>
                    <a:pt x="1966" y="1791"/>
                  </a:lnTo>
                  <a:lnTo>
                    <a:pt x="1865" y="1820"/>
                  </a:lnTo>
                  <a:lnTo>
                    <a:pt x="1762" y="1845"/>
                  </a:lnTo>
                  <a:lnTo>
                    <a:pt x="1657" y="1864"/>
                  </a:lnTo>
                  <a:lnTo>
                    <a:pt x="1552" y="1881"/>
                  </a:lnTo>
                  <a:lnTo>
                    <a:pt x="1444" y="1892"/>
                  </a:lnTo>
                  <a:lnTo>
                    <a:pt x="1335" y="1898"/>
                  </a:lnTo>
                  <a:lnTo>
                    <a:pt x="1226" y="1901"/>
                  </a:lnTo>
                  <a:lnTo>
                    <a:pt x="1185" y="1901"/>
                  </a:lnTo>
                  <a:lnTo>
                    <a:pt x="1143" y="1900"/>
                  </a:lnTo>
                  <a:lnTo>
                    <a:pt x="1102" y="1898"/>
                  </a:lnTo>
                  <a:lnTo>
                    <a:pt x="1061" y="1896"/>
                  </a:lnTo>
                  <a:lnTo>
                    <a:pt x="1020" y="1893"/>
                  </a:lnTo>
                  <a:lnTo>
                    <a:pt x="980" y="1889"/>
                  </a:lnTo>
                  <a:lnTo>
                    <a:pt x="939" y="1884"/>
                  </a:lnTo>
                  <a:lnTo>
                    <a:pt x="900" y="1881"/>
                  </a:lnTo>
                  <a:lnTo>
                    <a:pt x="859" y="1874"/>
                  </a:lnTo>
                  <a:lnTo>
                    <a:pt x="819" y="1869"/>
                  </a:lnTo>
                  <a:lnTo>
                    <a:pt x="779" y="1861"/>
                  </a:lnTo>
                  <a:lnTo>
                    <a:pt x="740" y="1855"/>
                  </a:lnTo>
                  <a:lnTo>
                    <a:pt x="661" y="1838"/>
                  </a:lnTo>
                  <a:lnTo>
                    <a:pt x="584" y="1819"/>
                  </a:lnTo>
                  <a:lnTo>
                    <a:pt x="508" y="1797"/>
                  </a:lnTo>
                  <a:lnTo>
                    <a:pt x="432" y="1774"/>
                  </a:lnTo>
                  <a:lnTo>
                    <a:pt x="358" y="1748"/>
                  </a:lnTo>
                  <a:lnTo>
                    <a:pt x="283" y="1720"/>
                  </a:lnTo>
                  <a:lnTo>
                    <a:pt x="212" y="1690"/>
                  </a:lnTo>
                  <a:lnTo>
                    <a:pt x="140" y="1657"/>
                  </a:lnTo>
                  <a:lnTo>
                    <a:pt x="69" y="1623"/>
                  </a:lnTo>
                  <a:lnTo>
                    <a:pt x="0" y="1586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1" name="Freeform 65">
              <a:extLst>
                <a:ext uri="{FF2B5EF4-FFF2-40B4-BE49-F238E27FC236}">
                  <a16:creationId xmlns:a16="http://schemas.microsoft.com/office/drawing/2014/main" xmlns="" id="{8B7C793B-37A1-438B-8093-89F56B508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2136776"/>
              <a:ext cx="1687513" cy="1185863"/>
            </a:xfrm>
            <a:custGeom>
              <a:avLst/>
              <a:gdLst>
                <a:gd name="T0" fmla="*/ 0 w 3189"/>
                <a:gd name="T1" fmla="*/ 76 h 2243"/>
                <a:gd name="T2" fmla="*/ 75 w 3189"/>
                <a:gd name="T3" fmla="*/ 58 h 2243"/>
                <a:gd name="T4" fmla="*/ 152 w 3189"/>
                <a:gd name="T5" fmla="*/ 42 h 2243"/>
                <a:gd name="T6" fmla="*/ 229 w 3189"/>
                <a:gd name="T7" fmla="*/ 29 h 2243"/>
                <a:gd name="T8" fmla="*/ 307 w 3189"/>
                <a:gd name="T9" fmla="*/ 19 h 2243"/>
                <a:gd name="T10" fmla="*/ 387 w 3189"/>
                <a:gd name="T11" fmla="*/ 10 h 2243"/>
                <a:gd name="T12" fmla="*/ 466 w 3189"/>
                <a:gd name="T13" fmla="*/ 5 h 2243"/>
                <a:gd name="T14" fmla="*/ 546 w 3189"/>
                <a:gd name="T15" fmla="*/ 1 h 2243"/>
                <a:gd name="T16" fmla="*/ 626 w 3189"/>
                <a:gd name="T17" fmla="*/ 0 h 2243"/>
                <a:gd name="T18" fmla="*/ 747 w 3189"/>
                <a:gd name="T19" fmla="*/ 3 h 2243"/>
                <a:gd name="T20" fmla="*/ 866 w 3189"/>
                <a:gd name="T21" fmla="*/ 12 h 2243"/>
                <a:gd name="T22" fmla="*/ 984 w 3189"/>
                <a:gd name="T23" fmla="*/ 26 h 2243"/>
                <a:gd name="T24" fmla="*/ 1099 w 3189"/>
                <a:gd name="T25" fmla="*/ 45 h 2243"/>
                <a:gd name="T26" fmla="*/ 1213 w 3189"/>
                <a:gd name="T27" fmla="*/ 69 h 2243"/>
                <a:gd name="T28" fmla="*/ 1326 w 3189"/>
                <a:gd name="T29" fmla="*/ 97 h 2243"/>
                <a:gd name="T30" fmla="*/ 1436 w 3189"/>
                <a:gd name="T31" fmla="*/ 132 h 2243"/>
                <a:gd name="T32" fmla="*/ 1545 w 3189"/>
                <a:gd name="T33" fmla="*/ 172 h 2243"/>
                <a:gd name="T34" fmla="*/ 1650 w 3189"/>
                <a:gd name="T35" fmla="*/ 215 h 2243"/>
                <a:gd name="T36" fmla="*/ 1754 w 3189"/>
                <a:gd name="T37" fmla="*/ 264 h 2243"/>
                <a:gd name="T38" fmla="*/ 1855 w 3189"/>
                <a:gd name="T39" fmla="*/ 317 h 2243"/>
                <a:gd name="T40" fmla="*/ 1954 w 3189"/>
                <a:gd name="T41" fmla="*/ 374 h 2243"/>
                <a:gd name="T42" fmla="*/ 2049 w 3189"/>
                <a:gd name="T43" fmla="*/ 436 h 2243"/>
                <a:gd name="T44" fmla="*/ 2142 w 3189"/>
                <a:gd name="T45" fmla="*/ 501 h 2243"/>
                <a:gd name="T46" fmla="*/ 2232 w 3189"/>
                <a:gd name="T47" fmla="*/ 572 h 2243"/>
                <a:gd name="T48" fmla="*/ 2319 w 3189"/>
                <a:gd name="T49" fmla="*/ 645 h 2243"/>
                <a:gd name="T50" fmla="*/ 2402 w 3189"/>
                <a:gd name="T51" fmla="*/ 722 h 2243"/>
                <a:gd name="T52" fmla="*/ 2483 w 3189"/>
                <a:gd name="T53" fmla="*/ 802 h 2243"/>
                <a:gd name="T54" fmla="*/ 2560 w 3189"/>
                <a:gd name="T55" fmla="*/ 887 h 2243"/>
                <a:gd name="T56" fmla="*/ 2633 w 3189"/>
                <a:gd name="T57" fmla="*/ 974 h 2243"/>
                <a:gd name="T58" fmla="*/ 2702 w 3189"/>
                <a:gd name="T59" fmla="*/ 1065 h 2243"/>
                <a:gd name="T60" fmla="*/ 2768 w 3189"/>
                <a:gd name="T61" fmla="*/ 1159 h 2243"/>
                <a:gd name="T62" fmla="*/ 2830 w 3189"/>
                <a:gd name="T63" fmla="*/ 1256 h 2243"/>
                <a:gd name="T64" fmla="*/ 2888 w 3189"/>
                <a:gd name="T65" fmla="*/ 1356 h 2243"/>
                <a:gd name="T66" fmla="*/ 2941 w 3189"/>
                <a:gd name="T67" fmla="*/ 1459 h 2243"/>
                <a:gd name="T68" fmla="*/ 2991 w 3189"/>
                <a:gd name="T69" fmla="*/ 1564 h 2243"/>
                <a:gd name="T70" fmla="*/ 3035 w 3189"/>
                <a:gd name="T71" fmla="*/ 1671 h 2243"/>
                <a:gd name="T72" fmla="*/ 3076 w 3189"/>
                <a:gd name="T73" fmla="*/ 1782 h 2243"/>
                <a:gd name="T74" fmla="*/ 3111 w 3189"/>
                <a:gd name="T75" fmla="*/ 1893 h 2243"/>
                <a:gd name="T76" fmla="*/ 3143 w 3189"/>
                <a:gd name="T77" fmla="*/ 2008 h 2243"/>
                <a:gd name="T78" fmla="*/ 3169 w 3189"/>
                <a:gd name="T79" fmla="*/ 2124 h 2243"/>
                <a:gd name="T80" fmla="*/ 3189 w 3189"/>
                <a:gd name="T81" fmla="*/ 2243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9" h="2243">
                  <a:moveTo>
                    <a:pt x="0" y="76"/>
                  </a:moveTo>
                  <a:lnTo>
                    <a:pt x="75" y="58"/>
                  </a:lnTo>
                  <a:lnTo>
                    <a:pt x="152" y="42"/>
                  </a:lnTo>
                  <a:lnTo>
                    <a:pt x="229" y="29"/>
                  </a:lnTo>
                  <a:lnTo>
                    <a:pt x="307" y="19"/>
                  </a:lnTo>
                  <a:lnTo>
                    <a:pt x="387" y="10"/>
                  </a:lnTo>
                  <a:lnTo>
                    <a:pt x="466" y="5"/>
                  </a:lnTo>
                  <a:lnTo>
                    <a:pt x="546" y="1"/>
                  </a:lnTo>
                  <a:lnTo>
                    <a:pt x="626" y="0"/>
                  </a:lnTo>
                  <a:lnTo>
                    <a:pt x="747" y="3"/>
                  </a:lnTo>
                  <a:lnTo>
                    <a:pt x="866" y="12"/>
                  </a:lnTo>
                  <a:lnTo>
                    <a:pt x="984" y="26"/>
                  </a:lnTo>
                  <a:lnTo>
                    <a:pt x="1099" y="45"/>
                  </a:lnTo>
                  <a:lnTo>
                    <a:pt x="1213" y="69"/>
                  </a:lnTo>
                  <a:lnTo>
                    <a:pt x="1326" y="97"/>
                  </a:lnTo>
                  <a:lnTo>
                    <a:pt x="1436" y="132"/>
                  </a:lnTo>
                  <a:lnTo>
                    <a:pt x="1545" y="172"/>
                  </a:lnTo>
                  <a:lnTo>
                    <a:pt x="1650" y="215"/>
                  </a:lnTo>
                  <a:lnTo>
                    <a:pt x="1754" y="264"/>
                  </a:lnTo>
                  <a:lnTo>
                    <a:pt x="1855" y="317"/>
                  </a:lnTo>
                  <a:lnTo>
                    <a:pt x="1954" y="374"/>
                  </a:lnTo>
                  <a:lnTo>
                    <a:pt x="2049" y="436"/>
                  </a:lnTo>
                  <a:lnTo>
                    <a:pt x="2142" y="501"/>
                  </a:lnTo>
                  <a:lnTo>
                    <a:pt x="2232" y="572"/>
                  </a:lnTo>
                  <a:lnTo>
                    <a:pt x="2319" y="645"/>
                  </a:lnTo>
                  <a:lnTo>
                    <a:pt x="2402" y="722"/>
                  </a:lnTo>
                  <a:lnTo>
                    <a:pt x="2483" y="802"/>
                  </a:lnTo>
                  <a:lnTo>
                    <a:pt x="2560" y="887"/>
                  </a:lnTo>
                  <a:lnTo>
                    <a:pt x="2633" y="974"/>
                  </a:lnTo>
                  <a:lnTo>
                    <a:pt x="2702" y="1065"/>
                  </a:lnTo>
                  <a:lnTo>
                    <a:pt x="2768" y="1159"/>
                  </a:lnTo>
                  <a:lnTo>
                    <a:pt x="2830" y="1256"/>
                  </a:lnTo>
                  <a:lnTo>
                    <a:pt x="2888" y="1356"/>
                  </a:lnTo>
                  <a:lnTo>
                    <a:pt x="2941" y="1459"/>
                  </a:lnTo>
                  <a:lnTo>
                    <a:pt x="2991" y="1564"/>
                  </a:lnTo>
                  <a:lnTo>
                    <a:pt x="3035" y="1671"/>
                  </a:lnTo>
                  <a:lnTo>
                    <a:pt x="3076" y="1782"/>
                  </a:lnTo>
                  <a:lnTo>
                    <a:pt x="3111" y="1893"/>
                  </a:lnTo>
                  <a:lnTo>
                    <a:pt x="3143" y="2008"/>
                  </a:lnTo>
                  <a:lnTo>
                    <a:pt x="3169" y="2124"/>
                  </a:lnTo>
                  <a:lnTo>
                    <a:pt x="3189" y="2243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2" name="Freeform 67">
              <a:extLst>
                <a:ext uri="{FF2B5EF4-FFF2-40B4-BE49-F238E27FC236}">
                  <a16:creationId xmlns:a16="http://schemas.microsoft.com/office/drawing/2014/main" xmlns="" id="{9367EFBE-4497-44EF-BD1A-C8EC148C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1" y="3841751"/>
              <a:ext cx="1725613" cy="1184275"/>
            </a:xfrm>
            <a:custGeom>
              <a:avLst/>
              <a:gdLst>
                <a:gd name="T0" fmla="*/ 3261 w 3261"/>
                <a:gd name="T1" fmla="*/ 0 h 2237"/>
                <a:gd name="T2" fmla="*/ 3235 w 3261"/>
                <a:gd name="T3" fmla="*/ 120 h 2237"/>
                <a:gd name="T4" fmla="*/ 3204 w 3261"/>
                <a:gd name="T5" fmla="*/ 236 h 2237"/>
                <a:gd name="T6" fmla="*/ 3168 w 3261"/>
                <a:gd name="T7" fmla="*/ 352 h 2237"/>
                <a:gd name="T8" fmla="*/ 3129 w 3261"/>
                <a:gd name="T9" fmla="*/ 463 h 2237"/>
                <a:gd name="T10" fmla="*/ 3084 w 3261"/>
                <a:gd name="T11" fmla="*/ 573 h 2237"/>
                <a:gd name="T12" fmla="*/ 3034 w 3261"/>
                <a:gd name="T13" fmla="*/ 681 h 2237"/>
                <a:gd name="T14" fmla="*/ 2981 w 3261"/>
                <a:gd name="T15" fmla="*/ 786 h 2237"/>
                <a:gd name="T16" fmla="*/ 2924 w 3261"/>
                <a:gd name="T17" fmla="*/ 889 h 2237"/>
                <a:gd name="T18" fmla="*/ 2862 w 3261"/>
                <a:gd name="T19" fmla="*/ 989 h 2237"/>
                <a:gd name="T20" fmla="*/ 2797 w 3261"/>
                <a:gd name="T21" fmla="*/ 1085 h 2237"/>
                <a:gd name="T22" fmla="*/ 2728 w 3261"/>
                <a:gd name="T23" fmla="*/ 1178 h 2237"/>
                <a:gd name="T24" fmla="*/ 2655 w 3261"/>
                <a:gd name="T25" fmla="*/ 1269 h 2237"/>
                <a:gd name="T26" fmla="*/ 2578 w 3261"/>
                <a:gd name="T27" fmla="*/ 1356 h 2237"/>
                <a:gd name="T28" fmla="*/ 2497 w 3261"/>
                <a:gd name="T29" fmla="*/ 1440 h 2237"/>
                <a:gd name="T30" fmla="*/ 2414 w 3261"/>
                <a:gd name="T31" fmla="*/ 1520 h 2237"/>
                <a:gd name="T32" fmla="*/ 2328 w 3261"/>
                <a:gd name="T33" fmla="*/ 1597 h 2237"/>
                <a:gd name="T34" fmla="*/ 2238 w 3261"/>
                <a:gd name="T35" fmla="*/ 1670 h 2237"/>
                <a:gd name="T36" fmla="*/ 2145 w 3261"/>
                <a:gd name="T37" fmla="*/ 1740 h 2237"/>
                <a:gd name="T38" fmla="*/ 2050 w 3261"/>
                <a:gd name="T39" fmla="*/ 1805 h 2237"/>
                <a:gd name="T40" fmla="*/ 1951 w 3261"/>
                <a:gd name="T41" fmla="*/ 1866 h 2237"/>
                <a:gd name="T42" fmla="*/ 1850 w 3261"/>
                <a:gd name="T43" fmla="*/ 1923 h 2237"/>
                <a:gd name="T44" fmla="*/ 1746 w 3261"/>
                <a:gd name="T45" fmla="*/ 1975 h 2237"/>
                <a:gd name="T46" fmla="*/ 1640 w 3261"/>
                <a:gd name="T47" fmla="*/ 2024 h 2237"/>
                <a:gd name="T48" fmla="*/ 1532 w 3261"/>
                <a:gd name="T49" fmla="*/ 2068 h 2237"/>
                <a:gd name="T50" fmla="*/ 1421 w 3261"/>
                <a:gd name="T51" fmla="*/ 2106 h 2237"/>
                <a:gd name="T52" fmla="*/ 1309 w 3261"/>
                <a:gd name="T53" fmla="*/ 2139 h 2237"/>
                <a:gd name="T54" fmla="*/ 1194 w 3261"/>
                <a:gd name="T55" fmla="*/ 2169 h 2237"/>
                <a:gd name="T56" fmla="*/ 1077 w 3261"/>
                <a:gd name="T57" fmla="*/ 2193 h 2237"/>
                <a:gd name="T58" fmla="*/ 959 w 3261"/>
                <a:gd name="T59" fmla="*/ 2213 h 2237"/>
                <a:gd name="T60" fmla="*/ 839 w 3261"/>
                <a:gd name="T61" fmla="*/ 2227 h 2237"/>
                <a:gd name="T62" fmla="*/ 718 w 3261"/>
                <a:gd name="T63" fmla="*/ 2234 h 2237"/>
                <a:gd name="T64" fmla="*/ 595 w 3261"/>
                <a:gd name="T65" fmla="*/ 2237 h 2237"/>
                <a:gd name="T66" fmla="*/ 519 w 3261"/>
                <a:gd name="T67" fmla="*/ 2236 h 2237"/>
                <a:gd name="T68" fmla="*/ 443 w 3261"/>
                <a:gd name="T69" fmla="*/ 2233 h 2237"/>
                <a:gd name="T70" fmla="*/ 367 w 3261"/>
                <a:gd name="T71" fmla="*/ 2228 h 2237"/>
                <a:gd name="T72" fmla="*/ 292 w 3261"/>
                <a:gd name="T73" fmla="*/ 2220 h 2237"/>
                <a:gd name="T74" fmla="*/ 217 w 3261"/>
                <a:gd name="T75" fmla="*/ 2210 h 2237"/>
                <a:gd name="T76" fmla="*/ 144 w 3261"/>
                <a:gd name="T77" fmla="*/ 2198 h 2237"/>
                <a:gd name="T78" fmla="*/ 71 w 3261"/>
                <a:gd name="T79" fmla="*/ 2186 h 2237"/>
                <a:gd name="T80" fmla="*/ 0 w 3261"/>
                <a:gd name="T81" fmla="*/ 217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61" h="2237">
                  <a:moveTo>
                    <a:pt x="3261" y="0"/>
                  </a:moveTo>
                  <a:lnTo>
                    <a:pt x="3235" y="120"/>
                  </a:lnTo>
                  <a:lnTo>
                    <a:pt x="3204" y="236"/>
                  </a:lnTo>
                  <a:lnTo>
                    <a:pt x="3168" y="352"/>
                  </a:lnTo>
                  <a:lnTo>
                    <a:pt x="3129" y="463"/>
                  </a:lnTo>
                  <a:lnTo>
                    <a:pt x="3084" y="573"/>
                  </a:lnTo>
                  <a:lnTo>
                    <a:pt x="3034" y="681"/>
                  </a:lnTo>
                  <a:lnTo>
                    <a:pt x="2981" y="786"/>
                  </a:lnTo>
                  <a:lnTo>
                    <a:pt x="2924" y="889"/>
                  </a:lnTo>
                  <a:lnTo>
                    <a:pt x="2862" y="989"/>
                  </a:lnTo>
                  <a:lnTo>
                    <a:pt x="2797" y="1085"/>
                  </a:lnTo>
                  <a:lnTo>
                    <a:pt x="2728" y="1178"/>
                  </a:lnTo>
                  <a:lnTo>
                    <a:pt x="2655" y="1269"/>
                  </a:lnTo>
                  <a:lnTo>
                    <a:pt x="2578" y="1356"/>
                  </a:lnTo>
                  <a:lnTo>
                    <a:pt x="2497" y="1440"/>
                  </a:lnTo>
                  <a:lnTo>
                    <a:pt x="2414" y="1520"/>
                  </a:lnTo>
                  <a:lnTo>
                    <a:pt x="2328" y="1597"/>
                  </a:lnTo>
                  <a:lnTo>
                    <a:pt x="2238" y="1670"/>
                  </a:lnTo>
                  <a:lnTo>
                    <a:pt x="2145" y="1740"/>
                  </a:lnTo>
                  <a:lnTo>
                    <a:pt x="2050" y="1805"/>
                  </a:lnTo>
                  <a:lnTo>
                    <a:pt x="1951" y="1866"/>
                  </a:lnTo>
                  <a:lnTo>
                    <a:pt x="1850" y="1923"/>
                  </a:lnTo>
                  <a:lnTo>
                    <a:pt x="1746" y="1975"/>
                  </a:lnTo>
                  <a:lnTo>
                    <a:pt x="1640" y="2024"/>
                  </a:lnTo>
                  <a:lnTo>
                    <a:pt x="1532" y="2068"/>
                  </a:lnTo>
                  <a:lnTo>
                    <a:pt x="1421" y="2106"/>
                  </a:lnTo>
                  <a:lnTo>
                    <a:pt x="1309" y="2139"/>
                  </a:lnTo>
                  <a:lnTo>
                    <a:pt x="1194" y="2169"/>
                  </a:lnTo>
                  <a:lnTo>
                    <a:pt x="1077" y="2193"/>
                  </a:lnTo>
                  <a:lnTo>
                    <a:pt x="959" y="2213"/>
                  </a:lnTo>
                  <a:lnTo>
                    <a:pt x="839" y="2227"/>
                  </a:lnTo>
                  <a:lnTo>
                    <a:pt x="718" y="2234"/>
                  </a:lnTo>
                  <a:lnTo>
                    <a:pt x="595" y="2237"/>
                  </a:lnTo>
                  <a:lnTo>
                    <a:pt x="519" y="2236"/>
                  </a:lnTo>
                  <a:lnTo>
                    <a:pt x="443" y="2233"/>
                  </a:lnTo>
                  <a:lnTo>
                    <a:pt x="367" y="2228"/>
                  </a:lnTo>
                  <a:lnTo>
                    <a:pt x="292" y="2220"/>
                  </a:lnTo>
                  <a:lnTo>
                    <a:pt x="217" y="2210"/>
                  </a:lnTo>
                  <a:lnTo>
                    <a:pt x="144" y="2198"/>
                  </a:lnTo>
                  <a:lnTo>
                    <a:pt x="71" y="2186"/>
                  </a:lnTo>
                  <a:lnTo>
                    <a:pt x="0" y="2170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3" name="Freeform 68">
              <a:extLst>
                <a:ext uri="{FF2B5EF4-FFF2-40B4-BE49-F238E27FC236}">
                  <a16:creationId xmlns:a16="http://schemas.microsoft.com/office/drawing/2014/main" xmlns="" id="{DC1DE5CE-78D6-40DC-9C73-C38798DD4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2068513"/>
              <a:ext cx="2066925" cy="1042988"/>
            </a:xfrm>
            <a:custGeom>
              <a:avLst/>
              <a:gdLst>
                <a:gd name="T0" fmla="*/ 36 w 3904"/>
                <a:gd name="T1" fmla="*/ 322 h 1971"/>
                <a:gd name="T2" fmla="*/ 110 w 3904"/>
                <a:gd name="T3" fmla="*/ 283 h 1971"/>
                <a:gd name="T4" fmla="*/ 186 w 3904"/>
                <a:gd name="T5" fmla="*/ 246 h 1971"/>
                <a:gd name="T6" fmla="*/ 261 w 3904"/>
                <a:gd name="T7" fmla="*/ 213 h 1971"/>
                <a:gd name="T8" fmla="*/ 340 w 3904"/>
                <a:gd name="T9" fmla="*/ 181 h 1971"/>
                <a:gd name="T10" fmla="*/ 419 w 3904"/>
                <a:gd name="T11" fmla="*/ 151 h 1971"/>
                <a:gd name="T12" fmla="*/ 498 w 3904"/>
                <a:gd name="T13" fmla="*/ 124 h 1971"/>
                <a:gd name="T14" fmla="*/ 579 w 3904"/>
                <a:gd name="T15" fmla="*/ 100 h 1971"/>
                <a:gd name="T16" fmla="*/ 661 w 3904"/>
                <a:gd name="T17" fmla="*/ 78 h 1971"/>
                <a:gd name="T18" fmla="*/ 744 w 3904"/>
                <a:gd name="T19" fmla="*/ 59 h 1971"/>
                <a:gd name="T20" fmla="*/ 828 w 3904"/>
                <a:gd name="T21" fmla="*/ 42 h 1971"/>
                <a:gd name="T22" fmla="*/ 912 w 3904"/>
                <a:gd name="T23" fmla="*/ 28 h 1971"/>
                <a:gd name="T24" fmla="*/ 998 w 3904"/>
                <a:gd name="T25" fmla="*/ 17 h 1971"/>
                <a:gd name="T26" fmla="*/ 1085 w 3904"/>
                <a:gd name="T27" fmla="*/ 9 h 1971"/>
                <a:gd name="T28" fmla="*/ 1172 w 3904"/>
                <a:gd name="T29" fmla="*/ 3 h 1971"/>
                <a:gd name="T30" fmla="*/ 1260 w 3904"/>
                <a:gd name="T31" fmla="*/ 0 h 1971"/>
                <a:gd name="T32" fmla="*/ 1418 w 3904"/>
                <a:gd name="T33" fmla="*/ 3 h 1971"/>
                <a:gd name="T34" fmla="*/ 1643 w 3904"/>
                <a:gd name="T35" fmla="*/ 22 h 1971"/>
                <a:gd name="T36" fmla="*/ 1861 w 3904"/>
                <a:gd name="T37" fmla="*/ 59 h 1971"/>
                <a:gd name="T38" fmla="*/ 2073 w 3904"/>
                <a:gd name="T39" fmla="*/ 114 h 1971"/>
                <a:gd name="T40" fmla="*/ 2280 w 3904"/>
                <a:gd name="T41" fmla="*/ 186 h 1971"/>
                <a:gd name="T42" fmla="*/ 2477 w 3904"/>
                <a:gd name="T43" fmla="*/ 273 h 1971"/>
                <a:gd name="T44" fmla="*/ 2667 w 3904"/>
                <a:gd name="T45" fmla="*/ 377 h 1971"/>
                <a:gd name="T46" fmla="*/ 2847 w 3904"/>
                <a:gd name="T47" fmla="*/ 494 h 1971"/>
                <a:gd name="T48" fmla="*/ 3018 w 3904"/>
                <a:gd name="T49" fmla="*/ 626 h 1971"/>
                <a:gd name="T50" fmla="*/ 3178 w 3904"/>
                <a:gd name="T51" fmla="*/ 769 h 1971"/>
                <a:gd name="T52" fmla="*/ 3325 w 3904"/>
                <a:gd name="T53" fmla="*/ 925 h 1971"/>
                <a:gd name="T54" fmla="*/ 3462 w 3904"/>
                <a:gd name="T55" fmla="*/ 1093 h 1971"/>
                <a:gd name="T56" fmla="*/ 3585 w 3904"/>
                <a:gd name="T57" fmla="*/ 1273 h 1971"/>
                <a:gd name="T58" fmla="*/ 3694 w 3904"/>
                <a:gd name="T59" fmla="*/ 1461 h 1971"/>
                <a:gd name="T60" fmla="*/ 3790 w 3904"/>
                <a:gd name="T61" fmla="*/ 1659 h 1971"/>
                <a:gd name="T62" fmla="*/ 3870 w 3904"/>
                <a:gd name="T63" fmla="*/ 1865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4" h="1971">
                  <a:moveTo>
                    <a:pt x="0" y="342"/>
                  </a:moveTo>
                  <a:lnTo>
                    <a:pt x="36" y="322"/>
                  </a:lnTo>
                  <a:lnTo>
                    <a:pt x="73" y="303"/>
                  </a:lnTo>
                  <a:lnTo>
                    <a:pt x="110" y="283"/>
                  </a:lnTo>
                  <a:lnTo>
                    <a:pt x="147" y="264"/>
                  </a:lnTo>
                  <a:lnTo>
                    <a:pt x="186" y="246"/>
                  </a:lnTo>
                  <a:lnTo>
                    <a:pt x="224" y="230"/>
                  </a:lnTo>
                  <a:lnTo>
                    <a:pt x="261" y="213"/>
                  </a:lnTo>
                  <a:lnTo>
                    <a:pt x="301" y="196"/>
                  </a:lnTo>
                  <a:lnTo>
                    <a:pt x="340" y="181"/>
                  </a:lnTo>
                  <a:lnTo>
                    <a:pt x="379" y="165"/>
                  </a:lnTo>
                  <a:lnTo>
                    <a:pt x="419" y="151"/>
                  </a:lnTo>
                  <a:lnTo>
                    <a:pt x="459" y="137"/>
                  </a:lnTo>
                  <a:lnTo>
                    <a:pt x="498" y="124"/>
                  </a:lnTo>
                  <a:lnTo>
                    <a:pt x="538" y="112"/>
                  </a:lnTo>
                  <a:lnTo>
                    <a:pt x="579" y="100"/>
                  </a:lnTo>
                  <a:lnTo>
                    <a:pt x="620" y="89"/>
                  </a:lnTo>
                  <a:lnTo>
                    <a:pt x="661" y="78"/>
                  </a:lnTo>
                  <a:lnTo>
                    <a:pt x="702" y="68"/>
                  </a:lnTo>
                  <a:lnTo>
                    <a:pt x="744" y="59"/>
                  </a:lnTo>
                  <a:lnTo>
                    <a:pt x="785" y="50"/>
                  </a:lnTo>
                  <a:lnTo>
                    <a:pt x="828" y="42"/>
                  </a:lnTo>
                  <a:lnTo>
                    <a:pt x="870" y="35"/>
                  </a:lnTo>
                  <a:lnTo>
                    <a:pt x="912" y="28"/>
                  </a:lnTo>
                  <a:lnTo>
                    <a:pt x="956" y="22"/>
                  </a:lnTo>
                  <a:lnTo>
                    <a:pt x="998" y="17"/>
                  </a:lnTo>
                  <a:lnTo>
                    <a:pt x="1042" y="13"/>
                  </a:lnTo>
                  <a:lnTo>
                    <a:pt x="1085" y="9"/>
                  </a:lnTo>
                  <a:lnTo>
                    <a:pt x="1129" y="5"/>
                  </a:lnTo>
                  <a:lnTo>
                    <a:pt x="1172" y="3"/>
                  </a:lnTo>
                  <a:lnTo>
                    <a:pt x="1216" y="1"/>
                  </a:lnTo>
                  <a:lnTo>
                    <a:pt x="1260" y="0"/>
                  </a:lnTo>
                  <a:lnTo>
                    <a:pt x="1304" y="0"/>
                  </a:lnTo>
                  <a:lnTo>
                    <a:pt x="1418" y="3"/>
                  </a:lnTo>
                  <a:lnTo>
                    <a:pt x="1531" y="9"/>
                  </a:lnTo>
                  <a:lnTo>
                    <a:pt x="1643" y="22"/>
                  </a:lnTo>
                  <a:lnTo>
                    <a:pt x="1753" y="39"/>
                  </a:lnTo>
                  <a:lnTo>
                    <a:pt x="1861" y="59"/>
                  </a:lnTo>
                  <a:lnTo>
                    <a:pt x="1968" y="85"/>
                  </a:lnTo>
                  <a:lnTo>
                    <a:pt x="2073" y="114"/>
                  </a:lnTo>
                  <a:lnTo>
                    <a:pt x="2177" y="147"/>
                  </a:lnTo>
                  <a:lnTo>
                    <a:pt x="2280" y="186"/>
                  </a:lnTo>
                  <a:lnTo>
                    <a:pt x="2380" y="228"/>
                  </a:lnTo>
                  <a:lnTo>
                    <a:pt x="2477" y="273"/>
                  </a:lnTo>
                  <a:lnTo>
                    <a:pt x="2573" y="323"/>
                  </a:lnTo>
                  <a:lnTo>
                    <a:pt x="2667" y="377"/>
                  </a:lnTo>
                  <a:lnTo>
                    <a:pt x="2758" y="433"/>
                  </a:lnTo>
                  <a:lnTo>
                    <a:pt x="2847" y="494"/>
                  </a:lnTo>
                  <a:lnTo>
                    <a:pt x="2933" y="558"/>
                  </a:lnTo>
                  <a:lnTo>
                    <a:pt x="3018" y="626"/>
                  </a:lnTo>
                  <a:lnTo>
                    <a:pt x="3098" y="696"/>
                  </a:lnTo>
                  <a:lnTo>
                    <a:pt x="3178" y="769"/>
                  </a:lnTo>
                  <a:lnTo>
                    <a:pt x="3253" y="846"/>
                  </a:lnTo>
                  <a:lnTo>
                    <a:pt x="3325" y="925"/>
                  </a:lnTo>
                  <a:lnTo>
                    <a:pt x="3396" y="1009"/>
                  </a:lnTo>
                  <a:lnTo>
                    <a:pt x="3462" y="1093"/>
                  </a:lnTo>
                  <a:lnTo>
                    <a:pt x="3525" y="1182"/>
                  </a:lnTo>
                  <a:lnTo>
                    <a:pt x="3585" y="1273"/>
                  </a:lnTo>
                  <a:lnTo>
                    <a:pt x="3642" y="1365"/>
                  </a:lnTo>
                  <a:lnTo>
                    <a:pt x="3694" y="1461"/>
                  </a:lnTo>
                  <a:lnTo>
                    <a:pt x="3744" y="1559"/>
                  </a:lnTo>
                  <a:lnTo>
                    <a:pt x="3790" y="1659"/>
                  </a:lnTo>
                  <a:lnTo>
                    <a:pt x="3831" y="1761"/>
                  </a:lnTo>
                  <a:lnTo>
                    <a:pt x="3870" y="1865"/>
                  </a:lnTo>
                  <a:lnTo>
                    <a:pt x="3904" y="1971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4" name="Freeform 66">
              <a:extLst>
                <a:ext uri="{FF2B5EF4-FFF2-40B4-BE49-F238E27FC236}">
                  <a16:creationId xmlns:a16="http://schemas.microsoft.com/office/drawing/2014/main" xmlns="" id="{8C588006-D60C-4E32-929A-A64E33746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2541588"/>
              <a:ext cx="633413" cy="2230438"/>
            </a:xfrm>
            <a:custGeom>
              <a:avLst/>
              <a:gdLst>
                <a:gd name="T0" fmla="*/ 1130 w 1197"/>
                <a:gd name="T1" fmla="*/ 4168 h 4216"/>
                <a:gd name="T2" fmla="*/ 1001 w 1197"/>
                <a:gd name="T3" fmla="*/ 4066 h 4216"/>
                <a:gd name="T4" fmla="*/ 877 w 1197"/>
                <a:gd name="T5" fmla="*/ 3956 h 4216"/>
                <a:gd name="T6" fmla="*/ 760 w 1197"/>
                <a:gd name="T7" fmla="*/ 3839 h 4216"/>
                <a:gd name="T8" fmla="*/ 651 w 1197"/>
                <a:gd name="T9" fmla="*/ 3715 h 4216"/>
                <a:gd name="T10" fmla="*/ 549 w 1197"/>
                <a:gd name="T11" fmla="*/ 3585 h 4216"/>
                <a:gd name="T12" fmla="*/ 454 w 1197"/>
                <a:gd name="T13" fmla="*/ 3448 h 4216"/>
                <a:gd name="T14" fmla="*/ 367 w 1197"/>
                <a:gd name="T15" fmla="*/ 3305 h 4216"/>
                <a:gd name="T16" fmla="*/ 288 w 1197"/>
                <a:gd name="T17" fmla="*/ 3157 h 4216"/>
                <a:gd name="T18" fmla="*/ 219 w 1197"/>
                <a:gd name="T19" fmla="*/ 3003 h 4216"/>
                <a:gd name="T20" fmla="*/ 159 w 1197"/>
                <a:gd name="T21" fmla="*/ 2844 h 4216"/>
                <a:gd name="T22" fmla="*/ 106 w 1197"/>
                <a:gd name="T23" fmla="*/ 2682 h 4216"/>
                <a:gd name="T24" fmla="*/ 65 w 1197"/>
                <a:gd name="T25" fmla="*/ 2514 h 4216"/>
                <a:gd name="T26" fmla="*/ 33 w 1197"/>
                <a:gd name="T27" fmla="*/ 2343 h 4216"/>
                <a:gd name="T28" fmla="*/ 13 w 1197"/>
                <a:gd name="T29" fmla="*/ 2169 h 4216"/>
                <a:gd name="T30" fmla="*/ 1 w 1197"/>
                <a:gd name="T31" fmla="*/ 1991 h 4216"/>
                <a:gd name="T32" fmla="*/ 1 w 1197"/>
                <a:gd name="T33" fmla="*/ 1832 h 4216"/>
                <a:gd name="T34" fmla="*/ 8 w 1197"/>
                <a:gd name="T35" fmla="*/ 1696 h 4216"/>
                <a:gd name="T36" fmla="*/ 21 w 1197"/>
                <a:gd name="T37" fmla="*/ 1561 h 4216"/>
                <a:gd name="T38" fmla="*/ 40 w 1197"/>
                <a:gd name="T39" fmla="*/ 1429 h 4216"/>
                <a:gd name="T40" fmla="*/ 65 w 1197"/>
                <a:gd name="T41" fmla="*/ 1299 h 4216"/>
                <a:gd name="T42" fmla="*/ 95 w 1197"/>
                <a:gd name="T43" fmla="*/ 1171 h 4216"/>
                <a:gd name="T44" fmla="*/ 132 w 1197"/>
                <a:gd name="T45" fmla="*/ 1046 h 4216"/>
                <a:gd name="T46" fmla="*/ 173 w 1197"/>
                <a:gd name="T47" fmla="*/ 923 h 4216"/>
                <a:gd name="T48" fmla="*/ 220 w 1197"/>
                <a:gd name="T49" fmla="*/ 803 h 4216"/>
                <a:gd name="T50" fmla="*/ 273 w 1197"/>
                <a:gd name="T51" fmla="*/ 685 h 4216"/>
                <a:gd name="T52" fmla="*/ 329 w 1197"/>
                <a:gd name="T53" fmla="*/ 571 h 4216"/>
                <a:gd name="T54" fmla="*/ 392 w 1197"/>
                <a:gd name="T55" fmla="*/ 459 h 4216"/>
                <a:gd name="T56" fmla="*/ 459 w 1197"/>
                <a:gd name="T57" fmla="*/ 350 h 4216"/>
                <a:gd name="T58" fmla="*/ 531 w 1197"/>
                <a:gd name="T59" fmla="*/ 247 h 4216"/>
                <a:gd name="T60" fmla="*/ 606 w 1197"/>
                <a:gd name="T61" fmla="*/ 145 h 4216"/>
                <a:gd name="T62" fmla="*/ 687 w 1197"/>
                <a:gd name="T63" fmla="*/ 48 h 4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7" h="4216">
                  <a:moveTo>
                    <a:pt x="1197" y="4216"/>
                  </a:moveTo>
                  <a:lnTo>
                    <a:pt x="1130" y="4168"/>
                  </a:lnTo>
                  <a:lnTo>
                    <a:pt x="1065" y="4118"/>
                  </a:lnTo>
                  <a:lnTo>
                    <a:pt x="1001" y="4066"/>
                  </a:lnTo>
                  <a:lnTo>
                    <a:pt x="938" y="4012"/>
                  </a:lnTo>
                  <a:lnTo>
                    <a:pt x="877" y="3956"/>
                  </a:lnTo>
                  <a:lnTo>
                    <a:pt x="818" y="3899"/>
                  </a:lnTo>
                  <a:lnTo>
                    <a:pt x="760" y="3839"/>
                  </a:lnTo>
                  <a:lnTo>
                    <a:pt x="705" y="3779"/>
                  </a:lnTo>
                  <a:lnTo>
                    <a:pt x="651" y="3715"/>
                  </a:lnTo>
                  <a:lnTo>
                    <a:pt x="598" y="3651"/>
                  </a:lnTo>
                  <a:lnTo>
                    <a:pt x="549" y="3585"/>
                  </a:lnTo>
                  <a:lnTo>
                    <a:pt x="500" y="3517"/>
                  </a:lnTo>
                  <a:lnTo>
                    <a:pt x="454" y="3448"/>
                  </a:lnTo>
                  <a:lnTo>
                    <a:pt x="409" y="3378"/>
                  </a:lnTo>
                  <a:lnTo>
                    <a:pt x="367" y="3305"/>
                  </a:lnTo>
                  <a:lnTo>
                    <a:pt x="327" y="3232"/>
                  </a:lnTo>
                  <a:lnTo>
                    <a:pt x="288" y="3157"/>
                  </a:lnTo>
                  <a:lnTo>
                    <a:pt x="253" y="3080"/>
                  </a:lnTo>
                  <a:lnTo>
                    <a:pt x="219" y="3003"/>
                  </a:lnTo>
                  <a:lnTo>
                    <a:pt x="187" y="2925"/>
                  </a:lnTo>
                  <a:lnTo>
                    <a:pt x="159" y="2844"/>
                  </a:lnTo>
                  <a:lnTo>
                    <a:pt x="132" y="2764"/>
                  </a:lnTo>
                  <a:lnTo>
                    <a:pt x="106" y="2682"/>
                  </a:lnTo>
                  <a:lnTo>
                    <a:pt x="85" y="2598"/>
                  </a:lnTo>
                  <a:lnTo>
                    <a:pt x="65" y="2514"/>
                  </a:lnTo>
                  <a:lnTo>
                    <a:pt x="49" y="2429"/>
                  </a:lnTo>
                  <a:lnTo>
                    <a:pt x="33" y="2343"/>
                  </a:lnTo>
                  <a:lnTo>
                    <a:pt x="22" y="2256"/>
                  </a:lnTo>
                  <a:lnTo>
                    <a:pt x="13" y="2169"/>
                  </a:lnTo>
                  <a:lnTo>
                    <a:pt x="5" y="2079"/>
                  </a:lnTo>
                  <a:lnTo>
                    <a:pt x="1" y="1991"/>
                  </a:lnTo>
                  <a:lnTo>
                    <a:pt x="0" y="1900"/>
                  </a:lnTo>
                  <a:lnTo>
                    <a:pt x="1" y="1832"/>
                  </a:lnTo>
                  <a:lnTo>
                    <a:pt x="4" y="1764"/>
                  </a:lnTo>
                  <a:lnTo>
                    <a:pt x="8" y="1696"/>
                  </a:lnTo>
                  <a:lnTo>
                    <a:pt x="14" y="1628"/>
                  </a:lnTo>
                  <a:lnTo>
                    <a:pt x="21" y="1561"/>
                  </a:lnTo>
                  <a:lnTo>
                    <a:pt x="30" y="1495"/>
                  </a:lnTo>
                  <a:lnTo>
                    <a:pt x="40" y="1429"/>
                  </a:lnTo>
                  <a:lnTo>
                    <a:pt x="51" y="1364"/>
                  </a:lnTo>
                  <a:lnTo>
                    <a:pt x="65" y="1299"/>
                  </a:lnTo>
                  <a:lnTo>
                    <a:pt x="80" y="1235"/>
                  </a:lnTo>
                  <a:lnTo>
                    <a:pt x="95" y="1171"/>
                  </a:lnTo>
                  <a:lnTo>
                    <a:pt x="113" y="1108"/>
                  </a:lnTo>
                  <a:lnTo>
                    <a:pt x="132" y="1046"/>
                  </a:lnTo>
                  <a:lnTo>
                    <a:pt x="151" y="983"/>
                  </a:lnTo>
                  <a:lnTo>
                    <a:pt x="173" y="923"/>
                  </a:lnTo>
                  <a:lnTo>
                    <a:pt x="196" y="862"/>
                  </a:lnTo>
                  <a:lnTo>
                    <a:pt x="220" y="803"/>
                  </a:lnTo>
                  <a:lnTo>
                    <a:pt x="246" y="743"/>
                  </a:lnTo>
                  <a:lnTo>
                    <a:pt x="273" y="685"/>
                  </a:lnTo>
                  <a:lnTo>
                    <a:pt x="301" y="627"/>
                  </a:lnTo>
                  <a:lnTo>
                    <a:pt x="329" y="571"/>
                  </a:lnTo>
                  <a:lnTo>
                    <a:pt x="360" y="514"/>
                  </a:lnTo>
                  <a:lnTo>
                    <a:pt x="392" y="459"/>
                  </a:lnTo>
                  <a:lnTo>
                    <a:pt x="425" y="404"/>
                  </a:lnTo>
                  <a:lnTo>
                    <a:pt x="459" y="350"/>
                  </a:lnTo>
                  <a:lnTo>
                    <a:pt x="493" y="298"/>
                  </a:lnTo>
                  <a:lnTo>
                    <a:pt x="531" y="247"/>
                  </a:lnTo>
                  <a:lnTo>
                    <a:pt x="568" y="195"/>
                  </a:lnTo>
                  <a:lnTo>
                    <a:pt x="606" y="145"/>
                  </a:lnTo>
                  <a:lnTo>
                    <a:pt x="646" y="95"/>
                  </a:lnTo>
                  <a:lnTo>
                    <a:pt x="687" y="48"/>
                  </a:lnTo>
                  <a:lnTo>
                    <a:pt x="728" y="0"/>
                  </a:lnTo>
                </a:path>
              </a:pathLst>
            </a:custGeom>
            <a:noFill/>
            <a:ln w="38100">
              <a:solidFill>
                <a:srgbClr val="54A6D8">
                  <a:alpha val="6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356" name="Freeform 62">
            <a:extLst>
              <a:ext uri="{FF2B5EF4-FFF2-40B4-BE49-F238E27FC236}">
                <a16:creationId xmlns:a16="http://schemas.microsoft.com/office/drawing/2014/main" xmlns="" id="{C0C7F083-6343-4674-A9D5-2E329B5926CE}"/>
              </a:ext>
            </a:extLst>
          </p:cNvPr>
          <p:cNvSpPr>
            <a:spLocks/>
          </p:cNvSpPr>
          <p:nvPr/>
        </p:nvSpPr>
        <p:spPr bwMode="auto">
          <a:xfrm>
            <a:off x="4781760" y="2018402"/>
            <a:ext cx="2825034" cy="2837348"/>
          </a:xfrm>
          <a:custGeom>
            <a:avLst/>
            <a:gdLst>
              <a:gd name="T0" fmla="*/ 4074 w 7393"/>
              <a:gd name="T1" fmla="*/ 19 h 7593"/>
              <a:gd name="T2" fmla="*/ 4620 w 7393"/>
              <a:gd name="T3" fmla="*/ 119 h 7593"/>
              <a:gd name="T4" fmla="*/ 5135 w 7393"/>
              <a:gd name="T5" fmla="*/ 298 h 7593"/>
              <a:gd name="T6" fmla="*/ 5613 w 7393"/>
              <a:gd name="T7" fmla="*/ 549 h 7593"/>
              <a:gd name="T8" fmla="*/ 6048 w 7393"/>
              <a:gd name="T9" fmla="*/ 867 h 7593"/>
              <a:gd name="T10" fmla="*/ 6432 w 7393"/>
              <a:gd name="T11" fmla="*/ 1244 h 7593"/>
              <a:gd name="T12" fmla="*/ 6761 w 7393"/>
              <a:gd name="T13" fmla="*/ 1673 h 7593"/>
              <a:gd name="T14" fmla="*/ 7028 w 7393"/>
              <a:gd name="T15" fmla="*/ 2150 h 7593"/>
              <a:gd name="T16" fmla="*/ 7227 w 7393"/>
              <a:gd name="T17" fmla="*/ 2668 h 7593"/>
              <a:gd name="T18" fmla="*/ 7350 w 7393"/>
              <a:gd name="T19" fmla="*/ 3218 h 7593"/>
              <a:gd name="T20" fmla="*/ 7393 w 7393"/>
              <a:gd name="T21" fmla="*/ 3796 h 7593"/>
              <a:gd name="T22" fmla="*/ 7350 w 7393"/>
              <a:gd name="T23" fmla="*/ 4375 h 7593"/>
              <a:gd name="T24" fmla="*/ 7227 w 7393"/>
              <a:gd name="T25" fmla="*/ 4925 h 7593"/>
              <a:gd name="T26" fmla="*/ 7028 w 7393"/>
              <a:gd name="T27" fmla="*/ 5443 h 7593"/>
              <a:gd name="T28" fmla="*/ 6761 w 7393"/>
              <a:gd name="T29" fmla="*/ 5920 h 7593"/>
              <a:gd name="T30" fmla="*/ 6432 w 7393"/>
              <a:gd name="T31" fmla="*/ 6349 h 7593"/>
              <a:gd name="T32" fmla="*/ 6048 w 7393"/>
              <a:gd name="T33" fmla="*/ 6726 h 7593"/>
              <a:gd name="T34" fmla="*/ 5613 w 7393"/>
              <a:gd name="T35" fmla="*/ 7044 h 7593"/>
              <a:gd name="T36" fmla="*/ 5135 w 7393"/>
              <a:gd name="T37" fmla="*/ 7295 h 7593"/>
              <a:gd name="T38" fmla="*/ 4620 w 7393"/>
              <a:gd name="T39" fmla="*/ 7474 h 7593"/>
              <a:gd name="T40" fmla="*/ 4074 w 7393"/>
              <a:gd name="T41" fmla="*/ 7574 h 7593"/>
              <a:gd name="T42" fmla="*/ 3507 w 7393"/>
              <a:gd name="T43" fmla="*/ 7588 h 7593"/>
              <a:gd name="T44" fmla="*/ 2952 w 7393"/>
              <a:gd name="T45" fmla="*/ 7517 h 7593"/>
              <a:gd name="T46" fmla="*/ 2425 w 7393"/>
              <a:gd name="T47" fmla="*/ 7363 h 7593"/>
              <a:gd name="T48" fmla="*/ 1935 w 7393"/>
              <a:gd name="T49" fmla="*/ 7135 h 7593"/>
              <a:gd name="T50" fmla="*/ 1485 w 7393"/>
              <a:gd name="T51" fmla="*/ 6839 h 7593"/>
              <a:gd name="T52" fmla="*/ 1082 w 7393"/>
              <a:gd name="T53" fmla="*/ 6481 h 7593"/>
              <a:gd name="T54" fmla="*/ 734 w 7393"/>
              <a:gd name="T55" fmla="*/ 6068 h 7593"/>
              <a:gd name="T56" fmla="*/ 446 w 7393"/>
              <a:gd name="T57" fmla="*/ 5607 h 7593"/>
              <a:gd name="T58" fmla="*/ 224 w 7393"/>
              <a:gd name="T59" fmla="*/ 5102 h 7593"/>
              <a:gd name="T60" fmla="*/ 75 w 7393"/>
              <a:gd name="T61" fmla="*/ 4562 h 7593"/>
              <a:gd name="T62" fmla="*/ 5 w 7393"/>
              <a:gd name="T63" fmla="*/ 3992 h 7593"/>
              <a:gd name="T64" fmla="*/ 19 w 7393"/>
              <a:gd name="T65" fmla="*/ 3409 h 7593"/>
              <a:gd name="T66" fmla="*/ 116 w 7393"/>
              <a:gd name="T67" fmla="*/ 2847 h 7593"/>
              <a:gd name="T68" fmla="*/ 291 w 7393"/>
              <a:gd name="T69" fmla="*/ 2318 h 7593"/>
              <a:gd name="T70" fmla="*/ 535 w 7393"/>
              <a:gd name="T71" fmla="*/ 1827 h 7593"/>
              <a:gd name="T72" fmla="*/ 844 w 7393"/>
              <a:gd name="T73" fmla="*/ 1381 h 7593"/>
              <a:gd name="T74" fmla="*/ 1211 w 7393"/>
              <a:gd name="T75" fmla="*/ 986 h 7593"/>
              <a:gd name="T76" fmla="*/ 1630 w 7393"/>
              <a:gd name="T77" fmla="*/ 648 h 7593"/>
              <a:gd name="T78" fmla="*/ 2093 w 7393"/>
              <a:gd name="T79" fmla="*/ 374 h 7593"/>
              <a:gd name="T80" fmla="*/ 2597 w 7393"/>
              <a:gd name="T81" fmla="*/ 170 h 7593"/>
              <a:gd name="T82" fmla="*/ 3134 w 7393"/>
              <a:gd name="T83" fmla="*/ 43 h 7593"/>
              <a:gd name="T84" fmla="*/ 3696 w 7393"/>
              <a:gd name="T85" fmla="*/ 0 h 7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93" h="7593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gradFill>
            <a:gsLst>
              <a:gs pos="58000">
                <a:srgbClr val="0F3857"/>
              </a:gs>
              <a:gs pos="100000">
                <a:srgbClr val="165584">
                  <a:alpha val="15000"/>
                </a:srgbClr>
              </a:gs>
            </a:gsLst>
            <a:path path="circle">
              <a:fillToRect l="50000" t="50000" r="50000" b="50000"/>
            </a:path>
          </a:gra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1218987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2" name="Line 40">
            <a:extLst>
              <a:ext uri="{FF2B5EF4-FFF2-40B4-BE49-F238E27FC236}">
                <a16:creationId xmlns:a16="http://schemas.microsoft.com/office/drawing/2014/main" xmlns="" id="{A9985E26-6758-4667-B026-E3ED24A13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3643" y="1119187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3" name="Rounded Rectangle 358">
            <a:extLst>
              <a:ext uri="{FF2B5EF4-FFF2-40B4-BE49-F238E27FC236}">
                <a16:creationId xmlns:a16="http://schemas.microsoft.com/office/drawing/2014/main" xmlns="" id="{376C9204-0FA6-47FD-BC12-5742AFAD9A8F}"/>
              </a:ext>
            </a:extLst>
          </p:cNvPr>
          <p:cNvSpPr/>
          <p:nvPr/>
        </p:nvSpPr>
        <p:spPr>
          <a:xfrm>
            <a:off x="750090" y="950912"/>
            <a:ext cx="1976438" cy="339724"/>
          </a:xfrm>
          <a:prstGeom prst="roundRect">
            <a:avLst/>
          </a:prstGeom>
          <a:solidFill>
            <a:srgbClr val="1D51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კრიტერიუმების რაოდენობა 80-ზე მეტი</a:t>
            </a:r>
            <a:endParaRPr lang="en-US" sz="9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4" name="Line 40">
            <a:extLst>
              <a:ext uri="{FF2B5EF4-FFF2-40B4-BE49-F238E27FC236}">
                <a16:creationId xmlns:a16="http://schemas.microsoft.com/office/drawing/2014/main" xmlns="" id="{A9985E26-6758-4667-B026-E3ED24A13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8832" y="1643286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5" name="Line 41">
            <a:extLst>
              <a:ext uri="{FF2B5EF4-FFF2-40B4-BE49-F238E27FC236}">
                <a16:creationId xmlns:a16="http://schemas.microsoft.com/office/drawing/2014/main" xmlns="" id="{50F69595-8CE6-497F-83D5-2A9ABA31C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0419" y="2226619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6" name="Line 42">
            <a:extLst>
              <a:ext uri="{FF2B5EF4-FFF2-40B4-BE49-F238E27FC236}">
                <a16:creationId xmlns:a16="http://schemas.microsoft.com/office/drawing/2014/main" xmlns="" id="{D331E1FF-53E3-46C1-AAB2-AF9EA1690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8832" y="2872167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7" name="Line 43">
            <a:extLst>
              <a:ext uri="{FF2B5EF4-FFF2-40B4-BE49-F238E27FC236}">
                <a16:creationId xmlns:a16="http://schemas.microsoft.com/office/drawing/2014/main" xmlns="" id="{2F3518D1-07ED-41E3-8610-1E151ADBA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7889" y="3728710"/>
            <a:ext cx="303716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8" name="Line 44">
            <a:extLst>
              <a:ext uri="{FF2B5EF4-FFF2-40B4-BE49-F238E27FC236}">
                <a16:creationId xmlns:a16="http://schemas.microsoft.com/office/drawing/2014/main" xmlns="" id="{7E0D8824-835A-4F02-998D-9B49CD622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8832" y="4675337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9" name="Line 45">
            <a:extLst>
              <a:ext uri="{FF2B5EF4-FFF2-40B4-BE49-F238E27FC236}">
                <a16:creationId xmlns:a16="http://schemas.microsoft.com/office/drawing/2014/main" xmlns="" id="{5ACF1EA9-DF8B-4A5F-A4C6-9055C884A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1522" y="5578619"/>
            <a:ext cx="307299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6" name="Line 40">
            <a:extLst>
              <a:ext uri="{FF2B5EF4-FFF2-40B4-BE49-F238E27FC236}">
                <a16:creationId xmlns:a16="http://schemas.microsoft.com/office/drawing/2014/main" xmlns="" id="{A9985E26-6758-4667-B026-E3ED24A13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8832" y="1111970"/>
            <a:ext cx="280988" cy="0"/>
          </a:xfrm>
          <a:prstGeom prst="line">
            <a:avLst/>
          </a:prstGeom>
          <a:noFill/>
          <a:ln w="31750">
            <a:solidFill>
              <a:srgbClr val="038B7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8" name="Rounded Rectangle 353">
            <a:extLst>
              <a:ext uri="{FF2B5EF4-FFF2-40B4-BE49-F238E27FC236}">
                <a16:creationId xmlns:a16="http://schemas.microsoft.com/office/drawing/2014/main" xmlns="" id="{D888EF54-E348-42F7-B3BA-CF986BA0CFDC}"/>
              </a:ext>
            </a:extLst>
          </p:cNvPr>
          <p:cNvSpPr/>
          <p:nvPr/>
        </p:nvSpPr>
        <p:spPr>
          <a:xfrm>
            <a:off x="9645937" y="1961245"/>
            <a:ext cx="1976438" cy="503461"/>
          </a:xfrm>
          <a:prstGeom prst="roundRect">
            <a:avLst/>
          </a:prstGeom>
          <a:solidFill>
            <a:srgbClr val="74CEC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მეტი საჭიროების მქონე ოჯახები იღებენ უფრო მეტ დახმარებას </a:t>
            </a:r>
            <a:endParaRPr lang="en-US" sz="900" b="1" dirty="0">
              <a:solidFill>
                <a:srgbClr val="17375E"/>
              </a:solidFill>
            </a:endParaRPr>
          </a:p>
        </p:txBody>
      </p:sp>
      <p:sp>
        <p:nvSpPr>
          <p:cNvPr id="1459" name="Rounded Rectangle 354">
            <a:extLst>
              <a:ext uri="{FF2B5EF4-FFF2-40B4-BE49-F238E27FC236}">
                <a16:creationId xmlns:a16="http://schemas.microsoft.com/office/drawing/2014/main" xmlns="" id="{C6E12724-0A53-45DB-ADF8-6C5FA328F734}"/>
              </a:ext>
            </a:extLst>
          </p:cNvPr>
          <p:cNvSpPr/>
          <p:nvPr/>
        </p:nvSpPr>
        <p:spPr>
          <a:xfrm>
            <a:off x="9645937" y="2554813"/>
            <a:ext cx="1976438" cy="627898"/>
          </a:xfrm>
          <a:prstGeom prst="roundRect">
            <a:avLst/>
          </a:prstGeom>
          <a:solidFill>
            <a:srgbClr val="74CEC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ოჯახების პროგრამაში ჩართვის შეცდომის მაჩვენებელი</a:t>
            </a:r>
          </a:p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 2.7%-მდე</a:t>
            </a:r>
            <a:endParaRPr lang="en-US" sz="900" b="1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0" name="Rounded Rectangle 355">
            <a:extLst>
              <a:ext uri="{FF2B5EF4-FFF2-40B4-BE49-F238E27FC236}">
                <a16:creationId xmlns:a16="http://schemas.microsoft.com/office/drawing/2014/main" xmlns="" id="{3625A8E1-91ED-414C-94C2-97C7351E8290}"/>
              </a:ext>
            </a:extLst>
          </p:cNvPr>
          <p:cNvSpPr/>
          <p:nvPr/>
        </p:nvSpPr>
        <p:spPr>
          <a:xfrm>
            <a:off x="9652704" y="3270712"/>
            <a:ext cx="1976438" cy="935188"/>
          </a:xfrm>
          <a:prstGeom prst="roundRect">
            <a:avLst/>
          </a:prstGeom>
          <a:solidFill>
            <a:srgbClr val="74CEC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ოჯახის წევრის გარდაცვალების მიზეზით გადამოწმების პერიოდში ოჯახი უწყვეტად იღებს დახმარებას </a:t>
            </a:r>
            <a:endParaRPr lang="en-US" sz="900" b="1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1" name="Rounded Rectangle 356">
            <a:extLst>
              <a:ext uri="{FF2B5EF4-FFF2-40B4-BE49-F238E27FC236}">
                <a16:creationId xmlns:a16="http://schemas.microsoft.com/office/drawing/2014/main" xmlns="" id="{29B848AA-8ACA-463E-933D-917A3EC67B39}"/>
              </a:ext>
            </a:extLst>
          </p:cNvPr>
          <p:cNvSpPr/>
          <p:nvPr/>
        </p:nvSpPr>
        <p:spPr>
          <a:xfrm>
            <a:off x="9645937" y="4289046"/>
            <a:ext cx="1976438" cy="776064"/>
          </a:xfrm>
          <a:prstGeom prst="roundRect">
            <a:avLst/>
          </a:prstGeom>
          <a:solidFill>
            <a:srgbClr val="74CEC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გაჩნდა ფულადი ბენეფიტი ბავშვიან ოჯახებზე-</a:t>
            </a:r>
          </a:p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ყოველ ბავშვზე დანამატი 50 ლარი</a:t>
            </a:r>
            <a:endParaRPr lang="en-US" sz="900" b="1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2" name="Rounded Rectangle 357">
            <a:extLst>
              <a:ext uri="{FF2B5EF4-FFF2-40B4-BE49-F238E27FC236}">
                <a16:creationId xmlns:a16="http://schemas.microsoft.com/office/drawing/2014/main" xmlns="" id="{1A4D8FB2-B4BA-4F41-A53C-C9BCEEEDAFAD}"/>
              </a:ext>
            </a:extLst>
          </p:cNvPr>
          <p:cNvSpPr/>
          <p:nvPr/>
        </p:nvSpPr>
        <p:spPr>
          <a:xfrm>
            <a:off x="9653587" y="5157606"/>
            <a:ext cx="1976438" cy="861409"/>
          </a:xfrm>
          <a:prstGeom prst="roundRect">
            <a:avLst/>
          </a:prstGeom>
          <a:solidFill>
            <a:srgbClr val="74CEC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დასაქმების შემთხვევაში პირს სოციალური დახმარება უნარჩუნდება 1 წლით, ბავშვის ბენეფიტი 2 წლით.</a:t>
            </a:r>
            <a:endParaRPr lang="en-US" sz="900" b="1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3" name="Rounded Rectangle 358">
            <a:extLst>
              <a:ext uri="{FF2B5EF4-FFF2-40B4-BE49-F238E27FC236}">
                <a16:creationId xmlns:a16="http://schemas.microsoft.com/office/drawing/2014/main" xmlns="" id="{376C9204-0FA6-47FD-BC12-5742AFAD9A8F}"/>
              </a:ext>
            </a:extLst>
          </p:cNvPr>
          <p:cNvSpPr/>
          <p:nvPr/>
        </p:nvSpPr>
        <p:spPr>
          <a:xfrm>
            <a:off x="9645937" y="1405273"/>
            <a:ext cx="1976438" cy="463774"/>
          </a:xfrm>
          <a:prstGeom prst="roundRect">
            <a:avLst/>
          </a:prstGeom>
          <a:solidFill>
            <a:srgbClr val="74CEC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მონაცემების შეგროვება </a:t>
            </a:r>
            <a:r>
              <a:rPr lang="ka-GE" sz="900" b="1" dirty="0" smtClean="0">
                <a:solidFill>
                  <a:srgbClr val="17375E"/>
                </a:solidFill>
              </a:rPr>
              <a:t>ოფიციალური წყაროებიდან</a:t>
            </a:r>
            <a:endParaRPr lang="en-US" sz="900" b="1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" name="Rounded Rectangle 358">
            <a:extLst>
              <a:ext uri="{FF2B5EF4-FFF2-40B4-BE49-F238E27FC236}">
                <a16:creationId xmlns:a16="http://schemas.microsoft.com/office/drawing/2014/main" xmlns="" id="{376C9204-0FA6-47FD-BC12-5742AFAD9A8F}"/>
              </a:ext>
            </a:extLst>
          </p:cNvPr>
          <p:cNvSpPr/>
          <p:nvPr/>
        </p:nvSpPr>
        <p:spPr>
          <a:xfrm>
            <a:off x="9648822" y="841908"/>
            <a:ext cx="1976438" cy="471412"/>
          </a:xfrm>
          <a:prstGeom prst="roundRect">
            <a:avLst/>
          </a:prstGeom>
          <a:solidFill>
            <a:srgbClr val="74CEC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ka-GE" sz="900" b="1" dirty="0">
                <a:solidFill>
                  <a:srgbClr val="17375E"/>
                </a:solidFill>
              </a:rPr>
              <a:t>კრიტერიუმების რაოდენობა 50-ზე ნაკლები</a:t>
            </a:r>
            <a:endParaRPr lang="en-US" sz="900" b="1" dirty="0">
              <a:solidFill>
                <a:srgbClr val="17375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5" name="TextBox 1464"/>
          <p:cNvSpPr txBox="1"/>
          <p:nvPr/>
        </p:nvSpPr>
        <p:spPr>
          <a:xfrm>
            <a:off x="4588955" y="2718697"/>
            <a:ext cx="319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b="1" dirty="0" smtClean="0">
                <a:solidFill>
                  <a:srgbClr val="92D050"/>
                </a:solidFill>
                <a:latin typeface="+mj-lt"/>
              </a:rPr>
              <a:t>2015 წლიდან </a:t>
            </a:r>
          </a:p>
          <a:p>
            <a:pPr algn="ctr"/>
            <a:r>
              <a:rPr lang="ka-GE" sz="1500" b="1" dirty="0" smtClean="0">
                <a:solidFill>
                  <a:srgbClr val="92D050"/>
                </a:solidFill>
                <a:latin typeface="+mj-lt"/>
              </a:rPr>
              <a:t>ოჯახების შეფასების მეთოდოლოგია მეტად ორიენტირებულია სოციალურ საჭიროებებზე</a:t>
            </a:r>
            <a:endParaRPr lang="en-US" sz="1500" b="1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82926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ირა">
      <a:majorFont>
        <a:latin typeface="BPG LE Studio 02 Caps"/>
        <a:ea typeface=""/>
        <a:cs typeface=""/>
      </a:majorFont>
      <a:minorFont>
        <a:latin typeface="BPG LE Studio 0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917</Words>
  <Application>Microsoft Office PowerPoint</Application>
  <PresentationFormat>Widescreen</PresentationFormat>
  <Paragraphs>302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BPG LE Studio 02</vt:lpstr>
      <vt:lpstr>BPG LE Studio 02 Caps</vt:lpstr>
      <vt:lpstr>Calibri</vt:lpstr>
      <vt:lpstr>Calibri Light</vt:lpstr>
      <vt:lpstr>Courier New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Sikharulidze</dc:creator>
  <cp:lastModifiedBy>Irina Sikharulidze</cp:lastModifiedBy>
  <cp:revision>199</cp:revision>
  <dcterms:created xsi:type="dcterms:W3CDTF">2019-10-22T08:03:41Z</dcterms:created>
  <dcterms:modified xsi:type="dcterms:W3CDTF">2019-11-19T13:18:27Z</dcterms:modified>
</cp:coreProperties>
</file>