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8"/>
  </p:notesMasterIdLst>
  <p:sldIdLst>
    <p:sldId id="256" r:id="rId2"/>
    <p:sldId id="326" r:id="rId3"/>
    <p:sldId id="327" r:id="rId4"/>
    <p:sldId id="328" r:id="rId5"/>
    <p:sldId id="349" r:id="rId6"/>
    <p:sldId id="329" r:id="rId7"/>
    <p:sldId id="348" r:id="rId8"/>
    <p:sldId id="347" r:id="rId9"/>
    <p:sldId id="342" r:id="rId10"/>
    <p:sldId id="343" r:id="rId11"/>
    <p:sldId id="344" r:id="rId12"/>
    <p:sldId id="320" r:id="rId13"/>
    <p:sldId id="350" r:id="rId14"/>
    <p:sldId id="351" r:id="rId15"/>
    <p:sldId id="352" r:id="rId16"/>
    <p:sldId id="341" r:id="rId17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Sheet1!$B$2:$B$13</c:f>
              <c:numCache>
                <c:formatCode>_-* #,##0\ _₾_-;\-* #,##0\ _₾_-;_-* "-"??\ _₾_-;_-@_-</c:formatCode>
                <c:ptCount val="12"/>
                <c:pt idx="0">
                  <c:v>242</c:v>
                </c:pt>
                <c:pt idx="1">
                  <c:v>229</c:v>
                </c:pt>
                <c:pt idx="2">
                  <c:v>756</c:v>
                </c:pt>
                <c:pt idx="3">
                  <c:v>248</c:v>
                </c:pt>
                <c:pt idx="4">
                  <c:v>260</c:v>
                </c:pt>
                <c:pt idx="5">
                  <c:v>1103</c:v>
                </c:pt>
                <c:pt idx="6">
                  <c:v>260</c:v>
                </c:pt>
                <c:pt idx="7">
                  <c:v>1185</c:v>
                </c:pt>
                <c:pt idx="8">
                  <c:v>487</c:v>
                </c:pt>
                <c:pt idx="9">
                  <c:v>1934</c:v>
                </c:pt>
                <c:pt idx="10">
                  <c:v>460</c:v>
                </c:pt>
                <c:pt idx="11">
                  <c:v>548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აფთიაქში მისული პირი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ბაღდათი</c:v>
                </c:pt>
                <c:pt idx="1">
                  <c:v>ვანი</c:v>
                </c:pt>
                <c:pt idx="2">
                  <c:v>ზესტაფონი</c:v>
                </c:pt>
                <c:pt idx="3">
                  <c:v>თერჯოლა</c:v>
                </c:pt>
                <c:pt idx="4">
                  <c:v>სამტრედია</c:v>
                </c:pt>
                <c:pt idx="5">
                  <c:v>საჩხერე</c:v>
                </c:pt>
                <c:pt idx="6">
                  <c:v>ტყიბული</c:v>
                </c:pt>
                <c:pt idx="7">
                  <c:v>ქუთაისი</c:v>
                </c:pt>
                <c:pt idx="8">
                  <c:v>წყალტუბო</c:v>
                </c:pt>
                <c:pt idx="9">
                  <c:v>ჭიათურა</c:v>
                </c:pt>
                <c:pt idx="10">
                  <c:v>ხარაგაული</c:v>
                </c:pt>
                <c:pt idx="11">
                  <c:v>ხონი</c:v>
                </c:pt>
              </c:strCache>
            </c:strRef>
          </c:cat>
          <c:val>
            <c:numRef>
              <c:f>Sheet1!$C$2:$C$13</c:f>
              <c:numCache>
                <c:formatCode>_-* #,##0\ _₾_-;\-* #,##0\ _₾_-;_-* "-"??\ _₾_-;_-@_-</c:formatCode>
                <c:ptCount val="12"/>
                <c:pt idx="0">
                  <c:v>209</c:v>
                </c:pt>
                <c:pt idx="1">
                  <c:v>196</c:v>
                </c:pt>
                <c:pt idx="2">
                  <c:v>935</c:v>
                </c:pt>
                <c:pt idx="3">
                  <c:v>184</c:v>
                </c:pt>
                <c:pt idx="4">
                  <c:v>250</c:v>
                </c:pt>
                <c:pt idx="5">
                  <c:v>1039</c:v>
                </c:pt>
                <c:pt idx="6">
                  <c:v>221</c:v>
                </c:pt>
                <c:pt idx="7">
                  <c:v>1530</c:v>
                </c:pt>
                <c:pt idx="8">
                  <c:v>475</c:v>
                </c:pt>
                <c:pt idx="9">
                  <c:v>1839</c:v>
                </c:pt>
                <c:pt idx="10">
                  <c:v>244</c:v>
                </c:pt>
                <c:pt idx="11">
                  <c:v>567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597488"/>
        <c:axId val="269598048"/>
      </c:lineChart>
      <c:catAx>
        <c:axId val="26959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98048"/>
        <c:crosses val="autoZero"/>
        <c:auto val="1"/>
        <c:lblAlgn val="ctr"/>
        <c:lblOffset val="100"/>
        <c:noMultiLvlLbl val="0"/>
      </c:catAx>
      <c:valAx>
        <c:axId val="269598048"/>
        <c:scaling>
          <c:orientation val="minMax"/>
        </c:scaling>
        <c:delete val="0"/>
        <c:axPos val="l"/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597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რეგიტრირებული პირი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აბაშა</c:v>
                </c:pt>
                <c:pt idx="1">
                  <c:v>ზუგდიდი</c:v>
                </c:pt>
                <c:pt idx="2">
                  <c:v>მარტვილი</c:v>
                </c:pt>
                <c:pt idx="3">
                  <c:v>მესტია</c:v>
                </c:pt>
                <c:pt idx="4">
                  <c:v>სენაკი</c:v>
                </c:pt>
                <c:pt idx="5">
                  <c:v>ფოთი</c:v>
                </c:pt>
                <c:pt idx="6">
                  <c:v>ჩხოროწყუ</c:v>
                </c:pt>
                <c:pt idx="7">
                  <c:v>წალენჯიხა</c:v>
                </c:pt>
                <c:pt idx="8">
                  <c:v>ხობი</c:v>
                </c:pt>
              </c:strCache>
            </c:strRef>
          </c:cat>
          <c:val>
            <c:numRef>
              <c:f>Sheet1!$B$2:$B$10</c:f>
              <c:numCache>
                <c:formatCode>_-* #,##0\ _₾_-;\-* #,##0\ _₾_-;_-* "-"??\ _₾_-;_-@_-</c:formatCode>
                <c:ptCount val="9"/>
                <c:pt idx="0">
                  <c:v>187</c:v>
                </c:pt>
                <c:pt idx="1">
                  <c:v>471</c:v>
                </c:pt>
                <c:pt idx="2">
                  <c:v>230</c:v>
                </c:pt>
                <c:pt idx="3">
                  <c:v>105</c:v>
                </c:pt>
                <c:pt idx="4">
                  <c:v>236</c:v>
                </c:pt>
                <c:pt idx="5">
                  <c:v>203</c:v>
                </c:pt>
                <c:pt idx="6">
                  <c:v>175</c:v>
                </c:pt>
                <c:pt idx="7">
                  <c:v>410</c:v>
                </c:pt>
                <c:pt idx="8">
                  <c:v>192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აფთიაქში მისული პირი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აბაშა</c:v>
                </c:pt>
                <c:pt idx="1">
                  <c:v>ზუგდიდი</c:v>
                </c:pt>
                <c:pt idx="2">
                  <c:v>მარტვილი</c:v>
                </c:pt>
                <c:pt idx="3">
                  <c:v>მესტია</c:v>
                </c:pt>
                <c:pt idx="4">
                  <c:v>სენაკი</c:v>
                </c:pt>
                <c:pt idx="5">
                  <c:v>ფოთი</c:v>
                </c:pt>
                <c:pt idx="6">
                  <c:v>ჩხოროწყუ</c:v>
                </c:pt>
                <c:pt idx="7">
                  <c:v>წალენჯიხა</c:v>
                </c:pt>
                <c:pt idx="8">
                  <c:v>ხობი</c:v>
                </c:pt>
              </c:strCache>
            </c:strRef>
          </c:cat>
          <c:val>
            <c:numRef>
              <c:f>Sheet1!$C$2:$C$10</c:f>
              <c:numCache>
                <c:formatCode>_-* #,##0\ _₾_-;\-* #,##0\ _₾_-;_-* "-"??\ _₾_-;_-@_-</c:formatCode>
                <c:ptCount val="9"/>
                <c:pt idx="0">
                  <c:v>193</c:v>
                </c:pt>
                <c:pt idx="1">
                  <c:v>651</c:v>
                </c:pt>
                <c:pt idx="2">
                  <c:v>225</c:v>
                </c:pt>
                <c:pt idx="3">
                  <c:v>74</c:v>
                </c:pt>
                <c:pt idx="4">
                  <c:v>281</c:v>
                </c:pt>
                <c:pt idx="5">
                  <c:v>235</c:v>
                </c:pt>
                <c:pt idx="6">
                  <c:v>160</c:v>
                </c:pt>
                <c:pt idx="7">
                  <c:v>407</c:v>
                </c:pt>
                <c:pt idx="8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98192"/>
        <c:axId val="340396512"/>
      </c:lineChart>
      <c:catAx>
        <c:axId val="34039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396512"/>
        <c:crosses val="autoZero"/>
        <c:auto val="1"/>
        <c:lblAlgn val="ctr"/>
        <c:lblOffset val="100"/>
        <c:noMultiLvlLbl val="0"/>
      </c:catAx>
      <c:valAx>
        <c:axId val="340396512"/>
        <c:scaling>
          <c:orientation val="minMax"/>
        </c:scaling>
        <c:delete val="0"/>
        <c:axPos val="l"/>
        <c:numFmt formatCode="_-* #,##0\ _₾_-;\-* #,##0\ _₾_-;_-* &quot;-&quot;??\ _₾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398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96B5-40FE-4E6F-9726-BF91D336B3E9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B349E-1AF8-4181-AEB5-20F5594BB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3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CFBA-5FE6-4DAE-BA28-F07C446B8F7D}" type="datetimeFigureOut">
              <a:rPr lang="en-US" smtClean="0"/>
              <a:pPr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a.gov.ge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2045369"/>
            <a:ext cx="9229859" cy="481263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„</a:t>
            </a:r>
            <a:r>
              <a:rPr lang="en-US" sz="3600" dirty="0" err="1">
                <a:solidFill>
                  <a:schemeClr val="tx1"/>
                </a:solidFill>
              </a:rPr>
              <a:t>ქრონიკული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3600" dirty="0">
                <a:solidFill>
                  <a:schemeClr val="tx1"/>
                </a:solidFill>
              </a:rPr>
              <a:t>“ </a:t>
            </a:r>
            <a:r>
              <a:rPr lang="en-US" sz="3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პროგრამ</a:t>
            </a:r>
            <a:r>
              <a:rPr lang="ka-GE" sz="3600" dirty="0" smtClean="0">
                <a:solidFill>
                  <a:schemeClr val="tx1"/>
                </a:solidFill>
              </a:rPr>
              <a:t>ა</a:t>
            </a: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>
                <a:solidFill>
                  <a:schemeClr val="tx1"/>
                </a:solidFill>
              </a:rPr>
              <a:t/>
            </a:r>
            <a:br>
              <a:rPr lang="ka-GE" sz="4800" dirty="0">
                <a:solidFill>
                  <a:schemeClr val="tx1"/>
                </a:solidFill>
              </a:rPr>
            </a:br>
            <a:r>
              <a:rPr lang="ka-GE" sz="3600" dirty="0" smtClean="0">
                <a:solidFill>
                  <a:schemeClr val="tx1"/>
                </a:solidFill>
              </a:rPr>
              <a:t/>
            </a:r>
            <a:br>
              <a:rPr lang="ka-GE" sz="3600" dirty="0" smtClean="0">
                <a:solidFill>
                  <a:schemeClr val="tx1"/>
                </a:solidFill>
              </a:rPr>
            </a:br>
            <a:r>
              <a:rPr lang="ka-GE" sz="1400" dirty="0" smtClean="0">
                <a:solidFill>
                  <a:schemeClr val="tx1"/>
                </a:solidFill>
              </a:rPr>
              <a:t>2019 წელი</a:t>
            </a:r>
            <a:r>
              <a:rPr lang="ka-GE" sz="4800" dirty="0" smtClean="0">
                <a:solidFill>
                  <a:schemeClr val="tx1"/>
                </a:solidFill>
              </a:rPr>
              <a:t/>
            </a:r>
            <a:br>
              <a:rPr lang="ka-GE" sz="4800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ocial Servic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393140"/>
            <a:ext cx="5859888" cy="7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სოციალური მომსახურების სააგენტ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54546"/>
            <a:ext cx="1764405" cy="14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err="1" smtClean="0">
                <a:solidFill>
                  <a:schemeClr val="tx1"/>
                </a:solidFill>
              </a:rPr>
              <a:t>ფარისებრი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ჯირკვლის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ka-GE" sz="2000" i="1" dirty="0" smtClean="0">
                <a:solidFill>
                  <a:schemeClr val="tx1"/>
                </a:solidFill>
              </a:rPr>
              <a:t>ქრონიკული დაავადებების სამკურნალო მედიკამენტები</a:t>
            </a:r>
            <a:r>
              <a:rPr lang="en-US" sz="2000" i="1" dirty="0" smtClean="0">
                <a:solidFill>
                  <a:schemeClr val="tx1"/>
                </a:solidFill>
              </a:rPr>
              <a:t/>
            </a:r>
            <a:br>
              <a:rPr lang="en-US" sz="2000" i="1" dirty="0" smtClean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88" y="181451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i="1" dirty="0" smtClean="0"/>
              <a:t>შაქრიანი </a:t>
            </a:r>
            <a:r>
              <a:rPr lang="en-US" i="1" dirty="0" err="1" smtClean="0"/>
              <a:t>დიაბეტი</a:t>
            </a:r>
            <a:r>
              <a:rPr lang="en-US" i="1" dirty="0" smtClean="0"/>
              <a:t> (</a:t>
            </a:r>
            <a:r>
              <a:rPr lang="en-US" i="1" dirty="0" err="1" smtClean="0"/>
              <a:t>ტიპი</a:t>
            </a:r>
            <a:r>
              <a:rPr lang="en-US" i="1" dirty="0" smtClean="0"/>
              <a:t> 2)</a:t>
            </a:r>
            <a:r>
              <a:rPr lang="ka-GE" i="1" dirty="0" smtClean="0"/>
              <a:t> სამკურნალო მედიკამენტები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00676" y="2776009"/>
          <a:ext cx="4429124" cy="1724934"/>
        </p:xfrm>
        <a:graphic>
          <a:graphicData uri="http://schemas.openxmlformats.org/drawingml/2006/table">
            <a:tbl>
              <a:tblPr/>
              <a:tblGrid>
                <a:gridCol w="4429124"/>
              </a:tblGrid>
              <a:tr h="624416">
                <a:tc>
                  <a:txBody>
                    <a:bodyPr/>
                    <a:lstStyle/>
                    <a:p>
                      <a:pPr algn="ctr" fontAlgn="t"/>
                      <a:r>
                        <a:rPr lang="ka-GE" sz="1800" b="0" i="0" u="none" strike="noStrike" dirty="0">
                          <a:latin typeface="Calibri"/>
                        </a:rPr>
                        <a:t>მეტფორმინი 1000მგ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04289">
                <a:tc>
                  <a:txBody>
                    <a:bodyPr/>
                    <a:lstStyle/>
                    <a:p>
                      <a:pPr algn="ctr" fontAlgn="t"/>
                      <a:r>
                        <a:rPr lang="ka-GE" sz="1800" b="0" i="0" u="none" strike="noStrike" dirty="0">
                          <a:latin typeface="Calibri"/>
                        </a:rPr>
                        <a:t>გლიკლაზიდი 60მგ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6229">
                <a:tc>
                  <a:txBody>
                    <a:bodyPr/>
                    <a:lstStyle/>
                    <a:p>
                      <a:pPr algn="ctr" fontAlgn="t"/>
                      <a:r>
                        <a:rPr lang="ka-GE" sz="1800" b="0" i="0" u="none" strike="noStrike" dirty="0">
                          <a:latin typeface="Calibri"/>
                        </a:rPr>
                        <a:t>გლიმეპირიდი 2მგ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00639"/>
              </p:ext>
            </p:extLst>
          </p:nvPr>
        </p:nvGraphicFramePr>
        <p:xfrm>
          <a:off x="385763" y="1814512"/>
          <a:ext cx="3043237" cy="1785937"/>
        </p:xfrm>
        <a:graphic>
          <a:graphicData uri="http://schemas.openxmlformats.org/drawingml/2006/table">
            <a:tbl>
              <a:tblPr/>
              <a:tblGrid>
                <a:gridCol w="3043237"/>
              </a:tblGrid>
              <a:tr h="930317">
                <a:tc>
                  <a:txBody>
                    <a:bodyPr/>
                    <a:lstStyle/>
                    <a:p>
                      <a:pPr algn="ctr" fontAlgn="t"/>
                      <a:r>
                        <a:rPr lang="ka-GE" sz="1800" b="0" i="0" u="none" strike="noStrike" dirty="0">
                          <a:latin typeface="Calibri"/>
                        </a:rPr>
                        <a:t>თიამაზოლი </a:t>
                      </a:r>
                      <a:r>
                        <a:rPr lang="ka-GE" sz="1800" b="0" i="0" u="none" strike="noStrike" dirty="0" smtClean="0">
                          <a:latin typeface="Calibri"/>
                        </a:rPr>
                        <a:t>5მგ–</a:t>
                      </a:r>
                      <a:r>
                        <a:rPr lang="ka-GE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დეფიციტშია</a:t>
                      </a:r>
                      <a:endParaRPr lang="ka-GE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855620">
                <a:tc>
                  <a:txBody>
                    <a:bodyPr/>
                    <a:lstStyle/>
                    <a:p>
                      <a:pPr algn="ctr" fontAlgn="t"/>
                      <a:r>
                        <a:rPr lang="ka-GE" sz="1800" b="0" i="0" u="none" strike="noStrike" dirty="0">
                          <a:latin typeface="Calibri"/>
                        </a:rPr>
                        <a:t>ლევოთიროქსინი  50მკგ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>
            <a:normAutofit/>
          </a:bodyPr>
          <a:lstStyle/>
          <a:p>
            <a:r>
              <a:rPr lang="ka-GE" sz="2400" i="1" dirty="0" smtClean="0">
                <a:solidFill>
                  <a:schemeClr val="tx1"/>
                </a:solidFill>
              </a:rPr>
              <a:t>ეპილეფსიის სამკურნალო მედიკამენტები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3" y="2200275"/>
            <a:ext cx="53006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i="1" dirty="0" smtClean="0"/>
              <a:t>პარკინსონის დაავადების სამკურნალო </a:t>
            </a:r>
            <a:r>
              <a:rPr lang="ka-GE" sz="2000" i="1" dirty="0" smtClean="0"/>
              <a:t>მდიკამენტები</a:t>
            </a:r>
            <a:endParaRPr lang="en-US" sz="20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43613" y="3047470"/>
          <a:ext cx="3986213" cy="2224617"/>
        </p:xfrm>
        <a:graphic>
          <a:graphicData uri="http://schemas.openxmlformats.org/drawingml/2006/table">
            <a:tbl>
              <a:tblPr/>
              <a:tblGrid>
                <a:gridCol w="3986213"/>
              </a:tblGrid>
              <a:tr h="889847">
                <a:tc>
                  <a:txBody>
                    <a:bodyPr/>
                    <a:lstStyle/>
                    <a:p>
                      <a:pPr algn="ctr" fontAlgn="b"/>
                      <a:r>
                        <a:rPr lang="ka-G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კარბიდოპა</a:t>
                      </a:r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</a:p>
                    <a:p>
                      <a:pPr algn="ctr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ლევოდოპა </a:t>
                      </a:r>
                      <a:r>
                        <a:rPr lang="ka-G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250მგ/25მგ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34770">
                <a:tc>
                  <a:txBody>
                    <a:bodyPr/>
                    <a:lstStyle/>
                    <a:p>
                      <a:pPr algn="ctr" fontAlgn="b"/>
                      <a:r>
                        <a:rPr lang="ka-GE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ბენსერაზიდის ჰიდროქლორიდი,ლევოდოპა 125მგ/25მგ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63" y="1757365"/>
          <a:ext cx="3543299" cy="3686172"/>
        </p:xfrm>
        <a:graphic>
          <a:graphicData uri="http://schemas.openxmlformats.org/drawingml/2006/table">
            <a:tbl>
              <a:tblPr/>
              <a:tblGrid>
                <a:gridCol w="3543299"/>
              </a:tblGrid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ლევეტირაცეტამი 500მგ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კარბამაზეპინი 200მგ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ნატრიუმის ვალპროატი 300მგ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ნატრიუმის ვალპროატი 500მგ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ლემოტრიჯინი 100მგ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614362">
                <a:tc>
                  <a:txBody>
                    <a:bodyPr/>
                    <a:lstStyle/>
                    <a:p>
                      <a:pPr algn="ctr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ლემოტრიჯინი 25მგ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413658"/>
            <a:ext cx="11615056" cy="644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12" y="4275978"/>
            <a:ext cx="217292" cy="21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5" y="4626738"/>
            <a:ext cx="217292" cy="21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7" y="4674992"/>
            <a:ext cx="217292" cy="21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40" y="4822011"/>
            <a:ext cx="217292" cy="21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5" y="4716947"/>
            <a:ext cx="217292" cy="21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0" y="3732321"/>
            <a:ext cx="217292" cy="217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9" y="4011661"/>
            <a:ext cx="217292" cy="217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19" y="4831300"/>
            <a:ext cx="217292" cy="21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77" y="3197686"/>
            <a:ext cx="217292" cy="217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69" y="3214749"/>
            <a:ext cx="217292" cy="217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3" y="3164748"/>
            <a:ext cx="217292" cy="21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2" y="3788838"/>
            <a:ext cx="217292" cy="217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1" y="3906250"/>
            <a:ext cx="217292" cy="217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50" y="2684366"/>
            <a:ext cx="217292" cy="217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99" y="2909676"/>
            <a:ext cx="217292" cy="217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5" y="3882512"/>
            <a:ext cx="217292" cy="2172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7" y="3360627"/>
            <a:ext cx="217292" cy="217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6" y="3768212"/>
            <a:ext cx="217292" cy="217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0" y="4208450"/>
            <a:ext cx="217292" cy="2172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4" y="4777968"/>
            <a:ext cx="217292" cy="217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16" y="4257127"/>
            <a:ext cx="217292" cy="2172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3943250"/>
            <a:ext cx="217292" cy="217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11" y="3991158"/>
            <a:ext cx="217292" cy="2172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75" y="4566346"/>
            <a:ext cx="217292" cy="2172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53" y="4507176"/>
            <a:ext cx="217292" cy="2172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55" y="5190163"/>
            <a:ext cx="217292" cy="2172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07" y="3767503"/>
            <a:ext cx="217292" cy="2172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4" y="2545158"/>
            <a:ext cx="217292" cy="217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7" y="4148481"/>
            <a:ext cx="217292" cy="2172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50" y="3692729"/>
            <a:ext cx="217292" cy="2172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03" y="3088360"/>
            <a:ext cx="217292" cy="2172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6" y="2655799"/>
            <a:ext cx="217292" cy="2172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3" y="2853392"/>
            <a:ext cx="217292" cy="2172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4" y="3623675"/>
            <a:ext cx="217292" cy="2172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94" y="2801030"/>
            <a:ext cx="217292" cy="2172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70" y="3372530"/>
            <a:ext cx="217292" cy="2172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33" y="3456293"/>
            <a:ext cx="217292" cy="2172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4" y="2579391"/>
            <a:ext cx="217292" cy="2172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299607"/>
            <a:ext cx="217292" cy="2172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24" y="3767503"/>
            <a:ext cx="217292" cy="2172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2105962"/>
            <a:ext cx="217292" cy="2172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49" y="4324129"/>
            <a:ext cx="217292" cy="2172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15" y="4797018"/>
            <a:ext cx="217292" cy="2172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12" y="4797018"/>
            <a:ext cx="217292" cy="2172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3" y="5081099"/>
            <a:ext cx="217292" cy="2172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13" y="5127116"/>
            <a:ext cx="217292" cy="2172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6" y="5185096"/>
            <a:ext cx="217292" cy="2172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35" y="4741605"/>
            <a:ext cx="217292" cy="2172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7" y="5344408"/>
            <a:ext cx="217292" cy="21729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4" y="4797018"/>
            <a:ext cx="217292" cy="2172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86" y="4860056"/>
            <a:ext cx="217292" cy="2172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4080007"/>
            <a:ext cx="217292" cy="2172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57" y="3097559"/>
            <a:ext cx="217292" cy="2172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58" y="3469273"/>
            <a:ext cx="217292" cy="2172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4" y="2154872"/>
            <a:ext cx="217292" cy="21729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3" y="3949613"/>
            <a:ext cx="217292" cy="2172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1" y="4034925"/>
            <a:ext cx="217292" cy="21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2" y="4201641"/>
            <a:ext cx="217292" cy="2172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1" y="3113876"/>
            <a:ext cx="217292" cy="21729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8" y="5629700"/>
            <a:ext cx="204953" cy="2049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59" y="3623545"/>
            <a:ext cx="204953" cy="2049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3" y="1510666"/>
            <a:ext cx="204953" cy="20495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1" y="4541421"/>
            <a:ext cx="255597" cy="255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82" y="2723943"/>
            <a:ext cx="361905" cy="2380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332" y="2734833"/>
            <a:ext cx="180210" cy="11855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007" y="2702203"/>
            <a:ext cx="183151" cy="120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897" y="2740783"/>
            <a:ext cx="183151" cy="120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8" y="3197006"/>
            <a:ext cx="352381" cy="34285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1" y="4604719"/>
            <a:ext cx="217292" cy="2172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4398530"/>
            <a:ext cx="217292" cy="2172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2" y="4526782"/>
            <a:ext cx="217292" cy="21729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46" y="3514899"/>
            <a:ext cx="217292" cy="21729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08" y="5112648"/>
            <a:ext cx="217292" cy="21729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77" y="4741605"/>
            <a:ext cx="217292" cy="21729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29271"/>
              </p:ext>
            </p:extLst>
          </p:nvPr>
        </p:nvGraphicFramePr>
        <p:xfrm>
          <a:off x="6646675" y="719666"/>
          <a:ext cx="485415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ka-GE" dirty="0" smtClean="0"/>
                        <a:t>მედიკამენტები გაიცემა მთელი </a:t>
                      </a:r>
                      <a:r>
                        <a:rPr lang="ka-GE" dirty="0" smtClean="0"/>
                        <a:t>საქართველოს </a:t>
                      </a:r>
                      <a:r>
                        <a:rPr lang="ka-GE" dirty="0" smtClean="0"/>
                        <a:t>მასშტაბით პსპ, ავერსის, ფარმადეპოს, ჯიპისის, სახალხო</a:t>
                      </a:r>
                      <a:r>
                        <a:rPr lang="ka-GE" baseline="0" dirty="0" smtClean="0"/>
                        <a:t> აფთიაქის ქსელის შერჩეული აფთიაქებიდან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5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6" y="39065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a-GE" sz="1800" b="1" dirty="0">
                <a:solidFill>
                  <a:schemeClr val="tx1"/>
                </a:solidFill>
              </a:rPr>
              <a:t>პაციენტთა რეგისტრაციის და აფთიაქში მიმართვიანობის მაჩვენებელი </a:t>
            </a:r>
            <a:r>
              <a:rPr lang="ka-GE" sz="1800" b="1" dirty="0" smtClean="0">
                <a:solidFill>
                  <a:schemeClr val="tx1"/>
                </a:solidFill>
              </a:rPr>
              <a:t>იმერეთის </a:t>
            </a:r>
            <a:r>
              <a:rPr lang="ka-GE" sz="1800" b="1" dirty="0" smtClean="0">
                <a:solidFill>
                  <a:schemeClr val="tx1"/>
                </a:solidFill>
              </a:rPr>
              <a:t>მასშტაბით (2018 წლის მონაცემები)</a:t>
            </a:r>
            <a:endParaRPr lang="en-US" sz="18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77863" y="2160588"/>
          <a:ext cx="9921450" cy="439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659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06" y="390659"/>
            <a:ext cx="8596668" cy="1064654"/>
          </a:xfrm>
        </p:spPr>
        <p:txBody>
          <a:bodyPr>
            <a:normAutofit/>
          </a:bodyPr>
          <a:lstStyle/>
          <a:p>
            <a:pPr algn="ctr"/>
            <a:r>
              <a:rPr lang="ka-GE" sz="1600" b="1" dirty="0">
                <a:solidFill>
                  <a:schemeClr val="tx1"/>
                </a:solidFill>
              </a:rPr>
              <a:t>პაციენტთა რეგისტრაციის და აფთიაქში მიმართვიანობის მაჩვენებელი სამეგრელო-ზემო </a:t>
            </a:r>
            <a:r>
              <a:rPr lang="ka-GE" sz="1600" b="1" dirty="0" smtClean="0">
                <a:solidFill>
                  <a:schemeClr val="tx1"/>
                </a:solidFill>
              </a:rPr>
              <a:t>სვანეთის </a:t>
            </a:r>
            <a:r>
              <a:rPr lang="ka-GE" sz="1600" b="1" dirty="0">
                <a:solidFill>
                  <a:schemeClr val="tx1"/>
                </a:solidFill>
              </a:rPr>
              <a:t>მასშტაბით (2018 წლის მონაცემები)</a:t>
            </a:r>
            <a:endParaRPr lang="en-US" sz="1600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90153" y="1455313"/>
          <a:ext cx="10148551" cy="510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54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20710"/>
          </a:xfrm>
        </p:spPr>
        <p:txBody>
          <a:bodyPr>
            <a:normAutofit/>
          </a:bodyPr>
          <a:lstStyle/>
          <a:p>
            <a:pPr algn="ctr"/>
            <a:r>
              <a:rPr lang="ka-GE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აფთიაქების მისამართები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21" y="302266"/>
            <a:ext cx="1484146" cy="1531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00" y="1344387"/>
            <a:ext cx="3057525" cy="1495425"/>
          </a:xfrm>
          <a:prstGeom prst="rect">
            <a:avLst/>
          </a:prstGeom>
        </p:spPr>
      </p:pic>
      <p:sp>
        <p:nvSpPr>
          <p:cNvPr id="10" name="AutoShape 8" descr="Image result for á¤áá áááááá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12" y="1139599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795" y="1700012"/>
            <a:ext cx="1864272" cy="971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58700" y="3044599"/>
            <a:ext cx="24813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ხარაგაული, 9 აპრილის ქ. </a:t>
            </a:r>
            <a:r>
              <a:rPr lang="en-US" sz="1200" dirty="0"/>
              <a:t>N37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484812" y="2795589"/>
            <a:ext cx="1976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დეპო180(ქუთაისი. ნიკეას 1ბ)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657600" y="2998432"/>
            <a:ext cx="140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მარი ბროსეს ქ. №1</a:t>
            </a:r>
            <a:r>
              <a:rPr lang="ka-GE" sz="1200" dirty="0" smtClean="0"/>
              <a:t>,</a:t>
            </a:r>
          </a:p>
          <a:p>
            <a:r>
              <a:rPr lang="ka-GE" sz="1200" dirty="0" smtClean="0"/>
              <a:t> </a:t>
            </a:r>
            <a:r>
              <a:rPr lang="ka-GE" sz="1200" dirty="0"/>
              <a:t>ქუთაისი №14 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149637" y="2056380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ქუთაისი, ი. ჭავჭავაძე №</a:t>
            </a:r>
            <a:r>
              <a:rPr lang="ka-GE" sz="1200" dirty="0" smtClean="0"/>
              <a:t>67ბ, პსპ 165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67768" y="2484281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>
                <a:solidFill>
                  <a:srgbClr val="000000"/>
                </a:solidFill>
              </a:rPr>
              <a:t>ტყიბული, შოთა რუსთაველის ქ. </a:t>
            </a:r>
            <a:r>
              <a:rPr lang="en-US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N5/10</a:t>
            </a:r>
            <a:r>
              <a:rPr lang="ka-GE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,</a:t>
            </a:r>
          </a:p>
          <a:p>
            <a:pPr algn="ctr"/>
            <a:r>
              <a:rPr lang="ka-GE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 პსპ 107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40219" y="2895629"/>
            <a:ext cx="2634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ctr"/>
            <a:r>
              <a:rPr lang="ka-GE" sz="1200" dirty="0">
                <a:solidFill>
                  <a:srgbClr val="000000"/>
                </a:solidFill>
              </a:rPr>
              <a:t>თერჯოლა, შოთა რუსთაველის ქ. </a:t>
            </a:r>
            <a:r>
              <a:rPr lang="en-US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N110</a:t>
            </a:r>
            <a:r>
              <a:rPr lang="ka-GE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, პსპ 83</a:t>
            </a:r>
            <a:endParaRPr lang="en-US" sz="1200" dirty="0">
              <a:solidFill>
                <a:srgbClr val="000000"/>
              </a:solidFill>
              <a:latin typeface="Sylfaen" panose="010A05020503060303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2299" y="3386938"/>
            <a:ext cx="2313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a-GE" sz="1200" dirty="0">
                <a:solidFill>
                  <a:srgbClr val="000000"/>
                </a:solidFill>
              </a:rPr>
              <a:t>ხონი, ჭავჭავაძის ქ. </a:t>
            </a:r>
            <a:r>
              <a:rPr lang="en-US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N2</a:t>
            </a:r>
            <a:r>
              <a:rPr lang="ka-GE" sz="1200" dirty="0" smtClean="0">
                <a:solidFill>
                  <a:srgbClr val="000000"/>
                </a:solidFill>
                <a:latin typeface="Sylfaen" panose="010A0502050306030303" pitchFamily="18" charset="0"/>
              </a:rPr>
              <a:t>, პსპ 149</a:t>
            </a:r>
            <a:endParaRPr lang="en-US" sz="1200" dirty="0">
              <a:solidFill>
                <a:srgbClr val="000000"/>
              </a:solidFill>
              <a:latin typeface="Sylfaen" panose="010A0502050306030303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637" y="3729463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ka-GE" sz="1200" dirty="0">
                <a:solidFill>
                  <a:srgbClr val="000000"/>
                </a:solidFill>
              </a:rPr>
              <a:t>წყალტუბო, იმერეთის </a:t>
            </a:r>
            <a:r>
              <a:rPr lang="ka-GE" sz="1200" dirty="0" smtClean="0">
                <a:solidFill>
                  <a:srgbClr val="000000"/>
                </a:solidFill>
              </a:rPr>
              <a:t>მოედანი, პსპ 189</a:t>
            </a:r>
            <a:endParaRPr lang="ka-GE" sz="12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8494" y="4059193"/>
            <a:ext cx="2616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200" dirty="0"/>
              <a:t>ვანი, თამარ მეფის ქ. </a:t>
            </a:r>
            <a:r>
              <a:rPr lang="en-US" sz="1200" dirty="0" smtClean="0"/>
              <a:t>N2</a:t>
            </a:r>
            <a:r>
              <a:rPr lang="ka-GE" sz="1200" dirty="0" smtClean="0"/>
              <a:t>, პსპ 137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149637" y="4458855"/>
            <a:ext cx="3480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საჩხერე, ივანე გომართელის ქუჩა </a:t>
            </a:r>
            <a:r>
              <a:rPr lang="en-US" sz="1200" dirty="0" smtClean="0"/>
              <a:t>N1/2</a:t>
            </a:r>
            <a:r>
              <a:rPr lang="ka-GE" sz="1200" dirty="0" smtClean="0"/>
              <a:t>, პსპ 152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172299" y="4896113"/>
            <a:ext cx="2618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ბაღდათი, წერეთლის ქ. </a:t>
            </a:r>
            <a:r>
              <a:rPr lang="en-US" sz="1200" dirty="0" smtClean="0"/>
              <a:t>N1</a:t>
            </a:r>
            <a:r>
              <a:rPr lang="ka-GE" sz="1200" dirty="0" smtClean="0"/>
              <a:t>, პსპ 136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72299" y="5440839"/>
            <a:ext cx="297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სამტრედია, რესპუბლიკის ქ. </a:t>
            </a:r>
            <a:r>
              <a:rPr lang="en-US" sz="1200" dirty="0" smtClean="0"/>
              <a:t>N2</a:t>
            </a:r>
            <a:r>
              <a:rPr lang="ka-GE" sz="1200" dirty="0" smtClean="0"/>
              <a:t>, პსპ 140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298727" y="5878097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ზესტაფონი, ჭანტურიას ქ. </a:t>
            </a:r>
            <a:r>
              <a:rPr lang="en-US" sz="1200" dirty="0" smtClean="0"/>
              <a:t>N140</a:t>
            </a:r>
            <a:r>
              <a:rPr lang="ka-GE" sz="1200" dirty="0" smtClean="0"/>
              <a:t>, პსპ 109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460375" y="6289847"/>
            <a:ext cx="27093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dirty="0"/>
              <a:t>ჭიათურა,ნინოშვილის ქ. </a:t>
            </a:r>
            <a:r>
              <a:rPr lang="en-US" sz="1200" dirty="0" smtClean="0"/>
              <a:t>N18</a:t>
            </a:r>
            <a:r>
              <a:rPr lang="ka-GE" sz="1200" dirty="0" smtClean="0"/>
              <a:t>, პსპ 65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1751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581" y="902368"/>
            <a:ext cx="6289042" cy="154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1168"/>
            <a:ext cx="3733800" cy="280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48" y="475596"/>
            <a:ext cx="8596668" cy="1320800"/>
          </a:xfrm>
        </p:spPr>
        <p:txBody>
          <a:bodyPr>
            <a:normAutofit fontScale="90000"/>
          </a:bodyPr>
          <a:lstStyle/>
          <a:p>
            <a:pPr lvl="0" algn="ctr"/>
            <a:r>
              <a:rPr lang="ka-GE" b="1" i="1" dirty="0">
                <a:solidFill>
                  <a:schemeClr val="tx1"/>
                </a:solidFill>
              </a:rPr>
              <a:t>რას გულისხმობს პროგრამა?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000" y="2493461"/>
            <a:ext cx="7692466" cy="42679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ka-GE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a-GE" sz="11200" b="1" i="1" dirty="0" smtClean="0">
                <a:solidFill>
                  <a:schemeClr val="tx1"/>
                </a:solidFill>
              </a:rPr>
              <a:t>პროგრამა </a:t>
            </a:r>
            <a:r>
              <a:rPr lang="ka-GE" sz="11200" b="1" i="1" dirty="0">
                <a:solidFill>
                  <a:schemeClr val="tx1"/>
                </a:solidFill>
              </a:rPr>
              <a:t>გულისხმობს </a:t>
            </a:r>
            <a:endParaRPr lang="en-US" sz="11200" b="1" i="1" dirty="0" smtClean="0">
              <a:solidFill>
                <a:schemeClr val="tx1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  <a:p>
            <a:r>
              <a:rPr lang="en-US" sz="7200" i="1" dirty="0" err="1" smtClean="0"/>
              <a:t>გულ-სისხლძარღვთა</a:t>
            </a:r>
            <a:r>
              <a:rPr lang="en-US" sz="7200" i="1" dirty="0" smtClean="0"/>
              <a:t> </a:t>
            </a:r>
            <a:r>
              <a:rPr lang="ka-GE" sz="7200" i="1" dirty="0" smtClean="0"/>
              <a:t>სისტემის ქრონიკული დაავადებების, </a:t>
            </a:r>
            <a:endParaRPr lang="en-US" sz="7200" i="1" dirty="0" smtClean="0"/>
          </a:p>
          <a:p>
            <a:r>
              <a:rPr lang="en-US" sz="7200" i="1" dirty="0" err="1" smtClean="0"/>
              <a:t>ფილტვის</a:t>
            </a:r>
            <a:r>
              <a:rPr lang="ka-GE" sz="7200" i="1" dirty="0" smtClean="0"/>
              <a:t> ქრონიკული დაავადებების, </a:t>
            </a:r>
            <a:endParaRPr lang="en-US" sz="7200" i="1" dirty="0" smtClean="0"/>
          </a:p>
          <a:p>
            <a:r>
              <a:rPr lang="en-US" sz="7200" i="1" dirty="0" err="1" smtClean="0"/>
              <a:t>ფარისებრი</a:t>
            </a:r>
            <a:r>
              <a:rPr lang="en-US" sz="7200" i="1" dirty="0" smtClean="0"/>
              <a:t> </a:t>
            </a:r>
            <a:r>
              <a:rPr lang="en-US" sz="7200" i="1" dirty="0" err="1"/>
              <a:t>ჯირკვლის</a:t>
            </a:r>
            <a:r>
              <a:rPr lang="en-US" sz="7200" i="1" dirty="0"/>
              <a:t> </a:t>
            </a:r>
            <a:r>
              <a:rPr lang="ka-GE" sz="7200" i="1" dirty="0"/>
              <a:t>ქრონიკული </a:t>
            </a:r>
            <a:r>
              <a:rPr lang="ka-GE" sz="7200" i="1" dirty="0" smtClean="0"/>
              <a:t>დაავადებების</a:t>
            </a:r>
            <a:r>
              <a:rPr lang="en-US" sz="7200" i="1" dirty="0" smtClean="0"/>
              <a:t>,</a:t>
            </a:r>
            <a:r>
              <a:rPr lang="ka-GE" sz="7200" i="1" dirty="0" smtClean="0"/>
              <a:t> </a:t>
            </a:r>
            <a:endParaRPr lang="en-US" sz="7200" i="1" dirty="0" smtClean="0"/>
          </a:p>
          <a:p>
            <a:r>
              <a:rPr lang="ka-GE" sz="7200" i="1" dirty="0" smtClean="0"/>
              <a:t>შაქრიანი </a:t>
            </a:r>
            <a:r>
              <a:rPr lang="en-US" sz="7200" i="1" dirty="0" err="1" smtClean="0"/>
              <a:t>დიაბეტი</a:t>
            </a:r>
            <a:r>
              <a:rPr lang="en-US" sz="7200" i="1" dirty="0" smtClean="0"/>
              <a:t> </a:t>
            </a:r>
            <a:r>
              <a:rPr lang="en-US" sz="7200" i="1" dirty="0"/>
              <a:t>(</a:t>
            </a:r>
            <a:r>
              <a:rPr lang="en-US" sz="7200" i="1" dirty="0" err="1"/>
              <a:t>ტიპი</a:t>
            </a:r>
            <a:r>
              <a:rPr lang="en-US" sz="7200" i="1" dirty="0"/>
              <a:t> 2)</a:t>
            </a:r>
            <a:r>
              <a:rPr lang="ka-GE" sz="7200" i="1" dirty="0"/>
              <a:t>, </a:t>
            </a:r>
            <a:endParaRPr lang="en-US" sz="7200" i="1" dirty="0" smtClean="0"/>
          </a:p>
          <a:p>
            <a:r>
              <a:rPr lang="ka-GE" sz="7200" i="1" dirty="0" smtClean="0"/>
              <a:t>ეპილეფსიის</a:t>
            </a:r>
            <a:r>
              <a:rPr lang="en-US" sz="7200" i="1" dirty="0" smtClean="0"/>
              <a:t>,</a:t>
            </a:r>
          </a:p>
          <a:p>
            <a:r>
              <a:rPr lang="ka-GE" sz="7200" i="1" dirty="0" smtClean="0"/>
              <a:t> </a:t>
            </a:r>
            <a:r>
              <a:rPr lang="ka-GE" sz="7200" i="1" dirty="0"/>
              <a:t>პარკინსონის დაავადების </a:t>
            </a:r>
            <a:endParaRPr lang="ka-GE" sz="7200" i="1" dirty="0" smtClean="0"/>
          </a:p>
          <a:p>
            <a:endParaRPr lang="ka-GE" sz="7200" i="1" dirty="0"/>
          </a:p>
          <a:p>
            <a:pPr marL="0" indent="0">
              <a:buNone/>
            </a:pPr>
            <a:r>
              <a:rPr lang="ka-GE" sz="7200" i="1" dirty="0" smtClean="0"/>
              <a:t>                            მქონე </a:t>
            </a:r>
            <a:r>
              <a:rPr lang="ka-GE" sz="7200" i="1" dirty="0"/>
              <a:t>პირთა მედიკამენტებით უზრუნველყოფას</a:t>
            </a:r>
            <a:endParaRPr lang="en-US" sz="7200" dirty="0"/>
          </a:p>
        </p:txBody>
      </p:sp>
      <p:pic>
        <p:nvPicPr>
          <p:cNvPr id="1028" name="Picture 4" descr="Image result for á¤ááá¢áá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53" y="1098283"/>
            <a:ext cx="2207848" cy="128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á¤áá áá¡ááá á á¯áá ááááá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27" y="1219209"/>
            <a:ext cx="831477" cy="10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ááááá ááá¡á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46" y="1286609"/>
            <a:ext cx="1404040" cy="8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áá£á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75" y="1135996"/>
            <a:ext cx="1038952" cy="1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áááááá¤á¡áá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33" y="2262856"/>
            <a:ext cx="2286362" cy="13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11" y="4091369"/>
            <a:ext cx="2723750" cy="14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6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ka-GE" sz="2400" b="1" i="1" dirty="0">
                <a:solidFill>
                  <a:schemeClr val="tx1"/>
                </a:solidFill>
              </a:rPr>
              <a:t>ვის შეუძლია ისარგებლოს პროგრამით გათვალისწინებული ღონისძიებებით?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ka-GE" i="1" dirty="0"/>
              <a:t>პროგრამის მოსარგებლეა  პირი, რომელიც რეგისტრირებულია „სოციალურად დაუცველი ოჯახების მონაცემთა ერთიან ბაზაში“ და მის ოჯახზე მინიჭებული სარეიტინგო ქულა არ აღემატება 100 000 ერთეულს.</a:t>
            </a:r>
            <a:endParaRPr lang="en-US" dirty="0"/>
          </a:p>
          <a:p>
            <a:pPr marL="0" indent="0" algn="just">
              <a:buNone/>
            </a:pPr>
            <a:r>
              <a:rPr lang="ka-GE" dirty="0"/>
              <a:t>      </a:t>
            </a:r>
            <a:endParaRPr lang="en-US" dirty="0"/>
          </a:p>
          <a:p>
            <a:pPr algn="just"/>
            <a:r>
              <a:rPr lang="ka-GE" dirty="0"/>
              <a:t> </a:t>
            </a:r>
            <a:r>
              <a:rPr lang="ka-GE" i="1" dirty="0" smtClean="0"/>
              <a:t>საპენსიო </a:t>
            </a:r>
            <a:r>
              <a:rPr lang="ka-GE" i="1" dirty="0"/>
              <a:t>ასაკის მოსახლეობა (ქალი  –  60 წლიდან, მამაკაცი  –  65 წლიდან), </a:t>
            </a:r>
            <a:endParaRPr lang="ka-GE" i="1" dirty="0" smtClean="0"/>
          </a:p>
          <a:p>
            <a:pPr algn="just"/>
            <a:r>
              <a:rPr lang="ka-GE" i="1" dirty="0" smtClean="0"/>
              <a:t>შეზღუდული </a:t>
            </a:r>
            <a:r>
              <a:rPr lang="ka-GE" i="1" dirty="0"/>
              <a:t>შესაძლებლობის სტატუსის მქონე ბავშვი, აგრეთვე მკვეთრად ან მნიშვნელოვნად გამოხატული შეზღუდული შესაძლებლობის სტატუსის მქონე </a:t>
            </a:r>
            <a:r>
              <a:rPr lang="ka-GE" i="1" dirty="0" smtClean="0"/>
              <a:t>პირი,</a:t>
            </a:r>
          </a:p>
          <a:p>
            <a:pPr algn="just"/>
            <a:r>
              <a:rPr lang="ka-GE" i="1" dirty="0" smtClean="0"/>
              <a:t>პარკინსონით დაავადებული საქართველოს </a:t>
            </a:r>
            <a:r>
              <a:rPr lang="ka-GE" i="1" dirty="0" smtClean="0"/>
              <a:t>მოქალაქე;</a:t>
            </a:r>
            <a:endParaRPr lang="ka-GE" i="1" dirty="0" smtClean="0"/>
          </a:p>
          <a:p>
            <a:pPr algn="just"/>
            <a:r>
              <a:rPr lang="ka-GE" i="1" dirty="0" smtClean="0"/>
              <a:t>ეპილეფსიით დაავადებული საქართველოს </a:t>
            </a:r>
            <a:r>
              <a:rPr lang="ka-GE" i="1" dirty="0" smtClean="0"/>
              <a:t>მოქალაქ</a:t>
            </a:r>
            <a:r>
              <a:rPr lang="ka-GE" i="1" dirty="0"/>
              <a:t>ე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738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i="1" dirty="0">
                <a:solidFill>
                  <a:schemeClr val="tx1"/>
                </a:solidFill>
              </a:rPr>
              <a:t>როგორ უნდა მიიღოს პაციენტმა მედიკამენტი აღნიშნული პროგრამის ფარგლებში?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ka-GE" i="1" dirty="0"/>
              <a:t>ფარმაცევტული პროდუქტის მისაღებად, პირმა უნდა მიმართოს სსიპ სოციალური მომსახურების სააგენტოს (სააგენტო) ნებისმიერ ტერიტორიულ ერთეულს, ქვეყნის მასშტაბით, როგორც რეგიონულ, ისე რაიონულ დონეზე და გაიაროს რეგისტრაცია ერთჯერადად.</a:t>
            </a:r>
            <a:endParaRPr lang="en-US" dirty="0"/>
          </a:p>
          <a:p>
            <a:pPr lvl="0"/>
            <a:r>
              <a:rPr lang="ka-GE" i="1" dirty="0"/>
              <a:t>ბენეფიციარმა ან მისმა ნდობით აღჭურვილმა პირმა  რეგისტრაციისთვის, თან უნდა იქონიოს პირადობის დამადასტურებელი მოწმობა – დედანი  და ცნობა ჯანმრთელობის მდგომარეობის შესახებ  (ფორმა N IV -100/ა)– დედანი. ნდობით აღჭურვილი პირი დამატებით უნდა ფლობდეს საკუთარ პირადობის დამადასტურებელ მოწმობას.</a:t>
            </a:r>
            <a:endParaRPr lang="en-US" dirty="0"/>
          </a:p>
          <a:p>
            <a:pPr lvl="0"/>
            <a:r>
              <a:rPr lang="ka-GE" i="1" dirty="0"/>
              <a:t>ფორმა 100 – უნდა მოიცავდეს ქრონიკული დაავადების დადასტურებულ დიაგნოზს </a:t>
            </a:r>
            <a:r>
              <a:rPr lang="ka-GE" i="1" dirty="0">
                <a:solidFill>
                  <a:srgbClr val="FF0000"/>
                </a:solidFill>
              </a:rPr>
              <a:t>(ICD-10</a:t>
            </a:r>
            <a:r>
              <a:rPr lang="ka-GE" i="1" dirty="0"/>
              <a:t>), მკურნალობისთვის საჭირო მედიკამენტების </a:t>
            </a:r>
            <a:r>
              <a:rPr lang="ka-GE" i="1" dirty="0">
                <a:solidFill>
                  <a:srgbClr val="FF0000"/>
                </a:solidFill>
              </a:rPr>
              <a:t>სახეობის და დღიური დოზის </a:t>
            </a:r>
            <a:r>
              <a:rPr lang="ka-GE" i="1" dirty="0"/>
              <a:t>მითითებით (დღიური დოზის მითითება სავალდებულოა, წინააღმდეგ შემთხვევაში სააგენტო ვერ დაარეგისტრირებს ბენეფიციარს).</a:t>
            </a:r>
            <a:endParaRPr lang="en-US" dirty="0"/>
          </a:p>
          <a:p>
            <a:pPr lvl="0"/>
            <a:r>
              <a:rPr lang="ka-GE" i="1" dirty="0">
                <a:solidFill>
                  <a:schemeClr val="tx1"/>
                </a:solidFill>
              </a:rPr>
              <a:t>რეგისტრაციის შემდეგ, მედიკამენტის მისაღებად, პირი მიმართავს აფთიაქს, სადაც პირადობის დამადასტურებელი მოწმობის და ექიმის (ოჯახის ექიმი, სოფლის ექიმი, ექიმი – სპეციალისტი) მიერ გამოწერილი რეცეპტის საფუძველზე, მიიღებს კუთვნილ </a:t>
            </a:r>
            <a:r>
              <a:rPr lang="ka-GE" i="1" dirty="0" smtClean="0">
                <a:solidFill>
                  <a:schemeClr val="tx1"/>
                </a:solidFill>
              </a:rPr>
              <a:t>მედიკამენტ(ებ)ს</a:t>
            </a:r>
            <a:r>
              <a:rPr lang="ka-GE" i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6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369" y="685799"/>
            <a:ext cx="2049156" cy="258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Image result for pat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Image result for cartoon man with one paper in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Image result for cartoon man with one paper in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891" y="2526362"/>
            <a:ext cx="2562996" cy="256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959768" y="2177716"/>
            <a:ext cx="1515979" cy="1094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4147" y="3525253"/>
            <a:ext cx="18769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>
                <a:solidFill>
                  <a:prstClr val="black"/>
                </a:solidFill>
              </a:rPr>
              <a:t>ფორმა 100</a:t>
            </a:r>
            <a:r>
              <a:rPr lang="en-US" sz="1000" dirty="0" smtClean="0">
                <a:solidFill>
                  <a:prstClr val="black"/>
                </a:solidFill>
              </a:rPr>
              <a:t> - ICD- 10, </a:t>
            </a:r>
            <a:r>
              <a:rPr lang="ka-GE" sz="1000" dirty="0" smtClean="0">
                <a:solidFill>
                  <a:prstClr val="black"/>
                </a:solidFill>
              </a:rPr>
              <a:t>მედიკამენტის დღიური დოზის და </a:t>
            </a:r>
            <a:r>
              <a:rPr lang="ka-GE" sz="1100" dirty="0" smtClean="0">
                <a:solidFill>
                  <a:prstClr val="black"/>
                </a:solidFill>
              </a:rPr>
              <a:t>დასახელების</a:t>
            </a:r>
            <a:r>
              <a:rPr lang="ka-GE" sz="1000" dirty="0" smtClean="0">
                <a:solidFill>
                  <a:prstClr val="black"/>
                </a:solidFill>
              </a:rPr>
              <a:t> </a:t>
            </a:r>
            <a:r>
              <a:rPr lang="ka-GE" sz="1000" dirty="0" smtClean="0">
                <a:solidFill>
                  <a:prstClr val="black"/>
                </a:solidFill>
              </a:rPr>
              <a:t>მითითებით და რეცეპტი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6178" y="982579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112042" y="312821"/>
            <a:ext cx="3741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>
                <a:solidFill>
                  <a:prstClr val="black"/>
                </a:solidFill>
              </a:rPr>
              <a:t>სოციალური მომსახურების სააგენტო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184232" y="3176337"/>
            <a:ext cx="1479884" cy="1275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6021" y="4597699"/>
            <a:ext cx="2374232" cy="207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5400000">
            <a:off x="7116679" y="3783931"/>
            <a:ext cx="123925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13032" y="3934326"/>
            <a:ext cx="229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prstClr val="black"/>
                </a:solidFill>
              </a:rPr>
              <a:t>აფთიაქი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0375" y="5089358"/>
            <a:ext cx="2952526" cy="13982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200" dirty="0">
                <a:solidFill>
                  <a:srgbClr val="FF0000"/>
                </a:solidFill>
              </a:rPr>
              <a:t>რეკომენდაცია: რეცეპტი გამოიწეროს 1 წლის ვადით, მედიკამენტის გენერიული დასახელების მითითებით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04147" y="4303658"/>
            <a:ext cx="1081487" cy="88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6367"/>
            <a:ext cx="9316672" cy="6233374"/>
          </a:xfrm>
        </p:spPr>
        <p:txBody>
          <a:bodyPr>
            <a:normAutofit/>
          </a:bodyPr>
          <a:lstStyle/>
          <a:p>
            <a:pPr lvl="0" algn="just"/>
            <a:r>
              <a:rPr lang="ka-GE" dirty="0" smtClean="0">
                <a:solidFill>
                  <a:schemeClr val="tx1"/>
                </a:solidFill>
              </a:rPr>
              <a:t>პირი (</a:t>
            </a:r>
            <a:r>
              <a:rPr lang="ka-GE" dirty="0">
                <a:solidFill>
                  <a:schemeClr val="tx1"/>
                </a:solidFill>
              </a:rPr>
              <a:t>რომელიც რეგისტრირებულია „სოციალურად დაუცველი ოჯახების მონაცემთა ერთიან ბაზაში“ და მის ოჯახზე მინიჭებული სარეიტინგო ქულა არ აღემატება 100 000 </a:t>
            </a:r>
            <a:r>
              <a:rPr lang="ka-GE" dirty="0" smtClean="0">
                <a:solidFill>
                  <a:schemeClr val="tx1"/>
                </a:solidFill>
              </a:rPr>
              <a:t>ერთეულს)</a:t>
            </a:r>
            <a:r>
              <a:rPr lang="ka-GE" dirty="0" smtClean="0">
                <a:solidFill>
                  <a:schemeClr val="tx1"/>
                </a:solidFill>
              </a:rPr>
              <a:t>, </a:t>
            </a:r>
            <a:r>
              <a:rPr lang="ka-GE" dirty="0">
                <a:solidFill>
                  <a:schemeClr val="tx1"/>
                </a:solidFill>
              </a:rPr>
              <a:t>აფთიაქიდან მედიკამენტ(ებ)ის თითოეული გატანისას, იხდის მომსახურების ღირებულებას, რაც შეადგენს გატანილი მედიკამენტ(ებ)ის ღირებულების 10%-ს, მაგრამ არანაკლებ 0,05 (5 თეთრი) ლარისა და არაუმეტეს 1 (ერთი) ლარისა (ღირებულება მრგვალდება მეტობით, თეთრის სიზუსტით), პირი ვერ მიიღებს აღნიშნული თანხის გადახდის დამადასტურებელ სალარო აპარატის ქვითარს (ჩეკი</a:t>
            </a:r>
            <a:r>
              <a:rPr lang="ka-GE" dirty="0" smtClean="0">
                <a:solidFill>
                  <a:schemeClr val="tx1"/>
                </a:solidFill>
              </a:rPr>
              <a:t>);</a:t>
            </a:r>
          </a:p>
          <a:p>
            <a:pPr marL="0" lvl="0" indent="0" algn="just">
              <a:buNone/>
            </a:pPr>
            <a:endParaRPr lang="ka-GE" dirty="0" smtClean="0">
              <a:solidFill>
                <a:schemeClr val="tx1"/>
              </a:solidFill>
            </a:endParaRPr>
          </a:p>
          <a:p>
            <a:pPr lvl="0" algn="just"/>
            <a:r>
              <a:rPr lang="ka-GE" dirty="0" smtClean="0">
                <a:solidFill>
                  <a:schemeClr val="tx1"/>
                </a:solidFill>
              </a:rPr>
              <a:t>პირისთვის (</a:t>
            </a:r>
            <a:r>
              <a:rPr lang="ka-GE" dirty="0">
                <a:solidFill>
                  <a:schemeClr val="tx1"/>
                </a:solidFill>
              </a:rPr>
              <a:t>საპენსიო ასაკის მოსახლეობა (ქალი  –  60 წლიდან, მამაკაცი  –  65 წლიდან), შეზღუდული შესაძლებლობის სტატუსის მქონე </a:t>
            </a:r>
            <a:r>
              <a:rPr lang="ka-GE" dirty="0" smtClean="0">
                <a:solidFill>
                  <a:schemeClr val="tx1"/>
                </a:solidFill>
              </a:rPr>
              <a:t>ბავშვი, მკვეთრად </a:t>
            </a:r>
            <a:r>
              <a:rPr lang="ka-GE" dirty="0">
                <a:solidFill>
                  <a:schemeClr val="tx1"/>
                </a:solidFill>
              </a:rPr>
              <a:t>ან მნიშვნელოვნად გამოხატული შეზღუდული შესაძლებლობის სტატუსის </a:t>
            </a:r>
            <a:r>
              <a:rPr lang="ka-GE" dirty="0" smtClean="0">
                <a:solidFill>
                  <a:schemeClr val="tx1"/>
                </a:solidFill>
              </a:rPr>
              <a:t>მქონე პირი,  </a:t>
            </a:r>
            <a:r>
              <a:rPr lang="ka-GE" dirty="0">
                <a:solidFill>
                  <a:schemeClr val="tx1"/>
                </a:solidFill>
              </a:rPr>
              <a:t>პარკინსონით დაავადებული საქართველოს მოქალაქე</a:t>
            </a:r>
            <a:r>
              <a:rPr lang="ka-GE" dirty="0" smtClean="0">
                <a:solidFill>
                  <a:schemeClr val="tx1"/>
                </a:solidFill>
              </a:rPr>
              <a:t>, ეპილეფსიით </a:t>
            </a:r>
            <a:r>
              <a:rPr lang="ka-GE" dirty="0">
                <a:solidFill>
                  <a:schemeClr val="tx1"/>
                </a:solidFill>
              </a:rPr>
              <a:t>დაავადებული საქართველოს </a:t>
            </a:r>
            <a:r>
              <a:rPr lang="ka-GE" dirty="0" smtClean="0">
                <a:solidFill>
                  <a:schemeClr val="tx1"/>
                </a:solidFill>
              </a:rPr>
              <a:t>მოქალაქე) </a:t>
            </a:r>
            <a:r>
              <a:rPr lang="ka-GE" dirty="0">
                <a:solidFill>
                  <a:schemeClr val="tx1"/>
                </a:solidFill>
              </a:rPr>
              <a:t>აფთიაქიდან მედიკამენტ(ებ)ის თითოეული </a:t>
            </a:r>
            <a:r>
              <a:rPr lang="ka-GE" dirty="0" smtClean="0">
                <a:solidFill>
                  <a:schemeClr val="tx1"/>
                </a:solidFill>
              </a:rPr>
              <a:t>გატანისას</a:t>
            </a:r>
            <a:r>
              <a:rPr lang="ka-GE" dirty="0">
                <a:solidFill>
                  <a:schemeClr val="tx1"/>
                </a:solidFill>
              </a:rPr>
              <a:t> </a:t>
            </a:r>
            <a:r>
              <a:rPr lang="ka-GE" dirty="0" smtClean="0">
                <a:solidFill>
                  <a:schemeClr val="tx1"/>
                </a:solidFill>
              </a:rPr>
              <a:t>გათვალისიწნებულია თანაგადახდა, რომელიც არ აღემატება პროგრამის ფარგლებში შესყიდული მედიკამენტის საბაზრო ღირებულების 50%–ს.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0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86367"/>
            <a:ext cx="9316672" cy="6233374"/>
          </a:xfrm>
        </p:spPr>
        <p:txBody>
          <a:bodyPr>
            <a:normAutofit lnSpcReduction="10000"/>
          </a:bodyPr>
          <a:lstStyle/>
          <a:p>
            <a:pPr lvl="0"/>
            <a:r>
              <a:rPr lang="ka-GE" dirty="0" smtClean="0">
                <a:solidFill>
                  <a:schemeClr val="tx1"/>
                </a:solidFill>
              </a:rPr>
              <a:t>პირს </a:t>
            </a:r>
            <a:r>
              <a:rPr lang="ka-GE" dirty="0">
                <a:solidFill>
                  <a:schemeClr val="tx1"/>
                </a:solidFill>
              </a:rPr>
              <a:t>შეუძლია ერთ ჯერზე მიიღოს მხოლოდ 3 (სამი) თვის სამყოფი</a:t>
            </a:r>
            <a:r>
              <a:rPr lang="ka-GE" dirty="0"/>
              <a:t> ოდენობის მედიკამენტი.</a:t>
            </a:r>
            <a:endParaRPr lang="en-US" dirty="0"/>
          </a:p>
          <a:p>
            <a:pPr lvl="0"/>
            <a:r>
              <a:rPr lang="ka-GE" dirty="0"/>
              <a:t>იმ შემთხვევაში, თუ პირი ერთ ჯერზე გაიტანს 3 (სამი) თვის სამყოფ ოდენობაზე ნაკლებ მედიკამენტ(ებ)ს, მიღებული მედიკამენტის ოდენობის შესაბამისი ვადის გასვლის შემდგომ, მას შეუძლია განმეორებით მიმართოს აფთიაქს და გაიტანოს მომდევნო 3 (სამი) თვის ოდენობა.</a:t>
            </a:r>
            <a:endParaRPr lang="en-US" dirty="0"/>
          </a:p>
          <a:p>
            <a:pPr lvl="0" algn="just"/>
            <a:r>
              <a:rPr lang="ka-GE" dirty="0"/>
              <a:t>თუ პირი, მომდევნო სამი თვის მედიკამენტის გასატანად, მიმართავს აფთიაქს 3 (სამი) თვიანი ვადის ამოწურვამდე, დასაშვებია მედიკამენტის გაცემა, მაგრამ მომართვის პერიოდი შეიძლება  იყოს სამ თვიანი ვადის ამოწურვამდე არაუადრეს 10 (ათი) დღისა.</a:t>
            </a:r>
            <a:endParaRPr lang="en-US" dirty="0"/>
          </a:p>
          <a:p>
            <a:pPr lvl="0" algn="just"/>
            <a:r>
              <a:rPr lang="ka-GE" dirty="0"/>
              <a:t>დიაგნოზის და/ან მედიკამენტის და/ან დოზის ცვლილების შემთხვევაში, მოსარგებლემ სააგენტოში უნდა წარმოადგინოს განახლებული ფორმა 100, რომლის საფუძველზეც განხორციელდება ამ კონკრეტული პირის რეგისტრაციის განახლება.</a:t>
            </a:r>
            <a:endParaRPr lang="en-US" dirty="0"/>
          </a:p>
          <a:p>
            <a:pPr lvl="0" algn="just"/>
            <a:r>
              <a:rPr lang="ka-GE" dirty="0"/>
              <a:t>აფთიაქიდან მედიკამენტის გაცემის მომენტში, თუ შეიცვლება პირის ოჯახზე მინიჭებული სარეიტინგო ქულა და აღემატება 100 000 ერთეულს, იგი ვერ შეძლებს კუთვნილი მედიკამენტების მიღებას, მიუხედავად ელექტრონულ პროგრამაში რეგისტრაციისა.</a:t>
            </a:r>
            <a:endParaRPr lang="en-US" dirty="0"/>
          </a:p>
          <a:p>
            <a:pPr lvl="0" algn="just"/>
            <a:r>
              <a:rPr lang="ka-GE" dirty="0"/>
              <a:t>პირს შეუძლია „ქრონიკული დაავადებების სამკურნალო მედიკამენტებით უზრუნველყოფის პროგრამის“ ფარგლებში შესყიდული მედიკამენტების შესახებ სრულ ინფორმაციას დასახელების, სერიის და მოქმედების ვადის თაობაზე გაეცნოს აფთიაქის საინფორმაციო დაფაზე განთავსებულ ფორმატზე.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7983"/>
          </a:xfrm>
        </p:spPr>
        <p:txBody>
          <a:bodyPr>
            <a:normAutofit/>
          </a:bodyPr>
          <a:lstStyle/>
          <a:p>
            <a:r>
              <a:rPr lang="ka-GE" sz="1600" dirty="0" smtClean="0">
                <a:solidFill>
                  <a:schemeClr val="tx1"/>
                </a:solidFill>
              </a:rPr>
              <a:t>პროგრამასთან დაკავშირებული სიახლეების ძებნა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33" y="3477296"/>
            <a:ext cx="5485125" cy="34791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2" y="1107583"/>
            <a:ext cx="5535923" cy="5254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35" y="0"/>
            <a:ext cx="5485126" cy="347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024" y="37443"/>
            <a:ext cx="220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5"/>
              </a:rPr>
              <a:t>http://ssa.gov.ge/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09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34716"/>
          </a:xfrm>
        </p:spPr>
        <p:txBody>
          <a:bodyPr>
            <a:normAutofit/>
          </a:bodyPr>
          <a:lstStyle/>
          <a:p>
            <a:pPr algn="ctr"/>
            <a:r>
              <a:rPr lang="en-US" sz="2000" i="1" dirty="0" err="1" smtClean="0">
                <a:solidFill>
                  <a:schemeClr val="tx1"/>
                </a:solidFill>
              </a:rPr>
              <a:t>გულ-სისხლძარღვთა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ka-GE" sz="2000" i="1" dirty="0" smtClean="0">
                <a:solidFill>
                  <a:schemeClr val="tx1"/>
                </a:solidFill>
              </a:rPr>
              <a:t>სისტემის ქრონიკული დაავადებების სამკურნალო მედიკამენტები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85800"/>
            <a:ext cx="9738254" cy="6172199"/>
          </a:xfrm>
        </p:spPr>
        <p:txBody>
          <a:bodyPr>
            <a:normAutofit fontScale="25000" lnSpcReduction="20000"/>
          </a:bodyPr>
          <a:lstStyle/>
          <a:p>
            <a:r>
              <a:rPr lang="ka-GE" sz="5600" dirty="0" smtClean="0"/>
              <a:t> ენალაპრილი 10მგ </a:t>
            </a:r>
            <a:r>
              <a:rPr lang="ka-GE" sz="5600" dirty="0" smtClean="0"/>
              <a:t>– </a:t>
            </a:r>
            <a:r>
              <a:rPr lang="ka-GE" sz="5600" dirty="0" smtClean="0">
                <a:solidFill>
                  <a:srgbClr val="FF0000"/>
                </a:solidFill>
              </a:rPr>
              <a:t>დეფიციტშია</a:t>
            </a:r>
            <a:endParaRPr lang="en-US" sz="5600" dirty="0" smtClean="0">
              <a:solidFill>
                <a:srgbClr val="FF0000"/>
              </a:solidFill>
            </a:endParaRPr>
          </a:p>
          <a:p>
            <a:r>
              <a:rPr lang="ka-GE" sz="4300" dirty="0" smtClean="0"/>
              <a:t>ენალაპრილი 20მგ </a:t>
            </a:r>
            <a:endParaRPr lang="en-US" sz="4300" dirty="0" smtClean="0"/>
          </a:p>
          <a:p>
            <a:r>
              <a:rPr lang="ka-GE" sz="4300" dirty="0" smtClean="0"/>
              <a:t>ლოსარტანი 100მგ </a:t>
            </a:r>
            <a:r>
              <a:rPr lang="ka-GE" sz="4300" dirty="0" smtClean="0"/>
              <a:t> – </a:t>
            </a:r>
            <a:r>
              <a:rPr lang="ka-GE" sz="4300" dirty="0" smtClean="0">
                <a:solidFill>
                  <a:srgbClr val="FF0000"/>
                </a:solidFill>
              </a:rPr>
              <a:t>დეფიციტშია</a:t>
            </a:r>
            <a:endParaRPr lang="en-US" sz="4300" dirty="0" smtClean="0">
              <a:solidFill>
                <a:srgbClr val="FF0000"/>
              </a:solidFill>
            </a:endParaRPr>
          </a:p>
          <a:p>
            <a:r>
              <a:rPr lang="ka-GE" sz="4300" dirty="0" smtClean="0"/>
              <a:t>ამლოდიპინი 5მგ </a:t>
            </a:r>
            <a:endParaRPr lang="en-US" sz="4300" dirty="0" smtClean="0"/>
          </a:p>
          <a:p>
            <a:r>
              <a:rPr lang="ka-GE" sz="4300" dirty="0" smtClean="0"/>
              <a:t>მეტოპროლოლი 100მგ </a:t>
            </a:r>
            <a:r>
              <a:rPr lang="ka-GE" sz="4300" dirty="0" smtClean="0"/>
              <a:t>–</a:t>
            </a:r>
            <a:r>
              <a:rPr lang="ka-GE" sz="4300" dirty="0" smtClean="0">
                <a:solidFill>
                  <a:srgbClr val="FF0000"/>
                </a:solidFill>
              </a:rPr>
              <a:t>დეფიციტშია</a:t>
            </a:r>
            <a:endParaRPr lang="en-US" sz="4300" dirty="0" smtClean="0">
              <a:solidFill>
                <a:srgbClr val="FF0000"/>
              </a:solidFill>
            </a:endParaRPr>
          </a:p>
          <a:p>
            <a:r>
              <a:rPr lang="ka-GE" sz="4300" dirty="0" smtClean="0"/>
              <a:t>ამიოდარონი 200მგ </a:t>
            </a:r>
            <a:endParaRPr lang="en-US" sz="4300" dirty="0" smtClean="0"/>
          </a:p>
          <a:p>
            <a:r>
              <a:rPr lang="ka-GE" sz="4300" dirty="0" smtClean="0"/>
              <a:t>იზოსორბიდის მონონიტრატი 40მგ </a:t>
            </a:r>
            <a:endParaRPr lang="en-US" sz="4300" dirty="0" smtClean="0"/>
          </a:p>
          <a:p>
            <a:r>
              <a:rPr lang="ka-GE" sz="4300" dirty="0" smtClean="0"/>
              <a:t>ვარფარინი 2.5მგ </a:t>
            </a:r>
            <a:endParaRPr lang="en-US" sz="4300" dirty="0" smtClean="0"/>
          </a:p>
          <a:p>
            <a:r>
              <a:rPr lang="ka-GE" sz="4300" dirty="0" smtClean="0"/>
              <a:t>კლოპიდოგრელი 75მგ </a:t>
            </a:r>
            <a:endParaRPr lang="en-US" sz="4300" dirty="0" smtClean="0"/>
          </a:p>
          <a:p>
            <a:r>
              <a:rPr lang="ka-GE" sz="4300" dirty="0" smtClean="0"/>
              <a:t>დიგოქსინი 0.25მგ </a:t>
            </a:r>
            <a:endParaRPr lang="en-US" sz="4300" dirty="0" smtClean="0"/>
          </a:p>
          <a:p>
            <a:r>
              <a:rPr lang="ka-GE" sz="4300" dirty="0" smtClean="0"/>
              <a:t> ფუროსემიდი 40მგ </a:t>
            </a:r>
            <a:endParaRPr lang="en-US" sz="4300" dirty="0" smtClean="0"/>
          </a:p>
          <a:p>
            <a:r>
              <a:rPr lang="ka-GE" sz="4300" dirty="0" smtClean="0"/>
              <a:t>სპირონოლაქტონი 25მგ </a:t>
            </a:r>
            <a:endParaRPr lang="en-US" sz="4300" dirty="0" smtClean="0"/>
          </a:p>
          <a:p>
            <a:r>
              <a:rPr lang="ka-GE" sz="4300" dirty="0" smtClean="0"/>
              <a:t> ატორვასტატინი 20მგ </a:t>
            </a:r>
            <a:endParaRPr lang="en-US" sz="4300" dirty="0" smtClean="0"/>
          </a:p>
          <a:p>
            <a:r>
              <a:rPr lang="ka-GE" sz="4300" dirty="0" smtClean="0"/>
              <a:t> ატორვასტატინი 10მგ </a:t>
            </a:r>
            <a:endParaRPr lang="en-US" sz="4300" dirty="0" smtClean="0"/>
          </a:p>
          <a:p>
            <a:r>
              <a:rPr lang="ka-GE" sz="4300" dirty="0" smtClean="0"/>
              <a:t> ატორვასტატინი 40მგ </a:t>
            </a:r>
            <a:endParaRPr lang="en-US" sz="4300" dirty="0" smtClean="0"/>
          </a:p>
          <a:p>
            <a:r>
              <a:rPr lang="ka-GE" sz="4300" dirty="0" smtClean="0"/>
              <a:t>პერინდოპრილ /ამლოდიპინი 4მგ/5მგ </a:t>
            </a:r>
            <a:endParaRPr lang="en-US" sz="4300" dirty="0" smtClean="0"/>
          </a:p>
          <a:p>
            <a:r>
              <a:rPr lang="ka-GE" sz="4300" dirty="0" smtClean="0"/>
              <a:t>პერინდოპრილ /ამლოდიპინი 8მგ/10მგ </a:t>
            </a:r>
            <a:endParaRPr lang="en-US" sz="4300" dirty="0" smtClean="0"/>
          </a:p>
          <a:p>
            <a:r>
              <a:rPr lang="ka-GE" sz="4300" dirty="0" smtClean="0"/>
              <a:t>პერინდოპრილ ინდაპამიდი 4მგ/1.25მგ </a:t>
            </a:r>
            <a:endParaRPr lang="en-US" sz="4300" dirty="0" smtClean="0"/>
          </a:p>
          <a:p>
            <a:r>
              <a:rPr lang="ka-GE" sz="4300" dirty="0" smtClean="0"/>
              <a:t>ლოსარტან/ჰიდროქლორთიაზიდი 50მგ/12.5მგ </a:t>
            </a:r>
            <a:r>
              <a:rPr lang="ka-GE" sz="4300" dirty="0" smtClean="0"/>
              <a:t> –</a:t>
            </a:r>
            <a:r>
              <a:rPr lang="ka-GE" sz="4300" dirty="0" smtClean="0">
                <a:solidFill>
                  <a:srgbClr val="FF0000"/>
                </a:solidFill>
              </a:rPr>
              <a:t>შეჩერებულია</a:t>
            </a:r>
            <a:endParaRPr lang="en-US" sz="4300" dirty="0" smtClean="0">
              <a:solidFill>
                <a:srgbClr val="FF0000"/>
              </a:solidFill>
            </a:endParaRPr>
          </a:p>
          <a:p>
            <a:r>
              <a:rPr lang="ka-GE" sz="4300" dirty="0" smtClean="0"/>
              <a:t>ბისოპროლოლი 5მგ </a:t>
            </a:r>
          </a:p>
          <a:p>
            <a:r>
              <a:rPr lang="ka-GE" sz="4300" dirty="0" smtClean="0"/>
              <a:t> ნებივოლოლი 5მგ </a:t>
            </a:r>
            <a:endParaRPr lang="en-US" sz="4300" dirty="0" smtClean="0"/>
          </a:p>
          <a:p>
            <a:r>
              <a:rPr lang="ka-GE" sz="4300" dirty="0" smtClean="0"/>
              <a:t>აცეტილსალიცილის მჟავა+მაგნიუმის ჰიდროქსიდი 75მგ </a:t>
            </a:r>
            <a:endParaRPr lang="en-US" sz="4300" dirty="0" smtClean="0"/>
          </a:p>
          <a:p>
            <a:r>
              <a:rPr lang="ka-GE" sz="4300" dirty="0" smtClean="0"/>
              <a:t> აცეტილსალიცილის მჟავა+მაგნიუმის ჰიდროქსიდი 150მგ </a:t>
            </a:r>
            <a:endParaRPr lang="en-US" sz="4300" dirty="0"/>
          </a:p>
        </p:txBody>
      </p:sp>
      <p:sp>
        <p:nvSpPr>
          <p:cNvPr id="6" name="TextBox 5"/>
          <p:cNvSpPr txBox="1"/>
          <p:nvPr/>
        </p:nvSpPr>
        <p:spPr>
          <a:xfrm>
            <a:off x="5700714" y="1500188"/>
            <a:ext cx="5614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ფილტვის</a:t>
            </a:r>
            <a:r>
              <a:rPr lang="ka-GE" i="1" dirty="0" smtClean="0"/>
              <a:t> ქრონიკული დაავადებების სამკურნალო მედიკამენტები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45306"/>
              </p:ext>
            </p:extLst>
          </p:nvPr>
        </p:nvGraphicFramePr>
        <p:xfrm>
          <a:off x="5229226" y="2459865"/>
          <a:ext cx="5186362" cy="3901228"/>
        </p:xfrm>
        <a:graphic>
          <a:graphicData uri="http://schemas.openxmlformats.org/drawingml/2006/table">
            <a:tbl>
              <a:tblPr/>
              <a:tblGrid>
                <a:gridCol w="5186362"/>
              </a:tblGrid>
              <a:tr h="419691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Calibri"/>
                        </a:rPr>
                        <a:t>ბუდესონიდი </a:t>
                      </a:r>
                      <a:r>
                        <a:rPr lang="ka-GE" sz="1200" b="0" i="0" u="none" strike="noStrike" dirty="0" smtClean="0">
                          <a:latin typeface="Calibri"/>
                        </a:rPr>
                        <a:t>0.5მგ/2მლ –</a:t>
                      </a:r>
                      <a:r>
                        <a:rPr lang="ka-GE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დეფიციტშია</a:t>
                      </a:r>
                      <a:endParaRPr lang="ka-GE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02116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Calibri"/>
                        </a:rPr>
                        <a:t>სალმეტეროლი/ფლუტიკაზონი   50მკგ/500მკგ საინჰალაციო ფხვნილი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802116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Calibri"/>
                        </a:rPr>
                        <a:t>სალმეტეროლი/ფლუტიკაზონი   50მკგ/250მკგ საინჰალაციო ფხვნილი  </a:t>
                      </a:r>
                      <a:r>
                        <a:rPr lang="ka-GE" sz="1200" b="0" i="0" u="none" strike="noStrike" dirty="0" smtClean="0">
                          <a:latin typeface="Calibri"/>
                        </a:rPr>
                        <a:t>– </a:t>
                      </a:r>
                      <a:r>
                        <a:rPr lang="ka-GE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დეფიციტშია   </a:t>
                      </a:r>
                      <a:r>
                        <a:rPr lang="ka-GE" sz="1200" b="0" i="0" u="none" strike="noStrike" dirty="0" smtClean="0">
                          <a:latin typeface="Calibri"/>
                        </a:rPr>
                        <a:t>              </a:t>
                      </a:r>
                      <a:endParaRPr lang="ka-GE" sz="1200" b="0" i="0" u="none" strike="noStrike" dirty="0"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43675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Menlo Bold"/>
                        </a:rPr>
                        <a:t>სალბუტამოლი 100მკგ დოზა საინჰალაციო აეროზოლი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639471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Calibri"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94159">
                <a:tc>
                  <a:txBody>
                    <a:bodyPr/>
                    <a:lstStyle/>
                    <a:p>
                      <a:pPr algn="ctr" fontAlgn="t"/>
                      <a:r>
                        <a:rPr lang="ka-GE" sz="1200" b="0" i="0" u="none" strike="noStrike" dirty="0">
                          <a:latin typeface="Calibri"/>
                        </a:rPr>
                        <a:t>მეთილპრედნიზოლონი 16მგ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4145</TotalTime>
  <Words>824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Menlo Bold</vt:lpstr>
      <vt:lpstr>Sylfaen</vt:lpstr>
      <vt:lpstr>Trebuchet MS</vt:lpstr>
      <vt:lpstr>Wingdings 3</vt:lpstr>
      <vt:lpstr>Facet</vt:lpstr>
      <vt:lpstr>„ქრონიკული დაავადებების სამკურნალო მედიკამენტებით უზრუნველყოფის“ სახელმწიფო პროგრამა   2019 წელი </vt:lpstr>
      <vt:lpstr>რას გულისხმობს პროგრამა?  </vt:lpstr>
      <vt:lpstr>ვის შეუძლია ისარგებლოს პროგრამით გათვალისწინებული ღონისძიებებით?</vt:lpstr>
      <vt:lpstr>როგორ უნდა მიიღოს პაციენტმა მედიკამენტი აღნიშნული პროგრამის ფარგლებში? </vt:lpstr>
      <vt:lpstr>PowerPoint Presentation</vt:lpstr>
      <vt:lpstr>PowerPoint Presentation</vt:lpstr>
      <vt:lpstr>PowerPoint Presentation</vt:lpstr>
      <vt:lpstr>პროგრამასთან დაკავშირებული სიახლეების ძებნა</vt:lpstr>
      <vt:lpstr>გულ-სისხლძარღვთა სისტემის ქრონიკული დაავადებების სამკურნალო მედიკამენტები</vt:lpstr>
      <vt:lpstr>ფარისებრი ჯირკვლის ქრონიკული დაავადებების სამკურნალო მედიკამენტები </vt:lpstr>
      <vt:lpstr>ეპილეფსიის სამკურნალო მედიკამენტები</vt:lpstr>
      <vt:lpstr>PowerPoint Presentation</vt:lpstr>
      <vt:lpstr>პაციენტთა რეგისტრაციის და აფთიაქში მიმართვიანობის მაჩვენებელი იმერეთის მასშტაბით (2018 წლის მონაცემები)</vt:lpstr>
      <vt:lpstr>პაციენტთა რეგისტრაციის და აფთიაქში მიმართვიანობის მაჩვენებელი სამეგრელო-ზემო სვანეთის მასშტაბით (2018 წლის მონაცემები)</vt:lpstr>
      <vt:lpstr>აფთიაქების მისამართები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Gobejishvili</dc:creator>
  <cp:lastModifiedBy>Irina Gobejishvili</cp:lastModifiedBy>
  <cp:revision>567</cp:revision>
  <cp:lastPrinted>2017-10-26T14:21:39Z</cp:lastPrinted>
  <dcterms:created xsi:type="dcterms:W3CDTF">2017-10-25T14:09:47Z</dcterms:created>
  <dcterms:modified xsi:type="dcterms:W3CDTF">2019-05-01T09:34:20Z</dcterms:modified>
</cp:coreProperties>
</file>