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sldIdLst>
    <p:sldId id="256" r:id="rId2"/>
    <p:sldId id="257" r:id="rId3"/>
    <p:sldId id="258" r:id="rId4"/>
    <p:sldId id="259" r:id="rId5"/>
    <p:sldId id="276" r:id="rId6"/>
    <p:sldId id="277" r:id="rId7"/>
    <p:sldId id="260" r:id="rId8"/>
    <p:sldId id="278" r:id="rId9"/>
    <p:sldId id="261" r:id="rId10"/>
    <p:sldId id="271" r:id="rId11"/>
    <p:sldId id="262" r:id="rId12"/>
    <p:sldId id="279" r:id="rId13"/>
    <p:sldId id="281" r:id="rId14"/>
    <p:sldId id="280" r:id="rId15"/>
    <p:sldId id="264" r:id="rId16"/>
    <p:sldId id="265" r:id="rId17"/>
    <p:sldId id="266" r:id="rId18"/>
    <p:sldId id="267" r:id="rId19"/>
    <p:sldId id="268" r:id="rId20"/>
    <p:sldId id="269" r:id="rId21"/>
    <p:sldId id="272" r:id="rId22"/>
    <p:sldId id="273" r:id="rId23"/>
    <p:sldId id="274" r:id="rId24"/>
    <p:sldId id="270" r:id="rId25"/>
    <p:sldId id="275" r:id="rId26"/>
  </p:sldIdLst>
  <p:sldSz cx="12192000" cy="6858000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-0.17202679474639823"/>
                  <c:y val="7.2524686089197731E-4"/>
                </c:manualLayout>
              </c:layout>
              <c:tx>
                <c:rich>
                  <a:bodyPr/>
                  <a:lstStyle/>
                  <a:p>
                    <a:fld id="{3D2917A6-8F35-4618-B257-327B6A810B1A}" type="CATEGORYNAME">
                      <a:rPr lang="ka-GE"/>
                      <a:pPr/>
                      <a:t>[CATEGORY NAME]</a:t>
                    </a:fld>
                    <a:r>
                      <a:rPr lang="ka-GE" baseline="0" dirty="0"/>
                      <a:t>
</a:t>
                    </a:r>
                    <a:fld id="{EF211B36-455C-4991-974B-31BD20B6BBF2}" type="PERCENTAGE">
                      <a:rPr lang="ka-GE" baseline="0" smtClean="0"/>
                      <a:pPr/>
                      <a:t>[PERCENTAGE]</a:t>
                    </a:fld>
                    <a:r>
                      <a:rPr lang="ka-GE" baseline="0" dirty="0" smtClean="0"/>
                      <a:t> 10 000 ფლაკონი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2.31994836855619E-3"/>
                  <c:y val="0.20595877248555111"/>
                </c:manualLayout>
              </c:layout>
              <c:tx>
                <c:rich>
                  <a:bodyPr/>
                  <a:lstStyle/>
                  <a:p>
                    <a:fld id="{5F79A472-8CFB-4D94-95EB-E290AF86266A}" type="CATEGORYNAME">
                      <a:rPr lang="ka-GE" dirty="0"/>
                      <a:pPr/>
                      <a:t>[CATEGORY NAME]</a:t>
                    </a:fld>
                    <a:r>
                      <a:rPr lang="ka-GE" baseline="0" dirty="0"/>
                      <a:t>
</a:t>
                    </a:r>
                    <a:fld id="{99A1F7E9-D8EE-44C3-8085-83EBC735611E}" type="PERCENTAGE">
                      <a:rPr lang="ka-GE" baseline="0" smtClean="0"/>
                      <a:pPr/>
                      <a:t>[PERCENTAGE]</a:t>
                    </a:fld>
                    <a:r>
                      <a:rPr lang="ka-GE" baseline="0" dirty="0" smtClean="0"/>
                      <a:t>– 5000 ტაბლეტი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11371911582548423"/>
                  <c:y val="-0.28409297896629521"/>
                </c:manualLayout>
              </c:layout>
              <c:tx>
                <c:rich>
                  <a:bodyPr/>
                  <a:lstStyle/>
                  <a:p>
                    <a:fld id="{E8D9DB94-4724-4CFB-8C10-F7BEF4A320FD}" type="CATEGORYNAME">
                      <a:rPr lang="ka-GE"/>
                      <a:pPr/>
                      <a:t>[CATEGORY NAME]</a:t>
                    </a:fld>
                    <a:r>
                      <a:rPr lang="ka-GE" baseline="0" dirty="0"/>
                      <a:t>
</a:t>
                    </a:r>
                    <a:fld id="{00FAC34F-ABFE-499A-AA5B-D8D9F98F3357}" type="PERCENTAGE">
                      <a:rPr lang="ka-GE" baseline="0" smtClean="0"/>
                      <a:pPr/>
                      <a:t>[PERCENTAGE]</a:t>
                    </a:fld>
                    <a:r>
                      <a:rPr lang="ka-GE" baseline="0" dirty="0" smtClean="0"/>
                      <a:t> 350 010 ტაბლეტი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სალმეტეროლი/ფლუტიკაზონი   50მკგ/250მკგ</c:v>
                </c:pt>
                <c:pt idx="1">
                  <c:v>მეთილპრედნიზოლონი 16მგ</c:v>
                </c:pt>
                <c:pt idx="2">
                  <c:v>გლიკლაზიდი 60მგ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10000</c:v>
                </c:pt>
                <c:pt idx="1">
                  <c:v>5000</c:v>
                </c:pt>
                <c:pt idx="2">
                  <c:v>350000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57909856089929"/>
          <c:y val="0.23915484345051208"/>
          <c:w val="0.87066632476618511"/>
          <c:h val="0.3620220825646743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18-40 წელი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გული</c:v>
                </c:pt>
                <c:pt idx="1">
                  <c:v>ფარისებრი</c:v>
                </c:pt>
                <c:pt idx="2">
                  <c:v>ფილტვი</c:v>
                </c:pt>
                <c:pt idx="3">
                  <c:v>დიაბეტი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174</c:v>
                </c:pt>
                <c:pt idx="1">
                  <c:v>87</c:v>
                </c:pt>
                <c:pt idx="2">
                  <c:v>191</c:v>
                </c:pt>
                <c:pt idx="3">
                  <c:v>107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35810880"/>
        <c:axId val="235815360"/>
        <c:axId val="0"/>
      </c:bar3DChart>
      <c:catAx>
        <c:axId val="235810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15360"/>
        <c:crosses val="autoZero"/>
        <c:auto val="1"/>
        <c:lblAlgn val="ctr"/>
        <c:lblOffset val="100"/>
        <c:noMultiLvlLbl val="0"/>
      </c:catAx>
      <c:valAx>
        <c:axId val="2358153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35810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40-65 წელი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გული </c:v>
                </c:pt>
                <c:pt idx="1">
                  <c:v>ფარისებრი</c:v>
                </c:pt>
                <c:pt idx="2">
                  <c:v>ფილტვი</c:v>
                </c:pt>
                <c:pt idx="3">
                  <c:v>დიაბეტი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10228</c:v>
                </c:pt>
                <c:pt idx="1">
                  <c:v>582</c:v>
                </c:pt>
                <c:pt idx="2">
                  <c:v>1643</c:v>
                </c:pt>
                <c:pt idx="3">
                  <c:v>3837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35810320"/>
        <c:axId val="235818160"/>
        <c:axId val="0"/>
      </c:bar3DChart>
      <c:catAx>
        <c:axId val="235810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18160"/>
        <c:crosses val="autoZero"/>
        <c:auto val="1"/>
        <c:lblAlgn val="ctr"/>
        <c:lblOffset val="100"/>
        <c:noMultiLvlLbl val="0"/>
      </c:catAx>
      <c:valAx>
        <c:axId val="2358181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35810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&gt; = 65 წელი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მეტია ან ტოლია 65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გული</c:v>
                </c:pt>
                <c:pt idx="1">
                  <c:v>ფარისებრი</c:v>
                </c:pt>
                <c:pt idx="2">
                  <c:v>ფილტვი</c:v>
                </c:pt>
                <c:pt idx="3">
                  <c:v>დიაბეტი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22664</c:v>
                </c:pt>
                <c:pt idx="1">
                  <c:v>609</c:v>
                </c:pt>
                <c:pt idx="2">
                  <c:v>1710</c:v>
                </c:pt>
                <c:pt idx="3">
                  <c:v>5107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35816480"/>
        <c:axId val="235813120"/>
        <c:axId val="0"/>
      </c:bar3DChart>
      <c:catAx>
        <c:axId val="235816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13120"/>
        <c:crosses val="autoZero"/>
        <c:auto val="1"/>
        <c:lblAlgn val="ctr"/>
        <c:lblOffset val="100"/>
        <c:noMultiLvlLbl val="0"/>
      </c:catAx>
      <c:valAx>
        <c:axId val="2358131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35816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Lbls>
            <c:dLbl>
              <c:idx val="0"/>
              <c:layout>
                <c:manualLayout>
                  <c:x val="8.348886693384934E-2"/>
                  <c:y val="4.6666581622205196E-2"/>
                </c:manualLayout>
              </c:layout>
              <c:spPr>
                <a:solidFill>
                  <a:schemeClr val="lt1">
                    <a:alpha val="75000"/>
                  </a:schemeClr>
                </a:solidFill>
                <a:ln w="9525"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/>
                </c:ext>
              </c:extLst>
            </c:dLbl>
            <c:dLbl>
              <c:idx val="1"/>
              <c:layout>
                <c:manualLayout>
                  <c:x val="-0.13369769786969174"/>
                  <c:y val="4.576488652942728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20323135829652614"/>
                  <c:y val="5.382240165111584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3018592378220442"/>
                  <c:y val="-0.1913013615394479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2762098300424315E-2"/>
                  <c:y val="-5.806902969416892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7104928174612408E-2"/>
                  <c:y val="-2.8439819070146238E-2"/>
                </c:manualLayout>
              </c:layout>
              <c:spPr>
                <a:solidFill>
                  <a:schemeClr val="lt1">
                    <a:alpha val="75000"/>
                  </a:schemeClr>
                </a:solidFill>
                <a:ln w="9525"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/>
                </c:ext>
              </c:extLst>
            </c:dLbl>
            <c:dLbl>
              <c:idx val="6"/>
              <c:layout>
                <c:manualLayout>
                  <c:x val="8.3638981271856566E-2"/>
                  <c:y val="-0.182349368914145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7189827398865721E-3"/>
                  <c:y val="-0.1008703405426418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.15167002660942208"/>
                  <c:y val="-0.1150844592212926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4.5596494315109287E-2"/>
                  <c:y val="2.077104665785337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4.1752941785714912E-2"/>
                  <c:y val="2.54238739050245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Sheet1!$A$2:$A$12</c:f>
              <c:strCache>
                <c:ptCount val="11"/>
                <c:pt idx="0">
                  <c:v>აჭარა</c:v>
                </c:pt>
                <c:pt idx="1">
                  <c:v>გურია</c:v>
                </c:pt>
                <c:pt idx="2">
                  <c:v>იმერეთი</c:v>
                </c:pt>
                <c:pt idx="3">
                  <c:v>კახეთი</c:v>
                </c:pt>
                <c:pt idx="4">
                  <c:v>მცხეთა–მთიანეთი</c:v>
                </c:pt>
                <c:pt idx="5">
                  <c:v>რაჭა,ქვ.სვანეთი</c:v>
                </c:pt>
                <c:pt idx="6">
                  <c:v>სამეგრელო,ზემო სვანეთი</c:v>
                </c:pt>
                <c:pt idx="7">
                  <c:v>სამცხე</c:v>
                </c:pt>
                <c:pt idx="8">
                  <c:v>თბილისი</c:v>
                </c:pt>
                <c:pt idx="9">
                  <c:v>ქვემო ქართლი</c:v>
                </c:pt>
                <c:pt idx="10">
                  <c:v>შიდა ქართლი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1068</c:v>
                </c:pt>
                <c:pt idx="1">
                  <c:v>500</c:v>
                </c:pt>
                <c:pt idx="2">
                  <c:v>3751</c:v>
                </c:pt>
                <c:pt idx="3">
                  <c:v>1772</c:v>
                </c:pt>
                <c:pt idx="4">
                  <c:v>673</c:v>
                </c:pt>
                <c:pt idx="5">
                  <c:v>1113</c:v>
                </c:pt>
                <c:pt idx="6">
                  <c:v>1208</c:v>
                </c:pt>
                <c:pt idx="7">
                  <c:v>213</c:v>
                </c:pt>
                <c:pt idx="8">
                  <c:v>3733</c:v>
                </c:pt>
                <c:pt idx="9">
                  <c:v>1040</c:v>
                </c:pt>
                <c:pt idx="10">
                  <c:v>1799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გული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96000"/>
                    <a:lumMod val="100000"/>
                  </a:schemeClr>
                </a:gs>
                <a:gs pos="78000">
                  <a:schemeClr val="accent5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ენაპი</c:v>
                </c:pt>
                <c:pt idx="1">
                  <c:v>ენალაპრილი</c:v>
                </c:pt>
                <c:pt idx="2">
                  <c:v>ლოზაპი</c:v>
                </c:pt>
                <c:pt idx="3">
                  <c:v>ვარფარინი</c:v>
                </c:pt>
                <c:pt idx="4">
                  <c:v>ეგილოკი</c:v>
                </c:pt>
                <c:pt idx="5">
                  <c:v>დიგოქსინი</c:v>
                </c:pt>
                <c:pt idx="6">
                  <c:v>ატორისი</c:v>
                </c:pt>
                <c:pt idx="7">
                  <c:v>ზილტი</c:v>
                </c:pt>
                <c:pt idx="8">
                  <c:v>კორდარონი</c:v>
                </c:pt>
                <c:pt idx="9">
                  <c:v>ვეროშპირონი</c:v>
                </c:pt>
                <c:pt idx="10">
                  <c:v>ფუროსემიდი</c:v>
                </c:pt>
                <c:pt idx="11">
                  <c:v>ამლოდიპინი</c:v>
                </c:pt>
                <c:pt idx="12">
                  <c:v>მონოსანი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753442</c:v>
                </c:pt>
                <c:pt idx="1">
                  <c:v>515007</c:v>
                </c:pt>
                <c:pt idx="2">
                  <c:v>528108</c:v>
                </c:pt>
                <c:pt idx="3">
                  <c:v>274895</c:v>
                </c:pt>
                <c:pt idx="4">
                  <c:v>358289</c:v>
                </c:pt>
                <c:pt idx="5">
                  <c:v>187603</c:v>
                </c:pt>
                <c:pt idx="6">
                  <c:v>561328</c:v>
                </c:pt>
                <c:pt idx="7">
                  <c:v>336785</c:v>
                </c:pt>
                <c:pt idx="8">
                  <c:v>161455</c:v>
                </c:pt>
                <c:pt idx="9">
                  <c:v>562175</c:v>
                </c:pt>
                <c:pt idx="10">
                  <c:v>95819</c:v>
                </c:pt>
                <c:pt idx="11">
                  <c:v>691261</c:v>
                </c:pt>
                <c:pt idx="12">
                  <c:v>27378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34411776"/>
        <c:axId val="234412336"/>
      </c:barChart>
      <c:catAx>
        <c:axId val="234411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412336"/>
        <c:crosses val="autoZero"/>
        <c:auto val="1"/>
        <c:lblAlgn val="ctr"/>
        <c:lblOffset val="100"/>
        <c:noMultiLvlLbl val="0"/>
      </c:catAx>
      <c:valAx>
        <c:axId val="2344123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34411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dirty="0" smtClean="0"/>
              <a:t>ფარისებრი</a:t>
            </a:r>
          </a:p>
          <a:p>
            <a:pPr>
              <a:defRPr/>
            </a:pPr>
            <a:r>
              <a:rPr lang="ka-GE" dirty="0" smtClean="0"/>
              <a:t>ჯირკვალი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ფარისებრი ჯირკვალი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თიროზოლი</c:v>
                </c:pt>
                <c:pt idx="1">
                  <c:v>L თიროქსინი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31160</c:v>
                </c:pt>
                <c:pt idx="1">
                  <c:v>277820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35808640"/>
        <c:axId val="235809200"/>
      </c:barChart>
      <c:catAx>
        <c:axId val="23580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09200"/>
        <c:crosses val="autoZero"/>
        <c:auto val="1"/>
        <c:lblAlgn val="ctr"/>
        <c:lblOffset val="100"/>
        <c:noMultiLvlLbl val="0"/>
      </c:catAx>
      <c:valAx>
        <c:axId val="2358092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3580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დიაბეტი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6000"/>
                    <a:lumMod val="100000"/>
                  </a:schemeClr>
                </a:gs>
                <a:gs pos="78000">
                  <a:schemeClr val="accent3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სიოფორი</c:v>
                </c:pt>
                <c:pt idx="1">
                  <c:v>ამარილი</c:v>
                </c:pt>
                <c:pt idx="2">
                  <c:v>დიაბეტონი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1459380</c:v>
                </c:pt>
                <c:pt idx="1">
                  <c:v>419464</c:v>
                </c:pt>
                <c:pt idx="2">
                  <c:v>384853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34422416"/>
        <c:axId val="234422976"/>
      </c:barChart>
      <c:catAx>
        <c:axId val="234422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422976"/>
        <c:crosses val="autoZero"/>
        <c:auto val="1"/>
        <c:lblAlgn val="ctr"/>
        <c:lblOffset val="100"/>
        <c:noMultiLvlLbl val="0"/>
      </c:catAx>
      <c:valAx>
        <c:axId val="2344229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34422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ფილტვი</c:v>
                </c:pt>
              </c:strCache>
            </c:strRef>
          </c:tx>
          <c:spPr>
            <a:gradFill rotWithShape="1">
              <a:gsLst>
                <a:gs pos="0">
                  <a:schemeClr val="dk1">
                    <a:tint val="88500"/>
                    <a:tint val="96000"/>
                    <a:lumMod val="100000"/>
                  </a:schemeClr>
                </a:gs>
                <a:gs pos="78000">
                  <a:schemeClr val="dk1">
                    <a:tint val="88500"/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პულმიკორტი</c:v>
                </c:pt>
                <c:pt idx="1">
                  <c:v>სალბუტამოლი</c:v>
                </c:pt>
                <c:pt idx="2">
                  <c:v>სერეტიდი</c:v>
                </c:pt>
                <c:pt idx="3">
                  <c:v>ალბუტეროლი</c:v>
                </c:pt>
                <c:pt idx="4">
                  <c:v>ბრეტარისი</c:v>
                </c:pt>
                <c:pt idx="5">
                  <c:v>მედროლი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7696</c:v>
                </c:pt>
                <c:pt idx="1">
                  <c:v>4568</c:v>
                </c:pt>
                <c:pt idx="2">
                  <c:v>11276</c:v>
                </c:pt>
                <c:pt idx="3">
                  <c:v>1371</c:v>
                </c:pt>
                <c:pt idx="4">
                  <c:v>651</c:v>
                </c:pt>
                <c:pt idx="5">
                  <c:v>4565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34425216"/>
        <c:axId val="234425776"/>
      </c:barChart>
      <c:catAx>
        <c:axId val="234425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425776"/>
        <c:crosses val="autoZero"/>
        <c:auto val="1"/>
        <c:lblAlgn val="ctr"/>
        <c:lblOffset val="100"/>
        <c:noMultiLvlLbl val="0"/>
      </c:catAx>
      <c:valAx>
        <c:axId val="2344257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34425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რეგისტრაციიის მაჩვენებელი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ივლისი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5985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აგვისტო</c:v>
                </c:pt>
              </c:strCache>
            </c:strRef>
          </c:tx>
          <c:spPr>
            <a:solidFill>
              <a:schemeClr val="accent2">
                <a:alpha val="88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2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2395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სექტემბერი</c:v>
                </c:pt>
              </c:strCache>
            </c:strRef>
          </c:tx>
          <c:spPr>
            <a:solidFill>
              <a:schemeClr val="accent3">
                <a:alpha val="88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3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3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1516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ოქტომბერი</c:v>
                </c:pt>
              </c:strCache>
            </c:strRef>
          </c:tx>
          <c:spPr>
            <a:solidFill>
              <a:schemeClr val="accent4">
                <a:alpha val="88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4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4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1179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ნოემბერი</c:v>
                </c:pt>
              </c:strCache>
            </c:strRef>
          </c:tx>
          <c:spPr>
            <a:solidFill>
              <a:schemeClr val="accent5">
                <a:alpha val="88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5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5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1065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დეკემბერი</c:v>
                </c:pt>
              </c:strCache>
            </c:strRef>
          </c:tx>
          <c:spPr>
            <a:solidFill>
              <a:schemeClr val="accent6">
                <a:alpha val="88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6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6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860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იანვარი</c:v>
                </c:pt>
              </c:strCache>
            </c:strRef>
          </c:tx>
          <c:spPr>
            <a:solidFill>
              <a:schemeClr val="accent1">
                <a:lumMod val="60000"/>
                <a:alpha val="88000"/>
              </a:schemeClr>
            </a:solidFill>
            <a:ln>
              <a:solidFill>
                <a:schemeClr val="accent1">
                  <a:lumMod val="60000"/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60000"/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lumMod val="60000"/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677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თებერვალი</c:v>
                </c:pt>
              </c:strCache>
            </c:strRef>
          </c:tx>
          <c:spPr>
            <a:solidFill>
              <a:schemeClr val="accent2">
                <a:lumMod val="60000"/>
                <a:alpha val="88000"/>
              </a:schemeClr>
            </a:solidFill>
            <a:ln>
              <a:solidFill>
                <a:schemeClr val="accent2">
                  <a:lumMod val="60000"/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60000"/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2">
                  <a:lumMod val="60000"/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963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მარტი</c:v>
                </c:pt>
              </c:strCache>
            </c:strRef>
          </c:tx>
          <c:spPr>
            <a:solidFill>
              <a:schemeClr val="accent3">
                <a:lumMod val="60000"/>
                <a:alpha val="88000"/>
              </a:schemeClr>
            </a:solidFill>
            <a:ln>
              <a:solidFill>
                <a:schemeClr val="accent3">
                  <a:lumMod val="60000"/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3">
                  <a:lumMod val="60000"/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3">
                  <a:lumMod val="60000"/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Sheet1!$J$2</c:f>
              <c:numCache>
                <c:formatCode>General</c:formatCode>
                <c:ptCount val="1"/>
                <c:pt idx="0">
                  <c:v>978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აპრილი</c:v>
                </c:pt>
              </c:strCache>
            </c:strRef>
          </c:tx>
          <c:spPr>
            <a:solidFill>
              <a:schemeClr val="accent4">
                <a:lumMod val="60000"/>
                <a:alpha val="88000"/>
              </a:schemeClr>
            </a:solidFill>
            <a:ln>
              <a:solidFill>
                <a:schemeClr val="accent4">
                  <a:lumMod val="60000"/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4">
                  <a:lumMod val="60000"/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4">
                  <a:lumMod val="60000"/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Sheet1!$K$2</c:f>
              <c:numCache>
                <c:formatCode>General</c:formatCode>
                <c:ptCount val="1"/>
                <c:pt idx="0">
                  <c:v>695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26176992"/>
        <c:axId val="226175872"/>
        <c:axId val="0"/>
      </c:bar3DChart>
      <c:catAx>
        <c:axId val="22617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6175872"/>
        <c:crosses val="autoZero"/>
        <c:auto val="1"/>
        <c:lblAlgn val="ctr"/>
        <c:lblOffset val="100"/>
        <c:noMultiLvlLbl val="0"/>
      </c:catAx>
      <c:valAx>
        <c:axId val="2261758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26176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ka-GE" dirty="0" smtClean="0"/>
              <a:t>აფთიაქში მიმართვიანობის  </a:t>
            </a:r>
            <a:r>
              <a:rPr lang="ka-GE" dirty="0"/>
              <a:t>მაჩვენებელი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ივლისი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5133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აგვისტო</c:v>
                </c:pt>
              </c:strCache>
            </c:strRef>
          </c:tx>
          <c:spPr>
            <a:solidFill>
              <a:schemeClr val="accent2">
                <a:alpha val="88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2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3039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სექტემბერი</c:v>
                </c:pt>
              </c:strCache>
            </c:strRef>
          </c:tx>
          <c:spPr>
            <a:solidFill>
              <a:schemeClr val="accent3">
                <a:alpha val="88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3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3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2046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ოქტომბერი</c:v>
                </c:pt>
              </c:strCache>
            </c:strRef>
          </c:tx>
          <c:spPr>
            <a:solidFill>
              <a:schemeClr val="accent4">
                <a:alpha val="88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4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4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3947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ნოემბერი</c:v>
                </c:pt>
              </c:strCache>
            </c:strRef>
          </c:tx>
          <c:spPr>
            <a:solidFill>
              <a:schemeClr val="accent5">
                <a:alpha val="88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5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5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3472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დეკემბერი</c:v>
                </c:pt>
              </c:strCache>
            </c:strRef>
          </c:tx>
          <c:spPr>
            <a:solidFill>
              <a:schemeClr val="accent6">
                <a:alpha val="88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6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6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2576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იანვარი</c:v>
                </c:pt>
              </c:strCache>
            </c:strRef>
          </c:tx>
          <c:spPr>
            <a:solidFill>
              <a:schemeClr val="accent1">
                <a:lumMod val="60000"/>
                <a:alpha val="88000"/>
              </a:schemeClr>
            </a:solidFill>
            <a:ln>
              <a:solidFill>
                <a:schemeClr val="accent1">
                  <a:lumMod val="60000"/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60000"/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lumMod val="60000"/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3356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თებერვალი</c:v>
                </c:pt>
              </c:strCache>
            </c:strRef>
          </c:tx>
          <c:spPr>
            <a:solidFill>
              <a:schemeClr val="accent2">
                <a:lumMod val="60000"/>
                <a:alpha val="88000"/>
              </a:schemeClr>
            </a:solidFill>
            <a:ln>
              <a:solidFill>
                <a:schemeClr val="accent2">
                  <a:lumMod val="60000"/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60000"/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2">
                  <a:lumMod val="60000"/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3670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მარტი</c:v>
                </c:pt>
              </c:strCache>
            </c:strRef>
          </c:tx>
          <c:spPr>
            <a:solidFill>
              <a:schemeClr val="accent3">
                <a:lumMod val="60000"/>
                <a:alpha val="88000"/>
              </a:schemeClr>
            </a:solidFill>
            <a:ln>
              <a:solidFill>
                <a:schemeClr val="accent3">
                  <a:lumMod val="60000"/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3">
                  <a:lumMod val="60000"/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3">
                  <a:lumMod val="60000"/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Sheet1!$J$2</c:f>
              <c:numCache>
                <c:formatCode>General</c:formatCode>
                <c:ptCount val="1"/>
                <c:pt idx="0">
                  <c:v>3387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აპრილი</c:v>
                </c:pt>
              </c:strCache>
            </c:strRef>
          </c:tx>
          <c:spPr>
            <a:solidFill>
              <a:schemeClr val="accent4">
                <a:lumMod val="60000"/>
                <a:alpha val="88000"/>
              </a:schemeClr>
            </a:solidFill>
            <a:ln>
              <a:solidFill>
                <a:schemeClr val="accent4">
                  <a:lumMod val="60000"/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4">
                  <a:lumMod val="60000"/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4">
                  <a:lumMod val="60000"/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Sheet1!$K$2</c:f>
              <c:numCache>
                <c:formatCode>General</c:formatCode>
                <c:ptCount val="1"/>
                <c:pt idx="0">
                  <c:v>3534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25994352"/>
        <c:axId val="225994912"/>
        <c:axId val="0"/>
      </c:bar3DChart>
      <c:catAx>
        <c:axId val="225994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5994912"/>
        <c:crosses val="autoZero"/>
        <c:auto val="1"/>
        <c:lblAlgn val="ctr"/>
        <c:lblOffset val="100"/>
        <c:noMultiLvlLbl val="0"/>
      </c:catAx>
      <c:valAx>
        <c:axId val="2259949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25994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418476086169055"/>
          <c:y val="2.3453452954337622E-2"/>
          <c:w val="0.85581523913830926"/>
          <c:h val="0.489767864538765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4240</a:t>
                    </a:r>
                  </a:p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ესენციური (პირველადი) ჰიპერტენზია</c:v>
                </c:pt>
                <c:pt idx="1">
                  <c:v>გულის შეგუბებითი უკმარისობა </c:v>
                </c:pt>
                <c:pt idx="2">
                  <c:v>გულის ქრონიკული იშემიური ავადმყოფობა </c:v>
                </c:pt>
                <c:pt idx="3">
                  <c:v>გულის ჰიპერტენზიული ავადმყოფობა</c:v>
                </c:pt>
                <c:pt idx="4">
                  <c:v>წინაგულების ფიბრილაცია და თრთოლვა </c:v>
                </c:pt>
                <c:pt idx="5">
                  <c:v>მიოკარდიუმის გადატანილი ძველი ინფარქტი</c:v>
                </c:pt>
                <c:pt idx="6">
                  <c:v>გულის უკმარისობა</c:v>
                </c:pt>
                <c:pt idx="7">
                  <c:v>გულის ჰიპერტენზიული ავადმყოფობა,  გულის (შეგუბებითი) უკმარისობის გარეშე</c:v>
                </c:pt>
                <c:pt idx="8">
                  <c:v>სტენოკარდია (გულის ანგინა)</c:v>
                </c:pt>
                <c:pt idx="9">
                  <c:v>გულის უკმარისობა, დაუზუსტებელი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12013</c:v>
                </c:pt>
                <c:pt idx="1">
                  <c:v>3147</c:v>
                </c:pt>
                <c:pt idx="2">
                  <c:v>2341</c:v>
                </c:pt>
                <c:pt idx="3">
                  <c:v>1918</c:v>
                </c:pt>
                <c:pt idx="4">
                  <c:v>1800</c:v>
                </c:pt>
                <c:pt idx="5">
                  <c:v>1502</c:v>
                </c:pt>
                <c:pt idx="6">
                  <c:v>1348</c:v>
                </c:pt>
                <c:pt idx="7">
                  <c:v>1259</c:v>
                </c:pt>
                <c:pt idx="8">
                  <c:v>1257</c:v>
                </c:pt>
                <c:pt idx="9">
                  <c:v>1106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ესენციური (პირველადი) ჰიპერტენზია</c:v>
                </c:pt>
                <c:pt idx="1">
                  <c:v>გულის შეგუბებითი უკმარისობა </c:v>
                </c:pt>
                <c:pt idx="2">
                  <c:v>გულის ქრონიკული იშემიური ავადმყოფობა </c:v>
                </c:pt>
                <c:pt idx="3">
                  <c:v>გულის ჰიპერტენზიული ავადმყოფობა</c:v>
                </c:pt>
                <c:pt idx="4">
                  <c:v>წინაგულების ფიბრილაცია და თრთოლვა </c:v>
                </c:pt>
                <c:pt idx="5">
                  <c:v>მიოკარდიუმის გადატანილი ძველი ინფარქტი</c:v>
                </c:pt>
                <c:pt idx="6">
                  <c:v>გულის უკმარისობა</c:v>
                </c:pt>
                <c:pt idx="7">
                  <c:v>გულის ჰიპერტენზიული ავადმყოფობა,  გულის (შეგუბებითი) უკმარისობის გარეშე</c:v>
                </c:pt>
                <c:pt idx="8">
                  <c:v>სტენოკარდია (გულის ანგინა)</c:v>
                </c:pt>
                <c:pt idx="9">
                  <c:v>გულის უკმარისობა, დაუზუსტებელი</c:v>
                </c:pt>
              </c:strCache>
            </c:strRef>
          </c:cat>
          <c:val>
            <c:numRef>
              <c:f>Sheet1!$C$2:$C$11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ესენციური (პირველადი) ჰიპერტენზია</c:v>
                </c:pt>
                <c:pt idx="1">
                  <c:v>გულის შეგუბებითი უკმარისობა </c:v>
                </c:pt>
                <c:pt idx="2">
                  <c:v>გულის ქრონიკული იშემიური ავადმყოფობა </c:v>
                </c:pt>
                <c:pt idx="3">
                  <c:v>გულის ჰიპერტენზიული ავადმყოფობა</c:v>
                </c:pt>
                <c:pt idx="4">
                  <c:v>წინაგულების ფიბრილაცია და თრთოლვა </c:v>
                </c:pt>
                <c:pt idx="5">
                  <c:v>მიოკარდიუმის გადატანილი ძველი ინფარქტი</c:v>
                </c:pt>
                <c:pt idx="6">
                  <c:v>გულის უკმარისობა</c:v>
                </c:pt>
                <c:pt idx="7">
                  <c:v>გულის ჰიპერტენზიული ავადმყოფობა,  გულის (შეგუბებითი) უკმარისობის გარეშე</c:v>
                </c:pt>
                <c:pt idx="8">
                  <c:v>სტენოკარდია (გულის ანგინა)</c:v>
                </c:pt>
                <c:pt idx="9">
                  <c:v>გულის უკმარისობა, დაუზუსტებელი</c:v>
                </c:pt>
              </c:strCache>
            </c:strRef>
          </c:cat>
          <c:val>
            <c:numRef>
              <c:f>Sheet1!$D$2:$D$11</c:f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8828176"/>
        <c:axId val="228827056"/>
        <c:axId val="0"/>
      </c:bar3DChart>
      <c:catAx>
        <c:axId val="228828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8827056"/>
        <c:crosses val="autoZero"/>
        <c:auto val="1"/>
        <c:lblAlgn val="ctr"/>
        <c:lblOffset val="100"/>
        <c:noMultiLvlLbl val="0"/>
      </c:catAx>
      <c:valAx>
        <c:axId val="228827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28828176"/>
        <c:crosses val="autoZero"/>
        <c:crossBetween val="between"/>
        <c:majorUnit val="10000"/>
        <c:minorUnit val="900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6847652464210584E-2"/>
          <c:y val="1.5084543408502324E-3"/>
          <c:w val="0.86930634976447274"/>
          <c:h val="0.489767864538765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253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ჰიპოთირეოზის სხვა ფორმები</c:v>
                </c:pt>
                <c:pt idx="1">
                  <c:v>არატოქსიური მრავალკვანძოვანი ჩიყვი</c:v>
                </c:pt>
                <c:pt idx="2">
                  <c:v>არატოქსიური ერთკვანძიანი ჩიყვი</c:v>
                </c:pt>
                <c:pt idx="3">
                  <c:v>სხვა სახის დაზუსტებული ჰიპოთირეოზი</c:v>
                </c:pt>
                <c:pt idx="4">
                  <c:v>ჰიპოთირეოზი, დაუზუსტებელი</c:v>
                </c:pt>
                <c:pt idx="5">
                  <c:v>სამედიცინო პროცედურებით გამოწვეული ჰიპოთიროიდიზმი</c:v>
                </c:pt>
                <c:pt idx="6">
                  <c:v>თირეოტოქსიკოზი დიფუზურ ჩიყვით</c:v>
                </c:pt>
                <c:pt idx="7">
                  <c:v>თირეოტოქსიკოზი [ჰიპერთირეოზი]</c:v>
                </c:pt>
                <c:pt idx="8">
                  <c:v>თირეოტოქსიკოზი მრავალკვანძიანი ტოქსიური ჩიყვით</c:v>
                </c:pt>
                <c:pt idx="9">
                  <c:v>სამკურნალწამლო საშუალებებით და სხვა ეგზოგენური ნივთიერებებით გაპირობებული ჰიპოთირეოზი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258</c:v>
                </c:pt>
                <c:pt idx="1">
                  <c:v>253</c:v>
                </c:pt>
                <c:pt idx="2">
                  <c:v>154</c:v>
                </c:pt>
                <c:pt idx="3">
                  <c:v>150</c:v>
                </c:pt>
                <c:pt idx="4">
                  <c:v>150</c:v>
                </c:pt>
                <c:pt idx="5">
                  <c:v>107</c:v>
                </c:pt>
                <c:pt idx="6">
                  <c:v>41</c:v>
                </c:pt>
                <c:pt idx="7">
                  <c:v>24</c:v>
                </c:pt>
                <c:pt idx="8">
                  <c:v>24</c:v>
                </c:pt>
                <c:pt idx="9">
                  <c:v>18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ჰიპოთირეოზის სხვა ფორმები</c:v>
                </c:pt>
                <c:pt idx="1">
                  <c:v>არატოქსიური მრავალკვანძოვანი ჩიყვი</c:v>
                </c:pt>
                <c:pt idx="2">
                  <c:v>არატოქსიური ერთკვანძიანი ჩიყვი</c:v>
                </c:pt>
                <c:pt idx="3">
                  <c:v>სხვა სახის დაზუსტებული ჰიპოთირეოზი</c:v>
                </c:pt>
                <c:pt idx="4">
                  <c:v>ჰიპოთირეოზი, დაუზუსტებელი</c:v>
                </c:pt>
                <c:pt idx="5">
                  <c:v>სამედიცინო პროცედურებით გამოწვეული ჰიპოთიროიდიზმი</c:v>
                </c:pt>
                <c:pt idx="6">
                  <c:v>თირეოტოქსიკოზი დიფუზურ ჩიყვით</c:v>
                </c:pt>
                <c:pt idx="7">
                  <c:v>თირეოტოქსიკოზი [ჰიპერთირეოზი]</c:v>
                </c:pt>
                <c:pt idx="8">
                  <c:v>თირეოტოქსიკოზი მრავალკვანძიანი ტოქსიური ჩიყვით</c:v>
                </c:pt>
                <c:pt idx="9">
                  <c:v>სამკურნალწამლო საშუალებებით და სხვა ეგზოგენური ნივთიერებებით გაპირობებული ჰიპოთირეოზი</c:v>
                </c:pt>
              </c:strCache>
            </c:strRef>
          </c:cat>
          <c:val>
            <c:numRef>
              <c:f>Sheet1!$C$2:$C$11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ჰიპოთირეოზის სხვა ფორმები</c:v>
                </c:pt>
                <c:pt idx="1">
                  <c:v>არატოქსიური მრავალკვანძოვანი ჩიყვი</c:v>
                </c:pt>
                <c:pt idx="2">
                  <c:v>არატოქსიური ერთკვანძიანი ჩიყვი</c:v>
                </c:pt>
                <c:pt idx="3">
                  <c:v>სხვა სახის დაზუსტებული ჰიპოთირეოზი</c:v>
                </c:pt>
                <c:pt idx="4">
                  <c:v>ჰიპოთირეოზი, დაუზუსტებელი</c:v>
                </c:pt>
                <c:pt idx="5">
                  <c:v>სამედიცინო პროცედურებით გამოწვეული ჰიპოთიროიდიზმი</c:v>
                </c:pt>
                <c:pt idx="6">
                  <c:v>თირეოტოქსიკოზი დიფუზურ ჩიყვით</c:v>
                </c:pt>
                <c:pt idx="7">
                  <c:v>თირეოტოქსიკოზი [ჰიპერთირეოზი]</c:v>
                </c:pt>
                <c:pt idx="8">
                  <c:v>თირეოტოქსიკოზი მრავალკვანძიანი ტოქსიური ჩიყვით</c:v>
                </c:pt>
                <c:pt idx="9">
                  <c:v>სამკურნალწამლო საშუალებებით და სხვა ეგზოგენური ნივთიერებებით გაპირობებული ჰიპოთირეოზი</c:v>
                </c:pt>
              </c:strCache>
            </c:strRef>
          </c:cat>
          <c:val>
            <c:numRef>
              <c:f>Sheet1!$D$2:$D$11</c:f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5997152"/>
        <c:axId val="234950496"/>
        <c:axId val="0"/>
      </c:bar3DChart>
      <c:catAx>
        <c:axId val="225997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950496"/>
        <c:crosses val="autoZero"/>
        <c:auto val="1"/>
        <c:lblAlgn val="ctr"/>
        <c:lblOffset val="100"/>
        <c:noMultiLvlLbl val="0"/>
      </c:catAx>
      <c:valAx>
        <c:axId val="2349504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25997152"/>
        <c:crosses val="autoZero"/>
        <c:crossBetween val="between"/>
        <c:majorUnit val="10000"/>
        <c:minorUnit val="900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418476086169055"/>
          <c:y val="2.3453452954337622E-2"/>
          <c:w val="0.85581523913830926"/>
          <c:h val="0.489767864538765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4240</a:t>
                    </a:r>
                  </a:p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ასთმა</c:v>
                </c:pt>
                <c:pt idx="1">
                  <c:v>ფილტვების სხვა ქრონიკული ობსტრუქციული ავადმყოფობები</c:v>
                </c:pt>
                <c:pt idx="2">
                  <c:v>ასთმა უპირატესად ალერგიული კომპონენტით</c:v>
                </c:pt>
                <c:pt idx="3">
                  <c:v>ფილტვების ქრონიკული, ობსტრუქციული ავადმყოფობა, დაუზუსტებელი</c:v>
                </c:pt>
                <c:pt idx="4">
                  <c:v>ასთმა, დაუზუსტებელი</c:v>
                </c:pt>
                <c:pt idx="5">
                  <c:v>შერეული ასთმა</c:v>
                </c:pt>
                <c:pt idx="6">
                  <c:v>ფილტვების ქრონიკული ობსტრუქციული ავადმყოფობა გამწვავებით, დაუზუსტებელი</c:v>
                </c:pt>
                <c:pt idx="7">
                  <c:v>ფილტვების სხვა დაზუსტებული ქრონიკული ობსტრუქციული ავადმყოფობები</c:v>
                </c:pt>
                <c:pt idx="8">
                  <c:v>ფილტვების ქრონიკული ობსტრუქციული ავადმყოფობა, ქვედა სასუნთქი გზების მწვავე ინფექციით</c:v>
                </c:pt>
                <c:pt idx="9">
                  <c:v>არაალერგიული ასთმა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1232</c:v>
                </c:pt>
                <c:pt idx="1">
                  <c:v>570</c:v>
                </c:pt>
                <c:pt idx="2">
                  <c:v>427</c:v>
                </c:pt>
                <c:pt idx="3">
                  <c:v>352</c:v>
                </c:pt>
                <c:pt idx="4">
                  <c:v>268</c:v>
                </c:pt>
                <c:pt idx="5">
                  <c:v>217</c:v>
                </c:pt>
                <c:pt idx="6">
                  <c:v>213</c:v>
                </c:pt>
                <c:pt idx="7">
                  <c:v>95</c:v>
                </c:pt>
                <c:pt idx="8">
                  <c:v>95</c:v>
                </c:pt>
                <c:pt idx="9">
                  <c:v>40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ასთმა</c:v>
                </c:pt>
                <c:pt idx="1">
                  <c:v>ფილტვების სხვა ქრონიკული ობსტრუქციული ავადმყოფობები</c:v>
                </c:pt>
                <c:pt idx="2">
                  <c:v>ასთმა უპირატესად ალერგიული კომპონენტით</c:v>
                </c:pt>
                <c:pt idx="3">
                  <c:v>ფილტვების ქრონიკული, ობსტრუქციული ავადმყოფობა, დაუზუსტებელი</c:v>
                </c:pt>
                <c:pt idx="4">
                  <c:v>ასთმა, დაუზუსტებელი</c:v>
                </c:pt>
                <c:pt idx="5">
                  <c:v>შერეული ასთმა</c:v>
                </c:pt>
                <c:pt idx="6">
                  <c:v>ფილტვების ქრონიკული ობსტრუქციული ავადმყოფობა გამწვავებით, დაუზუსტებელი</c:v>
                </c:pt>
                <c:pt idx="7">
                  <c:v>ფილტვების სხვა დაზუსტებული ქრონიკული ობსტრუქციული ავადმყოფობები</c:v>
                </c:pt>
                <c:pt idx="8">
                  <c:v>ფილტვების ქრონიკული ობსტრუქციული ავადმყოფობა, ქვედა სასუნთქი გზების მწვავე ინფექციით</c:v>
                </c:pt>
                <c:pt idx="9">
                  <c:v>არაალერგიული ასთმა</c:v>
                </c:pt>
              </c:strCache>
            </c:strRef>
          </c:cat>
          <c:val>
            <c:numRef>
              <c:f>Sheet1!$C$2:$C$11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ასთმა</c:v>
                </c:pt>
                <c:pt idx="1">
                  <c:v>ფილტვების სხვა ქრონიკული ობსტრუქციული ავადმყოფობები</c:v>
                </c:pt>
                <c:pt idx="2">
                  <c:v>ასთმა უპირატესად ალერგიული კომპონენტით</c:v>
                </c:pt>
                <c:pt idx="3">
                  <c:v>ფილტვების ქრონიკული, ობსტრუქციული ავადმყოფობა, დაუზუსტებელი</c:v>
                </c:pt>
                <c:pt idx="4">
                  <c:v>ასთმა, დაუზუსტებელი</c:v>
                </c:pt>
                <c:pt idx="5">
                  <c:v>შერეული ასთმა</c:v>
                </c:pt>
                <c:pt idx="6">
                  <c:v>ფილტვების ქრონიკული ობსტრუქციული ავადმყოფობა გამწვავებით, დაუზუსტებელი</c:v>
                </c:pt>
                <c:pt idx="7">
                  <c:v>ფილტვების სხვა დაზუსტებული ქრონიკული ობსტრუქციული ავადმყოფობები</c:v>
                </c:pt>
                <c:pt idx="8">
                  <c:v>ფილტვების ქრონიკული ობსტრუქციული ავადმყოფობა, ქვედა სასუნთქი გზების მწვავე ინფექციით</c:v>
                </c:pt>
                <c:pt idx="9">
                  <c:v>არაალერგიული ასთმა</c:v>
                </c:pt>
              </c:strCache>
            </c:strRef>
          </c:cat>
          <c:val>
            <c:numRef>
              <c:f>Sheet1!$D$2:$D$11</c:f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4957216"/>
        <c:axId val="234957776"/>
        <c:axId val="0"/>
      </c:bar3DChart>
      <c:catAx>
        <c:axId val="23495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957776"/>
        <c:crosses val="autoZero"/>
        <c:auto val="1"/>
        <c:lblAlgn val="ctr"/>
        <c:lblOffset val="100"/>
        <c:noMultiLvlLbl val="0"/>
      </c:catAx>
      <c:valAx>
        <c:axId val="2349577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34957216"/>
        <c:crosses val="autoZero"/>
        <c:crossBetween val="between"/>
        <c:majorUnit val="10000"/>
        <c:minorUnit val="900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418476086169055"/>
          <c:y val="2.3453452954337622E-2"/>
          <c:w val="0.85581523913830926"/>
          <c:h val="0.489767864538765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1334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ინსულინდამოუკიდებელი შაქრიანი დიაბეტი</c:v>
                </c:pt>
                <c:pt idx="1">
                  <c:v>ინსულინდამოუკიდებელი შაქრიანი დიაბეტი, დაუზუსტებელი გართულებებით</c:v>
                </c:pt>
                <c:pt idx="2">
                  <c:v>ინსულინდამოუკიდებელი შაქრიანი დიაბეტი, გართულებების გარეშე</c:v>
                </c:pt>
                <c:pt idx="3">
                  <c:v>ინსულინდამოუკიდებელი შაქრიანი დიაბეტი, მრავლობითი გართულებებით</c:v>
                </c:pt>
                <c:pt idx="4">
                  <c:v>ინსულინდამოუკიდებელი შაქრიანი დიაბეტი, პერიფერიული ცირკულაციის მოშლით</c:v>
                </c:pt>
                <c:pt idx="5">
                  <c:v>ინსულინდამოუკიდებელი შაქრიანი დიაბეტი, კომით</c:v>
                </c:pt>
                <c:pt idx="6">
                  <c:v>ნევროლოგიური გართულებებით</c:v>
                </c:pt>
                <c:pt idx="7">
                  <c:v>ინსულინდამოუკიდებელი შაქრიანი დიაბეტი, თვალების დაზიანებით</c:v>
                </c:pt>
                <c:pt idx="8">
                  <c:v>ესენციური (პირველადი) ჰიპერტენზია</c:v>
                </c:pt>
                <c:pt idx="9">
                  <c:v>ინსულინდამოუკიდებელი შაქრიანი დიაბეტი, სხვა სახის სპეციფიკური გართულებებით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5271</c:v>
                </c:pt>
                <c:pt idx="1">
                  <c:v>1334</c:v>
                </c:pt>
                <c:pt idx="2">
                  <c:v>693</c:v>
                </c:pt>
                <c:pt idx="3">
                  <c:v>684</c:v>
                </c:pt>
                <c:pt idx="4">
                  <c:v>251</c:v>
                </c:pt>
                <c:pt idx="5">
                  <c:v>219</c:v>
                </c:pt>
                <c:pt idx="6">
                  <c:v>141</c:v>
                </c:pt>
                <c:pt idx="7">
                  <c:v>131</c:v>
                </c:pt>
                <c:pt idx="8">
                  <c:v>63</c:v>
                </c:pt>
                <c:pt idx="9">
                  <c:v>53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ინსულინდამოუკიდებელი შაქრიანი დიაბეტი</c:v>
                </c:pt>
                <c:pt idx="1">
                  <c:v>ინსულინდამოუკიდებელი შაქრიანი დიაბეტი, დაუზუსტებელი გართულებებით</c:v>
                </c:pt>
                <c:pt idx="2">
                  <c:v>ინსულინდამოუკიდებელი შაქრიანი დიაბეტი, გართულებების გარეშე</c:v>
                </c:pt>
                <c:pt idx="3">
                  <c:v>ინსულინდამოუკიდებელი შაქრიანი დიაბეტი, მრავლობითი გართულებებით</c:v>
                </c:pt>
                <c:pt idx="4">
                  <c:v>ინსულინდამოუკიდებელი შაქრიანი დიაბეტი, პერიფერიული ცირკულაციის მოშლით</c:v>
                </c:pt>
                <c:pt idx="5">
                  <c:v>ინსულინდამოუკიდებელი შაქრიანი დიაბეტი, კომით</c:v>
                </c:pt>
                <c:pt idx="6">
                  <c:v>ნევროლოგიური გართულებებით</c:v>
                </c:pt>
                <c:pt idx="7">
                  <c:v>ინსულინდამოუკიდებელი შაქრიანი დიაბეტი, თვალების დაზიანებით</c:v>
                </c:pt>
                <c:pt idx="8">
                  <c:v>ესენციური (პირველადი) ჰიპერტენზია</c:v>
                </c:pt>
                <c:pt idx="9">
                  <c:v>ინსულინდამოუკიდებელი შაქრიანი დიაბეტი, სხვა სახის სპეციფიკური გართულებებით</c:v>
                </c:pt>
              </c:strCache>
            </c:strRef>
          </c:cat>
          <c:val>
            <c:numRef>
              <c:f>Sheet1!$C$2:$C$11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ინსულინდამოუკიდებელი შაქრიანი დიაბეტი</c:v>
                </c:pt>
                <c:pt idx="1">
                  <c:v>ინსულინდამოუკიდებელი შაქრიანი დიაბეტი, დაუზუსტებელი გართულებებით</c:v>
                </c:pt>
                <c:pt idx="2">
                  <c:v>ინსულინდამოუკიდებელი შაქრიანი დიაბეტი, გართულებების გარეშე</c:v>
                </c:pt>
                <c:pt idx="3">
                  <c:v>ინსულინდამოუკიდებელი შაქრიანი დიაბეტი, მრავლობითი გართულებებით</c:v>
                </c:pt>
                <c:pt idx="4">
                  <c:v>ინსულინდამოუკიდებელი შაქრიანი დიაბეტი, პერიფერიული ცირკულაციის მოშლით</c:v>
                </c:pt>
                <c:pt idx="5">
                  <c:v>ინსულინდამოუკიდებელი შაქრიანი დიაბეტი, კომით</c:v>
                </c:pt>
                <c:pt idx="6">
                  <c:v>ნევროლოგიური გართულებებით</c:v>
                </c:pt>
                <c:pt idx="7">
                  <c:v>ინსულინდამოუკიდებელი შაქრიანი დიაბეტი, თვალების დაზიანებით</c:v>
                </c:pt>
                <c:pt idx="8">
                  <c:v>ესენციური (პირველადი) ჰიპერტენზია</c:v>
                </c:pt>
                <c:pt idx="9">
                  <c:v>ინსულინდამოუკიდებელი შაქრიანი დიაბეტი, სხვა სახის სპეციფიკური გართულებებით</c:v>
                </c:pt>
              </c:strCache>
            </c:strRef>
          </c:cat>
          <c:val>
            <c:numRef>
              <c:f>Sheet1!$D$2:$D$11</c:f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5281232"/>
        <c:axId val="235281792"/>
        <c:axId val="0"/>
      </c:bar3DChart>
      <c:catAx>
        <c:axId val="235281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281792"/>
        <c:crosses val="autoZero"/>
        <c:auto val="1"/>
        <c:lblAlgn val="ctr"/>
        <c:lblOffset val="100"/>
        <c:noMultiLvlLbl val="0"/>
      </c:catAx>
      <c:valAx>
        <c:axId val="2352817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35281232"/>
        <c:crosses val="autoZero"/>
        <c:crossBetween val="between"/>
        <c:majorUnit val="10000"/>
        <c:minorUnit val="900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სამედიცინო დაწესებულება</c:v>
                </c:pt>
                <c:pt idx="1">
                  <c:v>სოფლის ექიმი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8874</c:v>
                </c:pt>
                <c:pt idx="1">
                  <c:v>2696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0-18 წელი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ფარისებრი</c:v>
                </c:pt>
                <c:pt idx="1">
                  <c:v>ფილტვი</c:v>
                </c:pt>
                <c:pt idx="2">
                  <c:v>გული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</c:v>
                </c:pt>
                <c:pt idx="1">
                  <c:v>47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35804160"/>
        <c:axId val="235804720"/>
        <c:axId val="0"/>
      </c:bar3DChart>
      <c:catAx>
        <c:axId val="235804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04720"/>
        <c:crosses val="autoZero"/>
        <c:auto val="1"/>
        <c:lblAlgn val="ctr"/>
        <c:lblOffset val="100"/>
        <c:noMultiLvlLbl val="0"/>
      </c:catAx>
      <c:valAx>
        <c:axId val="2358047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35804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5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6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7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3E487-518A-456B-AA34-AB480B93621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006B5C-CA21-4879-8F4E-D95B062CDBA4}">
      <dgm:prSet phldrT="[Text]"/>
      <dgm:spPr/>
      <dgm:t>
        <a:bodyPr/>
        <a:lstStyle/>
        <a:p>
          <a:r>
            <a:rPr lang="ka-GE" dirty="0" smtClean="0"/>
            <a:t>0-18წ.</a:t>
          </a:r>
        </a:p>
        <a:p>
          <a:r>
            <a:rPr lang="ka-GE" dirty="0" smtClean="0"/>
            <a:t>50</a:t>
          </a:r>
          <a:endParaRPr lang="en-US" dirty="0"/>
        </a:p>
      </dgm:t>
    </dgm:pt>
    <dgm:pt modelId="{A39ADCA9-36D1-4331-A8E7-E0E5FDB8E14C}" type="parTrans" cxnId="{7230BDD7-F868-4A5F-A7E9-B22CBDFA96DA}">
      <dgm:prSet/>
      <dgm:spPr/>
      <dgm:t>
        <a:bodyPr/>
        <a:lstStyle/>
        <a:p>
          <a:endParaRPr lang="en-US"/>
        </a:p>
      </dgm:t>
    </dgm:pt>
    <dgm:pt modelId="{FC4B6A87-32EC-4F42-BA9F-C09146EC1A11}" type="sibTrans" cxnId="{7230BDD7-F868-4A5F-A7E9-B22CBDFA96DA}">
      <dgm:prSet/>
      <dgm:spPr/>
      <dgm:t>
        <a:bodyPr/>
        <a:lstStyle/>
        <a:p>
          <a:endParaRPr lang="en-US"/>
        </a:p>
      </dgm:t>
    </dgm:pt>
    <dgm:pt modelId="{1691A9E3-7F68-4F5C-A053-3D9C991423AB}">
      <dgm:prSet phldrT="[Text]"/>
      <dgm:spPr/>
      <dgm:t>
        <a:bodyPr/>
        <a:lstStyle/>
        <a:p>
          <a:r>
            <a:rPr lang="ka-GE" dirty="0" smtClean="0"/>
            <a:t>18-40წ.</a:t>
          </a:r>
        </a:p>
        <a:p>
          <a:r>
            <a:rPr lang="ka-GE" dirty="0" smtClean="0"/>
            <a:t>327</a:t>
          </a:r>
          <a:endParaRPr lang="en-US" dirty="0"/>
        </a:p>
      </dgm:t>
    </dgm:pt>
    <dgm:pt modelId="{B3CE1B6F-DC7A-41F2-A02F-5F64EE207CFC}" type="parTrans" cxnId="{51341C45-E58B-4F1A-8905-2BADFBDCB722}">
      <dgm:prSet/>
      <dgm:spPr/>
      <dgm:t>
        <a:bodyPr/>
        <a:lstStyle/>
        <a:p>
          <a:endParaRPr lang="en-US"/>
        </a:p>
      </dgm:t>
    </dgm:pt>
    <dgm:pt modelId="{A807B2C0-1B3F-4DE2-A753-878908769A50}" type="sibTrans" cxnId="{51341C45-E58B-4F1A-8905-2BADFBDCB722}">
      <dgm:prSet/>
      <dgm:spPr/>
      <dgm:t>
        <a:bodyPr/>
        <a:lstStyle/>
        <a:p>
          <a:endParaRPr lang="en-US"/>
        </a:p>
      </dgm:t>
    </dgm:pt>
    <dgm:pt modelId="{BF27DBA0-3BD7-48DE-972F-F9B59D16D233}">
      <dgm:prSet phldrT="[Text]"/>
      <dgm:spPr/>
      <dgm:t>
        <a:bodyPr/>
        <a:lstStyle/>
        <a:p>
          <a:r>
            <a:rPr lang="ka-GE" dirty="0" smtClean="0"/>
            <a:t>40-65წ.</a:t>
          </a:r>
        </a:p>
        <a:p>
          <a:r>
            <a:rPr lang="ka-GE" dirty="0" smtClean="0"/>
            <a:t>6 193</a:t>
          </a:r>
          <a:endParaRPr lang="en-US" dirty="0"/>
        </a:p>
      </dgm:t>
    </dgm:pt>
    <dgm:pt modelId="{0A1D37C9-A34C-475E-87C7-C2F6D04BDB12}" type="parTrans" cxnId="{877C168F-C936-4EA4-8A19-D8950AC43455}">
      <dgm:prSet/>
      <dgm:spPr/>
      <dgm:t>
        <a:bodyPr/>
        <a:lstStyle/>
        <a:p>
          <a:endParaRPr lang="en-US"/>
        </a:p>
      </dgm:t>
    </dgm:pt>
    <dgm:pt modelId="{BA27769C-C603-413A-BEE9-41B2B4FEFFA7}" type="sibTrans" cxnId="{877C168F-C936-4EA4-8A19-D8950AC43455}">
      <dgm:prSet/>
      <dgm:spPr/>
      <dgm:t>
        <a:bodyPr/>
        <a:lstStyle/>
        <a:p>
          <a:endParaRPr lang="en-US"/>
        </a:p>
      </dgm:t>
    </dgm:pt>
    <dgm:pt modelId="{321351A2-CA09-4CEA-8E71-3D3A5763544F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  <a:cs typeface="Calibri" panose="020F0502020204030204" pitchFamily="34" charset="0"/>
            </a:rPr>
            <a:t>&gt;</a:t>
          </a:r>
          <a:r>
            <a:rPr lang="ka-GE" dirty="0" smtClean="0">
              <a:latin typeface="Calibri" panose="020F0502020204030204" pitchFamily="34" charset="0"/>
              <a:cs typeface="Calibri" panose="020F0502020204030204" pitchFamily="34" charset="0"/>
            </a:rPr>
            <a:t>=65წ.</a:t>
          </a:r>
        </a:p>
        <a:p>
          <a:r>
            <a:rPr lang="ka-GE" dirty="0" smtClean="0">
              <a:cs typeface="Calibri" panose="020F0502020204030204" pitchFamily="34" charset="0"/>
            </a:rPr>
            <a:t>10 300</a:t>
          </a:r>
          <a:endParaRPr lang="en-US" dirty="0"/>
        </a:p>
      </dgm:t>
    </dgm:pt>
    <dgm:pt modelId="{05B5C74A-A650-4758-B9D0-E14920393EBF}" type="parTrans" cxnId="{B4111CAB-A743-4517-A9A2-7BE861ABF68D}">
      <dgm:prSet/>
      <dgm:spPr/>
      <dgm:t>
        <a:bodyPr/>
        <a:lstStyle/>
        <a:p>
          <a:endParaRPr lang="en-US"/>
        </a:p>
      </dgm:t>
    </dgm:pt>
    <dgm:pt modelId="{4FC80B5C-3CE6-4F81-85E2-6E28FB05797F}" type="sibTrans" cxnId="{B4111CAB-A743-4517-A9A2-7BE861ABF68D}">
      <dgm:prSet/>
      <dgm:spPr/>
      <dgm:t>
        <a:bodyPr/>
        <a:lstStyle/>
        <a:p>
          <a:endParaRPr lang="en-US"/>
        </a:p>
      </dgm:t>
    </dgm:pt>
    <dgm:pt modelId="{C0F26362-66E2-4BE8-B4A3-766552C29C43}" type="pres">
      <dgm:prSet presAssocID="{A103E487-518A-456B-AA34-AB480B93621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834D46-6D0A-4E22-BFA3-F92E48ADB20F}" type="pres">
      <dgm:prSet presAssocID="{AE006B5C-CA21-4879-8F4E-D95B062CDBA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B43CB5-27DC-4E6C-B19D-5048E5D2F200}" type="pres">
      <dgm:prSet presAssocID="{FC4B6A87-32EC-4F42-BA9F-C09146EC1A11}" presName="sibTrans" presStyleCnt="0"/>
      <dgm:spPr/>
    </dgm:pt>
    <dgm:pt modelId="{D5A5C195-016F-4564-8CF6-7D56D64C1390}" type="pres">
      <dgm:prSet presAssocID="{1691A9E3-7F68-4F5C-A053-3D9C991423A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08792A-45BE-47DD-9955-F309BDBB664F}" type="pres">
      <dgm:prSet presAssocID="{A807B2C0-1B3F-4DE2-A753-878908769A50}" presName="sibTrans" presStyleCnt="0"/>
      <dgm:spPr/>
    </dgm:pt>
    <dgm:pt modelId="{D027DFFE-9AD7-4C3E-A2DB-817C41EB0E70}" type="pres">
      <dgm:prSet presAssocID="{BF27DBA0-3BD7-48DE-972F-F9B59D16D23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5FCB0-C41D-4EE0-985D-D07248666991}" type="pres">
      <dgm:prSet presAssocID="{BA27769C-C603-413A-BEE9-41B2B4FEFFA7}" presName="sibTrans" presStyleCnt="0"/>
      <dgm:spPr/>
    </dgm:pt>
    <dgm:pt modelId="{C6A549A7-8A1B-4057-8698-3B0C9060D126}" type="pres">
      <dgm:prSet presAssocID="{321351A2-CA09-4CEA-8E71-3D3A5763544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7C168F-C936-4EA4-8A19-D8950AC43455}" srcId="{A103E487-518A-456B-AA34-AB480B936215}" destId="{BF27DBA0-3BD7-48DE-972F-F9B59D16D233}" srcOrd="2" destOrd="0" parTransId="{0A1D37C9-A34C-475E-87C7-C2F6D04BDB12}" sibTransId="{BA27769C-C603-413A-BEE9-41B2B4FEFFA7}"/>
    <dgm:cxn modelId="{65E35C6B-5FEE-4EE0-A071-B4E56FC1B0DA}" type="presOf" srcId="{A103E487-518A-456B-AA34-AB480B936215}" destId="{C0F26362-66E2-4BE8-B4A3-766552C29C43}" srcOrd="0" destOrd="0" presId="urn:microsoft.com/office/officeart/2005/8/layout/default"/>
    <dgm:cxn modelId="{51341C45-E58B-4F1A-8905-2BADFBDCB722}" srcId="{A103E487-518A-456B-AA34-AB480B936215}" destId="{1691A9E3-7F68-4F5C-A053-3D9C991423AB}" srcOrd="1" destOrd="0" parTransId="{B3CE1B6F-DC7A-41F2-A02F-5F64EE207CFC}" sibTransId="{A807B2C0-1B3F-4DE2-A753-878908769A50}"/>
    <dgm:cxn modelId="{1B58FE11-6386-459F-BB1B-23FCF8A3031C}" type="presOf" srcId="{321351A2-CA09-4CEA-8E71-3D3A5763544F}" destId="{C6A549A7-8A1B-4057-8698-3B0C9060D126}" srcOrd="0" destOrd="0" presId="urn:microsoft.com/office/officeart/2005/8/layout/default"/>
    <dgm:cxn modelId="{04803C34-F575-4864-A4D8-B680CB7854D3}" type="presOf" srcId="{1691A9E3-7F68-4F5C-A053-3D9C991423AB}" destId="{D5A5C195-016F-4564-8CF6-7D56D64C1390}" srcOrd="0" destOrd="0" presId="urn:microsoft.com/office/officeart/2005/8/layout/default"/>
    <dgm:cxn modelId="{14F001D2-EF1C-492F-B649-1B66744CA36E}" type="presOf" srcId="{BF27DBA0-3BD7-48DE-972F-F9B59D16D233}" destId="{D027DFFE-9AD7-4C3E-A2DB-817C41EB0E70}" srcOrd="0" destOrd="0" presId="urn:microsoft.com/office/officeart/2005/8/layout/default"/>
    <dgm:cxn modelId="{AA6FDC35-8C78-4158-9590-037905D16DF9}" type="presOf" srcId="{AE006B5C-CA21-4879-8F4E-D95B062CDBA4}" destId="{44834D46-6D0A-4E22-BFA3-F92E48ADB20F}" srcOrd="0" destOrd="0" presId="urn:microsoft.com/office/officeart/2005/8/layout/default"/>
    <dgm:cxn modelId="{7230BDD7-F868-4A5F-A7E9-B22CBDFA96DA}" srcId="{A103E487-518A-456B-AA34-AB480B936215}" destId="{AE006B5C-CA21-4879-8F4E-D95B062CDBA4}" srcOrd="0" destOrd="0" parTransId="{A39ADCA9-36D1-4331-A8E7-E0E5FDB8E14C}" sibTransId="{FC4B6A87-32EC-4F42-BA9F-C09146EC1A11}"/>
    <dgm:cxn modelId="{B4111CAB-A743-4517-A9A2-7BE861ABF68D}" srcId="{A103E487-518A-456B-AA34-AB480B936215}" destId="{321351A2-CA09-4CEA-8E71-3D3A5763544F}" srcOrd="3" destOrd="0" parTransId="{05B5C74A-A650-4758-B9D0-E14920393EBF}" sibTransId="{4FC80B5C-3CE6-4F81-85E2-6E28FB05797F}"/>
    <dgm:cxn modelId="{3F7E5BA8-3B0B-4757-81DB-F5CBF0F26EE5}" type="presParOf" srcId="{C0F26362-66E2-4BE8-B4A3-766552C29C43}" destId="{44834D46-6D0A-4E22-BFA3-F92E48ADB20F}" srcOrd="0" destOrd="0" presId="urn:microsoft.com/office/officeart/2005/8/layout/default"/>
    <dgm:cxn modelId="{F9AC0881-3C4B-4E18-A2C7-F68089046DC9}" type="presParOf" srcId="{C0F26362-66E2-4BE8-B4A3-766552C29C43}" destId="{43B43CB5-27DC-4E6C-B19D-5048E5D2F200}" srcOrd="1" destOrd="0" presId="urn:microsoft.com/office/officeart/2005/8/layout/default"/>
    <dgm:cxn modelId="{0768F6E7-45E3-4915-8653-BD7BA7A47403}" type="presParOf" srcId="{C0F26362-66E2-4BE8-B4A3-766552C29C43}" destId="{D5A5C195-016F-4564-8CF6-7D56D64C1390}" srcOrd="2" destOrd="0" presId="urn:microsoft.com/office/officeart/2005/8/layout/default"/>
    <dgm:cxn modelId="{2115E19B-B25F-409A-B0A3-FA9F8FE766EC}" type="presParOf" srcId="{C0F26362-66E2-4BE8-B4A3-766552C29C43}" destId="{C208792A-45BE-47DD-9955-F309BDBB664F}" srcOrd="3" destOrd="0" presId="urn:microsoft.com/office/officeart/2005/8/layout/default"/>
    <dgm:cxn modelId="{9D702AC6-40CA-483F-B8FB-4D94A00314D3}" type="presParOf" srcId="{C0F26362-66E2-4BE8-B4A3-766552C29C43}" destId="{D027DFFE-9AD7-4C3E-A2DB-817C41EB0E70}" srcOrd="4" destOrd="0" presId="urn:microsoft.com/office/officeart/2005/8/layout/default"/>
    <dgm:cxn modelId="{7743EAB1-11CB-46B2-A1C7-709B1FFB6180}" type="presParOf" srcId="{C0F26362-66E2-4BE8-B4A3-766552C29C43}" destId="{63D5FCB0-C41D-4EE0-985D-D07248666991}" srcOrd="5" destOrd="0" presId="urn:microsoft.com/office/officeart/2005/8/layout/default"/>
    <dgm:cxn modelId="{30B7338E-DA8C-473A-B744-E4B5BE730F26}" type="presParOf" srcId="{C0F26362-66E2-4BE8-B4A3-766552C29C43}" destId="{C6A549A7-8A1B-4057-8698-3B0C9060D12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03E487-518A-456B-AA34-AB480B93621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006B5C-CA21-4879-8F4E-D95B062CDBA4}">
      <dgm:prSet phldrT="[Text]" custT="1"/>
      <dgm:spPr/>
      <dgm:t>
        <a:bodyPr/>
        <a:lstStyle/>
        <a:p>
          <a:r>
            <a:rPr lang="ka-GE" sz="2500" dirty="0" smtClean="0"/>
            <a:t>0-18წ.</a:t>
          </a:r>
        </a:p>
        <a:p>
          <a:r>
            <a:rPr lang="ka-GE" sz="1600" dirty="0" smtClean="0"/>
            <a:t>მდედრობითი – 22</a:t>
          </a:r>
        </a:p>
        <a:p>
          <a:r>
            <a:rPr lang="ka-GE" sz="1600" dirty="0" smtClean="0"/>
            <a:t>მამრობითი –28</a:t>
          </a:r>
          <a:endParaRPr lang="en-US" sz="1600" dirty="0"/>
        </a:p>
      </dgm:t>
    </dgm:pt>
    <dgm:pt modelId="{A39ADCA9-36D1-4331-A8E7-E0E5FDB8E14C}" type="parTrans" cxnId="{7230BDD7-F868-4A5F-A7E9-B22CBDFA96DA}">
      <dgm:prSet/>
      <dgm:spPr/>
      <dgm:t>
        <a:bodyPr/>
        <a:lstStyle/>
        <a:p>
          <a:endParaRPr lang="en-US"/>
        </a:p>
      </dgm:t>
    </dgm:pt>
    <dgm:pt modelId="{FC4B6A87-32EC-4F42-BA9F-C09146EC1A11}" type="sibTrans" cxnId="{7230BDD7-F868-4A5F-A7E9-B22CBDFA96DA}">
      <dgm:prSet/>
      <dgm:spPr/>
      <dgm:t>
        <a:bodyPr/>
        <a:lstStyle/>
        <a:p>
          <a:endParaRPr lang="en-US"/>
        </a:p>
      </dgm:t>
    </dgm:pt>
    <dgm:pt modelId="{1691A9E3-7F68-4F5C-A053-3D9C991423AB}">
      <dgm:prSet phldrT="[Text]" custT="1"/>
      <dgm:spPr/>
      <dgm:t>
        <a:bodyPr/>
        <a:lstStyle/>
        <a:p>
          <a:r>
            <a:rPr lang="ka-GE" sz="2500" dirty="0" smtClean="0"/>
            <a:t>18-40წ.</a:t>
          </a:r>
        </a:p>
        <a:p>
          <a:r>
            <a:rPr lang="ka-GE" sz="1600" dirty="0" smtClean="0"/>
            <a:t>მდედრობითი – 188</a:t>
          </a:r>
        </a:p>
        <a:p>
          <a:r>
            <a:rPr lang="ka-GE" sz="1600" dirty="0" smtClean="0"/>
            <a:t>მამრობითი –139</a:t>
          </a:r>
          <a:endParaRPr lang="en-US" sz="1600" dirty="0"/>
        </a:p>
      </dgm:t>
    </dgm:pt>
    <dgm:pt modelId="{B3CE1B6F-DC7A-41F2-A02F-5F64EE207CFC}" type="parTrans" cxnId="{51341C45-E58B-4F1A-8905-2BADFBDCB722}">
      <dgm:prSet/>
      <dgm:spPr/>
      <dgm:t>
        <a:bodyPr/>
        <a:lstStyle/>
        <a:p>
          <a:endParaRPr lang="en-US"/>
        </a:p>
      </dgm:t>
    </dgm:pt>
    <dgm:pt modelId="{A807B2C0-1B3F-4DE2-A753-878908769A50}" type="sibTrans" cxnId="{51341C45-E58B-4F1A-8905-2BADFBDCB722}">
      <dgm:prSet/>
      <dgm:spPr/>
      <dgm:t>
        <a:bodyPr/>
        <a:lstStyle/>
        <a:p>
          <a:endParaRPr lang="en-US"/>
        </a:p>
      </dgm:t>
    </dgm:pt>
    <dgm:pt modelId="{BF27DBA0-3BD7-48DE-972F-F9B59D16D233}">
      <dgm:prSet phldrT="[Text]" custT="1"/>
      <dgm:spPr/>
      <dgm:t>
        <a:bodyPr/>
        <a:lstStyle/>
        <a:p>
          <a:r>
            <a:rPr lang="ka-GE" sz="2500" dirty="0" smtClean="0"/>
            <a:t>40-65წ.</a:t>
          </a:r>
        </a:p>
        <a:p>
          <a:r>
            <a:rPr lang="ka-GE" sz="1600" dirty="0" smtClean="0"/>
            <a:t>მდედრობითი – 3850</a:t>
          </a:r>
        </a:p>
        <a:p>
          <a:r>
            <a:rPr lang="ka-GE" sz="1600" dirty="0" smtClean="0"/>
            <a:t>მამრობითი –2343</a:t>
          </a:r>
          <a:endParaRPr lang="en-US" sz="1600" dirty="0"/>
        </a:p>
      </dgm:t>
    </dgm:pt>
    <dgm:pt modelId="{0A1D37C9-A34C-475E-87C7-C2F6D04BDB12}" type="parTrans" cxnId="{877C168F-C936-4EA4-8A19-D8950AC43455}">
      <dgm:prSet/>
      <dgm:spPr/>
      <dgm:t>
        <a:bodyPr/>
        <a:lstStyle/>
        <a:p>
          <a:endParaRPr lang="en-US"/>
        </a:p>
      </dgm:t>
    </dgm:pt>
    <dgm:pt modelId="{BA27769C-C603-413A-BEE9-41B2B4FEFFA7}" type="sibTrans" cxnId="{877C168F-C936-4EA4-8A19-D8950AC43455}">
      <dgm:prSet/>
      <dgm:spPr/>
      <dgm:t>
        <a:bodyPr/>
        <a:lstStyle/>
        <a:p>
          <a:endParaRPr lang="en-US"/>
        </a:p>
      </dgm:t>
    </dgm:pt>
    <dgm:pt modelId="{321351A2-CA09-4CEA-8E71-3D3A5763544F}">
      <dgm:prSet phldrT="[Text]" custT="1"/>
      <dgm:spPr/>
      <dgm:t>
        <a:bodyPr/>
        <a:lstStyle/>
        <a:p>
          <a:r>
            <a:rPr lang="en-US" sz="2500" dirty="0" smtClean="0">
              <a:latin typeface="Calibri" panose="020F0502020204030204" pitchFamily="34" charset="0"/>
              <a:cs typeface="Calibri" panose="020F0502020204030204" pitchFamily="34" charset="0"/>
            </a:rPr>
            <a:t>&gt;</a:t>
          </a:r>
          <a:r>
            <a:rPr lang="ka-GE" sz="2500" dirty="0" smtClean="0">
              <a:latin typeface="Calibri" panose="020F0502020204030204" pitchFamily="34" charset="0"/>
              <a:cs typeface="Calibri" panose="020F0502020204030204" pitchFamily="34" charset="0"/>
            </a:rPr>
            <a:t>=65წ.</a:t>
          </a:r>
        </a:p>
        <a:p>
          <a:r>
            <a:rPr lang="ka-GE" sz="1600" dirty="0" smtClean="0"/>
            <a:t>მდედრობითი – 7123</a:t>
          </a:r>
        </a:p>
        <a:p>
          <a:r>
            <a:rPr lang="ka-GE" sz="1600" dirty="0" smtClean="0"/>
            <a:t>მამრობითი –3177</a:t>
          </a:r>
          <a:endParaRPr lang="en-US" sz="1600" dirty="0"/>
        </a:p>
      </dgm:t>
    </dgm:pt>
    <dgm:pt modelId="{05B5C74A-A650-4758-B9D0-E14920393EBF}" type="parTrans" cxnId="{B4111CAB-A743-4517-A9A2-7BE861ABF68D}">
      <dgm:prSet/>
      <dgm:spPr/>
      <dgm:t>
        <a:bodyPr/>
        <a:lstStyle/>
        <a:p>
          <a:endParaRPr lang="en-US"/>
        </a:p>
      </dgm:t>
    </dgm:pt>
    <dgm:pt modelId="{4FC80B5C-3CE6-4F81-85E2-6E28FB05797F}" type="sibTrans" cxnId="{B4111CAB-A743-4517-A9A2-7BE861ABF68D}">
      <dgm:prSet/>
      <dgm:spPr/>
      <dgm:t>
        <a:bodyPr/>
        <a:lstStyle/>
        <a:p>
          <a:endParaRPr lang="en-US"/>
        </a:p>
      </dgm:t>
    </dgm:pt>
    <dgm:pt modelId="{C0F26362-66E2-4BE8-B4A3-766552C29C43}" type="pres">
      <dgm:prSet presAssocID="{A103E487-518A-456B-AA34-AB480B93621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834D46-6D0A-4E22-BFA3-F92E48ADB20F}" type="pres">
      <dgm:prSet presAssocID="{AE006B5C-CA21-4879-8F4E-D95B062CDBA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B43CB5-27DC-4E6C-B19D-5048E5D2F200}" type="pres">
      <dgm:prSet presAssocID="{FC4B6A87-32EC-4F42-BA9F-C09146EC1A11}" presName="sibTrans" presStyleCnt="0"/>
      <dgm:spPr/>
    </dgm:pt>
    <dgm:pt modelId="{D5A5C195-016F-4564-8CF6-7D56D64C1390}" type="pres">
      <dgm:prSet presAssocID="{1691A9E3-7F68-4F5C-A053-3D9C991423A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08792A-45BE-47DD-9955-F309BDBB664F}" type="pres">
      <dgm:prSet presAssocID="{A807B2C0-1B3F-4DE2-A753-878908769A50}" presName="sibTrans" presStyleCnt="0"/>
      <dgm:spPr/>
    </dgm:pt>
    <dgm:pt modelId="{D027DFFE-9AD7-4C3E-A2DB-817C41EB0E70}" type="pres">
      <dgm:prSet presAssocID="{BF27DBA0-3BD7-48DE-972F-F9B59D16D23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5FCB0-C41D-4EE0-985D-D07248666991}" type="pres">
      <dgm:prSet presAssocID="{BA27769C-C603-413A-BEE9-41B2B4FEFFA7}" presName="sibTrans" presStyleCnt="0"/>
      <dgm:spPr/>
    </dgm:pt>
    <dgm:pt modelId="{C6A549A7-8A1B-4057-8698-3B0C9060D126}" type="pres">
      <dgm:prSet presAssocID="{321351A2-CA09-4CEA-8E71-3D3A5763544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56DFAF-3701-4FDE-9CB0-C2D2401D09D5}" type="presOf" srcId="{BF27DBA0-3BD7-48DE-972F-F9B59D16D233}" destId="{D027DFFE-9AD7-4C3E-A2DB-817C41EB0E70}" srcOrd="0" destOrd="0" presId="urn:microsoft.com/office/officeart/2005/8/layout/default"/>
    <dgm:cxn modelId="{877C168F-C936-4EA4-8A19-D8950AC43455}" srcId="{A103E487-518A-456B-AA34-AB480B936215}" destId="{BF27DBA0-3BD7-48DE-972F-F9B59D16D233}" srcOrd="2" destOrd="0" parTransId="{0A1D37C9-A34C-475E-87C7-C2F6D04BDB12}" sibTransId="{BA27769C-C603-413A-BEE9-41B2B4FEFFA7}"/>
    <dgm:cxn modelId="{51341C45-E58B-4F1A-8905-2BADFBDCB722}" srcId="{A103E487-518A-456B-AA34-AB480B936215}" destId="{1691A9E3-7F68-4F5C-A053-3D9C991423AB}" srcOrd="1" destOrd="0" parTransId="{B3CE1B6F-DC7A-41F2-A02F-5F64EE207CFC}" sibTransId="{A807B2C0-1B3F-4DE2-A753-878908769A50}"/>
    <dgm:cxn modelId="{D344D29D-C705-4120-B2A5-A065D48A2FB4}" type="presOf" srcId="{1691A9E3-7F68-4F5C-A053-3D9C991423AB}" destId="{D5A5C195-016F-4564-8CF6-7D56D64C1390}" srcOrd="0" destOrd="0" presId="urn:microsoft.com/office/officeart/2005/8/layout/default"/>
    <dgm:cxn modelId="{AEDA9A90-1F4D-4932-83BA-A39EE18C5389}" type="presOf" srcId="{A103E487-518A-456B-AA34-AB480B936215}" destId="{C0F26362-66E2-4BE8-B4A3-766552C29C43}" srcOrd="0" destOrd="0" presId="urn:microsoft.com/office/officeart/2005/8/layout/default"/>
    <dgm:cxn modelId="{9D787BAC-F5D8-4B93-B6E6-DE91AD222F92}" type="presOf" srcId="{321351A2-CA09-4CEA-8E71-3D3A5763544F}" destId="{C6A549A7-8A1B-4057-8698-3B0C9060D126}" srcOrd="0" destOrd="0" presId="urn:microsoft.com/office/officeart/2005/8/layout/default"/>
    <dgm:cxn modelId="{7230BDD7-F868-4A5F-A7E9-B22CBDFA96DA}" srcId="{A103E487-518A-456B-AA34-AB480B936215}" destId="{AE006B5C-CA21-4879-8F4E-D95B062CDBA4}" srcOrd="0" destOrd="0" parTransId="{A39ADCA9-36D1-4331-A8E7-E0E5FDB8E14C}" sibTransId="{FC4B6A87-32EC-4F42-BA9F-C09146EC1A11}"/>
    <dgm:cxn modelId="{B4111CAB-A743-4517-A9A2-7BE861ABF68D}" srcId="{A103E487-518A-456B-AA34-AB480B936215}" destId="{321351A2-CA09-4CEA-8E71-3D3A5763544F}" srcOrd="3" destOrd="0" parTransId="{05B5C74A-A650-4758-B9D0-E14920393EBF}" sibTransId="{4FC80B5C-3CE6-4F81-85E2-6E28FB05797F}"/>
    <dgm:cxn modelId="{A435BDA7-4D26-4BAD-A6F2-AFE09C393805}" type="presOf" srcId="{AE006B5C-CA21-4879-8F4E-D95B062CDBA4}" destId="{44834D46-6D0A-4E22-BFA3-F92E48ADB20F}" srcOrd="0" destOrd="0" presId="urn:microsoft.com/office/officeart/2005/8/layout/default"/>
    <dgm:cxn modelId="{419E8F33-1C64-42A0-ACE8-A8F1FCAB4712}" type="presParOf" srcId="{C0F26362-66E2-4BE8-B4A3-766552C29C43}" destId="{44834D46-6D0A-4E22-BFA3-F92E48ADB20F}" srcOrd="0" destOrd="0" presId="urn:microsoft.com/office/officeart/2005/8/layout/default"/>
    <dgm:cxn modelId="{8423DC0C-B1D9-46D2-BC0E-B238D34FE6BF}" type="presParOf" srcId="{C0F26362-66E2-4BE8-B4A3-766552C29C43}" destId="{43B43CB5-27DC-4E6C-B19D-5048E5D2F200}" srcOrd="1" destOrd="0" presId="urn:microsoft.com/office/officeart/2005/8/layout/default"/>
    <dgm:cxn modelId="{42DBB432-BD05-4C7C-999D-B25BE7AFD17B}" type="presParOf" srcId="{C0F26362-66E2-4BE8-B4A3-766552C29C43}" destId="{D5A5C195-016F-4564-8CF6-7D56D64C1390}" srcOrd="2" destOrd="0" presId="urn:microsoft.com/office/officeart/2005/8/layout/default"/>
    <dgm:cxn modelId="{00FD209A-7BAB-42B6-97A4-8FA180E0D5E9}" type="presParOf" srcId="{C0F26362-66E2-4BE8-B4A3-766552C29C43}" destId="{C208792A-45BE-47DD-9955-F309BDBB664F}" srcOrd="3" destOrd="0" presId="urn:microsoft.com/office/officeart/2005/8/layout/default"/>
    <dgm:cxn modelId="{3E029D2D-70CB-453A-B6CA-C5F38225561F}" type="presParOf" srcId="{C0F26362-66E2-4BE8-B4A3-766552C29C43}" destId="{D027DFFE-9AD7-4C3E-A2DB-817C41EB0E70}" srcOrd="4" destOrd="0" presId="urn:microsoft.com/office/officeart/2005/8/layout/default"/>
    <dgm:cxn modelId="{3C3C1451-7BDA-4E0B-AFCF-E9048EB9FB72}" type="presParOf" srcId="{C0F26362-66E2-4BE8-B4A3-766552C29C43}" destId="{63D5FCB0-C41D-4EE0-985D-D07248666991}" srcOrd="5" destOrd="0" presId="urn:microsoft.com/office/officeart/2005/8/layout/default"/>
    <dgm:cxn modelId="{B3043BF1-E1F1-4ED6-BF11-6AA41DC131B9}" type="presParOf" srcId="{C0F26362-66E2-4BE8-B4A3-766552C29C43}" destId="{C6A549A7-8A1B-4057-8698-3B0C9060D12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834D46-6D0A-4E22-BFA3-F92E48ADB20F}">
      <dsp:nvSpPr>
        <dsp:cNvPr id="0" name=""/>
        <dsp:cNvSpPr/>
      </dsp:nvSpPr>
      <dsp:spPr>
        <a:xfrm>
          <a:off x="1164573" y="881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0-18წ.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50</a:t>
          </a:r>
          <a:endParaRPr lang="en-US" sz="4000" kern="1200" dirty="0"/>
        </a:p>
      </dsp:txBody>
      <dsp:txXfrm>
        <a:off x="1164573" y="881"/>
        <a:ext cx="2984364" cy="1790618"/>
      </dsp:txXfrm>
    </dsp:sp>
    <dsp:sp modelId="{D5A5C195-016F-4564-8CF6-7D56D64C1390}">
      <dsp:nvSpPr>
        <dsp:cNvPr id="0" name=""/>
        <dsp:cNvSpPr/>
      </dsp:nvSpPr>
      <dsp:spPr>
        <a:xfrm>
          <a:off x="4447374" y="881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18-40წ.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327</a:t>
          </a:r>
          <a:endParaRPr lang="en-US" sz="4000" kern="1200" dirty="0"/>
        </a:p>
      </dsp:txBody>
      <dsp:txXfrm>
        <a:off x="4447374" y="881"/>
        <a:ext cx="2984364" cy="1790618"/>
      </dsp:txXfrm>
    </dsp:sp>
    <dsp:sp modelId="{D027DFFE-9AD7-4C3E-A2DB-817C41EB0E70}">
      <dsp:nvSpPr>
        <dsp:cNvPr id="0" name=""/>
        <dsp:cNvSpPr/>
      </dsp:nvSpPr>
      <dsp:spPr>
        <a:xfrm>
          <a:off x="1164573" y="2089936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40-65წ.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6 193</a:t>
          </a:r>
          <a:endParaRPr lang="en-US" sz="4000" kern="1200" dirty="0"/>
        </a:p>
      </dsp:txBody>
      <dsp:txXfrm>
        <a:off x="1164573" y="2089936"/>
        <a:ext cx="2984364" cy="1790618"/>
      </dsp:txXfrm>
    </dsp:sp>
    <dsp:sp modelId="{C6A549A7-8A1B-4057-8698-3B0C9060D126}">
      <dsp:nvSpPr>
        <dsp:cNvPr id="0" name=""/>
        <dsp:cNvSpPr/>
      </dsp:nvSpPr>
      <dsp:spPr>
        <a:xfrm>
          <a:off x="4447374" y="2089936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&gt;</a:t>
          </a:r>
          <a:r>
            <a:rPr lang="ka-GE" sz="4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=65წ.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>
              <a:cs typeface="Calibri" panose="020F0502020204030204" pitchFamily="34" charset="0"/>
            </a:rPr>
            <a:t>10 300</a:t>
          </a:r>
          <a:endParaRPr lang="en-US" sz="4000" kern="1200" dirty="0"/>
        </a:p>
      </dsp:txBody>
      <dsp:txXfrm>
        <a:off x="4447374" y="2089936"/>
        <a:ext cx="2984364" cy="17906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834D46-6D0A-4E22-BFA3-F92E48ADB20F}">
      <dsp:nvSpPr>
        <dsp:cNvPr id="0" name=""/>
        <dsp:cNvSpPr/>
      </dsp:nvSpPr>
      <dsp:spPr>
        <a:xfrm>
          <a:off x="1164573" y="881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0-18წ.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მდედრობითი – 22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მამრობითი –28</a:t>
          </a:r>
          <a:endParaRPr lang="en-US" sz="1600" kern="1200" dirty="0"/>
        </a:p>
      </dsp:txBody>
      <dsp:txXfrm>
        <a:off x="1164573" y="881"/>
        <a:ext cx="2984364" cy="1790618"/>
      </dsp:txXfrm>
    </dsp:sp>
    <dsp:sp modelId="{D5A5C195-016F-4564-8CF6-7D56D64C1390}">
      <dsp:nvSpPr>
        <dsp:cNvPr id="0" name=""/>
        <dsp:cNvSpPr/>
      </dsp:nvSpPr>
      <dsp:spPr>
        <a:xfrm>
          <a:off x="4447374" y="881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18-40წ.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მდედრობითი – 188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მამრობითი –139</a:t>
          </a:r>
          <a:endParaRPr lang="en-US" sz="1600" kern="1200" dirty="0"/>
        </a:p>
      </dsp:txBody>
      <dsp:txXfrm>
        <a:off x="4447374" y="881"/>
        <a:ext cx="2984364" cy="1790618"/>
      </dsp:txXfrm>
    </dsp:sp>
    <dsp:sp modelId="{D027DFFE-9AD7-4C3E-A2DB-817C41EB0E70}">
      <dsp:nvSpPr>
        <dsp:cNvPr id="0" name=""/>
        <dsp:cNvSpPr/>
      </dsp:nvSpPr>
      <dsp:spPr>
        <a:xfrm>
          <a:off x="1164573" y="2089936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40-65წ.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მდედრობითი – 3850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მამრობითი –2343</a:t>
          </a:r>
          <a:endParaRPr lang="en-US" sz="1600" kern="1200" dirty="0"/>
        </a:p>
      </dsp:txBody>
      <dsp:txXfrm>
        <a:off x="1164573" y="2089936"/>
        <a:ext cx="2984364" cy="1790618"/>
      </dsp:txXfrm>
    </dsp:sp>
    <dsp:sp modelId="{C6A549A7-8A1B-4057-8698-3B0C9060D126}">
      <dsp:nvSpPr>
        <dsp:cNvPr id="0" name=""/>
        <dsp:cNvSpPr/>
      </dsp:nvSpPr>
      <dsp:spPr>
        <a:xfrm>
          <a:off x="4447374" y="2089936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&gt;</a:t>
          </a:r>
          <a:r>
            <a:rPr lang="ka-GE" sz="2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=65წ.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მდედრობითი – 7123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მამრობითი –3177</a:t>
          </a:r>
          <a:endParaRPr lang="en-US" sz="1600" kern="1200" dirty="0"/>
        </a:p>
      </dsp:txBody>
      <dsp:txXfrm>
        <a:off x="4447374" y="2089936"/>
        <a:ext cx="2984364" cy="1790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3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8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62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482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0376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85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07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9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1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63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49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687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1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7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97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6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ACFBA-5FE6-4DAE-BA28-F07C446B8F7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46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0969" y="4906851"/>
            <a:ext cx="9229859" cy="19511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„</a:t>
            </a:r>
            <a:r>
              <a:rPr lang="en-US" sz="3600" dirty="0" err="1">
                <a:solidFill>
                  <a:schemeClr val="tx1"/>
                </a:solidFill>
              </a:rPr>
              <a:t>ქრონიკული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დაავადებების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სამკურნალო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მედიკამენტებით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უზრუნველყოფის</a:t>
            </a:r>
            <a:r>
              <a:rPr lang="en-US" sz="3600" dirty="0">
                <a:solidFill>
                  <a:schemeClr val="tx1"/>
                </a:solidFill>
              </a:rPr>
              <a:t>“ </a:t>
            </a:r>
            <a:r>
              <a:rPr lang="en-US" sz="3600" dirty="0" err="1">
                <a:solidFill>
                  <a:schemeClr val="tx1"/>
                </a:solidFill>
              </a:rPr>
              <a:t>სახელმწიფო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პროგრამ</a:t>
            </a:r>
            <a:r>
              <a:rPr lang="ka-GE" sz="3600" dirty="0" smtClean="0">
                <a:solidFill>
                  <a:schemeClr val="tx1"/>
                </a:solidFill>
              </a:rPr>
              <a:t>ა</a:t>
            </a:r>
            <a:r>
              <a:rPr lang="ka-GE" sz="4800" dirty="0" smtClean="0"/>
              <a:t/>
            </a:r>
            <a:br>
              <a:rPr lang="ka-GE" sz="4800" dirty="0" smtClean="0"/>
            </a:br>
            <a:r>
              <a:rPr lang="ka-GE" sz="4800" dirty="0"/>
              <a:t/>
            </a:r>
            <a:br>
              <a:rPr lang="ka-GE" sz="4800" dirty="0"/>
            </a:br>
            <a:r>
              <a:rPr lang="ka-GE" sz="4800" dirty="0" smtClean="0"/>
              <a:t/>
            </a:r>
            <a:br>
              <a:rPr lang="ka-GE" sz="4800" dirty="0" smtClean="0"/>
            </a:br>
            <a:r>
              <a:rPr lang="ka-GE" sz="4800" dirty="0">
                <a:solidFill>
                  <a:schemeClr val="tx1"/>
                </a:solidFill>
              </a:rPr>
              <a:t/>
            </a:r>
            <a:br>
              <a:rPr lang="ka-GE" sz="4800" dirty="0">
                <a:solidFill>
                  <a:schemeClr val="tx1"/>
                </a:solidFill>
              </a:rPr>
            </a:br>
            <a:r>
              <a:rPr lang="ka-GE" sz="2200" dirty="0" smtClean="0">
                <a:solidFill>
                  <a:schemeClr val="tx1"/>
                </a:solidFill>
              </a:rPr>
              <a:t>ანგარიში </a:t>
            </a:r>
            <a:br>
              <a:rPr lang="ka-GE" sz="2200" dirty="0" smtClean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2017 </a:t>
            </a:r>
            <a:r>
              <a:rPr lang="ka-GE" sz="2200" dirty="0" smtClean="0">
                <a:solidFill>
                  <a:schemeClr val="tx1"/>
                </a:solidFill>
              </a:rPr>
              <a:t>წლის 1 ივლისი –</a:t>
            </a:r>
            <a:br>
              <a:rPr lang="ka-GE" sz="2200" dirty="0" smtClean="0">
                <a:solidFill>
                  <a:schemeClr val="tx1"/>
                </a:solidFill>
              </a:rPr>
            </a:br>
            <a:r>
              <a:rPr lang="ka-GE" sz="2200" dirty="0" smtClean="0">
                <a:solidFill>
                  <a:schemeClr val="tx1"/>
                </a:solidFill>
              </a:rPr>
              <a:t>2018 წლის 1 მაისი</a:t>
            </a:r>
            <a:r>
              <a:rPr lang="en-US" sz="2200" dirty="0" smtClean="0">
                <a:solidFill>
                  <a:schemeClr val="tx1"/>
                </a:solidFill>
              </a:rPr>
              <a:t/>
            </a:r>
            <a:br>
              <a:rPr lang="en-US" sz="2200" dirty="0" smtClean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(10 </a:t>
            </a:r>
            <a:r>
              <a:rPr lang="ka-GE" sz="2200" dirty="0" smtClean="0">
                <a:solidFill>
                  <a:schemeClr val="tx1"/>
                </a:solidFill>
              </a:rPr>
              <a:t>თვე)</a:t>
            </a:r>
            <a:r>
              <a:rPr lang="ka-GE" sz="4800" dirty="0" smtClean="0">
                <a:solidFill>
                  <a:schemeClr val="tx1"/>
                </a:solidFill>
              </a:rPr>
              <a:t/>
            </a:r>
            <a:br>
              <a:rPr lang="ka-GE" sz="4800" dirty="0" smtClean="0">
                <a:solidFill>
                  <a:schemeClr val="tx1"/>
                </a:solidFill>
              </a:rPr>
            </a:b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1028" name="Picture 4" descr="Social Service Agenc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780" y="393140"/>
            <a:ext cx="5859888" cy="727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სოციალური მომსახურების სააგენტო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098" y="154546"/>
            <a:ext cx="1764405" cy="1429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55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800" dirty="0">
                <a:solidFill>
                  <a:schemeClr val="tx1"/>
                </a:solidFill>
              </a:rPr>
              <a:t>პროგრამაში ჩართული ბენეფიციარების </a:t>
            </a:r>
            <a:r>
              <a:rPr lang="ka-GE" sz="2800" dirty="0" smtClean="0">
                <a:solidFill>
                  <a:schemeClr val="tx1"/>
                </a:solidFill>
              </a:rPr>
              <a:t>გადანაწილება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ka-GE" sz="2800" dirty="0" smtClean="0">
                <a:solidFill>
                  <a:schemeClr val="tx1"/>
                </a:solidFill>
              </a:rPr>
              <a:t>სქესის მიხედვით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ka-GE" sz="2800" dirty="0" smtClean="0">
                <a:solidFill>
                  <a:schemeClr val="tx1"/>
                </a:solidFill>
              </a:rPr>
              <a:t>ასაკბრივ ჯგუფში</a:t>
            </a:r>
            <a:endParaRPr lang="en-US" sz="2800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3698596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84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93183"/>
            <a:ext cx="10913652" cy="875962"/>
          </a:xfrm>
        </p:spPr>
        <p:txBody>
          <a:bodyPr>
            <a:normAutofit/>
          </a:bodyPr>
          <a:lstStyle/>
          <a:p>
            <a:pPr algn="ctr"/>
            <a:r>
              <a:rPr lang="ka-GE" sz="2400" dirty="0" smtClean="0">
                <a:solidFill>
                  <a:schemeClr val="tx1"/>
                </a:solidFill>
              </a:rPr>
              <a:t>ყველაზე ხშირი დიაგნოზები</a:t>
            </a:r>
            <a:br>
              <a:rPr lang="ka-GE" sz="2400" dirty="0" smtClean="0">
                <a:solidFill>
                  <a:schemeClr val="tx1"/>
                </a:solidFill>
              </a:rPr>
            </a:br>
            <a:r>
              <a:rPr lang="ka-GE" sz="2400" dirty="0" smtClean="0">
                <a:solidFill>
                  <a:schemeClr val="tx1"/>
                </a:solidFill>
              </a:rPr>
              <a:t>გულ – სისხლძარღვთა სისტემა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8673739"/>
              </p:ext>
            </p:extLst>
          </p:nvPr>
        </p:nvGraphicFramePr>
        <p:xfrm>
          <a:off x="90152" y="1378634"/>
          <a:ext cx="11500834" cy="5479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543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37626"/>
            <a:ext cx="8596668" cy="1069144"/>
          </a:xfrm>
        </p:spPr>
        <p:txBody>
          <a:bodyPr>
            <a:normAutofit/>
          </a:bodyPr>
          <a:lstStyle/>
          <a:p>
            <a:pPr algn="ctr"/>
            <a:r>
              <a:rPr lang="ka-GE" sz="2400" dirty="0">
                <a:solidFill>
                  <a:schemeClr val="tx1"/>
                </a:solidFill>
              </a:rPr>
              <a:t>ყველაზე ხშირი დიაგნოზები</a:t>
            </a:r>
            <a:br>
              <a:rPr lang="ka-GE" sz="2400" dirty="0">
                <a:solidFill>
                  <a:schemeClr val="tx1"/>
                </a:solidFill>
              </a:rPr>
            </a:br>
            <a:r>
              <a:rPr lang="ka-GE" sz="2400" dirty="0" smtClean="0">
                <a:solidFill>
                  <a:schemeClr val="tx1"/>
                </a:solidFill>
              </a:rPr>
              <a:t>ფარისებრი ჯირკვლის დაავადებები</a:t>
            </a:r>
            <a:endParaRPr lang="en-US" sz="2400" dirty="0"/>
          </a:p>
        </p:txBody>
      </p:sp>
      <p:graphicFrame>
        <p:nvGraphicFramePr>
          <p:cNvPr id="4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2510026"/>
              </p:ext>
            </p:extLst>
          </p:nvPr>
        </p:nvGraphicFramePr>
        <p:xfrm>
          <a:off x="211016" y="1308295"/>
          <a:ext cx="11296356" cy="5359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9422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dirty="0">
                <a:solidFill>
                  <a:schemeClr val="tx1"/>
                </a:solidFill>
              </a:rPr>
              <a:t>ყველაზე ხშირი დიაგნოზები</a:t>
            </a:r>
            <a:br>
              <a:rPr lang="ka-GE" sz="2400" dirty="0">
                <a:solidFill>
                  <a:schemeClr val="tx1"/>
                </a:solidFill>
              </a:rPr>
            </a:br>
            <a:r>
              <a:rPr lang="ka-GE" sz="2400" dirty="0" smtClean="0">
                <a:solidFill>
                  <a:schemeClr val="tx1"/>
                </a:solidFill>
              </a:rPr>
              <a:t>ფილტვის ქრონიკული დაავადებები</a:t>
            </a:r>
            <a:endParaRPr lang="en-US" sz="2400" dirty="0"/>
          </a:p>
        </p:txBody>
      </p:sp>
      <p:graphicFrame>
        <p:nvGraphicFramePr>
          <p:cNvPr id="7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35148"/>
              </p:ext>
            </p:extLst>
          </p:nvPr>
        </p:nvGraphicFramePr>
        <p:xfrm>
          <a:off x="154745" y="1659988"/>
          <a:ext cx="11057206" cy="4965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5316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dirty="0">
                <a:solidFill>
                  <a:schemeClr val="tx1"/>
                </a:solidFill>
              </a:rPr>
              <a:t>ყველაზე ხშირი დიაგნოზები</a:t>
            </a:r>
            <a:br>
              <a:rPr lang="ka-GE" sz="2400" dirty="0">
                <a:solidFill>
                  <a:schemeClr val="tx1"/>
                </a:solidFill>
              </a:rPr>
            </a:br>
            <a:r>
              <a:rPr lang="ka-GE" sz="2400" dirty="0" smtClean="0">
                <a:solidFill>
                  <a:schemeClr val="tx1"/>
                </a:solidFill>
              </a:rPr>
              <a:t>შაქრიანი დიაბეტი (ტიპი 2)</a:t>
            </a:r>
            <a:endParaRPr lang="en-US" sz="2400" dirty="0"/>
          </a:p>
        </p:txBody>
      </p:sp>
      <p:graphicFrame>
        <p:nvGraphicFramePr>
          <p:cNvPr id="4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7523725"/>
              </p:ext>
            </p:extLst>
          </p:nvPr>
        </p:nvGraphicFramePr>
        <p:xfrm>
          <a:off x="677863" y="1744394"/>
          <a:ext cx="9788500" cy="4839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2842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3907545" cy="5623775"/>
          </a:xfrm>
        </p:spPr>
        <p:txBody>
          <a:bodyPr>
            <a:normAutofit/>
          </a:bodyPr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/>
            </a:r>
            <a:br>
              <a:rPr lang="ka-GE" dirty="0" smtClean="0">
                <a:solidFill>
                  <a:schemeClr val="tx1"/>
                </a:solidFill>
              </a:rPr>
            </a:br>
            <a:r>
              <a:rPr lang="ka-GE" dirty="0" smtClean="0">
                <a:solidFill>
                  <a:schemeClr val="tx1"/>
                </a:solidFill>
              </a:rPr>
              <a:t>სამედიცინო დაწსებულების და </a:t>
            </a:r>
            <a:br>
              <a:rPr lang="ka-GE" dirty="0" smtClean="0">
                <a:solidFill>
                  <a:schemeClr val="tx1"/>
                </a:solidFill>
              </a:rPr>
            </a:br>
            <a:r>
              <a:rPr lang="ka-GE" dirty="0" smtClean="0">
                <a:solidFill>
                  <a:schemeClr val="tx1"/>
                </a:solidFill>
              </a:rPr>
              <a:t>სოფლის ექიმის ჩართულობის პროცენტული გადანაწილება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217809"/>
              </p:ext>
            </p:extLst>
          </p:nvPr>
        </p:nvGraphicFramePr>
        <p:xfrm>
          <a:off x="5370513" y="1262130"/>
          <a:ext cx="3903662" cy="4095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45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5422"/>
            <a:ext cx="10295466" cy="1097280"/>
          </a:xfrm>
        </p:spPr>
        <p:txBody>
          <a:bodyPr>
            <a:normAutofit fontScale="90000"/>
          </a:bodyPr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ასაკობრივ ჯგუფში ბენეფიციართა გადანაწილება კომპონენტში დიაგნოზების მიხედვით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4074421"/>
              </p:ext>
            </p:extLst>
          </p:nvPr>
        </p:nvGraphicFramePr>
        <p:xfrm>
          <a:off x="451471" y="1561515"/>
          <a:ext cx="3882685" cy="2335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4011529182"/>
              </p:ext>
            </p:extLst>
          </p:nvPr>
        </p:nvGraphicFramePr>
        <p:xfrm>
          <a:off x="4967202" y="1561515"/>
          <a:ext cx="4617328" cy="2335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163695976"/>
              </p:ext>
            </p:extLst>
          </p:nvPr>
        </p:nvGraphicFramePr>
        <p:xfrm>
          <a:off x="451471" y="3995225"/>
          <a:ext cx="3882685" cy="2693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115533182"/>
              </p:ext>
            </p:extLst>
          </p:nvPr>
        </p:nvGraphicFramePr>
        <p:xfrm>
          <a:off x="4967202" y="3995225"/>
          <a:ext cx="4617328" cy="2693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8463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81355"/>
            <a:ext cx="11111392" cy="759654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400" dirty="0" smtClean="0">
                <a:solidFill>
                  <a:schemeClr val="tx1"/>
                </a:solidFill>
              </a:rPr>
              <a:t>ბენეფიციართა (რაოდენობრივი) გადანაწილება რეგიონების მიხედვით</a:t>
            </a:r>
            <a:br>
              <a:rPr lang="ka-GE" sz="2400" dirty="0" smtClean="0">
                <a:solidFill>
                  <a:schemeClr val="tx1"/>
                </a:solidFill>
              </a:rPr>
            </a:br>
            <a:r>
              <a:rPr lang="ka-GE" sz="2400" dirty="0" smtClean="0">
                <a:solidFill>
                  <a:schemeClr val="tx1"/>
                </a:solidFill>
              </a:rPr>
              <a:t/>
            </a:r>
            <a:br>
              <a:rPr lang="ka-GE" sz="2400" dirty="0" smtClean="0">
                <a:solidFill>
                  <a:schemeClr val="tx1"/>
                </a:solidFill>
              </a:rPr>
            </a:br>
            <a:r>
              <a:rPr lang="ka-GE" sz="2400" dirty="0">
                <a:solidFill>
                  <a:schemeClr val="tx1"/>
                </a:solidFill>
              </a:rPr>
              <a:t/>
            </a:r>
            <a:br>
              <a:rPr lang="ka-GE" sz="2400" dirty="0">
                <a:solidFill>
                  <a:schemeClr val="tx1"/>
                </a:solidFill>
              </a:rPr>
            </a:br>
            <a:endParaRPr 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7322574"/>
              </p:ext>
            </p:extLst>
          </p:nvPr>
        </p:nvGraphicFramePr>
        <p:xfrm>
          <a:off x="0" y="746975"/>
          <a:ext cx="12192000" cy="6111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069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98474"/>
            <a:ext cx="11041054" cy="675249"/>
          </a:xfrm>
        </p:spPr>
        <p:txBody>
          <a:bodyPr>
            <a:noAutofit/>
          </a:bodyPr>
          <a:lstStyle/>
          <a:p>
            <a:pPr algn="ctr"/>
            <a:r>
              <a:rPr lang="ka-GE" sz="2400" dirty="0" smtClean="0">
                <a:solidFill>
                  <a:schemeClr val="tx1"/>
                </a:solidFill>
              </a:rPr>
              <a:t>პროგრამის ფარგლებში გაცემული მედიკამენტები</a:t>
            </a:r>
            <a:br>
              <a:rPr lang="ka-GE" sz="2400" dirty="0" smtClean="0">
                <a:solidFill>
                  <a:schemeClr val="tx1"/>
                </a:solidFill>
              </a:rPr>
            </a:br>
            <a:r>
              <a:rPr lang="ka-GE" sz="2400" dirty="0" smtClean="0">
                <a:solidFill>
                  <a:schemeClr val="tx1"/>
                </a:solidFill>
              </a:rPr>
              <a:t> (ტაბლეტი/ფლაკონი)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7538913"/>
              </p:ext>
            </p:extLst>
          </p:nvPr>
        </p:nvGraphicFramePr>
        <p:xfrm>
          <a:off x="1" y="942536"/>
          <a:ext cx="5894362" cy="4768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236914007"/>
              </p:ext>
            </p:extLst>
          </p:nvPr>
        </p:nvGraphicFramePr>
        <p:xfrm>
          <a:off x="6794695" y="942536"/>
          <a:ext cx="3981157" cy="4768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5088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200801"/>
              </p:ext>
            </p:extLst>
          </p:nvPr>
        </p:nvGraphicFramePr>
        <p:xfrm>
          <a:off x="677863" y="590843"/>
          <a:ext cx="4302100" cy="5451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737101769"/>
              </p:ext>
            </p:extLst>
          </p:nvPr>
        </p:nvGraphicFramePr>
        <p:xfrm>
          <a:off x="5387925" y="590843"/>
          <a:ext cx="5500469" cy="5824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2949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7487" y="1403797"/>
            <a:ext cx="8596668" cy="457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1600" dirty="0" smtClean="0">
                <a:solidFill>
                  <a:srgbClr val="FF0000"/>
                </a:solidFill>
              </a:rPr>
              <a:t>2017 წელი</a:t>
            </a:r>
          </a:p>
          <a:p>
            <a:pPr marL="0" indent="0" algn="just">
              <a:buNone/>
            </a:pPr>
            <a:r>
              <a:rPr lang="en-US" sz="1600" dirty="0" err="1" smtClean="0">
                <a:solidFill>
                  <a:schemeClr val="tx1"/>
                </a:solidFill>
              </a:rPr>
              <a:t>ქრონიკული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დაავადებების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სამკურნალო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მედიკამენტებით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უზრუნველყოფის</a:t>
            </a:r>
            <a:r>
              <a:rPr lang="en-US" sz="1600" dirty="0">
                <a:solidFill>
                  <a:schemeClr val="tx1"/>
                </a:solidFill>
              </a:rPr>
              <a:t>“ </a:t>
            </a:r>
            <a:r>
              <a:rPr lang="en-US" sz="1600" dirty="0" err="1">
                <a:solidFill>
                  <a:schemeClr val="tx1"/>
                </a:solidFill>
              </a:rPr>
              <a:t>სახელმწიფო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პროგრამ</a:t>
            </a:r>
            <a:r>
              <a:rPr lang="ka-GE" sz="1600" dirty="0" smtClean="0">
                <a:solidFill>
                  <a:schemeClr val="tx1"/>
                </a:solidFill>
              </a:rPr>
              <a:t>ის (საქართველოს მთავრობის დადგენილება N389 11.08.2017წ ცვლილება 2016 წლის 30 დეკემბრის N638 დადგენილებაში) ბიუჯეტი სულ – 3 895 300 ლარი, მათ შორის:</a:t>
            </a:r>
          </a:p>
          <a:p>
            <a:r>
              <a:rPr lang="ka-GE" sz="1600" dirty="0" smtClean="0"/>
              <a:t>გულ–სისხლძარღვთა ქრონიკული დაავადებების სამკურნალო ფარმაცევტული პროდუქტის შესყიდვა – 2 184 600 ლარი;</a:t>
            </a:r>
          </a:p>
          <a:p>
            <a:r>
              <a:rPr lang="ka-GE" sz="1600" dirty="0" smtClean="0"/>
              <a:t>ფილტვის </a:t>
            </a:r>
            <a:r>
              <a:rPr lang="ka-GE" sz="1600" dirty="0"/>
              <a:t>ქრონიკული დაავადებების სამკურნალო ფარმაცევტული პროდუქტის </a:t>
            </a:r>
            <a:r>
              <a:rPr lang="ka-GE" sz="1600" dirty="0" smtClean="0"/>
              <a:t>შესყიდვა – 620 700 ლარი;</a:t>
            </a:r>
          </a:p>
          <a:p>
            <a:r>
              <a:rPr lang="ka-GE" sz="1600" dirty="0" smtClean="0"/>
              <a:t>დიაბეტის (ტიპი 2) სამკურნალო ფარმაცევტული პროდუქტის შესყიდვა – 590 000 ლარი;</a:t>
            </a:r>
          </a:p>
          <a:p>
            <a:r>
              <a:rPr lang="ka-GE" sz="1600" dirty="0" smtClean="0"/>
              <a:t>ფარისებრი ჯირკვლის დაავადებათა სამკურნალო ფარმაცევტული პროდუქტის შესყიდვა – 50 000 ლარი;</a:t>
            </a:r>
          </a:p>
          <a:p>
            <a:r>
              <a:rPr lang="ka-GE" sz="1600" dirty="0" smtClean="0"/>
              <a:t>ლოგისტიკის კომპონენტი – 450 000 ლარი.</a:t>
            </a:r>
            <a:r>
              <a:rPr lang="ka-GE" sz="2000" dirty="0"/>
              <a:t/>
            </a:r>
            <a:br>
              <a:rPr lang="ka-GE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1514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281354"/>
            <a:ext cx="10422075" cy="872197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400" dirty="0" smtClean="0">
                <a:solidFill>
                  <a:schemeClr val="tx1"/>
                </a:solidFill>
              </a:rPr>
              <a:t>2018 წლის 1 მაისის მდგომარეობით ფაქტიური ხარჯი (940 823,94 ლარი)  პროგრამის კომპონენტების მიხედვით შეადგენს:</a:t>
            </a:r>
            <a:br>
              <a:rPr lang="ka-GE" sz="2400" dirty="0" smtClean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64566"/>
            <a:ext cx="10422074" cy="1617785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ka-GE" sz="8000" dirty="0" smtClean="0"/>
              <a:t>გული –  429 787,75 ლარი;</a:t>
            </a:r>
          </a:p>
          <a:p>
            <a:pPr algn="ctr"/>
            <a:r>
              <a:rPr lang="ka-GE" sz="8000" dirty="0" smtClean="0"/>
              <a:t>ფილტვი – 230 439,45 ლარი;</a:t>
            </a:r>
          </a:p>
          <a:p>
            <a:pPr algn="ctr"/>
            <a:r>
              <a:rPr lang="ka-GE" sz="8000" dirty="0" smtClean="0"/>
              <a:t>ფარისებრი –  16 630,05 ლარი;</a:t>
            </a:r>
          </a:p>
          <a:p>
            <a:pPr algn="ctr"/>
            <a:r>
              <a:rPr lang="ka-GE" sz="8000" dirty="0" smtClean="0"/>
              <a:t>დიაბეტი – 263 966,70ლარი</a:t>
            </a:r>
          </a:p>
          <a:p>
            <a:pPr algn="ctr"/>
            <a:endParaRPr lang="ka-GE" sz="8000" dirty="0"/>
          </a:p>
          <a:p>
            <a:pPr algn="ctr"/>
            <a:endParaRPr lang="ka-GE" sz="8000" dirty="0" smtClean="0"/>
          </a:p>
          <a:p>
            <a:pPr marL="0" indent="0" algn="ctr">
              <a:buNone/>
            </a:pPr>
            <a:r>
              <a:rPr lang="ka-GE" sz="8800" dirty="0" smtClean="0">
                <a:solidFill>
                  <a:schemeClr val="tx1"/>
                </a:solidFill>
              </a:rPr>
              <a:t>2018 </a:t>
            </a:r>
            <a:r>
              <a:rPr lang="ka-GE" sz="8800" dirty="0">
                <a:solidFill>
                  <a:schemeClr val="tx1"/>
                </a:solidFill>
              </a:rPr>
              <a:t>წლის </a:t>
            </a:r>
            <a:r>
              <a:rPr lang="ka-GE" sz="8800" dirty="0" smtClean="0">
                <a:solidFill>
                  <a:schemeClr val="tx1"/>
                </a:solidFill>
              </a:rPr>
              <a:t>1 მაისის მდგომარეობით შესყიდული მედიკამენტების (2017-2018წწ) ღირებულება (2 854 540,19ლარი</a:t>
            </a:r>
            <a:r>
              <a:rPr lang="ka-GE" sz="8800" dirty="0">
                <a:solidFill>
                  <a:schemeClr val="tx1"/>
                </a:solidFill>
              </a:rPr>
              <a:t>)  პროგრამის კომპონენტების მიხედვით შეადგენს</a:t>
            </a:r>
            <a:r>
              <a:rPr lang="ka-GE" sz="8800" dirty="0" smtClean="0">
                <a:solidFill>
                  <a:schemeClr val="tx1"/>
                </a:solidFill>
              </a:rPr>
              <a:t>:</a:t>
            </a:r>
          </a:p>
          <a:p>
            <a:pPr marL="0" indent="0" algn="ctr">
              <a:buNone/>
            </a:pPr>
            <a:endParaRPr lang="ka-GE" sz="9600" dirty="0">
              <a:solidFill>
                <a:schemeClr val="tx1"/>
              </a:solidFill>
            </a:endParaRPr>
          </a:p>
          <a:p>
            <a:pPr algn="ctr"/>
            <a:r>
              <a:rPr lang="ka-GE" sz="8000" dirty="0"/>
              <a:t>გული –  </a:t>
            </a:r>
            <a:r>
              <a:rPr lang="ka-GE" sz="8000" dirty="0" smtClean="0"/>
              <a:t>1 589 375,34 ლარი</a:t>
            </a:r>
            <a:r>
              <a:rPr lang="ka-GE" sz="8000" dirty="0"/>
              <a:t>;</a:t>
            </a:r>
          </a:p>
          <a:p>
            <a:pPr algn="ctr"/>
            <a:r>
              <a:rPr lang="ka-GE" sz="8000" dirty="0"/>
              <a:t>ფილტვი – </a:t>
            </a:r>
            <a:r>
              <a:rPr lang="ka-GE" sz="8000" dirty="0" smtClean="0"/>
              <a:t>621 127,79 ლარი</a:t>
            </a:r>
            <a:r>
              <a:rPr lang="ka-GE" sz="8000" dirty="0"/>
              <a:t>;</a:t>
            </a:r>
          </a:p>
          <a:p>
            <a:pPr algn="ctr"/>
            <a:r>
              <a:rPr lang="ka-GE" sz="8000" dirty="0"/>
              <a:t>ფარისებრი –  </a:t>
            </a:r>
            <a:r>
              <a:rPr lang="ka-GE" sz="8000" dirty="0" smtClean="0"/>
              <a:t>37 524,68 ლარი</a:t>
            </a:r>
            <a:r>
              <a:rPr lang="ka-GE" sz="8000" dirty="0"/>
              <a:t>;</a:t>
            </a:r>
          </a:p>
          <a:p>
            <a:pPr algn="ctr"/>
            <a:r>
              <a:rPr lang="ka-GE" sz="8000" dirty="0"/>
              <a:t>დიაბეტი – </a:t>
            </a:r>
            <a:r>
              <a:rPr lang="ka-GE" sz="8000" dirty="0" smtClean="0"/>
              <a:t>606 512,38 ლარი</a:t>
            </a:r>
            <a:endParaRPr lang="ka-GE" sz="8000" dirty="0"/>
          </a:p>
          <a:p>
            <a:pPr marL="0" indent="0" algn="ctr">
              <a:buNone/>
            </a:pP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6478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463" y="0"/>
            <a:ext cx="10690247" cy="811369"/>
          </a:xfrm>
        </p:spPr>
        <p:txBody>
          <a:bodyPr>
            <a:normAutofit/>
          </a:bodyPr>
          <a:lstStyle/>
          <a:p>
            <a:pPr algn="ctr"/>
            <a:r>
              <a:rPr lang="ka-GE" sz="1300" dirty="0" smtClean="0">
                <a:solidFill>
                  <a:schemeClr val="tx1"/>
                </a:solidFill>
              </a:rPr>
              <a:t>პროგრამის ფარგლებში შესყიდული მედიკამენტების მარაგი (თვე) არსებული ხარჯვის გათვალისწინებით .</a:t>
            </a:r>
            <a:br>
              <a:rPr lang="ka-GE" sz="1300" dirty="0" smtClean="0">
                <a:solidFill>
                  <a:schemeClr val="tx1"/>
                </a:solidFill>
              </a:rPr>
            </a:br>
            <a:r>
              <a:rPr lang="ka-GE" sz="1300" dirty="0" smtClean="0">
                <a:solidFill>
                  <a:schemeClr val="tx1"/>
                </a:solidFill>
              </a:rPr>
              <a:t>კომპონენტი – </a:t>
            </a:r>
            <a:r>
              <a:rPr lang="ka-GE" sz="1400" dirty="0">
                <a:solidFill>
                  <a:schemeClr val="tx1"/>
                </a:solidFill>
              </a:rPr>
              <a:t>გულ–სისხლძარღვთა ქრონიკული დაავადებების სამკურნალო ფარმაცევტული პროდუქტის შესყიდვა </a:t>
            </a:r>
            <a:endParaRPr lang="en-US" sz="13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4343409"/>
              </p:ext>
            </p:extLst>
          </p:nvPr>
        </p:nvGraphicFramePr>
        <p:xfrm>
          <a:off x="502275" y="811374"/>
          <a:ext cx="8229602" cy="47612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25770"/>
                <a:gridCol w="1493949"/>
                <a:gridCol w="824248"/>
                <a:gridCol w="1159099"/>
                <a:gridCol w="875763"/>
                <a:gridCol w="2150773"/>
              </a:tblGrid>
              <a:tr h="335770"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დასახელება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01.05.2018 მდგომარეობით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მოქმედების ვადა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საშუალო ხარჯვა თვეში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(თვე)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დარჩება მედიკამენტის ვადის ამოწურვის შემდგომაც</a:t>
                      </a:r>
                      <a:endParaRPr lang="en-US" sz="1000" dirty="0"/>
                    </a:p>
                  </a:txBody>
                  <a:tcPr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 dirty="0">
                          <a:effectLst/>
                        </a:rPr>
                        <a:t>ენალაპრილი 10მგ</a:t>
                      </a:r>
                      <a:endParaRPr lang="ka-GE" sz="9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799733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01.06.2020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46135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17,3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ენაპი 20მგ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2541794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01.04.2020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78139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32,5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ლოზაპი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448236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31.05.2019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57855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7,7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 dirty="0">
                          <a:effectLst/>
                        </a:rPr>
                        <a:t>ამლოდიპინი 5მგ</a:t>
                      </a:r>
                      <a:endParaRPr lang="ka-GE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3703483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01.05.2020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103509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35,8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ეგილოკი 100მგ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429949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01.03.2022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36061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11,9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კორდარონი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925007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01.03.2020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15593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59,3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მონოსანი 40მგ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120856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01.03.2022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3124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38,7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ვარფარინ–ნიკომედი 2.5მგ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2435927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01.02.2022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28460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85,6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ზილტი 75მგ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306513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01.07.2020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34795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8,8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დიგოქსინი–გრინდექსი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133205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01.11.2021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17670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7,5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ფუროსემიდი 40მგ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1138357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01.11.2020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13099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86,9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ვეროშპირონი 25მგ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2004225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01.01.2022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55960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35,8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 dirty="0">
                          <a:effectLst/>
                        </a:rPr>
                        <a:t>ატორისი 200მგ </a:t>
                      </a:r>
                      <a:r>
                        <a:rPr lang="en-US" sz="900" u="none" strike="noStrike" dirty="0">
                          <a:effectLst/>
                        </a:rPr>
                        <a:t>N30</a:t>
                      </a:r>
                      <a:endParaRPr lang="en-US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691704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01.03.2019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62066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800" b="0" i="0" u="none" strike="noStrike" dirty="0" smtClean="0">
                          <a:effectLst/>
                          <a:latin typeface="Menlo Bold"/>
                        </a:rPr>
                        <a:t>11,1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15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6215"/>
            <a:ext cx="9265156" cy="437881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000" dirty="0">
                <a:solidFill>
                  <a:schemeClr val="tx1"/>
                </a:solidFill>
              </a:rPr>
              <a:t>კომპონენტი – დიაბეტის (ტიპი 2) სამკურნალო ფარმაცევტული პროდუქტის შესყიდვა</a:t>
            </a: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510670"/>
              </p:ext>
            </p:extLst>
          </p:nvPr>
        </p:nvGraphicFramePr>
        <p:xfrm>
          <a:off x="321971" y="868037"/>
          <a:ext cx="11140224" cy="2225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56704"/>
                <a:gridCol w="1856704"/>
                <a:gridCol w="1856704"/>
                <a:gridCol w="1856704"/>
                <a:gridCol w="1856704"/>
                <a:gridCol w="1856704"/>
              </a:tblGrid>
              <a:tr h="515513"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დასახელება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 smtClean="0"/>
                        <a:t>მარაგი 01.05.2018 მდგომარეობით</a:t>
                      </a:r>
                      <a:endParaRPr lang="en-US" sz="1000" dirty="0" smtClean="0"/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მოქმედების ვადა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საშუალო ხარჯვა თვეში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(თვე)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დარჩება მედიკამენტის ვადის ამოწურვის შემდგომაც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ka-GE" sz="1000" dirty="0" smtClean="0"/>
                    </a:p>
                    <a:p>
                      <a:pPr algn="l"/>
                      <a:r>
                        <a:rPr lang="ka-GE" sz="1000" dirty="0" smtClean="0"/>
                        <a:t>სიოფორი</a:t>
                      </a:r>
                      <a:r>
                        <a:rPr lang="ka-GE" sz="1000" baseline="0" dirty="0" smtClean="0"/>
                        <a:t> 1000მგ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1558777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01.08.2019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161846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ka-GE" sz="1000" b="0" i="0" u="none" strike="noStrike" dirty="0" smtClean="0">
                        <a:effectLst/>
                        <a:latin typeface="Menlo Bold"/>
                      </a:endParaRPr>
                    </a:p>
                    <a:p>
                      <a:pPr algn="l" fontAlgn="t"/>
                      <a:endParaRPr lang="ka-GE" sz="1000" b="0" i="0" u="none" strike="noStrike" dirty="0" smtClean="0">
                        <a:effectLst/>
                        <a:latin typeface="Menlo Bold"/>
                      </a:endParaRPr>
                    </a:p>
                    <a:p>
                      <a:pPr algn="l" fontAlgn="t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9,6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ka-GE" sz="1000" dirty="0" smtClean="0"/>
                    </a:p>
                    <a:p>
                      <a:pPr algn="l"/>
                      <a:r>
                        <a:rPr lang="ka-GE" sz="1000" dirty="0" smtClean="0"/>
                        <a:t>დიაბეტონი 60მგ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616512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01.11.2020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53730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ka-GE" sz="1000" b="0" i="0" u="none" strike="noStrike" dirty="0" smtClean="0">
                        <a:effectLst/>
                        <a:latin typeface="Menlo Bold"/>
                      </a:endParaRPr>
                    </a:p>
                    <a:p>
                      <a:pPr algn="l" fontAlgn="t"/>
                      <a:endParaRPr lang="ka-GE" sz="1000" b="0" i="0" u="none" strike="noStrike" dirty="0" smtClean="0">
                        <a:effectLst/>
                        <a:latin typeface="Menlo Bold"/>
                      </a:endParaRPr>
                    </a:p>
                    <a:p>
                      <a:pPr algn="l" fontAlgn="t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11.4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690236">
                <a:tc>
                  <a:txBody>
                    <a:bodyPr/>
                    <a:lstStyle/>
                    <a:p>
                      <a:pPr algn="l"/>
                      <a:endParaRPr lang="ka-GE" sz="1000" dirty="0" smtClean="0"/>
                    </a:p>
                    <a:p>
                      <a:pPr algn="l"/>
                      <a:r>
                        <a:rPr lang="ka-GE" sz="1000" dirty="0" smtClean="0"/>
                        <a:t>ამარილი 2მგ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755996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01.05.2020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55093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ka-GE" sz="1000" b="0" i="0" u="none" strike="noStrike" dirty="0" smtClean="0">
                        <a:effectLst/>
                        <a:latin typeface="Menlo Bold"/>
                      </a:endParaRPr>
                    </a:p>
                    <a:p>
                      <a:pPr algn="l" fontAlgn="t"/>
                      <a:endParaRPr lang="ka-GE" sz="1000" b="0" i="0" u="none" strike="noStrike" dirty="0" smtClean="0">
                        <a:effectLst/>
                        <a:latin typeface="Menlo Bold"/>
                      </a:endParaRPr>
                    </a:p>
                    <a:p>
                      <a:pPr algn="l" fontAlgn="t"/>
                      <a:endParaRPr lang="ka-GE" sz="1000" b="0" i="0" u="none" strike="noStrike" dirty="0" smtClean="0">
                        <a:effectLst/>
                        <a:latin typeface="Menlo Bold"/>
                      </a:endParaRPr>
                    </a:p>
                    <a:p>
                      <a:pPr algn="l" fontAlgn="t"/>
                      <a:endParaRPr lang="ka-GE" sz="1000" b="0" i="0" u="none" strike="noStrike" dirty="0" smtClean="0">
                        <a:effectLst/>
                        <a:latin typeface="Menlo Bold"/>
                      </a:endParaRPr>
                    </a:p>
                    <a:p>
                      <a:pPr algn="l" fontAlgn="t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13,7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77335" y="3244334"/>
            <a:ext cx="9986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/>
              <a:t>კომპონენტი – ფარისებრი ჯირკვლის დაავადებათა სამკურნალო ფარმაცევტული პროდუქტის შესყიდვა 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147511"/>
              </p:ext>
            </p:extLst>
          </p:nvPr>
        </p:nvGraphicFramePr>
        <p:xfrm>
          <a:off x="321970" y="4481847"/>
          <a:ext cx="11294772" cy="1435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462"/>
                <a:gridCol w="1882462"/>
                <a:gridCol w="1882462"/>
                <a:gridCol w="1882462"/>
                <a:gridCol w="1882462"/>
                <a:gridCol w="1882462"/>
              </a:tblGrid>
              <a:tr h="462427"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დასახელება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01.05.2018 მდგომარეობით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მოქმედების ვადა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საშუალო ხარჯვა თვეში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(თვე)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დარჩება მედიკამენტის ვადის ამოწურვის შემდგომაც</a:t>
                      </a:r>
                      <a:endParaRPr lang="en-US" sz="1000" dirty="0"/>
                    </a:p>
                  </a:txBody>
                  <a:tcPr/>
                </a:tc>
              </a:tr>
              <a:tr h="460421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>
                          <a:effectLst/>
                          <a:latin typeface="Calibri" panose="020F0502020204030204" pitchFamily="34" charset="0"/>
                        </a:rPr>
                        <a:t>თიროზოლი 5მგ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68821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28.02.2021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3294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20,9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  <a:tr h="426856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 dirty="0">
                          <a:effectLst/>
                          <a:latin typeface="Calibri" panose="020F0502020204030204" pitchFamily="34" charset="0"/>
                        </a:rPr>
                        <a:t>ლ–თიროქსინი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272330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28.02.2019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33887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8,0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53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4197"/>
          </a:xfrm>
        </p:spPr>
        <p:txBody>
          <a:bodyPr>
            <a:normAutofit/>
          </a:bodyPr>
          <a:lstStyle/>
          <a:p>
            <a:pPr algn="ctr"/>
            <a:r>
              <a:rPr lang="ka-GE" sz="2000" dirty="0">
                <a:solidFill>
                  <a:schemeClr val="tx1"/>
                </a:solidFill>
              </a:rPr>
              <a:t>კომპონენტი – ფილტვის ქრონიკული დაავადებების სამკურნალო ფარმაცევტული პროდუქტის შესყიდვა </a:t>
            </a: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949385"/>
              </p:ext>
            </p:extLst>
          </p:nvPr>
        </p:nvGraphicFramePr>
        <p:xfrm>
          <a:off x="677863" y="2160588"/>
          <a:ext cx="8596314" cy="3164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32719"/>
                <a:gridCol w="1432719"/>
                <a:gridCol w="1432719"/>
                <a:gridCol w="1432719"/>
                <a:gridCol w="1432719"/>
                <a:gridCol w="1432719"/>
              </a:tblGrid>
              <a:tr h="370840"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დასახელება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01.05.2018 მდგომარეობით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მოქმედების ვადა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საშუალო ხარჯვა თვეში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(თვე)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 smtClean="0"/>
                        <a:t>მარაგი დარჩება მედიკამენტის ვადის ამოწურვის შემდგომაც</a:t>
                      </a:r>
                      <a:endParaRPr lang="en-US" sz="1000" dirty="0" smtClean="0"/>
                    </a:p>
                    <a:p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 dirty="0">
                          <a:effectLst/>
                          <a:latin typeface="Calibri" panose="020F0502020204030204" pitchFamily="34" charset="0"/>
                        </a:rPr>
                        <a:t>პულმიკორტი 0.5მგ/მლ 2მლ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12906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01.01.2019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845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15,3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>
                          <a:effectLst/>
                          <a:latin typeface="Calibri" panose="020F0502020204030204" pitchFamily="34" charset="0"/>
                        </a:rPr>
                        <a:t>ალბუტეროლის სულფატი 0.5% 2.5მგ/0.5მლ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31.01.2019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139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145,8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>
                          <a:effectLst/>
                          <a:latin typeface="Calibri" panose="020F0502020204030204" pitchFamily="34" charset="0"/>
                        </a:rPr>
                        <a:t>სერეტიდი დისკუსი 50/250მკგ ინჰ 60 დოზა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</a:t>
                      </a:r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.2019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1116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7,9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>
                          <a:effectLst/>
                          <a:latin typeface="Menlo Bold"/>
                        </a:rPr>
                        <a:t>სალბუტამოლი ინტელი აეროზ. 200 დოზა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11606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</a:t>
                      </a:r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.2019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479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24,3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>
                          <a:effectLst/>
                          <a:latin typeface="Calibri" panose="020F0502020204030204" pitchFamily="34" charset="0"/>
                        </a:rPr>
                        <a:t>ბრეტარისი ჯენუეირი 322მკგ 60 დოზა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1149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01.03.2020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96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11,9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 dirty="0">
                          <a:effectLst/>
                          <a:latin typeface="Calibri" panose="020F0502020204030204" pitchFamily="34" charset="0"/>
                        </a:rPr>
                        <a:t>მედროლი 16მგ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12035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</a:t>
                      </a:r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.2022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468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25,7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03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01859"/>
            <a:ext cx="8596668" cy="5239504"/>
          </a:xfrm>
        </p:spPr>
        <p:txBody>
          <a:bodyPr>
            <a:normAutofit fontScale="92500" lnSpcReduction="10000"/>
          </a:bodyPr>
          <a:lstStyle/>
          <a:p>
            <a:r>
              <a:rPr lang="ka-GE" dirty="0">
                <a:solidFill>
                  <a:schemeClr val="tx1"/>
                </a:solidFill>
              </a:rPr>
              <a:t>არააქტიური რეგიონი არ გვაქვს</a:t>
            </a:r>
            <a:r>
              <a:rPr lang="ka-GE" dirty="0" smtClean="0">
                <a:solidFill>
                  <a:schemeClr val="tx1"/>
                </a:solidFill>
              </a:rPr>
              <a:t>.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ბენეფიციარის მიერ გადახდილი მომსახურების ღირებულებამ ჯამში შეადგინა   34 275,58 ლარი (ივლისი –აპრილი).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ბაზაში </a:t>
            </a:r>
            <a:r>
              <a:rPr lang="ka-GE" dirty="0" smtClean="0">
                <a:solidFill>
                  <a:schemeClr val="tx1"/>
                </a:solidFill>
              </a:rPr>
              <a:t>ფიქსირდება 591 </a:t>
            </a:r>
            <a:r>
              <a:rPr lang="ka-GE" dirty="0">
                <a:solidFill>
                  <a:schemeClr val="tx1"/>
                </a:solidFill>
              </a:rPr>
              <a:t>პირი, რომელიც რეგისტრირებული </a:t>
            </a:r>
            <a:r>
              <a:rPr lang="ka-GE" dirty="0" smtClean="0">
                <a:solidFill>
                  <a:schemeClr val="tx1"/>
                </a:solidFill>
              </a:rPr>
              <a:t>საცხოვრებელი </a:t>
            </a:r>
            <a:r>
              <a:rPr lang="ka-GE" dirty="0">
                <a:solidFill>
                  <a:schemeClr val="tx1"/>
                </a:solidFill>
              </a:rPr>
              <a:t>მისამართით არის </a:t>
            </a:r>
            <a:r>
              <a:rPr lang="ka-GE" dirty="0" smtClean="0">
                <a:solidFill>
                  <a:schemeClr val="tx1"/>
                </a:solidFill>
              </a:rPr>
              <a:t>ერთგან</a:t>
            </a:r>
            <a:r>
              <a:rPr lang="ka-GE" dirty="0">
                <a:solidFill>
                  <a:schemeClr val="tx1"/>
                </a:solidFill>
              </a:rPr>
              <a:t>, </a:t>
            </a:r>
            <a:r>
              <a:rPr lang="ka-GE" dirty="0" smtClean="0">
                <a:solidFill>
                  <a:schemeClr val="tx1"/>
                </a:solidFill>
              </a:rPr>
              <a:t>ხოლო მედიკამენტის </a:t>
            </a:r>
            <a:r>
              <a:rPr lang="ka-GE" dirty="0">
                <a:solidFill>
                  <a:schemeClr val="tx1"/>
                </a:solidFill>
              </a:rPr>
              <a:t>მისაღებად </a:t>
            </a:r>
            <a:r>
              <a:rPr lang="ka-GE" dirty="0" smtClean="0">
                <a:solidFill>
                  <a:schemeClr val="tx1"/>
                </a:solidFill>
              </a:rPr>
              <a:t>დარეგისტრირდა სხვაგან.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ერთ ადამიანზე დაფიქსირებული მაქსიმალური დიაგნოზების რაოდენობა არის 8, მაქსიმალური მედიკამენტის დასახელება –10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7332</a:t>
            </a:r>
            <a:r>
              <a:rPr lang="ka-GE" dirty="0" smtClean="0">
                <a:solidFill>
                  <a:srgbClr val="FF0000"/>
                </a:solidFill>
              </a:rPr>
              <a:t> </a:t>
            </a:r>
            <a:r>
              <a:rPr lang="ka-GE" dirty="0" smtClean="0">
                <a:solidFill>
                  <a:schemeClr val="tx1"/>
                </a:solidFill>
              </a:rPr>
              <a:t>ბენეფიციარს უფიქსირდება მხოლოდ ერთი დიაგნოზი.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გარდაიცვალა 494 ბენეფიციარი.</a:t>
            </a:r>
            <a:r>
              <a:rPr lang="ka-GE" dirty="0">
                <a:solidFill>
                  <a:schemeClr val="tx1"/>
                </a:solidFill>
              </a:rPr>
              <a:t/>
            </a:r>
            <a:br>
              <a:rPr lang="ka-GE" dirty="0">
                <a:solidFill>
                  <a:schemeClr val="tx1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5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2530"/>
          </a:xfrm>
        </p:spPr>
        <p:txBody>
          <a:bodyPr/>
          <a:lstStyle/>
          <a:p>
            <a:r>
              <a:rPr lang="ka-GE" dirty="0" smtClean="0">
                <a:solidFill>
                  <a:schemeClr val="tx1"/>
                </a:solidFill>
              </a:rPr>
              <a:t>ხშირად დასმული შეკითხვები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9859"/>
            <a:ext cx="8596668" cy="4431503"/>
          </a:xfrm>
        </p:spPr>
        <p:txBody>
          <a:bodyPr/>
          <a:lstStyle/>
          <a:p>
            <a:r>
              <a:rPr lang="ka-GE" dirty="0" smtClean="0"/>
              <a:t>მომდევნო წლიდან შეიცვლება თუ არა სალმეტეროლ/ფლუტიკაზონის დოზა, კერძოდ: 50მკგ/250მკგ თუ ჩანაცვლდება 50მკგ/500მკგ დოზით ;</a:t>
            </a:r>
          </a:p>
          <a:p>
            <a:r>
              <a:rPr lang="ka-GE" dirty="0" smtClean="0"/>
              <a:t>მოიხსნება თუ არა შეზღუდვა მეთილპრედნიზოლონის </a:t>
            </a:r>
            <a:r>
              <a:rPr lang="ka-GE" smtClean="0"/>
              <a:t>(მედროლი 16მგ) </a:t>
            </a:r>
            <a:r>
              <a:rPr lang="ka-GE" dirty="0" smtClean="0"/>
              <a:t>დანიშვნის დროს და დაიშვება თუ არა სხვა პათოლოგიების დროსაც ;</a:t>
            </a:r>
          </a:p>
          <a:p>
            <a:r>
              <a:rPr lang="ka-GE" dirty="0" smtClean="0"/>
              <a:t>დაემატება თუ არა თვალის სამკურნალო პრეპარატები;</a:t>
            </a:r>
          </a:p>
          <a:p>
            <a:r>
              <a:rPr lang="ka-GE" dirty="0" smtClean="0"/>
              <a:t>მოიხსნება  თუ არა  შეზღუდვა მაქსიმალური ოდენობით გასაცემი ანტიდიაბეტური ტაბლეტების გამოწერის დროს.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51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11015"/>
            <a:ext cx="8596668" cy="801859"/>
          </a:xfrm>
        </p:spPr>
        <p:txBody>
          <a:bodyPr>
            <a:noAutofit/>
          </a:bodyPr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ქრონიკული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დაავადებების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სამკურნალო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მედიკამენტებით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უზრუნველყოფის</a:t>
            </a:r>
            <a:r>
              <a:rPr lang="en-US" sz="1600" dirty="0">
                <a:solidFill>
                  <a:schemeClr val="tx1"/>
                </a:solidFill>
              </a:rPr>
              <a:t>“ </a:t>
            </a:r>
            <a:r>
              <a:rPr lang="en-US" sz="1600" dirty="0" err="1">
                <a:solidFill>
                  <a:schemeClr val="tx1"/>
                </a:solidFill>
              </a:rPr>
              <a:t>სახელმწიფო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პროგრამ</a:t>
            </a:r>
            <a:r>
              <a:rPr lang="ka-GE" sz="1600" dirty="0" smtClean="0">
                <a:solidFill>
                  <a:schemeClr val="tx1"/>
                </a:solidFill>
              </a:rPr>
              <a:t>ის ფარგლებში გასაცემი მედიკამენტების ნუსხა </a:t>
            </a:r>
            <a:r>
              <a:rPr lang="ka-GE" sz="1600" dirty="0" smtClean="0">
                <a:solidFill>
                  <a:srgbClr val="FF0000"/>
                </a:solidFill>
              </a:rPr>
              <a:t>2017-2018</a:t>
            </a:r>
            <a:r>
              <a:rPr lang="ka-GE" sz="1600" dirty="0" smtClean="0">
                <a:solidFill>
                  <a:schemeClr val="tx1"/>
                </a:solidFill>
              </a:rPr>
              <a:t> წწ:</a:t>
            </a:r>
            <a:endParaRPr lang="en-US" sz="1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795849"/>
              </p:ext>
            </p:extLst>
          </p:nvPr>
        </p:nvGraphicFramePr>
        <p:xfrm>
          <a:off x="520507" y="1012880"/>
          <a:ext cx="9453487" cy="5709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752"/>
                <a:gridCol w="1147210"/>
                <a:gridCol w="3177782"/>
                <a:gridCol w="1575581"/>
                <a:gridCol w="1575581"/>
                <a:gridCol w="1575581"/>
              </a:tblGrid>
              <a:tr h="1408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დაავადება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მედიკამენტის საერთაშორისო არაპატენტური დასახელება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სავაჭრო დასახელება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ქვეყანა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მწარმოებელი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Menlo Bold"/>
                        </a:rPr>
                        <a:t>ენალაპრილი 10მგ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Menlo Bold"/>
                        </a:rPr>
                        <a:t>ენალაპრილი 10მგ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საქართველო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ჯი ემ პი</a:t>
                      </a:r>
                    </a:p>
                  </a:txBody>
                  <a:tcPr marL="9525" marR="9525" marT="9525" marB="0" anchor="ctr"/>
                </a:tc>
              </a:tr>
              <a:tr h="352791">
                <a:tc>
                  <a:txBody>
                    <a:bodyPr/>
                    <a:lstStyle/>
                    <a:p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  <a:p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ენალაპრილი 20მგ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ენაპი 20მგ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სლოვენია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კრკა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ლოსარტანი 100მგ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ლოზაპი 100მგ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სლოვაკეთი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სანეკა ფარმაციუტიკალსი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მეტოპროლოლი 100მგ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ეგილოკი 100მგ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უნგრეთი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ეგისი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Menlo Bold"/>
                        </a:rPr>
                        <a:t>ამიოდარონი 200მგ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კორდარონი 200მგ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უნგრეთი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სანოფი ავენტისი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ვარფარინი 2.5მგ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ვარფარინ–ნიკომედი 2.5მგ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პოლონეთი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ტაკედა ფარმა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დიგოქსინი 0.25მგ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დიგოქსინი–გრინდექსი 0.25მგ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ლატვია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გრინდექსი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სპირონოლაქტონი 25მგ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ვეროშპირონი 25მგ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უნგრეთი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გედეონ რიხტერი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ატორვასტატინი 20მგ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ატორისი 20მგ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სლოვენია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კრკა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კლოპიდოგრელი 75მგ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ზილტი 75მგ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სლოვენია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კრკა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იზოსორბიდის მონონიტრატი 40მგ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მონოსანი 40მგ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ჩეხეთი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პრომედ .ცს პრაჰა ა.ს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ფუროსემიდი 40მგ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ფუროსემიდი 40მგ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ბულგარეთი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სოფარმა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ამლოდიპინი 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ამლოდიპინი 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გერმანია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დექსელ ფარმა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დიაბეტი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მეტფორმინი 1000მგ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სიოფორი 1000მგ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გერმანია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ბერლინ ხემი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დიაბეტი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გლიმეპირიდი 2მგ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ამარილი 2მგ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იტალია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სანოფი ავენტისი</a:t>
                      </a:r>
                    </a:p>
                  </a:txBody>
                  <a:tcPr marL="9525" marR="9525" marT="9525" marB="0" anchor="ctr"/>
                </a:tc>
              </a:tr>
              <a:tr h="257977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დიაბეტი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გლიკლაზიდი 60მგ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დიაბეტონი  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 60</a:t>
                      </a:r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საფრანგეთი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ლეს ლაბორატორიეს სერვიერ ინდუსტრიე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ფარისებრი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თიამაზოლი 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თიროზოლი 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გერმანია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მერკ კ.გ.ა.ა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ფარისებრი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ლევოთიროქსინი  50მკგ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</a:t>
                      </a:r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თიროქსინი 50მკგ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გერმანია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ბერლინ ხემი</a:t>
                      </a:r>
                    </a:p>
                  </a:txBody>
                  <a:tcPr marL="9525" marR="9525" marT="9525" marB="0" anchor="ctr"/>
                </a:tc>
              </a:tr>
              <a:tr h="2579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ალბუტეროლი  2.5მგ/0.5მლ 0.5მლ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ალბუტეროლის სულფატი 0.5% 2.5მგ/0.5მლ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აშშ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ნეფრონ ფარმაციუტიკალსი</a:t>
                      </a:r>
                    </a:p>
                  </a:txBody>
                  <a:tcPr marL="9525" marR="9525" marT="9525" marB="0" anchor="ctr"/>
                </a:tc>
              </a:tr>
              <a:tr h="2579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სალმეტეროლი/ფლუტიკაზონი   50მკგ/250მკგ საინჰალაციო ფხვნილი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სერეტიდი დისკუსი 50/250მკგ ინჰ 60 დოზა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საფრანგეთი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გლაქსოველკომპროდუკტიონ</a:t>
                      </a:r>
                    </a:p>
                  </a:txBody>
                  <a:tcPr marL="9525" marR="9525" marT="9525" marB="0" anchor="ctr"/>
                </a:tc>
              </a:tr>
              <a:tr h="546825">
                <a:tc>
                  <a:txBody>
                    <a:bodyPr/>
                    <a:lstStyle/>
                    <a:p>
                      <a:r>
                        <a:rPr lang="ka-GE" sz="700" b="0" dirty="0" smtClean="0"/>
                        <a:t>20</a:t>
                      </a:r>
                      <a:endParaRPr lang="en-US" sz="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700" b="0" dirty="0" smtClean="0"/>
                        <a:t>სალბუტამოლი 100მკგ დოზა საინჰალაციო აეროზოლი</a:t>
                      </a:r>
                      <a:endParaRPr lang="en-US" sz="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Menlo Bold"/>
                        </a:rPr>
                        <a:t>სალბუტამოლი. 200 დოზა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საფრანგეთი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გლაქსოველკომპროდუკტიონ</a:t>
                      </a:r>
                    </a:p>
                  </a:txBody>
                  <a:tcPr marL="9525" marR="9525" marT="9525" marB="0" anchor="ctr"/>
                </a:tc>
              </a:tr>
              <a:tr h="169781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მეთილპრედნიზოლონი 16მგ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მედროლი 16მგ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იტალია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ფაიზერი</a:t>
                      </a:r>
                    </a:p>
                  </a:txBody>
                  <a:tcPr marL="9525" marR="9525" marT="9525" marB="0" anchor="ctr"/>
                </a:tc>
              </a:tr>
              <a:tr h="169781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ბუდესონიდი 0.5მგ/2მლ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პულმიკორტი 2მლ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შვედეთი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ასტრა ზენეკა</a:t>
                      </a:r>
                    </a:p>
                  </a:txBody>
                  <a:tcPr marL="9525" marR="9525" marT="9525" marB="0" anchor="ctr"/>
                </a:tc>
              </a:tr>
              <a:tr h="32853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აკლიდინიუმის ბრომიდი საინჰალაციო ფხვნილი (კაფსულა) ინჰალატორთან ერთად/322მკგ/დოზა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ბრეტარისი ჯენუეირი 322მგკ 60 დოზა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ესპანეთი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ინდასტრიას ფარმაც.ალმირალ ს.ა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59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914" y="858130"/>
            <a:ext cx="8308087" cy="1069144"/>
          </a:xfrm>
        </p:spPr>
        <p:txBody>
          <a:bodyPr>
            <a:noAutofit/>
          </a:bodyPr>
          <a:lstStyle/>
          <a:p>
            <a:pPr algn="ctr"/>
            <a:r>
              <a:rPr lang="ka-GE" sz="1800" dirty="0" smtClean="0">
                <a:solidFill>
                  <a:srgbClr val="FF0000"/>
                </a:solidFill>
              </a:rPr>
              <a:t>2017 წელი</a:t>
            </a:r>
            <a:r>
              <a:rPr lang="ka-GE" sz="1800" dirty="0" smtClean="0">
                <a:solidFill>
                  <a:schemeClr val="tx1"/>
                </a:solidFill>
              </a:rPr>
              <a:t/>
            </a:r>
            <a:br>
              <a:rPr lang="ka-GE" sz="1800" dirty="0" smtClean="0">
                <a:solidFill>
                  <a:schemeClr val="tx1"/>
                </a:solidFill>
              </a:rPr>
            </a:br>
            <a:r>
              <a:rPr lang="ka-GE" sz="1800" dirty="0" smtClean="0">
                <a:solidFill>
                  <a:schemeClr val="tx1"/>
                </a:solidFill>
              </a:rPr>
              <a:t>ელექტრონული ტენდერის შედეგად მიღებულმა სატენდერო ეკონომიამ შეადგინა </a:t>
            </a:r>
            <a:r>
              <a:rPr lang="ka-GE" sz="1800" b="1" dirty="0" smtClean="0">
                <a:solidFill>
                  <a:schemeClr val="tx1"/>
                </a:solidFill>
              </a:rPr>
              <a:t>1 079 252,31    </a:t>
            </a:r>
            <a:r>
              <a:rPr lang="ka-GE" sz="1800" dirty="0" smtClean="0">
                <a:solidFill>
                  <a:schemeClr val="tx1"/>
                </a:solidFill>
              </a:rPr>
              <a:t>ლარი, </a:t>
            </a:r>
            <a:br>
              <a:rPr lang="ka-GE" sz="1800" dirty="0" smtClean="0">
                <a:solidFill>
                  <a:schemeClr val="tx1"/>
                </a:solidFill>
              </a:rPr>
            </a:br>
            <a:r>
              <a:rPr lang="ka-GE" sz="1800" dirty="0" smtClean="0">
                <a:solidFill>
                  <a:schemeClr val="tx1"/>
                </a:solidFill>
              </a:rPr>
              <a:t>მათ შორის: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559832"/>
            <a:ext cx="8596668" cy="3481530"/>
          </a:xfrm>
        </p:spPr>
        <p:txBody>
          <a:bodyPr/>
          <a:lstStyle/>
          <a:p>
            <a:pPr algn="just"/>
            <a:r>
              <a:rPr lang="ka-GE" dirty="0"/>
              <a:t>გულ–სისხლძარღვთა ქრონიკული დაავადებების სამკურნალო ფარმაცევტული პროდუქტის შესყიდვა – </a:t>
            </a:r>
            <a:r>
              <a:rPr lang="ka-GE" b="1" dirty="0" smtClean="0"/>
              <a:t>531 058,66 </a:t>
            </a:r>
            <a:r>
              <a:rPr lang="ka-GE" dirty="0"/>
              <a:t>ლარი;</a:t>
            </a:r>
          </a:p>
          <a:p>
            <a:pPr algn="just"/>
            <a:r>
              <a:rPr lang="ka-GE" dirty="0"/>
              <a:t>ფილტვის ქრონიკული დაავადებების სამკურნალო ფარმაცევტული პროდუქტის შესყიდვა – </a:t>
            </a:r>
            <a:r>
              <a:rPr lang="ka-GE" b="1" dirty="0" smtClean="0"/>
              <a:t>108 473,21 </a:t>
            </a:r>
            <a:r>
              <a:rPr lang="ka-GE" dirty="0" smtClean="0"/>
              <a:t>ლარი</a:t>
            </a:r>
            <a:r>
              <a:rPr lang="ka-GE" dirty="0"/>
              <a:t>;</a:t>
            </a:r>
          </a:p>
          <a:p>
            <a:pPr algn="just"/>
            <a:r>
              <a:rPr lang="ka-GE" dirty="0"/>
              <a:t>დიაბეტის (ტიპი 2) სამკურნალო ფარმაცევტული პროდუქტის შესყიდვა – </a:t>
            </a:r>
            <a:r>
              <a:rPr lang="ka-GE" b="1" dirty="0" smtClean="0">
                <a:solidFill>
                  <a:schemeClr val="tx1"/>
                </a:solidFill>
              </a:rPr>
              <a:t>17 221, 02 </a:t>
            </a:r>
            <a:r>
              <a:rPr lang="ka-GE" dirty="0"/>
              <a:t>ლარი;</a:t>
            </a:r>
          </a:p>
          <a:p>
            <a:pPr algn="just"/>
            <a:r>
              <a:rPr lang="ka-GE" dirty="0"/>
              <a:t>ფარისებრი ჯირკვლის დაავადებათა სამკურნალო ფარმაცევტული პროდუქტის შესყიდვა – </a:t>
            </a:r>
            <a:r>
              <a:rPr lang="ka-GE" b="1" dirty="0" smtClean="0"/>
              <a:t>12 499,32 </a:t>
            </a:r>
            <a:r>
              <a:rPr lang="ka-GE" dirty="0" smtClean="0"/>
              <a:t>ლარი</a:t>
            </a:r>
            <a:r>
              <a:rPr lang="ka-GE" dirty="0"/>
              <a:t>;</a:t>
            </a:r>
          </a:p>
          <a:p>
            <a:r>
              <a:rPr lang="ka-GE" dirty="0"/>
              <a:t>ლოგისტიკის </a:t>
            </a:r>
            <a:r>
              <a:rPr lang="ka-GE" dirty="0" smtClean="0"/>
              <a:t>კომპონენტი– </a:t>
            </a:r>
            <a:r>
              <a:rPr lang="ka-GE" b="1" dirty="0" smtClean="0"/>
              <a:t>410 000,1 </a:t>
            </a:r>
            <a:r>
              <a:rPr lang="ka-GE" dirty="0"/>
              <a:t>ლარი.</a:t>
            </a:r>
            <a:r>
              <a:rPr lang="ka-GE" sz="2400" dirty="0"/>
              <a:t/>
            </a:r>
            <a:br>
              <a:rPr lang="ka-GE" sz="2400" dirty="0"/>
            </a:b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33341"/>
            <a:ext cx="8596668" cy="49080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dirty="0" smtClean="0">
                <a:solidFill>
                  <a:srgbClr val="FF0000"/>
                </a:solidFill>
              </a:rPr>
              <a:t>2018 </a:t>
            </a:r>
            <a:r>
              <a:rPr lang="ka-GE" dirty="0">
                <a:solidFill>
                  <a:srgbClr val="FF0000"/>
                </a:solidFill>
              </a:rPr>
              <a:t>წელი</a:t>
            </a:r>
          </a:p>
          <a:p>
            <a:pPr marL="0" indent="0" algn="just">
              <a:buNone/>
            </a:pPr>
            <a:r>
              <a:rPr lang="en-US" dirty="0" err="1">
                <a:solidFill>
                  <a:schemeClr val="tx1"/>
                </a:solidFill>
              </a:rPr>
              <a:t>ქრონიკული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დაავადებების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სამკურნალო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მედიკამენტებით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უზრუნველყოფის</a:t>
            </a:r>
            <a:r>
              <a:rPr lang="en-US" dirty="0">
                <a:solidFill>
                  <a:schemeClr val="tx1"/>
                </a:solidFill>
              </a:rPr>
              <a:t>“ </a:t>
            </a:r>
            <a:r>
              <a:rPr lang="en-US" dirty="0" err="1">
                <a:solidFill>
                  <a:schemeClr val="tx1"/>
                </a:solidFill>
              </a:rPr>
              <a:t>სახელმწიფო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პროგრამ</a:t>
            </a:r>
            <a:r>
              <a:rPr lang="ka-GE" dirty="0">
                <a:solidFill>
                  <a:schemeClr val="tx1"/>
                </a:solidFill>
              </a:rPr>
              <a:t>ის (საქართველოს </a:t>
            </a:r>
            <a:r>
              <a:rPr lang="ka-GE" dirty="0" smtClean="0">
                <a:solidFill>
                  <a:schemeClr val="tx1"/>
                </a:solidFill>
              </a:rPr>
              <a:t>მთავრობის 2017 წლის 28 დეკემბრის N592 დადგენილება) </a:t>
            </a:r>
            <a:r>
              <a:rPr lang="ka-GE" dirty="0">
                <a:solidFill>
                  <a:schemeClr val="tx1"/>
                </a:solidFill>
              </a:rPr>
              <a:t>ბიუჯეტი სულ – </a:t>
            </a:r>
            <a:r>
              <a:rPr lang="ka-GE" dirty="0" smtClean="0">
                <a:solidFill>
                  <a:schemeClr val="tx1"/>
                </a:solidFill>
              </a:rPr>
              <a:t>10 000 000 ლარი</a:t>
            </a:r>
            <a:r>
              <a:rPr lang="ka-GE" dirty="0">
                <a:solidFill>
                  <a:schemeClr val="tx1"/>
                </a:solidFill>
              </a:rPr>
              <a:t>, მათ შორის:</a:t>
            </a:r>
          </a:p>
          <a:p>
            <a:r>
              <a:rPr lang="ka-GE" dirty="0"/>
              <a:t>გულ–სისხლძარღვთა ქრონიკული დაავადებების სამკურნალო ფარმაცევტული პროდუქტის შესყიდვა – </a:t>
            </a:r>
            <a:r>
              <a:rPr lang="ka-GE" dirty="0" smtClean="0"/>
              <a:t>5 610 000 ლარი</a:t>
            </a:r>
            <a:r>
              <a:rPr lang="ka-GE" dirty="0"/>
              <a:t>;</a:t>
            </a:r>
          </a:p>
          <a:p>
            <a:r>
              <a:rPr lang="ka-GE" dirty="0"/>
              <a:t>ფილტვის ქრონიკული დაავადებების სამკურნალო ფარმაცევტული პროდუქტის შესყიდვა – </a:t>
            </a:r>
            <a:r>
              <a:rPr lang="ka-GE" dirty="0" smtClean="0"/>
              <a:t>1 630 000 ლარი</a:t>
            </a:r>
            <a:r>
              <a:rPr lang="ka-GE" dirty="0"/>
              <a:t>;</a:t>
            </a:r>
          </a:p>
          <a:p>
            <a:r>
              <a:rPr lang="ka-GE" dirty="0"/>
              <a:t>დიაბეტის (ტიპი 2) სამკურნალო ფარმაცევტული პროდუქტის შესყიდვა </a:t>
            </a:r>
            <a:r>
              <a:rPr lang="ka-GE" dirty="0" smtClean="0"/>
              <a:t>–      1 510 000 ლარი</a:t>
            </a:r>
            <a:r>
              <a:rPr lang="ka-GE" dirty="0"/>
              <a:t>;</a:t>
            </a:r>
          </a:p>
          <a:p>
            <a:r>
              <a:rPr lang="ka-GE" dirty="0"/>
              <a:t>ფარისებრი ჯირკვლის დაავადებათა სამკურნალო ფარმაცევტული პროდუქტის შესყიდვა – </a:t>
            </a:r>
            <a:r>
              <a:rPr lang="ka-GE" dirty="0" smtClean="0"/>
              <a:t>100 </a:t>
            </a:r>
            <a:r>
              <a:rPr lang="ka-GE" dirty="0"/>
              <a:t>000 ლარი;</a:t>
            </a:r>
          </a:p>
          <a:p>
            <a:r>
              <a:rPr lang="ka-GE" dirty="0"/>
              <a:t>ლოგისტიკის კომპონენტი – </a:t>
            </a:r>
            <a:r>
              <a:rPr lang="ka-GE" dirty="0" smtClean="0"/>
              <a:t>1 150  </a:t>
            </a:r>
            <a:r>
              <a:rPr lang="ka-GE" dirty="0"/>
              <a:t>000 ლარი.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29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2000" b="1" dirty="0" smtClean="0"/>
              <a:t>2018 წელის 1 მაისის მდგომარეობით 2018 წლის ბიუჯეტიდან  შესყიდულია ( შესყიდვა განხორციელდა არსებული მარაგების გათვალისიწნებით) სამი დასახელების სამკურნალო საშუალება ჯამური ღირებულებით 157 882, 40 ლარი (სატენდერო ეკონომიამ შეადგინა 35 452,60 ლარი) : </a:t>
            </a:r>
            <a:endParaRPr lang="en-US" sz="20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1447388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1434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70456"/>
            <a:ext cx="10492414" cy="1352282"/>
          </a:xfrm>
        </p:spPr>
        <p:txBody>
          <a:bodyPr>
            <a:normAutofit/>
          </a:bodyPr>
          <a:lstStyle/>
          <a:p>
            <a:pPr algn="just"/>
            <a:r>
              <a:rPr lang="ka-GE" sz="1600" dirty="0" smtClean="0">
                <a:solidFill>
                  <a:schemeClr val="tx1"/>
                </a:solidFill>
              </a:rPr>
              <a:t>პროგრამის ფარგლებში სოციალური მომსახურების სააგენტოს პროგრამაში რეგისტრაციის მიზნით 2017 წლის 1 ივლისიდან 2018 წლის 30 ნოემბრის ჩათვლით მომართა სულ 16 870 ბენეფიციარმა, აქედან 15 909 (ერთი პირის დონეზე) ბენეფიციარმა მიაკითხა აფთიაქს და მიიღო მისი კუთვნილი მედიკამენტი.</a:t>
            </a:r>
            <a:endParaRPr 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592246"/>
              </p:ext>
            </p:extLst>
          </p:nvPr>
        </p:nvGraphicFramePr>
        <p:xfrm>
          <a:off x="196948" y="1463040"/>
          <a:ext cx="11282289" cy="5190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500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3132">
              <a:srgbClr val="DCF0B0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4690830"/>
              </p:ext>
            </p:extLst>
          </p:nvPr>
        </p:nvGraphicFramePr>
        <p:xfrm>
          <a:off x="677862" y="787792"/>
          <a:ext cx="9549349" cy="5627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482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002" y="455053"/>
            <a:ext cx="8596668" cy="1026017"/>
          </a:xfrm>
        </p:spPr>
        <p:txBody>
          <a:bodyPr>
            <a:normAutofit/>
          </a:bodyPr>
          <a:lstStyle/>
          <a:p>
            <a:pPr algn="ctr"/>
            <a:r>
              <a:rPr lang="ka-GE" sz="2400" dirty="0" smtClean="0">
                <a:solidFill>
                  <a:schemeClr val="tx1"/>
                </a:solidFill>
              </a:rPr>
              <a:t>პროგრამაში ჩართული ბენეფიციარების ასაკობრივი გადანაწილება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46206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367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1075</TotalTime>
  <Words>1309</Words>
  <Application>Microsoft Office PowerPoint</Application>
  <PresentationFormat>Widescreen</PresentationFormat>
  <Paragraphs>444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Menlo Bold</vt:lpstr>
      <vt:lpstr>Sylfaen</vt:lpstr>
      <vt:lpstr>Trebuchet MS</vt:lpstr>
      <vt:lpstr>Wingdings 3</vt:lpstr>
      <vt:lpstr>Facet</vt:lpstr>
      <vt:lpstr>„ქრონიკული დაავადებების სამკურნალო მედიკამენტებით უზრუნველყოფის“ სახელმწიფო პროგრამა    ანგარიში  2017 წლის 1 ივლისი – 2018 წლის 1 მაისი (10 თვე) </vt:lpstr>
      <vt:lpstr>PowerPoint Presentation</vt:lpstr>
      <vt:lpstr>ქრონიკული დაავადებების სამკურნალო მედიკამენტებით უზრუნველყოფის“ სახელმწიფო პროგრამის ფარგლებში გასაცემი მედიკამენტების ნუსხა 2017-2018 წწ:</vt:lpstr>
      <vt:lpstr>2017 წელი ელექტრონული ტენდერის შედეგად მიღებულმა სატენდერო ეკონომიამ შეადგინა 1 079 252,31    ლარი,  მათ შორის:</vt:lpstr>
      <vt:lpstr>PowerPoint Presentation</vt:lpstr>
      <vt:lpstr>2018 წელის 1 მაისის მდგომარეობით 2018 წლის ბიუჯეტიდან  შესყიდულია ( შესყიდვა განხორციელდა არსებული მარაგების გათვალისიწნებით) სამი დასახელების სამკურნალო საშუალება ჯამური ღირებულებით 157 882, 40 ლარი (სატენდერო ეკონომიამ შეადგინა 35 452,60 ლარი) : </vt:lpstr>
      <vt:lpstr>პროგრამის ფარგლებში სოციალური მომსახურების სააგენტოს პროგრამაში რეგისტრაციის მიზნით 2017 წლის 1 ივლისიდან 2018 წლის 30 ნოემბრის ჩათვლით მომართა სულ 16 870 ბენეფიციარმა, აქედან 15 909 (ერთი პირის დონეზე) ბენეფიციარმა მიაკითხა აფთიაქს და მიიღო მისი კუთვნილი მედიკამენტი.</vt:lpstr>
      <vt:lpstr>PowerPoint Presentation</vt:lpstr>
      <vt:lpstr>პროგრამაში ჩართული ბენეფიციარების ასაკობრივი გადანაწილება</vt:lpstr>
      <vt:lpstr>პროგრამაში ჩართული ბენეფიციარების გადანაწილება სქესის მიხედვით ასაკბრივ ჯგუფში</vt:lpstr>
      <vt:lpstr>ყველაზე ხშირი დიაგნოზები გულ – სისხლძარღვთა სისტემა</vt:lpstr>
      <vt:lpstr>ყველაზე ხშირი დიაგნოზები ფარისებრი ჯირკვლის დაავადებები</vt:lpstr>
      <vt:lpstr>ყველაზე ხშირი დიაგნოზები ფილტვის ქრონიკული დაავადებები</vt:lpstr>
      <vt:lpstr>ყველაზე ხშირი დიაგნოზები შაქრიანი დიაბეტი (ტიპი 2)</vt:lpstr>
      <vt:lpstr> სამედიცინო დაწსებულების და  სოფლის ექიმის ჩართულობის პროცენტული გადანაწილება</vt:lpstr>
      <vt:lpstr>ასაკობრივ ჯგუფში ბენეფიციართა გადანაწილება კომპონენტში დიაგნოზების მიხედვით</vt:lpstr>
      <vt:lpstr>ბენეფიციართა (რაოდენობრივი) გადანაწილება რეგიონების მიხედვით   </vt:lpstr>
      <vt:lpstr>პროგრამის ფარგლებში გაცემული მედიკამენტები  (ტაბლეტი/ფლაკონი)</vt:lpstr>
      <vt:lpstr>PowerPoint Presentation</vt:lpstr>
      <vt:lpstr>2018 წლის 1 მაისის მდგომარეობით ფაქტიური ხარჯი (940 823,94 ლარი)  პროგრამის კომპონენტების მიხედვით შეადგენს: </vt:lpstr>
      <vt:lpstr>პროგრამის ფარგლებში შესყიდული მედიკამენტების მარაგი (თვე) არსებული ხარჯვის გათვალისწინებით . კომპონენტი – გულ–სისხლძარღვთა ქრონიკული დაავადებების სამკურნალო ფარმაცევტული პროდუქტის შესყიდვა </vt:lpstr>
      <vt:lpstr>კომპონენტი – დიაბეტის (ტიპი 2) სამკურნალო ფარმაცევტული პროდუქტის შესყიდვა</vt:lpstr>
      <vt:lpstr>კომპონენტი – ფილტვის ქრონიკული დაავადებების სამკურნალო ფარმაცევტული პროდუქტის შესყიდვა </vt:lpstr>
      <vt:lpstr>PowerPoint Presentation</vt:lpstr>
      <vt:lpstr>ხშირად დასმული შეკითხვები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Irina Gobejishvili</dc:creator>
  <cp:lastModifiedBy>Irina Gobejishvili</cp:lastModifiedBy>
  <cp:revision>179</cp:revision>
  <cp:lastPrinted>2018-10-04T09:52:53Z</cp:lastPrinted>
  <dcterms:created xsi:type="dcterms:W3CDTF">2017-10-25T14:09:47Z</dcterms:created>
  <dcterms:modified xsi:type="dcterms:W3CDTF">2018-10-04T09:53:10Z</dcterms:modified>
</cp:coreProperties>
</file>