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eadamia\Desktop\&#4325;&#4320;&#4317;&#4316;&#4312;&#4313;&#4323;&#4314;&#4312;%20&#4315;&#4308;&#4307;&#4312;&#4313;&#4304;&#4315;&#4308;&#4316;&#4322;&#4308;&#4305;&#4312;-&#4304;&#4304;&#4312;&#4318;%20-&#4321;&#4312;&#4304;&#4334;&#4314;&#4308;&#4308;&#4305;&#4312;\&#4333;&#4312;&#4304;&#4305;&#4308;&#4320;&#4304;&#4328;&#4309;&#4312;&#4314;&#4312;&#4321;%20&#4304;&#4316;&#4304;&#4314;&#4312;&#4310;&#4312;\&#4325;&#4320;&#4317;&#4316;&#4312;&#4313;&#4323;&#4314;&#4312;-&#4304;&#4316;&#4304;&#4314;&#4312;&#4310;&#4312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ბენეფიციარი!$D$3</c:f>
              <c:strCache>
                <c:ptCount val="1"/>
                <c:pt idx="0">
                  <c:v>ახალი დარეგისტრირებული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multiLvlStrRef>
              <c:f>ბენეფიციარი!$B$4:$C$23</c:f>
              <c:multiLvlStrCache>
                <c:ptCount val="20"/>
                <c:lvl>
                  <c:pt idx="0">
                    <c:v>ოქტომბერი</c:v>
                  </c:pt>
                  <c:pt idx="1">
                    <c:v>ნოემბერი</c:v>
                  </c:pt>
                  <c:pt idx="2">
                    <c:v>დეკემბერი</c:v>
                  </c:pt>
                  <c:pt idx="3">
                    <c:v>იანვარი</c:v>
                  </c:pt>
                  <c:pt idx="4">
                    <c:v>თებერვალი</c:v>
                  </c:pt>
                  <c:pt idx="5">
                    <c:v>მარტი</c:v>
                  </c:pt>
                  <c:pt idx="6">
                    <c:v>აპრილი</c:v>
                  </c:pt>
                  <c:pt idx="7">
                    <c:v>მაისი</c:v>
                  </c:pt>
                  <c:pt idx="8">
                    <c:v>ივნისი</c:v>
                  </c:pt>
                  <c:pt idx="9">
                    <c:v>ივლისი</c:v>
                  </c:pt>
                  <c:pt idx="10">
                    <c:v>აგვისტო</c:v>
                  </c:pt>
                  <c:pt idx="11">
                    <c:v>სექტემბერი</c:v>
                  </c:pt>
                  <c:pt idx="12">
                    <c:v>ოქტომბერი</c:v>
                  </c:pt>
                  <c:pt idx="13">
                    <c:v>ნოემბერი</c:v>
                  </c:pt>
                  <c:pt idx="14">
                    <c:v>დეკემბერი</c:v>
                  </c:pt>
                  <c:pt idx="15">
                    <c:v>იანვარი</c:v>
                  </c:pt>
                  <c:pt idx="16">
                    <c:v>თებერვალი</c:v>
                  </c:pt>
                  <c:pt idx="17">
                    <c:v>მარტი</c:v>
                  </c:pt>
                  <c:pt idx="18">
                    <c:v>აპრილი</c:v>
                  </c:pt>
                  <c:pt idx="19">
                    <c:v>მაისი</c:v>
                  </c:pt>
                </c:lvl>
                <c:lvl>
                  <c:pt idx="0">
                    <c:v>2017</c:v>
                  </c:pt>
                  <c:pt idx="3">
                    <c:v>2018</c:v>
                  </c:pt>
                  <c:pt idx="15">
                    <c:v>2019</c:v>
                  </c:pt>
                </c:lvl>
              </c:multiLvlStrCache>
            </c:multiLvlStrRef>
          </c:cat>
          <c:val>
            <c:numRef>
              <c:f>ბენეფიციარი!$D$4:$D$23</c:f>
              <c:numCache>
                <c:formatCode>General</c:formatCode>
                <c:ptCount val="20"/>
                <c:pt idx="0">
                  <c:v>1179</c:v>
                </c:pt>
                <c:pt idx="1">
                  <c:v>1065</c:v>
                </c:pt>
                <c:pt idx="2">
                  <c:v>860</c:v>
                </c:pt>
                <c:pt idx="3">
                  <c:v>677</c:v>
                </c:pt>
                <c:pt idx="4">
                  <c:v>963</c:v>
                </c:pt>
                <c:pt idx="5">
                  <c:v>978</c:v>
                </c:pt>
                <c:pt idx="6">
                  <c:v>695</c:v>
                </c:pt>
                <c:pt idx="7">
                  <c:v>764</c:v>
                </c:pt>
                <c:pt idx="8">
                  <c:v>580</c:v>
                </c:pt>
                <c:pt idx="9">
                  <c:v>506</c:v>
                </c:pt>
                <c:pt idx="10">
                  <c:v>441</c:v>
                </c:pt>
                <c:pt idx="11">
                  <c:v>4563</c:v>
                </c:pt>
                <c:pt idx="12">
                  <c:v>5552</c:v>
                </c:pt>
                <c:pt idx="13">
                  <c:v>3736</c:v>
                </c:pt>
                <c:pt idx="14">
                  <c:v>2852</c:v>
                </c:pt>
                <c:pt idx="15">
                  <c:v>4027</c:v>
                </c:pt>
                <c:pt idx="16">
                  <c:v>4511</c:v>
                </c:pt>
                <c:pt idx="17">
                  <c:v>4250</c:v>
                </c:pt>
                <c:pt idx="18">
                  <c:v>3159</c:v>
                </c:pt>
                <c:pt idx="19">
                  <c:v>3985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4E-4EEB-93AF-571BC3576F28}"/>
            </c:ext>
          </c:extLst>
        </c:ser>
        <c:ser>
          <c:idx val="1"/>
          <c:order val="1"/>
          <c:tx>
            <c:strRef>
              <c:f>ბენეფიციარი!$E$3</c:f>
              <c:strCache>
                <c:ptCount val="1"/>
                <c:pt idx="0">
                  <c:v>აფთიაქში მისული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multiLvlStrRef>
              <c:f>ბენეფიციარი!$B$4:$C$23</c:f>
              <c:multiLvlStrCache>
                <c:ptCount val="20"/>
                <c:lvl>
                  <c:pt idx="0">
                    <c:v>ოქტომბერი</c:v>
                  </c:pt>
                  <c:pt idx="1">
                    <c:v>ნოემბერი</c:v>
                  </c:pt>
                  <c:pt idx="2">
                    <c:v>დეკემბერი</c:v>
                  </c:pt>
                  <c:pt idx="3">
                    <c:v>იანვარი</c:v>
                  </c:pt>
                  <c:pt idx="4">
                    <c:v>თებერვალი</c:v>
                  </c:pt>
                  <c:pt idx="5">
                    <c:v>მარტი</c:v>
                  </c:pt>
                  <c:pt idx="6">
                    <c:v>აპრილი</c:v>
                  </c:pt>
                  <c:pt idx="7">
                    <c:v>მაისი</c:v>
                  </c:pt>
                  <c:pt idx="8">
                    <c:v>ივნისი</c:v>
                  </c:pt>
                  <c:pt idx="9">
                    <c:v>ივლისი</c:v>
                  </c:pt>
                  <c:pt idx="10">
                    <c:v>აგვისტო</c:v>
                  </c:pt>
                  <c:pt idx="11">
                    <c:v>სექტემბერი</c:v>
                  </c:pt>
                  <c:pt idx="12">
                    <c:v>ოქტომბერი</c:v>
                  </c:pt>
                  <c:pt idx="13">
                    <c:v>ნოემბერი</c:v>
                  </c:pt>
                  <c:pt idx="14">
                    <c:v>დეკემბერი</c:v>
                  </c:pt>
                  <c:pt idx="15">
                    <c:v>იანვარი</c:v>
                  </c:pt>
                  <c:pt idx="16">
                    <c:v>თებერვალი</c:v>
                  </c:pt>
                  <c:pt idx="17">
                    <c:v>მარტი</c:v>
                  </c:pt>
                  <c:pt idx="18">
                    <c:v>აპრილი</c:v>
                  </c:pt>
                  <c:pt idx="19">
                    <c:v>მაისი</c:v>
                  </c:pt>
                </c:lvl>
                <c:lvl>
                  <c:pt idx="0">
                    <c:v>2017</c:v>
                  </c:pt>
                  <c:pt idx="3">
                    <c:v>2018</c:v>
                  </c:pt>
                  <c:pt idx="15">
                    <c:v>2019</c:v>
                  </c:pt>
                </c:lvl>
              </c:multiLvlStrCache>
            </c:multiLvlStrRef>
          </c:cat>
          <c:val>
            <c:numRef>
              <c:f>ბენეფიციარი!$E$4:$E$23</c:f>
              <c:numCache>
                <c:formatCode>General</c:formatCode>
                <c:ptCount val="20"/>
                <c:pt idx="0">
                  <c:v>3773</c:v>
                </c:pt>
                <c:pt idx="1">
                  <c:v>3347</c:v>
                </c:pt>
                <c:pt idx="2">
                  <c:v>2566</c:v>
                </c:pt>
                <c:pt idx="3">
                  <c:v>3356</c:v>
                </c:pt>
                <c:pt idx="4">
                  <c:v>3514</c:v>
                </c:pt>
                <c:pt idx="5">
                  <c:v>3670</c:v>
                </c:pt>
                <c:pt idx="6">
                  <c:v>3387</c:v>
                </c:pt>
                <c:pt idx="7">
                  <c:v>4581</c:v>
                </c:pt>
                <c:pt idx="8">
                  <c:v>3381</c:v>
                </c:pt>
                <c:pt idx="9">
                  <c:v>3731</c:v>
                </c:pt>
                <c:pt idx="10">
                  <c:v>3893</c:v>
                </c:pt>
                <c:pt idx="11">
                  <c:v>6773</c:v>
                </c:pt>
                <c:pt idx="12">
                  <c:v>9168</c:v>
                </c:pt>
                <c:pt idx="13">
                  <c:v>8988</c:v>
                </c:pt>
                <c:pt idx="14">
                  <c:v>9281</c:v>
                </c:pt>
                <c:pt idx="15">
                  <c:v>12222</c:v>
                </c:pt>
                <c:pt idx="16">
                  <c:v>12564</c:v>
                </c:pt>
                <c:pt idx="17">
                  <c:v>12873</c:v>
                </c:pt>
                <c:pt idx="18">
                  <c:v>12050</c:v>
                </c:pt>
                <c:pt idx="19">
                  <c:v>15061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4E-4EEB-93AF-571BC3576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520336223"/>
        <c:axId val="1520346207"/>
        <c:axId val="0"/>
      </c:bar3DChart>
      <c:catAx>
        <c:axId val="1520336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0346207"/>
        <c:crosses val="autoZero"/>
        <c:auto val="1"/>
        <c:lblAlgn val="ctr"/>
        <c:lblOffset val="100"/>
        <c:noMultiLvlLbl val="0"/>
      </c:catAx>
      <c:valAx>
        <c:axId val="1520346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03362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'გულ-სისხლძარღვთა-1'!$E$1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'გულ-სისხლძარღვთა-1'!$B$2:$D$14</c:f>
              <c:strCache>
                <c:ptCount val="13"/>
                <c:pt idx="0">
                  <c:v>ენალაპრილი 10მგ</c:v>
                </c:pt>
                <c:pt idx="1">
                  <c:v>ენალაპრილი 20მგ</c:v>
                </c:pt>
                <c:pt idx="2">
                  <c:v>ლოსარტანი 100მგ</c:v>
                </c:pt>
                <c:pt idx="3">
                  <c:v>ამლოდიპინი 5მგ</c:v>
                </c:pt>
                <c:pt idx="4">
                  <c:v>მეტოპროლოლი 100მგ</c:v>
                </c:pt>
                <c:pt idx="5">
                  <c:v>ამიოდარონი 200მგ</c:v>
                </c:pt>
                <c:pt idx="6">
                  <c:v>იზოსორბიდის მონონიტრატი 40მგ</c:v>
                </c:pt>
                <c:pt idx="7">
                  <c:v>ვარფარინი 2.5მგ</c:v>
                </c:pt>
                <c:pt idx="8">
                  <c:v>კლოპიდოგრელი 75მგ</c:v>
                </c:pt>
                <c:pt idx="9">
                  <c:v>დიგოქსინი 0.25მგ</c:v>
                </c:pt>
                <c:pt idx="10">
                  <c:v>ფუროსემიდი 40მგ</c:v>
                </c:pt>
                <c:pt idx="11">
                  <c:v>სპირონოლაქტონი 25მგ</c:v>
                </c:pt>
                <c:pt idx="12">
                  <c:v>ატორვასტატინი 20მგ</c:v>
                </c:pt>
              </c:strCache>
            </c:strRef>
          </c:cat>
          <c:val>
            <c:numRef>
              <c:f>'გულ-სისხლძარღვთა-1'!$E$2:$E$14</c:f>
              <c:numCache>
                <c:formatCode>_(* #,##0_);_(* \(#,##0\);_(* "-"??_);_(@_)</c:formatCode>
                <c:ptCount val="13"/>
                <c:pt idx="0">
                  <c:v>43003</c:v>
                </c:pt>
                <c:pt idx="1">
                  <c:v>62600.6</c:v>
                </c:pt>
                <c:pt idx="2">
                  <c:v>44461.8</c:v>
                </c:pt>
                <c:pt idx="3">
                  <c:v>55445</c:v>
                </c:pt>
                <c:pt idx="4">
                  <c:v>28665.599999999999</c:v>
                </c:pt>
                <c:pt idx="5">
                  <c:v>12809.8</c:v>
                </c:pt>
                <c:pt idx="6">
                  <c:v>3011.4</c:v>
                </c:pt>
                <c:pt idx="7">
                  <c:v>20840.8</c:v>
                </c:pt>
                <c:pt idx="8">
                  <c:v>32143.4</c:v>
                </c:pt>
                <c:pt idx="9">
                  <c:v>15407.6</c:v>
                </c:pt>
                <c:pt idx="10">
                  <c:v>8689.4</c:v>
                </c:pt>
                <c:pt idx="11">
                  <c:v>44384.4</c:v>
                </c:pt>
                <c:pt idx="12">
                  <c:v>48634.2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05-4E8B-9ACB-1841D36A0A55}"/>
            </c:ext>
          </c:extLst>
        </c:ser>
        <c:ser>
          <c:idx val="1"/>
          <c:order val="1"/>
          <c:tx>
            <c:strRef>
              <c:f>'გულ-სისხლძარღვთა-1'!$F$1</c:f>
              <c:strCache>
                <c:ptCount val="1"/>
                <c:pt idx="0">
                  <c:v>2018-იანვარი-აგვისტო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'გულ-სისხლძარღვთა-1'!$B$2:$D$14</c:f>
              <c:strCache>
                <c:ptCount val="13"/>
                <c:pt idx="0">
                  <c:v>ენალაპრილი 10მგ</c:v>
                </c:pt>
                <c:pt idx="1">
                  <c:v>ენალაპრილი 20მგ</c:v>
                </c:pt>
                <c:pt idx="2">
                  <c:v>ლოსარტანი 100მგ</c:v>
                </c:pt>
                <c:pt idx="3">
                  <c:v>ამლოდიპინი 5მგ</c:v>
                </c:pt>
                <c:pt idx="4">
                  <c:v>მეტოპროლოლი 100მგ</c:v>
                </c:pt>
                <c:pt idx="5">
                  <c:v>ამიოდარონი 200მგ</c:v>
                </c:pt>
                <c:pt idx="6">
                  <c:v>იზოსორბიდის მონონიტრატი 40მგ</c:v>
                </c:pt>
                <c:pt idx="7">
                  <c:v>ვარფარინი 2.5მგ</c:v>
                </c:pt>
                <c:pt idx="8">
                  <c:v>კლოპიდოგრელი 75მგ</c:v>
                </c:pt>
                <c:pt idx="9">
                  <c:v>დიგოქსინი 0.25მგ</c:v>
                </c:pt>
                <c:pt idx="10">
                  <c:v>ფუროსემიდი 40მგ</c:v>
                </c:pt>
                <c:pt idx="11">
                  <c:v>სპირონოლაქტონი 25მგ</c:v>
                </c:pt>
                <c:pt idx="12">
                  <c:v>ატორვასტატინი 20მგ</c:v>
                </c:pt>
              </c:strCache>
            </c:strRef>
          </c:cat>
          <c:val>
            <c:numRef>
              <c:f>'გულ-სისხლძარღვთა-1'!$F$2:$F$14</c:f>
              <c:numCache>
                <c:formatCode>_(* #,##0_);_(* \(#,##0\);_(* "-"??_);_(@_)</c:formatCode>
                <c:ptCount val="13"/>
                <c:pt idx="0">
                  <c:v>46327.875</c:v>
                </c:pt>
                <c:pt idx="1">
                  <c:v>82328.125</c:v>
                </c:pt>
                <c:pt idx="2">
                  <c:v>62495.625</c:v>
                </c:pt>
                <c:pt idx="3">
                  <c:v>108836.625</c:v>
                </c:pt>
                <c:pt idx="4">
                  <c:v>37865.25</c:v>
                </c:pt>
                <c:pt idx="5">
                  <c:v>16399.375</c:v>
                </c:pt>
                <c:pt idx="6">
                  <c:v>3165.375</c:v>
                </c:pt>
                <c:pt idx="7">
                  <c:v>29990.375</c:v>
                </c:pt>
                <c:pt idx="8">
                  <c:v>38286.375</c:v>
                </c:pt>
                <c:pt idx="9">
                  <c:v>17747.875</c:v>
                </c:pt>
                <c:pt idx="10">
                  <c:v>13555.5</c:v>
                </c:pt>
                <c:pt idx="11">
                  <c:v>58376</c:v>
                </c:pt>
                <c:pt idx="12">
                  <c:v>66894.25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05-4E8B-9ACB-1841D36A0A55}"/>
            </c:ext>
          </c:extLst>
        </c:ser>
        <c:ser>
          <c:idx val="2"/>
          <c:order val="2"/>
          <c:tx>
            <c:strRef>
              <c:f>'გულ-სისხლძარღვთა-1'!$G$1</c:f>
              <c:strCache>
                <c:ptCount val="1"/>
                <c:pt idx="0">
                  <c:v>2018-სექტემბერი-დეკემბერი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'გულ-სისხლძარღვთა-1'!$B$2:$D$14</c:f>
              <c:strCache>
                <c:ptCount val="13"/>
                <c:pt idx="0">
                  <c:v>ენალაპრილი 10მგ</c:v>
                </c:pt>
                <c:pt idx="1">
                  <c:v>ენალაპრილი 20მგ</c:v>
                </c:pt>
                <c:pt idx="2">
                  <c:v>ლოსარტანი 100მგ</c:v>
                </c:pt>
                <c:pt idx="3">
                  <c:v>ამლოდიპინი 5მგ</c:v>
                </c:pt>
                <c:pt idx="4">
                  <c:v>მეტოპროლოლი 100მგ</c:v>
                </c:pt>
                <c:pt idx="5">
                  <c:v>ამიოდარონი 200მგ</c:v>
                </c:pt>
                <c:pt idx="6">
                  <c:v>იზოსორბიდის მონონიტრატი 40მგ</c:v>
                </c:pt>
                <c:pt idx="7">
                  <c:v>ვარფარინი 2.5მგ</c:v>
                </c:pt>
                <c:pt idx="8">
                  <c:v>კლოპიდოგრელი 75მგ</c:v>
                </c:pt>
                <c:pt idx="9">
                  <c:v>დიგოქსინი 0.25მგ</c:v>
                </c:pt>
                <c:pt idx="10">
                  <c:v>ფუროსემიდი 40მგ</c:v>
                </c:pt>
                <c:pt idx="11">
                  <c:v>სპირონოლაქტონი 25მგ</c:v>
                </c:pt>
                <c:pt idx="12">
                  <c:v>ატორვასტატინი 20მგ</c:v>
                </c:pt>
              </c:strCache>
            </c:strRef>
          </c:cat>
          <c:val>
            <c:numRef>
              <c:f>'გულ-სისხლძარღვთა-1'!$G$2:$G$14</c:f>
              <c:numCache>
                <c:formatCode>_(* #,##0_);_(* \(#,##0\);_(* "-"??_);_(@_)</c:formatCode>
                <c:ptCount val="13"/>
                <c:pt idx="0">
                  <c:v>78850.5</c:v>
                </c:pt>
                <c:pt idx="1">
                  <c:v>138558</c:v>
                </c:pt>
                <c:pt idx="2">
                  <c:v>127965.25</c:v>
                </c:pt>
                <c:pt idx="3">
                  <c:v>216440.25</c:v>
                </c:pt>
                <c:pt idx="4">
                  <c:v>71543.75</c:v>
                </c:pt>
                <c:pt idx="5">
                  <c:v>36643.75</c:v>
                </c:pt>
                <c:pt idx="6">
                  <c:v>8302.5</c:v>
                </c:pt>
                <c:pt idx="7">
                  <c:v>66727.75</c:v>
                </c:pt>
                <c:pt idx="8">
                  <c:v>70734.5</c:v>
                </c:pt>
                <c:pt idx="9">
                  <c:v>32779.25</c:v>
                </c:pt>
                <c:pt idx="10">
                  <c:v>24737.25</c:v>
                </c:pt>
                <c:pt idx="11">
                  <c:v>107546.25</c:v>
                </c:pt>
                <c:pt idx="12">
                  <c:v>100176.75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05-4E8B-9ACB-1841D36A0A55}"/>
            </c:ext>
          </c:extLst>
        </c:ser>
        <c:ser>
          <c:idx val="3"/>
          <c:order val="3"/>
          <c:tx>
            <c:strRef>
              <c:f>'გულ-სისხლძარღვთა-1'!$H$1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'გულ-სისხლძარღვთა-1'!$B$2:$D$14</c:f>
              <c:strCache>
                <c:ptCount val="13"/>
                <c:pt idx="0">
                  <c:v>ენალაპრილი 10მგ</c:v>
                </c:pt>
                <c:pt idx="1">
                  <c:v>ენალაპრილი 20მგ</c:v>
                </c:pt>
                <c:pt idx="2">
                  <c:v>ლოსარტანი 100მგ</c:v>
                </c:pt>
                <c:pt idx="3">
                  <c:v>ამლოდიპინი 5მგ</c:v>
                </c:pt>
                <c:pt idx="4">
                  <c:v>მეტოპროლოლი 100მგ</c:v>
                </c:pt>
                <c:pt idx="5">
                  <c:v>ამიოდარონი 200მგ</c:v>
                </c:pt>
                <c:pt idx="6">
                  <c:v>იზოსორბიდის მონონიტრატი 40მგ</c:v>
                </c:pt>
                <c:pt idx="7">
                  <c:v>ვარფარინი 2.5მგ</c:v>
                </c:pt>
                <c:pt idx="8">
                  <c:v>კლოპიდოგრელი 75მგ</c:v>
                </c:pt>
                <c:pt idx="9">
                  <c:v>დიგოქსინი 0.25მგ</c:v>
                </c:pt>
                <c:pt idx="10">
                  <c:v>ფუროსემიდი 40მგ</c:v>
                </c:pt>
                <c:pt idx="11">
                  <c:v>სპირონოლაქტონი 25მგ</c:v>
                </c:pt>
                <c:pt idx="12">
                  <c:v>ატორვასტატინი 20მგ</c:v>
                </c:pt>
              </c:strCache>
            </c:strRef>
          </c:cat>
          <c:val>
            <c:numRef>
              <c:f>'გულ-სისხლძარღვთა-1'!$H$2:$H$14</c:f>
              <c:numCache>
                <c:formatCode>_(* #,##0_);_(* \(#,##0\);_(* "-"??_);_(@_)</c:formatCode>
                <c:ptCount val="13"/>
                <c:pt idx="0">
                  <c:v>68161.5</c:v>
                </c:pt>
                <c:pt idx="1">
                  <c:v>136314</c:v>
                </c:pt>
                <c:pt idx="2">
                  <c:v>92294.25</c:v>
                </c:pt>
                <c:pt idx="3">
                  <c:v>227824</c:v>
                </c:pt>
                <c:pt idx="4">
                  <c:v>58414</c:v>
                </c:pt>
                <c:pt idx="5">
                  <c:v>40709</c:v>
                </c:pt>
                <c:pt idx="6">
                  <c:v>10258.5</c:v>
                </c:pt>
                <c:pt idx="7">
                  <c:v>75478</c:v>
                </c:pt>
                <c:pt idx="8">
                  <c:v>79779</c:v>
                </c:pt>
                <c:pt idx="9">
                  <c:v>34241.25</c:v>
                </c:pt>
                <c:pt idx="10">
                  <c:v>28414</c:v>
                </c:pt>
                <c:pt idx="11">
                  <c:v>119633.25</c:v>
                </c:pt>
                <c:pt idx="12">
                  <c:v>128898.75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05-4E8B-9ACB-1841D36A0A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1889085616"/>
        <c:axId val="1889083536"/>
      </c:barChart>
      <c:catAx>
        <c:axId val="1889085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083536"/>
        <c:crosses val="autoZero"/>
        <c:auto val="1"/>
        <c:lblAlgn val="ctr"/>
        <c:lblOffset val="100"/>
        <c:noMultiLvlLbl val="0"/>
      </c:catAx>
      <c:valAx>
        <c:axId val="1889083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08561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'გულ-სისხლძარღვთა-2'!$C$1</c:f>
              <c:strCache>
                <c:ptCount val="1"/>
                <c:pt idx="0">
                  <c:v>სავაჭრო დასახელება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'გულ-სისხლძარღვთა-2'!$B$2:$B$10</c:f>
              <c:strCache>
                <c:ptCount val="9"/>
                <c:pt idx="0">
                  <c:v>ატორვასტატინი 10მგ</c:v>
                </c:pt>
                <c:pt idx="1">
                  <c:v>ატორვასტატინი 40მგ</c:v>
                </c:pt>
                <c:pt idx="2">
                  <c:v>პერინდოპრილ /ამლოდიპინი 4მგ/5მგ ან 5მგ/5მგ</c:v>
                </c:pt>
                <c:pt idx="3">
                  <c:v>პერინდოპრილ /ამლოდიპინი 8მგ/10მგ ან 10მგ/10მგ</c:v>
                </c:pt>
                <c:pt idx="4">
                  <c:v>ლოსარტან/ჰიდროქლორთიაზიდი 50მგ/12.5მგ</c:v>
                </c:pt>
                <c:pt idx="5">
                  <c:v>ბისოპროლოლი 5მგ</c:v>
                </c:pt>
                <c:pt idx="6">
                  <c:v>ნებივოლოლი 5მგ</c:v>
                </c:pt>
                <c:pt idx="7">
                  <c:v>აცეტილსალიცილის მჟავა+მაგნიუმის ჰიდროქსიდი 75მგ</c:v>
                </c:pt>
                <c:pt idx="8">
                  <c:v>აცეტილსალიცილის მჟავა+მაგნიუმის ჰიდროქსიდი 150მგ</c:v>
                </c:pt>
              </c:strCache>
            </c:strRef>
          </c:cat>
          <c:val>
            <c:numRef>
              <c:f>'გულ-სისხლძარღვთა-2'!$C$2:$C$10</c:f>
            </c:numRef>
          </c:val>
          <c:extLst>
            <c:ext xmlns:c16="http://schemas.microsoft.com/office/drawing/2014/chart" uri="{C3380CC4-5D6E-409C-BE32-E72D297353CC}">
              <c16:uniqueId val="{00000000-9B45-4328-BAE3-4B269F9321A3}"/>
            </c:ext>
          </c:extLst>
        </c:ser>
        <c:ser>
          <c:idx val="1"/>
          <c:order val="1"/>
          <c:tx>
            <c:strRef>
              <c:f>'გულ-სისხლძარღვთა-2'!$D$1</c:f>
              <c:strCache>
                <c:ptCount val="1"/>
                <c:pt idx="0">
                  <c:v>მოქმედების ვადა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'გულ-სისხლძარღვთა-2'!$B$2:$B$10</c:f>
              <c:strCache>
                <c:ptCount val="9"/>
                <c:pt idx="0">
                  <c:v>ატორვასტატინი 10მგ</c:v>
                </c:pt>
                <c:pt idx="1">
                  <c:v>ატორვასტატინი 40მგ</c:v>
                </c:pt>
                <c:pt idx="2">
                  <c:v>პერინდოპრილ /ამლოდიპინი 4მგ/5მგ ან 5მგ/5მგ</c:v>
                </c:pt>
                <c:pt idx="3">
                  <c:v>პერინდოპრილ /ამლოდიპინი 8მგ/10მგ ან 10მგ/10მგ</c:v>
                </c:pt>
                <c:pt idx="4">
                  <c:v>ლოსარტან/ჰიდროქლორთიაზიდი 50მგ/12.5მგ</c:v>
                </c:pt>
                <c:pt idx="5">
                  <c:v>ბისოპროლოლი 5მგ</c:v>
                </c:pt>
                <c:pt idx="6">
                  <c:v>ნებივოლოლი 5მგ</c:v>
                </c:pt>
                <c:pt idx="7">
                  <c:v>აცეტილსალიცილის მჟავა+მაგნიუმის ჰიდროქსიდი 75მგ</c:v>
                </c:pt>
                <c:pt idx="8">
                  <c:v>აცეტილსალიცილის მჟავა+მაგნიუმის ჰიდროქსიდი 150მგ</c:v>
                </c:pt>
              </c:strCache>
            </c:strRef>
          </c:cat>
          <c:val>
            <c:numRef>
              <c:f>'გულ-სისხლძარღვთა-2'!$D$2:$D$10</c:f>
            </c:numRef>
          </c:val>
          <c:extLst>
            <c:ext xmlns:c16="http://schemas.microsoft.com/office/drawing/2014/chart" uri="{C3380CC4-5D6E-409C-BE32-E72D297353CC}">
              <c16:uniqueId val="{00000001-9B45-4328-BAE3-4B269F9321A3}"/>
            </c:ext>
          </c:extLst>
        </c:ser>
        <c:ser>
          <c:idx val="2"/>
          <c:order val="2"/>
          <c:tx>
            <c:strRef>
              <c:f>'გულ-სისხლძარღვთა-2'!$E$1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'გულ-სისხლძარღვთა-2'!$B$2:$B$10</c:f>
              <c:strCache>
                <c:ptCount val="9"/>
                <c:pt idx="0">
                  <c:v>ატორვასტატინი 10მგ</c:v>
                </c:pt>
                <c:pt idx="1">
                  <c:v>ატორვასტატინი 40მგ</c:v>
                </c:pt>
                <c:pt idx="2">
                  <c:v>პერინდოპრილ /ამლოდიპინი 4მგ/5მგ ან 5მგ/5მგ</c:v>
                </c:pt>
                <c:pt idx="3">
                  <c:v>პერინდოპრილ /ამლოდიპინი 8მგ/10მგ ან 10მგ/10მგ</c:v>
                </c:pt>
                <c:pt idx="4">
                  <c:v>ლოსარტან/ჰიდროქლორთიაზიდი 50მგ/12.5მგ</c:v>
                </c:pt>
                <c:pt idx="5">
                  <c:v>ბისოპროლოლი 5მგ</c:v>
                </c:pt>
                <c:pt idx="6">
                  <c:v>ნებივოლოლი 5მგ</c:v>
                </c:pt>
                <c:pt idx="7">
                  <c:v>აცეტილსალიცილის მჟავა+მაგნიუმის ჰიდროქსიდი 75მგ</c:v>
                </c:pt>
                <c:pt idx="8">
                  <c:v>აცეტილსალიცილის მჟავა+მაგნიუმის ჰიდროქსიდი 150მგ</c:v>
                </c:pt>
              </c:strCache>
            </c:strRef>
          </c:cat>
          <c:val>
            <c:numRef>
              <c:f>'გულ-სისხლძარღვთა-2'!$E$2:$E$10</c:f>
            </c:numRef>
          </c:val>
          <c:extLst>
            <c:ext xmlns:c16="http://schemas.microsoft.com/office/drawing/2014/chart" uri="{C3380CC4-5D6E-409C-BE32-E72D297353CC}">
              <c16:uniqueId val="{00000002-9B45-4328-BAE3-4B269F9321A3}"/>
            </c:ext>
          </c:extLst>
        </c:ser>
        <c:ser>
          <c:idx val="3"/>
          <c:order val="3"/>
          <c:tx>
            <c:strRef>
              <c:f>'გულ-სისხლძარღვთა-2'!$F$1</c:f>
              <c:strCache>
                <c:ptCount val="1"/>
                <c:pt idx="0">
                  <c:v>2018-იანვარი-აგვისტო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'გულ-სისხლძარღვთა-2'!$B$2:$B$10</c:f>
              <c:strCache>
                <c:ptCount val="9"/>
                <c:pt idx="0">
                  <c:v>ატორვასტატინი 10მგ</c:v>
                </c:pt>
                <c:pt idx="1">
                  <c:v>ატორვასტატინი 40მგ</c:v>
                </c:pt>
                <c:pt idx="2">
                  <c:v>პერინდოპრილ /ამლოდიპინი 4მგ/5მგ ან 5მგ/5მგ</c:v>
                </c:pt>
                <c:pt idx="3">
                  <c:v>პერინდოპრილ /ამლოდიპინი 8მგ/10მგ ან 10მგ/10მგ</c:v>
                </c:pt>
                <c:pt idx="4">
                  <c:v>ლოსარტან/ჰიდროქლორთიაზიდი 50მგ/12.5მგ</c:v>
                </c:pt>
                <c:pt idx="5">
                  <c:v>ბისოპროლოლი 5მგ</c:v>
                </c:pt>
                <c:pt idx="6">
                  <c:v>ნებივოლოლი 5მგ</c:v>
                </c:pt>
                <c:pt idx="7">
                  <c:v>აცეტილსალიცილის მჟავა+მაგნიუმის ჰიდროქსიდი 75მგ</c:v>
                </c:pt>
                <c:pt idx="8">
                  <c:v>აცეტილსალიცილის მჟავა+მაგნიუმის ჰიდროქსიდი 150მგ</c:v>
                </c:pt>
              </c:strCache>
            </c:strRef>
          </c:cat>
          <c:val>
            <c:numRef>
              <c:f>'გულ-სისხლძარღვთა-2'!$F$2:$F$10</c:f>
            </c:numRef>
          </c:val>
          <c:extLst>
            <c:ext xmlns:c16="http://schemas.microsoft.com/office/drawing/2014/chart" uri="{C3380CC4-5D6E-409C-BE32-E72D297353CC}">
              <c16:uniqueId val="{00000003-9B45-4328-BAE3-4B269F9321A3}"/>
            </c:ext>
          </c:extLst>
        </c:ser>
        <c:ser>
          <c:idx val="4"/>
          <c:order val="4"/>
          <c:tx>
            <c:strRef>
              <c:f>'გულ-სისხლძარღვთა-2'!$G$1</c:f>
              <c:strCache>
                <c:ptCount val="1"/>
                <c:pt idx="0">
                  <c:v>2018-სექტემბერი-დეკემბერი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'გულ-სისხლძარღვთა-2'!$B$2:$B$10</c:f>
              <c:strCache>
                <c:ptCount val="9"/>
                <c:pt idx="0">
                  <c:v>ატორვასტატინი 10მგ</c:v>
                </c:pt>
                <c:pt idx="1">
                  <c:v>ატორვასტატინი 40მგ</c:v>
                </c:pt>
                <c:pt idx="2">
                  <c:v>პერინდოპრილ /ამლოდიპინი 4მგ/5მგ ან 5მგ/5მგ</c:v>
                </c:pt>
                <c:pt idx="3">
                  <c:v>პერინდოპრილ /ამლოდიპინი 8მგ/10მგ ან 10მგ/10მგ</c:v>
                </c:pt>
                <c:pt idx="4">
                  <c:v>ლოსარტან/ჰიდროქლორთიაზიდი 50მგ/12.5მგ</c:v>
                </c:pt>
                <c:pt idx="5">
                  <c:v>ბისოპროლოლი 5მგ</c:v>
                </c:pt>
                <c:pt idx="6">
                  <c:v>ნებივოლოლი 5მგ</c:v>
                </c:pt>
                <c:pt idx="7">
                  <c:v>აცეტილსალიცილის მჟავა+მაგნიუმის ჰიდროქსიდი 75მგ</c:v>
                </c:pt>
                <c:pt idx="8">
                  <c:v>აცეტილსალიცილის მჟავა+მაგნიუმის ჰიდროქსიდი 150მგ</c:v>
                </c:pt>
              </c:strCache>
            </c:strRef>
          </c:cat>
          <c:val>
            <c:numRef>
              <c:f>'გულ-სისხლძარღვთა-2'!$G$2:$G$10</c:f>
              <c:numCache>
                <c:formatCode>_(* #,##0_);_(* \(#,##0\);_(* "-"??_);_(@_)</c:formatCode>
                <c:ptCount val="9"/>
                <c:pt idx="0">
                  <c:v>99656.5</c:v>
                </c:pt>
                <c:pt idx="1">
                  <c:v>5203.5</c:v>
                </c:pt>
                <c:pt idx="2">
                  <c:v>0</c:v>
                </c:pt>
                <c:pt idx="3">
                  <c:v>92</c:v>
                </c:pt>
                <c:pt idx="4">
                  <c:v>14476</c:v>
                </c:pt>
                <c:pt idx="5">
                  <c:v>152</c:v>
                </c:pt>
                <c:pt idx="6">
                  <c:v>5620</c:v>
                </c:pt>
                <c:pt idx="7">
                  <c:v>16901</c:v>
                </c:pt>
                <c:pt idx="8">
                  <c:v>2114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45-4328-BAE3-4B269F9321A3}"/>
            </c:ext>
          </c:extLst>
        </c:ser>
        <c:ser>
          <c:idx val="5"/>
          <c:order val="5"/>
          <c:tx>
            <c:strRef>
              <c:f>'გულ-სისხლძარღვთა-2'!$H$1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'გულ-სისხლძარღვთა-2'!$B$2:$B$10</c:f>
              <c:strCache>
                <c:ptCount val="9"/>
                <c:pt idx="0">
                  <c:v>ატორვასტატინი 10მგ</c:v>
                </c:pt>
                <c:pt idx="1">
                  <c:v>ატორვასტატინი 40მგ</c:v>
                </c:pt>
                <c:pt idx="2">
                  <c:v>პერინდოპრილ /ამლოდიპინი 4მგ/5მგ ან 5მგ/5მგ</c:v>
                </c:pt>
                <c:pt idx="3">
                  <c:v>პერინდოპრილ /ამლოდიპინი 8მგ/10მგ ან 10მგ/10მგ</c:v>
                </c:pt>
                <c:pt idx="4">
                  <c:v>ლოსარტან/ჰიდროქლორთიაზიდი 50მგ/12.5მგ</c:v>
                </c:pt>
                <c:pt idx="5">
                  <c:v>ბისოპროლოლი 5მგ</c:v>
                </c:pt>
                <c:pt idx="6">
                  <c:v>ნებივოლოლი 5მგ</c:v>
                </c:pt>
                <c:pt idx="7">
                  <c:v>აცეტილსალიცილის მჟავა+მაგნიუმის ჰიდროქსიდი 75მგ</c:v>
                </c:pt>
                <c:pt idx="8">
                  <c:v>აცეტილსალიცილის მჟავა+მაგნიუმის ჰიდროქსიდი 150მგ</c:v>
                </c:pt>
              </c:strCache>
            </c:strRef>
          </c:cat>
          <c:val>
            <c:numRef>
              <c:f>'გულ-სისხლძარღვთა-2'!$H$2:$H$10</c:f>
              <c:numCache>
                <c:formatCode>_(* #,##0_);_(* \(#,##0\);_(* "-"??_);_(@_)</c:formatCode>
                <c:ptCount val="9"/>
                <c:pt idx="0">
                  <c:v>67065.75</c:v>
                </c:pt>
                <c:pt idx="1">
                  <c:v>13615.75</c:v>
                </c:pt>
                <c:pt idx="2">
                  <c:v>22701.5</c:v>
                </c:pt>
                <c:pt idx="3">
                  <c:v>41466.75</c:v>
                </c:pt>
                <c:pt idx="4">
                  <c:v>83265.75</c:v>
                </c:pt>
                <c:pt idx="5">
                  <c:v>34770.75</c:v>
                </c:pt>
                <c:pt idx="6">
                  <c:v>35194.75</c:v>
                </c:pt>
                <c:pt idx="7">
                  <c:v>132485.75</c:v>
                </c:pt>
                <c:pt idx="8">
                  <c:v>21529.5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45-4328-BAE3-4B269F9321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1011760"/>
        <c:axId val="2011001360"/>
      </c:barChart>
      <c:catAx>
        <c:axId val="201101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01360"/>
        <c:crosses val="autoZero"/>
        <c:auto val="1"/>
        <c:lblAlgn val="ctr"/>
        <c:lblOffset val="100"/>
        <c:noMultiLvlLbl val="0"/>
      </c:catAx>
      <c:valAx>
        <c:axId val="201100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1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957214975306581"/>
          <c:y val="0.87895686374133464"/>
          <c:w val="0.22085570049386838"/>
          <c:h val="0.107562723722660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დიაბეტი!$C$1</c:f>
              <c:strCache>
                <c:ptCount val="1"/>
                <c:pt idx="0">
                  <c:v>სავაჭრო დასახელება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დიაბეტი!$B$2:$B$26</c:f>
              <c:strCache>
                <c:ptCount val="3"/>
                <c:pt idx="0">
                  <c:v>მეტფორმინი 1000მგ</c:v>
                </c:pt>
                <c:pt idx="1">
                  <c:v>გლიკლაზიდი 60მგ</c:v>
                </c:pt>
                <c:pt idx="2">
                  <c:v>გლიმეპირიდი 2მგ</c:v>
                </c:pt>
              </c:strCache>
            </c:strRef>
          </c:cat>
          <c:val>
            <c:numRef>
              <c:f>დიაბეტი!$C$2:$C$26</c:f>
            </c:numRef>
          </c:val>
          <c:extLst>
            <c:ext xmlns:c16="http://schemas.microsoft.com/office/drawing/2014/chart" uri="{C3380CC4-5D6E-409C-BE32-E72D297353CC}">
              <c16:uniqueId val="{00000000-4DB1-4D83-B32C-D0CD997BCF6A}"/>
            </c:ext>
          </c:extLst>
        </c:ser>
        <c:ser>
          <c:idx val="1"/>
          <c:order val="1"/>
          <c:tx>
            <c:strRef>
              <c:f>დიაბეტი!$D$1</c:f>
              <c:strCache>
                <c:ptCount val="1"/>
                <c:pt idx="0">
                  <c:v>მოქმედების ვადა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დიაბეტი!$B$2:$B$26</c:f>
              <c:strCache>
                <c:ptCount val="3"/>
                <c:pt idx="0">
                  <c:v>მეტფორმინი 1000მგ</c:v>
                </c:pt>
                <c:pt idx="1">
                  <c:v>გლიკლაზიდი 60მგ</c:v>
                </c:pt>
                <c:pt idx="2">
                  <c:v>გლიმეპირიდი 2მგ</c:v>
                </c:pt>
              </c:strCache>
            </c:strRef>
          </c:cat>
          <c:val>
            <c:numRef>
              <c:f>დიაბეტი!$D$2:$D$26</c:f>
            </c:numRef>
          </c:val>
          <c:extLst>
            <c:ext xmlns:c16="http://schemas.microsoft.com/office/drawing/2014/chart" uri="{C3380CC4-5D6E-409C-BE32-E72D297353CC}">
              <c16:uniqueId val="{00000001-4DB1-4D83-B32C-D0CD997BCF6A}"/>
            </c:ext>
          </c:extLst>
        </c:ser>
        <c:ser>
          <c:idx val="2"/>
          <c:order val="2"/>
          <c:tx>
            <c:strRef>
              <c:f>დიაბეტი!$E$1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დიაბეტი!$B$2:$B$26</c:f>
              <c:strCache>
                <c:ptCount val="3"/>
                <c:pt idx="0">
                  <c:v>მეტფორმინი 1000მგ</c:v>
                </c:pt>
                <c:pt idx="1">
                  <c:v>გლიკლაზიდი 60მგ</c:v>
                </c:pt>
                <c:pt idx="2">
                  <c:v>გლიმეპირიდი 2მგ</c:v>
                </c:pt>
              </c:strCache>
            </c:strRef>
          </c:cat>
          <c:val>
            <c:numRef>
              <c:f>დიაბეტი!$E$2:$E$26</c:f>
              <c:numCache>
                <c:formatCode>_(* #,##0_);_(* \(#,##0\);_(* "-"??_);_(@_)</c:formatCode>
                <c:ptCount val="3"/>
                <c:pt idx="0">
                  <c:v>111386.8</c:v>
                </c:pt>
                <c:pt idx="1">
                  <c:v>29537.8</c:v>
                </c:pt>
                <c:pt idx="2">
                  <c:v>32737.8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1-4D83-B32C-D0CD997BCF6A}"/>
            </c:ext>
          </c:extLst>
        </c:ser>
        <c:ser>
          <c:idx val="3"/>
          <c:order val="3"/>
          <c:tx>
            <c:strRef>
              <c:f>დიაბეტი!$F$1</c:f>
              <c:strCache>
                <c:ptCount val="1"/>
                <c:pt idx="0">
                  <c:v>2018-იანვარი-აგვისტო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დიაბეტი!$B$2:$B$26</c:f>
              <c:strCache>
                <c:ptCount val="3"/>
                <c:pt idx="0">
                  <c:v>მეტფორმინი 1000მგ</c:v>
                </c:pt>
                <c:pt idx="1">
                  <c:v>გლიკლაზიდი 60მგ</c:v>
                </c:pt>
                <c:pt idx="2">
                  <c:v>გლიმეპირიდი 2მგ</c:v>
                </c:pt>
              </c:strCache>
            </c:strRef>
          </c:cat>
          <c:val>
            <c:numRef>
              <c:f>დიაბეტი!$F$2:$F$26</c:f>
              <c:numCache>
                <c:formatCode>_(* #,##0_);_(* \(#,##0\);_(* "-"??_);_(@_)</c:formatCode>
                <c:ptCount val="3"/>
                <c:pt idx="0">
                  <c:v>170083.625</c:v>
                </c:pt>
                <c:pt idx="1">
                  <c:v>59391.375</c:v>
                </c:pt>
                <c:pt idx="2">
                  <c:v>54173.125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B1-4D83-B32C-D0CD997BCF6A}"/>
            </c:ext>
          </c:extLst>
        </c:ser>
        <c:ser>
          <c:idx val="4"/>
          <c:order val="4"/>
          <c:tx>
            <c:strRef>
              <c:f>დიაბეტი!$G$1</c:f>
              <c:strCache>
                <c:ptCount val="1"/>
                <c:pt idx="0">
                  <c:v>2018-სექტემბერი-დეკემბერი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დიაბეტი!$B$2:$B$26</c:f>
              <c:strCache>
                <c:ptCount val="3"/>
                <c:pt idx="0">
                  <c:v>მეტფორმინი 1000მგ</c:v>
                </c:pt>
                <c:pt idx="1">
                  <c:v>გლიკლაზიდი 60მგ</c:v>
                </c:pt>
                <c:pt idx="2">
                  <c:v>გლიმეპირიდი 2მგ</c:v>
                </c:pt>
              </c:strCache>
            </c:strRef>
          </c:cat>
          <c:val>
            <c:numRef>
              <c:f>დიაბეტი!$G$2:$G$26</c:f>
              <c:numCache>
                <c:formatCode>_(* #,##0_);_(* \(#,##0\);_(* "-"??_);_(@_)</c:formatCode>
                <c:ptCount val="3"/>
                <c:pt idx="0">
                  <c:v>340627</c:v>
                </c:pt>
                <c:pt idx="1">
                  <c:v>107459.75</c:v>
                </c:pt>
                <c:pt idx="2">
                  <c:v>105344.25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B1-4D83-B32C-D0CD997BCF6A}"/>
            </c:ext>
          </c:extLst>
        </c:ser>
        <c:ser>
          <c:idx val="5"/>
          <c:order val="5"/>
          <c:tx>
            <c:strRef>
              <c:f>დიაბეტი!$H$1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დიაბეტი!$B$2:$B$26</c:f>
              <c:strCache>
                <c:ptCount val="3"/>
                <c:pt idx="0">
                  <c:v>მეტფორმინი 1000მგ</c:v>
                </c:pt>
                <c:pt idx="1">
                  <c:v>გლიკლაზიდი 60მგ</c:v>
                </c:pt>
                <c:pt idx="2">
                  <c:v>გლიმეპირიდი 2მგ</c:v>
                </c:pt>
              </c:strCache>
            </c:strRef>
          </c:cat>
          <c:val>
            <c:numRef>
              <c:f>დიაბეტი!$H$2:$H$26</c:f>
              <c:numCache>
                <c:formatCode>_(* #,##0_);_(* \(#,##0\);_(* "-"??_);_(@_)</c:formatCode>
                <c:ptCount val="3"/>
                <c:pt idx="0">
                  <c:v>413211</c:v>
                </c:pt>
                <c:pt idx="1">
                  <c:v>148344.75</c:v>
                </c:pt>
                <c:pt idx="2">
                  <c:v>131738.25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B1-4D83-B32C-D0CD997BCF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1016336"/>
        <c:axId val="2011006768"/>
      </c:barChart>
      <c:catAx>
        <c:axId val="2011016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06768"/>
        <c:crosses val="autoZero"/>
        <c:auto val="1"/>
        <c:lblAlgn val="ctr"/>
        <c:lblOffset val="100"/>
        <c:noMultiLvlLbl val="0"/>
      </c:catAx>
      <c:valAx>
        <c:axId val="201100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16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ფარისებრი!$C$1</c:f>
              <c:strCache>
                <c:ptCount val="1"/>
                <c:pt idx="0">
                  <c:v>სავაჭრო დასახელება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ფარისებრი!$B$2:$B$28</c:f>
              <c:strCache>
                <c:ptCount val="2"/>
                <c:pt idx="0">
                  <c:v>თიამაზოლი 5მგ</c:v>
                </c:pt>
                <c:pt idx="1">
                  <c:v>ლევოთიროქსინი  50მკგ</c:v>
                </c:pt>
              </c:strCache>
            </c:strRef>
          </c:cat>
          <c:val>
            <c:numRef>
              <c:f>ფარისებრი!$C$2:$C$28</c:f>
            </c:numRef>
          </c:val>
          <c:extLst>
            <c:ext xmlns:c16="http://schemas.microsoft.com/office/drawing/2014/chart" uri="{C3380CC4-5D6E-409C-BE32-E72D297353CC}">
              <c16:uniqueId val="{00000000-EE57-485C-AFDB-C45728558704}"/>
            </c:ext>
          </c:extLst>
        </c:ser>
        <c:ser>
          <c:idx val="1"/>
          <c:order val="1"/>
          <c:tx>
            <c:strRef>
              <c:f>ფარისებრი!$D$1</c:f>
              <c:strCache>
                <c:ptCount val="1"/>
                <c:pt idx="0">
                  <c:v>მოქმედების ვადა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ფარისებრი!$B$2:$B$28</c:f>
              <c:strCache>
                <c:ptCount val="2"/>
                <c:pt idx="0">
                  <c:v>თიამაზოლი 5მგ</c:v>
                </c:pt>
                <c:pt idx="1">
                  <c:v>ლევოთიროქსინი  50მკგ</c:v>
                </c:pt>
              </c:strCache>
            </c:strRef>
          </c:cat>
          <c:val>
            <c:numRef>
              <c:f>ფარისებრი!$D$2:$D$28</c:f>
            </c:numRef>
          </c:val>
          <c:extLst>
            <c:ext xmlns:c16="http://schemas.microsoft.com/office/drawing/2014/chart" uri="{C3380CC4-5D6E-409C-BE32-E72D297353CC}">
              <c16:uniqueId val="{00000001-EE57-485C-AFDB-C45728558704}"/>
            </c:ext>
          </c:extLst>
        </c:ser>
        <c:ser>
          <c:idx val="2"/>
          <c:order val="2"/>
          <c:tx>
            <c:strRef>
              <c:f>ფარისებრი!$E$1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ფარისებრი!$B$2:$B$28</c:f>
              <c:strCache>
                <c:ptCount val="2"/>
                <c:pt idx="0">
                  <c:v>თიამაზოლი 5მგ</c:v>
                </c:pt>
                <c:pt idx="1">
                  <c:v>ლევოთიროქსინი  50მკგ</c:v>
                </c:pt>
              </c:strCache>
            </c:strRef>
          </c:cat>
          <c:val>
            <c:numRef>
              <c:f>ფარისებრი!$E$2:$E$28</c:f>
              <c:numCache>
                <c:formatCode>_(* #,##0_);_(* \(#,##0\);_(* "-"??_);_(@_)</c:formatCode>
                <c:ptCount val="2"/>
                <c:pt idx="0">
                  <c:v>3042.2</c:v>
                </c:pt>
                <c:pt idx="1">
                  <c:v>28454.799999999999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57-485C-AFDB-C45728558704}"/>
            </c:ext>
          </c:extLst>
        </c:ser>
        <c:ser>
          <c:idx val="3"/>
          <c:order val="3"/>
          <c:tx>
            <c:strRef>
              <c:f>ფარისებრი!$F$1</c:f>
              <c:strCache>
                <c:ptCount val="1"/>
                <c:pt idx="0">
                  <c:v>2018-იანვარი-აგვისტო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ფარისებრი!$B$2:$B$28</c:f>
              <c:strCache>
                <c:ptCount val="2"/>
                <c:pt idx="0">
                  <c:v>თიამაზოლი 5მგ</c:v>
                </c:pt>
                <c:pt idx="1">
                  <c:v>ლევოთიროქსინი  50მკგ</c:v>
                </c:pt>
              </c:strCache>
            </c:strRef>
          </c:cat>
          <c:val>
            <c:numRef>
              <c:f>ფარისებრი!$F$2:$F$28</c:f>
              <c:numCache>
                <c:formatCode>_(* #,##0_);_(* \(#,##0\);_(* "-"??_);_(@_)</c:formatCode>
                <c:ptCount val="2"/>
                <c:pt idx="0">
                  <c:v>3862.625</c:v>
                </c:pt>
                <c:pt idx="1">
                  <c:v>36332.375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57-485C-AFDB-C45728558704}"/>
            </c:ext>
          </c:extLst>
        </c:ser>
        <c:ser>
          <c:idx val="4"/>
          <c:order val="4"/>
          <c:tx>
            <c:strRef>
              <c:f>ფარისებრი!$G$1</c:f>
              <c:strCache>
                <c:ptCount val="1"/>
                <c:pt idx="0">
                  <c:v>2018-სექტემბერი-დეკემბერი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ფარისებრი!$B$2:$B$28</c:f>
              <c:strCache>
                <c:ptCount val="2"/>
                <c:pt idx="0">
                  <c:v>თიამაზოლი 5მგ</c:v>
                </c:pt>
                <c:pt idx="1">
                  <c:v>ლევოთიროქსინი  50მკგ</c:v>
                </c:pt>
              </c:strCache>
            </c:strRef>
          </c:cat>
          <c:val>
            <c:numRef>
              <c:f>ფარისებრი!$G$2:$G$28</c:f>
              <c:numCache>
                <c:formatCode>_(* #,##0_);_(* \(#,##0\);_(* "-"??_);_(@_)</c:formatCode>
                <c:ptCount val="2"/>
                <c:pt idx="0">
                  <c:v>8559.25</c:v>
                </c:pt>
                <c:pt idx="1">
                  <c:v>89779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57-485C-AFDB-C45728558704}"/>
            </c:ext>
          </c:extLst>
        </c:ser>
        <c:ser>
          <c:idx val="5"/>
          <c:order val="5"/>
          <c:tx>
            <c:strRef>
              <c:f>ფარისებრი!$H$1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ფარისებრი!$B$2:$B$28</c:f>
              <c:strCache>
                <c:ptCount val="2"/>
                <c:pt idx="0">
                  <c:v>თიამაზოლი 5მგ</c:v>
                </c:pt>
                <c:pt idx="1">
                  <c:v>ლევოთიროქსინი  50მკგ</c:v>
                </c:pt>
              </c:strCache>
            </c:strRef>
          </c:cat>
          <c:val>
            <c:numRef>
              <c:f>ფარისებრი!$H$2:$H$28</c:f>
              <c:numCache>
                <c:formatCode>_(* #,##0_);_(* \(#,##0\);_(* "-"??_);_(@_)</c:formatCode>
                <c:ptCount val="2"/>
                <c:pt idx="0">
                  <c:v>7996.333333333333</c:v>
                </c:pt>
                <c:pt idx="1">
                  <c:v>101791.75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57-485C-AFDB-C45728558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931096688"/>
        <c:axId val="1931098352"/>
      </c:barChart>
      <c:catAx>
        <c:axId val="193109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098352"/>
        <c:crosses val="autoZero"/>
        <c:auto val="1"/>
        <c:lblAlgn val="ctr"/>
        <c:lblOffset val="100"/>
        <c:noMultiLvlLbl val="0"/>
      </c:catAx>
      <c:valAx>
        <c:axId val="1931098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09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ფილტვი!$C$1</c:f>
              <c:strCache>
                <c:ptCount val="1"/>
                <c:pt idx="0">
                  <c:v>სავაჭრო დასახელება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ფილტვი!$B$2:$B$35</c:f>
              <c:strCache>
                <c:ptCount val="7"/>
                <c:pt idx="0">
                  <c:v>ბუდესონიდი 0.5მგ/2მლ</c:v>
                </c:pt>
                <c:pt idx="1">
                  <c:v>ალბუტეროლი  2.5მგ/0.5მლ 0.5მლ</c:v>
                </c:pt>
                <c:pt idx="2">
                  <c:v>სალმეტეროლი/ფლუტიკაზონი   50მკგ/500მკგ საინჰალაციო ფხვნილი                   </c:v>
                </c:pt>
                <c:pt idx="3">
                  <c:v>სალმეტეროლი/ფლუტიკაზონი   50მკგ/250მკგ საინჰალაციო ფხვნილი                   </c:v>
                </c:pt>
                <c:pt idx="4">
                  <c:v>სალბუტამოლი 100მკგ დოზა საინჰალაციო აეროზოლი</c:v>
                </c:pt>
                <c:pt idx="5">
                  <c:v>აკლიდინიუმის ბრომიდი საინჰალაციო ფხვნილი (კაფსულა) ინჰალატორთან ერთად/322მკგ/დოზა </c:v>
                </c:pt>
                <c:pt idx="6">
                  <c:v>მეთილპრედნიზოლონი 16მგ</c:v>
                </c:pt>
              </c:strCache>
            </c:strRef>
          </c:cat>
          <c:val>
            <c:numRef>
              <c:f>ფილტვი!$C$2:$C$35</c:f>
            </c:numRef>
          </c:val>
          <c:extLst>
            <c:ext xmlns:c16="http://schemas.microsoft.com/office/drawing/2014/chart" uri="{C3380CC4-5D6E-409C-BE32-E72D297353CC}">
              <c16:uniqueId val="{00000000-BBF4-404E-9633-A5FE21B97749}"/>
            </c:ext>
          </c:extLst>
        </c:ser>
        <c:ser>
          <c:idx val="1"/>
          <c:order val="1"/>
          <c:tx>
            <c:strRef>
              <c:f>ფილტვი!$D$1</c:f>
              <c:strCache>
                <c:ptCount val="1"/>
                <c:pt idx="0">
                  <c:v>მოქმედების ვადა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ფილტვი!$B$2:$B$35</c:f>
              <c:strCache>
                <c:ptCount val="7"/>
                <c:pt idx="0">
                  <c:v>ბუდესონიდი 0.5მგ/2მლ</c:v>
                </c:pt>
                <c:pt idx="1">
                  <c:v>ალბუტეროლი  2.5მგ/0.5მლ 0.5მლ</c:v>
                </c:pt>
                <c:pt idx="2">
                  <c:v>სალმეტეროლი/ფლუტიკაზონი   50მკგ/500მკგ საინჰალაციო ფხვნილი                   </c:v>
                </c:pt>
                <c:pt idx="3">
                  <c:v>სალმეტეროლი/ფლუტიკაზონი   50მკგ/250მკგ საინჰალაციო ფხვნილი                   </c:v>
                </c:pt>
                <c:pt idx="4">
                  <c:v>სალბუტამოლი 100მკგ დოზა საინჰალაციო აეროზოლი</c:v>
                </c:pt>
                <c:pt idx="5">
                  <c:v>აკლიდინიუმის ბრომიდი საინჰალაციო ფხვნილი (კაფსულა) ინჰალატორთან ერთად/322მკგ/დოზა </c:v>
                </c:pt>
                <c:pt idx="6">
                  <c:v>მეთილპრედნიზოლონი 16მგ</c:v>
                </c:pt>
              </c:strCache>
            </c:strRef>
          </c:cat>
          <c:val>
            <c:numRef>
              <c:f>ფილტვი!$D$2:$D$35</c:f>
            </c:numRef>
          </c:val>
          <c:extLst>
            <c:ext xmlns:c16="http://schemas.microsoft.com/office/drawing/2014/chart" uri="{C3380CC4-5D6E-409C-BE32-E72D297353CC}">
              <c16:uniqueId val="{00000001-BBF4-404E-9633-A5FE21B97749}"/>
            </c:ext>
          </c:extLst>
        </c:ser>
        <c:ser>
          <c:idx val="2"/>
          <c:order val="2"/>
          <c:tx>
            <c:strRef>
              <c:f>ფილტვი!$E$1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ფილტვი!$B$2:$B$35</c:f>
              <c:strCache>
                <c:ptCount val="7"/>
                <c:pt idx="0">
                  <c:v>ბუდესონიდი 0.5მგ/2მლ</c:v>
                </c:pt>
                <c:pt idx="1">
                  <c:v>ალბუტეროლი  2.5მგ/0.5მლ 0.5მლ</c:v>
                </c:pt>
                <c:pt idx="2">
                  <c:v>სალმეტეროლი/ფლუტიკაზონი   50მკგ/500მკგ საინჰალაციო ფხვნილი                   </c:v>
                </c:pt>
                <c:pt idx="3">
                  <c:v>სალმეტეროლი/ფლუტიკაზონი   50მკგ/250მკგ საინჰალაციო ფხვნილი                   </c:v>
                </c:pt>
                <c:pt idx="4">
                  <c:v>სალბუტამოლი 100მკგ დოზა საინჰალაციო აეროზოლი</c:v>
                </c:pt>
                <c:pt idx="5">
                  <c:v>აკლიდინიუმის ბრომიდი საინჰალაციო ფხვნილი (კაფსულა) ინჰალატორთან ერთად/322მკგ/დოზა </c:v>
                </c:pt>
                <c:pt idx="6">
                  <c:v>მეთილპრედნიზოლონი 16მგ</c:v>
                </c:pt>
              </c:strCache>
            </c:strRef>
          </c:cat>
          <c:val>
            <c:numRef>
              <c:f>ფილტვი!$E$2:$E$35</c:f>
              <c:numCache>
                <c:formatCode>_(* #,##0_);_(* \(#,##0\);_(* "-"??_);_(@_)</c:formatCode>
                <c:ptCount val="7"/>
                <c:pt idx="0">
                  <c:v>754.2</c:v>
                </c:pt>
                <c:pt idx="1">
                  <c:v>105.2</c:v>
                </c:pt>
                <c:pt idx="2">
                  <c:v>952.6</c:v>
                </c:pt>
                <c:pt idx="4">
                  <c:v>401.4</c:v>
                </c:pt>
                <c:pt idx="5">
                  <c:v>53.2</c:v>
                </c:pt>
                <c:pt idx="6">
                  <c:v>458.2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F4-404E-9633-A5FE21B97749}"/>
            </c:ext>
          </c:extLst>
        </c:ser>
        <c:ser>
          <c:idx val="3"/>
          <c:order val="3"/>
          <c:tx>
            <c:strRef>
              <c:f>ფილტვი!$F$1</c:f>
              <c:strCache>
                <c:ptCount val="1"/>
                <c:pt idx="0">
                  <c:v>2018-იანვარი-აგვისტო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ფილტვი!$B$2:$B$35</c:f>
              <c:strCache>
                <c:ptCount val="7"/>
                <c:pt idx="0">
                  <c:v>ბუდესონიდი 0.5მგ/2მლ</c:v>
                </c:pt>
                <c:pt idx="1">
                  <c:v>ალბუტეროლი  2.5მგ/0.5მლ 0.5მლ</c:v>
                </c:pt>
                <c:pt idx="2">
                  <c:v>სალმეტეროლი/ფლუტიკაზონი   50მკგ/500მკგ საინჰალაციო ფხვნილი                   </c:v>
                </c:pt>
                <c:pt idx="3">
                  <c:v>სალმეტეროლი/ფლუტიკაზონი   50მკგ/250მკგ საინჰალაციო ფხვნილი                   </c:v>
                </c:pt>
                <c:pt idx="4">
                  <c:v>სალბუტამოლი 100მკგ დოზა საინჰალაციო აეროზოლი</c:v>
                </c:pt>
                <c:pt idx="5">
                  <c:v>აკლიდინიუმის ბრომიდი საინჰალაციო ფხვნილი (კაფსულა) ინჰალატორთან ერთად/322მკგ/დოზა </c:v>
                </c:pt>
                <c:pt idx="6">
                  <c:v>მეთილპრედნიზოლონი 16მგ</c:v>
                </c:pt>
              </c:strCache>
            </c:strRef>
          </c:cat>
          <c:val>
            <c:numRef>
              <c:f>ფილტვი!$F$2:$F$35</c:f>
              <c:numCache>
                <c:formatCode>_(* #,##0_);_(* \(#,##0\);_(* "-"??_);_(@_)</c:formatCode>
                <c:ptCount val="7"/>
                <c:pt idx="0">
                  <c:v>1018.25</c:v>
                </c:pt>
                <c:pt idx="1">
                  <c:v>119.375</c:v>
                </c:pt>
                <c:pt idx="2">
                  <c:v>1313.125</c:v>
                </c:pt>
                <c:pt idx="4">
                  <c:v>514.5</c:v>
                </c:pt>
                <c:pt idx="5">
                  <c:v>113.75</c:v>
                </c:pt>
                <c:pt idx="6">
                  <c:v>496.5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F4-404E-9633-A5FE21B97749}"/>
            </c:ext>
          </c:extLst>
        </c:ser>
        <c:ser>
          <c:idx val="4"/>
          <c:order val="4"/>
          <c:tx>
            <c:strRef>
              <c:f>ფილტვი!$G$1</c:f>
              <c:strCache>
                <c:ptCount val="1"/>
                <c:pt idx="0">
                  <c:v>2018-სექტემბერი-დეკემბერი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ფილტვი!$B$2:$B$35</c:f>
              <c:strCache>
                <c:ptCount val="7"/>
                <c:pt idx="0">
                  <c:v>ბუდესონიდი 0.5მგ/2მლ</c:v>
                </c:pt>
                <c:pt idx="1">
                  <c:v>ალბუტეროლი  2.5მგ/0.5მლ 0.5მლ</c:v>
                </c:pt>
                <c:pt idx="2">
                  <c:v>სალმეტეროლი/ფლუტიკაზონი   50მკგ/500მკგ საინჰალაციო ფხვნილი                   </c:v>
                </c:pt>
                <c:pt idx="3">
                  <c:v>სალმეტეროლი/ფლუტიკაზონი   50მკგ/250მკგ საინჰალაციო ფხვნილი                   </c:v>
                </c:pt>
                <c:pt idx="4">
                  <c:v>სალბუტამოლი 100მკგ დოზა საინჰალაციო აეროზოლი</c:v>
                </c:pt>
                <c:pt idx="5">
                  <c:v>აკლიდინიუმის ბრომიდი საინჰალაციო ფხვნილი (კაფსულა) ინჰალატორთან ერთად/322მკგ/დოზა </c:v>
                </c:pt>
                <c:pt idx="6">
                  <c:v>მეთილპრედნიზოლონი 16მგ</c:v>
                </c:pt>
              </c:strCache>
            </c:strRef>
          </c:cat>
          <c:val>
            <c:numRef>
              <c:f>ფილტვი!$G$2:$G$35</c:f>
              <c:numCache>
                <c:formatCode>_(* #,##0_);_(* \(#,##0\);_(* "-"??_);_(@_)</c:formatCode>
                <c:ptCount val="7"/>
                <c:pt idx="0">
                  <c:v>1003.75</c:v>
                </c:pt>
                <c:pt idx="1">
                  <c:v>107.5</c:v>
                </c:pt>
                <c:pt idx="2">
                  <c:v>1168.5</c:v>
                </c:pt>
                <c:pt idx="4">
                  <c:v>882.75</c:v>
                </c:pt>
                <c:pt idx="5">
                  <c:v>252.5</c:v>
                </c:pt>
                <c:pt idx="6">
                  <c:v>733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F4-404E-9633-A5FE21B97749}"/>
            </c:ext>
          </c:extLst>
        </c:ser>
        <c:ser>
          <c:idx val="5"/>
          <c:order val="5"/>
          <c:tx>
            <c:strRef>
              <c:f>ფილტვი!$H$1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ფილტვი!$B$2:$B$35</c:f>
              <c:strCache>
                <c:ptCount val="7"/>
                <c:pt idx="0">
                  <c:v>ბუდესონიდი 0.5მგ/2მლ</c:v>
                </c:pt>
                <c:pt idx="1">
                  <c:v>ალბუტეროლი  2.5მგ/0.5მლ 0.5მლ</c:v>
                </c:pt>
                <c:pt idx="2">
                  <c:v>სალმეტეროლი/ფლუტიკაზონი   50მკგ/500მკგ საინჰალაციო ფხვნილი                   </c:v>
                </c:pt>
                <c:pt idx="3">
                  <c:v>სალმეტეროლი/ფლუტიკაზონი   50მკგ/250მკგ საინჰალაციო ფხვნილი                   </c:v>
                </c:pt>
                <c:pt idx="4">
                  <c:v>სალბუტამოლი 100მკგ დოზა საინჰალაციო აეროზოლი</c:v>
                </c:pt>
                <c:pt idx="5">
                  <c:v>აკლიდინიუმის ბრომიდი საინჰალაციო ფხვნილი (კაფსულა) ინჰალატორთან ერთად/322მკგ/დოზა </c:v>
                </c:pt>
                <c:pt idx="6">
                  <c:v>მეთილპრედნიზოლონი 16მგ</c:v>
                </c:pt>
              </c:strCache>
            </c:strRef>
          </c:cat>
          <c:val>
            <c:numRef>
              <c:f>ფილტვი!$H$2:$H$35</c:f>
              <c:numCache>
                <c:formatCode>_(* #,##0_);_(* \(#,##0\);_(* "-"??_);_(@_)</c:formatCode>
                <c:ptCount val="7"/>
                <c:pt idx="0">
                  <c:v>1529</c:v>
                </c:pt>
                <c:pt idx="1">
                  <c:v>1125</c:v>
                </c:pt>
                <c:pt idx="2">
                  <c:v>1485.5</c:v>
                </c:pt>
                <c:pt idx="3">
                  <c:v>642.5</c:v>
                </c:pt>
                <c:pt idx="4">
                  <c:v>838.25</c:v>
                </c:pt>
                <c:pt idx="5">
                  <c:v>310.5</c:v>
                </c:pt>
                <c:pt idx="6">
                  <c:v>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F4-404E-9633-A5FE21B97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1000528"/>
        <c:axId val="2011018416"/>
      </c:barChart>
      <c:catAx>
        <c:axId val="201100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18416"/>
        <c:crosses val="autoZero"/>
        <c:auto val="1"/>
        <c:lblAlgn val="ctr"/>
        <c:lblOffset val="100"/>
        <c:noMultiLvlLbl val="0"/>
      </c:catAx>
      <c:valAx>
        <c:axId val="2011018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00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პარკინსონი!$C$1</c:f>
              <c:strCache>
                <c:ptCount val="1"/>
                <c:pt idx="0">
                  <c:v>სავაჭრო დასახელება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პარკინსონი!$B$2:$B$37</c:f>
              <c:strCache>
                <c:ptCount val="2"/>
                <c:pt idx="0">
                  <c:v>კარბიდოპა,ლევოდოპა 250მგ/25მგ</c:v>
                </c:pt>
                <c:pt idx="1">
                  <c:v>ბენსერაზიდის ჰიდროქლორიდი,ლევოდოპა 125მგ/25მგ</c:v>
                </c:pt>
              </c:strCache>
            </c:strRef>
          </c:cat>
          <c:val>
            <c:numRef>
              <c:f>პარკინსონი!$C$2:$C$37</c:f>
            </c:numRef>
          </c:val>
          <c:extLst>
            <c:ext xmlns:c16="http://schemas.microsoft.com/office/drawing/2014/chart" uri="{C3380CC4-5D6E-409C-BE32-E72D297353CC}">
              <c16:uniqueId val="{00000000-E8C0-44AC-B181-0D5AA7AC9A75}"/>
            </c:ext>
          </c:extLst>
        </c:ser>
        <c:ser>
          <c:idx val="1"/>
          <c:order val="1"/>
          <c:tx>
            <c:strRef>
              <c:f>პარკინსონი!$D$1</c:f>
              <c:strCache>
                <c:ptCount val="1"/>
                <c:pt idx="0">
                  <c:v>მოქმედების ვადა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პარკინსონი!$B$2:$B$37</c:f>
              <c:strCache>
                <c:ptCount val="2"/>
                <c:pt idx="0">
                  <c:v>კარბიდოპა,ლევოდოპა 250მგ/25მგ</c:v>
                </c:pt>
                <c:pt idx="1">
                  <c:v>ბენსერაზიდის ჰიდროქლორიდი,ლევოდოპა 125მგ/25მგ</c:v>
                </c:pt>
              </c:strCache>
            </c:strRef>
          </c:cat>
          <c:val>
            <c:numRef>
              <c:f>პარკინსონი!$D$2:$D$37</c:f>
            </c:numRef>
          </c:val>
          <c:extLst>
            <c:ext xmlns:c16="http://schemas.microsoft.com/office/drawing/2014/chart" uri="{C3380CC4-5D6E-409C-BE32-E72D297353CC}">
              <c16:uniqueId val="{00000001-E8C0-44AC-B181-0D5AA7AC9A75}"/>
            </c:ext>
          </c:extLst>
        </c:ser>
        <c:ser>
          <c:idx val="2"/>
          <c:order val="2"/>
          <c:tx>
            <c:strRef>
              <c:f>პარკინსონი!$E$1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პარკინსონი!$B$2:$B$37</c:f>
              <c:strCache>
                <c:ptCount val="2"/>
                <c:pt idx="0">
                  <c:v>კარბიდოპა,ლევოდოპა 250მგ/25მგ</c:v>
                </c:pt>
                <c:pt idx="1">
                  <c:v>ბენსერაზიდის ჰიდროქლორიდი,ლევოდოპა 125მგ/25მგ</c:v>
                </c:pt>
              </c:strCache>
            </c:strRef>
          </c:cat>
          <c:val>
            <c:numRef>
              <c:f>პარკინსონი!$E$2:$E$37</c:f>
            </c:numRef>
          </c:val>
          <c:extLst>
            <c:ext xmlns:c16="http://schemas.microsoft.com/office/drawing/2014/chart" uri="{C3380CC4-5D6E-409C-BE32-E72D297353CC}">
              <c16:uniqueId val="{00000002-E8C0-44AC-B181-0D5AA7AC9A75}"/>
            </c:ext>
          </c:extLst>
        </c:ser>
        <c:ser>
          <c:idx val="3"/>
          <c:order val="3"/>
          <c:tx>
            <c:strRef>
              <c:f>პარკინსონი!$F$1</c:f>
              <c:strCache>
                <c:ptCount val="1"/>
                <c:pt idx="0">
                  <c:v>2018-იანვარი-აგვისტო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პარკინსონი!$B$2:$B$37</c:f>
              <c:strCache>
                <c:ptCount val="2"/>
                <c:pt idx="0">
                  <c:v>კარბიდოპა,ლევოდოპა 250მგ/25მგ</c:v>
                </c:pt>
                <c:pt idx="1">
                  <c:v>ბენსერაზიდის ჰიდროქლორიდი,ლევოდოპა 125მგ/25მგ</c:v>
                </c:pt>
              </c:strCache>
            </c:strRef>
          </c:cat>
          <c:val>
            <c:numRef>
              <c:f>პარკინსონი!$F$2:$F$37</c:f>
            </c:numRef>
          </c:val>
          <c:extLst>
            <c:ext xmlns:c16="http://schemas.microsoft.com/office/drawing/2014/chart" uri="{C3380CC4-5D6E-409C-BE32-E72D297353CC}">
              <c16:uniqueId val="{00000003-E8C0-44AC-B181-0D5AA7AC9A75}"/>
            </c:ext>
          </c:extLst>
        </c:ser>
        <c:ser>
          <c:idx val="4"/>
          <c:order val="4"/>
          <c:tx>
            <c:strRef>
              <c:f>პარკინსონი!$G$1</c:f>
              <c:strCache>
                <c:ptCount val="1"/>
                <c:pt idx="0">
                  <c:v>2018-სექტემბერი-დეკემბერი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პარკინსონი!$B$2:$B$37</c:f>
              <c:strCache>
                <c:ptCount val="2"/>
                <c:pt idx="0">
                  <c:v>კარბიდოპა,ლევოდოპა 250მგ/25მგ</c:v>
                </c:pt>
                <c:pt idx="1">
                  <c:v>ბენსერაზიდის ჰიდროქლორიდი,ლევოდოპა 125მგ/25მგ</c:v>
                </c:pt>
              </c:strCache>
            </c:strRef>
          </c:cat>
          <c:val>
            <c:numRef>
              <c:f>პარკინსონი!$G$2:$G$37</c:f>
              <c:numCache>
                <c:formatCode>_(* #,##0_);_(* \(#,##0\);_(* "-"??_);_(@_)</c:formatCode>
                <c:ptCount val="2"/>
                <c:pt idx="0">
                  <c:v>12111</c:v>
                </c:pt>
                <c:pt idx="1">
                  <c:v>2522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C0-44AC-B181-0D5AA7AC9A75}"/>
            </c:ext>
          </c:extLst>
        </c:ser>
        <c:ser>
          <c:idx val="5"/>
          <c:order val="5"/>
          <c:tx>
            <c:strRef>
              <c:f>პარკინსონი!$H$1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პარკინსონი!$B$2:$B$37</c:f>
              <c:strCache>
                <c:ptCount val="2"/>
                <c:pt idx="0">
                  <c:v>კარბიდოპა,ლევოდოპა 250მგ/25მგ</c:v>
                </c:pt>
                <c:pt idx="1">
                  <c:v>ბენსერაზიდის ჰიდროქლორიდი,ლევოდოპა 125მგ/25მგ</c:v>
                </c:pt>
              </c:strCache>
            </c:strRef>
          </c:cat>
          <c:val>
            <c:numRef>
              <c:f>პარკინსონი!$H$2:$H$37</c:f>
              <c:numCache>
                <c:formatCode>_(* #,##0_);_(* \(#,##0\);_(* "-"??_);_(@_)</c:formatCode>
                <c:ptCount val="2"/>
                <c:pt idx="0">
                  <c:v>40549.5</c:v>
                </c:pt>
                <c:pt idx="1">
                  <c:v>13491.75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8C0-44AC-B181-0D5AA7AC9A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1097936"/>
        <c:axId val="1931099600"/>
      </c:barChart>
      <c:catAx>
        <c:axId val="1931097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099600"/>
        <c:crosses val="autoZero"/>
        <c:auto val="1"/>
        <c:lblAlgn val="ctr"/>
        <c:lblOffset val="100"/>
        <c:noMultiLvlLbl val="0"/>
      </c:catAx>
      <c:valAx>
        <c:axId val="193109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097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692532998592566"/>
          <c:y val="0.9065010238331469"/>
          <c:w val="0.22614934002814865"/>
          <c:h val="7.74131852821346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ეპილეფსია!$C$1</c:f>
              <c:strCache>
                <c:ptCount val="1"/>
                <c:pt idx="0">
                  <c:v>სავაჭრო დასახელება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ეპილეფსია!$B$2:$B$43</c:f>
              <c:strCache>
                <c:ptCount val="6"/>
                <c:pt idx="0">
                  <c:v>ლევეტირაცეტამი 500მგ</c:v>
                </c:pt>
                <c:pt idx="1">
                  <c:v>კარბამაზეპინი 200მგ</c:v>
                </c:pt>
                <c:pt idx="2">
                  <c:v>ნატრიუმის ვალპროატი 300მგ</c:v>
                </c:pt>
                <c:pt idx="3">
                  <c:v>ნატრიუმის ვალპროატი 500მგ</c:v>
                </c:pt>
                <c:pt idx="4">
                  <c:v>ლამოტრიჯინი 100მგ</c:v>
                </c:pt>
                <c:pt idx="5">
                  <c:v>ლამოტრიჯინი 25მგ</c:v>
                </c:pt>
              </c:strCache>
            </c:strRef>
          </c:cat>
          <c:val>
            <c:numRef>
              <c:f>ეპილეფსია!$C$2:$C$43</c:f>
            </c:numRef>
          </c:val>
          <c:extLst>
            <c:ext xmlns:c16="http://schemas.microsoft.com/office/drawing/2014/chart" uri="{C3380CC4-5D6E-409C-BE32-E72D297353CC}">
              <c16:uniqueId val="{00000000-274E-4984-9639-10638648070A}"/>
            </c:ext>
          </c:extLst>
        </c:ser>
        <c:ser>
          <c:idx val="1"/>
          <c:order val="1"/>
          <c:tx>
            <c:strRef>
              <c:f>ეპილეფსია!$D$1</c:f>
              <c:strCache>
                <c:ptCount val="1"/>
                <c:pt idx="0">
                  <c:v>მოქმედების ვადა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ეპილეფსია!$B$2:$B$43</c:f>
              <c:strCache>
                <c:ptCount val="6"/>
                <c:pt idx="0">
                  <c:v>ლევეტირაცეტამი 500მგ</c:v>
                </c:pt>
                <c:pt idx="1">
                  <c:v>კარბამაზეპინი 200მგ</c:v>
                </c:pt>
                <c:pt idx="2">
                  <c:v>ნატრიუმის ვალპროატი 300მგ</c:v>
                </c:pt>
                <c:pt idx="3">
                  <c:v>ნატრიუმის ვალპროატი 500მგ</c:v>
                </c:pt>
                <c:pt idx="4">
                  <c:v>ლამოტრიჯინი 100მგ</c:v>
                </c:pt>
                <c:pt idx="5">
                  <c:v>ლამოტრიჯინი 25მგ</c:v>
                </c:pt>
              </c:strCache>
            </c:strRef>
          </c:cat>
          <c:val>
            <c:numRef>
              <c:f>ეპილეფსია!$D$2:$D$43</c:f>
            </c:numRef>
          </c:val>
          <c:extLst>
            <c:ext xmlns:c16="http://schemas.microsoft.com/office/drawing/2014/chart" uri="{C3380CC4-5D6E-409C-BE32-E72D297353CC}">
              <c16:uniqueId val="{00000001-274E-4984-9639-10638648070A}"/>
            </c:ext>
          </c:extLst>
        </c:ser>
        <c:ser>
          <c:idx val="2"/>
          <c:order val="2"/>
          <c:tx>
            <c:strRef>
              <c:f>ეპილეფსია!$E$1</c:f>
              <c:strCache>
                <c:ptCount val="1"/>
                <c:pt idx="0">
                  <c:v>საშუალო ხარჯვა 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ეპილეფსია!$B$2:$B$43</c:f>
              <c:strCache>
                <c:ptCount val="6"/>
                <c:pt idx="0">
                  <c:v>ლევეტირაცეტამი 500მგ</c:v>
                </c:pt>
                <c:pt idx="1">
                  <c:v>კარბამაზეპინი 200მგ</c:v>
                </c:pt>
                <c:pt idx="2">
                  <c:v>ნატრიუმის ვალპროატი 300მგ</c:v>
                </c:pt>
                <c:pt idx="3">
                  <c:v>ნატრიუმის ვალპროატი 500მგ</c:v>
                </c:pt>
                <c:pt idx="4">
                  <c:v>ლამოტრიჯინი 100მგ</c:v>
                </c:pt>
                <c:pt idx="5">
                  <c:v>ლამოტრიჯინი 25მგ</c:v>
                </c:pt>
              </c:strCache>
            </c:strRef>
          </c:cat>
          <c:val>
            <c:numRef>
              <c:f>ეპილეფსია!$E$2:$E$43</c:f>
            </c:numRef>
          </c:val>
          <c:extLst>
            <c:ext xmlns:c16="http://schemas.microsoft.com/office/drawing/2014/chart" uri="{C3380CC4-5D6E-409C-BE32-E72D297353CC}">
              <c16:uniqueId val="{00000002-274E-4984-9639-10638648070A}"/>
            </c:ext>
          </c:extLst>
        </c:ser>
        <c:ser>
          <c:idx val="3"/>
          <c:order val="3"/>
          <c:tx>
            <c:strRef>
              <c:f>ეპილეფსია!$F$1</c:f>
              <c:strCache>
                <c:ptCount val="1"/>
                <c:pt idx="0">
                  <c:v>საშუალო ხარჯვა 2018 იანვარი-აგვისტო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ეპილეფსია!$B$2:$B$43</c:f>
              <c:strCache>
                <c:ptCount val="6"/>
                <c:pt idx="0">
                  <c:v>ლევეტირაცეტამი 500მგ</c:v>
                </c:pt>
                <c:pt idx="1">
                  <c:v>კარბამაზეპინი 200მგ</c:v>
                </c:pt>
                <c:pt idx="2">
                  <c:v>ნატრიუმის ვალპროატი 300მგ</c:v>
                </c:pt>
                <c:pt idx="3">
                  <c:v>ნატრიუმის ვალპროატი 500მგ</c:v>
                </c:pt>
                <c:pt idx="4">
                  <c:v>ლამოტრიჯინი 100მგ</c:v>
                </c:pt>
                <c:pt idx="5">
                  <c:v>ლამოტრიჯინი 25მგ</c:v>
                </c:pt>
              </c:strCache>
            </c:strRef>
          </c:cat>
          <c:val>
            <c:numRef>
              <c:f>ეპილეფსია!$F$2:$F$43</c:f>
            </c:numRef>
          </c:val>
          <c:extLst>
            <c:ext xmlns:c16="http://schemas.microsoft.com/office/drawing/2014/chart" uri="{C3380CC4-5D6E-409C-BE32-E72D297353CC}">
              <c16:uniqueId val="{00000003-274E-4984-9639-10638648070A}"/>
            </c:ext>
          </c:extLst>
        </c:ser>
        <c:ser>
          <c:idx val="4"/>
          <c:order val="4"/>
          <c:tx>
            <c:strRef>
              <c:f>ეპილეფსია!$G$1</c:f>
              <c:strCache>
                <c:ptCount val="1"/>
                <c:pt idx="0">
                  <c:v>2018-სექტემბერი-დეკემბერი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ეპილეფსია!$B$2:$B$43</c:f>
              <c:strCache>
                <c:ptCount val="6"/>
                <c:pt idx="0">
                  <c:v>ლევეტირაცეტამი 500მგ</c:v>
                </c:pt>
                <c:pt idx="1">
                  <c:v>კარბამაზეპინი 200მგ</c:v>
                </c:pt>
                <c:pt idx="2">
                  <c:v>ნატრიუმის ვალპროატი 300მგ</c:v>
                </c:pt>
                <c:pt idx="3">
                  <c:v>ნატრიუმის ვალპროატი 500მგ</c:v>
                </c:pt>
                <c:pt idx="4">
                  <c:v>ლამოტრიჯინი 100მგ</c:v>
                </c:pt>
                <c:pt idx="5">
                  <c:v>ლამოტრიჯინი 25მგ</c:v>
                </c:pt>
              </c:strCache>
            </c:strRef>
          </c:cat>
          <c:val>
            <c:numRef>
              <c:f>ეპილეფსია!$G$2:$G$43</c:f>
              <c:numCache>
                <c:formatCode>_(* #,##0_);_(* \(#,##0\);_(* "-"??_);_(@_)</c:formatCode>
                <c:ptCount val="6"/>
                <c:pt idx="0">
                  <c:v>2254</c:v>
                </c:pt>
                <c:pt idx="1">
                  <c:v>3581</c:v>
                </c:pt>
                <c:pt idx="2">
                  <c:v>92</c:v>
                </c:pt>
                <c:pt idx="3">
                  <c:v>276</c:v>
                </c:pt>
                <c:pt idx="5">
                  <c:v>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4E-4984-9639-10638648070A}"/>
            </c:ext>
          </c:extLst>
        </c:ser>
        <c:ser>
          <c:idx val="5"/>
          <c:order val="5"/>
          <c:tx>
            <c:strRef>
              <c:f>ეპილეფსია!$H$1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ეპილეფსია!$B$2:$B$43</c:f>
              <c:strCache>
                <c:ptCount val="6"/>
                <c:pt idx="0">
                  <c:v>ლევეტირაცეტამი 500მგ</c:v>
                </c:pt>
                <c:pt idx="1">
                  <c:v>კარბამაზეპინი 200მგ</c:v>
                </c:pt>
                <c:pt idx="2">
                  <c:v>ნატრიუმის ვალპროატი 300მგ</c:v>
                </c:pt>
                <c:pt idx="3">
                  <c:v>ნატრიუმის ვალპროატი 500მგ</c:v>
                </c:pt>
                <c:pt idx="4">
                  <c:v>ლამოტრიჯინი 100მგ</c:v>
                </c:pt>
                <c:pt idx="5">
                  <c:v>ლამოტრიჯინი 25მგ</c:v>
                </c:pt>
              </c:strCache>
            </c:strRef>
          </c:cat>
          <c:val>
            <c:numRef>
              <c:f>ეპილეფსია!$H$2:$H$43</c:f>
              <c:numCache>
                <c:formatCode>_(* #,##0_);_(* \(#,##0\);_(* "-"??_);_(@_)</c:formatCode>
                <c:ptCount val="6"/>
                <c:pt idx="0">
                  <c:v>13798</c:v>
                </c:pt>
                <c:pt idx="1">
                  <c:v>34071.75</c:v>
                </c:pt>
                <c:pt idx="2">
                  <c:v>5311</c:v>
                </c:pt>
                <c:pt idx="3">
                  <c:v>13475.5</c:v>
                </c:pt>
                <c:pt idx="4">
                  <c:v>2032</c:v>
                </c:pt>
                <c:pt idx="5">
                  <c:v>6296.5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74E-4984-9639-1063864807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1000112"/>
        <c:axId val="2011007600"/>
      </c:barChart>
      <c:catAx>
        <c:axId val="201100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07600"/>
        <c:crosses val="autoZero"/>
        <c:auto val="1"/>
        <c:lblAlgn val="ctr"/>
        <c:lblOffset val="100"/>
        <c:noMultiLvlLbl val="0"/>
      </c:catAx>
      <c:valAx>
        <c:axId val="201100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00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ka-GE"/>
              <a:t>ვადაგასული მედიკამენტები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'ვადაგასული მედიკამენტები'!$C$19</c:f>
              <c:strCache>
                <c:ptCount val="1"/>
                <c:pt idx="0">
                  <c:v>რაოდენობა (აბი/ფლაკონი)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'ვადაგასული მედიკამენტები'!$B$20:$B$23</c:f>
              <c:strCache>
                <c:ptCount val="4"/>
                <c:pt idx="0">
                  <c:v>პულმიკორტი</c:v>
                </c:pt>
                <c:pt idx="1">
                  <c:v>L - თიროქსინი </c:v>
                </c:pt>
                <c:pt idx="2">
                  <c:v>ალბუტეროლი</c:v>
                </c:pt>
                <c:pt idx="3">
                  <c:v>სალბუტამოლი </c:v>
                </c:pt>
              </c:strCache>
            </c:strRef>
          </c:cat>
          <c:val>
            <c:numRef>
              <c:f>'ვადაგასული მედიკამენტები'!$C$20:$C$23</c:f>
              <c:numCache>
                <c:formatCode>General</c:formatCode>
                <c:ptCount val="4"/>
                <c:pt idx="0">
                  <c:v>2101</c:v>
                </c:pt>
                <c:pt idx="1">
                  <c:v>1568</c:v>
                </c:pt>
                <c:pt idx="2">
                  <c:v>18274</c:v>
                </c:pt>
                <c:pt idx="3">
                  <c:v>1869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C3-4E3D-91C0-923C646C9618}"/>
            </c:ext>
          </c:extLst>
        </c:ser>
        <c:ser>
          <c:idx val="1"/>
          <c:order val="1"/>
          <c:tx>
            <c:strRef>
              <c:f>'ვადაგასული მედიკამენტები'!$D$19</c:f>
              <c:strCache>
                <c:ptCount val="1"/>
                <c:pt idx="0">
                  <c:v>ღირებულება (ლარი)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'ვადაგასული მედიკამენტები'!$B$20:$B$23</c:f>
              <c:strCache>
                <c:ptCount val="4"/>
                <c:pt idx="0">
                  <c:v>პულმიკორტი</c:v>
                </c:pt>
                <c:pt idx="1">
                  <c:v>L - თიროქსინი </c:v>
                </c:pt>
                <c:pt idx="2">
                  <c:v>ალბუტეროლი</c:v>
                </c:pt>
                <c:pt idx="3">
                  <c:v>სალბუტამოლი </c:v>
                </c:pt>
              </c:strCache>
            </c:strRef>
          </c:cat>
          <c:val>
            <c:numRef>
              <c:f>'ვადაგასული მედიკამენტები'!$D$20:$D$23</c:f>
              <c:numCache>
                <c:formatCode>General</c:formatCode>
                <c:ptCount val="4"/>
                <c:pt idx="0">
                  <c:v>6870.2699999999995</c:v>
                </c:pt>
                <c:pt idx="1">
                  <c:v>72.755200000000002</c:v>
                </c:pt>
                <c:pt idx="2">
                  <c:v>40385.54</c:v>
                </c:pt>
                <c:pt idx="3">
                  <c:v>8971.5000000000018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C3-4E3D-91C0-923C646C961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10993456"/>
        <c:axId val="2011015088"/>
      </c:barChart>
      <c:catAx>
        <c:axId val="201099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15088"/>
        <c:crosses val="autoZero"/>
        <c:auto val="1"/>
        <c:lblAlgn val="ctr"/>
        <c:lblOffset val="100"/>
        <c:noMultiLvlLbl val="0"/>
      </c:catAx>
      <c:valAx>
        <c:axId val="2011015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0993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76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78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4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8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2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1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5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5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8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8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1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17021-F9C1-42F9-B91E-91789566CA2E}" type="datetimeFigureOut">
              <a:rPr lang="en-US" smtClean="0"/>
              <a:t>05-Jun-19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B9E99-A180-46AD-82BE-BB3EFBCE5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5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45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ვადის გასვლის გამო პროგრამიდან ამოღებულია 56 300 ლარის ღირებულების მედიკამენტი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6985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512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911" y="365125"/>
            <a:ext cx="10748889" cy="464869"/>
          </a:xfrm>
        </p:spPr>
        <p:txBody>
          <a:bodyPr>
            <a:noAutofit/>
          </a:bodyPr>
          <a:lstStyle/>
          <a:p>
            <a:r>
              <a:rPr lang="ka-GE" sz="3600" dirty="0" smtClean="0"/>
              <a:t>ბენეფიციართა დინამიკა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2864516"/>
              </p:ext>
            </p:extLst>
          </p:nvPr>
        </p:nvGraphicFramePr>
        <p:xfrm>
          <a:off x="604911" y="998806"/>
          <a:ext cx="11113477" cy="5683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305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8937"/>
          </a:xfrm>
        </p:spPr>
        <p:txBody>
          <a:bodyPr>
            <a:normAutofit fontScale="90000"/>
          </a:bodyPr>
          <a:lstStyle/>
          <a:p>
            <a:r>
              <a:rPr lang="ka-GE" sz="2000" dirty="0" smtClean="0"/>
              <a:t>მედიკამენტების საშუალო თვიური ხარჯვა მედიკამენტების/წლების მიხედვით </a:t>
            </a:r>
            <a:r>
              <a:rPr lang="ka-GE" sz="1800" dirty="0" smtClean="0"/>
              <a:t/>
            </a:r>
            <a:br>
              <a:rPr lang="ka-GE" sz="1800" dirty="0" smtClean="0"/>
            </a:br>
            <a:r>
              <a:rPr lang="ka-GE" sz="2000" dirty="0" smtClean="0"/>
              <a:t>(</a:t>
            </a:r>
            <a:r>
              <a:rPr lang="ka-GE" sz="2000" b="1" dirty="0" smtClean="0">
                <a:solidFill>
                  <a:srgbClr val="FF0000"/>
                </a:solidFill>
              </a:rPr>
              <a:t>გულ-სისხლძარღვთა </a:t>
            </a:r>
            <a:r>
              <a:rPr lang="ka-GE" sz="2000" dirty="0" smtClean="0"/>
              <a:t>მიმართულება13 მედიკამენტი)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817935"/>
              </p:ext>
            </p:extLst>
          </p:nvPr>
        </p:nvGraphicFramePr>
        <p:xfrm>
          <a:off x="838200" y="1083212"/>
          <a:ext cx="10515600" cy="5655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96056"/>
            <a:ext cx="10515600" cy="1325563"/>
          </a:xfrm>
        </p:spPr>
        <p:txBody>
          <a:bodyPr>
            <a:normAutofit/>
          </a:bodyPr>
          <a:lstStyle/>
          <a:p>
            <a:r>
              <a:rPr lang="ka-GE" sz="2000" dirty="0"/>
              <a:t>მედიკამენტების საშუალო თვიური ხარჯვა მედიკამენტების/წლების მიხედვით </a:t>
            </a:r>
            <a:r>
              <a:rPr lang="ka-GE" sz="2000" dirty="0" smtClean="0"/>
              <a:t/>
            </a:r>
            <a:br>
              <a:rPr lang="ka-GE" sz="2000" dirty="0" smtClean="0"/>
            </a:br>
            <a:r>
              <a:rPr lang="ka-GE" sz="2000" dirty="0"/>
              <a:t>(</a:t>
            </a:r>
            <a:r>
              <a:rPr lang="ka-GE" sz="2000" b="1" dirty="0">
                <a:solidFill>
                  <a:srgbClr val="FF0000"/>
                </a:solidFill>
              </a:rPr>
              <a:t>გულ-სისხლძარღვთა</a:t>
            </a:r>
            <a:r>
              <a:rPr lang="ka-GE" sz="2000" dirty="0"/>
              <a:t> </a:t>
            </a:r>
            <a:r>
              <a:rPr lang="ka-GE" sz="2000" dirty="0" smtClean="0"/>
              <a:t>მიმართულება 9 </a:t>
            </a:r>
            <a:r>
              <a:rPr lang="ka-GE" sz="2000" dirty="0"/>
              <a:t>მედიკამენტი)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643444"/>
              </p:ext>
            </p:extLst>
          </p:nvPr>
        </p:nvGraphicFramePr>
        <p:xfrm>
          <a:off x="838200" y="1029508"/>
          <a:ext cx="10767646" cy="5652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6751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800" dirty="0"/>
              <a:t>მედიკამენტების საშუალო თვიური ხარჯვა მედიკამენტების/წლების მიხედვით </a:t>
            </a:r>
            <a:br>
              <a:rPr lang="ka-GE" sz="1800" dirty="0"/>
            </a:br>
            <a:r>
              <a:rPr lang="ka-GE" sz="1800" dirty="0" smtClean="0"/>
              <a:t>(</a:t>
            </a:r>
            <a:r>
              <a:rPr lang="ka-GE" sz="1800" b="1" dirty="0" smtClean="0">
                <a:solidFill>
                  <a:srgbClr val="FF0000"/>
                </a:solidFill>
              </a:rPr>
              <a:t>დიაბეტი</a:t>
            </a:r>
            <a:r>
              <a:rPr lang="ka-GE" sz="1800" dirty="0" smtClean="0"/>
              <a:t> -3 </a:t>
            </a:r>
            <a:r>
              <a:rPr lang="ka-GE" sz="1800" dirty="0"/>
              <a:t>მედიკამენტი)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4062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429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მედიკამენტების საშუალო თვიური ხარჯვა მედიკამენტების/წლების მიხედვით </a:t>
            </a:r>
            <a:br>
              <a:rPr lang="ka-GE" sz="2000" dirty="0"/>
            </a:br>
            <a:r>
              <a:rPr lang="ka-GE" sz="2000" dirty="0" smtClean="0"/>
              <a:t>(</a:t>
            </a:r>
            <a:r>
              <a:rPr lang="ka-GE" sz="2000" b="1" dirty="0" smtClean="0">
                <a:solidFill>
                  <a:srgbClr val="FF0000"/>
                </a:solidFill>
              </a:rPr>
              <a:t>ფარისებრი</a:t>
            </a:r>
            <a:r>
              <a:rPr lang="ka-GE" sz="2000" dirty="0" smtClean="0"/>
              <a:t> -2 </a:t>
            </a:r>
            <a:r>
              <a:rPr lang="ka-GE" sz="2000" dirty="0"/>
              <a:t>მედიკამენტი)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6640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7437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მედიკამენტების საშუალო თვიური ხარჯვა მედიკამენტების/წლების მიხედვით </a:t>
            </a:r>
            <a:br>
              <a:rPr lang="ka-GE" sz="2000" dirty="0"/>
            </a:br>
            <a:r>
              <a:rPr lang="ka-GE" sz="2000" dirty="0" smtClean="0"/>
              <a:t>(</a:t>
            </a:r>
            <a:r>
              <a:rPr lang="ka-GE" sz="2000" b="1" dirty="0" smtClean="0">
                <a:solidFill>
                  <a:srgbClr val="FF0000"/>
                </a:solidFill>
              </a:rPr>
              <a:t>ფილტვის დაავადებები </a:t>
            </a:r>
            <a:r>
              <a:rPr lang="ka-GE" sz="2000" dirty="0" smtClean="0"/>
              <a:t>-7 მედიკამენტი</a:t>
            </a:r>
            <a:r>
              <a:rPr lang="ka-GE" sz="2000" dirty="0"/>
              <a:t>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710014"/>
              </p:ext>
            </p:extLst>
          </p:nvPr>
        </p:nvGraphicFramePr>
        <p:xfrm>
          <a:off x="838200" y="1825624"/>
          <a:ext cx="10515600" cy="4670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2188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მედიკამენტების საშუალო თვიური ხარჯვა მედიკამენტების/წლების მიხედვით </a:t>
            </a:r>
            <a:br>
              <a:rPr lang="ka-GE" sz="2000" dirty="0"/>
            </a:br>
            <a:r>
              <a:rPr lang="ka-GE" sz="2000" dirty="0" smtClean="0"/>
              <a:t>(</a:t>
            </a:r>
            <a:r>
              <a:rPr lang="ka-GE" sz="2000" b="1" dirty="0" smtClean="0">
                <a:solidFill>
                  <a:srgbClr val="FF0000"/>
                </a:solidFill>
              </a:rPr>
              <a:t>პარკინსონი</a:t>
            </a:r>
            <a:r>
              <a:rPr lang="ka-GE" sz="2000" dirty="0" smtClean="0"/>
              <a:t> -2 </a:t>
            </a:r>
            <a:r>
              <a:rPr lang="ka-GE" sz="2000" dirty="0"/>
              <a:t>მედიკამენტი)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034630"/>
              </p:ext>
            </p:extLst>
          </p:nvPr>
        </p:nvGraphicFramePr>
        <p:xfrm>
          <a:off x="838200" y="1825625"/>
          <a:ext cx="10515600" cy="4737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5543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მედიკამენტების საშუალო თვიური ხარჯვა მედიკამენტების/წლების მიხედვით </a:t>
            </a:r>
            <a:br>
              <a:rPr lang="ka-GE" sz="2000" dirty="0"/>
            </a:br>
            <a:r>
              <a:rPr lang="ka-GE" sz="2000" dirty="0" smtClean="0"/>
              <a:t>(</a:t>
            </a:r>
            <a:r>
              <a:rPr lang="ka-GE" sz="2000" b="1" dirty="0" smtClean="0">
                <a:solidFill>
                  <a:srgbClr val="FF0000"/>
                </a:solidFill>
              </a:rPr>
              <a:t>ეპილეფსია</a:t>
            </a:r>
            <a:r>
              <a:rPr lang="ka-GE" sz="2000" dirty="0" smtClean="0"/>
              <a:t> -6 </a:t>
            </a:r>
            <a:r>
              <a:rPr lang="ka-GE" sz="2000" dirty="0"/>
              <a:t>მედიკამენტი)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36808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340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56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Sylfaen</vt:lpstr>
      <vt:lpstr>Office Theme</vt:lpstr>
      <vt:lpstr>PowerPoint Presentation</vt:lpstr>
      <vt:lpstr>ბენეფიციართა დინამიკა</vt:lpstr>
      <vt:lpstr>მედიკამენტების საშუალო თვიური ხარჯვა მედიკამენტების/წლების მიხედვით  (გულ-სისხლძარღვთა მიმართულება13 მედიკამენტი)</vt:lpstr>
      <vt:lpstr>მედიკამენტების საშუალო თვიური ხარჯვა მედიკამენტების/წლების მიხედვით  (გულ-სისხლძარღვთა მიმართულება 9 მედიკამენტი)</vt:lpstr>
      <vt:lpstr>მედიკამენტების საშუალო თვიური ხარჯვა მედიკამენტების/წლების მიხედვით  (დიაბეტი -3 მედიკამენტი)</vt:lpstr>
      <vt:lpstr>მედიკამენტების საშუალო თვიური ხარჯვა მედიკამენტების/წლების მიხედვით  (ფარისებრი -2 მედიკამენტი)</vt:lpstr>
      <vt:lpstr>მედიკამენტების საშუალო თვიური ხარჯვა მედიკამენტების/წლების მიხედვით  (ფილტვის დაავადებები -7 მედიკამენტი)</vt:lpstr>
      <vt:lpstr>მედიკამენტების საშუალო თვიური ხარჯვა მედიკამენტების/წლების მიხედვით  (პარკინსონი -2 მედიკამენტი)</vt:lpstr>
      <vt:lpstr>მედიკამენტების საშუალო თვიური ხარჯვა მედიკამენტების/წლების მიხედვით  (ეპილეფსია -6 მედიკამენტი)</vt:lpstr>
      <vt:lpstr>ვადის გასვლის გამო პროგრამიდან ამოღებულია 56 300 ლარის ღირებულების მედიკამენტი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7</cp:revision>
  <dcterms:created xsi:type="dcterms:W3CDTF">2019-06-05T10:37:42Z</dcterms:created>
  <dcterms:modified xsi:type="dcterms:W3CDTF">2019-06-05T16:10:01Z</dcterms:modified>
</cp:coreProperties>
</file>