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3"/>
  </p:notesMasterIdLst>
  <p:sldIdLst>
    <p:sldId id="256" r:id="rId2"/>
    <p:sldId id="285" r:id="rId3"/>
    <p:sldId id="287" r:id="rId4"/>
    <p:sldId id="288" r:id="rId5"/>
    <p:sldId id="275" r:id="rId6"/>
    <p:sldId id="273" r:id="rId7"/>
    <p:sldId id="274" r:id="rId8"/>
    <p:sldId id="277" r:id="rId9"/>
    <p:sldId id="278" r:id="rId10"/>
    <p:sldId id="286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DD6EB"/>
    <a:srgbClr val="FFFFFF"/>
    <a:srgbClr val="000000"/>
    <a:srgbClr val="CCC1DA"/>
    <a:srgbClr val="FFFFCC"/>
    <a:srgbClr val="E46C0A"/>
    <a:srgbClr val="FFCC66"/>
    <a:srgbClr val="B7C4E3"/>
    <a:srgbClr val="E3D5D9"/>
    <a:srgbClr val="E8D0D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944" autoAdjust="0"/>
    <p:restoredTop sz="93094" autoAdjust="0"/>
  </p:normalViewPr>
  <p:slideViewPr>
    <p:cSldViewPr snapToGrid="0">
      <p:cViewPr varScale="1">
        <p:scale>
          <a:sx n="92" d="100"/>
          <a:sy n="92" d="100"/>
        </p:scale>
        <p:origin x="-96" y="-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A0524-6FB5-470F-BBEF-021127AAF33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7F56841-A1AA-4FF5-A559-963F95F1D194}">
      <dgm:prSet phldrT="[Text]"/>
      <dgm:spPr/>
      <dgm:t>
        <a:bodyPr/>
        <a:lstStyle/>
        <a:p>
          <a:r>
            <a:rPr lang="ka-GE" dirty="0" smtClean="0"/>
            <a:t>პირველი კონტაქტი ჯანდაცვის სისტემასთან (პრევენცია და ადრეული დიაგნოსტიკა) </a:t>
          </a:r>
          <a:endParaRPr lang="en-US" dirty="0"/>
        </a:p>
      </dgm:t>
    </dgm:pt>
    <dgm:pt modelId="{F7783BEC-FC64-4B3F-AC4D-75EE4D3E4848}" type="parTrans" cxnId="{456C81EB-8138-4CBC-A72A-A9D25CB2C83C}">
      <dgm:prSet/>
      <dgm:spPr/>
      <dgm:t>
        <a:bodyPr/>
        <a:lstStyle/>
        <a:p>
          <a:endParaRPr lang="en-US"/>
        </a:p>
      </dgm:t>
    </dgm:pt>
    <dgm:pt modelId="{900764C7-4F28-4CB8-AE05-D73C5F962B57}" type="sibTrans" cxnId="{456C81EB-8138-4CBC-A72A-A9D25CB2C83C}">
      <dgm:prSet/>
      <dgm:spPr/>
      <dgm:t>
        <a:bodyPr/>
        <a:lstStyle/>
        <a:p>
          <a:endParaRPr lang="en-US"/>
        </a:p>
      </dgm:t>
    </dgm:pt>
    <dgm:pt modelId="{ACEF9327-951D-406C-A84F-F98D769C12C7}">
      <dgm:prSet phldrT="[Text]"/>
      <dgm:spPr/>
      <dgm:t>
        <a:bodyPr/>
        <a:lstStyle/>
        <a:p>
          <a:r>
            <a:rPr lang="ka-GE" dirty="0" smtClean="0"/>
            <a:t>მომსახურება მწვავე საჭიროებების დროს</a:t>
          </a:r>
          <a:endParaRPr lang="en-US" dirty="0"/>
        </a:p>
      </dgm:t>
    </dgm:pt>
    <dgm:pt modelId="{4887F431-AD7C-43F2-8CBD-CF953F007B5F}" type="parTrans" cxnId="{86445663-6F1D-4B3B-8173-2D97747A0028}">
      <dgm:prSet/>
      <dgm:spPr/>
      <dgm:t>
        <a:bodyPr/>
        <a:lstStyle/>
        <a:p>
          <a:endParaRPr lang="en-US"/>
        </a:p>
      </dgm:t>
    </dgm:pt>
    <dgm:pt modelId="{4D9E1895-FDEF-4A05-AE1C-60E67F2CB71F}" type="sibTrans" cxnId="{86445663-6F1D-4B3B-8173-2D97747A0028}">
      <dgm:prSet/>
      <dgm:spPr/>
      <dgm:t>
        <a:bodyPr/>
        <a:lstStyle/>
        <a:p>
          <a:endParaRPr lang="en-US"/>
        </a:p>
      </dgm:t>
    </dgm:pt>
    <dgm:pt modelId="{BC46A36B-56C1-45B5-910F-24BD1D6AB96A}">
      <dgm:prSet phldrT="[Text]"/>
      <dgm:spPr/>
      <dgm:t>
        <a:bodyPr/>
        <a:lstStyle/>
        <a:p>
          <a:r>
            <a:rPr lang="ka-GE" dirty="0" smtClean="0"/>
            <a:t>მიმდინარე მეთვალყურეობა</a:t>
          </a:r>
          <a:endParaRPr lang="en-US" dirty="0"/>
        </a:p>
      </dgm:t>
    </dgm:pt>
    <dgm:pt modelId="{3422297F-F0D4-479C-A984-1AE1311461D0}" type="parTrans" cxnId="{2084CD08-69B6-4741-8590-FD79DD30F578}">
      <dgm:prSet/>
      <dgm:spPr/>
      <dgm:t>
        <a:bodyPr/>
        <a:lstStyle/>
        <a:p>
          <a:endParaRPr lang="en-US"/>
        </a:p>
      </dgm:t>
    </dgm:pt>
    <dgm:pt modelId="{4A731F7A-80C3-41BA-BF64-2E6F7F0EF7C0}" type="sibTrans" cxnId="{2084CD08-69B6-4741-8590-FD79DD30F578}">
      <dgm:prSet/>
      <dgm:spPr/>
      <dgm:t>
        <a:bodyPr/>
        <a:lstStyle/>
        <a:p>
          <a:endParaRPr lang="en-US"/>
        </a:p>
      </dgm:t>
    </dgm:pt>
    <dgm:pt modelId="{BF19473B-648E-4C0F-9376-68D777D5718B}">
      <dgm:prSet/>
      <dgm:spPr/>
      <dgm:t>
        <a:bodyPr/>
        <a:lstStyle/>
        <a:p>
          <a:r>
            <a:rPr lang="ka-GE" dirty="0" smtClean="0"/>
            <a:t>რეაბილიტაცია </a:t>
          </a:r>
          <a:endParaRPr lang="en-US" dirty="0"/>
        </a:p>
      </dgm:t>
    </dgm:pt>
    <dgm:pt modelId="{58D2A2DD-C76C-4619-A802-AF3F0435602B}" type="parTrans" cxnId="{571757B1-0432-41E8-8617-445F836F4373}">
      <dgm:prSet/>
      <dgm:spPr/>
      <dgm:t>
        <a:bodyPr/>
        <a:lstStyle/>
        <a:p>
          <a:endParaRPr lang="en-US"/>
        </a:p>
      </dgm:t>
    </dgm:pt>
    <dgm:pt modelId="{FBCC5C6C-A040-4E4B-B9CE-316EA9C4BD85}" type="sibTrans" cxnId="{571757B1-0432-41E8-8617-445F836F4373}">
      <dgm:prSet/>
      <dgm:spPr/>
      <dgm:t>
        <a:bodyPr/>
        <a:lstStyle/>
        <a:p>
          <a:endParaRPr lang="en-US"/>
        </a:p>
      </dgm:t>
    </dgm:pt>
    <dgm:pt modelId="{77896E7B-139A-4815-98C7-851DC2D5FD62}" type="pres">
      <dgm:prSet presAssocID="{2DDA0524-6FB5-470F-BBEF-021127AAF33E}" presName="CompostProcess" presStyleCnt="0">
        <dgm:presLayoutVars>
          <dgm:dir/>
          <dgm:resizeHandles val="exact"/>
        </dgm:presLayoutVars>
      </dgm:prSet>
      <dgm:spPr/>
    </dgm:pt>
    <dgm:pt modelId="{8EE869C7-0743-47A8-A7AC-6B177D750885}" type="pres">
      <dgm:prSet presAssocID="{2DDA0524-6FB5-470F-BBEF-021127AAF33E}" presName="arrow" presStyleLbl="bgShp" presStyleIdx="0" presStyleCnt="1"/>
      <dgm:spPr/>
    </dgm:pt>
    <dgm:pt modelId="{4BA27EAC-61B8-468B-80BE-E28AAC8C91F8}" type="pres">
      <dgm:prSet presAssocID="{2DDA0524-6FB5-470F-BBEF-021127AAF33E}" presName="linearProcess" presStyleCnt="0"/>
      <dgm:spPr/>
    </dgm:pt>
    <dgm:pt modelId="{5E3CC794-CB27-4DC5-A11F-90850D915595}" type="pres">
      <dgm:prSet presAssocID="{27F56841-A1AA-4FF5-A559-963F95F1D194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F2C15-6063-4A90-BA73-DE0A04EA152B}" type="pres">
      <dgm:prSet presAssocID="{900764C7-4F28-4CB8-AE05-D73C5F962B57}" presName="sibTrans" presStyleCnt="0"/>
      <dgm:spPr/>
    </dgm:pt>
    <dgm:pt modelId="{1C5AEAD9-1D5C-4D34-95C5-9F3B2478A400}" type="pres">
      <dgm:prSet presAssocID="{ACEF9327-951D-406C-A84F-F98D769C12C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74F3F-9BB5-45EF-957C-BF6301D1541A}" type="pres">
      <dgm:prSet presAssocID="{4D9E1895-FDEF-4A05-AE1C-60E67F2CB71F}" presName="sibTrans" presStyleCnt="0"/>
      <dgm:spPr/>
    </dgm:pt>
    <dgm:pt modelId="{829EA3AE-1F12-4E39-A26B-1D0503A87257}" type="pres">
      <dgm:prSet presAssocID="{BC46A36B-56C1-45B5-910F-24BD1D6AB96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A8BD3-E874-4F76-B7C2-6805CCEFBFFF}" type="pres">
      <dgm:prSet presAssocID="{4A731F7A-80C3-41BA-BF64-2E6F7F0EF7C0}" presName="sibTrans" presStyleCnt="0"/>
      <dgm:spPr/>
    </dgm:pt>
    <dgm:pt modelId="{4A28B177-DE80-4DE7-BD7A-7DAC7FEAFFC2}" type="pres">
      <dgm:prSet presAssocID="{BF19473B-648E-4C0F-9376-68D777D5718B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0379EE48-E204-4716-8B57-CBDBDD20CFBB}" type="presOf" srcId="{BC46A36B-56C1-45B5-910F-24BD1D6AB96A}" destId="{829EA3AE-1F12-4E39-A26B-1D0503A87257}" srcOrd="0" destOrd="0" presId="urn:microsoft.com/office/officeart/2005/8/layout/hProcess9"/>
    <dgm:cxn modelId="{571757B1-0432-41E8-8617-445F836F4373}" srcId="{2DDA0524-6FB5-470F-BBEF-021127AAF33E}" destId="{BF19473B-648E-4C0F-9376-68D777D5718B}" srcOrd="3" destOrd="0" parTransId="{58D2A2DD-C76C-4619-A802-AF3F0435602B}" sibTransId="{FBCC5C6C-A040-4E4B-B9CE-316EA9C4BD85}"/>
    <dgm:cxn modelId="{1E0B941F-DDC5-4B83-9E36-EB84E9A3A911}" type="presOf" srcId="{27F56841-A1AA-4FF5-A559-963F95F1D194}" destId="{5E3CC794-CB27-4DC5-A11F-90850D915595}" srcOrd="0" destOrd="0" presId="urn:microsoft.com/office/officeart/2005/8/layout/hProcess9"/>
    <dgm:cxn modelId="{456C81EB-8138-4CBC-A72A-A9D25CB2C83C}" srcId="{2DDA0524-6FB5-470F-BBEF-021127AAF33E}" destId="{27F56841-A1AA-4FF5-A559-963F95F1D194}" srcOrd="0" destOrd="0" parTransId="{F7783BEC-FC64-4B3F-AC4D-75EE4D3E4848}" sibTransId="{900764C7-4F28-4CB8-AE05-D73C5F962B57}"/>
    <dgm:cxn modelId="{2084CD08-69B6-4741-8590-FD79DD30F578}" srcId="{2DDA0524-6FB5-470F-BBEF-021127AAF33E}" destId="{BC46A36B-56C1-45B5-910F-24BD1D6AB96A}" srcOrd="2" destOrd="0" parTransId="{3422297F-F0D4-479C-A984-1AE1311461D0}" sibTransId="{4A731F7A-80C3-41BA-BF64-2E6F7F0EF7C0}"/>
    <dgm:cxn modelId="{86445663-6F1D-4B3B-8173-2D97747A0028}" srcId="{2DDA0524-6FB5-470F-BBEF-021127AAF33E}" destId="{ACEF9327-951D-406C-A84F-F98D769C12C7}" srcOrd="1" destOrd="0" parTransId="{4887F431-AD7C-43F2-8CBD-CF953F007B5F}" sibTransId="{4D9E1895-FDEF-4A05-AE1C-60E67F2CB71F}"/>
    <dgm:cxn modelId="{D442C270-9385-492F-88AE-F8B9348392AE}" type="presOf" srcId="{ACEF9327-951D-406C-A84F-F98D769C12C7}" destId="{1C5AEAD9-1D5C-4D34-95C5-9F3B2478A400}" srcOrd="0" destOrd="0" presId="urn:microsoft.com/office/officeart/2005/8/layout/hProcess9"/>
    <dgm:cxn modelId="{C4EA38B6-0EC2-4823-B64B-A1C13DEFD186}" type="presOf" srcId="{2DDA0524-6FB5-470F-BBEF-021127AAF33E}" destId="{77896E7B-139A-4815-98C7-851DC2D5FD62}" srcOrd="0" destOrd="0" presId="urn:microsoft.com/office/officeart/2005/8/layout/hProcess9"/>
    <dgm:cxn modelId="{6B738BA6-04A6-4031-B673-2E9D272ECC74}" type="presOf" srcId="{BF19473B-648E-4C0F-9376-68D777D5718B}" destId="{4A28B177-DE80-4DE7-BD7A-7DAC7FEAFFC2}" srcOrd="0" destOrd="0" presId="urn:microsoft.com/office/officeart/2005/8/layout/hProcess9"/>
    <dgm:cxn modelId="{498A803C-60B4-42B8-9F49-7C57A5BCAD44}" type="presParOf" srcId="{77896E7B-139A-4815-98C7-851DC2D5FD62}" destId="{8EE869C7-0743-47A8-A7AC-6B177D750885}" srcOrd="0" destOrd="0" presId="urn:microsoft.com/office/officeart/2005/8/layout/hProcess9"/>
    <dgm:cxn modelId="{6B9EC035-5A79-4F89-BCFF-DABD53A46B87}" type="presParOf" srcId="{77896E7B-139A-4815-98C7-851DC2D5FD62}" destId="{4BA27EAC-61B8-468B-80BE-E28AAC8C91F8}" srcOrd="1" destOrd="0" presId="urn:microsoft.com/office/officeart/2005/8/layout/hProcess9"/>
    <dgm:cxn modelId="{223CBC3F-62E4-4877-B914-51F7AC3939A2}" type="presParOf" srcId="{4BA27EAC-61B8-468B-80BE-E28AAC8C91F8}" destId="{5E3CC794-CB27-4DC5-A11F-90850D915595}" srcOrd="0" destOrd="0" presId="urn:microsoft.com/office/officeart/2005/8/layout/hProcess9"/>
    <dgm:cxn modelId="{BAB7CB25-D207-4788-9226-770E7B65823D}" type="presParOf" srcId="{4BA27EAC-61B8-468B-80BE-E28AAC8C91F8}" destId="{897F2C15-6063-4A90-BA73-DE0A04EA152B}" srcOrd="1" destOrd="0" presId="urn:microsoft.com/office/officeart/2005/8/layout/hProcess9"/>
    <dgm:cxn modelId="{C6D2F43B-20C2-4CA6-9178-CF8EB1733CD0}" type="presParOf" srcId="{4BA27EAC-61B8-468B-80BE-E28AAC8C91F8}" destId="{1C5AEAD9-1D5C-4D34-95C5-9F3B2478A400}" srcOrd="2" destOrd="0" presId="urn:microsoft.com/office/officeart/2005/8/layout/hProcess9"/>
    <dgm:cxn modelId="{E795A4C1-D2A5-4C22-A0AA-F74745DB4CAF}" type="presParOf" srcId="{4BA27EAC-61B8-468B-80BE-E28AAC8C91F8}" destId="{F3074F3F-9BB5-45EF-957C-BF6301D1541A}" srcOrd="3" destOrd="0" presId="urn:microsoft.com/office/officeart/2005/8/layout/hProcess9"/>
    <dgm:cxn modelId="{F8F8563C-8F34-4E37-B80F-351813BBC839}" type="presParOf" srcId="{4BA27EAC-61B8-468B-80BE-E28AAC8C91F8}" destId="{829EA3AE-1F12-4E39-A26B-1D0503A87257}" srcOrd="4" destOrd="0" presId="urn:microsoft.com/office/officeart/2005/8/layout/hProcess9"/>
    <dgm:cxn modelId="{71A6AED7-8910-476A-AF51-0B2ECEBF5AC8}" type="presParOf" srcId="{4BA27EAC-61B8-468B-80BE-E28AAC8C91F8}" destId="{61FA8BD3-E874-4F76-B7C2-6805CCEFBFFF}" srcOrd="5" destOrd="0" presId="urn:microsoft.com/office/officeart/2005/8/layout/hProcess9"/>
    <dgm:cxn modelId="{54AFB9EB-6335-4753-A61A-C7BA79BBA5D2}" type="presParOf" srcId="{4BA27EAC-61B8-468B-80BE-E28AAC8C91F8}" destId="{4A28B177-DE80-4DE7-BD7A-7DAC7FEAFFC2}" srcOrd="6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err="1" smtClean="0"/>
              <a:t>ამბულატორიული</a:t>
            </a:r>
            <a:r>
              <a:rPr lang="en-US" b="1" dirty="0" smtClean="0"/>
              <a:t> </a:t>
            </a:r>
            <a:r>
              <a:rPr lang="en-US" b="1" dirty="0" err="1" smtClean="0"/>
              <a:t>მომსახურება</a:t>
            </a:r>
            <a:endParaRPr lang="ka-GE" b="1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err="1" smtClean="0"/>
              <a:t>სტაციონარული</a:t>
            </a:r>
            <a:r>
              <a:rPr lang="en-US" b="1" dirty="0" smtClean="0"/>
              <a:t> </a:t>
            </a:r>
            <a:r>
              <a:rPr lang="en-US" b="1" dirty="0" err="1" smtClean="0"/>
              <a:t>მომსახურება</a:t>
            </a:r>
            <a:r>
              <a:rPr lang="en-US" b="1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გადაუდებელი</a:t>
            </a:r>
            <a:r>
              <a:rPr lang="en-US" dirty="0" smtClean="0"/>
              <a:t> </a:t>
            </a:r>
            <a:r>
              <a:rPr lang="en-US" dirty="0" err="1" smtClean="0"/>
              <a:t>სტაციონარული</a:t>
            </a:r>
            <a:r>
              <a:rPr lang="en-US" dirty="0" smtClean="0"/>
              <a:t> </a:t>
            </a:r>
            <a:r>
              <a:rPr lang="en-US" dirty="0" err="1" smtClean="0"/>
              <a:t>მომსახურება</a:t>
            </a:r>
            <a:r>
              <a:rPr lang="en-US" dirty="0" smtClean="0"/>
              <a:t>, </a:t>
            </a:r>
            <a:r>
              <a:rPr lang="en-US" dirty="0" err="1" smtClean="0"/>
              <a:t>მათ</a:t>
            </a:r>
            <a:r>
              <a:rPr lang="en-US" dirty="0" smtClean="0"/>
              <a:t> </a:t>
            </a:r>
            <a:r>
              <a:rPr lang="en-US" dirty="0" err="1" smtClean="0"/>
              <a:t>შორის</a:t>
            </a:r>
            <a:r>
              <a:rPr lang="en-US" dirty="0" smtClean="0"/>
              <a:t>, </a:t>
            </a:r>
            <a:r>
              <a:rPr lang="en-US" dirty="0" err="1" smtClean="0"/>
              <a:t>ინფექციურ</a:t>
            </a:r>
            <a:r>
              <a:rPr lang="en-US" dirty="0" smtClean="0"/>
              <a:t> </a:t>
            </a:r>
            <a:r>
              <a:rPr lang="en-US" dirty="0" err="1" smtClean="0"/>
              <a:t>დაავადებებთან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ინკურაბელური</a:t>
            </a:r>
            <a:r>
              <a:rPr lang="en-US" dirty="0" smtClean="0"/>
              <a:t> </a:t>
            </a:r>
            <a:r>
              <a:rPr lang="en-US" dirty="0" err="1" smtClean="0"/>
              <a:t>პაციენტების</a:t>
            </a:r>
            <a:r>
              <a:rPr lang="en-US" dirty="0" smtClean="0"/>
              <a:t> </a:t>
            </a:r>
            <a:r>
              <a:rPr lang="en-US" dirty="0" err="1" smtClean="0"/>
              <a:t>პალიატიურ</a:t>
            </a:r>
            <a:r>
              <a:rPr lang="en-US" dirty="0" smtClean="0"/>
              <a:t> </a:t>
            </a:r>
            <a:r>
              <a:rPr lang="en-US" dirty="0" err="1" smtClean="0"/>
              <a:t>მზრუნველობასთან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</a:t>
            </a:r>
            <a:r>
              <a:rPr lang="en-US" dirty="0" smtClean="0"/>
              <a:t>, </a:t>
            </a:r>
            <a:r>
              <a:rPr lang="en-US" dirty="0" err="1" smtClean="0"/>
              <a:t>გართულებულ</a:t>
            </a:r>
            <a:r>
              <a:rPr lang="en-US" dirty="0" smtClean="0"/>
              <a:t> </a:t>
            </a:r>
            <a:r>
              <a:rPr lang="en-US" dirty="0" err="1" smtClean="0"/>
              <a:t>ორსულობასთან</a:t>
            </a:r>
            <a:r>
              <a:rPr lang="en-US" dirty="0" smtClean="0"/>
              <a:t>, </a:t>
            </a:r>
            <a:r>
              <a:rPr lang="en-US" dirty="0" err="1" smtClean="0"/>
              <a:t>მშობიარობასა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ლოგინობის</a:t>
            </a:r>
            <a:r>
              <a:rPr lang="en-US" dirty="0" smtClean="0"/>
              <a:t> </a:t>
            </a:r>
            <a:r>
              <a:rPr lang="en-US" dirty="0" err="1" smtClean="0"/>
              <a:t>ხანასთან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</a:t>
            </a:r>
            <a:endParaRPr lang="en-US" dirty="0" smtClean="0"/>
          </a:p>
          <a:p>
            <a:pPr lvl="1"/>
            <a:r>
              <a:rPr lang="en-US" dirty="0" err="1" smtClean="0"/>
              <a:t>გეგმური</a:t>
            </a:r>
            <a:r>
              <a:rPr lang="en-US" dirty="0" smtClean="0"/>
              <a:t> </a:t>
            </a:r>
            <a:r>
              <a:rPr lang="en-US" dirty="0" err="1" smtClean="0"/>
              <a:t>ქირურგიული</a:t>
            </a:r>
            <a:r>
              <a:rPr lang="en-US" dirty="0" smtClean="0"/>
              <a:t> </a:t>
            </a:r>
            <a:r>
              <a:rPr lang="en-US" dirty="0" err="1" smtClean="0"/>
              <a:t>ოპერაციები</a:t>
            </a:r>
            <a:r>
              <a:rPr lang="en-US" dirty="0" smtClean="0"/>
              <a:t> (</a:t>
            </a:r>
            <a:r>
              <a:rPr lang="en-US" dirty="0" err="1" smtClean="0"/>
              <a:t>მათ</a:t>
            </a:r>
            <a:r>
              <a:rPr lang="en-US" dirty="0" smtClean="0"/>
              <a:t> </a:t>
            </a:r>
            <a:r>
              <a:rPr lang="en-US" dirty="0" err="1" smtClean="0"/>
              <a:t>შორის</a:t>
            </a:r>
            <a:r>
              <a:rPr lang="en-US" dirty="0" smtClean="0"/>
              <a:t>, </a:t>
            </a:r>
            <a:r>
              <a:rPr lang="en-US" dirty="0" err="1" smtClean="0"/>
              <a:t>დღის</a:t>
            </a:r>
            <a:r>
              <a:rPr lang="en-US" dirty="0" smtClean="0"/>
              <a:t> </a:t>
            </a:r>
            <a:r>
              <a:rPr lang="en-US" dirty="0" err="1" smtClean="0"/>
              <a:t>სტაციონარი</a:t>
            </a:r>
            <a:r>
              <a:rPr lang="en-US" dirty="0" smtClean="0"/>
              <a:t>), </a:t>
            </a:r>
            <a:r>
              <a:rPr lang="en-US" dirty="0" err="1" smtClean="0"/>
              <a:t>ასევე</a:t>
            </a:r>
            <a:r>
              <a:rPr lang="en-US" dirty="0" smtClean="0"/>
              <a:t> </a:t>
            </a:r>
            <a:r>
              <a:rPr lang="en-US" dirty="0" err="1" smtClean="0"/>
              <a:t>გეგმურ</a:t>
            </a:r>
            <a:r>
              <a:rPr lang="en-US" dirty="0" smtClean="0"/>
              <a:t> </a:t>
            </a:r>
            <a:r>
              <a:rPr lang="en-US" dirty="0" err="1" smtClean="0"/>
              <a:t>ქირურგიულ</a:t>
            </a:r>
            <a:r>
              <a:rPr lang="en-US" dirty="0" smtClean="0"/>
              <a:t> </a:t>
            </a:r>
            <a:r>
              <a:rPr lang="en-US" dirty="0" err="1" smtClean="0"/>
              <a:t>ჰოსპიტალიზაციასთან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წინასაოპერაციო</a:t>
            </a:r>
            <a:r>
              <a:rPr lang="en-US" dirty="0" smtClean="0"/>
              <a:t>,  </a:t>
            </a:r>
            <a:r>
              <a:rPr lang="en-US" dirty="0" err="1" smtClean="0"/>
              <a:t>ოპერაციის</a:t>
            </a:r>
            <a:r>
              <a:rPr lang="en-US" dirty="0" smtClean="0"/>
              <a:t> </a:t>
            </a:r>
            <a:r>
              <a:rPr lang="en-US" dirty="0" err="1" smtClean="0"/>
              <a:t>მსვლელობისას</a:t>
            </a:r>
            <a:r>
              <a:rPr lang="en-US" dirty="0" smtClean="0"/>
              <a:t> </a:t>
            </a:r>
            <a:r>
              <a:rPr lang="en-US" dirty="0" err="1" smtClean="0"/>
              <a:t>განხორციელებული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პოსტოპერაციული</a:t>
            </a:r>
            <a:r>
              <a:rPr lang="en-US" dirty="0" smtClean="0"/>
              <a:t> </a:t>
            </a:r>
            <a:r>
              <a:rPr lang="en-US" dirty="0" err="1" smtClean="0"/>
              <a:t>პერიოდის</a:t>
            </a:r>
            <a:r>
              <a:rPr lang="en-US" dirty="0" smtClean="0"/>
              <a:t> </a:t>
            </a:r>
            <a:r>
              <a:rPr lang="en-US" dirty="0" err="1" smtClean="0"/>
              <a:t>ყველა</a:t>
            </a:r>
            <a:r>
              <a:rPr lang="en-US" dirty="0" smtClean="0"/>
              <a:t> </a:t>
            </a:r>
            <a:r>
              <a:rPr lang="en-US" dirty="0" err="1" smtClean="0"/>
              <a:t>ტიპის</a:t>
            </a:r>
            <a:r>
              <a:rPr lang="en-US" dirty="0" smtClean="0"/>
              <a:t> </a:t>
            </a:r>
            <a:r>
              <a:rPr lang="en-US" dirty="0" err="1" smtClean="0"/>
              <a:t>ლაბორატორიული</a:t>
            </a:r>
            <a:r>
              <a:rPr lang="en-US" dirty="0" smtClean="0"/>
              <a:t>, </a:t>
            </a:r>
            <a:r>
              <a:rPr lang="en-US" dirty="0" err="1" smtClean="0"/>
              <a:t>ინსტრუმენტული</a:t>
            </a:r>
            <a:r>
              <a:rPr lang="en-US" dirty="0" smtClean="0"/>
              <a:t> </a:t>
            </a:r>
            <a:r>
              <a:rPr lang="en-US" dirty="0" err="1" smtClean="0"/>
              <a:t>გამოკვლევები</a:t>
            </a:r>
            <a:r>
              <a:rPr lang="en-US" dirty="0" smtClean="0"/>
              <a:t> - </a:t>
            </a:r>
          </a:p>
          <a:p>
            <a:pPr lvl="1"/>
            <a:r>
              <a:rPr lang="en-US" dirty="0" err="1" smtClean="0"/>
              <a:t>ონკოლოგიურ</a:t>
            </a:r>
            <a:r>
              <a:rPr lang="en-US" dirty="0" smtClean="0"/>
              <a:t> </a:t>
            </a:r>
            <a:r>
              <a:rPr lang="en-US" dirty="0" err="1" smtClean="0"/>
              <a:t>პაციენტთა</a:t>
            </a:r>
            <a:r>
              <a:rPr lang="en-US" dirty="0" smtClean="0"/>
              <a:t> </a:t>
            </a:r>
            <a:r>
              <a:rPr lang="en-US" dirty="0" err="1" smtClean="0"/>
              <a:t>მკურნალობა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დიაგნოსტიკა</a:t>
            </a:r>
            <a:r>
              <a:rPr lang="en-US" dirty="0" smtClean="0"/>
              <a:t>, </a:t>
            </a:r>
            <a:r>
              <a:rPr lang="en-US" dirty="0" err="1" smtClean="0"/>
              <a:t>კერძოდ</a:t>
            </a:r>
            <a:r>
              <a:rPr lang="en-US" dirty="0" smtClean="0"/>
              <a:t>, </a:t>
            </a:r>
            <a:r>
              <a:rPr lang="en-US" dirty="0" err="1" smtClean="0"/>
              <a:t>ქიმიოთერაპია</a:t>
            </a:r>
            <a:r>
              <a:rPr lang="en-US" dirty="0" smtClean="0"/>
              <a:t>, </a:t>
            </a:r>
            <a:r>
              <a:rPr lang="en-US" dirty="0" err="1" smtClean="0"/>
              <a:t>ჰორმონოთერაპია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სხივური</a:t>
            </a:r>
            <a:r>
              <a:rPr lang="en-US" dirty="0" smtClean="0"/>
              <a:t> </a:t>
            </a:r>
            <a:r>
              <a:rPr lang="en-US" dirty="0" err="1" smtClean="0"/>
              <a:t>თერაპია</a:t>
            </a:r>
            <a:r>
              <a:rPr lang="en-US" dirty="0" smtClean="0"/>
              <a:t>, </a:t>
            </a:r>
            <a:r>
              <a:rPr lang="en-US" dirty="0" err="1" smtClean="0"/>
              <a:t>აგრეთვე</a:t>
            </a:r>
            <a:r>
              <a:rPr lang="en-US" dirty="0" smtClean="0"/>
              <a:t> </a:t>
            </a:r>
            <a:r>
              <a:rPr lang="en-US" dirty="0" err="1" smtClean="0"/>
              <a:t>ამ</a:t>
            </a:r>
            <a:r>
              <a:rPr lang="en-US" dirty="0" smtClean="0"/>
              <a:t> </a:t>
            </a:r>
            <a:r>
              <a:rPr lang="en-US" dirty="0" err="1" smtClean="0"/>
              <a:t>პროცედურებთან</a:t>
            </a:r>
            <a:r>
              <a:rPr lang="en-US" dirty="0" smtClean="0"/>
              <a:t> </a:t>
            </a:r>
            <a:r>
              <a:rPr lang="en-US" dirty="0" err="1" smtClean="0"/>
              <a:t>დაკავშირებული</a:t>
            </a:r>
            <a:r>
              <a:rPr lang="en-US" dirty="0" smtClean="0"/>
              <a:t> </a:t>
            </a:r>
            <a:r>
              <a:rPr lang="en-US" dirty="0" err="1" smtClean="0"/>
              <a:t>გამოკვლევები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მედიკამენტები</a:t>
            </a:r>
            <a:r>
              <a:rPr lang="en-US" dirty="0" smtClean="0"/>
              <a:t>  –</a:t>
            </a:r>
          </a:p>
          <a:p>
            <a:pPr lvl="1"/>
            <a:r>
              <a:rPr lang="en-US" dirty="0" err="1" smtClean="0"/>
              <a:t>მშობიარობა</a:t>
            </a:r>
            <a:r>
              <a:rPr lang="en-US" dirty="0" smtClean="0"/>
              <a:t> (</a:t>
            </a:r>
            <a:r>
              <a:rPr lang="en-US" dirty="0" err="1" smtClean="0"/>
              <a:t>საკეისრო</a:t>
            </a:r>
            <a:r>
              <a:rPr lang="en-US" dirty="0" smtClean="0"/>
              <a:t> </a:t>
            </a:r>
            <a:r>
              <a:rPr lang="en-US" dirty="0" err="1" smtClean="0"/>
              <a:t>კვეთის</a:t>
            </a:r>
            <a:r>
              <a:rPr lang="en-US" dirty="0" smtClean="0"/>
              <a:t> </a:t>
            </a:r>
            <a:r>
              <a:rPr lang="en-US" dirty="0" err="1" smtClean="0"/>
              <a:t>ჩათვლით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1200" dirty="0" smtClean="0"/>
              <a:t>შშმ პირთა </a:t>
            </a:r>
            <a:r>
              <a:rPr lang="en-US" sz="1200" dirty="0" err="1" smtClean="0"/>
              <a:t>გადაადგილების</a:t>
            </a:r>
            <a:r>
              <a:rPr lang="en-US" sz="1200" dirty="0" smtClean="0"/>
              <a:t> </a:t>
            </a:r>
            <a:r>
              <a:rPr lang="en-US" sz="1200" dirty="0" err="1" smtClean="0"/>
              <a:t>პირობები</a:t>
            </a:r>
            <a:r>
              <a:rPr lang="en-US" sz="1200" dirty="0" smtClean="0"/>
              <a:t> </a:t>
            </a:r>
            <a:r>
              <a:rPr lang="ka-GE" sz="1200" dirty="0" smtClean="0"/>
              <a:t>გათვალისწინებულია </a:t>
            </a:r>
            <a:r>
              <a:rPr lang="en-US" sz="1200" dirty="0" err="1" smtClean="0"/>
              <a:t>ამბულატორიული</a:t>
            </a:r>
            <a:r>
              <a:rPr lang="en-US" sz="1200" dirty="0" smtClean="0"/>
              <a:t> </a:t>
            </a:r>
            <a:r>
              <a:rPr lang="en-US" sz="1200" dirty="0" err="1" smtClean="0"/>
              <a:t>სერვისის</a:t>
            </a:r>
            <a:r>
              <a:rPr lang="en-US" sz="1200" dirty="0" smtClean="0"/>
              <a:t> </a:t>
            </a:r>
            <a:r>
              <a:rPr lang="en-US" sz="1200" dirty="0" err="1" smtClean="0"/>
              <a:t>წარმოებისას</a:t>
            </a:r>
            <a:r>
              <a:rPr lang="ka-GE" sz="1200" dirty="0" smtClean="0"/>
              <a:t> (2010 წლისN359 დადგენილება, მინისტრის 2013 წლის N01-25/ნ ბრძანება)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1200" dirty="0" smtClean="0"/>
              <a:t>სამედიცინო დაწესებულებები, რომლებიც საქმიანობენ სალიცენზიო/სანებართვო/მაღალი რისკის შემცველი საქმიანობების შეტყობინების რეჟიმში, ასევე, პჯდ დაწესებულებები უზრუნველყოფენ მარეგულირებელი დოკუმენტებით განსაზღვრულ მოთხოვნას </a:t>
            </a:r>
            <a:r>
              <a:rPr lang="x-none" sz="1200" smtClean="0"/>
              <a:t>შეზღუდული შესაძლებლობის მქონე პირთა უსაფრთხო გადაადგილებ</a:t>
            </a:r>
            <a:r>
              <a:rPr lang="ka-GE" sz="1200" dirty="0" smtClean="0"/>
              <a:t>ა</a:t>
            </a:r>
            <a:r>
              <a:rPr lang="x-none" sz="1200" smtClean="0"/>
              <a:t>ს</a:t>
            </a:r>
            <a:r>
              <a:rPr lang="ka-GE" sz="1200" dirty="0" smtClean="0"/>
              <a:t>თან დაკავშირებით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pPr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190" y="1658949"/>
            <a:ext cx="9048466" cy="3343700"/>
          </a:xfrm>
        </p:spPr>
        <p:txBody>
          <a:bodyPr>
            <a:normAutofit fontScale="90000"/>
          </a:bodyPr>
          <a:lstStyle/>
          <a:p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შეზღუდული 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შესაძლებლობების მქონე ქალები და გენდერული 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თანასწორობა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ჯანდაცვის სფეროში</a:t>
            </a: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b="1" dirty="0" smtClean="0">
                <a:solidFill>
                  <a:schemeClr val="accent5">
                    <a:lumMod val="75000"/>
                  </a:schemeClr>
                </a:solidFill>
              </a:rPr>
              <a:t>23 აპრილი, 2019</a:t>
            </a: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8413" y="6093749"/>
            <a:ext cx="573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თამარ გაბუნია - მინისტრის მოადგილე</a:t>
            </a:r>
            <a:endParaRPr lang="en-US" sz="2400" b="1" i="1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კონცეპტუალური ჩარჩო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1396" y="1330036"/>
            <a:ext cx="10665229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სპეციფიკური გენდერული საჭიროებები: </a:t>
            </a:r>
            <a:r>
              <a:rPr lang="ka-GE" dirty="0" smtClean="0"/>
              <a:t>მაგ. </a:t>
            </a:r>
          </a:p>
          <a:p>
            <a:r>
              <a:rPr lang="ka-GE" dirty="0" smtClean="0"/>
              <a:t>-რეპროდუქციული ჯანმრთელობა</a:t>
            </a:r>
          </a:p>
          <a:p>
            <a:r>
              <a:rPr lang="ka-GE" dirty="0" smtClean="0"/>
              <a:t>-ანტენატალური მეთვალყურეობა</a:t>
            </a:r>
          </a:p>
          <a:p>
            <a:r>
              <a:rPr lang="ka-GE" dirty="0" smtClean="0"/>
              <a:t>-ცერვიკალური და ძუძუს კიბოს სკრინინგი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6705" y="4982094"/>
            <a:ext cx="10706793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სენსიტიურობა გენდერული საჭიროებების მიმართ</a:t>
            </a:r>
            <a:r>
              <a:rPr lang="ka-GE" dirty="0" smtClean="0"/>
              <a:t>: მაგ. </a:t>
            </a:r>
          </a:p>
          <a:p>
            <a:r>
              <a:rPr lang="ka-GE" dirty="0" smtClean="0"/>
              <a:t>-ფიზიკური გარემო</a:t>
            </a:r>
          </a:p>
          <a:p>
            <a:r>
              <a:rPr lang="ka-GE" dirty="0" smtClean="0"/>
              <a:t>-პრივატულობა</a:t>
            </a:r>
          </a:p>
          <a:p>
            <a:r>
              <a:rPr lang="ka-GE" dirty="0" smtClean="0"/>
              <a:t>-პაციენტის არჩევანი (ქალი ექიმი ან მამაკაცი ექიმი) </a:t>
            </a:r>
          </a:p>
          <a:p>
            <a:r>
              <a:rPr lang="ka-GE" dirty="0" smtClean="0"/>
              <a:t>-კომუნიკაციის მანერა და მისაღები ენა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385" y="1305098"/>
            <a:ext cx="11405062" cy="5447645"/>
          </a:xfrm>
          <a:prstGeom prst="rect">
            <a:avLst/>
          </a:prstGeom>
          <a:solidFill>
            <a:srgbClr val="CDD6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3200" b="1" dirty="0" smtClean="0"/>
              <a:t>გენდერული სპეციფიკა და სენსიტიურობა შეზღუდული შესაძლებლობების ქალებში:</a:t>
            </a:r>
          </a:p>
          <a:p>
            <a:pPr algn="ctr"/>
            <a:endParaRPr lang="ka-GE" sz="2800" dirty="0" smtClean="0"/>
          </a:p>
          <a:p>
            <a:pPr algn="ctr"/>
            <a:r>
              <a:rPr lang="ka-GE" sz="2800" dirty="0" smtClean="0"/>
              <a:t>-კლინიკური საჭიროებების კომპლექსურობა</a:t>
            </a:r>
          </a:p>
          <a:p>
            <a:pPr algn="ctr"/>
            <a:r>
              <a:rPr lang="ka-GE" sz="2800" dirty="0" smtClean="0"/>
              <a:t>-შესაძლო ბარიერები: ფიზიკური, ცოდნა, დამოკიდებულება, სტიგმა</a:t>
            </a:r>
          </a:p>
          <a:p>
            <a:pPr algn="ctr"/>
            <a:r>
              <a:rPr lang="ka-GE" sz="2800" dirty="0" smtClean="0"/>
              <a:t>-ხელშეწყობი ფაქტორები: საუკეთესო პრაქტიკის სტანდარტები, ადაპტირებული გარემო, სამედიცინო პერსონალის კომპეტენციები</a:t>
            </a:r>
          </a:p>
          <a:p>
            <a:pPr algn="ctr"/>
            <a:endParaRPr lang="ka-GE" sz="2800" dirty="0" smtClean="0"/>
          </a:p>
          <a:p>
            <a:pPr algn="ctr"/>
            <a:endParaRPr lang="ka-GE" sz="2800" dirty="0" smtClean="0"/>
          </a:p>
          <a:p>
            <a:pPr algn="ctr"/>
            <a:r>
              <a:rPr lang="ka-GE" sz="2800" dirty="0" smtClean="0"/>
              <a:t>  </a:t>
            </a:r>
          </a:p>
          <a:p>
            <a:pPr algn="ctr"/>
            <a:endParaRPr lang="ka-GE" sz="2000" dirty="0" smtClean="0"/>
          </a:p>
          <a:p>
            <a:pPr algn="ctr"/>
            <a:endParaRPr lang="ka-GE" sz="2000" dirty="0" smtClean="0"/>
          </a:p>
          <a:p>
            <a:pPr algn="ctr"/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საკვანძო საკითხები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გენდერული საჭიროებები</a:t>
            </a:r>
          </a:p>
          <a:p>
            <a:r>
              <a:rPr lang="ka-GE" dirty="0" smtClean="0"/>
              <a:t>რამდენად პასუხობს ჯანდაცვის სერვისები გენდერულ საჭიროებებს ზოგადად და კონკრეტულად შეზღუდული შესაძლებლობების პირებთან მიმართებაში </a:t>
            </a:r>
          </a:p>
          <a:p>
            <a:r>
              <a:rPr lang="ka-GE" dirty="0" smtClean="0"/>
              <a:t>რა გამოწვევები არსებობს</a:t>
            </a:r>
          </a:p>
          <a:p>
            <a:r>
              <a:rPr lang="ka-GE" dirty="0" smtClean="0"/>
              <a:t>სამომავლო პერსპექტივები  </a:t>
            </a:r>
          </a:p>
          <a:p>
            <a:endParaRPr lang="ka-GE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მოსახლეობის რიცხოვნობა, ათასი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8451876"/>
              </p:ext>
            </p:extLst>
          </p:nvPr>
        </p:nvGraphicFramePr>
        <p:xfrm>
          <a:off x="609600" y="1600200"/>
          <a:ext cx="109728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29"/>
                <a:gridCol w="2013857"/>
                <a:gridCol w="1567543"/>
                <a:gridCol w="1567543"/>
                <a:gridCol w="1567543"/>
                <a:gridCol w="1567543"/>
                <a:gridCol w="1567543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წელი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მოსახლეობა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ცოცხლად დაბადებულები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dirty="0" smtClean="0"/>
                        <a:t>გარდაცვლილები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ქალი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კაცი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1834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1938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1792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387099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სიცოცხლის მოსალოდნელი ხანგრძლივობა დაბადებისას (წელი)</a:t>
            </a:r>
            <a:endParaRPr lang="en-US" dirty="0"/>
          </a:p>
        </p:txBody>
      </p:sp>
      <p:pic>
        <p:nvPicPr>
          <p:cNvPr id="1026" name="Picture 2" descr="http://geostat.ge/cms/site_images/_newimg/demografia/28%20-%20gardacvaleba%20sicocxlis%20mosalodneli%20xangrZlivob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9965" y="1983355"/>
            <a:ext cx="5891892" cy="30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4604812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943" y="89580"/>
            <a:ext cx="10972800" cy="1143000"/>
          </a:xfrm>
        </p:spPr>
        <p:txBody>
          <a:bodyPr/>
          <a:lstStyle/>
          <a:p>
            <a:r>
              <a:rPr lang="ka-GE" dirty="0" smtClean="0"/>
              <a:t>საკანონმდებლო და ნორმატიული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942" y="1262745"/>
            <a:ext cx="10972800" cy="4525963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ჯანმრთელობის დაცვის შესახებ კანონი (მუხლი 6):</a:t>
            </a:r>
          </a:p>
          <a:p>
            <a:pPr lvl="1"/>
            <a:r>
              <a:rPr lang="ka-GE" sz="2000" dirty="0"/>
              <a:t>დაუშვებელია </a:t>
            </a:r>
            <a:r>
              <a:rPr lang="en-US" sz="2000" dirty="0" err="1"/>
              <a:t>პაციენტის</a:t>
            </a:r>
            <a:r>
              <a:rPr lang="en-US" sz="2000" dirty="0"/>
              <a:t> </a:t>
            </a:r>
            <a:r>
              <a:rPr lang="en-US" sz="2000" dirty="0" err="1" smtClean="0"/>
              <a:t>დისკრიმინაცია</a:t>
            </a:r>
            <a:r>
              <a:rPr lang="en-US" sz="2000" dirty="0" smtClean="0"/>
              <a:t> </a:t>
            </a:r>
            <a:r>
              <a:rPr lang="en-US" sz="2000" dirty="0" err="1"/>
              <a:t>რასის</a:t>
            </a:r>
            <a:r>
              <a:rPr lang="en-US" sz="2000" dirty="0"/>
              <a:t>, </a:t>
            </a:r>
            <a:r>
              <a:rPr lang="en-US" sz="2000" dirty="0" err="1"/>
              <a:t>კანის</a:t>
            </a:r>
            <a:r>
              <a:rPr lang="en-US" sz="2000" dirty="0"/>
              <a:t> </a:t>
            </a:r>
            <a:r>
              <a:rPr lang="en-US" sz="2000" dirty="0" err="1"/>
              <a:t>ფერის</a:t>
            </a:r>
            <a:r>
              <a:rPr lang="en-US" sz="2000" dirty="0"/>
              <a:t>, </a:t>
            </a:r>
            <a:r>
              <a:rPr lang="en-US" sz="2000" dirty="0" err="1"/>
              <a:t>ენის</a:t>
            </a:r>
            <a:r>
              <a:rPr lang="en-US" sz="2000" dirty="0"/>
              <a:t>, </a:t>
            </a:r>
            <a:r>
              <a:rPr lang="en-US" sz="2000" dirty="0" err="1"/>
              <a:t>სქესის</a:t>
            </a:r>
            <a:r>
              <a:rPr lang="en-US" sz="2000" dirty="0"/>
              <a:t>, </a:t>
            </a:r>
            <a:r>
              <a:rPr lang="en-US" sz="2000" dirty="0" err="1"/>
              <a:t>აღმსარებლობის</a:t>
            </a:r>
            <a:r>
              <a:rPr lang="en-US" sz="2000" dirty="0"/>
              <a:t>, </a:t>
            </a:r>
            <a:r>
              <a:rPr lang="en-US" sz="2000" dirty="0" err="1"/>
              <a:t>პოლიტიკური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სხვა</a:t>
            </a:r>
            <a:r>
              <a:rPr lang="en-US" sz="2000" dirty="0"/>
              <a:t> </a:t>
            </a:r>
            <a:r>
              <a:rPr lang="en-US" sz="2000" dirty="0" err="1"/>
              <a:t>შეხედულებების</a:t>
            </a:r>
            <a:r>
              <a:rPr lang="en-US" sz="2000" dirty="0"/>
              <a:t>, </a:t>
            </a:r>
            <a:r>
              <a:rPr lang="en-US" sz="2000" dirty="0" err="1"/>
              <a:t>ეროვნული</a:t>
            </a:r>
            <a:r>
              <a:rPr lang="en-US" sz="2000" dirty="0"/>
              <a:t>, </a:t>
            </a:r>
            <a:r>
              <a:rPr lang="en-US" sz="2000" dirty="0" err="1"/>
              <a:t>ეთნიკური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სოციალური</a:t>
            </a:r>
            <a:r>
              <a:rPr lang="en-US" sz="2000" dirty="0"/>
              <a:t> </a:t>
            </a:r>
            <a:r>
              <a:rPr lang="en-US" sz="2000" dirty="0" err="1"/>
              <a:t>კუთვნილების</a:t>
            </a:r>
            <a:r>
              <a:rPr lang="en-US" sz="2000" dirty="0"/>
              <a:t>, </a:t>
            </a:r>
            <a:r>
              <a:rPr lang="en-US" sz="2000" dirty="0" err="1"/>
              <a:t>წარმოშობის</a:t>
            </a:r>
            <a:r>
              <a:rPr lang="en-US" sz="2000" dirty="0"/>
              <a:t>, </a:t>
            </a:r>
            <a:r>
              <a:rPr lang="en-US" sz="2000" dirty="0" err="1"/>
              <a:t>ქონებრივი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წოდებრივი</a:t>
            </a:r>
            <a:r>
              <a:rPr lang="en-US" sz="2000" dirty="0"/>
              <a:t> </a:t>
            </a:r>
            <a:r>
              <a:rPr lang="en-US" sz="2000" dirty="0" err="1"/>
              <a:t>მდგომარეობის</a:t>
            </a:r>
            <a:r>
              <a:rPr lang="en-US" sz="2000" dirty="0"/>
              <a:t>, </a:t>
            </a:r>
            <a:r>
              <a:rPr lang="en-US" sz="2000" dirty="0" err="1"/>
              <a:t>საცხოვრებელი</a:t>
            </a:r>
            <a:r>
              <a:rPr lang="en-US" sz="2000" dirty="0"/>
              <a:t> </a:t>
            </a:r>
            <a:r>
              <a:rPr lang="en-US" sz="2000" dirty="0" err="1"/>
              <a:t>ადგილის</a:t>
            </a:r>
            <a:r>
              <a:rPr lang="en-US" sz="2000" dirty="0"/>
              <a:t>, </a:t>
            </a:r>
            <a:r>
              <a:rPr lang="en-US" sz="2000" dirty="0" err="1"/>
              <a:t>დაავადების</a:t>
            </a:r>
            <a:r>
              <a:rPr lang="en-US" sz="2000" dirty="0"/>
              <a:t>, </a:t>
            </a:r>
            <a:r>
              <a:rPr lang="en-US" sz="2000" dirty="0" err="1"/>
              <a:t>სექსუალური</a:t>
            </a:r>
            <a:r>
              <a:rPr lang="en-US" sz="2000" dirty="0"/>
              <a:t> </a:t>
            </a:r>
            <a:r>
              <a:rPr lang="en-US" sz="2000" dirty="0" err="1"/>
              <a:t>ორიენტაციის</a:t>
            </a:r>
            <a:r>
              <a:rPr lang="en-US" sz="2000" dirty="0"/>
              <a:t> </a:t>
            </a:r>
            <a:r>
              <a:rPr lang="en-US" sz="2000" dirty="0" err="1"/>
              <a:t>ან</a:t>
            </a:r>
            <a:r>
              <a:rPr lang="en-US" sz="2000" dirty="0"/>
              <a:t> </a:t>
            </a:r>
            <a:r>
              <a:rPr lang="en-US" sz="2000" dirty="0" err="1"/>
              <a:t>პირადული</a:t>
            </a:r>
            <a:r>
              <a:rPr lang="en-US" sz="2000" dirty="0"/>
              <a:t> </a:t>
            </a:r>
            <a:r>
              <a:rPr lang="en-US" sz="2000" dirty="0" err="1"/>
              <a:t>უარყოფითი</a:t>
            </a:r>
            <a:r>
              <a:rPr lang="en-US" sz="2000" dirty="0"/>
              <a:t> </a:t>
            </a:r>
            <a:r>
              <a:rPr lang="ka-GE" sz="2000" dirty="0"/>
              <a:t>დამოკიდებულების </a:t>
            </a:r>
            <a:r>
              <a:rPr lang="en-US" sz="2000" dirty="0" err="1"/>
              <a:t>გამო</a:t>
            </a:r>
            <a:r>
              <a:rPr lang="en-US" sz="2000" dirty="0"/>
              <a:t>. </a:t>
            </a:r>
          </a:p>
          <a:p>
            <a:r>
              <a:rPr lang="en-US" sz="2000" b="1" dirty="0" smtClean="0"/>
              <a:t>2014-2020 </a:t>
            </a:r>
            <a:r>
              <a:rPr lang="en-US" sz="2000" b="1" dirty="0" err="1"/>
              <a:t>წლების</a:t>
            </a:r>
            <a:r>
              <a:rPr lang="en-US" sz="2000" b="1" dirty="0"/>
              <a:t> </a:t>
            </a:r>
            <a:r>
              <a:rPr lang="en-US" sz="2000" b="1" dirty="0" err="1"/>
              <a:t>საქართველოს</a:t>
            </a:r>
            <a:r>
              <a:rPr lang="en-US" sz="2000" b="1" dirty="0"/>
              <a:t> </a:t>
            </a:r>
            <a:r>
              <a:rPr lang="en-US" sz="2000" b="1" dirty="0" err="1"/>
              <a:t>ჯანმრთელობის</a:t>
            </a:r>
            <a:r>
              <a:rPr lang="en-US" sz="2000" b="1" dirty="0"/>
              <a:t> </a:t>
            </a:r>
            <a:r>
              <a:rPr lang="en-US" sz="2000" b="1" dirty="0" err="1"/>
              <a:t>დაცვის</a:t>
            </a:r>
            <a:r>
              <a:rPr lang="en-US" sz="2000" b="1" dirty="0"/>
              <a:t> </a:t>
            </a:r>
            <a:r>
              <a:rPr lang="en-US" sz="2000" b="1" dirty="0" err="1"/>
              <a:t>სისტემის</a:t>
            </a:r>
            <a:r>
              <a:rPr lang="en-US" sz="2000" b="1" dirty="0"/>
              <a:t> </a:t>
            </a:r>
            <a:r>
              <a:rPr lang="en-US" sz="2000" b="1" dirty="0" err="1"/>
              <a:t>სახელმწიფო</a:t>
            </a:r>
            <a:r>
              <a:rPr lang="en-US" sz="2000" b="1" dirty="0"/>
              <a:t> </a:t>
            </a:r>
            <a:r>
              <a:rPr lang="en-US" sz="2000" b="1" dirty="0" err="1" smtClean="0"/>
              <a:t>კონცეფცი</a:t>
            </a:r>
            <a:r>
              <a:rPr lang="ka-GE" sz="2000" b="1" dirty="0" smtClean="0"/>
              <a:t>ა</a:t>
            </a:r>
          </a:p>
          <a:p>
            <a:pPr lvl="1"/>
            <a:r>
              <a:rPr lang="en-US" sz="2000" dirty="0" err="1"/>
              <a:t>დედათა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ჯანმრთელობის</a:t>
            </a:r>
            <a:r>
              <a:rPr lang="en-US" sz="2000" dirty="0"/>
              <a:t> </a:t>
            </a:r>
            <a:r>
              <a:rPr lang="en-US" sz="2000" dirty="0" err="1" smtClean="0"/>
              <a:t>ხელშეწყობა</a:t>
            </a:r>
            <a:endParaRPr lang="ka-GE" sz="2000" dirty="0" smtClean="0"/>
          </a:p>
          <a:p>
            <a:r>
              <a:rPr lang="en-US" sz="2000" b="1" dirty="0" err="1"/>
              <a:t>დედათა</a:t>
            </a:r>
            <a:r>
              <a:rPr lang="en-US" sz="2000" b="1" dirty="0"/>
              <a:t> </a:t>
            </a:r>
            <a:r>
              <a:rPr lang="en-US" sz="2000" b="1" dirty="0" err="1"/>
              <a:t>და</a:t>
            </a:r>
            <a:r>
              <a:rPr lang="en-US" sz="2000" b="1" dirty="0"/>
              <a:t> </a:t>
            </a:r>
            <a:r>
              <a:rPr lang="en-US" sz="2000" b="1" dirty="0" err="1"/>
              <a:t>ახალშობილთა</a:t>
            </a:r>
            <a:r>
              <a:rPr lang="en-US" sz="2000" b="1" dirty="0"/>
              <a:t> </a:t>
            </a:r>
            <a:r>
              <a:rPr lang="en-US" sz="2000" b="1" dirty="0" err="1"/>
              <a:t>ჯანმრთელობის</a:t>
            </a:r>
            <a:r>
              <a:rPr lang="en-US" sz="2000" b="1" dirty="0"/>
              <a:t> </a:t>
            </a:r>
            <a:r>
              <a:rPr lang="en-US" sz="2000" b="1" dirty="0" err="1"/>
              <a:t>ხელშეწყობის</a:t>
            </a:r>
            <a:r>
              <a:rPr lang="en-US" sz="2000" b="1" dirty="0"/>
              <a:t> 2017-2030 </a:t>
            </a:r>
            <a:r>
              <a:rPr lang="en-US" sz="2000" b="1" dirty="0" err="1"/>
              <a:t>წლების</a:t>
            </a:r>
            <a:r>
              <a:rPr lang="en-US" sz="2000" b="1" dirty="0"/>
              <a:t> </a:t>
            </a:r>
            <a:r>
              <a:rPr lang="en-US" sz="2000" b="1" dirty="0" err="1"/>
              <a:t>ეროვნული</a:t>
            </a:r>
            <a:r>
              <a:rPr lang="en-US" sz="2000" b="1" dirty="0"/>
              <a:t> </a:t>
            </a:r>
            <a:r>
              <a:rPr lang="en-US" sz="2000" b="1" dirty="0" err="1" smtClean="0"/>
              <a:t>სტრატეგი</a:t>
            </a:r>
            <a:r>
              <a:rPr lang="ka-GE" sz="2000" b="1" dirty="0" smtClean="0"/>
              <a:t>ა</a:t>
            </a:r>
            <a:endParaRPr lang="ka-GE" sz="2000" dirty="0" smtClean="0"/>
          </a:p>
          <a:p>
            <a:pPr lvl="1"/>
            <a:r>
              <a:rPr lang="en-US" sz="2000" dirty="0" err="1"/>
              <a:t>ოჯახის</a:t>
            </a:r>
            <a:r>
              <a:rPr lang="en-US" sz="2000" dirty="0"/>
              <a:t> </a:t>
            </a:r>
            <a:r>
              <a:rPr lang="en-US" sz="2000" dirty="0" err="1"/>
              <a:t>დაგეგმვის</a:t>
            </a:r>
            <a:r>
              <a:rPr lang="en-US" sz="2000" dirty="0"/>
              <a:t> </a:t>
            </a:r>
            <a:r>
              <a:rPr lang="ka-GE" sz="2000" dirty="0" smtClean="0"/>
              <a:t>და </a:t>
            </a:r>
            <a:r>
              <a:rPr lang="en-US" sz="2000" dirty="0" err="1"/>
              <a:t>რეპროდუქციული</a:t>
            </a:r>
            <a:r>
              <a:rPr lang="en-US" sz="2000" dirty="0"/>
              <a:t> </a:t>
            </a:r>
            <a:r>
              <a:rPr lang="en-US" sz="2000" dirty="0" err="1" smtClean="0"/>
              <a:t>ჯანმრთელობის</a:t>
            </a:r>
            <a:r>
              <a:rPr lang="ka-GE" sz="2000" dirty="0" smtClean="0"/>
              <a:t> სერვისებზე ხელმისაწვდომობის ზრდა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27039176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ადამიანის უფლებათა დაცვის სამთავრობო სამოქმედო გეგმა </a:t>
            </a:r>
            <a:r>
              <a:rPr lang="ka-GE" dirty="0" smtClean="0"/>
              <a:t>2018-2020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x-none" sz="1800" smtClean="0"/>
              <a:t>12.10.2 სქესობრივი </a:t>
            </a:r>
            <a:r>
              <a:rPr lang="x-none" sz="1800"/>
              <a:t>და რეპროდუქციული ჯანდაცვის სერვისებზე ხელმისაწვდომობის უზრუნველყოფა </a:t>
            </a:r>
            <a:endParaRPr lang="x-none" sz="1800" smtClean="0"/>
          </a:p>
          <a:p>
            <a:pPr lvl="1"/>
            <a:r>
              <a:rPr lang="x-none" sz="1800" i="1" smtClean="0"/>
              <a:t>12.10.2.1.ჯანდაცვისა </a:t>
            </a:r>
            <a:r>
              <a:rPr lang="x-none" sz="1800" i="1"/>
              <a:t>და ოჯახის დაგეგმვის სერვისების ინტეგრირება პირველადი ჯანდაცვის საყოველთაო პროგრამის საბაზისო პაკეტში, ასევე მოწყვლადი ჯგუფების უზრუნველყოფა კონტრაცეფციის თანამდეროვე მეთოდებით. </a:t>
            </a:r>
            <a:endParaRPr lang="x-none" sz="1800" i="1" smtClean="0"/>
          </a:p>
          <a:p>
            <a:pPr lvl="1"/>
            <a:r>
              <a:rPr lang="x-none" sz="1800" i="1" smtClean="0"/>
              <a:t>12.10.2.2.მოზარდებზე</a:t>
            </a:r>
            <a:r>
              <a:rPr lang="x-none" sz="1800" i="1"/>
              <a:t>, შშმ, ალგბტ პირებზე ადაპტირებული სქესობრივი და რეპროდუქციული სერვისების ჩამოყალიბება და მისი ინტეგრირება პირველად ჯანდაცვაში </a:t>
            </a:r>
            <a:endParaRPr lang="x-none" sz="1800" i="1" smtClean="0"/>
          </a:p>
          <a:p>
            <a:r>
              <a:rPr lang="x-none" sz="1800"/>
              <a:t>12.11.1საზოგადოების ცნობიერების ამაღლება რეპროდუქციულ და სქესობრივ ჯანმრთელობასა და </a:t>
            </a:r>
            <a:r>
              <a:rPr lang="x-none" sz="1800" smtClean="0"/>
              <a:t>უფლებებზე</a:t>
            </a:r>
          </a:p>
          <a:p>
            <a:pPr lvl="1"/>
            <a:r>
              <a:rPr lang="x-none" sz="1800"/>
              <a:t>12.11.1.1. რეპროდუქციულ და სქესობრივ ჯანმრთელობასა და უფლებებზე საზოგადოების ცნობიერების ამაღლების კამპანიების წარმოება </a:t>
            </a:r>
            <a:endParaRPr lang="x-none" sz="1800" smtClean="0"/>
          </a:p>
          <a:p>
            <a:r>
              <a:rPr lang="x-none" sz="1800"/>
              <a:t>12.11.2მოზარდთა განათლება რეპროდუქციული ჯანმრთელობის შესახებ </a:t>
            </a:r>
            <a:endParaRPr lang="x-none" sz="1800" smtClean="0"/>
          </a:p>
          <a:p>
            <a:pPr lvl="1"/>
            <a:r>
              <a:rPr lang="x-none" sz="1800"/>
              <a:t>12.11.2.1. რეპროდუქციული ჯანმრთელობისა და უფლებების შესახებ ასაკის შესაბამისი სასწავლო მასალის მომზადება და ინტეგრირება ზოგადი განათლების სისტემაში </a:t>
            </a:r>
            <a:endParaRPr lang="x-none" sz="1800" smtClean="0"/>
          </a:p>
          <a:p>
            <a:pPr lvl="1"/>
            <a:r>
              <a:rPr lang="x-none" sz="1800" smtClean="0"/>
              <a:t>12.11.2.2.სახელმწიფო </a:t>
            </a:r>
            <a:r>
              <a:rPr lang="x-none" sz="1800"/>
              <a:t>ახალგაზრდული ბანაკების დამტკიცებულ პროგრამაში გენდერულ თანასწორობაზე და რეპროდუქციული ჯანმრთელობისა და უფლებების შესახებ ასაკის შესაბამისი სატრენინგო მოდულის მასალის გათვალისწინება</a:t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/>
            </a:r>
            <a:br>
              <a:rPr lang="x-none" sz="1800"/>
            </a:br>
            <a:r>
              <a:rPr lang="x-none" sz="1800"/>
              <a:t> </a:t>
            </a:r>
            <a:br>
              <a:rPr lang="x-none" sz="1800"/>
            </a:br>
            <a:endParaRPr lang="x-none" sz="1800" smtClean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27225505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ხელმისაწვდომობა ჯანდაცვის სერვისებთან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საყოველთაო ჯანდაცვა: შეზღუდული </a:t>
            </a:r>
            <a:r>
              <a:rPr lang="ka-GE" dirty="0"/>
              <a:t>შესაძლებლობის მქონე 18 წლამდე ასაკის ბავშვები და მკვეთრად გამოხატული შშმ პირები სარგებლობენ საქართველოს მთავრობის 2013 წლის 21 თებერვლის №36 დადგენილებით დამტკიცებული „საყოველთაო ჯანმრთელობის დაცვის სახელმწიფო პროგრამით“ </a:t>
            </a:r>
            <a:endParaRPr lang="ka-GE" dirty="0" smtClean="0"/>
          </a:p>
          <a:p>
            <a:pPr>
              <a:buNone/>
            </a:pPr>
            <a:endParaRPr lang="ka-GE" dirty="0" smtClean="0"/>
          </a:p>
          <a:p>
            <a:r>
              <a:rPr lang="ka-GE" dirty="0" smtClean="0"/>
              <a:t>ვერტიკალური პროგრამები: </a:t>
            </a:r>
          </a:p>
          <a:p>
            <a:pPr lvl="1"/>
            <a:r>
              <a:rPr lang="ka-GE" dirty="0" smtClean="0"/>
              <a:t>ანტენატალური მეთვალყურეობა </a:t>
            </a:r>
          </a:p>
          <a:p>
            <a:pPr lvl="1"/>
            <a:r>
              <a:rPr lang="ka-GE" dirty="0" smtClean="0"/>
              <a:t>აივ-ინფექცია/შიდსი, ტუბერკულოზი, ნარკომანიით დაავადებულთა მკურნალობა</a:t>
            </a:r>
          </a:p>
          <a:p>
            <a:pPr lvl="1"/>
            <a:r>
              <a:rPr lang="ka-GE" dirty="0" smtClean="0"/>
              <a:t>დაავადებათა ადრეული გამოვლენა და სკრინინგი - კიბოს სკრინინგი</a:t>
            </a:r>
          </a:p>
          <a:p>
            <a:pPr lvl="1"/>
            <a:r>
              <a:rPr lang="en-US" dirty="0" smtClean="0"/>
              <a:t>C </a:t>
            </a:r>
            <a:r>
              <a:rPr lang="ka-GE" dirty="0" smtClean="0"/>
              <a:t>ჰეპატიტი</a:t>
            </a:r>
            <a:endParaRPr lang="ka-GE" dirty="0" smtClean="0"/>
          </a:p>
          <a:p>
            <a:pPr lvl="1"/>
            <a:r>
              <a:rPr lang="ka-GE" dirty="0" smtClean="0"/>
              <a:t>მომსახურების ხარჯები, რომლებიც არ იფარება სახელმწიფო პროგრამის ფარგლებში, განიხილება </a:t>
            </a:r>
            <a:r>
              <a:rPr lang="en-US" dirty="0" smtClean="0"/>
              <a:t>,,</a:t>
            </a:r>
            <a:r>
              <a:rPr lang="en-US" dirty="0" err="1" smtClean="0"/>
              <a:t>რეფერალური</a:t>
            </a:r>
            <a:r>
              <a:rPr lang="en-US" dirty="0" smtClean="0"/>
              <a:t> </a:t>
            </a:r>
            <a:r>
              <a:rPr lang="en-US" dirty="0" err="1" smtClean="0"/>
              <a:t>მომსახურების</a:t>
            </a:r>
            <a:r>
              <a:rPr lang="en-US" dirty="0" smtClean="0"/>
              <a:t>”</a:t>
            </a:r>
            <a:r>
              <a:rPr lang="ka-GE" dirty="0" smtClean="0"/>
              <a:t> პროგრამით</a:t>
            </a:r>
            <a:endParaRPr lang="en-US" dirty="0" smtClean="0"/>
          </a:p>
          <a:p>
            <a:endParaRPr lang="ka-GE" sz="2400" dirty="0" smtClean="0"/>
          </a:p>
          <a:p>
            <a:endParaRPr lang="ka-GE" sz="2400" dirty="0" smtClean="0"/>
          </a:p>
          <a:p>
            <a:pPr marL="0" indent="0">
              <a:buNone/>
            </a:pP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121877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ინფრასტრუქტურული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ka-GE" sz="3100" dirty="0" smtClean="0"/>
              <a:t>სანებართვო პირობები ითვალისწინებს მოთხოვნებს </a:t>
            </a:r>
            <a:r>
              <a:rPr lang="en-US" sz="3100" dirty="0" err="1" smtClean="0"/>
              <a:t>შეზღუდული</a:t>
            </a:r>
            <a:r>
              <a:rPr lang="en-US" sz="3100" dirty="0" smtClean="0"/>
              <a:t> </a:t>
            </a:r>
            <a:r>
              <a:rPr lang="en-US" sz="3100" dirty="0" err="1" smtClean="0"/>
              <a:t>შესაძლებლობის</a:t>
            </a:r>
            <a:r>
              <a:rPr lang="en-US" sz="3100" dirty="0" smtClean="0"/>
              <a:t> </a:t>
            </a:r>
            <a:r>
              <a:rPr lang="en-US" sz="3100" dirty="0" err="1" smtClean="0"/>
              <a:t>მქონე</a:t>
            </a:r>
            <a:r>
              <a:rPr lang="en-US" sz="3100" dirty="0" smtClean="0"/>
              <a:t> </a:t>
            </a:r>
            <a:r>
              <a:rPr lang="en-US" sz="3100" dirty="0" err="1" smtClean="0"/>
              <a:t>პირთა</a:t>
            </a:r>
            <a:r>
              <a:rPr lang="en-US" sz="3100" dirty="0" smtClean="0"/>
              <a:t> </a:t>
            </a:r>
            <a:r>
              <a:rPr lang="en-US" sz="3100" dirty="0" err="1" smtClean="0"/>
              <a:t>უსაფრთხო</a:t>
            </a:r>
            <a:r>
              <a:rPr lang="en-US" sz="3100" dirty="0" smtClean="0"/>
              <a:t> </a:t>
            </a:r>
            <a:r>
              <a:rPr lang="en-US" sz="3100" dirty="0" err="1" smtClean="0"/>
              <a:t>გადაადგილების</a:t>
            </a:r>
            <a:r>
              <a:rPr lang="ka-GE" sz="3100" dirty="0" smtClean="0"/>
              <a:t> კუთხით (საქართველოს მთავრობის 2010 წლის 385 დადგენილება)</a:t>
            </a:r>
            <a:endParaRPr lang="ka-GE" sz="31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ka-GE" sz="3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713353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არქიტექტურულ-გეგმარებითი ხასიათის </a:t>
            </a:r>
            <a:r>
              <a:rPr lang="ka-GE" dirty="0" smtClean="0"/>
              <a:t>მოთხოვნები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800" dirty="0"/>
              <a:t>შენობის შეზღუდული შესაძლებლობის მქონე პირთა მიმართ </a:t>
            </a:r>
            <a:r>
              <a:rPr lang="ka-GE" sz="2800" dirty="0" smtClean="0"/>
              <a:t>ადაპტაციისათვის განსაზღვრულია</a:t>
            </a:r>
            <a:r>
              <a:rPr lang="ka-GE" sz="2800" dirty="0"/>
              <a:t> „შეზღუდული შესაძლებლობის მქონე პირებისათვის სივრცის მოწყობისა და არქიტექტურული და გეგმარებითი ელემენტების ტექნიკური რეგლამენტის დამტკიცების თაობაზე“ საქართველოს მთავრობის 2014 წლის 6 იანვრის №41 </a:t>
            </a:r>
            <a:r>
              <a:rPr lang="ka-GE" sz="2800" dirty="0" smtClean="0"/>
              <a:t>დადგენილებით</a:t>
            </a:r>
          </a:p>
          <a:p>
            <a:pPr>
              <a:buNone/>
            </a:pPr>
            <a:endParaRPr lang="ka-GE" sz="2800" dirty="0" smtClean="0"/>
          </a:p>
          <a:p>
            <a:r>
              <a:rPr lang="ka-GE" sz="2800" dirty="0" smtClean="0"/>
              <a:t>შენობის შეზღუდული შესაძლებლობის მქონე პირთა მიმართ ადაპტაციისათვის განსაზღვრულია „შეზღუდული შესაძლებლობის მქონე პირებისათვის სივრცის მოწყობისა და არქიტექტურული და გეგმარებითი ელემენტების ტექნიკური რეგლამენტის დამტკიცების თაობაზე“ საქართველოს მთავრობის 2014 წლის 6 იანვრის №41 დადგენილებით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9593741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2340</TotalTime>
  <Words>624</Words>
  <Application>Microsoft Office PowerPoint</Application>
  <PresentationFormat>Custom</PresentationFormat>
  <Paragraphs>102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შეზღუდული შესაძლებლობების მქონე ქალები და გენდერული თანასწორობა ჯანდაცვის სფეროში    23 აპრილი, 2019 </vt:lpstr>
      <vt:lpstr>საკვანძო საკითხები</vt:lpstr>
      <vt:lpstr>მოსახლეობის რიცხოვნობა, ათასი</vt:lpstr>
      <vt:lpstr>სიცოცხლის მოსალოდნელი ხანგრძლივობა დაბადებისას (წელი)</vt:lpstr>
      <vt:lpstr>საკანონმდებლო და ნორმატიული გარემო</vt:lpstr>
      <vt:lpstr>ადამიანის უფლებათა დაცვის სამთავრობო სამოქმედო გეგმა 2018-2020</vt:lpstr>
      <vt:lpstr>ხელმისაწვდომობა ჯანდაცვის სერვისებთან</vt:lpstr>
      <vt:lpstr>ინფრასტრუქტურული გარემო</vt:lpstr>
      <vt:lpstr>არქიტექტურულ-გეგმარებითი ხასიათის მოთხოვნები</vt:lpstr>
      <vt:lpstr>კონცეპტუალური ჩარჩო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Windows User</cp:lastModifiedBy>
  <cp:revision>198</cp:revision>
  <dcterms:created xsi:type="dcterms:W3CDTF">2013-07-15T20:25:18Z</dcterms:created>
  <dcterms:modified xsi:type="dcterms:W3CDTF">2019-04-22T19:22:31Z</dcterms:modified>
</cp:coreProperties>
</file>