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9" r:id="rId4"/>
    <p:sldId id="284" r:id="rId5"/>
    <p:sldId id="285" r:id="rId6"/>
    <p:sldId id="281" r:id="rId7"/>
    <p:sldId id="275" r:id="rId8"/>
    <p:sldId id="280" r:id="rId9"/>
    <p:sldId id="257" r:id="rId10"/>
    <p:sldId id="262" r:id="rId11"/>
    <p:sldId id="263" r:id="rId12"/>
    <p:sldId id="264" r:id="rId13"/>
    <p:sldId id="266" r:id="rId14"/>
    <p:sldId id="267" r:id="rId15"/>
    <p:sldId id="268" r:id="rId16"/>
    <p:sldId id="270" r:id="rId17"/>
    <p:sldId id="287" r:id="rId18"/>
    <p:sldId id="290" r:id="rId19"/>
    <p:sldId id="276" r:id="rId20"/>
    <p:sldId id="277" r:id="rId21"/>
    <p:sldId id="271" r:id="rId22"/>
    <p:sldId id="274" r:id="rId23"/>
    <p:sldId id="279" r:id="rId24"/>
    <p:sldId id="278" r:id="rId25"/>
    <p:sldId id="282" r:id="rId26"/>
    <p:sldId id="283" r:id="rId27"/>
    <p:sldId id="286" r:id="rId28"/>
    <p:sldId id="288" r:id="rId2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17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0942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8206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7610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3013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2771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6233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6686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8744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898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96274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422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87D1D-959E-408B-99FC-FBC914B71A1F}" type="datetimeFigureOut">
              <a:rPr lang="hr-HR" smtClean="0"/>
              <a:t>1.10.2019.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AEA19-DF53-441A-B292-A12461BE17B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816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MAR </a:t>
            </a:r>
            <a:r>
              <a:rPr lang="hr-HR" dirty="0"/>
              <a:t>law</a:t>
            </a:r>
            <a:br>
              <a:rPr lang="hr-HR" dirty="0"/>
            </a:br>
            <a:r>
              <a:rPr lang="hr-HR" dirty="0"/>
              <a:t>Pathways discussion</a:t>
            </a:r>
            <a:br>
              <a:rPr lang="hr-HR" dirty="0"/>
            </a:b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365104"/>
            <a:ext cx="6400800" cy="1752600"/>
          </a:xfrm>
        </p:spPr>
        <p:txBody>
          <a:bodyPr/>
          <a:lstStyle/>
          <a:p>
            <a:r>
              <a:rPr lang="hr-HR" dirty="0" smtClean="0"/>
              <a:t>September 30</a:t>
            </a:r>
            <a:r>
              <a:rPr lang="hr-HR" baseline="30000" dirty="0" smtClean="0"/>
              <a:t>th</a:t>
            </a:r>
            <a:r>
              <a:rPr lang="hr-HR" dirty="0" smtClean="0"/>
              <a:t> </a:t>
            </a:r>
          </a:p>
          <a:p>
            <a:r>
              <a:rPr lang="hr-HR" dirty="0" smtClean="0"/>
              <a:t>MoH, Tbilisi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1956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A)  </a:t>
            </a:r>
            <a:r>
              <a:rPr lang="en-GB" dirty="0" smtClean="0"/>
              <a:t>Traditional gestational carrier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r>
              <a:rPr lang="en-GB" dirty="0" smtClean="0"/>
              <a:t>formerly </a:t>
            </a:r>
            <a:r>
              <a:rPr lang="en-GB" dirty="0"/>
              <a:t>referred to as=Traditional surrogacy = partial surrogacy=genetic surrogacy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97300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A)  </a:t>
            </a:r>
            <a:r>
              <a:rPr lang="en-GB" dirty="0" smtClean="0"/>
              <a:t>Traditional gestational carrier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en-US" dirty="0" smtClean="0"/>
              <a:t>biological </a:t>
            </a:r>
            <a:r>
              <a:rPr lang="en-US" dirty="0" err="1" smtClean="0"/>
              <a:t>relat</a:t>
            </a:r>
            <a:r>
              <a:rPr lang="hr-HR" dirty="0" smtClean="0"/>
              <a:t>ion </a:t>
            </a:r>
            <a:r>
              <a:rPr lang="en-US" dirty="0" smtClean="0"/>
              <a:t>to </a:t>
            </a:r>
            <a:r>
              <a:rPr lang="en-US" dirty="0"/>
              <a:t>the </a:t>
            </a:r>
            <a:r>
              <a:rPr lang="en-US" i="1" dirty="0"/>
              <a:t>surrogate</a:t>
            </a:r>
            <a:r>
              <a:rPr lang="en-US" dirty="0"/>
              <a:t> </a:t>
            </a:r>
            <a:r>
              <a:rPr lang="en-US" dirty="0" smtClean="0"/>
              <a:t>mother</a:t>
            </a:r>
            <a:r>
              <a:rPr lang="hr-HR" dirty="0" smtClean="0"/>
              <a:t>: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en-US" dirty="0"/>
              <a:t>child is biologically related to the </a:t>
            </a:r>
            <a:r>
              <a:rPr lang="en-US" i="1" dirty="0"/>
              <a:t>surrogate</a:t>
            </a:r>
            <a:r>
              <a:rPr lang="en-US" dirty="0"/>
              <a:t> mother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55826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A)  </a:t>
            </a:r>
            <a:r>
              <a:rPr lang="en-GB" dirty="0" smtClean="0"/>
              <a:t>Traditional gestational carrier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en-GB" dirty="0" smtClean="0"/>
              <a:t>Options</a:t>
            </a:r>
            <a:r>
              <a:rPr lang="en-GB" dirty="0"/>
              <a:t>:</a:t>
            </a:r>
            <a:endParaRPr lang="hr-HR" dirty="0"/>
          </a:p>
          <a:p>
            <a:pPr lvl="0"/>
            <a:r>
              <a:rPr lang="en-GB" dirty="0"/>
              <a:t>one (male) intended parent is genetically related to the child </a:t>
            </a:r>
            <a:endParaRPr lang="hr-HR" dirty="0" smtClean="0"/>
          </a:p>
          <a:p>
            <a:pPr marL="0" lvl="0" indent="0">
              <a:buNone/>
            </a:pPr>
            <a:endParaRPr lang="hr-HR" dirty="0"/>
          </a:p>
          <a:p>
            <a:pPr lvl="0"/>
            <a:r>
              <a:rPr lang="en-GB" dirty="0"/>
              <a:t>no intended parent is genetically related to the child 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57469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B) </a:t>
            </a:r>
            <a:r>
              <a:rPr lang="en-US" dirty="0" smtClean="0"/>
              <a:t>Gestational carrier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3384376"/>
          </a:xfrm>
        </p:spPr>
        <p:txBody>
          <a:bodyPr/>
          <a:lstStyle/>
          <a:p>
            <a:endParaRPr lang="hr-HR" dirty="0" smtClean="0"/>
          </a:p>
          <a:p>
            <a:endParaRPr lang="hr-HR" dirty="0"/>
          </a:p>
          <a:p>
            <a:r>
              <a:rPr lang="en-GB" dirty="0" smtClean="0"/>
              <a:t>formerly </a:t>
            </a:r>
            <a:r>
              <a:rPr lang="en-GB" dirty="0"/>
              <a:t>referred to as </a:t>
            </a:r>
            <a:r>
              <a:rPr lang="en-US" dirty="0"/>
              <a:t>Gestational surrogacy =host surrogacy=full surrogacy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74459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B) </a:t>
            </a:r>
            <a:r>
              <a:rPr lang="en-US" dirty="0" smtClean="0"/>
              <a:t>Gestational carrier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en-US" dirty="0" smtClean="0"/>
              <a:t>biological </a:t>
            </a:r>
            <a:r>
              <a:rPr lang="en-US" dirty="0" err="1" smtClean="0"/>
              <a:t>relat</a:t>
            </a:r>
            <a:r>
              <a:rPr lang="hr-HR" dirty="0" smtClean="0"/>
              <a:t>ion </a:t>
            </a:r>
            <a:r>
              <a:rPr lang="en-US" dirty="0" smtClean="0"/>
              <a:t>to the </a:t>
            </a:r>
            <a:r>
              <a:rPr lang="en-US" i="1" dirty="0" smtClean="0"/>
              <a:t>surrogate</a:t>
            </a:r>
            <a:r>
              <a:rPr lang="en-US" dirty="0" smtClean="0"/>
              <a:t> mother</a:t>
            </a:r>
            <a:r>
              <a:rPr lang="hr-HR" dirty="0" smtClean="0"/>
              <a:t>: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en-US" dirty="0" smtClean="0"/>
              <a:t>child is </a:t>
            </a:r>
            <a:r>
              <a:rPr lang="hr-HR" dirty="0" smtClean="0"/>
              <a:t>NOT </a:t>
            </a:r>
            <a:r>
              <a:rPr lang="en-US" dirty="0" smtClean="0"/>
              <a:t>biologically related to the </a:t>
            </a:r>
            <a:r>
              <a:rPr lang="en-US" i="1" dirty="0" smtClean="0"/>
              <a:t>surrogate</a:t>
            </a:r>
            <a:r>
              <a:rPr lang="en-US" dirty="0" smtClean="0"/>
              <a:t> mother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1731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B) </a:t>
            </a:r>
            <a:r>
              <a:rPr lang="en-US" dirty="0" smtClean="0"/>
              <a:t>Gestational carrier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Options:</a:t>
            </a: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r>
              <a:rPr lang="en-GB" dirty="0" smtClean="0"/>
              <a:t>both </a:t>
            </a:r>
            <a:r>
              <a:rPr lang="en-GB" dirty="0"/>
              <a:t>intended parents are genetically related to the </a:t>
            </a:r>
            <a:r>
              <a:rPr lang="en-GB" dirty="0" smtClean="0"/>
              <a:t>child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lvl="0"/>
            <a:r>
              <a:rPr lang="hr-HR" dirty="0"/>
              <a:t>o</a:t>
            </a:r>
            <a:r>
              <a:rPr lang="en-GB" dirty="0" smtClean="0"/>
              <a:t>ne</a:t>
            </a:r>
            <a:r>
              <a:rPr lang="hr-HR" dirty="0" smtClean="0"/>
              <a:t> </a:t>
            </a:r>
            <a:r>
              <a:rPr lang="en-GB" dirty="0" smtClean="0"/>
              <a:t>(male</a:t>
            </a:r>
            <a:r>
              <a:rPr lang="hr-HR" dirty="0" smtClean="0"/>
              <a:t> or female</a:t>
            </a:r>
            <a:r>
              <a:rPr lang="en-GB" dirty="0" smtClean="0"/>
              <a:t>) intended parent is genetically related to the child </a:t>
            </a:r>
            <a:endParaRPr lang="hr-HR" dirty="0" smtClean="0"/>
          </a:p>
          <a:p>
            <a:pPr marL="0" lvl="0" indent="0">
              <a:buNone/>
            </a:pPr>
            <a:endParaRPr lang="hr-HR" dirty="0" smtClean="0"/>
          </a:p>
          <a:p>
            <a:pPr lvl="0"/>
            <a:r>
              <a:rPr lang="en-GB" dirty="0" smtClean="0"/>
              <a:t>no intended parent is genetically related to the child </a:t>
            </a:r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21717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D</a:t>
            </a:r>
            <a:r>
              <a:rPr lang="en-US" dirty="0" err="1" smtClean="0"/>
              <a:t>onation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968552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lphaUcParenR"/>
            </a:pPr>
            <a:r>
              <a:rPr lang="hr-HR" dirty="0" smtClean="0"/>
              <a:t>Partner-donation</a:t>
            </a:r>
          </a:p>
          <a:p>
            <a:pPr marL="0" indent="0">
              <a:buNone/>
            </a:pPr>
            <a:r>
              <a:rPr lang="en-US" dirty="0" smtClean="0"/>
              <a:t>means the donation of reproductive cells between a man and a woman who declare that they have an intimate physical relationship</a:t>
            </a:r>
            <a:r>
              <a:rPr lang="hr-HR" dirty="0" smtClean="0"/>
              <a:t> (Directive 2006/17)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B</a:t>
            </a:r>
            <a:r>
              <a:rPr lang="hr-HR" dirty="0" smtClean="0"/>
              <a:t>) Non-partner donation</a:t>
            </a:r>
          </a:p>
          <a:p>
            <a:pPr marL="0" indent="0">
              <a:buNone/>
            </a:pPr>
            <a:r>
              <a:rPr lang="en-US" dirty="0" smtClean="0"/>
              <a:t>donation of reproductive cells</a:t>
            </a:r>
            <a:r>
              <a:rPr lang="hr-HR" dirty="0" smtClean="0"/>
              <a:t>: </a:t>
            </a:r>
          </a:p>
          <a:p>
            <a:pPr marL="0" indent="0">
              <a:buNone/>
            </a:pPr>
            <a:r>
              <a:rPr lang="hr-HR" dirty="0" smtClean="0"/>
              <a:t>Options:</a:t>
            </a:r>
          </a:p>
          <a:p>
            <a:pPr marL="400050" lvl="1" indent="0">
              <a:buNone/>
            </a:pPr>
            <a:r>
              <a:rPr lang="hr-HR" dirty="0" smtClean="0"/>
              <a:t>-     MAR from donated oocytes </a:t>
            </a:r>
          </a:p>
          <a:p>
            <a:pPr marL="857250" lvl="1" indent="-457200">
              <a:buFontTx/>
              <a:buChar char="-"/>
            </a:pPr>
            <a:r>
              <a:rPr lang="hr-HR" dirty="0"/>
              <a:t>MAR from donated </a:t>
            </a:r>
            <a:r>
              <a:rPr lang="hr-HR" dirty="0" smtClean="0"/>
              <a:t>sperm</a:t>
            </a:r>
          </a:p>
          <a:p>
            <a:pPr marL="857250" lvl="1" indent="-457200">
              <a:buFontTx/>
              <a:buChar char="-"/>
            </a:pPr>
            <a:r>
              <a:rPr lang="hr-HR" dirty="0"/>
              <a:t>MAR from donated </a:t>
            </a:r>
            <a:r>
              <a:rPr lang="hr-HR" dirty="0" smtClean="0"/>
              <a:t>oocyte AND sperm (no potential parent is genetically related to the child)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079108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/>
              <a:t>Number of children from one </a:t>
            </a:r>
            <a:r>
              <a:rPr lang="hr-HR" dirty="0" smtClean="0"/>
              <a:t>donor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Number of children born from one donor</a:t>
            </a:r>
          </a:p>
          <a:p>
            <a:pPr marL="457200" lvl="1" indent="0">
              <a:buNone/>
            </a:pPr>
            <a:r>
              <a:rPr lang="hr-HR" dirty="0"/>
              <a:t>Could be different </a:t>
            </a:r>
            <a:r>
              <a:rPr lang="hr-HR" dirty="0" smtClean="0"/>
              <a:t>for:</a:t>
            </a:r>
            <a:endParaRPr lang="hr-HR" dirty="0"/>
          </a:p>
          <a:p>
            <a:pPr lvl="1"/>
            <a:r>
              <a:rPr lang="hr-HR" dirty="0" smtClean="0"/>
              <a:t>Oocytes donor</a:t>
            </a:r>
          </a:p>
          <a:p>
            <a:pPr lvl="1"/>
            <a:r>
              <a:rPr lang="hr-HR" dirty="0" smtClean="0"/>
              <a:t>Sperm donor</a:t>
            </a:r>
          </a:p>
          <a:p>
            <a:pPr marL="0" indent="0">
              <a:buNone/>
            </a:pPr>
            <a:r>
              <a:rPr lang="hr-HR" dirty="0" smtClean="0"/>
              <a:t>Options:</a:t>
            </a:r>
          </a:p>
          <a:p>
            <a:pPr>
              <a:buFontTx/>
              <a:buChar char="-"/>
            </a:pPr>
            <a:r>
              <a:rPr lang="hr-HR" dirty="0" smtClean="0"/>
              <a:t>donations limited to the one family – all children born within one family(one couple)</a:t>
            </a:r>
          </a:p>
          <a:p>
            <a:pPr>
              <a:buFontTx/>
              <a:buChar char="-"/>
            </a:pPr>
            <a:r>
              <a:rPr lang="hr-HR" dirty="0"/>
              <a:t>d</a:t>
            </a:r>
            <a:r>
              <a:rPr lang="hr-HR" dirty="0" smtClean="0"/>
              <a:t>onations for more families</a:t>
            </a:r>
          </a:p>
        </p:txBody>
      </p:sp>
    </p:spTree>
    <p:extLst>
      <p:ext uri="{BB962C8B-B14F-4D97-AF65-F5344CB8AC3E}">
        <p14:creationId xmlns:p14="http://schemas.microsoft.com/office/powerpoint/2010/main" val="26949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/>
              <a:t>Number of children from one donor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Depends on:</a:t>
            </a:r>
          </a:p>
          <a:p>
            <a:pPr marL="0" indent="0">
              <a:buNone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Size of </a:t>
            </a:r>
            <a:r>
              <a:rPr lang="hr-HR" dirty="0"/>
              <a:t>population </a:t>
            </a:r>
            <a:r>
              <a:rPr lang="hr-HR" dirty="0" smtClean="0"/>
              <a:t>(impact on increasing of likelihood </a:t>
            </a:r>
            <a:r>
              <a:rPr lang="hr-HR" dirty="0"/>
              <a:t>of </a:t>
            </a:r>
            <a:r>
              <a:rPr lang="hr-HR" dirty="0" smtClean="0"/>
              <a:t>consanguinity)</a:t>
            </a:r>
          </a:p>
          <a:p>
            <a:pPr marL="0" indent="0">
              <a:buNone/>
            </a:pPr>
            <a:endParaRPr lang="hr-HR" dirty="0" smtClean="0"/>
          </a:p>
          <a:p>
            <a:pPr>
              <a:buFontTx/>
              <a:buChar char="-"/>
            </a:pPr>
            <a:r>
              <a:rPr lang="hr-HR" dirty="0" smtClean="0"/>
              <a:t>Genetical profile of population (frequency of hereditary deseases)</a:t>
            </a:r>
          </a:p>
          <a:p>
            <a:pPr>
              <a:buFontTx/>
              <a:buChar char="-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48140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D</a:t>
            </a:r>
            <a:r>
              <a:rPr lang="en-US" dirty="0" err="1" smtClean="0"/>
              <a:t>onation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  <a:p>
            <a:r>
              <a:rPr lang="en-GB" dirty="0" smtClean="0"/>
              <a:t>embryo </a:t>
            </a:r>
            <a:r>
              <a:rPr lang="en-GB" dirty="0"/>
              <a:t>donation programme </a:t>
            </a:r>
            <a:r>
              <a:rPr lang="hr-HR" dirty="0" smtClean="0"/>
              <a:t> 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48749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354162"/>
          </a:xfrm>
        </p:spPr>
        <p:txBody>
          <a:bodyPr>
            <a:normAutofit fontScale="90000"/>
          </a:bodyPr>
          <a:lstStyle/>
          <a:p>
            <a:pPr algn="just"/>
            <a:r>
              <a:rPr lang="hr-HR" dirty="0" smtClean="0"/>
              <a:t>Medically assisted reproduction (MAR) </a:t>
            </a:r>
            <a:r>
              <a:rPr lang="en-US" sz="3100" dirty="0" smtClean="0"/>
              <a:t>The International Glossary on Infertility and Fertility Care, 2017 definition</a:t>
            </a:r>
            <a:endParaRPr lang="hr-HR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800" dirty="0" smtClean="0"/>
          </a:p>
          <a:p>
            <a:pPr marL="0" indent="0" algn="just">
              <a:buNone/>
            </a:pPr>
            <a:r>
              <a:rPr lang="en-US" sz="2800" dirty="0" smtClean="0"/>
              <a:t>Reproduction brought about through various interventions, procedures, surgeries and technologies to treat different forms of fertility impairment and infertility. These include </a:t>
            </a:r>
            <a:r>
              <a:rPr lang="en-US" sz="2800" b="1" dirty="0" smtClean="0"/>
              <a:t>ovulation induction</a:t>
            </a:r>
            <a:r>
              <a:rPr lang="en-US" sz="2800" dirty="0" smtClean="0"/>
              <a:t>, </a:t>
            </a:r>
            <a:r>
              <a:rPr lang="en-US" sz="2800" b="1" dirty="0" smtClean="0"/>
              <a:t>ovarian stimulation</a:t>
            </a:r>
            <a:r>
              <a:rPr lang="en-US" sz="2800" dirty="0" smtClean="0"/>
              <a:t>, ovulation triggering, all </a:t>
            </a:r>
            <a:r>
              <a:rPr lang="en-US" sz="2800" b="1" dirty="0" smtClean="0"/>
              <a:t>ART procedures</a:t>
            </a:r>
            <a:r>
              <a:rPr lang="en-US" sz="2800" dirty="0" smtClean="0"/>
              <a:t>, uterine transplantation and intra-uterine, </a:t>
            </a:r>
            <a:r>
              <a:rPr lang="en-US" sz="2800" dirty="0" err="1" smtClean="0"/>
              <a:t>intracervical</a:t>
            </a:r>
            <a:r>
              <a:rPr lang="en-US" sz="2800" dirty="0" smtClean="0"/>
              <a:t> and intravaginal </a:t>
            </a:r>
            <a:r>
              <a:rPr lang="en-US" sz="2800" b="1" dirty="0" smtClean="0"/>
              <a:t>insemination</a:t>
            </a:r>
            <a:r>
              <a:rPr lang="en-US" sz="2800" dirty="0" smtClean="0"/>
              <a:t> </a:t>
            </a:r>
            <a:r>
              <a:rPr lang="en-US" sz="2800" b="1" dirty="0" smtClean="0"/>
              <a:t>with semen of husband/partner or donor</a:t>
            </a:r>
            <a:r>
              <a:rPr lang="en-US" sz="2800" dirty="0" smtClean="0"/>
              <a:t>.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2952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/>
              <a:t>E</a:t>
            </a:r>
            <a:r>
              <a:rPr lang="en-GB" dirty="0" err="1" smtClean="0"/>
              <a:t>mbryo</a:t>
            </a:r>
            <a:r>
              <a:rPr lang="en-GB" dirty="0" smtClean="0"/>
              <a:t> donation programme</a:t>
            </a:r>
            <a:endParaRPr lang="hr-HR" dirty="0"/>
          </a:p>
        </p:txBody>
      </p:sp>
      <p:pic>
        <p:nvPicPr>
          <p:cNvPr id="4" name="Slika 1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8280920" cy="47525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913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D</a:t>
            </a:r>
            <a:r>
              <a:rPr lang="en-US" dirty="0" err="1" smtClean="0"/>
              <a:t>onation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en-GB" dirty="0" smtClean="0"/>
              <a:t>establishment of </a:t>
            </a:r>
            <a:r>
              <a:rPr lang="hr-HR" dirty="0" smtClean="0"/>
              <a:t>n</a:t>
            </a:r>
            <a:r>
              <a:rPr lang="en-GB" dirty="0" err="1" smtClean="0"/>
              <a:t>ational</a:t>
            </a:r>
            <a:r>
              <a:rPr lang="en-GB" dirty="0" smtClean="0"/>
              <a:t> </a:t>
            </a:r>
            <a:r>
              <a:rPr lang="hr-HR" dirty="0" smtClean="0"/>
              <a:t>MAR</a:t>
            </a:r>
            <a:r>
              <a:rPr lang="en-GB" dirty="0" smtClean="0"/>
              <a:t> Registry covering both, donors and procedures</a:t>
            </a:r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dirty="0" smtClean="0"/>
              <a:t>  	-responsibility for data collection and  quality control of data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dirty="0" smtClean="0"/>
              <a:t>	- responsibility for technical </a:t>
            </a:r>
            <a:r>
              <a:rPr lang="hr-HR" dirty="0"/>
              <a:t>maintenance</a:t>
            </a:r>
            <a:r>
              <a:rPr lang="hr-HR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r-HR" dirty="0" smtClean="0"/>
              <a:t>	-physical location (security) of registry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77945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D</a:t>
            </a:r>
            <a:r>
              <a:rPr lang="en-US" dirty="0" err="1" smtClean="0"/>
              <a:t>onation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70912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establishment </a:t>
            </a:r>
            <a:r>
              <a:rPr lang="en-GB" dirty="0"/>
              <a:t>of the reproductive cells and tissues bank </a:t>
            </a:r>
            <a:r>
              <a:rPr lang="hr-HR" dirty="0" smtClean="0"/>
              <a:t>(non-partner donatin)</a:t>
            </a:r>
          </a:p>
          <a:p>
            <a:pPr lvl="1"/>
            <a:r>
              <a:rPr lang="hr-HR" dirty="0" smtClean="0"/>
              <a:t>Oocyte bank</a:t>
            </a:r>
          </a:p>
          <a:p>
            <a:pPr lvl="1"/>
            <a:r>
              <a:rPr lang="hr-HR" dirty="0" smtClean="0"/>
              <a:t>Sperm bank</a:t>
            </a:r>
          </a:p>
          <a:p>
            <a:pPr lvl="1"/>
            <a:r>
              <a:rPr lang="hr-HR" dirty="0" smtClean="0"/>
              <a:t>Embryo bank</a:t>
            </a:r>
            <a:endParaRPr lang="hr-HR" dirty="0"/>
          </a:p>
          <a:p>
            <a:pPr marL="457200" lvl="1" indent="0">
              <a:buNone/>
            </a:pPr>
            <a:endParaRPr lang="hr-HR" dirty="0"/>
          </a:p>
          <a:p>
            <a:pPr marL="457200" lvl="1" indent="0">
              <a:buNone/>
            </a:pPr>
            <a:r>
              <a:rPr lang="hr-HR" dirty="0" smtClean="0"/>
              <a:t>Options:</a:t>
            </a:r>
          </a:p>
          <a:p>
            <a:pPr marL="457200" lvl="1" indent="0">
              <a:buNone/>
            </a:pPr>
            <a:r>
              <a:rPr lang="hr-HR" dirty="0" smtClean="0"/>
              <a:t>- centralised  - one „national”bank (suggestion: public or public-privat partnership)</a:t>
            </a:r>
          </a:p>
          <a:p>
            <a:pPr marL="457200" lvl="1" indent="0">
              <a:buNone/>
            </a:pPr>
            <a:r>
              <a:rPr lang="hr-HR" dirty="0" smtClean="0"/>
              <a:t>- decentralised </a:t>
            </a:r>
          </a:p>
          <a:p>
            <a:pPr marL="457200" lvl="1" indent="0">
              <a:buNone/>
            </a:pPr>
            <a:endParaRPr lang="hr-HR" dirty="0"/>
          </a:p>
          <a:p>
            <a:pPr lvl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32788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F</a:t>
            </a:r>
            <a:r>
              <a:rPr lang="en-GB" dirty="0" err="1" smtClean="0"/>
              <a:t>ertility</a:t>
            </a:r>
            <a:r>
              <a:rPr lang="en-GB" dirty="0" smtClean="0"/>
              <a:t> preservation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hr-HR" dirty="0" smtClean="0"/>
              <a:t>A) F</a:t>
            </a:r>
            <a:r>
              <a:rPr lang="en-GB" dirty="0" err="1" smtClean="0"/>
              <a:t>ertility</a:t>
            </a:r>
            <a:r>
              <a:rPr lang="en-GB" dirty="0" smtClean="0"/>
              <a:t> preservation </a:t>
            </a:r>
            <a:r>
              <a:rPr lang="hr-HR" dirty="0" smtClean="0"/>
              <a:t>due to</a:t>
            </a:r>
            <a:r>
              <a:rPr lang="en-GB" dirty="0" smtClean="0"/>
              <a:t> medical indications</a:t>
            </a:r>
            <a:endParaRPr lang="hr-HR" dirty="0" smtClean="0"/>
          </a:p>
          <a:p>
            <a:pPr marL="457200" lvl="1" indent="0">
              <a:buNone/>
            </a:pPr>
            <a:r>
              <a:rPr lang="hr-HR" dirty="0" smtClean="0"/>
              <a:t>-advocating-dissemination of information</a:t>
            </a:r>
            <a:endParaRPr lang="hr-HR" dirty="0"/>
          </a:p>
          <a:p>
            <a:pPr marL="457200" lvl="1" indent="0">
              <a:buNone/>
            </a:pPr>
            <a:endParaRPr lang="hr-HR" dirty="0" smtClean="0"/>
          </a:p>
          <a:p>
            <a:pPr marL="457200" lvl="1" indent="0">
              <a:buNone/>
            </a:pPr>
            <a:r>
              <a:rPr lang="hr-HR" dirty="0" smtClean="0"/>
              <a:t>B) F</a:t>
            </a:r>
            <a:r>
              <a:rPr lang="en-GB" dirty="0" err="1" smtClean="0"/>
              <a:t>ertility</a:t>
            </a:r>
            <a:r>
              <a:rPr lang="en-GB" dirty="0" smtClean="0"/>
              <a:t> preservation </a:t>
            </a:r>
            <a:r>
              <a:rPr lang="hr-HR" dirty="0" smtClean="0"/>
              <a:t>due to</a:t>
            </a:r>
            <a:r>
              <a:rPr lang="en-GB" dirty="0" smtClean="0"/>
              <a:t> social  </a:t>
            </a:r>
            <a:r>
              <a:rPr lang="hr-HR" dirty="0" smtClean="0"/>
              <a:t>reasons</a:t>
            </a:r>
          </a:p>
          <a:p>
            <a:pPr marL="914400" lvl="2" indent="0">
              <a:buNone/>
            </a:pPr>
            <a:r>
              <a:rPr lang="hr-HR" sz="2800" dirty="0" smtClean="0"/>
              <a:t>-any limits - age, health status.....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49221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import/export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import/export</a:t>
            </a:r>
            <a:r>
              <a:rPr lang="hr-HR" dirty="0" smtClean="0"/>
              <a:t> </a:t>
            </a:r>
            <a:r>
              <a:rPr lang="en-GB" dirty="0" smtClean="0"/>
              <a:t>of reproductive cells</a:t>
            </a:r>
            <a:endParaRPr lang="hr-HR" dirty="0" smtClean="0"/>
          </a:p>
          <a:p>
            <a:pPr lvl="1"/>
            <a:r>
              <a:rPr lang="hr-HR" dirty="0" smtClean="0"/>
              <a:t>From/to EU countries</a:t>
            </a:r>
          </a:p>
          <a:p>
            <a:pPr marL="457200" lvl="1" indent="0">
              <a:buNone/>
            </a:pPr>
            <a:endParaRPr lang="hr-HR" dirty="0" smtClean="0"/>
          </a:p>
          <a:p>
            <a:pPr lvl="1"/>
            <a:r>
              <a:rPr lang="hr-HR" dirty="0" smtClean="0"/>
              <a:t>From/to  3rd countries</a:t>
            </a:r>
          </a:p>
          <a:p>
            <a:pPr marL="457200" lvl="1" indent="0">
              <a:buNone/>
            </a:pPr>
            <a:endParaRPr lang="hr-HR" dirty="0" smtClean="0"/>
          </a:p>
          <a:p>
            <a:r>
              <a:rPr lang="en-GB" dirty="0" smtClean="0"/>
              <a:t>import/export of embryos</a:t>
            </a:r>
            <a:endParaRPr lang="hr-HR" dirty="0" smtClean="0"/>
          </a:p>
          <a:p>
            <a:pPr lvl="1"/>
            <a:r>
              <a:rPr lang="hr-HR" sz="4000" b="1" dirty="0" smtClean="0">
                <a:solidFill>
                  <a:srgbClr val="FF0000"/>
                </a:solidFill>
              </a:rPr>
              <a:t> ?</a:t>
            </a:r>
            <a:endParaRPr lang="hr-H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11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Competent Authority (CA)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Decision on body performing the role of CA 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Options:</a:t>
            </a:r>
          </a:p>
          <a:p>
            <a:r>
              <a:rPr lang="hr-HR" dirty="0" smtClean="0"/>
              <a:t>Single body</a:t>
            </a:r>
          </a:p>
          <a:p>
            <a:r>
              <a:rPr lang="hr-HR" dirty="0" smtClean="0"/>
              <a:t>Roles separated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8346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Roles and responsibilities of CA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Supervision of tissue and cell procurement </a:t>
            </a:r>
            <a:r>
              <a:rPr lang="en-US" dirty="0" smtClean="0"/>
              <a:t>and</a:t>
            </a:r>
            <a:r>
              <a:rPr lang="hr-HR" dirty="0" smtClean="0"/>
              <a:t> </a:t>
            </a:r>
            <a:r>
              <a:rPr lang="en-US" dirty="0" smtClean="0"/>
              <a:t>testing</a:t>
            </a:r>
            <a:endParaRPr lang="en-US" dirty="0"/>
          </a:p>
          <a:p>
            <a:r>
              <a:rPr lang="hr-HR" dirty="0"/>
              <a:t> D</a:t>
            </a:r>
            <a:r>
              <a:rPr lang="en-US" dirty="0" err="1"/>
              <a:t>esignation</a:t>
            </a:r>
            <a:r>
              <a:rPr lang="en-US" dirty="0"/>
              <a:t>, </a:t>
            </a:r>
            <a:r>
              <a:rPr lang="en-US" dirty="0" err="1"/>
              <a:t>authorisation</a:t>
            </a:r>
            <a:r>
              <a:rPr lang="en-US" dirty="0"/>
              <a:t>/licensing of </a:t>
            </a:r>
            <a:r>
              <a:rPr lang="hr-HR" dirty="0" smtClean="0"/>
              <a:t>MAR/ART </a:t>
            </a:r>
            <a:r>
              <a:rPr lang="hr-HR" dirty="0"/>
              <a:t>centers</a:t>
            </a:r>
            <a:endParaRPr lang="en-US" dirty="0"/>
          </a:p>
          <a:p>
            <a:r>
              <a:rPr lang="en-US" dirty="0"/>
              <a:t> Inspections and control measures</a:t>
            </a:r>
            <a:endParaRPr lang="hr-HR" dirty="0"/>
          </a:p>
          <a:p>
            <a:r>
              <a:rPr lang="hr-HR" dirty="0"/>
              <a:t> </a:t>
            </a:r>
            <a:r>
              <a:rPr lang="en-US" dirty="0"/>
              <a:t>Vigilance and Surveillance</a:t>
            </a:r>
          </a:p>
          <a:p>
            <a:r>
              <a:rPr lang="en-US" dirty="0"/>
              <a:t> Report to the EU Commission on </a:t>
            </a:r>
            <a:r>
              <a:rPr lang="hr-HR" dirty="0"/>
              <a:t>the implementation</a:t>
            </a:r>
            <a:endParaRPr lang="en-US" dirty="0"/>
          </a:p>
          <a:p>
            <a:r>
              <a:rPr lang="en-US" dirty="0"/>
              <a:t> Report to the EU Commission on SAEs/SARs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641750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Technical reqirements for MAR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/>
          </a:bodyPr>
          <a:lstStyle/>
          <a:p>
            <a:r>
              <a:rPr lang="hr-HR" dirty="0" smtClean="0"/>
              <a:t>Will be described mostly in the by-laws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Suggestion: make </a:t>
            </a:r>
            <a:r>
              <a:rPr lang="hr-HR" dirty="0"/>
              <a:t>EDQM </a:t>
            </a:r>
            <a:r>
              <a:rPr lang="hr-HR" dirty="0" smtClean="0"/>
              <a:t>guidelines mandatory</a:t>
            </a:r>
          </a:p>
          <a:p>
            <a:pPr marL="0" indent="0">
              <a:buNone/>
            </a:pPr>
            <a:r>
              <a:rPr lang="en-US" b="1" dirty="0"/>
              <a:t>Guide to the quality and safety of tissues and cells for human </a:t>
            </a:r>
            <a:r>
              <a:rPr lang="en-US" b="1" dirty="0" smtClean="0"/>
              <a:t>application</a:t>
            </a:r>
            <a:r>
              <a:rPr lang="hr-HR" b="1" dirty="0"/>
              <a:t> 4th </a:t>
            </a:r>
            <a:r>
              <a:rPr lang="hr-HR" b="1" dirty="0" smtClean="0"/>
              <a:t>Edition</a:t>
            </a:r>
          </a:p>
          <a:p>
            <a:pPr marL="400050" lvl="1" indent="0" algn="just">
              <a:buNone/>
            </a:pPr>
            <a:r>
              <a:rPr lang="en-US" sz="2400" dirty="0"/>
              <a:t>Part E contains the newly developed Good Practice Guidelines (GPGs) for tissue establishments that follow EU Directive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837495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1" t="16865" r="43777" b="6250"/>
          <a:stretch/>
        </p:blipFill>
        <p:spPr bwMode="auto">
          <a:xfrm>
            <a:off x="395536" y="476672"/>
            <a:ext cx="4034971" cy="5624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16" t="16950" r="43611" b="5019"/>
          <a:stretch/>
        </p:blipFill>
        <p:spPr bwMode="auto">
          <a:xfrm>
            <a:off x="4860032" y="439736"/>
            <a:ext cx="4003964" cy="5708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9386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1417638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Assisted reproductive technology (ART) </a:t>
            </a:r>
            <a:br>
              <a:rPr lang="hr-HR" dirty="0" smtClean="0"/>
            </a:br>
            <a:r>
              <a:rPr lang="en-US" sz="3100" dirty="0" smtClean="0"/>
              <a:t>The International Glossary on Infertility and Fertility Care, 2017 definition</a:t>
            </a:r>
            <a:endParaRPr lang="hr-HR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5069160"/>
          </a:xfrm>
        </p:spPr>
        <p:txBody>
          <a:bodyPr>
            <a:normAutofit fontScale="85000" lnSpcReduction="20000"/>
          </a:bodyPr>
          <a:lstStyle/>
          <a:p>
            <a:endParaRPr lang="hr-HR" dirty="0" smtClean="0"/>
          </a:p>
          <a:p>
            <a:pPr marL="0" indent="0" algn="just">
              <a:buNone/>
            </a:pPr>
            <a:r>
              <a:rPr lang="en-US" sz="3300" dirty="0" smtClean="0"/>
              <a:t>All interventions that include the </a:t>
            </a:r>
            <a:r>
              <a:rPr lang="en-US" sz="3300" i="1" dirty="0" smtClean="0"/>
              <a:t>in vitro</a:t>
            </a:r>
            <a:r>
              <a:rPr lang="en-US" sz="3300" dirty="0" smtClean="0"/>
              <a:t> handling of both human oocytes and sperm or of embryos for the purpose of reproduction. This includes, but is not limited to</a:t>
            </a:r>
            <a:r>
              <a:rPr lang="hr-HR" sz="3300" dirty="0" smtClean="0"/>
              <a:t> (</a:t>
            </a:r>
            <a:r>
              <a:rPr lang="hr-HR" sz="3300" b="1" dirty="0" smtClean="0"/>
              <a:t>procedures</a:t>
            </a:r>
            <a:r>
              <a:rPr lang="hr-HR" sz="3300" dirty="0" smtClean="0"/>
              <a:t>)</a:t>
            </a:r>
            <a:r>
              <a:rPr lang="en-US" sz="3300" dirty="0" smtClean="0"/>
              <a:t>, IVF and embryo transfer ET, </a:t>
            </a:r>
            <a:r>
              <a:rPr lang="en-US" sz="3300" dirty="0" err="1" smtClean="0"/>
              <a:t>intracytoplasmic</a:t>
            </a:r>
            <a:r>
              <a:rPr lang="en-US" sz="3300" dirty="0" smtClean="0"/>
              <a:t> sperm injection ICSI, embryo biopsy, preimplantation genetic testing PGT, assisted hatching, gamete </a:t>
            </a:r>
            <a:r>
              <a:rPr lang="en-US" sz="3300" dirty="0" err="1" smtClean="0"/>
              <a:t>intrafallopian</a:t>
            </a:r>
            <a:r>
              <a:rPr lang="en-US" sz="3300" dirty="0" smtClean="0"/>
              <a:t> transfer GIFT, zygote </a:t>
            </a:r>
            <a:r>
              <a:rPr lang="en-US" sz="3300" dirty="0" err="1" smtClean="0"/>
              <a:t>intrafallopian</a:t>
            </a:r>
            <a:r>
              <a:rPr lang="en-US" sz="3300" dirty="0" smtClean="0"/>
              <a:t> transfer, gamete and embryo cryopreservation, </a:t>
            </a:r>
            <a:r>
              <a:rPr lang="en-US" sz="3300" b="1" dirty="0" smtClean="0"/>
              <a:t>semen, oocyte and embryo donation</a:t>
            </a:r>
            <a:r>
              <a:rPr lang="en-US" sz="3300" dirty="0" smtClean="0"/>
              <a:t>, and </a:t>
            </a:r>
            <a:r>
              <a:rPr lang="en-US" sz="3300" b="1" dirty="0" smtClean="0"/>
              <a:t>gestational carrier cycles</a:t>
            </a:r>
            <a:r>
              <a:rPr lang="en-US" sz="3300" dirty="0" smtClean="0"/>
              <a:t>. Thus, ART does not, and ART-only registries do not, include assisted insemination using sperm from either a woman's partner or a sperm donor. </a:t>
            </a:r>
            <a:endParaRPr lang="hr-HR" sz="3300" dirty="0"/>
          </a:p>
        </p:txBody>
      </p:sp>
    </p:spTree>
    <p:extLst>
      <p:ext uri="{BB962C8B-B14F-4D97-AF65-F5344CB8AC3E}">
        <p14:creationId xmlns:p14="http://schemas.microsoft.com/office/powerpoint/2010/main" val="574184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hr-HR" dirty="0" smtClean="0"/>
              <a:t>EU TISSUES and CELLS DIRECTIVES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060848"/>
            <a:ext cx="7632848" cy="4137323"/>
          </a:xfrm>
        </p:spPr>
        <p:txBody>
          <a:bodyPr/>
          <a:lstStyle/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endParaRPr lang="hr-HR" dirty="0" smtClean="0"/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r>
              <a:rPr lang="en-US" dirty="0" smtClean="0"/>
              <a:t>Professional </a:t>
            </a:r>
            <a:r>
              <a:rPr lang="en-US" dirty="0"/>
              <a:t>and technical requirements</a:t>
            </a:r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endParaRPr lang="en-US" dirty="0"/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r>
              <a:rPr lang="en-US" dirty="0"/>
              <a:t>Exceptionally ethical issues</a:t>
            </a:r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endParaRPr lang="en-US" dirty="0"/>
          </a:p>
          <a:p>
            <a:pPr marL="0" lvl="0" indent="0" eaLnBrk="0" fontAlgn="base" hangingPunct="0">
              <a:spcAft>
                <a:spcPct val="0"/>
              </a:spcAft>
              <a:buNone/>
              <a:defRPr/>
            </a:pPr>
            <a:r>
              <a:rPr lang="en-US" dirty="0"/>
              <a:t>Significant freedom of transposition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3219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Principles governing tissues and cells donation (Article 12)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b="1" dirty="0"/>
              <a:t>Voluntary and unpaid donation </a:t>
            </a:r>
            <a:r>
              <a:rPr lang="en-US" dirty="0" smtClean="0"/>
              <a:t>(</a:t>
            </a:r>
            <a:r>
              <a:rPr lang="hr-HR" dirty="0" smtClean="0"/>
              <a:t>c</a:t>
            </a:r>
            <a:r>
              <a:rPr lang="en-US" dirty="0" err="1" smtClean="0"/>
              <a:t>ompensation</a:t>
            </a:r>
            <a:r>
              <a:rPr lang="en-US" dirty="0" smtClean="0"/>
              <a:t> </a:t>
            </a:r>
            <a:r>
              <a:rPr lang="en-US" dirty="0"/>
              <a:t>limited to reimbursing the expenses and inconveniences related to the donation)</a:t>
            </a:r>
          </a:p>
          <a:p>
            <a:pPr algn="just"/>
            <a:r>
              <a:rPr lang="hr-HR" dirty="0"/>
              <a:t>promotion and publicity </a:t>
            </a:r>
            <a:r>
              <a:rPr lang="hr-HR" dirty="0" smtClean="0"/>
              <a:t>activities</a:t>
            </a:r>
          </a:p>
          <a:p>
            <a:pPr lvl="1" algn="just"/>
            <a:r>
              <a:rPr lang="hr-HR" dirty="0"/>
              <a:t>s</a:t>
            </a:r>
            <a:r>
              <a:rPr lang="hr-HR" dirty="0" smtClean="0"/>
              <a:t>hall </a:t>
            </a:r>
            <a:r>
              <a:rPr lang="en-US" dirty="0" smtClean="0"/>
              <a:t>comply </a:t>
            </a:r>
            <a:r>
              <a:rPr lang="en-US" dirty="0"/>
              <a:t>with </a:t>
            </a:r>
            <a:r>
              <a:rPr lang="en-US" dirty="0" smtClean="0"/>
              <a:t>guidelines </a:t>
            </a:r>
            <a:r>
              <a:rPr lang="en-US" dirty="0"/>
              <a:t>or legislative provisions </a:t>
            </a:r>
            <a:r>
              <a:rPr lang="hr-HR" dirty="0" smtClean="0"/>
              <a:t>of MS</a:t>
            </a:r>
          </a:p>
          <a:p>
            <a:pPr lvl="1" algn="just"/>
            <a:r>
              <a:rPr lang="hr-HR" dirty="0"/>
              <a:t>p</a:t>
            </a:r>
            <a:r>
              <a:rPr lang="hr-HR" dirty="0" smtClean="0"/>
              <a:t>rovisions  </a:t>
            </a:r>
            <a:r>
              <a:rPr lang="en-US" dirty="0" smtClean="0"/>
              <a:t>shall </a:t>
            </a:r>
            <a:r>
              <a:rPr lang="en-US" dirty="0"/>
              <a:t>include appropriate restrictions or prohibitions on advertising the need for, or availability of, human tissues and cells with a view to offering or seeking financial gain or comparable advantage</a:t>
            </a:r>
            <a:endParaRPr lang="hr-HR" dirty="0" smtClean="0"/>
          </a:p>
          <a:p>
            <a:pPr algn="just"/>
            <a:r>
              <a:rPr lang="en-US" dirty="0" smtClean="0"/>
              <a:t>Member </a:t>
            </a:r>
            <a:r>
              <a:rPr lang="en-US" dirty="0"/>
              <a:t>States submit reports to the Commission by April 2006 and every two years thereafter</a:t>
            </a:r>
          </a:p>
        </p:txBody>
      </p:sp>
    </p:spTree>
    <p:extLst>
      <p:ext uri="{BB962C8B-B14F-4D97-AF65-F5344CB8AC3E}">
        <p14:creationId xmlns:p14="http://schemas.microsoft.com/office/powerpoint/2010/main" val="357145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363272" cy="1143000"/>
          </a:xfrm>
        </p:spPr>
        <p:txBody>
          <a:bodyPr>
            <a:noAutofit/>
          </a:bodyPr>
          <a:lstStyle/>
          <a:p>
            <a:pPr algn="l"/>
            <a:r>
              <a:rPr lang="hr-HR" sz="3600" dirty="0"/>
              <a:t>Medically assisted </a:t>
            </a:r>
            <a:r>
              <a:rPr lang="hr-HR" sz="3600" dirty="0" smtClean="0"/>
              <a:t>reproduction procedures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544616"/>
          </a:xfrm>
        </p:spPr>
        <p:txBody>
          <a:bodyPr>
            <a:normAutofit fontScale="62500" lnSpcReduction="20000"/>
          </a:bodyPr>
          <a:lstStyle/>
          <a:p>
            <a:r>
              <a:rPr lang="en-US" sz="3800" dirty="0"/>
              <a:t>assisted </a:t>
            </a:r>
            <a:r>
              <a:rPr lang="en-US" sz="3800" dirty="0" smtClean="0"/>
              <a:t>insemination</a:t>
            </a:r>
            <a:endParaRPr lang="hr-HR" sz="3800" dirty="0" smtClean="0"/>
          </a:p>
          <a:p>
            <a:pPr lvl="2"/>
            <a:r>
              <a:rPr lang="en-US" sz="3400" dirty="0"/>
              <a:t>sperm from </a:t>
            </a:r>
            <a:r>
              <a:rPr lang="en-US" sz="3400" dirty="0" smtClean="0"/>
              <a:t> </a:t>
            </a:r>
            <a:r>
              <a:rPr lang="en-US" sz="3400" dirty="0"/>
              <a:t>a woman's partner </a:t>
            </a:r>
            <a:endParaRPr lang="hr-HR" sz="3400" dirty="0" smtClean="0"/>
          </a:p>
          <a:p>
            <a:pPr lvl="2"/>
            <a:r>
              <a:rPr lang="en-US" sz="3400" dirty="0" smtClean="0"/>
              <a:t>sperm </a:t>
            </a:r>
            <a:r>
              <a:rPr lang="en-US" sz="3400" dirty="0"/>
              <a:t>from </a:t>
            </a:r>
            <a:r>
              <a:rPr lang="en-US" sz="3400" dirty="0" smtClean="0"/>
              <a:t>donor</a:t>
            </a:r>
            <a:endParaRPr lang="hr-HR" sz="3400" dirty="0" smtClean="0"/>
          </a:p>
          <a:p>
            <a:r>
              <a:rPr lang="en-US" sz="3800" dirty="0"/>
              <a:t>IVF and embryo transfer </a:t>
            </a:r>
            <a:r>
              <a:rPr lang="en-US" sz="3800" dirty="0" smtClean="0"/>
              <a:t>ET</a:t>
            </a:r>
            <a:endParaRPr lang="hr-HR" sz="3800" dirty="0" smtClean="0"/>
          </a:p>
          <a:p>
            <a:r>
              <a:rPr lang="en-US" sz="3800" dirty="0" err="1"/>
              <a:t>intracytoplasmic</a:t>
            </a:r>
            <a:r>
              <a:rPr lang="en-US" sz="3800" dirty="0"/>
              <a:t> sperm injection </a:t>
            </a:r>
            <a:r>
              <a:rPr lang="en-US" sz="3800" dirty="0" smtClean="0"/>
              <a:t>ICSI</a:t>
            </a:r>
            <a:endParaRPr lang="hr-HR" sz="3800" dirty="0" smtClean="0"/>
          </a:p>
          <a:p>
            <a:r>
              <a:rPr lang="en-US" sz="3800" dirty="0"/>
              <a:t>preimplantation genetic testing </a:t>
            </a:r>
            <a:r>
              <a:rPr lang="en-US" sz="3800" dirty="0" smtClean="0"/>
              <a:t>PGT</a:t>
            </a:r>
            <a:r>
              <a:rPr lang="hr-HR" sz="3800" dirty="0" smtClean="0"/>
              <a:t> (PGS, PGD)</a:t>
            </a:r>
          </a:p>
          <a:p>
            <a:r>
              <a:rPr lang="en-US" sz="3800" dirty="0"/>
              <a:t>gamete cryopreservation</a:t>
            </a:r>
            <a:endParaRPr lang="hr-HR" sz="3800" dirty="0"/>
          </a:p>
          <a:p>
            <a:r>
              <a:rPr lang="en-US" sz="3800" dirty="0" smtClean="0"/>
              <a:t>embryo cryopreservation</a:t>
            </a:r>
            <a:endParaRPr lang="hr-HR" sz="3800" dirty="0" smtClean="0"/>
          </a:p>
          <a:p>
            <a:r>
              <a:rPr lang="hr-HR" sz="3800" dirty="0"/>
              <a:t>g</a:t>
            </a:r>
            <a:r>
              <a:rPr lang="hr-HR" sz="3800" dirty="0" smtClean="0"/>
              <a:t>ametes  donation (</a:t>
            </a:r>
            <a:r>
              <a:rPr lang="en-US" sz="3800" dirty="0" smtClean="0"/>
              <a:t>semen</a:t>
            </a:r>
            <a:r>
              <a:rPr lang="en-US" sz="3800" dirty="0"/>
              <a:t>, </a:t>
            </a:r>
            <a:r>
              <a:rPr lang="en-US" sz="3800" dirty="0" smtClean="0"/>
              <a:t>oocyte</a:t>
            </a:r>
            <a:r>
              <a:rPr lang="hr-HR" sz="3800" dirty="0" smtClean="0"/>
              <a:t>)</a:t>
            </a:r>
            <a:r>
              <a:rPr lang="en-US" sz="3800" dirty="0" smtClean="0"/>
              <a:t> </a:t>
            </a:r>
            <a:endParaRPr lang="hr-HR" sz="3800" dirty="0" smtClean="0"/>
          </a:p>
          <a:p>
            <a:r>
              <a:rPr lang="en-US" sz="3800" dirty="0" smtClean="0"/>
              <a:t>embryo donation</a:t>
            </a:r>
            <a:endParaRPr lang="hr-HR" sz="3800" dirty="0" smtClean="0"/>
          </a:p>
          <a:p>
            <a:r>
              <a:rPr lang="en-US" sz="3800" dirty="0" smtClean="0"/>
              <a:t>gestational </a:t>
            </a:r>
            <a:r>
              <a:rPr lang="en-US" sz="3800" dirty="0"/>
              <a:t>carrier </a:t>
            </a:r>
            <a:r>
              <a:rPr lang="en-US" sz="3800" dirty="0" smtClean="0"/>
              <a:t>cycles</a:t>
            </a:r>
            <a:r>
              <a:rPr lang="hr-HR" sz="3800" dirty="0" smtClean="0"/>
              <a:t> (</a:t>
            </a:r>
            <a:r>
              <a:rPr lang="hr-HR" sz="3800" dirty="0"/>
              <a:t>surrogate mother</a:t>
            </a:r>
            <a:r>
              <a:rPr lang="hr-HR" sz="3800" dirty="0" smtClean="0"/>
              <a:t>)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sz="4500" u="sng" dirty="0" smtClean="0"/>
              <a:t>Homework:</a:t>
            </a:r>
          </a:p>
          <a:p>
            <a:pPr marL="0" indent="0" algn="ctr">
              <a:buNone/>
            </a:pPr>
            <a:r>
              <a:rPr lang="hr-HR" sz="4500" u="sng" dirty="0" smtClean="0"/>
              <a:t>Work group should create a list of acceptable procedures</a:t>
            </a:r>
            <a:endParaRPr lang="hr-HR" sz="4500" dirty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pPr lvl="1"/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76146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hr-HR" dirty="0" smtClean="0"/>
              <a:t>Users of the MAR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352928" cy="518457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sz="3500" dirty="0" smtClean="0"/>
              <a:t>Options: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en-GB" dirty="0" smtClean="0"/>
              <a:t>single woman </a:t>
            </a:r>
            <a:endParaRPr lang="hr-HR" dirty="0" smtClean="0"/>
          </a:p>
          <a:p>
            <a:r>
              <a:rPr lang="hr-HR" dirty="0"/>
              <a:t>s</a:t>
            </a:r>
            <a:r>
              <a:rPr lang="hr-HR" dirty="0" smtClean="0"/>
              <a:t>ingle man</a:t>
            </a:r>
          </a:p>
          <a:p>
            <a:r>
              <a:rPr lang="en-GB" dirty="0" smtClean="0"/>
              <a:t>married couples</a:t>
            </a:r>
            <a:endParaRPr lang="hr-HR" dirty="0" smtClean="0"/>
          </a:p>
          <a:p>
            <a:r>
              <a:rPr lang="en-GB" dirty="0" smtClean="0"/>
              <a:t>unmarried couples</a:t>
            </a:r>
            <a:endParaRPr lang="hr-HR" dirty="0" smtClean="0"/>
          </a:p>
          <a:p>
            <a:r>
              <a:rPr lang="hr-HR" dirty="0"/>
              <a:t>h</a:t>
            </a:r>
            <a:r>
              <a:rPr lang="hr-HR" dirty="0" smtClean="0"/>
              <a:t>eterosexual couples</a:t>
            </a:r>
          </a:p>
          <a:p>
            <a:r>
              <a:rPr lang="hr-HR" dirty="0"/>
              <a:t>h</a:t>
            </a:r>
            <a:r>
              <a:rPr lang="hr-HR" dirty="0" smtClean="0"/>
              <a:t>omosexual couples</a:t>
            </a:r>
          </a:p>
          <a:p>
            <a:r>
              <a:rPr lang="hr-HR" dirty="0"/>
              <a:t>m</a:t>
            </a:r>
            <a:r>
              <a:rPr lang="hr-HR" dirty="0" smtClean="0"/>
              <a:t>edical indications - infertile people</a:t>
            </a:r>
          </a:p>
          <a:p>
            <a:pPr marL="2743200" lvl="6" indent="0">
              <a:buNone/>
            </a:pPr>
            <a:r>
              <a:rPr lang="hr-HR" dirty="0"/>
              <a:t> </a:t>
            </a:r>
            <a:r>
              <a:rPr lang="hr-HR" dirty="0" smtClean="0"/>
              <a:t>    </a:t>
            </a:r>
            <a:r>
              <a:rPr lang="hr-HR" sz="3100" dirty="0" smtClean="0"/>
              <a:t>- fertility preservation</a:t>
            </a:r>
          </a:p>
          <a:p>
            <a:r>
              <a:rPr lang="hr-HR" b="1" dirty="0"/>
              <a:t>s</a:t>
            </a:r>
            <a:r>
              <a:rPr lang="hr-HR" b="1" dirty="0" smtClean="0"/>
              <a:t>ocial indications (limitations ? age, health status....)</a:t>
            </a:r>
          </a:p>
          <a:p>
            <a:pPr marL="0" indent="0" algn="ctr">
              <a:buNone/>
            </a:pPr>
            <a:r>
              <a:rPr lang="hr-HR" u="sng" dirty="0"/>
              <a:t>Homework:</a:t>
            </a:r>
          </a:p>
          <a:p>
            <a:pPr marL="0" indent="0" algn="ctr">
              <a:buNone/>
            </a:pPr>
            <a:r>
              <a:rPr lang="hr-HR" u="sng" dirty="0"/>
              <a:t>Work group should </a:t>
            </a:r>
            <a:r>
              <a:rPr lang="hr-HR" u="sng" dirty="0" smtClean="0"/>
              <a:t>propose the list of acceptable users</a:t>
            </a:r>
            <a:endParaRPr lang="hr-HR" dirty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93278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  Users </a:t>
            </a:r>
            <a:r>
              <a:rPr lang="hr-HR" dirty="0"/>
              <a:t>of the MAR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16832"/>
            <a:ext cx="7344816" cy="3845024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Options: </a:t>
            </a:r>
          </a:p>
          <a:p>
            <a:endParaRPr lang="hr-HR" dirty="0"/>
          </a:p>
          <a:p>
            <a:r>
              <a:rPr lang="hr-HR" dirty="0" smtClean="0"/>
              <a:t>Residents</a:t>
            </a:r>
          </a:p>
          <a:p>
            <a:pPr marL="0" indent="0">
              <a:buNone/>
            </a:pPr>
            <a:endParaRPr lang="hr-HR" dirty="0" smtClean="0"/>
          </a:p>
          <a:p>
            <a:r>
              <a:rPr lang="hr-HR" dirty="0" smtClean="0"/>
              <a:t>Foreigners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50826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G</a:t>
            </a:r>
            <a:r>
              <a:rPr lang="en-GB" dirty="0" err="1" smtClean="0"/>
              <a:t>estational</a:t>
            </a:r>
            <a:r>
              <a:rPr lang="en-GB" dirty="0" smtClean="0"/>
              <a:t> carrier</a:t>
            </a:r>
            <a:r>
              <a:rPr lang="hr-HR" dirty="0" smtClean="0"/>
              <a:t> (surrogate mother)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lphaUcParenR"/>
            </a:pPr>
            <a:r>
              <a:rPr lang="en-GB" sz="3800" dirty="0" smtClean="0"/>
              <a:t>Traditional </a:t>
            </a:r>
            <a:r>
              <a:rPr lang="en-GB" sz="3800" dirty="0"/>
              <a:t>gestational </a:t>
            </a:r>
            <a:r>
              <a:rPr lang="en-GB" sz="3800" dirty="0" smtClean="0"/>
              <a:t>carrier</a:t>
            </a:r>
            <a:endParaRPr lang="hr-HR" dirty="0" smtClean="0"/>
          </a:p>
          <a:p>
            <a:pPr lvl="1"/>
            <a:r>
              <a:rPr lang="en-GB" dirty="0"/>
              <a:t>The International Glossary on Infertility and Fertility Care, </a:t>
            </a:r>
            <a:r>
              <a:rPr lang="en-GB" dirty="0" smtClean="0"/>
              <a:t>2017</a:t>
            </a:r>
            <a:r>
              <a:rPr lang="hr-HR" dirty="0" smtClean="0"/>
              <a:t> definition:</a:t>
            </a:r>
          </a:p>
          <a:p>
            <a:pPr marL="457200" lvl="1" indent="0">
              <a:buNone/>
            </a:pPr>
            <a:r>
              <a:rPr lang="hr-HR" dirty="0"/>
              <a:t> </a:t>
            </a:r>
            <a:r>
              <a:rPr lang="hr-HR" dirty="0" smtClean="0"/>
              <a:t>  </a:t>
            </a:r>
            <a:r>
              <a:rPr lang="en-GB" dirty="0"/>
              <a:t>a woman who donates her oocytes and is the gestational carrier for a pregnancy resulting from fertilization of her oocytes either through an ART procedure or </a:t>
            </a:r>
            <a:r>
              <a:rPr lang="en-GB" dirty="0" smtClean="0"/>
              <a:t>insemination</a:t>
            </a:r>
            <a:endParaRPr lang="hr-HR" dirty="0" smtClean="0"/>
          </a:p>
          <a:p>
            <a:pPr marL="457200" lvl="1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3800" dirty="0"/>
              <a:t>B) </a:t>
            </a:r>
            <a:r>
              <a:rPr lang="en-US" sz="3800" dirty="0"/>
              <a:t>Gestational </a:t>
            </a:r>
            <a:r>
              <a:rPr lang="en-US" sz="3800" dirty="0" smtClean="0"/>
              <a:t>carrier</a:t>
            </a:r>
            <a:endParaRPr lang="hr-HR" dirty="0"/>
          </a:p>
          <a:p>
            <a:pPr marL="342900" lvl="1" indent="-342900"/>
            <a:r>
              <a:rPr lang="en-GB" dirty="0"/>
              <a:t>The International Glossary on Infertility and Fertility Care, 2017</a:t>
            </a:r>
            <a:r>
              <a:rPr lang="hr-HR" dirty="0"/>
              <a:t> definition:</a:t>
            </a:r>
          </a:p>
          <a:p>
            <a:pPr marL="0" lvl="1" indent="0">
              <a:buNone/>
            </a:pPr>
            <a:r>
              <a:rPr lang="hr-HR" dirty="0"/>
              <a:t>	</a:t>
            </a:r>
            <a:r>
              <a:rPr lang="en-US" dirty="0"/>
              <a:t>a woman who carries a pregnancy with an agreement that she will give the offspring to the intended parent(s</a:t>
            </a:r>
            <a:r>
              <a:rPr lang="en-US" dirty="0" smtClean="0"/>
              <a:t>)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301058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987</Words>
  <Application>Microsoft Office PowerPoint</Application>
  <PresentationFormat>On-screen Show (4:3)</PresentationFormat>
  <Paragraphs>184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MAR law Pathways discussion </vt:lpstr>
      <vt:lpstr>Medically assisted reproduction (MAR) The International Glossary on Infertility and Fertility Care, 2017 definition</vt:lpstr>
      <vt:lpstr>Assisted reproductive technology (ART)  The International Glossary on Infertility and Fertility Care, 2017 definition</vt:lpstr>
      <vt:lpstr>EU TISSUES and CELLS DIRECTIVES</vt:lpstr>
      <vt:lpstr>Principles governing tissues and cells donation (Article 12)</vt:lpstr>
      <vt:lpstr>Medically assisted reproduction procedures</vt:lpstr>
      <vt:lpstr>Users of the MAR </vt:lpstr>
      <vt:lpstr>  Users of the MAR </vt:lpstr>
      <vt:lpstr>Gestational carrier (surrogate mother)</vt:lpstr>
      <vt:lpstr>A)  Traditional gestational carrier </vt:lpstr>
      <vt:lpstr>A)  Traditional gestational carrier</vt:lpstr>
      <vt:lpstr>A)  Traditional gestational carrier</vt:lpstr>
      <vt:lpstr> B) Gestational carrier </vt:lpstr>
      <vt:lpstr>B) Gestational carrier</vt:lpstr>
      <vt:lpstr>B) Gestational carrier</vt:lpstr>
      <vt:lpstr>Donation</vt:lpstr>
      <vt:lpstr>Number of children from one donor</vt:lpstr>
      <vt:lpstr>Number of children from one donor</vt:lpstr>
      <vt:lpstr>Donation</vt:lpstr>
      <vt:lpstr>Embryo donation programme</vt:lpstr>
      <vt:lpstr>Donation</vt:lpstr>
      <vt:lpstr>Donation</vt:lpstr>
      <vt:lpstr>Fertility preservation</vt:lpstr>
      <vt:lpstr>import/export</vt:lpstr>
      <vt:lpstr>Competent Authority (CA)</vt:lpstr>
      <vt:lpstr>Roles and responsibilities of CA</vt:lpstr>
      <vt:lpstr>Technical reqirements for MAR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law</dc:title>
  <dc:creator>BM</dc:creator>
  <cp:lastModifiedBy>Natia Nogaideli</cp:lastModifiedBy>
  <cp:revision>34</cp:revision>
  <dcterms:created xsi:type="dcterms:W3CDTF">2019-09-29T16:48:11Z</dcterms:created>
  <dcterms:modified xsi:type="dcterms:W3CDTF">2019-10-01T09:24:07Z</dcterms:modified>
</cp:coreProperties>
</file>