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5"/>
  </p:notesMasterIdLst>
  <p:sldIdLst>
    <p:sldId id="300" r:id="rId2"/>
    <p:sldId id="297" r:id="rId3"/>
    <p:sldId id="301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6">
          <p15:clr>
            <a:srgbClr val="A4A3A4"/>
          </p15:clr>
        </p15:guide>
        <p15:guide id="2" pos="4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2F2"/>
    <a:srgbClr val="F8F8F8"/>
    <a:srgbClr val="1D6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66" y="492"/>
      </p:cViewPr>
      <p:guideLst>
        <p:guide orient="horz" pos="276"/>
        <p:guide pos="4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598250218722658"/>
          <c:y val="0.12683970059298144"/>
          <c:w val="0.7004569116360454"/>
          <c:h val="0.80847438514630121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0070C0">
                    <a:shade val="30000"/>
                    <a:satMod val="115000"/>
                  </a:srgb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688-4B34-BF6B-CD6E5FF8B64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Sheet1!$A$1:$A$9</c:f>
              <c:strCache>
                <c:ptCount val="9"/>
                <c:pt idx="0">
                  <c:v>Cured</c:v>
                </c:pt>
                <c:pt idx="1">
                  <c:v>Tested for SVR</c:v>
                </c:pt>
                <c:pt idx="2">
                  <c:v>Eligible for SVR</c:v>
                </c:pt>
                <c:pt idx="3">
                  <c:v>Completed Treatment</c:v>
                </c:pt>
                <c:pt idx="4">
                  <c:v>Initiated HCV Treatment</c:v>
                </c:pt>
                <c:pt idx="5">
                  <c:v>HCV Confirmed Chronic Infection</c:v>
                </c:pt>
                <c:pt idx="6">
                  <c:v>HCV Confirmatory Testing  </c:v>
                </c:pt>
                <c:pt idx="7">
                  <c:v>Positive Anti- HCV Test (Tx eligible)**</c:v>
                </c:pt>
                <c:pt idx="8">
                  <c:v>Positive Anti- HCV Test (Total)*</c:v>
                </c:pt>
              </c:strCache>
            </c:strRef>
          </c:cat>
          <c:val>
            <c:numRef>
              <c:f>Sheet1!$B$1:$B$9</c:f>
              <c:numCache>
                <c:formatCode>#,##0</c:formatCode>
                <c:ptCount val="9"/>
                <c:pt idx="0">
                  <c:v>36650</c:v>
                </c:pt>
                <c:pt idx="1">
                  <c:v>37345</c:v>
                </c:pt>
                <c:pt idx="2">
                  <c:v>49865</c:v>
                </c:pt>
                <c:pt idx="3">
                  <c:v>52053</c:v>
                </c:pt>
                <c:pt idx="4">
                  <c:v>56318</c:v>
                </c:pt>
                <c:pt idx="5">
                  <c:v>72060</c:v>
                </c:pt>
                <c:pt idx="6">
                  <c:v>86748</c:v>
                </c:pt>
                <c:pt idx="7">
                  <c:v>108767</c:v>
                </c:pt>
                <c:pt idx="8">
                  <c:v>113951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02-4A75-B573-9ACD225ED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0449296"/>
        <c:axId val="280450864"/>
      </c:barChart>
      <c:catAx>
        <c:axId val="28044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450864"/>
        <c:crosses val="autoZero"/>
        <c:auto val="1"/>
        <c:lblAlgn val="ctr"/>
        <c:lblOffset val="100"/>
        <c:noMultiLvlLbl val="0"/>
      </c:catAx>
      <c:valAx>
        <c:axId val="28045086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80449296"/>
        <c:crosses val="autoZero"/>
        <c:crossBetween val="between"/>
      </c:valAx>
      <c:spPr>
        <a:solidFill>
          <a:schemeClr val="bg1"/>
        </a:solidFill>
        <a:ln>
          <a:solidFill>
            <a:schemeClr val="accent1">
              <a:lumMod val="50000"/>
              <a:alpha val="89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66524107879605"/>
          <c:y val="2.7196580971718877E-2"/>
          <c:w val="0.78463237476893943"/>
          <c:h val="0.735527056345187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Patients Initiating Treatment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solidFill>
                <a:schemeClr val="accent1"/>
              </a:solidFill>
            </a:ln>
            <a:effectLst/>
          </c:spPr>
          <c:invertIfNegative val="0"/>
          <c:cat>
            <c:numRef>
              <c:f>Sheet1!$A$2:$A$50</c:f>
              <c:numCache>
                <c:formatCode>[$-409]mmm\-yy;@</c:formatCode>
                <c:ptCount val="49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</c:numCache>
            </c:numRef>
          </c:cat>
          <c:val>
            <c:numRef>
              <c:f>Sheet1!$B$2:$B$50</c:f>
              <c:numCache>
                <c:formatCode>General</c:formatCode>
                <c:ptCount val="49"/>
                <c:pt idx="0">
                  <c:v>0</c:v>
                </c:pt>
                <c:pt idx="1">
                  <c:v>298</c:v>
                </c:pt>
                <c:pt idx="2">
                  <c:v>561</c:v>
                </c:pt>
                <c:pt idx="3">
                  <c:v>1000</c:v>
                </c:pt>
                <c:pt idx="4">
                  <c:v>1125</c:v>
                </c:pt>
                <c:pt idx="5">
                  <c:v>287</c:v>
                </c:pt>
                <c:pt idx="6">
                  <c:v>1135</c:v>
                </c:pt>
                <c:pt idx="7">
                  <c:v>637</c:v>
                </c:pt>
                <c:pt idx="8">
                  <c:v>891</c:v>
                </c:pt>
                <c:pt idx="9">
                  <c:v>15</c:v>
                </c:pt>
                <c:pt idx="10">
                  <c:v>629</c:v>
                </c:pt>
                <c:pt idx="11">
                  <c:v>518</c:v>
                </c:pt>
                <c:pt idx="12">
                  <c:v>1346</c:v>
                </c:pt>
                <c:pt idx="13">
                  <c:v>810</c:v>
                </c:pt>
                <c:pt idx="14">
                  <c:v>1164</c:v>
                </c:pt>
                <c:pt idx="15">
                  <c:v>1263</c:v>
                </c:pt>
                <c:pt idx="16">
                  <c:v>3297</c:v>
                </c:pt>
                <c:pt idx="17">
                  <c:v>4594</c:v>
                </c:pt>
                <c:pt idx="18">
                  <c:v>3691</c:v>
                </c:pt>
                <c:pt idx="19">
                  <c:v>2188</c:v>
                </c:pt>
                <c:pt idx="20">
                  <c:v>2140</c:v>
                </c:pt>
                <c:pt idx="21">
                  <c:v>1966</c:v>
                </c:pt>
                <c:pt idx="22">
                  <c:v>1460</c:v>
                </c:pt>
                <c:pt idx="23">
                  <c:v>1382</c:v>
                </c:pt>
                <c:pt idx="24">
                  <c:v>1262</c:v>
                </c:pt>
                <c:pt idx="25">
                  <c:v>1354</c:v>
                </c:pt>
                <c:pt idx="26">
                  <c:v>1162</c:v>
                </c:pt>
                <c:pt idx="27">
                  <c:v>1164</c:v>
                </c:pt>
                <c:pt idx="28">
                  <c:v>1004</c:v>
                </c:pt>
                <c:pt idx="29">
                  <c:v>1041</c:v>
                </c:pt>
                <c:pt idx="30">
                  <c:v>1023</c:v>
                </c:pt>
                <c:pt idx="31">
                  <c:v>1065</c:v>
                </c:pt>
                <c:pt idx="32">
                  <c:v>908</c:v>
                </c:pt>
                <c:pt idx="33">
                  <c:v>342</c:v>
                </c:pt>
                <c:pt idx="34">
                  <c:v>1026</c:v>
                </c:pt>
                <c:pt idx="35">
                  <c:v>1586</c:v>
                </c:pt>
                <c:pt idx="36">
                  <c:v>121</c:v>
                </c:pt>
                <c:pt idx="37">
                  <c:v>959</c:v>
                </c:pt>
                <c:pt idx="38">
                  <c:v>975</c:v>
                </c:pt>
                <c:pt idx="39">
                  <c:v>729</c:v>
                </c:pt>
                <c:pt idx="40">
                  <c:v>782</c:v>
                </c:pt>
                <c:pt idx="41">
                  <c:v>1085</c:v>
                </c:pt>
                <c:pt idx="42">
                  <c:v>1078</c:v>
                </c:pt>
                <c:pt idx="43">
                  <c:v>807</c:v>
                </c:pt>
                <c:pt idx="44">
                  <c:v>717</c:v>
                </c:pt>
                <c:pt idx="45">
                  <c:v>804</c:v>
                </c:pt>
                <c:pt idx="46">
                  <c:v>924</c:v>
                </c:pt>
                <c:pt idx="47">
                  <c:v>1059</c:v>
                </c:pt>
                <c:pt idx="48">
                  <c:v>944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4861280"/>
        <c:axId val="134863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Cumulative Initiated Treatment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Sheet1!$A$2:$A$50</c:f>
              <c:numCache>
                <c:formatCode>[$-409]mmm\-yy;@</c:formatCode>
                <c:ptCount val="49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</c:numCache>
            </c:numRef>
          </c:cat>
          <c:val>
            <c:numRef>
              <c:f>Sheet1!$C$2:$C$50</c:f>
              <c:numCache>
                <c:formatCode>General</c:formatCode>
                <c:ptCount val="49"/>
                <c:pt idx="0">
                  <c:v>0</c:v>
                </c:pt>
                <c:pt idx="1">
                  <c:v>298</c:v>
                </c:pt>
                <c:pt idx="2">
                  <c:v>859</c:v>
                </c:pt>
                <c:pt idx="3">
                  <c:v>1859</c:v>
                </c:pt>
                <c:pt idx="4">
                  <c:v>2984</c:v>
                </c:pt>
                <c:pt idx="5">
                  <c:v>3271</c:v>
                </c:pt>
                <c:pt idx="6">
                  <c:v>4406</c:v>
                </c:pt>
                <c:pt idx="7">
                  <c:v>5043</c:v>
                </c:pt>
                <c:pt idx="8">
                  <c:v>5934</c:v>
                </c:pt>
                <c:pt idx="9">
                  <c:v>5949</c:v>
                </c:pt>
                <c:pt idx="10">
                  <c:v>6578</c:v>
                </c:pt>
                <c:pt idx="11">
                  <c:v>7096</c:v>
                </c:pt>
                <c:pt idx="12">
                  <c:v>8442</c:v>
                </c:pt>
                <c:pt idx="13">
                  <c:v>9252</c:v>
                </c:pt>
                <c:pt idx="14">
                  <c:v>10416</c:v>
                </c:pt>
                <c:pt idx="15">
                  <c:v>11679</c:v>
                </c:pt>
                <c:pt idx="16">
                  <c:v>14976</c:v>
                </c:pt>
                <c:pt idx="17">
                  <c:v>19570</c:v>
                </c:pt>
                <c:pt idx="18">
                  <c:v>23261</c:v>
                </c:pt>
                <c:pt idx="19">
                  <c:v>25449</c:v>
                </c:pt>
                <c:pt idx="20">
                  <c:v>27589</c:v>
                </c:pt>
                <c:pt idx="21">
                  <c:v>29555</c:v>
                </c:pt>
                <c:pt idx="22">
                  <c:v>31015</c:v>
                </c:pt>
                <c:pt idx="23">
                  <c:v>32397</c:v>
                </c:pt>
                <c:pt idx="24">
                  <c:v>33659</c:v>
                </c:pt>
                <c:pt idx="25">
                  <c:v>35013</c:v>
                </c:pt>
                <c:pt idx="26">
                  <c:v>36175</c:v>
                </c:pt>
                <c:pt idx="27">
                  <c:v>37339</c:v>
                </c:pt>
                <c:pt idx="28">
                  <c:v>38343</c:v>
                </c:pt>
                <c:pt idx="29">
                  <c:v>39384</c:v>
                </c:pt>
                <c:pt idx="30">
                  <c:v>40407</c:v>
                </c:pt>
                <c:pt idx="31">
                  <c:v>41472</c:v>
                </c:pt>
                <c:pt idx="32">
                  <c:v>42380</c:v>
                </c:pt>
                <c:pt idx="33">
                  <c:v>42722</c:v>
                </c:pt>
                <c:pt idx="34">
                  <c:v>43748</c:v>
                </c:pt>
                <c:pt idx="35">
                  <c:v>45334</c:v>
                </c:pt>
                <c:pt idx="36">
                  <c:v>45455</c:v>
                </c:pt>
                <c:pt idx="37">
                  <c:v>46414</c:v>
                </c:pt>
                <c:pt idx="38">
                  <c:v>47389</c:v>
                </c:pt>
                <c:pt idx="39">
                  <c:v>48118</c:v>
                </c:pt>
                <c:pt idx="40">
                  <c:v>48900</c:v>
                </c:pt>
                <c:pt idx="41">
                  <c:v>49985</c:v>
                </c:pt>
                <c:pt idx="42">
                  <c:v>51063</c:v>
                </c:pt>
                <c:pt idx="43">
                  <c:v>51870</c:v>
                </c:pt>
                <c:pt idx="44">
                  <c:v>52587</c:v>
                </c:pt>
                <c:pt idx="45">
                  <c:v>53391</c:v>
                </c:pt>
                <c:pt idx="46">
                  <c:v>54315</c:v>
                </c:pt>
                <c:pt idx="47">
                  <c:v>55374</c:v>
                </c:pt>
                <c:pt idx="48">
                  <c:v>56318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3122552"/>
        <c:axId val="193123208"/>
      </c:lineChart>
      <c:dateAx>
        <c:axId val="1348612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Month of Treatment Initiation</a:t>
                </a:r>
              </a:p>
            </c:rich>
          </c:tx>
          <c:layout>
            <c:manualLayout>
              <c:xMode val="edge"/>
              <c:yMode val="edge"/>
              <c:x val="0.40591431284714258"/>
              <c:y val="0.8891547705066058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3248"/>
        <c:crosses val="autoZero"/>
        <c:auto val="1"/>
        <c:lblOffset val="100"/>
        <c:baseTimeUnit val="months"/>
        <c:majorUnit val="3"/>
        <c:majorTimeUnit val="months"/>
      </c:dateAx>
      <c:valAx>
        <c:axId val="134863248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Patients Initiating Treatment per Month</a:t>
                </a:r>
              </a:p>
            </c:rich>
          </c:tx>
          <c:layout>
            <c:manualLayout>
              <c:xMode val="edge"/>
              <c:yMode val="edge"/>
              <c:x val="1.9279784813907196E-2"/>
              <c:y val="6.9626714423567507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1280"/>
        <c:crosses val="autoZero"/>
        <c:crossBetween val="midCat"/>
      </c:valAx>
      <c:valAx>
        <c:axId val="19312320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Cumulative Patients Initiated Treatment</a:t>
                </a:r>
              </a:p>
            </c:rich>
          </c:tx>
          <c:layout>
            <c:manualLayout>
              <c:xMode val="edge"/>
              <c:yMode val="edge"/>
              <c:x val="0.96665846903655517"/>
              <c:y val="6.9735473498960338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122552"/>
        <c:crosses val="max"/>
        <c:crossBetween val="between"/>
      </c:valAx>
      <c:dateAx>
        <c:axId val="193122552"/>
        <c:scaling>
          <c:orientation val="minMax"/>
        </c:scaling>
        <c:delete val="1"/>
        <c:axPos val="b"/>
        <c:numFmt formatCode="[$-409]mmm\-yy;@" sourceLinked="1"/>
        <c:majorTickMark val="out"/>
        <c:minorTickMark val="none"/>
        <c:tickLblPos val="nextTo"/>
        <c:crossAx val="193123208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770557399495535"/>
          <c:y val="0.94366488038826313"/>
          <c:w val="0.6245887796569638"/>
          <c:h val="5.63351196117368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04991779016112E-2"/>
          <c:y val="3.6250386636192469E-2"/>
          <c:w val="0.80288439777916376"/>
          <c:h val="0.70775078417085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Positive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Sheet1!$A$2:$A$53</c:f>
              <c:numCache>
                <c:formatCode>mmm\-yy</c:formatCode>
                <c:ptCount val="5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</c:numCache>
            </c:numRef>
          </c:cat>
          <c:val>
            <c:numRef>
              <c:f>Sheet1!$B$2:$B$53</c:f>
              <c:numCache>
                <c:formatCode>General</c:formatCode>
                <c:ptCount val="52"/>
                <c:pt idx="0">
                  <c:v>128</c:v>
                </c:pt>
                <c:pt idx="1">
                  <c:v>214</c:v>
                </c:pt>
                <c:pt idx="2">
                  <c:v>214</c:v>
                </c:pt>
                <c:pt idx="3">
                  <c:v>459</c:v>
                </c:pt>
                <c:pt idx="4">
                  <c:v>2363</c:v>
                </c:pt>
                <c:pt idx="5">
                  <c:v>2142</c:v>
                </c:pt>
                <c:pt idx="6">
                  <c:v>2014</c:v>
                </c:pt>
                <c:pt idx="7">
                  <c:v>1957</c:v>
                </c:pt>
                <c:pt idx="8">
                  <c:v>1996</c:v>
                </c:pt>
                <c:pt idx="9">
                  <c:v>1752</c:v>
                </c:pt>
                <c:pt idx="10">
                  <c:v>1970</c:v>
                </c:pt>
                <c:pt idx="11">
                  <c:v>2028</c:v>
                </c:pt>
                <c:pt idx="12">
                  <c:v>1624</c:v>
                </c:pt>
                <c:pt idx="13">
                  <c:v>2151</c:v>
                </c:pt>
                <c:pt idx="14">
                  <c:v>2164</c:v>
                </c:pt>
                <c:pt idx="15">
                  <c:v>1475</c:v>
                </c:pt>
                <c:pt idx="16">
                  <c:v>1506</c:v>
                </c:pt>
                <c:pt idx="17">
                  <c:v>2425</c:v>
                </c:pt>
                <c:pt idx="18">
                  <c:v>2082</c:v>
                </c:pt>
                <c:pt idx="19">
                  <c:v>1983</c:v>
                </c:pt>
                <c:pt idx="20">
                  <c:v>2021</c:v>
                </c:pt>
                <c:pt idx="21">
                  <c:v>1826</c:v>
                </c:pt>
                <c:pt idx="22">
                  <c:v>3062</c:v>
                </c:pt>
                <c:pt idx="23">
                  <c:v>2764</c:v>
                </c:pt>
                <c:pt idx="24">
                  <c:v>2718</c:v>
                </c:pt>
                <c:pt idx="25">
                  <c:v>3092</c:v>
                </c:pt>
                <c:pt idx="26">
                  <c:v>3086</c:v>
                </c:pt>
                <c:pt idx="27">
                  <c:v>2725</c:v>
                </c:pt>
                <c:pt idx="28">
                  <c:v>2284</c:v>
                </c:pt>
                <c:pt idx="29">
                  <c:v>2737</c:v>
                </c:pt>
                <c:pt idx="30">
                  <c:v>3023</c:v>
                </c:pt>
                <c:pt idx="31">
                  <c:v>2761</c:v>
                </c:pt>
                <c:pt idx="32">
                  <c:v>2626</c:v>
                </c:pt>
                <c:pt idx="33">
                  <c:v>2878</c:v>
                </c:pt>
                <c:pt idx="34">
                  <c:v>2573</c:v>
                </c:pt>
                <c:pt idx="35">
                  <c:v>2464</c:v>
                </c:pt>
                <c:pt idx="36">
                  <c:v>2009</c:v>
                </c:pt>
                <c:pt idx="37">
                  <c:v>2088</c:v>
                </c:pt>
                <c:pt idx="38">
                  <c:v>1878</c:v>
                </c:pt>
                <c:pt idx="39">
                  <c:v>2255</c:v>
                </c:pt>
                <c:pt idx="40">
                  <c:v>2573</c:v>
                </c:pt>
                <c:pt idx="41">
                  <c:v>2433</c:v>
                </c:pt>
                <c:pt idx="42">
                  <c:v>2220</c:v>
                </c:pt>
                <c:pt idx="43">
                  <c:v>2000</c:v>
                </c:pt>
                <c:pt idx="44">
                  <c:v>1912</c:v>
                </c:pt>
                <c:pt idx="45">
                  <c:v>1953</c:v>
                </c:pt>
                <c:pt idx="46">
                  <c:v>1865</c:v>
                </c:pt>
                <c:pt idx="47">
                  <c:v>1733</c:v>
                </c:pt>
                <c:pt idx="48">
                  <c:v>1687</c:v>
                </c:pt>
                <c:pt idx="49">
                  <c:v>1771</c:v>
                </c:pt>
                <c:pt idx="50">
                  <c:v>1902</c:v>
                </c:pt>
                <c:pt idx="51">
                  <c:v>1564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A0-49DB-80B7-4773B0CA68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Negative</c:v>
                </c:pt>
              </c:strCache>
            </c:strRef>
          </c:tx>
          <c:spPr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92D050"/>
              </a:solidFill>
            </a:ln>
            <a:effectLst/>
          </c:spPr>
          <c:invertIfNegative val="0"/>
          <c:cat>
            <c:numRef>
              <c:f>Sheet1!$A$2:$A$53</c:f>
              <c:numCache>
                <c:formatCode>mmm\-yy</c:formatCode>
                <c:ptCount val="5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</c:numCache>
            </c:numRef>
          </c:cat>
          <c:val>
            <c:numRef>
              <c:f>Sheet1!$C$2:$C$53</c:f>
              <c:numCache>
                <c:formatCode>General</c:formatCode>
                <c:ptCount val="52"/>
                <c:pt idx="0">
                  <c:v>1278</c:v>
                </c:pt>
                <c:pt idx="1">
                  <c:v>2277</c:v>
                </c:pt>
                <c:pt idx="2">
                  <c:v>2559</c:v>
                </c:pt>
                <c:pt idx="3">
                  <c:v>1932</c:v>
                </c:pt>
                <c:pt idx="4">
                  <c:v>1840</c:v>
                </c:pt>
                <c:pt idx="5">
                  <c:v>2298</c:v>
                </c:pt>
                <c:pt idx="6">
                  <c:v>2279</c:v>
                </c:pt>
                <c:pt idx="7">
                  <c:v>2407</c:v>
                </c:pt>
                <c:pt idx="8">
                  <c:v>2926</c:v>
                </c:pt>
                <c:pt idx="9">
                  <c:v>2870</c:v>
                </c:pt>
                <c:pt idx="10">
                  <c:v>4193</c:v>
                </c:pt>
                <c:pt idx="11">
                  <c:v>3962</c:v>
                </c:pt>
                <c:pt idx="12">
                  <c:v>4095</c:v>
                </c:pt>
                <c:pt idx="13">
                  <c:v>5700</c:v>
                </c:pt>
                <c:pt idx="14">
                  <c:v>5323</c:v>
                </c:pt>
                <c:pt idx="15">
                  <c:v>3947</c:v>
                </c:pt>
                <c:pt idx="16">
                  <c:v>4001</c:v>
                </c:pt>
                <c:pt idx="17">
                  <c:v>4516</c:v>
                </c:pt>
                <c:pt idx="18">
                  <c:v>4257</c:v>
                </c:pt>
                <c:pt idx="19">
                  <c:v>4596</c:v>
                </c:pt>
                <c:pt idx="20">
                  <c:v>5702</c:v>
                </c:pt>
                <c:pt idx="21">
                  <c:v>7807</c:v>
                </c:pt>
                <c:pt idx="22">
                  <c:v>20127</c:v>
                </c:pt>
                <c:pt idx="23">
                  <c:v>25266</c:v>
                </c:pt>
                <c:pt idx="24">
                  <c:v>23791</c:v>
                </c:pt>
                <c:pt idx="25">
                  <c:v>25475</c:v>
                </c:pt>
                <c:pt idx="26">
                  <c:v>26778</c:v>
                </c:pt>
                <c:pt idx="27">
                  <c:v>26113</c:v>
                </c:pt>
                <c:pt idx="28">
                  <c:v>23466</c:v>
                </c:pt>
                <c:pt idx="29">
                  <c:v>29907</c:v>
                </c:pt>
                <c:pt idx="30">
                  <c:v>34998</c:v>
                </c:pt>
                <c:pt idx="31">
                  <c:v>35081</c:v>
                </c:pt>
                <c:pt idx="32">
                  <c:v>38624</c:v>
                </c:pt>
                <c:pt idx="33">
                  <c:v>44328</c:v>
                </c:pt>
                <c:pt idx="34">
                  <c:v>39987</c:v>
                </c:pt>
                <c:pt idx="35">
                  <c:v>36760</c:v>
                </c:pt>
                <c:pt idx="36">
                  <c:v>30050</c:v>
                </c:pt>
                <c:pt idx="37">
                  <c:v>32403</c:v>
                </c:pt>
                <c:pt idx="38">
                  <c:v>30396</c:v>
                </c:pt>
                <c:pt idx="39">
                  <c:v>46174</c:v>
                </c:pt>
                <c:pt idx="40">
                  <c:v>56780</c:v>
                </c:pt>
                <c:pt idx="41">
                  <c:v>52757</c:v>
                </c:pt>
                <c:pt idx="42">
                  <c:v>58467</c:v>
                </c:pt>
                <c:pt idx="43">
                  <c:v>56441</c:v>
                </c:pt>
                <c:pt idx="44">
                  <c:v>53077</c:v>
                </c:pt>
                <c:pt idx="45">
                  <c:v>60330</c:v>
                </c:pt>
                <c:pt idx="46">
                  <c:v>54819</c:v>
                </c:pt>
                <c:pt idx="47">
                  <c:v>61334</c:v>
                </c:pt>
                <c:pt idx="48">
                  <c:v>62181</c:v>
                </c:pt>
                <c:pt idx="49">
                  <c:v>69405</c:v>
                </c:pt>
                <c:pt idx="50">
                  <c:v>75282</c:v>
                </c:pt>
                <c:pt idx="51">
                  <c:v>72099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96841848"/>
        <c:axId val="196841520"/>
      </c:barChart>
      <c:lineChart>
        <c:grouping val="standar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Cumulative Persons Screened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Sheet1!$A$2:$A$53</c:f>
              <c:numCache>
                <c:formatCode>mmm\-yy</c:formatCode>
                <c:ptCount val="5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</c:numCache>
            </c:numRef>
          </c:cat>
          <c:val>
            <c:numRef>
              <c:f>Sheet1!$E$2:$E$53</c:f>
              <c:numCache>
                <c:formatCode>General</c:formatCode>
                <c:ptCount val="52"/>
                <c:pt idx="0">
                  <c:v>1406</c:v>
                </c:pt>
                <c:pt idx="1">
                  <c:v>3897</c:v>
                </c:pt>
                <c:pt idx="2">
                  <c:v>6670</c:v>
                </c:pt>
                <c:pt idx="3">
                  <c:v>9061</c:v>
                </c:pt>
                <c:pt idx="4">
                  <c:v>13264</c:v>
                </c:pt>
                <c:pt idx="5">
                  <c:v>17704</c:v>
                </c:pt>
                <c:pt idx="6">
                  <c:v>21997</c:v>
                </c:pt>
                <c:pt idx="7">
                  <c:v>26361</c:v>
                </c:pt>
                <c:pt idx="8">
                  <c:v>31283</c:v>
                </c:pt>
                <c:pt idx="9">
                  <c:v>35905</c:v>
                </c:pt>
                <c:pt idx="10">
                  <c:v>42068</c:v>
                </c:pt>
                <c:pt idx="11">
                  <c:v>48058</c:v>
                </c:pt>
                <c:pt idx="12">
                  <c:v>53777</c:v>
                </c:pt>
                <c:pt idx="13">
                  <c:v>61628</c:v>
                </c:pt>
                <c:pt idx="14">
                  <c:v>69115</c:v>
                </c:pt>
                <c:pt idx="15">
                  <c:v>74537</c:v>
                </c:pt>
                <c:pt idx="16">
                  <c:v>80044</c:v>
                </c:pt>
                <c:pt idx="17">
                  <c:v>86985</c:v>
                </c:pt>
                <c:pt idx="18">
                  <c:v>93324</c:v>
                </c:pt>
                <c:pt idx="19">
                  <c:v>99903</c:v>
                </c:pt>
                <c:pt idx="20">
                  <c:v>107626</c:v>
                </c:pt>
                <c:pt idx="21">
                  <c:v>117259</c:v>
                </c:pt>
                <c:pt idx="22">
                  <c:v>140448</c:v>
                </c:pt>
                <c:pt idx="23">
                  <c:v>168478</c:v>
                </c:pt>
                <c:pt idx="24">
                  <c:v>194987</c:v>
                </c:pt>
                <c:pt idx="25">
                  <c:v>223554</c:v>
                </c:pt>
                <c:pt idx="26">
                  <c:v>253418</c:v>
                </c:pt>
                <c:pt idx="27">
                  <c:v>282258</c:v>
                </c:pt>
                <c:pt idx="28">
                  <c:v>308008</c:v>
                </c:pt>
                <c:pt idx="29">
                  <c:v>340652</c:v>
                </c:pt>
                <c:pt idx="30">
                  <c:v>378673</c:v>
                </c:pt>
                <c:pt idx="31">
                  <c:v>416515</c:v>
                </c:pt>
                <c:pt idx="32">
                  <c:v>457768</c:v>
                </c:pt>
                <c:pt idx="33">
                  <c:v>504980</c:v>
                </c:pt>
                <c:pt idx="34">
                  <c:v>547545</c:v>
                </c:pt>
                <c:pt idx="35">
                  <c:v>586776</c:v>
                </c:pt>
                <c:pt idx="36">
                  <c:v>618835</c:v>
                </c:pt>
                <c:pt idx="37">
                  <c:v>653326</c:v>
                </c:pt>
                <c:pt idx="38">
                  <c:v>685600</c:v>
                </c:pt>
                <c:pt idx="39">
                  <c:v>734029</c:v>
                </c:pt>
                <c:pt idx="40">
                  <c:v>793382</c:v>
                </c:pt>
                <c:pt idx="41">
                  <c:v>848572</c:v>
                </c:pt>
                <c:pt idx="42">
                  <c:v>909259</c:v>
                </c:pt>
                <c:pt idx="43">
                  <c:v>967700</c:v>
                </c:pt>
                <c:pt idx="44">
                  <c:v>1022689</c:v>
                </c:pt>
                <c:pt idx="45">
                  <c:v>1084972</c:v>
                </c:pt>
                <c:pt idx="46">
                  <c:v>1141656</c:v>
                </c:pt>
                <c:pt idx="47">
                  <c:v>1204723</c:v>
                </c:pt>
                <c:pt idx="48">
                  <c:v>1268591</c:v>
                </c:pt>
                <c:pt idx="49">
                  <c:v>1339767</c:v>
                </c:pt>
                <c:pt idx="50">
                  <c:v>1416951</c:v>
                </c:pt>
                <c:pt idx="51">
                  <c:v>1490614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9672792"/>
        <c:axId val="419672464"/>
      </c:lineChart>
      <c:dateAx>
        <c:axId val="1968418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Month of Screening</a:t>
                </a:r>
              </a:p>
            </c:rich>
          </c:tx>
          <c:layout>
            <c:manualLayout>
              <c:xMode val="edge"/>
              <c:yMode val="edge"/>
              <c:x val="0.43126031543354376"/>
              <c:y val="0.8325246383837452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520"/>
        <c:crosses val="autoZero"/>
        <c:auto val="1"/>
        <c:lblOffset val="100"/>
        <c:baseTimeUnit val="months"/>
        <c:majorUnit val="3"/>
        <c:majorTimeUnit val="months"/>
      </c:dateAx>
      <c:valAx>
        <c:axId val="196841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Persons Screened per Month</a:t>
                </a:r>
              </a:p>
            </c:rich>
          </c:tx>
          <c:layout>
            <c:manualLayout>
              <c:xMode val="edge"/>
              <c:yMode val="edge"/>
              <c:x val="6.5249107375091623E-3"/>
              <c:y val="0.146145821911088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848"/>
        <c:crosses val="autoZero"/>
        <c:crossBetween val="midCat"/>
      </c:valAx>
      <c:valAx>
        <c:axId val="419672464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Cumulative Persons Screened</a:t>
                </a:r>
              </a:p>
            </c:rich>
          </c:tx>
          <c:layout>
            <c:manualLayout>
              <c:xMode val="edge"/>
              <c:yMode val="edge"/>
              <c:x val="0.97179163415383896"/>
              <c:y val="0.1758912717695967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672792"/>
        <c:crosses val="max"/>
        <c:crossBetween val="between"/>
      </c:valAx>
      <c:dateAx>
        <c:axId val="41967279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19672464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0.0675</cdr:x>
      <cdr:y>0.92281</cdr:y>
    </cdr:from>
    <cdr:to>
      <cdr:x>0.25</cdr:x>
      <cdr:y>0.97963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9468" y="6086008"/>
          <a:ext cx="2188564" cy="374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0.03875</cdr:x>
      <cdr:y>0.94554</cdr:y>
    </cdr:from>
    <cdr:to>
      <cdr:x>0.22125</cdr:x>
      <cdr:y>0.96372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4694" y="6235909"/>
          <a:ext cx="2188564" cy="1199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0.5261</cdr:x>
      <cdr:y>0.21176</cdr:y>
    </cdr:from>
    <cdr:to>
      <cdr:x>0.6011</cdr:x>
      <cdr:y>0.26078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414247" y="1452281"/>
          <a:ext cx="914400" cy="336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0.29706</cdr:x>
      <cdr:y>0.07843</cdr:y>
    </cdr:from>
    <cdr:to>
      <cdr:x>0.37206</cdr:x>
      <cdr:y>0.21176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21741" y="537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0.35833</cdr:x>
      <cdr:y>0.24815</cdr:y>
    </cdr:from>
    <cdr:to>
      <cdr:x>0.45833</cdr:x>
      <cdr:y>0.29259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276600" y="1276348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0.375</cdr:x>
      <cdr:y>0.29259</cdr:y>
    </cdr:from>
    <cdr:to>
      <cdr:x>0.475</cdr:x>
      <cdr:y>0.42593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29000" y="1504948"/>
          <a:ext cx="9144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0.30455</cdr:x>
      <cdr:y>0.4628</cdr:y>
    </cdr:from>
    <cdr:to>
      <cdr:x>0.41289</cdr:x>
      <cdr:y>0.51702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2784767" y="2380411"/>
          <a:ext cx="990661" cy="2788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 smtClean="0"/>
            <a:t>78.2</a:t>
          </a:r>
          <a:r>
            <a:rPr lang="en-US" sz="1200" dirty="0" smtClean="0"/>
            <a:t>%</a:t>
          </a:r>
          <a:endParaRPr lang="en-US" sz="1200" dirty="0" smtClean="0"/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 smtClean="0"/>
        </a:p>
      </cdr:txBody>
    </cdr:sp>
  </cdr:relSizeAnchor>
  <cdr:relSizeAnchor xmlns:cdr="http://schemas.openxmlformats.org/drawingml/2006/chartDrawing">
    <cdr:from>
      <cdr:x>0.30376</cdr:x>
      <cdr:y>0.81854</cdr:y>
    </cdr:from>
    <cdr:to>
      <cdr:x>0.4121</cdr:x>
      <cdr:y>0.88407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2777564" y="4210151"/>
          <a:ext cx="990661" cy="3370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 smtClean="0"/>
            <a:t>98.1%</a:t>
          </a:r>
          <a:endParaRPr lang="en-US" sz="1400" b="1" dirty="0" smtClean="0"/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 smtClean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51386-5C04-4964-B461-72D69E7F67DC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35EB3-898C-4191-B9C0-65943B895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35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42698" y="185352"/>
            <a:ext cx="5438140" cy="4141523"/>
          </a:xfrm>
        </p:spPr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C74DD4-A335-4789-BC77-41EF11F6F6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642698" y="4370769"/>
            <a:ext cx="5438140" cy="107173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shows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number of people with a positive HCV test results presenting to four pilot provider sites in Tbilisi by week.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the first four weeks of the program at least 700 people presented to the 4 sites combined, peaking during the second week at a 1000 people.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Notes Placeholder 2"/>
          <p:cNvSpPr txBox="1">
            <a:spLocks/>
          </p:cNvSpPr>
          <p:nvPr/>
        </p:nvSpPr>
        <p:spPr>
          <a:xfrm>
            <a:off x="642698" y="5444975"/>
            <a:ext cx="5438140" cy="101614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here are the same trends by month BUT  for 12 provider sites enrolled in the program as of October 18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peak volume of Hepatitis C –infected persons seeking care occurred in May and thereafter stabilized  at approximately 2300 people per month.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Notes Placeholder 2"/>
          <p:cNvSpPr txBox="1">
            <a:spLocks/>
          </p:cNvSpPr>
          <p:nvPr/>
        </p:nvSpPr>
        <p:spPr>
          <a:xfrm>
            <a:off x="642698" y="6461116"/>
            <a:ext cx="5438140" cy="123809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demonstrates  number of persons with current HCV-infection and indications for treatment, who were approved by the committee ,depicted in blue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those who started treatment depicted in  orange, by month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Initially in May and June proportionally a low percentage of patients eligible to start treatment were approved. However as the process was refined, in July and August larger proportion of patients started treatment.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Notes Placeholder 2"/>
          <p:cNvSpPr txBox="1">
            <a:spLocks/>
          </p:cNvSpPr>
          <p:nvPr/>
        </p:nvSpPr>
        <p:spPr>
          <a:xfrm>
            <a:off x="642698" y="7918253"/>
            <a:ext cx="5438140" cy="8839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Here are the demographic characteristics of 3 722 people who started treatment.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86% of patients were  male.  Median age was 51.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Available data of Family score was equally distributed among those with less than 70.000 score and those with &gt;70,000</a:t>
            </a:r>
          </a:p>
        </p:txBody>
      </p:sp>
      <p:sp>
        <p:nvSpPr>
          <p:cNvPr id="9" name="Notes Placeholder 2"/>
          <p:cNvSpPr txBox="1">
            <a:spLocks/>
          </p:cNvSpPr>
          <p:nvPr/>
        </p:nvSpPr>
        <p:spPr>
          <a:xfrm>
            <a:off x="642698" y="8887493"/>
            <a:ext cx="5438140" cy="49133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Among patients who started treatment the majority resided in Tbilisi followed by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Imereti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Adjara regions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9390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C351-1350-4C0F-B4C2-C03EF98DF785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C878-4C92-47B5-A887-5920EDE59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41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3094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79811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958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958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Population Health Sciences</a:t>
            </a:r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0B24DC-2007-EF47-9156-B4CE3FA4638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Date Placeholder 6">
            <a:extLst/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Bristol Medical School 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02300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3000"/>
              </a:lnSpc>
              <a:defRPr sz="2800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dirty="0"/>
              <a:t>Bottom band: NCHHSTP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5015565"/>
            <a:ext cx="9144000" cy="134374"/>
          </a:xfrm>
          <a:prstGeom prst="rect">
            <a:avLst/>
          </a:prstGeom>
        </p:spPr>
      </p:pic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1158875"/>
            <a:ext cx="8229600" cy="3341688"/>
          </a:xfrm>
        </p:spPr>
        <p:txBody>
          <a:bodyPr/>
          <a:lstStyle>
            <a:lvl1pPr marL="342892" indent="-342892">
              <a:buClr>
                <a:srgbClr val="006A71"/>
              </a:buClr>
              <a:buFont typeface="Wingdings" panose="05000000000000000000" pitchFamily="2" charset="2"/>
              <a:buChar char="§"/>
              <a:defRPr sz="2000">
                <a:solidFill>
                  <a:schemeClr val="accent4">
                    <a:lumMod val="75000"/>
                  </a:schemeClr>
                </a:solidFill>
              </a:defRPr>
            </a:lvl1pPr>
            <a:lvl2pPr>
              <a:buClr>
                <a:srgbClr val="9A4E9E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>
                <a:srgbClr val="C00000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2000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2558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A6C54-B8F4-491D-A1D2-A75312E66E03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C3C9-F06A-481B-A2B5-38BF2C9B2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7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93477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2922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7362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63221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F15F-C097-4354-82A0-DD3F6041ACCC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5C3F-4E4A-4CBA-B5ED-A870A13D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690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52290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2953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75F3A-37DD-4CB1-8753-8C47C960DBB1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03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672" r:id="rId12"/>
    <p:sldLayoutId id="2147483673" r:id="rId13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80871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37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Georgia Hepatitis C Elimination Program Care 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Cascade, April 28, 2015 –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April 30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, 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2019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0" y="2"/>
            <a:ext cx="9144000" cy="5143500"/>
            <a:chOff x="0" y="2"/>
            <a:chExt cx="9144000" cy="5143500"/>
          </a:xfrm>
        </p:grpSpPr>
        <p:graphicFrame>
          <p:nvGraphicFramePr>
            <p:cNvPr id="7" name="Chart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057563483"/>
                </p:ext>
              </p:extLst>
            </p:nvPr>
          </p:nvGraphicFramePr>
          <p:xfrm>
            <a:off x="0" y="2"/>
            <a:ext cx="9144000" cy="51435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7" name="TextBox 1"/>
            <p:cNvSpPr txBox="1"/>
            <p:nvPr/>
          </p:nvSpPr>
          <p:spPr>
            <a:xfrm>
              <a:off x="2784767" y="2842249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92.4%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TextBox 1"/>
            <p:cNvSpPr txBox="1"/>
            <p:nvPr/>
          </p:nvSpPr>
          <p:spPr>
            <a:xfrm>
              <a:off x="2784767" y="1455748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dirty="0" smtClean="0"/>
                <a:t>79.8</a:t>
              </a: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%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21" name="Down Arrow 20"/>
            <p:cNvSpPr/>
            <p:nvPr/>
          </p:nvSpPr>
          <p:spPr>
            <a:xfrm>
              <a:off x="2593315" y="1979401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TextBox 1"/>
            <p:cNvSpPr txBox="1"/>
            <p:nvPr/>
          </p:nvSpPr>
          <p:spPr>
            <a:xfrm>
              <a:off x="2784707" y="1916693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smtClean="0"/>
                <a:t>83.1%</a:t>
              </a:r>
              <a:endParaRPr lang="en-US" sz="1100" dirty="0" smtClean="0"/>
            </a:p>
          </p:txBody>
        </p:sp>
        <p:sp>
          <p:nvSpPr>
            <p:cNvPr id="30" name="TextBox 1"/>
            <p:cNvSpPr txBox="1"/>
            <p:nvPr/>
          </p:nvSpPr>
          <p:spPr>
            <a:xfrm>
              <a:off x="2784767" y="991138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smtClean="0"/>
                <a:t>95.5% </a:t>
              </a:r>
            </a:p>
          </p:txBody>
        </p:sp>
        <p:sp>
          <p:nvSpPr>
            <p:cNvPr id="31" name="TextBox 1"/>
            <p:cNvSpPr txBox="1"/>
            <p:nvPr/>
          </p:nvSpPr>
          <p:spPr>
            <a:xfrm>
              <a:off x="2785319" y="3308035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smtClean="0"/>
                <a:t>95.8%</a:t>
              </a:r>
              <a:endParaRPr lang="en-US" sz="1200" dirty="0" smtClean="0"/>
            </a:p>
          </p:txBody>
        </p:sp>
        <p:sp>
          <p:nvSpPr>
            <p:cNvPr id="32" name="TextBox 1"/>
            <p:cNvSpPr txBox="1"/>
            <p:nvPr/>
          </p:nvSpPr>
          <p:spPr>
            <a:xfrm>
              <a:off x="2784767" y="3773812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smtClean="0"/>
                <a:t>74.9%</a:t>
              </a:r>
              <a:endParaRPr lang="en-US" sz="1200" dirty="0" smtClean="0"/>
            </a:p>
          </p:txBody>
        </p:sp>
        <p:sp>
          <p:nvSpPr>
            <p:cNvPr id="34" name="Down Arrow 33"/>
            <p:cNvSpPr/>
            <p:nvPr/>
          </p:nvSpPr>
          <p:spPr>
            <a:xfrm>
              <a:off x="2593526" y="102838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Down Arrow 34"/>
            <p:cNvSpPr/>
            <p:nvPr/>
          </p:nvSpPr>
          <p:spPr>
            <a:xfrm>
              <a:off x="2589174" y="1510970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" name="Down Arrow 35"/>
            <p:cNvSpPr/>
            <p:nvPr/>
          </p:nvSpPr>
          <p:spPr>
            <a:xfrm>
              <a:off x="2589882" y="243372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Down Arrow 39"/>
            <p:cNvSpPr/>
            <p:nvPr/>
          </p:nvSpPr>
          <p:spPr>
            <a:xfrm>
              <a:off x="2589174" y="288507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Down Arrow 40"/>
            <p:cNvSpPr/>
            <p:nvPr/>
          </p:nvSpPr>
          <p:spPr>
            <a:xfrm>
              <a:off x="2597563" y="336325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Down Arrow 41"/>
            <p:cNvSpPr/>
            <p:nvPr/>
          </p:nvSpPr>
          <p:spPr>
            <a:xfrm>
              <a:off x="2596147" y="3817575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Down Arrow 42"/>
            <p:cNvSpPr/>
            <p:nvPr/>
          </p:nvSpPr>
          <p:spPr>
            <a:xfrm>
              <a:off x="2598271" y="429041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5181600" y="4774170"/>
            <a:ext cx="56589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   Among persons with PID.  Does not include persons with 15-digit code</a:t>
            </a:r>
          </a:p>
          <a:p>
            <a:r>
              <a:rPr lang="en-US" sz="1000" dirty="0" smtClean="0"/>
              <a:t>** Age ≥ 12 with no mortality data prior to confirmation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01158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036911546"/>
              </p:ext>
            </p:extLst>
          </p:nvPr>
        </p:nvGraphicFramePr>
        <p:xfrm>
          <a:off x="119270" y="622997"/>
          <a:ext cx="8835887" cy="4257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28600" y="253666"/>
            <a:ext cx="8862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Patients initiating treatment, Georgia HCV elimination program, April 2015 –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April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2019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45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53666"/>
            <a:ext cx="8774799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700" b="1" dirty="0" smtClean="0">
                <a:solidFill>
                  <a:schemeClr val="accent1">
                    <a:lumMod val="75000"/>
                  </a:schemeClr>
                </a:solidFill>
              </a:rPr>
              <a:t>Persons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en-US" sz="1700" b="1" dirty="0" smtClean="0">
                <a:solidFill>
                  <a:schemeClr val="accent1">
                    <a:lumMod val="75000"/>
                  </a:schemeClr>
                </a:solidFill>
              </a:rPr>
              <a:t> Screened per Month,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Georgia HCV elimination program, </a:t>
            </a:r>
            <a:r>
              <a:rPr lang="en-US" sz="1700" b="1" dirty="0" smtClean="0">
                <a:solidFill>
                  <a:schemeClr val="accent1">
                    <a:lumMod val="75000"/>
                  </a:schemeClr>
                </a:solidFill>
              </a:rPr>
              <a:t>January 2015 – </a:t>
            </a:r>
            <a:r>
              <a:rPr lang="en-US" sz="1700" b="1" dirty="0" smtClean="0">
                <a:solidFill>
                  <a:schemeClr val="accent1">
                    <a:lumMod val="75000"/>
                  </a:schemeClr>
                </a:solidFill>
              </a:rPr>
              <a:t>April </a:t>
            </a:r>
            <a:r>
              <a:rPr lang="en-US" sz="1700" b="1" dirty="0" smtClean="0">
                <a:solidFill>
                  <a:schemeClr val="accent1">
                    <a:lumMod val="75000"/>
                  </a:schemeClr>
                </a:solidFill>
              </a:rPr>
              <a:t>2019</a:t>
            </a:r>
            <a:endParaRPr lang="en-US" sz="17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1096328"/>
              </p:ext>
            </p:extLst>
          </p:nvPr>
        </p:nvGraphicFramePr>
        <p:xfrm>
          <a:off x="304801" y="622998"/>
          <a:ext cx="8458200" cy="415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960471" y="4897279"/>
            <a:ext cx="40735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* Among all persons with PID.  Does not include  persons with 15-digit code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5713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2329</TotalTime>
  <Words>365</Words>
  <Application>Microsoft Office PowerPoint</Application>
  <PresentationFormat>On-screen Show (16:9)</PresentationFormat>
  <Paragraphs>37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>SRA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Byram, Mary Beth</dc:creator>
  <cp:lastModifiedBy>Shadaker, Shaun (CDC/DDID/NCHHSTP/DVH)</cp:lastModifiedBy>
  <cp:revision>165</cp:revision>
  <dcterms:created xsi:type="dcterms:W3CDTF">2016-06-09T19:37:31Z</dcterms:created>
  <dcterms:modified xsi:type="dcterms:W3CDTF">2019-05-03T17:32:39Z</dcterms:modified>
</cp:coreProperties>
</file>