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</p:sldMasterIdLst>
  <p:notesMasterIdLst>
    <p:notesMasterId r:id="rId5"/>
  </p:notesMasterIdLst>
  <p:sldIdLst>
    <p:sldId id="302" r:id="rId2"/>
    <p:sldId id="297" r:id="rId3"/>
    <p:sldId id="301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6">
          <p15:clr>
            <a:srgbClr val="A4A3A4"/>
          </p15:clr>
        </p15:guide>
        <p15:guide id="2" pos="4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1F2F2"/>
    <a:srgbClr val="F8F8F8"/>
    <a:srgbClr val="1D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02"/>
      </p:cViewPr>
      <p:guideLst>
        <p:guide orient="horz" pos="276"/>
        <p:guide pos="4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598250218722658"/>
          <c:y val="0.12683970059298144"/>
          <c:w val="0.71434580052493446"/>
          <c:h val="0.73933858267716535"/>
        </c:manualLayout>
      </c:layout>
      <c:barChart>
        <c:barDir val="bar"/>
        <c:grouping val="clustered"/>
        <c:varyColors val="0"/>
        <c:ser>
          <c:idx val="0"/>
          <c:order val="0"/>
          <c:spPr>
            <a:gradFill flip="none" rotWithShape="1">
              <a:gsLst>
                <a:gs pos="0">
                  <a:srgbClr val="0070C0">
                    <a:shade val="30000"/>
                    <a:satMod val="115000"/>
                  </a:srgbClr>
                </a:gs>
                <a:gs pos="50000">
                  <a:srgbClr val="0070C0">
                    <a:shade val="67500"/>
                    <a:satMod val="115000"/>
                  </a:srgbClr>
                </a:gs>
                <a:gs pos="100000">
                  <a:srgbClr val="0070C0">
                    <a:shade val="100000"/>
                    <a:satMod val="115000"/>
                  </a:srgbClr>
                </a:gs>
              </a:gsLst>
              <a:lin ang="10800000" scaled="1"/>
              <a:tileRect/>
            </a:gra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gradFill flip="none" rotWithShape="1">
                <a:gsLst>
                  <a:gs pos="0">
                    <a:srgbClr val="0070C0">
                      <a:shade val="30000"/>
                      <a:satMod val="115000"/>
                    </a:srgbClr>
                  </a:gs>
                  <a:gs pos="50000">
                    <a:srgbClr val="0070C0">
                      <a:shade val="67500"/>
                      <a:satMod val="115000"/>
                    </a:srgbClr>
                  </a:gs>
                  <a:gs pos="100000">
                    <a:srgbClr val="0070C0">
                      <a:shade val="100000"/>
                      <a:satMod val="115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3688-4B34-BF6B-CD6E5FF8B64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Sheet1!$A$1:$A$9</c:f>
              <c:strCache>
                <c:ptCount val="9"/>
                <c:pt idx="0">
                  <c:v>Cured***</c:v>
                </c:pt>
                <c:pt idx="1">
                  <c:v>Tested for SVR</c:v>
                </c:pt>
                <c:pt idx="2">
                  <c:v>Eligible for SVR Testing</c:v>
                </c:pt>
                <c:pt idx="3">
                  <c:v>Completed ≥1 Round of Treatment</c:v>
                </c:pt>
                <c:pt idx="4">
                  <c:v>Initiated HCV Treatment</c:v>
                </c:pt>
                <c:pt idx="5">
                  <c:v>Positive for Current HCV Infection</c:v>
                </c:pt>
                <c:pt idx="6">
                  <c:v>Tested for HCV RNA or CoreAg  </c:v>
                </c:pt>
                <c:pt idx="7">
                  <c:v>Positive Anti- HCV Test (Tx eligible)**</c:v>
                </c:pt>
                <c:pt idx="8">
                  <c:v>Positive Anti- HCV Test (Total)*</c:v>
                </c:pt>
              </c:strCache>
            </c:strRef>
          </c:cat>
          <c:val>
            <c:numRef>
              <c:f>Sheet1!$B$1:$B$9</c:f>
              <c:numCache>
                <c:formatCode>#,##0</c:formatCode>
                <c:ptCount val="9"/>
                <c:pt idx="0">
                  <c:v>38007</c:v>
                </c:pt>
                <c:pt idx="1">
                  <c:v>38538</c:v>
                </c:pt>
                <c:pt idx="2">
                  <c:v>50998</c:v>
                </c:pt>
                <c:pt idx="3">
                  <c:v>53908</c:v>
                </c:pt>
                <c:pt idx="4">
                  <c:v>58229</c:v>
                </c:pt>
                <c:pt idx="5">
                  <c:v>74307</c:v>
                </c:pt>
                <c:pt idx="6">
                  <c:v>89914</c:v>
                </c:pt>
                <c:pt idx="7">
                  <c:v>113091</c:v>
                </c:pt>
                <c:pt idx="8">
                  <c:v>117499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02-4A75-B573-9ACD225ED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80449296"/>
        <c:axId val="280450864"/>
      </c:barChart>
      <c:catAx>
        <c:axId val="28044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0450864"/>
        <c:crosses val="autoZero"/>
        <c:auto val="1"/>
        <c:lblAlgn val="ctr"/>
        <c:lblOffset val="100"/>
        <c:noMultiLvlLbl val="0"/>
      </c:catAx>
      <c:valAx>
        <c:axId val="280450864"/>
        <c:scaling>
          <c:orientation val="minMax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crossAx val="280449296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50000"/>
              <a:alpha val="89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 algn="just"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566524107879605"/>
          <c:y val="2.7196580971718877E-2"/>
          <c:w val="0.78463237476893943"/>
          <c:h val="0.735527056345187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Initiating Treatment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solidFill>
                <a:schemeClr val="accent1"/>
              </a:solidFill>
            </a:ln>
            <a:effectLst/>
          </c:spPr>
          <c:invertIfNegative val="0"/>
          <c:cat>
            <c:numRef>
              <c:f>Sheet1!$A$2:$A$52</c:f>
              <c:numCache>
                <c:formatCode>[$-409]mmm\-yy;@</c:formatCode>
                <c:ptCount val="51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</c:v>
                </c:pt>
                <c:pt idx="1">
                  <c:v>298</c:v>
                </c:pt>
                <c:pt idx="2">
                  <c:v>561</c:v>
                </c:pt>
                <c:pt idx="3">
                  <c:v>1000</c:v>
                </c:pt>
                <c:pt idx="4">
                  <c:v>1125</c:v>
                </c:pt>
                <c:pt idx="5">
                  <c:v>287</c:v>
                </c:pt>
                <c:pt idx="6">
                  <c:v>1136</c:v>
                </c:pt>
                <c:pt idx="7">
                  <c:v>638</c:v>
                </c:pt>
                <c:pt idx="8">
                  <c:v>891</c:v>
                </c:pt>
                <c:pt idx="9">
                  <c:v>15</c:v>
                </c:pt>
                <c:pt idx="10">
                  <c:v>628</c:v>
                </c:pt>
                <c:pt idx="11">
                  <c:v>518</c:v>
                </c:pt>
                <c:pt idx="12">
                  <c:v>1346</c:v>
                </c:pt>
                <c:pt idx="13">
                  <c:v>810</c:v>
                </c:pt>
                <c:pt idx="14">
                  <c:v>1164</c:v>
                </c:pt>
                <c:pt idx="15">
                  <c:v>1263</c:v>
                </c:pt>
                <c:pt idx="16">
                  <c:v>3296</c:v>
                </c:pt>
                <c:pt idx="17">
                  <c:v>4594</c:v>
                </c:pt>
                <c:pt idx="18">
                  <c:v>3691</c:v>
                </c:pt>
                <c:pt idx="19">
                  <c:v>2188</c:v>
                </c:pt>
                <c:pt idx="20">
                  <c:v>2140</c:v>
                </c:pt>
                <c:pt idx="21">
                  <c:v>1967</c:v>
                </c:pt>
                <c:pt idx="22">
                  <c:v>1460</c:v>
                </c:pt>
                <c:pt idx="23">
                  <c:v>1382</c:v>
                </c:pt>
                <c:pt idx="24">
                  <c:v>1262</c:v>
                </c:pt>
                <c:pt idx="25">
                  <c:v>1354</c:v>
                </c:pt>
                <c:pt idx="26">
                  <c:v>1162</c:v>
                </c:pt>
                <c:pt idx="27">
                  <c:v>1164</c:v>
                </c:pt>
                <c:pt idx="28">
                  <c:v>1003</c:v>
                </c:pt>
                <c:pt idx="29">
                  <c:v>1041</c:v>
                </c:pt>
                <c:pt idx="30">
                  <c:v>1023</c:v>
                </c:pt>
                <c:pt idx="31">
                  <c:v>1065</c:v>
                </c:pt>
                <c:pt idx="32">
                  <c:v>908</c:v>
                </c:pt>
                <c:pt idx="33">
                  <c:v>342</c:v>
                </c:pt>
                <c:pt idx="34">
                  <c:v>1026</c:v>
                </c:pt>
                <c:pt idx="35">
                  <c:v>1586</c:v>
                </c:pt>
                <c:pt idx="36">
                  <c:v>121</c:v>
                </c:pt>
                <c:pt idx="37">
                  <c:v>959</c:v>
                </c:pt>
                <c:pt idx="38">
                  <c:v>974</c:v>
                </c:pt>
                <c:pt idx="39">
                  <c:v>729</c:v>
                </c:pt>
                <c:pt idx="40">
                  <c:v>782</c:v>
                </c:pt>
                <c:pt idx="41">
                  <c:v>1085</c:v>
                </c:pt>
                <c:pt idx="42">
                  <c:v>1077</c:v>
                </c:pt>
                <c:pt idx="43">
                  <c:v>807</c:v>
                </c:pt>
                <c:pt idx="44">
                  <c:v>717</c:v>
                </c:pt>
                <c:pt idx="45">
                  <c:v>804</c:v>
                </c:pt>
                <c:pt idx="46">
                  <c:v>924</c:v>
                </c:pt>
                <c:pt idx="47">
                  <c:v>1058</c:v>
                </c:pt>
                <c:pt idx="48">
                  <c:v>943</c:v>
                </c:pt>
                <c:pt idx="49">
                  <c:v>1049</c:v>
                </c:pt>
                <c:pt idx="50">
                  <c:v>866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34861280"/>
        <c:axId val="134863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Cumulative Initiated Treatment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[$-409]mmm\-yy;@</c:formatCode>
                <c:ptCount val="51"/>
                <c:pt idx="0">
                  <c:v>42095</c:v>
                </c:pt>
                <c:pt idx="1">
                  <c:v>42125</c:v>
                </c:pt>
                <c:pt idx="2">
                  <c:v>42156</c:v>
                </c:pt>
                <c:pt idx="3">
                  <c:v>42186</c:v>
                </c:pt>
                <c:pt idx="4">
                  <c:v>42217</c:v>
                </c:pt>
                <c:pt idx="5">
                  <c:v>42248</c:v>
                </c:pt>
                <c:pt idx="6">
                  <c:v>42278</c:v>
                </c:pt>
                <c:pt idx="7">
                  <c:v>42309</c:v>
                </c:pt>
                <c:pt idx="8">
                  <c:v>42339</c:v>
                </c:pt>
                <c:pt idx="9">
                  <c:v>42370</c:v>
                </c:pt>
                <c:pt idx="10">
                  <c:v>42401</c:v>
                </c:pt>
                <c:pt idx="11">
                  <c:v>42430</c:v>
                </c:pt>
                <c:pt idx="12">
                  <c:v>42461</c:v>
                </c:pt>
                <c:pt idx="13">
                  <c:v>42491</c:v>
                </c:pt>
                <c:pt idx="14">
                  <c:v>42522</c:v>
                </c:pt>
                <c:pt idx="15">
                  <c:v>42552</c:v>
                </c:pt>
                <c:pt idx="16">
                  <c:v>42583</c:v>
                </c:pt>
                <c:pt idx="17">
                  <c:v>42614</c:v>
                </c:pt>
                <c:pt idx="18">
                  <c:v>42644</c:v>
                </c:pt>
                <c:pt idx="19">
                  <c:v>42675</c:v>
                </c:pt>
                <c:pt idx="20">
                  <c:v>42705</c:v>
                </c:pt>
                <c:pt idx="21">
                  <c:v>42736</c:v>
                </c:pt>
                <c:pt idx="22">
                  <c:v>42767</c:v>
                </c:pt>
                <c:pt idx="23">
                  <c:v>42795</c:v>
                </c:pt>
                <c:pt idx="24">
                  <c:v>42826</c:v>
                </c:pt>
                <c:pt idx="25">
                  <c:v>42856</c:v>
                </c:pt>
                <c:pt idx="26">
                  <c:v>42887</c:v>
                </c:pt>
                <c:pt idx="27">
                  <c:v>42917</c:v>
                </c:pt>
                <c:pt idx="28">
                  <c:v>42948</c:v>
                </c:pt>
                <c:pt idx="29">
                  <c:v>42979</c:v>
                </c:pt>
                <c:pt idx="30">
                  <c:v>43009</c:v>
                </c:pt>
                <c:pt idx="31">
                  <c:v>43040</c:v>
                </c:pt>
                <c:pt idx="32">
                  <c:v>43070</c:v>
                </c:pt>
                <c:pt idx="33">
                  <c:v>43101</c:v>
                </c:pt>
                <c:pt idx="34">
                  <c:v>43132</c:v>
                </c:pt>
                <c:pt idx="35">
                  <c:v>43160</c:v>
                </c:pt>
                <c:pt idx="36">
                  <c:v>43191</c:v>
                </c:pt>
                <c:pt idx="37">
                  <c:v>43221</c:v>
                </c:pt>
                <c:pt idx="38">
                  <c:v>43252</c:v>
                </c:pt>
                <c:pt idx="39">
                  <c:v>43282</c:v>
                </c:pt>
                <c:pt idx="40">
                  <c:v>43313</c:v>
                </c:pt>
                <c:pt idx="41">
                  <c:v>43344</c:v>
                </c:pt>
                <c:pt idx="42">
                  <c:v>43374</c:v>
                </c:pt>
                <c:pt idx="43">
                  <c:v>43405</c:v>
                </c:pt>
                <c:pt idx="44">
                  <c:v>43435</c:v>
                </c:pt>
                <c:pt idx="45">
                  <c:v>43466</c:v>
                </c:pt>
                <c:pt idx="46">
                  <c:v>43497</c:v>
                </c:pt>
                <c:pt idx="47">
                  <c:v>43525</c:v>
                </c:pt>
                <c:pt idx="48">
                  <c:v>43556</c:v>
                </c:pt>
                <c:pt idx="49">
                  <c:v>43586</c:v>
                </c:pt>
                <c:pt idx="50">
                  <c:v>43617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</c:v>
                </c:pt>
                <c:pt idx="1">
                  <c:v>298</c:v>
                </c:pt>
                <c:pt idx="2">
                  <c:v>859</c:v>
                </c:pt>
                <c:pt idx="3">
                  <c:v>1859</c:v>
                </c:pt>
                <c:pt idx="4">
                  <c:v>2984</c:v>
                </c:pt>
                <c:pt idx="5">
                  <c:v>3271</c:v>
                </c:pt>
                <c:pt idx="6">
                  <c:v>4407</c:v>
                </c:pt>
                <c:pt idx="7">
                  <c:v>5045</c:v>
                </c:pt>
                <c:pt idx="8">
                  <c:v>5936</c:v>
                </c:pt>
                <c:pt idx="9">
                  <c:v>5951</c:v>
                </c:pt>
                <c:pt idx="10">
                  <c:v>6579</c:v>
                </c:pt>
                <c:pt idx="11">
                  <c:v>7097</c:v>
                </c:pt>
                <c:pt idx="12">
                  <c:v>8443</c:v>
                </c:pt>
                <c:pt idx="13">
                  <c:v>9253</c:v>
                </c:pt>
                <c:pt idx="14">
                  <c:v>10417</c:v>
                </c:pt>
                <c:pt idx="15">
                  <c:v>11680</c:v>
                </c:pt>
                <c:pt idx="16">
                  <c:v>14976</c:v>
                </c:pt>
                <c:pt idx="17">
                  <c:v>19570</c:v>
                </c:pt>
                <c:pt idx="18">
                  <c:v>23261</c:v>
                </c:pt>
                <c:pt idx="19">
                  <c:v>25449</c:v>
                </c:pt>
                <c:pt idx="20">
                  <c:v>27589</c:v>
                </c:pt>
                <c:pt idx="21">
                  <c:v>29556</c:v>
                </c:pt>
                <c:pt idx="22">
                  <c:v>31016</c:v>
                </c:pt>
                <c:pt idx="23">
                  <c:v>32398</c:v>
                </c:pt>
                <c:pt idx="24">
                  <c:v>33660</c:v>
                </c:pt>
                <c:pt idx="25">
                  <c:v>35014</c:v>
                </c:pt>
                <c:pt idx="26">
                  <c:v>36176</c:v>
                </c:pt>
                <c:pt idx="27">
                  <c:v>37340</c:v>
                </c:pt>
                <c:pt idx="28">
                  <c:v>38343</c:v>
                </c:pt>
                <c:pt idx="29">
                  <c:v>39384</c:v>
                </c:pt>
                <c:pt idx="30">
                  <c:v>40407</c:v>
                </c:pt>
                <c:pt idx="31">
                  <c:v>41472</c:v>
                </c:pt>
                <c:pt idx="32">
                  <c:v>42380</c:v>
                </c:pt>
                <c:pt idx="33">
                  <c:v>42722</c:v>
                </c:pt>
                <c:pt idx="34">
                  <c:v>43748</c:v>
                </c:pt>
                <c:pt idx="35">
                  <c:v>45334</c:v>
                </c:pt>
                <c:pt idx="36">
                  <c:v>45455</c:v>
                </c:pt>
                <c:pt idx="37">
                  <c:v>46414</c:v>
                </c:pt>
                <c:pt idx="38">
                  <c:v>47388</c:v>
                </c:pt>
                <c:pt idx="39">
                  <c:v>48117</c:v>
                </c:pt>
                <c:pt idx="40">
                  <c:v>48899</c:v>
                </c:pt>
                <c:pt idx="41">
                  <c:v>49984</c:v>
                </c:pt>
                <c:pt idx="42">
                  <c:v>51061</c:v>
                </c:pt>
                <c:pt idx="43">
                  <c:v>51868</c:v>
                </c:pt>
                <c:pt idx="44">
                  <c:v>52585</c:v>
                </c:pt>
                <c:pt idx="45">
                  <c:v>53389</c:v>
                </c:pt>
                <c:pt idx="46">
                  <c:v>54313</c:v>
                </c:pt>
                <c:pt idx="47">
                  <c:v>55371</c:v>
                </c:pt>
                <c:pt idx="48">
                  <c:v>56314</c:v>
                </c:pt>
                <c:pt idx="49">
                  <c:v>57363</c:v>
                </c:pt>
                <c:pt idx="50">
                  <c:v>58229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A77-45A8-8548-115B7D4DBC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3122552"/>
        <c:axId val="193123208"/>
      </c:lineChart>
      <c:dateAx>
        <c:axId val="13486128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Month of Treatment Initiation</a:t>
                </a:r>
              </a:p>
            </c:rich>
          </c:tx>
          <c:layout>
            <c:manualLayout>
              <c:xMode val="edge"/>
              <c:yMode val="edge"/>
              <c:x val="0.40591431284714258"/>
              <c:y val="0.889154770506605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[$-409]mmm\-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3248"/>
        <c:crosses val="autoZero"/>
        <c:auto val="1"/>
        <c:lblOffset val="100"/>
        <c:baseTimeUnit val="months"/>
        <c:majorUnit val="2"/>
        <c:majorTimeUnit val="months"/>
      </c:dateAx>
      <c:valAx>
        <c:axId val="134863248"/>
        <c:scaling>
          <c:orientation val="minMax"/>
        </c:scaling>
        <c:delete val="0"/>
        <c:axPos val="l"/>
        <c:majorGridlines>
          <c:spPr>
            <a:ln w="317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Patients Initiating Treatment per Month</a:t>
                </a:r>
              </a:p>
            </c:rich>
          </c:tx>
          <c:layout>
            <c:manualLayout>
              <c:xMode val="edge"/>
              <c:yMode val="edge"/>
              <c:x val="1.9279784813907196E-2"/>
              <c:y val="6.9626714423567507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861280"/>
        <c:crosses val="autoZero"/>
        <c:crossBetween val="midCat"/>
      </c:valAx>
      <c:valAx>
        <c:axId val="193123208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Cumulative Patients Initiated Treatment</a:t>
                </a:r>
              </a:p>
            </c:rich>
          </c:tx>
          <c:layout>
            <c:manualLayout>
              <c:xMode val="edge"/>
              <c:yMode val="edge"/>
              <c:x val="0.96665846903655517"/>
              <c:y val="6.9735473498960338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3122552"/>
        <c:crosses val="max"/>
        <c:crossBetween val="between"/>
      </c:valAx>
      <c:dateAx>
        <c:axId val="193122552"/>
        <c:scaling>
          <c:orientation val="minMax"/>
        </c:scaling>
        <c:delete val="1"/>
        <c:axPos val="b"/>
        <c:numFmt formatCode="[$-409]mmm\-yy;@" sourceLinked="1"/>
        <c:majorTickMark val="out"/>
        <c:minorTickMark val="none"/>
        <c:tickLblPos val="nextTo"/>
        <c:crossAx val="19312320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70557399495535"/>
          <c:y val="0.94366488038826313"/>
          <c:w val="0.6245887796569638"/>
          <c:h val="5.63351196117368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1604991779016112E-2"/>
          <c:y val="3.6250386636192469E-2"/>
          <c:w val="0.80288439777916376"/>
          <c:h val="0.7077507841708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Positive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00B0F0"/>
              </a:solidFill>
            </a:ln>
            <a:effectLst/>
          </c:spPr>
          <c:invertIfNegative val="0"/>
          <c:cat>
            <c:numRef>
              <c:f>Sheet1!$A$2:$A$55</c:f>
              <c:numCache>
                <c:formatCode>mmm\-yy</c:formatCode>
                <c:ptCount val="54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</c:numCache>
            </c:numRef>
          </c:cat>
          <c:val>
            <c:numRef>
              <c:f>Sheet1!$B$2:$B$55</c:f>
              <c:numCache>
                <c:formatCode>General</c:formatCode>
                <c:ptCount val="54"/>
                <c:pt idx="0">
                  <c:v>128</c:v>
                </c:pt>
                <c:pt idx="1">
                  <c:v>214</c:v>
                </c:pt>
                <c:pt idx="2">
                  <c:v>212</c:v>
                </c:pt>
                <c:pt idx="3">
                  <c:v>460</c:v>
                </c:pt>
                <c:pt idx="4">
                  <c:v>2360</c:v>
                </c:pt>
                <c:pt idx="5">
                  <c:v>2141</c:v>
                </c:pt>
                <c:pt idx="6">
                  <c:v>2014</c:v>
                </c:pt>
                <c:pt idx="7">
                  <c:v>1957</c:v>
                </c:pt>
                <c:pt idx="8">
                  <c:v>1994</c:v>
                </c:pt>
                <c:pt idx="9">
                  <c:v>1750</c:v>
                </c:pt>
                <c:pt idx="10">
                  <c:v>1971</c:v>
                </c:pt>
                <c:pt idx="11">
                  <c:v>2028</c:v>
                </c:pt>
                <c:pt idx="12">
                  <c:v>1624</c:v>
                </c:pt>
                <c:pt idx="13">
                  <c:v>2149</c:v>
                </c:pt>
                <c:pt idx="14">
                  <c:v>2164</c:v>
                </c:pt>
                <c:pt idx="15">
                  <c:v>1475</c:v>
                </c:pt>
                <c:pt idx="16">
                  <c:v>1505</c:v>
                </c:pt>
                <c:pt idx="17">
                  <c:v>2425</c:v>
                </c:pt>
                <c:pt idx="18">
                  <c:v>2082</c:v>
                </c:pt>
                <c:pt idx="19">
                  <c:v>1983</c:v>
                </c:pt>
                <c:pt idx="20">
                  <c:v>2021</c:v>
                </c:pt>
                <c:pt idx="21">
                  <c:v>1826</c:v>
                </c:pt>
                <c:pt idx="22">
                  <c:v>3058</c:v>
                </c:pt>
                <c:pt idx="23">
                  <c:v>2763</c:v>
                </c:pt>
                <c:pt idx="24">
                  <c:v>2717</c:v>
                </c:pt>
                <c:pt idx="25">
                  <c:v>3091</c:v>
                </c:pt>
                <c:pt idx="26">
                  <c:v>3085</c:v>
                </c:pt>
                <c:pt idx="27">
                  <c:v>2724</c:v>
                </c:pt>
                <c:pt idx="28">
                  <c:v>2284</c:v>
                </c:pt>
                <c:pt idx="29">
                  <c:v>2738</c:v>
                </c:pt>
                <c:pt idx="30">
                  <c:v>3023</c:v>
                </c:pt>
                <c:pt idx="31">
                  <c:v>2761</c:v>
                </c:pt>
                <c:pt idx="32">
                  <c:v>2626</c:v>
                </c:pt>
                <c:pt idx="33">
                  <c:v>2877</c:v>
                </c:pt>
                <c:pt idx="34">
                  <c:v>2572</c:v>
                </c:pt>
                <c:pt idx="35">
                  <c:v>2464</c:v>
                </c:pt>
                <c:pt idx="36">
                  <c:v>2009</c:v>
                </c:pt>
                <c:pt idx="37">
                  <c:v>2087</c:v>
                </c:pt>
                <c:pt idx="38">
                  <c:v>1877</c:v>
                </c:pt>
                <c:pt idx="39">
                  <c:v>2255</c:v>
                </c:pt>
                <c:pt idx="40">
                  <c:v>2573</c:v>
                </c:pt>
                <c:pt idx="41">
                  <c:v>2433</c:v>
                </c:pt>
                <c:pt idx="42">
                  <c:v>2222</c:v>
                </c:pt>
                <c:pt idx="43">
                  <c:v>1991</c:v>
                </c:pt>
                <c:pt idx="44">
                  <c:v>1912</c:v>
                </c:pt>
                <c:pt idx="45">
                  <c:v>1949</c:v>
                </c:pt>
                <c:pt idx="46">
                  <c:v>1865</c:v>
                </c:pt>
                <c:pt idx="47">
                  <c:v>1733</c:v>
                </c:pt>
                <c:pt idx="48">
                  <c:v>1690</c:v>
                </c:pt>
                <c:pt idx="49">
                  <c:v>1773</c:v>
                </c:pt>
                <c:pt idx="50">
                  <c:v>1924</c:v>
                </c:pt>
                <c:pt idx="51">
                  <c:v>1619</c:v>
                </c:pt>
                <c:pt idx="52">
                  <c:v>1913</c:v>
                </c:pt>
                <c:pt idx="53">
                  <c:v>1590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A0-49DB-80B7-4773B0CA68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Negative</c:v>
                </c:pt>
              </c:strCache>
            </c:strRef>
          </c:tx>
          <c:spPr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0" scaled="1"/>
              <a:tileRect/>
            </a:gradFill>
            <a:ln>
              <a:solidFill>
                <a:srgbClr val="92D050"/>
              </a:solidFill>
            </a:ln>
            <a:effectLst/>
          </c:spPr>
          <c:invertIfNegative val="0"/>
          <c:cat>
            <c:numRef>
              <c:f>Sheet1!$A$2:$A$55</c:f>
              <c:numCache>
                <c:formatCode>mmm\-yy</c:formatCode>
                <c:ptCount val="54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</c:numCache>
            </c:numRef>
          </c:cat>
          <c:val>
            <c:numRef>
              <c:f>Sheet1!$C$2:$C$55</c:f>
              <c:numCache>
                <c:formatCode>General</c:formatCode>
                <c:ptCount val="54"/>
                <c:pt idx="0">
                  <c:v>1235</c:v>
                </c:pt>
                <c:pt idx="1">
                  <c:v>2194</c:v>
                </c:pt>
                <c:pt idx="2">
                  <c:v>2441</c:v>
                </c:pt>
                <c:pt idx="3">
                  <c:v>1873</c:v>
                </c:pt>
                <c:pt idx="4">
                  <c:v>1781</c:v>
                </c:pt>
                <c:pt idx="5">
                  <c:v>2216</c:v>
                </c:pt>
                <c:pt idx="6">
                  <c:v>2190</c:v>
                </c:pt>
                <c:pt idx="7">
                  <c:v>2309</c:v>
                </c:pt>
                <c:pt idx="8">
                  <c:v>2797</c:v>
                </c:pt>
                <c:pt idx="9">
                  <c:v>2755</c:v>
                </c:pt>
                <c:pt idx="10">
                  <c:v>3990</c:v>
                </c:pt>
                <c:pt idx="11">
                  <c:v>3697</c:v>
                </c:pt>
                <c:pt idx="12">
                  <c:v>3879</c:v>
                </c:pt>
                <c:pt idx="13">
                  <c:v>5445</c:v>
                </c:pt>
                <c:pt idx="14">
                  <c:v>5097</c:v>
                </c:pt>
                <c:pt idx="15">
                  <c:v>3774</c:v>
                </c:pt>
                <c:pt idx="16">
                  <c:v>3833</c:v>
                </c:pt>
                <c:pt idx="17">
                  <c:v>4288</c:v>
                </c:pt>
                <c:pt idx="18">
                  <c:v>4029</c:v>
                </c:pt>
                <c:pt idx="19">
                  <c:v>4336</c:v>
                </c:pt>
                <c:pt idx="20">
                  <c:v>5443</c:v>
                </c:pt>
                <c:pt idx="21">
                  <c:v>7200</c:v>
                </c:pt>
                <c:pt idx="22">
                  <c:v>19026</c:v>
                </c:pt>
                <c:pt idx="23">
                  <c:v>24239</c:v>
                </c:pt>
                <c:pt idx="24">
                  <c:v>22784</c:v>
                </c:pt>
                <c:pt idx="25">
                  <c:v>24416</c:v>
                </c:pt>
                <c:pt idx="26">
                  <c:v>25614</c:v>
                </c:pt>
                <c:pt idx="27">
                  <c:v>24751</c:v>
                </c:pt>
                <c:pt idx="28">
                  <c:v>22411</c:v>
                </c:pt>
                <c:pt idx="29">
                  <c:v>28172</c:v>
                </c:pt>
                <c:pt idx="30">
                  <c:v>33036</c:v>
                </c:pt>
                <c:pt idx="31">
                  <c:v>33080</c:v>
                </c:pt>
                <c:pt idx="32">
                  <c:v>36770</c:v>
                </c:pt>
                <c:pt idx="33">
                  <c:v>42176</c:v>
                </c:pt>
                <c:pt idx="34">
                  <c:v>38116</c:v>
                </c:pt>
                <c:pt idx="35">
                  <c:v>34988</c:v>
                </c:pt>
                <c:pt idx="36">
                  <c:v>28593</c:v>
                </c:pt>
                <c:pt idx="37">
                  <c:v>30784</c:v>
                </c:pt>
                <c:pt idx="38">
                  <c:v>28677</c:v>
                </c:pt>
                <c:pt idx="39">
                  <c:v>42445</c:v>
                </c:pt>
                <c:pt idx="40">
                  <c:v>51886</c:v>
                </c:pt>
                <c:pt idx="41">
                  <c:v>48749</c:v>
                </c:pt>
                <c:pt idx="42">
                  <c:v>54054</c:v>
                </c:pt>
                <c:pt idx="43">
                  <c:v>51897</c:v>
                </c:pt>
                <c:pt idx="44">
                  <c:v>48840</c:v>
                </c:pt>
                <c:pt idx="45">
                  <c:v>54862</c:v>
                </c:pt>
                <c:pt idx="46">
                  <c:v>50067</c:v>
                </c:pt>
                <c:pt idx="47">
                  <c:v>56903</c:v>
                </c:pt>
                <c:pt idx="48">
                  <c:v>58801</c:v>
                </c:pt>
                <c:pt idx="49">
                  <c:v>64948</c:v>
                </c:pt>
                <c:pt idx="50">
                  <c:v>70460</c:v>
                </c:pt>
                <c:pt idx="51">
                  <c:v>71550</c:v>
                </c:pt>
                <c:pt idx="52">
                  <c:v>94497</c:v>
                </c:pt>
                <c:pt idx="53">
                  <c:v>75791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96841848"/>
        <c:axId val="196841520"/>
      </c:barChart>
      <c:lineChart>
        <c:grouping val="standard"/>
        <c:varyColors val="0"/>
        <c:ser>
          <c:idx val="2"/>
          <c:order val="2"/>
          <c:tx>
            <c:strRef>
              <c:f>Sheet1!$E$1</c:f>
              <c:strCache>
                <c:ptCount val="1"/>
                <c:pt idx="0">
                  <c:v>Cumulative Persons Screened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Sheet1!$A$2:$A$55</c:f>
              <c:numCache>
                <c:formatCode>mmm\-yy</c:formatCode>
                <c:ptCount val="54"/>
                <c:pt idx="0">
                  <c:v>42005</c:v>
                </c:pt>
                <c:pt idx="1">
                  <c:v>42036</c:v>
                </c:pt>
                <c:pt idx="2">
                  <c:v>42064</c:v>
                </c:pt>
                <c:pt idx="3">
                  <c:v>42095</c:v>
                </c:pt>
                <c:pt idx="4">
                  <c:v>42125</c:v>
                </c:pt>
                <c:pt idx="5">
                  <c:v>42156</c:v>
                </c:pt>
                <c:pt idx="6">
                  <c:v>42186</c:v>
                </c:pt>
                <c:pt idx="7">
                  <c:v>42217</c:v>
                </c:pt>
                <c:pt idx="8">
                  <c:v>42248</c:v>
                </c:pt>
                <c:pt idx="9">
                  <c:v>42278</c:v>
                </c:pt>
                <c:pt idx="10">
                  <c:v>42309</c:v>
                </c:pt>
                <c:pt idx="11">
                  <c:v>42339</c:v>
                </c:pt>
                <c:pt idx="12">
                  <c:v>42370</c:v>
                </c:pt>
                <c:pt idx="13">
                  <c:v>42401</c:v>
                </c:pt>
                <c:pt idx="14">
                  <c:v>42430</c:v>
                </c:pt>
                <c:pt idx="15">
                  <c:v>42461</c:v>
                </c:pt>
                <c:pt idx="16">
                  <c:v>42491</c:v>
                </c:pt>
                <c:pt idx="17">
                  <c:v>42522</c:v>
                </c:pt>
                <c:pt idx="18">
                  <c:v>42552</c:v>
                </c:pt>
                <c:pt idx="19">
                  <c:v>42583</c:v>
                </c:pt>
                <c:pt idx="20">
                  <c:v>42614</c:v>
                </c:pt>
                <c:pt idx="21">
                  <c:v>42644</c:v>
                </c:pt>
                <c:pt idx="22">
                  <c:v>42675</c:v>
                </c:pt>
                <c:pt idx="23">
                  <c:v>42705</c:v>
                </c:pt>
                <c:pt idx="24">
                  <c:v>42736</c:v>
                </c:pt>
                <c:pt idx="25">
                  <c:v>42767</c:v>
                </c:pt>
                <c:pt idx="26">
                  <c:v>42795</c:v>
                </c:pt>
                <c:pt idx="27">
                  <c:v>42826</c:v>
                </c:pt>
                <c:pt idx="28">
                  <c:v>42856</c:v>
                </c:pt>
                <c:pt idx="29">
                  <c:v>42887</c:v>
                </c:pt>
                <c:pt idx="30">
                  <c:v>42917</c:v>
                </c:pt>
                <c:pt idx="31">
                  <c:v>42948</c:v>
                </c:pt>
                <c:pt idx="32">
                  <c:v>42979</c:v>
                </c:pt>
                <c:pt idx="33">
                  <c:v>43009</c:v>
                </c:pt>
                <c:pt idx="34">
                  <c:v>43040</c:v>
                </c:pt>
                <c:pt idx="35">
                  <c:v>43070</c:v>
                </c:pt>
                <c:pt idx="36">
                  <c:v>43101</c:v>
                </c:pt>
                <c:pt idx="37">
                  <c:v>43132</c:v>
                </c:pt>
                <c:pt idx="38">
                  <c:v>43160</c:v>
                </c:pt>
                <c:pt idx="39">
                  <c:v>43191</c:v>
                </c:pt>
                <c:pt idx="40">
                  <c:v>43221</c:v>
                </c:pt>
                <c:pt idx="41">
                  <c:v>43252</c:v>
                </c:pt>
                <c:pt idx="42">
                  <c:v>43282</c:v>
                </c:pt>
                <c:pt idx="43">
                  <c:v>43313</c:v>
                </c:pt>
                <c:pt idx="44">
                  <c:v>43344</c:v>
                </c:pt>
                <c:pt idx="45">
                  <c:v>43374</c:v>
                </c:pt>
                <c:pt idx="46">
                  <c:v>43405</c:v>
                </c:pt>
                <c:pt idx="47">
                  <c:v>43435</c:v>
                </c:pt>
                <c:pt idx="48">
                  <c:v>43466</c:v>
                </c:pt>
                <c:pt idx="49">
                  <c:v>43497</c:v>
                </c:pt>
                <c:pt idx="50">
                  <c:v>43525</c:v>
                </c:pt>
                <c:pt idx="51">
                  <c:v>43556</c:v>
                </c:pt>
                <c:pt idx="52">
                  <c:v>43586</c:v>
                </c:pt>
                <c:pt idx="53">
                  <c:v>43617</c:v>
                </c:pt>
              </c:numCache>
            </c:numRef>
          </c:cat>
          <c:val>
            <c:numRef>
              <c:f>Sheet1!$E$2:$E$55</c:f>
              <c:numCache>
                <c:formatCode>General</c:formatCode>
                <c:ptCount val="54"/>
                <c:pt idx="0">
                  <c:v>1363</c:v>
                </c:pt>
                <c:pt idx="1">
                  <c:v>3771</c:v>
                </c:pt>
                <c:pt idx="2">
                  <c:v>6424</c:v>
                </c:pt>
                <c:pt idx="3">
                  <c:v>8757</c:v>
                </c:pt>
                <c:pt idx="4">
                  <c:v>12898</c:v>
                </c:pt>
                <c:pt idx="5">
                  <c:v>17255</c:v>
                </c:pt>
                <c:pt idx="6">
                  <c:v>21459</c:v>
                </c:pt>
                <c:pt idx="7">
                  <c:v>25725</c:v>
                </c:pt>
                <c:pt idx="8">
                  <c:v>30516</c:v>
                </c:pt>
                <c:pt idx="9">
                  <c:v>35021</c:v>
                </c:pt>
                <c:pt idx="10">
                  <c:v>40982</c:v>
                </c:pt>
                <c:pt idx="11">
                  <c:v>46707</c:v>
                </c:pt>
                <c:pt idx="12">
                  <c:v>52210</c:v>
                </c:pt>
                <c:pt idx="13">
                  <c:v>59804</c:v>
                </c:pt>
                <c:pt idx="14">
                  <c:v>67065</c:v>
                </c:pt>
                <c:pt idx="15">
                  <c:v>72314</c:v>
                </c:pt>
                <c:pt idx="16">
                  <c:v>77652</c:v>
                </c:pt>
                <c:pt idx="17">
                  <c:v>84365</c:v>
                </c:pt>
                <c:pt idx="18">
                  <c:v>90476</c:v>
                </c:pt>
                <c:pt idx="19">
                  <c:v>96795</c:v>
                </c:pt>
                <c:pt idx="20">
                  <c:v>104259</c:v>
                </c:pt>
                <c:pt idx="21">
                  <c:v>113285</c:v>
                </c:pt>
                <c:pt idx="22">
                  <c:v>135369</c:v>
                </c:pt>
                <c:pt idx="23">
                  <c:v>162371</c:v>
                </c:pt>
                <c:pt idx="24">
                  <c:v>187872</c:v>
                </c:pt>
                <c:pt idx="25">
                  <c:v>215379</c:v>
                </c:pt>
                <c:pt idx="26">
                  <c:v>244078</c:v>
                </c:pt>
                <c:pt idx="27">
                  <c:v>271555</c:v>
                </c:pt>
                <c:pt idx="28">
                  <c:v>296250</c:v>
                </c:pt>
                <c:pt idx="29">
                  <c:v>327160</c:v>
                </c:pt>
                <c:pt idx="30">
                  <c:v>363219</c:v>
                </c:pt>
                <c:pt idx="31">
                  <c:v>399060</c:v>
                </c:pt>
                <c:pt idx="32">
                  <c:v>438459</c:v>
                </c:pt>
                <c:pt idx="33">
                  <c:v>483518</c:v>
                </c:pt>
                <c:pt idx="34">
                  <c:v>524211</c:v>
                </c:pt>
                <c:pt idx="35">
                  <c:v>561670</c:v>
                </c:pt>
                <c:pt idx="36">
                  <c:v>592272</c:v>
                </c:pt>
                <c:pt idx="37">
                  <c:v>625143</c:v>
                </c:pt>
                <c:pt idx="38">
                  <c:v>655697</c:v>
                </c:pt>
                <c:pt idx="39">
                  <c:v>700397</c:v>
                </c:pt>
                <c:pt idx="40">
                  <c:v>754856</c:v>
                </c:pt>
                <c:pt idx="41">
                  <c:v>806038</c:v>
                </c:pt>
                <c:pt idx="42">
                  <c:v>862314</c:v>
                </c:pt>
                <c:pt idx="43">
                  <c:v>916202</c:v>
                </c:pt>
                <c:pt idx="44">
                  <c:v>966954</c:v>
                </c:pt>
                <c:pt idx="45">
                  <c:v>1023765</c:v>
                </c:pt>
                <c:pt idx="46">
                  <c:v>1075697</c:v>
                </c:pt>
                <c:pt idx="47">
                  <c:v>1134333</c:v>
                </c:pt>
                <c:pt idx="48">
                  <c:v>1194824</c:v>
                </c:pt>
                <c:pt idx="49">
                  <c:v>1261545</c:v>
                </c:pt>
                <c:pt idx="50">
                  <c:v>1333929</c:v>
                </c:pt>
                <c:pt idx="51">
                  <c:v>1407098</c:v>
                </c:pt>
                <c:pt idx="52">
                  <c:v>1503508</c:v>
                </c:pt>
                <c:pt idx="53">
                  <c:v>1580889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9A0-49DB-80B7-4773B0CA68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9672792"/>
        <c:axId val="419672464"/>
      </c:lineChart>
      <c:dateAx>
        <c:axId val="19684184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Month of Screening</a:t>
                </a:r>
              </a:p>
            </c:rich>
          </c:tx>
          <c:layout>
            <c:manualLayout>
              <c:xMode val="edge"/>
              <c:yMode val="edge"/>
              <c:x val="0.43126031543354376"/>
              <c:y val="0.8325246383837452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180000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520"/>
        <c:crosses val="autoZero"/>
        <c:auto val="1"/>
        <c:lblOffset val="100"/>
        <c:baseTimeUnit val="months"/>
        <c:majorUnit val="2"/>
        <c:majorTimeUnit val="months"/>
      </c:dateAx>
      <c:valAx>
        <c:axId val="196841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Persons Screened per Month</a:t>
                </a:r>
              </a:p>
            </c:rich>
          </c:tx>
          <c:layout>
            <c:manualLayout>
              <c:xMode val="edge"/>
              <c:yMode val="edge"/>
              <c:x val="0"/>
              <c:y val="0.146145821911088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6841848"/>
        <c:crosses val="autoZero"/>
        <c:crossBetween val="midCat"/>
      </c:valAx>
      <c:valAx>
        <c:axId val="419672464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Cumulative Persons Screened</a:t>
                </a:r>
              </a:p>
            </c:rich>
          </c:tx>
          <c:layout>
            <c:manualLayout>
              <c:xMode val="edge"/>
              <c:yMode val="edge"/>
              <c:x val="0.97179163415383896"/>
              <c:y val="0.1758912717695967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672792"/>
        <c:crosses val="max"/>
        <c:crossBetween val="between"/>
      </c:valAx>
      <c:dateAx>
        <c:axId val="419672792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419672464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</a:defRPr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8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1600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0.0675</cdr:x>
      <cdr:y>0.92281</cdr:y>
    </cdr:from>
    <cdr:to>
      <cdr:x>0.25</cdr:x>
      <cdr:y>0.97963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09468" y="6086008"/>
          <a:ext cx="2188564" cy="374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0.03875</cdr:x>
      <cdr:y>0.94554</cdr:y>
    </cdr:from>
    <cdr:to>
      <cdr:x>0.22125</cdr:x>
      <cdr:y>0.96372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64694" y="6235909"/>
          <a:ext cx="2188564" cy="1199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0.5261</cdr:x>
      <cdr:y>0.21176</cdr:y>
    </cdr:from>
    <cdr:to>
      <cdr:x>0.6011</cdr:x>
      <cdr:y>0.26078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414247" y="1452281"/>
          <a:ext cx="914400" cy="336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0.29706</cdr:x>
      <cdr:y>0.07843</cdr:y>
    </cdr:from>
    <cdr:to>
      <cdr:x>0.37206</cdr:x>
      <cdr:y>0.21176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621741" y="53788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0.35833</cdr:x>
      <cdr:y>0.24815</cdr:y>
    </cdr:from>
    <cdr:to>
      <cdr:x>0.45833</cdr:x>
      <cdr:y>0.29259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76600" y="1276348"/>
          <a:ext cx="9144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0.375</cdr:x>
      <cdr:y>0.29259</cdr:y>
    </cdr:from>
    <cdr:to>
      <cdr:x>0.475</cdr:x>
      <cdr:y>0.42593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429000" y="1504948"/>
          <a:ext cx="9144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0.43272</cdr:y>
    </cdr:from>
    <cdr:to>
      <cdr:x>0.41277</cdr:x>
      <cdr:y>0.48694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2783706" y="2225708"/>
          <a:ext cx="990661" cy="278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/>
            <a:t>78.4%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0.30443</cdr:x>
      <cdr:y>0.75854</cdr:y>
    </cdr:from>
    <cdr:to>
      <cdr:x>0.41277</cdr:x>
      <cdr:y>0.82407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783705" y="3901560"/>
          <a:ext cx="990661" cy="337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="1" dirty="0"/>
            <a:t>98.6%</a:t>
          </a:r>
        </a:p>
        <a:p xmlns:a="http://schemas.openxmlformats.org/drawingml/2006/main">
          <a:endParaRPr lang="en-US" dirty="0"/>
        </a:p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51386-5C04-4964-B461-72D69E7F67DC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35EB3-898C-4191-B9C0-65943B895F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35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42698" y="185352"/>
            <a:ext cx="5438140" cy="4141523"/>
          </a:xfrm>
        </p:spPr>
        <p:txBody>
          <a:bodyPr/>
          <a:lstStyle/>
          <a:p>
            <a:endParaRPr lang="en-US" baseline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C74DD4-A335-4789-BC77-41EF11F6F66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Notes Placeholder 2"/>
          <p:cNvSpPr txBox="1">
            <a:spLocks/>
          </p:cNvSpPr>
          <p:nvPr/>
        </p:nvSpPr>
        <p:spPr>
          <a:xfrm>
            <a:off x="642698" y="4370769"/>
            <a:ext cx="5438140" cy="1071736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3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shows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number of people with a positive HCV test results presenting to four pilot provider sites in Tbilisi by week.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For the first four weeks of the program at least 700 people presented to the 4 sites combined, peaking during the second week at a 1000 people.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Notes Placeholder 2"/>
          <p:cNvSpPr txBox="1">
            <a:spLocks/>
          </p:cNvSpPr>
          <p:nvPr/>
        </p:nvSpPr>
        <p:spPr>
          <a:xfrm>
            <a:off x="642698" y="5444975"/>
            <a:ext cx="5438140" cy="101614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4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here are the same trends by month BUT  for 12 provider sites enrolled in the program as of October 18</a:t>
            </a:r>
            <a:r>
              <a:rPr kumimoji="0" lang="en-US" sz="12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The peak volume of Hepatitis C –infected persons seeking care occurred in May and thereafter stabilized  at approximately 2300 people per month.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Notes Placeholder 2"/>
          <p:cNvSpPr txBox="1">
            <a:spLocks/>
          </p:cNvSpPr>
          <p:nvPr/>
        </p:nvSpPr>
        <p:spPr>
          <a:xfrm>
            <a:off x="642698" y="6461116"/>
            <a:ext cx="5438140" cy="123809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5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This slide demonstrates  number of persons with current HCV-infection and indications for treatment, who were approved by the committee ,depicted in blue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and those who started treatment depicted in  orange, by month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Initially in May and June proportionally a low percentage of patients eligible to start treatment were approved. However as the process was refined, in July and August larger proportion of patients started treatment.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Notes Placeholder 2"/>
          <p:cNvSpPr txBox="1">
            <a:spLocks/>
          </p:cNvSpPr>
          <p:nvPr/>
        </p:nvSpPr>
        <p:spPr>
          <a:xfrm>
            <a:off x="642698" y="7918253"/>
            <a:ext cx="5438140" cy="8839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6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Here are the demographic characteristics of 3 722 people who started treatment.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86% of patients were  male.  Median age was 51.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Available data of Family score was equally distributed among those with less than 70.000 score and those with &gt;70,000</a:t>
            </a:r>
          </a:p>
        </p:txBody>
      </p:sp>
      <p:sp>
        <p:nvSpPr>
          <p:cNvPr id="9" name="Notes Placeholder 2"/>
          <p:cNvSpPr txBox="1">
            <a:spLocks/>
          </p:cNvSpPr>
          <p:nvPr/>
        </p:nvSpPr>
        <p:spPr>
          <a:xfrm>
            <a:off x="642698" y="8887493"/>
            <a:ext cx="5438140" cy="491331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SLIDE 7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Among patients who started treatment the majority resided in Tbilisi followed by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Imereti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and Adjara regions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726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BC351-1350-4C0F-B4C2-C03EF98DF785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F8C878-4C92-47B5-A887-5920EDE59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41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33094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798117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59586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Population Health Sciences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0B24DC-2007-EF47-9156-B4CE3FA46389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Bristol Medical School 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02300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3000"/>
              </a:lnSpc>
              <a:defRPr sz="2800" b="1" baseline="0">
                <a:solidFill>
                  <a:srgbClr val="00788A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 dirty="0"/>
              <a:t>Bottom band: NCHHSTP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5015565"/>
            <a:ext cx="9144000" cy="134374"/>
          </a:xfrm>
          <a:prstGeom prst="rect">
            <a:avLst/>
          </a:prstGeom>
        </p:spPr>
      </p:pic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57200" y="1158875"/>
            <a:ext cx="8229600" cy="3341688"/>
          </a:xfrm>
        </p:spPr>
        <p:txBody>
          <a:bodyPr/>
          <a:lstStyle>
            <a:lvl1pPr marL="342892" indent="-342892">
              <a:buClr>
                <a:srgbClr val="006A71"/>
              </a:buClr>
              <a:buFont typeface="Wingdings" panose="05000000000000000000" pitchFamily="2" charset="2"/>
              <a:buChar char="§"/>
              <a:defRPr sz="2000">
                <a:solidFill>
                  <a:schemeClr val="accent4">
                    <a:lumMod val="75000"/>
                  </a:schemeClr>
                </a:solidFill>
              </a:defRPr>
            </a:lvl1pPr>
            <a:lvl2pPr>
              <a:buClr>
                <a:srgbClr val="9A4E9E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2pPr>
            <a:lvl3pPr>
              <a:buClr>
                <a:srgbClr val="C00000"/>
              </a:buClr>
              <a:defRPr sz="2000">
                <a:solidFill>
                  <a:schemeClr val="accent4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55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A6C54-B8F4-491D-A1D2-A75312E66E03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4C3C9-F06A-481B-A2B5-38BF2C9B23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97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93477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29225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73623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32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3F15F-C097-4354-82A0-DD3F6041ACCC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15C3F-4E4A-4CBA-B5ED-A870A13D7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522902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75F3A-37DD-4CB1-8753-8C47C960DBB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72953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75F3A-37DD-4CB1-8753-8C47C960DBB1}" type="datetimeFigureOut">
              <a:rPr lang="en-US" smtClean="0"/>
              <a:t>7/22/2019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70B0-C32D-4A9F-88AC-88C7964F93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0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672" r:id="rId12"/>
    <p:sldLayoutId id="2147483673" r:id="rId13"/>
  </p:sldLayoutIdLst>
  <p:transition>
    <p:fade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80871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37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Georgia Hepatitis C Elimination Program Care Cascade, April 28, 2015 –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June 30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</a:rPr>
              <a:t>, 2019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9308" y="1465"/>
            <a:ext cx="9144000" cy="5143500"/>
            <a:chOff x="0" y="2"/>
            <a:chExt cx="9144000" cy="5143500"/>
          </a:xfrm>
        </p:grpSpPr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269940087"/>
                </p:ext>
              </p:extLst>
            </p:nvPr>
          </p:nvGraphicFramePr>
          <p:xfrm>
            <a:off x="0" y="2"/>
            <a:ext cx="9144000" cy="51435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7" name="TextBox 1"/>
            <p:cNvSpPr txBox="1"/>
            <p:nvPr/>
          </p:nvSpPr>
          <p:spPr>
            <a:xfrm>
              <a:off x="2783766" y="2645978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92.6%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TextBox 1"/>
            <p:cNvSpPr txBox="1"/>
            <p:nvPr/>
          </p:nvSpPr>
          <p:spPr>
            <a:xfrm>
              <a:off x="2783766" y="1376105"/>
              <a:ext cx="990600" cy="278890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200" dirty="0"/>
                <a:t>79.5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effectLst/>
                  <a:uLnTx/>
                  <a:uFillTx/>
                  <a:ea typeface="+mn-ea"/>
                  <a:cs typeface="+mn-cs"/>
                </a:rPr>
                <a:t>%</a:t>
              </a:r>
            </a:p>
          </p:txBody>
        </p:sp>
        <p:sp>
          <p:nvSpPr>
            <p:cNvPr id="21" name="Down Arrow 20"/>
            <p:cNvSpPr/>
            <p:nvPr/>
          </p:nvSpPr>
          <p:spPr>
            <a:xfrm>
              <a:off x="2591388" y="184951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9" name="TextBox 1"/>
            <p:cNvSpPr txBox="1"/>
            <p:nvPr/>
          </p:nvSpPr>
          <p:spPr>
            <a:xfrm>
              <a:off x="2783706" y="1785065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82.6%</a:t>
              </a:r>
              <a:endParaRPr lang="en-US" sz="1100" dirty="0"/>
            </a:p>
          </p:txBody>
        </p:sp>
        <p:sp>
          <p:nvSpPr>
            <p:cNvPr id="30" name="TextBox 1"/>
            <p:cNvSpPr txBox="1"/>
            <p:nvPr/>
          </p:nvSpPr>
          <p:spPr>
            <a:xfrm>
              <a:off x="2783706" y="95073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96.2% </a:t>
              </a:r>
            </a:p>
          </p:txBody>
        </p:sp>
        <p:sp>
          <p:nvSpPr>
            <p:cNvPr id="31" name="TextBox 1"/>
            <p:cNvSpPr txBox="1"/>
            <p:nvPr/>
          </p:nvSpPr>
          <p:spPr>
            <a:xfrm>
              <a:off x="2783706" y="3070458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94.6%</a:t>
              </a:r>
            </a:p>
          </p:txBody>
        </p:sp>
        <p:sp>
          <p:nvSpPr>
            <p:cNvPr id="32" name="TextBox 1"/>
            <p:cNvSpPr txBox="1"/>
            <p:nvPr/>
          </p:nvSpPr>
          <p:spPr>
            <a:xfrm>
              <a:off x="2783706" y="3488777"/>
              <a:ext cx="990660" cy="278881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dirty="0"/>
                <a:t>75.6%</a:t>
              </a:r>
            </a:p>
          </p:txBody>
        </p:sp>
        <p:sp>
          <p:nvSpPr>
            <p:cNvPr id="34" name="Down Arrow 33"/>
            <p:cNvSpPr/>
            <p:nvPr/>
          </p:nvSpPr>
          <p:spPr>
            <a:xfrm>
              <a:off x="2580776" y="991138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5" name="Down Arrow 34"/>
            <p:cNvSpPr/>
            <p:nvPr/>
          </p:nvSpPr>
          <p:spPr>
            <a:xfrm>
              <a:off x="2580776" y="1421756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>
              <a:off x="2580776" y="2238329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2580776" y="2692447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1" name="Down Arrow 40"/>
            <p:cNvSpPr/>
            <p:nvPr/>
          </p:nvSpPr>
          <p:spPr>
            <a:xfrm>
              <a:off x="2574502" y="3091980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>
              <a:off x="2574502" y="3534614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2591388" y="3943621"/>
              <a:ext cx="154218" cy="168447"/>
            </a:xfrm>
            <a:prstGeom prst="downArrow">
              <a:avLst/>
            </a:prstGeom>
            <a:gradFill flip="none" rotWithShape="1">
              <a:gsLst>
                <a:gs pos="0">
                  <a:srgbClr val="C00000">
                    <a:shade val="30000"/>
                    <a:satMod val="115000"/>
                  </a:srgbClr>
                </a:gs>
                <a:gs pos="50000">
                  <a:srgbClr val="C00000">
                    <a:shade val="67500"/>
                    <a:satMod val="115000"/>
                  </a:srgbClr>
                </a:gs>
                <a:gs pos="100000">
                  <a:srgbClr val="C00000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0" y="4418533"/>
            <a:ext cx="8991599" cy="707886"/>
          </a:xfrm>
          <a:prstGeom prst="rect">
            <a:avLst/>
          </a:prstGeom>
          <a:solidFill>
            <a:srgbClr val="FFFFCC">
              <a:alpha val="54118"/>
            </a:srgb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000" dirty="0"/>
              <a:t>* Among persons with national ID number;  ** Age ≥ 12 with no mortality data prior to confirmation  </a:t>
            </a:r>
          </a:p>
          <a:p>
            <a:r>
              <a:rPr lang="en-US" sz="1000" dirty="0"/>
              <a:t>*** Per-protocol, includes retreatments. Among 38,967 persons tested after their </a:t>
            </a:r>
            <a:r>
              <a:rPr lang="en-US" sz="1000" b="1" dirty="0"/>
              <a:t>1</a:t>
            </a:r>
            <a:r>
              <a:rPr lang="en-US" sz="1000" b="1" baseline="30000" dirty="0"/>
              <a:t>st</a:t>
            </a:r>
            <a:r>
              <a:rPr lang="en-US" sz="1000" b="1" dirty="0"/>
              <a:t> round of treatment</a:t>
            </a:r>
            <a:r>
              <a:rPr lang="en-US" sz="1000" dirty="0"/>
              <a:t>, 37,427 (</a:t>
            </a:r>
            <a:r>
              <a:rPr lang="en-US" sz="1000" dirty="0">
                <a:solidFill>
                  <a:srgbClr val="FF0000"/>
                </a:solidFill>
              </a:rPr>
              <a:t>96.0%</a:t>
            </a:r>
            <a:r>
              <a:rPr lang="en-US" sz="1000" dirty="0"/>
              <a:t>) </a:t>
            </a:r>
          </a:p>
          <a:p>
            <a:r>
              <a:rPr lang="en-US" sz="1000" dirty="0"/>
              <a:t>achieved SVR (Including </a:t>
            </a:r>
            <a:r>
              <a:rPr lang="en-US" sz="1000" dirty="0">
                <a:solidFill>
                  <a:srgbClr val="FF0000"/>
                </a:solidFill>
              </a:rPr>
              <a:t>82.1%</a:t>
            </a:r>
            <a:r>
              <a:rPr lang="en-US" sz="1000" dirty="0"/>
              <a:t> for </a:t>
            </a:r>
            <a:r>
              <a:rPr lang="en-US" sz="1000" b="1" dirty="0"/>
              <a:t>SOF-based regimens</a:t>
            </a:r>
            <a:r>
              <a:rPr lang="en-US" sz="1000" dirty="0"/>
              <a:t>, </a:t>
            </a:r>
            <a:r>
              <a:rPr lang="en-US" sz="1000" dirty="0">
                <a:solidFill>
                  <a:srgbClr val="FF0000"/>
                </a:solidFill>
              </a:rPr>
              <a:t>98.1%</a:t>
            </a:r>
            <a:r>
              <a:rPr lang="en-US" sz="1000" dirty="0"/>
              <a:t> for </a:t>
            </a:r>
            <a:r>
              <a:rPr lang="en-US" sz="1000" b="1" dirty="0"/>
              <a:t>SOF/LED regimens</a:t>
            </a:r>
            <a:r>
              <a:rPr lang="en-US" sz="1000" dirty="0"/>
              <a:t>, and </a:t>
            </a:r>
            <a:r>
              <a:rPr lang="en-US" sz="1000" dirty="0">
                <a:solidFill>
                  <a:srgbClr val="FF0000"/>
                </a:solidFill>
              </a:rPr>
              <a:t>96.3% </a:t>
            </a:r>
            <a:r>
              <a:rPr lang="en-US" sz="1000" dirty="0"/>
              <a:t>for </a:t>
            </a:r>
            <a:r>
              <a:rPr lang="en-US" sz="1000" b="1" dirty="0"/>
              <a:t>SOF/VEL regimens</a:t>
            </a:r>
            <a:r>
              <a:rPr lang="en-US" sz="1000" dirty="0"/>
              <a:t>).  1,392 persons were </a:t>
            </a:r>
            <a:r>
              <a:rPr lang="en-US" sz="1000" b="1" dirty="0"/>
              <a:t>retreated</a:t>
            </a:r>
            <a:r>
              <a:rPr lang="en-US" sz="1000" dirty="0"/>
              <a:t> with a 2</a:t>
            </a:r>
            <a:r>
              <a:rPr lang="en-US" sz="1000" baseline="30000" dirty="0"/>
              <a:t>nd</a:t>
            </a:r>
            <a:r>
              <a:rPr lang="en-US" sz="1000" dirty="0"/>
              <a:t> round of treatment, with </a:t>
            </a:r>
            <a:r>
              <a:rPr lang="en-US" sz="1000" dirty="0">
                <a:solidFill>
                  <a:srgbClr val="FF0000"/>
                </a:solidFill>
              </a:rPr>
              <a:t>94.2%</a:t>
            </a:r>
            <a:r>
              <a:rPr lang="en-US" sz="1000" dirty="0"/>
              <a:t> (618/656) of those tested achieving SVR. </a:t>
            </a:r>
            <a:r>
              <a:rPr lang="en-US" sz="1000"/>
              <a:t>By </a:t>
            </a:r>
            <a:r>
              <a:rPr lang="en-US" sz="1000" b="1"/>
              <a:t>Intention-to-Treat analysis: </a:t>
            </a:r>
            <a:r>
              <a:rPr lang="en-US" sz="1000" b="1">
                <a:solidFill>
                  <a:srgbClr val="FF0000"/>
                </a:solidFill>
              </a:rPr>
              <a:t>73.7%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0126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>
            <p:extLst>
              <p:ext uri="{D42A27DB-BD31-4B8C-83A1-F6EECF244321}">
                <p14:modId xmlns:p14="http://schemas.microsoft.com/office/powerpoint/2010/main" val="2466630527"/>
              </p:ext>
            </p:extLst>
          </p:nvPr>
        </p:nvGraphicFramePr>
        <p:xfrm>
          <a:off x="119270" y="622997"/>
          <a:ext cx="8835887" cy="42571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28600" y="253666"/>
            <a:ext cx="8862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Patients initiating treatment, Georgia HCV elimination program, April 2015 – June 2019</a:t>
            </a:r>
          </a:p>
        </p:txBody>
      </p:sp>
    </p:spTree>
    <p:extLst>
      <p:ext uri="{BB962C8B-B14F-4D97-AF65-F5344CB8AC3E}">
        <p14:creationId xmlns:p14="http://schemas.microsoft.com/office/powerpoint/2010/main" val="140545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253666"/>
            <a:ext cx="8774799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Persons</a:t>
            </a:r>
            <a:r>
              <a:rPr lang="en-US" sz="1400" b="1" dirty="0">
                <a:solidFill>
                  <a:schemeClr val="accent1">
                    <a:lumMod val="75000"/>
                  </a:schemeClr>
                </a:solidFill>
              </a:rPr>
              <a:t>*</a:t>
            </a:r>
            <a:r>
              <a:rPr lang="en-US" sz="1700" b="1" dirty="0">
                <a:solidFill>
                  <a:schemeClr val="accent1">
                    <a:lumMod val="75000"/>
                  </a:schemeClr>
                </a:solidFill>
              </a:rPr>
              <a:t> Screened per Month, Georgia HCV elimination program, January 2015 – June 2019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4745016"/>
              </p:ext>
            </p:extLst>
          </p:nvPr>
        </p:nvGraphicFramePr>
        <p:xfrm>
          <a:off x="304801" y="622998"/>
          <a:ext cx="8458200" cy="415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960471" y="4897279"/>
            <a:ext cx="40735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* Among all persons with PID.  Does not include  persons with 15-digit code</a:t>
            </a:r>
          </a:p>
        </p:txBody>
      </p:sp>
    </p:spTree>
    <p:extLst>
      <p:ext uri="{BB962C8B-B14F-4D97-AF65-F5344CB8AC3E}">
        <p14:creationId xmlns:p14="http://schemas.microsoft.com/office/powerpoint/2010/main" val="257137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2405</TotalTime>
  <Words>437</Words>
  <Application>Microsoft Office PowerPoint</Application>
  <PresentationFormat>On-screen Show (16:9)</PresentationFormat>
  <Paragraphs>38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SRA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Byram, Mary Beth</dc:creator>
  <cp:lastModifiedBy>Lia Gvinjilia</cp:lastModifiedBy>
  <cp:revision>178</cp:revision>
  <dcterms:created xsi:type="dcterms:W3CDTF">2016-06-09T19:37:31Z</dcterms:created>
  <dcterms:modified xsi:type="dcterms:W3CDTF">2019-07-22T07:02:48Z</dcterms:modified>
</cp:coreProperties>
</file>