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379" r:id="rId3"/>
    <p:sldId id="355" r:id="rId4"/>
    <p:sldId id="264" r:id="rId5"/>
    <p:sldId id="327" r:id="rId6"/>
    <p:sldId id="483" r:id="rId7"/>
    <p:sldId id="478" r:id="rId8"/>
    <p:sldId id="274" r:id="rId9"/>
    <p:sldId id="479" r:id="rId10"/>
    <p:sldId id="484" r:id="rId11"/>
    <p:sldId id="482" r:id="rId12"/>
    <p:sldId id="266" r:id="rId13"/>
    <p:sldId id="267" r:id="rId14"/>
    <p:sldId id="268" r:id="rId15"/>
    <p:sldId id="380" r:id="rId16"/>
    <p:sldId id="275" r:id="rId17"/>
    <p:sldId id="277" r:id="rId18"/>
    <p:sldId id="279" r:id="rId19"/>
    <p:sldId id="280" r:id="rId20"/>
    <p:sldId id="485" r:id="rId21"/>
    <p:sldId id="4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777" autoAdjust="0"/>
    <p:restoredTop sz="94660"/>
  </p:normalViewPr>
  <p:slideViewPr>
    <p:cSldViewPr snapToGrid="0">
      <p:cViewPr varScale="1">
        <p:scale>
          <a:sx n="54" d="100"/>
          <a:sy n="54" d="100"/>
        </p:scale>
        <p:origin x="64" y="2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AC806-931E-49AA-8E29-D7A0E743E1E7}" type="datetimeFigureOut">
              <a:rPr lang="en-US" smtClean="0"/>
              <a:t>5/11/2019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E0E08-FF09-416F-87C2-2CEF2E86EE47}" type="slidenum">
              <a:rPr lang="en-US" smtClean="0"/>
              <a:t>‹#›</a:t>
            </a:fld>
            <a:endParaRPr lang="en-US"/>
          </a:p>
        </p:txBody>
      </p:sp>
    </p:spTree>
    <p:extLst>
      <p:ext uri="{BB962C8B-B14F-4D97-AF65-F5344CB8AC3E}">
        <p14:creationId xmlns:p14="http://schemas.microsoft.com/office/powerpoint/2010/main" val="266791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B9460-6911-48F0-98C9-DA3118907219}" type="slidenum">
              <a:rPr lang="en-US" smtClean="0"/>
              <a:pPr/>
              <a:t>2</a:t>
            </a:fld>
            <a:endParaRPr lang="en-US"/>
          </a:p>
        </p:txBody>
      </p:sp>
    </p:spTree>
    <p:extLst>
      <p:ext uri="{BB962C8B-B14F-4D97-AF65-F5344CB8AC3E}">
        <p14:creationId xmlns:p14="http://schemas.microsoft.com/office/powerpoint/2010/main" val="96463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0"/>
            <a:r>
              <a:rPr lang="en-US" dirty="0"/>
              <a:t>Key features:</a:t>
            </a:r>
          </a:p>
          <a:p>
            <a:pPr marL="117470"/>
            <a:r>
              <a:rPr lang="en-US" b="1" dirty="0"/>
              <a:t>Health check-ups: </a:t>
            </a:r>
            <a:r>
              <a:rPr lang="en-US" dirty="0"/>
              <a:t>Regular patient exams for target age group (30-65)</a:t>
            </a:r>
          </a:p>
          <a:p>
            <a:pPr marL="117470"/>
            <a:r>
              <a:rPr lang="en-US" b="1" dirty="0"/>
              <a:t>Diagnostic related groups: </a:t>
            </a:r>
            <a:r>
              <a:rPr lang="en-US" dirty="0"/>
              <a:t>integrated health care among the chronic disease / high risk patients through implementation of individually adjusted treatment plan</a:t>
            </a:r>
          </a:p>
          <a:p>
            <a:pPr marL="117470"/>
            <a:endParaRPr lang="en-US" dirty="0"/>
          </a:p>
          <a:p>
            <a:pPr marL="117470"/>
            <a:r>
              <a:rPr lang="en-US" dirty="0"/>
              <a:t>Patient stratification – 4 streams</a:t>
            </a:r>
          </a:p>
          <a:p>
            <a:pPr marL="117470"/>
            <a:endParaRPr lang="en-US" dirty="0"/>
          </a:p>
          <a:p>
            <a:pPr marL="117470"/>
            <a:r>
              <a:rPr lang="en-US" dirty="0"/>
              <a:t>Care coordinator: </a:t>
            </a:r>
          </a:p>
          <a:p>
            <a:pPr marL="117470" defTabSz="966612"/>
            <a:r>
              <a:rPr lang="en-US" dirty="0"/>
              <a:t>Nurse / midwife / medical assistant is the health system guide for the patient providing education and administrative support</a:t>
            </a:r>
          </a:p>
          <a:p>
            <a:pPr marL="117470" defTabSz="966612"/>
            <a:endParaRPr lang="en-US" dirty="0"/>
          </a:p>
          <a:p>
            <a:pPr marL="117470" defTabSz="966612"/>
            <a:r>
              <a:rPr lang="en-US" dirty="0"/>
              <a:t>Integrated care guidelines developed by the provider and internal to Centrum. </a:t>
            </a:r>
          </a:p>
          <a:p>
            <a:pPr marL="117470"/>
            <a:endParaRPr lang="en-US" dirty="0"/>
          </a:p>
          <a:p>
            <a:pPr marL="117470" defTabSz="966612"/>
            <a:r>
              <a:rPr lang="en-US" dirty="0"/>
              <a:t>Users: active involvement of patients and families in development of treatment plans</a:t>
            </a:r>
          </a:p>
          <a:p>
            <a:pPr marL="117470" defTabSz="966612"/>
            <a:endParaRPr lang="en-US" dirty="0"/>
          </a:p>
          <a:p>
            <a:pPr marL="117470" defTabSz="966612"/>
            <a:r>
              <a:rPr lang="en-US" dirty="0"/>
              <a:t>High degree of integration of information within each provider unit – electronic medical records exist. IT system enable doctors to monitor patient visit schedules, own workload, income from the Health Insurance Fund etc. </a:t>
            </a:r>
          </a:p>
          <a:p>
            <a:pPr marL="117470" defTabSz="966612"/>
            <a:endParaRPr lang="en-US" dirty="0"/>
          </a:p>
          <a:p>
            <a:pPr marL="483306" indent="-308779"/>
            <a:endParaRPr lang="en-US" dirty="0"/>
          </a:p>
          <a:p>
            <a:pPr marL="483306" indent="-308779"/>
            <a:endParaRPr lang="en-US" dirty="0"/>
          </a:p>
          <a:p>
            <a:pPr marL="966612" lvl="1" indent="-483306"/>
            <a:endParaRPr lang="en-US" dirty="0"/>
          </a:p>
          <a:p>
            <a:pPr marL="782956" indent="-483306"/>
            <a:endParaRPr lang="en-US" dirty="0"/>
          </a:p>
          <a:p>
            <a:pPr marL="483306" indent="-308779"/>
            <a:endParaRPr lang="en-US" dirty="0"/>
          </a:p>
          <a:p>
            <a:pPr marL="483306" indent="-365836">
              <a:buFont typeface="Arial" panose="020B0604020202020204" pitchFamily="34" charset="0"/>
              <a:buChar char="•"/>
            </a:pPr>
            <a:endParaRPr lang="en-US" dirty="0"/>
          </a:p>
          <a:p>
            <a:pPr marL="483306" indent="-3658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E95B9460-6911-48F0-98C9-DA3118907219}" type="slidenum">
              <a:rPr lang="en-US" smtClean="0"/>
              <a:pPr/>
              <a:t>16</a:t>
            </a:fld>
            <a:endParaRPr lang="en-US"/>
          </a:p>
        </p:txBody>
      </p:sp>
    </p:spTree>
    <p:extLst>
      <p:ext uri="{BB962C8B-B14F-4D97-AF65-F5344CB8AC3E}">
        <p14:creationId xmlns:p14="http://schemas.microsoft.com/office/powerpoint/2010/main" val="3708015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FINANCING</a:t>
            </a:r>
          </a:p>
          <a:p>
            <a:r>
              <a:rPr lang="en-US" sz="1100" dirty="0"/>
              <a:t>There are not specific rewards or incentives to Centrum for carrying out care coordination in this way.</a:t>
            </a:r>
          </a:p>
          <a:p>
            <a:r>
              <a:rPr lang="en-US" sz="1100" dirty="0"/>
              <a:t>Standard capitation based payment and other financing</a:t>
            </a:r>
          </a:p>
          <a:p>
            <a:r>
              <a:rPr lang="en-US" sz="1100" dirty="0"/>
              <a:t>Providers recognized that short term costs are higher because of increased workload (health check-ups), higher remuneration and investments</a:t>
            </a:r>
          </a:p>
          <a:p>
            <a:r>
              <a:rPr lang="en-US" sz="1100" dirty="0"/>
              <a:t>Managers report greater savings made under the program, which justify the additional costs. </a:t>
            </a:r>
          </a:p>
          <a:p>
            <a:endParaRPr lang="en-US" sz="1100" dirty="0"/>
          </a:p>
          <a:p>
            <a:r>
              <a:rPr lang="en-US" sz="1100" dirty="0"/>
              <a:t>STRUCTURES AND PROCESSES</a:t>
            </a:r>
          </a:p>
          <a:p>
            <a:endParaRPr lang="en-US" sz="1100" dirty="0"/>
          </a:p>
          <a:p>
            <a:r>
              <a:rPr lang="en-US" sz="1100" dirty="0"/>
              <a:t>No specific underlying policy framework except growing recognition of care coordination as policy priority. </a:t>
            </a:r>
          </a:p>
          <a:p>
            <a:endParaRPr lang="en-US" sz="1100" dirty="0"/>
          </a:p>
          <a:p>
            <a:r>
              <a:rPr lang="en-US" sz="1100" dirty="0"/>
              <a:t>Performance monitoring is done fairly systematically. </a:t>
            </a:r>
          </a:p>
          <a:p>
            <a:pPr marL="181240" indent="-181240">
              <a:buFontTx/>
              <a:buChar char="-"/>
            </a:pPr>
            <a:r>
              <a:rPr lang="en-US" sz="1100" dirty="0"/>
              <a:t>GPs and nurses receive monthly information on preventive exams carried out, share of population covered, number of patients with chronic diseases under their care</a:t>
            </a:r>
          </a:p>
          <a:p>
            <a:pPr marL="181240" indent="-181240">
              <a:buFontTx/>
              <a:buChar char="-"/>
            </a:pPr>
            <a:r>
              <a:rPr lang="en-US" sz="1100" dirty="0"/>
              <a:t>Information  also collected through questionnaires on patient satisfaction and questions about patient engagement in the process. </a:t>
            </a:r>
          </a:p>
          <a:p>
            <a:r>
              <a:rPr lang="en-US" sz="1100" b="1" dirty="0"/>
              <a:t>No cooperation with hospitals in terms of managing patients’ care. </a:t>
            </a:r>
          </a:p>
        </p:txBody>
      </p:sp>
      <p:sp>
        <p:nvSpPr>
          <p:cNvPr id="4" name="Slide Number Placeholder 3"/>
          <p:cNvSpPr>
            <a:spLocks noGrp="1"/>
          </p:cNvSpPr>
          <p:nvPr>
            <p:ph type="sldNum" sz="quarter" idx="10"/>
          </p:nvPr>
        </p:nvSpPr>
        <p:spPr/>
        <p:txBody>
          <a:bodyPr/>
          <a:lstStyle/>
          <a:p>
            <a:fld id="{E95B9460-6911-48F0-98C9-DA3118907219}" type="slidenum">
              <a:rPr lang="en-US" smtClean="0"/>
              <a:pPr/>
              <a:t>17</a:t>
            </a:fld>
            <a:endParaRPr lang="en-US"/>
          </a:p>
        </p:txBody>
      </p:sp>
    </p:spTree>
    <p:extLst>
      <p:ext uri="{BB962C8B-B14F-4D97-AF65-F5344CB8AC3E}">
        <p14:creationId xmlns:p14="http://schemas.microsoft.com/office/powerpoint/2010/main" val="1389323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 primary care model that entrusts family doctors with gatekeeping and coordinating all non-complex care has been a powerful foundation on which successive reforms have been built. </a:t>
            </a:r>
          </a:p>
          <a:p>
            <a:endParaRPr lang="en-US" sz="1100" dirty="0"/>
          </a:p>
          <a:p>
            <a:r>
              <a:rPr lang="en-US" sz="1100" dirty="0"/>
              <a:t>Comprehensive and layered health care reforms were directed by long term strategic goals. For instance, primary care has been subject to a number of reforms over the last decade including the introduction of concessions, raising clinical capacity through the family medicine specialization, large scale investments in information technologies, the introduction of financial incentives such as those to join group practices, organize peer group meetings and record health outcomes, etc. </a:t>
            </a:r>
          </a:p>
          <a:p>
            <a:endParaRPr lang="en-US" sz="1100" dirty="0"/>
          </a:p>
          <a:p>
            <a:r>
              <a:rPr lang="en-US" sz="1100" dirty="0"/>
              <a:t>Employing professionals who do not have direct clinical care responsibilities has been key in improving collaboration and coordination between care providers. Community-outreach nurses and palliative care coordinators have been a major asset</a:t>
            </a:r>
          </a:p>
          <a:p>
            <a:endParaRPr lang="en-US" sz="1100" dirty="0"/>
          </a:p>
          <a:p>
            <a:r>
              <a:rPr lang="en-US" sz="1100" dirty="0"/>
              <a:t>Development of professional collegial networks between the Zagreb-West Primary Health Care Centre and local psychiatric hospitals  ensured that patients were looked after in the community during the first days post discharge when the risk of re-hospitalization is greatest. </a:t>
            </a:r>
          </a:p>
          <a:p>
            <a:endParaRPr lang="en-US" sz="1100" dirty="0"/>
          </a:p>
          <a:p>
            <a:r>
              <a:rPr lang="en-US" sz="1100" b="1" dirty="0"/>
              <a:t>Challenges:</a:t>
            </a:r>
          </a:p>
        </p:txBody>
      </p:sp>
      <p:sp>
        <p:nvSpPr>
          <p:cNvPr id="4" name="Slide Number Placeholder 3"/>
          <p:cNvSpPr>
            <a:spLocks noGrp="1"/>
          </p:cNvSpPr>
          <p:nvPr>
            <p:ph type="sldNum" sz="quarter" idx="10"/>
          </p:nvPr>
        </p:nvSpPr>
        <p:spPr/>
        <p:txBody>
          <a:bodyPr/>
          <a:lstStyle/>
          <a:p>
            <a:fld id="{E95B9460-6911-48F0-98C9-DA3118907219}" type="slidenum">
              <a:rPr lang="en-US" smtClean="0"/>
              <a:pPr/>
              <a:t>18</a:t>
            </a:fld>
            <a:endParaRPr lang="en-US"/>
          </a:p>
        </p:txBody>
      </p:sp>
    </p:spTree>
    <p:extLst>
      <p:ext uri="{BB962C8B-B14F-4D97-AF65-F5344CB8AC3E}">
        <p14:creationId xmlns:p14="http://schemas.microsoft.com/office/powerpoint/2010/main" val="1395702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630">
              <a:buClr>
                <a:schemeClr val="accent1">
                  <a:lumMod val="50000"/>
                </a:schemeClr>
              </a:buClr>
            </a:pPr>
            <a:r>
              <a:rPr lang="en-US" b="1" dirty="0"/>
              <a:t>Centrum model: </a:t>
            </a:r>
          </a:p>
          <a:p>
            <a:pPr marL="189630">
              <a:buClr>
                <a:schemeClr val="accent1">
                  <a:lumMod val="50000"/>
                </a:schemeClr>
              </a:buClr>
            </a:pPr>
            <a:r>
              <a:rPr lang="en-US" dirty="0"/>
              <a:t>Leadership and commitment to a clearly defined coordination model</a:t>
            </a:r>
          </a:p>
          <a:p>
            <a:pPr marL="189630">
              <a:buClr>
                <a:schemeClr val="accent1">
                  <a:lumMod val="50000"/>
                </a:schemeClr>
              </a:buClr>
            </a:pPr>
            <a:r>
              <a:rPr lang="en-US" dirty="0"/>
              <a:t>Explicit guidelines for care integration</a:t>
            </a:r>
          </a:p>
          <a:p>
            <a:pPr marL="189630">
              <a:buClr>
                <a:schemeClr val="accent1">
                  <a:lumMod val="50000"/>
                </a:schemeClr>
              </a:buClr>
            </a:pPr>
            <a:r>
              <a:rPr lang="en-US" dirty="0"/>
              <a:t>Systematic use of information and performance monitoring</a:t>
            </a:r>
          </a:p>
          <a:p>
            <a:pPr marL="189630">
              <a:buClr>
                <a:schemeClr val="accent1">
                  <a:lumMod val="50000"/>
                </a:schemeClr>
              </a:buClr>
            </a:pPr>
            <a:r>
              <a:rPr lang="en-US" b="1" dirty="0"/>
              <a:t>For scaling up:</a:t>
            </a:r>
          </a:p>
          <a:p>
            <a:pPr marL="189630" defTabSz="966612">
              <a:buClr>
                <a:schemeClr val="accent1">
                  <a:lumMod val="50000"/>
                </a:schemeClr>
              </a:buClr>
            </a:pPr>
            <a:r>
              <a:rPr lang="en-US" dirty="0"/>
              <a:t>Low ratio of doctors and nurses to population and long waiting times for specialists: creates incentives for horizontal coordination of care</a:t>
            </a:r>
          </a:p>
          <a:p>
            <a:pPr marL="189630">
              <a:buClr>
                <a:schemeClr val="accent1">
                  <a:lumMod val="50000"/>
                </a:schemeClr>
              </a:buClr>
            </a:pPr>
            <a:r>
              <a:rPr lang="en-US" dirty="0"/>
              <a:t>Single payer could promote national policy for care coordination – if there was the policy commitment to scale up this model. </a:t>
            </a:r>
          </a:p>
          <a:p>
            <a:pPr marL="189630">
              <a:buClr>
                <a:schemeClr val="accent1">
                  <a:lumMod val="50000"/>
                </a:schemeClr>
              </a:buClr>
            </a:pPr>
            <a:endParaRPr lang="en-US" b="1" dirty="0"/>
          </a:p>
          <a:p>
            <a:pPr marL="189630">
              <a:buClr>
                <a:schemeClr val="accent1">
                  <a:lumMod val="50000"/>
                </a:schemeClr>
              </a:buClr>
            </a:pPr>
            <a:r>
              <a:rPr lang="en-US" b="1" dirty="0"/>
              <a:t>CONSTRAINTS TO SCALING UP</a:t>
            </a:r>
          </a:p>
          <a:p>
            <a:pPr marL="189630">
              <a:buClr>
                <a:schemeClr val="accent1">
                  <a:lumMod val="50000"/>
                </a:schemeClr>
              </a:buClr>
            </a:pPr>
            <a:r>
              <a:rPr lang="en-US" dirty="0"/>
              <a:t>Hospitals are still very much the center of care provision and account for a disproportionately large share of financing. The Centrum model is more or less divorced from the hospital sector – little or no coordination. </a:t>
            </a:r>
          </a:p>
          <a:p>
            <a:pPr marL="189630">
              <a:buClr>
                <a:schemeClr val="accent1">
                  <a:lumMod val="50000"/>
                </a:schemeClr>
              </a:buClr>
            </a:pPr>
            <a:r>
              <a:rPr lang="en-US" dirty="0"/>
              <a:t>Introducing system-wide coordination of care and institutionalization of key processes is a long-term commitment. Currently frequent changes of legislation and political influences on how care is organized makes it difficult</a:t>
            </a:r>
          </a:p>
          <a:p>
            <a:pPr marL="189630">
              <a:buClr>
                <a:schemeClr val="accent1">
                  <a:lumMod val="50000"/>
                </a:schemeClr>
              </a:buClr>
            </a:pPr>
            <a:r>
              <a:rPr lang="en-US" dirty="0"/>
              <a:t>Also, patient preferences for specialist care – shifting care towards primary care is a long-term process. </a:t>
            </a:r>
          </a:p>
        </p:txBody>
      </p:sp>
      <p:sp>
        <p:nvSpPr>
          <p:cNvPr id="4" name="Slide Number Placeholder 3"/>
          <p:cNvSpPr>
            <a:spLocks noGrp="1"/>
          </p:cNvSpPr>
          <p:nvPr>
            <p:ph type="sldNum" sz="quarter" idx="10"/>
          </p:nvPr>
        </p:nvSpPr>
        <p:spPr/>
        <p:txBody>
          <a:bodyPr/>
          <a:lstStyle/>
          <a:p>
            <a:fld id="{E95B9460-6911-48F0-98C9-DA3118907219}" type="slidenum">
              <a:rPr lang="en-US" smtClean="0"/>
              <a:pPr/>
              <a:t>19</a:t>
            </a:fld>
            <a:endParaRPr lang="en-US"/>
          </a:p>
        </p:txBody>
      </p:sp>
    </p:spTree>
    <p:extLst>
      <p:ext uri="{BB962C8B-B14F-4D97-AF65-F5344CB8AC3E}">
        <p14:creationId xmlns:p14="http://schemas.microsoft.com/office/powerpoint/2010/main" val="372066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B9460-6911-48F0-98C9-DA3118907219}" type="slidenum">
              <a:rPr lang="en-US" smtClean="0"/>
              <a:pPr/>
              <a:t>20</a:t>
            </a:fld>
            <a:endParaRPr lang="en-US"/>
          </a:p>
        </p:txBody>
      </p:sp>
    </p:spTree>
    <p:extLst>
      <p:ext uri="{BB962C8B-B14F-4D97-AF65-F5344CB8AC3E}">
        <p14:creationId xmlns:p14="http://schemas.microsoft.com/office/powerpoint/2010/main" val="302753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15000"/>
              </a:lnSpc>
            </a:pPr>
            <a:r>
              <a:rPr lang="en-US" b="1" u="sng" dirty="0">
                <a:latin typeface="Calibri" panose="020F0502020204030204" pitchFamily="34" charset="0"/>
                <a:ea typeface="Calibri" panose="020F0502020204030204" pitchFamily="34" charset="0"/>
                <a:cs typeface="Calibri" panose="020F0502020204030204" pitchFamily="34" charset="0"/>
              </a:rPr>
              <a:t>Strengthening Primary Care with an Enhanced Care Model</a:t>
            </a:r>
          </a:p>
          <a:p>
            <a:pPr>
              <a:lnSpc>
                <a:spcPct val="115000"/>
              </a:lnSpc>
            </a:pPr>
            <a:r>
              <a:rPr lang="en-US" u="sng" dirty="0">
                <a:latin typeface="Calibri" panose="020F0502020204030204" pitchFamily="34" charset="0"/>
                <a:ea typeface="Calibri" panose="020F0502020204030204" pitchFamily="34" charset="0"/>
                <a:cs typeface="Calibri" panose="020F0502020204030204" pitchFamily="34" charset="0"/>
              </a:rPr>
              <a:t>Team Based</a:t>
            </a:r>
            <a:r>
              <a:rPr lang="en-US" dirty="0">
                <a:latin typeface="Calibri" panose="020F0502020204030204" pitchFamily="34" charset="0"/>
                <a:ea typeface="Calibri" panose="020F0502020204030204" pitchFamily="34" charset="0"/>
                <a:cs typeface="Calibri" panose="020F0502020204030204" pitchFamily="34" charset="0"/>
              </a:rPr>
              <a:t>: Multi-disciplinary teams on site offer comprehensive primary care services and free the physician from routine tasks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u="sng" dirty="0">
                <a:latin typeface="Calibri" panose="020F0502020204030204" pitchFamily="34" charset="0"/>
                <a:ea typeface="Calibri" panose="020F0502020204030204" pitchFamily="34" charset="0"/>
                <a:cs typeface="Calibri" panose="020F0502020204030204" pitchFamily="34" charset="0"/>
              </a:rPr>
              <a:t>Registries and Checklists</a:t>
            </a:r>
            <a:r>
              <a:rPr lang="en-US" dirty="0">
                <a:latin typeface="Calibri" panose="020F0502020204030204" pitchFamily="34" charset="0"/>
                <a:ea typeface="Calibri" panose="020F0502020204030204" pitchFamily="34" charset="0"/>
                <a:cs typeface="Calibri" panose="020F0502020204030204" pitchFamily="34" charset="0"/>
              </a:rPr>
              <a:t>: Increasing the reliability of the care model by identifying and reliably closing gaps in care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897301">
              <a:lnSpc>
                <a:spcPct val="115000"/>
              </a:lnSpc>
              <a:defRPr/>
            </a:pPr>
            <a:r>
              <a:rPr lang="en-US" u="sng" dirty="0">
                <a:latin typeface="Calibri" panose="020F0502020204030204" pitchFamily="34" charset="0"/>
                <a:ea typeface="Calibri" panose="020F0502020204030204" pitchFamily="34" charset="0"/>
                <a:cs typeface="Calibri" panose="020F0502020204030204" pitchFamily="34" charset="0"/>
              </a:rPr>
              <a:t>Coordination with Specialists and Hospitals</a:t>
            </a:r>
            <a:r>
              <a:rPr lang="en-US" dirty="0">
                <a:latin typeface="Calibri" panose="020F0502020204030204" pitchFamily="34" charset="0"/>
                <a:ea typeface="Calibri" panose="020F0502020204030204" pitchFamily="34" charset="0"/>
                <a:cs typeface="Calibri" panose="020F0502020204030204" pitchFamily="34" charset="0"/>
              </a:rPr>
              <a:t>: Referrals, counter-referrals, sharing of key clinical information and smooth transfer between venues of care</a:t>
            </a:r>
          </a:p>
          <a:p>
            <a:pPr>
              <a:lnSpc>
                <a:spcPct val="115000"/>
              </a:lnSpc>
            </a:pPr>
            <a:r>
              <a:rPr lang="en-US" u="sng" dirty="0">
                <a:latin typeface="Calibri" panose="020F0502020204030204" pitchFamily="34" charset="0"/>
                <a:ea typeface="Calibri" panose="020F0502020204030204" pitchFamily="34" charset="0"/>
                <a:cs typeface="Calibri" panose="020F0502020204030204" pitchFamily="34" charset="0"/>
              </a:rPr>
              <a:t>Access</a:t>
            </a:r>
            <a:r>
              <a:rPr lang="en-US" dirty="0">
                <a:latin typeface="Calibri" panose="020F0502020204030204" pitchFamily="34" charset="0"/>
                <a:ea typeface="Calibri" panose="020F0502020204030204" pitchFamily="34" charset="0"/>
                <a:cs typeface="Calibri" panose="020F0502020204030204" pitchFamily="34" charset="0"/>
              </a:rPr>
              <a:t>: Same day and next day appointments available, leveraging mid-level providers and nurses to evaluate and manage acute care.  Avoids ER</a:t>
            </a:r>
          </a:p>
          <a:p>
            <a:pPr>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Care Management: Specialized nurses and social workers to address social barriers to care.  Tracking and outreach to patients who need close follow up or who have important gaps in care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897301">
              <a:defRPr/>
            </a:pP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US" b="1" u="sng" dirty="0">
                <a:latin typeface="Calibri" panose="020F0502020204030204" pitchFamily="34" charset="0"/>
                <a:ea typeface="Calibri" panose="020F0502020204030204" pitchFamily="34" charset="0"/>
                <a:cs typeface="Calibri" panose="020F0502020204030204" pitchFamily="34" charset="0"/>
              </a:rPr>
              <a:t>Responsible for a population</a:t>
            </a:r>
          </a:p>
          <a:p>
            <a:pPr>
              <a:lnSpc>
                <a:spcPct val="115000"/>
              </a:lnSpc>
            </a:pPr>
            <a:r>
              <a:rPr lang="en-US" u="sng" dirty="0">
                <a:latin typeface="Calibri" panose="020F0502020204030204" pitchFamily="34" charset="0"/>
                <a:cs typeface="Calibri" panose="020F0502020204030204" pitchFamily="34" charset="0"/>
              </a:rPr>
              <a:t>Empanelment</a:t>
            </a:r>
            <a:r>
              <a:rPr lang="en-US" u="none" baseline="0" dirty="0">
                <a:latin typeface="Calibri" panose="020F0502020204030204" pitchFamily="34" charset="0"/>
                <a:cs typeface="Calibri" panose="020F0502020204030204" pitchFamily="34" charset="0"/>
              </a:rPr>
              <a:t> of individual patients with a specific provider or clinical site</a:t>
            </a:r>
          </a:p>
          <a:p>
            <a:pPr>
              <a:lnSpc>
                <a:spcPct val="115000"/>
              </a:lnSpc>
            </a:pPr>
            <a:r>
              <a:rPr lang="en-US" u="none" baseline="0" dirty="0">
                <a:latin typeface="Calibri" panose="020F0502020204030204" pitchFamily="34" charset="0"/>
                <a:cs typeface="Calibri" panose="020F0502020204030204" pitchFamily="34" charset="0"/>
              </a:rPr>
              <a:t>Using formal </a:t>
            </a:r>
            <a:r>
              <a:rPr lang="en-US" u="sng" baseline="0" dirty="0">
                <a:latin typeface="Calibri" panose="020F0502020204030204" pitchFamily="34" charset="0"/>
                <a:cs typeface="Calibri" panose="020F0502020204030204" pitchFamily="34" charset="0"/>
              </a:rPr>
              <a:t>Quality Improvement</a:t>
            </a:r>
            <a:r>
              <a:rPr lang="en-US" u="none" baseline="0" dirty="0">
                <a:latin typeface="Calibri" panose="020F0502020204030204" pitchFamily="34" charset="0"/>
                <a:cs typeface="Calibri" panose="020F0502020204030204" pitchFamily="34" charset="0"/>
              </a:rPr>
              <a:t> methods to measure and improve care, especially for patients with chronic disease</a:t>
            </a:r>
            <a:endParaRPr lang="en-US" u="none" dirty="0"/>
          </a:p>
        </p:txBody>
      </p:sp>
      <p:sp>
        <p:nvSpPr>
          <p:cNvPr id="4" name="Slide Number Placeholder 3"/>
          <p:cNvSpPr>
            <a:spLocks noGrp="1"/>
          </p:cNvSpPr>
          <p:nvPr>
            <p:ph type="sldNum" sz="quarter" idx="10"/>
          </p:nvPr>
        </p:nvSpPr>
        <p:spPr/>
        <p:txBody>
          <a:bodyPr/>
          <a:lstStyle/>
          <a:p>
            <a:fld id="{C2965455-0D92-4C97-BA02-20DAE7B9053E}" type="slidenum">
              <a:rPr lang="en-US" smtClean="0"/>
              <a:t>3</a:t>
            </a:fld>
            <a:endParaRPr lang="en-US" dirty="0"/>
          </a:p>
        </p:txBody>
      </p:sp>
    </p:spTree>
    <p:extLst>
      <p:ext uri="{BB962C8B-B14F-4D97-AF65-F5344CB8AC3E}">
        <p14:creationId xmlns:p14="http://schemas.microsoft.com/office/powerpoint/2010/main" val="251052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B9460-6911-48F0-98C9-DA3118907219}" type="slidenum">
              <a:rPr lang="en-US" smtClean="0"/>
              <a:pPr/>
              <a:t>6</a:t>
            </a:fld>
            <a:endParaRPr lang="en-US"/>
          </a:p>
        </p:txBody>
      </p:sp>
    </p:spTree>
    <p:extLst>
      <p:ext uri="{BB962C8B-B14F-4D97-AF65-F5344CB8AC3E}">
        <p14:creationId xmlns:p14="http://schemas.microsoft.com/office/powerpoint/2010/main" val="198350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B9460-6911-48F0-98C9-DA3118907219}" type="slidenum">
              <a:rPr lang="en-US" smtClean="0"/>
              <a:pPr/>
              <a:t>10</a:t>
            </a:fld>
            <a:endParaRPr lang="en-US"/>
          </a:p>
        </p:txBody>
      </p:sp>
    </p:spTree>
    <p:extLst>
      <p:ext uri="{BB962C8B-B14F-4D97-AF65-F5344CB8AC3E}">
        <p14:creationId xmlns:p14="http://schemas.microsoft.com/office/powerpoint/2010/main" val="174867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B9460-6911-48F0-98C9-DA3118907219}" type="slidenum">
              <a:rPr lang="en-US" smtClean="0"/>
              <a:pPr/>
              <a:t>11</a:t>
            </a:fld>
            <a:endParaRPr lang="en-US"/>
          </a:p>
        </p:txBody>
      </p:sp>
    </p:spTree>
    <p:extLst>
      <p:ext uri="{BB962C8B-B14F-4D97-AF65-F5344CB8AC3E}">
        <p14:creationId xmlns:p14="http://schemas.microsoft.com/office/powerpoint/2010/main" val="288073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medicine teams consisting of family medicine specialists or GPs and nurses form the core of the system.</a:t>
            </a:r>
          </a:p>
          <a:p>
            <a:endParaRPr lang="en-US" dirty="0"/>
          </a:p>
          <a:p>
            <a:r>
              <a:rPr lang="en-US" dirty="0"/>
              <a:t>National program: all those who are insured over the age of 7 have to register with a family medicine doctor in order to access the public health insurance system</a:t>
            </a:r>
          </a:p>
          <a:p>
            <a:endParaRPr lang="en-US" dirty="0"/>
          </a:p>
          <a:p>
            <a:r>
              <a:rPr lang="en-US" dirty="0"/>
              <a:t>Family medicine teams may take different forms:</a:t>
            </a:r>
          </a:p>
          <a:p>
            <a:pPr marL="181240" indent="-181240">
              <a:buFontTx/>
              <a:buChar char="-"/>
            </a:pPr>
            <a:r>
              <a:rPr lang="en-US" dirty="0"/>
              <a:t>Public health centers owned by regions that employ doctors and nurses</a:t>
            </a:r>
          </a:p>
          <a:p>
            <a:pPr marL="181240" indent="-181240">
              <a:buFontTx/>
              <a:buChar char="-"/>
            </a:pPr>
            <a:r>
              <a:rPr lang="en-US" dirty="0"/>
              <a:t>Private medical practices: single doctor owner, who employs one nurse; operate as entrepreneurs in concessions awarded by the counties. </a:t>
            </a:r>
          </a:p>
          <a:p>
            <a:endParaRPr lang="en-US" dirty="0"/>
          </a:p>
          <a:p>
            <a:r>
              <a:rPr lang="en-US" b="1" dirty="0"/>
              <a:t>Key feature of this model: Family medicine teams are the case managers: </a:t>
            </a:r>
          </a:p>
          <a:p>
            <a:r>
              <a:rPr lang="en-US" dirty="0"/>
              <a:t>as gatekeepers for hospital care: GP referral required for everything except emergency care </a:t>
            </a:r>
          </a:p>
          <a:p>
            <a:r>
              <a:rPr lang="en-US" dirty="0"/>
              <a:t>the only ones authorized to prescribe medicines;</a:t>
            </a:r>
          </a:p>
          <a:p>
            <a:r>
              <a:rPr lang="en-US" dirty="0"/>
              <a:t>undertake house visits and coordinate with home nurses and community nurses who monitor chronic patients and provide outreach preventive services.</a:t>
            </a:r>
          </a:p>
          <a:p>
            <a:endParaRPr lang="en-US" dirty="0"/>
          </a:p>
          <a:p>
            <a:r>
              <a:rPr lang="en-US" dirty="0"/>
              <a:t>Family medicine teams are expected to provide preventive services and non-complex care, referring others to specialists and hospitals based on clinical judgement.</a:t>
            </a:r>
          </a:p>
          <a:p>
            <a:r>
              <a:rPr lang="en-US" dirty="0"/>
              <a:t>-- Good cooperation with other specialists employed at primary care and hospital specialists. </a:t>
            </a:r>
          </a:p>
          <a:p>
            <a:endParaRPr lang="en-US" dirty="0"/>
          </a:p>
          <a:p>
            <a:r>
              <a:rPr lang="en-US" dirty="0"/>
              <a:t>There are no specific integrated care guidelines or specific referral criteria</a:t>
            </a:r>
          </a:p>
          <a:p>
            <a:endParaRPr lang="en-US" dirty="0"/>
          </a:p>
          <a:p>
            <a:r>
              <a:rPr lang="en-US" dirty="0"/>
              <a:t>What about service user involvement and support?</a:t>
            </a:r>
          </a:p>
          <a:p>
            <a:pPr marL="181240" indent="-181240">
              <a:buFontTx/>
              <a:buChar char="-"/>
            </a:pPr>
            <a:r>
              <a:rPr lang="en-US" dirty="0"/>
              <a:t>Preventive care is provided to those who visit. So, no regular check-up and risk assessment of users besides vertical programs</a:t>
            </a:r>
          </a:p>
          <a:p>
            <a:pPr marL="181240" indent="-181240">
              <a:buFontTx/>
              <a:buChar char="-"/>
            </a:pPr>
            <a:r>
              <a:rPr lang="en-US" dirty="0"/>
              <a:t>Patient education, involvement patients and communities in decision making, and patient involvement in treatment plans are somewhat </a:t>
            </a:r>
            <a:r>
              <a:rPr lang="en-US" dirty="0" err="1"/>
              <a:t>adhoc</a:t>
            </a:r>
            <a:r>
              <a:rPr lang="en-US" dirty="0"/>
              <a:t> and based on interest. </a:t>
            </a:r>
          </a:p>
          <a:p>
            <a:pPr marL="181240" indent="-181240">
              <a:buFontTx/>
              <a:buChar char="-"/>
            </a:pPr>
            <a:endParaRPr lang="en-US" dirty="0"/>
          </a:p>
          <a:p>
            <a:r>
              <a:rPr lang="en-US" dirty="0"/>
              <a:t>Family medicine teams use an IT system and includes electronic patient records. </a:t>
            </a:r>
          </a:p>
          <a:p>
            <a:pPr marL="181240" indent="-181240">
              <a:buFontTx/>
              <a:buChar char="-"/>
            </a:pPr>
            <a:r>
              <a:rPr lang="en-US" dirty="0"/>
              <a:t>Prescriptions, lab referrals and some referrals to hospitals are paperless</a:t>
            </a:r>
          </a:p>
          <a:p>
            <a:pPr marL="181240" indent="-181240">
              <a:buFontTx/>
              <a:buChar char="-"/>
            </a:pPr>
            <a:r>
              <a:rPr lang="en-US" dirty="0"/>
              <a:t>Structured modules for specific categories that allows doctors to enter data on and monitor patients with specific chronic conditions</a:t>
            </a:r>
          </a:p>
          <a:p>
            <a:pPr marL="181240" indent="-181240">
              <a:buFontTx/>
              <a:buChar char="-"/>
            </a:pPr>
            <a:r>
              <a:rPr lang="en-US" dirty="0"/>
              <a:t>Little quality management</a:t>
            </a:r>
          </a:p>
          <a:p>
            <a:pPr marL="181240" indent="-181240">
              <a:buFontTx/>
              <a:buChar char="-"/>
            </a:pPr>
            <a:r>
              <a:rPr lang="en-US" dirty="0"/>
              <a:t>Clinical data are not used to improve performance and outcomes</a:t>
            </a:r>
          </a:p>
          <a:p>
            <a:endParaRPr lang="en-US" dirty="0"/>
          </a:p>
        </p:txBody>
      </p:sp>
      <p:sp>
        <p:nvSpPr>
          <p:cNvPr id="4" name="Slide Number Placeholder 3"/>
          <p:cNvSpPr>
            <a:spLocks noGrp="1"/>
          </p:cNvSpPr>
          <p:nvPr>
            <p:ph type="sldNum" sz="quarter" idx="10"/>
          </p:nvPr>
        </p:nvSpPr>
        <p:spPr/>
        <p:txBody>
          <a:bodyPr/>
          <a:lstStyle/>
          <a:p>
            <a:fld id="{E95B9460-6911-48F0-98C9-DA3118907219}" type="slidenum">
              <a:rPr lang="en-US" smtClean="0"/>
              <a:pPr/>
              <a:t>12</a:t>
            </a:fld>
            <a:endParaRPr lang="en-US"/>
          </a:p>
        </p:txBody>
      </p:sp>
    </p:spTree>
    <p:extLst>
      <p:ext uri="{BB962C8B-B14F-4D97-AF65-F5344CB8AC3E}">
        <p14:creationId xmlns:p14="http://schemas.microsoft.com/office/powerpoint/2010/main" val="287830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Family medicine doctors’ payment consists of:</a:t>
            </a:r>
          </a:p>
          <a:p>
            <a:pPr marL="181240" indent="-181240">
              <a:buFontTx/>
              <a:buChar char="-"/>
            </a:pPr>
            <a:r>
              <a:rPr lang="en-US" sz="1100" dirty="0"/>
              <a:t>Capitation per registered</a:t>
            </a:r>
            <a:r>
              <a:rPr lang="en-US" sz="1100" baseline="0" dirty="0"/>
              <a:t> patient</a:t>
            </a:r>
          </a:p>
          <a:p>
            <a:pPr marL="181240" indent="-181240">
              <a:buFontTx/>
              <a:buChar char="-"/>
            </a:pPr>
            <a:r>
              <a:rPr lang="en-US" sz="1100" baseline="0" dirty="0"/>
              <a:t>Fixed payment for running costs including nurses’ salary</a:t>
            </a:r>
          </a:p>
          <a:p>
            <a:pPr marL="181240" indent="-181240">
              <a:buFontTx/>
              <a:buChar char="-"/>
            </a:pPr>
            <a:endParaRPr lang="en-US" sz="1100" baseline="0" dirty="0"/>
          </a:p>
          <a:p>
            <a:r>
              <a:rPr lang="en-US" sz="1100" baseline="0" dirty="0"/>
              <a:t>In addition:</a:t>
            </a:r>
          </a:p>
          <a:p>
            <a:pPr marL="181240" indent="-181240">
              <a:buFontTx/>
              <a:buChar char="-"/>
            </a:pPr>
            <a:r>
              <a:rPr lang="en-US" sz="1100" baseline="0" dirty="0"/>
              <a:t>Fee for service for selected clinical and preventive services including house visits</a:t>
            </a:r>
          </a:p>
          <a:p>
            <a:pPr marL="181240" indent="-181240">
              <a:buFontTx/>
              <a:buChar char="-"/>
            </a:pPr>
            <a:r>
              <a:rPr lang="en-US" sz="1100" baseline="0" dirty="0"/>
              <a:t>Bonuses for quality indicators, e.g. monitoring quality measurements for diabetes, COPD, hypertension in the electronic patient records</a:t>
            </a:r>
          </a:p>
          <a:p>
            <a:pPr marL="181240" indent="-181240">
              <a:buFontTx/>
              <a:buChar char="-"/>
            </a:pPr>
            <a:endParaRPr lang="en-US" sz="1100" dirty="0"/>
          </a:p>
          <a:p>
            <a:r>
              <a:rPr lang="en-US" sz="1100" baseline="0" dirty="0"/>
              <a:t>Provider payment reforms over the last decade or so have forced hospitals to reduce lengths of stay and provide more outpatient and day care.</a:t>
            </a:r>
          </a:p>
          <a:p>
            <a:r>
              <a:rPr lang="en-US" sz="1100" baseline="0" dirty="0"/>
              <a:t>Primary care providers have been encouraged to increase their own productivity and take some of the caseload off hospitals</a:t>
            </a:r>
          </a:p>
          <a:p>
            <a:r>
              <a:rPr lang="en-US" sz="1100" baseline="0" dirty="0"/>
              <a:t>To do that, they have also been encouraged to improve horizontal coordination by forming group practices. </a:t>
            </a:r>
          </a:p>
        </p:txBody>
      </p:sp>
      <p:sp>
        <p:nvSpPr>
          <p:cNvPr id="4" name="Slide Number Placeholder 3"/>
          <p:cNvSpPr>
            <a:spLocks noGrp="1"/>
          </p:cNvSpPr>
          <p:nvPr>
            <p:ph type="sldNum" sz="quarter" idx="10"/>
          </p:nvPr>
        </p:nvSpPr>
        <p:spPr/>
        <p:txBody>
          <a:bodyPr/>
          <a:lstStyle/>
          <a:p>
            <a:fld id="{E95B9460-6911-48F0-98C9-DA3118907219}" type="slidenum">
              <a:rPr lang="en-US" smtClean="0"/>
              <a:pPr/>
              <a:t>13</a:t>
            </a:fld>
            <a:endParaRPr lang="en-US"/>
          </a:p>
        </p:txBody>
      </p:sp>
    </p:spTree>
    <p:extLst>
      <p:ext uri="{BB962C8B-B14F-4D97-AF65-F5344CB8AC3E}">
        <p14:creationId xmlns:p14="http://schemas.microsoft.com/office/powerpoint/2010/main" val="154740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STRUCTURES</a:t>
            </a:r>
          </a:p>
          <a:p>
            <a:r>
              <a:rPr lang="en-US" sz="1100" dirty="0"/>
              <a:t>The </a:t>
            </a:r>
            <a:r>
              <a:rPr lang="en-US" sz="1100" b="1" dirty="0"/>
              <a:t>Croatian National Health Strategy 2012-2020</a:t>
            </a:r>
            <a:r>
              <a:rPr lang="en-US" sz="1100" dirty="0"/>
              <a:t>: re-organization of care is one of the eight main policy priorities. This is reflected in how the National Health Insurance Fund has reformed contracting to stimulate concessionaires to form group practices</a:t>
            </a:r>
          </a:p>
          <a:p>
            <a:r>
              <a:rPr lang="en-US" sz="1100" b="1" dirty="0"/>
              <a:t>Hospital sector reforms: </a:t>
            </a:r>
          </a:p>
          <a:p>
            <a:pPr marL="181240" indent="-181240">
              <a:buFontTx/>
              <a:buChar char="-"/>
            </a:pPr>
            <a:r>
              <a:rPr lang="en-US" sz="1100" dirty="0"/>
              <a:t>Led to shortened LOS and required more complex services to provided at primary care level </a:t>
            </a:r>
          </a:p>
          <a:p>
            <a:pPr marL="181240" indent="-181240">
              <a:buFontTx/>
              <a:buChar char="-"/>
            </a:pPr>
            <a:r>
              <a:rPr lang="en-US" sz="1100" dirty="0"/>
              <a:t>This improved coordination and information sharing between primary and secondary levels</a:t>
            </a:r>
          </a:p>
          <a:p>
            <a:r>
              <a:rPr lang="en-US" sz="1100" b="1" dirty="0"/>
              <a:t>The role of primary care as gatekeeper </a:t>
            </a:r>
            <a:r>
              <a:rPr lang="en-US" sz="1100" dirty="0"/>
              <a:t>– prescriptions and referrals – is so embedded in the existing system that its taken for granted - not seen specifically as a mechanism to promote care coordination.</a:t>
            </a:r>
          </a:p>
          <a:p>
            <a:r>
              <a:rPr lang="en-US" sz="1100" b="1" dirty="0"/>
              <a:t>Introduction of family medicine specialization </a:t>
            </a:r>
            <a:r>
              <a:rPr lang="en-US" sz="1100" dirty="0"/>
              <a:t>has hugely increased provider capacity to care for complex multi-morbid patients: 78% of respondents in the online survey who had completed family medicine specialization reported that they were adequately trained to plan, coordinate and evaluate care of multi-morbid elderly patients (compared to only 7% of respondents with general medicine training)</a:t>
            </a:r>
          </a:p>
          <a:p>
            <a:pPr marL="181240" indent="-181240">
              <a:buFontTx/>
              <a:buChar char="-"/>
            </a:pPr>
            <a:endParaRPr lang="en-US" sz="1100" dirty="0"/>
          </a:p>
          <a:p>
            <a:r>
              <a:rPr lang="en-US" sz="1100" b="1" dirty="0"/>
              <a:t>PROCESSES</a:t>
            </a:r>
          </a:p>
          <a:p>
            <a:r>
              <a:rPr lang="en-US" sz="1100" dirty="0"/>
              <a:t>No mechanisms in place to ensure compliance with treatment guidelines</a:t>
            </a:r>
          </a:p>
          <a:p>
            <a:r>
              <a:rPr lang="en-US" sz="1100" dirty="0"/>
              <a:t>Nor is there much monitoring of quality and outcomes : Almost all of the monitoring and sanctions are on the expenditures side through the Health Insurance Fund</a:t>
            </a:r>
          </a:p>
          <a:p>
            <a:r>
              <a:rPr lang="en-US" sz="1100" dirty="0"/>
              <a:t>The private practices that hold concessions from the HIF face strong incentives to coordinate horizontally</a:t>
            </a:r>
          </a:p>
          <a:p>
            <a:pPr marL="181240" indent="-181240">
              <a:buFontTx/>
              <a:buChar char="-"/>
            </a:pPr>
            <a:r>
              <a:rPr lang="en-US" sz="1100" dirty="0"/>
              <a:t>HIF financially stimulates to form group practices</a:t>
            </a:r>
          </a:p>
          <a:p>
            <a:pPr marL="181240" indent="-181240">
              <a:buFontTx/>
              <a:buChar char="-"/>
            </a:pPr>
            <a:r>
              <a:rPr lang="en-US" sz="1100" dirty="0"/>
              <a:t>Bonus payment for holding monthly professional meetings</a:t>
            </a:r>
          </a:p>
          <a:p>
            <a:pPr marL="181240" indent="-181240">
              <a:buFontTx/>
              <a:buChar char="-"/>
            </a:pPr>
            <a:r>
              <a:rPr lang="en-US" sz="1100" dirty="0"/>
              <a:t>Group practices expected to promote cooperation between doctors – cooperation not financially rewarded but occurs for professional reasons</a:t>
            </a:r>
          </a:p>
        </p:txBody>
      </p:sp>
      <p:sp>
        <p:nvSpPr>
          <p:cNvPr id="4" name="Slide Number Placeholder 3"/>
          <p:cNvSpPr>
            <a:spLocks noGrp="1"/>
          </p:cNvSpPr>
          <p:nvPr>
            <p:ph type="sldNum" sz="quarter" idx="10"/>
          </p:nvPr>
        </p:nvSpPr>
        <p:spPr/>
        <p:txBody>
          <a:bodyPr/>
          <a:lstStyle/>
          <a:p>
            <a:fld id="{E95B9460-6911-48F0-98C9-DA3118907219}" type="slidenum">
              <a:rPr lang="en-US" smtClean="0"/>
              <a:pPr/>
              <a:t>14</a:t>
            </a:fld>
            <a:endParaRPr lang="en-US"/>
          </a:p>
        </p:txBody>
      </p:sp>
    </p:spTree>
    <p:extLst>
      <p:ext uri="{BB962C8B-B14F-4D97-AF65-F5344CB8AC3E}">
        <p14:creationId xmlns:p14="http://schemas.microsoft.com/office/powerpoint/2010/main" val="286387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B9460-6911-48F0-98C9-DA3118907219}" type="slidenum">
              <a:rPr lang="en-US" smtClean="0"/>
              <a:pPr/>
              <a:t>15</a:t>
            </a:fld>
            <a:endParaRPr lang="en-US"/>
          </a:p>
        </p:txBody>
      </p:sp>
    </p:spTree>
    <p:extLst>
      <p:ext uri="{BB962C8B-B14F-4D97-AF65-F5344CB8AC3E}">
        <p14:creationId xmlns:p14="http://schemas.microsoft.com/office/powerpoint/2010/main" val="292809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2425-9209-4E00-998E-C64FD6152A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E688F7-AFA1-4E4D-BE80-236BF52CA9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6ABAE0-9917-42CD-8814-300A7A99B9A8}"/>
              </a:ext>
            </a:extLst>
          </p:cNvPr>
          <p:cNvSpPr>
            <a:spLocks noGrp="1"/>
          </p:cNvSpPr>
          <p:nvPr>
            <p:ph type="dt" sz="half" idx="10"/>
          </p:nvPr>
        </p:nvSpPr>
        <p:spPr/>
        <p:txBody>
          <a:bodyPr/>
          <a:lstStyle/>
          <a:p>
            <a:fld id="{457077A4-A2B3-496E-8DE2-A08E2530E2A5}" type="datetimeFigureOut">
              <a:rPr lang="en-US" smtClean="0"/>
              <a:t>5/11/2019</a:t>
            </a:fld>
            <a:endParaRPr lang="en-US"/>
          </a:p>
        </p:txBody>
      </p:sp>
      <p:sp>
        <p:nvSpPr>
          <p:cNvPr id="5" name="Footer Placeholder 4">
            <a:extLst>
              <a:ext uri="{FF2B5EF4-FFF2-40B4-BE49-F238E27FC236}">
                <a16:creationId xmlns:a16="http://schemas.microsoft.com/office/drawing/2014/main" id="{20473AD8-054B-4AF0-9673-3F0F04300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4AF24-6529-4AF5-AA0C-D944F82D5CB7}"/>
              </a:ext>
            </a:extLst>
          </p:cNvPr>
          <p:cNvSpPr>
            <a:spLocks noGrp="1"/>
          </p:cNvSpPr>
          <p:nvPr>
            <p:ph type="sldNum" sz="quarter" idx="12"/>
          </p:nvPr>
        </p:nvSpPr>
        <p:spPr/>
        <p:txBody>
          <a:bodyPr/>
          <a:lstStyle/>
          <a:p>
            <a:fld id="{81E5E232-3A2E-4026-89D4-7647F4EA0357}" type="slidenum">
              <a:rPr lang="en-US" smtClean="0"/>
              <a:t>‹#›</a:t>
            </a:fld>
            <a:endParaRPr lang="en-US"/>
          </a:p>
        </p:txBody>
      </p:sp>
    </p:spTree>
    <p:extLst>
      <p:ext uri="{BB962C8B-B14F-4D97-AF65-F5344CB8AC3E}">
        <p14:creationId xmlns:p14="http://schemas.microsoft.com/office/powerpoint/2010/main" val="67300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9F0B-EDC3-445B-A697-0758C59D75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DFA677-8BF7-4BC0-94D0-B12DBE89B6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3F764-AA9B-4D9C-A35E-A0164A1586D7}"/>
              </a:ext>
            </a:extLst>
          </p:cNvPr>
          <p:cNvSpPr>
            <a:spLocks noGrp="1"/>
          </p:cNvSpPr>
          <p:nvPr>
            <p:ph type="dt" sz="half" idx="10"/>
          </p:nvPr>
        </p:nvSpPr>
        <p:spPr/>
        <p:txBody>
          <a:bodyPr/>
          <a:lstStyle/>
          <a:p>
            <a:fld id="{457077A4-A2B3-496E-8DE2-A08E2530E2A5}" type="datetimeFigureOut">
              <a:rPr lang="en-US" smtClean="0"/>
              <a:t>5/11/2019</a:t>
            </a:fld>
            <a:endParaRPr lang="en-US"/>
          </a:p>
        </p:txBody>
      </p:sp>
      <p:sp>
        <p:nvSpPr>
          <p:cNvPr id="5" name="Footer Placeholder 4">
            <a:extLst>
              <a:ext uri="{FF2B5EF4-FFF2-40B4-BE49-F238E27FC236}">
                <a16:creationId xmlns:a16="http://schemas.microsoft.com/office/drawing/2014/main" id="{081D8D24-26E3-4A3D-89A3-8FBEBDC4E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06868-CFB0-4D59-987D-AEAD86237AF4}"/>
              </a:ext>
            </a:extLst>
          </p:cNvPr>
          <p:cNvSpPr>
            <a:spLocks noGrp="1"/>
          </p:cNvSpPr>
          <p:nvPr>
            <p:ph type="sldNum" sz="quarter" idx="12"/>
          </p:nvPr>
        </p:nvSpPr>
        <p:spPr/>
        <p:txBody>
          <a:bodyPr/>
          <a:lstStyle/>
          <a:p>
            <a:fld id="{81E5E232-3A2E-4026-89D4-7647F4EA0357}" type="slidenum">
              <a:rPr lang="en-US" smtClean="0"/>
              <a:t>‹#›</a:t>
            </a:fld>
            <a:endParaRPr lang="en-US"/>
          </a:p>
        </p:txBody>
      </p:sp>
    </p:spTree>
    <p:extLst>
      <p:ext uri="{BB962C8B-B14F-4D97-AF65-F5344CB8AC3E}">
        <p14:creationId xmlns:p14="http://schemas.microsoft.com/office/powerpoint/2010/main" val="137900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F6754-4CFC-4BEE-97D7-098785B086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E1FF18-7321-42AD-998F-19CBD65BF3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BE48B-EDE1-43C1-9253-9CCF4BA5647E}"/>
              </a:ext>
            </a:extLst>
          </p:cNvPr>
          <p:cNvSpPr>
            <a:spLocks noGrp="1"/>
          </p:cNvSpPr>
          <p:nvPr>
            <p:ph type="dt" sz="half" idx="10"/>
          </p:nvPr>
        </p:nvSpPr>
        <p:spPr/>
        <p:txBody>
          <a:bodyPr/>
          <a:lstStyle/>
          <a:p>
            <a:fld id="{457077A4-A2B3-496E-8DE2-A08E2530E2A5}" type="datetimeFigureOut">
              <a:rPr lang="en-US" smtClean="0"/>
              <a:t>5/11/2019</a:t>
            </a:fld>
            <a:endParaRPr lang="en-US"/>
          </a:p>
        </p:txBody>
      </p:sp>
      <p:sp>
        <p:nvSpPr>
          <p:cNvPr id="5" name="Footer Placeholder 4">
            <a:extLst>
              <a:ext uri="{FF2B5EF4-FFF2-40B4-BE49-F238E27FC236}">
                <a16:creationId xmlns:a16="http://schemas.microsoft.com/office/drawing/2014/main" id="{82E7A305-B213-4CC2-94B5-2A3F54EEE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0373A-E868-438E-8DF3-C5F384231105}"/>
              </a:ext>
            </a:extLst>
          </p:cNvPr>
          <p:cNvSpPr>
            <a:spLocks noGrp="1"/>
          </p:cNvSpPr>
          <p:nvPr>
            <p:ph type="sldNum" sz="quarter" idx="12"/>
          </p:nvPr>
        </p:nvSpPr>
        <p:spPr/>
        <p:txBody>
          <a:bodyPr/>
          <a:lstStyle/>
          <a:p>
            <a:fld id="{81E5E232-3A2E-4026-89D4-7647F4EA0357}" type="slidenum">
              <a:rPr lang="en-US" smtClean="0"/>
              <a:t>‹#›</a:t>
            </a:fld>
            <a:endParaRPr lang="en-US"/>
          </a:p>
        </p:txBody>
      </p:sp>
    </p:spTree>
    <p:extLst>
      <p:ext uri="{BB962C8B-B14F-4D97-AF65-F5344CB8AC3E}">
        <p14:creationId xmlns:p14="http://schemas.microsoft.com/office/powerpoint/2010/main" val="379328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29F9-EA14-4ED9-A17F-7C6646314E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9B5682-6570-41AD-8973-0EEBE7CF66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47331-0719-40C3-B54C-4F55CF41C493}"/>
              </a:ext>
            </a:extLst>
          </p:cNvPr>
          <p:cNvSpPr>
            <a:spLocks noGrp="1"/>
          </p:cNvSpPr>
          <p:nvPr>
            <p:ph type="dt" sz="half" idx="10"/>
          </p:nvPr>
        </p:nvSpPr>
        <p:spPr/>
        <p:txBody>
          <a:bodyPr/>
          <a:lstStyle/>
          <a:p>
            <a:fld id="{457077A4-A2B3-496E-8DE2-A08E2530E2A5}" type="datetimeFigureOut">
              <a:rPr lang="en-US" smtClean="0"/>
              <a:t>5/11/2019</a:t>
            </a:fld>
            <a:endParaRPr lang="en-US"/>
          </a:p>
        </p:txBody>
      </p:sp>
      <p:sp>
        <p:nvSpPr>
          <p:cNvPr id="5" name="Footer Placeholder 4">
            <a:extLst>
              <a:ext uri="{FF2B5EF4-FFF2-40B4-BE49-F238E27FC236}">
                <a16:creationId xmlns:a16="http://schemas.microsoft.com/office/drawing/2014/main" id="{9B78AE65-2CA7-4BAB-A870-83BBF0541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E681A-2FC9-425B-B931-79295D250B78}"/>
              </a:ext>
            </a:extLst>
          </p:cNvPr>
          <p:cNvSpPr>
            <a:spLocks noGrp="1"/>
          </p:cNvSpPr>
          <p:nvPr>
            <p:ph type="sldNum" sz="quarter" idx="12"/>
          </p:nvPr>
        </p:nvSpPr>
        <p:spPr/>
        <p:txBody>
          <a:bodyPr/>
          <a:lstStyle/>
          <a:p>
            <a:fld id="{81E5E232-3A2E-4026-89D4-7647F4EA0357}" type="slidenum">
              <a:rPr lang="en-US" smtClean="0"/>
              <a:t>‹#›</a:t>
            </a:fld>
            <a:endParaRPr lang="en-US"/>
          </a:p>
        </p:txBody>
      </p:sp>
    </p:spTree>
    <p:extLst>
      <p:ext uri="{BB962C8B-B14F-4D97-AF65-F5344CB8AC3E}">
        <p14:creationId xmlns:p14="http://schemas.microsoft.com/office/powerpoint/2010/main" val="401658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08A7-9593-4E3C-B02C-69B9477D8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DBD4E6-2DFC-4922-A52C-A66FC0D7F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61BD79-56E7-4FB7-8CB6-FD36A64AD2D7}"/>
              </a:ext>
            </a:extLst>
          </p:cNvPr>
          <p:cNvSpPr>
            <a:spLocks noGrp="1"/>
          </p:cNvSpPr>
          <p:nvPr>
            <p:ph type="dt" sz="half" idx="10"/>
          </p:nvPr>
        </p:nvSpPr>
        <p:spPr/>
        <p:txBody>
          <a:bodyPr/>
          <a:lstStyle/>
          <a:p>
            <a:fld id="{457077A4-A2B3-496E-8DE2-A08E2530E2A5}" type="datetimeFigureOut">
              <a:rPr lang="en-US" smtClean="0"/>
              <a:t>5/11/2019</a:t>
            </a:fld>
            <a:endParaRPr lang="en-US"/>
          </a:p>
        </p:txBody>
      </p:sp>
      <p:sp>
        <p:nvSpPr>
          <p:cNvPr id="5" name="Footer Placeholder 4">
            <a:extLst>
              <a:ext uri="{FF2B5EF4-FFF2-40B4-BE49-F238E27FC236}">
                <a16:creationId xmlns:a16="http://schemas.microsoft.com/office/drawing/2014/main" id="{C0366C15-7E91-427D-94A2-441A86E74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07FF4-AD72-4B7F-9AC3-246784697779}"/>
              </a:ext>
            </a:extLst>
          </p:cNvPr>
          <p:cNvSpPr>
            <a:spLocks noGrp="1"/>
          </p:cNvSpPr>
          <p:nvPr>
            <p:ph type="sldNum" sz="quarter" idx="12"/>
          </p:nvPr>
        </p:nvSpPr>
        <p:spPr/>
        <p:txBody>
          <a:bodyPr/>
          <a:lstStyle/>
          <a:p>
            <a:fld id="{81E5E232-3A2E-4026-89D4-7647F4EA0357}" type="slidenum">
              <a:rPr lang="en-US" smtClean="0"/>
              <a:t>‹#›</a:t>
            </a:fld>
            <a:endParaRPr lang="en-US"/>
          </a:p>
        </p:txBody>
      </p:sp>
    </p:spTree>
    <p:extLst>
      <p:ext uri="{BB962C8B-B14F-4D97-AF65-F5344CB8AC3E}">
        <p14:creationId xmlns:p14="http://schemas.microsoft.com/office/powerpoint/2010/main" val="284056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4827-795B-48D7-B3A6-57EE59FD87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C7CC6-250C-48D8-B664-4E46BD9CAF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35326D-609C-49CB-9897-B6DB7CECC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87AD9-A36F-433C-9E7E-76B7BDB3516E}"/>
              </a:ext>
            </a:extLst>
          </p:cNvPr>
          <p:cNvSpPr>
            <a:spLocks noGrp="1"/>
          </p:cNvSpPr>
          <p:nvPr>
            <p:ph type="dt" sz="half" idx="10"/>
          </p:nvPr>
        </p:nvSpPr>
        <p:spPr/>
        <p:txBody>
          <a:bodyPr/>
          <a:lstStyle/>
          <a:p>
            <a:fld id="{457077A4-A2B3-496E-8DE2-A08E2530E2A5}" type="datetimeFigureOut">
              <a:rPr lang="en-US" smtClean="0"/>
              <a:t>5/11/2019</a:t>
            </a:fld>
            <a:endParaRPr lang="en-US"/>
          </a:p>
        </p:txBody>
      </p:sp>
      <p:sp>
        <p:nvSpPr>
          <p:cNvPr id="6" name="Footer Placeholder 5">
            <a:extLst>
              <a:ext uri="{FF2B5EF4-FFF2-40B4-BE49-F238E27FC236}">
                <a16:creationId xmlns:a16="http://schemas.microsoft.com/office/drawing/2014/main" id="{E3F5A260-D9F3-4470-B509-C6123AA66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5330C-61E1-4C48-9C21-51BACE0FEF7D}"/>
              </a:ext>
            </a:extLst>
          </p:cNvPr>
          <p:cNvSpPr>
            <a:spLocks noGrp="1"/>
          </p:cNvSpPr>
          <p:nvPr>
            <p:ph type="sldNum" sz="quarter" idx="12"/>
          </p:nvPr>
        </p:nvSpPr>
        <p:spPr/>
        <p:txBody>
          <a:bodyPr/>
          <a:lstStyle/>
          <a:p>
            <a:fld id="{81E5E232-3A2E-4026-89D4-7647F4EA0357}" type="slidenum">
              <a:rPr lang="en-US" smtClean="0"/>
              <a:t>‹#›</a:t>
            </a:fld>
            <a:endParaRPr lang="en-US"/>
          </a:p>
        </p:txBody>
      </p:sp>
    </p:spTree>
    <p:extLst>
      <p:ext uri="{BB962C8B-B14F-4D97-AF65-F5344CB8AC3E}">
        <p14:creationId xmlns:p14="http://schemas.microsoft.com/office/powerpoint/2010/main" val="426051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F748-E978-4924-A154-D695B00DCC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AD761F-1F51-405E-9178-759973F5B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512F3A-7A3A-413D-99F4-047B9553BF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7966D3-33DD-4BD8-BED5-CF45718A2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3C0DD1-F0E4-412E-9408-F1D9479CEC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EF652-9AB3-4EFB-BF66-004E58400746}"/>
              </a:ext>
            </a:extLst>
          </p:cNvPr>
          <p:cNvSpPr>
            <a:spLocks noGrp="1"/>
          </p:cNvSpPr>
          <p:nvPr>
            <p:ph type="dt" sz="half" idx="10"/>
          </p:nvPr>
        </p:nvSpPr>
        <p:spPr/>
        <p:txBody>
          <a:bodyPr/>
          <a:lstStyle/>
          <a:p>
            <a:fld id="{457077A4-A2B3-496E-8DE2-A08E2530E2A5}" type="datetimeFigureOut">
              <a:rPr lang="en-US" smtClean="0"/>
              <a:t>5/11/2019</a:t>
            </a:fld>
            <a:endParaRPr lang="en-US"/>
          </a:p>
        </p:txBody>
      </p:sp>
      <p:sp>
        <p:nvSpPr>
          <p:cNvPr id="8" name="Footer Placeholder 7">
            <a:extLst>
              <a:ext uri="{FF2B5EF4-FFF2-40B4-BE49-F238E27FC236}">
                <a16:creationId xmlns:a16="http://schemas.microsoft.com/office/drawing/2014/main" id="{3F0AB317-A11A-4C34-B5D5-65D824EE7C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E8DD05-23BE-4140-9673-A5559BE2A365}"/>
              </a:ext>
            </a:extLst>
          </p:cNvPr>
          <p:cNvSpPr>
            <a:spLocks noGrp="1"/>
          </p:cNvSpPr>
          <p:nvPr>
            <p:ph type="sldNum" sz="quarter" idx="12"/>
          </p:nvPr>
        </p:nvSpPr>
        <p:spPr/>
        <p:txBody>
          <a:bodyPr/>
          <a:lstStyle/>
          <a:p>
            <a:fld id="{81E5E232-3A2E-4026-89D4-7647F4EA0357}" type="slidenum">
              <a:rPr lang="en-US" smtClean="0"/>
              <a:t>‹#›</a:t>
            </a:fld>
            <a:endParaRPr lang="en-US"/>
          </a:p>
        </p:txBody>
      </p:sp>
    </p:spTree>
    <p:extLst>
      <p:ext uri="{BB962C8B-B14F-4D97-AF65-F5344CB8AC3E}">
        <p14:creationId xmlns:p14="http://schemas.microsoft.com/office/powerpoint/2010/main" val="59343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BAA7-35C4-4CA5-9F07-E9A7A08E33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601460-A8A8-4565-A923-2AD5A8D52F38}"/>
              </a:ext>
            </a:extLst>
          </p:cNvPr>
          <p:cNvSpPr>
            <a:spLocks noGrp="1"/>
          </p:cNvSpPr>
          <p:nvPr>
            <p:ph type="dt" sz="half" idx="10"/>
          </p:nvPr>
        </p:nvSpPr>
        <p:spPr/>
        <p:txBody>
          <a:bodyPr/>
          <a:lstStyle/>
          <a:p>
            <a:fld id="{457077A4-A2B3-496E-8DE2-A08E2530E2A5}" type="datetimeFigureOut">
              <a:rPr lang="en-US" smtClean="0"/>
              <a:t>5/11/2019</a:t>
            </a:fld>
            <a:endParaRPr lang="en-US"/>
          </a:p>
        </p:txBody>
      </p:sp>
      <p:sp>
        <p:nvSpPr>
          <p:cNvPr id="4" name="Footer Placeholder 3">
            <a:extLst>
              <a:ext uri="{FF2B5EF4-FFF2-40B4-BE49-F238E27FC236}">
                <a16:creationId xmlns:a16="http://schemas.microsoft.com/office/drawing/2014/main" id="{E3FADEE9-6967-482A-AEFC-C526547035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D4F0C-C1E2-4D4E-8011-BA3E1B89F576}"/>
              </a:ext>
            </a:extLst>
          </p:cNvPr>
          <p:cNvSpPr>
            <a:spLocks noGrp="1"/>
          </p:cNvSpPr>
          <p:nvPr>
            <p:ph type="sldNum" sz="quarter" idx="12"/>
          </p:nvPr>
        </p:nvSpPr>
        <p:spPr/>
        <p:txBody>
          <a:bodyPr/>
          <a:lstStyle/>
          <a:p>
            <a:fld id="{81E5E232-3A2E-4026-89D4-7647F4EA0357}" type="slidenum">
              <a:rPr lang="en-US" smtClean="0"/>
              <a:t>‹#›</a:t>
            </a:fld>
            <a:endParaRPr lang="en-US"/>
          </a:p>
        </p:txBody>
      </p:sp>
    </p:spTree>
    <p:extLst>
      <p:ext uri="{BB962C8B-B14F-4D97-AF65-F5344CB8AC3E}">
        <p14:creationId xmlns:p14="http://schemas.microsoft.com/office/powerpoint/2010/main" val="397233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45AE3C-C559-4E31-8C2E-D6BB95468979}"/>
              </a:ext>
            </a:extLst>
          </p:cNvPr>
          <p:cNvSpPr>
            <a:spLocks noGrp="1"/>
          </p:cNvSpPr>
          <p:nvPr>
            <p:ph type="dt" sz="half" idx="10"/>
          </p:nvPr>
        </p:nvSpPr>
        <p:spPr/>
        <p:txBody>
          <a:bodyPr/>
          <a:lstStyle/>
          <a:p>
            <a:fld id="{457077A4-A2B3-496E-8DE2-A08E2530E2A5}" type="datetimeFigureOut">
              <a:rPr lang="en-US" smtClean="0"/>
              <a:t>5/11/2019</a:t>
            </a:fld>
            <a:endParaRPr lang="en-US"/>
          </a:p>
        </p:txBody>
      </p:sp>
      <p:sp>
        <p:nvSpPr>
          <p:cNvPr id="3" name="Footer Placeholder 2">
            <a:extLst>
              <a:ext uri="{FF2B5EF4-FFF2-40B4-BE49-F238E27FC236}">
                <a16:creationId xmlns:a16="http://schemas.microsoft.com/office/drawing/2014/main" id="{6DCEED7C-32A4-4121-B5BB-8B241ED557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10611D-CA78-488A-AB55-1178E962876C}"/>
              </a:ext>
            </a:extLst>
          </p:cNvPr>
          <p:cNvSpPr>
            <a:spLocks noGrp="1"/>
          </p:cNvSpPr>
          <p:nvPr>
            <p:ph type="sldNum" sz="quarter" idx="12"/>
          </p:nvPr>
        </p:nvSpPr>
        <p:spPr/>
        <p:txBody>
          <a:bodyPr/>
          <a:lstStyle/>
          <a:p>
            <a:fld id="{81E5E232-3A2E-4026-89D4-7647F4EA0357}" type="slidenum">
              <a:rPr lang="en-US" smtClean="0"/>
              <a:t>‹#›</a:t>
            </a:fld>
            <a:endParaRPr lang="en-US"/>
          </a:p>
        </p:txBody>
      </p:sp>
    </p:spTree>
    <p:extLst>
      <p:ext uri="{BB962C8B-B14F-4D97-AF65-F5344CB8AC3E}">
        <p14:creationId xmlns:p14="http://schemas.microsoft.com/office/powerpoint/2010/main" val="50503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6380-3CA0-49C4-95F4-9B1C2FDCA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CF90EF-B992-49CD-AC19-097ADEF62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538002-F5FC-4588-8A62-6C96F1588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7FD608-20D5-42FD-9A6B-1C13FB66AF87}"/>
              </a:ext>
            </a:extLst>
          </p:cNvPr>
          <p:cNvSpPr>
            <a:spLocks noGrp="1"/>
          </p:cNvSpPr>
          <p:nvPr>
            <p:ph type="dt" sz="half" idx="10"/>
          </p:nvPr>
        </p:nvSpPr>
        <p:spPr/>
        <p:txBody>
          <a:bodyPr/>
          <a:lstStyle/>
          <a:p>
            <a:fld id="{457077A4-A2B3-496E-8DE2-A08E2530E2A5}" type="datetimeFigureOut">
              <a:rPr lang="en-US" smtClean="0"/>
              <a:t>5/11/2019</a:t>
            </a:fld>
            <a:endParaRPr lang="en-US"/>
          </a:p>
        </p:txBody>
      </p:sp>
      <p:sp>
        <p:nvSpPr>
          <p:cNvPr id="6" name="Footer Placeholder 5">
            <a:extLst>
              <a:ext uri="{FF2B5EF4-FFF2-40B4-BE49-F238E27FC236}">
                <a16:creationId xmlns:a16="http://schemas.microsoft.com/office/drawing/2014/main" id="{3DFF2BB9-7C50-41BF-B1E6-9E24EBD79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219D3-8AEC-4F0C-98AF-8BEAEC42D1B3}"/>
              </a:ext>
            </a:extLst>
          </p:cNvPr>
          <p:cNvSpPr>
            <a:spLocks noGrp="1"/>
          </p:cNvSpPr>
          <p:nvPr>
            <p:ph type="sldNum" sz="quarter" idx="12"/>
          </p:nvPr>
        </p:nvSpPr>
        <p:spPr/>
        <p:txBody>
          <a:bodyPr/>
          <a:lstStyle/>
          <a:p>
            <a:fld id="{81E5E232-3A2E-4026-89D4-7647F4EA0357}" type="slidenum">
              <a:rPr lang="en-US" smtClean="0"/>
              <a:t>‹#›</a:t>
            </a:fld>
            <a:endParaRPr lang="en-US"/>
          </a:p>
        </p:txBody>
      </p:sp>
    </p:spTree>
    <p:extLst>
      <p:ext uri="{BB962C8B-B14F-4D97-AF65-F5344CB8AC3E}">
        <p14:creationId xmlns:p14="http://schemas.microsoft.com/office/powerpoint/2010/main" val="425505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62C0-B3C1-436F-A3D9-F857153A2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635B90-9CD7-414A-B230-9F4295DAE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2631AB-5ED8-4261-AFB4-5FA7976B5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2942DD-423E-48E4-8C66-1DC6FBCDAE44}"/>
              </a:ext>
            </a:extLst>
          </p:cNvPr>
          <p:cNvSpPr>
            <a:spLocks noGrp="1"/>
          </p:cNvSpPr>
          <p:nvPr>
            <p:ph type="dt" sz="half" idx="10"/>
          </p:nvPr>
        </p:nvSpPr>
        <p:spPr/>
        <p:txBody>
          <a:bodyPr/>
          <a:lstStyle/>
          <a:p>
            <a:fld id="{457077A4-A2B3-496E-8DE2-A08E2530E2A5}" type="datetimeFigureOut">
              <a:rPr lang="en-US" smtClean="0"/>
              <a:t>5/11/2019</a:t>
            </a:fld>
            <a:endParaRPr lang="en-US"/>
          </a:p>
        </p:txBody>
      </p:sp>
      <p:sp>
        <p:nvSpPr>
          <p:cNvPr id="6" name="Footer Placeholder 5">
            <a:extLst>
              <a:ext uri="{FF2B5EF4-FFF2-40B4-BE49-F238E27FC236}">
                <a16:creationId xmlns:a16="http://schemas.microsoft.com/office/drawing/2014/main" id="{2C43ACAB-8E38-484A-B715-24710C8D9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6FFA0-F475-4E06-B003-BCAF8EFD77F1}"/>
              </a:ext>
            </a:extLst>
          </p:cNvPr>
          <p:cNvSpPr>
            <a:spLocks noGrp="1"/>
          </p:cNvSpPr>
          <p:nvPr>
            <p:ph type="sldNum" sz="quarter" idx="12"/>
          </p:nvPr>
        </p:nvSpPr>
        <p:spPr/>
        <p:txBody>
          <a:bodyPr/>
          <a:lstStyle/>
          <a:p>
            <a:fld id="{81E5E232-3A2E-4026-89D4-7647F4EA0357}" type="slidenum">
              <a:rPr lang="en-US" smtClean="0"/>
              <a:t>‹#›</a:t>
            </a:fld>
            <a:endParaRPr lang="en-US"/>
          </a:p>
        </p:txBody>
      </p:sp>
    </p:spTree>
    <p:extLst>
      <p:ext uri="{BB962C8B-B14F-4D97-AF65-F5344CB8AC3E}">
        <p14:creationId xmlns:p14="http://schemas.microsoft.com/office/powerpoint/2010/main" val="275589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D08EFD-3616-4AF2-BC81-EFDF7D3BD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B82CFE-E7B6-4842-A361-DDEFEFD10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42D3C-27C1-415D-A208-E6C448B14B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77A4-A2B3-496E-8DE2-A08E2530E2A5}" type="datetimeFigureOut">
              <a:rPr lang="en-US" smtClean="0"/>
              <a:t>5/11/2019</a:t>
            </a:fld>
            <a:endParaRPr lang="en-US"/>
          </a:p>
        </p:txBody>
      </p:sp>
      <p:sp>
        <p:nvSpPr>
          <p:cNvPr id="5" name="Footer Placeholder 4">
            <a:extLst>
              <a:ext uri="{FF2B5EF4-FFF2-40B4-BE49-F238E27FC236}">
                <a16:creationId xmlns:a16="http://schemas.microsoft.com/office/drawing/2014/main" id="{8FEB92E7-273E-4D6D-B506-E9F2FFF9B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830FB9-0E7E-46E7-AA7C-A2282F7C9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5E232-3A2E-4026-89D4-7647F4EA0357}" type="slidenum">
              <a:rPr lang="en-US" smtClean="0"/>
              <a:t>‹#›</a:t>
            </a:fld>
            <a:endParaRPr lang="en-US"/>
          </a:p>
        </p:txBody>
      </p:sp>
    </p:spTree>
    <p:extLst>
      <p:ext uri="{BB962C8B-B14F-4D97-AF65-F5344CB8AC3E}">
        <p14:creationId xmlns:p14="http://schemas.microsoft.com/office/powerpoint/2010/main" val="3507296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hyperlink" Target="http://cuidadosdeunaenfermera.blogspot.com/2015/10/que-hace-realmente-una-enfermera-la.html" TargetMode="External"/><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080" y="1453747"/>
            <a:ext cx="10074102" cy="3453534"/>
          </a:xfrm>
        </p:spPr>
        <p:txBody>
          <a:bodyPr>
            <a:normAutofit/>
          </a:bodyPr>
          <a:lstStyle/>
          <a:p>
            <a:r>
              <a:rPr lang="en-US" sz="4000" b="1" dirty="0">
                <a:latin typeface="+mn-lt"/>
              </a:rPr>
              <a:t>Options for Improving Primary Care</a:t>
            </a:r>
            <a:br>
              <a:rPr lang="en-US" sz="3200" b="1" dirty="0">
                <a:solidFill>
                  <a:srgbClr val="0070C0"/>
                </a:solidFill>
                <a:latin typeface="+mn-lt"/>
              </a:rPr>
            </a:br>
            <a:r>
              <a:rPr lang="en-US" sz="2000" b="1" dirty="0">
                <a:solidFill>
                  <a:srgbClr val="0070C0"/>
                </a:solidFill>
                <a:latin typeface="+mn-lt"/>
              </a:rPr>
              <a:t>Session 8</a:t>
            </a:r>
            <a:br>
              <a:rPr lang="en-US" sz="2000" b="1" dirty="0">
                <a:solidFill>
                  <a:srgbClr val="0070C0"/>
                </a:solidFill>
                <a:latin typeface="+mn-lt"/>
              </a:rPr>
            </a:br>
            <a:br>
              <a:rPr lang="en-US" sz="2000" b="1" dirty="0">
                <a:solidFill>
                  <a:srgbClr val="0070C0"/>
                </a:solidFill>
                <a:latin typeface="+mn-lt"/>
              </a:rPr>
            </a:br>
            <a:r>
              <a:rPr lang="en-US" sz="2000" b="1" dirty="0">
                <a:solidFill>
                  <a:srgbClr val="0070C0"/>
                </a:solidFill>
                <a:latin typeface="+mn-lt"/>
              </a:rPr>
              <a:t>Global Flagship Course on Health Systems Strengthening: The Challenge of Universal Health Coverage</a:t>
            </a:r>
            <a:br>
              <a:rPr lang="en-US" sz="2000" b="1" dirty="0">
                <a:solidFill>
                  <a:srgbClr val="0070C0"/>
                </a:solidFill>
                <a:latin typeface="+mn-lt"/>
              </a:rPr>
            </a:br>
            <a:br>
              <a:rPr lang="en-US" sz="3200" b="1" dirty="0">
                <a:solidFill>
                  <a:srgbClr val="0070C0"/>
                </a:solidFill>
                <a:latin typeface="+mn-lt"/>
              </a:rPr>
            </a:br>
            <a:r>
              <a:rPr lang="en-US" sz="3200" b="1" dirty="0">
                <a:solidFill>
                  <a:srgbClr val="0070C0"/>
                </a:solidFill>
                <a:latin typeface="+mn-lt"/>
              </a:rPr>
              <a:t>Ian Forde and Nedim Jaganjac</a:t>
            </a:r>
            <a:br>
              <a:rPr lang="en-US" sz="2400" b="1" dirty="0">
                <a:solidFill>
                  <a:srgbClr val="0070C0"/>
                </a:solidFill>
                <a:latin typeface="+mn-lt"/>
              </a:rPr>
            </a:br>
            <a:r>
              <a:rPr lang="en-US" sz="2400" b="1" dirty="0">
                <a:solidFill>
                  <a:srgbClr val="0070C0"/>
                </a:solidFill>
                <a:latin typeface="+mn-lt"/>
              </a:rPr>
              <a:t>World Bank Group</a:t>
            </a:r>
          </a:p>
        </p:txBody>
      </p:sp>
      <p:pic>
        <p:nvPicPr>
          <p:cNvPr id="4" name="Picture 3">
            <a:extLst>
              <a:ext uri="{FF2B5EF4-FFF2-40B4-BE49-F238E27FC236}">
                <a16:creationId xmlns:a16="http://schemas.microsoft.com/office/drawing/2014/main" id="{C37537C7-ACF9-419A-BF01-153F37152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55" y="5416523"/>
            <a:ext cx="1996249" cy="1167038"/>
          </a:xfrm>
          <a:prstGeom prst="rect">
            <a:avLst/>
          </a:prstGeom>
        </p:spPr>
      </p:pic>
      <p:pic>
        <p:nvPicPr>
          <p:cNvPr id="5" name="Picture 4">
            <a:extLst>
              <a:ext uri="{FF2B5EF4-FFF2-40B4-BE49-F238E27FC236}">
                <a16:creationId xmlns:a16="http://schemas.microsoft.com/office/drawing/2014/main" id="{FDCB727E-1814-4ED0-8D51-CB6DBCD88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568" y="5618466"/>
            <a:ext cx="2140142" cy="763152"/>
          </a:xfrm>
          <a:prstGeom prst="rect">
            <a:avLst/>
          </a:prstGeom>
        </p:spPr>
      </p:pic>
      <p:pic>
        <p:nvPicPr>
          <p:cNvPr id="6" name="Picture 5">
            <a:extLst>
              <a:ext uri="{FF2B5EF4-FFF2-40B4-BE49-F238E27FC236}">
                <a16:creationId xmlns:a16="http://schemas.microsoft.com/office/drawing/2014/main" id="{6CE60ABD-DE2D-4A2C-B67D-56D12DF34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325" y="5440397"/>
            <a:ext cx="2752314" cy="1324642"/>
          </a:xfrm>
          <a:prstGeom prst="rect">
            <a:avLst/>
          </a:prstGeom>
        </p:spPr>
      </p:pic>
      <p:pic>
        <p:nvPicPr>
          <p:cNvPr id="7" name="Picture 6">
            <a:extLst>
              <a:ext uri="{FF2B5EF4-FFF2-40B4-BE49-F238E27FC236}">
                <a16:creationId xmlns:a16="http://schemas.microsoft.com/office/drawing/2014/main" id="{C0D39D7D-7AA6-458F-B626-473339093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4627" y="5585907"/>
            <a:ext cx="963292" cy="923885"/>
          </a:xfrm>
          <a:prstGeom prst="rect">
            <a:avLst/>
          </a:prstGeom>
        </p:spPr>
      </p:pic>
      <p:pic>
        <p:nvPicPr>
          <p:cNvPr id="8" name="Picture 7">
            <a:extLst>
              <a:ext uri="{FF2B5EF4-FFF2-40B4-BE49-F238E27FC236}">
                <a16:creationId xmlns:a16="http://schemas.microsoft.com/office/drawing/2014/main" id="{1DD6CE92-62FD-40E8-B19B-9AC262187063}"/>
              </a:ext>
            </a:extLst>
          </p:cNvPr>
          <p:cNvPicPr>
            <a:picLocks noChangeAspect="1"/>
          </p:cNvPicPr>
          <p:nvPr/>
        </p:nvPicPr>
        <p:blipFill>
          <a:blip r:embed="rId6"/>
          <a:stretch>
            <a:fillRect/>
          </a:stretch>
        </p:blipFill>
        <p:spPr>
          <a:xfrm>
            <a:off x="4901710" y="0"/>
            <a:ext cx="2365642" cy="1330455"/>
          </a:xfrm>
          <a:prstGeom prst="rect">
            <a:avLst/>
          </a:prstGeom>
        </p:spPr>
      </p:pic>
      <p:pic>
        <p:nvPicPr>
          <p:cNvPr id="12" name="Picture 11">
            <a:extLst>
              <a:ext uri="{FF2B5EF4-FFF2-40B4-BE49-F238E27FC236}">
                <a16:creationId xmlns:a16="http://schemas.microsoft.com/office/drawing/2014/main" id="{68D77867-339E-41B3-A2E0-898D1EA27C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2855" y="5334744"/>
            <a:ext cx="1426210" cy="14262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396" y="2050871"/>
            <a:ext cx="7290054" cy="1907335"/>
          </a:xfrm>
        </p:spPr>
        <p:txBody>
          <a:bodyPr>
            <a:normAutofit/>
          </a:bodyPr>
          <a:lstStyle/>
          <a:p>
            <a:pPr algn="ctr"/>
            <a:r>
              <a:rPr lang="en-US" sz="3600" b="1" dirty="0">
                <a:solidFill>
                  <a:srgbClr val="0070C0"/>
                </a:solidFill>
              </a:rPr>
              <a:t>International</a:t>
            </a:r>
            <a:r>
              <a:rPr lang="en-US" dirty="0">
                <a:solidFill>
                  <a:schemeClr val="tx2">
                    <a:lumMod val="50000"/>
                  </a:schemeClr>
                </a:solidFill>
              </a:rPr>
              <a:t> </a:t>
            </a:r>
            <a:r>
              <a:rPr lang="en-US" sz="3600" b="1" dirty="0">
                <a:solidFill>
                  <a:srgbClr val="0070C0"/>
                </a:solidFill>
              </a:rPr>
              <a:t>experience</a:t>
            </a:r>
          </a:p>
        </p:txBody>
      </p:sp>
    </p:spTree>
    <p:extLst>
      <p:ext uri="{BB962C8B-B14F-4D97-AF65-F5344CB8AC3E}">
        <p14:creationId xmlns:p14="http://schemas.microsoft.com/office/powerpoint/2010/main" val="180113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396" y="2050871"/>
            <a:ext cx="7290054" cy="1124712"/>
          </a:xfrm>
        </p:spPr>
        <p:txBody>
          <a:bodyPr/>
          <a:lstStyle/>
          <a:p>
            <a:pPr algn="ctr"/>
            <a:r>
              <a:rPr lang="en-US" dirty="0">
                <a:solidFill>
                  <a:schemeClr val="tx2">
                    <a:lumMod val="50000"/>
                  </a:schemeClr>
                </a:solidFill>
              </a:rPr>
              <a:t>Findings from Croatia</a:t>
            </a:r>
          </a:p>
        </p:txBody>
      </p:sp>
      <p:sp>
        <p:nvSpPr>
          <p:cNvPr id="3" name="TextBox 2"/>
          <p:cNvSpPr txBox="1"/>
          <p:nvPr/>
        </p:nvSpPr>
        <p:spPr>
          <a:xfrm>
            <a:off x="2648397" y="3496542"/>
            <a:ext cx="7177931" cy="1200329"/>
          </a:xfrm>
          <a:prstGeom prst="rect">
            <a:avLst/>
          </a:prstGeom>
          <a:noFill/>
        </p:spPr>
        <p:txBody>
          <a:bodyPr wrap="square" rtlCol="0">
            <a:spAutoFit/>
          </a:bodyPr>
          <a:lstStyle/>
          <a:p>
            <a:r>
              <a:rPr lang="en-US" sz="2400" dirty="0">
                <a:solidFill>
                  <a:schemeClr val="tx2">
                    <a:lumMod val="50000"/>
                  </a:schemeClr>
                </a:solidFill>
                <a:latin typeface="+mj-lt"/>
              </a:rPr>
              <a:t>Case Study 1: Integrated family medicine provided through public health centers, group practices and individual specialists</a:t>
            </a:r>
          </a:p>
        </p:txBody>
      </p:sp>
    </p:spTree>
    <p:extLst>
      <p:ext uri="{BB962C8B-B14F-4D97-AF65-F5344CB8AC3E}">
        <p14:creationId xmlns:p14="http://schemas.microsoft.com/office/powerpoint/2010/main" val="262513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558" y="1063730"/>
            <a:ext cx="7083592" cy="885721"/>
          </a:xfrm>
        </p:spPr>
        <p:txBody>
          <a:bodyPr>
            <a:normAutofit/>
          </a:bodyPr>
          <a:lstStyle/>
          <a:p>
            <a:pPr algn="ctr"/>
            <a:r>
              <a:rPr lang="en-US" sz="3375" dirty="0"/>
              <a:t>Design features</a:t>
            </a:r>
          </a:p>
        </p:txBody>
      </p:sp>
      <p:sp>
        <p:nvSpPr>
          <p:cNvPr id="3" name="Content Placeholder 2"/>
          <p:cNvSpPr>
            <a:spLocks noGrp="1"/>
          </p:cNvSpPr>
          <p:nvPr>
            <p:ph idx="1"/>
          </p:nvPr>
        </p:nvSpPr>
        <p:spPr>
          <a:xfrm>
            <a:off x="2498559" y="1797050"/>
            <a:ext cx="7242343" cy="3393209"/>
          </a:xfrm>
        </p:spPr>
        <p:txBody>
          <a:bodyPr>
            <a:noAutofit/>
          </a:bodyPr>
          <a:lstStyle/>
          <a:p>
            <a:pPr indent="-259556">
              <a:spcBef>
                <a:spcPts val="0"/>
              </a:spcBef>
            </a:pPr>
            <a:r>
              <a:rPr lang="en-US" sz="2100" dirty="0"/>
              <a:t>Family medicine teams as case managers:</a:t>
            </a:r>
            <a:endParaRPr lang="en-US" sz="1800" dirty="0"/>
          </a:p>
          <a:p>
            <a:pPr lvl="1" indent="-342900">
              <a:spcBef>
                <a:spcPts val="0"/>
              </a:spcBef>
            </a:pPr>
            <a:r>
              <a:rPr lang="en-US" sz="1650" dirty="0"/>
              <a:t>gatekeepers for specialist and hospital care, </a:t>
            </a:r>
          </a:p>
          <a:p>
            <a:pPr lvl="1" indent="-342900">
              <a:spcBef>
                <a:spcPts val="0"/>
              </a:spcBef>
            </a:pPr>
            <a:r>
              <a:rPr lang="en-US" sz="1650" dirty="0"/>
              <a:t>coordinate with home / community nurses; </a:t>
            </a:r>
          </a:p>
          <a:p>
            <a:pPr lvl="1" indent="-342900">
              <a:spcBef>
                <a:spcPts val="0"/>
              </a:spcBef>
            </a:pPr>
            <a:r>
              <a:rPr lang="en-US" sz="1650" dirty="0"/>
              <a:t>only ones authorized to prescribe.</a:t>
            </a:r>
          </a:p>
          <a:p>
            <a:pPr indent="-259556">
              <a:spcBef>
                <a:spcPts val="0"/>
              </a:spcBef>
            </a:pPr>
            <a:endParaRPr lang="en-US" sz="1050" dirty="0"/>
          </a:p>
          <a:p>
            <a:pPr indent="-259556">
              <a:spcBef>
                <a:spcPts val="0"/>
              </a:spcBef>
            </a:pPr>
            <a:r>
              <a:rPr lang="en-US" sz="2100" dirty="0"/>
              <a:t>No specific integrated care guidelines or explicit criteria</a:t>
            </a:r>
          </a:p>
          <a:p>
            <a:pPr indent="-259556">
              <a:spcBef>
                <a:spcPts val="0"/>
              </a:spcBef>
            </a:pPr>
            <a:endParaRPr lang="en-US" sz="1200" dirty="0"/>
          </a:p>
          <a:p>
            <a:pPr indent="-259556">
              <a:spcBef>
                <a:spcPts val="0"/>
              </a:spcBef>
            </a:pPr>
            <a:r>
              <a:rPr lang="en-US" sz="2100" dirty="0"/>
              <a:t>Preventive check-ups to visiting patients only</a:t>
            </a:r>
          </a:p>
          <a:p>
            <a:pPr indent="-259556">
              <a:spcBef>
                <a:spcPts val="0"/>
              </a:spcBef>
            </a:pPr>
            <a:endParaRPr lang="en-US" sz="1050" dirty="0"/>
          </a:p>
          <a:p>
            <a:pPr indent="-259556">
              <a:spcBef>
                <a:spcPts val="0"/>
              </a:spcBef>
            </a:pPr>
            <a:r>
              <a:rPr lang="en-US" sz="2100" dirty="0"/>
              <a:t>Patients and families involved in treatment plans, depending on interest</a:t>
            </a:r>
          </a:p>
          <a:p>
            <a:pPr indent="-259556">
              <a:spcBef>
                <a:spcPts val="0"/>
              </a:spcBef>
            </a:pPr>
            <a:endParaRPr lang="en-US" sz="1050" dirty="0"/>
          </a:p>
          <a:p>
            <a:pPr indent="-259556">
              <a:spcBef>
                <a:spcPts val="0"/>
              </a:spcBef>
            </a:pPr>
            <a:r>
              <a:rPr lang="en-US" sz="2100" dirty="0"/>
              <a:t>Family medicine teams operate IT system: </a:t>
            </a:r>
          </a:p>
          <a:p>
            <a:pPr lvl="1" indent="-342900">
              <a:spcBef>
                <a:spcPts val="0"/>
              </a:spcBef>
            </a:pPr>
            <a:r>
              <a:rPr lang="en-US" sz="1650" dirty="0"/>
              <a:t>Prescriptions, lab referrals and some hospital referrals are paperless</a:t>
            </a:r>
          </a:p>
          <a:p>
            <a:pPr lvl="1" indent="-342900">
              <a:spcBef>
                <a:spcPts val="0"/>
              </a:spcBef>
            </a:pPr>
            <a:r>
              <a:rPr lang="en-US" sz="1650" dirty="0"/>
              <a:t>Structured modules for chronic conditions </a:t>
            </a:r>
          </a:p>
          <a:p>
            <a:pPr lvl="1" indent="-342900">
              <a:spcBef>
                <a:spcPts val="0"/>
              </a:spcBef>
            </a:pPr>
            <a:endParaRPr lang="en-US" sz="1500" dirty="0"/>
          </a:p>
        </p:txBody>
      </p:sp>
    </p:spTree>
    <p:extLst>
      <p:ext uri="{BB962C8B-B14F-4D97-AF65-F5344CB8AC3E}">
        <p14:creationId xmlns:p14="http://schemas.microsoft.com/office/powerpoint/2010/main" val="372310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558" y="953262"/>
            <a:ext cx="7083592" cy="1124712"/>
          </a:xfrm>
        </p:spPr>
        <p:txBody>
          <a:bodyPr>
            <a:normAutofit/>
          </a:bodyPr>
          <a:lstStyle/>
          <a:p>
            <a:pPr algn="ctr"/>
            <a:r>
              <a:rPr lang="en-US" sz="3375" dirty="0"/>
              <a:t>Financing arrangements</a:t>
            </a:r>
          </a:p>
        </p:txBody>
      </p:sp>
      <p:sp>
        <p:nvSpPr>
          <p:cNvPr id="3" name="Content Placeholder 2"/>
          <p:cNvSpPr>
            <a:spLocks noGrp="1"/>
          </p:cNvSpPr>
          <p:nvPr>
            <p:ph idx="1"/>
          </p:nvPr>
        </p:nvSpPr>
        <p:spPr>
          <a:xfrm>
            <a:off x="2498559" y="1936751"/>
            <a:ext cx="7083593" cy="3423319"/>
          </a:xfrm>
        </p:spPr>
        <p:txBody>
          <a:bodyPr>
            <a:noAutofit/>
          </a:bodyPr>
          <a:lstStyle/>
          <a:p>
            <a:pPr indent="-165497"/>
            <a:r>
              <a:rPr lang="en-US" sz="2100" dirty="0"/>
              <a:t>No specific financial rewards for better care coordination. However, family doctors rewarded as follows:</a:t>
            </a:r>
          </a:p>
          <a:p>
            <a:pPr marL="473202" lvl="1" indent="-165497"/>
            <a:r>
              <a:rPr lang="en-US" sz="1800" dirty="0"/>
              <a:t>Fee-for-service payments for selected preventive and house visits</a:t>
            </a:r>
          </a:p>
          <a:p>
            <a:pPr marL="473202" lvl="1" indent="-165497"/>
            <a:r>
              <a:rPr lang="en-US" sz="1800" dirty="0"/>
              <a:t>Bonus for quality indicators, e.g. monitoring and follow-up of chronic diseases</a:t>
            </a:r>
          </a:p>
          <a:p>
            <a:pPr indent="-165497"/>
            <a:endParaRPr lang="en-US" sz="1200" dirty="0"/>
          </a:p>
          <a:p>
            <a:pPr indent="-165497"/>
            <a:r>
              <a:rPr lang="en-US" sz="2100" dirty="0"/>
              <a:t>Broader provider payment reforms have:</a:t>
            </a:r>
          </a:p>
          <a:p>
            <a:pPr marL="473202" lvl="1" indent="-165497"/>
            <a:r>
              <a:rPr lang="en-US" sz="1800" dirty="0"/>
              <a:t>Hospitals encouraged to shorten length of stay and provide more care through outpatient and day facilities</a:t>
            </a:r>
          </a:p>
          <a:p>
            <a:pPr marL="473202" lvl="1" indent="-165497"/>
            <a:r>
              <a:rPr lang="en-US" sz="1800" dirty="0"/>
              <a:t>Primary care providers encouraged to take burden from hospitals and improve horizontal coordination by forming group practices.</a:t>
            </a:r>
          </a:p>
        </p:txBody>
      </p:sp>
    </p:spTree>
    <p:extLst>
      <p:ext uri="{BB962C8B-B14F-4D97-AF65-F5344CB8AC3E}">
        <p14:creationId xmlns:p14="http://schemas.microsoft.com/office/powerpoint/2010/main" val="52707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559" y="1156462"/>
            <a:ext cx="7083592" cy="1124712"/>
          </a:xfrm>
        </p:spPr>
        <p:txBody>
          <a:bodyPr>
            <a:normAutofit/>
          </a:bodyPr>
          <a:lstStyle/>
          <a:p>
            <a:pPr algn="ctr"/>
            <a:r>
              <a:rPr lang="en-US" sz="3375" dirty="0"/>
              <a:t>Organizational Structures and processes</a:t>
            </a:r>
          </a:p>
        </p:txBody>
      </p:sp>
      <p:sp>
        <p:nvSpPr>
          <p:cNvPr id="3" name="Content Placeholder 2"/>
          <p:cNvSpPr>
            <a:spLocks noGrp="1"/>
          </p:cNvSpPr>
          <p:nvPr>
            <p:ph idx="1"/>
          </p:nvPr>
        </p:nvSpPr>
        <p:spPr>
          <a:xfrm>
            <a:off x="2498558" y="2183204"/>
            <a:ext cx="7181564" cy="3401169"/>
          </a:xfrm>
        </p:spPr>
        <p:txBody>
          <a:bodyPr>
            <a:normAutofit fontScale="55000" lnSpcReduction="20000"/>
          </a:bodyPr>
          <a:lstStyle/>
          <a:p>
            <a:pPr marL="82154" indent="0">
              <a:buNone/>
            </a:pPr>
            <a:r>
              <a:rPr lang="en-US" b="1" dirty="0"/>
              <a:t>Structures</a:t>
            </a:r>
          </a:p>
          <a:p>
            <a:pPr marL="255985" indent="-173831"/>
            <a:r>
              <a:rPr lang="en-US" dirty="0"/>
              <a:t>Care integration identified as a policy priority in National Health Strategy and reflected indirectly in contracting reforms introduced by HIF</a:t>
            </a:r>
          </a:p>
          <a:p>
            <a:pPr marL="255985" indent="-173831"/>
            <a:r>
              <a:rPr lang="en-US" dirty="0"/>
              <a:t>Primary care as gatekeeper well established – taken for granted</a:t>
            </a:r>
          </a:p>
          <a:p>
            <a:pPr marL="255985" indent="-173831"/>
            <a:r>
              <a:rPr lang="en-US" dirty="0"/>
              <a:t>Family medicine specialization has increased capacity to provide complex care</a:t>
            </a:r>
          </a:p>
          <a:p>
            <a:pPr marL="82154" indent="0">
              <a:buNone/>
            </a:pPr>
            <a:r>
              <a:rPr lang="en-US" b="1" dirty="0"/>
              <a:t>Processes</a:t>
            </a:r>
          </a:p>
          <a:p>
            <a:pPr marL="339329" indent="-257175"/>
            <a:r>
              <a:rPr lang="en-US" dirty="0"/>
              <a:t>No mechanisms in place to ensure compliance with treatment guidelines</a:t>
            </a:r>
          </a:p>
          <a:p>
            <a:pPr marL="339329" indent="-257175"/>
            <a:r>
              <a:rPr lang="en-US" dirty="0"/>
              <a:t>Limited or no monitoring of quality and outcomes</a:t>
            </a:r>
          </a:p>
          <a:p>
            <a:pPr marL="339329" indent="-257175"/>
            <a:r>
              <a:rPr lang="en-US" dirty="0"/>
              <a:t>HIF closely monitors and incentivizes sanctions on expenditures side</a:t>
            </a:r>
          </a:p>
          <a:p>
            <a:pPr marL="339329" indent="-257175"/>
            <a:r>
              <a:rPr lang="en-US" dirty="0"/>
              <a:t>HIF financially stimulates horizontal coordination across group practices</a:t>
            </a:r>
          </a:p>
          <a:p>
            <a:pPr lvl="1"/>
            <a:endParaRPr lang="en-US" dirty="0"/>
          </a:p>
        </p:txBody>
      </p:sp>
    </p:spTree>
    <p:extLst>
      <p:ext uri="{BB962C8B-B14F-4D97-AF65-F5344CB8AC3E}">
        <p14:creationId xmlns:p14="http://schemas.microsoft.com/office/powerpoint/2010/main" val="347030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404" y="2830189"/>
            <a:ext cx="7290054" cy="1124712"/>
          </a:xfrm>
        </p:spPr>
        <p:txBody>
          <a:bodyPr/>
          <a:lstStyle/>
          <a:p>
            <a:pPr algn="ctr"/>
            <a:r>
              <a:rPr lang="en-US" dirty="0"/>
              <a:t>Findings from Poland</a:t>
            </a:r>
          </a:p>
        </p:txBody>
      </p:sp>
      <p:sp>
        <p:nvSpPr>
          <p:cNvPr id="3" name="TextBox 2"/>
          <p:cNvSpPr txBox="1"/>
          <p:nvPr/>
        </p:nvSpPr>
        <p:spPr>
          <a:xfrm>
            <a:off x="2409406" y="3853158"/>
            <a:ext cx="7177931" cy="830997"/>
          </a:xfrm>
          <a:prstGeom prst="rect">
            <a:avLst/>
          </a:prstGeom>
          <a:noFill/>
        </p:spPr>
        <p:txBody>
          <a:bodyPr wrap="square" rtlCol="0">
            <a:spAutoFit/>
          </a:bodyPr>
          <a:lstStyle/>
          <a:p>
            <a:r>
              <a:rPr lang="en-US" sz="2400" dirty="0">
                <a:solidFill>
                  <a:schemeClr val="tx2">
                    <a:lumMod val="50000"/>
                  </a:schemeClr>
                </a:solidFill>
                <a:latin typeface="+mj-lt"/>
              </a:rPr>
              <a:t>Case Study 1: Integrated primary care provided by the Centrum provider network (CMD)</a:t>
            </a:r>
          </a:p>
        </p:txBody>
      </p:sp>
    </p:spTree>
    <p:extLst>
      <p:ext uri="{BB962C8B-B14F-4D97-AF65-F5344CB8AC3E}">
        <p14:creationId xmlns:p14="http://schemas.microsoft.com/office/powerpoint/2010/main" val="368641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558" y="1063730"/>
            <a:ext cx="7083592" cy="885721"/>
          </a:xfrm>
        </p:spPr>
        <p:txBody>
          <a:bodyPr>
            <a:normAutofit/>
          </a:bodyPr>
          <a:lstStyle/>
          <a:p>
            <a:pPr algn="ctr"/>
            <a:r>
              <a:rPr lang="en-US" sz="3375" dirty="0"/>
              <a:t>Design features</a:t>
            </a:r>
          </a:p>
        </p:txBody>
      </p:sp>
      <p:sp>
        <p:nvSpPr>
          <p:cNvPr id="3" name="Content Placeholder 2"/>
          <p:cNvSpPr>
            <a:spLocks noGrp="1"/>
          </p:cNvSpPr>
          <p:nvPr>
            <p:ph idx="1"/>
          </p:nvPr>
        </p:nvSpPr>
        <p:spPr>
          <a:xfrm>
            <a:off x="2498558" y="1797050"/>
            <a:ext cx="7556795" cy="3393209"/>
          </a:xfrm>
        </p:spPr>
        <p:txBody>
          <a:bodyPr>
            <a:noAutofit/>
          </a:bodyPr>
          <a:lstStyle/>
          <a:p>
            <a:pPr indent="-259556">
              <a:spcBef>
                <a:spcPts val="450"/>
              </a:spcBef>
              <a:spcAft>
                <a:spcPts val="450"/>
              </a:spcAft>
            </a:pPr>
            <a:r>
              <a:rPr lang="en-US" sz="2100" dirty="0"/>
              <a:t>Key features:</a:t>
            </a:r>
            <a:endParaRPr lang="en-US" sz="1800" dirty="0"/>
          </a:p>
          <a:p>
            <a:pPr lvl="1" indent="-342900">
              <a:spcBef>
                <a:spcPts val="450"/>
              </a:spcBef>
              <a:spcAft>
                <a:spcPts val="450"/>
              </a:spcAft>
            </a:pPr>
            <a:r>
              <a:rPr lang="en-US" sz="1800" b="1" dirty="0"/>
              <a:t>Health check-ups: </a:t>
            </a:r>
            <a:r>
              <a:rPr lang="en-US" sz="1800" dirty="0"/>
              <a:t>Regular patient exams for target age group (30-65)</a:t>
            </a:r>
          </a:p>
          <a:p>
            <a:pPr lvl="1" indent="-342900">
              <a:spcBef>
                <a:spcPts val="450"/>
              </a:spcBef>
              <a:spcAft>
                <a:spcPts val="450"/>
              </a:spcAft>
            </a:pPr>
            <a:r>
              <a:rPr lang="en-US" sz="1800" b="1" dirty="0"/>
              <a:t>Diagnostic related groups: </a:t>
            </a:r>
            <a:r>
              <a:rPr lang="en-US" sz="1800" dirty="0"/>
              <a:t>integrated health care among the chronic disease / high risk patients through implementation of individually adjusted treatment plan</a:t>
            </a:r>
          </a:p>
          <a:p>
            <a:pPr lvl="1" indent="-342900">
              <a:spcBef>
                <a:spcPts val="450"/>
              </a:spcBef>
              <a:spcAft>
                <a:spcPts val="450"/>
              </a:spcAft>
            </a:pPr>
            <a:r>
              <a:rPr lang="en-US" sz="1800" dirty="0"/>
              <a:t>Patient stratification – 4 streams</a:t>
            </a:r>
          </a:p>
          <a:p>
            <a:pPr indent="-219075">
              <a:spcBef>
                <a:spcPts val="450"/>
              </a:spcBef>
              <a:spcAft>
                <a:spcPts val="450"/>
              </a:spcAft>
            </a:pPr>
            <a:r>
              <a:rPr lang="en-US" sz="2100" dirty="0"/>
              <a:t>Clearly defined care coordinator at each facility</a:t>
            </a:r>
          </a:p>
          <a:p>
            <a:pPr indent="-219075">
              <a:spcBef>
                <a:spcPts val="450"/>
              </a:spcBef>
              <a:spcAft>
                <a:spcPts val="450"/>
              </a:spcAft>
            </a:pPr>
            <a:r>
              <a:rPr lang="en-US" sz="2100" dirty="0"/>
              <a:t>Integrated care guidelines developed by the provider and internal</a:t>
            </a:r>
          </a:p>
          <a:p>
            <a:pPr indent="-219075">
              <a:spcBef>
                <a:spcPts val="450"/>
              </a:spcBef>
              <a:spcAft>
                <a:spcPts val="450"/>
              </a:spcAft>
            </a:pPr>
            <a:r>
              <a:rPr lang="en-US" sz="2100" dirty="0"/>
              <a:t>Users: active involvement of patients and families</a:t>
            </a:r>
          </a:p>
          <a:p>
            <a:pPr indent="-219075">
              <a:spcBef>
                <a:spcPts val="450"/>
              </a:spcBef>
              <a:spcAft>
                <a:spcPts val="450"/>
              </a:spcAft>
            </a:pPr>
            <a:r>
              <a:rPr lang="en-US" sz="2100" dirty="0"/>
              <a:t>IT: high degree of information sharing within provider unit</a:t>
            </a:r>
          </a:p>
          <a:p>
            <a:pPr lvl="1" indent="-342900">
              <a:spcBef>
                <a:spcPts val="450"/>
              </a:spcBef>
              <a:spcAft>
                <a:spcPts val="450"/>
              </a:spcAft>
            </a:pPr>
            <a:endParaRPr lang="en-US" sz="1800" dirty="0"/>
          </a:p>
          <a:p>
            <a:pPr marL="555498">
              <a:spcBef>
                <a:spcPts val="450"/>
              </a:spcBef>
              <a:spcAft>
                <a:spcPts val="450"/>
              </a:spcAft>
            </a:pPr>
            <a:endParaRPr lang="en-US" sz="2100" dirty="0"/>
          </a:p>
          <a:p>
            <a:pPr indent="-219075">
              <a:spcBef>
                <a:spcPts val="450"/>
              </a:spcBef>
              <a:spcAft>
                <a:spcPts val="450"/>
              </a:spcAft>
            </a:pPr>
            <a:endParaRPr lang="en-US" sz="2100" dirty="0"/>
          </a:p>
          <a:p>
            <a:pPr indent="-259556">
              <a:spcBef>
                <a:spcPts val="450"/>
              </a:spcBef>
              <a:spcAft>
                <a:spcPts val="450"/>
              </a:spcAft>
            </a:pPr>
            <a:endParaRPr lang="en-US" sz="2100" dirty="0"/>
          </a:p>
          <a:p>
            <a:pPr indent="-259556">
              <a:spcBef>
                <a:spcPts val="450"/>
              </a:spcBef>
              <a:spcAft>
                <a:spcPts val="450"/>
              </a:spcAft>
            </a:pPr>
            <a:endParaRPr lang="en-US" sz="1500" dirty="0"/>
          </a:p>
        </p:txBody>
      </p:sp>
    </p:spTree>
    <p:extLst>
      <p:ext uri="{BB962C8B-B14F-4D97-AF65-F5344CB8AC3E}">
        <p14:creationId xmlns:p14="http://schemas.microsoft.com/office/powerpoint/2010/main" val="165196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558" y="967718"/>
            <a:ext cx="7913411" cy="1027961"/>
          </a:xfrm>
        </p:spPr>
        <p:txBody>
          <a:bodyPr>
            <a:normAutofit/>
          </a:bodyPr>
          <a:lstStyle/>
          <a:p>
            <a:pPr algn="ctr"/>
            <a:r>
              <a:rPr lang="en-US" sz="3375" dirty="0"/>
              <a:t>Financing, Structures &amp; Processes</a:t>
            </a:r>
          </a:p>
        </p:txBody>
      </p:sp>
      <p:sp>
        <p:nvSpPr>
          <p:cNvPr id="3" name="Content Placeholder 2"/>
          <p:cNvSpPr>
            <a:spLocks noGrp="1"/>
          </p:cNvSpPr>
          <p:nvPr>
            <p:ph idx="1"/>
          </p:nvPr>
        </p:nvSpPr>
        <p:spPr>
          <a:xfrm>
            <a:off x="2498559" y="1844802"/>
            <a:ext cx="7242343" cy="3194580"/>
          </a:xfrm>
        </p:spPr>
        <p:txBody>
          <a:bodyPr>
            <a:noAutofit/>
          </a:bodyPr>
          <a:lstStyle/>
          <a:p>
            <a:pPr marL="212598" indent="0">
              <a:spcBef>
                <a:spcPts val="450"/>
              </a:spcBef>
              <a:spcAft>
                <a:spcPts val="450"/>
              </a:spcAft>
              <a:buNone/>
            </a:pPr>
            <a:r>
              <a:rPr lang="en-US" sz="2100" dirty="0"/>
              <a:t>FINANCING:</a:t>
            </a:r>
          </a:p>
          <a:p>
            <a:pPr marL="555498">
              <a:spcBef>
                <a:spcPts val="450"/>
              </a:spcBef>
              <a:spcAft>
                <a:spcPts val="450"/>
              </a:spcAft>
            </a:pPr>
            <a:r>
              <a:rPr lang="en-US" sz="2100" dirty="0"/>
              <a:t>National Health Fund: capitation-based financing for primary care +  outpatient specialized care</a:t>
            </a:r>
          </a:p>
          <a:p>
            <a:pPr marL="555498">
              <a:spcBef>
                <a:spcPts val="450"/>
              </a:spcBef>
              <a:spcAft>
                <a:spcPts val="450"/>
              </a:spcAft>
            </a:pPr>
            <a:r>
              <a:rPr lang="en-US" sz="2100" dirty="0"/>
              <a:t>Motivation for program are the savings realized </a:t>
            </a:r>
          </a:p>
          <a:p>
            <a:pPr marL="212598" indent="0">
              <a:spcBef>
                <a:spcPts val="450"/>
              </a:spcBef>
              <a:spcAft>
                <a:spcPts val="450"/>
              </a:spcAft>
              <a:buNone/>
            </a:pPr>
            <a:r>
              <a:rPr lang="en-US" sz="2100" dirty="0"/>
              <a:t>STRUCTURES &amp; PROCESSES</a:t>
            </a:r>
          </a:p>
          <a:p>
            <a:pPr marL="555498">
              <a:spcBef>
                <a:spcPts val="450"/>
              </a:spcBef>
              <a:spcAft>
                <a:spcPts val="450"/>
              </a:spcAft>
            </a:pPr>
            <a:r>
              <a:rPr lang="en-US" sz="2100" dirty="0"/>
              <a:t>No specific policy framework</a:t>
            </a:r>
          </a:p>
          <a:p>
            <a:pPr marL="555498">
              <a:spcBef>
                <a:spcPts val="450"/>
              </a:spcBef>
              <a:spcAft>
                <a:spcPts val="450"/>
              </a:spcAft>
            </a:pPr>
            <a:r>
              <a:rPr lang="en-US" sz="2100" dirty="0"/>
              <a:t>Performance monitoring: systematic collection of clinical data and user feedback</a:t>
            </a:r>
          </a:p>
          <a:p>
            <a:pPr marL="555498">
              <a:spcBef>
                <a:spcPts val="450"/>
              </a:spcBef>
              <a:spcAft>
                <a:spcPts val="450"/>
              </a:spcAft>
            </a:pPr>
            <a:r>
              <a:rPr lang="en-US" sz="2100" dirty="0"/>
              <a:t>No cooperation with hospitals</a:t>
            </a:r>
          </a:p>
          <a:p>
            <a:pPr marL="212598" indent="0">
              <a:spcBef>
                <a:spcPts val="450"/>
              </a:spcBef>
              <a:spcAft>
                <a:spcPts val="450"/>
              </a:spcAft>
              <a:buNone/>
            </a:pPr>
            <a:endParaRPr lang="en-US" sz="2100" dirty="0"/>
          </a:p>
          <a:p>
            <a:pPr marL="555498">
              <a:spcBef>
                <a:spcPts val="450"/>
              </a:spcBef>
              <a:spcAft>
                <a:spcPts val="450"/>
              </a:spcAft>
            </a:pPr>
            <a:endParaRPr lang="en-US" sz="2100" dirty="0"/>
          </a:p>
          <a:p>
            <a:pPr indent="-219075">
              <a:spcBef>
                <a:spcPts val="450"/>
              </a:spcBef>
              <a:spcAft>
                <a:spcPts val="450"/>
              </a:spcAft>
            </a:pPr>
            <a:endParaRPr lang="en-US" sz="2100" dirty="0"/>
          </a:p>
          <a:p>
            <a:pPr indent="-259556">
              <a:spcBef>
                <a:spcPts val="450"/>
              </a:spcBef>
              <a:spcAft>
                <a:spcPts val="450"/>
              </a:spcAft>
            </a:pPr>
            <a:endParaRPr lang="en-US" sz="2100" dirty="0"/>
          </a:p>
          <a:p>
            <a:pPr indent="-259556">
              <a:spcBef>
                <a:spcPts val="450"/>
              </a:spcBef>
              <a:spcAft>
                <a:spcPts val="450"/>
              </a:spcAft>
            </a:pPr>
            <a:endParaRPr lang="en-US" sz="1500" dirty="0"/>
          </a:p>
        </p:txBody>
      </p:sp>
    </p:spTree>
    <p:extLst>
      <p:ext uri="{BB962C8B-B14F-4D97-AF65-F5344CB8AC3E}">
        <p14:creationId xmlns:p14="http://schemas.microsoft.com/office/powerpoint/2010/main" val="2458285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558" y="892030"/>
            <a:ext cx="7858547" cy="1124712"/>
          </a:xfrm>
        </p:spPr>
        <p:txBody>
          <a:bodyPr>
            <a:normAutofit/>
          </a:bodyPr>
          <a:lstStyle/>
          <a:p>
            <a:pPr algn="ctr"/>
            <a:r>
              <a:rPr lang="en-US" sz="3300" dirty="0"/>
              <a:t>What helped &amp; hindered IN CROATIA?</a:t>
            </a:r>
          </a:p>
        </p:txBody>
      </p:sp>
      <p:sp>
        <p:nvSpPr>
          <p:cNvPr id="4" name="Text Placeholder 3"/>
          <p:cNvSpPr>
            <a:spLocks noGrp="1"/>
          </p:cNvSpPr>
          <p:nvPr>
            <p:ph type="body" idx="1"/>
          </p:nvPr>
        </p:nvSpPr>
        <p:spPr>
          <a:xfrm>
            <a:off x="2405744" y="1818418"/>
            <a:ext cx="3452513" cy="617220"/>
          </a:xfrm>
        </p:spPr>
        <p:txBody>
          <a:bodyPr>
            <a:normAutofit/>
          </a:bodyPr>
          <a:lstStyle/>
          <a:p>
            <a:r>
              <a:rPr lang="en-US" dirty="0"/>
              <a:t>Enabling factors</a:t>
            </a:r>
          </a:p>
        </p:txBody>
      </p:sp>
      <p:sp>
        <p:nvSpPr>
          <p:cNvPr id="5" name="Content Placeholder 4"/>
          <p:cNvSpPr>
            <a:spLocks noGrp="1"/>
          </p:cNvSpPr>
          <p:nvPr>
            <p:ph sz="half" idx="2"/>
          </p:nvPr>
        </p:nvSpPr>
        <p:spPr>
          <a:xfrm>
            <a:off x="2292096" y="2409532"/>
            <a:ext cx="3566160" cy="3174840"/>
          </a:xfrm>
        </p:spPr>
        <p:txBody>
          <a:bodyPr>
            <a:normAutofit fontScale="55000" lnSpcReduction="20000"/>
          </a:bodyPr>
          <a:lstStyle/>
          <a:p>
            <a:pPr indent="-208360">
              <a:buClr>
                <a:schemeClr val="accent1">
                  <a:lumMod val="50000"/>
                </a:schemeClr>
              </a:buClr>
            </a:pPr>
            <a:r>
              <a:rPr lang="en-US" dirty="0"/>
              <a:t>A strong foundation: family medicine doctors entrusted with gatekeeping and coordination of all non-urgent care. </a:t>
            </a:r>
          </a:p>
          <a:p>
            <a:pPr indent="-208360">
              <a:buClr>
                <a:schemeClr val="accent1">
                  <a:lumMod val="50000"/>
                </a:schemeClr>
              </a:buClr>
            </a:pPr>
            <a:r>
              <a:rPr lang="en-US" dirty="0"/>
              <a:t>Layers of health care reforms consistent with long term goals: family medicine specialization, investment in IT, financial incentives </a:t>
            </a:r>
          </a:p>
          <a:p>
            <a:pPr indent="-208360">
              <a:buClr>
                <a:schemeClr val="accent1">
                  <a:lumMod val="50000"/>
                </a:schemeClr>
              </a:buClr>
            </a:pPr>
            <a:r>
              <a:rPr lang="en-US" dirty="0"/>
              <a:t>Non-clinical care providers as coordinators (community patronage, palliative care coordinators)</a:t>
            </a:r>
          </a:p>
          <a:p>
            <a:pPr indent="-208360">
              <a:buClr>
                <a:schemeClr val="accent1">
                  <a:lumMod val="50000"/>
                </a:schemeClr>
              </a:buClr>
            </a:pPr>
            <a:r>
              <a:rPr lang="en-US" dirty="0"/>
              <a:t>Professional networks encouraged</a:t>
            </a:r>
          </a:p>
          <a:p>
            <a:pPr indent="-208360"/>
            <a:endParaRPr lang="en-US" dirty="0"/>
          </a:p>
          <a:p>
            <a:pPr marL="0" indent="0">
              <a:buNone/>
            </a:pPr>
            <a:endParaRPr lang="en-US" dirty="0"/>
          </a:p>
        </p:txBody>
      </p:sp>
      <p:sp>
        <p:nvSpPr>
          <p:cNvPr id="6" name="Text Placeholder 5"/>
          <p:cNvSpPr>
            <a:spLocks noGrp="1"/>
          </p:cNvSpPr>
          <p:nvPr>
            <p:ph type="body" sz="quarter" idx="3"/>
          </p:nvPr>
        </p:nvSpPr>
        <p:spPr>
          <a:xfrm>
            <a:off x="6017166" y="1818418"/>
            <a:ext cx="3566160" cy="617220"/>
          </a:xfrm>
        </p:spPr>
        <p:txBody>
          <a:bodyPr>
            <a:normAutofit/>
          </a:bodyPr>
          <a:lstStyle/>
          <a:p>
            <a:r>
              <a:rPr lang="en-US" dirty="0"/>
              <a:t>Challenges</a:t>
            </a:r>
          </a:p>
        </p:txBody>
      </p:sp>
      <p:sp>
        <p:nvSpPr>
          <p:cNvPr id="7" name="Content Placeholder 6"/>
          <p:cNvSpPr>
            <a:spLocks noGrp="1"/>
          </p:cNvSpPr>
          <p:nvPr>
            <p:ph sz="quarter" idx="4"/>
          </p:nvPr>
        </p:nvSpPr>
        <p:spPr>
          <a:xfrm>
            <a:off x="6017166" y="2409532"/>
            <a:ext cx="3566160" cy="3174840"/>
          </a:xfrm>
        </p:spPr>
        <p:txBody>
          <a:bodyPr>
            <a:normAutofit fontScale="55000" lnSpcReduction="20000"/>
          </a:bodyPr>
          <a:lstStyle/>
          <a:p>
            <a:pPr indent="-208360">
              <a:buClr>
                <a:schemeClr val="accent1">
                  <a:lumMod val="50000"/>
                </a:schemeClr>
              </a:buClr>
            </a:pPr>
            <a:r>
              <a:rPr lang="en-US" dirty="0"/>
              <a:t>Lack of overall standards and clinical guidelines and inadequate quality monitoring leads to a lot of variability in care practice</a:t>
            </a:r>
          </a:p>
          <a:p>
            <a:pPr indent="-208360">
              <a:buClr>
                <a:schemeClr val="accent1">
                  <a:lumMod val="50000"/>
                </a:schemeClr>
              </a:buClr>
            </a:pPr>
            <a:r>
              <a:rPr lang="en-US" dirty="0"/>
              <a:t>Communication barriers that could be easily improved for which IT solutions could help</a:t>
            </a:r>
          </a:p>
          <a:p>
            <a:pPr indent="-208360">
              <a:buClr>
                <a:schemeClr val="accent1">
                  <a:lumMod val="50000"/>
                </a:schemeClr>
              </a:buClr>
            </a:pPr>
            <a:r>
              <a:rPr lang="en-US" dirty="0"/>
              <a:t>Lack of referral criteria blurs provider roles and tasks</a:t>
            </a:r>
          </a:p>
          <a:p>
            <a:pPr indent="-208360">
              <a:buClr>
                <a:schemeClr val="accent1">
                  <a:lumMod val="50000"/>
                </a:schemeClr>
              </a:buClr>
            </a:pPr>
            <a:r>
              <a:rPr lang="en-US" dirty="0"/>
              <a:t>Mental health and palliative care: pilots with good results but lack of funding or prioritization at higher levels</a:t>
            </a:r>
          </a:p>
          <a:p>
            <a:endParaRPr lang="en-US" dirty="0"/>
          </a:p>
        </p:txBody>
      </p:sp>
      <p:cxnSp>
        <p:nvCxnSpPr>
          <p:cNvPr id="8" name="Straight Connector 7"/>
          <p:cNvCxnSpPr/>
          <p:nvPr/>
        </p:nvCxnSpPr>
        <p:spPr>
          <a:xfrm>
            <a:off x="5921154" y="1961878"/>
            <a:ext cx="0" cy="340793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07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558" y="892030"/>
            <a:ext cx="7858547" cy="1124712"/>
          </a:xfrm>
        </p:spPr>
        <p:txBody>
          <a:bodyPr>
            <a:normAutofit/>
          </a:bodyPr>
          <a:lstStyle/>
          <a:p>
            <a:pPr algn="ctr"/>
            <a:r>
              <a:rPr lang="en-US" sz="3300" dirty="0"/>
              <a:t>What helped &amp; hindered IN POLAND?</a:t>
            </a:r>
          </a:p>
        </p:txBody>
      </p:sp>
      <p:sp>
        <p:nvSpPr>
          <p:cNvPr id="4" name="Text Placeholder 3"/>
          <p:cNvSpPr>
            <a:spLocks noGrp="1"/>
          </p:cNvSpPr>
          <p:nvPr>
            <p:ph type="body" idx="1"/>
          </p:nvPr>
        </p:nvSpPr>
        <p:spPr>
          <a:xfrm>
            <a:off x="2405744" y="1557814"/>
            <a:ext cx="3452513" cy="617220"/>
          </a:xfrm>
        </p:spPr>
        <p:txBody>
          <a:bodyPr>
            <a:normAutofit/>
          </a:bodyPr>
          <a:lstStyle/>
          <a:p>
            <a:r>
              <a:rPr lang="en-US" dirty="0"/>
              <a:t>Enabling factors</a:t>
            </a:r>
          </a:p>
        </p:txBody>
      </p:sp>
      <p:sp>
        <p:nvSpPr>
          <p:cNvPr id="5" name="Content Placeholder 4"/>
          <p:cNvSpPr>
            <a:spLocks noGrp="1"/>
          </p:cNvSpPr>
          <p:nvPr>
            <p:ph sz="half" idx="2"/>
          </p:nvPr>
        </p:nvSpPr>
        <p:spPr>
          <a:xfrm>
            <a:off x="2292096" y="2148928"/>
            <a:ext cx="3566160" cy="3174840"/>
          </a:xfrm>
        </p:spPr>
        <p:txBody>
          <a:bodyPr>
            <a:noAutofit/>
          </a:bodyPr>
          <a:lstStyle/>
          <a:p>
            <a:pPr marL="134540" indent="0">
              <a:spcBef>
                <a:spcPts val="450"/>
              </a:spcBef>
              <a:spcAft>
                <a:spcPts val="225"/>
              </a:spcAft>
              <a:buClr>
                <a:schemeClr val="accent1">
                  <a:lumMod val="50000"/>
                </a:schemeClr>
              </a:buClr>
              <a:buNone/>
            </a:pPr>
            <a:r>
              <a:rPr lang="en-US" sz="1800" b="1" dirty="0"/>
              <a:t>Centrum model: </a:t>
            </a:r>
          </a:p>
          <a:p>
            <a:pPr indent="-208360">
              <a:spcBef>
                <a:spcPts val="450"/>
              </a:spcBef>
              <a:spcAft>
                <a:spcPts val="225"/>
              </a:spcAft>
              <a:buClr>
                <a:schemeClr val="accent1">
                  <a:lumMod val="50000"/>
                </a:schemeClr>
              </a:buClr>
            </a:pPr>
            <a:r>
              <a:rPr lang="en-US" sz="1800" dirty="0"/>
              <a:t>Leadership and commitment</a:t>
            </a:r>
          </a:p>
          <a:p>
            <a:pPr indent="-208360">
              <a:spcBef>
                <a:spcPts val="450"/>
              </a:spcBef>
              <a:spcAft>
                <a:spcPts val="225"/>
              </a:spcAft>
              <a:buClr>
                <a:schemeClr val="accent1">
                  <a:lumMod val="50000"/>
                </a:schemeClr>
              </a:buClr>
            </a:pPr>
            <a:r>
              <a:rPr lang="en-US" sz="1800" dirty="0"/>
              <a:t>Explicit guidelines and systematic use of information</a:t>
            </a:r>
          </a:p>
          <a:p>
            <a:pPr marL="134540" indent="0">
              <a:spcBef>
                <a:spcPts val="450"/>
              </a:spcBef>
              <a:spcAft>
                <a:spcPts val="225"/>
              </a:spcAft>
              <a:buClr>
                <a:schemeClr val="accent1">
                  <a:lumMod val="50000"/>
                </a:schemeClr>
              </a:buClr>
              <a:buNone/>
            </a:pPr>
            <a:r>
              <a:rPr lang="en-US" sz="1800" b="1" dirty="0"/>
              <a:t>For scaling up:</a:t>
            </a:r>
          </a:p>
          <a:p>
            <a:pPr indent="-208360">
              <a:spcBef>
                <a:spcPts val="450"/>
              </a:spcBef>
              <a:spcAft>
                <a:spcPts val="225"/>
              </a:spcAft>
              <a:buClr>
                <a:schemeClr val="accent1">
                  <a:lumMod val="50000"/>
                </a:schemeClr>
              </a:buClr>
            </a:pPr>
            <a:r>
              <a:rPr lang="en-US" sz="1800" dirty="0"/>
              <a:t>Low ratio of doctors and nurses to population </a:t>
            </a:r>
          </a:p>
          <a:p>
            <a:pPr indent="-208360">
              <a:spcBef>
                <a:spcPts val="450"/>
              </a:spcBef>
              <a:spcAft>
                <a:spcPts val="225"/>
              </a:spcAft>
              <a:buClr>
                <a:schemeClr val="accent1">
                  <a:lumMod val="50000"/>
                </a:schemeClr>
              </a:buClr>
            </a:pPr>
            <a:r>
              <a:rPr lang="en-US" sz="1800" dirty="0"/>
              <a:t>Long waiting times for specialists</a:t>
            </a:r>
          </a:p>
          <a:p>
            <a:pPr indent="-208360">
              <a:spcBef>
                <a:spcPts val="450"/>
              </a:spcBef>
              <a:spcAft>
                <a:spcPts val="225"/>
              </a:spcAft>
              <a:buClr>
                <a:schemeClr val="accent1">
                  <a:lumMod val="50000"/>
                </a:schemeClr>
              </a:buClr>
            </a:pPr>
            <a:r>
              <a:rPr lang="en-US" sz="1800" dirty="0"/>
              <a:t>Single payer could promote national policy</a:t>
            </a:r>
          </a:p>
          <a:p>
            <a:pPr indent="-208360">
              <a:spcBef>
                <a:spcPts val="450"/>
              </a:spcBef>
              <a:spcAft>
                <a:spcPts val="225"/>
              </a:spcAft>
              <a:buClr>
                <a:schemeClr val="accent1">
                  <a:lumMod val="50000"/>
                </a:schemeClr>
              </a:buClr>
            </a:pPr>
            <a:endParaRPr lang="en-US" sz="1800" dirty="0"/>
          </a:p>
          <a:p>
            <a:pPr indent="-208360">
              <a:spcBef>
                <a:spcPts val="450"/>
              </a:spcBef>
              <a:spcAft>
                <a:spcPts val="225"/>
              </a:spcAft>
            </a:pPr>
            <a:endParaRPr lang="en-US" sz="1800" dirty="0"/>
          </a:p>
          <a:p>
            <a:pPr marL="0" indent="0">
              <a:spcBef>
                <a:spcPts val="450"/>
              </a:spcBef>
              <a:spcAft>
                <a:spcPts val="225"/>
              </a:spcAft>
              <a:buNone/>
            </a:pPr>
            <a:endParaRPr lang="en-US" sz="1800" dirty="0"/>
          </a:p>
        </p:txBody>
      </p:sp>
      <p:sp>
        <p:nvSpPr>
          <p:cNvPr id="6" name="Text Placeholder 5"/>
          <p:cNvSpPr>
            <a:spLocks noGrp="1"/>
          </p:cNvSpPr>
          <p:nvPr>
            <p:ph type="body" sz="quarter" idx="3"/>
          </p:nvPr>
        </p:nvSpPr>
        <p:spPr>
          <a:xfrm>
            <a:off x="6017166" y="1557814"/>
            <a:ext cx="3566160" cy="617220"/>
          </a:xfrm>
        </p:spPr>
        <p:txBody>
          <a:bodyPr>
            <a:normAutofit/>
          </a:bodyPr>
          <a:lstStyle/>
          <a:p>
            <a:r>
              <a:rPr lang="en-US" dirty="0"/>
              <a:t>Constraints to scaling up</a:t>
            </a:r>
          </a:p>
        </p:txBody>
      </p:sp>
      <p:sp>
        <p:nvSpPr>
          <p:cNvPr id="7" name="Content Placeholder 6"/>
          <p:cNvSpPr>
            <a:spLocks noGrp="1"/>
          </p:cNvSpPr>
          <p:nvPr>
            <p:ph sz="quarter" idx="4"/>
          </p:nvPr>
        </p:nvSpPr>
        <p:spPr>
          <a:xfrm>
            <a:off x="6017166" y="2148928"/>
            <a:ext cx="3566160" cy="3174840"/>
          </a:xfrm>
        </p:spPr>
        <p:txBody>
          <a:bodyPr>
            <a:normAutofit/>
          </a:bodyPr>
          <a:lstStyle/>
          <a:p>
            <a:pPr indent="-208360">
              <a:buClr>
                <a:schemeClr val="accent1">
                  <a:lumMod val="50000"/>
                </a:schemeClr>
              </a:buClr>
            </a:pPr>
            <a:r>
              <a:rPr lang="en-US" sz="1800" dirty="0"/>
              <a:t>Hospital dominate in financing and provision</a:t>
            </a:r>
          </a:p>
          <a:p>
            <a:pPr indent="-208360">
              <a:buClr>
                <a:schemeClr val="accent1">
                  <a:lumMod val="50000"/>
                </a:schemeClr>
              </a:buClr>
            </a:pPr>
            <a:r>
              <a:rPr lang="en-US" sz="1800" dirty="0"/>
              <a:t>Frequent changes of legislation </a:t>
            </a:r>
          </a:p>
          <a:p>
            <a:pPr indent="-208360">
              <a:buClr>
                <a:schemeClr val="accent1">
                  <a:lumMod val="50000"/>
                </a:schemeClr>
              </a:buClr>
            </a:pPr>
            <a:r>
              <a:rPr lang="en-US" sz="1800" dirty="0"/>
              <a:t>Political influences on how care is organized</a:t>
            </a:r>
          </a:p>
          <a:p>
            <a:pPr indent="-208360">
              <a:buClr>
                <a:schemeClr val="accent1">
                  <a:lumMod val="50000"/>
                </a:schemeClr>
              </a:buClr>
            </a:pPr>
            <a:r>
              <a:rPr lang="en-US" sz="1800" dirty="0"/>
              <a:t>Patient preferences for specialist care</a:t>
            </a:r>
          </a:p>
          <a:p>
            <a:endParaRPr lang="en-US" sz="1800" dirty="0"/>
          </a:p>
        </p:txBody>
      </p:sp>
      <p:cxnSp>
        <p:nvCxnSpPr>
          <p:cNvPr id="8" name="Straight Connector 7"/>
          <p:cNvCxnSpPr/>
          <p:nvPr/>
        </p:nvCxnSpPr>
        <p:spPr>
          <a:xfrm>
            <a:off x="5921154" y="1961878"/>
            <a:ext cx="0" cy="340793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78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396" y="2050871"/>
            <a:ext cx="7290054" cy="1907335"/>
          </a:xfrm>
        </p:spPr>
        <p:txBody>
          <a:bodyPr>
            <a:normAutofit/>
          </a:bodyPr>
          <a:lstStyle/>
          <a:p>
            <a:pPr algn="ctr"/>
            <a:r>
              <a:rPr lang="en-US" sz="3600" b="1" dirty="0">
                <a:solidFill>
                  <a:srgbClr val="0070C0"/>
                </a:solidFill>
              </a:rPr>
              <a:t>Where are we now and where do we want to get to?</a:t>
            </a:r>
          </a:p>
        </p:txBody>
      </p:sp>
    </p:spTree>
    <p:extLst>
      <p:ext uri="{BB962C8B-B14F-4D97-AF65-F5344CB8AC3E}">
        <p14:creationId xmlns:p14="http://schemas.microsoft.com/office/powerpoint/2010/main" val="2848117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396" y="2050871"/>
            <a:ext cx="7290054" cy="1907335"/>
          </a:xfrm>
        </p:spPr>
        <p:txBody>
          <a:bodyPr>
            <a:normAutofit/>
          </a:bodyPr>
          <a:lstStyle/>
          <a:p>
            <a:pPr algn="ctr"/>
            <a:r>
              <a:rPr lang="en-US" sz="3600" b="1" dirty="0">
                <a:solidFill>
                  <a:srgbClr val="0070C0"/>
                </a:solidFill>
              </a:rPr>
              <a:t>What</a:t>
            </a:r>
            <a:r>
              <a:rPr lang="en-US" dirty="0">
                <a:solidFill>
                  <a:schemeClr val="tx2">
                    <a:lumMod val="50000"/>
                  </a:schemeClr>
                </a:solidFill>
              </a:rPr>
              <a:t> </a:t>
            </a:r>
            <a:r>
              <a:rPr lang="en-US" sz="3600" b="1" dirty="0">
                <a:solidFill>
                  <a:srgbClr val="0070C0"/>
                </a:solidFill>
              </a:rPr>
              <a:t>does</a:t>
            </a:r>
            <a:r>
              <a:rPr lang="en-US" dirty="0">
                <a:solidFill>
                  <a:schemeClr val="tx2">
                    <a:lumMod val="50000"/>
                  </a:schemeClr>
                </a:solidFill>
              </a:rPr>
              <a:t> </a:t>
            </a:r>
            <a:r>
              <a:rPr lang="en-US" sz="3600" b="1" dirty="0">
                <a:solidFill>
                  <a:srgbClr val="0070C0"/>
                </a:solidFill>
              </a:rPr>
              <a:t>this</a:t>
            </a:r>
            <a:r>
              <a:rPr lang="en-US" dirty="0">
                <a:solidFill>
                  <a:schemeClr val="tx2">
                    <a:lumMod val="50000"/>
                  </a:schemeClr>
                </a:solidFill>
              </a:rPr>
              <a:t> </a:t>
            </a:r>
            <a:r>
              <a:rPr lang="en-US" sz="3600" b="1" dirty="0">
                <a:solidFill>
                  <a:srgbClr val="0070C0"/>
                </a:solidFill>
              </a:rPr>
              <a:t>mean</a:t>
            </a:r>
            <a:r>
              <a:rPr lang="en-US" dirty="0">
                <a:solidFill>
                  <a:schemeClr val="tx2">
                    <a:lumMod val="50000"/>
                  </a:schemeClr>
                </a:solidFill>
              </a:rPr>
              <a:t> </a:t>
            </a:r>
            <a:r>
              <a:rPr lang="en-US" sz="3600" b="1" dirty="0">
                <a:solidFill>
                  <a:srgbClr val="0070C0"/>
                </a:solidFill>
              </a:rPr>
              <a:t>for</a:t>
            </a:r>
            <a:r>
              <a:rPr lang="en-US" dirty="0">
                <a:solidFill>
                  <a:schemeClr val="tx2">
                    <a:lumMod val="50000"/>
                  </a:schemeClr>
                </a:solidFill>
              </a:rPr>
              <a:t> </a:t>
            </a:r>
            <a:r>
              <a:rPr lang="en-US" sz="3600" b="1" dirty="0">
                <a:solidFill>
                  <a:srgbClr val="0070C0"/>
                </a:solidFill>
              </a:rPr>
              <a:t>Armenia?</a:t>
            </a:r>
          </a:p>
        </p:txBody>
      </p:sp>
    </p:spTree>
    <p:extLst>
      <p:ext uri="{BB962C8B-B14F-4D97-AF65-F5344CB8AC3E}">
        <p14:creationId xmlns:p14="http://schemas.microsoft.com/office/powerpoint/2010/main" val="170342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592" y="2921873"/>
            <a:ext cx="3593307" cy="745629"/>
          </a:xfrm>
        </p:spPr>
        <p:txBody>
          <a:bodyPr>
            <a:normAutofit fontScale="90000"/>
          </a:bodyPr>
          <a:lstStyle/>
          <a:p>
            <a:pPr algn="ctr"/>
            <a:r>
              <a:rPr lang="en-US" sz="6000" b="1" dirty="0">
                <a:solidFill>
                  <a:schemeClr val="accent1"/>
                </a:solidFill>
              </a:rPr>
              <a:t>Thank you! </a:t>
            </a:r>
          </a:p>
        </p:txBody>
      </p:sp>
    </p:spTree>
    <p:extLst>
      <p:ext uri="{BB962C8B-B14F-4D97-AF65-F5344CB8AC3E}">
        <p14:creationId xmlns:p14="http://schemas.microsoft.com/office/powerpoint/2010/main" val="411444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201" y="2761895"/>
            <a:ext cx="1663319" cy="112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7B593FF2-5B1F-4860-9776-EDD5E8D1A8BE}"/>
              </a:ext>
            </a:extLst>
          </p:cNvPr>
          <p:cNvSpPr>
            <a:spLocks noGrp="1"/>
          </p:cNvSpPr>
          <p:nvPr>
            <p:ph type="title"/>
          </p:nvPr>
        </p:nvSpPr>
        <p:spPr>
          <a:xfrm>
            <a:off x="1795318" y="236294"/>
            <a:ext cx="8797483" cy="669591"/>
          </a:xfrm>
        </p:spPr>
        <p:txBody>
          <a:bodyPr>
            <a:noAutofit/>
          </a:bodyPr>
          <a:lstStyle/>
          <a:p>
            <a:pPr algn="ctr"/>
            <a:r>
              <a:rPr lang="en-US" sz="3200" dirty="0"/>
              <a:t>Comprehensive primary care – System hub</a:t>
            </a:r>
          </a:p>
        </p:txBody>
      </p:sp>
      <p:sp>
        <p:nvSpPr>
          <p:cNvPr id="16" name="Rectangle 15">
            <a:extLst>
              <a:ext uri="{FF2B5EF4-FFF2-40B4-BE49-F238E27FC236}">
                <a16:creationId xmlns:a16="http://schemas.microsoft.com/office/drawing/2014/main" id="{8F6FA89B-EDA6-423E-A904-4D85ACCB456D}"/>
              </a:ext>
            </a:extLst>
          </p:cNvPr>
          <p:cNvSpPr/>
          <p:nvPr/>
        </p:nvSpPr>
        <p:spPr>
          <a:xfrm>
            <a:off x="2209801" y="948425"/>
            <a:ext cx="4549707" cy="400110"/>
          </a:xfrm>
          <a:prstGeom prst="rect">
            <a:avLst/>
          </a:prstGeom>
        </p:spPr>
        <p:txBody>
          <a:bodyPr wrap="none">
            <a:spAutoFit/>
          </a:bodyPr>
          <a:lstStyle/>
          <a:p>
            <a:r>
              <a:rPr 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rPr>
              <a:t>Strengthening Primary Healthcare Model</a:t>
            </a:r>
            <a:endParaRPr lang="en-US" sz="2000" dirty="0">
              <a:solidFill>
                <a:srgbClr val="FF0000"/>
              </a:solidFill>
            </a:endParaRPr>
          </a:p>
        </p:txBody>
      </p:sp>
      <p:pic>
        <p:nvPicPr>
          <p:cNvPr id="18" name="Picture 17">
            <a:extLst>
              <a:ext uri="{FF2B5EF4-FFF2-40B4-BE49-F238E27FC236}">
                <a16:creationId xmlns:a16="http://schemas.microsoft.com/office/drawing/2014/main" id="{4DDDA878-DDA0-4656-B7C9-C4AEA1398C2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76279" y="4255340"/>
            <a:ext cx="943055" cy="1672758"/>
          </a:xfrm>
          <a:prstGeom prst="rect">
            <a:avLst/>
          </a:prstGeom>
        </p:spPr>
      </p:pic>
      <p:sp>
        <p:nvSpPr>
          <p:cNvPr id="23" name="Rectangle 22">
            <a:extLst>
              <a:ext uri="{FF2B5EF4-FFF2-40B4-BE49-F238E27FC236}">
                <a16:creationId xmlns:a16="http://schemas.microsoft.com/office/drawing/2014/main" id="{AD364C48-8C62-4E0A-B76E-90FE21CB31B7}"/>
              </a:ext>
            </a:extLst>
          </p:cNvPr>
          <p:cNvSpPr/>
          <p:nvPr/>
        </p:nvSpPr>
        <p:spPr>
          <a:xfrm>
            <a:off x="7435770" y="925343"/>
            <a:ext cx="3232231" cy="425501"/>
          </a:xfrm>
          <a:prstGeom prst="rect">
            <a:avLst/>
          </a:prstGeom>
        </p:spPr>
        <p:txBody>
          <a:bodyPr wrap="none">
            <a:spAutoFit/>
          </a:bodyPr>
          <a:lstStyle/>
          <a:p>
            <a:pPr lvl="0">
              <a:lnSpc>
                <a:spcPct val="115000"/>
              </a:lnSpc>
            </a:pPr>
            <a:r>
              <a:rPr 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rPr>
              <a:t>Responsible for a Population</a:t>
            </a:r>
          </a:p>
        </p:txBody>
      </p:sp>
      <p:sp>
        <p:nvSpPr>
          <p:cNvPr id="24" name="TextBox 23">
            <a:extLst>
              <a:ext uri="{FF2B5EF4-FFF2-40B4-BE49-F238E27FC236}">
                <a16:creationId xmlns:a16="http://schemas.microsoft.com/office/drawing/2014/main" id="{CE75CAD4-9296-4032-A479-1A08A8EA4E7F}"/>
              </a:ext>
            </a:extLst>
          </p:cNvPr>
          <p:cNvSpPr txBox="1"/>
          <p:nvPr/>
        </p:nvSpPr>
        <p:spPr>
          <a:xfrm>
            <a:off x="1775306" y="2969482"/>
            <a:ext cx="1624054" cy="707886"/>
          </a:xfrm>
          <a:prstGeom prst="rect">
            <a:avLst/>
          </a:prstGeom>
          <a:noFill/>
        </p:spPr>
        <p:txBody>
          <a:bodyPr wrap="square" rtlCol="0">
            <a:spAutoFit/>
          </a:bodyPr>
          <a:lstStyle/>
          <a:p>
            <a:pPr algn="ctr"/>
            <a:r>
              <a:rPr lang="en-US" sz="2000" b="1" dirty="0"/>
              <a:t>Team-based Care</a:t>
            </a:r>
          </a:p>
        </p:txBody>
      </p:sp>
      <p:sp>
        <p:nvSpPr>
          <p:cNvPr id="25" name="TextBox 24">
            <a:extLst>
              <a:ext uri="{FF2B5EF4-FFF2-40B4-BE49-F238E27FC236}">
                <a16:creationId xmlns:a16="http://schemas.microsoft.com/office/drawing/2014/main" id="{783687C4-8EF2-4932-BB0C-BC3B10CF9367}"/>
              </a:ext>
            </a:extLst>
          </p:cNvPr>
          <p:cNvSpPr txBox="1"/>
          <p:nvPr/>
        </p:nvSpPr>
        <p:spPr>
          <a:xfrm>
            <a:off x="1476307" y="5393089"/>
            <a:ext cx="2560381" cy="707886"/>
          </a:xfrm>
          <a:prstGeom prst="rect">
            <a:avLst/>
          </a:prstGeom>
          <a:noFill/>
        </p:spPr>
        <p:txBody>
          <a:bodyPr wrap="none" rtlCol="0">
            <a:spAutoFit/>
          </a:bodyPr>
          <a:lstStyle/>
          <a:p>
            <a:pPr algn="ctr"/>
            <a:r>
              <a:rPr lang="en-US" sz="2000" b="1" dirty="0"/>
              <a:t>Checklists &amp; Registries</a:t>
            </a:r>
          </a:p>
          <a:p>
            <a:pPr algn="ctr"/>
            <a:r>
              <a:rPr lang="en-US" sz="2000" b="1" dirty="0"/>
              <a:t>(risk stratification)</a:t>
            </a:r>
          </a:p>
        </p:txBody>
      </p:sp>
      <p:sp>
        <p:nvSpPr>
          <p:cNvPr id="28" name="TextBox 27">
            <a:extLst>
              <a:ext uri="{FF2B5EF4-FFF2-40B4-BE49-F238E27FC236}">
                <a16:creationId xmlns:a16="http://schemas.microsoft.com/office/drawing/2014/main" id="{74E1FD3B-CC3C-45AA-9773-EC91667F14C4}"/>
              </a:ext>
            </a:extLst>
          </p:cNvPr>
          <p:cNvSpPr txBox="1"/>
          <p:nvPr/>
        </p:nvSpPr>
        <p:spPr>
          <a:xfrm>
            <a:off x="3131644" y="5867138"/>
            <a:ext cx="3055796" cy="707886"/>
          </a:xfrm>
          <a:prstGeom prst="rect">
            <a:avLst/>
          </a:prstGeom>
          <a:noFill/>
        </p:spPr>
        <p:txBody>
          <a:bodyPr wrap="square" rtlCol="0">
            <a:spAutoFit/>
          </a:bodyPr>
          <a:lstStyle/>
          <a:p>
            <a:pPr algn="ctr"/>
            <a:r>
              <a:rPr lang="en-US" sz="2000" b="1" dirty="0"/>
              <a:t>Coordination with</a:t>
            </a:r>
          </a:p>
          <a:p>
            <a:pPr algn="ctr"/>
            <a:r>
              <a:rPr lang="en-US" sz="2000" b="1" dirty="0"/>
              <a:t>Hospital and Specialists</a:t>
            </a:r>
          </a:p>
        </p:txBody>
      </p:sp>
      <p:sp>
        <p:nvSpPr>
          <p:cNvPr id="29" name="TextBox 28">
            <a:extLst>
              <a:ext uri="{FF2B5EF4-FFF2-40B4-BE49-F238E27FC236}">
                <a16:creationId xmlns:a16="http://schemas.microsoft.com/office/drawing/2014/main" id="{0BD601E6-15E3-4583-8A6B-A1D9FCC7D789}"/>
              </a:ext>
            </a:extLst>
          </p:cNvPr>
          <p:cNvSpPr txBox="1"/>
          <p:nvPr/>
        </p:nvSpPr>
        <p:spPr>
          <a:xfrm>
            <a:off x="5324633" y="2919325"/>
            <a:ext cx="2149949" cy="400110"/>
          </a:xfrm>
          <a:prstGeom prst="rect">
            <a:avLst/>
          </a:prstGeom>
          <a:noFill/>
        </p:spPr>
        <p:txBody>
          <a:bodyPr wrap="none" rtlCol="0">
            <a:spAutoFit/>
          </a:bodyPr>
          <a:lstStyle/>
          <a:p>
            <a:pPr algn="ctr"/>
            <a:r>
              <a:rPr lang="en-US" sz="2000" b="1" dirty="0"/>
              <a:t>Care Management</a:t>
            </a:r>
          </a:p>
        </p:txBody>
      </p:sp>
      <p:sp>
        <p:nvSpPr>
          <p:cNvPr id="30" name="TextBox 29">
            <a:extLst>
              <a:ext uri="{FF2B5EF4-FFF2-40B4-BE49-F238E27FC236}">
                <a16:creationId xmlns:a16="http://schemas.microsoft.com/office/drawing/2014/main" id="{8FE68820-9599-4079-B053-0374E187C7C9}"/>
              </a:ext>
            </a:extLst>
          </p:cNvPr>
          <p:cNvSpPr txBox="1"/>
          <p:nvPr/>
        </p:nvSpPr>
        <p:spPr>
          <a:xfrm>
            <a:off x="5864950" y="5647527"/>
            <a:ext cx="1416478" cy="400110"/>
          </a:xfrm>
          <a:prstGeom prst="rect">
            <a:avLst/>
          </a:prstGeom>
          <a:noFill/>
        </p:spPr>
        <p:txBody>
          <a:bodyPr wrap="none" rtlCol="0">
            <a:spAutoFit/>
          </a:bodyPr>
          <a:lstStyle/>
          <a:p>
            <a:pPr algn="ctr"/>
            <a:r>
              <a:rPr lang="en-US" sz="2000" b="1" dirty="0"/>
              <a:t>Easy Access</a:t>
            </a:r>
          </a:p>
        </p:txBody>
      </p:sp>
      <p:sp>
        <p:nvSpPr>
          <p:cNvPr id="33" name="TextBox 32">
            <a:extLst>
              <a:ext uri="{FF2B5EF4-FFF2-40B4-BE49-F238E27FC236}">
                <a16:creationId xmlns:a16="http://schemas.microsoft.com/office/drawing/2014/main" id="{694D62F8-D708-4405-85FB-E878347AB1AD}"/>
              </a:ext>
            </a:extLst>
          </p:cNvPr>
          <p:cNvSpPr txBox="1"/>
          <p:nvPr/>
        </p:nvSpPr>
        <p:spPr>
          <a:xfrm>
            <a:off x="8121845" y="5694372"/>
            <a:ext cx="2075696" cy="646331"/>
          </a:xfrm>
          <a:prstGeom prst="rect">
            <a:avLst/>
          </a:prstGeom>
          <a:noFill/>
        </p:spPr>
        <p:txBody>
          <a:bodyPr wrap="none" rtlCol="0">
            <a:spAutoFit/>
          </a:bodyPr>
          <a:lstStyle/>
          <a:p>
            <a:pPr algn="ctr"/>
            <a:r>
              <a:rPr lang="en-US" b="1" dirty="0"/>
              <a:t>Continuous Quality </a:t>
            </a:r>
          </a:p>
          <a:p>
            <a:pPr algn="ctr"/>
            <a:r>
              <a:rPr lang="en-US" b="1" dirty="0"/>
              <a:t>Improvement</a:t>
            </a:r>
          </a:p>
        </p:txBody>
      </p:sp>
      <p:cxnSp>
        <p:nvCxnSpPr>
          <p:cNvPr id="35" name="Straight Arrow Connector 34">
            <a:extLst>
              <a:ext uri="{FF2B5EF4-FFF2-40B4-BE49-F238E27FC236}">
                <a16:creationId xmlns:a16="http://schemas.microsoft.com/office/drawing/2014/main" id="{127ED126-4905-47B8-BEFF-02100D1F85BE}"/>
              </a:ext>
            </a:extLst>
          </p:cNvPr>
          <p:cNvCxnSpPr>
            <a:cxnSpLocks/>
          </p:cNvCxnSpPr>
          <p:nvPr/>
        </p:nvCxnSpPr>
        <p:spPr>
          <a:xfrm flipH="1" flipV="1">
            <a:off x="3460321" y="2434797"/>
            <a:ext cx="782060" cy="7347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AC27048-8952-41A0-9EE7-69DFA012ED6E}"/>
              </a:ext>
            </a:extLst>
          </p:cNvPr>
          <p:cNvCxnSpPr>
            <a:cxnSpLocks/>
          </p:cNvCxnSpPr>
          <p:nvPr/>
        </p:nvCxnSpPr>
        <p:spPr>
          <a:xfrm flipH="1">
            <a:off x="3547276" y="3820347"/>
            <a:ext cx="629003" cy="4588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C3C2523-93BF-4BD4-BCE9-C7B09A3572F5}"/>
              </a:ext>
            </a:extLst>
          </p:cNvPr>
          <p:cNvCxnSpPr>
            <a:cxnSpLocks/>
          </p:cNvCxnSpPr>
          <p:nvPr/>
        </p:nvCxnSpPr>
        <p:spPr>
          <a:xfrm>
            <a:off x="4664910" y="3912059"/>
            <a:ext cx="0" cy="4909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C36124D-A589-4FE5-8E3E-4B8F9CB0DD39}"/>
              </a:ext>
            </a:extLst>
          </p:cNvPr>
          <p:cNvCxnSpPr>
            <a:cxnSpLocks/>
          </p:cNvCxnSpPr>
          <p:nvPr/>
        </p:nvCxnSpPr>
        <p:spPr>
          <a:xfrm flipV="1">
            <a:off x="5278866" y="2160338"/>
            <a:ext cx="409161" cy="10092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D81C0FB-C191-4412-926E-92414452DDD6}"/>
              </a:ext>
            </a:extLst>
          </p:cNvPr>
          <p:cNvCxnSpPr>
            <a:cxnSpLocks/>
          </p:cNvCxnSpPr>
          <p:nvPr/>
        </p:nvCxnSpPr>
        <p:spPr>
          <a:xfrm>
            <a:off x="5364704" y="3862623"/>
            <a:ext cx="364982" cy="6990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6E995B1-7877-4C9D-A984-904615EF53C1}"/>
              </a:ext>
            </a:extLst>
          </p:cNvPr>
          <p:cNvCxnSpPr/>
          <p:nvPr/>
        </p:nvCxnSpPr>
        <p:spPr>
          <a:xfrm>
            <a:off x="7391400" y="976276"/>
            <a:ext cx="0" cy="5326596"/>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1" y="1313692"/>
            <a:ext cx="2177273" cy="185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54855"/>
          <a:stretch/>
        </p:blipFill>
        <p:spPr bwMode="auto">
          <a:xfrm>
            <a:off x="8001000" y="3284309"/>
            <a:ext cx="2133600" cy="223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8101" y="4372276"/>
            <a:ext cx="1454849" cy="127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077744" y="3953520"/>
            <a:ext cx="1407839" cy="140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775306" y="1524307"/>
            <a:ext cx="1624055" cy="14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26304" y="1340421"/>
            <a:ext cx="1126998" cy="1639824"/>
          </a:xfrm>
          <a:prstGeom prst="rect">
            <a:avLst/>
          </a:prstGeom>
        </p:spPr>
      </p:pic>
      <p:sp>
        <p:nvSpPr>
          <p:cNvPr id="3" name="TextBox 2">
            <a:extLst>
              <a:ext uri="{FF2B5EF4-FFF2-40B4-BE49-F238E27FC236}">
                <a16:creationId xmlns:a16="http://schemas.microsoft.com/office/drawing/2014/main" id="{A45519BA-AFDB-4656-8152-175522671F87}"/>
              </a:ext>
            </a:extLst>
          </p:cNvPr>
          <p:cNvSpPr txBox="1"/>
          <p:nvPr/>
        </p:nvSpPr>
        <p:spPr>
          <a:xfrm>
            <a:off x="8003944" y="2875909"/>
            <a:ext cx="1521057" cy="369332"/>
          </a:xfrm>
          <a:prstGeom prst="rect">
            <a:avLst/>
          </a:prstGeom>
          <a:noFill/>
        </p:spPr>
        <p:txBody>
          <a:bodyPr wrap="none" rtlCol="0">
            <a:spAutoFit/>
          </a:bodyPr>
          <a:lstStyle/>
          <a:p>
            <a:r>
              <a:rPr lang="en-US" b="1" dirty="0"/>
              <a:t>Empanelment</a:t>
            </a:r>
          </a:p>
        </p:txBody>
      </p:sp>
      <p:sp>
        <p:nvSpPr>
          <p:cNvPr id="26" name="TextBox 25">
            <a:extLst>
              <a:ext uri="{FF2B5EF4-FFF2-40B4-BE49-F238E27FC236}">
                <a16:creationId xmlns:a16="http://schemas.microsoft.com/office/drawing/2014/main" id="{030A189B-4A07-444E-B241-3A60CC8F3EB4}"/>
              </a:ext>
            </a:extLst>
          </p:cNvPr>
          <p:cNvSpPr txBox="1"/>
          <p:nvPr/>
        </p:nvSpPr>
        <p:spPr>
          <a:xfrm>
            <a:off x="9067801" y="6477001"/>
            <a:ext cx="1509901" cy="276999"/>
          </a:xfrm>
          <a:prstGeom prst="rect">
            <a:avLst/>
          </a:prstGeom>
          <a:noFill/>
        </p:spPr>
        <p:txBody>
          <a:bodyPr wrap="none" rtlCol="0">
            <a:spAutoFit/>
          </a:bodyPr>
          <a:lstStyle/>
          <a:p>
            <a:r>
              <a:rPr lang="en-US" sz="1200" dirty="0"/>
              <a:t>Source: Janett (2017)</a:t>
            </a:r>
          </a:p>
        </p:txBody>
      </p:sp>
    </p:spTree>
    <p:extLst>
      <p:ext uri="{BB962C8B-B14F-4D97-AF65-F5344CB8AC3E}">
        <p14:creationId xmlns:p14="http://schemas.microsoft.com/office/powerpoint/2010/main" val="143324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Care Model</a:t>
            </a:r>
          </a:p>
        </p:txBody>
      </p:sp>
      <p:sp>
        <p:nvSpPr>
          <p:cNvPr id="3" name="Content Placeholder 2"/>
          <p:cNvSpPr>
            <a:spLocks noGrp="1"/>
          </p:cNvSpPr>
          <p:nvPr>
            <p:ph sz="half" idx="1"/>
          </p:nvPr>
        </p:nvSpPr>
        <p:spPr/>
        <p:txBody>
          <a:bodyPr>
            <a:normAutofit/>
          </a:bodyPr>
          <a:lstStyle/>
          <a:p>
            <a:r>
              <a:rPr lang="en-US" dirty="0"/>
              <a:t>Manage chronic and intensive conditions</a:t>
            </a:r>
          </a:p>
          <a:p>
            <a:r>
              <a:rPr lang="en-US" dirty="0"/>
              <a:t>Close gaps in care</a:t>
            </a:r>
          </a:p>
          <a:p>
            <a:r>
              <a:rPr lang="en-US" dirty="0"/>
              <a:t>Identify and outreach to patients who do not present for care</a:t>
            </a:r>
          </a:p>
          <a:p>
            <a:r>
              <a:rPr lang="en-US" dirty="0"/>
              <a:t>Avoid secondary complications of the underlying chronic disease</a:t>
            </a:r>
            <a:br>
              <a:rPr lang="en-US" dirty="0"/>
            </a:br>
            <a:endParaRPr lang="en-US" dirty="0"/>
          </a:p>
        </p:txBody>
      </p:sp>
      <p:pic>
        <p:nvPicPr>
          <p:cNvPr id="7171"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600201"/>
            <a:ext cx="4343400"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65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1"/>
            <a:ext cx="8229600" cy="4525963"/>
          </a:xfrm>
        </p:spPr>
        <p:txBody>
          <a:bodyPr>
            <a:normAutofit/>
          </a:bodyPr>
          <a:lstStyle/>
          <a:p>
            <a:pPr algn="ctr">
              <a:buFontTx/>
              <a:buNone/>
            </a:pPr>
            <a:r>
              <a:rPr lang="en-US" sz="3900" dirty="0"/>
              <a:t>How to keep track of  the person who needs care but is not in front of you: </a:t>
            </a:r>
            <a:endParaRPr lang="en-US" sz="4400" dirty="0"/>
          </a:p>
          <a:p>
            <a:pPr>
              <a:buFontTx/>
              <a:buNone/>
            </a:pPr>
            <a:r>
              <a:rPr lang="en-US" sz="4400" dirty="0"/>
              <a:t>	</a:t>
            </a:r>
            <a:endParaRPr lang="en-US" dirty="0"/>
          </a:p>
          <a:p>
            <a:r>
              <a:rPr lang="en-US" dirty="0"/>
              <a:t>Registry data for your entire population to maintain outreach for screenings and chronic disease management</a:t>
            </a:r>
          </a:p>
          <a:p>
            <a:r>
              <a:rPr lang="en-US" dirty="0"/>
              <a:t>Pharmacy data to identify chronic diseases</a:t>
            </a:r>
          </a:p>
          <a:p>
            <a:r>
              <a:rPr lang="en-US" dirty="0"/>
              <a:t>Demographic data for prevention </a:t>
            </a:r>
          </a:p>
          <a:p>
            <a:endParaRPr lang="en-US" sz="4400" dirty="0"/>
          </a:p>
          <a:p>
            <a:endParaRPr lang="en-US" sz="4400" dirty="0"/>
          </a:p>
          <a:p>
            <a:endParaRPr lang="en-US" dirty="0"/>
          </a:p>
        </p:txBody>
      </p:sp>
    </p:spTree>
    <p:extLst>
      <p:ext uri="{BB962C8B-B14F-4D97-AF65-F5344CB8AC3E}">
        <p14:creationId xmlns:p14="http://schemas.microsoft.com/office/powerpoint/2010/main" val="381335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396" y="2050871"/>
            <a:ext cx="7290054" cy="1907335"/>
          </a:xfrm>
        </p:spPr>
        <p:txBody>
          <a:bodyPr>
            <a:normAutofit/>
          </a:bodyPr>
          <a:lstStyle/>
          <a:p>
            <a:pPr algn="ctr"/>
            <a:r>
              <a:rPr lang="en-US" sz="3600" b="1" dirty="0">
                <a:solidFill>
                  <a:srgbClr val="0070C0"/>
                </a:solidFill>
              </a:rPr>
              <a:t>How</a:t>
            </a:r>
            <a:r>
              <a:rPr lang="en-US" dirty="0">
                <a:solidFill>
                  <a:schemeClr val="tx2">
                    <a:lumMod val="50000"/>
                  </a:schemeClr>
                </a:solidFill>
              </a:rPr>
              <a:t> </a:t>
            </a:r>
            <a:r>
              <a:rPr lang="en-US" sz="3600" b="1" dirty="0">
                <a:solidFill>
                  <a:srgbClr val="0070C0"/>
                </a:solidFill>
              </a:rPr>
              <a:t>do we get there?</a:t>
            </a:r>
          </a:p>
        </p:txBody>
      </p:sp>
    </p:spTree>
    <p:extLst>
      <p:ext uri="{BB962C8B-B14F-4D97-AF65-F5344CB8AC3E}">
        <p14:creationId xmlns:p14="http://schemas.microsoft.com/office/powerpoint/2010/main" val="55927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70C0"/>
                </a:solidFill>
              </a:rPr>
              <a:t>What is the Organization Control Knob?</a:t>
            </a:r>
            <a:endParaRPr lang="en-US" dirty="0">
              <a:solidFill>
                <a:srgbClr val="0070C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7105" y="2527102"/>
            <a:ext cx="3917793" cy="2447628"/>
          </a:xfrm>
          <a:prstGeom prst="rect">
            <a:avLst/>
          </a:prstGeom>
        </p:spPr>
      </p:pic>
      <p:pic>
        <p:nvPicPr>
          <p:cNvPr id="5" name="Picture 4"/>
          <p:cNvPicPr>
            <a:picLocks noChangeAspect="1"/>
          </p:cNvPicPr>
          <p:nvPr/>
        </p:nvPicPr>
        <p:blipFill>
          <a:blip r:embed="rId3"/>
          <a:stretch>
            <a:fillRect/>
          </a:stretch>
        </p:blipFill>
        <p:spPr>
          <a:xfrm>
            <a:off x="3758858" y="4418964"/>
            <a:ext cx="464127" cy="273016"/>
          </a:xfrm>
          <a:prstGeom prst="rect">
            <a:avLst/>
          </a:prstGeom>
        </p:spPr>
      </p:pic>
      <p:pic>
        <p:nvPicPr>
          <p:cNvPr id="6" name="Picture 5"/>
          <p:cNvPicPr>
            <a:picLocks noChangeAspect="1"/>
          </p:cNvPicPr>
          <p:nvPr/>
        </p:nvPicPr>
        <p:blipFill>
          <a:blip r:embed="rId4"/>
          <a:stretch>
            <a:fillRect/>
          </a:stretch>
        </p:blipFill>
        <p:spPr>
          <a:xfrm>
            <a:off x="3484518" y="3660196"/>
            <a:ext cx="472317" cy="283936"/>
          </a:xfrm>
          <a:prstGeom prst="rect">
            <a:avLst/>
          </a:prstGeom>
        </p:spPr>
      </p:pic>
      <p:pic>
        <p:nvPicPr>
          <p:cNvPr id="7" name="Picture 6"/>
          <p:cNvPicPr>
            <a:picLocks noChangeAspect="1"/>
          </p:cNvPicPr>
          <p:nvPr/>
        </p:nvPicPr>
        <p:blipFill>
          <a:blip r:embed="rId5"/>
          <a:stretch>
            <a:fillRect/>
          </a:stretch>
        </p:blipFill>
        <p:spPr>
          <a:xfrm>
            <a:off x="3690646" y="2988953"/>
            <a:ext cx="466856" cy="294857"/>
          </a:xfrm>
          <a:prstGeom prst="rect">
            <a:avLst/>
          </a:prstGeom>
        </p:spPr>
      </p:pic>
      <p:sp>
        <p:nvSpPr>
          <p:cNvPr id="8" name="Right Arrow 7"/>
          <p:cNvSpPr/>
          <p:nvPr/>
        </p:nvSpPr>
        <p:spPr>
          <a:xfrm rot="2765978">
            <a:off x="4086050" y="3293652"/>
            <a:ext cx="212170" cy="141446"/>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9" name="Right Arrow 8"/>
          <p:cNvSpPr/>
          <p:nvPr/>
        </p:nvSpPr>
        <p:spPr>
          <a:xfrm>
            <a:off x="4064630" y="3731525"/>
            <a:ext cx="212170" cy="135672"/>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0" name="Right Arrow 9"/>
          <p:cNvSpPr/>
          <p:nvPr/>
        </p:nvSpPr>
        <p:spPr>
          <a:xfrm rot="18625801">
            <a:off x="4061110" y="4183715"/>
            <a:ext cx="212170" cy="157163"/>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87549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p:spPr>
        <p:txBody>
          <a:bodyPr/>
          <a:lstStyle/>
          <a:p>
            <a:fld id="{074DEDDD-E34C-453D-9624-E4FF245D581F}" type="slidenum">
              <a:rPr lang="en-US" smtClean="0"/>
              <a:pPr/>
              <a:t>8</a:t>
            </a:fld>
            <a:endParaRPr lang="en-US" dirty="0"/>
          </a:p>
        </p:txBody>
      </p:sp>
      <p:grpSp>
        <p:nvGrpSpPr>
          <p:cNvPr id="1028" name="Group 4"/>
          <p:cNvGrpSpPr>
            <a:grpSpLocks noChangeAspect="1"/>
          </p:cNvGrpSpPr>
          <p:nvPr/>
        </p:nvGrpSpPr>
        <p:grpSpPr bwMode="auto">
          <a:xfrm>
            <a:off x="3532913" y="1677445"/>
            <a:ext cx="4931867" cy="3859411"/>
            <a:chOff x="-3" y="0"/>
            <a:chExt cx="5523" cy="4322"/>
          </a:xfrm>
        </p:grpSpPr>
        <p:sp>
          <p:nvSpPr>
            <p:cNvPr id="1027" name="AutoShape 3"/>
            <p:cNvSpPr>
              <a:spLocks noChangeAspect="1" noChangeArrowheads="1" noTextEdit="1"/>
            </p:cNvSpPr>
            <p:nvPr/>
          </p:nvSpPr>
          <p:spPr bwMode="auto">
            <a:xfrm>
              <a:off x="-3" y="0"/>
              <a:ext cx="5523" cy="4322"/>
            </a:xfrm>
            <a:prstGeom prst="rect">
              <a:avLst/>
            </a:prstGeom>
            <a:noFill/>
            <a:ln w="9525">
              <a:noFill/>
              <a:miter lim="800000"/>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30" name="Rectangle 6"/>
            <p:cNvSpPr>
              <a:spLocks noChangeArrowheads="1"/>
            </p:cNvSpPr>
            <p:nvPr/>
          </p:nvSpPr>
          <p:spPr bwMode="auto">
            <a:xfrm>
              <a:off x="1285" y="253"/>
              <a:ext cx="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13" dirty="0">
                <a:latin typeface="Arial" pitchFamily="34" charset="0"/>
              </a:endParaRPr>
            </a:p>
          </p:txBody>
        </p:sp>
        <p:sp>
          <p:nvSpPr>
            <p:cNvPr id="1032" name="Rectangle 8"/>
            <p:cNvSpPr>
              <a:spLocks noChangeArrowheads="1"/>
            </p:cNvSpPr>
            <p:nvPr/>
          </p:nvSpPr>
          <p:spPr bwMode="auto">
            <a:xfrm>
              <a:off x="2800" y="253"/>
              <a:ext cx="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13" dirty="0">
                <a:latin typeface="Arial" pitchFamily="34" charset="0"/>
              </a:endParaRPr>
            </a:p>
          </p:txBody>
        </p:sp>
        <p:sp>
          <p:nvSpPr>
            <p:cNvPr id="1034" name="Rectangle 10"/>
            <p:cNvSpPr>
              <a:spLocks noChangeArrowheads="1"/>
            </p:cNvSpPr>
            <p:nvPr/>
          </p:nvSpPr>
          <p:spPr bwMode="auto">
            <a:xfrm>
              <a:off x="3177" y="984"/>
              <a:ext cx="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13" dirty="0">
                <a:latin typeface="Arial" pitchFamily="34" charset="0"/>
              </a:endParaRPr>
            </a:p>
          </p:txBody>
        </p:sp>
        <p:sp>
          <p:nvSpPr>
            <p:cNvPr id="1035" name="Rectangle 11"/>
            <p:cNvSpPr>
              <a:spLocks noChangeArrowheads="1"/>
            </p:cNvSpPr>
            <p:nvPr/>
          </p:nvSpPr>
          <p:spPr bwMode="auto">
            <a:xfrm>
              <a:off x="1538" y="700"/>
              <a:ext cx="2895" cy="2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63" b="1" i="1" dirty="0">
                  <a:solidFill>
                    <a:srgbClr val="FF0000"/>
                  </a:solidFill>
                  <a:latin typeface="Calibri" pitchFamily="34" charset="0"/>
                </a:rPr>
                <a:t>1. Incentives on the Organization</a:t>
              </a:r>
              <a:endParaRPr lang="en-US" sz="1463" b="1" dirty="0">
                <a:latin typeface="Arial" pitchFamily="34" charset="0"/>
              </a:endParaRPr>
            </a:p>
          </p:txBody>
        </p:sp>
        <p:sp>
          <p:nvSpPr>
            <p:cNvPr id="1036" name="Rectangle 12"/>
            <p:cNvSpPr>
              <a:spLocks noChangeArrowheads="1"/>
            </p:cNvSpPr>
            <p:nvPr/>
          </p:nvSpPr>
          <p:spPr bwMode="auto">
            <a:xfrm>
              <a:off x="3050" y="1479"/>
              <a:ext cx="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13" dirty="0">
                <a:latin typeface="Arial" pitchFamily="34" charset="0"/>
              </a:endParaRPr>
            </a:p>
          </p:txBody>
        </p:sp>
        <p:sp>
          <p:nvSpPr>
            <p:cNvPr id="1038" name="Rectangle 14"/>
            <p:cNvSpPr>
              <a:spLocks noChangeArrowheads="1"/>
            </p:cNvSpPr>
            <p:nvPr/>
          </p:nvSpPr>
          <p:spPr bwMode="auto">
            <a:xfrm>
              <a:off x="3079" y="1394"/>
              <a:ext cx="2284"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63" b="1" i="1" dirty="0">
                  <a:solidFill>
                    <a:srgbClr val="FF0000"/>
                  </a:solidFill>
                  <a:latin typeface="Calibri" pitchFamily="34" charset="0"/>
                </a:rPr>
                <a:t>2. Incentives on Managers</a:t>
              </a:r>
              <a:endParaRPr lang="en-US" sz="1463" b="1" dirty="0">
                <a:latin typeface="Arial" pitchFamily="34" charset="0"/>
              </a:endParaRPr>
            </a:p>
          </p:txBody>
        </p:sp>
        <p:sp>
          <p:nvSpPr>
            <p:cNvPr id="1041" name="Rectangle 17"/>
            <p:cNvSpPr>
              <a:spLocks noChangeArrowheads="1"/>
            </p:cNvSpPr>
            <p:nvPr/>
          </p:nvSpPr>
          <p:spPr bwMode="auto">
            <a:xfrm>
              <a:off x="1298" y="1755"/>
              <a:ext cx="3308"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63" b="1" i="1" dirty="0">
                  <a:solidFill>
                    <a:srgbClr val="FF0000"/>
                  </a:solidFill>
                  <a:latin typeface="Calibri" pitchFamily="34" charset="0"/>
                </a:rPr>
                <a:t>3. Managers’ Skills, Beliefs and Values</a:t>
              </a:r>
              <a:endParaRPr lang="en-US" sz="1463" b="1" dirty="0">
                <a:latin typeface="Arial" pitchFamily="34" charset="0"/>
              </a:endParaRPr>
            </a:p>
          </p:txBody>
        </p:sp>
        <p:sp>
          <p:nvSpPr>
            <p:cNvPr id="1043" name="Rectangle 19"/>
            <p:cNvSpPr>
              <a:spLocks noChangeArrowheads="1"/>
            </p:cNvSpPr>
            <p:nvPr/>
          </p:nvSpPr>
          <p:spPr bwMode="auto">
            <a:xfrm>
              <a:off x="1951" y="2007"/>
              <a:ext cx="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13" dirty="0">
                <a:latin typeface="Arial" pitchFamily="34" charset="0"/>
              </a:endParaRPr>
            </a:p>
          </p:txBody>
        </p:sp>
        <p:sp>
          <p:nvSpPr>
            <p:cNvPr id="1044" name="Rectangle 20"/>
            <p:cNvSpPr>
              <a:spLocks noChangeArrowheads="1"/>
            </p:cNvSpPr>
            <p:nvPr/>
          </p:nvSpPr>
          <p:spPr bwMode="auto">
            <a:xfrm>
              <a:off x="1290" y="1989"/>
              <a:ext cx="1356" cy="2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63" b="1" i="1" dirty="0">
                  <a:solidFill>
                    <a:srgbClr val="FF0000"/>
                  </a:solidFill>
                  <a:latin typeface="Calibri" pitchFamily="34" charset="0"/>
                </a:rPr>
                <a:t>4. Managers’ </a:t>
              </a:r>
              <a:endParaRPr lang="en-US" sz="1463" b="1" dirty="0">
                <a:latin typeface="Arial" pitchFamily="34" charset="0"/>
              </a:endParaRPr>
            </a:p>
          </p:txBody>
        </p:sp>
        <p:sp>
          <p:nvSpPr>
            <p:cNvPr id="1045" name="Rectangle 21"/>
            <p:cNvSpPr>
              <a:spLocks noChangeArrowheads="1"/>
            </p:cNvSpPr>
            <p:nvPr/>
          </p:nvSpPr>
          <p:spPr bwMode="auto">
            <a:xfrm>
              <a:off x="2537" y="1989"/>
              <a:ext cx="1860" cy="2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63" b="1" i="1" dirty="0">
                  <a:solidFill>
                    <a:srgbClr val="FF0000"/>
                  </a:solidFill>
                  <a:latin typeface="Calibri" pitchFamily="34" charset="0"/>
                </a:rPr>
                <a:t>Leadership</a:t>
              </a:r>
              <a:endParaRPr lang="en-US" sz="1463" b="1" dirty="0">
                <a:latin typeface="Arial" pitchFamily="34" charset="0"/>
              </a:endParaRPr>
            </a:p>
          </p:txBody>
        </p:sp>
        <p:sp>
          <p:nvSpPr>
            <p:cNvPr id="1046" name="Rectangle 22"/>
            <p:cNvSpPr>
              <a:spLocks noChangeArrowheads="1"/>
            </p:cNvSpPr>
            <p:nvPr/>
          </p:nvSpPr>
          <p:spPr bwMode="auto">
            <a:xfrm>
              <a:off x="3079" y="2241"/>
              <a:ext cx="233" cy="1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endParaRPr lang="en-US" sz="1013" dirty="0">
                <a:latin typeface="Arial" pitchFamily="34" charset="0"/>
              </a:endParaRPr>
            </a:p>
          </p:txBody>
        </p:sp>
        <p:sp>
          <p:nvSpPr>
            <p:cNvPr id="1047" name="Rectangle 23"/>
            <p:cNvSpPr>
              <a:spLocks noChangeArrowheads="1"/>
            </p:cNvSpPr>
            <p:nvPr/>
          </p:nvSpPr>
          <p:spPr bwMode="auto">
            <a:xfrm>
              <a:off x="3120" y="2253"/>
              <a:ext cx="142" cy="1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endParaRPr lang="en-US" sz="1013" dirty="0">
                <a:latin typeface="Arial" pitchFamily="34" charset="0"/>
              </a:endParaRPr>
            </a:p>
          </p:txBody>
        </p:sp>
        <p:sp>
          <p:nvSpPr>
            <p:cNvPr id="1048" name="Rectangle 24"/>
            <p:cNvSpPr>
              <a:spLocks noChangeArrowheads="1"/>
            </p:cNvSpPr>
            <p:nvPr/>
          </p:nvSpPr>
          <p:spPr bwMode="auto">
            <a:xfrm>
              <a:off x="3070" y="2275"/>
              <a:ext cx="2117"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63" b="1" i="1" dirty="0">
                  <a:solidFill>
                    <a:srgbClr val="FF0000"/>
                  </a:solidFill>
                  <a:latin typeface="Calibri" pitchFamily="34" charset="0"/>
                </a:rPr>
                <a:t>5. Incentives on Workers</a:t>
              </a:r>
              <a:endParaRPr lang="en-US" sz="1463" b="1" dirty="0">
                <a:latin typeface="Arial" pitchFamily="34" charset="0"/>
              </a:endParaRPr>
            </a:p>
          </p:txBody>
        </p:sp>
        <p:sp>
          <p:nvSpPr>
            <p:cNvPr id="1049" name="Rectangle 25"/>
            <p:cNvSpPr>
              <a:spLocks noChangeArrowheads="1"/>
            </p:cNvSpPr>
            <p:nvPr/>
          </p:nvSpPr>
          <p:spPr bwMode="auto">
            <a:xfrm>
              <a:off x="1861" y="2571"/>
              <a:ext cx="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13" dirty="0">
                <a:latin typeface="Arial" pitchFamily="34" charset="0"/>
              </a:endParaRPr>
            </a:p>
          </p:txBody>
        </p:sp>
        <p:sp>
          <p:nvSpPr>
            <p:cNvPr id="1050" name="Rectangle 26"/>
            <p:cNvSpPr>
              <a:spLocks noChangeArrowheads="1"/>
            </p:cNvSpPr>
            <p:nvPr/>
          </p:nvSpPr>
          <p:spPr bwMode="auto">
            <a:xfrm>
              <a:off x="1947" y="2569"/>
              <a:ext cx="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13" dirty="0">
                <a:latin typeface="Arial" pitchFamily="34" charset="0"/>
              </a:endParaRPr>
            </a:p>
          </p:txBody>
        </p:sp>
        <p:sp>
          <p:nvSpPr>
            <p:cNvPr id="1051" name="Rectangle 27"/>
            <p:cNvSpPr>
              <a:spLocks noChangeArrowheads="1"/>
            </p:cNvSpPr>
            <p:nvPr/>
          </p:nvSpPr>
          <p:spPr bwMode="auto">
            <a:xfrm>
              <a:off x="1216" y="2619"/>
              <a:ext cx="3102" cy="2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63" b="1" i="1" dirty="0">
                  <a:solidFill>
                    <a:srgbClr val="FF0000"/>
                  </a:solidFill>
                  <a:latin typeface="Calibri" pitchFamily="34" charset="0"/>
                </a:rPr>
                <a:t> 6. Workers</a:t>
              </a:r>
              <a:endParaRPr lang="en-US" sz="1463" b="1" dirty="0">
                <a:latin typeface="Arial" pitchFamily="34" charset="0"/>
              </a:endParaRPr>
            </a:p>
          </p:txBody>
        </p:sp>
        <p:sp>
          <p:nvSpPr>
            <p:cNvPr id="1052" name="Rectangle 28"/>
            <p:cNvSpPr>
              <a:spLocks noChangeArrowheads="1"/>
            </p:cNvSpPr>
            <p:nvPr/>
          </p:nvSpPr>
          <p:spPr bwMode="auto">
            <a:xfrm>
              <a:off x="2180" y="2619"/>
              <a:ext cx="2253" cy="2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63" b="1" i="1" dirty="0">
                  <a:solidFill>
                    <a:srgbClr val="FF0000"/>
                  </a:solidFill>
                  <a:latin typeface="Calibri" pitchFamily="34" charset="0"/>
                </a:rPr>
                <a:t>’ Skills, Beliefs and Values</a:t>
              </a:r>
              <a:endParaRPr lang="en-US" sz="1463" b="1" dirty="0">
                <a:latin typeface="Arial" pitchFamily="34" charset="0"/>
              </a:endParaRPr>
            </a:p>
          </p:txBody>
        </p:sp>
        <p:sp>
          <p:nvSpPr>
            <p:cNvPr id="1053" name="Rectangle 29"/>
            <p:cNvSpPr>
              <a:spLocks noChangeArrowheads="1"/>
            </p:cNvSpPr>
            <p:nvPr/>
          </p:nvSpPr>
          <p:spPr bwMode="auto">
            <a:xfrm>
              <a:off x="3120" y="3012"/>
              <a:ext cx="1680" cy="2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63" b="1" dirty="0">
                  <a:solidFill>
                    <a:srgbClr val="000000"/>
                  </a:solidFill>
                  <a:latin typeface="Calibri" pitchFamily="34" charset="0"/>
                </a:rPr>
                <a:t>Worker Behavior</a:t>
              </a:r>
              <a:endParaRPr lang="en-US" sz="1463" b="1" dirty="0">
                <a:latin typeface="Arial" pitchFamily="34" charset="0"/>
              </a:endParaRPr>
            </a:p>
          </p:txBody>
        </p:sp>
        <p:sp>
          <p:nvSpPr>
            <p:cNvPr id="1054" name="Rectangle 30"/>
            <p:cNvSpPr>
              <a:spLocks noChangeArrowheads="1"/>
            </p:cNvSpPr>
            <p:nvPr/>
          </p:nvSpPr>
          <p:spPr bwMode="auto">
            <a:xfrm>
              <a:off x="1790" y="3777"/>
              <a:ext cx="3434" cy="2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63" b="1" dirty="0">
                  <a:solidFill>
                    <a:srgbClr val="000000"/>
                  </a:solidFill>
                  <a:latin typeface="Calibri" pitchFamily="34" charset="0"/>
                </a:rPr>
                <a:t>Organizational Performance</a:t>
              </a:r>
              <a:r>
                <a:rPr lang="en-US" sz="1463" dirty="0">
                  <a:solidFill>
                    <a:srgbClr val="000000"/>
                  </a:solidFill>
                  <a:latin typeface="Calibri" pitchFamily="34" charset="0"/>
                </a:rPr>
                <a:t> </a:t>
              </a:r>
              <a:endParaRPr lang="en-US" sz="1463" dirty="0">
                <a:latin typeface="Arial" pitchFamily="34" charset="0"/>
              </a:endParaRPr>
            </a:p>
          </p:txBody>
        </p:sp>
        <p:sp>
          <p:nvSpPr>
            <p:cNvPr id="1056" name="Freeform 32"/>
            <p:cNvSpPr>
              <a:spLocks/>
            </p:cNvSpPr>
            <p:nvPr/>
          </p:nvSpPr>
          <p:spPr bwMode="auto">
            <a:xfrm>
              <a:off x="2666" y="960"/>
              <a:ext cx="369" cy="288"/>
            </a:xfrm>
            <a:custGeom>
              <a:avLst/>
              <a:gdLst/>
              <a:ahLst/>
              <a:cxnLst>
                <a:cxn ang="0">
                  <a:pos x="0" y="144"/>
                </a:cxn>
                <a:cxn ang="0">
                  <a:pos x="92" y="144"/>
                </a:cxn>
                <a:cxn ang="0">
                  <a:pos x="92" y="0"/>
                </a:cxn>
                <a:cxn ang="0">
                  <a:pos x="277" y="0"/>
                </a:cxn>
                <a:cxn ang="0">
                  <a:pos x="277" y="144"/>
                </a:cxn>
                <a:cxn ang="0">
                  <a:pos x="369" y="144"/>
                </a:cxn>
                <a:cxn ang="0">
                  <a:pos x="185" y="288"/>
                </a:cxn>
                <a:cxn ang="0">
                  <a:pos x="0" y="144"/>
                </a:cxn>
              </a:cxnLst>
              <a:rect l="0" t="0" r="r" b="b"/>
              <a:pathLst>
                <a:path w="369" h="288">
                  <a:moveTo>
                    <a:pt x="0" y="144"/>
                  </a:moveTo>
                  <a:lnTo>
                    <a:pt x="92" y="144"/>
                  </a:lnTo>
                  <a:lnTo>
                    <a:pt x="92" y="0"/>
                  </a:lnTo>
                  <a:lnTo>
                    <a:pt x="277" y="0"/>
                  </a:lnTo>
                  <a:lnTo>
                    <a:pt x="277" y="144"/>
                  </a:lnTo>
                  <a:lnTo>
                    <a:pt x="369" y="144"/>
                  </a:lnTo>
                  <a:lnTo>
                    <a:pt x="185" y="288"/>
                  </a:lnTo>
                  <a:lnTo>
                    <a:pt x="0" y="144"/>
                  </a:lnTo>
                  <a:close/>
                </a:path>
              </a:pathLst>
            </a:custGeom>
            <a:solidFill>
              <a:schemeClr val="accent1">
                <a:lumMod val="60000"/>
                <a:lumOff val="40000"/>
              </a:schemeClr>
            </a:solidFill>
            <a:ln w="9525">
              <a:noFill/>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57" name="Freeform 33"/>
            <p:cNvSpPr>
              <a:spLocks noEditPoints="1"/>
            </p:cNvSpPr>
            <p:nvPr/>
          </p:nvSpPr>
          <p:spPr bwMode="auto">
            <a:xfrm>
              <a:off x="2643" y="952"/>
              <a:ext cx="415" cy="306"/>
            </a:xfrm>
            <a:custGeom>
              <a:avLst/>
              <a:gdLst/>
              <a:ahLst/>
              <a:cxnLst>
                <a:cxn ang="0">
                  <a:pos x="0" y="144"/>
                </a:cxn>
                <a:cxn ang="0">
                  <a:pos x="115" y="144"/>
                </a:cxn>
                <a:cxn ang="0">
                  <a:pos x="108" y="152"/>
                </a:cxn>
                <a:cxn ang="0">
                  <a:pos x="108" y="0"/>
                </a:cxn>
                <a:cxn ang="0">
                  <a:pos x="307" y="0"/>
                </a:cxn>
                <a:cxn ang="0">
                  <a:pos x="307" y="152"/>
                </a:cxn>
                <a:cxn ang="0">
                  <a:pos x="300" y="144"/>
                </a:cxn>
                <a:cxn ang="0">
                  <a:pos x="415" y="144"/>
                </a:cxn>
                <a:cxn ang="0">
                  <a:pos x="208" y="306"/>
                </a:cxn>
                <a:cxn ang="0">
                  <a:pos x="0" y="144"/>
                </a:cxn>
                <a:cxn ang="0">
                  <a:pos x="212" y="290"/>
                </a:cxn>
                <a:cxn ang="0">
                  <a:pos x="203" y="290"/>
                </a:cxn>
                <a:cxn ang="0">
                  <a:pos x="387" y="146"/>
                </a:cxn>
                <a:cxn ang="0">
                  <a:pos x="392" y="160"/>
                </a:cxn>
                <a:cxn ang="0">
                  <a:pos x="292" y="160"/>
                </a:cxn>
                <a:cxn ang="0">
                  <a:pos x="292" y="8"/>
                </a:cxn>
                <a:cxn ang="0">
                  <a:pos x="300" y="16"/>
                </a:cxn>
                <a:cxn ang="0">
                  <a:pos x="115" y="16"/>
                </a:cxn>
                <a:cxn ang="0">
                  <a:pos x="123" y="8"/>
                </a:cxn>
                <a:cxn ang="0">
                  <a:pos x="123" y="160"/>
                </a:cxn>
                <a:cxn ang="0">
                  <a:pos x="23" y="160"/>
                </a:cxn>
                <a:cxn ang="0">
                  <a:pos x="28" y="146"/>
                </a:cxn>
                <a:cxn ang="0">
                  <a:pos x="212" y="290"/>
                </a:cxn>
              </a:cxnLst>
              <a:rect l="0" t="0" r="r" b="b"/>
              <a:pathLst>
                <a:path w="415" h="306">
                  <a:moveTo>
                    <a:pt x="0" y="144"/>
                  </a:moveTo>
                  <a:lnTo>
                    <a:pt x="115" y="144"/>
                  </a:lnTo>
                  <a:lnTo>
                    <a:pt x="108" y="152"/>
                  </a:lnTo>
                  <a:lnTo>
                    <a:pt x="108" y="0"/>
                  </a:lnTo>
                  <a:lnTo>
                    <a:pt x="307" y="0"/>
                  </a:lnTo>
                  <a:lnTo>
                    <a:pt x="307" y="152"/>
                  </a:lnTo>
                  <a:lnTo>
                    <a:pt x="300" y="144"/>
                  </a:lnTo>
                  <a:lnTo>
                    <a:pt x="415" y="144"/>
                  </a:lnTo>
                  <a:lnTo>
                    <a:pt x="208" y="306"/>
                  </a:lnTo>
                  <a:lnTo>
                    <a:pt x="0" y="144"/>
                  </a:lnTo>
                  <a:close/>
                  <a:moveTo>
                    <a:pt x="212" y="290"/>
                  </a:moveTo>
                  <a:lnTo>
                    <a:pt x="203" y="290"/>
                  </a:lnTo>
                  <a:lnTo>
                    <a:pt x="387" y="146"/>
                  </a:lnTo>
                  <a:lnTo>
                    <a:pt x="392" y="160"/>
                  </a:lnTo>
                  <a:lnTo>
                    <a:pt x="292" y="160"/>
                  </a:lnTo>
                  <a:lnTo>
                    <a:pt x="292" y="8"/>
                  </a:lnTo>
                  <a:lnTo>
                    <a:pt x="300" y="16"/>
                  </a:lnTo>
                  <a:lnTo>
                    <a:pt x="115" y="16"/>
                  </a:lnTo>
                  <a:lnTo>
                    <a:pt x="123" y="8"/>
                  </a:lnTo>
                  <a:lnTo>
                    <a:pt x="123" y="160"/>
                  </a:lnTo>
                  <a:lnTo>
                    <a:pt x="23" y="160"/>
                  </a:lnTo>
                  <a:lnTo>
                    <a:pt x="28" y="146"/>
                  </a:lnTo>
                  <a:lnTo>
                    <a:pt x="212" y="290"/>
                  </a:lnTo>
                  <a:close/>
                </a:path>
              </a:pathLst>
            </a:custGeom>
            <a:solidFill>
              <a:schemeClr val="accent1">
                <a:lumMod val="60000"/>
                <a:lumOff val="40000"/>
              </a:schemeClr>
            </a:solidFill>
            <a:ln w="0" cap="flat">
              <a:solidFill>
                <a:srgbClr val="EEF406"/>
              </a:solidFill>
              <a:prstDash val="solid"/>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58" name="Freeform 34"/>
            <p:cNvSpPr>
              <a:spLocks/>
            </p:cNvSpPr>
            <p:nvPr/>
          </p:nvSpPr>
          <p:spPr bwMode="auto">
            <a:xfrm>
              <a:off x="2758" y="1344"/>
              <a:ext cx="231" cy="337"/>
            </a:xfrm>
            <a:custGeom>
              <a:avLst/>
              <a:gdLst/>
              <a:ahLst/>
              <a:cxnLst>
                <a:cxn ang="0">
                  <a:pos x="0" y="216"/>
                </a:cxn>
                <a:cxn ang="0">
                  <a:pos x="58" y="216"/>
                </a:cxn>
                <a:cxn ang="0">
                  <a:pos x="58" y="0"/>
                </a:cxn>
                <a:cxn ang="0">
                  <a:pos x="173" y="0"/>
                </a:cxn>
                <a:cxn ang="0">
                  <a:pos x="173" y="216"/>
                </a:cxn>
                <a:cxn ang="0">
                  <a:pos x="231" y="216"/>
                </a:cxn>
                <a:cxn ang="0">
                  <a:pos x="116" y="337"/>
                </a:cxn>
                <a:cxn ang="0">
                  <a:pos x="0" y="216"/>
                </a:cxn>
              </a:cxnLst>
              <a:rect l="0" t="0" r="r" b="b"/>
              <a:pathLst>
                <a:path w="231" h="337">
                  <a:moveTo>
                    <a:pt x="0" y="216"/>
                  </a:moveTo>
                  <a:lnTo>
                    <a:pt x="58" y="216"/>
                  </a:lnTo>
                  <a:lnTo>
                    <a:pt x="58" y="0"/>
                  </a:lnTo>
                  <a:lnTo>
                    <a:pt x="173" y="0"/>
                  </a:lnTo>
                  <a:lnTo>
                    <a:pt x="173" y="216"/>
                  </a:lnTo>
                  <a:lnTo>
                    <a:pt x="231" y="216"/>
                  </a:lnTo>
                  <a:lnTo>
                    <a:pt x="116" y="337"/>
                  </a:lnTo>
                  <a:lnTo>
                    <a:pt x="0" y="216"/>
                  </a:lnTo>
                  <a:close/>
                </a:path>
              </a:pathLst>
            </a:custGeom>
            <a:solidFill>
              <a:srgbClr val="4F81BD"/>
            </a:solidFill>
            <a:ln w="9525">
              <a:noFill/>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59" name="Freeform 35"/>
            <p:cNvSpPr>
              <a:spLocks noEditPoints="1"/>
            </p:cNvSpPr>
            <p:nvPr/>
          </p:nvSpPr>
          <p:spPr bwMode="auto">
            <a:xfrm>
              <a:off x="2740" y="1336"/>
              <a:ext cx="267" cy="356"/>
            </a:xfrm>
            <a:custGeom>
              <a:avLst/>
              <a:gdLst/>
              <a:ahLst/>
              <a:cxnLst>
                <a:cxn ang="0">
                  <a:pos x="0" y="217"/>
                </a:cxn>
                <a:cxn ang="0">
                  <a:pos x="76" y="217"/>
                </a:cxn>
                <a:cxn ang="0">
                  <a:pos x="68" y="224"/>
                </a:cxn>
                <a:cxn ang="0">
                  <a:pos x="68" y="0"/>
                </a:cxn>
                <a:cxn ang="0">
                  <a:pos x="199" y="0"/>
                </a:cxn>
                <a:cxn ang="0">
                  <a:pos x="199" y="224"/>
                </a:cxn>
                <a:cxn ang="0">
                  <a:pos x="191" y="217"/>
                </a:cxn>
                <a:cxn ang="0">
                  <a:pos x="267" y="217"/>
                </a:cxn>
                <a:cxn ang="0">
                  <a:pos x="134" y="356"/>
                </a:cxn>
                <a:cxn ang="0">
                  <a:pos x="0" y="217"/>
                </a:cxn>
                <a:cxn ang="0">
                  <a:pos x="139" y="339"/>
                </a:cxn>
                <a:cxn ang="0">
                  <a:pos x="128" y="339"/>
                </a:cxn>
                <a:cxn ang="0">
                  <a:pos x="243" y="219"/>
                </a:cxn>
                <a:cxn ang="0">
                  <a:pos x="249" y="233"/>
                </a:cxn>
                <a:cxn ang="0">
                  <a:pos x="183" y="233"/>
                </a:cxn>
                <a:cxn ang="0">
                  <a:pos x="183" y="8"/>
                </a:cxn>
                <a:cxn ang="0">
                  <a:pos x="191" y="16"/>
                </a:cxn>
                <a:cxn ang="0">
                  <a:pos x="76" y="16"/>
                </a:cxn>
                <a:cxn ang="0">
                  <a:pos x="84" y="8"/>
                </a:cxn>
                <a:cxn ang="0">
                  <a:pos x="84" y="233"/>
                </a:cxn>
                <a:cxn ang="0">
                  <a:pos x="18" y="233"/>
                </a:cxn>
                <a:cxn ang="0">
                  <a:pos x="24" y="219"/>
                </a:cxn>
                <a:cxn ang="0">
                  <a:pos x="139" y="339"/>
                </a:cxn>
              </a:cxnLst>
              <a:rect l="0" t="0" r="r" b="b"/>
              <a:pathLst>
                <a:path w="267" h="356">
                  <a:moveTo>
                    <a:pt x="0" y="217"/>
                  </a:moveTo>
                  <a:lnTo>
                    <a:pt x="76" y="217"/>
                  </a:lnTo>
                  <a:lnTo>
                    <a:pt x="68" y="224"/>
                  </a:lnTo>
                  <a:lnTo>
                    <a:pt x="68" y="0"/>
                  </a:lnTo>
                  <a:lnTo>
                    <a:pt x="199" y="0"/>
                  </a:lnTo>
                  <a:lnTo>
                    <a:pt x="199" y="224"/>
                  </a:lnTo>
                  <a:lnTo>
                    <a:pt x="191" y="217"/>
                  </a:lnTo>
                  <a:lnTo>
                    <a:pt x="267" y="217"/>
                  </a:lnTo>
                  <a:lnTo>
                    <a:pt x="134" y="356"/>
                  </a:lnTo>
                  <a:lnTo>
                    <a:pt x="0" y="217"/>
                  </a:lnTo>
                  <a:close/>
                  <a:moveTo>
                    <a:pt x="139" y="339"/>
                  </a:moveTo>
                  <a:lnTo>
                    <a:pt x="128" y="339"/>
                  </a:lnTo>
                  <a:lnTo>
                    <a:pt x="243" y="219"/>
                  </a:lnTo>
                  <a:lnTo>
                    <a:pt x="249" y="233"/>
                  </a:lnTo>
                  <a:lnTo>
                    <a:pt x="183" y="233"/>
                  </a:lnTo>
                  <a:lnTo>
                    <a:pt x="183" y="8"/>
                  </a:lnTo>
                  <a:lnTo>
                    <a:pt x="191" y="16"/>
                  </a:lnTo>
                  <a:lnTo>
                    <a:pt x="76" y="16"/>
                  </a:lnTo>
                  <a:lnTo>
                    <a:pt x="84" y="8"/>
                  </a:lnTo>
                  <a:lnTo>
                    <a:pt x="84" y="233"/>
                  </a:lnTo>
                  <a:lnTo>
                    <a:pt x="18" y="233"/>
                  </a:lnTo>
                  <a:lnTo>
                    <a:pt x="24" y="219"/>
                  </a:lnTo>
                  <a:lnTo>
                    <a:pt x="139" y="339"/>
                  </a:lnTo>
                  <a:close/>
                </a:path>
              </a:pathLst>
            </a:custGeom>
            <a:solidFill>
              <a:srgbClr val="385D8A"/>
            </a:solidFill>
            <a:ln w="0" cap="flat">
              <a:solidFill>
                <a:srgbClr val="385D8A"/>
              </a:solidFill>
              <a:prstDash val="solid"/>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60" name="Freeform 36"/>
            <p:cNvSpPr>
              <a:spLocks/>
            </p:cNvSpPr>
            <p:nvPr/>
          </p:nvSpPr>
          <p:spPr bwMode="auto">
            <a:xfrm>
              <a:off x="2767" y="2314"/>
              <a:ext cx="231" cy="240"/>
            </a:xfrm>
            <a:custGeom>
              <a:avLst/>
              <a:gdLst/>
              <a:ahLst/>
              <a:cxnLst>
                <a:cxn ang="0">
                  <a:pos x="0" y="120"/>
                </a:cxn>
                <a:cxn ang="0">
                  <a:pos x="58" y="120"/>
                </a:cxn>
                <a:cxn ang="0">
                  <a:pos x="58" y="0"/>
                </a:cxn>
                <a:cxn ang="0">
                  <a:pos x="173" y="0"/>
                </a:cxn>
                <a:cxn ang="0">
                  <a:pos x="173" y="120"/>
                </a:cxn>
                <a:cxn ang="0">
                  <a:pos x="231" y="120"/>
                </a:cxn>
                <a:cxn ang="0">
                  <a:pos x="116" y="240"/>
                </a:cxn>
                <a:cxn ang="0">
                  <a:pos x="0" y="120"/>
                </a:cxn>
              </a:cxnLst>
              <a:rect l="0" t="0" r="r" b="b"/>
              <a:pathLst>
                <a:path w="231" h="240">
                  <a:moveTo>
                    <a:pt x="0" y="120"/>
                  </a:moveTo>
                  <a:lnTo>
                    <a:pt x="58" y="120"/>
                  </a:lnTo>
                  <a:lnTo>
                    <a:pt x="58" y="0"/>
                  </a:lnTo>
                  <a:lnTo>
                    <a:pt x="173" y="0"/>
                  </a:lnTo>
                  <a:lnTo>
                    <a:pt x="173" y="120"/>
                  </a:lnTo>
                  <a:lnTo>
                    <a:pt x="231" y="120"/>
                  </a:lnTo>
                  <a:lnTo>
                    <a:pt x="116" y="240"/>
                  </a:lnTo>
                  <a:lnTo>
                    <a:pt x="0" y="120"/>
                  </a:lnTo>
                  <a:close/>
                </a:path>
              </a:pathLst>
            </a:custGeom>
            <a:solidFill>
              <a:srgbClr val="4F81BD"/>
            </a:solidFill>
            <a:ln w="9525">
              <a:noFill/>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61" name="Freeform 37"/>
            <p:cNvSpPr>
              <a:spLocks noEditPoints="1"/>
            </p:cNvSpPr>
            <p:nvPr/>
          </p:nvSpPr>
          <p:spPr bwMode="auto">
            <a:xfrm>
              <a:off x="2758" y="2285"/>
              <a:ext cx="267" cy="260"/>
            </a:xfrm>
            <a:custGeom>
              <a:avLst/>
              <a:gdLst/>
              <a:ahLst/>
              <a:cxnLst>
                <a:cxn ang="0">
                  <a:pos x="0" y="120"/>
                </a:cxn>
                <a:cxn ang="0">
                  <a:pos x="76" y="120"/>
                </a:cxn>
                <a:cxn ang="0">
                  <a:pos x="68" y="128"/>
                </a:cxn>
                <a:cxn ang="0">
                  <a:pos x="68" y="0"/>
                </a:cxn>
                <a:cxn ang="0">
                  <a:pos x="199" y="0"/>
                </a:cxn>
                <a:cxn ang="0">
                  <a:pos x="199" y="128"/>
                </a:cxn>
                <a:cxn ang="0">
                  <a:pos x="191" y="120"/>
                </a:cxn>
                <a:cxn ang="0">
                  <a:pos x="267" y="120"/>
                </a:cxn>
                <a:cxn ang="0">
                  <a:pos x="134" y="260"/>
                </a:cxn>
                <a:cxn ang="0">
                  <a:pos x="0" y="120"/>
                </a:cxn>
                <a:cxn ang="0">
                  <a:pos x="139" y="243"/>
                </a:cxn>
                <a:cxn ang="0">
                  <a:pos x="128" y="243"/>
                </a:cxn>
                <a:cxn ang="0">
                  <a:pos x="243" y="123"/>
                </a:cxn>
                <a:cxn ang="0">
                  <a:pos x="249" y="136"/>
                </a:cxn>
                <a:cxn ang="0">
                  <a:pos x="183" y="136"/>
                </a:cxn>
                <a:cxn ang="0">
                  <a:pos x="183" y="8"/>
                </a:cxn>
                <a:cxn ang="0">
                  <a:pos x="191" y="16"/>
                </a:cxn>
                <a:cxn ang="0">
                  <a:pos x="76" y="16"/>
                </a:cxn>
                <a:cxn ang="0">
                  <a:pos x="84" y="8"/>
                </a:cxn>
                <a:cxn ang="0">
                  <a:pos x="84" y="136"/>
                </a:cxn>
                <a:cxn ang="0">
                  <a:pos x="18" y="136"/>
                </a:cxn>
                <a:cxn ang="0">
                  <a:pos x="24" y="123"/>
                </a:cxn>
                <a:cxn ang="0">
                  <a:pos x="139" y="243"/>
                </a:cxn>
              </a:cxnLst>
              <a:rect l="0" t="0" r="r" b="b"/>
              <a:pathLst>
                <a:path w="267" h="260">
                  <a:moveTo>
                    <a:pt x="0" y="120"/>
                  </a:moveTo>
                  <a:lnTo>
                    <a:pt x="76" y="120"/>
                  </a:lnTo>
                  <a:lnTo>
                    <a:pt x="68" y="128"/>
                  </a:lnTo>
                  <a:lnTo>
                    <a:pt x="68" y="0"/>
                  </a:lnTo>
                  <a:lnTo>
                    <a:pt x="199" y="0"/>
                  </a:lnTo>
                  <a:lnTo>
                    <a:pt x="199" y="128"/>
                  </a:lnTo>
                  <a:lnTo>
                    <a:pt x="191" y="120"/>
                  </a:lnTo>
                  <a:lnTo>
                    <a:pt x="267" y="120"/>
                  </a:lnTo>
                  <a:lnTo>
                    <a:pt x="134" y="260"/>
                  </a:lnTo>
                  <a:lnTo>
                    <a:pt x="0" y="120"/>
                  </a:lnTo>
                  <a:close/>
                  <a:moveTo>
                    <a:pt x="139" y="243"/>
                  </a:moveTo>
                  <a:lnTo>
                    <a:pt x="128" y="243"/>
                  </a:lnTo>
                  <a:lnTo>
                    <a:pt x="243" y="123"/>
                  </a:lnTo>
                  <a:lnTo>
                    <a:pt x="249" y="136"/>
                  </a:lnTo>
                  <a:lnTo>
                    <a:pt x="183" y="136"/>
                  </a:lnTo>
                  <a:lnTo>
                    <a:pt x="183" y="8"/>
                  </a:lnTo>
                  <a:lnTo>
                    <a:pt x="191" y="16"/>
                  </a:lnTo>
                  <a:lnTo>
                    <a:pt x="76" y="16"/>
                  </a:lnTo>
                  <a:lnTo>
                    <a:pt x="84" y="8"/>
                  </a:lnTo>
                  <a:lnTo>
                    <a:pt x="84" y="136"/>
                  </a:lnTo>
                  <a:lnTo>
                    <a:pt x="18" y="136"/>
                  </a:lnTo>
                  <a:lnTo>
                    <a:pt x="24" y="123"/>
                  </a:lnTo>
                  <a:lnTo>
                    <a:pt x="139" y="243"/>
                  </a:lnTo>
                  <a:close/>
                </a:path>
              </a:pathLst>
            </a:custGeom>
            <a:solidFill>
              <a:srgbClr val="385D8A"/>
            </a:solidFill>
            <a:ln w="0" cap="flat">
              <a:solidFill>
                <a:srgbClr val="385D8A"/>
              </a:solidFill>
              <a:prstDash val="solid"/>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62" name="Freeform 38"/>
            <p:cNvSpPr>
              <a:spLocks noEditPoints="1"/>
            </p:cNvSpPr>
            <p:nvPr/>
          </p:nvSpPr>
          <p:spPr bwMode="auto">
            <a:xfrm>
              <a:off x="672" y="1258"/>
              <a:ext cx="4787" cy="2160"/>
            </a:xfrm>
            <a:custGeom>
              <a:avLst/>
              <a:gdLst/>
              <a:ahLst/>
              <a:cxnLst>
                <a:cxn ang="0">
                  <a:pos x="4" y="306"/>
                </a:cxn>
                <a:cxn ang="0">
                  <a:pos x="21" y="237"/>
                </a:cxn>
                <a:cxn ang="0">
                  <a:pos x="59" y="160"/>
                </a:cxn>
                <a:cxn ang="0">
                  <a:pos x="152" y="62"/>
                </a:cxn>
                <a:cxn ang="0">
                  <a:pos x="227" y="22"/>
                </a:cxn>
                <a:cxn ang="0">
                  <a:pos x="293" y="5"/>
                </a:cxn>
                <a:cxn ang="0">
                  <a:pos x="3768" y="0"/>
                </a:cxn>
                <a:cxn ang="0">
                  <a:pos x="3837" y="8"/>
                </a:cxn>
                <a:cxn ang="0">
                  <a:pos x="3902" y="29"/>
                </a:cxn>
                <a:cxn ang="0">
                  <a:pos x="3987" y="82"/>
                </a:cxn>
                <a:cxn ang="0">
                  <a:pos x="4071" y="189"/>
                </a:cxn>
                <a:cxn ang="0">
                  <a:pos x="4097" y="254"/>
                </a:cxn>
                <a:cxn ang="0">
                  <a:pos x="4111" y="324"/>
                </a:cxn>
                <a:cxn ang="0">
                  <a:pos x="4113" y="1788"/>
                </a:cxn>
                <a:cxn ang="0">
                  <a:pos x="4102" y="1860"/>
                </a:cxn>
                <a:cxn ang="0">
                  <a:pos x="4079" y="1926"/>
                </a:cxn>
                <a:cxn ang="0">
                  <a:pos x="4012" y="2024"/>
                </a:cxn>
                <a:cxn ang="0">
                  <a:pos x="3918" y="2095"/>
                </a:cxn>
                <a:cxn ang="0">
                  <a:pos x="3854" y="2119"/>
                </a:cxn>
                <a:cxn ang="0">
                  <a:pos x="3786" y="2130"/>
                </a:cxn>
                <a:cxn ang="0">
                  <a:pos x="311" y="2128"/>
                </a:cxn>
                <a:cxn ang="0">
                  <a:pos x="243" y="2114"/>
                </a:cxn>
                <a:cxn ang="0">
                  <a:pos x="181" y="2087"/>
                </a:cxn>
                <a:cxn ang="0">
                  <a:pos x="79" y="1999"/>
                </a:cxn>
                <a:cxn ang="0">
                  <a:pos x="28" y="1911"/>
                </a:cxn>
                <a:cxn ang="0">
                  <a:pos x="7" y="1843"/>
                </a:cxn>
                <a:cxn ang="0">
                  <a:pos x="0" y="1770"/>
                </a:cxn>
                <a:cxn ang="0">
                  <a:pos x="17" y="1805"/>
                </a:cxn>
                <a:cxn ang="0">
                  <a:pos x="30" y="1872"/>
                </a:cxn>
                <a:cxn ang="0">
                  <a:pos x="55" y="1934"/>
                </a:cxn>
                <a:cxn ang="0">
                  <a:pos x="135" y="2035"/>
                </a:cxn>
                <a:cxn ang="0">
                  <a:pos x="217" y="2087"/>
                </a:cxn>
                <a:cxn ang="0">
                  <a:pos x="279" y="2107"/>
                </a:cxn>
                <a:cxn ang="0">
                  <a:pos x="346" y="2114"/>
                </a:cxn>
                <a:cxn ang="0">
                  <a:pos x="3818" y="2110"/>
                </a:cxn>
                <a:cxn ang="0">
                  <a:pos x="3881" y="2093"/>
                </a:cxn>
                <a:cxn ang="0">
                  <a:pos x="3952" y="2056"/>
                </a:cxn>
                <a:cxn ang="0">
                  <a:pos x="4041" y="1963"/>
                </a:cxn>
                <a:cxn ang="0">
                  <a:pos x="4078" y="1889"/>
                </a:cxn>
                <a:cxn ang="0">
                  <a:pos x="4094" y="1823"/>
                </a:cxn>
                <a:cxn ang="0">
                  <a:pos x="4098" y="361"/>
                </a:cxn>
                <a:cxn ang="0">
                  <a:pos x="4091" y="291"/>
                </a:cxn>
                <a:cxn ang="0">
                  <a:pos x="4072" y="227"/>
                </a:cxn>
                <a:cxn ang="0">
                  <a:pos x="4023" y="142"/>
                </a:cxn>
                <a:cxn ang="0">
                  <a:pos x="3925" y="58"/>
                </a:cxn>
                <a:cxn ang="0">
                  <a:pos x="3866" y="32"/>
                </a:cxn>
                <a:cxn ang="0">
                  <a:pos x="3802" y="18"/>
                </a:cxn>
                <a:cxn ang="0">
                  <a:pos x="329" y="17"/>
                </a:cxn>
                <a:cxn ang="0">
                  <a:pos x="263" y="27"/>
                </a:cxn>
                <a:cxn ang="0">
                  <a:pos x="203" y="50"/>
                </a:cxn>
                <a:cxn ang="0">
                  <a:pos x="113" y="117"/>
                </a:cxn>
                <a:cxn ang="0">
                  <a:pos x="48" y="211"/>
                </a:cxn>
                <a:cxn ang="0">
                  <a:pos x="26" y="274"/>
                </a:cxn>
                <a:cxn ang="0">
                  <a:pos x="16" y="343"/>
                </a:cxn>
              </a:cxnLst>
              <a:rect l="0" t="0" r="r" b="b"/>
              <a:pathLst>
                <a:path w="4113" h="2130">
                  <a:moveTo>
                    <a:pt x="0" y="361"/>
                  </a:moveTo>
                  <a:lnTo>
                    <a:pt x="1" y="342"/>
                  </a:lnTo>
                  <a:lnTo>
                    <a:pt x="2" y="324"/>
                  </a:lnTo>
                  <a:lnTo>
                    <a:pt x="4" y="306"/>
                  </a:lnTo>
                  <a:lnTo>
                    <a:pt x="7" y="288"/>
                  </a:lnTo>
                  <a:lnTo>
                    <a:pt x="11" y="271"/>
                  </a:lnTo>
                  <a:lnTo>
                    <a:pt x="16" y="254"/>
                  </a:lnTo>
                  <a:lnTo>
                    <a:pt x="21" y="237"/>
                  </a:lnTo>
                  <a:lnTo>
                    <a:pt x="27" y="221"/>
                  </a:lnTo>
                  <a:lnTo>
                    <a:pt x="34" y="205"/>
                  </a:lnTo>
                  <a:lnTo>
                    <a:pt x="42" y="189"/>
                  </a:lnTo>
                  <a:lnTo>
                    <a:pt x="59" y="160"/>
                  </a:lnTo>
                  <a:lnTo>
                    <a:pt x="79" y="132"/>
                  </a:lnTo>
                  <a:lnTo>
                    <a:pt x="101" y="106"/>
                  </a:lnTo>
                  <a:lnTo>
                    <a:pt x="126" y="83"/>
                  </a:lnTo>
                  <a:lnTo>
                    <a:pt x="152" y="62"/>
                  </a:lnTo>
                  <a:lnTo>
                    <a:pt x="181" y="44"/>
                  </a:lnTo>
                  <a:lnTo>
                    <a:pt x="196" y="36"/>
                  </a:lnTo>
                  <a:lnTo>
                    <a:pt x="211" y="29"/>
                  </a:lnTo>
                  <a:lnTo>
                    <a:pt x="227" y="22"/>
                  </a:lnTo>
                  <a:lnTo>
                    <a:pt x="243" y="17"/>
                  </a:lnTo>
                  <a:lnTo>
                    <a:pt x="259" y="12"/>
                  </a:lnTo>
                  <a:lnTo>
                    <a:pt x="276" y="8"/>
                  </a:lnTo>
                  <a:lnTo>
                    <a:pt x="293" y="5"/>
                  </a:lnTo>
                  <a:lnTo>
                    <a:pt x="310" y="2"/>
                  </a:lnTo>
                  <a:lnTo>
                    <a:pt x="328" y="1"/>
                  </a:lnTo>
                  <a:lnTo>
                    <a:pt x="346" y="0"/>
                  </a:lnTo>
                  <a:lnTo>
                    <a:pt x="3768" y="0"/>
                  </a:lnTo>
                  <a:lnTo>
                    <a:pt x="3785" y="1"/>
                  </a:lnTo>
                  <a:lnTo>
                    <a:pt x="3803" y="2"/>
                  </a:lnTo>
                  <a:lnTo>
                    <a:pt x="3820" y="4"/>
                  </a:lnTo>
                  <a:lnTo>
                    <a:pt x="3837" y="8"/>
                  </a:lnTo>
                  <a:lnTo>
                    <a:pt x="3854" y="12"/>
                  </a:lnTo>
                  <a:lnTo>
                    <a:pt x="3870" y="16"/>
                  </a:lnTo>
                  <a:lnTo>
                    <a:pt x="3886" y="22"/>
                  </a:lnTo>
                  <a:lnTo>
                    <a:pt x="3902" y="29"/>
                  </a:lnTo>
                  <a:lnTo>
                    <a:pt x="3917" y="36"/>
                  </a:lnTo>
                  <a:lnTo>
                    <a:pt x="3932" y="44"/>
                  </a:lnTo>
                  <a:lnTo>
                    <a:pt x="3961" y="62"/>
                  </a:lnTo>
                  <a:lnTo>
                    <a:pt x="3987" y="82"/>
                  </a:lnTo>
                  <a:lnTo>
                    <a:pt x="4012" y="106"/>
                  </a:lnTo>
                  <a:lnTo>
                    <a:pt x="4034" y="131"/>
                  </a:lnTo>
                  <a:lnTo>
                    <a:pt x="4054" y="159"/>
                  </a:lnTo>
                  <a:lnTo>
                    <a:pt x="4071" y="189"/>
                  </a:lnTo>
                  <a:lnTo>
                    <a:pt x="4079" y="204"/>
                  </a:lnTo>
                  <a:lnTo>
                    <a:pt x="4086" y="220"/>
                  </a:lnTo>
                  <a:lnTo>
                    <a:pt x="4092" y="237"/>
                  </a:lnTo>
                  <a:lnTo>
                    <a:pt x="4097" y="254"/>
                  </a:lnTo>
                  <a:lnTo>
                    <a:pt x="4102" y="271"/>
                  </a:lnTo>
                  <a:lnTo>
                    <a:pt x="4106" y="288"/>
                  </a:lnTo>
                  <a:lnTo>
                    <a:pt x="4109" y="306"/>
                  </a:lnTo>
                  <a:lnTo>
                    <a:pt x="4111" y="324"/>
                  </a:lnTo>
                  <a:lnTo>
                    <a:pt x="4113" y="342"/>
                  </a:lnTo>
                  <a:lnTo>
                    <a:pt x="4113" y="361"/>
                  </a:lnTo>
                  <a:lnTo>
                    <a:pt x="4113" y="1770"/>
                  </a:lnTo>
                  <a:lnTo>
                    <a:pt x="4113" y="1788"/>
                  </a:lnTo>
                  <a:lnTo>
                    <a:pt x="4111" y="1807"/>
                  </a:lnTo>
                  <a:lnTo>
                    <a:pt x="4109" y="1825"/>
                  </a:lnTo>
                  <a:lnTo>
                    <a:pt x="4106" y="1842"/>
                  </a:lnTo>
                  <a:lnTo>
                    <a:pt x="4102" y="1860"/>
                  </a:lnTo>
                  <a:lnTo>
                    <a:pt x="4097" y="1877"/>
                  </a:lnTo>
                  <a:lnTo>
                    <a:pt x="4092" y="1894"/>
                  </a:lnTo>
                  <a:lnTo>
                    <a:pt x="4086" y="1910"/>
                  </a:lnTo>
                  <a:lnTo>
                    <a:pt x="4079" y="1926"/>
                  </a:lnTo>
                  <a:lnTo>
                    <a:pt x="4071" y="1942"/>
                  </a:lnTo>
                  <a:lnTo>
                    <a:pt x="4054" y="1971"/>
                  </a:lnTo>
                  <a:lnTo>
                    <a:pt x="4034" y="1999"/>
                  </a:lnTo>
                  <a:lnTo>
                    <a:pt x="4012" y="2024"/>
                  </a:lnTo>
                  <a:lnTo>
                    <a:pt x="3988" y="2048"/>
                  </a:lnTo>
                  <a:lnTo>
                    <a:pt x="3961" y="2069"/>
                  </a:lnTo>
                  <a:lnTo>
                    <a:pt x="3933" y="2087"/>
                  </a:lnTo>
                  <a:lnTo>
                    <a:pt x="3918" y="2095"/>
                  </a:lnTo>
                  <a:lnTo>
                    <a:pt x="3902" y="2102"/>
                  </a:lnTo>
                  <a:lnTo>
                    <a:pt x="3887" y="2108"/>
                  </a:lnTo>
                  <a:lnTo>
                    <a:pt x="3871" y="2114"/>
                  </a:lnTo>
                  <a:lnTo>
                    <a:pt x="3854" y="2119"/>
                  </a:lnTo>
                  <a:lnTo>
                    <a:pt x="3838" y="2123"/>
                  </a:lnTo>
                  <a:lnTo>
                    <a:pt x="3821" y="2126"/>
                  </a:lnTo>
                  <a:lnTo>
                    <a:pt x="3803" y="2128"/>
                  </a:lnTo>
                  <a:lnTo>
                    <a:pt x="3786" y="2130"/>
                  </a:lnTo>
                  <a:lnTo>
                    <a:pt x="3768" y="2130"/>
                  </a:lnTo>
                  <a:lnTo>
                    <a:pt x="346" y="2130"/>
                  </a:lnTo>
                  <a:lnTo>
                    <a:pt x="328" y="2130"/>
                  </a:lnTo>
                  <a:lnTo>
                    <a:pt x="311" y="2128"/>
                  </a:lnTo>
                  <a:lnTo>
                    <a:pt x="293" y="2126"/>
                  </a:lnTo>
                  <a:lnTo>
                    <a:pt x="276" y="2123"/>
                  </a:lnTo>
                  <a:lnTo>
                    <a:pt x="260" y="2119"/>
                  </a:lnTo>
                  <a:lnTo>
                    <a:pt x="243" y="2114"/>
                  </a:lnTo>
                  <a:lnTo>
                    <a:pt x="227" y="2108"/>
                  </a:lnTo>
                  <a:lnTo>
                    <a:pt x="211" y="2102"/>
                  </a:lnTo>
                  <a:lnTo>
                    <a:pt x="196" y="2095"/>
                  </a:lnTo>
                  <a:lnTo>
                    <a:pt x="181" y="2087"/>
                  </a:lnTo>
                  <a:lnTo>
                    <a:pt x="153" y="2069"/>
                  </a:lnTo>
                  <a:lnTo>
                    <a:pt x="126" y="2048"/>
                  </a:lnTo>
                  <a:lnTo>
                    <a:pt x="102" y="2025"/>
                  </a:lnTo>
                  <a:lnTo>
                    <a:pt x="79" y="1999"/>
                  </a:lnTo>
                  <a:lnTo>
                    <a:pt x="59" y="1972"/>
                  </a:lnTo>
                  <a:lnTo>
                    <a:pt x="42" y="1942"/>
                  </a:lnTo>
                  <a:lnTo>
                    <a:pt x="34" y="1926"/>
                  </a:lnTo>
                  <a:lnTo>
                    <a:pt x="28" y="1911"/>
                  </a:lnTo>
                  <a:lnTo>
                    <a:pt x="21" y="1894"/>
                  </a:lnTo>
                  <a:lnTo>
                    <a:pt x="16" y="1877"/>
                  </a:lnTo>
                  <a:lnTo>
                    <a:pt x="11" y="1860"/>
                  </a:lnTo>
                  <a:lnTo>
                    <a:pt x="7" y="1843"/>
                  </a:lnTo>
                  <a:lnTo>
                    <a:pt x="4" y="1825"/>
                  </a:lnTo>
                  <a:lnTo>
                    <a:pt x="2" y="1807"/>
                  </a:lnTo>
                  <a:lnTo>
                    <a:pt x="1" y="1789"/>
                  </a:lnTo>
                  <a:lnTo>
                    <a:pt x="0" y="1770"/>
                  </a:lnTo>
                  <a:lnTo>
                    <a:pt x="0" y="361"/>
                  </a:lnTo>
                  <a:close/>
                  <a:moveTo>
                    <a:pt x="16" y="1770"/>
                  </a:moveTo>
                  <a:lnTo>
                    <a:pt x="16" y="1788"/>
                  </a:lnTo>
                  <a:lnTo>
                    <a:pt x="17" y="1805"/>
                  </a:lnTo>
                  <a:lnTo>
                    <a:pt x="19" y="1822"/>
                  </a:lnTo>
                  <a:lnTo>
                    <a:pt x="22" y="1839"/>
                  </a:lnTo>
                  <a:lnTo>
                    <a:pt x="26" y="1856"/>
                  </a:lnTo>
                  <a:lnTo>
                    <a:pt x="30" y="1872"/>
                  </a:lnTo>
                  <a:lnTo>
                    <a:pt x="35" y="1888"/>
                  </a:lnTo>
                  <a:lnTo>
                    <a:pt x="41" y="1904"/>
                  </a:lnTo>
                  <a:lnTo>
                    <a:pt x="48" y="1919"/>
                  </a:lnTo>
                  <a:lnTo>
                    <a:pt x="55" y="1934"/>
                  </a:lnTo>
                  <a:lnTo>
                    <a:pt x="72" y="1962"/>
                  </a:lnTo>
                  <a:lnTo>
                    <a:pt x="91" y="1989"/>
                  </a:lnTo>
                  <a:lnTo>
                    <a:pt x="112" y="2013"/>
                  </a:lnTo>
                  <a:lnTo>
                    <a:pt x="135" y="2035"/>
                  </a:lnTo>
                  <a:lnTo>
                    <a:pt x="161" y="2055"/>
                  </a:lnTo>
                  <a:lnTo>
                    <a:pt x="188" y="2073"/>
                  </a:lnTo>
                  <a:lnTo>
                    <a:pt x="202" y="2080"/>
                  </a:lnTo>
                  <a:lnTo>
                    <a:pt x="217" y="2087"/>
                  </a:lnTo>
                  <a:lnTo>
                    <a:pt x="232" y="2093"/>
                  </a:lnTo>
                  <a:lnTo>
                    <a:pt x="247" y="2099"/>
                  </a:lnTo>
                  <a:lnTo>
                    <a:pt x="263" y="2103"/>
                  </a:lnTo>
                  <a:lnTo>
                    <a:pt x="279" y="2107"/>
                  </a:lnTo>
                  <a:lnTo>
                    <a:pt x="295" y="2110"/>
                  </a:lnTo>
                  <a:lnTo>
                    <a:pt x="312" y="2113"/>
                  </a:lnTo>
                  <a:lnTo>
                    <a:pt x="328" y="2114"/>
                  </a:lnTo>
                  <a:lnTo>
                    <a:pt x="346" y="2114"/>
                  </a:lnTo>
                  <a:lnTo>
                    <a:pt x="3768" y="2114"/>
                  </a:lnTo>
                  <a:lnTo>
                    <a:pt x="3785" y="2114"/>
                  </a:lnTo>
                  <a:lnTo>
                    <a:pt x="3801" y="2113"/>
                  </a:lnTo>
                  <a:lnTo>
                    <a:pt x="3818" y="2110"/>
                  </a:lnTo>
                  <a:lnTo>
                    <a:pt x="3834" y="2107"/>
                  </a:lnTo>
                  <a:lnTo>
                    <a:pt x="3850" y="2103"/>
                  </a:lnTo>
                  <a:lnTo>
                    <a:pt x="3866" y="2099"/>
                  </a:lnTo>
                  <a:lnTo>
                    <a:pt x="3881" y="2093"/>
                  </a:lnTo>
                  <a:lnTo>
                    <a:pt x="3896" y="2087"/>
                  </a:lnTo>
                  <a:lnTo>
                    <a:pt x="3911" y="2080"/>
                  </a:lnTo>
                  <a:lnTo>
                    <a:pt x="3925" y="2073"/>
                  </a:lnTo>
                  <a:lnTo>
                    <a:pt x="3952" y="2056"/>
                  </a:lnTo>
                  <a:lnTo>
                    <a:pt x="3978" y="2036"/>
                  </a:lnTo>
                  <a:lnTo>
                    <a:pt x="4001" y="2014"/>
                  </a:lnTo>
                  <a:lnTo>
                    <a:pt x="4022" y="1989"/>
                  </a:lnTo>
                  <a:lnTo>
                    <a:pt x="4041" y="1963"/>
                  </a:lnTo>
                  <a:lnTo>
                    <a:pt x="4058" y="1934"/>
                  </a:lnTo>
                  <a:lnTo>
                    <a:pt x="4065" y="1919"/>
                  </a:lnTo>
                  <a:lnTo>
                    <a:pt x="4072" y="1904"/>
                  </a:lnTo>
                  <a:lnTo>
                    <a:pt x="4078" y="1889"/>
                  </a:lnTo>
                  <a:lnTo>
                    <a:pt x="4083" y="1873"/>
                  </a:lnTo>
                  <a:lnTo>
                    <a:pt x="4087" y="1856"/>
                  </a:lnTo>
                  <a:lnTo>
                    <a:pt x="4091" y="1840"/>
                  </a:lnTo>
                  <a:lnTo>
                    <a:pt x="4094" y="1823"/>
                  </a:lnTo>
                  <a:lnTo>
                    <a:pt x="4096" y="1806"/>
                  </a:lnTo>
                  <a:lnTo>
                    <a:pt x="4097" y="1788"/>
                  </a:lnTo>
                  <a:lnTo>
                    <a:pt x="4098" y="1770"/>
                  </a:lnTo>
                  <a:lnTo>
                    <a:pt x="4098" y="361"/>
                  </a:lnTo>
                  <a:lnTo>
                    <a:pt x="4097" y="343"/>
                  </a:lnTo>
                  <a:lnTo>
                    <a:pt x="4096" y="326"/>
                  </a:lnTo>
                  <a:lnTo>
                    <a:pt x="4094" y="309"/>
                  </a:lnTo>
                  <a:lnTo>
                    <a:pt x="4091" y="291"/>
                  </a:lnTo>
                  <a:lnTo>
                    <a:pt x="4087" y="275"/>
                  </a:lnTo>
                  <a:lnTo>
                    <a:pt x="4083" y="259"/>
                  </a:lnTo>
                  <a:lnTo>
                    <a:pt x="4078" y="242"/>
                  </a:lnTo>
                  <a:lnTo>
                    <a:pt x="4072" y="227"/>
                  </a:lnTo>
                  <a:lnTo>
                    <a:pt x="4065" y="212"/>
                  </a:lnTo>
                  <a:lnTo>
                    <a:pt x="4058" y="197"/>
                  </a:lnTo>
                  <a:lnTo>
                    <a:pt x="4042" y="168"/>
                  </a:lnTo>
                  <a:lnTo>
                    <a:pt x="4023" y="142"/>
                  </a:lnTo>
                  <a:lnTo>
                    <a:pt x="4001" y="118"/>
                  </a:lnTo>
                  <a:lnTo>
                    <a:pt x="3978" y="95"/>
                  </a:lnTo>
                  <a:lnTo>
                    <a:pt x="3953" y="75"/>
                  </a:lnTo>
                  <a:lnTo>
                    <a:pt x="3925" y="58"/>
                  </a:lnTo>
                  <a:lnTo>
                    <a:pt x="3911" y="50"/>
                  </a:lnTo>
                  <a:lnTo>
                    <a:pt x="3897" y="44"/>
                  </a:lnTo>
                  <a:lnTo>
                    <a:pt x="3882" y="37"/>
                  </a:lnTo>
                  <a:lnTo>
                    <a:pt x="3866" y="32"/>
                  </a:lnTo>
                  <a:lnTo>
                    <a:pt x="3850" y="27"/>
                  </a:lnTo>
                  <a:lnTo>
                    <a:pt x="3835" y="23"/>
                  </a:lnTo>
                  <a:lnTo>
                    <a:pt x="3818" y="20"/>
                  </a:lnTo>
                  <a:lnTo>
                    <a:pt x="3802" y="18"/>
                  </a:lnTo>
                  <a:lnTo>
                    <a:pt x="3785" y="17"/>
                  </a:lnTo>
                  <a:lnTo>
                    <a:pt x="3768" y="16"/>
                  </a:lnTo>
                  <a:lnTo>
                    <a:pt x="346" y="16"/>
                  </a:lnTo>
                  <a:lnTo>
                    <a:pt x="329" y="17"/>
                  </a:lnTo>
                  <a:lnTo>
                    <a:pt x="312" y="18"/>
                  </a:lnTo>
                  <a:lnTo>
                    <a:pt x="296" y="20"/>
                  </a:lnTo>
                  <a:lnTo>
                    <a:pt x="279" y="23"/>
                  </a:lnTo>
                  <a:lnTo>
                    <a:pt x="263" y="27"/>
                  </a:lnTo>
                  <a:lnTo>
                    <a:pt x="248" y="32"/>
                  </a:lnTo>
                  <a:lnTo>
                    <a:pt x="232" y="37"/>
                  </a:lnTo>
                  <a:lnTo>
                    <a:pt x="217" y="43"/>
                  </a:lnTo>
                  <a:lnTo>
                    <a:pt x="203" y="50"/>
                  </a:lnTo>
                  <a:lnTo>
                    <a:pt x="189" y="58"/>
                  </a:lnTo>
                  <a:lnTo>
                    <a:pt x="161" y="75"/>
                  </a:lnTo>
                  <a:lnTo>
                    <a:pt x="136" y="95"/>
                  </a:lnTo>
                  <a:lnTo>
                    <a:pt x="113" y="117"/>
                  </a:lnTo>
                  <a:lnTo>
                    <a:pt x="91" y="141"/>
                  </a:lnTo>
                  <a:lnTo>
                    <a:pt x="72" y="168"/>
                  </a:lnTo>
                  <a:lnTo>
                    <a:pt x="55" y="197"/>
                  </a:lnTo>
                  <a:lnTo>
                    <a:pt x="48" y="211"/>
                  </a:lnTo>
                  <a:lnTo>
                    <a:pt x="42" y="227"/>
                  </a:lnTo>
                  <a:lnTo>
                    <a:pt x="36" y="242"/>
                  </a:lnTo>
                  <a:lnTo>
                    <a:pt x="31" y="258"/>
                  </a:lnTo>
                  <a:lnTo>
                    <a:pt x="26" y="274"/>
                  </a:lnTo>
                  <a:lnTo>
                    <a:pt x="22" y="291"/>
                  </a:lnTo>
                  <a:lnTo>
                    <a:pt x="20" y="308"/>
                  </a:lnTo>
                  <a:lnTo>
                    <a:pt x="17" y="325"/>
                  </a:lnTo>
                  <a:lnTo>
                    <a:pt x="16" y="343"/>
                  </a:lnTo>
                  <a:lnTo>
                    <a:pt x="16" y="361"/>
                  </a:lnTo>
                  <a:lnTo>
                    <a:pt x="16" y="1770"/>
                  </a:lnTo>
                  <a:close/>
                </a:path>
              </a:pathLst>
            </a:custGeom>
            <a:solidFill>
              <a:srgbClr val="385D8A"/>
            </a:solidFill>
            <a:ln w="0" cap="flat">
              <a:solidFill>
                <a:srgbClr val="385D8A"/>
              </a:solidFill>
              <a:prstDash val="solid"/>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63" name="Freeform 39"/>
            <p:cNvSpPr>
              <a:spLocks noEditPoints="1"/>
            </p:cNvSpPr>
            <p:nvPr/>
          </p:nvSpPr>
          <p:spPr bwMode="auto">
            <a:xfrm>
              <a:off x="1200" y="1757"/>
              <a:ext cx="3494" cy="496"/>
            </a:xfrm>
            <a:custGeom>
              <a:avLst/>
              <a:gdLst/>
              <a:ahLst/>
              <a:cxnLst>
                <a:cxn ang="0">
                  <a:pos x="0" y="1434"/>
                </a:cxn>
                <a:cxn ang="0">
                  <a:pos x="0" y="900"/>
                </a:cxn>
                <a:cxn ang="0">
                  <a:pos x="16" y="260"/>
                </a:cxn>
                <a:cxn ang="0">
                  <a:pos x="91" y="249"/>
                </a:cxn>
                <a:cxn ang="0">
                  <a:pos x="222" y="30"/>
                </a:cxn>
                <a:cxn ang="0">
                  <a:pos x="196" y="120"/>
                </a:cxn>
                <a:cxn ang="0">
                  <a:pos x="843" y="0"/>
                </a:cxn>
                <a:cxn ang="0">
                  <a:pos x="1377" y="0"/>
                </a:cxn>
                <a:cxn ang="0">
                  <a:pos x="1910" y="0"/>
                </a:cxn>
                <a:cxn ang="0">
                  <a:pos x="2443" y="0"/>
                </a:cxn>
                <a:cxn ang="0">
                  <a:pos x="2977" y="0"/>
                </a:cxn>
                <a:cxn ang="0">
                  <a:pos x="3510" y="0"/>
                </a:cxn>
                <a:cxn ang="0">
                  <a:pos x="4043" y="0"/>
                </a:cxn>
                <a:cxn ang="0">
                  <a:pos x="4577" y="0"/>
                </a:cxn>
                <a:cxn ang="0">
                  <a:pos x="5110" y="0"/>
                </a:cxn>
                <a:cxn ang="0">
                  <a:pos x="5643" y="0"/>
                </a:cxn>
                <a:cxn ang="0">
                  <a:pos x="6177" y="0"/>
                </a:cxn>
                <a:cxn ang="0">
                  <a:pos x="6710" y="0"/>
                </a:cxn>
                <a:cxn ang="0">
                  <a:pos x="7243" y="0"/>
                </a:cxn>
                <a:cxn ang="0">
                  <a:pos x="7777" y="0"/>
                </a:cxn>
                <a:cxn ang="0">
                  <a:pos x="8310" y="0"/>
                </a:cxn>
                <a:cxn ang="0">
                  <a:pos x="8843" y="0"/>
                </a:cxn>
                <a:cxn ang="0">
                  <a:pos x="9377" y="0"/>
                </a:cxn>
                <a:cxn ang="0">
                  <a:pos x="9910" y="0"/>
                </a:cxn>
                <a:cxn ang="0">
                  <a:pos x="10443" y="0"/>
                </a:cxn>
                <a:cxn ang="0">
                  <a:pos x="10977" y="0"/>
                </a:cxn>
                <a:cxn ang="0">
                  <a:pos x="11510" y="0"/>
                </a:cxn>
                <a:cxn ang="0">
                  <a:pos x="12043" y="0"/>
                </a:cxn>
                <a:cxn ang="0">
                  <a:pos x="12302" y="61"/>
                </a:cxn>
                <a:cxn ang="0">
                  <a:pos x="12133" y="68"/>
                </a:cxn>
                <a:cxn ang="0">
                  <a:pos x="12463" y="315"/>
                </a:cxn>
                <a:cxn ang="0">
                  <a:pos x="12467" y="387"/>
                </a:cxn>
                <a:cxn ang="0">
                  <a:pos x="12467" y="920"/>
                </a:cxn>
                <a:cxn ang="0">
                  <a:pos x="12467" y="1453"/>
                </a:cxn>
                <a:cxn ang="0">
                  <a:pos x="12437" y="1846"/>
                </a:cxn>
                <a:cxn ang="0">
                  <a:pos x="12394" y="1762"/>
                </a:cxn>
                <a:cxn ang="0">
                  <a:pos x="12176" y="2059"/>
                </a:cxn>
                <a:cxn ang="0">
                  <a:pos x="12338" y="1978"/>
                </a:cxn>
                <a:cxn ang="0">
                  <a:pos x="11803" y="2067"/>
                </a:cxn>
                <a:cxn ang="0">
                  <a:pos x="11270" y="2067"/>
                </a:cxn>
                <a:cxn ang="0">
                  <a:pos x="10737" y="2067"/>
                </a:cxn>
                <a:cxn ang="0">
                  <a:pos x="10203" y="2067"/>
                </a:cxn>
                <a:cxn ang="0">
                  <a:pos x="9670" y="2067"/>
                </a:cxn>
                <a:cxn ang="0">
                  <a:pos x="9137" y="2067"/>
                </a:cxn>
                <a:cxn ang="0">
                  <a:pos x="8603" y="2067"/>
                </a:cxn>
                <a:cxn ang="0">
                  <a:pos x="8070" y="2067"/>
                </a:cxn>
                <a:cxn ang="0">
                  <a:pos x="7537" y="2067"/>
                </a:cxn>
                <a:cxn ang="0">
                  <a:pos x="7003" y="2067"/>
                </a:cxn>
                <a:cxn ang="0">
                  <a:pos x="6470" y="2067"/>
                </a:cxn>
                <a:cxn ang="0">
                  <a:pos x="5937" y="2067"/>
                </a:cxn>
                <a:cxn ang="0">
                  <a:pos x="5403" y="2067"/>
                </a:cxn>
                <a:cxn ang="0">
                  <a:pos x="4870" y="2067"/>
                </a:cxn>
                <a:cxn ang="0">
                  <a:pos x="4337" y="2067"/>
                </a:cxn>
                <a:cxn ang="0">
                  <a:pos x="3803" y="2067"/>
                </a:cxn>
                <a:cxn ang="0">
                  <a:pos x="3270" y="2067"/>
                </a:cxn>
                <a:cxn ang="0">
                  <a:pos x="2737" y="2067"/>
                </a:cxn>
                <a:cxn ang="0">
                  <a:pos x="2203" y="2067"/>
                </a:cxn>
                <a:cxn ang="0">
                  <a:pos x="1670" y="2067"/>
                </a:cxn>
                <a:cxn ang="0">
                  <a:pos x="1137" y="2067"/>
                </a:cxn>
                <a:cxn ang="0">
                  <a:pos x="603" y="2067"/>
                </a:cxn>
                <a:cxn ang="0">
                  <a:pos x="176" y="1930"/>
                </a:cxn>
                <a:cxn ang="0">
                  <a:pos x="83" y="1930"/>
                </a:cxn>
                <a:cxn ang="0">
                  <a:pos x="68" y="1729"/>
                </a:cxn>
              </a:cxnLst>
              <a:rect l="0" t="0" r="r" b="b"/>
              <a:pathLst>
                <a:path w="12467" h="2067">
                  <a:moveTo>
                    <a:pt x="0" y="1700"/>
                  </a:moveTo>
                  <a:lnTo>
                    <a:pt x="0" y="1500"/>
                  </a:lnTo>
                  <a:lnTo>
                    <a:pt x="67" y="1500"/>
                  </a:lnTo>
                  <a:lnTo>
                    <a:pt x="67" y="1700"/>
                  </a:lnTo>
                  <a:lnTo>
                    <a:pt x="0" y="1700"/>
                  </a:lnTo>
                  <a:close/>
                  <a:moveTo>
                    <a:pt x="0" y="1434"/>
                  </a:moveTo>
                  <a:lnTo>
                    <a:pt x="0" y="1234"/>
                  </a:lnTo>
                  <a:lnTo>
                    <a:pt x="67" y="1234"/>
                  </a:lnTo>
                  <a:lnTo>
                    <a:pt x="67" y="1434"/>
                  </a:lnTo>
                  <a:lnTo>
                    <a:pt x="0" y="1434"/>
                  </a:lnTo>
                  <a:close/>
                  <a:moveTo>
                    <a:pt x="0" y="1167"/>
                  </a:moveTo>
                  <a:lnTo>
                    <a:pt x="0" y="967"/>
                  </a:lnTo>
                  <a:lnTo>
                    <a:pt x="67" y="967"/>
                  </a:lnTo>
                  <a:lnTo>
                    <a:pt x="67" y="1167"/>
                  </a:lnTo>
                  <a:lnTo>
                    <a:pt x="0" y="1167"/>
                  </a:lnTo>
                  <a:close/>
                  <a:moveTo>
                    <a:pt x="0" y="900"/>
                  </a:moveTo>
                  <a:lnTo>
                    <a:pt x="0" y="700"/>
                  </a:lnTo>
                  <a:lnTo>
                    <a:pt x="67" y="700"/>
                  </a:lnTo>
                  <a:lnTo>
                    <a:pt x="67" y="900"/>
                  </a:lnTo>
                  <a:lnTo>
                    <a:pt x="0" y="900"/>
                  </a:lnTo>
                  <a:close/>
                  <a:moveTo>
                    <a:pt x="0" y="634"/>
                  </a:moveTo>
                  <a:lnTo>
                    <a:pt x="0" y="434"/>
                  </a:lnTo>
                  <a:lnTo>
                    <a:pt x="67" y="434"/>
                  </a:lnTo>
                  <a:lnTo>
                    <a:pt x="67" y="634"/>
                  </a:lnTo>
                  <a:lnTo>
                    <a:pt x="0" y="634"/>
                  </a:lnTo>
                  <a:close/>
                  <a:moveTo>
                    <a:pt x="0" y="367"/>
                  </a:moveTo>
                  <a:lnTo>
                    <a:pt x="0" y="367"/>
                  </a:lnTo>
                  <a:lnTo>
                    <a:pt x="2" y="331"/>
                  </a:lnTo>
                  <a:lnTo>
                    <a:pt x="8" y="294"/>
                  </a:lnTo>
                  <a:lnTo>
                    <a:pt x="16" y="260"/>
                  </a:lnTo>
                  <a:lnTo>
                    <a:pt x="28" y="226"/>
                  </a:lnTo>
                  <a:cubicBezTo>
                    <a:pt x="29" y="225"/>
                    <a:pt x="29" y="223"/>
                    <a:pt x="30" y="222"/>
                  </a:cubicBezTo>
                  <a:lnTo>
                    <a:pt x="61" y="165"/>
                  </a:lnTo>
                  <a:cubicBezTo>
                    <a:pt x="62" y="163"/>
                    <a:pt x="63" y="161"/>
                    <a:pt x="65" y="159"/>
                  </a:cubicBezTo>
                  <a:lnTo>
                    <a:pt x="66" y="158"/>
                  </a:lnTo>
                  <a:lnTo>
                    <a:pt x="118" y="200"/>
                  </a:lnTo>
                  <a:lnTo>
                    <a:pt x="116" y="202"/>
                  </a:lnTo>
                  <a:lnTo>
                    <a:pt x="120" y="196"/>
                  </a:lnTo>
                  <a:lnTo>
                    <a:pt x="89" y="253"/>
                  </a:lnTo>
                  <a:lnTo>
                    <a:pt x="91" y="249"/>
                  </a:lnTo>
                  <a:lnTo>
                    <a:pt x="81" y="276"/>
                  </a:lnTo>
                  <a:lnTo>
                    <a:pt x="73" y="305"/>
                  </a:lnTo>
                  <a:lnTo>
                    <a:pt x="68" y="334"/>
                  </a:lnTo>
                  <a:lnTo>
                    <a:pt x="67" y="367"/>
                  </a:lnTo>
                  <a:lnTo>
                    <a:pt x="67" y="367"/>
                  </a:lnTo>
                  <a:lnTo>
                    <a:pt x="0" y="367"/>
                  </a:lnTo>
                  <a:close/>
                  <a:moveTo>
                    <a:pt x="114" y="102"/>
                  </a:moveTo>
                  <a:lnTo>
                    <a:pt x="159" y="65"/>
                  </a:lnTo>
                  <a:cubicBezTo>
                    <a:pt x="161" y="63"/>
                    <a:pt x="163" y="62"/>
                    <a:pt x="165" y="61"/>
                  </a:cubicBezTo>
                  <a:lnTo>
                    <a:pt x="222" y="30"/>
                  </a:lnTo>
                  <a:cubicBezTo>
                    <a:pt x="223" y="29"/>
                    <a:pt x="225" y="29"/>
                    <a:pt x="226" y="28"/>
                  </a:cubicBezTo>
                  <a:lnTo>
                    <a:pt x="257" y="17"/>
                  </a:lnTo>
                  <a:lnTo>
                    <a:pt x="292" y="8"/>
                  </a:lnTo>
                  <a:lnTo>
                    <a:pt x="305" y="6"/>
                  </a:lnTo>
                  <a:lnTo>
                    <a:pt x="316" y="72"/>
                  </a:lnTo>
                  <a:lnTo>
                    <a:pt x="308" y="73"/>
                  </a:lnTo>
                  <a:lnTo>
                    <a:pt x="279" y="80"/>
                  </a:lnTo>
                  <a:lnTo>
                    <a:pt x="249" y="91"/>
                  </a:lnTo>
                  <a:lnTo>
                    <a:pt x="253" y="89"/>
                  </a:lnTo>
                  <a:lnTo>
                    <a:pt x="196" y="120"/>
                  </a:lnTo>
                  <a:lnTo>
                    <a:pt x="202" y="116"/>
                  </a:lnTo>
                  <a:lnTo>
                    <a:pt x="156" y="154"/>
                  </a:lnTo>
                  <a:lnTo>
                    <a:pt x="114" y="102"/>
                  </a:lnTo>
                  <a:close/>
                  <a:moveTo>
                    <a:pt x="377" y="0"/>
                  </a:moveTo>
                  <a:lnTo>
                    <a:pt x="577" y="0"/>
                  </a:lnTo>
                  <a:lnTo>
                    <a:pt x="577" y="67"/>
                  </a:lnTo>
                  <a:lnTo>
                    <a:pt x="377" y="67"/>
                  </a:lnTo>
                  <a:lnTo>
                    <a:pt x="377" y="0"/>
                  </a:lnTo>
                  <a:close/>
                  <a:moveTo>
                    <a:pt x="643" y="0"/>
                  </a:moveTo>
                  <a:lnTo>
                    <a:pt x="843" y="0"/>
                  </a:lnTo>
                  <a:lnTo>
                    <a:pt x="843" y="67"/>
                  </a:lnTo>
                  <a:lnTo>
                    <a:pt x="643" y="67"/>
                  </a:lnTo>
                  <a:lnTo>
                    <a:pt x="643" y="0"/>
                  </a:lnTo>
                  <a:close/>
                  <a:moveTo>
                    <a:pt x="910" y="0"/>
                  </a:moveTo>
                  <a:lnTo>
                    <a:pt x="1110" y="0"/>
                  </a:lnTo>
                  <a:lnTo>
                    <a:pt x="1110" y="67"/>
                  </a:lnTo>
                  <a:lnTo>
                    <a:pt x="910" y="67"/>
                  </a:lnTo>
                  <a:lnTo>
                    <a:pt x="910" y="0"/>
                  </a:lnTo>
                  <a:close/>
                  <a:moveTo>
                    <a:pt x="1177" y="0"/>
                  </a:moveTo>
                  <a:lnTo>
                    <a:pt x="1377" y="0"/>
                  </a:lnTo>
                  <a:lnTo>
                    <a:pt x="1377" y="67"/>
                  </a:lnTo>
                  <a:lnTo>
                    <a:pt x="1177" y="67"/>
                  </a:lnTo>
                  <a:lnTo>
                    <a:pt x="1177" y="0"/>
                  </a:lnTo>
                  <a:close/>
                  <a:moveTo>
                    <a:pt x="1443" y="0"/>
                  </a:moveTo>
                  <a:lnTo>
                    <a:pt x="1643" y="0"/>
                  </a:lnTo>
                  <a:lnTo>
                    <a:pt x="1643" y="67"/>
                  </a:lnTo>
                  <a:lnTo>
                    <a:pt x="1443" y="67"/>
                  </a:lnTo>
                  <a:lnTo>
                    <a:pt x="1443" y="0"/>
                  </a:lnTo>
                  <a:close/>
                  <a:moveTo>
                    <a:pt x="1710" y="0"/>
                  </a:moveTo>
                  <a:lnTo>
                    <a:pt x="1910" y="0"/>
                  </a:lnTo>
                  <a:lnTo>
                    <a:pt x="1910" y="67"/>
                  </a:lnTo>
                  <a:lnTo>
                    <a:pt x="1710" y="67"/>
                  </a:lnTo>
                  <a:lnTo>
                    <a:pt x="1710" y="0"/>
                  </a:lnTo>
                  <a:close/>
                  <a:moveTo>
                    <a:pt x="1977" y="0"/>
                  </a:moveTo>
                  <a:lnTo>
                    <a:pt x="2177" y="0"/>
                  </a:lnTo>
                  <a:lnTo>
                    <a:pt x="2177" y="67"/>
                  </a:lnTo>
                  <a:lnTo>
                    <a:pt x="1977" y="67"/>
                  </a:lnTo>
                  <a:lnTo>
                    <a:pt x="1977" y="0"/>
                  </a:lnTo>
                  <a:close/>
                  <a:moveTo>
                    <a:pt x="2243" y="0"/>
                  </a:moveTo>
                  <a:lnTo>
                    <a:pt x="2443" y="0"/>
                  </a:lnTo>
                  <a:lnTo>
                    <a:pt x="2443" y="67"/>
                  </a:lnTo>
                  <a:lnTo>
                    <a:pt x="2243" y="67"/>
                  </a:lnTo>
                  <a:lnTo>
                    <a:pt x="2243" y="0"/>
                  </a:lnTo>
                  <a:close/>
                  <a:moveTo>
                    <a:pt x="2510" y="0"/>
                  </a:moveTo>
                  <a:lnTo>
                    <a:pt x="2710" y="0"/>
                  </a:lnTo>
                  <a:lnTo>
                    <a:pt x="2710" y="67"/>
                  </a:lnTo>
                  <a:lnTo>
                    <a:pt x="2510" y="67"/>
                  </a:lnTo>
                  <a:lnTo>
                    <a:pt x="2510" y="0"/>
                  </a:lnTo>
                  <a:close/>
                  <a:moveTo>
                    <a:pt x="2777" y="0"/>
                  </a:moveTo>
                  <a:lnTo>
                    <a:pt x="2977" y="0"/>
                  </a:lnTo>
                  <a:lnTo>
                    <a:pt x="2977" y="67"/>
                  </a:lnTo>
                  <a:lnTo>
                    <a:pt x="2777" y="67"/>
                  </a:lnTo>
                  <a:lnTo>
                    <a:pt x="2777" y="0"/>
                  </a:lnTo>
                  <a:close/>
                  <a:moveTo>
                    <a:pt x="3043" y="0"/>
                  </a:moveTo>
                  <a:lnTo>
                    <a:pt x="3243" y="0"/>
                  </a:lnTo>
                  <a:lnTo>
                    <a:pt x="3243" y="67"/>
                  </a:lnTo>
                  <a:lnTo>
                    <a:pt x="3043" y="67"/>
                  </a:lnTo>
                  <a:lnTo>
                    <a:pt x="3043" y="0"/>
                  </a:lnTo>
                  <a:close/>
                  <a:moveTo>
                    <a:pt x="3310" y="0"/>
                  </a:moveTo>
                  <a:lnTo>
                    <a:pt x="3510" y="0"/>
                  </a:lnTo>
                  <a:lnTo>
                    <a:pt x="3510" y="67"/>
                  </a:lnTo>
                  <a:lnTo>
                    <a:pt x="3310" y="67"/>
                  </a:lnTo>
                  <a:lnTo>
                    <a:pt x="3310" y="0"/>
                  </a:lnTo>
                  <a:close/>
                  <a:moveTo>
                    <a:pt x="3577" y="0"/>
                  </a:moveTo>
                  <a:lnTo>
                    <a:pt x="3777" y="0"/>
                  </a:lnTo>
                  <a:lnTo>
                    <a:pt x="3777" y="67"/>
                  </a:lnTo>
                  <a:lnTo>
                    <a:pt x="3577" y="67"/>
                  </a:lnTo>
                  <a:lnTo>
                    <a:pt x="3577" y="0"/>
                  </a:lnTo>
                  <a:close/>
                  <a:moveTo>
                    <a:pt x="3843" y="0"/>
                  </a:moveTo>
                  <a:lnTo>
                    <a:pt x="4043" y="0"/>
                  </a:lnTo>
                  <a:lnTo>
                    <a:pt x="4043" y="67"/>
                  </a:lnTo>
                  <a:lnTo>
                    <a:pt x="3843" y="67"/>
                  </a:lnTo>
                  <a:lnTo>
                    <a:pt x="3843" y="0"/>
                  </a:lnTo>
                  <a:close/>
                  <a:moveTo>
                    <a:pt x="4110" y="0"/>
                  </a:moveTo>
                  <a:lnTo>
                    <a:pt x="4310" y="0"/>
                  </a:lnTo>
                  <a:lnTo>
                    <a:pt x="4310" y="67"/>
                  </a:lnTo>
                  <a:lnTo>
                    <a:pt x="4110" y="67"/>
                  </a:lnTo>
                  <a:lnTo>
                    <a:pt x="4110" y="0"/>
                  </a:lnTo>
                  <a:close/>
                  <a:moveTo>
                    <a:pt x="4377" y="0"/>
                  </a:moveTo>
                  <a:lnTo>
                    <a:pt x="4577" y="0"/>
                  </a:lnTo>
                  <a:lnTo>
                    <a:pt x="4577" y="67"/>
                  </a:lnTo>
                  <a:lnTo>
                    <a:pt x="4377" y="67"/>
                  </a:lnTo>
                  <a:lnTo>
                    <a:pt x="4377" y="0"/>
                  </a:lnTo>
                  <a:close/>
                  <a:moveTo>
                    <a:pt x="4643" y="0"/>
                  </a:moveTo>
                  <a:lnTo>
                    <a:pt x="4843" y="0"/>
                  </a:lnTo>
                  <a:lnTo>
                    <a:pt x="4843" y="67"/>
                  </a:lnTo>
                  <a:lnTo>
                    <a:pt x="4643" y="67"/>
                  </a:lnTo>
                  <a:lnTo>
                    <a:pt x="4643" y="0"/>
                  </a:lnTo>
                  <a:close/>
                  <a:moveTo>
                    <a:pt x="4910" y="0"/>
                  </a:moveTo>
                  <a:lnTo>
                    <a:pt x="5110" y="0"/>
                  </a:lnTo>
                  <a:lnTo>
                    <a:pt x="5110" y="67"/>
                  </a:lnTo>
                  <a:lnTo>
                    <a:pt x="4910" y="67"/>
                  </a:lnTo>
                  <a:lnTo>
                    <a:pt x="4910" y="0"/>
                  </a:lnTo>
                  <a:close/>
                  <a:moveTo>
                    <a:pt x="5177" y="0"/>
                  </a:moveTo>
                  <a:lnTo>
                    <a:pt x="5377" y="0"/>
                  </a:lnTo>
                  <a:lnTo>
                    <a:pt x="5377" y="67"/>
                  </a:lnTo>
                  <a:lnTo>
                    <a:pt x="5177" y="67"/>
                  </a:lnTo>
                  <a:lnTo>
                    <a:pt x="5177" y="0"/>
                  </a:lnTo>
                  <a:close/>
                  <a:moveTo>
                    <a:pt x="5443" y="0"/>
                  </a:moveTo>
                  <a:lnTo>
                    <a:pt x="5643" y="0"/>
                  </a:lnTo>
                  <a:lnTo>
                    <a:pt x="5643" y="67"/>
                  </a:lnTo>
                  <a:lnTo>
                    <a:pt x="5443" y="67"/>
                  </a:lnTo>
                  <a:lnTo>
                    <a:pt x="5443" y="0"/>
                  </a:lnTo>
                  <a:close/>
                  <a:moveTo>
                    <a:pt x="5710" y="0"/>
                  </a:moveTo>
                  <a:lnTo>
                    <a:pt x="5910" y="0"/>
                  </a:lnTo>
                  <a:lnTo>
                    <a:pt x="5910" y="67"/>
                  </a:lnTo>
                  <a:lnTo>
                    <a:pt x="5710" y="67"/>
                  </a:lnTo>
                  <a:lnTo>
                    <a:pt x="5710" y="0"/>
                  </a:lnTo>
                  <a:close/>
                  <a:moveTo>
                    <a:pt x="5977" y="0"/>
                  </a:moveTo>
                  <a:lnTo>
                    <a:pt x="6177" y="0"/>
                  </a:lnTo>
                  <a:lnTo>
                    <a:pt x="6177" y="67"/>
                  </a:lnTo>
                  <a:lnTo>
                    <a:pt x="5977" y="67"/>
                  </a:lnTo>
                  <a:lnTo>
                    <a:pt x="5977" y="0"/>
                  </a:lnTo>
                  <a:close/>
                  <a:moveTo>
                    <a:pt x="6243" y="0"/>
                  </a:moveTo>
                  <a:lnTo>
                    <a:pt x="6443" y="0"/>
                  </a:lnTo>
                  <a:lnTo>
                    <a:pt x="6443" y="67"/>
                  </a:lnTo>
                  <a:lnTo>
                    <a:pt x="6243" y="67"/>
                  </a:lnTo>
                  <a:lnTo>
                    <a:pt x="6243" y="0"/>
                  </a:lnTo>
                  <a:close/>
                  <a:moveTo>
                    <a:pt x="6510" y="0"/>
                  </a:moveTo>
                  <a:lnTo>
                    <a:pt x="6710" y="0"/>
                  </a:lnTo>
                  <a:lnTo>
                    <a:pt x="6710" y="67"/>
                  </a:lnTo>
                  <a:lnTo>
                    <a:pt x="6510" y="67"/>
                  </a:lnTo>
                  <a:lnTo>
                    <a:pt x="6510" y="0"/>
                  </a:lnTo>
                  <a:close/>
                  <a:moveTo>
                    <a:pt x="6777" y="0"/>
                  </a:moveTo>
                  <a:lnTo>
                    <a:pt x="6977" y="0"/>
                  </a:lnTo>
                  <a:lnTo>
                    <a:pt x="6977" y="67"/>
                  </a:lnTo>
                  <a:lnTo>
                    <a:pt x="6777" y="67"/>
                  </a:lnTo>
                  <a:lnTo>
                    <a:pt x="6777" y="0"/>
                  </a:lnTo>
                  <a:close/>
                  <a:moveTo>
                    <a:pt x="7043" y="0"/>
                  </a:moveTo>
                  <a:lnTo>
                    <a:pt x="7243" y="0"/>
                  </a:lnTo>
                  <a:lnTo>
                    <a:pt x="7243" y="67"/>
                  </a:lnTo>
                  <a:lnTo>
                    <a:pt x="7043" y="67"/>
                  </a:lnTo>
                  <a:lnTo>
                    <a:pt x="7043" y="0"/>
                  </a:lnTo>
                  <a:close/>
                  <a:moveTo>
                    <a:pt x="7310" y="0"/>
                  </a:moveTo>
                  <a:lnTo>
                    <a:pt x="7510" y="0"/>
                  </a:lnTo>
                  <a:lnTo>
                    <a:pt x="7510" y="67"/>
                  </a:lnTo>
                  <a:lnTo>
                    <a:pt x="7310" y="67"/>
                  </a:lnTo>
                  <a:lnTo>
                    <a:pt x="7310" y="0"/>
                  </a:lnTo>
                  <a:close/>
                  <a:moveTo>
                    <a:pt x="7577" y="0"/>
                  </a:moveTo>
                  <a:lnTo>
                    <a:pt x="7777" y="0"/>
                  </a:lnTo>
                  <a:lnTo>
                    <a:pt x="7777" y="67"/>
                  </a:lnTo>
                  <a:lnTo>
                    <a:pt x="7577" y="67"/>
                  </a:lnTo>
                  <a:lnTo>
                    <a:pt x="7577" y="0"/>
                  </a:lnTo>
                  <a:close/>
                  <a:moveTo>
                    <a:pt x="7843" y="0"/>
                  </a:moveTo>
                  <a:lnTo>
                    <a:pt x="8043" y="0"/>
                  </a:lnTo>
                  <a:lnTo>
                    <a:pt x="8043" y="67"/>
                  </a:lnTo>
                  <a:lnTo>
                    <a:pt x="7843" y="67"/>
                  </a:lnTo>
                  <a:lnTo>
                    <a:pt x="7843" y="0"/>
                  </a:lnTo>
                  <a:close/>
                  <a:moveTo>
                    <a:pt x="8110" y="0"/>
                  </a:moveTo>
                  <a:lnTo>
                    <a:pt x="8310" y="0"/>
                  </a:lnTo>
                  <a:lnTo>
                    <a:pt x="8310" y="67"/>
                  </a:lnTo>
                  <a:lnTo>
                    <a:pt x="8110" y="67"/>
                  </a:lnTo>
                  <a:lnTo>
                    <a:pt x="8110" y="0"/>
                  </a:lnTo>
                  <a:close/>
                  <a:moveTo>
                    <a:pt x="8377" y="0"/>
                  </a:moveTo>
                  <a:lnTo>
                    <a:pt x="8577" y="0"/>
                  </a:lnTo>
                  <a:lnTo>
                    <a:pt x="8577" y="67"/>
                  </a:lnTo>
                  <a:lnTo>
                    <a:pt x="8377" y="67"/>
                  </a:lnTo>
                  <a:lnTo>
                    <a:pt x="8377" y="0"/>
                  </a:lnTo>
                  <a:close/>
                  <a:moveTo>
                    <a:pt x="8643" y="0"/>
                  </a:moveTo>
                  <a:lnTo>
                    <a:pt x="8843" y="0"/>
                  </a:lnTo>
                  <a:lnTo>
                    <a:pt x="8843" y="67"/>
                  </a:lnTo>
                  <a:lnTo>
                    <a:pt x="8643" y="67"/>
                  </a:lnTo>
                  <a:lnTo>
                    <a:pt x="8643" y="0"/>
                  </a:lnTo>
                  <a:close/>
                  <a:moveTo>
                    <a:pt x="8910" y="0"/>
                  </a:moveTo>
                  <a:lnTo>
                    <a:pt x="9110" y="0"/>
                  </a:lnTo>
                  <a:lnTo>
                    <a:pt x="9110" y="67"/>
                  </a:lnTo>
                  <a:lnTo>
                    <a:pt x="8910" y="67"/>
                  </a:lnTo>
                  <a:lnTo>
                    <a:pt x="8910" y="0"/>
                  </a:lnTo>
                  <a:close/>
                  <a:moveTo>
                    <a:pt x="9177" y="0"/>
                  </a:moveTo>
                  <a:lnTo>
                    <a:pt x="9377" y="0"/>
                  </a:lnTo>
                  <a:lnTo>
                    <a:pt x="9377" y="67"/>
                  </a:lnTo>
                  <a:lnTo>
                    <a:pt x="9177" y="67"/>
                  </a:lnTo>
                  <a:lnTo>
                    <a:pt x="9177" y="0"/>
                  </a:lnTo>
                  <a:close/>
                  <a:moveTo>
                    <a:pt x="9443" y="0"/>
                  </a:moveTo>
                  <a:lnTo>
                    <a:pt x="9643" y="0"/>
                  </a:lnTo>
                  <a:lnTo>
                    <a:pt x="9643" y="67"/>
                  </a:lnTo>
                  <a:lnTo>
                    <a:pt x="9443" y="67"/>
                  </a:lnTo>
                  <a:lnTo>
                    <a:pt x="9443" y="0"/>
                  </a:lnTo>
                  <a:close/>
                  <a:moveTo>
                    <a:pt x="9710" y="0"/>
                  </a:moveTo>
                  <a:lnTo>
                    <a:pt x="9910" y="0"/>
                  </a:lnTo>
                  <a:lnTo>
                    <a:pt x="9910" y="67"/>
                  </a:lnTo>
                  <a:lnTo>
                    <a:pt x="9710" y="67"/>
                  </a:lnTo>
                  <a:lnTo>
                    <a:pt x="9710" y="0"/>
                  </a:lnTo>
                  <a:close/>
                  <a:moveTo>
                    <a:pt x="9977" y="0"/>
                  </a:moveTo>
                  <a:lnTo>
                    <a:pt x="10177" y="0"/>
                  </a:lnTo>
                  <a:lnTo>
                    <a:pt x="10177" y="67"/>
                  </a:lnTo>
                  <a:lnTo>
                    <a:pt x="9977" y="67"/>
                  </a:lnTo>
                  <a:lnTo>
                    <a:pt x="9977" y="0"/>
                  </a:lnTo>
                  <a:close/>
                  <a:moveTo>
                    <a:pt x="10243" y="0"/>
                  </a:moveTo>
                  <a:lnTo>
                    <a:pt x="10443" y="0"/>
                  </a:lnTo>
                  <a:lnTo>
                    <a:pt x="10443" y="67"/>
                  </a:lnTo>
                  <a:lnTo>
                    <a:pt x="10243" y="67"/>
                  </a:lnTo>
                  <a:lnTo>
                    <a:pt x="10243" y="0"/>
                  </a:lnTo>
                  <a:close/>
                  <a:moveTo>
                    <a:pt x="10510" y="0"/>
                  </a:moveTo>
                  <a:lnTo>
                    <a:pt x="10710" y="0"/>
                  </a:lnTo>
                  <a:lnTo>
                    <a:pt x="10710" y="67"/>
                  </a:lnTo>
                  <a:lnTo>
                    <a:pt x="10510" y="67"/>
                  </a:lnTo>
                  <a:lnTo>
                    <a:pt x="10510" y="0"/>
                  </a:lnTo>
                  <a:close/>
                  <a:moveTo>
                    <a:pt x="10777" y="0"/>
                  </a:moveTo>
                  <a:lnTo>
                    <a:pt x="10977" y="0"/>
                  </a:lnTo>
                  <a:lnTo>
                    <a:pt x="10977" y="67"/>
                  </a:lnTo>
                  <a:lnTo>
                    <a:pt x="10777" y="67"/>
                  </a:lnTo>
                  <a:lnTo>
                    <a:pt x="10777" y="0"/>
                  </a:lnTo>
                  <a:close/>
                  <a:moveTo>
                    <a:pt x="11043" y="0"/>
                  </a:moveTo>
                  <a:lnTo>
                    <a:pt x="11243" y="0"/>
                  </a:lnTo>
                  <a:lnTo>
                    <a:pt x="11243" y="67"/>
                  </a:lnTo>
                  <a:lnTo>
                    <a:pt x="11043" y="67"/>
                  </a:lnTo>
                  <a:lnTo>
                    <a:pt x="11043" y="0"/>
                  </a:lnTo>
                  <a:close/>
                  <a:moveTo>
                    <a:pt x="11310" y="0"/>
                  </a:moveTo>
                  <a:lnTo>
                    <a:pt x="11510" y="0"/>
                  </a:lnTo>
                  <a:lnTo>
                    <a:pt x="11510" y="67"/>
                  </a:lnTo>
                  <a:lnTo>
                    <a:pt x="11310" y="67"/>
                  </a:lnTo>
                  <a:lnTo>
                    <a:pt x="11310" y="0"/>
                  </a:lnTo>
                  <a:close/>
                  <a:moveTo>
                    <a:pt x="11577" y="0"/>
                  </a:moveTo>
                  <a:lnTo>
                    <a:pt x="11777" y="0"/>
                  </a:lnTo>
                  <a:lnTo>
                    <a:pt x="11777" y="67"/>
                  </a:lnTo>
                  <a:lnTo>
                    <a:pt x="11577" y="67"/>
                  </a:lnTo>
                  <a:lnTo>
                    <a:pt x="11577" y="0"/>
                  </a:lnTo>
                  <a:close/>
                  <a:moveTo>
                    <a:pt x="11843" y="0"/>
                  </a:moveTo>
                  <a:lnTo>
                    <a:pt x="12043" y="0"/>
                  </a:lnTo>
                  <a:lnTo>
                    <a:pt x="12043" y="67"/>
                  </a:lnTo>
                  <a:lnTo>
                    <a:pt x="11843" y="67"/>
                  </a:lnTo>
                  <a:lnTo>
                    <a:pt x="11843" y="0"/>
                  </a:lnTo>
                  <a:close/>
                  <a:moveTo>
                    <a:pt x="12111" y="1"/>
                  </a:moveTo>
                  <a:lnTo>
                    <a:pt x="12136" y="2"/>
                  </a:lnTo>
                  <a:lnTo>
                    <a:pt x="12173" y="8"/>
                  </a:lnTo>
                  <a:lnTo>
                    <a:pt x="12208" y="16"/>
                  </a:lnTo>
                  <a:lnTo>
                    <a:pt x="12241" y="28"/>
                  </a:lnTo>
                  <a:cubicBezTo>
                    <a:pt x="12243" y="29"/>
                    <a:pt x="12244" y="29"/>
                    <a:pt x="12246" y="30"/>
                  </a:cubicBezTo>
                  <a:lnTo>
                    <a:pt x="12302" y="61"/>
                  </a:lnTo>
                  <a:cubicBezTo>
                    <a:pt x="12304" y="62"/>
                    <a:pt x="12306" y="63"/>
                    <a:pt x="12308" y="65"/>
                  </a:cubicBezTo>
                  <a:lnTo>
                    <a:pt x="12317" y="72"/>
                  </a:lnTo>
                  <a:lnTo>
                    <a:pt x="12275" y="124"/>
                  </a:lnTo>
                  <a:lnTo>
                    <a:pt x="12265" y="116"/>
                  </a:lnTo>
                  <a:lnTo>
                    <a:pt x="12270" y="120"/>
                  </a:lnTo>
                  <a:lnTo>
                    <a:pt x="12214" y="89"/>
                  </a:lnTo>
                  <a:lnTo>
                    <a:pt x="12219" y="91"/>
                  </a:lnTo>
                  <a:lnTo>
                    <a:pt x="12191" y="81"/>
                  </a:lnTo>
                  <a:lnTo>
                    <a:pt x="12162" y="73"/>
                  </a:lnTo>
                  <a:lnTo>
                    <a:pt x="12133" y="68"/>
                  </a:lnTo>
                  <a:lnTo>
                    <a:pt x="12109" y="67"/>
                  </a:lnTo>
                  <a:lnTo>
                    <a:pt x="12111" y="1"/>
                  </a:lnTo>
                  <a:close/>
                  <a:moveTo>
                    <a:pt x="12371" y="121"/>
                  </a:moveTo>
                  <a:lnTo>
                    <a:pt x="12402" y="159"/>
                  </a:lnTo>
                  <a:cubicBezTo>
                    <a:pt x="12404" y="161"/>
                    <a:pt x="12405" y="163"/>
                    <a:pt x="12406" y="165"/>
                  </a:cubicBezTo>
                  <a:lnTo>
                    <a:pt x="12437" y="222"/>
                  </a:lnTo>
                  <a:cubicBezTo>
                    <a:pt x="12438" y="223"/>
                    <a:pt x="12438" y="225"/>
                    <a:pt x="12439" y="226"/>
                  </a:cubicBezTo>
                  <a:lnTo>
                    <a:pt x="12450" y="257"/>
                  </a:lnTo>
                  <a:lnTo>
                    <a:pt x="12459" y="292"/>
                  </a:lnTo>
                  <a:lnTo>
                    <a:pt x="12463" y="315"/>
                  </a:lnTo>
                  <a:lnTo>
                    <a:pt x="12397" y="326"/>
                  </a:lnTo>
                  <a:lnTo>
                    <a:pt x="12394" y="308"/>
                  </a:lnTo>
                  <a:lnTo>
                    <a:pt x="12387" y="279"/>
                  </a:lnTo>
                  <a:lnTo>
                    <a:pt x="12376" y="249"/>
                  </a:lnTo>
                  <a:lnTo>
                    <a:pt x="12378" y="253"/>
                  </a:lnTo>
                  <a:lnTo>
                    <a:pt x="12347" y="196"/>
                  </a:lnTo>
                  <a:lnTo>
                    <a:pt x="12351" y="202"/>
                  </a:lnTo>
                  <a:lnTo>
                    <a:pt x="12320" y="164"/>
                  </a:lnTo>
                  <a:lnTo>
                    <a:pt x="12371" y="121"/>
                  </a:lnTo>
                  <a:close/>
                  <a:moveTo>
                    <a:pt x="12467" y="387"/>
                  </a:moveTo>
                  <a:lnTo>
                    <a:pt x="12467" y="587"/>
                  </a:lnTo>
                  <a:lnTo>
                    <a:pt x="12400" y="587"/>
                  </a:lnTo>
                  <a:lnTo>
                    <a:pt x="12400" y="387"/>
                  </a:lnTo>
                  <a:lnTo>
                    <a:pt x="12467" y="387"/>
                  </a:lnTo>
                  <a:close/>
                  <a:moveTo>
                    <a:pt x="12467" y="653"/>
                  </a:moveTo>
                  <a:lnTo>
                    <a:pt x="12467" y="853"/>
                  </a:lnTo>
                  <a:lnTo>
                    <a:pt x="12400" y="853"/>
                  </a:lnTo>
                  <a:lnTo>
                    <a:pt x="12400" y="653"/>
                  </a:lnTo>
                  <a:lnTo>
                    <a:pt x="12467" y="653"/>
                  </a:lnTo>
                  <a:close/>
                  <a:moveTo>
                    <a:pt x="12467" y="920"/>
                  </a:moveTo>
                  <a:lnTo>
                    <a:pt x="12467" y="1120"/>
                  </a:lnTo>
                  <a:lnTo>
                    <a:pt x="12400" y="1120"/>
                  </a:lnTo>
                  <a:lnTo>
                    <a:pt x="12400" y="920"/>
                  </a:lnTo>
                  <a:lnTo>
                    <a:pt x="12467" y="920"/>
                  </a:lnTo>
                  <a:close/>
                  <a:moveTo>
                    <a:pt x="12467" y="1187"/>
                  </a:moveTo>
                  <a:lnTo>
                    <a:pt x="12467" y="1387"/>
                  </a:lnTo>
                  <a:lnTo>
                    <a:pt x="12400" y="1387"/>
                  </a:lnTo>
                  <a:lnTo>
                    <a:pt x="12400" y="1187"/>
                  </a:lnTo>
                  <a:lnTo>
                    <a:pt x="12467" y="1187"/>
                  </a:lnTo>
                  <a:close/>
                  <a:moveTo>
                    <a:pt x="12467" y="1453"/>
                  </a:moveTo>
                  <a:lnTo>
                    <a:pt x="12467" y="1653"/>
                  </a:lnTo>
                  <a:lnTo>
                    <a:pt x="12400" y="1653"/>
                  </a:lnTo>
                  <a:lnTo>
                    <a:pt x="12400" y="1453"/>
                  </a:lnTo>
                  <a:lnTo>
                    <a:pt x="12467" y="1453"/>
                  </a:lnTo>
                  <a:close/>
                  <a:moveTo>
                    <a:pt x="12466" y="1722"/>
                  </a:moveTo>
                  <a:lnTo>
                    <a:pt x="12465" y="1736"/>
                  </a:lnTo>
                  <a:lnTo>
                    <a:pt x="12459" y="1773"/>
                  </a:lnTo>
                  <a:lnTo>
                    <a:pt x="12451" y="1808"/>
                  </a:lnTo>
                  <a:lnTo>
                    <a:pt x="12439" y="1841"/>
                  </a:lnTo>
                  <a:cubicBezTo>
                    <a:pt x="12438" y="1843"/>
                    <a:pt x="12438" y="1844"/>
                    <a:pt x="12437" y="1846"/>
                  </a:cubicBezTo>
                  <a:lnTo>
                    <a:pt x="12406" y="1902"/>
                  </a:lnTo>
                  <a:cubicBezTo>
                    <a:pt x="12405" y="1904"/>
                    <a:pt x="12404" y="1906"/>
                    <a:pt x="12402" y="1908"/>
                  </a:cubicBezTo>
                  <a:lnTo>
                    <a:pt x="12388" y="1925"/>
                  </a:lnTo>
                  <a:lnTo>
                    <a:pt x="12337" y="1883"/>
                  </a:lnTo>
                  <a:lnTo>
                    <a:pt x="12351" y="1865"/>
                  </a:lnTo>
                  <a:lnTo>
                    <a:pt x="12347" y="1870"/>
                  </a:lnTo>
                  <a:lnTo>
                    <a:pt x="12378" y="1814"/>
                  </a:lnTo>
                  <a:lnTo>
                    <a:pt x="12376" y="1819"/>
                  </a:lnTo>
                  <a:lnTo>
                    <a:pt x="12386" y="1791"/>
                  </a:lnTo>
                  <a:lnTo>
                    <a:pt x="12394" y="1762"/>
                  </a:lnTo>
                  <a:lnTo>
                    <a:pt x="12399" y="1733"/>
                  </a:lnTo>
                  <a:lnTo>
                    <a:pt x="12399" y="1719"/>
                  </a:lnTo>
                  <a:lnTo>
                    <a:pt x="12466" y="1722"/>
                  </a:lnTo>
                  <a:close/>
                  <a:moveTo>
                    <a:pt x="12338" y="1978"/>
                  </a:moveTo>
                  <a:lnTo>
                    <a:pt x="12308" y="2002"/>
                  </a:lnTo>
                  <a:cubicBezTo>
                    <a:pt x="12306" y="2004"/>
                    <a:pt x="12304" y="2005"/>
                    <a:pt x="12302" y="2006"/>
                  </a:cubicBezTo>
                  <a:lnTo>
                    <a:pt x="12246" y="2037"/>
                  </a:lnTo>
                  <a:cubicBezTo>
                    <a:pt x="12244" y="2038"/>
                    <a:pt x="12243" y="2038"/>
                    <a:pt x="12241" y="2039"/>
                  </a:cubicBezTo>
                  <a:lnTo>
                    <a:pt x="12211" y="2050"/>
                  </a:lnTo>
                  <a:lnTo>
                    <a:pt x="12176" y="2059"/>
                  </a:lnTo>
                  <a:lnTo>
                    <a:pt x="12142" y="2064"/>
                  </a:lnTo>
                  <a:lnTo>
                    <a:pt x="12131" y="1999"/>
                  </a:lnTo>
                  <a:lnTo>
                    <a:pt x="12159" y="1994"/>
                  </a:lnTo>
                  <a:lnTo>
                    <a:pt x="12188" y="1987"/>
                  </a:lnTo>
                  <a:lnTo>
                    <a:pt x="12219" y="1976"/>
                  </a:lnTo>
                  <a:lnTo>
                    <a:pt x="12214" y="1978"/>
                  </a:lnTo>
                  <a:lnTo>
                    <a:pt x="12270" y="1947"/>
                  </a:lnTo>
                  <a:lnTo>
                    <a:pt x="12265" y="1951"/>
                  </a:lnTo>
                  <a:lnTo>
                    <a:pt x="12295" y="1926"/>
                  </a:lnTo>
                  <a:lnTo>
                    <a:pt x="12338" y="1978"/>
                  </a:lnTo>
                  <a:close/>
                  <a:moveTo>
                    <a:pt x="12070" y="2067"/>
                  </a:moveTo>
                  <a:lnTo>
                    <a:pt x="11870" y="2067"/>
                  </a:lnTo>
                  <a:lnTo>
                    <a:pt x="11870" y="2000"/>
                  </a:lnTo>
                  <a:lnTo>
                    <a:pt x="12070" y="2000"/>
                  </a:lnTo>
                  <a:lnTo>
                    <a:pt x="12070" y="2067"/>
                  </a:lnTo>
                  <a:close/>
                  <a:moveTo>
                    <a:pt x="11803" y="2067"/>
                  </a:moveTo>
                  <a:lnTo>
                    <a:pt x="11603" y="2067"/>
                  </a:lnTo>
                  <a:lnTo>
                    <a:pt x="11603" y="2000"/>
                  </a:lnTo>
                  <a:lnTo>
                    <a:pt x="11803" y="2000"/>
                  </a:lnTo>
                  <a:lnTo>
                    <a:pt x="11803" y="2067"/>
                  </a:lnTo>
                  <a:close/>
                  <a:moveTo>
                    <a:pt x="11537" y="2067"/>
                  </a:moveTo>
                  <a:lnTo>
                    <a:pt x="11337" y="2067"/>
                  </a:lnTo>
                  <a:lnTo>
                    <a:pt x="11337" y="2000"/>
                  </a:lnTo>
                  <a:lnTo>
                    <a:pt x="11537" y="2000"/>
                  </a:lnTo>
                  <a:lnTo>
                    <a:pt x="11537" y="2067"/>
                  </a:lnTo>
                  <a:close/>
                  <a:moveTo>
                    <a:pt x="11270" y="2067"/>
                  </a:moveTo>
                  <a:lnTo>
                    <a:pt x="11070" y="2067"/>
                  </a:lnTo>
                  <a:lnTo>
                    <a:pt x="11070" y="2000"/>
                  </a:lnTo>
                  <a:lnTo>
                    <a:pt x="11270" y="2000"/>
                  </a:lnTo>
                  <a:lnTo>
                    <a:pt x="11270" y="2067"/>
                  </a:lnTo>
                  <a:close/>
                  <a:moveTo>
                    <a:pt x="11003" y="2067"/>
                  </a:moveTo>
                  <a:lnTo>
                    <a:pt x="10803" y="2067"/>
                  </a:lnTo>
                  <a:lnTo>
                    <a:pt x="10803" y="2000"/>
                  </a:lnTo>
                  <a:lnTo>
                    <a:pt x="11003" y="2000"/>
                  </a:lnTo>
                  <a:lnTo>
                    <a:pt x="11003" y="2067"/>
                  </a:lnTo>
                  <a:close/>
                  <a:moveTo>
                    <a:pt x="10737" y="2067"/>
                  </a:moveTo>
                  <a:lnTo>
                    <a:pt x="10537" y="2067"/>
                  </a:lnTo>
                  <a:lnTo>
                    <a:pt x="10537" y="2000"/>
                  </a:lnTo>
                  <a:lnTo>
                    <a:pt x="10737" y="2000"/>
                  </a:lnTo>
                  <a:lnTo>
                    <a:pt x="10737" y="2067"/>
                  </a:lnTo>
                  <a:close/>
                  <a:moveTo>
                    <a:pt x="10470" y="2067"/>
                  </a:moveTo>
                  <a:lnTo>
                    <a:pt x="10270" y="2067"/>
                  </a:lnTo>
                  <a:lnTo>
                    <a:pt x="10270" y="2000"/>
                  </a:lnTo>
                  <a:lnTo>
                    <a:pt x="10470" y="2000"/>
                  </a:lnTo>
                  <a:lnTo>
                    <a:pt x="10470" y="2067"/>
                  </a:lnTo>
                  <a:close/>
                  <a:moveTo>
                    <a:pt x="10203" y="2067"/>
                  </a:moveTo>
                  <a:lnTo>
                    <a:pt x="10003" y="2067"/>
                  </a:lnTo>
                  <a:lnTo>
                    <a:pt x="10003" y="2000"/>
                  </a:lnTo>
                  <a:lnTo>
                    <a:pt x="10203" y="2000"/>
                  </a:lnTo>
                  <a:lnTo>
                    <a:pt x="10203" y="2067"/>
                  </a:lnTo>
                  <a:close/>
                  <a:moveTo>
                    <a:pt x="9937" y="2067"/>
                  </a:moveTo>
                  <a:lnTo>
                    <a:pt x="9737" y="2067"/>
                  </a:lnTo>
                  <a:lnTo>
                    <a:pt x="9737" y="2000"/>
                  </a:lnTo>
                  <a:lnTo>
                    <a:pt x="9937" y="2000"/>
                  </a:lnTo>
                  <a:lnTo>
                    <a:pt x="9937" y="2067"/>
                  </a:lnTo>
                  <a:close/>
                  <a:moveTo>
                    <a:pt x="9670" y="2067"/>
                  </a:moveTo>
                  <a:lnTo>
                    <a:pt x="9470" y="2067"/>
                  </a:lnTo>
                  <a:lnTo>
                    <a:pt x="9470" y="2000"/>
                  </a:lnTo>
                  <a:lnTo>
                    <a:pt x="9670" y="2000"/>
                  </a:lnTo>
                  <a:lnTo>
                    <a:pt x="9670" y="2067"/>
                  </a:lnTo>
                  <a:close/>
                  <a:moveTo>
                    <a:pt x="9403" y="2067"/>
                  </a:moveTo>
                  <a:lnTo>
                    <a:pt x="9203" y="2067"/>
                  </a:lnTo>
                  <a:lnTo>
                    <a:pt x="9203" y="2000"/>
                  </a:lnTo>
                  <a:lnTo>
                    <a:pt x="9403" y="2000"/>
                  </a:lnTo>
                  <a:lnTo>
                    <a:pt x="9403" y="2067"/>
                  </a:lnTo>
                  <a:close/>
                  <a:moveTo>
                    <a:pt x="9137" y="2067"/>
                  </a:moveTo>
                  <a:lnTo>
                    <a:pt x="8937" y="2067"/>
                  </a:lnTo>
                  <a:lnTo>
                    <a:pt x="8937" y="2000"/>
                  </a:lnTo>
                  <a:lnTo>
                    <a:pt x="9137" y="2000"/>
                  </a:lnTo>
                  <a:lnTo>
                    <a:pt x="9137" y="2067"/>
                  </a:lnTo>
                  <a:close/>
                  <a:moveTo>
                    <a:pt x="8870" y="2067"/>
                  </a:moveTo>
                  <a:lnTo>
                    <a:pt x="8670" y="2067"/>
                  </a:lnTo>
                  <a:lnTo>
                    <a:pt x="8670" y="2000"/>
                  </a:lnTo>
                  <a:lnTo>
                    <a:pt x="8870" y="2000"/>
                  </a:lnTo>
                  <a:lnTo>
                    <a:pt x="8870" y="2067"/>
                  </a:lnTo>
                  <a:close/>
                  <a:moveTo>
                    <a:pt x="8603" y="2067"/>
                  </a:moveTo>
                  <a:lnTo>
                    <a:pt x="8403" y="2067"/>
                  </a:lnTo>
                  <a:lnTo>
                    <a:pt x="8403" y="2000"/>
                  </a:lnTo>
                  <a:lnTo>
                    <a:pt x="8603" y="2000"/>
                  </a:lnTo>
                  <a:lnTo>
                    <a:pt x="8603" y="2067"/>
                  </a:lnTo>
                  <a:close/>
                  <a:moveTo>
                    <a:pt x="8337" y="2067"/>
                  </a:moveTo>
                  <a:lnTo>
                    <a:pt x="8137" y="2067"/>
                  </a:lnTo>
                  <a:lnTo>
                    <a:pt x="8137" y="2000"/>
                  </a:lnTo>
                  <a:lnTo>
                    <a:pt x="8337" y="2000"/>
                  </a:lnTo>
                  <a:lnTo>
                    <a:pt x="8337" y="2067"/>
                  </a:lnTo>
                  <a:close/>
                  <a:moveTo>
                    <a:pt x="8070" y="2067"/>
                  </a:moveTo>
                  <a:lnTo>
                    <a:pt x="7870" y="2067"/>
                  </a:lnTo>
                  <a:lnTo>
                    <a:pt x="7870" y="2000"/>
                  </a:lnTo>
                  <a:lnTo>
                    <a:pt x="8070" y="2000"/>
                  </a:lnTo>
                  <a:lnTo>
                    <a:pt x="8070" y="2067"/>
                  </a:lnTo>
                  <a:close/>
                  <a:moveTo>
                    <a:pt x="7803" y="2067"/>
                  </a:moveTo>
                  <a:lnTo>
                    <a:pt x="7603" y="2067"/>
                  </a:lnTo>
                  <a:lnTo>
                    <a:pt x="7603" y="2000"/>
                  </a:lnTo>
                  <a:lnTo>
                    <a:pt x="7803" y="2000"/>
                  </a:lnTo>
                  <a:lnTo>
                    <a:pt x="7803" y="2067"/>
                  </a:lnTo>
                  <a:close/>
                  <a:moveTo>
                    <a:pt x="7537" y="2067"/>
                  </a:moveTo>
                  <a:lnTo>
                    <a:pt x="7337" y="2067"/>
                  </a:lnTo>
                  <a:lnTo>
                    <a:pt x="7337" y="2000"/>
                  </a:lnTo>
                  <a:lnTo>
                    <a:pt x="7537" y="2000"/>
                  </a:lnTo>
                  <a:lnTo>
                    <a:pt x="7537" y="2067"/>
                  </a:lnTo>
                  <a:close/>
                  <a:moveTo>
                    <a:pt x="7270" y="2067"/>
                  </a:moveTo>
                  <a:lnTo>
                    <a:pt x="7070" y="2067"/>
                  </a:lnTo>
                  <a:lnTo>
                    <a:pt x="7070" y="2000"/>
                  </a:lnTo>
                  <a:lnTo>
                    <a:pt x="7270" y="2000"/>
                  </a:lnTo>
                  <a:lnTo>
                    <a:pt x="7270" y="2067"/>
                  </a:lnTo>
                  <a:close/>
                  <a:moveTo>
                    <a:pt x="7003" y="2067"/>
                  </a:moveTo>
                  <a:lnTo>
                    <a:pt x="6803" y="2067"/>
                  </a:lnTo>
                  <a:lnTo>
                    <a:pt x="6803" y="2000"/>
                  </a:lnTo>
                  <a:lnTo>
                    <a:pt x="7003" y="2000"/>
                  </a:lnTo>
                  <a:lnTo>
                    <a:pt x="7003" y="2067"/>
                  </a:lnTo>
                  <a:close/>
                  <a:moveTo>
                    <a:pt x="6737" y="2067"/>
                  </a:moveTo>
                  <a:lnTo>
                    <a:pt x="6537" y="2067"/>
                  </a:lnTo>
                  <a:lnTo>
                    <a:pt x="6537" y="2000"/>
                  </a:lnTo>
                  <a:lnTo>
                    <a:pt x="6737" y="2000"/>
                  </a:lnTo>
                  <a:lnTo>
                    <a:pt x="6737" y="2067"/>
                  </a:lnTo>
                  <a:close/>
                  <a:moveTo>
                    <a:pt x="6470" y="2067"/>
                  </a:moveTo>
                  <a:lnTo>
                    <a:pt x="6270" y="2067"/>
                  </a:lnTo>
                  <a:lnTo>
                    <a:pt x="6270" y="2000"/>
                  </a:lnTo>
                  <a:lnTo>
                    <a:pt x="6470" y="2000"/>
                  </a:lnTo>
                  <a:lnTo>
                    <a:pt x="6470" y="2067"/>
                  </a:lnTo>
                  <a:close/>
                  <a:moveTo>
                    <a:pt x="6203" y="2067"/>
                  </a:moveTo>
                  <a:lnTo>
                    <a:pt x="6003" y="2067"/>
                  </a:lnTo>
                  <a:lnTo>
                    <a:pt x="6003" y="2000"/>
                  </a:lnTo>
                  <a:lnTo>
                    <a:pt x="6203" y="2000"/>
                  </a:lnTo>
                  <a:lnTo>
                    <a:pt x="6203" y="2067"/>
                  </a:lnTo>
                  <a:close/>
                  <a:moveTo>
                    <a:pt x="5937" y="2067"/>
                  </a:moveTo>
                  <a:lnTo>
                    <a:pt x="5737" y="2067"/>
                  </a:lnTo>
                  <a:lnTo>
                    <a:pt x="5737" y="2000"/>
                  </a:lnTo>
                  <a:lnTo>
                    <a:pt x="5937" y="2000"/>
                  </a:lnTo>
                  <a:lnTo>
                    <a:pt x="5937" y="2067"/>
                  </a:lnTo>
                  <a:close/>
                  <a:moveTo>
                    <a:pt x="5670" y="2067"/>
                  </a:moveTo>
                  <a:lnTo>
                    <a:pt x="5470" y="2067"/>
                  </a:lnTo>
                  <a:lnTo>
                    <a:pt x="5470" y="2000"/>
                  </a:lnTo>
                  <a:lnTo>
                    <a:pt x="5670" y="2000"/>
                  </a:lnTo>
                  <a:lnTo>
                    <a:pt x="5670" y="2067"/>
                  </a:lnTo>
                  <a:close/>
                  <a:moveTo>
                    <a:pt x="5403" y="2067"/>
                  </a:moveTo>
                  <a:lnTo>
                    <a:pt x="5203" y="2067"/>
                  </a:lnTo>
                  <a:lnTo>
                    <a:pt x="5203" y="2000"/>
                  </a:lnTo>
                  <a:lnTo>
                    <a:pt x="5403" y="2000"/>
                  </a:lnTo>
                  <a:lnTo>
                    <a:pt x="5403" y="2067"/>
                  </a:lnTo>
                  <a:close/>
                  <a:moveTo>
                    <a:pt x="5137" y="2067"/>
                  </a:moveTo>
                  <a:lnTo>
                    <a:pt x="4937" y="2067"/>
                  </a:lnTo>
                  <a:lnTo>
                    <a:pt x="4937" y="2000"/>
                  </a:lnTo>
                  <a:lnTo>
                    <a:pt x="5137" y="2000"/>
                  </a:lnTo>
                  <a:lnTo>
                    <a:pt x="5137" y="2067"/>
                  </a:lnTo>
                  <a:close/>
                  <a:moveTo>
                    <a:pt x="4870" y="2067"/>
                  </a:moveTo>
                  <a:lnTo>
                    <a:pt x="4670" y="2067"/>
                  </a:lnTo>
                  <a:lnTo>
                    <a:pt x="4670" y="2000"/>
                  </a:lnTo>
                  <a:lnTo>
                    <a:pt x="4870" y="2000"/>
                  </a:lnTo>
                  <a:lnTo>
                    <a:pt x="4870" y="2067"/>
                  </a:lnTo>
                  <a:close/>
                  <a:moveTo>
                    <a:pt x="4603" y="2067"/>
                  </a:moveTo>
                  <a:lnTo>
                    <a:pt x="4403" y="2067"/>
                  </a:lnTo>
                  <a:lnTo>
                    <a:pt x="4403" y="2000"/>
                  </a:lnTo>
                  <a:lnTo>
                    <a:pt x="4603" y="2000"/>
                  </a:lnTo>
                  <a:lnTo>
                    <a:pt x="4603" y="2067"/>
                  </a:lnTo>
                  <a:close/>
                  <a:moveTo>
                    <a:pt x="4337" y="2067"/>
                  </a:moveTo>
                  <a:lnTo>
                    <a:pt x="4137" y="2067"/>
                  </a:lnTo>
                  <a:lnTo>
                    <a:pt x="4137" y="2000"/>
                  </a:lnTo>
                  <a:lnTo>
                    <a:pt x="4337" y="2000"/>
                  </a:lnTo>
                  <a:lnTo>
                    <a:pt x="4337" y="2067"/>
                  </a:lnTo>
                  <a:close/>
                  <a:moveTo>
                    <a:pt x="4070" y="2067"/>
                  </a:moveTo>
                  <a:lnTo>
                    <a:pt x="3870" y="2067"/>
                  </a:lnTo>
                  <a:lnTo>
                    <a:pt x="3870" y="2000"/>
                  </a:lnTo>
                  <a:lnTo>
                    <a:pt x="4070" y="2000"/>
                  </a:lnTo>
                  <a:lnTo>
                    <a:pt x="4070" y="2067"/>
                  </a:lnTo>
                  <a:close/>
                  <a:moveTo>
                    <a:pt x="3803" y="2067"/>
                  </a:moveTo>
                  <a:lnTo>
                    <a:pt x="3603" y="2067"/>
                  </a:lnTo>
                  <a:lnTo>
                    <a:pt x="3603" y="2000"/>
                  </a:lnTo>
                  <a:lnTo>
                    <a:pt x="3803" y="2000"/>
                  </a:lnTo>
                  <a:lnTo>
                    <a:pt x="3803" y="2067"/>
                  </a:lnTo>
                  <a:close/>
                  <a:moveTo>
                    <a:pt x="3537" y="2067"/>
                  </a:moveTo>
                  <a:lnTo>
                    <a:pt x="3337" y="2067"/>
                  </a:lnTo>
                  <a:lnTo>
                    <a:pt x="3337" y="2000"/>
                  </a:lnTo>
                  <a:lnTo>
                    <a:pt x="3537" y="2000"/>
                  </a:lnTo>
                  <a:lnTo>
                    <a:pt x="3537" y="2067"/>
                  </a:lnTo>
                  <a:close/>
                  <a:moveTo>
                    <a:pt x="3270" y="2067"/>
                  </a:moveTo>
                  <a:lnTo>
                    <a:pt x="3070" y="2067"/>
                  </a:lnTo>
                  <a:lnTo>
                    <a:pt x="3070" y="2000"/>
                  </a:lnTo>
                  <a:lnTo>
                    <a:pt x="3270" y="2000"/>
                  </a:lnTo>
                  <a:lnTo>
                    <a:pt x="3270" y="2067"/>
                  </a:lnTo>
                  <a:close/>
                  <a:moveTo>
                    <a:pt x="3003" y="2067"/>
                  </a:moveTo>
                  <a:lnTo>
                    <a:pt x="2803" y="2067"/>
                  </a:lnTo>
                  <a:lnTo>
                    <a:pt x="2803" y="2000"/>
                  </a:lnTo>
                  <a:lnTo>
                    <a:pt x="3003" y="2000"/>
                  </a:lnTo>
                  <a:lnTo>
                    <a:pt x="3003" y="2067"/>
                  </a:lnTo>
                  <a:close/>
                  <a:moveTo>
                    <a:pt x="2737" y="2067"/>
                  </a:moveTo>
                  <a:lnTo>
                    <a:pt x="2537" y="2067"/>
                  </a:lnTo>
                  <a:lnTo>
                    <a:pt x="2537" y="2000"/>
                  </a:lnTo>
                  <a:lnTo>
                    <a:pt x="2737" y="2000"/>
                  </a:lnTo>
                  <a:lnTo>
                    <a:pt x="2737" y="2067"/>
                  </a:lnTo>
                  <a:close/>
                  <a:moveTo>
                    <a:pt x="2470" y="2067"/>
                  </a:moveTo>
                  <a:lnTo>
                    <a:pt x="2270" y="2067"/>
                  </a:lnTo>
                  <a:lnTo>
                    <a:pt x="2270" y="2000"/>
                  </a:lnTo>
                  <a:lnTo>
                    <a:pt x="2470" y="2000"/>
                  </a:lnTo>
                  <a:lnTo>
                    <a:pt x="2470" y="2067"/>
                  </a:lnTo>
                  <a:close/>
                  <a:moveTo>
                    <a:pt x="2203" y="2067"/>
                  </a:moveTo>
                  <a:lnTo>
                    <a:pt x="2003" y="2067"/>
                  </a:lnTo>
                  <a:lnTo>
                    <a:pt x="2003" y="2000"/>
                  </a:lnTo>
                  <a:lnTo>
                    <a:pt x="2203" y="2000"/>
                  </a:lnTo>
                  <a:lnTo>
                    <a:pt x="2203" y="2067"/>
                  </a:lnTo>
                  <a:close/>
                  <a:moveTo>
                    <a:pt x="1937" y="2067"/>
                  </a:moveTo>
                  <a:lnTo>
                    <a:pt x="1737" y="2067"/>
                  </a:lnTo>
                  <a:lnTo>
                    <a:pt x="1737" y="2000"/>
                  </a:lnTo>
                  <a:lnTo>
                    <a:pt x="1937" y="2000"/>
                  </a:lnTo>
                  <a:lnTo>
                    <a:pt x="1937" y="2067"/>
                  </a:lnTo>
                  <a:close/>
                  <a:moveTo>
                    <a:pt x="1670" y="2067"/>
                  </a:moveTo>
                  <a:lnTo>
                    <a:pt x="1470" y="2067"/>
                  </a:lnTo>
                  <a:lnTo>
                    <a:pt x="1470" y="2000"/>
                  </a:lnTo>
                  <a:lnTo>
                    <a:pt x="1670" y="2000"/>
                  </a:lnTo>
                  <a:lnTo>
                    <a:pt x="1670" y="2067"/>
                  </a:lnTo>
                  <a:close/>
                  <a:moveTo>
                    <a:pt x="1403" y="2067"/>
                  </a:moveTo>
                  <a:lnTo>
                    <a:pt x="1203" y="2067"/>
                  </a:lnTo>
                  <a:lnTo>
                    <a:pt x="1203" y="2000"/>
                  </a:lnTo>
                  <a:lnTo>
                    <a:pt x="1403" y="2000"/>
                  </a:lnTo>
                  <a:lnTo>
                    <a:pt x="1403" y="2067"/>
                  </a:lnTo>
                  <a:close/>
                  <a:moveTo>
                    <a:pt x="1137" y="2067"/>
                  </a:moveTo>
                  <a:lnTo>
                    <a:pt x="937" y="2067"/>
                  </a:lnTo>
                  <a:lnTo>
                    <a:pt x="937" y="2000"/>
                  </a:lnTo>
                  <a:lnTo>
                    <a:pt x="1137" y="2000"/>
                  </a:lnTo>
                  <a:lnTo>
                    <a:pt x="1137" y="2067"/>
                  </a:lnTo>
                  <a:close/>
                  <a:moveTo>
                    <a:pt x="870" y="2067"/>
                  </a:moveTo>
                  <a:lnTo>
                    <a:pt x="670" y="2067"/>
                  </a:lnTo>
                  <a:lnTo>
                    <a:pt x="670" y="2000"/>
                  </a:lnTo>
                  <a:lnTo>
                    <a:pt x="870" y="2000"/>
                  </a:lnTo>
                  <a:lnTo>
                    <a:pt x="870" y="2067"/>
                  </a:lnTo>
                  <a:close/>
                  <a:moveTo>
                    <a:pt x="603" y="2067"/>
                  </a:moveTo>
                  <a:lnTo>
                    <a:pt x="403" y="2067"/>
                  </a:lnTo>
                  <a:lnTo>
                    <a:pt x="403" y="2000"/>
                  </a:lnTo>
                  <a:lnTo>
                    <a:pt x="603" y="2000"/>
                  </a:lnTo>
                  <a:lnTo>
                    <a:pt x="603" y="2067"/>
                  </a:lnTo>
                  <a:close/>
                  <a:moveTo>
                    <a:pt x="335" y="2065"/>
                  </a:moveTo>
                  <a:lnTo>
                    <a:pt x="332" y="2065"/>
                  </a:lnTo>
                  <a:lnTo>
                    <a:pt x="294" y="2059"/>
                  </a:lnTo>
                  <a:lnTo>
                    <a:pt x="260" y="2051"/>
                  </a:lnTo>
                  <a:lnTo>
                    <a:pt x="226" y="2039"/>
                  </a:lnTo>
                  <a:cubicBezTo>
                    <a:pt x="225" y="2038"/>
                    <a:pt x="223" y="2038"/>
                    <a:pt x="222" y="2037"/>
                  </a:cubicBezTo>
                  <a:lnTo>
                    <a:pt x="165" y="2006"/>
                  </a:lnTo>
                  <a:cubicBezTo>
                    <a:pt x="163" y="2005"/>
                    <a:pt x="161" y="2004"/>
                    <a:pt x="159" y="2002"/>
                  </a:cubicBezTo>
                  <a:lnTo>
                    <a:pt x="134" y="1982"/>
                  </a:lnTo>
                  <a:lnTo>
                    <a:pt x="176" y="1930"/>
                  </a:lnTo>
                  <a:lnTo>
                    <a:pt x="202" y="1951"/>
                  </a:lnTo>
                  <a:lnTo>
                    <a:pt x="196" y="1947"/>
                  </a:lnTo>
                  <a:lnTo>
                    <a:pt x="253" y="1978"/>
                  </a:lnTo>
                  <a:lnTo>
                    <a:pt x="249" y="1976"/>
                  </a:lnTo>
                  <a:lnTo>
                    <a:pt x="276" y="1986"/>
                  </a:lnTo>
                  <a:lnTo>
                    <a:pt x="305" y="1994"/>
                  </a:lnTo>
                  <a:lnTo>
                    <a:pt x="334" y="1999"/>
                  </a:lnTo>
                  <a:lnTo>
                    <a:pt x="338" y="1999"/>
                  </a:lnTo>
                  <a:lnTo>
                    <a:pt x="335" y="2065"/>
                  </a:lnTo>
                  <a:close/>
                  <a:moveTo>
                    <a:pt x="83" y="1930"/>
                  </a:moveTo>
                  <a:lnTo>
                    <a:pt x="65" y="1908"/>
                  </a:lnTo>
                  <a:cubicBezTo>
                    <a:pt x="63" y="1906"/>
                    <a:pt x="62" y="1904"/>
                    <a:pt x="61" y="1902"/>
                  </a:cubicBezTo>
                  <a:lnTo>
                    <a:pt x="30" y="1846"/>
                  </a:lnTo>
                  <a:cubicBezTo>
                    <a:pt x="29" y="1844"/>
                    <a:pt x="29" y="1843"/>
                    <a:pt x="28" y="1841"/>
                  </a:cubicBezTo>
                  <a:lnTo>
                    <a:pt x="17" y="1811"/>
                  </a:lnTo>
                  <a:lnTo>
                    <a:pt x="8" y="1776"/>
                  </a:lnTo>
                  <a:lnTo>
                    <a:pt x="2" y="1740"/>
                  </a:lnTo>
                  <a:lnTo>
                    <a:pt x="1" y="1728"/>
                  </a:lnTo>
                  <a:lnTo>
                    <a:pt x="68" y="1725"/>
                  </a:lnTo>
                  <a:lnTo>
                    <a:pt x="68" y="1729"/>
                  </a:lnTo>
                  <a:lnTo>
                    <a:pt x="73" y="1759"/>
                  </a:lnTo>
                  <a:lnTo>
                    <a:pt x="80" y="1788"/>
                  </a:lnTo>
                  <a:lnTo>
                    <a:pt x="91" y="1819"/>
                  </a:lnTo>
                  <a:lnTo>
                    <a:pt x="89" y="1814"/>
                  </a:lnTo>
                  <a:lnTo>
                    <a:pt x="120" y="1870"/>
                  </a:lnTo>
                  <a:lnTo>
                    <a:pt x="116" y="1865"/>
                  </a:lnTo>
                  <a:lnTo>
                    <a:pt x="134" y="1888"/>
                  </a:lnTo>
                  <a:lnTo>
                    <a:pt x="83" y="1930"/>
                  </a:lnTo>
                  <a:close/>
                </a:path>
              </a:pathLst>
            </a:custGeom>
            <a:solidFill>
              <a:srgbClr val="385D8A"/>
            </a:solidFill>
            <a:ln w="0" cap="flat">
              <a:solidFill>
                <a:srgbClr val="385D8A"/>
              </a:solidFill>
              <a:prstDash val="solid"/>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64" name="Freeform 40"/>
            <p:cNvSpPr>
              <a:spLocks noEditPoints="1"/>
            </p:cNvSpPr>
            <p:nvPr/>
          </p:nvSpPr>
          <p:spPr bwMode="auto">
            <a:xfrm>
              <a:off x="1200" y="2594"/>
              <a:ext cx="3264" cy="328"/>
            </a:xfrm>
            <a:custGeom>
              <a:avLst/>
              <a:gdLst/>
              <a:ahLst/>
              <a:cxnLst>
                <a:cxn ang="0">
                  <a:pos x="0" y="600"/>
                </a:cxn>
                <a:cxn ang="0">
                  <a:pos x="78" y="145"/>
                </a:cxn>
                <a:cxn ang="0">
                  <a:pos x="126" y="15"/>
                </a:cxn>
                <a:cxn ang="0">
                  <a:pos x="128" y="88"/>
                </a:cxn>
                <a:cxn ang="0">
                  <a:pos x="539" y="67"/>
                </a:cxn>
                <a:cxn ang="0">
                  <a:pos x="1072" y="67"/>
                </a:cxn>
                <a:cxn ang="0">
                  <a:pos x="1605" y="67"/>
                </a:cxn>
                <a:cxn ang="0">
                  <a:pos x="2139" y="67"/>
                </a:cxn>
                <a:cxn ang="0">
                  <a:pos x="2672" y="67"/>
                </a:cxn>
                <a:cxn ang="0">
                  <a:pos x="3205" y="67"/>
                </a:cxn>
                <a:cxn ang="0">
                  <a:pos x="3739" y="67"/>
                </a:cxn>
                <a:cxn ang="0">
                  <a:pos x="4272" y="67"/>
                </a:cxn>
                <a:cxn ang="0">
                  <a:pos x="4805" y="67"/>
                </a:cxn>
                <a:cxn ang="0">
                  <a:pos x="5339" y="67"/>
                </a:cxn>
                <a:cxn ang="0">
                  <a:pos x="5872" y="67"/>
                </a:cxn>
                <a:cxn ang="0">
                  <a:pos x="6405" y="67"/>
                </a:cxn>
                <a:cxn ang="0">
                  <a:pos x="6939" y="67"/>
                </a:cxn>
                <a:cxn ang="0">
                  <a:pos x="7472" y="67"/>
                </a:cxn>
                <a:cxn ang="0">
                  <a:pos x="8005" y="67"/>
                </a:cxn>
                <a:cxn ang="0">
                  <a:pos x="8539" y="67"/>
                </a:cxn>
                <a:cxn ang="0">
                  <a:pos x="9072" y="67"/>
                </a:cxn>
                <a:cxn ang="0">
                  <a:pos x="9605" y="67"/>
                </a:cxn>
                <a:cxn ang="0">
                  <a:pos x="10139" y="67"/>
                </a:cxn>
                <a:cxn ang="0">
                  <a:pos x="10672" y="67"/>
                </a:cxn>
                <a:cxn ang="0">
                  <a:pos x="11205" y="67"/>
                </a:cxn>
                <a:cxn ang="0">
                  <a:pos x="11739" y="67"/>
                </a:cxn>
                <a:cxn ang="0">
                  <a:pos x="12267" y="67"/>
                </a:cxn>
                <a:cxn ang="0">
                  <a:pos x="12381" y="36"/>
                </a:cxn>
                <a:cxn ang="0">
                  <a:pos x="12400" y="204"/>
                </a:cxn>
                <a:cxn ang="0">
                  <a:pos x="12344" y="91"/>
                </a:cxn>
                <a:cxn ang="0">
                  <a:pos x="12400" y="477"/>
                </a:cxn>
                <a:cxn ang="0">
                  <a:pos x="12400" y="867"/>
                </a:cxn>
                <a:cxn ang="0">
                  <a:pos x="12411" y="1006"/>
                </a:cxn>
                <a:cxn ang="0">
                  <a:pos x="12398" y="891"/>
                </a:cxn>
                <a:cxn ang="0">
                  <a:pos x="12291" y="998"/>
                </a:cxn>
                <a:cxn ang="0">
                  <a:pos x="11851" y="1000"/>
                </a:cxn>
                <a:cxn ang="0">
                  <a:pos x="11318" y="1000"/>
                </a:cxn>
                <a:cxn ang="0">
                  <a:pos x="10785" y="1000"/>
                </a:cxn>
                <a:cxn ang="0">
                  <a:pos x="10251" y="1000"/>
                </a:cxn>
                <a:cxn ang="0">
                  <a:pos x="9718" y="1000"/>
                </a:cxn>
                <a:cxn ang="0">
                  <a:pos x="9185" y="1000"/>
                </a:cxn>
                <a:cxn ang="0">
                  <a:pos x="8651" y="1000"/>
                </a:cxn>
                <a:cxn ang="0">
                  <a:pos x="8118" y="1000"/>
                </a:cxn>
                <a:cxn ang="0">
                  <a:pos x="7585" y="1000"/>
                </a:cxn>
                <a:cxn ang="0">
                  <a:pos x="7051" y="1000"/>
                </a:cxn>
                <a:cxn ang="0">
                  <a:pos x="6518" y="1000"/>
                </a:cxn>
                <a:cxn ang="0">
                  <a:pos x="5985" y="1000"/>
                </a:cxn>
                <a:cxn ang="0">
                  <a:pos x="5451" y="1000"/>
                </a:cxn>
                <a:cxn ang="0">
                  <a:pos x="4918" y="1000"/>
                </a:cxn>
                <a:cxn ang="0">
                  <a:pos x="4385" y="1000"/>
                </a:cxn>
                <a:cxn ang="0">
                  <a:pos x="3851" y="1000"/>
                </a:cxn>
                <a:cxn ang="0">
                  <a:pos x="3318" y="1000"/>
                </a:cxn>
                <a:cxn ang="0">
                  <a:pos x="2785" y="1000"/>
                </a:cxn>
                <a:cxn ang="0">
                  <a:pos x="2251" y="1000"/>
                </a:cxn>
                <a:cxn ang="0">
                  <a:pos x="1718" y="1000"/>
                </a:cxn>
                <a:cxn ang="0">
                  <a:pos x="1185" y="1000"/>
                </a:cxn>
                <a:cxn ang="0">
                  <a:pos x="651" y="1000"/>
                </a:cxn>
                <a:cxn ang="0">
                  <a:pos x="200" y="1000"/>
                </a:cxn>
                <a:cxn ang="0">
                  <a:pos x="151" y="991"/>
                </a:cxn>
                <a:cxn ang="0">
                  <a:pos x="15" y="942"/>
                </a:cxn>
                <a:cxn ang="0">
                  <a:pos x="88" y="939"/>
                </a:cxn>
              </a:cxnLst>
              <a:rect l="0" t="0" r="r" b="b"/>
              <a:pathLst>
                <a:path w="12467" h="1067">
                  <a:moveTo>
                    <a:pt x="0" y="867"/>
                  </a:moveTo>
                  <a:lnTo>
                    <a:pt x="0" y="667"/>
                  </a:lnTo>
                  <a:lnTo>
                    <a:pt x="67" y="667"/>
                  </a:lnTo>
                  <a:lnTo>
                    <a:pt x="67" y="867"/>
                  </a:lnTo>
                  <a:lnTo>
                    <a:pt x="0" y="867"/>
                  </a:lnTo>
                  <a:close/>
                  <a:moveTo>
                    <a:pt x="0" y="600"/>
                  </a:moveTo>
                  <a:lnTo>
                    <a:pt x="0" y="400"/>
                  </a:lnTo>
                  <a:lnTo>
                    <a:pt x="67" y="400"/>
                  </a:lnTo>
                  <a:lnTo>
                    <a:pt x="67" y="600"/>
                  </a:lnTo>
                  <a:lnTo>
                    <a:pt x="0" y="600"/>
                  </a:lnTo>
                  <a:close/>
                  <a:moveTo>
                    <a:pt x="0" y="334"/>
                  </a:moveTo>
                  <a:lnTo>
                    <a:pt x="0" y="200"/>
                  </a:lnTo>
                  <a:lnTo>
                    <a:pt x="4" y="163"/>
                  </a:lnTo>
                  <a:cubicBezTo>
                    <a:pt x="4" y="161"/>
                    <a:pt x="4" y="159"/>
                    <a:pt x="5" y="157"/>
                  </a:cubicBezTo>
                  <a:lnTo>
                    <a:pt x="15" y="126"/>
                  </a:lnTo>
                  <a:cubicBezTo>
                    <a:pt x="15" y="124"/>
                    <a:pt x="16" y="122"/>
                    <a:pt x="17" y="120"/>
                  </a:cubicBezTo>
                  <a:lnTo>
                    <a:pt x="17" y="119"/>
                  </a:lnTo>
                  <a:lnTo>
                    <a:pt x="76" y="151"/>
                  </a:lnTo>
                  <a:lnTo>
                    <a:pt x="76" y="151"/>
                  </a:lnTo>
                  <a:lnTo>
                    <a:pt x="78" y="145"/>
                  </a:lnTo>
                  <a:lnTo>
                    <a:pt x="69" y="177"/>
                  </a:lnTo>
                  <a:lnTo>
                    <a:pt x="70" y="170"/>
                  </a:lnTo>
                  <a:lnTo>
                    <a:pt x="67" y="200"/>
                  </a:lnTo>
                  <a:lnTo>
                    <a:pt x="67" y="334"/>
                  </a:lnTo>
                  <a:lnTo>
                    <a:pt x="0" y="334"/>
                  </a:lnTo>
                  <a:close/>
                  <a:moveTo>
                    <a:pt x="63" y="55"/>
                  </a:moveTo>
                  <a:lnTo>
                    <a:pt x="86" y="36"/>
                  </a:lnTo>
                  <a:cubicBezTo>
                    <a:pt x="87" y="35"/>
                    <a:pt x="89" y="34"/>
                    <a:pt x="91" y="33"/>
                  </a:cubicBezTo>
                  <a:lnTo>
                    <a:pt x="120" y="17"/>
                  </a:lnTo>
                  <a:cubicBezTo>
                    <a:pt x="122" y="16"/>
                    <a:pt x="124" y="15"/>
                    <a:pt x="126" y="15"/>
                  </a:cubicBezTo>
                  <a:lnTo>
                    <a:pt x="157" y="5"/>
                  </a:lnTo>
                  <a:cubicBezTo>
                    <a:pt x="159" y="4"/>
                    <a:pt x="161" y="4"/>
                    <a:pt x="164" y="4"/>
                  </a:cubicBezTo>
                  <a:lnTo>
                    <a:pt x="197" y="0"/>
                  </a:lnTo>
                  <a:lnTo>
                    <a:pt x="204" y="67"/>
                  </a:lnTo>
                  <a:lnTo>
                    <a:pt x="170" y="70"/>
                  </a:lnTo>
                  <a:lnTo>
                    <a:pt x="177" y="69"/>
                  </a:lnTo>
                  <a:lnTo>
                    <a:pt x="145" y="78"/>
                  </a:lnTo>
                  <a:lnTo>
                    <a:pt x="151" y="76"/>
                  </a:lnTo>
                  <a:lnTo>
                    <a:pt x="123" y="91"/>
                  </a:lnTo>
                  <a:lnTo>
                    <a:pt x="128" y="88"/>
                  </a:lnTo>
                  <a:lnTo>
                    <a:pt x="106" y="106"/>
                  </a:lnTo>
                  <a:lnTo>
                    <a:pt x="63" y="55"/>
                  </a:lnTo>
                  <a:close/>
                  <a:moveTo>
                    <a:pt x="200" y="0"/>
                  </a:moveTo>
                  <a:lnTo>
                    <a:pt x="272" y="0"/>
                  </a:lnTo>
                  <a:lnTo>
                    <a:pt x="272" y="67"/>
                  </a:lnTo>
                  <a:lnTo>
                    <a:pt x="200" y="67"/>
                  </a:lnTo>
                  <a:lnTo>
                    <a:pt x="200" y="0"/>
                  </a:lnTo>
                  <a:close/>
                  <a:moveTo>
                    <a:pt x="339" y="0"/>
                  </a:moveTo>
                  <a:lnTo>
                    <a:pt x="539" y="0"/>
                  </a:lnTo>
                  <a:lnTo>
                    <a:pt x="539" y="67"/>
                  </a:lnTo>
                  <a:lnTo>
                    <a:pt x="339" y="67"/>
                  </a:lnTo>
                  <a:lnTo>
                    <a:pt x="339" y="0"/>
                  </a:lnTo>
                  <a:close/>
                  <a:moveTo>
                    <a:pt x="605" y="0"/>
                  </a:moveTo>
                  <a:lnTo>
                    <a:pt x="805" y="0"/>
                  </a:lnTo>
                  <a:lnTo>
                    <a:pt x="805" y="67"/>
                  </a:lnTo>
                  <a:lnTo>
                    <a:pt x="605" y="67"/>
                  </a:lnTo>
                  <a:lnTo>
                    <a:pt x="605" y="0"/>
                  </a:lnTo>
                  <a:close/>
                  <a:moveTo>
                    <a:pt x="872" y="0"/>
                  </a:moveTo>
                  <a:lnTo>
                    <a:pt x="1072" y="0"/>
                  </a:lnTo>
                  <a:lnTo>
                    <a:pt x="1072" y="67"/>
                  </a:lnTo>
                  <a:lnTo>
                    <a:pt x="872" y="67"/>
                  </a:lnTo>
                  <a:lnTo>
                    <a:pt x="872" y="0"/>
                  </a:lnTo>
                  <a:close/>
                  <a:moveTo>
                    <a:pt x="1139" y="0"/>
                  </a:moveTo>
                  <a:lnTo>
                    <a:pt x="1339" y="0"/>
                  </a:lnTo>
                  <a:lnTo>
                    <a:pt x="1339" y="67"/>
                  </a:lnTo>
                  <a:lnTo>
                    <a:pt x="1139" y="67"/>
                  </a:lnTo>
                  <a:lnTo>
                    <a:pt x="1139" y="0"/>
                  </a:lnTo>
                  <a:close/>
                  <a:moveTo>
                    <a:pt x="1405" y="0"/>
                  </a:moveTo>
                  <a:lnTo>
                    <a:pt x="1605" y="0"/>
                  </a:lnTo>
                  <a:lnTo>
                    <a:pt x="1605" y="67"/>
                  </a:lnTo>
                  <a:lnTo>
                    <a:pt x="1405" y="67"/>
                  </a:lnTo>
                  <a:lnTo>
                    <a:pt x="1405" y="0"/>
                  </a:lnTo>
                  <a:close/>
                  <a:moveTo>
                    <a:pt x="1672" y="0"/>
                  </a:moveTo>
                  <a:lnTo>
                    <a:pt x="1872" y="0"/>
                  </a:lnTo>
                  <a:lnTo>
                    <a:pt x="1872" y="67"/>
                  </a:lnTo>
                  <a:lnTo>
                    <a:pt x="1672" y="67"/>
                  </a:lnTo>
                  <a:lnTo>
                    <a:pt x="1672" y="0"/>
                  </a:lnTo>
                  <a:close/>
                  <a:moveTo>
                    <a:pt x="1939" y="0"/>
                  </a:moveTo>
                  <a:lnTo>
                    <a:pt x="2139" y="0"/>
                  </a:lnTo>
                  <a:lnTo>
                    <a:pt x="2139" y="67"/>
                  </a:lnTo>
                  <a:lnTo>
                    <a:pt x="1939" y="67"/>
                  </a:lnTo>
                  <a:lnTo>
                    <a:pt x="1939" y="0"/>
                  </a:lnTo>
                  <a:close/>
                  <a:moveTo>
                    <a:pt x="2205" y="0"/>
                  </a:moveTo>
                  <a:lnTo>
                    <a:pt x="2405" y="0"/>
                  </a:lnTo>
                  <a:lnTo>
                    <a:pt x="2405" y="67"/>
                  </a:lnTo>
                  <a:lnTo>
                    <a:pt x="2205" y="67"/>
                  </a:lnTo>
                  <a:lnTo>
                    <a:pt x="2205" y="0"/>
                  </a:lnTo>
                  <a:close/>
                  <a:moveTo>
                    <a:pt x="2472" y="0"/>
                  </a:moveTo>
                  <a:lnTo>
                    <a:pt x="2672" y="0"/>
                  </a:lnTo>
                  <a:lnTo>
                    <a:pt x="2672" y="67"/>
                  </a:lnTo>
                  <a:lnTo>
                    <a:pt x="2472" y="67"/>
                  </a:lnTo>
                  <a:lnTo>
                    <a:pt x="2472" y="0"/>
                  </a:lnTo>
                  <a:close/>
                  <a:moveTo>
                    <a:pt x="2739" y="0"/>
                  </a:moveTo>
                  <a:lnTo>
                    <a:pt x="2939" y="0"/>
                  </a:lnTo>
                  <a:lnTo>
                    <a:pt x="2939" y="67"/>
                  </a:lnTo>
                  <a:lnTo>
                    <a:pt x="2739" y="67"/>
                  </a:lnTo>
                  <a:lnTo>
                    <a:pt x="2739" y="0"/>
                  </a:lnTo>
                  <a:close/>
                  <a:moveTo>
                    <a:pt x="3005" y="0"/>
                  </a:moveTo>
                  <a:lnTo>
                    <a:pt x="3205" y="0"/>
                  </a:lnTo>
                  <a:lnTo>
                    <a:pt x="3205" y="67"/>
                  </a:lnTo>
                  <a:lnTo>
                    <a:pt x="3005" y="67"/>
                  </a:lnTo>
                  <a:lnTo>
                    <a:pt x="3005" y="0"/>
                  </a:lnTo>
                  <a:close/>
                  <a:moveTo>
                    <a:pt x="3272" y="0"/>
                  </a:moveTo>
                  <a:lnTo>
                    <a:pt x="3472" y="0"/>
                  </a:lnTo>
                  <a:lnTo>
                    <a:pt x="3472" y="67"/>
                  </a:lnTo>
                  <a:lnTo>
                    <a:pt x="3272" y="67"/>
                  </a:lnTo>
                  <a:lnTo>
                    <a:pt x="3272" y="0"/>
                  </a:lnTo>
                  <a:close/>
                  <a:moveTo>
                    <a:pt x="3539" y="0"/>
                  </a:moveTo>
                  <a:lnTo>
                    <a:pt x="3739" y="0"/>
                  </a:lnTo>
                  <a:lnTo>
                    <a:pt x="3739" y="67"/>
                  </a:lnTo>
                  <a:lnTo>
                    <a:pt x="3539" y="67"/>
                  </a:lnTo>
                  <a:lnTo>
                    <a:pt x="3539" y="0"/>
                  </a:lnTo>
                  <a:close/>
                  <a:moveTo>
                    <a:pt x="3805" y="0"/>
                  </a:moveTo>
                  <a:lnTo>
                    <a:pt x="4005" y="0"/>
                  </a:lnTo>
                  <a:lnTo>
                    <a:pt x="4005" y="67"/>
                  </a:lnTo>
                  <a:lnTo>
                    <a:pt x="3805" y="67"/>
                  </a:lnTo>
                  <a:lnTo>
                    <a:pt x="3805" y="0"/>
                  </a:lnTo>
                  <a:close/>
                  <a:moveTo>
                    <a:pt x="4072" y="0"/>
                  </a:moveTo>
                  <a:lnTo>
                    <a:pt x="4272" y="0"/>
                  </a:lnTo>
                  <a:lnTo>
                    <a:pt x="4272" y="67"/>
                  </a:lnTo>
                  <a:lnTo>
                    <a:pt x="4072" y="67"/>
                  </a:lnTo>
                  <a:lnTo>
                    <a:pt x="4072" y="0"/>
                  </a:lnTo>
                  <a:close/>
                  <a:moveTo>
                    <a:pt x="4339" y="0"/>
                  </a:moveTo>
                  <a:lnTo>
                    <a:pt x="4539" y="0"/>
                  </a:lnTo>
                  <a:lnTo>
                    <a:pt x="4539" y="67"/>
                  </a:lnTo>
                  <a:lnTo>
                    <a:pt x="4339" y="67"/>
                  </a:lnTo>
                  <a:lnTo>
                    <a:pt x="4339" y="0"/>
                  </a:lnTo>
                  <a:close/>
                  <a:moveTo>
                    <a:pt x="4605" y="0"/>
                  </a:moveTo>
                  <a:lnTo>
                    <a:pt x="4805" y="0"/>
                  </a:lnTo>
                  <a:lnTo>
                    <a:pt x="4805" y="67"/>
                  </a:lnTo>
                  <a:lnTo>
                    <a:pt x="4605" y="67"/>
                  </a:lnTo>
                  <a:lnTo>
                    <a:pt x="4605" y="0"/>
                  </a:lnTo>
                  <a:close/>
                  <a:moveTo>
                    <a:pt x="4872" y="0"/>
                  </a:moveTo>
                  <a:lnTo>
                    <a:pt x="5072" y="0"/>
                  </a:lnTo>
                  <a:lnTo>
                    <a:pt x="5072" y="67"/>
                  </a:lnTo>
                  <a:lnTo>
                    <a:pt x="4872" y="67"/>
                  </a:lnTo>
                  <a:lnTo>
                    <a:pt x="4872" y="0"/>
                  </a:lnTo>
                  <a:close/>
                  <a:moveTo>
                    <a:pt x="5139" y="0"/>
                  </a:moveTo>
                  <a:lnTo>
                    <a:pt x="5339" y="0"/>
                  </a:lnTo>
                  <a:lnTo>
                    <a:pt x="5339" y="67"/>
                  </a:lnTo>
                  <a:lnTo>
                    <a:pt x="5139" y="67"/>
                  </a:lnTo>
                  <a:lnTo>
                    <a:pt x="5139" y="0"/>
                  </a:lnTo>
                  <a:close/>
                  <a:moveTo>
                    <a:pt x="5405" y="0"/>
                  </a:moveTo>
                  <a:lnTo>
                    <a:pt x="5605" y="0"/>
                  </a:lnTo>
                  <a:lnTo>
                    <a:pt x="5605" y="67"/>
                  </a:lnTo>
                  <a:lnTo>
                    <a:pt x="5405" y="67"/>
                  </a:lnTo>
                  <a:lnTo>
                    <a:pt x="5405" y="0"/>
                  </a:lnTo>
                  <a:close/>
                  <a:moveTo>
                    <a:pt x="5672" y="0"/>
                  </a:moveTo>
                  <a:lnTo>
                    <a:pt x="5872" y="0"/>
                  </a:lnTo>
                  <a:lnTo>
                    <a:pt x="5872" y="67"/>
                  </a:lnTo>
                  <a:lnTo>
                    <a:pt x="5672" y="67"/>
                  </a:lnTo>
                  <a:lnTo>
                    <a:pt x="5672" y="0"/>
                  </a:lnTo>
                  <a:close/>
                  <a:moveTo>
                    <a:pt x="5939" y="0"/>
                  </a:moveTo>
                  <a:lnTo>
                    <a:pt x="6139" y="0"/>
                  </a:lnTo>
                  <a:lnTo>
                    <a:pt x="6139" y="67"/>
                  </a:lnTo>
                  <a:lnTo>
                    <a:pt x="5939" y="67"/>
                  </a:lnTo>
                  <a:lnTo>
                    <a:pt x="5939" y="0"/>
                  </a:lnTo>
                  <a:close/>
                  <a:moveTo>
                    <a:pt x="6205" y="0"/>
                  </a:moveTo>
                  <a:lnTo>
                    <a:pt x="6405" y="0"/>
                  </a:lnTo>
                  <a:lnTo>
                    <a:pt x="6405" y="67"/>
                  </a:lnTo>
                  <a:lnTo>
                    <a:pt x="6205" y="67"/>
                  </a:lnTo>
                  <a:lnTo>
                    <a:pt x="6205" y="0"/>
                  </a:lnTo>
                  <a:close/>
                  <a:moveTo>
                    <a:pt x="6472" y="0"/>
                  </a:moveTo>
                  <a:lnTo>
                    <a:pt x="6672" y="0"/>
                  </a:lnTo>
                  <a:lnTo>
                    <a:pt x="6672" y="67"/>
                  </a:lnTo>
                  <a:lnTo>
                    <a:pt x="6472" y="67"/>
                  </a:lnTo>
                  <a:lnTo>
                    <a:pt x="6472" y="0"/>
                  </a:lnTo>
                  <a:close/>
                  <a:moveTo>
                    <a:pt x="6739" y="0"/>
                  </a:moveTo>
                  <a:lnTo>
                    <a:pt x="6939" y="0"/>
                  </a:lnTo>
                  <a:lnTo>
                    <a:pt x="6939" y="67"/>
                  </a:lnTo>
                  <a:lnTo>
                    <a:pt x="6739" y="67"/>
                  </a:lnTo>
                  <a:lnTo>
                    <a:pt x="6739" y="0"/>
                  </a:lnTo>
                  <a:close/>
                  <a:moveTo>
                    <a:pt x="7005" y="0"/>
                  </a:moveTo>
                  <a:lnTo>
                    <a:pt x="7205" y="0"/>
                  </a:lnTo>
                  <a:lnTo>
                    <a:pt x="7205" y="67"/>
                  </a:lnTo>
                  <a:lnTo>
                    <a:pt x="7005" y="67"/>
                  </a:lnTo>
                  <a:lnTo>
                    <a:pt x="7005" y="0"/>
                  </a:lnTo>
                  <a:close/>
                  <a:moveTo>
                    <a:pt x="7272" y="0"/>
                  </a:moveTo>
                  <a:lnTo>
                    <a:pt x="7472" y="0"/>
                  </a:lnTo>
                  <a:lnTo>
                    <a:pt x="7472" y="67"/>
                  </a:lnTo>
                  <a:lnTo>
                    <a:pt x="7272" y="67"/>
                  </a:lnTo>
                  <a:lnTo>
                    <a:pt x="7272" y="0"/>
                  </a:lnTo>
                  <a:close/>
                  <a:moveTo>
                    <a:pt x="7539" y="0"/>
                  </a:moveTo>
                  <a:lnTo>
                    <a:pt x="7739" y="0"/>
                  </a:lnTo>
                  <a:lnTo>
                    <a:pt x="7739" y="67"/>
                  </a:lnTo>
                  <a:lnTo>
                    <a:pt x="7539" y="67"/>
                  </a:lnTo>
                  <a:lnTo>
                    <a:pt x="7539" y="0"/>
                  </a:lnTo>
                  <a:close/>
                  <a:moveTo>
                    <a:pt x="7805" y="0"/>
                  </a:moveTo>
                  <a:lnTo>
                    <a:pt x="8005" y="0"/>
                  </a:lnTo>
                  <a:lnTo>
                    <a:pt x="8005" y="67"/>
                  </a:lnTo>
                  <a:lnTo>
                    <a:pt x="7805" y="67"/>
                  </a:lnTo>
                  <a:lnTo>
                    <a:pt x="7805" y="0"/>
                  </a:lnTo>
                  <a:close/>
                  <a:moveTo>
                    <a:pt x="8072" y="0"/>
                  </a:moveTo>
                  <a:lnTo>
                    <a:pt x="8272" y="0"/>
                  </a:lnTo>
                  <a:lnTo>
                    <a:pt x="8272" y="67"/>
                  </a:lnTo>
                  <a:lnTo>
                    <a:pt x="8072" y="67"/>
                  </a:lnTo>
                  <a:lnTo>
                    <a:pt x="8072" y="0"/>
                  </a:lnTo>
                  <a:close/>
                  <a:moveTo>
                    <a:pt x="8339" y="0"/>
                  </a:moveTo>
                  <a:lnTo>
                    <a:pt x="8539" y="0"/>
                  </a:lnTo>
                  <a:lnTo>
                    <a:pt x="8539" y="67"/>
                  </a:lnTo>
                  <a:lnTo>
                    <a:pt x="8339" y="67"/>
                  </a:lnTo>
                  <a:lnTo>
                    <a:pt x="8339" y="0"/>
                  </a:lnTo>
                  <a:close/>
                  <a:moveTo>
                    <a:pt x="8605" y="0"/>
                  </a:moveTo>
                  <a:lnTo>
                    <a:pt x="8805" y="0"/>
                  </a:lnTo>
                  <a:lnTo>
                    <a:pt x="8805" y="67"/>
                  </a:lnTo>
                  <a:lnTo>
                    <a:pt x="8605" y="67"/>
                  </a:lnTo>
                  <a:lnTo>
                    <a:pt x="8605" y="0"/>
                  </a:lnTo>
                  <a:close/>
                  <a:moveTo>
                    <a:pt x="8872" y="0"/>
                  </a:moveTo>
                  <a:lnTo>
                    <a:pt x="9072" y="0"/>
                  </a:lnTo>
                  <a:lnTo>
                    <a:pt x="9072" y="67"/>
                  </a:lnTo>
                  <a:lnTo>
                    <a:pt x="8872" y="67"/>
                  </a:lnTo>
                  <a:lnTo>
                    <a:pt x="8872" y="0"/>
                  </a:lnTo>
                  <a:close/>
                  <a:moveTo>
                    <a:pt x="9139" y="0"/>
                  </a:moveTo>
                  <a:lnTo>
                    <a:pt x="9339" y="0"/>
                  </a:lnTo>
                  <a:lnTo>
                    <a:pt x="9339" y="67"/>
                  </a:lnTo>
                  <a:lnTo>
                    <a:pt x="9139" y="67"/>
                  </a:lnTo>
                  <a:lnTo>
                    <a:pt x="9139" y="0"/>
                  </a:lnTo>
                  <a:close/>
                  <a:moveTo>
                    <a:pt x="9405" y="0"/>
                  </a:moveTo>
                  <a:lnTo>
                    <a:pt x="9605" y="0"/>
                  </a:lnTo>
                  <a:lnTo>
                    <a:pt x="9605" y="67"/>
                  </a:lnTo>
                  <a:lnTo>
                    <a:pt x="9405" y="67"/>
                  </a:lnTo>
                  <a:lnTo>
                    <a:pt x="9405" y="0"/>
                  </a:lnTo>
                  <a:close/>
                  <a:moveTo>
                    <a:pt x="9672" y="0"/>
                  </a:moveTo>
                  <a:lnTo>
                    <a:pt x="9872" y="0"/>
                  </a:lnTo>
                  <a:lnTo>
                    <a:pt x="9872" y="67"/>
                  </a:lnTo>
                  <a:lnTo>
                    <a:pt x="9672" y="67"/>
                  </a:lnTo>
                  <a:lnTo>
                    <a:pt x="9672" y="0"/>
                  </a:lnTo>
                  <a:close/>
                  <a:moveTo>
                    <a:pt x="9939" y="0"/>
                  </a:moveTo>
                  <a:lnTo>
                    <a:pt x="10139" y="0"/>
                  </a:lnTo>
                  <a:lnTo>
                    <a:pt x="10139" y="67"/>
                  </a:lnTo>
                  <a:lnTo>
                    <a:pt x="9939" y="67"/>
                  </a:lnTo>
                  <a:lnTo>
                    <a:pt x="9939" y="0"/>
                  </a:lnTo>
                  <a:close/>
                  <a:moveTo>
                    <a:pt x="10205" y="0"/>
                  </a:moveTo>
                  <a:lnTo>
                    <a:pt x="10405" y="0"/>
                  </a:lnTo>
                  <a:lnTo>
                    <a:pt x="10405" y="67"/>
                  </a:lnTo>
                  <a:lnTo>
                    <a:pt x="10205" y="67"/>
                  </a:lnTo>
                  <a:lnTo>
                    <a:pt x="10205" y="0"/>
                  </a:lnTo>
                  <a:close/>
                  <a:moveTo>
                    <a:pt x="10472" y="0"/>
                  </a:moveTo>
                  <a:lnTo>
                    <a:pt x="10672" y="0"/>
                  </a:lnTo>
                  <a:lnTo>
                    <a:pt x="10672" y="67"/>
                  </a:lnTo>
                  <a:lnTo>
                    <a:pt x="10472" y="67"/>
                  </a:lnTo>
                  <a:lnTo>
                    <a:pt x="10472" y="0"/>
                  </a:lnTo>
                  <a:close/>
                  <a:moveTo>
                    <a:pt x="10739" y="0"/>
                  </a:moveTo>
                  <a:lnTo>
                    <a:pt x="10939" y="0"/>
                  </a:lnTo>
                  <a:lnTo>
                    <a:pt x="10939" y="67"/>
                  </a:lnTo>
                  <a:lnTo>
                    <a:pt x="10739" y="67"/>
                  </a:lnTo>
                  <a:lnTo>
                    <a:pt x="10739" y="0"/>
                  </a:lnTo>
                  <a:close/>
                  <a:moveTo>
                    <a:pt x="11005" y="0"/>
                  </a:moveTo>
                  <a:lnTo>
                    <a:pt x="11205" y="0"/>
                  </a:lnTo>
                  <a:lnTo>
                    <a:pt x="11205" y="67"/>
                  </a:lnTo>
                  <a:lnTo>
                    <a:pt x="11005" y="67"/>
                  </a:lnTo>
                  <a:lnTo>
                    <a:pt x="11005" y="0"/>
                  </a:lnTo>
                  <a:close/>
                  <a:moveTo>
                    <a:pt x="11272" y="0"/>
                  </a:moveTo>
                  <a:lnTo>
                    <a:pt x="11472" y="0"/>
                  </a:lnTo>
                  <a:lnTo>
                    <a:pt x="11472" y="67"/>
                  </a:lnTo>
                  <a:lnTo>
                    <a:pt x="11272" y="67"/>
                  </a:lnTo>
                  <a:lnTo>
                    <a:pt x="11272" y="0"/>
                  </a:lnTo>
                  <a:close/>
                  <a:moveTo>
                    <a:pt x="11539" y="0"/>
                  </a:moveTo>
                  <a:lnTo>
                    <a:pt x="11739" y="0"/>
                  </a:lnTo>
                  <a:lnTo>
                    <a:pt x="11739" y="67"/>
                  </a:lnTo>
                  <a:lnTo>
                    <a:pt x="11539" y="67"/>
                  </a:lnTo>
                  <a:lnTo>
                    <a:pt x="11539" y="0"/>
                  </a:lnTo>
                  <a:close/>
                  <a:moveTo>
                    <a:pt x="11805" y="0"/>
                  </a:moveTo>
                  <a:lnTo>
                    <a:pt x="12005" y="0"/>
                  </a:lnTo>
                  <a:lnTo>
                    <a:pt x="12005" y="67"/>
                  </a:lnTo>
                  <a:lnTo>
                    <a:pt x="11805" y="67"/>
                  </a:lnTo>
                  <a:lnTo>
                    <a:pt x="11805" y="0"/>
                  </a:lnTo>
                  <a:close/>
                  <a:moveTo>
                    <a:pt x="12072" y="0"/>
                  </a:moveTo>
                  <a:lnTo>
                    <a:pt x="12267" y="0"/>
                  </a:lnTo>
                  <a:lnTo>
                    <a:pt x="12267" y="67"/>
                  </a:lnTo>
                  <a:lnTo>
                    <a:pt x="12072" y="67"/>
                  </a:lnTo>
                  <a:lnTo>
                    <a:pt x="12072" y="0"/>
                  </a:lnTo>
                  <a:close/>
                  <a:moveTo>
                    <a:pt x="12270" y="0"/>
                  </a:moveTo>
                  <a:lnTo>
                    <a:pt x="12275" y="1"/>
                  </a:lnTo>
                  <a:lnTo>
                    <a:pt x="12269" y="67"/>
                  </a:lnTo>
                  <a:lnTo>
                    <a:pt x="12263" y="67"/>
                  </a:lnTo>
                  <a:lnTo>
                    <a:pt x="12270" y="0"/>
                  </a:lnTo>
                  <a:close/>
                  <a:moveTo>
                    <a:pt x="12353" y="20"/>
                  </a:moveTo>
                  <a:lnTo>
                    <a:pt x="12376" y="33"/>
                  </a:lnTo>
                  <a:cubicBezTo>
                    <a:pt x="12378" y="34"/>
                    <a:pt x="12380" y="35"/>
                    <a:pt x="12381" y="36"/>
                  </a:cubicBezTo>
                  <a:lnTo>
                    <a:pt x="12406" y="57"/>
                  </a:lnTo>
                  <a:cubicBezTo>
                    <a:pt x="12408" y="58"/>
                    <a:pt x="12409" y="60"/>
                    <a:pt x="12411" y="61"/>
                  </a:cubicBezTo>
                  <a:lnTo>
                    <a:pt x="12431" y="86"/>
                  </a:lnTo>
                  <a:cubicBezTo>
                    <a:pt x="12432" y="87"/>
                    <a:pt x="12433" y="89"/>
                    <a:pt x="12434" y="91"/>
                  </a:cubicBezTo>
                  <a:lnTo>
                    <a:pt x="12450" y="120"/>
                  </a:lnTo>
                  <a:cubicBezTo>
                    <a:pt x="12451" y="122"/>
                    <a:pt x="12452" y="124"/>
                    <a:pt x="12452" y="126"/>
                  </a:cubicBezTo>
                  <a:lnTo>
                    <a:pt x="12462" y="157"/>
                  </a:lnTo>
                  <a:cubicBezTo>
                    <a:pt x="12462" y="159"/>
                    <a:pt x="12463" y="161"/>
                    <a:pt x="12463" y="163"/>
                  </a:cubicBezTo>
                  <a:lnTo>
                    <a:pt x="12467" y="197"/>
                  </a:lnTo>
                  <a:lnTo>
                    <a:pt x="12400" y="204"/>
                  </a:lnTo>
                  <a:lnTo>
                    <a:pt x="12397" y="170"/>
                  </a:lnTo>
                  <a:lnTo>
                    <a:pt x="12398" y="177"/>
                  </a:lnTo>
                  <a:lnTo>
                    <a:pt x="12389" y="145"/>
                  </a:lnTo>
                  <a:lnTo>
                    <a:pt x="12391" y="151"/>
                  </a:lnTo>
                  <a:lnTo>
                    <a:pt x="12376" y="123"/>
                  </a:lnTo>
                  <a:lnTo>
                    <a:pt x="12379" y="128"/>
                  </a:lnTo>
                  <a:lnTo>
                    <a:pt x="12359" y="104"/>
                  </a:lnTo>
                  <a:lnTo>
                    <a:pt x="12364" y="108"/>
                  </a:lnTo>
                  <a:lnTo>
                    <a:pt x="12339" y="88"/>
                  </a:lnTo>
                  <a:lnTo>
                    <a:pt x="12344" y="91"/>
                  </a:lnTo>
                  <a:lnTo>
                    <a:pt x="12320" y="78"/>
                  </a:lnTo>
                  <a:lnTo>
                    <a:pt x="12353" y="20"/>
                  </a:lnTo>
                  <a:close/>
                  <a:moveTo>
                    <a:pt x="12467" y="200"/>
                  </a:moveTo>
                  <a:lnTo>
                    <a:pt x="12467" y="211"/>
                  </a:lnTo>
                  <a:lnTo>
                    <a:pt x="12400" y="211"/>
                  </a:lnTo>
                  <a:lnTo>
                    <a:pt x="12400" y="200"/>
                  </a:lnTo>
                  <a:lnTo>
                    <a:pt x="12467" y="200"/>
                  </a:lnTo>
                  <a:close/>
                  <a:moveTo>
                    <a:pt x="12467" y="277"/>
                  </a:moveTo>
                  <a:lnTo>
                    <a:pt x="12467" y="477"/>
                  </a:lnTo>
                  <a:lnTo>
                    <a:pt x="12400" y="477"/>
                  </a:lnTo>
                  <a:lnTo>
                    <a:pt x="12400" y="277"/>
                  </a:lnTo>
                  <a:lnTo>
                    <a:pt x="12467" y="277"/>
                  </a:lnTo>
                  <a:close/>
                  <a:moveTo>
                    <a:pt x="12467" y="544"/>
                  </a:moveTo>
                  <a:lnTo>
                    <a:pt x="12467" y="744"/>
                  </a:lnTo>
                  <a:lnTo>
                    <a:pt x="12400" y="744"/>
                  </a:lnTo>
                  <a:lnTo>
                    <a:pt x="12400" y="544"/>
                  </a:lnTo>
                  <a:lnTo>
                    <a:pt x="12467" y="544"/>
                  </a:lnTo>
                  <a:close/>
                  <a:moveTo>
                    <a:pt x="12467" y="811"/>
                  </a:moveTo>
                  <a:lnTo>
                    <a:pt x="12467" y="867"/>
                  </a:lnTo>
                  <a:lnTo>
                    <a:pt x="12400" y="867"/>
                  </a:lnTo>
                  <a:lnTo>
                    <a:pt x="12400" y="811"/>
                  </a:lnTo>
                  <a:lnTo>
                    <a:pt x="12467" y="811"/>
                  </a:lnTo>
                  <a:close/>
                  <a:moveTo>
                    <a:pt x="12467" y="870"/>
                  </a:moveTo>
                  <a:lnTo>
                    <a:pt x="12463" y="904"/>
                  </a:lnTo>
                  <a:cubicBezTo>
                    <a:pt x="12463" y="906"/>
                    <a:pt x="12462" y="908"/>
                    <a:pt x="12462" y="910"/>
                  </a:cubicBezTo>
                  <a:lnTo>
                    <a:pt x="12452" y="942"/>
                  </a:lnTo>
                  <a:cubicBezTo>
                    <a:pt x="12452" y="944"/>
                    <a:pt x="12451" y="946"/>
                    <a:pt x="12450" y="948"/>
                  </a:cubicBezTo>
                  <a:lnTo>
                    <a:pt x="12434" y="976"/>
                  </a:lnTo>
                  <a:cubicBezTo>
                    <a:pt x="12433" y="978"/>
                    <a:pt x="12432" y="979"/>
                    <a:pt x="12431" y="981"/>
                  </a:cubicBezTo>
                  <a:lnTo>
                    <a:pt x="12411" y="1006"/>
                  </a:lnTo>
                  <a:cubicBezTo>
                    <a:pt x="12409" y="1008"/>
                    <a:pt x="12408" y="1009"/>
                    <a:pt x="12406" y="1011"/>
                  </a:cubicBezTo>
                  <a:lnTo>
                    <a:pt x="12396" y="1019"/>
                  </a:lnTo>
                  <a:lnTo>
                    <a:pt x="12354" y="967"/>
                  </a:lnTo>
                  <a:lnTo>
                    <a:pt x="12364" y="959"/>
                  </a:lnTo>
                  <a:lnTo>
                    <a:pt x="12359" y="964"/>
                  </a:lnTo>
                  <a:lnTo>
                    <a:pt x="12379" y="939"/>
                  </a:lnTo>
                  <a:lnTo>
                    <a:pt x="12376" y="944"/>
                  </a:lnTo>
                  <a:lnTo>
                    <a:pt x="12391" y="916"/>
                  </a:lnTo>
                  <a:lnTo>
                    <a:pt x="12389" y="922"/>
                  </a:lnTo>
                  <a:lnTo>
                    <a:pt x="12398" y="891"/>
                  </a:lnTo>
                  <a:lnTo>
                    <a:pt x="12397" y="897"/>
                  </a:lnTo>
                  <a:lnTo>
                    <a:pt x="12400" y="863"/>
                  </a:lnTo>
                  <a:lnTo>
                    <a:pt x="12467" y="870"/>
                  </a:lnTo>
                  <a:close/>
                  <a:moveTo>
                    <a:pt x="12327" y="1057"/>
                  </a:moveTo>
                  <a:lnTo>
                    <a:pt x="12310" y="1062"/>
                  </a:lnTo>
                  <a:cubicBezTo>
                    <a:pt x="12308" y="1062"/>
                    <a:pt x="12306" y="1063"/>
                    <a:pt x="12304" y="1063"/>
                  </a:cubicBezTo>
                  <a:lnTo>
                    <a:pt x="12270" y="1067"/>
                  </a:lnTo>
                  <a:lnTo>
                    <a:pt x="12263" y="1000"/>
                  </a:lnTo>
                  <a:lnTo>
                    <a:pt x="12297" y="997"/>
                  </a:lnTo>
                  <a:lnTo>
                    <a:pt x="12291" y="998"/>
                  </a:lnTo>
                  <a:lnTo>
                    <a:pt x="12307" y="993"/>
                  </a:lnTo>
                  <a:lnTo>
                    <a:pt x="12327" y="1057"/>
                  </a:lnTo>
                  <a:close/>
                  <a:moveTo>
                    <a:pt x="12267" y="1067"/>
                  </a:moveTo>
                  <a:lnTo>
                    <a:pt x="12118" y="1067"/>
                  </a:lnTo>
                  <a:lnTo>
                    <a:pt x="12118" y="1000"/>
                  </a:lnTo>
                  <a:lnTo>
                    <a:pt x="12267" y="1000"/>
                  </a:lnTo>
                  <a:lnTo>
                    <a:pt x="12267" y="1067"/>
                  </a:lnTo>
                  <a:close/>
                  <a:moveTo>
                    <a:pt x="12051" y="1067"/>
                  </a:moveTo>
                  <a:lnTo>
                    <a:pt x="11851" y="1067"/>
                  </a:lnTo>
                  <a:lnTo>
                    <a:pt x="11851" y="1000"/>
                  </a:lnTo>
                  <a:lnTo>
                    <a:pt x="12051" y="1000"/>
                  </a:lnTo>
                  <a:lnTo>
                    <a:pt x="12051" y="1067"/>
                  </a:lnTo>
                  <a:close/>
                  <a:moveTo>
                    <a:pt x="11785" y="1067"/>
                  </a:moveTo>
                  <a:lnTo>
                    <a:pt x="11585" y="1067"/>
                  </a:lnTo>
                  <a:lnTo>
                    <a:pt x="11585" y="1000"/>
                  </a:lnTo>
                  <a:lnTo>
                    <a:pt x="11785" y="1000"/>
                  </a:lnTo>
                  <a:lnTo>
                    <a:pt x="11785" y="1067"/>
                  </a:lnTo>
                  <a:close/>
                  <a:moveTo>
                    <a:pt x="11518" y="1067"/>
                  </a:moveTo>
                  <a:lnTo>
                    <a:pt x="11318" y="1067"/>
                  </a:lnTo>
                  <a:lnTo>
                    <a:pt x="11318" y="1000"/>
                  </a:lnTo>
                  <a:lnTo>
                    <a:pt x="11518" y="1000"/>
                  </a:lnTo>
                  <a:lnTo>
                    <a:pt x="11518" y="1067"/>
                  </a:lnTo>
                  <a:close/>
                  <a:moveTo>
                    <a:pt x="11251" y="1067"/>
                  </a:moveTo>
                  <a:lnTo>
                    <a:pt x="11051" y="1067"/>
                  </a:lnTo>
                  <a:lnTo>
                    <a:pt x="11051" y="1000"/>
                  </a:lnTo>
                  <a:lnTo>
                    <a:pt x="11251" y="1000"/>
                  </a:lnTo>
                  <a:lnTo>
                    <a:pt x="11251" y="1067"/>
                  </a:lnTo>
                  <a:close/>
                  <a:moveTo>
                    <a:pt x="10985" y="1067"/>
                  </a:moveTo>
                  <a:lnTo>
                    <a:pt x="10785" y="1067"/>
                  </a:lnTo>
                  <a:lnTo>
                    <a:pt x="10785" y="1000"/>
                  </a:lnTo>
                  <a:lnTo>
                    <a:pt x="10985" y="1000"/>
                  </a:lnTo>
                  <a:lnTo>
                    <a:pt x="10985" y="1067"/>
                  </a:lnTo>
                  <a:close/>
                  <a:moveTo>
                    <a:pt x="10718" y="1067"/>
                  </a:moveTo>
                  <a:lnTo>
                    <a:pt x="10518" y="1067"/>
                  </a:lnTo>
                  <a:lnTo>
                    <a:pt x="10518" y="1000"/>
                  </a:lnTo>
                  <a:lnTo>
                    <a:pt x="10718" y="1000"/>
                  </a:lnTo>
                  <a:lnTo>
                    <a:pt x="10718" y="1067"/>
                  </a:lnTo>
                  <a:close/>
                  <a:moveTo>
                    <a:pt x="10451" y="1067"/>
                  </a:moveTo>
                  <a:lnTo>
                    <a:pt x="10251" y="1067"/>
                  </a:lnTo>
                  <a:lnTo>
                    <a:pt x="10251" y="1000"/>
                  </a:lnTo>
                  <a:lnTo>
                    <a:pt x="10451" y="1000"/>
                  </a:lnTo>
                  <a:lnTo>
                    <a:pt x="10451" y="1067"/>
                  </a:lnTo>
                  <a:close/>
                  <a:moveTo>
                    <a:pt x="10185" y="1067"/>
                  </a:moveTo>
                  <a:lnTo>
                    <a:pt x="9985" y="1067"/>
                  </a:lnTo>
                  <a:lnTo>
                    <a:pt x="9985" y="1000"/>
                  </a:lnTo>
                  <a:lnTo>
                    <a:pt x="10185" y="1000"/>
                  </a:lnTo>
                  <a:lnTo>
                    <a:pt x="10185" y="1067"/>
                  </a:lnTo>
                  <a:close/>
                  <a:moveTo>
                    <a:pt x="9918" y="1067"/>
                  </a:moveTo>
                  <a:lnTo>
                    <a:pt x="9718" y="1067"/>
                  </a:lnTo>
                  <a:lnTo>
                    <a:pt x="9718" y="1000"/>
                  </a:lnTo>
                  <a:lnTo>
                    <a:pt x="9918" y="1000"/>
                  </a:lnTo>
                  <a:lnTo>
                    <a:pt x="9918" y="1067"/>
                  </a:lnTo>
                  <a:close/>
                  <a:moveTo>
                    <a:pt x="9651" y="1067"/>
                  </a:moveTo>
                  <a:lnTo>
                    <a:pt x="9451" y="1067"/>
                  </a:lnTo>
                  <a:lnTo>
                    <a:pt x="9451" y="1000"/>
                  </a:lnTo>
                  <a:lnTo>
                    <a:pt x="9651" y="1000"/>
                  </a:lnTo>
                  <a:lnTo>
                    <a:pt x="9651" y="1067"/>
                  </a:lnTo>
                  <a:close/>
                  <a:moveTo>
                    <a:pt x="9385" y="1067"/>
                  </a:moveTo>
                  <a:lnTo>
                    <a:pt x="9185" y="1067"/>
                  </a:lnTo>
                  <a:lnTo>
                    <a:pt x="9185" y="1000"/>
                  </a:lnTo>
                  <a:lnTo>
                    <a:pt x="9385" y="1000"/>
                  </a:lnTo>
                  <a:lnTo>
                    <a:pt x="9385" y="1067"/>
                  </a:lnTo>
                  <a:close/>
                  <a:moveTo>
                    <a:pt x="9118" y="1067"/>
                  </a:moveTo>
                  <a:lnTo>
                    <a:pt x="8918" y="1067"/>
                  </a:lnTo>
                  <a:lnTo>
                    <a:pt x="8918" y="1000"/>
                  </a:lnTo>
                  <a:lnTo>
                    <a:pt x="9118" y="1000"/>
                  </a:lnTo>
                  <a:lnTo>
                    <a:pt x="9118" y="1067"/>
                  </a:lnTo>
                  <a:close/>
                  <a:moveTo>
                    <a:pt x="8851" y="1067"/>
                  </a:moveTo>
                  <a:lnTo>
                    <a:pt x="8651" y="1067"/>
                  </a:lnTo>
                  <a:lnTo>
                    <a:pt x="8651" y="1000"/>
                  </a:lnTo>
                  <a:lnTo>
                    <a:pt x="8851" y="1000"/>
                  </a:lnTo>
                  <a:lnTo>
                    <a:pt x="8851" y="1067"/>
                  </a:lnTo>
                  <a:close/>
                  <a:moveTo>
                    <a:pt x="8585" y="1067"/>
                  </a:moveTo>
                  <a:lnTo>
                    <a:pt x="8385" y="1067"/>
                  </a:lnTo>
                  <a:lnTo>
                    <a:pt x="8385" y="1000"/>
                  </a:lnTo>
                  <a:lnTo>
                    <a:pt x="8585" y="1000"/>
                  </a:lnTo>
                  <a:lnTo>
                    <a:pt x="8585" y="1067"/>
                  </a:lnTo>
                  <a:close/>
                  <a:moveTo>
                    <a:pt x="8318" y="1067"/>
                  </a:moveTo>
                  <a:lnTo>
                    <a:pt x="8118" y="1067"/>
                  </a:lnTo>
                  <a:lnTo>
                    <a:pt x="8118" y="1000"/>
                  </a:lnTo>
                  <a:lnTo>
                    <a:pt x="8318" y="1000"/>
                  </a:lnTo>
                  <a:lnTo>
                    <a:pt x="8318" y="1067"/>
                  </a:lnTo>
                  <a:close/>
                  <a:moveTo>
                    <a:pt x="8051" y="1067"/>
                  </a:moveTo>
                  <a:lnTo>
                    <a:pt x="7851" y="1067"/>
                  </a:lnTo>
                  <a:lnTo>
                    <a:pt x="7851" y="1000"/>
                  </a:lnTo>
                  <a:lnTo>
                    <a:pt x="8051" y="1000"/>
                  </a:lnTo>
                  <a:lnTo>
                    <a:pt x="8051" y="1067"/>
                  </a:lnTo>
                  <a:close/>
                  <a:moveTo>
                    <a:pt x="7785" y="1067"/>
                  </a:moveTo>
                  <a:lnTo>
                    <a:pt x="7585" y="1067"/>
                  </a:lnTo>
                  <a:lnTo>
                    <a:pt x="7585" y="1000"/>
                  </a:lnTo>
                  <a:lnTo>
                    <a:pt x="7785" y="1000"/>
                  </a:lnTo>
                  <a:lnTo>
                    <a:pt x="7785" y="1067"/>
                  </a:lnTo>
                  <a:close/>
                  <a:moveTo>
                    <a:pt x="7518" y="1067"/>
                  </a:moveTo>
                  <a:lnTo>
                    <a:pt x="7318" y="1067"/>
                  </a:lnTo>
                  <a:lnTo>
                    <a:pt x="7318" y="1000"/>
                  </a:lnTo>
                  <a:lnTo>
                    <a:pt x="7518" y="1000"/>
                  </a:lnTo>
                  <a:lnTo>
                    <a:pt x="7518" y="1067"/>
                  </a:lnTo>
                  <a:close/>
                  <a:moveTo>
                    <a:pt x="7251" y="1067"/>
                  </a:moveTo>
                  <a:lnTo>
                    <a:pt x="7051" y="1067"/>
                  </a:lnTo>
                  <a:lnTo>
                    <a:pt x="7051" y="1000"/>
                  </a:lnTo>
                  <a:lnTo>
                    <a:pt x="7251" y="1000"/>
                  </a:lnTo>
                  <a:lnTo>
                    <a:pt x="7251" y="1067"/>
                  </a:lnTo>
                  <a:close/>
                  <a:moveTo>
                    <a:pt x="6985" y="1067"/>
                  </a:moveTo>
                  <a:lnTo>
                    <a:pt x="6785" y="1067"/>
                  </a:lnTo>
                  <a:lnTo>
                    <a:pt x="6785" y="1000"/>
                  </a:lnTo>
                  <a:lnTo>
                    <a:pt x="6985" y="1000"/>
                  </a:lnTo>
                  <a:lnTo>
                    <a:pt x="6985" y="1067"/>
                  </a:lnTo>
                  <a:close/>
                  <a:moveTo>
                    <a:pt x="6718" y="1067"/>
                  </a:moveTo>
                  <a:lnTo>
                    <a:pt x="6518" y="1067"/>
                  </a:lnTo>
                  <a:lnTo>
                    <a:pt x="6518" y="1000"/>
                  </a:lnTo>
                  <a:lnTo>
                    <a:pt x="6718" y="1000"/>
                  </a:lnTo>
                  <a:lnTo>
                    <a:pt x="6718" y="1067"/>
                  </a:lnTo>
                  <a:close/>
                  <a:moveTo>
                    <a:pt x="6451" y="1067"/>
                  </a:moveTo>
                  <a:lnTo>
                    <a:pt x="6251" y="1067"/>
                  </a:lnTo>
                  <a:lnTo>
                    <a:pt x="6251" y="1000"/>
                  </a:lnTo>
                  <a:lnTo>
                    <a:pt x="6451" y="1000"/>
                  </a:lnTo>
                  <a:lnTo>
                    <a:pt x="6451" y="1067"/>
                  </a:lnTo>
                  <a:close/>
                  <a:moveTo>
                    <a:pt x="6185" y="1067"/>
                  </a:moveTo>
                  <a:lnTo>
                    <a:pt x="5985" y="1067"/>
                  </a:lnTo>
                  <a:lnTo>
                    <a:pt x="5985" y="1000"/>
                  </a:lnTo>
                  <a:lnTo>
                    <a:pt x="6185" y="1000"/>
                  </a:lnTo>
                  <a:lnTo>
                    <a:pt x="6185" y="1067"/>
                  </a:lnTo>
                  <a:close/>
                  <a:moveTo>
                    <a:pt x="5918" y="1067"/>
                  </a:moveTo>
                  <a:lnTo>
                    <a:pt x="5718" y="1067"/>
                  </a:lnTo>
                  <a:lnTo>
                    <a:pt x="5718" y="1000"/>
                  </a:lnTo>
                  <a:lnTo>
                    <a:pt x="5918" y="1000"/>
                  </a:lnTo>
                  <a:lnTo>
                    <a:pt x="5918" y="1067"/>
                  </a:lnTo>
                  <a:close/>
                  <a:moveTo>
                    <a:pt x="5651" y="1067"/>
                  </a:moveTo>
                  <a:lnTo>
                    <a:pt x="5451" y="1067"/>
                  </a:lnTo>
                  <a:lnTo>
                    <a:pt x="5451" y="1000"/>
                  </a:lnTo>
                  <a:lnTo>
                    <a:pt x="5651" y="1000"/>
                  </a:lnTo>
                  <a:lnTo>
                    <a:pt x="5651" y="1067"/>
                  </a:lnTo>
                  <a:close/>
                  <a:moveTo>
                    <a:pt x="5385" y="1067"/>
                  </a:moveTo>
                  <a:lnTo>
                    <a:pt x="5185" y="1067"/>
                  </a:lnTo>
                  <a:lnTo>
                    <a:pt x="5185" y="1000"/>
                  </a:lnTo>
                  <a:lnTo>
                    <a:pt x="5385" y="1000"/>
                  </a:lnTo>
                  <a:lnTo>
                    <a:pt x="5385" y="1067"/>
                  </a:lnTo>
                  <a:close/>
                  <a:moveTo>
                    <a:pt x="5118" y="1067"/>
                  </a:moveTo>
                  <a:lnTo>
                    <a:pt x="4918" y="1067"/>
                  </a:lnTo>
                  <a:lnTo>
                    <a:pt x="4918" y="1000"/>
                  </a:lnTo>
                  <a:lnTo>
                    <a:pt x="5118" y="1000"/>
                  </a:lnTo>
                  <a:lnTo>
                    <a:pt x="5118" y="1067"/>
                  </a:lnTo>
                  <a:close/>
                  <a:moveTo>
                    <a:pt x="4851" y="1067"/>
                  </a:moveTo>
                  <a:lnTo>
                    <a:pt x="4651" y="1067"/>
                  </a:lnTo>
                  <a:lnTo>
                    <a:pt x="4651" y="1000"/>
                  </a:lnTo>
                  <a:lnTo>
                    <a:pt x="4851" y="1000"/>
                  </a:lnTo>
                  <a:lnTo>
                    <a:pt x="4851" y="1067"/>
                  </a:lnTo>
                  <a:close/>
                  <a:moveTo>
                    <a:pt x="4585" y="1067"/>
                  </a:moveTo>
                  <a:lnTo>
                    <a:pt x="4385" y="1067"/>
                  </a:lnTo>
                  <a:lnTo>
                    <a:pt x="4385" y="1000"/>
                  </a:lnTo>
                  <a:lnTo>
                    <a:pt x="4585" y="1000"/>
                  </a:lnTo>
                  <a:lnTo>
                    <a:pt x="4585" y="1067"/>
                  </a:lnTo>
                  <a:close/>
                  <a:moveTo>
                    <a:pt x="4318" y="1067"/>
                  </a:moveTo>
                  <a:lnTo>
                    <a:pt x="4118" y="1067"/>
                  </a:lnTo>
                  <a:lnTo>
                    <a:pt x="4118" y="1000"/>
                  </a:lnTo>
                  <a:lnTo>
                    <a:pt x="4318" y="1000"/>
                  </a:lnTo>
                  <a:lnTo>
                    <a:pt x="4318" y="1067"/>
                  </a:lnTo>
                  <a:close/>
                  <a:moveTo>
                    <a:pt x="4051" y="1067"/>
                  </a:moveTo>
                  <a:lnTo>
                    <a:pt x="3851" y="1067"/>
                  </a:lnTo>
                  <a:lnTo>
                    <a:pt x="3851" y="1000"/>
                  </a:lnTo>
                  <a:lnTo>
                    <a:pt x="4051" y="1000"/>
                  </a:lnTo>
                  <a:lnTo>
                    <a:pt x="4051" y="1067"/>
                  </a:lnTo>
                  <a:close/>
                  <a:moveTo>
                    <a:pt x="3785" y="1067"/>
                  </a:moveTo>
                  <a:lnTo>
                    <a:pt x="3585" y="1067"/>
                  </a:lnTo>
                  <a:lnTo>
                    <a:pt x="3585" y="1000"/>
                  </a:lnTo>
                  <a:lnTo>
                    <a:pt x="3785" y="1000"/>
                  </a:lnTo>
                  <a:lnTo>
                    <a:pt x="3785" y="1067"/>
                  </a:lnTo>
                  <a:close/>
                  <a:moveTo>
                    <a:pt x="3518" y="1067"/>
                  </a:moveTo>
                  <a:lnTo>
                    <a:pt x="3318" y="1067"/>
                  </a:lnTo>
                  <a:lnTo>
                    <a:pt x="3318" y="1000"/>
                  </a:lnTo>
                  <a:lnTo>
                    <a:pt x="3518" y="1000"/>
                  </a:lnTo>
                  <a:lnTo>
                    <a:pt x="3518" y="1067"/>
                  </a:lnTo>
                  <a:close/>
                  <a:moveTo>
                    <a:pt x="3251" y="1067"/>
                  </a:moveTo>
                  <a:lnTo>
                    <a:pt x="3051" y="1067"/>
                  </a:lnTo>
                  <a:lnTo>
                    <a:pt x="3051" y="1000"/>
                  </a:lnTo>
                  <a:lnTo>
                    <a:pt x="3251" y="1000"/>
                  </a:lnTo>
                  <a:lnTo>
                    <a:pt x="3251" y="1067"/>
                  </a:lnTo>
                  <a:close/>
                  <a:moveTo>
                    <a:pt x="2985" y="1067"/>
                  </a:moveTo>
                  <a:lnTo>
                    <a:pt x="2785" y="1067"/>
                  </a:lnTo>
                  <a:lnTo>
                    <a:pt x="2785" y="1000"/>
                  </a:lnTo>
                  <a:lnTo>
                    <a:pt x="2985" y="1000"/>
                  </a:lnTo>
                  <a:lnTo>
                    <a:pt x="2985" y="1067"/>
                  </a:lnTo>
                  <a:close/>
                  <a:moveTo>
                    <a:pt x="2718" y="1067"/>
                  </a:moveTo>
                  <a:lnTo>
                    <a:pt x="2518" y="1067"/>
                  </a:lnTo>
                  <a:lnTo>
                    <a:pt x="2518" y="1000"/>
                  </a:lnTo>
                  <a:lnTo>
                    <a:pt x="2718" y="1000"/>
                  </a:lnTo>
                  <a:lnTo>
                    <a:pt x="2718" y="1067"/>
                  </a:lnTo>
                  <a:close/>
                  <a:moveTo>
                    <a:pt x="2451" y="1067"/>
                  </a:moveTo>
                  <a:lnTo>
                    <a:pt x="2251" y="1067"/>
                  </a:lnTo>
                  <a:lnTo>
                    <a:pt x="2251" y="1000"/>
                  </a:lnTo>
                  <a:lnTo>
                    <a:pt x="2451" y="1000"/>
                  </a:lnTo>
                  <a:lnTo>
                    <a:pt x="2451" y="1067"/>
                  </a:lnTo>
                  <a:close/>
                  <a:moveTo>
                    <a:pt x="2185" y="1067"/>
                  </a:moveTo>
                  <a:lnTo>
                    <a:pt x="1985" y="1067"/>
                  </a:lnTo>
                  <a:lnTo>
                    <a:pt x="1985" y="1000"/>
                  </a:lnTo>
                  <a:lnTo>
                    <a:pt x="2185" y="1000"/>
                  </a:lnTo>
                  <a:lnTo>
                    <a:pt x="2185" y="1067"/>
                  </a:lnTo>
                  <a:close/>
                  <a:moveTo>
                    <a:pt x="1918" y="1067"/>
                  </a:moveTo>
                  <a:lnTo>
                    <a:pt x="1718" y="1067"/>
                  </a:lnTo>
                  <a:lnTo>
                    <a:pt x="1718" y="1000"/>
                  </a:lnTo>
                  <a:lnTo>
                    <a:pt x="1918" y="1000"/>
                  </a:lnTo>
                  <a:lnTo>
                    <a:pt x="1918" y="1067"/>
                  </a:lnTo>
                  <a:close/>
                  <a:moveTo>
                    <a:pt x="1651" y="1067"/>
                  </a:moveTo>
                  <a:lnTo>
                    <a:pt x="1451" y="1067"/>
                  </a:lnTo>
                  <a:lnTo>
                    <a:pt x="1451" y="1000"/>
                  </a:lnTo>
                  <a:lnTo>
                    <a:pt x="1651" y="1000"/>
                  </a:lnTo>
                  <a:lnTo>
                    <a:pt x="1651" y="1067"/>
                  </a:lnTo>
                  <a:close/>
                  <a:moveTo>
                    <a:pt x="1385" y="1067"/>
                  </a:moveTo>
                  <a:lnTo>
                    <a:pt x="1185" y="1067"/>
                  </a:lnTo>
                  <a:lnTo>
                    <a:pt x="1185" y="1000"/>
                  </a:lnTo>
                  <a:lnTo>
                    <a:pt x="1385" y="1000"/>
                  </a:lnTo>
                  <a:lnTo>
                    <a:pt x="1385" y="1067"/>
                  </a:lnTo>
                  <a:close/>
                  <a:moveTo>
                    <a:pt x="1118" y="1067"/>
                  </a:moveTo>
                  <a:lnTo>
                    <a:pt x="918" y="1067"/>
                  </a:lnTo>
                  <a:lnTo>
                    <a:pt x="918" y="1000"/>
                  </a:lnTo>
                  <a:lnTo>
                    <a:pt x="1118" y="1000"/>
                  </a:lnTo>
                  <a:lnTo>
                    <a:pt x="1118" y="1067"/>
                  </a:lnTo>
                  <a:close/>
                  <a:moveTo>
                    <a:pt x="851" y="1067"/>
                  </a:moveTo>
                  <a:lnTo>
                    <a:pt x="651" y="1067"/>
                  </a:lnTo>
                  <a:lnTo>
                    <a:pt x="651" y="1000"/>
                  </a:lnTo>
                  <a:lnTo>
                    <a:pt x="851" y="1000"/>
                  </a:lnTo>
                  <a:lnTo>
                    <a:pt x="851" y="1067"/>
                  </a:lnTo>
                  <a:close/>
                  <a:moveTo>
                    <a:pt x="585" y="1067"/>
                  </a:moveTo>
                  <a:lnTo>
                    <a:pt x="385" y="1067"/>
                  </a:lnTo>
                  <a:lnTo>
                    <a:pt x="385" y="1000"/>
                  </a:lnTo>
                  <a:lnTo>
                    <a:pt x="585" y="1000"/>
                  </a:lnTo>
                  <a:lnTo>
                    <a:pt x="585" y="1067"/>
                  </a:lnTo>
                  <a:close/>
                  <a:moveTo>
                    <a:pt x="318" y="1067"/>
                  </a:moveTo>
                  <a:lnTo>
                    <a:pt x="200" y="1067"/>
                  </a:lnTo>
                  <a:lnTo>
                    <a:pt x="200" y="1000"/>
                  </a:lnTo>
                  <a:lnTo>
                    <a:pt x="318" y="1000"/>
                  </a:lnTo>
                  <a:lnTo>
                    <a:pt x="318" y="1067"/>
                  </a:lnTo>
                  <a:close/>
                  <a:moveTo>
                    <a:pt x="197" y="1067"/>
                  </a:moveTo>
                  <a:lnTo>
                    <a:pt x="164" y="1063"/>
                  </a:lnTo>
                  <a:cubicBezTo>
                    <a:pt x="161" y="1063"/>
                    <a:pt x="159" y="1062"/>
                    <a:pt x="157" y="1062"/>
                  </a:cubicBezTo>
                  <a:lnTo>
                    <a:pt x="126" y="1052"/>
                  </a:lnTo>
                  <a:cubicBezTo>
                    <a:pt x="124" y="1052"/>
                    <a:pt x="122" y="1051"/>
                    <a:pt x="120" y="1050"/>
                  </a:cubicBezTo>
                  <a:lnTo>
                    <a:pt x="105" y="1042"/>
                  </a:lnTo>
                  <a:lnTo>
                    <a:pt x="137" y="984"/>
                  </a:lnTo>
                  <a:lnTo>
                    <a:pt x="151" y="991"/>
                  </a:lnTo>
                  <a:lnTo>
                    <a:pt x="145" y="989"/>
                  </a:lnTo>
                  <a:lnTo>
                    <a:pt x="177" y="998"/>
                  </a:lnTo>
                  <a:lnTo>
                    <a:pt x="170" y="997"/>
                  </a:lnTo>
                  <a:lnTo>
                    <a:pt x="204" y="1000"/>
                  </a:lnTo>
                  <a:lnTo>
                    <a:pt x="197" y="1067"/>
                  </a:lnTo>
                  <a:close/>
                  <a:moveTo>
                    <a:pt x="45" y="992"/>
                  </a:moveTo>
                  <a:lnTo>
                    <a:pt x="36" y="981"/>
                  </a:lnTo>
                  <a:cubicBezTo>
                    <a:pt x="35" y="980"/>
                    <a:pt x="34" y="978"/>
                    <a:pt x="33" y="976"/>
                  </a:cubicBezTo>
                  <a:lnTo>
                    <a:pt x="17" y="948"/>
                  </a:lnTo>
                  <a:cubicBezTo>
                    <a:pt x="16" y="946"/>
                    <a:pt x="15" y="944"/>
                    <a:pt x="15" y="942"/>
                  </a:cubicBezTo>
                  <a:lnTo>
                    <a:pt x="5" y="910"/>
                  </a:lnTo>
                  <a:cubicBezTo>
                    <a:pt x="4" y="908"/>
                    <a:pt x="4" y="906"/>
                    <a:pt x="4" y="904"/>
                  </a:cubicBezTo>
                  <a:lnTo>
                    <a:pt x="0" y="870"/>
                  </a:lnTo>
                  <a:lnTo>
                    <a:pt x="67" y="863"/>
                  </a:lnTo>
                  <a:lnTo>
                    <a:pt x="70" y="897"/>
                  </a:lnTo>
                  <a:lnTo>
                    <a:pt x="69" y="891"/>
                  </a:lnTo>
                  <a:lnTo>
                    <a:pt x="78" y="922"/>
                  </a:lnTo>
                  <a:lnTo>
                    <a:pt x="76" y="916"/>
                  </a:lnTo>
                  <a:lnTo>
                    <a:pt x="91" y="944"/>
                  </a:lnTo>
                  <a:lnTo>
                    <a:pt x="88" y="939"/>
                  </a:lnTo>
                  <a:lnTo>
                    <a:pt x="96" y="949"/>
                  </a:lnTo>
                  <a:lnTo>
                    <a:pt x="45" y="992"/>
                  </a:lnTo>
                  <a:close/>
                </a:path>
              </a:pathLst>
            </a:custGeom>
            <a:solidFill>
              <a:srgbClr val="385D8A"/>
            </a:solidFill>
            <a:ln w="0" cap="flat">
              <a:solidFill>
                <a:srgbClr val="385D8A"/>
              </a:solidFill>
              <a:prstDash val="solid"/>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65" name="Freeform 41"/>
            <p:cNvSpPr>
              <a:spLocks/>
            </p:cNvSpPr>
            <p:nvPr/>
          </p:nvSpPr>
          <p:spPr bwMode="auto">
            <a:xfrm>
              <a:off x="2656" y="3458"/>
              <a:ext cx="415" cy="385"/>
            </a:xfrm>
            <a:custGeom>
              <a:avLst/>
              <a:gdLst/>
              <a:ahLst/>
              <a:cxnLst>
                <a:cxn ang="0">
                  <a:pos x="0" y="192"/>
                </a:cxn>
                <a:cxn ang="0">
                  <a:pos x="104" y="192"/>
                </a:cxn>
                <a:cxn ang="0">
                  <a:pos x="104" y="0"/>
                </a:cxn>
                <a:cxn ang="0">
                  <a:pos x="311" y="0"/>
                </a:cxn>
                <a:cxn ang="0">
                  <a:pos x="311" y="192"/>
                </a:cxn>
                <a:cxn ang="0">
                  <a:pos x="415" y="192"/>
                </a:cxn>
                <a:cxn ang="0">
                  <a:pos x="208" y="385"/>
                </a:cxn>
                <a:cxn ang="0">
                  <a:pos x="0" y="192"/>
                </a:cxn>
              </a:cxnLst>
              <a:rect l="0" t="0" r="r" b="b"/>
              <a:pathLst>
                <a:path w="415" h="385">
                  <a:moveTo>
                    <a:pt x="0" y="192"/>
                  </a:moveTo>
                  <a:lnTo>
                    <a:pt x="104" y="192"/>
                  </a:lnTo>
                  <a:lnTo>
                    <a:pt x="104" y="0"/>
                  </a:lnTo>
                  <a:lnTo>
                    <a:pt x="311" y="0"/>
                  </a:lnTo>
                  <a:lnTo>
                    <a:pt x="311" y="192"/>
                  </a:lnTo>
                  <a:lnTo>
                    <a:pt x="415" y="192"/>
                  </a:lnTo>
                  <a:lnTo>
                    <a:pt x="208" y="385"/>
                  </a:lnTo>
                  <a:lnTo>
                    <a:pt x="0" y="192"/>
                  </a:lnTo>
                  <a:close/>
                </a:path>
              </a:pathLst>
            </a:custGeom>
            <a:solidFill>
              <a:schemeClr val="accent1">
                <a:lumMod val="60000"/>
                <a:lumOff val="40000"/>
              </a:schemeClr>
            </a:solidFill>
            <a:ln w="9525">
              <a:noFill/>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66" name="Freeform 42"/>
            <p:cNvSpPr>
              <a:spLocks noEditPoints="1"/>
            </p:cNvSpPr>
            <p:nvPr/>
          </p:nvSpPr>
          <p:spPr bwMode="auto">
            <a:xfrm>
              <a:off x="2646" y="3450"/>
              <a:ext cx="455" cy="403"/>
            </a:xfrm>
            <a:custGeom>
              <a:avLst/>
              <a:gdLst/>
              <a:ahLst/>
              <a:cxnLst>
                <a:cxn ang="0">
                  <a:pos x="0" y="192"/>
                </a:cxn>
                <a:cxn ang="0">
                  <a:pos x="124" y="192"/>
                </a:cxn>
                <a:cxn ang="0">
                  <a:pos x="116" y="200"/>
                </a:cxn>
                <a:cxn ang="0">
                  <a:pos x="116" y="0"/>
                </a:cxn>
                <a:cxn ang="0">
                  <a:pos x="339" y="0"/>
                </a:cxn>
                <a:cxn ang="0">
                  <a:pos x="339" y="200"/>
                </a:cxn>
                <a:cxn ang="0">
                  <a:pos x="331" y="192"/>
                </a:cxn>
                <a:cxn ang="0">
                  <a:pos x="455" y="192"/>
                </a:cxn>
                <a:cxn ang="0">
                  <a:pos x="228" y="403"/>
                </a:cxn>
                <a:cxn ang="0">
                  <a:pos x="0" y="192"/>
                </a:cxn>
                <a:cxn ang="0">
                  <a:pos x="233" y="387"/>
                </a:cxn>
                <a:cxn ang="0">
                  <a:pos x="222" y="387"/>
                </a:cxn>
                <a:cxn ang="0">
                  <a:pos x="430" y="195"/>
                </a:cxn>
                <a:cxn ang="0">
                  <a:pos x="435" y="209"/>
                </a:cxn>
                <a:cxn ang="0">
                  <a:pos x="324" y="209"/>
                </a:cxn>
                <a:cxn ang="0">
                  <a:pos x="324" y="8"/>
                </a:cxn>
                <a:cxn ang="0">
                  <a:pos x="331" y="16"/>
                </a:cxn>
                <a:cxn ang="0">
                  <a:pos x="124" y="16"/>
                </a:cxn>
                <a:cxn ang="0">
                  <a:pos x="132" y="8"/>
                </a:cxn>
                <a:cxn ang="0">
                  <a:pos x="132" y="209"/>
                </a:cxn>
                <a:cxn ang="0">
                  <a:pos x="20" y="209"/>
                </a:cxn>
                <a:cxn ang="0">
                  <a:pos x="26" y="195"/>
                </a:cxn>
                <a:cxn ang="0">
                  <a:pos x="233" y="387"/>
                </a:cxn>
              </a:cxnLst>
              <a:rect l="0" t="0" r="r" b="b"/>
              <a:pathLst>
                <a:path w="455" h="403">
                  <a:moveTo>
                    <a:pt x="0" y="192"/>
                  </a:moveTo>
                  <a:lnTo>
                    <a:pt x="124" y="192"/>
                  </a:lnTo>
                  <a:lnTo>
                    <a:pt x="116" y="200"/>
                  </a:lnTo>
                  <a:lnTo>
                    <a:pt x="116" y="0"/>
                  </a:lnTo>
                  <a:lnTo>
                    <a:pt x="339" y="0"/>
                  </a:lnTo>
                  <a:lnTo>
                    <a:pt x="339" y="200"/>
                  </a:lnTo>
                  <a:lnTo>
                    <a:pt x="331" y="192"/>
                  </a:lnTo>
                  <a:lnTo>
                    <a:pt x="455" y="192"/>
                  </a:lnTo>
                  <a:lnTo>
                    <a:pt x="228" y="403"/>
                  </a:lnTo>
                  <a:lnTo>
                    <a:pt x="0" y="192"/>
                  </a:lnTo>
                  <a:close/>
                  <a:moveTo>
                    <a:pt x="233" y="387"/>
                  </a:moveTo>
                  <a:lnTo>
                    <a:pt x="222" y="387"/>
                  </a:lnTo>
                  <a:lnTo>
                    <a:pt x="430" y="195"/>
                  </a:lnTo>
                  <a:lnTo>
                    <a:pt x="435" y="209"/>
                  </a:lnTo>
                  <a:lnTo>
                    <a:pt x="324" y="209"/>
                  </a:lnTo>
                  <a:lnTo>
                    <a:pt x="324" y="8"/>
                  </a:lnTo>
                  <a:lnTo>
                    <a:pt x="331" y="16"/>
                  </a:lnTo>
                  <a:lnTo>
                    <a:pt x="124" y="16"/>
                  </a:lnTo>
                  <a:lnTo>
                    <a:pt x="132" y="8"/>
                  </a:lnTo>
                  <a:lnTo>
                    <a:pt x="132" y="209"/>
                  </a:lnTo>
                  <a:lnTo>
                    <a:pt x="20" y="209"/>
                  </a:lnTo>
                  <a:lnTo>
                    <a:pt x="26" y="195"/>
                  </a:lnTo>
                  <a:lnTo>
                    <a:pt x="233" y="387"/>
                  </a:lnTo>
                  <a:close/>
                </a:path>
              </a:pathLst>
            </a:custGeom>
            <a:solidFill>
              <a:schemeClr val="accent1">
                <a:lumMod val="60000"/>
                <a:lumOff val="40000"/>
              </a:schemeClr>
            </a:solidFill>
            <a:ln w="0" cap="flat">
              <a:solidFill>
                <a:srgbClr val="FFFF00"/>
              </a:solidFill>
              <a:prstDash val="solid"/>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67" name="Freeform 43"/>
            <p:cNvSpPr>
              <a:spLocks/>
            </p:cNvSpPr>
            <p:nvPr/>
          </p:nvSpPr>
          <p:spPr bwMode="auto">
            <a:xfrm>
              <a:off x="2712" y="2930"/>
              <a:ext cx="293" cy="480"/>
            </a:xfrm>
            <a:custGeom>
              <a:avLst/>
              <a:gdLst/>
              <a:ahLst/>
              <a:cxnLst>
                <a:cxn ang="0">
                  <a:pos x="0" y="347"/>
                </a:cxn>
                <a:cxn ang="0">
                  <a:pos x="74" y="347"/>
                </a:cxn>
                <a:cxn ang="0">
                  <a:pos x="74" y="0"/>
                </a:cxn>
                <a:cxn ang="0">
                  <a:pos x="220" y="0"/>
                </a:cxn>
                <a:cxn ang="0">
                  <a:pos x="220" y="347"/>
                </a:cxn>
                <a:cxn ang="0">
                  <a:pos x="293" y="347"/>
                </a:cxn>
                <a:cxn ang="0">
                  <a:pos x="147" y="480"/>
                </a:cxn>
                <a:cxn ang="0">
                  <a:pos x="0" y="347"/>
                </a:cxn>
              </a:cxnLst>
              <a:rect l="0" t="0" r="r" b="b"/>
              <a:pathLst>
                <a:path w="293" h="480">
                  <a:moveTo>
                    <a:pt x="0" y="347"/>
                  </a:moveTo>
                  <a:lnTo>
                    <a:pt x="74" y="347"/>
                  </a:lnTo>
                  <a:lnTo>
                    <a:pt x="74" y="0"/>
                  </a:lnTo>
                  <a:lnTo>
                    <a:pt x="220" y="0"/>
                  </a:lnTo>
                  <a:lnTo>
                    <a:pt x="220" y="347"/>
                  </a:lnTo>
                  <a:lnTo>
                    <a:pt x="293" y="347"/>
                  </a:lnTo>
                  <a:lnTo>
                    <a:pt x="147" y="480"/>
                  </a:lnTo>
                  <a:lnTo>
                    <a:pt x="0" y="347"/>
                  </a:lnTo>
                  <a:close/>
                </a:path>
              </a:pathLst>
            </a:custGeom>
            <a:solidFill>
              <a:srgbClr val="4F81BD"/>
            </a:solidFill>
            <a:ln w="9525">
              <a:noFill/>
              <a:round/>
              <a:headEnd/>
              <a:tailEnd/>
            </a:ln>
          </p:spPr>
          <p:txBody>
            <a:bodyPr vert="horz" wrap="square" lIns="51435" tIns="25718" rIns="51435" bIns="25718" numCol="1" anchor="t" anchorCtr="0" compatLnSpc="1">
              <a:prstTxWarp prst="textNoShape">
                <a:avLst/>
              </a:prstTxWarp>
            </a:bodyPr>
            <a:lstStyle/>
            <a:p>
              <a:endParaRPr lang="en-US" sz="1013" dirty="0"/>
            </a:p>
          </p:txBody>
        </p:sp>
        <p:sp>
          <p:nvSpPr>
            <p:cNvPr id="1068" name="Freeform 44"/>
            <p:cNvSpPr>
              <a:spLocks noEditPoints="1"/>
            </p:cNvSpPr>
            <p:nvPr/>
          </p:nvSpPr>
          <p:spPr bwMode="auto">
            <a:xfrm>
              <a:off x="2692" y="2922"/>
              <a:ext cx="334" cy="499"/>
            </a:xfrm>
            <a:custGeom>
              <a:avLst/>
              <a:gdLst/>
              <a:ahLst/>
              <a:cxnLst>
                <a:cxn ang="0">
                  <a:pos x="0" y="347"/>
                </a:cxn>
                <a:cxn ang="0">
                  <a:pos x="94" y="347"/>
                </a:cxn>
                <a:cxn ang="0">
                  <a:pos x="86" y="355"/>
                </a:cxn>
                <a:cxn ang="0">
                  <a:pos x="86" y="0"/>
                </a:cxn>
                <a:cxn ang="0">
                  <a:pos x="248" y="0"/>
                </a:cxn>
                <a:cxn ang="0">
                  <a:pos x="248" y="355"/>
                </a:cxn>
                <a:cxn ang="0">
                  <a:pos x="240" y="347"/>
                </a:cxn>
                <a:cxn ang="0">
                  <a:pos x="334" y="347"/>
                </a:cxn>
                <a:cxn ang="0">
                  <a:pos x="167" y="499"/>
                </a:cxn>
                <a:cxn ang="0">
                  <a:pos x="0" y="347"/>
                </a:cxn>
                <a:cxn ang="0">
                  <a:pos x="172" y="482"/>
                </a:cxn>
                <a:cxn ang="0">
                  <a:pos x="162" y="482"/>
                </a:cxn>
                <a:cxn ang="0">
                  <a:pos x="308" y="349"/>
                </a:cxn>
                <a:cxn ang="0">
                  <a:pos x="313" y="363"/>
                </a:cxn>
                <a:cxn ang="0">
                  <a:pos x="232" y="363"/>
                </a:cxn>
                <a:cxn ang="0">
                  <a:pos x="232" y="8"/>
                </a:cxn>
                <a:cxn ang="0">
                  <a:pos x="240" y="16"/>
                </a:cxn>
                <a:cxn ang="0">
                  <a:pos x="94" y="16"/>
                </a:cxn>
                <a:cxn ang="0">
                  <a:pos x="101" y="8"/>
                </a:cxn>
                <a:cxn ang="0">
                  <a:pos x="101" y="363"/>
                </a:cxn>
                <a:cxn ang="0">
                  <a:pos x="20" y="363"/>
                </a:cxn>
                <a:cxn ang="0">
                  <a:pos x="25" y="349"/>
                </a:cxn>
                <a:cxn ang="0">
                  <a:pos x="172" y="482"/>
                </a:cxn>
              </a:cxnLst>
              <a:rect l="0" t="0" r="r" b="b"/>
              <a:pathLst>
                <a:path w="334" h="499">
                  <a:moveTo>
                    <a:pt x="0" y="347"/>
                  </a:moveTo>
                  <a:lnTo>
                    <a:pt x="94" y="347"/>
                  </a:lnTo>
                  <a:lnTo>
                    <a:pt x="86" y="355"/>
                  </a:lnTo>
                  <a:lnTo>
                    <a:pt x="86" y="0"/>
                  </a:lnTo>
                  <a:lnTo>
                    <a:pt x="248" y="0"/>
                  </a:lnTo>
                  <a:lnTo>
                    <a:pt x="248" y="355"/>
                  </a:lnTo>
                  <a:lnTo>
                    <a:pt x="240" y="347"/>
                  </a:lnTo>
                  <a:lnTo>
                    <a:pt x="334" y="347"/>
                  </a:lnTo>
                  <a:lnTo>
                    <a:pt x="167" y="499"/>
                  </a:lnTo>
                  <a:lnTo>
                    <a:pt x="0" y="347"/>
                  </a:lnTo>
                  <a:close/>
                  <a:moveTo>
                    <a:pt x="172" y="482"/>
                  </a:moveTo>
                  <a:lnTo>
                    <a:pt x="162" y="482"/>
                  </a:lnTo>
                  <a:lnTo>
                    <a:pt x="308" y="349"/>
                  </a:lnTo>
                  <a:lnTo>
                    <a:pt x="313" y="363"/>
                  </a:lnTo>
                  <a:lnTo>
                    <a:pt x="232" y="363"/>
                  </a:lnTo>
                  <a:lnTo>
                    <a:pt x="232" y="8"/>
                  </a:lnTo>
                  <a:lnTo>
                    <a:pt x="240" y="16"/>
                  </a:lnTo>
                  <a:lnTo>
                    <a:pt x="94" y="16"/>
                  </a:lnTo>
                  <a:lnTo>
                    <a:pt x="101" y="8"/>
                  </a:lnTo>
                  <a:lnTo>
                    <a:pt x="101" y="363"/>
                  </a:lnTo>
                  <a:lnTo>
                    <a:pt x="20" y="363"/>
                  </a:lnTo>
                  <a:lnTo>
                    <a:pt x="25" y="349"/>
                  </a:lnTo>
                  <a:lnTo>
                    <a:pt x="172" y="482"/>
                  </a:lnTo>
                  <a:close/>
                </a:path>
              </a:pathLst>
            </a:custGeom>
            <a:solidFill>
              <a:srgbClr val="385D8A"/>
            </a:solidFill>
            <a:ln w="0" cap="flat">
              <a:solidFill>
                <a:srgbClr val="385D8A"/>
              </a:solidFill>
              <a:prstDash val="solid"/>
              <a:round/>
              <a:headEnd/>
              <a:tailEnd/>
            </a:ln>
          </p:spPr>
          <p:txBody>
            <a:bodyPr vert="horz" wrap="square" lIns="51435" tIns="25718" rIns="51435" bIns="25718" numCol="1" anchor="t" anchorCtr="0" compatLnSpc="1">
              <a:prstTxWarp prst="textNoShape">
                <a:avLst/>
              </a:prstTxWarp>
            </a:bodyPr>
            <a:lstStyle/>
            <a:p>
              <a:endParaRPr lang="en-US" sz="1013" dirty="0"/>
            </a:p>
          </p:txBody>
        </p:sp>
      </p:grpSp>
      <p:sp>
        <p:nvSpPr>
          <p:cNvPr id="39" name="Title 1"/>
          <p:cNvSpPr txBox="1">
            <a:spLocks/>
          </p:cNvSpPr>
          <p:nvPr/>
        </p:nvSpPr>
        <p:spPr>
          <a:xfrm>
            <a:off x="3448050" y="1223882"/>
            <a:ext cx="4931858" cy="71027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25" b="1" dirty="0">
                <a:solidFill>
                  <a:schemeClr val="accent1"/>
                </a:solidFill>
              </a:rPr>
              <a:t>Incentives and values to improve organizational performance: The Six Keys</a:t>
            </a:r>
            <a:br>
              <a:rPr lang="en-US" sz="2025" b="1" dirty="0">
                <a:solidFill>
                  <a:schemeClr val="accent1"/>
                </a:solidFill>
              </a:rPr>
            </a:br>
            <a:endParaRPr lang="en-US" sz="2025" b="1" dirty="0">
              <a:solidFill>
                <a:schemeClr val="accent1"/>
              </a:solidFill>
            </a:endParaRPr>
          </a:p>
        </p:txBody>
      </p:sp>
      <p:cxnSp>
        <p:nvCxnSpPr>
          <p:cNvPr id="40" name="Straight Connector 39"/>
          <p:cNvCxnSpPr/>
          <p:nvPr/>
        </p:nvCxnSpPr>
        <p:spPr>
          <a:xfrm>
            <a:off x="3583188" y="2143125"/>
            <a:ext cx="4055864"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046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dirty="0">
                <a:solidFill>
                  <a:srgbClr val="0070C0"/>
                </a:solidFill>
              </a:rPr>
              <a:t>“Organization” refers both to the overall structure of the health care system and to the individual institutions that provide health care services</a:t>
            </a:r>
          </a:p>
        </p:txBody>
      </p:sp>
      <p:sp>
        <p:nvSpPr>
          <p:cNvPr id="3" name="Content Placeholder 2"/>
          <p:cNvSpPr>
            <a:spLocks noGrp="1"/>
          </p:cNvSpPr>
          <p:nvPr>
            <p:ph idx="1"/>
          </p:nvPr>
        </p:nvSpPr>
        <p:spPr/>
        <p:txBody>
          <a:bodyPr/>
          <a:lstStyle/>
          <a:p>
            <a:endParaRPr lang="en-US" sz="1350" dirty="0"/>
          </a:p>
          <a:p>
            <a:pPr marL="803672" lvl="2" indent="-289322">
              <a:buFont typeface="+mj-lt"/>
              <a:buAutoNum type="arabicPeriod"/>
            </a:pPr>
            <a:r>
              <a:rPr lang="en-US" dirty="0"/>
              <a:t>Mix of organizations delivering health care</a:t>
            </a:r>
          </a:p>
          <a:p>
            <a:pPr marL="803672" lvl="2" indent="-289322">
              <a:buFont typeface="+mj-lt"/>
              <a:buAutoNum type="arabicPeriod"/>
            </a:pPr>
            <a:r>
              <a:rPr lang="en-US" dirty="0"/>
              <a:t>Division of activities among these organizations (who does what)</a:t>
            </a:r>
          </a:p>
          <a:p>
            <a:pPr marL="803672" lvl="2" indent="-289322">
              <a:buFont typeface="+mj-lt"/>
              <a:buAutoNum type="arabicPeriod"/>
            </a:pPr>
            <a:r>
              <a:rPr lang="en-US" dirty="0"/>
              <a:t>How organization interact (with one another, the sector, and the economy)</a:t>
            </a:r>
          </a:p>
          <a:p>
            <a:pPr marL="803672" lvl="2" indent="-289322">
              <a:buFont typeface="+mj-lt"/>
              <a:buAutoNum type="arabicPeriod"/>
            </a:pPr>
            <a:endParaRPr lang="en-US" dirty="0"/>
          </a:p>
          <a:p>
            <a:pPr marL="803672" lvl="2" indent="-289322">
              <a:buFont typeface="+mj-lt"/>
              <a:buAutoNum type="arabicPeriod"/>
            </a:pPr>
            <a:r>
              <a:rPr lang="en-US" dirty="0"/>
              <a:t>Internal structure of organizations (including their processes, workers, managers and the relationships between them)</a:t>
            </a:r>
          </a:p>
          <a:p>
            <a:pPr marL="0" indent="0">
              <a:buNone/>
            </a:pPr>
            <a:endParaRPr lang="en-US" dirty="0"/>
          </a:p>
        </p:txBody>
      </p:sp>
      <p:sp>
        <p:nvSpPr>
          <p:cNvPr id="4" name="Left Brace 3"/>
          <p:cNvSpPr/>
          <p:nvPr/>
        </p:nvSpPr>
        <p:spPr>
          <a:xfrm>
            <a:off x="1038756" y="2087266"/>
            <a:ext cx="223250" cy="1101197"/>
          </a:xfrm>
          <a:prstGeom prst="leftBrace">
            <a:avLst>
              <a:gd name="adj1" fmla="val 8333"/>
              <a:gd name="adj2" fmla="val 5558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dirty="0"/>
          </a:p>
        </p:txBody>
      </p:sp>
      <p:sp>
        <p:nvSpPr>
          <p:cNvPr id="5" name="Left Brace 4"/>
          <p:cNvSpPr/>
          <p:nvPr/>
        </p:nvSpPr>
        <p:spPr>
          <a:xfrm>
            <a:off x="1189806" y="3583040"/>
            <a:ext cx="96786" cy="36627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dirty="0"/>
          </a:p>
        </p:txBody>
      </p:sp>
      <p:sp>
        <p:nvSpPr>
          <p:cNvPr id="6" name="TextBox 5"/>
          <p:cNvSpPr txBox="1"/>
          <p:nvPr/>
        </p:nvSpPr>
        <p:spPr>
          <a:xfrm>
            <a:off x="1685811" y="2637865"/>
            <a:ext cx="607121" cy="276999"/>
          </a:xfrm>
          <a:prstGeom prst="rect">
            <a:avLst/>
          </a:prstGeom>
          <a:noFill/>
        </p:spPr>
        <p:txBody>
          <a:bodyPr wrap="square" rtlCol="0">
            <a:spAutoFit/>
          </a:bodyPr>
          <a:lstStyle/>
          <a:p>
            <a:r>
              <a:rPr lang="en-US" sz="1200" dirty="0"/>
              <a:t>Macro</a:t>
            </a:r>
          </a:p>
        </p:txBody>
      </p:sp>
      <p:sp>
        <p:nvSpPr>
          <p:cNvPr id="7" name="TextBox 6"/>
          <p:cNvSpPr txBox="1"/>
          <p:nvPr/>
        </p:nvSpPr>
        <p:spPr>
          <a:xfrm>
            <a:off x="1772204" y="3810820"/>
            <a:ext cx="547733" cy="276999"/>
          </a:xfrm>
          <a:prstGeom prst="rect">
            <a:avLst/>
          </a:prstGeom>
          <a:noFill/>
        </p:spPr>
        <p:txBody>
          <a:bodyPr wrap="square" rtlCol="0">
            <a:spAutoFit/>
          </a:bodyPr>
          <a:lstStyle/>
          <a:p>
            <a:r>
              <a:rPr lang="en-US" sz="1200" dirty="0"/>
              <a:t>Micro</a:t>
            </a:r>
          </a:p>
        </p:txBody>
      </p:sp>
    </p:spTree>
    <p:extLst>
      <p:ext uri="{BB962C8B-B14F-4D97-AF65-F5344CB8AC3E}">
        <p14:creationId xmlns:p14="http://schemas.microsoft.com/office/powerpoint/2010/main" val="14200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2330</Words>
  <Application>Microsoft Office PowerPoint</Application>
  <PresentationFormat>Widescreen</PresentationFormat>
  <Paragraphs>272</Paragraphs>
  <Slides>21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Options for Improving Primary Care Session 8  Global Flagship Course on Health Systems Strengthening: The Challenge of Universal Health Coverage  Ian Forde and Nedim Jaganjac World Bank Group</vt:lpstr>
      <vt:lpstr>Where are we now and where do we want to get to?</vt:lpstr>
      <vt:lpstr>Comprehensive primary care – System hub</vt:lpstr>
      <vt:lpstr>Planned Care Model</vt:lpstr>
      <vt:lpstr>PowerPoint Presentation</vt:lpstr>
      <vt:lpstr>How do we get there?</vt:lpstr>
      <vt:lpstr>What is the Organization Control Knob?</vt:lpstr>
      <vt:lpstr>PowerPoint Presentation</vt:lpstr>
      <vt:lpstr>“Organization” refers both to the overall structure of the health care system and to the individual institutions that provide health care services</vt:lpstr>
      <vt:lpstr>International experience</vt:lpstr>
      <vt:lpstr>Findings from Croatia</vt:lpstr>
      <vt:lpstr>Design features</vt:lpstr>
      <vt:lpstr>Financing arrangements</vt:lpstr>
      <vt:lpstr>Organizational Structures and processes</vt:lpstr>
      <vt:lpstr>Findings from Poland</vt:lpstr>
      <vt:lpstr>Design features</vt:lpstr>
      <vt:lpstr>Financing, Structures &amp; Processes</vt:lpstr>
      <vt:lpstr>What helped &amp; hindered IN CROATIA?</vt:lpstr>
      <vt:lpstr>What helped &amp; hindered IN POLAND?</vt:lpstr>
      <vt:lpstr>What does this mean for Armenia?</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Options for Improving Primary Care Session 4  Global Flagship Course on Health Systems Strengthening: The Challenge of Universal Health Coverage  Ian Forde and Nedim Jaganjac World Bank Group</dc:title>
  <dc:creator>Rialda Kovacevic</dc:creator>
  <cp:lastModifiedBy>Rialda Kovacevic</cp:lastModifiedBy>
  <cp:revision>4</cp:revision>
  <dcterms:created xsi:type="dcterms:W3CDTF">2019-05-01T20:54:03Z</dcterms:created>
  <dcterms:modified xsi:type="dcterms:W3CDTF">2019-05-11T17:57:20Z</dcterms:modified>
</cp:coreProperties>
</file>