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90" r:id="rId4"/>
    <p:sldId id="304" r:id="rId5"/>
    <p:sldId id="305" r:id="rId6"/>
    <p:sldId id="266" r:id="rId7"/>
    <p:sldId id="267" r:id="rId8"/>
    <p:sldId id="268" r:id="rId9"/>
    <p:sldId id="292" r:id="rId10"/>
    <p:sldId id="269" r:id="rId11"/>
    <p:sldId id="299" r:id="rId12"/>
    <p:sldId id="281" r:id="rId13"/>
    <p:sldId id="293" r:id="rId14"/>
    <p:sldId id="296" r:id="rId15"/>
    <p:sldId id="30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95" r:id="rId27"/>
    <p:sldId id="282" r:id="rId28"/>
    <p:sldId id="300" r:id="rId29"/>
    <p:sldId id="297" r:id="rId30"/>
    <p:sldId id="301" r:id="rId31"/>
    <p:sldId id="302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83" r:id="rId40"/>
    <p:sldId id="284" r:id="rId41"/>
    <p:sldId id="285" r:id="rId42"/>
    <p:sldId id="286" r:id="rId43"/>
    <p:sldId id="280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9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DALY (1990) </a:t>
            </a:r>
          </a:p>
        </c:rich>
      </c:tx>
      <c:layout>
        <c:manualLayout>
          <c:xMode val="edge"/>
          <c:yMode val="edge"/>
          <c:x val="0.58993577263155583"/>
          <c:y val="5.56521757062142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DALY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44-4010-8D80-5CF138C41F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44-4010-8D80-5CF138C41F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44-4010-8D80-5CF138C41F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44-4010-8D80-5CF138C41F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არაგადამდები დაავადებები</c:v>
                </c:pt>
                <c:pt idx="1">
                  <c:v>ტრავმები</c:v>
                </c:pt>
                <c:pt idx="2">
                  <c:v>გადამდები დაავადებები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44-4010-8D80-5CF138C41FF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ამბროლაურის რაიონი</c:v>
                </c:pt>
                <c:pt idx="1">
                  <c:v> ლენტეხის რაიონი </c:v>
                </c:pt>
                <c:pt idx="2">
                  <c:v> ონის რაიონი </c:v>
                </c:pt>
                <c:pt idx="3">
                  <c:v> ცაგერის რაიონი </c:v>
                </c:pt>
              </c:strCache>
            </c:strRef>
          </c:cat>
          <c:val>
            <c:numRef>
              <c:f>Sheet1!$B$2:$B$5</c:f>
              <c:numCache>
                <c:formatCode>_-* #,##0\ _₾_-;\-* #,##0\ _₾_-;_-* "-"??\ _₾_-;_-@_-</c:formatCode>
                <c:ptCount val="4"/>
                <c:pt idx="0">
                  <c:v>809</c:v>
                </c:pt>
                <c:pt idx="1">
                  <c:v>130</c:v>
                </c:pt>
                <c:pt idx="2">
                  <c:v>287</c:v>
                </c:pt>
                <c:pt idx="3" formatCode="General">
                  <c:v>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1241168"/>
        <c:axId val="2712378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ამბროლაურის რაიონი</c:v>
                </c:pt>
                <c:pt idx="1">
                  <c:v> ლენტეხის რაიონი </c:v>
                </c:pt>
                <c:pt idx="2">
                  <c:v> ონის რაიონი </c:v>
                </c:pt>
                <c:pt idx="3">
                  <c:v> ცაგერის რაიონი </c:v>
                </c:pt>
              </c:strCache>
            </c:strRef>
          </c:cat>
          <c:val>
            <c:numRef>
              <c:f>Sheet1!$C$2:$C$5</c:f>
              <c:numCache>
                <c:formatCode>_-* #,##0\ _₾_-;\-* #,##0\ _₾_-;_-* "-"??\ _₾_-;_-@_-</c:formatCode>
                <c:ptCount val="4"/>
                <c:pt idx="0">
                  <c:v>79.027058708606035</c:v>
                </c:pt>
                <c:pt idx="1">
                  <c:v>31.063321385902032</c:v>
                </c:pt>
                <c:pt idx="2">
                  <c:v>48.834439339799218</c:v>
                </c:pt>
                <c:pt idx="3">
                  <c:v>61.25181300903715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1244528"/>
        <c:axId val="271246208"/>
      </c:lineChart>
      <c:catAx>
        <c:axId val="27124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46208"/>
        <c:crosses val="autoZero"/>
        <c:auto val="1"/>
        <c:lblAlgn val="ctr"/>
        <c:lblOffset val="100"/>
        <c:noMultiLvlLbl val="0"/>
      </c:catAx>
      <c:valAx>
        <c:axId val="2712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44528"/>
        <c:crosses val="autoZero"/>
        <c:crossBetween val="between"/>
      </c:valAx>
      <c:valAx>
        <c:axId val="271237808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41168"/>
        <c:crosses val="max"/>
        <c:crossBetween val="between"/>
      </c:valAx>
      <c:catAx>
        <c:axId val="27124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2378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აბაშის რაიონი </c:v>
                </c:pt>
                <c:pt idx="1">
                  <c:v> ზუგდიდის რაიონი</c:v>
                </c:pt>
                <c:pt idx="2">
                  <c:v> მარტვილის რაიონი </c:v>
                </c:pt>
                <c:pt idx="3">
                  <c:v> მესტიის რაიონი </c:v>
                </c:pt>
                <c:pt idx="4">
                  <c:v> სენაკის რაიონი </c:v>
                </c:pt>
                <c:pt idx="5">
                  <c:v> ფოთი </c:v>
                </c:pt>
                <c:pt idx="6">
                  <c:v> ჩხოროწყუს რაიონი </c:v>
                </c:pt>
                <c:pt idx="7">
                  <c:v> წალენჯიხის რაიონი </c:v>
                </c:pt>
                <c:pt idx="8">
                  <c:v> ხობის რაიონი </c:v>
                </c:pt>
              </c:strCache>
            </c:strRef>
          </c:cat>
          <c:val>
            <c:numRef>
              <c:f>Sheet1!$B$2:$B$10</c:f>
              <c:numCache>
                <c:formatCode>_-* #,##0\ _₾_-;\-* #,##0\ _₾_-;_-* "-"??\ _₾_-;_-@_-</c:formatCode>
                <c:ptCount val="9"/>
                <c:pt idx="0">
                  <c:v>187</c:v>
                </c:pt>
                <c:pt idx="1">
                  <c:v>471</c:v>
                </c:pt>
                <c:pt idx="2">
                  <c:v>230</c:v>
                </c:pt>
                <c:pt idx="3" formatCode="General">
                  <c:v>105</c:v>
                </c:pt>
                <c:pt idx="4" formatCode="General">
                  <c:v>236</c:v>
                </c:pt>
                <c:pt idx="5" formatCode="General">
                  <c:v>203</c:v>
                </c:pt>
                <c:pt idx="6" formatCode="General">
                  <c:v>175</c:v>
                </c:pt>
                <c:pt idx="7" formatCode="General">
                  <c:v>410</c:v>
                </c:pt>
                <c:pt idx="8" formatCode="General">
                  <c:v>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9864896"/>
        <c:axId val="3298576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აბაშის რაიონი </c:v>
                </c:pt>
                <c:pt idx="1">
                  <c:v> ზუგდიდის რაიონი</c:v>
                </c:pt>
                <c:pt idx="2">
                  <c:v> მარტვილის რაიონი </c:v>
                </c:pt>
                <c:pt idx="3">
                  <c:v> მესტიის რაიონი </c:v>
                </c:pt>
                <c:pt idx="4">
                  <c:v> სენაკის რაიონი </c:v>
                </c:pt>
                <c:pt idx="5">
                  <c:v> ფოთი </c:v>
                </c:pt>
                <c:pt idx="6">
                  <c:v> ჩხოროწყუს რაიონი </c:v>
                </c:pt>
                <c:pt idx="7">
                  <c:v> წალენჯიხის რაიონი </c:v>
                </c:pt>
                <c:pt idx="8">
                  <c:v> ხობის რაიონი </c:v>
                </c:pt>
              </c:strCache>
            </c:strRef>
          </c:cat>
          <c:val>
            <c:numRef>
              <c:f>Sheet1!$C$2:$C$10</c:f>
              <c:numCache>
                <c:formatCode>_-* #,##0\ _₾_-;\-* #,##0\ _₾_-;_-* "-"??\ _₾_-;_-@_-</c:formatCode>
                <c:ptCount val="9"/>
                <c:pt idx="0">
                  <c:v>17.25410592360214</c:v>
                </c:pt>
                <c:pt idx="1">
                  <c:v>9.6744377118208895</c:v>
                </c:pt>
                <c:pt idx="2">
                  <c:v>11.793662188493489</c:v>
                </c:pt>
                <c:pt idx="3">
                  <c:v>13.855898653998416</c:v>
                </c:pt>
                <c:pt idx="4">
                  <c:v>12.583982083822118</c:v>
                </c:pt>
                <c:pt idx="5">
                  <c:v>16.353822605333118</c:v>
                </c:pt>
                <c:pt idx="6">
                  <c:v>17.156862745098039</c:v>
                </c:pt>
                <c:pt idx="7">
                  <c:v>27.276960947375425</c:v>
                </c:pt>
                <c:pt idx="8">
                  <c:v>16.073670992046882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863776"/>
        <c:axId val="329868816"/>
      </c:lineChart>
      <c:catAx>
        <c:axId val="3298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68816"/>
        <c:crosses val="autoZero"/>
        <c:auto val="1"/>
        <c:lblAlgn val="ctr"/>
        <c:lblOffset val="100"/>
        <c:noMultiLvlLbl val="0"/>
      </c:catAx>
      <c:valAx>
        <c:axId val="3298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63776"/>
        <c:crosses val="autoZero"/>
        <c:crossBetween val="between"/>
      </c:valAx>
      <c:valAx>
        <c:axId val="329857616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64896"/>
        <c:crosses val="max"/>
        <c:crossBetween val="between"/>
      </c:valAx>
      <c:catAx>
        <c:axId val="32986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98576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ადიგენის რაიონი </c:v>
                </c:pt>
                <c:pt idx="1">
                  <c:v> ასპინძის რაიონი </c:v>
                </c:pt>
                <c:pt idx="2">
                  <c:v> ახალქალაქის რაიონი </c:v>
                </c:pt>
                <c:pt idx="3">
                  <c:v> ახალციხის რაიონი </c:v>
                </c:pt>
                <c:pt idx="4">
                  <c:v> ბორჯომის რაიონი </c:v>
                </c:pt>
                <c:pt idx="5">
                  <c:v> ნინოწმინდის რაიონი </c:v>
                </c:pt>
              </c:strCache>
            </c:strRef>
          </c:cat>
          <c:val>
            <c:numRef>
              <c:f>Sheet1!$B$2:$B$7</c:f>
              <c:numCache>
                <c:formatCode>_-* #,##0\ _₾_-;\-* #,##0\ _₾_-;_-* "-"??\ _₾_-;_-@_-</c:formatCode>
                <c:ptCount val="6"/>
                <c:pt idx="0">
                  <c:v>165</c:v>
                </c:pt>
                <c:pt idx="1">
                  <c:v>58</c:v>
                </c:pt>
                <c:pt idx="2">
                  <c:v>13</c:v>
                </c:pt>
                <c:pt idx="3" formatCode="General">
                  <c:v>110</c:v>
                </c:pt>
                <c:pt idx="4" formatCode="General">
                  <c:v>277</c:v>
                </c:pt>
                <c:pt idx="5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9874976"/>
        <c:axId val="3298856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ადიგენის რაიონი </c:v>
                </c:pt>
                <c:pt idx="1">
                  <c:v> ასპინძის რაიონი </c:v>
                </c:pt>
                <c:pt idx="2">
                  <c:v> ახალქალაქის რაიონი </c:v>
                </c:pt>
                <c:pt idx="3">
                  <c:v> ახალციხის რაიონი </c:v>
                </c:pt>
                <c:pt idx="4">
                  <c:v> ბორჯომის რაიონი </c:v>
                </c:pt>
                <c:pt idx="5">
                  <c:v> ნინოწმინდის რაიონი </c:v>
                </c:pt>
              </c:strCache>
            </c:strRef>
          </c:cat>
          <c:val>
            <c:numRef>
              <c:f>Sheet1!$C$2:$C$7</c:f>
              <c:numCache>
                <c:formatCode>_-* #,##0\ _₾_-;\-* #,##0\ _₾_-;_-* "-"??\ _₾_-;_-@_-</c:formatCode>
                <c:ptCount val="6"/>
                <c:pt idx="0">
                  <c:v>23.148148148148149</c:v>
                </c:pt>
                <c:pt idx="1">
                  <c:v>12.946428571428571</c:v>
                </c:pt>
                <c:pt idx="2">
                  <c:v>1.0027769207034867</c:v>
                </c:pt>
                <c:pt idx="3">
                  <c:v>8.3764849223271405</c:v>
                </c:pt>
                <c:pt idx="4">
                  <c:v>26.087775475607458</c:v>
                </c:pt>
                <c:pt idx="5">
                  <c:v>0.57487783845932738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881696"/>
        <c:axId val="329872176"/>
      </c:lineChart>
      <c:catAx>
        <c:axId val="3298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72176"/>
        <c:crosses val="autoZero"/>
        <c:auto val="1"/>
        <c:lblAlgn val="ctr"/>
        <c:lblOffset val="100"/>
        <c:noMultiLvlLbl val="0"/>
      </c:catAx>
      <c:valAx>
        <c:axId val="3298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81696"/>
        <c:crosses val="autoZero"/>
        <c:crossBetween val="between"/>
      </c:valAx>
      <c:valAx>
        <c:axId val="329885616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74976"/>
        <c:crosses val="max"/>
        <c:crossBetween val="between"/>
      </c:valAx>
      <c:catAx>
        <c:axId val="32987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98856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ბოლნისის რაიონი </c:v>
                </c:pt>
                <c:pt idx="1">
                  <c:v> გარდაბნის რაიონი </c:v>
                </c:pt>
                <c:pt idx="2">
                  <c:v> დმანისის რაიონი </c:v>
                </c:pt>
                <c:pt idx="3">
                  <c:v> თეთრი წყაროს რაიონი </c:v>
                </c:pt>
                <c:pt idx="4">
                  <c:v> მარნეულის რაიონი </c:v>
                </c:pt>
                <c:pt idx="5">
                  <c:v> რუსთავი </c:v>
                </c:pt>
                <c:pt idx="6">
                  <c:v> წალკის რაიონი </c:v>
                </c:pt>
              </c:strCache>
            </c:strRef>
          </c:cat>
          <c:val>
            <c:numRef>
              <c:f>Sheet1!$B$2:$B$8</c:f>
              <c:numCache>
                <c:formatCode>_-* #,##0\ _₾_-;\-* #,##0\ _₾_-;_-* "-"??\ _₾_-;_-@_-</c:formatCode>
                <c:ptCount val="7"/>
                <c:pt idx="0">
                  <c:v>179</c:v>
                </c:pt>
                <c:pt idx="1">
                  <c:v>287</c:v>
                </c:pt>
                <c:pt idx="2">
                  <c:v>159</c:v>
                </c:pt>
                <c:pt idx="3" formatCode="General">
                  <c:v>251</c:v>
                </c:pt>
                <c:pt idx="4" formatCode="General">
                  <c:v>118</c:v>
                </c:pt>
                <c:pt idx="5" formatCode="General">
                  <c:v>1409</c:v>
                </c:pt>
                <c:pt idx="6" formatCode="General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1252064"/>
        <c:axId val="3312481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ბოლნისის რაიონი </c:v>
                </c:pt>
                <c:pt idx="1">
                  <c:v> გარდაბნის რაიონი </c:v>
                </c:pt>
                <c:pt idx="2">
                  <c:v> დმანისის რაიონი </c:v>
                </c:pt>
                <c:pt idx="3">
                  <c:v> თეთრი წყაროს რაიონი </c:v>
                </c:pt>
                <c:pt idx="4">
                  <c:v> მარნეულის რაიონი </c:v>
                </c:pt>
                <c:pt idx="5">
                  <c:v> რუსთავი </c:v>
                </c:pt>
                <c:pt idx="6">
                  <c:v> წალკის რაიონი </c:v>
                </c:pt>
              </c:strCache>
            </c:strRef>
          </c:cat>
          <c:val>
            <c:numRef>
              <c:f>Sheet1!$C$2:$C$8</c:f>
              <c:numCache>
                <c:formatCode>_-* #,##0\ _₾_-;\-* #,##0\ _₾_-;_-* "-"??\ _₾_-;_-@_-</c:formatCode>
                <c:ptCount val="7"/>
                <c:pt idx="0">
                  <c:v>8.5600879919659505</c:v>
                </c:pt>
                <c:pt idx="1">
                  <c:v>10.772868886303067</c:v>
                </c:pt>
                <c:pt idx="2">
                  <c:v>14.001408946812258</c:v>
                </c:pt>
                <c:pt idx="3">
                  <c:v>18.563715701501369</c:v>
                </c:pt>
                <c:pt idx="4">
                  <c:v>3.8716451210709364</c:v>
                </c:pt>
                <c:pt idx="5">
                  <c:v>38.844319466269674</c:v>
                </c:pt>
                <c:pt idx="6">
                  <c:v>3.1599624220684945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242544"/>
        <c:axId val="331246464"/>
      </c:lineChart>
      <c:catAx>
        <c:axId val="33124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46464"/>
        <c:crosses val="autoZero"/>
        <c:auto val="1"/>
        <c:lblAlgn val="ctr"/>
        <c:lblOffset val="100"/>
        <c:noMultiLvlLbl val="0"/>
      </c:catAx>
      <c:valAx>
        <c:axId val="33124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42544"/>
        <c:crosses val="autoZero"/>
        <c:crossBetween val="between"/>
      </c:valAx>
      <c:valAx>
        <c:axId val="331248144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2064"/>
        <c:crosses val="max"/>
        <c:crossBetween val="between"/>
      </c:valAx>
      <c:catAx>
        <c:axId val="33125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2481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გორის რაიონი </c:v>
                </c:pt>
                <c:pt idx="1">
                  <c:v> კასპის რაიონი </c:v>
                </c:pt>
                <c:pt idx="2">
                  <c:v> ქარელის რაიონი </c:v>
                </c:pt>
                <c:pt idx="3">
                  <c:v> ხაშურის რაიონი </c:v>
                </c:pt>
              </c:strCache>
            </c:strRef>
          </c:cat>
          <c:val>
            <c:numRef>
              <c:f>Sheet1!$B$2:$B$5</c:f>
              <c:numCache>
                <c:formatCode>_-* #,##0\ _₾_-;\-* #,##0\ _₾_-;_-* "-"??\ _₾_-;_-@_-</c:formatCode>
                <c:ptCount val="4"/>
                <c:pt idx="0">
                  <c:v>1164</c:v>
                </c:pt>
                <c:pt idx="1">
                  <c:v>394</c:v>
                </c:pt>
                <c:pt idx="2" formatCode="General">
                  <c:v>711</c:v>
                </c:pt>
                <c:pt idx="3" formatCode="General">
                  <c:v>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993360"/>
        <c:axId val="2279911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გორის რაიონი </c:v>
                </c:pt>
                <c:pt idx="1">
                  <c:v> კასპის რაიონი </c:v>
                </c:pt>
                <c:pt idx="2">
                  <c:v> ქარელის რაიონი </c:v>
                </c:pt>
                <c:pt idx="3">
                  <c:v> ხაშურის რაიონი </c:v>
                </c:pt>
              </c:strCache>
            </c:strRef>
          </c:cat>
          <c:val>
            <c:numRef>
              <c:f>Sheet1!$C$2:$C$5</c:f>
              <c:numCache>
                <c:formatCode>_-* #,##0\ _₾_-;\-* #,##0\ _₾_-;_-* "-"??\ _₾_-;_-@_-</c:formatCode>
                <c:ptCount val="4"/>
                <c:pt idx="0">
                  <c:v>21.436464088397791</c:v>
                </c:pt>
                <c:pt idx="1">
                  <c:v>19.049460909926026</c:v>
                </c:pt>
                <c:pt idx="2">
                  <c:v>32.792177843372386</c:v>
                </c:pt>
                <c:pt idx="3">
                  <c:v>32.305667451042957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7991680"/>
        <c:axId val="227992240"/>
      </c:lineChart>
      <c:catAx>
        <c:axId val="2279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92240"/>
        <c:crosses val="autoZero"/>
        <c:auto val="1"/>
        <c:lblAlgn val="ctr"/>
        <c:lblOffset val="100"/>
        <c:noMultiLvlLbl val="0"/>
      </c:catAx>
      <c:valAx>
        <c:axId val="22799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91680"/>
        <c:crosses val="autoZero"/>
        <c:crossBetween val="between"/>
      </c:valAx>
      <c:valAx>
        <c:axId val="227991120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93360"/>
        <c:crosses val="max"/>
        <c:crossBetween val="between"/>
      </c:valAx>
      <c:catAx>
        <c:axId val="22799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79911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752136158954027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9786314702218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45-4287-8FB7-E2A359A4F4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0.72295231090649492</c:v>
                </c:pt>
                <c:pt idx="1">
                  <c:v>0.25610897519978454</c:v>
                </c:pt>
                <c:pt idx="2">
                  <c:v>3.4417557465777336E-3</c:v>
                </c:pt>
                <c:pt idx="3">
                  <c:v>5.1626336198666014E-3</c:v>
                </c:pt>
                <c:pt idx="4">
                  <c:v>1.2334324527276327E-2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5-4287-8FB7-E2A359A4F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0.27704768909350508</c:v>
                </c:pt>
                <c:pt idx="1">
                  <c:v>0.74389102480021552</c:v>
                </c:pt>
                <c:pt idx="2">
                  <c:v>0.99655824425342232</c:v>
                </c:pt>
                <c:pt idx="3">
                  <c:v>0.99483736638013343</c:v>
                </c:pt>
                <c:pt idx="4">
                  <c:v>0.98766567547272366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45-4287-8FB7-E2A359A4F4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19230288752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153845086117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504272317908054E-2"/>
                  <c:y val="8.0662064059651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445-4287-8FB7-E2A359A4F4B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445-4287-8FB7-E2A359A4F4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Sheet1!$D$2:$D$6</c:f>
              <c:numCache>
                <c:formatCode>###0%</c:formatCode>
                <c:ptCount val="5"/>
                <c:pt idx="0">
                  <c:v>0.46357225935513874</c:v>
                </c:pt>
                <c:pt idx="1">
                  <c:v>0.49516048190084072</c:v>
                </c:pt>
                <c:pt idx="2">
                  <c:v>7.2967873813359653E-3</c:v>
                </c:pt>
                <c:pt idx="3">
                  <c:v>2.3478372673076439E-2</c:v>
                </c:pt>
                <c:pt idx="4">
                  <c:v>1.9707961197095889E-3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45-4287-8FB7-E2A359A4F4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შევიტყვე პროგრამის შესახებ და თავად მივმართე</c:v>
                </c:pt>
                <c:pt idx="1">
                  <c:v>ოჯახის/სოფლის ექიმმა ან ექიმ-სპეციალისტმა გამიწია რეკომენდაცია</c:v>
                </c:pt>
                <c:pt idx="2">
                  <c:v>ჩემი ოჯახის წევრმა/ნაცნობმა გამიწია რეკომენდაცია</c:v>
                </c:pt>
                <c:pt idx="3">
                  <c:v>სოციალური სააგენტოს წარმომადგენელმა გამიწია რეკომენდაცია</c:v>
                </c:pt>
                <c:pt idx="4">
                  <c:v>არ მახსოვს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0.53642774064486121</c:v>
                </c:pt>
                <c:pt idx="1">
                  <c:v>0.50483951809915928</c:v>
                </c:pt>
                <c:pt idx="2">
                  <c:v>0.99270321261866401</c:v>
                </c:pt>
                <c:pt idx="3">
                  <c:v>0.9765216273269236</c:v>
                </c:pt>
                <c:pt idx="4">
                  <c:v>0.99802920388029037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45-4287-8FB7-E2A359A4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192848"/>
        <c:axId val="156193408"/>
      </c:barChart>
      <c:catAx>
        <c:axId val="156192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93408"/>
        <c:crosses val="autoZero"/>
        <c:auto val="1"/>
        <c:lblAlgn val="ctr"/>
        <c:lblOffset val="100"/>
        <c:noMultiLvlLbl val="0"/>
      </c:catAx>
      <c:valAx>
        <c:axId val="1561934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19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54882327803911"/>
          <c:y val="3.7660422947458298E-2"/>
          <c:w val="0.45345117672196095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213671417305686E-2"/>
                  <c:y val="1.3539438526857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388885033201084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884612715293031E-2"/>
                  <c:y val="2.9046311498389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7820493245482E-2"/>
                  <c:y val="2.4950591591001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205126781489665E-2"/>
                  <c:y val="2.49505915968111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380340397385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205126781489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3504272317908054E-2"/>
                  <c:y val="6.3374502641146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50C-4741-8967-730ABC6C241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504272317908054E-2"/>
                  <c:y val="1.16185245993556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50C-4741-8967-730ABC6C24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0.217</c:v>
                </c:pt>
                <c:pt idx="1">
                  <c:v>0.2096074800321906</c:v>
                </c:pt>
                <c:pt idx="2">
                  <c:v>0.13917930789799332</c:v>
                </c:pt>
                <c:pt idx="3">
                  <c:v>6.5298846496655544E-2</c:v>
                </c:pt>
                <c:pt idx="4">
                  <c:v>4.1231038153010019E-2</c:v>
                </c:pt>
                <c:pt idx="5">
                  <c:v>3.2649423248327772E-2</c:v>
                </c:pt>
                <c:pt idx="6">
                  <c:v>3.2649423248327772E-2</c:v>
                </c:pt>
                <c:pt idx="7">
                  <c:v>2.0615519076505009E-2</c:v>
                </c:pt>
                <c:pt idx="8">
                  <c:v>2.0615519076505009E-2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0C-4741-8967-730ABC6C2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მოითხოვს ბევრ ვიზიტს / ბიუროკრატია</c:v>
                </c:pt>
                <c:pt idx="1">
                  <c:v>შეზღუდული მედიკამენტების ნუსხა</c:v>
                </c:pt>
                <c:pt idx="2">
                  <c:v>მედიკამენტების დაბალი ხარისხი</c:v>
                </c:pt>
                <c:pt idx="3">
                  <c:v>აღარ ჭირდება</c:v>
                </c:pt>
                <c:pt idx="4">
                  <c:v>გადაადგილების შეზღუდვა</c:v>
                </c:pt>
                <c:pt idx="5">
                  <c:v>ექიმმა უარი უთხრა</c:v>
                </c:pt>
                <c:pt idx="6">
                  <c:v>რიგები</c:v>
                </c:pt>
                <c:pt idx="7">
                  <c:v>დაავადებების შეზღუდული ნუსხა</c:v>
                </c:pt>
                <c:pt idx="8">
                  <c:v>კლინიკა არ აძლევს რეკომენდაციას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0.78300000000000003</c:v>
                </c:pt>
                <c:pt idx="1">
                  <c:v>0.79039251996780946</c:v>
                </c:pt>
                <c:pt idx="2">
                  <c:v>0.86082069210200673</c:v>
                </c:pt>
                <c:pt idx="3">
                  <c:v>0.93470115350334448</c:v>
                </c:pt>
                <c:pt idx="4">
                  <c:v>0.95876896184699001</c:v>
                </c:pt>
                <c:pt idx="5">
                  <c:v>0.96735057675167224</c:v>
                </c:pt>
                <c:pt idx="6">
                  <c:v>0.96735057675167224</c:v>
                </c:pt>
                <c:pt idx="7">
                  <c:v>0.97938448092349495</c:v>
                </c:pt>
                <c:pt idx="8">
                  <c:v>0.97938448092349495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0C-4741-8967-730ABC6C2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196768"/>
        <c:axId val="156503728"/>
      </c:barChart>
      <c:catAx>
        <c:axId val="156196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03728"/>
        <c:crosses val="autoZero"/>
        <c:auto val="1"/>
        <c:lblAlgn val="ctr"/>
        <c:lblOffset val="100"/>
        <c:noMultiLvlLbl val="0"/>
      </c:catAx>
      <c:valAx>
        <c:axId val="156503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1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09-4981-A457-774000C7AEF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09-4981-A457-774000C7AE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09-4981-A457-774000C7A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09-4981-A457-774000C7A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D09-4981-A457-774000C7AEF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09-4981-A457-774000C7AE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09-4981-A457-774000C7A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არის რთული</c:v>
                </c:pt>
                <c:pt idx="1">
                  <c:v>რთულია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2.0000000000000018E-2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09-4981-A457-774000C7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507648"/>
        <c:axId val="156508208"/>
      </c:barChart>
      <c:catAx>
        <c:axId val="15650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08208"/>
        <c:crosses val="autoZero"/>
        <c:auto val="1"/>
        <c:lblAlgn val="ctr"/>
        <c:lblOffset val="100"/>
        <c:noMultiLvlLbl val="0"/>
      </c:catAx>
      <c:valAx>
        <c:axId val="1565082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5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65731344686823"/>
          <c:y val="3.4491655463668336E-2"/>
          <c:w val="0.52734268655313177"/>
          <c:h val="0.93101668907266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88885033201084E-2"/>
                  <c:y val="4.034052381759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A5-4574-9648-9509B993BDC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41025356297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A5-4574-9648-9509B993BDC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A5-4574-9648-9509B993B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0.16000000000000003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A5-4574-9648-9509B993BD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615380344468985E-2"/>
                  <c:y val="4.033103202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EA5-4574-9648-9509B993BDC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854699549698688E-2"/>
                  <c:y val="6.6218850660361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EA5-4574-9648-9509B993BDC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A5-4574-9648-9509B993BD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არ იყო რთული</c:v>
                </c:pt>
                <c:pt idx="1">
                  <c:v>რთული იყო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1.0000000000000009E-2</c:v>
                </c:pt>
                <c:pt idx="1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EA5-4574-9648-9509B993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54992"/>
        <c:axId val="156955552"/>
      </c:barChart>
      <c:catAx>
        <c:axId val="15695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55552"/>
        <c:crosses val="autoZero"/>
        <c:auto val="1"/>
        <c:lblAlgn val="ctr"/>
        <c:lblOffset val="100"/>
        <c:noMultiLvlLbl val="0"/>
      </c:catAx>
      <c:valAx>
        <c:axId val="1569555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95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DALY (</a:t>
            </a:r>
            <a:r>
              <a:rPr lang="en-US" dirty="0" smtClean="0"/>
              <a:t>2016) </a:t>
            </a:r>
            <a:endParaRPr lang="en-US" dirty="0"/>
          </a:p>
        </c:rich>
      </c:tx>
      <c:layout>
        <c:manualLayout>
          <c:xMode val="edge"/>
          <c:yMode val="edge"/>
          <c:x val="0.58993577263155583"/>
          <c:y val="5.5652175706214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DALY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</a:schemeClr>
                  </a:gs>
                  <a:gs pos="30000">
                    <a:schemeClr val="accent1">
                      <a:shade val="90000"/>
                      <a:satMod val="110000"/>
                    </a:schemeClr>
                  </a:gs>
                  <a:gs pos="45000">
                    <a:schemeClr val="accent1">
                      <a:shade val="100000"/>
                      <a:satMod val="118000"/>
                    </a:schemeClr>
                  </a:gs>
                  <a:gs pos="55000">
                    <a:schemeClr val="accent1">
                      <a:shade val="100000"/>
                      <a:satMod val="118000"/>
                    </a:schemeClr>
                  </a:gs>
                  <a:gs pos="73000">
                    <a:schemeClr val="accent1">
                      <a:shade val="90000"/>
                      <a:satMod val="110000"/>
                    </a:schemeClr>
                  </a:gs>
                  <a:gs pos="100000">
                    <a:schemeClr val="accent1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13-4B30-93D2-C0E2C5FB0D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13-4B30-93D2-C0E2C5FB0DC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>
                <a:noFill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13-4B30-93D2-C0E2C5FB0DC3}"/>
              </c:ext>
            </c:extLst>
          </c:dPt>
          <c:dLbls>
            <c:dLbl>
              <c:idx val="0"/>
              <c:layout>
                <c:manualLayout>
                  <c:x val="-0.19073378425622692"/>
                  <c:y val="-0.285386801830295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13-4B30-93D2-C0E2C5FB0DC3}"/>
                </c:ext>
                <c:ext xmlns:c15="http://schemas.microsoft.com/office/drawing/2012/chart" uri="{CE6537A1-D6FC-4f65-9D91-7224C49458BB}">
                  <c15:layout>
                    <c:manualLayout>
                      <c:w val="0.35566614582218514"/>
                      <c:h val="0.309586663818810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არაგადამდები დაავადებები</c:v>
                </c:pt>
                <c:pt idx="1">
                  <c:v>ტრავმები</c:v>
                </c:pt>
                <c:pt idx="2">
                  <c:v>გადამდები დაავადებები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0.85299999999999998</c:v>
                </c:pt>
                <c:pt idx="1">
                  <c:v>8.2000000000000003E-2</c:v>
                </c:pt>
                <c:pt idx="2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3-4B30-93D2-C0E2C5FB0DC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საქართველო, </a:t>
            </a:r>
            <a:r>
              <a:rPr lang="en-US" dirty="0" smtClean="0"/>
              <a:t>2016</a:t>
            </a:r>
            <a:r>
              <a:rPr lang="ka-GE" dirty="0" smtClean="0"/>
              <a:t> წელი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51-41E5-A780-232B1B93E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51-41E5-A780-232B1B93E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51-41E5-A780-232B1B93E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51-41E5-A780-232B1B93E7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51-41E5-A780-232B1B93E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51-41E5-A780-232B1B93E7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51-41E5-A780-232B1B93E7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გულსისხლძარღვთა დაავადებები</c:v>
                </c:pt>
                <c:pt idx="1">
                  <c:v>კიბო</c:v>
                </c:pt>
                <c:pt idx="2">
                  <c:v>ქრონიკული რესპირატორული დაავადებები</c:v>
                </c:pt>
                <c:pt idx="3">
                  <c:v>დიაბეტი</c:v>
                </c:pt>
                <c:pt idx="4">
                  <c:v>სხვა არაგადამდები</c:v>
                </c:pt>
                <c:pt idx="5">
                  <c:v>ტრავმები</c:v>
                </c:pt>
                <c:pt idx="6">
                  <c:v>გადამდები, დედათა, პერინატალური, ნუტრიციული მდგომარეობები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0.63900000000000001</c:v>
                </c:pt>
                <c:pt idx="1">
                  <c:v>0.127</c:v>
                </c:pt>
                <c:pt idx="2">
                  <c:v>3.9E-2</c:v>
                </c:pt>
                <c:pt idx="3">
                  <c:v>2.3E-2</c:v>
                </c:pt>
                <c:pt idx="4">
                  <c:v>0.109</c:v>
                </c:pt>
                <c:pt idx="5">
                  <c:v>3.6999999999999998E-2</c:v>
                </c:pt>
                <c:pt idx="6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B-4D0E-AA37-AF49C7DF5D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58398950131233"/>
          <c:y val="9.6835303947135215E-2"/>
          <c:w val="0.37015675123942843"/>
          <c:h val="0.816541610755247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გლდანი-ნაძალადევის რაიონი </c:v>
                </c:pt>
                <c:pt idx="1">
                  <c:v> დიდუბე-ჩუღურეთის რაიონი </c:v>
                </c:pt>
                <c:pt idx="2">
                  <c:v> ისანი-სამგორის რაიონი </c:v>
                </c:pt>
                <c:pt idx="3">
                  <c:v> ვაკე-საბურთალოს რაიონი </c:v>
                </c:pt>
                <c:pt idx="4">
                  <c:v> ძველი თბილისის რაიონი </c:v>
                </c:pt>
              </c:strCache>
            </c:strRef>
          </c:cat>
          <c:val>
            <c:numRef>
              <c:f>Sheet1!$B$2:$B$6</c:f>
              <c:numCache>
                <c:formatCode>_-* #,##0\ _₾_-;\-* #,##0\ _₾_-;_-* "-"??\ _₾_-;_-@_-</c:formatCode>
                <c:ptCount val="5"/>
                <c:pt idx="0">
                  <c:v>2312</c:v>
                </c:pt>
                <c:pt idx="1">
                  <c:v>1257</c:v>
                </c:pt>
                <c:pt idx="2">
                  <c:v>1949</c:v>
                </c:pt>
                <c:pt idx="3">
                  <c:v>1627</c:v>
                </c:pt>
                <c:pt idx="4">
                  <c:v>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2116784"/>
        <c:axId val="1521162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გლდანი-ნაძალადევის რაიონი </c:v>
                </c:pt>
                <c:pt idx="1">
                  <c:v> დიდუბე-ჩუღურეთის რაიონი </c:v>
                </c:pt>
                <c:pt idx="2">
                  <c:v> ისანი-სამგორის რაიონი </c:v>
                </c:pt>
                <c:pt idx="3">
                  <c:v> ვაკე-საბურთალოს რაიონი </c:v>
                </c:pt>
                <c:pt idx="4">
                  <c:v> ძველი თბილისის რაიონი </c:v>
                </c:pt>
              </c:strCache>
            </c:strRef>
          </c:cat>
          <c:val>
            <c:numRef>
              <c:f>Sheet1!$C$2:$C$6</c:f>
              <c:numCache>
                <c:formatCode>_-* #,##0\ _₾_-;\-* #,##0\ _₾_-;_-* "-"??\ _₾_-;_-@_-</c:formatCode>
                <c:ptCount val="5"/>
                <c:pt idx="0">
                  <c:v>20.771753290508062</c:v>
                </c:pt>
                <c:pt idx="1">
                  <c:v>25.09533031204456</c:v>
                </c:pt>
                <c:pt idx="2">
                  <c:v>17.846514481407208</c:v>
                </c:pt>
                <c:pt idx="3">
                  <c:v>21.69709416298825</c:v>
                </c:pt>
                <c:pt idx="4">
                  <c:v>18.352672429457726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113984"/>
        <c:axId val="152113424"/>
      </c:lineChart>
      <c:catAx>
        <c:axId val="1521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13424"/>
        <c:crosses val="autoZero"/>
        <c:auto val="1"/>
        <c:lblAlgn val="ctr"/>
        <c:lblOffset val="100"/>
        <c:noMultiLvlLbl val="0"/>
      </c:catAx>
      <c:valAx>
        <c:axId val="15211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13984"/>
        <c:crosses val="autoZero"/>
        <c:crossBetween val="between"/>
      </c:valAx>
      <c:valAx>
        <c:axId val="152116224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16784"/>
        <c:crosses val="max"/>
        <c:crossBetween val="between"/>
      </c:valAx>
      <c:catAx>
        <c:axId val="15211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1162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Sheet1!$B$2:$B$13</c:f>
              <c:numCache>
                <c:formatCode>_-* #,##0\ _₾_-;\-* #,##0\ _₾_-;_-* "-"??\ _₾_-;_-@_-</c:formatCode>
                <c:ptCount val="12"/>
                <c:pt idx="0">
                  <c:v>242</c:v>
                </c:pt>
                <c:pt idx="1">
                  <c:v>229</c:v>
                </c:pt>
                <c:pt idx="2">
                  <c:v>756</c:v>
                </c:pt>
                <c:pt idx="3">
                  <c:v>248</c:v>
                </c:pt>
                <c:pt idx="4">
                  <c:v>260</c:v>
                </c:pt>
                <c:pt idx="5">
                  <c:v>1103</c:v>
                </c:pt>
                <c:pt idx="6">
                  <c:v>260</c:v>
                </c:pt>
                <c:pt idx="7">
                  <c:v>1185</c:v>
                </c:pt>
                <c:pt idx="8">
                  <c:v>487</c:v>
                </c:pt>
                <c:pt idx="9">
                  <c:v>1934</c:v>
                </c:pt>
                <c:pt idx="10">
                  <c:v>460</c:v>
                </c:pt>
                <c:pt idx="11">
                  <c:v>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4629904"/>
        <c:axId val="154629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Sheet1!$C$2:$C$13</c:f>
              <c:numCache>
                <c:formatCode>_-* #,##0\ _₾_-;\-* #,##0\ _₾_-;_-* "-"??\ _₾_-;_-@_-</c:formatCode>
                <c:ptCount val="12"/>
                <c:pt idx="0">
                  <c:v>23.445068785119162</c:v>
                </c:pt>
                <c:pt idx="1">
                  <c:v>16.585789816759615</c:v>
                </c:pt>
                <c:pt idx="2">
                  <c:v>30.954428202923474</c:v>
                </c:pt>
                <c:pt idx="3">
                  <c:v>19.298109096568361</c:v>
                </c:pt>
                <c:pt idx="4">
                  <c:v>14.287284316957907</c:v>
                </c:pt>
                <c:pt idx="5">
                  <c:v>58.864339844166935</c:v>
                </c:pt>
                <c:pt idx="6">
                  <c:v>25.68154879494271</c:v>
                </c:pt>
                <c:pt idx="7">
                  <c:v>23.557711423005049</c:v>
                </c:pt>
                <c:pt idx="8">
                  <c:v>21.325976528288667</c:v>
                </c:pt>
                <c:pt idx="9">
                  <c:v>72.272047832585955</c:v>
                </c:pt>
                <c:pt idx="10">
                  <c:v>32.628741665484469</c:v>
                </c:pt>
                <c:pt idx="11">
                  <c:v>39.398950319936731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628224"/>
        <c:axId val="154628784"/>
      </c:lineChart>
      <c:catAx>
        <c:axId val="1546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28784"/>
        <c:crosses val="autoZero"/>
        <c:auto val="1"/>
        <c:lblAlgn val="ctr"/>
        <c:lblOffset val="100"/>
        <c:noMultiLvlLbl val="0"/>
      </c:catAx>
      <c:valAx>
        <c:axId val="1546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28224"/>
        <c:crosses val="autoZero"/>
        <c:crossBetween val="between"/>
      </c:valAx>
      <c:valAx>
        <c:axId val="154629344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29904"/>
        <c:crosses val="max"/>
        <c:crossBetween val="between"/>
      </c:valAx>
      <c:catAx>
        <c:axId val="15462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6293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ბათუმი</c:v>
                </c:pt>
                <c:pt idx="1">
                  <c:v>ქედა</c:v>
                </c:pt>
                <c:pt idx="2">
                  <c:v>ქობულეთი</c:v>
                </c:pt>
                <c:pt idx="3">
                  <c:v>შუახევი</c:v>
                </c:pt>
                <c:pt idx="4">
                  <c:v>ხელვაჩაური</c:v>
                </c:pt>
                <c:pt idx="5">
                  <c:v>ხულო</c:v>
                </c:pt>
              </c:strCache>
            </c:strRef>
          </c:cat>
          <c:val>
            <c:numRef>
              <c:f>Sheet1!$B$2:$B$7</c:f>
              <c:numCache>
                <c:formatCode>_-* #,##0\ _₾_-;\-* #,##0\ _₾_-;_-* "-"??\ _₾_-;_-@_-</c:formatCode>
                <c:ptCount val="6"/>
                <c:pt idx="0">
                  <c:v>590</c:v>
                </c:pt>
                <c:pt idx="1">
                  <c:v>328</c:v>
                </c:pt>
                <c:pt idx="2">
                  <c:v>446</c:v>
                </c:pt>
                <c:pt idx="3">
                  <c:v>136</c:v>
                </c:pt>
                <c:pt idx="4">
                  <c:v>273</c:v>
                </c:pt>
                <c:pt idx="5" formatCode="General">
                  <c:v>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465056"/>
        <c:axId val="155464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ბათუმი</c:v>
                </c:pt>
                <c:pt idx="1">
                  <c:v>ქედა</c:v>
                </c:pt>
                <c:pt idx="2">
                  <c:v>ქობულეთი</c:v>
                </c:pt>
                <c:pt idx="3">
                  <c:v>შუახევი</c:v>
                </c:pt>
                <c:pt idx="4">
                  <c:v>ხელვაჩაური</c:v>
                </c:pt>
                <c:pt idx="5">
                  <c:v>ხულო</c:v>
                </c:pt>
              </c:strCache>
            </c:strRef>
          </c:cat>
          <c:val>
            <c:numRef>
              <c:f>Sheet1!$C$2:$C$7</c:f>
              <c:numCache>
                <c:formatCode>_-* #,##0\ _₾_-;\-* #,##0\ _₾_-;_-* "-"??\ _₾_-;_-@_-</c:formatCode>
                <c:ptCount val="6"/>
                <c:pt idx="0">
                  <c:v>13.075661539825362</c:v>
                </c:pt>
                <c:pt idx="1">
                  <c:v>30.423893887394492</c:v>
                </c:pt>
                <c:pt idx="2">
                  <c:v>16.53995920637864</c:v>
                </c:pt>
                <c:pt idx="3">
                  <c:v>14.468085106382979</c:v>
                </c:pt>
                <c:pt idx="4">
                  <c:v>16.797932562146197</c:v>
                </c:pt>
                <c:pt idx="5">
                  <c:v>24.554279550789925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463376"/>
        <c:axId val="155463936"/>
      </c:lineChart>
      <c:catAx>
        <c:axId val="15546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3936"/>
        <c:crosses val="autoZero"/>
        <c:auto val="1"/>
        <c:lblAlgn val="ctr"/>
        <c:lblOffset val="100"/>
        <c:noMultiLvlLbl val="0"/>
      </c:catAx>
      <c:valAx>
        <c:axId val="15546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3376"/>
        <c:crosses val="autoZero"/>
        <c:crossBetween val="between"/>
      </c:valAx>
      <c:valAx>
        <c:axId val="155464496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5056"/>
        <c:crosses val="max"/>
        <c:crossBetween val="between"/>
      </c:valAx>
      <c:catAx>
        <c:axId val="15546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4644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ახმეტის რაიონი </c:v>
                </c:pt>
                <c:pt idx="1">
                  <c:v> გურჯაანის რაიონი </c:v>
                </c:pt>
                <c:pt idx="2">
                  <c:v> დედოფლის წყაროს რაიონი </c:v>
                </c:pt>
                <c:pt idx="3">
                  <c:v> თელავი</c:v>
                </c:pt>
                <c:pt idx="4">
                  <c:v> ლაგოდეხის რაიონი </c:v>
                </c:pt>
                <c:pt idx="5">
                  <c:v> საგარეჯოს რაიონი </c:v>
                </c:pt>
                <c:pt idx="6">
                  <c:v> სიღნაღის რაიონი </c:v>
                </c:pt>
                <c:pt idx="7">
                  <c:v> ყვარელის რაიონი </c:v>
                </c:pt>
              </c:strCache>
            </c:strRef>
          </c:cat>
          <c:val>
            <c:numRef>
              <c:f>Sheet1!$B$2:$B$9</c:f>
              <c:numCache>
                <c:formatCode>_-* #,##0\ _₾_-;\-* #,##0\ _₾_-;_-* "-"??\ _₾_-;_-@_-</c:formatCode>
                <c:ptCount val="8"/>
                <c:pt idx="0">
                  <c:v>334</c:v>
                </c:pt>
                <c:pt idx="1">
                  <c:v>960</c:v>
                </c:pt>
                <c:pt idx="2">
                  <c:v>364</c:v>
                </c:pt>
                <c:pt idx="3">
                  <c:v>509</c:v>
                </c:pt>
                <c:pt idx="4" formatCode="General">
                  <c:v>484</c:v>
                </c:pt>
                <c:pt idx="5" formatCode="General">
                  <c:v>235</c:v>
                </c:pt>
                <c:pt idx="6" formatCode="General">
                  <c:v>528</c:v>
                </c:pt>
                <c:pt idx="7" formatCode="General">
                  <c:v>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470096"/>
        <c:axId val="1554695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ახმეტის რაიონი </c:v>
                </c:pt>
                <c:pt idx="1">
                  <c:v> გურჯაანის რაიონი </c:v>
                </c:pt>
                <c:pt idx="2">
                  <c:v> დედოფლის წყაროს რაიონი </c:v>
                </c:pt>
                <c:pt idx="3">
                  <c:v> თელავი</c:v>
                </c:pt>
                <c:pt idx="4">
                  <c:v> ლაგოდეხის რაიონი </c:v>
                </c:pt>
                <c:pt idx="5">
                  <c:v> საგარეჯოს რაიონი </c:v>
                </c:pt>
                <c:pt idx="6">
                  <c:v> სიღნაღის რაიონი </c:v>
                </c:pt>
                <c:pt idx="7">
                  <c:v> ყვარელის რაიონი </c:v>
                </c:pt>
              </c:strCache>
            </c:strRef>
          </c:cat>
          <c:val>
            <c:numRef>
              <c:f>Sheet1!$C$2:$C$9</c:f>
              <c:numCache>
                <c:formatCode>_-* #,##0\ _₾_-;\-* #,##0\ _₾_-;_-* "-"??\ _₾_-;_-@_-</c:formatCode>
                <c:ptCount val="8"/>
                <c:pt idx="0">
                  <c:v>19.526454253142354</c:v>
                </c:pt>
                <c:pt idx="1">
                  <c:v>33.895911305698753</c:v>
                </c:pt>
                <c:pt idx="2">
                  <c:v>33.480500367917585</c:v>
                </c:pt>
                <c:pt idx="3">
                  <c:v>21.401841651599881</c:v>
                </c:pt>
                <c:pt idx="4">
                  <c:v>24.443209938891975</c:v>
                </c:pt>
                <c:pt idx="5">
                  <c:v>12.969810695954523</c:v>
                </c:pt>
                <c:pt idx="6">
                  <c:v>33.813640730067242</c:v>
                </c:pt>
                <c:pt idx="7">
                  <c:v>20.562418725617686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468416"/>
        <c:axId val="155468976"/>
      </c:lineChart>
      <c:catAx>
        <c:axId val="1554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8976"/>
        <c:crosses val="autoZero"/>
        <c:auto val="1"/>
        <c:lblAlgn val="ctr"/>
        <c:lblOffset val="100"/>
        <c:noMultiLvlLbl val="0"/>
      </c:catAx>
      <c:valAx>
        <c:axId val="15546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8416"/>
        <c:crosses val="autoZero"/>
        <c:crossBetween val="between"/>
      </c:valAx>
      <c:valAx>
        <c:axId val="155469536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0096"/>
        <c:crosses val="max"/>
        <c:crossBetween val="between"/>
      </c:valAx>
      <c:catAx>
        <c:axId val="155470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4695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ლანჩხუთი</c:v>
                </c:pt>
                <c:pt idx="1">
                  <c:v> ოზურგეთი</c:v>
                </c:pt>
                <c:pt idx="2">
                  <c:v> ჩოხატაური</c:v>
                </c:pt>
              </c:strCache>
            </c:strRef>
          </c:cat>
          <c:val>
            <c:numRef>
              <c:f>Sheet1!$B$2:$B$4</c:f>
              <c:numCache>
                <c:formatCode>_-* #,##0\ _₾_-;\-* #,##0\ _₾_-;_-* "-"??\ _₾_-;_-@_-</c:formatCode>
                <c:ptCount val="3"/>
                <c:pt idx="0">
                  <c:v>284</c:v>
                </c:pt>
                <c:pt idx="1">
                  <c:v>501</c:v>
                </c:pt>
                <c:pt idx="2">
                  <c:v>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8065440"/>
        <c:axId val="218064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ლანჩხუთი</c:v>
                </c:pt>
                <c:pt idx="1">
                  <c:v> ოზურგეთი</c:v>
                </c:pt>
                <c:pt idx="2">
                  <c:v> ჩოხატაური</c:v>
                </c:pt>
              </c:strCache>
            </c:strRef>
          </c:cat>
          <c:val>
            <c:numRef>
              <c:f>Sheet1!$C$2:$C$4</c:f>
              <c:numCache>
                <c:formatCode>_-* #,##0\ _₾_-;\-* #,##0\ _₾_-;_-* "-"??\ _₾_-;_-@_-</c:formatCode>
                <c:ptCount val="3"/>
                <c:pt idx="0">
                  <c:v>17.310739973180542</c:v>
                </c:pt>
                <c:pt idx="1">
                  <c:v>17.305101723601947</c:v>
                </c:pt>
                <c:pt idx="2">
                  <c:v>23.032121426050125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064880"/>
        <c:axId val="218062080"/>
      </c:lineChart>
      <c:catAx>
        <c:axId val="2180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62080"/>
        <c:crosses val="autoZero"/>
        <c:auto val="1"/>
        <c:lblAlgn val="ctr"/>
        <c:lblOffset val="100"/>
        <c:noMultiLvlLbl val="0"/>
      </c:catAx>
      <c:valAx>
        <c:axId val="2180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64880"/>
        <c:crosses val="autoZero"/>
        <c:crossBetween val="between"/>
      </c:valAx>
      <c:valAx>
        <c:axId val="218064320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65440"/>
        <c:crosses val="max"/>
        <c:crossBetween val="between"/>
      </c:valAx>
      <c:catAx>
        <c:axId val="21806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0643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ახალგორი</c:v>
                </c:pt>
                <c:pt idx="1">
                  <c:v> დუშეთი</c:v>
                </c:pt>
                <c:pt idx="2">
                  <c:v> თიანეთი</c:v>
                </c:pt>
                <c:pt idx="3">
                  <c:v> მცხეთა</c:v>
                </c:pt>
                <c:pt idx="4">
                  <c:v> ყაზბეგი</c:v>
                </c:pt>
              </c:strCache>
            </c:strRef>
          </c:cat>
          <c:val>
            <c:numRef>
              <c:f>Sheet1!$B$2:$B$6</c:f>
              <c:numCache>
                <c:formatCode>_-* #,##0\ _₾_-;\-* #,##0\ _₾_-;_-* "-"??\ _₾_-;_-@_-</c:formatCode>
                <c:ptCount val="5"/>
                <c:pt idx="0">
                  <c:v>119</c:v>
                </c:pt>
                <c:pt idx="1">
                  <c:v>426</c:v>
                </c:pt>
                <c:pt idx="2">
                  <c:v>158</c:v>
                </c:pt>
                <c:pt idx="3">
                  <c:v>549</c:v>
                </c:pt>
                <c:pt idx="4" formatCode="General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6-40E2-A2F2-3119395F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1224928"/>
        <c:axId val="271238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რეგისტრირებული 1000 მოსახლეზე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ახალგორი</c:v>
                </c:pt>
                <c:pt idx="1">
                  <c:v> დუშეთი</c:v>
                </c:pt>
                <c:pt idx="2">
                  <c:v> თიანეთი</c:v>
                </c:pt>
                <c:pt idx="3">
                  <c:v> მცხეთა</c:v>
                </c:pt>
                <c:pt idx="4">
                  <c:v> ყაზბეგი</c:v>
                </c:pt>
              </c:strCache>
            </c:strRef>
          </c:cat>
          <c:val>
            <c:numRef>
              <c:f>Sheet1!$C$2:$C$6</c:f>
              <c:numCache>
                <c:formatCode>_-* #,##0\ _₾_-;\-* #,##0\ _₾_-;_-* "-"??\ _₾_-;_-@_-</c:formatCode>
                <c:ptCount val="5"/>
                <c:pt idx="0">
                  <c:v>52.307692307692307</c:v>
                </c:pt>
                <c:pt idx="1">
                  <c:v>26.777295870262115</c:v>
                </c:pt>
                <c:pt idx="2">
                  <c:v>26.889040163376446</c:v>
                </c:pt>
                <c:pt idx="3">
                  <c:v>31.609857208659605</c:v>
                </c:pt>
                <c:pt idx="4">
                  <c:v>8.8967971530249113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26-40E2-A2F2-3119395FB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1224368"/>
        <c:axId val="271235568"/>
      </c:lineChart>
      <c:catAx>
        <c:axId val="27122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35568"/>
        <c:crosses val="autoZero"/>
        <c:auto val="1"/>
        <c:lblAlgn val="ctr"/>
        <c:lblOffset val="100"/>
        <c:noMultiLvlLbl val="0"/>
      </c:catAx>
      <c:valAx>
        <c:axId val="27123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24368"/>
        <c:crosses val="autoZero"/>
        <c:crossBetween val="between"/>
      </c:valAx>
      <c:valAx>
        <c:axId val="271238928"/>
        <c:scaling>
          <c:orientation val="minMax"/>
        </c:scaling>
        <c:delete val="0"/>
        <c:axPos val="r"/>
        <c:numFmt formatCode="_-* #,##0\ _₾_-;\-* #,##0\ _₾_-;_-* &quot;-&quot;??\ _₾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24928"/>
        <c:crosses val="max"/>
        <c:crossBetween val="between"/>
      </c:valAx>
      <c:catAx>
        <c:axId val="27122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2389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468E3-0B8C-44EB-B53C-306B26B05F70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EF988-1CF0-46F3-B7A7-1970CA37C4D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dirty="0" smtClean="0"/>
            <a:t>N100) </a:t>
          </a:r>
          <a:r>
            <a:rPr lang="ka-GE" sz="1600" dirty="0" smtClean="0"/>
            <a:t>და რეცეპტს (ფორმა </a:t>
          </a:r>
          <a:r>
            <a:rPr lang="en-US" sz="1600" dirty="0" smtClean="0"/>
            <a:t>N3)</a:t>
          </a:r>
          <a:r>
            <a:rPr lang="ka-GE" sz="16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dirty="0" smtClean="0">
              <a:solidFill>
                <a:srgbClr val="FF0000"/>
              </a:solidFill>
            </a:rPr>
            <a:t>(ICD-10</a:t>
          </a:r>
          <a:r>
            <a:rPr lang="ka-GE" sz="1600" i="0" dirty="0" smtClean="0"/>
            <a:t>), მკურნალობისთვის საჭირო მედიკამენტების </a:t>
          </a:r>
          <a:r>
            <a:rPr lang="ka-GE" sz="1600" i="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dirty="0" smtClean="0"/>
            <a:t>მითითებით. </a:t>
          </a:r>
          <a:endParaRPr lang="en-US" sz="1600" i="0" dirty="0"/>
        </a:p>
      </dgm:t>
    </dgm:pt>
    <dgm:pt modelId="{525C5648-91AC-46ED-A472-38C67937FFD0}" type="parTrans" cxnId="{55046184-4AFD-4520-BB46-0C3FD05CDA60}">
      <dgm:prSet/>
      <dgm:spPr/>
      <dgm:t>
        <a:bodyPr/>
        <a:lstStyle/>
        <a:p>
          <a:endParaRPr lang="en-US" sz="1600"/>
        </a:p>
      </dgm:t>
    </dgm:pt>
    <dgm:pt modelId="{E3FA9C34-8F81-4BC3-B164-8668E4E29338}" type="sibTrans" cxnId="{55046184-4AFD-4520-BB46-0C3FD05CDA60}">
      <dgm:prSet/>
      <dgm:spPr/>
      <dgm:t>
        <a:bodyPr/>
        <a:lstStyle/>
        <a:p>
          <a:endParaRPr lang="en-US" sz="1600"/>
        </a:p>
      </dgm:t>
    </dgm:pt>
    <dgm:pt modelId="{B1A302EF-A38F-4790-A8C4-49E3C148C379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/>
        </a:p>
      </dgm:t>
    </dgm:pt>
    <dgm:pt modelId="{9D19102E-48F9-4CCB-923D-AD4051965C2C}" type="parTrans" cxnId="{73DF4559-E41F-4125-AC80-5B9B021C52FF}">
      <dgm:prSet/>
      <dgm:spPr/>
      <dgm:t>
        <a:bodyPr/>
        <a:lstStyle/>
        <a:p>
          <a:endParaRPr lang="en-US" sz="1600"/>
        </a:p>
      </dgm:t>
    </dgm:pt>
    <dgm:pt modelId="{7429AE42-9FA3-4DEB-90B2-9A6399E046B1}" type="sibTrans" cxnId="{73DF4559-E41F-4125-AC80-5B9B021C52FF}">
      <dgm:prSet/>
      <dgm:spPr/>
      <dgm:t>
        <a:bodyPr/>
        <a:lstStyle/>
        <a:p>
          <a:endParaRPr lang="en-US" sz="1600"/>
        </a:p>
      </dgm:t>
    </dgm:pt>
    <dgm:pt modelId="{01A084A0-19EB-441B-BBC3-76B9E6BA0CB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ექიმის მიერ გადმოცემული ფორმა </a:t>
          </a:r>
          <a:r>
            <a:rPr lang="en-US" sz="1600" dirty="0" smtClean="0"/>
            <a:t>N100  </a:t>
          </a:r>
          <a:r>
            <a:rPr lang="ka-GE" sz="16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dirty="0" smtClean="0"/>
        </a:p>
      </dgm:t>
    </dgm:pt>
    <dgm:pt modelId="{6EC51032-1360-4C35-B39D-E8B148B4586A}" type="parTrans" cxnId="{BB96C765-664A-49B1-9D53-66F375208827}">
      <dgm:prSet/>
      <dgm:spPr/>
      <dgm:t>
        <a:bodyPr/>
        <a:lstStyle/>
        <a:p>
          <a:endParaRPr lang="en-US" sz="1600"/>
        </a:p>
      </dgm:t>
    </dgm:pt>
    <dgm:pt modelId="{F0A17D8E-020B-41BB-8551-813A379EF6AF}" type="sibTrans" cxnId="{BB96C765-664A-49B1-9D53-66F375208827}">
      <dgm:prSet/>
      <dgm:spPr/>
      <dgm:t>
        <a:bodyPr/>
        <a:lstStyle/>
        <a:p>
          <a:endParaRPr lang="en-US" sz="1600"/>
        </a:p>
      </dgm:t>
    </dgm:pt>
    <dgm:pt modelId="{906D018D-B891-40D3-82C6-0C1C87AD92F4}" type="pres">
      <dgm:prSet presAssocID="{42E468E3-0B8C-44EB-B53C-306B26B05F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4599A-6DF9-4CAF-8506-BE2DB98A0CF6}" type="pres">
      <dgm:prSet presAssocID="{42E468E3-0B8C-44EB-B53C-306B26B05F70}" presName="fgShape" presStyleLbl="fgShp" presStyleIdx="0" presStyleCnt="1" custAng="0" custScaleX="33388" custScaleY="58689" custLinFactY="-200000" custLinFactNeighborX="647" custLinFactNeighborY="-265828"/>
      <dgm:spPr/>
    </dgm:pt>
    <dgm:pt modelId="{259EB75A-B19F-4CBF-8104-D84BCFAD71E2}" type="pres">
      <dgm:prSet presAssocID="{42E468E3-0B8C-44EB-B53C-306B26B05F70}" presName="linComp" presStyleCnt="0"/>
      <dgm:spPr/>
    </dgm:pt>
    <dgm:pt modelId="{27CE8E14-DC8A-4A0F-9820-701E5BC053CC}" type="pres">
      <dgm:prSet presAssocID="{476EF988-1CF0-46F3-B7A7-1970CA37C4D6}" presName="compNode" presStyleCnt="0"/>
      <dgm:spPr/>
    </dgm:pt>
    <dgm:pt modelId="{D7F7DCD6-99F5-45C2-AF19-EA2128704721}" type="pres">
      <dgm:prSet presAssocID="{476EF988-1CF0-46F3-B7A7-1970CA37C4D6}" presName="bkgdShape" presStyleLbl="node1" presStyleIdx="0" presStyleCnt="2"/>
      <dgm:spPr/>
      <dgm:t>
        <a:bodyPr/>
        <a:lstStyle/>
        <a:p>
          <a:endParaRPr lang="en-US"/>
        </a:p>
      </dgm:t>
    </dgm:pt>
    <dgm:pt modelId="{6EE0D8D2-DBA7-4EC8-A801-F8C900C56C2A}" type="pres">
      <dgm:prSet presAssocID="{476EF988-1CF0-46F3-B7A7-1970CA37C4D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C4D5-3133-4E68-B1C6-024113055A1B}" type="pres">
      <dgm:prSet presAssocID="{476EF988-1CF0-46F3-B7A7-1970CA37C4D6}" presName="invisiNode" presStyleLbl="node1" presStyleIdx="0" presStyleCnt="2"/>
      <dgm:spPr/>
    </dgm:pt>
    <dgm:pt modelId="{25813B4F-9C27-4182-8A90-49B1A7AD66AC}" type="pres">
      <dgm:prSet presAssocID="{476EF988-1CF0-46F3-B7A7-1970CA37C4D6}" presName="imagNode" presStyleLbl="fgImgPlace1" presStyleIdx="0" presStyleCnt="2" custScaleX="97987" custScaleY="90066" custLinFactNeighborX="725" custLinFactNeighborY="-17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C789179-0B44-4F24-8DC5-BF6DE2B680FD}" type="pres">
      <dgm:prSet presAssocID="{E3FA9C34-8F81-4BC3-B164-8668E4E293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1D7F14-9C6E-4491-A29F-A0EDC13CCFEC}" type="pres">
      <dgm:prSet presAssocID="{01A084A0-19EB-441B-BBC3-76B9E6BA0CB6}" presName="compNode" presStyleCnt="0"/>
      <dgm:spPr/>
    </dgm:pt>
    <dgm:pt modelId="{821350C4-1100-4F04-9051-A8D5A3317008}" type="pres">
      <dgm:prSet presAssocID="{01A084A0-19EB-441B-BBC3-76B9E6BA0CB6}" presName="bkgdShape" presStyleLbl="node1" presStyleIdx="1" presStyleCnt="2"/>
      <dgm:spPr/>
      <dgm:t>
        <a:bodyPr/>
        <a:lstStyle/>
        <a:p>
          <a:endParaRPr lang="en-US"/>
        </a:p>
      </dgm:t>
    </dgm:pt>
    <dgm:pt modelId="{5106B792-0400-4498-B53F-B9E6CB4870C9}" type="pres">
      <dgm:prSet presAssocID="{01A084A0-19EB-441B-BBC3-76B9E6BA0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A447-44B3-48EC-B4E4-4C5C46632FD2}" type="pres">
      <dgm:prSet presAssocID="{01A084A0-19EB-441B-BBC3-76B9E6BA0CB6}" presName="invisiNode" presStyleLbl="node1" presStyleIdx="1" presStyleCnt="2"/>
      <dgm:spPr/>
    </dgm:pt>
    <dgm:pt modelId="{4CEC8ED5-8DDE-4564-B894-01E9DA76B998}" type="pres">
      <dgm:prSet presAssocID="{01A084A0-19EB-441B-BBC3-76B9E6BA0CB6}" presName="imagNode" presStyleLbl="fgImgPlace1" presStyleIdx="1" presStyleCnt="2" custScaleX="86615" custScaleY="86784" custLinFactNeighborX="-499" custLinFactNeighborY="-197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C1904B1C-93E0-4FC0-BDE2-43756E30C4CD}" type="presOf" srcId="{01A084A0-19EB-441B-BBC3-76B9E6BA0CB6}" destId="{821350C4-1100-4F04-9051-A8D5A3317008}" srcOrd="0" destOrd="0" presId="urn:microsoft.com/office/officeart/2005/8/layout/hList7"/>
    <dgm:cxn modelId="{BB96C765-664A-49B1-9D53-66F375208827}" srcId="{42E468E3-0B8C-44EB-B53C-306B26B05F70}" destId="{01A084A0-19EB-441B-BBC3-76B9E6BA0CB6}" srcOrd="1" destOrd="0" parTransId="{6EC51032-1360-4C35-B39D-E8B148B4586A}" sibTransId="{F0A17D8E-020B-41BB-8551-813A379EF6AF}"/>
    <dgm:cxn modelId="{D7ADB773-018F-4EF1-A402-AB9BDBC94B84}" type="presOf" srcId="{476EF988-1CF0-46F3-B7A7-1970CA37C4D6}" destId="{D7F7DCD6-99F5-45C2-AF19-EA2128704721}" srcOrd="0" destOrd="0" presId="urn:microsoft.com/office/officeart/2005/8/layout/hList7"/>
    <dgm:cxn modelId="{D96C3609-BC13-4994-8B5A-500927EE8245}" type="presOf" srcId="{B1A302EF-A38F-4790-A8C4-49E3C148C379}" destId="{6EE0D8D2-DBA7-4EC8-A801-F8C900C56C2A}" srcOrd="1" destOrd="1" presId="urn:microsoft.com/office/officeart/2005/8/layout/hList7"/>
    <dgm:cxn modelId="{CA1C250E-1732-49E4-92EF-A369B7CE6079}" type="presOf" srcId="{476EF988-1CF0-46F3-B7A7-1970CA37C4D6}" destId="{6EE0D8D2-DBA7-4EC8-A801-F8C900C56C2A}" srcOrd="1" destOrd="0" presId="urn:microsoft.com/office/officeart/2005/8/layout/hList7"/>
    <dgm:cxn modelId="{F5EA2573-3A3C-4361-ABC4-73BA55B9C3A8}" type="presOf" srcId="{42E468E3-0B8C-44EB-B53C-306B26B05F70}" destId="{906D018D-B891-40D3-82C6-0C1C87AD92F4}" srcOrd="0" destOrd="0" presId="urn:microsoft.com/office/officeart/2005/8/layout/hList7"/>
    <dgm:cxn modelId="{8F9BB371-87DE-4704-B509-35FB4DC373C2}" type="presOf" srcId="{E3FA9C34-8F81-4BC3-B164-8668E4E29338}" destId="{2C789179-0B44-4F24-8DC5-BF6DE2B680FD}" srcOrd="0" destOrd="0" presId="urn:microsoft.com/office/officeart/2005/8/layout/hList7"/>
    <dgm:cxn modelId="{52DDFEA3-8268-4BB4-AE05-6A6BB85D11A8}" type="presOf" srcId="{B1A302EF-A38F-4790-A8C4-49E3C148C379}" destId="{D7F7DCD6-99F5-45C2-AF19-EA2128704721}" srcOrd="0" destOrd="1" presId="urn:microsoft.com/office/officeart/2005/8/layout/hList7"/>
    <dgm:cxn modelId="{BB36697C-D6F2-4B0B-9D53-BFB2187366B3}" type="presOf" srcId="{01A084A0-19EB-441B-BBC3-76B9E6BA0CB6}" destId="{5106B792-0400-4498-B53F-B9E6CB4870C9}" srcOrd="1" destOrd="0" presId="urn:microsoft.com/office/officeart/2005/8/layout/hList7"/>
    <dgm:cxn modelId="{73DF4559-E41F-4125-AC80-5B9B021C52FF}" srcId="{476EF988-1CF0-46F3-B7A7-1970CA37C4D6}" destId="{B1A302EF-A38F-4790-A8C4-49E3C148C379}" srcOrd="0" destOrd="0" parTransId="{9D19102E-48F9-4CCB-923D-AD4051965C2C}" sibTransId="{7429AE42-9FA3-4DEB-90B2-9A6399E046B1}"/>
    <dgm:cxn modelId="{55046184-4AFD-4520-BB46-0C3FD05CDA60}" srcId="{42E468E3-0B8C-44EB-B53C-306B26B05F70}" destId="{476EF988-1CF0-46F3-B7A7-1970CA37C4D6}" srcOrd="0" destOrd="0" parTransId="{525C5648-91AC-46ED-A472-38C67937FFD0}" sibTransId="{E3FA9C34-8F81-4BC3-B164-8668E4E29338}"/>
    <dgm:cxn modelId="{C8BFE147-2FB1-432D-AAD3-A77687A316BC}" type="presParOf" srcId="{906D018D-B891-40D3-82C6-0C1C87AD92F4}" destId="{7104599A-6DF9-4CAF-8506-BE2DB98A0CF6}" srcOrd="0" destOrd="0" presId="urn:microsoft.com/office/officeart/2005/8/layout/hList7"/>
    <dgm:cxn modelId="{BE9C57FE-A934-4B48-A516-162CB4315E09}" type="presParOf" srcId="{906D018D-B891-40D3-82C6-0C1C87AD92F4}" destId="{259EB75A-B19F-4CBF-8104-D84BCFAD71E2}" srcOrd="1" destOrd="0" presId="urn:microsoft.com/office/officeart/2005/8/layout/hList7"/>
    <dgm:cxn modelId="{138F5BEB-C2D5-431B-A3E3-C0EC983AD13F}" type="presParOf" srcId="{259EB75A-B19F-4CBF-8104-D84BCFAD71E2}" destId="{27CE8E14-DC8A-4A0F-9820-701E5BC053CC}" srcOrd="0" destOrd="0" presId="urn:microsoft.com/office/officeart/2005/8/layout/hList7"/>
    <dgm:cxn modelId="{66D39E45-B839-4DCF-A116-5B6DC231725F}" type="presParOf" srcId="{27CE8E14-DC8A-4A0F-9820-701E5BC053CC}" destId="{D7F7DCD6-99F5-45C2-AF19-EA2128704721}" srcOrd="0" destOrd="0" presId="urn:microsoft.com/office/officeart/2005/8/layout/hList7"/>
    <dgm:cxn modelId="{60110A39-6B47-46E3-B779-329A3E3C627A}" type="presParOf" srcId="{27CE8E14-DC8A-4A0F-9820-701E5BC053CC}" destId="{6EE0D8D2-DBA7-4EC8-A801-F8C900C56C2A}" srcOrd="1" destOrd="0" presId="urn:microsoft.com/office/officeart/2005/8/layout/hList7"/>
    <dgm:cxn modelId="{8716E4AD-F187-488C-991A-191F4F3524A1}" type="presParOf" srcId="{27CE8E14-DC8A-4A0F-9820-701E5BC053CC}" destId="{5011C4D5-3133-4E68-B1C6-024113055A1B}" srcOrd="2" destOrd="0" presId="urn:microsoft.com/office/officeart/2005/8/layout/hList7"/>
    <dgm:cxn modelId="{C7BF4865-3A6A-4CB8-AC74-1F1574D72EFF}" type="presParOf" srcId="{27CE8E14-DC8A-4A0F-9820-701E5BC053CC}" destId="{25813B4F-9C27-4182-8A90-49B1A7AD66AC}" srcOrd="3" destOrd="0" presId="urn:microsoft.com/office/officeart/2005/8/layout/hList7"/>
    <dgm:cxn modelId="{267C2DC4-B5EC-44C2-BA16-C1D2EFADCCDA}" type="presParOf" srcId="{259EB75A-B19F-4CBF-8104-D84BCFAD71E2}" destId="{2C789179-0B44-4F24-8DC5-BF6DE2B680FD}" srcOrd="1" destOrd="0" presId="urn:microsoft.com/office/officeart/2005/8/layout/hList7"/>
    <dgm:cxn modelId="{069CECCF-3A2A-4924-A5AC-C087C8B825AA}" type="presParOf" srcId="{259EB75A-B19F-4CBF-8104-D84BCFAD71E2}" destId="{391D7F14-9C6E-4491-A29F-A0EDC13CCFEC}" srcOrd="2" destOrd="0" presId="urn:microsoft.com/office/officeart/2005/8/layout/hList7"/>
    <dgm:cxn modelId="{CF98EC34-EA09-4979-8A89-61E82780E4D5}" type="presParOf" srcId="{391D7F14-9C6E-4491-A29F-A0EDC13CCFEC}" destId="{821350C4-1100-4F04-9051-A8D5A3317008}" srcOrd="0" destOrd="0" presId="urn:microsoft.com/office/officeart/2005/8/layout/hList7"/>
    <dgm:cxn modelId="{E4A07287-737B-4FB0-B781-8D667EE90259}" type="presParOf" srcId="{391D7F14-9C6E-4491-A29F-A0EDC13CCFEC}" destId="{5106B792-0400-4498-B53F-B9E6CB4870C9}" srcOrd="1" destOrd="0" presId="urn:microsoft.com/office/officeart/2005/8/layout/hList7"/>
    <dgm:cxn modelId="{93D0AF1F-7EC3-4613-B9A2-6D4C0EBFD25B}" type="presParOf" srcId="{391D7F14-9C6E-4491-A29F-A0EDC13CCFEC}" destId="{D9A3A447-44B3-48EC-B4E4-4C5C46632FD2}" srcOrd="2" destOrd="0" presId="urn:microsoft.com/office/officeart/2005/8/layout/hList7"/>
    <dgm:cxn modelId="{77F52FBE-0629-4965-B733-5C2F66DCBB6B}" type="presParOf" srcId="{391D7F14-9C6E-4491-A29F-A0EDC13CCFEC}" destId="{4CEC8ED5-8DDE-4564-B894-01E9DA76B9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7DCD6-99F5-45C2-AF19-EA2128704721}">
      <dsp:nvSpPr>
        <dsp:cNvPr id="0" name=""/>
        <dsp:cNvSpPr/>
      </dsp:nvSpPr>
      <dsp:spPr>
        <a:xfrm>
          <a:off x="3882" y="0"/>
          <a:ext cx="4447650" cy="544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ოჯახის ექიმი ან ექიმ-სპეციალისტი გასცემს , ცნობას ჯანმრთელობის მდგომარეობის შესახებ (ფორმა </a:t>
          </a:r>
          <a:r>
            <a:rPr lang="en-US" sz="1600" kern="1200" dirty="0" smtClean="0"/>
            <a:t>N100) </a:t>
          </a:r>
          <a:r>
            <a:rPr lang="ka-GE" sz="1600" kern="1200" dirty="0" smtClean="0"/>
            <a:t>და რეცეპტს (ფორმა </a:t>
          </a:r>
          <a:r>
            <a:rPr lang="en-US" sz="1600" kern="1200" dirty="0" smtClean="0"/>
            <a:t>N3)</a:t>
          </a:r>
          <a:r>
            <a:rPr lang="ka-GE" sz="1600" kern="1200" dirty="0" smtClean="0"/>
            <a:t>, სადაც მითითებულია პაციენტისთვის საჭირო მედიკამენტების გენერიული დასახელება.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i="0" kern="1200" dirty="0" smtClean="0"/>
            <a:t>ფორმა 100 – უნდა მოიცავდეს ქრონიკული დაავადების დადასტურებულ დიაგნოზს </a:t>
          </a:r>
          <a:r>
            <a:rPr lang="ka-GE" sz="1600" i="0" kern="1200" dirty="0" smtClean="0">
              <a:solidFill>
                <a:srgbClr val="FF0000"/>
              </a:solidFill>
            </a:rPr>
            <a:t>(ICD-10</a:t>
          </a:r>
          <a:r>
            <a:rPr lang="ka-GE" sz="1600" i="0" kern="1200" dirty="0" smtClean="0"/>
            <a:t>), მკურნალობისთვის საჭირო მედიკამენტების </a:t>
          </a:r>
          <a:r>
            <a:rPr lang="ka-GE" sz="1600" i="0" kern="1200" dirty="0" smtClean="0">
              <a:solidFill>
                <a:srgbClr val="FF0000"/>
              </a:solidFill>
            </a:rPr>
            <a:t>სახეობის და დღიური დოზის </a:t>
          </a:r>
          <a:r>
            <a:rPr lang="ka-GE" sz="1600" i="0" kern="1200" dirty="0" smtClean="0"/>
            <a:t>მითითებით. </a:t>
          </a:r>
          <a:endParaRPr lang="en-US" sz="1600" i="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882" y="2178089"/>
        <a:ext cx="4447650" cy="2178089"/>
      </dsp:txXfrm>
    </dsp:sp>
    <dsp:sp modelId="{25813B4F-9C27-4182-8A90-49B1A7AD66AC}">
      <dsp:nvSpPr>
        <dsp:cNvPr id="0" name=""/>
        <dsp:cNvSpPr/>
      </dsp:nvSpPr>
      <dsp:spPr>
        <a:xfrm>
          <a:off x="1352474" y="105804"/>
          <a:ext cx="1776758" cy="163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350C4-1100-4F04-9051-A8D5A3317008}">
      <dsp:nvSpPr>
        <dsp:cNvPr id="0" name=""/>
        <dsp:cNvSpPr/>
      </dsp:nvSpPr>
      <dsp:spPr>
        <a:xfrm>
          <a:off x="4584962" y="0"/>
          <a:ext cx="4447650" cy="5445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ექიმის მიერ გადმოცემული ფორმა </a:t>
          </a:r>
          <a:r>
            <a:rPr lang="en-US" sz="1600" kern="1200" dirty="0" smtClean="0"/>
            <a:t>N100  </a:t>
          </a:r>
          <a:r>
            <a:rPr lang="ka-GE" sz="1600" kern="1200" dirty="0" smtClean="0"/>
            <a:t>პაციენტმა უნდა წარადგინოს სოციალური მომსახურების სააგენტოს ნებისმიერ ტერიტორიულ ერთეულში და გაიაროს რეგისტრაცია ერთჯერადად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600" kern="1200" dirty="0" smtClean="0"/>
            <a:t>სოციალური მომსახურების სააგენტოში განახლებული ფორმა 100-ის წარდგენა საჭიროა თუ შეიცვალა პაციენტის დიაგნოზი, დანიშნული მედიკამენტი ან დოზა. </a:t>
          </a:r>
          <a:endParaRPr lang="en-US" sz="1600" kern="1200" dirty="0" smtClean="0"/>
        </a:p>
      </dsp:txBody>
      <dsp:txXfrm>
        <a:off x="4584962" y="2178089"/>
        <a:ext cx="4447650" cy="2178089"/>
      </dsp:txXfrm>
    </dsp:sp>
    <dsp:sp modelId="{4CEC8ED5-8DDE-4564-B894-01E9DA76B998}">
      <dsp:nvSpPr>
        <dsp:cNvPr id="0" name=""/>
        <dsp:cNvSpPr/>
      </dsp:nvSpPr>
      <dsp:spPr>
        <a:xfrm>
          <a:off x="6014462" y="87526"/>
          <a:ext cx="1570554" cy="15736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04599A-6DF9-4CAF-8506-BE2DB98A0CF6}">
      <dsp:nvSpPr>
        <dsp:cNvPr id="0" name=""/>
        <dsp:cNvSpPr/>
      </dsp:nvSpPr>
      <dsp:spPr>
        <a:xfrm>
          <a:off x="3184168" y="720083"/>
          <a:ext cx="2775736" cy="479362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8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0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4393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4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B56BA6-2221-4CED-A0BE-FF9FC9F3288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38EE58-C89C-42ED-AFE2-EC888FB70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sa.gov.g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33507"/>
            <a:ext cx="7772400" cy="1814524"/>
          </a:xfrm>
        </p:spPr>
        <p:txBody>
          <a:bodyPr>
            <a:noAutofit/>
          </a:bodyPr>
          <a:lstStyle/>
          <a:p>
            <a:pPr algn="ctr"/>
            <a:r>
              <a:rPr lang="ka-GE" b="1" dirty="0"/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მაისი 2019</a:t>
            </a:r>
            <a:endParaRPr lang="en-US" dirty="0"/>
          </a:p>
        </p:txBody>
      </p:sp>
      <p:pic>
        <p:nvPicPr>
          <p:cNvPr id="4" name="Picture 4" descr="http://www.moh.gov.ge/imgs/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502981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429000"/>
            <a:ext cx="129614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ka-GE" b="1" dirty="0"/>
              <a:t>რომელ მედიკამენტებს აფინანსებს სახელმწიფო პროგრამა</a:t>
            </a:r>
            <a:r>
              <a:rPr lang="ka-GE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dirty="0"/>
              <a:t>პროგრამის ფარგლებში ფინანსდება ქრონიკული დაავადებების სამკურნალო  ყველაზე ხშირად მოხმარებადი  მედიკამენტები. </a:t>
            </a:r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პროგრამაში </a:t>
            </a:r>
            <a:r>
              <a:rPr lang="ka-GE" dirty="0"/>
              <a:t>მოქალაქის  რეგისტრაციის დროს ფიქსირდება  ექიმის მიერ გამოწერილი მედიკამენტების გენერიული (საერთაშორისო) დასახელებები, რომლებიც აფთიაქში სხვადასხვა პერიოდში წარმოდგენილია სხვადასხვა სავაჭრო დასახელებებით.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597"/>
            <a:ext cx="3431256" cy="3403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8103"/>
            <a:ext cx="3542480" cy="343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8" y="1484784"/>
            <a:ext cx="4204369" cy="4032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9564"/>
            <a:ext cx="3767367" cy="39711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როგორია პროგრამით გათვალისწინებული მედიკამენტების ხარისხი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2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როგორ ხდება პროგრამაში პაციენტის ჩართვა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448471"/>
              </p:ext>
            </p:extLst>
          </p:nvPr>
        </p:nvGraphicFramePr>
        <p:xfrm>
          <a:off x="0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8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როგორ ხდება ბენეფიციარის რეგისტრაცია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312136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ბენეფიციარმა ან მისმა ნდობით აღჭურვილმა პირმა  რეგისტრაციისთვის, თან უნდა იქონიოს პირადობის დამადასტურებელი მოწმობა – დედანი  და ცნობა ჯანმრთელობის მდგომარეობის შესახებ  (ფორმა N IV -100/ა)– დედანი.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ka-GE" dirty="0" smtClean="0"/>
              <a:t>ნდობით </a:t>
            </a:r>
            <a:r>
              <a:rPr lang="ka-GE" dirty="0"/>
              <a:t>აღჭურვილი პირი დამატებით უნდა ფლობდეს საკუთარ პირადობის დამადასტურებელ მოწმობას.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1167493"/>
            <a:ext cx="8711292" cy="4833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4" y="4064234"/>
            <a:ext cx="162969" cy="16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96" y="4327304"/>
            <a:ext cx="162969" cy="162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78" y="4363494"/>
            <a:ext cx="162969" cy="162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0" y="4473758"/>
            <a:ext cx="162969" cy="16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1" y="4394960"/>
            <a:ext cx="162969" cy="162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5" y="3656491"/>
            <a:ext cx="162969" cy="162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4" y="3865996"/>
            <a:ext cx="162969" cy="162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89" y="4480725"/>
            <a:ext cx="162969" cy="162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08" y="3255515"/>
            <a:ext cx="162969" cy="162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2" y="3268312"/>
            <a:ext cx="162969" cy="162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7" y="3230811"/>
            <a:ext cx="162969" cy="162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4" y="3698879"/>
            <a:ext cx="162969" cy="162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8" y="3786938"/>
            <a:ext cx="162969" cy="162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3" y="2870525"/>
            <a:ext cx="162969" cy="162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4" y="3039507"/>
            <a:ext cx="162969" cy="162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46" y="3769134"/>
            <a:ext cx="162969" cy="162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30" y="3377720"/>
            <a:ext cx="162969" cy="162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5" y="3683409"/>
            <a:ext cx="162969" cy="162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5" y="4013588"/>
            <a:ext cx="162969" cy="162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93" y="4440726"/>
            <a:ext cx="162969" cy="162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2" y="4050095"/>
            <a:ext cx="162969" cy="162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69" y="3814688"/>
            <a:ext cx="162969" cy="162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33" y="3850619"/>
            <a:ext cx="162969" cy="1629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1" y="4282010"/>
            <a:ext cx="162969" cy="162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5" y="4237632"/>
            <a:ext cx="162969" cy="1629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41" y="4749872"/>
            <a:ext cx="162969" cy="162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5" y="3682877"/>
            <a:ext cx="162969" cy="1629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28" y="2766119"/>
            <a:ext cx="162969" cy="1629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0" y="3968611"/>
            <a:ext cx="162969" cy="1629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13" y="3626797"/>
            <a:ext cx="162969" cy="1629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7" y="3173520"/>
            <a:ext cx="162969" cy="1629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10" y="2849099"/>
            <a:ext cx="162969" cy="1629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7" y="2997294"/>
            <a:ext cx="162969" cy="1629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18" y="3575006"/>
            <a:ext cx="162969" cy="1629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96" y="2958023"/>
            <a:ext cx="162969" cy="1629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03" y="3386648"/>
            <a:ext cx="162969" cy="1629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0" y="3449470"/>
            <a:ext cx="162969" cy="1629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08" y="2791793"/>
            <a:ext cx="162969" cy="1629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96" y="3331955"/>
            <a:ext cx="162969" cy="1629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8" y="3682877"/>
            <a:ext cx="162969" cy="1629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89" y="2436722"/>
            <a:ext cx="162969" cy="1629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4100347"/>
            <a:ext cx="162969" cy="1629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61" y="4455014"/>
            <a:ext cx="162969" cy="162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34" y="4455014"/>
            <a:ext cx="162969" cy="1629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80" y="4668074"/>
            <a:ext cx="162969" cy="1629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0" y="4702587"/>
            <a:ext cx="162969" cy="1629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5" y="4746072"/>
            <a:ext cx="162969" cy="1629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01" y="4413454"/>
            <a:ext cx="162969" cy="1629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65" y="4865556"/>
            <a:ext cx="162969" cy="162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76" y="4455014"/>
            <a:ext cx="162969" cy="1629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5" y="4502292"/>
            <a:ext cx="162969" cy="1629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81" y="3917255"/>
            <a:ext cx="162969" cy="1629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18" y="3180419"/>
            <a:ext cx="162969" cy="1629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44" y="3459205"/>
            <a:ext cx="162969" cy="1629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1" y="2473404"/>
            <a:ext cx="162969" cy="1629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42" y="3819460"/>
            <a:ext cx="162969" cy="1629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8" y="3883444"/>
            <a:ext cx="162969" cy="1629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9" y="4008481"/>
            <a:ext cx="162969" cy="162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98" y="3192657"/>
            <a:ext cx="162969" cy="1629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9" y="5079525"/>
            <a:ext cx="153715" cy="153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5" y="3574909"/>
            <a:ext cx="153715" cy="15371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0" y="1990250"/>
            <a:ext cx="153715" cy="153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91" y="4263316"/>
            <a:ext cx="191698" cy="191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987" y="2900208"/>
            <a:ext cx="271429" cy="1785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999" y="2908375"/>
            <a:ext cx="135158" cy="8891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06" y="2883902"/>
            <a:ext cx="137363" cy="9037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923" y="2912837"/>
            <a:ext cx="137363" cy="9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534" y="3255005"/>
            <a:ext cx="264286" cy="25714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1" y="4310789"/>
            <a:ext cx="162969" cy="1629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06" y="4156148"/>
            <a:ext cx="162969" cy="1629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9" y="4252337"/>
            <a:ext cx="162969" cy="1629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35" y="3493424"/>
            <a:ext cx="162969" cy="1629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1" y="4691736"/>
            <a:ext cx="162969" cy="1629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83" y="4413454"/>
            <a:ext cx="162969" cy="16296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90559"/>
              </p:ext>
            </p:extLst>
          </p:nvPr>
        </p:nvGraphicFramePr>
        <p:xfrm>
          <a:off x="227770" y="5525756"/>
          <a:ext cx="8630480" cy="128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82357">
                <a:tc>
                  <a:txBody>
                    <a:bodyPr/>
                    <a:lstStyle/>
                    <a:p>
                      <a:pPr algn="l"/>
                      <a:r>
                        <a:rPr lang="ka-GE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მედიკამენტები გაიცემა მთელი საქართველოს მასშტაბით პსპ, ავერსის, ფარმადეპოს, ჯიპისის, სახალხო</a:t>
                      </a:r>
                      <a:r>
                        <a:rPr lang="ka-GE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აფთიაქის ქსელის შერჩეული აფთიაქებიდან</a:t>
                      </a:r>
                      <a:endParaRPr 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ka-GE" dirty="0" smtClean="0"/>
              <a:t>სად შეიძლება წამლის მიღება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28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თბილისში </a:t>
            </a:r>
            <a:br>
              <a:rPr lang="ka-GE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ka-GE" sz="2800" b="1" dirty="0" smtClean="0">
                <a:solidFill>
                  <a:schemeClr val="accent6">
                    <a:lumMod val="50000"/>
                  </a:schemeClr>
                </a:solidFill>
              </a:rPr>
              <a:t>(46 აფთიაქი)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307" y="1254792"/>
            <a:ext cx="1113110" cy="114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71480"/>
            <a:ext cx="3024336" cy="1121569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100" y="977504"/>
            <a:ext cx="1743363" cy="159162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35269"/>
              </p:ext>
            </p:extLst>
          </p:nvPr>
        </p:nvGraphicFramePr>
        <p:xfrm>
          <a:off x="116681" y="2415537"/>
          <a:ext cx="3015159" cy="4322053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1777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950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გლდანი,  ა მ/რ კორპ </a:t>
                      </a:r>
                      <a:r>
                        <a:rPr lang="en-US" sz="800" u="none" strike="noStrike" dirty="0">
                          <a:effectLst/>
                        </a:rPr>
                        <a:t>N50 </a:t>
                      </a:r>
                      <a:r>
                        <a:rPr lang="ka-GE" sz="800" u="none" strike="noStrike" dirty="0">
                          <a:effectLst/>
                        </a:rPr>
                        <a:t>მიმდებარე ტერიტორია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effectLst/>
                        </a:rPr>
                        <a:t>პსპ 74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194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მეტრო ღრმაღელეს მიმდებარე ტერიტორია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effectLst/>
                        </a:rPr>
                        <a:t>პსპ 52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053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თემქა 10 კვ. კ 24. პოლიციის ეზოში, პოლიკლინიკა ულტრამედი. (სავაჭრო ცენტრი, ლიტერი ''გ'')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193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თამარ მეფის  გამზ. </a:t>
                      </a:r>
                      <a:r>
                        <a:rPr lang="en-US" sz="800" u="none" strike="noStrike" dirty="0">
                          <a:effectLst/>
                        </a:rPr>
                        <a:t>N31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29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დავით აღმაშენებლის გამზ. </a:t>
                      </a:r>
                      <a:r>
                        <a:rPr lang="en-US" sz="800" u="none" strike="noStrike" dirty="0">
                          <a:effectLst/>
                        </a:rPr>
                        <a:t>N3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20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ი.ჭავჭავაძის გამზ. </a:t>
                      </a:r>
                      <a:r>
                        <a:rPr lang="en-US" sz="800" u="none" strike="noStrike">
                          <a:effectLst/>
                        </a:rPr>
                        <a:t>N37</a:t>
                      </a:r>
                      <a:r>
                        <a:rPr lang="ka-GE" sz="800" u="none" strike="noStrike">
                          <a:effectLst/>
                        </a:rPr>
                        <a:t>დ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9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028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 ვაჟა-ფშაველას გამზ. კვარტალი </a:t>
                      </a:r>
                      <a:r>
                        <a:rPr lang="en-US" sz="800" u="none" strike="noStrike">
                          <a:effectLst/>
                        </a:rPr>
                        <a:t>III , </a:t>
                      </a:r>
                      <a:r>
                        <a:rPr lang="ka-GE" sz="800" u="none" strike="noStrike">
                          <a:effectLst/>
                        </a:rPr>
                        <a:t>კორპუსი 14 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194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5718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დიდი დიღომი, ი.პეტრიწის ქ. </a:t>
                      </a:r>
                      <a:r>
                        <a:rPr lang="en-US" sz="800" u="none" strike="noStrike">
                          <a:effectLst/>
                        </a:rPr>
                        <a:t>N8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1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537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ქეთევან წამებულის გამზ. </a:t>
                      </a:r>
                      <a:r>
                        <a:rPr lang="en-US" sz="800" u="none" strike="noStrike">
                          <a:effectLst/>
                        </a:rPr>
                        <a:t>N 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190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წინანდლის ქ. </a:t>
                      </a:r>
                      <a:r>
                        <a:rPr lang="en-US" sz="800" u="none" strike="noStrike" dirty="0">
                          <a:effectLst/>
                        </a:rPr>
                        <a:t>N9 (</a:t>
                      </a:r>
                      <a:r>
                        <a:rPr lang="ka-GE" sz="800" u="none" strike="noStrike" dirty="0">
                          <a:effectLst/>
                        </a:rPr>
                        <a:t>ავლაბარი)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79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ჭიჭინაძის ქ. </a:t>
                      </a:r>
                      <a:r>
                        <a:rPr lang="en-US" sz="800" u="none" strike="noStrike">
                          <a:effectLst/>
                        </a:rPr>
                        <a:t>N10 </a:t>
                      </a:r>
                      <a:r>
                        <a:rPr lang="ka-GE" sz="800" u="none" strike="noStrike">
                          <a:effectLst/>
                        </a:rPr>
                        <a:t>ა (აფრიკა)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92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934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 dirty="0">
                          <a:effectLst/>
                        </a:rPr>
                        <a:t>ლილოს დასახლება, </a:t>
                      </a:r>
                      <a:r>
                        <a:rPr lang="en-US" sz="800" u="none" strike="noStrike" dirty="0">
                          <a:effectLst/>
                        </a:rPr>
                        <a:t>II </a:t>
                      </a:r>
                      <a:r>
                        <a:rPr lang="ka-GE" sz="800" u="none" strike="noStrike" dirty="0">
                          <a:effectLst/>
                        </a:rPr>
                        <a:t>კვ.კორპ.</a:t>
                      </a:r>
                      <a:r>
                        <a:rPr lang="en-US" sz="800" u="none" strike="noStrike" dirty="0">
                          <a:effectLst/>
                        </a:rPr>
                        <a:t>N8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124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9629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კალოუბნის </a:t>
                      </a:r>
                      <a:r>
                        <a:rPr lang="en-US" sz="800" u="none" strike="noStrike">
                          <a:effectLst/>
                        </a:rPr>
                        <a:t>N12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207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2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ვახტანგ გორგასლის ქ. </a:t>
                      </a:r>
                      <a:r>
                        <a:rPr lang="en-US" sz="800" u="none" strike="noStrike">
                          <a:effectLst/>
                        </a:rPr>
                        <a:t>N39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50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950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რუსთავის გზატკეც. </a:t>
                      </a:r>
                      <a:r>
                        <a:rPr lang="en-US" sz="800" u="none" strike="noStrike">
                          <a:effectLst/>
                        </a:rPr>
                        <a:t>N19, </a:t>
                      </a:r>
                      <a:r>
                        <a:rPr lang="ka-GE" sz="800" u="none" strike="noStrike">
                          <a:effectLst/>
                        </a:rPr>
                        <a:t>კორპ. </a:t>
                      </a:r>
                      <a:r>
                        <a:rPr lang="en-US" sz="800" u="none" strike="noStrike">
                          <a:effectLst/>
                        </a:rPr>
                        <a:t>N1  (</a:t>
                      </a:r>
                      <a:r>
                        <a:rPr lang="ka-GE" sz="800" u="none" strike="noStrike">
                          <a:effectLst/>
                        </a:rPr>
                        <a:t>ფონიჭალა)</a:t>
                      </a:r>
                      <a:endParaRPr lang="ka-GE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26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8706"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u="none" strike="noStrike">
                          <a:effectLst/>
                        </a:rPr>
                        <a:t> პავლე ინგოროყვას </a:t>
                      </a:r>
                      <a:r>
                        <a:rPr lang="en-US" sz="800" u="none" strike="noStrike">
                          <a:effectLst/>
                        </a:rPr>
                        <a:t>N17/9 </a:t>
                      </a:r>
                      <a:r>
                        <a:rPr lang="ka-GE" sz="800" u="none" strike="noStrike">
                          <a:effectLst/>
                        </a:rPr>
                        <a:t>აპრილის ქ. </a:t>
                      </a:r>
                      <a:r>
                        <a:rPr lang="en-US" sz="800" u="none" strike="noStrike">
                          <a:effectLst/>
                        </a:rPr>
                        <a:t>N5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effectLst/>
                        </a:rPr>
                        <a:t>პსპ 179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0080"/>
              </p:ext>
            </p:extLst>
          </p:nvPr>
        </p:nvGraphicFramePr>
        <p:xfrm>
          <a:off x="3374337" y="2432589"/>
          <a:ext cx="2909778" cy="4164764"/>
        </p:xfrm>
        <a:graphic>
          <a:graphicData uri="http://schemas.openxmlformats.org/drawingml/2006/table">
            <a:tbl>
              <a:tblPr/>
              <a:tblGrid>
                <a:gridCol w="171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07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გლდანი,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 </a:t>
                      </a:r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მკრ. კორ. №14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№66 ”გლდანის მასივი” (24სთ)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25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ც.დადიანის ქ. №321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№25 ”დადიანი”</a:t>
                      </a:r>
                      <a:r>
                        <a:rPr lang="ka-GE" sz="600" b="0" i="0" u="none" strike="noStrike">
                          <a:solidFill>
                            <a:srgbClr val="FF99CC"/>
                          </a:solidFill>
                          <a:effectLst/>
                          <a:latin typeface="Times New Roman" panose="02020603050405020304" pitchFamily="18" charset="0"/>
                        </a:rPr>
                        <a:t>(24სთ)</a:t>
                      </a:r>
                      <a:endParaRPr lang="ka-GE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820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ც.დადიანის ქ. №2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№50 ”აფთიაქარი”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7549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სარაჯიშვილის ქ. №13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№111 ”ავჭალა”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820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ალექსი გობრონიძის ქუჩა #2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№14 ”კედარი”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729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ა.წერეთლის გამზ. №143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№15 ”დიდუბე”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028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დ.აღმაშენებლის გამზ. №148ა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№13 აღმაშენებელი(24სთ)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არაყიშვილის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N8 (</a:t>
                      </a:r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აბაშიძის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№148 ”აბაშიძე”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071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ნუცუბიძის ქ. №179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№46 ”ნუცუბიძე”</a:t>
                      </a:r>
                      <a:r>
                        <a:rPr lang="ka-GE" sz="600" b="0" i="0" u="none" strike="noStrike">
                          <a:solidFill>
                            <a:srgbClr val="FF99CC"/>
                          </a:solidFill>
                          <a:effectLst/>
                          <a:latin typeface="Times New Roman" panose="02020603050405020304" pitchFamily="18" charset="0"/>
                        </a:rPr>
                        <a:t>(24სთ)</a:t>
                      </a:r>
                      <a:endParaRPr lang="ka-GE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პეკინის გამზ. №45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№33 ”გაგარინი”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820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ხომლელის ქ.(მ.”ვარკეთილთან”)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№43 ”ხომლელი”</a:t>
                      </a:r>
                      <a:r>
                        <a:rPr lang="ka-GE" sz="600" b="0" i="0" u="none" strike="noStrike">
                          <a:solidFill>
                            <a:srgbClr val="FF99CC"/>
                          </a:solidFill>
                          <a:effectLst/>
                          <a:latin typeface="Times New Roman" panose="02020603050405020304" pitchFamily="18" charset="0"/>
                        </a:rPr>
                        <a:t>(24სთ)</a:t>
                      </a:r>
                      <a:endParaRPr lang="ka-GE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306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ნავთლუღის ქ. №2–ის მიმდებარედ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№16 ”ისანი”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925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ვაზისუბნის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</a:t>
                      </a:r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მკრ.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კვ. პეტეფის ქ.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№52 ”ვაზისუბანი”</a:t>
                      </a:r>
                      <a:r>
                        <a:rPr lang="ka-GE" sz="600" b="0" i="0" u="none" strike="noStrike">
                          <a:solidFill>
                            <a:srgbClr val="FF99CC"/>
                          </a:solidFill>
                          <a:effectLst/>
                          <a:latin typeface="Times New Roman" panose="02020603050405020304" pitchFamily="18" charset="0"/>
                        </a:rPr>
                        <a:t>(24სთ)</a:t>
                      </a:r>
                      <a:endParaRPr lang="ka-GE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1028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ვარკეთილი-3,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</a:t>
                      </a:r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ა მიკრორაიონი, 345 კორპუსი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№95 ”არმაზი”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664"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კოსტავას ქ. №22 (ფილარმონიასთან)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№107 ”კოსტავა”</a:t>
                      </a:r>
                      <a:r>
                        <a:rPr lang="ka-GE" sz="600" b="0" i="0" u="none" strike="noStrike" dirty="0">
                          <a:solidFill>
                            <a:srgbClr val="FF99CC"/>
                          </a:solidFill>
                          <a:effectLst/>
                          <a:latin typeface="Times New Roman" panose="02020603050405020304" pitchFamily="18" charset="0"/>
                        </a:rPr>
                        <a:t>(24სთ)</a:t>
                      </a:r>
                      <a:endParaRPr lang="ka-GE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18079"/>
              </p:ext>
            </p:extLst>
          </p:nvPr>
        </p:nvGraphicFramePr>
        <p:xfrm>
          <a:off x="6516216" y="2403157"/>
          <a:ext cx="2520280" cy="4194193"/>
        </p:xfrm>
        <a:graphic>
          <a:graphicData uri="http://schemas.openxmlformats.org/drawingml/2006/table">
            <a:tbl>
              <a:tblPr/>
              <a:tblGrid>
                <a:gridCol w="1202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8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00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გლდანი 1მრ მე-13-14 კორპ(სუპერმარკეტი ბინგო)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  3(გლდანი. ბინგო)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15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ც.დადიანის 34. კორპ. 5ა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დეპო138(ც.დადიანის 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ცოტნე დადიანის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II </a:t>
                      </a:r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მ/რ. კორპ.3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ჯიპისი544(დადიანი 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749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გლდანი 1 მ/რ. კარტოგრაფიის ფაბრიკის მიმდ/ტერ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ჯიპისი515(გლდანი 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მუხიანი. დუმბაძის ქ.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III</a:t>
                      </a:r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მრ. კორპ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 71(მუხიანი. დუმბაძის ქ)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15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დიღმის მასივი მე-5 კვარტალი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 14(დიღმის მასივი. 5 კვ.)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672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წერეთლის გამზ.#55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 19(წერეთელი)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781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ვაჟა ფშაველას 17ა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 21(სამედიცინო)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534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გამსახურდიას გამზირი #15-ის მიმდებარედ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დეპო169(პეკინი)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781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მირიან მეფის 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დეპო187(მირიან მეფის 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10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მ/ს ვარკეთილის მოპირდაპირე მხარეს საყრდენის კედლის მიმდებარე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ჯიპისი525(ვარკეთილი 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770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წულუკიძის ქ. #11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  4(წულუკიძის ქ. 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226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ბ. ხმელნიცკის 4 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დეპო160(ბოგდან ხმელნიცკი)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6672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მოსკოვის გამზ. 2კვ. კორ#1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ჯიპისი522(მოსკოვის გამზ.2)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4372"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თბილისი. რუსთაველის გამზ.#16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ჯიპისი 26(რუსთაველი)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იმერეთში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012" y="1293970"/>
            <a:ext cx="1113110" cy="114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22" y="1293970"/>
            <a:ext cx="2293144" cy="1121569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530" y="1114600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293970"/>
            <a:ext cx="1398204" cy="728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60858" y="2220333"/>
            <a:ext cx="186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ხარაგაული, 9 აპრილის ქ. </a:t>
            </a:r>
            <a:r>
              <a:rPr lang="en-US" sz="1400" dirty="0"/>
              <a:t>N37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6332" y="2232316"/>
            <a:ext cx="148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დეპო180(ქუთაისი. ნიკეას 1ბ)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265326" y="2291340"/>
            <a:ext cx="1051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მარი ბროსეს ქ. №1,</a:t>
            </a:r>
          </a:p>
          <a:p>
            <a:r>
              <a:rPr lang="ka-GE" sz="1400" dirty="0"/>
              <a:t> ქუთაისი №14 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23916" y="2291340"/>
            <a:ext cx="34918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ქუთაისი, ი. ჭავჭავაძე №67ბ, პსპ </a:t>
            </a:r>
            <a:r>
              <a:rPr lang="ka-GE" sz="1400" dirty="0" smtClean="0"/>
              <a:t>165</a:t>
            </a:r>
          </a:p>
          <a:p>
            <a:r>
              <a:rPr lang="ka-GE" sz="1400" dirty="0">
                <a:solidFill>
                  <a:srgbClr val="000000"/>
                </a:solidFill>
              </a:rPr>
              <a:t>ტყიბული, შოთა რუსთაველის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N5/10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107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თერჯოლა, შოთა რუსთაველის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N110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83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ხონი, ჭავჭავაძის ქ. </a:t>
            </a:r>
            <a:r>
              <a:rPr lang="en-US" sz="1400" dirty="0">
                <a:solidFill>
                  <a:srgbClr val="000000"/>
                </a:solidFill>
                <a:latin typeface="Sylfaen" panose="010A0502050306030303" pitchFamily="18" charset="0"/>
              </a:rPr>
              <a:t>N2</a:t>
            </a:r>
            <a:r>
              <a:rPr lang="ka-GE" sz="1400" dirty="0">
                <a:solidFill>
                  <a:srgbClr val="000000"/>
                </a:solidFill>
                <a:latin typeface="Sylfaen" panose="010A0502050306030303" pitchFamily="18" charset="0"/>
              </a:rPr>
              <a:t>, პსპ </a:t>
            </a:r>
            <a:r>
              <a:rPr lang="ka-GE" sz="14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149</a:t>
            </a:r>
          </a:p>
          <a:p>
            <a:pPr algn="ctr"/>
            <a:r>
              <a:rPr lang="ka-GE" sz="1400" dirty="0">
                <a:solidFill>
                  <a:srgbClr val="000000"/>
                </a:solidFill>
              </a:rPr>
              <a:t>წყალტუბო, იმერეთის მოედანი, პსპ </a:t>
            </a:r>
            <a:r>
              <a:rPr lang="ka-GE" sz="1400" dirty="0" smtClean="0">
                <a:solidFill>
                  <a:srgbClr val="000000"/>
                </a:solidFill>
              </a:rPr>
              <a:t>189</a:t>
            </a:r>
          </a:p>
          <a:p>
            <a:pPr algn="ctr"/>
            <a:r>
              <a:rPr lang="ka-GE" sz="1400" dirty="0"/>
              <a:t>ვანი, თამარ მეფის ქ. </a:t>
            </a:r>
            <a:r>
              <a:rPr lang="en-US" sz="1400" dirty="0"/>
              <a:t>N2</a:t>
            </a:r>
            <a:r>
              <a:rPr lang="ka-GE" sz="1400" dirty="0"/>
              <a:t>, პსპ </a:t>
            </a:r>
            <a:r>
              <a:rPr lang="ka-GE" sz="1400" dirty="0" smtClean="0"/>
              <a:t>137</a:t>
            </a:r>
          </a:p>
          <a:p>
            <a:pPr algn="ctr"/>
            <a:r>
              <a:rPr lang="ka-GE" sz="1400" dirty="0"/>
              <a:t>საჩხერე, ივანე გომართელის ქუჩა </a:t>
            </a:r>
            <a:r>
              <a:rPr lang="en-US" sz="1400" dirty="0"/>
              <a:t>N1/2</a:t>
            </a:r>
            <a:r>
              <a:rPr lang="ka-GE" sz="1400" dirty="0"/>
              <a:t>, პსპ </a:t>
            </a:r>
            <a:r>
              <a:rPr lang="ka-GE" sz="1400" dirty="0" smtClean="0"/>
              <a:t>152</a:t>
            </a:r>
          </a:p>
          <a:p>
            <a:pPr algn="ctr"/>
            <a:r>
              <a:rPr lang="ka-GE" sz="1400" dirty="0"/>
              <a:t>ბაღდათი, წერეთლის ქ. </a:t>
            </a:r>
            <a:r>
              <a:rPr lang="en-US" sz="1400" dirty="0"/>
              <a:t>N1</a:t>
            </a:r>
            <a:r>
              <a:rPr lang="ka-GE" sz="1400" dirty="0"/>
              <a:t>, პსპ </a:t>
            </a:r>
            <a:r>
              <a:rPr lang="ka-GE" sz="1400" dirty="0" smtClean="0"/>
              <a:t>136</a:t>
            </a:r>
          </a:p>
          <a:p>
            <a:pPr algn="ctr"/>
            <a:r>
              <a:rPr lang="ka-GE" sz="1400" dirty="0"/>
              <a:t>სამტრედია, რესპუბლიკის </a:t>
            </a:r>
            <a:r>
              <a:rPr lang="ka-GE" sz="1400" dirty="0" smtClean="0"/>
              <a:t>. </a:t>
            </a:r>
            <a:r>
              <a:rPr lang="en-US" sz="1400" dirty="0"/>
              <a:t>N2</a:t>
            </a:r>
            <a:r>
              <a:rPr lang="ka-GE" sz="1400" dirty="0"/>
              <a:t>, პსპ </a:t>
            </a:r>
            <a:r>
              <a:rPr lang="ka-GE" sz="1400" dirty="0" smtClean="0"/>
              <a:t>140</a:t>
            </a:r>
          </a:p>
          <a:p>
            <a:pPr algn="ctr"/>
            <a:r>
              <a:rPr lang="ka-GE" sz="1400" dirty="0"/>
              <a:t>ზესტაფონი, ჭანტურიას ქ. </a:t>
            </a:r>
            <a:r>
              <a:rPr lang="en-US" sz="1400" dirty="0"/>
              <a:t>N140</a:t>
            </a:r>
            <a:r>
              <a:rPr lang="ka-GE" sz="1400" dirty="0"/>
              <a:t>, პსპ </a:t>
            </a:r>
            <a:r>
              <a:rPr lang="ka-GE" sz="1400" dirty="0" smtClean="0"/>
              <a:t>109</a:t>
            </a:r>
          </a:p>
          <a:p>
            <a:pPr algn="ctr"/>
            <a:r>
              <a:rPr lang="ka-GE" sz="1400" dirty="0"/>
              <a:t>ჭიათურა,ნინოშვილის ქ. </a:t>
            </a:r>
            <a:r>
              <a:rPr lang="en-US" sz="1400" dirty="0"/>
              <a:t>N18</a:t>
            </a:r>
            <a:r>
              <a:rPr lang="ka-GE" sz="1400" dirty="0"/>
              <a:t>, პსპ 65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24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გურიაში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507" y="1296862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752137" y="2776342"/>
            <a:ext cx="34918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ლანჩხუთი, ჟორდანიას ქ. </a:t>
            </a:r>
            <a:r>
              <a:rPr lang="en-US" sz="1400" dirty="0" smtClean="0"/>
              <a:t>N109</a:t>
            </a:r>
            <a:r>
              <a:rPr lang="ka-GE" sz="1400" dirty="0" smtClean="0"/>
              <a:t> - პსპ </a:t>
            </a:r>
            <a:r>
              <a:rPr lang="ka-GE" sz="1400" dirty="0" smtClean="0"/>
              <a:t>129;</a:t>
            </a:r>
          </a:p>
          <a:p>
            <a:endParaRPr lang="ka-GE" sz="1400" dirty="0" smtClean="0"/>
          </a:p>
          <a:p>
            <a:r>
              <a:rPr lang="ka-GE" sz="1400" dirty="0"/>
              <a:t>ოზურგეთი, გურიის ქ. </a:t>
            </a:r>
            <a:r>
              <a:rPr lang="en-US" sz="1400" dirty="0"/>
              <a:t>N17</a:t>
            </a:r>
            <a:r>
              <a:rPr lang="ka-GE" sz="1400" dirty="0" smtClean="0"/>
              <a:t>ა - </a:t>
            </a:r>
            <a:r>
              <a:rPr lang="ka-GE" sz="1400" dirty="0" smtClean="0"/>
              <a:t>პსპ123;</a:t>
            </a:r>
          </a:p>
          <a:p>
            <a:endParaRPr lang="ka-GE" sz="1400" dirty="0" smtClean="0"/>
          </a:p>
          <a:p>
            <a:r>
              <a:rPr lang="ka-GE" sz="1400" dirty="0"/>
              <a:t>ჩოხატაური, რუსთაველის </a:t>
            </a:r>
            <a:r>
              <a:rPr lang="en-US" sz="1400" dirty="0"/>
              <a:t>N2</a:t>
            </a:r>
            <a:r>
              <a:rPr lang="ka-GE" sz="1400" dirty="0" smtClean="0"/>
              <a:t>ა - პსპ 223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4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კახეთში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507" y="1296862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947027" y="2720581"/>
            <a:ext cx="54413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ახმეტა, რუსთაველის ქ. </a:t>
            </a:r>
            <a:r>
              <a:rPr lang="en-US" sz="1400" dirty="0" smtClean="0"/>
              <a:t>N42</a:t>
            </a:r>
            <a:r>
              <a:rPr lang="ka-GE" sz="1400" dirty="0" smtClean="0"/>
              <a:t> - პსპ </a:t>
            </a:r>
            <a:r>
              <a:rPr lang="ka-GE" sz="1400" dirty="0" smtClean="0"/>
              <a:t>150;</a:t>
            </a:r>
          </a:p>
          <a:p>
            <a:endParaRPr lang="ka-GE" sz="1400" dirty="0" smtClean="0"/>
          </a:p>
          <a:p>
            <a:r>
              <a:rPr lang="ka-GE" sz="1400" dirty="0" smtClean="0"/>
              <a:t>გურჯაანი, ნონეშვილის </a:t>
            </a:r>
            <a:r>
              <a:rPr lang="ka-GE" sz="1400" dirty="0"/>
              <a:t>ქ. </a:t>
            </a:r>
            <a:r>
              <a:rPr lang="en-US" sz="1400" dirty="0" smtClean="0"/>
              <a:t>N24</a:t>
            </a:r>
            <a:r>
              <a:rPr lang="ka-GE" sz="1400" dirty="0" smtClean="0"/>
              <a:t> - პსპ </a:t>
            </a:r>
            <a:r>
              <a:rPr lang="ka-GE" sz="1400" dirty="0" smtClean="0"/>
              <a:t>76;</a:t>
            </a:r>
          </a:p>
          <a:p>
            <a:endParaRPr lang="ka-GE" sz="1400" dirty="0"/>
          </a:p>
          <a:p>
            <a:r>
              <a:rPr lang="ka-GE" sz="1400" dirty="0" smtClean="0"/>
              <a:t>დედოფლისწყარო, </a:t>
            </a:r>
            <a:r>
              <a:rPr lang="ka-GE" sz="1400" dirty="0"/>
              <a:t>რუსთაველის ქ., № 29, კორპუსი </a:t>
            </a:r>
            <a:r>
              <a:rPr lang="ka-GE" sz="1400" dirty="0" smtClean="0"/>
              <a:t>37 - პსპ </a:t>
            </a:r>
            <a:r>
              <a:rPr lang="ka-GE" sz="1400" dirty="0" smtClean="0"/>
              <a:t>167;</a:t>
            </a:r>
          </a:p>
          <a:p>
            <a:endParaRPr lang="ka-GE" sz="1400" dirty="0"/>
          </a:p>
          <a:p>
            <a:r>
              <a:rPr lang="ka-GE" sz="1400" dirty="0" smtClean="0"/>
              <a:t>თელავი, ქ.წამებულის </a:t>
            </a:r>
            <a:r>
              <a:rPr lang="en-US" sz="1400" dirty="0" smtClean="0"/>
              <a:t>N2</a:t>
            </a:r>
            <a:r>
              <a:rPr lang="ka-GE" sz="1400" dirty="0" smtClean="0"/>
              <a:t> - პსპ </a:t>
            </a:r>
            <a:r>
              <a:rPr lang="ka-GE" sz="1400" dirty="0" smtClean="0"/>
              <a:t>205;</a:t>
            </a:r>
          </a:p>
          <a:p>
            <a:endParaRPr lang="ka-GE" sz="1400" dirty="0"/>
          </a:p>
          <a:p>
            <a:r>
              <a:rPr lang="ka-GE" sz="1400" dirty="0" smtClean="0"/>
              <a:t>ლაგოდეხი</a:t>
            </a:r>
            <a:r>
              <a:rPr lang="ka-GE" sz="1400" dirty="0"/>
              <a:t>, ზაქათლის ქ.</a:t>
            </a:r>
            <a:r>
              <a:rPr lang="en-US" sz="1400" dirty="0"/>
              <a:t>N2</a:t>
            </a:r>
            <a:r>
              <a:rPr lang="ka-GE" sz="1400" dirty="0" smtClean="0"/>
              <a:t>ა - პსპ </a:t>
            </a:r>
            <a:r>
              <a:rPr lang="ka-GE" sz="1400" dirty="0" smtClean="0"/>
              <a:t>145;</a:t>
            </a:r>
          </a:p>
          <a:p>
            <a:endParaRPr lang="ka-GE" sz="1400" dirty="0"/>
          </a:p>
          <a:p>
            <a:r>
              <a:rPr lang="ka-GE" sz="1400" dirty="0" smtClean="0"/>
              <a:t>საგარეჯო</a:t>
            </a:r>
            <a:r>
              <a:rPr lang="ka-GE" sz="1400" dirty="0"/>
              <a:t>, სტალინის ქ. </a:t>
            </a:r>
            <a:r>
              <a:rPr lang="en-US" sz="1400" dirty="0" smtClean="0"/>
              <a:t>N55</a:t>
            </a:r>
            <a:r>
              <a:rPr lang="ka-GE" sz="1400" dirty="0" smtClean="0"/>
              <a:t> - პსპ </a:t>
            </a:r>
            <a:r>
              <a:rPr lang="ka-GE" sz="1400" dirty="0" smtClean="0"/>
              <a:t>108;</a:t>
            </a:r>
          </a:p>
          <a:p>
            <a:endParaRPr lang="ka-GE" sz="1400" dirty="0"/>
          </a:p>
          <a:p>
            <a:r>
              <a:rPr lang="ka-GE" sz="1400" dirty="0" smtClean="0"/>
              <a:t>წნორი</a:t>
            </a:r>
            <a:r>
              <a:rPr lang="ka-GE" sz="1400" dirty="0"/>
              <a:t>, თავისუფლების ქ. </a:t>
            </a:r>
            <a:r>
              <a:rPr lang="en-US" sz="1400" dirty="0" smtClean="0"/>
              <a:t>N3</a:t>
            </a:r>
            <a:r>
              <a:rPr lang="ka-GE" sz="1400" dirty="0" smtClean="0"/>
              <a:t> - პსპ </a:t>
            </a:r>
            <a:r>
              <a:rPr lang="ka-GE" sz="1400" dirty="0" smtClean="0"/>
              <a:t>199;</a:t>
            </a:r>
          </a:p>
          <a:p>
            <a:endParaRPr lang="ka-GE" sz="1400" dirty="0"/>
          </a:p>
          <a:p>
            <a:r>
              <a:rPr lang="ka-GE" sz="1400" dirty="0" smtClean="0"/>
              <a:t>ყვარელი</a:t>
            </a:r>
            <a:r>
              <a:rPr lang="ka-GE" sz="1400" dirty="0"/>
              <a:t>, დ. აღმაშენებლის </a:t>
            </a:r>
            <a:r>
              <a:rPr lang="en-US" sz="1400" dirty="0" smtClean="0"/>
              <a:t>N24</a:t>
            </a:r>
            <a:r>
              <a:rPr lang="ka-GE" sz="1400" dirty="0" smtClean="0"/>
              <a:t> - პსპ </a:t>
            </a:r>
            <a:r>
              <a:rPr lang="ka-GE" sz="1400" dirty="0"/>
              <a:t>148</a:t>
            </a:r>
          </a:p>
        </p:txBody>
      </p:sp>
    </p:spTree>
    <p:extLst>
      <p:ext uri="{BB962C8B-B14F-4D97-AF65-F5344CB8AC3E}">
        <p14:creationId xmlns:p14="http://schemas.microsoft.com/office/powerpoint/2010/main" val="108302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576666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რაჭა-ლეჩხუმსა </a:t>
            </a:r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და ქვემო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სვანეთში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39380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648844" y="2863286"/>
            <a:ext cx="3491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                    ცაგერი</a:t>
            </a:r>
            <a:r>
              <a:rPr lang="ka-GE" sz="1400" dirty="0"/>
              <a:t>, რუსთაველის </a:t>
            </a:r>
            <a:r>
              <a:rPr lang="en-US" sz="1400" dirty="0" smtClean="0"/>
              <a:t>N8</a:t>
            </a:r>
            <a:endParaRPr lang="ka-GE" sz="1400" dirty="0" smtClean="0"/>
          </a:p>
          <a:p>
            <a:pPr algn="ctr"/>
            <a:r>
              <a:rPr lang="ka-GE" sz="1400" dirty="0"/>
              <a:t>სტალინის ქ. </a:t>
            </a:r>
            <a:r>
              <a:rPr lang="en-US" sz="1400" dirty="0"/>
              <a:t>N9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49400"/>
            <a:ext cx="1398204" cy="728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681" y="2928742"/>
            <a:ext cx="3491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ამბროლაური, კოსტავას ქ. </a:t>
            </a:r>
            <a:r>
              <a:rPr lang="en-US" sz="1400" dirty="0" smtClean="0"/>
              <a:t>N8 - </a:t>
            </a:r>
            <a:r>
              <a:rPr lang="ka-GE" sz="1400" dirty="0" smtClean="0"/>
              <a:t>პსპ </a:t>
            </a:r>
            <a:r>
              <a:rPr lang="ka-GE" sz="1400" dirty="0" smtClean="0"/>
              <a:t>154;</a:t>
            </a:r>
          </a:p>
          <a:p>
            <a:endParaRPr lang="ka-GE" sz="1400" dirty="0" smtClean="0"/>
          </a:p>
          <a:p>
            <a:r>
              <a:rPr lang="ka-GE" sz="1400" dirty="0"/>
              <a:t>ონი, რუსთაველის ქ.</a:t>
            </a:r>
            <a:r>
              <a:rPr lang="en-US" sz="1400" dirty="0" smtClean="0"/>
              <a:t>N2</a:t>
            </a:r>
            <a:r>
              <a:rPr lang="ka-GE" sz="1400" dirty="0" smtClean="0"/>
              <a:t> - პსპ 178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013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მიზანი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ka-GE" dirty="0" smtClean="0"/>
          </a:p>
          <a:p>
            <a:r>
              <a:rPr lang="ka-GE" b="1" dirty="0"/>
              <a:t>პროგრამის მიზანია </a:t>
            </a:r>
            <a:r>
              <a:rPr lang="ka-GE" dirty="0"/>
              <a:t>გაიზარდოს მედიკამენტებზე ხელმისაწვდომობა და მოსახლეობამ იზრუნოს საკუთარ ჯანმრთელობაზე ფინანსური ბარიერების გარეშე.  </a:t>
            </a:r>
            <a:endParaRPr lang="ka-GE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ka-GE" dirty="0" smtClean="0"/>
              <a:t>პროგრამა მოქმედებს 2017 წლის 1 ივლისიდან </a:t>
            </a:r>
            <a:endParaRPr lang="en-US" dirty="0"/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3449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576666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მცხეთა-მთიანეთში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39380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648844" y="2863286"/>
            <a:ext cx="3491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             </a:t>
            </a:r>
            <a:r>
              <a:rPr lang="ka-GE" sz="1400" dirty="0" smtClean="0"/>
              <a:t>თიანეთი</a:t>
            </a:r>
            <a:r>
              <a:rPr lang="ka-GE" sz="1400" dirty="0"/>
              <a:t>, რუსთაველის </a:t>
            </a:r>
            <a:r>
              <a:rPr lang="en-US" sz="1400" dirty="0" smtClean="0"/>
              <a:t>N6</a:t>
            </a:r>
            <a:r>
              <a:rPr lang="ka-GE" sz="1400" dirty="0" smtClean="0"/>
              <a:t>;</a:t>
            </a:r>
          </a:p>
          <a:p>
            <a:endParaRPr lang="ka-GE" sz="1400" dirty="0" smtClean="0"/>
          </a:p>
          <a:p>
            <a:r>
              <a:rPr lang="ka-GE" sz="1400" dirty="0"/>
              <a:t> </a:t>
            </a:r>
            <a:r>
              <a:rPr lang="ka-GE" sz="1400" dirty="0" smtClean="0"/>
              <a:t>            ყაზბეგი</a:t>
            </a:r>
            <a:r>
              <a:rPr lang="ka-GE" sz="1400" dirty="0"/>
              <a:t>, დაბა სტეფანწმინდა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49400"/>
            <a:ext cx="1398204" cy="728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681" y="2928742"/>
            <a:ext cx="3491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დუშეთი, რუსთაველის N28 - პსპ </a:t>
            </a:r>
            <a:r>
              <a:rPr lang="ka-GE" sz="1400" dirty="0" smtClean="0"/>
              <a:t>151;</a:t>
            </a:r>
          </a:p>
          <a:p>
            <a:endParaRPr lang="ka-GE" sz="1400" dirty="0" smtClean="0"/>
          </a:p>
          <a:p>
            <a:r>
              <a:rPr lang="ka-GE" sz="1400" dirty="0" smtClean="0"/>
              <a:t>მცხეთა, სამხედროს ქ. N15 - 168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49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6" y="357823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sz="2800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</a:t>
            </a:r>
            <a:r>
              <a:rPr lang="ka-GE" sz="2800" b="1" dirty="0">
                <a:solidFill>
                  <a:schemeClr val="accent6">
                    <a:lumMod val="50000"/>
                  </a:schemeClr>
                </a:solidFill>
              </a:rPr>
              <a:t>სამეგრელო-ზემო </a:t>
            </a:r>
            <a:r>
              <a:rPr lang="ka-GE" sz="2800" b="1" dirty="0" smtClean="0">
                <a:solidFill>
                  <a:schemeClr val="accent6">
                    <a:lumMod val="50000"/>
                  </a:schemeClr>
                </a:solidFill>
              </a:rPr>
              <a:t>სვანეთში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307" y="1254792"/>
            <a:ext cx="1113110" cy="114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71480"/>
            <a:ext cx="3024336" cy="1121569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100" y="977504"/>
            <a:ext cx="1743363" cy="159162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505" y="2415537"/>
          <a:ext cx="3024336" cy="2525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900"/>
                <a:gridCol w="1237436"/>
              </a:tblGrid>
              <a:tr h="509407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ზუგდიდი, ზ. გამსახურდიას ქ.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N31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u="none" strike="noStrike" dirty="0" smtClean="0">
                          <a:effectLst/>
                          <a:latin typeface="Sylfaen" panose="010A0502050306030303" pitchFamily="18" charset="0"/>
                        </a:rPr>
                        <a:t>პსპ 156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მარტვილი, ჭავჭვაძის ქუჩა(ნაკვეთი 04/238)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პსპ 161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053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სენაკი, შოთა რუსთაველის ქ.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N243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პსპ 81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043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ფოთი, ფარნავაზ მეფის ქ.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N7, </a:t>
                      </a:r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ბინა 26-ში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პსპ 147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ჩხოროწყუ, გობეჩიას ქ.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N5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პსპ 222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წალენჯიხა, სალიას ქუჩა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პსპ 221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97739" y="2432588"/>
          <a:ext cx="3008259" cy="1284444"/>
        </p:xfrm>
        <a:graphic>
          <a:graphicData uri="http://schemas.openxmlformats.org/drawingml/2006/table">
            <a:tbl>
              <a:tblPr/>
              <a:tblGrid>
                <a:gridCol w="1296144"/>
                <a:gridCol w="1712115"/>
              </a:tblGrid>
              <a:tr h="5074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ka-GE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      ზუგდიდი, კიტიას ქ. №7</a:t>
                      </a:r>
                      <a:endParaRPr kumimoji="0" lang="ka-GE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ka-GE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ავერსი ზუგდიდი №1</a:t>
                      </a:r>
                      <a:endParaRPr kumimoji="0" lang="ka-GE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07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ka-GE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      ზუგდიდი, რუსთაველის ქ. №99</a:t>
                      </a:r>
                      <a:endParaRPr kumimoji="0" lang="ka-GE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ka-GE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ავერსი ზუგდიდი №5</a:t>
                      </a:r>
                      <a:endParaRPr kumimoji="0" lang="ka-GE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92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ka-GE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აბაშა, თავისუფლების ქ. №50</a:t>
                      </a:r>
                      <a:endParaRPr kumimoji="0" lang="ka-GE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ka-GE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აბაშა ავერსი</a:t>
                      </a:r>
                      <a:endParaRPr kumimoji="0" lang="ka-GE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84115" y="2403157"/>
          <a:ext cx="2752381" cy="1889939"/>
        </p:xfrm>
        <a:graphic>
          <a:graphicData uri="http://schemas.openxmlformats.org/drawingml/2006/table">
            <a:tbl>
              <a:tblPr/>
              <a:tblGrid>
                <a:gridCol w="1384229"/>
                <a:gridCol w="1368152"/>
              </a:tblGrid>
              <a:tr h="521787"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     ზუგდიდი.       გამსახურდიას 29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დეპო163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       ზუგდიდი. გამსახურდიას #8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 13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106"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ხობი. სტალინის ქ. #2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 53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990"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მესტია. ი.გაბლიანის ქ.#13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</a:rPr>
                        <a:t>დეპო114(მესტია. აი-სი)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576666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</a:t>
            </a:r>
            <a:r>
              <a:rPr lang="ka-GE" b="1" dirty="0">
                <a:solidFill>
                  <a:schemeClr val="tx1"/>
                </a:solidFill>
              </a:rPr>
              <a:t>აჭარის ავტონომიური </a:t>
            </a:r>
            <a:r>
              <a:rPr lang="ka-GE" b="1" dirty="0" smtClean="0">
                <a:solidFill>
                  <a:schemeClr val="tx1"/>
                </a:solidFill>
              </a:rPr>
              <a:t>რესპუბლიკის მასშტაბით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91780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707904" y="2902137"/>
            <a:ext cx="1728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             </a:t>
            </a:r>
            <a:r>
              <a:rPr lang="ka-GE" sz="1400" dirty="0"/>
              <a:t>ხელვაჩაური, ფრიდონ ხალვაშის გამზირი №</a:t>
            </a:r>
            <a:r>
              <a:rPr lang="ka-GE" sz="1400" dirty="0" smtClean="0"/>
              <a:t>356, ბათუმი N13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97681" y="2928742"/>
            <a:ext cx="2994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ბათუმი, დ.აღმაშენებლის ქ. </a:t>
            </a:r>
            <a:r>
              <a:rPr lang="en-US" sz="1400" dirty="0"/>
              <a:t>N </a:t>
            </a:r>
            <a:r>
              <a:rPr lang="en-US" sz="1400" dirty="0" smtClean="0"/>
              <a:t>26</a:t>
            </a:r>
            <a:r>
              <a:rPr lang="ka-GE" sz="1400" dirty="0" smtClean="0"/>
              <a:t>, </a:t>
            </a:r>
          </a:p>
          <a:p>
            <a:r>
              <a:rPr lang="ka-GE" sz="1400" dirty="0" smtClean="0"/>
              <a:t>პსპ 191</a:t>
            </a:r>
          </a:p>
          <a:p>
            <a:endParaRPr lang="ka-GE" sz="1400" dirty="0"/>
          </a:p>
          <a:p>
            <a:r>
              <a:rPr lang="ka-GE" sz="1400" dirty="0"/>
              <a:t>ქობულეთი, დავით </a:t>
            </a:r>
            <a:r>
              <a:rPr lang="ka-GE" sz="1400" dirty="0" smtClean="0"/>
              <a:t>აღმაშენებლის</a:t>
            </a:r>
          </a:p>
          <a:p>
            <a:r>
              <a:rPr lang="ka-GE" sz="1400" dirty="0" smtClean="0"/>
              <a:t> </a:t>
            </a:r>
            <a:r>
              <a:rPr lang="ka-GE" sz="1400" dirty="0"/>
              <a:t>გამზ. </a:t>
            </a:r>
            <a:r>
              <a:rPr lang="en-US" sz="1400" dirty="0" smtClean="0"/>
              <a:t>N4</a:t>
            </a:r>
            <a:r>
              <a:rPr lang="ka-GE" sz="1400" dirty="0" smtClean="0"/>
              <a:t>, პსპ 139</a:t>
            </a:r>
          </a:p>
          <a:p>
            <a:endParaRPr lang="ka-GE" sz="1400" dirty="0"/>
          </a:p>
          <a:p>
            <a:r>
              <a:rPr lang="ka-GE" sz="1400" dirty="0"/>
              <a:t>შუახევი, რუსთაველის ქ. </a:t>
            </a:r>
            <a:r>
              <a:rPr lang="en-US" sz="1400" dirty="0" smtClean="0"/>
              <a:t>N9</a:t>
            </a:r>
            <a:r>
              <a:rPr lang="ka-GE" sz="1400" dirty="0" smtClean="0"/>
              <a:t>,</a:t>
            </a:r>
          </a:p>
          <a:p>
            <a:r>
              <a:rPr lang="ka-GE" sz="1400" dirty="0" smtClean="0"/>
              <a:t>შპს ,,ბმპ’’</a:t>
            </a:r>
          </a:p>
          <a:p>
            <a:endParaRPr lang="ka-GE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66" y="1605082"/>
            <a:ext cx="3023878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337117"/>
            <a:ext cx="1865581" cy="1591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2946" y="3081141"/>
            <a:ext cx="30389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400" dirty="0"/>
              <a:t>ბათუმი. პუშკინის </a:t>
            </a:r>
            <a:r>
              <a:rPr lang="ka-GE" sz="1400" dirty="0" smtClean="0"/>
              <a:t>124, დეპო 133</a:t>
            </a:r>
          </a:p>
          <a:p>
            <a:endParaRPr lang="ka-GE" sz="1400" dirty="0"/>
          </a:p>
          <a:p>
            <a:r>
              <a:rPr lang="ka-GE" sz="1400" dirty="0"/>
              <a:t>ქედა. რუსთაველის ქ. #</a:t>
            </a:r>
            <a:r>
              <a:rPr lang="ka-GE" sz="1400" dirty="0" smtClean="0"/>
              <a:t>14 (ქედა,</a:t>
            </a:r>
          </a:p>
          <a:p>
            <a:r>
              <a:rPr lang="ka-GE" sz="1400" dirty="0" smtClean="0"/>
              <a:t>ალდაგი) </a:t>
            </a:r>
            <a:r>
              <a:rPr lang="ka-GE" sz="1400" dirty="0"/>
              <a:t>, დეპო 116</a:t>
            </a:r>
          </a:p>
          <a:p>
            <a:endParaRPr lang="ka-GE" sz="1400" dirty="0" smtClean="0"/>
          </a:p>
          <a:p>
            <a:r>
              <a:rPr lang="ka-GE" sz="1400" dirty="0"/>
              <a:t>ხულო. აღმაშენებლის #</a:t>
            </a:r>
            <a:r>
              <a:rPr lang="ka-GE" sz="1400" dirty="0" smtClean="0"/>
              <a:t>1, დეპო 120</a:t>
            </a:r>
          </a:p>
          <a:p>
            <a:endParaRPr lang="ka-GE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582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576666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</a:t>
            </a:r>
            <a:r>
              <a:rPr lang="ka-GE" b="1" dirty="0" smtClean="0">
                <a:solidFill>
                  <a:schemeClr val="tx1"/>
                </a:solidFill>
              </a:rPr>
              <a:t>სამცხე–ჯავახეთში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91780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5940152" y="2902137"/>
            <a:ext cx="27358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ნინოწმინდა, თავისუფლების ქ. </a:t>
            </a:r>
            <a:r>
              <a:rPr lang="ka-GE" sz="1400" dirty="0" smtClean="0"/>
              <a:t>12ა, აფთიაქი ნინოწმინდა;</a:t>
            </a:r>
          </a:p>
          <a:p>
            <a:endParaRPr lang="ka-GE" sz="1400" dirty="0"/>
          </a:p>
          <a:p>
            <a:r>
              <a:rPr lang="ka-GE" sz="1400" dirty="0"/>
              <a:t>ვარძიის ქ. №</a:t>
            </a:r>
            <a:r>
              <a:rPr lang="ka-GE" sz="1400" dirty="0" smtClean="0"/>
              <a:t>71, აფთიაქი ასპინძა;</a:t>
            </a:r>
          </a:p>
          <a:p>
            <a:endParaRPr lang="ka-GE" sz="1400" dirty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97681" y="2928742"/>
            <a:ext cx="29941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ახალქალაქი, რუსთაველის ქ. </a:t>
            </a:r>
            <a:r>
              <a:rPr lang="en-US" sz="1400" dirty="0"/>
              <a:t>N56 </a:t>
            </a:r>
            <a:r>
              <a:rPr lang="ka-GE" sz="1400" dirty="0" smtClean="0"/>
              <a:t>პსპ 141;</a:t>
            </a:r>
          </a:p>
          <a:p>
            <a:endParaRPr lang="ka-GE" sz="1400" dirty="0"/>
          </a:p>
          <a:p>
            <a:r>
              <a:rPr lang="ka-GE" sz="1400" dirty="0"/>
              <a:t>ბორჯომი, რუსთაველის ქ. </a:t>
            </a:r>
            <a:r>
              <a:rPr lang="en-US" sz="1400" dirty="0"/>
              <a:t>N </a:t>
            </a:r>
            <a:r>
              <a:rPr lang="en-US" sz="1400" dirty="0" smtClean="0"/>
              <a:t>145</a:t>
            </a:r>
            <a:r>
              <a:rPr lang="ka-GE" sz="1400" dirty="0" smtClean="0"/>
              <a:t>, პსპ 89;</a:t>
            </a:r>
          </a:p>
          <a:p>
            <a:endParaRPr lang="ka-GE" sz="1400" dirty="0"/>
          </a:p>
          <a:p>
            <a:r>
              <a:rPr lang="ka-GE" sz="1400" dirty="0"/>
              <a:t>ადიგენი, თამარ მეფის ქ. </a:t>
            </a:r>
            <a:r>
              <a:rPr lang="en-US" sz="1400" dirty="0" smtClean="0"/>
              <a:t>N4</a:t>
            </a:r>
            <a:r>
              <a:rPr lang="ka-GE" sz="1400" dirty="0" smtClean="0"/>
              <a:t>, შპს ფარმა-2010;</a:t>
            </a:r>
          </a:p>
          <a:p>
            <a:endParaRPr lang="ka-GE" sz="1400" dirty="0"/>
          </a:p>
          <a:p>
            <a:r>
              <a:rPr lang="ka-GE" sz="1400" dirty="0"/>
              <a:t>ახალციხე დიდიმამიშვილის ქ. </a:t>
            </a:r>
            <a:r>
              <a:rPr lang="en-US" sz="1400" dirty="0"/>
              <a:t>N2</a:t>
            </a:r>
            <a:r>
              <a:rPr lang="ka-GE" sz="1400" dirty="0" smtClean="0"/>
              <a:t>ა, პსპ 164</a:t>
            </a:r>
          </a:p>
          <a:p>
            <a:endParaRPr lang="ka-GE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515580"/>
            <a:ext cx="302387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6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576666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</a:t>
            </a:r>
            <a:r>
              <a:rPr lang="ka-GE" b="1" dirty="0" smtClean="0">
                <a:solidFill>
                  <a:schemeClr val="tx1"/>
                </a:solidFill>
              </a:rPr>
              <a:t>ქვემო ქართლში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91780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491880" y="2904858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რუსთავი,  </a:t>
            </a:r>
            <a:r>
              <a:rPr lang="ka-GE" sz="1400" dirty="0"/>
              <a:t>შარტავას გამზირი №</a:t>
            </a:r>
            <a:r>
              <a:rPr lang="ka-GE" sz="1400" dirty="0" smtClean="0"/>
              <a:t>19, აფთიაქი რუსთავი N6;</a:t>
            </a:r>
          </a:p>
          <a:p>
            <a:endParaRPr lang="ka-GE" sz="1400" dirty="0" smtClean="0"/>
          </a:p>
          <a:p>
            <a:r>
              <a:rPr lang="ka-GE" sz="1400" dirty="0"/>
              <a:t>დმანისი, წმინდა ნინოს ქ, №</a:t>
            </a:r>
            <a:r>
              <a:rPr lang="ka-GE" sz="1400" dirty="0" smtClean="0"/>
              <a:t>37, აფთიაქი დმანისი</a:t>
            </a:r>
            <a:endParaRPr lang="ka-GE" sz="1400" dirty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97681" y="2928742"/>
            <a:ext cx="29941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რუსთავი, მესხიშვილის ქ. </a:t>
            </a:r>
            <a:r>
              <a:rPr lang="en-US" sz="1400" dirty="0" smtClean="0"/>
              <a:t>N16</a:t>
            </a:r>
            <a:r>
              <a:rPr lang="ka-GE" sz="1400" dirty="0" smtClean="0"/>
              <a:t>, პსპ 17;</a:t>
            </a:r>
            <a:endParaRPr lang="ka-GE" sz="1400" dirty="0"/>
          </a:p>
          <a:p>
            <a:endParaRPr lang="ka-GE" sz="1400" dirty="0" smtClean="0"/>
          </a:p>
          <a:p>
            <a:r>
              <a:rPr lang="ka-GE" sz="1400" dirty="0" smtClean="0"/>
              <a:t>მარნეული</a:t>
            </a:r>
            <a:r>
              <a:rPr lang="ka-GE" sz="1400" dirty="0"/>
              <a:t>, 26 მაისის ქუჩა, ყოფილი სამხედრო </a:t>
            </a:r>
            <a:r>
              <a:rPr lang="ka-GE" sz="1400" dirty="0" smtClean="0"/>
              <a:t>დასახლება, პსპ 133;</a:t>
            </a:r>
          </a:p>
          <a:p>
            <a:endParaRPr lang="ka-GE" sz="1400" dirty="0"/>
          </a:p>
          <a:p>
            <a:r>
              <a:rPr lang="ka-GE" sz="1400" dirty="0"/>
              <a:t>გარდაბანი, დავით აღმაშენებლის ქ. </a:t>
            </a:r>
            <a:r>
              <a:rPr lang="en-US" sz="1400" dirty="0" smtClean="0"/>
              <a:t>N22</a:t>
            </a:r>
            <a:r>
              <a:rPr lang="ka-GE" sz="1400" dirty="0" smtClean="0"/>
              <a:t>, პსპ 105;</a:t>
            </a:r>
          </a:p>
          <a:p>
            <a:endParaRPr lang="ka-GE" sz="1400" dirty="0"/>
          </a:p>
          <a:p>
            <a:r>
              <a:rPr lang="ka-GE" sz="1400" dirty="0"/>
              <a:t>ბოლნისი, სულხან-საბა ორბელიანის ქ. </a:t>
            </a:r>
            <a:r>
              <a:rPr lang="en-US" sz="1400" dirty="0" smtClean="0"/>
              <a:t>N118</a:t>
            </a:r>
            <a:r>
              <a:rPr lang="ka-GE" sz="1400" dirty="0" smtClean="0"/>
              <a:t>, პსპ 143</a:t>
            </a:r>
            <a:endParaRPr lang="ka-GE" sz="1400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66" y="1439380"/>
            <a:ext cx="3239902" cy="1287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8224" y="3081141"/>
            <a:ext cx="23136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თეთრიწყარო კოსტავას ქ. </a:t>
            </a:r>
            <a:r>
              <a:rPr lang="en-US" sz="1400" dirty="0" smtClean="0"/>
              <a:t>N1</a:t>
            </a:r>
            <a:r>
              <a:rPr lang="ka-GE" sz="1400" dirty="0" smtClean="0"/>
              <a:t>;</a:t>
            </a:r>
          </a:p>
          <a:p>
            <a:endParaRPr lang="ka-GE" sz="1400" dirty="0"/>
          </a:p>
          <a:p>
            <a:r>
              <a:rPr lang="ka-GE" sz="1400" dirty="0"/>
              <a:t>წალკა, არისტოტელეს </a:t>
            </a:r>
            <a:r>
              <a:rPr lang="en-US" sz="1400" dirty="0"/>
              <a:t>N11</a:t>
            </a:r>
            <a:endParaRPr lang="ka-GE" sz="1400" dirty="0" smtClean="0"/>
          </a:p>
          <a:p>
            <a:endParaRPr lang="ka-GE" sz="1400" dirty="0"/>
          </a:p>
          <a:p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421999"/>
            <a:ext cx="1944216" cy="1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5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576666"/>
            <a:ext cx="7820492" cy="674118"/>
          </a:xfrm>
        </p:spPr>
        <p:txBody>
          <a:bodyPr>
            <a:noAutofit/>
          </a:bodyPr>
          <a:lstStyle/>
          <a:p>
            <a:pPr algn="ctr"/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აფთიაქების </a:t>
            </a:r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</a:rPr>
              <a:t>მისამართები </a:t>
            </a:r>
            <a:r>
              <a:rPr lang="ka-GE" b="1" dirty="0" smtClean="0">
                <a:solidFill>
                  <a:schemeClr val="tx1"/>
                </a:solidFill>
              </a:rPr>
              <a:t>შიდა ქართლში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91780"/>
            <a:ext cx="1113110" cy="1148366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587139" y="292874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გორი. იურუშალაიმის #</a:t>
            </a:r>
            <a:r>
              <a:rPr lang="ka-GE" sz="1400" dirty="0" smtClean="0"/>
              <a:t>9, დეპო27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97681" y="2928742"/>
            <a:ext cx="29941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/>
              <a:t>გორი, ცხ. </a:t>
            </a:r>
            <a:r>
              <a:rPr lang="ka-GE" sz="1400" dirty="0" smtClean="0"/>
              <a:t>გზაკტევილი, პსპ 200;</a:t>
            </a:r>
          </a:p>
          <a:p>
            <a:endParaRPr lang="ka-GE" sz="1400" dirty="0"/>
          </a:p>
          <a:p>
            <a:endParaRPr lang="ka-GE" sz="1400" dirty="0" smtClean="0"/>
          </a:p>
          <a:p>
            <a:r>
              <a:rPr lang="ka-GE" sz="1400" dirty="0"/>
              <a:t>კსაპი, სტალინის ქ. </a:t>
            </a:r>
            <a:r>
              <a:rPr lang="en-US" sz="1400" dirty="0"/>
              <a:t>N88(</a:t>
            </a:r>
            <a:r>
              <a:rPr lang="ka-GE" sz="1400" dirty="0"/>
              <a:t>სააკაძე</a:t>
            </a:r>
            <a:r>
              <a:rPr lang="ka-GE" sz="1400" dirty="0" smtClean="0"/>
              <a:t>), პსპ 122;</a:t>
            </a:r>
          </a:p>
          <a:p>
            <a:endParaRPr lang="ka-GE" sz="1400" dirty="0"/>
          </a:p>
          <a:p>
            <a:r>
              <a:rPr lang="ka-GE" sz="1400" dirty="0"/>
              <a:t>ხაშური, რუსთაველის ქ.</a:t>
            </a:r>
            <a:r>
              <a:rPr lang="en-US" sz="1400" dirty="0"/>
              <a:t>N 33</a:t>
            </a:r>
            <a:r>
              <a:rPr lang="ka-GE" sz="1400" dirty="0" smtClean="0"/>
              <a:t>;პსპ 188</a:t>
            </a:r>
          </a:p>
          <a:p>
            <a:endParaRPr lang="ka-GE" sz="1400" dirty="0"/>
          </a:p>
          <a:p>
            <a:r>
              <a:rPr lang="ka-GE" sz="1400" dirty="0"/>
              <a:t>ქარელი, სოფ. ბებნისი/კლინიკა </a:t>
            </a:r>
            <a:r>
              <a:rPr lang="ka-GE" sz="1400" dirty="0" smtClean="0"/>
              <a:t>გორმედი, პსპ 215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588224" y="3081141"/>
            <a:ext cx="2313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1400" dirty="0"/>
          </a:p>
          <a:p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139" y="1250784"/>
            <a:ext cx="2001085" cy="15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3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53905"/>
            <a:ext cx="7767176" cy="357902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პროგრამის თაობაზე ინფორმაციის და სიახლეების </a:t>
            </a:r>
            <a:r>
              <a:rPr lang="ka-GE" sz="3600" dirty="0">
                <a:solidFill>
                  <a:schemeClr val="tx1"/>
                </a:solidFill>
              </a:rPr>
              <a:t>ძებნა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282" y="134830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2"/>
              </a:rPr>
              <a:t>http://ssa.gov.ge/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9552" y="2175857"/>
            <a:ext cx="7911192" cy="4661723"/>
          </a:xfrm>
        </p:spPr>
        <p:txBody>
          <a:bodyPr>
            <a:normAutofit/>
          </a:bodyPr>
          <a:lstStyle/>
          <a:p>
            <a:r>
              <a:rPr lang="ka-G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სოციალური მომსახურების სააგენტო</a:t>
            </a:r>
          </a:p>
          <a:p>
            <a:pPr marL="0" indent="0">
              <a:buNone/>
            </a:pPr>
            <a:endParaRPr lang="ka-GE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/>
            <a:r>
              <a:rPr lang="ka-GE" sz="2700" dirty="0" smtClean="0">
                <a:solidFill>
                  <a:srgbClr val="0070C0"/>
                </a:solidFill>
              </a:rPr>
              <a:t>ჯანდაცვის პროგრამები</a:t>
            </a:r>
          </a:p>
          <a:p>
            <a:pPr marL="274320" lvl="1" indent="0">
              <a:buNone/>
            </a:pPr>
            <a:endParaRPr lang="ka-GE" sz="3200" dirty="0" smtClean="0">
              <a:solidFill>
                <a:srgbClr val="0070C0"/>
              </a:solidFill>
            </a:endParaRPr>
          </a:p>
          <a:p>
            <a:pPr lvl="6"/>
            <a:r>
              <a:rPr lang="ka-GE" sz="2600" dirty="0" smtClean="0">
                <a:solidFill>
                  <a:schemeClr val="accent6">
                    <a:lumMod val="50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პროგრამა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13" y="1191382"/>
            <a:ext cx="1457325" cy="12954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15816" y="3140968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52120" y="4169041"/>
            <a:ext cx="576064" cy="67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სამსახური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pPr lvl="1"/>
            <a:r>
              <a:rPr lang="ka-GE" sz="2800" dirty="0" smtClean="0"/>
              <a:t>სააფთიაქო </a:t>
            </a:r>
            <a:r>
              <a:rPr lang="ka-GE" sz="2800" dirty="0"/>
              <a:t>ქსელი „</a:t>
            </a:r>
            <a:r>
              <a:rPr lang="en-US" sz="2800" dirty="0"/>
              <a:t>PSP</a:t>
            </a:r>
            <a:r>
              <a:rPr lang="ka-GE" sz="2800" dirty="0"/>
              <a:t>“ </a:t>
            </a:r>
            <a:r>
              <a:rPr lang="en-US" sz="2800" dirty="0"/>
              <a:t> -</a:t>
            </a:r>
            <a:r>
              <a:rPr lang="ka-GE" sz="2800" dirty="0"/>
              <a:t>ცხელი ხაზი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40-20-20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</a:t>
            </a:r>
            <a:r>
              <a:rPr lang="en-US" sz="2800" dirty="0"/>
              <a:t>“</a:t>
            </a:r>
            <a:r>
              <a:rPr lang="ka-GE" sz="2800" dirty="0"/>
              <a:t>ავერსი“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2 </a:t>
            </a:r>
            <a:r>
              <a:rPr lang="ka-GE" sz="2500" dirty="0"/>
              <a:t>900-800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„გეფა“ („ჯპს“; “ფარმადეპო“) </a:t>
            </a:r>
            <a:r>
              <a:rPr lang="en-US" sz="2800" dirty="0"/>
              <a:t>-</a:t>
            </a:r>
            <a:r>
              <a:rPr lang="ka-GE" sz="2800" dirty="0"/>
              <a:t>ცხელი ხაზი  </a:t>
            </a:r>
            <a:endParaRPr lang="ka-GE" sz="2800" dirty="0" smtClean="0"/>
          </a:p>
          <a:p>
            <a:pPr lvl="2"/>
            <a:r>
              <a:rPr lang="ka-GE" sz="2500" dirty="0" smtClean="0"/>
              <a:t>ჯპს  </a:t>
            </a:r>
            <a:r>
              <a:rPr lang="ka-GE" sz="2500" dirty="0"/>
              <a:t>2- 71-07-07; ფარმადეპო 2-400-004</a:t>
            </a:r>
            <a:endParaRPr lang="en-US" sz="2500" dirty="0"/>
          </a:p>
          <a:p>
            <a:pPr lvl="1"/>
            <a:r>
              <a:rPr lang="ka-GE" sz="2800" dirty="0"/>
              <a:t>სააფთიაქო ქსელი „სახალხო აფთიაქი“ </a:t>
            </a:r>
            <a:r>
              <a:rPr lang="en-US" sz="2800" dirty="0" smtClean="0"/>
              <a:t>–</a:t>
            </a:r>
            <a:endParaRPr lang="ka-GE" sz="2800" dirty="0" smtClean="0"/>
          </a:p>
          <a:p>
            <a:pPr lvl="2"/>
            <a:r>
              <a:rPr lang="ka-GE" sz="2500" dirty="0" smtClean="0"/>
              <a:t>ცხელი ხაზი  2-48-59-59</a:t>
            </a:r>
            <a:endParaRPr lang="en-US" sz="25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პაციენტთა </a:t>
            </a:r>
            <a:r>
              <a:rPr lang="ka-GE" sz="2400" b="1" dirty="0" smtClean="0">
                <a:solidFill>
                  <a:schemeClr val="tx1"/>
                </a:solidFill>
              </a:rPr>
              <a:t>რეგისტრაციის მაჩვენებელი 1000 ბენეფიციარზე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</a:rPr>
              <a:t>თბილისის მასშტაბით </a:t>
            </a:r>
            <a:r>
              <a:rPr lang="ka-GE" sz="24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4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52209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4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პაციენტთა </a:t>
            </a:r>
            <a:r>
              <a:rPr lang="ka-GE" sz="2400" b="1" dirty="0" smtClean="0">
                <a:solidFill>
                  <a:schemeClr val="tx1"/>
                </a:solidFill>
              </a:rPr>
              <a:t>რეგისტრაციის მაჩვენებელი 1000 ბენეფიციარზე </a:t>
            </a:r>
            <a:r>
              <a:rPr lang="ka-GE" sz="2400" b="1" dirty="0">
                <a:solidFill>
                  <a:schemeClr val="tx1"/>
                </a:solidFill>
              </a:rPr>
              <a:t>იმერეთის მასშტაბით (2018 წლის მონაცემები)</a:t>
            </a:r>
            <a:endParaRPr lang="en-US" sz="24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192046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პროგრამის აქტუალობა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sz="2800" dirty="0" smtClean="0"/>
              <a:t>ქრონიკული დაავადებების მაღალი გავრცელება</a:t>
            </a:r>
          </a:p>
          <a:p>
            <a:endParaRPr lang="ka-GE" sz="2800" dirty="0" smtClean="0"/>
          </a:p>
          <a:p>
            <a:r>
              <a:rPr lang="ka-GE" sz="2800" dirty="0" smtClean="0"/>
              <a:t>ქრონიკულ დაავადებებთან დაკავშირებული ეპიდემიოლოგიური ტვირთი</a:t>
            </a:r>
          </a:p>
          <a:p>
            <a:pPr marL="0" indent="0">
              <a:buNone/>
            </a:pPr>
            <a:endParaRPr lang="ka-GE" sz="2800" dirty="0" smtClean="0"/>
          </a:p>
          <a:p>
            <a:r>
              <a:rPr lang="ka-GE" sz="2800" dirty="0" smtClean="0"/>
              <a:t>ხანგრძლივი მკურნალობის აუცილებლობა და მაღალი დანახარჯები სამედიცინო მომსახურებასა და მედიკამენტებზე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05230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რეგისტრაციის </a:t>
            </a:r>
            <a:r>
              <a:rPr lang="ka-GE" sz="2000" b="1" dirty="0" smtClean="0">
                <a:solidFill>
                  <a:schemeClr val="tx1"/>
                </a:solidFill>
              </a:rPr>
              <a:t>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ბენეფიციარეზე აჭარის ავტონომიური რესპუბლიკის 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74402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კახეთის 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256930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44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გურიის</a:t>
            </a:r>
            <a:r>
              <a:rPr lang="ka-GE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889394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9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მცხეთა–მთიანეთის </a:t>
            </a:r>
            <a:r>
              <a:rPr lang="ka-GE" sz="2000" b="1" dirty="0" smtClean="0">
                <a:solidFill>
                  <a:schemeClr val="tx1"/>
                </a:solidFill>
              </a:rPr>
              <a:t>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151310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5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რაჭა–ლეჩხუმის და ქვემო სვანეთის 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344352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67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სამეგრელო ზემო სვანეთის 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248827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4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სამცხე – ჯავახეთისმასშტაბით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65125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04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ქვემო ქართლის 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917595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0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0" y="260648"/>
            <a:ext cx="6944295" cy="846584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>
                <a:solidFill>
                  <a:schemeClr val="tx1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1"/>
                </a:solidFill>
              </a:rPr>
              <a:t>რეგისტრაციის მაჩვენებელი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1000 ბენეფიციარზე </a:t>
            </a:r>
            <a:r>
              <a:rPr lang="ka-GE" sz="2000" b="1" dirty="0" smtClean="0">
                <a:solidFill>
                  <a:schemeClr val="tx1"/>
                </a:solidFill>
              </a:rPr>
              <a:t>შიდა</a:t>
            </a:r>
            <a:r>
              <a:rPr lang="ka-GE" sz="2000" b="1" dirty="0" smtClean="0">
                <a:solidFill>
                  <a:schemeClr val="tx1"/>
                </a:solidFill>
              </a:rPr>
              <a:t> ქართლის მასშტაბით </a:t>
            </a:r>
            <a:r>
              <a:rPr lang="ka-GE" sz="2000" b="1" dirty="0">
                <a:solidFill>
                  <a:schemeClr val="tx1"/>
                </a:solidFill>
              </a:rPr>
              <a:t>(2018 წლის მონაცემები)</a:t>
            </a:r>
            <a:endParaRPr lang="en-US" sz="20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82768"/>
              </p:ext>
            </p:extLst>
          </p:nvPr>
        </p:nvGraphicFramePr>
        <p:xfrm>
          <a:off x="0" y="1107232"/>
          <a:ext cx="8892480" cy="49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პირობითად გამოყენებულია რეგისტრაციის მაჩვენებელი 1000-პოტენციურ ბენეფიციარზე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აღიშნება პროგრამაში ჩართვის მნიშვნელოვანი ვარიაბელობა რაიონების მიხედვით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54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129" y="332657"/>
            <a:ext cx="8282303" cy="50405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6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36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გამოცდილება*</a:t>
            </a:r>
            <a:endParaRPr lang="ka-GE" sz="36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179966680"/>
              </p:ext>
            </p:extLst>
          </p:nvPr>
        </p:nvGraphicFramePr>
        <p:xfrm>
          <a:off x="178129" y="2423309"/>
          <a:ext cx="8104910" cy="236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6991598" y="2807772"/>
            <a:ext cx="962795" cy="828304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55576" y="4702784"/>
            <a:ext cx="8111398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sz="2800" b="1" dirty="0"/>
              <a:t>ექიმის რეკომენდაცია </a:t>
            </a:r>
            <a:r>
              <a:rPr lang="ka-GE" sz="2800" dirty="0"/>
              <a:t>პროგრამაში გრძელვადიანი ჩართვის მნიშვნელოვანი წინაპირობაა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55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0" y="1126022"/>
          <a:ext cx="5652120" cy="35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b="1" dirty="0" smtClean="0"/>
              <a:t>არაგადამდები დაავადებებით გამოწვეული ტვირთი</a:t>
            </a:r>
            <a:r>
              <a:rPr lang="en-US" b="1" dirty="0" smtClean="0"/>
              <a:t> </a:t>
            </a:r>
            <a:r>
              <a:rPr lang="ka-GE" b="1" dirty="0" smtClean="0"/>
              <a:t>საქართველოში 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358208" y="1988840"/>
          <a:ext cx="560628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47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31064"/>
            <a:ext cx="7344816" cy="5496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პროგრამის დატოვების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მიზეზები</a:t>
            </a:r>
            <a:r>
              <a:rPr lang="ka-GE" sz="3200" dirty="0" smtClean="0">
                <a:solidFill>
                  <a:sysClr val="windowText" lastClr="000000"/>
                </a:solidFill>
                <a:cs typeface="Calibri" panose="020F0502020204030204" pitchFamily="34" charset="0"/>
              </a:rPr>
              <a:t>*</a:t>
            </a:r>
            <a:endParaRPr lang="ka-GE" sz="320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275856" y="1196752"/>
            <a:ext cx="4176464" cy="122804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78129" y="2423309"/>
          <a:ext cx="8104910" cy="300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შედეგები, ჩატარდა 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3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2120" y="327508"/>
            <a:ext cx="8236343" cy="72838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32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პროცედურის </a:t>
            </a:r>
            <a:r>
              <a:rPr lang="ka-GE" sz="32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32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7"/>
            <a:ext cx="1873330" cy="809006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809006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178129" y="2423309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938" y="3630667"/>
            <a:ext cx="8412706" cy="25853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a-GE" dirty="0"/>
              <a:t>პროგრამით სარგებლობის გამოცდილების მქონე ბენეფიციართა მიერ სერვისების მიღების პროცედურა ერთმნიშვნელოვნად ფასდება როგორც </a:t>
            </a:r>
            <a:r>
              <a:rPr lang="ka-GE" b="1" dirty="0"/>
              <a:t>მარტივი და ბენეფიციარის ინტერესებზე მორგებული</a:t>
            </a:r>
            <a:r>
              <a:rPr lang="ka-GE" dirty="0"/>
              <a:t>. გამოცდილების აღწერისას </a:t>
            </a:r>
            <a:r>
              <a:rPr lang="ka-GE" dirty="0" smtClean="0"/>
              <a:t>ისინი </a:t>
            </a:r>
            <a:r>
              <a:rPr lang="ka-GE" dirty="0"/>
              <a:t>ვერ იხსენებენ პროცედურულ სირთულეს, რომელიც ხელს შეუშლიდათ სერვისების მიღებაში. </a:t>
            </a:r>
          </a:p>
          <a:p>
            <a:endParaRPr lang="ka-GE" dirty="0"/>
          </a:p>
          <a:p>
            <a:r>
              <a:rPr lang="ka-GE" dirty="0"/>
              <a:t>მათ შორის, ვისაც არასოდეს უსარგებლია პროგრამული სერვისებით, პროგრამაში ჩართვის აღქმული პროცედურა ფასდება, როგორც </a:t>
            </a:r>
            <a:r>
              <a:rPr lang="ka-GE" b="1" dirty="0"/>
              <a:t>რთული, ბიუროკრატიული, დროში გაწელილი</a:t>
            </a:r>
            <a:r>
              <a:rPr lang="ka-GE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79" y="6490213"/>
            <a:ext cx="709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i="1" dirty="0" smtClean="0"/>
              <a:t>*2019 წლის კვლევის შედეგები , ჩატარდა </a:t>
            </a:r>
            <a:r>
              <a:rPr lang="en-US" sz="1200" i="1" dirty="0" smtClean="0"/>
              <a:t>ACT</a:t>
            </a:r>
            <a:r>
              <a:rPr lang="ka-GE" sz="1200" i="1" dirty="0" smtClean="0"/>
              <a:t>-ის მიერ</a:t>
            </a:r>
            <a:r>
              <a:rPr lang="en-US" sz="1200" i="1" dirty="0" smtClean="0"/>
              <a:t> </a:t>
            </a:r>
            <a:r>
              <a:rPr lang="ka-GE" sz="1200" i="1" dirty="0" smtClean="0"/>
              <a:t>სამინისტროს დაკვეთით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6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542833"/>
            <a:ext cx="7527463" cy="26740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Sylfaen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ka-GE" sz="400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პროგრამაში ჩართვის </a:t>
            </a:r>
            <a:r>
              <a:rPr lang="ka-GE" sz="40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შეფასება*</a:t>
            </a:r>
            <a:endParaRPr lang="ka-GE" sz="400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3902529" y="1615786"/>
            <a:ext cx="1873330" cy="1188731"/>
          </a:xfrm>
          <a:prstGeom prst="downArrowCallou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პასიური მომხმარებლები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76256" y="1614303"/>
            <a:ext cx="1873330" cy="1190214"/>
          </a:xfrm>
          <a:prstGeom prst="downArrowCallou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აქტიური მომხმარებლები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02563303"/>
              </p:ext>
            </p:extLst>
          </p:nvPr>
        </p:nvGraphicFramePr>
        <p:xfrm>
          <a:off x="178129" y="3072596"/>
          <a:ext cx="8104910" cy="113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886" y="1538875"/>
            <a:ext cx="3310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ოჯახის/სოფლის </a:t>
            </a:r>
            <a:r>
              <a:rPr lang="ka-GE" dirty="0" smtClean="0"/>
              <a:t>ექიმის/ექიმ-სპეციალისტისაგან </a:t>
            </a:r>
            <a:r>
              <a:rPr lang="ka-GE" dirty="0"/>
              <a:t>პროგრამაში ჩართვის მიზნით  ფორმა N100-სა და რეცეპტის მიღება: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1897084" y="2976993"/>
            <a:ext cx="6875813" cy="944089"/>
          </a:xfrm>
          <a:prstGeom prst="downArrowCallou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475656" y="4473282"/>
            <a:ext cx="430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ტერიტორიული სიშორე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რიგები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რთული პროცედურა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დროში გაწელილი პროცედურა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dirty="0"/>
              <a:t>ექიმის უკმაყოფილება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4552255"/>
            <a:ext cx="27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2000" dirty="0"/>
              <a:t>რიგები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9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ka-GE" sz="5400" dirty="0" smtClean="0"/>
              <a:t>მედიკამენტების ჩამონათვალი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3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1377474"/>
              </p:ext>
            </p:extLst>
          </p:nvPr>
        </p:nvGraphicFramePr>
        <p:xfrm>
          <a:off x="457200" y="1340768"/>
          <a:ext cx="8075240" cy="46655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82310">
                  <a:extLst>
                    <a:ext uri="{9D8B030D-6E8A-4147-A177-3AD203B41FA5}">
                      <a16:colId xmlns:a16="http://schemas.microsoft.com/office/drawing/2014/main" xmlns="" val="271078425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xmlns="" val="2785195103"/>
                    </a:ext>
                  </a:extLst>
                </a:gridCol>
              </a:tblGrid>
              <a:tr h="360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2227783"/>
                  </a:ext>
                </a:extLst>
              </a:tr>
              <a:tr h="150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ენალაპრილი 10 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ენალაპრილი 20 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ენალაპრილი ატიდი; ენალაპრილი; ენალადექსი; ენალაპრილი-ჰუმანითი; რენიტეკი; ბერლიპრილი; ენაპი; ენალპრილი ნეო; ენალაპრილი ლაროფარმი; ენა-დენკი.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8295368"/>
                  </a:ext>
                </a:extLst>
              </a:tr>
              <a:tr h="74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ლოსარტანი 100 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ლოსარ-დენკი; ლოზაპი;  ლოსარტანი (დროებით ამოღებულია წამლის სააგენტოს მიერ)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4410334"/>
                  </a:ext>
                </a:extLst>
              </a:tr>
              <a:tr h="112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ლოსარტან-ჰიდროქლორთიაზიდი 50/12.5 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კოლოსარ-დენკი; ლოზარტანი პლიუსი; ლოზაპ პლუსი; ლორისტა H. (დროებით ამოღებულია წამლის სააგენტოს მიერ)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4670272"/>
                  </a:ext>
                </a:extLst>
              </a:tr>
              <a:tr h="74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პერინდოპრილ /ამლოდიპინი 4მგ/5მგ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პერინდოპრილ /ამლოდიპინი 8მგ/10მგ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ამრადიპინი; ამლესა; პრესტოზეკ კომბი; პერამი.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186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41568201"/>
              </p:ext>
            </p:extLst>
          </p:nvPr>
        </p:nvGraphicFramePr>
        <p:xfrm>
          <a:off x="457200" y="1484784"/>
          <a:ext cx="7686675" cy="504748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5124">
                  <a:extLst>
                    <a:ext uri="{9D8B030D-6E8A-4147-A177-3AD203B41FA5}">
                      <a16:colId xmlns:a16="http://schemas.microsoft.com/office/drawing/2014/main" xmlns="" val="1054809609"/>
                    </a:ext>
                  </a:extLst>
                </a:gridCol>
                <a:gridCol w="4181551">
                  <a:extLst>
                    <a:ext uri="{9D8B030D-6E8A-4147-A177-3AD203B41FA5}">
                      <a16:colId xmlns:a16="http://schemas.microsoft.com/office/drawing/2014/main" xmlns="" val="2977394798"/>
                    </a:ext>
                  </a:extLst>
                </a:gridCol>
              </a:tblGrid>
              <a:tr h="7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მეტოპროლოლი 100მგ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>
                          <a:effectLst/>
                        </a:rPr>
                        <a:t>აპო-მეტოპროლოლი; მეტოპროლოლის ტარტრატი </a:t>
                      </a:r>
                      <a:r>
                        <a:rPr lang="en-US" sz="1600" b="0">
                          <a:effectLst/>
                        </a:rPr>
                        <a:t>USP</a:t>
                      </a:r>
                      <a:r>
                        <a:rPr lang="ka-GE" sz="1600" b="0">
                          <a:effectLst/>
                        </a:rPr>
                        <a:t>; მეტოპროლოლ ატიდი; ბეტალოკ ზოკი; მეტოპროლოლი ლაროფარმი;  ეგილოკი; კარდოლაქსი; </a:t>
                      </a:r>
                      <a:endParaRPr lang="en-US" sz="16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8469874"/>
                  </a:ext>
                </a:extLst>
              </a:tr>
              <a:tr h="101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ნებივოლოლი 5 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>
                          <a:effectLst/>
                        </a:rPr>
                        <a:t>ნებეტა; ნებივოლოლი</a:t>
                      </a:r>
                      <a:r>
                        <a:rPr lang="en-US" sz="1600" b="0">
                          <a:effectLst/>
                        </a:rPr>
                        <a:t> 5; </a:t>
                      </a:r>
                      <a:r>
                        <a:rPr lang="ka-GE" sz="1600" b="0">
                          <a:effectLst/>
                        </a:rPr>
                        <a:t>ნებივოლოლი ფარმაქეა; ნებივორლდი; ოდ-ნები; ნებივოლოლი-ჰუმანითი; ნებივოლოლი ვისო</a:t>
                      </a:r>
                      <a:r>
                        <a:rPr lang="en-US" sz="1600" b="0">
                          <a:effectLst/>
                        </a:rPr>
                        <a:t> EFG</a:t>
                      </a:r>
                      <a:r>
                        <a:rPr lang="ka-GE" sz="1600" b="0">
                          <a:effectLst/>
                        </a:rPr>
                        <a:t>; ნებივოლოლი შტადა; ნონბლონი; დანები; ნებილეტი;</a:t>
                      </a:r>
                      <a:endParaRPr lang="en-US" sz="16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1820892"/>
                  </a:ext>
                </a:extLst>
              </a:tr>
              <a:tr h="177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ბისოპროლოლი 5მგ</a:t>
                      </a:r>
                      <a:endParaRPr lang="en-US" sz="18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 dirty="0">
                          <a:effectLst/>
                        </a:rPr>
                        <a:t>აპო-ბისოპროლოლი; ბისოპროლოლი დექსელი; კორექტინი; ავეკორი; კონკორი; ბისოპროლოლი ნორმონი; ბისოპროლოლი ლეკი; ბიმაქსილი; ბისოპროლოლი–ჰუმანითი; სოპრალოლი; ბისოპროლოლი-ნანო; ბისომორი; ემკორი; ბისოპროლოლი; რიზოპროლი; კორექტინი; ბელანჟი; ბისოგამა; ბისოპროლოლი-ასტრაფარმი; ტირეზი; ბიდოპი;</a:t>
                      </a:r>
                      <a:endParaRPr lang="en-US" sz="16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566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5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7493850"/>
              </p:ext>
            </p:extLst>
          </p:nvPr>
        </p:nvGraphicFramePr>
        <p:xfrm>
          <a:off x="457200" y="1340768"/>
          <a:ext cx="8075240" cy="47719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82310">
                  <a:extLst>
                    <a:ext uri="{9D8B030D-6E8A-4147-A177-3AD203B41FA5}">
                      <a16:colId xmlns:a16="http://schemas.microsoft.com/office/drawing/2014/main" xmlns="" val="1079055098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xmlns="" val="547174586"/>
                    </a:ext>
                  </a:extLst>
                </a:gridCol>
              </a:tblGrid>
              <a:tr h="132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ამიოდარონი 200მგ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ამიოდარონის ჰიდროქლორიდის ტაბლეტები;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როტარიტმილი;ამიოდარონი-ჰუმანითი;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კორდარონი; ამიოკორდინი; ამიოდარონი;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5950971"/>
                  </a:ext>
                </a:extLst>
              </a:tr>
              <a:tr h="918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ვარფარინი </a:t>
                      </a:r>
                      <a:r>
                        <a:rPr lang="ka-GE" sz="1800" dirty="0">
                          <a:effectLst/>
                        </a:rPr>
                        <a:t>2.5მგ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ვარფარინი-ჰუმანითი; ვარფარინ ნიკომედი; ვარფარინი.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2415962"/>
                  </a:ext>
                </a:extLst>
              </a:tr>
              <a:tr h="132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დიგოქსინი 0.25მგ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დიგოქსინი-რიხტერი;  დიგოქსინი WZF; დიგოქსინი;  დიგოქსინი გრინდექსი; </a:t>
                      </a:r>
                      <a:endParaRPr lang="en-US" sz="1800" b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2230609"/>
                  </a:ext>
                </a:extLst>
              </a:tr>
              <a:tr h="886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სპირონოლაქტონი 25მგ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</a:rPr>
                        <a:t>ვეროშპირონი; სპილაქტონი; სპიროლაქტი-ჰუმანითი; სპირონოლაქტონი BP; </a:t>
                      </a:r>
                      <a:endParaRPr lang="en-US" sz="18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57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4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213095"/>
              </p:ext>
            </p:extLst>
          </p:nvPr>
        </p:nvGraphicFramePr>
        <p:xfrm>
          <a:off x="755576" y="1484784"/>
          <a:ext cx="7931224" cy="46238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174645879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xmlns="" val="2724659158"/>
                    </a:ext>
                  </a:extLst>
                </a:gridCol>
              </a:tblGrid>
              <a:tr h="210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10მგ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20 მგ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ატორვასტატინი 40მგ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b="0" dirty="0">
                          <a:effectLst/>
                        </a:rPr>
                        <a:t>აპო-ატორვასტატინი; ბიგერი; ატროქსი; ატორვასტატინ კალციუმის ტაბლეტები; ატორემი; ლიპრიმარი; ტორვაზინი; ათეროზი; ატორვასტატინი-ჰუმანითი; ვასატორი; ამვასტანი; ლიტორვა; ატორისი; ატვ-10; ტორვიტინი; ლიპრიმარი; ესკოლანი-სანოველი; ატორვასტატინი; სტავრა; რატიზოლი; ათეროქსი; ლიპარი;  ლიპიდონორმი; ტორვაზინი; ვასატორი; ვოზოლიპი გენერიკონი; ასუტორი 20</a:t>
                      </a:r>
                      <a:r>
                        <a:rPr lang="ka-GE" sz="1600" dirty="0">
                          <a:effectLst/>
                        </a:rPr>
                        <a:t>;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9931721"/>
                  </a:ext>
                </a:extLst>
              </a:tr>
              <a:tr h="236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                   კლოპიდოგრელი 75მგ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კლოპიდოგრელ ჰიდროქლორიდი _ 1</a:t>
                      </a:r>
                      <a:r>
                        <a:rPr lang="en-US" sz="1600" dirty="0">
                          <a:effectLst/>
                        </a:rPr>
                        <a:t>AP</a:t>
                      </a:r>
                      <a:r>
                        <a:rPr lang="ka-GE" sz="1600" dirty="0">
                          <a:effectLst/>
                        </a:rPr>
                        <a:t>; კლოპიდოგრელის ტაბლეტები  USP; ლოპიგროლი; ლოდიგრელი; ზილტი; კლოპიგამა; ლოპიგროლი; დილუტიქსი; პლავიტორი ტაბ; დილოქსოლი; პლავიქსი; კლოპიდოგრელი–ჰუმანითი; ლოპირელი; თრომბორელი; კლოპიდოგრელი-ნანო; კორდიქსი; ვაზოგრელი; ტესირონი; სტაზექსი; კარუმი-სანოველი; კლოპიდოგრელ ატრალი; კლოპიდოქსანი; კლოპიზიმი; კლოპი-დენკ; კლოპენო; კლოპაცინი; ენცელადი;  პეგორელი; ჰივიქსი.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141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ჩამონათვალი-გულ-სისხლძარღვთა სისტემა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6726846"/>
              </p:ext>
            </p:extLst>
          </p:nvPr>
        </p:nvGraphicFramePr>
        <p:xfrm>
          <a:off x="457200" y="1556792"/>
          <a:ext cx="7686675" cy="397269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5124">
                  <a:extLst>
                    <a:ext uri="{9D8B030D-6E8A-4147-A177-3AD203B41FA5}">
                      <a16:colId xmlns:a16="http://schemas.microsoft.com/office/drawing/2014/main" xmlns="" val="810158371"/>
                    </a:ext>
                  </a:extLst>
                </a:gridCol>
                <a:gridCol w="4181551">
                  <a:extLst>
                    <a:ext uri="{9D8B030D-6E8A-4147-A177-3AD203B41FA5}">
                      <a16:colId xmlns:a16="http://schemas.microsoft.com/office/drawing/2014/main" xmlns="" val="4045617829"/>
                    </a:ext>
                  </a:extLst>
                </a:gridCol>
              </a:tblGrid>
              <a:tr h="235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იზოსორბიდის მონონიტრატი 40მგ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ISMN სტადა; მონოსანი; პექტროლი;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0913638"/>
                  </a:ext>
                </a:extLst>
              </a:tr>
              <a:tr h="471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ფუროსემიდი 40მგ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ფუროსემიდის ტაბლეტები  USP; ფუროსემიდი სოფარმა; ფუროსემიდი; ლაზიქსი; ფურანტრილი;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5303265"/>
                  </a:ext>
                </a:extLst>
              </a:tr>
              <a:tr h="235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 </a:t>
                      </a:r>
                      <a:endParaRPr lang="en-US" sz="14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ამლოდიპინი 5მგ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პმს-ამლოდიპინი; ამლოდიპინო VIR 5მგ კომპრიმიდოს EFG; ამლოდიპინ ბესილატი</a:t>
                      </a:r>
                      <a:r>
                        <a:rPr lang="en-US" sz="1400" b="0">
                          <a:effectLst/>
                        </a:rPr>
                        <a:t> USP</a:t>
                      </a:r>
                      <a:r>
                        <a:rPr lang="ka-GE" sz="1400" b="0">
                          <a:effectLst/>
                        </a:rPr>
                        <a:t>; ამლოდიპინი (ბესილატი) დექსელი; ამლოკარდი-სანოველი; pms-ამლოდიპინი</a:t>
                      </a:r>
                      <a:r>
                        <a:rPr lang="en-US" sz="1400" b="0">
                          <a:effectLst/>
                        </a:rPr>
                        <a:t>; </a:t>
                      </a:r>
                      <a:r>
                        <a:rPr lang="ka-GE" sz="1400" b="0">
                          <a:effectLst/>
                        </a:rPr>
                        <a:t>კამლოდინი; ნორმოდიპინი; ოროდიპინი; ამლოდიპინი; კარდილოპინი; ამლოდიპინი-ჰუმანითი; ნორვასკი; ამლოდასი-ჰუმანითი; ამლოდიპინი-ნანო; ტენოქსი; ამლოდიპ-5; ამლოპროტეკ-5; ალდანი; მოდიპინი; ბიოამლო-5; ამლოდიგამა; ნორვასკი; ამლონორი; კაპრეზი; ადიპინი; რიკარდი 5; ამლო-დენკი 5; ამლოციმი; ამტასი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9726088"/>
                  </a:ext>
                </a:extLst>
              </a:tr>
              <a:tr h="53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>
                          <a:effectLst/>
                        </a:rPr>
                        <a:t>აცეტილსალიცილის მჟავა+მაგნიუმის ჰიდროქსიდი 75მგ</a:t>
                      </a:r>
                      <a:endParaRPr lang="en-US" sz="14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b="0" dirty="0">
                          <a:effectLst/>
                        </a:rPr>
                        <a:t>კარდიომაგნილი; თრომბომაგი; კარდიოასმაგნე; ნეოაგრეგანი; რეომაგი-ჰუმანითი;</a:t>
                      </a:r>
                      <a:endParaRPr lang="en-US" sz="14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918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ჩამონათვალი-შაქრიანი დიაბეტი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2470046"/>
              </p:ext>
            </p:extLst>
          </p:nvPr>
        </p:nvGraphicFramePr>
        <p:xfrm>
          <a:off x="539552" y="1556793"/>
          <a:ext cx="7992888" cy="44703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133598549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34151484"/>
                    </a:ext>
                  </a:extLst>
                </a:gridCol>
              </a:tblGrid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საერთაშორისო დასახელება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სავაჭრო დასახელება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5841370"/>
                  </a:ext>
                </a:extLst>
              </a:tr>
              <a:tr h="1467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მეტფორმინი 1000მგ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მეტფორმინი ლიხ 1000; ინსუფორი; მეტფოგამა; გლიფორი 1000; სიოფორი 1000; მეტფორმინი–ჰუმანითი; დიაქსელმეტი; მეტფორმინი დენკი; გლუკოფაჟი; მატოფინი-სანოველი XR; მატოფინი-სანოველი; მეტფორმინი; სიოფორი XR 1000</a:t>
                      </a:r>
                      <a:r>
                        <a:rPr lang="en-US" sz="1800">
                          <a:effectLst/>
                        </a:rPr>
                        <a:t>; </a:t>
                      </a:r>
                      <a:r>
                        <a:rPr lang="ka-GE" sz="1800">
                          <a:effectLst/>
                        </a:rPr>
                        <a:t>ასფორმინი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5063729"/>
                  </a:ext>
                </a:extLst>
              </a:tr>
              <a:tr h="100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გლიმეპირიდი 2მგ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გლიმეპირიდის ტაბლეტები USP; გლიმეპირიდი დენკი 2; გლიმეპირიდი–ჰუმანითი; მეპრილი; ინსუპრიდი; ამარილი; გლიმეპირიდი; გლემპიდი;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321544"/>
                  </a:ext>
                </a:extLst>
              </a:tr>
              <a:tr h="76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გლიკლაზიდი 60მგ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გლიკლაზიდი MB; გლიკლაზიდი–ჰუმანითი; დიაბეტონი MR;  აპო-გლიკლაზიდი MR; დიანორმ MR; გლუკოტონი MR; ინსუტონი;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177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ka-GE" dirty="0" smtClean="0"/>
              <a:t>სიკვდილობის ძირითადი მიზეზები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ჯამურად არაგადამდები დაავადებებით გამოწვეული სიკვდილობა ყველა შემთხვევის 94%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ჩამონათვალი-ფარისებრი ჯირკვლის დაავადებები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3288085"/>
              </p:ext>
            </p:extLst>
          </p:nvPr>
        </p:nvGraphicFramePr>
        <p:xfrm>
          <a:off x="611560" y="1484784"/>
          <a:ext cx="7848872" cy="42062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17964">
                  <a:extLst>
                    <a:ext uri="{9D8B030D-6E8A-4147-A177-3AD203B41FA5}">
                      <a16:colId xmlns:a16="http://schemas.microsoft.com/office/drawing/2014/main" xmlns="" val="2686248420"/>
                    </a:ext>
                  </a:extLst>
                </a:gridCol>
                <a:gridCol w="3730908">
                  <a:extLst>
                    <a:ext uri="{9D8B030D-6E8A-4147-A177-3AD203B41FA5}">
                      <a16:colId xmlns:a16="http://schemas.microsoft.com/office/drawing/2014/main" xmlns="" val="1642943571"/>
                    </a:ext>
                  </a:extLst>
                </a:gridCol>
              </a:tblGrid>
              <a:tr h="41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საერთაშორისო დასახელება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სავაჭრო დასახელება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412086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თიამაზოლი 5მგ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მერკაზოლილი-ზდოროვიე; უნიმაზოლი; თიროზოლი; 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0231563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>
                          <a:effectLst/>
                        </a:rPr>
                        <a:t>ლევოთიროქსინი  50მკგ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L-თიროქსინ ჰენინგი; ეუთიროქსი; ლევოთიროქსინი-ჰუმანითი; L-თიროქსინი 50 ბერლინ-ხემი; ტეზარინი; T4.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188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მედიკამენტების ჩამონათვალი-ფილტვის დაავადებები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944336"/>
              </p:ext>
            </p:extLst>
          </p:nvPr>
        </p:nvGraphicFramePr>
        <p:xfrm>
          <a:off x="251520" y="1412777"/>
          <a:ext cx="8435280" cy="481184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12589">
                  <a:extLst>
                    <a:ext uri="{9D8B030D-6E8A-4147-A177-3AD203B41FA5}">
                      <a16:colId xmlns:a16="http://schemas.microsoft.com/office/drawing/2014/main" xmlns="" val="4086233657"/>
                    </a:ext>
                  </a:extLst>
                </a:gridCol>
                <a:gridCol w="4022691">
                  <a:extLst>
                    <a:ext uri="{9D8B030D-6E8A-4147-A177-3AD203B41FA5}">
                      <a16:colId xmlns:a16="http://schemas.microsoft.com/office/drawing/2014/main" xmlns="" val="753875711"/>
                    </a:ext>
                  </a:extLst>
                </a:gridCol>
              </a:tblGrid>
              <a:tr h="316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9720632"/>
                  </a:ext>
                </a:extLst>
              </a:tr>
              <a:tr h="665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ბუდესონიდი 0.5მგ/2მლ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ბუდესონიდი Aldo-Union; პულმიკორტი; კორტაირი; ბენოდილი;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3280957"/>
                  </a:ext>
                </a:extLst>
              </a:tr>
              <a:tr h="11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სალმეტეროლი/ფლუტიკაზონი   50მკგ/250მკგ საინჰალაციო ფხვნილი; 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სალმეტეროლი/ფლუტიკაზონი   50მკგ/500მკგ საინჰალაციო ფხვნილი;  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ფიქსფლოუ; ეარფლუსალი ფორსპირო; სერეტიდი აკუჰალერი/დისკუსი; საფლუტინი; მეტაფლუტინი-ჰუმანითი; როლენიუმი; ციპლოს-არვოჰალერი;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2805506"/>
                  </a:ext>
                </a:extLst>
              </a:tr>
              <a:tr h="119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სალბუტამოლი 100მკგ დოზა; საინჰალაციო აეროზოლი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სალბუტამოლი-ჰუმანითი; აერობრიზი; სალბუტამოლი ინტელი;სალბუტამოლი ალდო-უნიონი; სალბუტამოლ-მფ; აზმასოლი; სალბუტამოლი 200 დოზა.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2937303"/>
                  </a:ext>
                </a:extLst>
              </a:tr>
              <a:tr h="602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მეთილპრედნიზოლონი 16მგ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მედროლი; მედროლი  A; სლიდერონი.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1654512"/>
                  </a:ext>
                </a:extLst>
              </a:tr>
              <a:tr h="709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 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ბრეტარისი ჯენუეირი 60 დოზა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701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მედიკამენტების </a:t>
            </a:r>
            <a:r>
              <a:rPr lang="ka-GE" dirty="0" smtClean="0"/>
              <a:t>ჩამონათვალი-პარკინსონის დაავადება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6685157"/>
              </p:ext>
            </p:extLst>
          </p:nvPr>
        </p:nvGraphicFramePr>
        <p:xfrm>
          <a:off x="323528" y="1556793"/>
          <a:ext cx="7826062" cy="311247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99862">
                  <a:extLst>
                    <a:ext uri="{9D8B030D-6E8A-4147-A177-3AD203B41FA5}">
                      <a16:colId xmlns:a16="http://schemas.microsoft.com/office/drawing/2014/main" xmlns="" val="3281804928"/>
                    </a:ext>
                  </a:extLst>
                </a:gridCol>
                <a:gridCol w="3726200">
                  <a:extLst>
                    <a:ext uri="{9D8B030D-6E8A-4147-A177-3AD203B41FA5}">
                      <a16:colId xmlns:a16="http://schemas.microsoft.com/office/drawing/2014/main" xmlns="" val="2099708812"/>
                    </a:ext>
                  </a:extLst>
                </a:gridCol>
              </a:tblGrid>
              <a:tr h="47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საერთაშორისო დასახელება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სავაჭრო დასახელება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055577"/>
                  </a:ext>
                </a:extLst>
              </a:tr>
              <a:tr h="133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ლევოდოპა,კარბიდოპა 250მგ/25მგ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კარბიდოპა და ლევოდოპა ტაბლეტები, USP; კარბიდოპა და ლევოდოპა-ტევა;დრასვანი; ნაკომი; ანტიპარკინი; ლევოკომი; 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4075347"/>
                  </a:ext>
                </a:extLst>
              </a:tr>
              <a:tr h="885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ლევოდოპა,ბენსერაზიდის ჰიდროქლორიდი 100მგ/25მგ</a:t>
                      </a:r>
                      <a:endParaRPr lang="en-US" sz="20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მადოპარი</a:t>
                      </a:r>
                      <a:endParaRPr lang="en-US" sz="20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936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მედიკამენტების ჩამონათვალი-ეპილეფსია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2494121"/>
              </p:ext>
            </p:extLst>
          </p:nvPr>
        </p:nvGraphicFramePr>
        <p:xfrm>
          <a:off x="323528" y="1412778"/>
          <a:ext cx="8363272" cy="487843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251917">
                  <a:extLst>
                    <a:ext uri="{9D8B030D-6E8A-4147-A177-3AD203B41FA5}">
                      <a16:colId xmlns:a16="http://schemas.microsoft.com/office/drawing/2014/main" xmlns="" val="4260421474"/>
                    </a:ext>
                  </a:extLst>
                </a:gridCol>
                <a:gridCol w="5111355">
                  <a:extLst>
                    <a:ext uri="{9D8B030D-6E8A-4147-A177-3AD203B41FA5}">
                      <a16:colId xmlns:a16="http://schemas.microsoft.com/office/drawing/2014/main" xmlns="" val="4131209564"/>
                    </a:ext>
                  </a:extLst>
                </a:gridCol>
              </a:tblGrid>
              <a:tr h="25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საერთაშორისო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სავაჭრო დასახელება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8816547"/>
                  </a:ext>
                </a:extLst>
              </a:tr>
              <a:tr h="15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ლევეტირაცეტამი 500მგ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5180" algn="l"/>
                        </a:tabLst>
                      </a:pPr>
                      <a:r>
                        <a:rPr lang="ka-GE" sz="1600">
                          <a:effectLst/>
                        </a:rPr>
                        <a:t>	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ლევეტირაცეტამი; ლევეტირაცეტამის ტაბლეტები USP; ლეტირამი; ლევეტამი; ლევებრეინი; ლევენექსი-ჰუმანითი; კეპრა; ლევეტირაცეტამი გრინდექსი; ნორმეგი; ლევეტრიმი; ლევეტირაცეტამი აკორდი; ევალეპი; ეპიქსი; ეპიქსი XR; მატევერი;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395676"/>
                  </a:ext>
                </a:extLst>
              </a:tr>
              <a:tr h="10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კარბამაზეპინი 200მგ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კარბამაზეპინი ტაბლეტები, USP; კონვურატი-ავერსი; კარბამაზეპინი; ნეიროლეფსინი; კამაზეპანი-ჰუმანითი; ფინლეპსინი; მელეფსინი; გამალეფსინი; ტეგრეტოლი;  ტეგრეტოლი CR;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5217760"/>
                  </a:ext>
                </a:extLst>
              </a:tr>
              <a:tr h="10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ნატრიუმის ვალპროატი 300მგ;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5270" algn="ctr"/>
                          <a:tab pos="3051175" algn="r"/>
                        </a:tabLst>
                      </a:pPr>
                      <a:r>
                        <a:rPr lang="ka-GE" sz="1600">
                          <a:effectLst/>
                        </a:rPr>
                        <a:t>	ნატრიუმის ვალპროატი 500მგ	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დეპაკინი ქრონო; დეპაკინი ენტერიკი;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0173664"/>
                  </a:ext>
                </a:extLst>
              </a:tr>
              <a:tr h="672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ლამოტრიჯინი 100მგ;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ლამოტრიჯინი 25მგ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ლამოტრიქსი; ლამიქტალი; 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9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914400"/>
          </a:xfrm>
        </p:spPr>
        <p:txBody>
          <a:bodyPr/>
          <a:lstStyle/>
          <a:p>
            <a:pPr algn="ctr"/>
            <a:r>
              <a:rPr lang="ka-GE" dirty="0" smtClean="0"/>
              <a:t>მადლობთ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 smtClean="0"/>
              <a:t>პროგრამის განმახორციელებელი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a-GE" b="1" dirty="0" smtClean="0"/>
          </a:p>
          <a:p>
            <a:r>
              <a:rPr lang="ka-GE" dirty="0" smtClean="0"/>
              <a:t>საქართველოს </a:t>
            </a:r>
            <a:r>
              <a:rPr lang="ka-GE" dirty="0"/>
              <a:t>ოკუპირებული ტერიტორიებიდან დევნილთა, შრომის, ჯანმრთელობისა და სოციალური დაცვის </a:t>
            </a:r>
            <a:r>
              <a:rPr lang="ka-GE" dirty="0" smtClean="0"/>
              <a:t>სამინისტრო </a:t>
            </a:r>
            <a:r>
              <a:rPr lang="ka-GE" dirty="0"/>
              <a:t>და  სოციალური მომსახურების </a:t>
            </a:r>
            <a:r>
              <a:rPr lang="ka-GE" dirty="0" smtClean="0"/>
              <a:t>სააგენტოს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b="1" dirty="0" smtClean="0"/>
              <a:t>რომელი დაავადებების მკურნალობას ფარავს პროგრამა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240"/>
            <a:ext cx="8229600" cy="3596992"/>
          </a:xfrm>
        </p:spPr>
        <p:txBody>
          <a:bodyPr/>
          <a:lstStyle/>
          <a:p>
            <a:pPr lvl="0"/>
            <a:r>
              <a:rPr lang="ka-GE" dirty="0"/>
              <a:t>გულ-სისხლძარღვთა ქრონიკული დაავადებები;</a:t>
            </a:r>
            <a:endParaRPr lang="en-US" dirty="0"/>
          </a:p>
          <a:p>
            <a:pPr lvl="0"/>
            <a:r>
              <a:rPr lang="ka-GE" dirty="0"/>
              <a:t>შაქრიანი დიაბეტი (ტიპი </a:t>
            </a:r>
            <a:r>
              <a:rPr lang="en-US" dirty="0"/>
              <a:t>II)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dirty="0"/>
              <a:t>ფილტვის ქრონიკული დაავადებები; (მათ შორის ასთმა)</a:t>
            </a:r>
            <a:endParaRPr lang="en-US" dirty="0"/>
          </a:p>
          <a:p>
            <a:pPr lvl="0"/>
            <a:r>
              <a:rPr lang="ka-GE" dirty="0"/>
              <a:t>ფარისებრი ჯირკვლის დაავადებები;</a:t>
            </a:r>
            <a:endParaRPr lang="en-US" dirty="0"/>
          </a:p>
          <a:p>
            <a:pPr lvl="0"/>
            <a:r>
              <a:rPr lang="ka-GE" dirty="0"/>
              <a:t>ეპილეფსია;</a:t>
            </a:r>
            <a:endParaRPr lang="en-US" dirty="0"/>
          </a:p>
          <a:p>
            <a:pPr lvl="0"/>
            <a:r>
              <a:rPr lang="ka-GE" dirty="0"/>
              <a:t>პარკინსონის დაავადება.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(1)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96112"/>
          </a:xfrm>
        </p:spPr>
        <p:txBody>
          <a:bodyPr>
            <a:noAutofit/>
          </a:bodyPr>
          <a:lstStyle/>
          <a:p>
            <a:pPr lvl="0"/>
            <a:r>
              <a:rPr lang="ka-GE" sz="3600" dirty="0"/>
              <a:t>სოციალურად დაუცველი პირები, რომელთა სარეიტინგო ქულა არ აღემატება 100 000-ს, მედიკამენტს იძენენ სიმბოლურ ფასად-1 ლარად</a:t>
            </a:r>
            <a:r>
              <a:rPr lang="ka-GE" sz="3600" dirty="0" smtClean="0"/>
              <a:t>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1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b="1" dirty="0"/>
              <a:t>ვინ არის პროგრამის მოსარგებლე და რა </a:t>
            </a:r>
            <a:r>
              <a:rPr lang="ka-GE" sz="2400" b="1" dirty="0" smtClean="0"/>
              <a:t>ოდენობის </a:t>
            </a:r>
            <a:r>
              <a:rPr lang="ka-GE" sz="2400" b="1" dirty="0"/>
              <a:t>ფასდაკლება ვრცელდება მათზე პროგრამის ფარგლებში</a:t>
            </a:r>
            <a:r>
              <a:rPr lang="ka-GE" sz="2400" b="1" dirty="0" smtClean="0"/>
              <a:t>? (2)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013960"/>
          </a:xfrm>
        </p:spPr>
        <p:txBody>
          <a:bodyPr>
            <a:noAutofit/>
          </a:bodyPr>
          <a:lstStyle/>
          <a:p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მედიკამენტების </a:t>
            </a:r>
            <a:r>
              <a:rPr lang="ka-GE" sz="3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შეძენისას მინიმუმ 50%-იანი ფასდაკლებით </a:t>
            </a:r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სარგებლობენ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ka-GE" sz="2400" dirty="0"/>
              <a:t>მოქალაქე, რომელსაც შეუსრულდა საპენსიო ასაკი;</a:t>
            </a:r>
            <a:endParaRPr lang="en-US" sz="2400" dirty="0"/>
          </a:p>
          <a:p>
            <a:pPr lvl="1"/>
            <a:r>
              <a:rPr lang="ka-GE" sz="2400" dirty="0"/>
              <a:t>მკვეთრად ან მნიშვნელოვნად გამოხატული შეზღუდული </a:t>
            </a:r>
            <a:r>
              <a:rPr lang="ka-GE" sz="2400" dirty="0" smtClean="0"/>
              <a:t>შესაძლებლობის  </a:t>
            </a:r>
            <a:r>
              <a:rPr lang="ka-GE" sz="2400" dirty="0"/>
              <a:t>სტატუსის მქონე პირები, შშმ ბავშვები;               </a:t>
            </a:r>
            <a:endParaRPr lang="en-US" sz="2400" dirty="0"/>
          </a:p>
          <a:p>
            <a:pPr lvl="1"/>
            <a:r>
              <a:rPr lang="ka-GE" sz="2400" dirty="0"/>
              <a:t>პარკინსონით დაავადებული ნებისმიერი მოქალაქე;</a:t>
            </a:r>
            <a:endParaRPr lang="en-US" sz="2400" dirty="0"/>
          </a:p>
          <a:p>
            <a:pPr lvl="1"/>
            <a:r>
              <a:rPr lang="ka-GE" sz="2400" dirty="0"/>
              <a:t>ეპილეფსიით დაავადებული  ნებისმიერი მოქალაქე. 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6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753</TotalTime>
  <Words>2875</Words>
  <Application>Microsoft Office PowerPoint</Application>
  <PresentationFormat>On-screen Show (4:3)</PresentationFormat>
  <Paragraphs>497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Bookman Old Style</vt:lpstr>
      <vt:lpstr>Calibri</vt:lpstr>
      <vt:lpstr>Gill Sans MT</vt:lpstr>
      <vt:lpstr>Sylfaen</vt:lpstr>
      <vt:lpstr>Times New Roman</vt:lpstr>
      <vt:lpstr>Wingdings</vt:lpstr>
      <vt:lpstr>Wingdings 3</vt:lpstr>
      <vt:lpstr>Origin</vt:lpstr>
      <vt:lpstr>ქრონიკული დაავადებების სამკურნალო მედიკამენტებით უზრუნველყოფის სახელმწიფო პროგრამა</vt:lpstr>
      <vt:lpstr>პროგრამის მიზანი</vt:lpstr>
      <vt:lpstr>პროგრამის აქტუალობა </vt:lpstr>
      <vt:lpstr>არაგადამდები დაავადებებით გამოწვეული ტვირთი საქართველოში  </vt:lpstr>
      <vt:lpstr>სიკვდილობის ძირითადი მიზეზები </vt:lpstr>
      <vt:lpstr>პროგრამის განმახორციელებელი</vt:lpstr>
      <vt:lpstr>რომელი დაავადებების მკურნალობას ფარავს პროგრამა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(1)</vt:lpstr>
      <vt:lpstr>ვინ არის პროგრამის მოსარგებლე და რა ოდენობის ფასდაკლება ვრცელდება მათზე პროგრამის ფარგლებში? (2)</vt:lpstr>
      <vt:lpstr>  რომელ მედიკამენტებს აფინანსებს სახელმწიფო პროგრამა?</vt:lpstr>
      <vt:lpstr>როგორია პროგრამით გათვალისწინებული მედიკამენტების ხარისხი </vt:lpstr>
      <vt:lpstr>როგორ ხდება პროგრამაში პაციენტის ჩართვა</vt:lpstr>
      <vt:lpstr>როგორ ხდება ბენეფიციარის რეგისტრაცია</vt:lpstr>
      <vt:lpstr>სად შეიძლება წამლის მიღება</vt:lpstr>
      <vt:lpstr>აფთიაქების მისამართები თბილისში  (46 აფთიაქი)</vt:lpstr>
      <vt:lpstr>აფთიაქების მისამართები იმერეთში </vt:lpstr>
      <vt:lpstr>აფთიაქების მისამართები გურიაში </vt:lpstr>
      <vt:lpstr>აფთიაქების მისამართები კახეთში </vt:lpstr>
      <vt:lpstr>აფთიაქების მისამართები რაჭა-ლეჩხუმსა და ქვემო სვანეთში </vt:lpstr>
      <vt:lpstr>აფთიაქების მისამართები მცხეთა-მთიანეთში </vt:lpstr>
      <vt:lpstr>აფთიაქების მისამართები სამეგრელო-ზემო სვანეთში</vt:lpstr>
      <vt:lpstr>აფთიაქების მისამართები აჭარის ავტონომიური რესპუბლიკის მასშტაბით</vt:lpstr>
      <vt:lpstr>აფთიაქების მისამართები სამცხე–ჯავახეთში</vt:lpstr>
      <vt:lpstr>აფთიაქების მისამართები ქვემო ქართლში</vt:lpstr>
      <vt:lpstr>აფთიაქების მისამართები შიდა ქართლში</vt:lpstr>
      <vt:lpstr>პროგრამის თაობაზე ინფორმაციის და სიახლეების ძებნა</vt:lpstr>
      <vt:lpstr>საინფორმაციო სამსახური </vt:lpstr>
      <vt:lpstr>პაციენტთა რეგისტრაციის მაჩვენებელი 1000 ბენეფიციარზე თბილისის მასშტაბით (2018 წლის მონაცემები)</vt:lpstr>
      <vt:lpstr>პაციენტთა რეგისტრაციის მაჩვენებელი 1000 ბენეფიციარზე იმერეთის მასშტაბით (2018 წლის მონაცემები)</vt:lpstr>
      <vt:lpstr>პაციენტთა რეგისტრაციის მაჩვენებელი 1000 ბენეფიციარეზე აჭარის ავტონომიური რესპუბლიკის მასშტაბით (2018 წლის მონაცემები)</vt:lpstr>
      <vt:lpstr>პაციენტთა რეგისტრაციის მაჩვენებელი 1000 ბენეფიციარზე კახეთის მასშტაბით (2018 წლის მონაცემები)</vt:lpstr>
      <vt:lpstr>პაციენტთა რეგისტრაციის მაჩვენებელი 1000 ბენეფიციარზე გურიის მასშტაბით (2018 წლის მონაცემები)</vt:lpstr>
      <vt:lpstr>პაციენტთა რეგისტრაციის მაჩვენებელი 1000 ბენეფიციარზე მცხეთა–მთიანეთის მასშტაბით (2018 წლის მონაცემები)</vt:lpstr>
      <vt:lpstr>პაციენტთა რეგისტრაციის მაჩვენებელი 1000 ბენეფიციარზე რაჭა–ლეჩხუმის და ქვემო სვანეთის მასშტაბით (2018 წლის მონაცემები)</vt:lpstr>
      <vt:lpstr>პაციენტთა რეგისტრაციის მაჩვენებელი 1000 ბენეფიციარზე სამეგრელო ზემო სვანეთის მასშტაბით (2018 წლის მონაცემები)</vt:lpstr>
      <vt:lpstr>პაციენტთა რეგისტრაციის მაჩვენებელი 1000 ბენეფიციარზე სამცხე – ჯავახეთისმასშტაბით (2018 წლის მონაცემები)</vt:lpstr>
      <vt:lpstr>პაციენტთა რეგისტრაციის მაჩვენებელი 1000 ბენეფიციარზე ქვემო ქართლის მასშტაბით (2018 წლის მონაცემები)</vt:lpstr>
      <vt:lpstr>პაციენტთა რეგისტრაციის მაჩვენებელი 1000 ბენეფიციარზე შიდა ქართლის მასშტაბით (2018 წლის მონაცემები)</vt:lpstr>
      <vt:lpstr>PowerPoint Presentation</vt:lpstr>
      <vt:lpstr>PowerPoint Presentation</vt:lpstr>
      <vt:lpstr>PowerPoint Presentation</vt:lpstr>
      <vt:lpstr>PowerPoint Presentation</vt:lpstr>
      <vt:lpstr>მედიკამენტების ჩამონათვალი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ჩამონათვალი-გულ-სისხლძარღვთა სისტემა </vt:lpstr>
      <vt:lpstr>მედიკამენტების ჩამონათვალი-შაქრიანი დიაბეტი</vt:lpstr>
      <vt:lpstr>მედიკამენტების ჩამონათვალი-ფარისებრი ჯირკვლის დაავადებები </vt:lpstr>
      <vt:lpstr>მედიკამენტების ჩამონათვალი-ფილტვის დაავადებები </vt:lpstr>
      <vt:lpstr>მედიკამენტების ჩამონათვალი-პარკინსონის დაავადება</vt:lpstr>
      <vt:lpstr>მედიკამენტების ჩამონათვალი-ეპილეფსია</vt:lpstr>
      <vt:lpstr>მადლობთ ყურადღებისთვის!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ტყვიის ტოქსიური ზემოქმედების ადრეული გამოვლენისა და მართვის გეგმა</dc:title>
  <dc:creator>Windows User</dc:creator>
  <cp:lastModifiedBy>Irina Gobejishvili</cp:lastModifiedBy>
  <cp:revision>106</cp:revision>
  <dcterms:created xsi:type="dcterms:W3CDTF">2019-03-23T18:05:17Z</dcterms:created>
  <dcterms:modified xsi:type="dcterms:W3CDTF">2019-05-15T15:18:39Z</dcterms:modified>
</cp:coreProperties>
</file>