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2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38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>
        <c:manualLayout>
          <c:layoutTarget val="inner"/>
          <c:xMode val="edge"/>
          <c:yMode val="edge"/>
          <c:x val="4.7077778644006134E-2"/>
          <c:y val="3.8150973315835522E-2"/>
          <c:w val="0.90962332059977646"/>
          <c:h val="0.64377012516722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ექიმები 100000 მოსახლეზე</c:v>
                </c:pt>
              </c:strCache>
            </c:strRef>
          </c:tx>
          <c:invertIfNegative val="0"/>
          <c:dLbls>
            <c:txPr>
              <a:bodyPr rot="-5400000"/>
              <a:lstStyle/>
              <a:p>
                <a:pPr>
                  <a:defRPr sz="1400" b="1">
                    <a:solidFill>
                      <a:schemeClr val="bg1"/>
                    </a:solidFill>
                    <a:effectLst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Sheet1!$A$2:$A$12</c:f>
              <c:numCache>
                <c:formatCode>General</c:formatCode>
                <c:ptCount val="11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</c:numCache>
            </c:num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466.7</c:v>
                </c:pt>
                <c:pt idx="1">
                  <c:v>487.4</c:v>
                </c:pt>
                <c:pt idx="2">
                  <c:v>513.70000000000005</c:v>
                </c:pt>
                <c:pt idx="3">
                  <c:v>519.5</c:v>
                </c:pt>
                <c:pt idx="4">
                  <c:v>576.6</c:v>
                </c:pt>
                <c:pt idx="5">
                  <c:v>550.70000000000005</c:v>
                </c:pt>
                <c:pt idx="6">
                  <c:v>570</c:v>
                </c:pt>
                <c:pt idx="7">
                  <c:v>572.1</c:v>
                </c:pt>
                <c:pt idx="8">
                  <c:v>663.8</c:v>
                </c:pt>
                <c:pt idx="9">
                  <c:v>705.6</c:v>
                </c:pt>
                <c:pt idx="10">
                  <c:v>841.5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284-7A45-A980-E84A4BAAC86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ექთნები 100000 მოსახლეზე</c:v>
                </c:pt>
              </c:strCache>
            </c:strRef>
          </c:tx>
          <c:invertIfNegative val="0"/>
          <c:dLbls>
            <c:txPr>
              <a:bodyPr rot="-5400000"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Sheet1!$A$2:$A$12</c:f>
              <c:numCache>
                <c:formatCode>General</c:formatCode>
                <c:ptCount val="11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</c:numCache>
            </c:numRef>
          </c:cat>
          <c:val>
            <c:numRef>
              <c:f>Sheet1!$C$2:$C$12</c:f>
              <c:numCache>
                <c:formatCode>General</c:formatCode>
                <c:ptCount val="11"/>
                <c:pt idx="0">
                  <c:v>449.8</c:v>
                </c:pt>
                <c:pt idx="1">
                  <c:v>444.6</c:v>
                </c:pt>
                <c:pt idx="2">
                  <c:v>454.5</c:v>
                </c:pt>
                <c:pt idx="3">
                  <c:v>424.3</c:v>
                </c:pt>
                <c:pt idx="4">
                  <c:v>388.7</c:v>
                </c:pt>
                <c:pt idx="5">
                  <c:v>401.7</c:v>
                </c:pt>
                <c:pt idx="6">
                  <c:v>398.2</c:v>
                </c:pt>
                <c:pt idx="7">
                  <c:v>418.1</c:v>
                </c:pt>
                <c:pt idx="8">
                  <c:v>501.7</c:v>
                </c:pt>
                <c:pt idx="9">
                  <c:v>509</c:v>
                </c:pt>
                <c:pt idx="10">
                  <c:v>485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4284-7A45-A980-E84A4BAAC8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8"/>
        <c:overlap val="2"/>
        <c:axId val="95351168"/>
        <c:axId val="95352704"/>
      </c:barChart>
      <c:lineChart>
        <c:grouping val="standar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ექიმების და ექთნების შეფარდება</c:v>
                </c:pt>
              </c:strCache>
            </c:strRef>
          </c:tx>
          <c:marker>
            <c:symbol val="none"/>
          </c:marker>
          <c:dLbls>
            <c:txPr>
              <a:bodyPr rot="0" vert="horz"/>
              <a:lstStyle/>
              <a:p>
                <a:pPr>
                  <a:defRPr sz="1400"/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Sheet1!$A$2:$A$12</c:f>
              <c:numCache>
                <c:formatCode>General</c:formatCode>
                <c:ptCount val="11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</c:numCache>
            </c:numRef>
          </c:cat>
          <c:val>
            <c:numRef>
              <c:f>Sheet1!$D$2:$D$12</c:f>
              <c:numCache>
                <c:formatCode>General</c:formatCode>
                <c:ptCount val="11"/>
                <c:pt idx="0">
                  <c:v>1</c:v>
                </c:pt>
                <c:pt idx="1">
                  <c:v>0.9</c:v>
                </c:pt>
                <c:pt idx="2">
                  <c:v>0.9</c:v>
                </c:pt>
                <c:pt idx="3">
                  <c:v>0.8</c:v>
                </c:pt>
                <c:pt idx="4">
                  <c:v>0.7</c:v>
                </c:pt>
                <c:pt idx="5">
                  <c:v>0.7</c:v>
                </c:pt>
                <c:pt idx="6">
                  <c:v>0.7</c:v>
                </c:pt>
                <c:pt idx="7">
                  <c:v>0.7</c:v>
                </c:pt>
                <c:pt idx="8">
                  <c:v>0.8</c:v>
                </c:pt>
                <c:pt idx="9">
                  <c:v>0.7</c:v>
                </c:pt>
                <c:pt idx="10">
                  <c:v>0.6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4284-7A45-A980-E84A4BAAC8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7064064"/>
        <c:axId val="95354240"/>
      </c:lineChart>
      <c:catAx>
        <c:axId val="953511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-60000000" vert="horz"/>
          <a:lstStyle/>
          <a:p>
            <a:pPr>
              <a:defRPr sz="1400"/>
            </a:pPr>
            <a:endParaRPr lang="en-US"/>
          </a:p>
        </c:txPr>
        <c:crossAx val="95352704"/>
        <c:crosses val="autoZero"/>
        <c:auto val="1"/>
        <c:lblAlgn val="ctr"/>
        <c:lblOffset val="100"/>
        <c:noMultiLvlLbl val="0"/>
      </c:catAx>
      <c:valAx>
        <c:axId val="953527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 rot="-60000000" vert="horz"/>
          <a:lstStyle/>
          <a:p>
            <a:pPr>
              <a:defRPr/>
            </a:pPr>
            <a:endParaRPr lang="en-US"/>
          </a:p>
        </c:txPr>
        <c:crossAx val="95351168"/>
        <c:crosses val="autoZero"/>
        <c:crossBetween val="between"/>
      </c:valAx>
      <c:valAx>
        <c:axId val="95354240"/>
        <c:scaling>
          <c:orientation val="minMax"/>
        </c:scaling>
        <c:delete val="0"/>
        <c:axPos val="r"/>
        <c:numFmt formatCode="General" sourceLinked="1"/>
        <c:majorTickMark val="none"/>
        <c:minorTickMark val="none"/>
        <c:tickLblPos val="nextTo"/>
        <c:txPr>
          <a:bodyPr rot="-60000000" vert="horz"/>
          <a:lstStyle/>
          <a:p>
            <a:pPr>
              <a:defRPr/>
            </a:pPr>
            <a:endParaRPr lang="en-US"/>
          </a:p>
        </c:txPr>
        <c:crossAx val="97064064"/>
        <c:crosses val="max"/>
        <c:crossBetween val="between"/>
      </c:valAx>
      <c:catAx>
        <c:axId val="9706406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95354240"/>
        <c:crosses val="autoZero"/>
        <c:auto val="1"/>
        <c:lblAlgn val="ctr"/>
        <c:lblOffset val="100"/>
        <c:noMultiLvlLbl val="0"/>
      </c:catAx>
    </c:plotArea>
    <c:legend>
      <c:legendPos val="b"/>
      <c:layout>
        <c:manualLayout>
          <c:xMode val="edge"/>
          <c:yMode val="edge"/>
          <c:x val="0.1134121984751906"/>
          <c:y val="0.82252436800240258"/>
          <c:w val="0.82347222222222205"/>
          <c:h val="0.12506542649592539"/>
        </c:manualLayout>
      </c:layout>
      <c:overlay val="0"/>
      <c:txPr>
        <a:bodyPr rot="0" vert="horz"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79229-86BC-4D9E-8D26-86E09656275C}" type="datetimeFigureOut">
              <a:rPr lang="en-US" smtClean="0"/>
              <a:t>08-Oct-19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9512D-C0F7-4511-9B48-DAB375B6E4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474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79229-86BC-4D9E-8D26-86E09656275C}" type="datetimeFigureOut">
              <a:rPr lang="en-US" smtClean="0"/>
              <a:t>08-Oct-19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9512D-C0F7-4511-9B48-DAB375B6E4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486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79229-86BC-4D9E-8D26-86E09656275C}" type="datetimeFigureOut">
              <a:rPr lang="en-US" smtClean="0"/>
              <a:t>08-Oct-19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9512D-C0F7-4511-9B48-DAB375B6E4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163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79229-86BC-4D9E-8D26-86E09656275C}" type="datetimeFigureOut">
              <a:rPr lang="en-US" smtClean="0"/>
              <a:t>08-Oct-19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9512D-C0F7-4511-9B48-DAB375B6E4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833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79229-86BC-4D9E-8D26-86E09656275C}" type="datetimeFigureOut">
              <a:rPr lang="en-US" smtClean="0"/>
              <a:t>08-Oct-19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9512D-C0F7-4511-9B48-DAB375B6E4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396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79229-86BC-4D9E-8D26-86E09656275C}" type="datetimeFigureOut">
              <a:rPr lang="en-US" smtClean="0"/>
              <a:t>08-Oct-19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9512D-C0F7-4511-9B48-DAB375B6E4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7387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79229-86BC-4D9E-8D26-86E09656275C}" type="datetimeFigureOut">
              <a:rPr lang="en-US" smtClean="0"/>
              <a:t>08-Oct-19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9512D-C0F7-4511-9B48-DAB375B6E4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97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79229-86BC-4D9E-8D26-86E09656275C}" type="datetimeFigureOut">
              <a:rPr lang="en-US" smtClean="0"/>
              <a:t>08-Oct-19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9512D-C0F7-4511-9B48-DAB375B6E4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432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79229-86BC-4D9E-8D26-86E09656275C}" type="datetimeFigureOut">
              <a:rPr lang="en-US" smtClean="0"/>
              <a:t>08-Oct-19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9512D-C0F7-4511-9B48-DAB375B6E4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616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79229-86BC-4D9E-8D26-86E09656275C}" type="datetimeFigureOut">
              <a:rPr lang="en-US" smtClean="0"/>
              <a:t>08-Oct-19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9512D-C0F7-4511-9B48-DAB375B6E4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628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79229-86BC-4D9E-8D26-86E09656275C}" type="datetimeFigureOut">
              <a:rPr lang="en-US" smtClean="0"/>
              <a:t>08-Oct-19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9512D-C0F7-4511-9B48-DAB375B6E4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488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179229-86BC-4D9E-8D26-86E09656275C}" type="datetimeFigureOut">
              <a:rPr lang="en-US" smtClean="0"/>
              <a:t>08-Oct-19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B9512D-C0F7-4511-9B48-DAB375B6E4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844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3629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Autofit/>
          </a:bodyPr>
          <a:lstStyle/>
          <a:p>
            <a:r>
              <a:rPr lang="ka-GE" sz="2800" b="1" dirty="0"/>
              <a:t>მოსახლეობის ექიმებით და ექთნებით უზრუნველყოფის მაჩვენებლები</a:t>
            </a:r>
            <a:endParaRPr lang="en-US" sz="2800" dirty="0"/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1194633961"/>
              </p:ext>
            </p:extLst>
          </p:nvPr>
        </p:nvGraphicFramePr>
        <p:xfrm>
          <a:off x="533400" y="1371600"/>
          <a:ext cx="8001000" cy="43617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angle 4"/>
          <p:cNvSpPr/>
          <p:nvPr/>
        </p:nvSpPr>
        <p:spPr>
          <a:xfrm>
            <a:off x="337456" y="5715000"/>
            <a:ext cx="883919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b="1" dirty="0" smtClean="0">
                <a:solidFill>
                  <a:srgbClr val="C00000"/>
                </a:solidFill>
              </a:rPr>
              <a:t>ჯანდაცვის </a:t>
            </a:r>
            <a:r>
              <a:rPr lang="ka-GE" b="1" dirty="0" smtClean="0">
                <a:solidFill>
                  <a:srgbClr val="C00000"/>
                </a:solidFill>
              </a:rPr>
              <a:t>სისტემა ექიმთა სიჭარბით და ექთნების დეფიციტით ხასიათდება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b="1" dirty="0">
                <a:solidFill>
                  <a:srgbClr val="C00000"/>
                </a:solidFill>
              </a:rPr>
              <a:t>სამედიცინო პერსონალის ძირითადი მასა დედაქალაქშია </a:t>
            </a:r>
            <a:r>
              <a:rPr lang="ka-GE" b="1" dirty="0" smtClean="0">
                <a:solidFill>
                  <a:srgbClr val="C00000"/>
                </a:solidFill>
              </a:rPr>
              <a:t>თავმოყრილი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b="1" dirty="0" smtClean="0">
                <a:solidFill>
                  <a:srgbClr val="C00000"/>
                </a:solidFill>
              </a:rPr>
              <a:t>დაბალია ექიმთა პროდუქტიულობა</a:t>
            </a:r>
            <a:endParaRPr lang="ka-GE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78561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b="1" dirty="0" smtClean="0"/>
              <a:t>ადამიანური რესურსების განვითარება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dirty="0" smtClean="0"/>
              <a:t>მომზადდა და დამტკიცდა საექთნო საქმის განვითარების სტრატეგია</a:t>
            </a:r>
          </a:p>
          <a:p>
            <a:r>
              <a:rPr lang="ka-GE" dirty="0" smtClean="0"/>
              <a:t>მომზადებულია </a:t>
            </a:r>
            <a:r>
              <a:rPr lang="ka-GE" b="1" dirty="0"/>
              <a:t>დიპლომისშემდგომი და უწყვეტი სამედიცინო </a:t>
            </a:r>
            <a:r>
              <a:rPr lang="ka-GE" b="1" dirty="0" smtClean="0"/>
              <a:t>განათლების სტრატეგია და დამტკიცდება უახლოეს ხანში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20855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b="1" dirty="0" smtClean="0"/>
              <a:t>დიპლომისშემდგომი და უწყვეტი სამედიცინო განათლება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ka-GE" dirty="0" smtClean="0"/>
              <a:t>2021 წლიდან პროფესიული </a:t>
            </a:r>
            <a:r>
              <a:rPr lang="ka-GE" dirty="0"/>
              <a:t>ორგანიზაციების აღიარების მექანიზმის ამოქმედება </a:t>
            </a:r>
            <a:endParaRPr lang="ka-GE" dirty="0" smtClean="0"/>
          </a:p>
          <a:p>
            <a:r>
              <a:rPr lang="ka-GE" dirty="0" smtClean="0"/>
              <a:t>2023 წლიდან სამედიცინო </a:t>
            </a:r>
            <a:r>
              <a:rPr lang="ka-GE" dirty="0"/>
              <a:t>ადამიანური რესურსის საინფორმაციო სისტემების/მონაცემთა ბაზების განვითარება </a:t>
            </a:r>
            <a:endParaRPr lang="ka-GE" dirty="0" smtClean="0"/>
          </a:p>
          <a:p>
            <a:r>
              <a:rPr lang="ka-GE" dirty="0" smtClean="0"/>
              <a:t>2025 წლისთვის სამედიცინო </a:t>
            </a:r>
            <a:r>
              <a:rPr lang="ka-GE" dirty="0"/>
              <a:t>ადამიანური რესურსის განვითარების მრავალწლიანი გეგმის </a:t>
            </a:r>
            <a:r>
              <a:rPr lang="ka-GE" dirty="0" smtClean="0"/>
              <a:t>მომზადება</a:t>
            </a:r>
          </a:p>
          <a:p>
            <a:r>
              <a:rPr lang="ka-GE" dirty="0" smtClean="0"/>
              <a:t>2022 წლიდან უწყვეტი </a:t>
            </a:r>
            <a:r>
              <a:rPr lang="ka-GE" dirty="0"/>
              <a:t>სამედიცინო განათლების სავალდებულო სისტემის/რესერტიფიცირების  ამოქმედება </a:t>
            </a:r>
            <a:endParaRPr lang="ka-GE" dirty="0" smtClean="0"/>
          </a:p>
          <a:p>
            <a:r>
              <a:rPr lang="ka-GE" dirty="0" smtClean="0"/>
              <a:t>2022 წლიდან ერთიანი </a:t>
            </a:r>
            <a:r>
              <a:rPr lang="ka-GE" dirty="0"/>
              <a:t>დიპლომისშემდგომი საკვალიფიკაციო საგამოცდო ინსტრუმენტის სრულყოფა</a:t>
            </a:r>
            <a:endParaRPr lang="ka-GE" dirty="0" smtClean="0"/>
          </a:p>
          <a:p>
            <a:r>
              <a:rPr lang="ka-GE" dirty="0" smtClean="0"/>
              <a:t>2022 წლიდან პრიორიტეტულ სამედიცინო </a:t>
            </a:r>
            <a:r>
              <a:rPr lang="ka-GE" dirty="0"/>
              <a:t>მიმართულებებში უწყვეტი სამედიცინო განათლების აქტივობებზე ხელმისაწვდომობის უზრუნველყოფა</a:t>
            </a:r>
            <a:endParaRPr lang="ka-GE" dirty="0" smtClean="0"/>
          </a:p>
        </p:txBody>
      </p:sp>
    </p:spTree>
    <p:extLst>
      <p:ext uri="{BB962C8B-B14F-4D97-AF65-F5344CB8AC3E}">
        <p14:creationId xmlns:p14="http://schemas.microsoft.com/office/powerpoint/2010/main" val="13153076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საექთნო საქმის განვითარება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ka-GE" dirty="0" smtClean="0"/>
              <a:t>2025 წლისთვის საექთნო </a:t>
            </a:r>
            <a:r>
              <a:rPr lang="ka-GE" dirty="0"/>
              <a:t>ადამიანური რესურსის განვითარების მრავალწლიანი გეგმის მომზადება </a:t>
            </a:r>
            <a:endParaRPr lang="ka-GE" dirty="0" smtClean="0"/>
          </a:p>
          <a:p>
            <a:r>
              <a:rPr lang="ka-GE" dirty="0" smtClean="0"/>
              <a:t>2022 წლისთვის </a:t>
            </a:r>
            <a:r>
              <a:rPr lang="ka-GE" dirty="0"/>
              <a:t>ექთანთა ექთანთა ლიცენზირება/რეგისტრაცია/სერტიფიცირების </a:t>
            </a:r>
            <a:r>
              <a:rPr lang="ka-GE" dirty="0" smtClean="0"/>
              <a:t>ნებაყოფლობითი, ხოლო 2025 წლისთვის  სავალდებულო სისტემის ამოქმედება</a:t>
            </a:r>
          </a:p>
          <a:p>
            <a:r>
              <a:rPr lang="ka-GE" dirty="0" smtClean="0"/>
              <a:t>2025 წლიდან ექთანთა </a:t>
            </a:r>
            <a:r>
              <a:rPr lang="ka-GE" dirty="0"/>
              <a:t>დიპლომისშემდგომი და უწყვეტი პროფესიული განვითარების ფორმალური სისტემის ამოქმედება </a:t>
            </a:r>
            <a:endParaRPr lang="ka-GE" dirty="0" smtClean="0"/>
          </a:p>
          <a:p>
            <a:r>
              <a:rPr lang="ka-GE" dirty="0" smtClean="0"/>
              <a:t>2022 წლიდან საექთნო </a:t>
            </a:r>
            <a:r>
              <a:rPr lang="ka-GE" dirty="0"/>
              <a:t>საგანმანათლებლო პროგრამებზე (საბაკალავრო, სამაგისტრო, პროფესიული) ფინანსური ხელმისაწვდომობის </a:t>
            </a:r>
            <a:r>
              <a:rPr lang="ka-GE" dirty="0" smtClean="0"/>
              <a:t>გაზრდა</a:t>
            </a:r>
          </a:p>
          <a:p>
            <a:r>
              <a:rPr lang="ka-GE" dirty="0" smtClean="0"/>
              <a:t>2023 წლიდან საექთნო </a:t>
            </a:r>
            <a:r>
              <a:rPr lang="ka-GE" dirty="0"/>
              <a:t>დარგობრივი ორგანიზაციების აღიარების ხელშეწყობა</a:t>
            </a:r>
            <a:endParaRPr lang="ka-GE" dirty="0" smtClean="0"/>
          </a:p>
          <a:p>
            <a:endParaRPr lang="ka-GE" dirty="0" smtClean="0"/>
          </a:p>
        </p:txBody>
      </p:sp>
    </p:spTree>
    <p:extLst>
      <p:ext uri="{BB962C8B-B14F-4D97-AF65-F5344CB8AC3E}">
        <p14:creationId xmlns:p14="http://schemas.microsoft.com/office/powerpoint/2010/main" val="19648179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159</Words>
  <Application>Microsoft Office PowerPoint</Application>
  <PresentationFormat>On-screen Show (4:3)</PresentationFormat>
  <Paragraphs>20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მოსახლეობის ექიმებით და ექთნებით უზრუნველყოფის მაჩვენებლები</vt:lpstr>
      <vt:lpstr>ადამიანური რესურსების განვითარება</vt:lpstr>
      <vt:lpstr>დიპლომისშემდგომი და უწყვეტი სამედიცინო განათლება</vt:lpstr>
      <vt:lpstr>საექთნო საქმის განვითარება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Ketevan Goginashvili</dc:creator>
  <cp:lastModifiedBy>Ketevan Goginashvili</cp:lastModifiedBy>
  <cp:revision>5</cp:revision>
  <dcterms:created xsi:type="dcterms:W3CDTF">2019-10-08T16:02:39Z</dcterms:created>
  <dcterms:modified xsi:type="dcterms:W3CDTF">2019-10-08T16:46:36Z</dcterms:modified>
</cp:coreProperties>
</file>