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ppt/charts/chart67.xml" ContentType="application/vnd.openxmlformats-officedocument.drawingml.chart+xml"/>
  <Override PartName="/ppt/charts/chart68.xml" ContentType="application/vnd.openxmlformats-officedocument.drawingml.chart+xml"/>
  <Override PartName="/ppt/charts/chart69.xml" ContentType="application/vnd.openxmlformats-officedocument.drawingml.chart+xml"/>
  <Override PartName="/ppt/charts/chart70.xml" ContentType="application/vnd.openxmlformats-officedocument.drawingml.chart+xml"/>
  <Override PartName="/ppt/charts/chart71.xml" ContentType="application/vnd.openxmlformats-officedocument.drawingml.chart+xml"/>
  <Override PartName="/ppt/charts/chart72.xml" ContentType="application/vnd.openxmlformats-officedocument.drawingml.chart+xml"/>
  <Override PartName="/ppt/charts/chart73.xml" ContentType="application/vnd.openxmlformats-officedocument.drawingml.chart+xml"/>
  <Override PartName="/ppt/charts/chart74.xml" ContentType="application/vnd.openxmlformats-officedocument.drawingml.chart+xml"/>
  <Override PartName="/ppt/charts/chart75.xml" ContentType="application/vnd.openxmlformats-officedocument.drawingml.chart+xml"/>
  <Override PartName="/ppt/charts/chart76.xml" ContentType="application/vnd.openxmlformats-officedocument.drawingml.chart+xml"/>
  <Override PartName="/ppt/charts/chart77.xml" ContentType="application/vnd.openxmlformats-officedocument.drawingml.chart+xml"/>
  <Override PartName="/ppt/charts/chart78.xml" ContentType="application/vnd.openxmlformats-officedocument.drawingml.chart+xml"/>
  <Override PartName="/ppt/charts/chart79.xml" ContentType="application/vnd.openxmlformats-officedocument.drawingml.chart+xml"/>
  <Override PartName="/ppt/charts/chart80.xml" ContentType="application/vnd.openxmlformats-officedocument.drawingml.chart+xml"/>
  <Override PartName="/ppt/charts/chart81.xml" ContentType="application/vnd.openxmlformats-officedocument.drawingml.chart+xml"/>
  <Override PartName="/ppt/charts/chart82.xml" ContentType="application/vnd.openxmlformats-officedocument.drawingml.chart+xml"/>
  <Override PartName="/ppt/charts/chart83.xml" ContentType="application/vnd.openxmlformats-officedocument.drawingml.chart+xml"/>
  <Override PartName="/ppt/charts/chart84.xml" ContentType="application/vnd.openxmlformats-officedocument.drawingml.chart+xml"/>
  <Override PartName="/ppt/charts/chart85.xml" ContentType="application/vnd.openxmlformats-officedocument.drawingml.chart+xml"/>
  <Override PartName="/ppt/charts/chart86.xml" ContentType="application/vnd.openxmlformats-officedocument.drawingml.chart+xml"/>
  <Override PartName="/ppt/charts/chart87.xml" ContentType="application/vnd.openxmlformats-officedocument.drawingml.chart+xml"/>
  <Override PartName="/ppt/charts/chart8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2" r:id="rId1"/>
  </p:sldMasterIdLst>
  <p:sldIdLst>
    <p:sldId id="256" r:id="rId2"/>
    <p:sldId id="258" r:id="rId3"/>
    <p:sldId id="312" r:id="rId4"/>
    <p:sldId id="313" r:id="rId5"/>
    <p:sldId id="260" r:id="rId6"/>
    <p:sldId id="266" r:id="rId7"/>
    <p:sldId id="307" r:id="rId8"/>
    <p:sldId id="276" r:id="rId9"/>
    <p:sldId id="308" r:id="rId10"/>
    <p:sldId id="278" r:id="rId11"/>
    <p:sldId id="309" r:id="rId12"/>
    <p:sldId id="268" r:id="rId13"/>
    <p:sldId id="306" r:id="rId14"/>
    <p:sldId id="304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315" r:id="rId24"/>
    <p:sldId id="288" r:id="rId25"/>
    <p:sldId id="316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17" r:id="rId42"/>
    <p:sldId id="318" r:id="rId43"/>
    <p:sldId id="319" r:id="rId44"/>
    <p:sldId id="320" r:id="rId45"/>
    <p:sldId id="321" r:id="rId46"/>
    <p:sldId id="322" r:id="rId47"/>
    <p:sldId id="323" r:id="rId48"/>
    <p:sldId id="324" r:id="rId49"/>
    <p:sldId id="325" r:id="rId50"/>
    <p:sldId id="326" r:id="rId51"/>
    <p:sldId id="327" r:id="rId52"/>
    <p:sldId id="328" r:id="rId53"/>
    <p:sldId id="329" r:id="rId54"/>
  </p:sldIdLst>
  <p:sldSz cx="12192000" cy="6858000"/>
  <p:notesSz cx="6797675" cy="9925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7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8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9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0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1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2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3.xlsx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4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5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6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7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8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9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0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1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2.xlsx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3.xlsx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4.xlsx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5.xlsx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6.xlsx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7.xlsx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8.xlsx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9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0.xlsx"/></Relationships>
</file>

<file path=ppt/charts/_rels/chart8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1.xlsx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2.xlsx"/></Relationships>
</file>

<file path=ppt/charts/_rels/chart8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3.xlsx"/></Relationships>
</file>

<file path=ppt/charts/_rels/chart8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4.xlsx"/></Relationships>
</file>

<file path=ppt/charts/_rels/chart8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5.xlsx"/></Relationships>
</file>

<file path=ppt/charts/_rels/chart8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6.xlsx"/></Relationships>
</file>

<file path=ppt/charts/_rels/chart8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7.xlsx"/></Relationships>
</file>

<file path=ppt/charts/_rels/chart8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a-GE" dirty="0" smtClean="0"/>
              <a:t>რეგისტრაციიის</a:t>
            </a:r>
            <a:r>
              <a:rPr lang="ka-GE" baseline="0" dirty="0" smtClean="0"/>
              <a:t> მაჩვენებელი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შშპმ</c:v>
                </c:pt>
              </c:strCache>
            </c:strRef>
          </c:tx>
          <c:spPr>
            <a:solidFill>
              <a:schemeClr val="accent5"/>
            </a:solidFill>
            <a:ln w="19050" cap="rnd" cmpd="sng" algn="ctr">
              <a:solidFill>
                <a:schemeClr val="accent5">
                  <a:shade val="50000"/>
                </a:schemeClr>
              </a:solidFill>
              <a:prstDash val="solid"/>
            </a:ln>
            <a:effectLst/>
            <a:sp3d contourW="19050">
              <a:contourClr>
                <a:schemeClr val="accent5">
                  <a:shade val="5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ბენეფიციარი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747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6F5-4CCB-B467-CCB05AF7E69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საპენსიო ასაკის პირი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ბენეფიციარი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11969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6F5-4CCB-B467-CCB05AF7E69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სოც.დაუცველი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ბენეფიციარი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4146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6F5-4CCB-B467-CCB05AF7E69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7447088"/>
        <c:axId val="167447648"/>
        <c:axId val="0"/>
      </c:bar3DChart>
      <c:catAx>
        <c:axId val="167447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447648"/>
        <c:crosses val="autoZero"/>
        <c:auto val="1"/>
        <c:lblAlgn val="ctr"/>
        <c:lblOffset val="100"/>
        <c:noMultiLvlLbl val="0"/>
      </c:catAx>
      <c:valAx>
        <c:axId val="1674476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447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a-GE" sz="1400" baseline="0" dirty="0" smtClean="0"/>
              <a:t>შშმპ –ის მიერ შეძენილი მედიკამენტების  რაოდენობა თითოეული  სავაჭრო დასახელების მედიკამენტის მიხედვით </a:t>
            </a:r>
            <a:r>
              <a:rPr lang="ka-GE" sz="1400" b="1" i="0" u="none" strike="noStrike" baseline="0" dirty="0" smtClean="0"/>
              <a:t>(ბენეფიციარი/მედიკამენტის რაოდენობა)</a:t>
            </a:r>
            <a:endParaRPr lang="ka-GE" sz="14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6980686753894958E-2"/>
          <c:y val="0.10531481481481481"/>
          <c:w val="0.92877370196904774"/>
          <c:h val="0.529526684164479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ბენეფიციარი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6000"/>
                    <a:lumMod val="100000"/>
                  </a:schemeClr>
                </a:gs>
                <a:gs pos="78000">
                  <a:schemeClr val="accent3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solidFill>
                <a:schemeClr val="accent5"/>
              </a:solidFill>
              <a:ln w="19050" cap="rnd" cmpd="sng" algn="ctr">
                <a:solidFill>
                  <a:schemeClr val="accent5">
                    <a:shade val="50000"/>
                  </a:schemeClr>
                </a:solidFill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Sheet1!$A$2:$A$37</c:f>
              <c:strCache>
                <c:ptCount val="36"/>
                <c:pt idx="0">
                  <c:v>ენალაპრილი 10მგ</c:v>
                </c:pt>
                <c:pt idx="1">
                  <c:v>ენაპი 20მგ</c:v>
                </c:pt>
                <c:pt idx="2">
                  <c:v>ეგილოკი 100მგ</c:v>
                </c:pt>
                <c:pt idx="3">
                  <c:v>კორდარონი 200მგ</c:v>
                </c:pt>
                <c:pt idx="4">
                  <c:v>ატორვასტატინი</c:v>
                </c:pt>
                <c:pt idx="5">
                  <c:v>ატორისი 20მგ</c:v>
                </c:pt>
                <c:pt idx="6">
                  <c:v>ატორისი 40მგ</c:v>
                </c:pt>
                <c:pt idx="7">
                  <c:v>ლოზაპი 100მგ/ლორისტა 100მგ</c:v>
                </c:pt>
                <c:pt idx="8">
                  <c:v>ლორისტა H 50მგ/12.5მგ</c:v>
                </c:pt>
                <c:pt idx="9">
                  <c:v>ვარფარინ-ნიკომედი 2.5მგ</c:v>
                </c:pt>
                <c:pt idx="10">
                  <c:v>ვეროშპირონი 25მგ</c:v>
                </c:pt>
                <c:pt idx="11">
                  <c:v>ფუროსემიდი 40მგ</c:v>
                </c:pt>
                <c:pt idx="12">
                  <c:v>ზილტი 75მგ</c:v>
                </c:pt>
                <c:pt idx="13">
                  <c:v>მონოსანი  40 მგ</c:v>
                </c:pt>
                <c:pt idx="14">
                  <c:v>ამლოდიპინი 5მგ</c:v>
                </c:pt>
                <c:pt idx="15">
                  <c:v>დიგოქსინი-გრინდექსი 0.25მგ</c:v>
                </c:pt>
                <c:pt idx="16">
                  <c:v>ამარილი 2მგ</c:v>
                </c:pt>
                <c:pt idx="17">
                  <c:v>სიოფორი 1000მგ</c:v>
                </c:pt>
                <c:pt idx="18">
                  <c:v>დიაბეტონი MR</c:v>
                </c:pt>
                <c:pt idx="19">
                  <c:v>მედროლი 16მგ</c:v>
                </c:pt>
                <c:pt idx="20">
                  <c:v>სერეტიდი დისკუსი 50/250მკგ ინჰ 60 დოზა</c:v>
                </c:pt>
                <c:pt idx="21">
                  <c:v>სალბუტამოლი. 200 დოზა</c:v>
                </c:pt>
                <c:pt idx="22">
                  <c:v>ბრეტარისი ჯენუეირი 322მგკ 60 დოზა</c:v>
                </c:pt>
                <c:pt idx="23">
                  <c:v>პულმიკორტი 2მლ</c:v>
                </c:pt>
                <c:pt idx="24">
                  <c:v>თიროზოლი 5მგ</c:v>
                </c:pt>
                <c:pt idx="25">
                  <c:v>L - თიროქსინი 50 მკგ</c:v>
                </c:pt>
                <c:pt idx="26">
                  <c:v>ამრადიპინი 4მგ/5მგ</c:v>
                </c:pt>
                <c:pt idx="27">
                  <c:v>დეპაკინი ქრონო 300მგ</c:v>
                </c:pt>
                <c:pt idx="28">
                  <c:v>დეპაკინი ქრონო 500მგ</c:v>
                </c:pt>
                <c:pt idx="29">
                  <c:v>კარდიომაგნილი 75</c:v>
                </c:pt>
                <c:pt idx="30">
                  <c:v>ლამიქტალი</c:v>
                </c:pt>
                <c:pt idx="31">
                  <c:v>ლევეტირაცეტამი აკორდი</c:v>
                </c:pt>
                <c:pt idx="32">
                  <c:v>მადოპარი 100/25</c:v>
                </c:pt>
                <c:pt idx="33">
                  <c:v>ნაკომი 250მგ/25მგ</c:v>
                </c:pt>
                <c:pt idx="34">
                  <c:v>ნებივოლოლი შტადა</c:v>
                </c:pt>
                <c:pt idx="35">
                  <c:v>ნეიროლეფსინი</c:v>
                </c:pt>
              </c:strCache>
            </c:strRef>
          </c:cat>
          <c:val>
            <c:numRef>
              <c:f>Sheet1!$B$2:$B$37</c:f>
              <c:numCache>
                <c:formatCode>General</c:formatCode>
                <c:ptCount val="36"/>
                <c:pt idx="0">
                  <c:v>42</c:v>
                </c:pt>
                <c:pt idx="1">
                  <c:v>80</c:v>
                </c:pt>
                <c:pt idx="2">
                  <c:v>66</c:v>
                </c:pt>
                <c:pt idx="3">
                  <c:v>36</c:v>
                </c:pt>
                <c:pt idx="4">
                  <c:v>33</c:v>
                </c:pt>
                <c:pt idx="5">
                  <c:v>111</c:v>
                </c:pt>
                <c:pt idx="6">
                  <c:v>11</c:v>
                </c:pt>
                <c:pt idx="7">
                  <c:v>111</c:v>
                </c:pt>
                <c:pt idx="8">
                  <c:v>1</c:v>
                </c:pt>
                <c:pt idx="9">
                  <c:v>59</c:v>
                </c:pt>
                <c:pt idx="10">
                  <c:v>84</c:v>
                </c:pt>
                <c:pt idx="11">
                  <c:v>42</c:v>
                </c:pt>
                <c:pt idx="12">
                  <c:v>70</c:v>
                </c:pt>
                <c:pt idx="13">
                  <c:v>8</c:v>
                </c:pt>
                <c:pt idx="14">
                  <c:v>93</c:v>
                </c:pt>
                <c:pt idx="15">
                  <c:v>45</c:v>
                </c:pt>
                <c:pt idx="16">
                  <c:v>71</c:v>
                </c:pt>
                <c:pt idx="17">
                  <c:v>165</c:v>
                </c:pt>
                <c:pt idx="18">
                  <c:v>64</c:v>
                </c:pt>
                <c:pt idx="19">
                  <c:v>10</c:v>
                </c:pt>
                <c:pt idx="20">
                  <c:v>121</c:v>
                </c:pt>
                <c:pt idx="21">
                  <c:v>94</c:v>
                </c:pt>
                <c:pt idx="22">
                  <c:v>52</c:v>
                </c:pt>
                <c:pt idx="23">
                  <c:v>6</c:v>
                </c:pt>
                <c:pt idx="24">
                  <c:v>2</c:v>
                </c:pt>
                <c:pt idx="25">
                  <c:v>39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7</c:v>
                </c:pt>
                <c:pt idx="30">
                  <c:v>2</c:v>
                </c:pt>
                <c:pt idx="31">
                  <c:v>2</c:v>
                </c:pt>
                <c:pt idx="32">
                  <c:v>1</c:v>
                </c:pt>
                <c:pt idx="33">
                  <c:v>7</c:v>
                </c:pt>
                <c:pt idx="34">
                  <c:v>4</c:v>
                </c:pt>
                <c:pt idx="35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44C-40B8-966A-4362C7CE027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მედიკამენტის რაოდენობა</c:v>
                </c:pt>
              </c:strCache>
            </c:strRef>
          </c:tx>
          <c:spPr>
            <a:solidFill>
              <a:schemeClr val="accent1"/>
            </a:solidFill>
            <a:ln w="19050" cap="rnd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Sheet1!$A$2:$A$37</c:f>
              <c:strCache>
                <c:ptCount val="36"/>
                <c:pt idx="0">
                  <c:v>ენალაპრილი 10მგ</c:v>
                </c:pt>
                <c:pt idx="1">
                  <c:v>ენაპი 20მგ</c:v>
                </c:pt>
                <c:pt idx="2">
                  <c:v>ეგილოკი 100მგ</c:v>
                </c:pt>
                <c:pt idx="3">
                  <c:v>კორდარონი 200მგ</c:v>
                </c:pt>
                <c:pt idx="4">
                  <c:v>ატორვასტატინი</c:v>
                </c:pt>
                <c:pt idx="5">
                  <c:v>ატორისი 20მგ</c:v>
                </c:pt>
                <c:pt idx="6">
                  <c:v>ატორისი 40მგ</c:v>
                </c:pt>
                <c:pt idx="7">
                  <c:v>ლოზაპი 100მგ/ლორისტა 100მგ</c:v>
                </c:pt>
                <c:pt idx="8">
                  <c:v>ლორისტა H 50მგ/12.5მგ</c:v>
                </c:pt>
                <c:pt idx="9">
                  <c:v>ვარფარინ-ნიკომედი 2.5მგ</c:v>
                </c:pt>
                <c:pt idx="10">
                  <c:v>ვეროშპირონი 25მგ</c:v>
                </c:pt>
                <c:pt idx="11">
                  <c:v>ფუროსემიდი 40მგ</c:v>
                </c:pt>
                <c:pt idx="12">
                  <c:v>ზილტი 75მგ</c:v>
                </c:pt>
                <c:pt idx="13">
                  <c:v>მონოსანი  40 მგ</c:v>
                </c:pt>
                <c:pt idx="14">
                  <c:v>ამლოდიპინი 5მგ</c:v>
                </c:pt>
                <c:pt idx="15">
                  <c:v>დიგოქსინი-გრინდექსი 0.25მგ</c:v>
                </c:pt>
                <c:pt idx="16">
                  <c:v>ამარილი 2მგ</c:v>
                </c:pt>
                <c:pt idx="17">
                  <c:v>სიოფორი 1000მგ</c:v>
                </c:pt>
                <c:pt idx="18">
                  <c:v>დიაბეტონი MR</c:v>
                </c:pt>
                <c:pt idx="19">
                  <c:v>მედროლი 16მგ</c:v>
                </c:pt>
                <c:pt idx="20">
                  <c:v>სერეტიდი დისკუსი 50/250მკგ ინჰ 60 დოზა</c:v>
                </c:pt>
                <c:pt idx="21">
                  <c:v>სალბუტამოლი. 200 დოზა</c:v>
                </c:pt>
                <c:pt idx="22">
                  <c:v>ბრეტარისი ჯენუეირი 322მგკ 60 დოზა</c:v>
                </c:pt>
                <c:pt idx="23">
                  <c:v>პულმიკორტი 2მლ</c:v>
                </c:pt>
                <c:pt idx="24">
                  <c:v>თიროზოლი 5მგ</c:v>
                </c:pt>
                <c:pt idx="25">
                  <c:v>L - თიროქსინი 50 მკგ</c:v>
                </c:pt>
                <c:pt idx="26">
                  <c:v>ამრადიპინი 4მგ/5მგ</c:v>
                </c:pt>
                <c:pt idx="27">
                  <c:v>დეპაკინი ქრონო 300მგ</c:v>
                </c:pt>
                <c:pt idx="28">
                  <c:v>დეპაკინი ქრონო 500მგ</c:v>
                </c:pt>
                <c:pt idx="29">
                  <c:v>კარდიომაგნილი 75</c:v>
                </c:pt>
                <c:pt idx="30">
                  <c:v>ლამიქტალი</c:v>
                </c:pt>
                <c:pt idx="31">
                  <c:v>ლევეტირაცეტამი აკორდი</c:v>
                </c:pt>
                <c:pt idx="32">
                  <c:v>მადოპარი 100/25</c:v>
                </c:pt>
                <c:pt idx="33">
                  <c:v>ნაკომი 250მგ/25მგ</c:v>
                </c:pt>
                <c:pt idx="34">
                  <c:v>ნებივოლოლი შტადა</c:v>
                </c:pt>
                <c:pt idx="35">
                  <c:v>ნეიროლეფსინი</c:v>
                </c:pt>
              </c:strCache>
            </c:strRef>
          </c:cat>
          <c:val>
            <c:numRef>
              <c:f>Sheet1!$C$2:$C$37</c:f>
              <c:numCache>
                <c:formatCode>General</c:formatCode>
                <c:ptCount val="36"/>
                <c:pt idx="0">
                  <c:v>3301</c:v>
                </c:pt>
                <c:pt idx="1">
                  <c:v>7695</c:v>
                </c:pt>
                <c:pt idx="2">
                  <c:v>4092</c:v>
                </c:pt>
                <c:pt idx="3">
                  <c:v>3150</c:v>
                </c:pt>
                <c:pt idx="4">
                  <c:v>3272</c:v>
                </c:pt>
                <c:pt idx="5">
                  <c:v>8307</c:v>
                </c:pt>
                <c:pt idx="6">
                  <c:v>354</c:v>
                </c:pt>
                <c:pt idx="7">
                  <c:v>6455</c:v>
                </c:pt>
                <c:pt idx="8">
                  <c:v>30</c:v>
                </c:pt>
                <c:pt idx="9">
                  <c:v>7527</c:v>
                </c:pt>
                <c:pt idx="10">
                  <c:v>8711</c:v>
                </c:pt>
                <c:pt idx="11">
                  <c:v>1651</c:v>
                </c:pt>
                <c:pt idx="12">
                  <c:v>5743</c:v>
                </c:pt>
                <c:pt idx="13">
                  <c:v>927</c:v>
                </c:pt>
                <c:pt idx="14">
                  <c:v>10921</c:v>
                </c:pt>
                <c:pt idx="15">
                  <c:v>3616</c:v>
                </c:pt>
                <c:pt idx="16">
                  <c:v>8177</c:v>
                </c:pt>
                <c:pt idx="17">
                  <c:v>24146</c:v>
                </c:pt>
                <c:pt idx="18">
                  <c:v>5444</c:v>
                </c:pt>
                <c:pt idx="19">
                  <c:v>135</c:v>
                </c:pt>
                <c:pt idx="20">
                  <c:v>217</c:v>
                </c:pt>
                <c:pt idx="21">
                  <c:v>195</c:v>
                </c:pt>
                <c:pt idx="22">
                  <c:v>110</c:v>
                </c:pt>
                <c:pt idx="23">
                  <c:v>57</c:v>
                </c:pt>
                <c:pt idx="24">
                  <c:v>142</c:v>
                </c:pt>
                <c:pt idx="25">
                  <c:v>5194</c:v>
                </c:pt>
                <c:pt idx="26">
                  <c:v>30</c:v>
                </c:pt>
                <c:pt idx="27">
                  <c:v>92</c:v>
                </c:pt>
                <c:pt idx="28">
                  <c:v>90</c:v>
                </c:pt>
                <c:pt idx="29">
                  <c:v>458</c:v>
                </c:pt>
                <c:pt idx="30">
                  <c:v>270</c:v>
                </c:pt>
                <c:pt idx="31">
                  <c:v>428</c:v>
                </c:pt>
                <c:pt idx="32">
                  <c:v>100</c:v>
                </c:pt>
                <c:pt idx="33">
                  <c:v>770</c:v>
                </c:pt>
                <c:pt idx="34">
                  <c:v>152</c:v>
                </c:pt>
                <c:pt idx="35">
                  <c:v>736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44C-40B8-966A-4362C7CE027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71649776"/>
        <c:axId val="171650336"/>
      </c:barChart>
      <c:catAx>
        <c:axId val="17164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650336"/>
        <c:crosses val="autoZero"/>
        <c:auto val="1"/>
        <c:lblAlgn val="ctr"/>
        <c:lblOffset val="100"/>
        <c:noMultiLvlLbl val="0"/>
      </c:catAx>
      <c:valAx>
        <c:axId val="1716503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1649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მედიკამენტების რაოდენობა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03.09.18-30.09.18</c:v>
                </c:pt>
                <c:pt idx="1">
                  <c:v>01.10.18-31.10.18</c:v>
                </c:pt>
                <c:pt idx="2">
                  <c:v>01.11.18-30.11.18</c:v>
                </c:pt>
                <c:pt idx="3">
                  <c:v>01.12.18-31.12.18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68224</c:v>
                </c:pt>
                <c:pt idx="1">
                  <c:v>82706</c:v>
                </c:pt>
                <c:pt idx="2">
                  <c:v>78646</c:v>
                </c:pt>
                <c:pt idx="3">
                  <c:v>87342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F55-464B-8C83-7100F59CC6E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1"/>
        <c:overlap val="-60"/>
        <c:axId val="171914992"/>
        <c:axId val="171915552"/>
      </c:barChart>
      <c:catAx>
        <c:axId val="171914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71915552"/>
        <c:crosses val="autoZero"/>
        <c:auto val="1"/>
        <c:lblAlgn val="ctr"/>
        <c:lblOffset val="100"/>
        <c:noMultiLvlLbl val="0"/>
      </c:catAx>
      <c:valAx>
        <c:axId val="171915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7191499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ბენეფიციარების რაოდენობა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03.09.18-30.09.18</c:v>
                </c:pt>
                <c:pt idx="1">
                  <c:v>01.10.18-31.10.18</c:v>
                </c:pt>
                <c:pt idx="2">
                  <c:v>01.11.18-30.11.18</c:v>
                </c:pt>
                <c:pt idx="3">
                  <c:v>01.12.18-31.12.18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690</c:v>
                </c:pt>
                <c:pt idx="1">
                  <c:v>845</c:v>
                </c:pt>
                <c:pt idx="2">
                  <c:v>809</c:v>
                </c:pt>
                <c:pt idx="3">
                  <c:v>858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2D7-4ECE-8EEB-7F7F759244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1917792"/>
        <c:axId val="172088032"/>
      </c:lineChart>
      <c:catAx>
        <c:axId val="171917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72088032"/>
        <c:crosses val="autoZero"/>
        <c:auto val="1"/>
        <c:lblAlgn val="ctr"/>
        <c:lblOffset val="100"/>
        <c:noMultiLvlLbl val="0"/>
      </c:catAx>
      <c:valAx>
        <c:axId val="17208803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719177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მედიკამენტების რაოდენობა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03.09.18-30.09.18</c:v>
                </c:pt>
                <c:pt idx="1">
                  <c:v>01.10.18-31.10.18</c:v>
                </c:pt>
                <c:pt idx="2">
                  <c:v>01.11.18-30.11.18</c:v>
                </c:pt>
                <c:pt idx="3">
                  <c:v>01.12.18-31.12.18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122959</c:v>
                </c:pt>
                <c:pt idx="1">
                  <c:v>156780</c:v>
                </c:pt>
                <c:pt idx="2">
                  <c:v>144549</c:v>
                </c:pt>
                <c:pt idx="3">
                  <c:v>136922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66C-4680-90AD-4034DCA198A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72090272"/>
        <c:axId val="172090832"/>
      </c:barChart>
      <c:catAx>
        <c:axId val="172090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72090832"/>
        <c:crosses val="autoZero"/>
        <c:auto val="1"/>
        <c:lblAlgn val="ctr"/>
        <c:lblOffset val="100"/>
        <c:noMultiLvlLbl val="0"/>
      </c:catAx>
      <c:valAx>
        <c:axId val="1720908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7209027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ბენეფიციარების რაოდენობა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03.09.18-30.09.18</c:v>
                </c:pt>
                <c:pt idx="1">
                  <c:v>01.10.18-31.10.18</c:v>
                </c:pt>
                <c:pt idx="2">
                  <c:v>01.11.18-30.11.18</c:v>
                </c:pt>
                <c:pt idx="3">
                  <c:v>01.12.18-31.12.18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1360</c:v>
                </c:pt>
                <c:pt idx="1">
                  <c:v>1814</c:v>
                </c:pt>
                <c:pt idx="2">
                  <c:v>1689</c:v>
                </c:pt>
                <c:pt idx="3">
                  <c:v>1592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DA2-4DDC-AD9A-85D560DB33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2093072"/>
        <c:axId val="172093632"/>
      </c:lineChart>
      <c:catAx>
        <c:axId val="17209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72093632"/>
        <c:crosses val="autoZero"/>
        <c:auto val="1"/>
        <c:lblAlgn val="ctr"/>
        <c:lblOffset val="100"/>
        <c:noMultiLvlLbl val="0"/>
      </c:catAx>
      <c:valAx>
        <c:axId val="17209363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7209307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მედიკამენტების რაოდენობა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03.09.18-30.09.18</c:v>
                </c:pt>
                <c:pt idx="1">
                  <c:v>01.10.18-31.10.18</c:v>
                </c:pt>
                <c:pt idx="2">
                  <c:v>01.11.18-30.11.18</c:v>
                </c:pt>
                <c:pt idx="3">
                  <c:v>01.12.18-31.12.18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112757</c:v>
                </c:pt>
                <c:pt idx="1">
                  <c:v>143166</c:v>
                </c:pt>
                <c:pt idx="2">
                  <c:v>136067</c:v>
                </c:pt>
                <c:pt idx="3">
                  <c:v>126764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0D7-44B2-8310-F8314BDDF25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72363504"/>
        <c:axId val="172364064"/>
      </c:barChart>
      <c:catAx>
        <c:axId val="172363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72364064"/>
        <c:crosses val="autoZero"/>
        <c:auto val="1"/>
        <c:lblAlgn val="ctr"/>
        <c:lblOffset val="100"/>
        <c:noMultiLvlLbl val="0"/>
      </c:catAx>
      <c:valAx>
        <c:axId val="172364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7236350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ბენეფიციარის რაოდენობა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03.09.18-30.09.18</c:v>
                </c:pt>
                <c:pt idx="1">
                  <c:v>01.10.18-31.10.18</c:v>
                </c:pt>
                <c:pt idx="2">
                  <c:v>01.11.18-30.11.18</c:v>
                </c:pt>
                <c:pt idx="3">
                  <c:v>01.12.18-31.12.18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1481</c:v>
                </c:pt>
                <c:pt idx="1">
                  <c:v>2016</c:v>
                </c:pt>
                <c:pt idx="2">
                  <c:v>1930</c:v>
                </c:pt>
                <c:pt idx="3">
                  <c:v>1805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676-4EA6-B745-8D35669DBC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2366304"/>
        <c:axId val="172366864"/>
      </c:lineChart>
      <c:catAx>
        <c:axId val="172366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72366864"/>
        <c:crosses val="autoZero"/>
        <c:auto val="1"/>
        <c:lblAlgn val="ctr"/>
        <c:lblOffset val="100"/>
        <c:noMultiLvlLbl val="0"/>
      </c:catAx>
      <c:valAx>
        <c:axId val="17236686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723663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მედიკამენტების რაოდენობა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03.09.18-30.09.18</c:v>
                </c:pt>
                <c:pt idx="1">
                  <c:v>01.10.18-31.10.18</c:v>
                </c:pt>
                <c:pt idx="2">
                  <c:v>01.11.18-30.11.18</c:v>
                </c:pt>
                <c:pt idx="3">
                  <c:v>01.12.18-31.12.18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64506</c:v>
                </c:pt>
                <c:pt idx="1">
                  <c:v>81237</c:v>
                </c:pt>
                <c:pt idx="2">
                  <c:v>73055</c:v>
                </c:pt>
                <c:pt idx="3">
                  <c:v>70440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A1B-43F4-B66D-673503A890C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72369104"/>
        <c:axId val="172369664"/>
      </c:barChart>
      <c:catAx>
        <c:axId val="172369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72369664"/>
        <c:crosses val="autoZero"/>
        <c:auto val="1"/>
        <c:lblAlgn val="ctr"/>
        <c:lblOffset val="100"/>
        <c:noMultiLvlLbl val="0"/>
      </c:catAx>
      <c:valAx>
        <c:axId val="1723696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7236910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ბენეფიციარის რაოდენობა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03.09.18-30.09.18</c:v>
                </c:pt>
                <c:pt idx="1">
                  <c:v>01.10.18-31.10.18</c:v>
                </c:pt>
                <c:pt idx="2">
                  <c:v>01.11.18-30.11.18</c:v>
                </c:pt>
                <c:pt idx="3">
                  <c:v>01.12.18-31.12.18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1093</c:v>
                </c:pt>
                <c:pt idx="1">
                  <c:v>1449</c:v>
                </c:pt>
                <c:pt idx="2">
                  <c:v>1318</c:v>
                </c:pt>
                <c:pt idx="3">
                  <c:v>1258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36A-4868-94F7-39D777A403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2559104"/>
        <c:axId val="172559664"/>
      </c:lineChart>
      <c:catAx>
        <c:axId val="172559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72559664"/>
        <c:crosses val="autoZero"/>
        <c:auto val="1"/>
        <c:lblAlgn val="ctr"/>
        <c:lblOffset val="100"/>
        <c:noMultiLvlLbl val="0"/>
      </c:catAx>
      <c:valAx>
        <c:axId val="17255966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725591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მედიკამენტების რაოდენობა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03.09.18-30.09.18</c:v>
                </c:pt>
                <c:pt idx="1">
                  <c:v>01.10.18-31.10.18</c:v>
                </c:pt>
                <c:pt idx="2">
                  <c:v>01.11.18-30.11.18</c:v>
                </c:pt>
                <c:pt idx="3">
                  <c:v>01.12.18-31.12.18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32396</c:v>
                </c:pt>
                <c:pt idx="1">
                  <c:v>40073</c:v>
                </c:pt>
                <c:pt idx="2">
                  <c:v>39131</c:v>
                </c:pt>
                <c:pt idx="3">
                  <c:v>37128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EC0-4A02-9ECF-518654E13BB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72561904"/>
        <c:axId val="172603600"/>
      </c:barChart>
      <c:catAx>
        <c:axId val="172561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72603600"/>
        <c:crosses val="autoZero"/>
        <c:auto val="1"/>
        <c:lblAlgn val="ctr"/>
        <c:lblOffset val="100"/>
        <c:noMultiLvlLbl val="0"/>
      </c:catAx>
      <c:valAx>
        <c:axId val="1726036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7256190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a-GE" b="0"/>
              <a:t>აფთიაქში მიმართვის მაჩვენებელი</a:t>
            </a:r>
            <a:endParaRPr lang="en-US" b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შშმპ</c:v>
                </c:pt>
              </c:strCache>
            </c:strRef>
          </c:tx>
          <c:spPr>
            <a:solidFill>
              <a:schemeClr val="accent5"/>
            </a:solidFill>
            <a:ln w="19050" cap="rnd" cmpd="sng" algn="ctr">
              <a:solidFill>
                <a:schemeClr val="accent5">
                  <a:shade val="50000"/>
                </a:schemeClr>
              </a:solidFill>
              <a:prstDash val="solid"/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contourW="19050" prstMaterial="plastic">
              <a:bevelT w="0" h="0"/>
              <a:contourClr>
                <a:schemeClr val="accent5">
                  <a:shade val="5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ბენეფიციარი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988-44AB-9278-DA59795185B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საპენსიო ასაკის პირი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6000"/>
                    <a:lumMod val="100000"/>
                  </a:schemeClr>
                </a:gs>
                <a:gs pos="78000">
                  <a:schemeClr val="accent2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ბენეფიციარი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10065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988-44AB-9278-DA59795185B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სოც.დაუცველი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6000"/>
                    <a:lumMod val="100000"/>
                  </a:schemeClr>
                </a:gs>
                <a:gs pos="78000">
                  <a:schemeClr val="accent3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ბენეფიციარი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3647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988-44AB-9278-DA59795185B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0319456"/>
        <c:axId val="170320016"/>
        <c:axId val="0"/>
      </c:bar3DChart>
      <c:catAx>
        <c:axId val="170319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320016"/>
        <c:crosses val="autoZero"/>
        <c:auto val="1"/>
        <c:lblAlgn val="ctr"/>
        <c:lblOffset val="100"/>
        <c:noMultiLvlLbl val="0"/>
      </c:catAx>
      <c:valAx>
        <c:axId val="1703200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0319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ბენეფიციარის რაოდენობა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03.09.18-30.09.18</c:v>
                </c:pt>
                <c:pt idx="1">
                  <c:v>01.10.18-31.10.18</c:v>
                </c:pt>
                <c:pt idx="2">
                  <c:v>01.11.18-30.11.18</c:v>
                </c:pt>
                <c:pt idx="3">
                  <c:v>01.12.18-31.12.18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399</c:v>
                </c:pt>
                <c:pt idx="1">
                  <c:v>506</c:v>
                </c:pt>
                <c:pt idx="2">
                  <c:v>501</c:v>
                </c:pt>
                <c:pt idx="3">
                  <c:v>492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711-40FB-95A5-5FF6D8E1FF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2605840"/>
        <c:axId val="172606400"/>
      </c:lineChart>
      <c:catAx>
        <c:axId val="172605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72606400"/>
        <c:crosses val="autoZero"/>
        <c:auto val="1"/>
        <c:lblAlgn val="ctr"/>
        <c:lblOffset val="100"/>
        <c:noMultiLvlLbl val="0"/>
      </c:catAx>
      <c:valAx>
        <c:axId val="17260640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726058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მედიკამენტების რაოდენობა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03.09.18-30.09.18</c:v>
                </c:pt>
                <c:pt idx="1">
                  <c:v>01.10.18-31.10.18</c:v>
                </c:pt>
                <c:pt idx="2">
                  <c:v>01.11.18-30.11.18</c:v>
                </c:pt>
                <c:pt idx="3">
                  <c:v>01.12.18-31.12.18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58821</c:v>
                </c:pt>
                <c:pt idx="1">
                  <c:v>72802</c:v>
                </c:pt>
                <c:pt idx="2">
                  <c:v>69508</c:v>
                </c:pt>
                <c:pt idx="3">
                  <c:v>67846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6B1-48D6-B1E7-E5963EF47B4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72608640"/>
        <c:axId val="172609200"/>
      </c:barChart>
      <c:catAx>
        <c:axId val="172608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72609200"/>
        <c:crosses val="autoZero"/>
        <c:auto val="1"/>
        <c:lblAlgn val="ctr"/>
        <c:lblOffset val="100"/>
        <c:noMultiLvlLbl val="0"/>
      </c:catAx>
      <c:valAx>
        <c:axId val="172609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7260864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ბენეფიციარის რაოდენობა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03.09.18-30.09.18</c:v>
                </c:pt>
                <c:pt idx="1">
                  <c:v>01.10.18-31.10.18</c:v>
                </c:pt>
                <c:pt idx="2">
                  <c:v>01.11.18-30.11.18</c:v>
                </c:pt>
                <c:pt idx="3">
                  <c:v>01.12.18-31.12.18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584</c:v>
                </c:pt>
                <c:pt idx="1">
                  <c:v>744</c:v>
                </c:pt>
                <c:pt idx="2">
                  <c:v>731</c:v>
                </c:pt>
                <c:pt idx="3">
                  <c:v>687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3B4-456E-B30A-CF8EB917DD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3031200"/>
        <c:axId val="173031760"/>
      </c:lineChart>
      <c:catAx>
        <c:axId val="173031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73031760"/>
        <c:crosses val="autoZero"/>
        <c:auto val="1"/>
        <c:lblAlgn val="ctr"/>
        <c:lblOffset val="100"/>
        <c:noMultiLvlLbl val="0"/>
      </c:catAx>
      <c:valAx>
        <c:axId val="17303176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730312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მედიკამენტების რაოდენობა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03.09.18-30.09.18</c:v>
                </c:pt>
                <c:pt idx="1">
                  <c:v>01.10.18-31.10.18</c:v>
                </c:pt>
                <c:pt idx="2">
                  <c:v>01.11.18-30.11.18</c:v>
                </c:pt>
                <c:pt idx="3">
                  <c:v>01.12.18-31.12.18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33081</c:v>
                </c:pt>
                <c:pt idx="1">
                  <c:v>38592</c:v>
                </c:pt>
                <c:pt idx="2">
                  <c:v>33273</c:v>
                </c:pt>
                <c:pt idx="3">
                  <c:v>27133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208-4482-8C27-A17D1CA058B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73034000"/>
        <c:axId val="173034560"/>
      </c:barChart>
      <c:catAx>
        <c:axId val="173034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73034560"/>
        <c:crosses val="autoZero"/>
        <c:auto val="1"/>
        <c:lblAlgn val="ctr"/>
        <c:lblOffset val="100"/>
        <c:noMultiLvlLbl val="0"/>
      </c:catAx>
      <c:valAx>
        <c:axId val="173034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7303400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ბენეფიციარების რაოდენობა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03.09.18-30.09.18</c:v>
                </c:pt>
                <c:pt idx="1">
                  <c:v>01.10.18-31.10.18</c:v>
                </c:pt>
                <c:pt idx="2">
                  <c:v>01.11.18-30.11.18</c:v>
                </c:pt>
                <c:pt idx="3">
                  <c:v>01.12.18-31.12.18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432</c:v>
                </c:pt>
                <c:pt idx="1">
                  <c:v>527</c:v>
                </c:pt>
                <c:pt idx="2">
                  <c:v>472</c:v>
                </c:pt>
                <c:pt idx="3">
                  <c:v>406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E28-4337-8492-0007C8D395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3036800"/>
        <c:axId val="173037360"/>
      </c:lineChart>
      <c:catAx>
        <c:axId val="173036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73037360"/>
        <c:crosses val="autoZero"/>
        <c:auto val="1"/>
        <c:lblAlgn val="ctr"/>
        <c:lblOffset val="100"/>
        <c:noMultiLvlLbl val="0"/>
      </c:catAx>
      <c:valAx>
        <c:axId val="17303736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7303680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მედიკამენტების რაოდენობა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03.09.18-30.09.18</c:v>
                </c:pt>
                <c:pt idx="1">
                  <c:v>01.10.18-31.10.18</c:v>
                </c:pt>
                <c:pt idx="2">
                  <c:v>01.11.18-30.11.18</c:v>
                </c:pt>
                <c:pt idx="3">
                  <c:v>01.12.18-31.12.18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101924</c:v>
                </c:pt>
                <c:pt idx="1">
                  <c:v>118246</c:v>
                </c:pt>
                <c:pt idx="2">
                  <c:v>108458</c:v>
                </c:pt>
                <c:pt idx="3">
                  <c:v>107214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3A3-40EF-A7CC-E56D4C93E5E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73425008"/>
        <c:axId val="173425568"/>
      </c:barChart>
      <c:catAx>
        <c:axId val="173425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73425568"/>
        <c:crosses val="autoZero"/>
        <c:auto val="1"/>
        <c:lblAlgn val="ctr"/>
        <c:lblOffset val="100"/>
        <c:noMultiLvlLbl val="0"/>
      </c:catAx>
      <c:valAx>
        <c:axId val="1734255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7342500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ბენეფიციარის რაოდენობა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03.09.18-30.09.18</c:v>
                </c:pt>
                <c:pt idx="1">
                  <c:v>01.10.18-31.10.18</c:v>
                </c:pt>
                <c:pt idx="2">
                  <c:v>01.11.18-30.11.18</c:v>
                </c:pt>
                <c:pt idx="3">
                  <c:v>01.12.18-31.12.18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1019</c:v>
                </c:pt>
                <c:pt idx="1">
                  <c:v>1288</c:v>
                </c:pt>
                <c:pt idx="2">
                  <c:v>1234</c:v>
                </c:pt>
                <c:pt idx="3">
                  <c:v>1207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522-43E4-B7CB-9EF33848EF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3427808"/>
        <c:axId val="173428368"/>
      </c:lineChart>
      <c:catAx>
        <c:axId val="173427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73428368"/>
        <c:crosses val="autoZero"/>
        <c:auto val="1"/>
        <c:lblAlgn val="ctr"/>
        <c:lblOffset val="100"/>
        <c:noMultiLvlLbl val="0"/>
      </c:catAx>
      <c:valAx>
        <c:axId val="17342836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734278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მედიკამენტების რაოდენობა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01.12.18-31.12.18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199313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CC-444E-B787-7CD09AD71AD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73430608"/>
        <c:axId val="173431168"/>
      </c:barChart>
      <c:catAx>
        <c:axId val="173430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73431168"/>
        <c:crosses val="autoZero"/>
        <c:auto val="1"/>
        <c:lblAlgn val="ctr"/>
        <c:lblOffset val="100"/>
        <c:noMultiLvlLbl val="0"/>
      </c:catAx>
      <c:valAx>
        <c:axId val="173431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7343060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ბენეფიციარის რაოდენობა</c:v>
                </c:pt>
              </c:strCache>
            </c:strRef>
          </c:tx>
          <c:marker>
            <c:symbol val="none"/>
          </c:marker>
          <c:cat>
            <c:strRef>
              <c:f>Sheet1!$A$2</c:f>
              <c:strCache>
                <c:ptCount val="1"/>
                <c:pt idx="0">
                  <c:v>01.12.18-31.12.18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1516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622-4CAC-A711-263C588CE6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1653488"/>
        <c:axId val="171654048"/>
      </c:lineChart>
      <c:catAx>
        <c:axId val="171653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71654048"/>
        <c:crosses val="autoZero"/>
        <c:auto val="1"/>
        <c:lblAlgn val="ctr"/>
        <c:lblOffset val="100"/>
        <c:noMultiLvlLbl val="0"/>
      </c:catAx>
      <c:valAx>
        <c:axId val="17165404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716534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მედიკამენტების რაოდენობა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03.09.18-30.09.18</c:v>
                </c:pt>
                <c:pt idx="1">
                  <c:v>01.10.18-31.10.18</c:v>
                </c:pt>
                <c:pt idx="2">
                  <c:v>01.11.18-30.11.18</c:v>
                </c:pt>
                <c:pt idx="3">
                  <c:v>01.12.18-31.12.18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136667</c:v>
                </c:pt>
                <c:pt idx="1">
                  <c:v>164451</c:v>
                </c:pt>
                <c:pt idx="2">
                  <c:v>89795</c:v>
                </c:pt>
                <c:pt idx="3">
                  <c:v>15589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CC-444E-B787-7CD09AD71AD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73862768"/>
        <c:axId val="173863328"/>
      </c:barChart>
      <c:catAx>
        <c:axId val="17386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73863328"/>
        <c:crosses val="autoZero"/>
        <c:auto val="1"/>
        <c:lblAlgn val="ctr"/>
        <c:lblOffset val="100"/>
        <c:noMultiLvlLbl val="0"/>
      </c:catAx>
      <c:valAx>
        <c:axId val="173863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7386276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4.5720644245441686E-2"/>
          <c:w val="0.97708333333333353"/>
          <c:h val="0.9542793557545585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710-4FF7-B430-CCA88065D12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710-4FF7-B430-CCA88065D12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710-4FF7-B430-CCA88065D12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710-4FF7-B430-CCA88065D12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710-4FF7-B430-CCA88065D123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710-4FF7-B430-CCA88065D12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710-4FF7-B430-CCA88065D12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9710-4FF7-B430-CCA88065D123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9710-4FF7-B430-CCA88065D123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9710-4FF7-B430-CCA88065D123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9710-4FF7-B430-CCA88065D12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1.0416666666666667E-3"/>
                  <c:y val="-3.29175356118490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9710-4FF7-B430-CCA88065D12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5.8333333333333411E-2"/>
                  <c:y val="-3.072303323772560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9710-4FF7-B430-CCA88065D12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Sheet1!$A$2:$A$12</c:f>
              <c:strCache>
                <c:ptCount val="11"/>
                <c:pt idx="0">
                  <c:v>აჭარა</c:v>
                </c:pt>
                <c:pt idx="1">
                  <c:v>გურია</c:v>
                </c:pt>
                <c:pt idx="2">
                  <c:v>იმერეთი</c:v>
                </c:pt>
                <c:pt idx="3">
                  <c:v>კახეთი</c:v>
                </c:pt>
                <c:pt idx="4">
                  <c:v>მცხეთა–მთიანეთი</c:v>
                </c:pt>
                <c:pt idx="5">
                  <c:v>რაჭა,ქვ.სვანეთი</c:v>
                </c:pt>
                <c:pt idx="6">
                  <c:v>სამეგრელო,ზემო სვანეთი</c:v>
                </c:pt>
                <c:pt idx="7">
                  <c:v>სამცხე</c:v>
                </c:pt>
                <c:pt idx="8">
                  <c:v>თბილისი</c:v>
                </c:pt>
                <c:pt idx="9">
                  <c:v>ქვემო ქართლი</c:v>
                </c:pt>
                <c:pt idx="10">
                  <c:v>შიდა ქართლი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532</c:v>
                </c:pt>
                <c:pt idx="1">
                  <c:v>283</c:v>
                </c:pt>
                <c:pt idx="2">
                  <c:v>2365</c:v>
                </c:pt>
                <c:pt idx="3">
                  <c:v>979</c:v>
                </c:pt>
                <c:pt idx="4">
                  <c:v>298</c:v>
                </c:pt>
                <c:pt idx="5">
                  <c:v>112</c:v>
                </c:pt>
                <c:pt idx="6">
                  <c:v>629</c:v>
                </c:pt>
                <c:pt idx="7">
                  <c:v>235</c:v>
                </c:pt>
                <c:pt idx="8">
                  <c:v>3331</c:v>
                </c:pt>
                <c:pt idx="9">
                  <c:v>788</c:v>
                </c:pt>
                <c:pt idx="10">
                  <c:v>575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6-9710-4FF7-B430-CCA88065D12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ბენეფიციარის რაოდენობა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03.09.18-30.09.18</c:v>
                </c:pt>
                <c:pt idx="1">
                  <c:v>01.10.18-31.10.18</c:v>
                </c:pt>
                <c:pt idx="2">
                  <c:v>01.11.18-30.11.18</c:v>
                </c:pt>
                <c:pt idx="3">
                  <c:v>01.12.18-31.12.18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1724</c:v>
                </c:pt>
                <c:pt idx="1">
                  <c:v>2204</c:v>
                </c:pt>
                <c:pt idx="2">
                  <c:v>1240</c:v>
                </c:pt>
                <c:pt idx="3">
                  <c:v>216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622-4CAC-A711-263C588CE6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3865568"/>
        <c:axId val="173866128"/>
      </c:lineChart>
      <c:catAx>
        <c:axId val="173865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73866128"/>
        <c:crosses val="autoZero"/>
        <c:auto val="1"/>
        <c:lblAlgn val="ctr"/>
        <c:lblOffset val="100"/>
        <c:noMultiLvlLbl val="0"/>
      </c:catAx>
      <c:valAx>
        <c:axId val="17386612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738655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მედიკამენტების რაოდენობა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01.12.18-31.12.18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10407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CC-444E-B787-7CD09AD71AD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73868368"/>
        <c:axId val="173868928"/>
      </c:barChart>
      <c:catAx>
        <c:axId val="17386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73868928"/>
        <c:crosses val="autoZero"/>
        <c:auto val="1"/>
        <c:lblAlgn val="ctr"/>
        <c:lblOffset val="100"/>
        <c:noMultiLvlLbl val="0"/>
      </c:catAx>
      <c:valAx>
        <c:axId val="1738689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7386836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ბენეფიციარის რაოდენობა</c:v>
                </c:pt>
              </c:strCache>
            </c:strRef>
          </c:tx>
          <c:marker>
            <c:symbol val="none"/>
          </c:marker>
          <c:cat>
            <c:strRef>
              <c:f>Sheet1!$A$2</c:f>
              <c:strCache>
                <c:ptCount val="1"/>
                <c:pt idx="0">
                  <c:v>01.12.18-31.12.18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235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622-4CAC-A711-263C588CE6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4555600"/>
        <c:axId val="174556160"/>
      </c:lineChart>
      <c:catAx>
        <c:axId val="174555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74556160"/>
        <c:crosses val="autoZero"/>
        <c:auto val="1"/>
        <c:lblAlgn val="ctr"/>
        <c:lblOffset val="100"/>
        <c:noMultiLvlLbl val="0"/>
      </c:catAx>
      <c:valAx>
        <c:axId val="17455616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745556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მედიკამენტების რაოდენობა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03.09.18-30.09.18</c:v>
                </c:pt>
                <c:pt idx="1">
                  <c:v>01.10.18-31.10.18</c:v>
                </c:pt>
                <c:pt idx="2">
                  <c:v>01.11.18-30.11.18</c:v>
                </c:pt>
                <c:pt idx="3">
                  <c:v>01.12.18-31.12.18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69000</c:v>
                </c:pt>
                <c:pt idx="1">
                  <c:v>80964</c:v>
                </c:pt>
                <c:pt idx="2">
                  <c:v>76515</c:v>
                </c:pt>
                <c:pt idx="3">
                  <c:v>59977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ED3-4541-8D44-F682D82DDEE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74558400"/>
        <c:axId val="174354304"/>
      </c:barChart>
      <c:catAx>
        <c:axId val="17455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74354304"/>
        <c:crosses val="autoZero"/>
        <c:auto val="1"/>
        <c:lblAlgn val="ctr"/>
        <c:lblOffset val="100"/>
        <c:noMultiLvlLbl val="0"/>
      </c:catAx>
      <c:valAx>
        <c:axId val="174354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7455840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ბენეფიციარის რაოდენობა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03.09.18-30.09.18</c:v>
                </c:pt>
                <c:pt idx="1">
                  <c:v>01.10.18-31.10.18</c:v>
                </c:pt>
                <c:pt idx="2">
                  <c:v>01.11.18-30.11.18</c:v>
                </c:pt>
                <c:pt idx="3">
                  <c:v>01.12.18-31.12.18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880</c:v>
                </c:pt>
                <c:pt idx="1">
                  <c:v>1078</c:v>
                </c:pt>
                <c:pt idx="2">
                  <c:v>1045</c:v>
                </c:pt>
                <c:pt idx="3">
                  <c:v>821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A5A-46A2-9328-E54D00DEB0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4356544"/>
        <c:axId val="174357104"/>
      </c:lineChart>
      <c:catAx>
        <c:axId val="17435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74357104"/>
        <c:crosses val="autoZero"/>
        <c:auto val="1"/>
        <c:lblAlgn val="ctr"/>
        <c:lblOffset val="100"/>
        <c:noMultiLvlLbl val="0"/>
      </c:catAx>
      <c:valAx>
        <c:axId val="17435710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7435654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მედიკამენტების რაოდენობა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03.09.18-30.09.18</c:v>
                </c:pt>
                <c:pt idx="1">
                  <c:v>01.10.18-31.10.18</c:v>
                </c:pt>
                <c:pt idx="2">
                  <c:v>01.11.18-30.11.18</c:v>
                </c:pt>
                <c:pt idx="3">
                  <c:v>01.12.18-31.12.18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9296</c:v>
                </c:pt>
                <c:pt idx="1">
                  <c:v>7654</c:v>
                </c:pt>
                <c:pt idx="2">
                  <c:v>7780</c:v>
                </c:pt>
                <c:pt idx="3">
                  <c:v>9107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4DF-4663-BA2E-A528C44F376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74359344"/>
        <c:axId val="174359904"/>
      </c:barChart>
      <c:catAx>
        <c:axId val="174359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74359904"/>
        <c:crosses val="autoZero"/>
        <c:auto val="1"/>
        <c:lblAlgn val="ctr"/>
        <c:lblOffset val="100"/>
        <c:noMultiLvlLbl val="0"/>
      </c:catAx>
      <c:valAx>
        <c:axId val="174359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7435934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ბენეფიციარის რაოდენობა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03.09.18-30.09.18</c:v>
                </c:pt>
                <c:pt idx="1">
                  <c:v>01.10.18-31.10.18</c:v>
                </c:pt>
                <c:pt idx="2">
                  <c:v>01.11.18-30.11.18</c:v>
                </c:pt>
                <c:pt idx="3">
                  <c:v>01.12.18-31.12.18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105</c:v>
                </c:pt>
                <c:pt idx="1">
                  <c:v>105</c:v>
                </c:pt>
                <c:pt idx="2">
                  <c:v>113</c:v>
                </c:pt>
                <c:pt idx="3">
                  <c:v>122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800-4FDC-8C53-99C52F1F56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9308224"/>
        <c:axId val="219308784"/>
      </c:lineChart>
      <c:catAx>
        <c:axId val="219308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19308784"/>
        <c:crosses val="autoZero"/>
        <c:auto val="1"/>
        <c:lblAlgn val="ctr"/>
        <c:lblOffset val="100"/>
        <c:noMultiLvlLbl val="0"/>
      </c:catAx>
      <c:valAx>
        <c:axId val="21930878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193082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მედიკამენტების რაოდენობა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03.09.18-30.09.18</c:v>
                </c:pt>
                <c:pt idx="1">
                  <c:v>01.10.18-31.10.18</c:v>
                </c:pt>
                <c:pt idx="2">
                  <c:v>01.11.18-30.11.18</c:v>
                </c:pt>
                <c:pt idx="3">
                  <c:v>01.12.18-31.12.18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23084</c:v>
                </c:pt>
                <c:pt idx="1">
                  <c:v>27374</c:v>
                </c:pt>
                <c:pt idx="2">
                  <c:v>25346</c:v>
                </c:pt>
                <c:pt idx="3">
                  <c:v>24166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B94-4D01-9F04-8B3B946AC31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19311024"/>
        <c:axId val="219311584"/>
      </c:barChart>
      <c:catAx>
        <c:axId val="21931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19311584"/>
        <c:crosses val="autoZero"/>
        <c:auto val="1"/>
        <c:lblAlgn val="ctr"/>
        <c:lblOffset val="100"/>
        <c:noMultiLvlLbl val="0"/>
      </c:catAx>
      <c:valAx>
        <c:axId val="2193115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1931102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ბენეფიციარის რაოდენობა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03.09.18-30.09.18</c:v>
                </c:pt>
                <c:pt idx="1">
                  <c:v>01.10.18-31.10.18</c:v>
                </c:pt>
                <c:pt idx="2">
                  <c:v>01.11.18-30.11.18</c:v>
                </c:pt>
                <c:pt idx="3">
                  <c:v>01.12.18-31.12.18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516</c:v>
                </c:pt>
                <c:pt idx="1">
                  <c:v>651</c:v>
                </c:pt>
                <c:pt idx="2">
                  <c:v>594</c:v>
                </c:pt>
                <c:pt idx="3">
                  <c:v>552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7B3-4CB4-9A6D-4792949CE2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9313824"/>
        <c:axId val="219314384"/>
      </c:lineChart>
      <c:catAx>
        <c:axId val="219313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19314384"/>
        <c:crosses val="autoZero"/>
        <c:auto val="1"/>
        <c:lblAlgn val="ctr"/>
        <c:lblOffset val="100"/>
        <c:noMultiLvlLbl val="0"/>
      </c:catAx>
      <c:valAx>
        <c:axId val="21931438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193138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მედიკამენტების რაოდენობა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03.09.18-30.09.18</c:v>
                </c:pt>
                <c:pt idx="1">
                  <c:v>01.10.18-31.10.18</c:v>
                </c:pt>
                <c:pt idx="2">
                  <c:v>01.11.18-30.11.18</c:v>
                </c:pt>
                <c:pt idx="3">
                  <c:v>01.12.18-31.12.18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182573</c:v>
                </c:pt>
                <c:pt idx="1">
                  <c:v>241015</c:v>
                </c:pt>
                <c:pt idx="2">
                  <c:v>226868</c:v>
                </c:pt>
                <c:pt idx="3">
                  <c:v>225721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10B-4EB9-9CE4-B2E82BAB169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19120368"/>
        <c:axId val="219120928"/>
      </c:barChart>
      <c:catAx>
        <c:axId val="219120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19120928"/>
        <c:crosses val="autoZero"/>
        <c:auto val="1"/>
        <c:lblAlgn val="ctr"/>
        <c:lblOffset val="100"/>
        <c:noMultiLvlLbl val="0"/>
      </c:catAx>
      <c:valAx>
        <c:axId val="2191209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1912036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4.5720644245441686E-2"/>
          <c:w val="0.97708333333333353"/>
          <c:h val="0.9542793557545585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AE0-4B97-9656-F5B3285A7F6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AE0-4B97-9656-F5B3285A7F6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AE0-4B97-9656-F5B3285A7F6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AE0-4B97-9656-F5B3285A7F6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AE0-4B97-9656-F5B3285A7F6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AE0-4B97-9656-F5B3285A7F6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AE0-4B97-9656-F5B3285A7F6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9AE0-4B97-9656-F5B3285A7F6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9AE0-4B97-9656-F5B3285A7F62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9AE0-4B97-9656-F5B3285A7F62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9AE0-4B97-9656-F5B3285A7F62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749B-4DFD-A5CB-38B0E8199E08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6-9AE0-4B97-9656-F5B3285A7F6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1.770833333333318E-2"/>
                  <c:y val="-5.26680569789581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9AE0-4B97-9656-F5B3285A7F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0416666666666666E-2"/>
                  <c:y val="-4.60845498565884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9AE0-4B97-9656-F5B3285A7F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3750000000000074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9AE0-4B97-9656-F5B3285A7F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</c:dLbl>
            <c:dLbl>
              <c:idx val="10"/>
              <c:layout>
                <c:manualLayout>
                  <c:x val="-9.3749999999999997E-3"/>
                  <c:y val="8.778009496493030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5-9AE0-4B97-9656-F5B3285A7F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8749999999999999E-2"/>
                  <c:y val="-2.194502374123257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8-749B-4DFD-A5CB-38B0E8199E08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1.1458333333333333E-2"/>
                  <c:y val="3.511203798597212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16-9AE0-4B97-9656-F5B3285A7F62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Sheet1!$A$2:$A$14</c:f>
              <c:strCache>
                <c:ptCount val="13"/>
                <c:pt idx="0">
                  <c:v>აჭარა</c:v>
                </c:pt>
                <c:pt idx="1">
                  <c:v>გურია</c:v>
                </c:pt>
                <c:pt idx="2">
                  <c:v>იმერეთი</c:v>
                </c:pt>
                <c:pt idx="3">
                  <c:v>კახეთი</c:v>
                </c:pt>
                <c:pt idx="4">
                  <c:v>მცხეთა–მთიანეთი</c:v>
                </c:pt>
                <c:pt idx="5">
                  <c:v>რაჭა,ქვ.სვანეთი</c:v>
                </c:pt>
                <c:pt idx="6">
                  <c:v>სამეგრელო,ზემო სვანეთი</c:v>
                </c:pt>
                <c:pt idx="7">
                  <c:v>სამცხე</c:v>
                </c:pt>
                <c:pt idx="8">
                  <c:v>თბილისი</c:v>
                </c:pt>
                <c:pt idx="9">
                  <c:v>ქვემო ქართლი</c:v>
                </c:pt>
                <c:pt idx="10">
                  <c:v>შიდა ქართლი</c:v>
                </c:pt>
                <c:pt idx="11">
                  <c:v>აფხაზეთი</c:v>
                </c:pt>
                <c:pt idx="12">
                  <c:v>ცხინვალი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685</c:v>
                </c:pt>
                <c:pt idx="1">
                  <c:v>333</c:v>
                </c:pt>
                <c:pt idx="2">
                  <c:v>2698</c:v>
                </c:pt>
                <c:pt idx="3">
                  <c:v>1123</c:v>
                </c:pt>
                <c:pt idx="4">
                  <c:v>391</c:v>
                </c:pt>
                <c:pt idx="5">
                  <c:v>157</c:v>
                </c:pt>
                <c:pt idx="6">
                  <c:v>700</c:v>
                </c:pt>
                <c:pt idx="7">
                  <c:v>286</c:v>
                </c:pt>
                <c:pt idx="8">
                  <c:v>3579</c:v>
                </c:pt>
                <c:pt idx="9">
                  <c:v>925</c:v>
                </c:pt>
                <c:pt idx="10">
                  <c:v>678</c:v>
                </c:pt>
                <c:pt idx="11">
                  <c:v>366</c:v>
                </c:pt>
                <c:pt idx="12">
                  <c:v>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9AE0-4B97-9656-F5B3285A7F6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ბენეფიციარის რაოდენობა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03.09.18-30.09.18</c:v>
                </c:pt>
                <c:pt idx="1">
                  <c:v>01.10.18-31.10.18</c:v>
                </c:pt>
                <c:pt idx="2">
                  <c:v>01.11.18-30.11.18</c:v>
                </c:pt>
                <c:pt idx="3">
                  <c:v>01.12.18-31.12.18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1699</c:v>
                </c:pt>
                <c:pt idx="1">
                  <c:v>2307</c:v>
                </c:pt>
                <c:pt idx="2">
                  <c:v>2167</c:v>
                </c:pt>
                <c:pt idx="3">
                  <c:v>2181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882-45F4-97D0-A7DBF8B2AE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9123168"/>
        <c:axId val="219123728"/>
      </c:lineChart>
      <c:catAx>
        <c:axId val="21912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19123728"/>
        <c:crosses val="autoZero"/>
        <c:auto val="1"/>
        <c:lblAlgn val="ctr"/>
        <c:lblOffset val="100"/>
        <c:noMultiLvlLbl val="0"/>
      </c:catAx>
      <c:valAx>
        <c:axId val="21912372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191231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მედიკამენტების რაოდენობა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03.09.18-30.09.18</c:v>
                </c:pt>
                <c:pt idx="1">
                  <c:v>01.10.18-31.10.18</c:v>
                </c:pt>
                <c:pt idx="2">
                  <c:v>01.11.18-30.11.18</c:v>
                </c:pt>
                <c:pt idx="3">
                  <c:v>01.12.18-31.12.18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290012</c:v>
                </c:pt>
                <c:pt idx="1">
                  <c:v>352098</c:v>
                </c:pt>
                <c:pt idx="2">
                  <c:v>368739</c:v>
                </c:pt>
                <c:pt idx="3">
                  <c:v>369587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FA4-4661-92B3-917F31F6677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19125968"/>
        <c:axId val="219126528"/>
      </c:barChart>
      <c:catAx>
        <c:axId val="219125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19126528"/>
        <c:crosses val="autoZero"/>
        <c:auto val="1"/>
        <c:lblAlgn val="ctr"/>
        <c:lblOffset val="100"/>
        <c:noMultiLvlLbl val="0"/>
      </c:catAx>
      <c:valAx>
        <c:axId val="2191265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1912596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ბენეფიციარის რაოდენობა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03.09.18-30.09.18</c:v>
                </c:pt>
                <c:pt idx="1">
                  <c:v>01.10.18-31.10.18</c:v>
                </c:pt>
                <c:pt idx="2">
                  <c:v>01.11.18-30.11.18</c:v>
                </c:pt>
                <c:pt idx="3">
                  <c:v>01.12.18-31.12.18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2235</c:v>
                </c:pt>
                <c:pt idx="1">
                  <c:v>2830</c:v>
                </c:pt>
                <c:pt idx="2">
                  <c:v>2925</c:v>
                </c:pt>
                <c:pt idx="3">
                  <c:v>2937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2BF-484D-B418-95AB3691E6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4597136"/>
        <c:axId val="174597696"/>
      </c:lineChart>
      <c:catAx>
        <c:axId val="174597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74597696"/>
        <c:crosses val="autoZero"/>
        <c:auto val="1"/>
        <c:lblAlgn val="ctr"/>
        <c:lblOffset val="100"/>
        <c:noMultiLvlLbl val="0"/>
      </c:catAx>
      <c:valAx>
        <c:axId val="17459769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745971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მედიკამენტების რაოდენობა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03.09.18-30.09.18</c:v>
                </c:pt>
                <c:pt idx="1">
                  <c:v>01.10.18-31.10.18</c:v>
                </c:pt>
                <c:pt idx="2">
                  <c:v>01.11.18-30.11.18</c:v>
                </c:pt>
                <c:pt idx="3">
                  <c:v>01.12.18-31.12.18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87340</c:v>
                </c:pt>
                <c:pt idx="1">
                  <c:v>130224</c:v>
                </c:pt>
                <c:pt idx="2">
                  <c:v>104866</c:v>
                </c:pt>
                <c:pt idx="3">
                  <c:v>103991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1E-4658-8584-7A6FFB689F2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74599936"/>
        <c:axId val="174600496"/>
      </c:barChart>
      <c:catAx>
        <c:axId val="174599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74600496"/>
        <c:crosses val="autoZero"/>
        <c:auto val="1"/>
        <c:lblAlgn val="ctr"/>
        <c:lblOffset val="100"/>
        <c:noMultiLvlLbl val="0"/>
      </c:catAx>
      <c:valAx>
        <c:axId val="1746004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7459993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ბენეფიციარის რაოდენობა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03.09.18-30.09.18</c:v>
                </c:pt>
                <c:pt idx="1">
                  <c:v>01.10.18-31.10.18</c:v>
                </c:pt>
                <c:pt idx="2">
                  <c:v>01.11.18-30.11.18</c:v>
                </c:pt>
                <c:pt idx="3">
                  <c:v>01.12.18-31.12.18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844</c:v>
                </c:pt>
                <c:pt idx="1">
                  <c:v>1244</c:v>
                </c:pt>
                <c:pt idx="2">
                  <c:v>1061</c:v>
                </c:pt>
                <c:pt idx="3">
                  <c:v>1029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408-4B73-B6B1-0D889B918F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4602736"/>
        <c:axId val="174603296"/>
      </c:lineChart>
      <c:catAx>
        <c:axId val="17460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74603296"/>
        <c:crosses val="autoZero"/>
        <c:auto val="1"/>
        <c:lblAlgn val="ctr"/>
        <c:lblOffset val="100"/>
        <c:noMultiLvlLbl val="0"/>
      </c:catAx>
      <c:valAx>
        <c:axId val="17460329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7460273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მედიკამენტების რაოდენობა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03.09.18-30.09.18</c:v>
                </c:pt>
                <c:pt idx="1">
                  <c:v>01.10.18-31.10.18</c:v>
                </c:pt>
                <c:pt idx="2">
                  <c:v>01.11.18-30.11.18</c:v>
                </c:pt>
                <c:pt idx="3">
                  <c:v>01.12.18-31.12.18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103605</c:v>
                </c:pt>
                <c:pt idx="1">
                  <c:v>130154</c:v>
                </c:pt>
                <c:pt idx="2">
                  <c:v>97467</c:v>
                </c:pt>
                <c:pt idx="3">
                  <c:v>102806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C68-4E14-8863-DE64297ED93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19759536"/>
        <c:axId val="219760096"/>
      </c:barChart>
      <c:catAx>
        <c:axId val="219759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19760096"/>
        <c:crosses val="autoZero"/>
        <c:auto val="1"/>
        <c:lblAlgn val="ctr"/>
        <c:lblOffset val="100"/>
        <c:noMultiLvlLbl val="0"/>
      </c:catAx>
      <c:valAx>
        <c:axId val="219760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1975953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ბენეფიციარის რაოდენობა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03.09.18-30.09.18</c:v>
                </c:pt>
                <c:pt idx="1">
                  <c:v>01.10.18-31.10.18</c:v>
                </c:pt>
                <c:pt idx="2">
                  <c:v>01.11.18-30.11.18</c:v>
                </c:pt>
                <c:pt idx="3">
                  <c:v>01.12.18-31.12.18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1118</c:v>
                </c:pt>
                <c:pt idx="1">
                  <c:v>1502</c:v>
                </c:pt>
                <c:pt idx="2">
                  <c:v>1145</c:v>
                </c:pt>
                <c:pt idx="3">
                  <c:v>1117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A56-4370-B6F5-10C135CA51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9762336"/>
        <c:axId val="219762896"/>
      </c:lineChart>
      <c:catAx>
        <c:axId val="219762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19762896"/>
        <c:crosses val="autoZero"/>
        <c:auto val="1"/>
        <c:lblAlgn val="ctr"/>
        <c:lblOffset val="100"/>
        <c:noMultiLvlLbl val="0"/>
      </c:catAx>
      <c:valAx>
        <c:axId val="21976289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197623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მედიკამენტების რაოდენობა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03.09.18-30.09.18</c:v>
                </c:pt>
                <c:pt idx="1">
                  <c:v>01.10.18-31.10.18</c:v>
                </c:pt>
                <c:pt idx="2">
                  <c:v>01.11.18-30.11.18</c:v>
                </c:pt>
                <c:pt idx="3">
                  <c:v>01.12.18-31.12.18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120</c:v>
                </c:pt>
                <c:pt idx="2">
                  <c:v>203</c:v>
                </c:pt>
                <c:pt idx="3">
                  <c:v>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851-4074-943D-6380B306E91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19765136"/>
        <c:axId val="219765696"/>
      </c:barChart>
      <c:catAx>
        <c:axId val="219765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19765696"/>
        <c:crosses val="autoZero"/>
        <c:auto val="1"/>
        <c:lblAlgn val="ctr"/>
        <c:lblOffset val="100"/>
        <c:noMultiLvlLbl val="0"/>
      </c:catAx>
      <c:valAx>
        <c:axId val="2197656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1976513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ბენეფიციარის რაოდენობა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03.09.18-30.09.18</c:v>
                </c:pt>
                <c:pt idx="1">
                  <c:v>01.10.18-31.10.18</c:v>
                </c:pt>
                <c:pt idx="2">
                  <c:v>01.11.18-30.11.18</c:v>
                </c:pt>
                <c:pt idx="3">
                  <c:v>01.12.18-31.12.18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567-4B1C-A601-E8E8C8FBA5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9767936"/>
        <c:axId val="219768496"/>
      </c:lineChart>
      <c:catAx>
        <c:axId val="219767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19768496"/>
        <c:crosses val="autoZero"/>
        <c:auto val="1"/>
        <c:lblAlgn val="ctr"/>
        <c:lblOffset val="100"/>
        <c:noMultiLvlLbl val="0"/>
      </c:catAx>
      <c:valAx>
        <c:axId val="21976849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1976793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მედიკამენტების რაოდენობა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03.09.18-30.09.18</c:v>
                </c:pt>
                <c:pt idx="1">
                  <c:v>01.10.18-31.10.18</c:v>
                </c:pt>
                <c:pt idx="2">
                  <c:v>01.11.18-30.11.18</c:v>
                </c:pt>
                <c:pt idx="3">
                  <c:v>01.12.18-31.12.18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2156</c:v>
                </c:pt>
                <c:pt idx="1">
                  <c:v>1484</c:v>
                </c:pt>
                <c:pt idx="2">
                  <c:v>923</c:v>
                </c:pt>
                <c:pt idx="3">
                  <c:v>156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8E4-40F4-834E-168E178BFE6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19770736"/>
        <c:axId val="219771296"/>
      </c:barChart>
      <c:catAx>
        <c:axId val="219770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19771296"/>
        <c:crosses val="autoZero"/>
        <c:auto val="1"/>
        <c:lblAlgn val="ctr"/>
        <c:lblOffset val="100"/>
        <c:noMultiLvlLbl val="0"/>
      </c:catAx>
      <c:valAx>
        <c:axId val="2197712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1977073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6251155146532612E-2"/>
          <c:y val="0"/>
          <c:w val="0.98374884485346759"/>
          <c:h val="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D04-45CF-B27C-3695902B1EE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D04-45CF-B27C-3695902B1EE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D04-45CF-B27C-3695902B1EE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D04-45CF-B27C-3695902B1EE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D04-45CF-B27C-3695902B1EE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FD04-45CF-B27C-3695902B1EE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D04-45CF-B27C-3695902B1EE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FD04-45CF-B27C-3695902B1EE4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FD04-45CF-B27C-3695902B1EE4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FD04-45CF-B27C-3695902B1EE4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FD04-45CF-B27C-3695902B1EE4}"/>
              </c:ext>
            </c:extLst>
          </c:dPt>
          <c:dLbls>
            <c:dLbl>
              <c:idx val="0"/>
              <c:layout>
                <c:manualLayout>
                  <c:x val="5.7777378118916083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D04-45CF-B27C-3695902B1EE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Sheet1!$A$2:$A$12</c:f>
              <c:strCache>
                <c:ptCount val="11"/>
                <c:pt idx="0">
                  <c:v>აჭარა</c:v>
                </c:pt>
                <c:pt idx="1">
                  <c:v>იმერეთი</c:v>
                </c:pt>
                <c:pt idx="2">
                  <c:v>კახეთი</c:v>
                </c:pt>
                <c:pt idx="3">
                  <c:v>მცხეთა–მთიანეთი</c:v>
                </c:pt>
                <c:pt idx="4">
                  <c:v>რაჭა, ქვ.სვანეთი</c:v>
                </c:pt>
                <c:pt idx="5">
                  <c:v>სამეგრელო,ზემო სვანეთი</c:v>
                </c:pt>
                <c:pt idx="6">
                  <c:v>სამცხე-ჯავახეთი</c:v>
                </c:pt>
                <c:pt idx="7">
                  <c:v>თბილისი</c:v>
                </c:pt>
                <c:pt idx="8">
                  <c:v>ქვემო ქართლი</c:v>
                </c:pt>
                <c:pt idx="9">
                  <c:v>შიდა ქართლი</c:v>
                </c:pt>
                <c:pt idx="10">
                  <c:v>გურია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63</c:v>
                </c:pt>
                <c:pt idx="1">
                  <c:v>149</c:v>
                </c:pt>
                <c:pt idx="2">
                  <c:v>65</c:v>
                </c:pt>
                <c:pt idx="3">
                  <c:v>26</c:v>
                </c:pt>
                <c:pt idx="4">
                  <c:v>5</c:v>
                </c:pt>
                <c:pt idx="5">
                  <c:v>40</c:v>
                </c:pt>
                <c:pt idx="6">
                  <c:v>16</c:v>
                </c:pt>
                <c:pt idx="7">
                  <c:v>137</c:v>
                </c:pt>
                <c:pt idx="8">
                  <c:v>30</c:v>
                </c:pt>
                <c:pt idx="9">
                  <c:v>47</c:v>
                </c:pt>
                <c:pt idx="10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FD04-45CF-B27C-3695902B1EE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ბენეფიციარის რაოდენობა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03.09.18-30.09.18</c:v>
                </c:pt>
                <c:pt idx="1">
                  <c:v>01.10.18-31.10.18</c:v>
                </c:pt>
                <c:pt idx="2">
                  <c:v>01.11.18-30.11.18</c:v>
                </c:pt>
                <c:pt idx="3">
                  <c:v>01.12.18-31.12.18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829</c:v>
                </c:pt>
                <c:pt idx="1">
                  <c:v>939</c:v>
                </c:pt>
                <c:pt idx="2">
                  <c:v>760</c:v>
                </c:pt>
                <c:pt idx="3">
                  <c:v>123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430-4705-B2AA-810F47D89E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9773536"/>
        <c:axId val="220368208"/>
      </c:lineChart>
      <c:catAx>
        <c:axId val="219773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0368208"/>
        <c:crosses val="autoZero"/>
        <c:auto val="1"/>
        <c:lblAlgn val="ctr"/>
        <c:lblOffset val="100"/>
        <c:noMultiLvlLbl val="0"/>
      </c:catAx>
      <c:valAx>
        <c:axId val="22036820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197735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მედიკამენტების რაოდენობა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03.09.18-30.09.18</c:v>
                </c:pt>
                <c:pt idx="1">
                  <c:v>01.10.18-31.10.18</c:v>
                </c:pt>
                <c:pt idx="2">
                  <c:v>01.11.18-30.11.18</c:v>
                </c:pt>
                <c:pt idx="3">
                  <c:v>01.12.18-31.12.18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865</c:v>
                </c:pt>
                <c:pt idx="1">
                  <c:v>896</c:v>
                </c:pt>
                <c:pt idx="2">
                  <c:v>858</c:v>
                </c:pt>
                <c:pt idx="3">
                  <c:v>943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8F0-499C-900F-C6F9832AA46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20370448"/>
        <c:axId val="220371008"/>
      </c:barChart>
      <c:catAx>
        <c:axId val="220370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0371008"/>
        <c:crosses val="autoZero"/>
        <c:auto val="1"/>
        <c:lblAlgn val="ctr"/>
        <c:lblOffset val="100"/>
        <c:noMultiLvlLbl val="0"/>
      </c:catAx>
      <c:valAx>
        <c:axId val="220371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2037044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ბენეფიციარის რაოდენობა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03.09.18-30.09.18</c:v>
                </c:pt>
                <c:pt idx="1">
                  <c:v>01.10.18-31.10.18</c:v>
                </c:pt>
                <c:pt idx="2">
                  <c:v>01.11.18-30.11.18</c:v>
                </c:pt>
                <c:pt idx="3">
                  <c:v>01.12.18-31.12.18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446</c:v>
                </c:pt>
                <c:pt idx="1">
                  <c:v>483</c:v>
                </c:pt>
                <c:pt idx="2">
                  <c:v>444</c:v>
                </c:pt>
                <c:pt idx="3">
                  <c:v>480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69D-45C4-8936-E1C83E9F21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0373248"/>
        <c:axId val="220373808"/>
      </c:lineChart>
      <c:catAx>
        <c:axId val="220373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0373808"/>
        <c:crosses val="autoZero"/>
        <c:auto val="1"/>
        <c:lblAlgn val="ctr"/>
        <c:lblOffset val="100"/>
        <c:noMultiLvlLbl val="0"/>
      </c:catAx>
      <c:valAx>
        <c:axId val="22037380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2037324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მედიკამენტების რაოდენობა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03.09.18-30.09.18</c:v>
                </c:pt>
                <c:pt idx="1">
                  <c:v>01.10.18-31.10.18</c:v>
                </c:pt>
                <c:pt idx="2">
                  <c:v>01.11.18-30.11.18</c:v>
                </c:pt>
                <c:pt idx="3">
                  <c:v>01.12.18-31.12.18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542</c:v>
                </c:pt>
                <c:pt idx="1">
                  <c:v>837</c:v>
                </c:pt>
                <c:pt idx="2">
                  <c:v>842</c:v>
                </c:pt>
                <c:pt idx="3">
                  <c:v>753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E6A-4BA9-88CA-BAD8F8A2819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20376048"/>
        <c:axId val="220376608"/>
      </c:barChart>
      <c:catAx>
        <c:axId val="220376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0376608"/>
        <c:crosses val="autoZero"/>
        <c:auto val="1"/>
        <c:lblAlgn val="ctr"/>
        <c:lblOffset val="100"/>
        <c:noMultiLvlLbl val="0"/>
      </c:catAx>
      <c:valAx>
        <c:axId val="220376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2037604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ბენეფიციარის რაოდენობა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03.09.18-30.09.18</c:v>
                </c:pt>
                <c:pt idx="1">
                  <c:v>01.10.18-31.10.18</c:v>
                </c:pt>
                <c:pt idx="2">
                  <c:v>01.11.18-30.11.18</c:v>
                </c:pt>
                <c:pt idx="3">
                  <c:v>01.12.18-31.12.18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38</c:v>
                </c:pt>
                <c:pt idx="1">
                  <c:v>51</c:v>
                </c:pt>
                <c:pt idx="2">
                  <c:v>53</c:v>
                </c:pt>
                <c:pt idx="3">
                  <c:v>54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73A-4CD0-A9F8-B5B3C2DD1E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0378848"/>
        <c:axId val="220379408"/>
      </c:lineChart>
      <c:catAx>
        <c:axId val="220378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0379408"/>
        <c:crosses val="autoZero"/>
        <c:auto val="1"/>
        <c:lblAlgn val="ctr"/>
        <c:lblOffset val="100"/>
        <c:noMultiLvlLbl val="0"/>
      </c:catAx>
      <c:valAx>
        <c:axId val="22037940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2037884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მედიკამენტების რაოდენობა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03.09.18-30.09.18</c:v>
                </c:pt>
                <c:pt idx="1">
                  <c:v>01.10.18-31.10.18</c:v>
                </c:pt>
                <c:pt idx="2">
                  <c:v>01.11.18-30.11.18</c:v>
                </c:pt>
                <c:pt idx="3">
                  <c:v>01.12.18-31.12.18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518</c:v>
                </c:pt>
                <c:pt idx="1">
                  <c:v>1320</c:v>
                </c:pt>
                <c:pt idx="2">
                  <c:v>1349</c:v>
                </c:pt>
                <c:pt idx="3">
                  <c:v>834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69D-4704-97E4-09025EC5553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20381648"/>
        <c:axId val="220382208"/>
      </c:barChart>
      <c:catAx>
        <c:axId val="220381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0382208"/>
        <c:crosses val="autoZero"/>
        <c:auto val="1"/>
        <c:lblAlgn val="ctr"/>
        <c:lblOffset val="100"/>
        <c:noMultiLvlLbl val="0"/>
      </c:catAx>
      <c:valAx>
        <c:axId val="220382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2038164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ბენეფიციარის რაოდენობა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03.09.18-30.09.18</c:v>
                </c:pt>
                <c:pt idx="1">
                  <c:v>01.10.18-31.10.18</c:v>
                </c:pt>
                <c:pt idx="2">
                  <c:v>01.11.18-30.11.18</c:v>
                </c:pt>
                <c:pt idx="3">
                  <c:v>01.12.18-31.12.18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28</c:v>
                </c:pt>
                <c:pt idx="2">
                  <c:v>28</c:v>
                </c:pt>
                <c:pt idx="3">
                  <c:v>21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9FD-4949-84B7-D7183CCA4D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0691808"/>
        <c:axId val="220692368"/>
      </c:lineChart>
      <c:catAx>
        <c:axId val="220691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0692368"/>
        <c:crosses val="autoZero"/>
        <c:auto val="1"/>
        <c:lblAlgn val="ctr"/>
        <c:lblOffset val="100"/>
        <c:noMultiLvlLbl val="0"/>
      </c:catAx>
      <c:valAx>
        <c:axId val="22069236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206918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მედიკამენტების რაოდენობა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03.09.18-30.09.18</c:v>
                </c:pt>
                <c:pt idx="1">
                  <c:v>01.10.18-31.10.18</c:v>
                </c:pt>
                <c:pt idx="2">
                  <c:v>01.11.18-30.11.18</c:v>
                </c:pt>
                <c:pt idx="3">
                  <c:v>01.12.18-31.12.18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197</c:v>
                </c:pt>
                <c:pt idx="1">
                  <c:v>242</c:v>
                </c:pt>
                <c:pt idx="2">
                  <c:v>265</c:v>
                </c:pt>
                <c:pt idx="3">
                  <c:v>320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39E-4BB5-8531-C6463BA5884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20694608"/>
        <c:axId val="220695168"/>
      </c:barChart>
      <c:catAx>
        <c:axId val="220694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0695168"/>
        <c:crosses val="autoZero"/>
        <c:auto val="1"/>
        <c:lblAlgn val="ctr"/>
        <c:lblOffset val="100"/>
        <c:noMultiLvlLbl val="0"/>
      </c:catAx>
      <c:valAx>
        <c:axId val="2206951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2069460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ბენეფიციარის რაოდენობა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03.09.18-30.09.18</c:v>
                </c:pt>
                <c:pt idx="1">
                  <c:v>01.10.18-31.10.18</c:v>
                </c:pt>
                <c:pt idx="2">
                  <c:v>01.11.18-30.11.18</c:v>
                </c:pt>
                <c:pt idx="3">
                  <c:v>01.12.18-31.12.18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95</c:v>
                </c:pt>
                <c:pt idx="1">
                  <c:v>128</c:v>
                </c:pt>
                <c:pt idx="2">
                  <c:v>144</c:v>
                </c:pt>
                <c:pt idx="3">
                  <c:v>164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DA2-4B32-AA0A-20CB0DEF40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0697408"/>
        <c:axId val="220697968"/>
      </c:lineChart>
      <c:catAx>
        <c:axId val="220697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0697968"/>
        <c:crosses val="autoZero"/>
        <c:auto val="1"/>
        <c:lblAlgn val="ctr"/>
        <c:lblOffset val="100"/>
        <c:noMultiLvlLbl val="0"/>
      </c:catAx>
      <c:valAx>
        <c:axId val="22069796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2069740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მედიკამენტების რაოდენობა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03.09.18-30.09.18</c:v>
                </c:pt>
                <c:pt idx="1">
                  <c:v>01.10.18-31.10.18</c:v>
                </c:pt>
                <c:pt idx="2">
                  <c:v>01.11.18-30.11.18</c:v>
                </c:pt>
                <c:pt idx="3">
                  <c:v>01.12.18-31.12.18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7582</c:v>
                </c:pt>
                <c:pt idx="1">
                  <c:v>10729</c:v>
                </c:pt>
                <c:pt idx="2">
                  <c:v>7133</c:v>
                </c:pt>
                <c:pt idx="3">
                  <c:v>9405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4B4-423F-9095-557164EFE7D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20700208"/>
        <c:axId val="220700768"/>
      </c:barChart>
      <c:catAx>
        <c:axId val="220700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0700768"/>
        <c:crosses val="autoZero"/>
        <c:auto val="1"/>
        <c:lblAlgn val="ctr"/>
        <c:lblOffset val="100"/>
        <c:noMultiLvlLbl val="0"/>
      </c:catAx>
      <c:valAx>
        <c:axId val="220700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2070020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6251155146532612E-2"/>
          <c:y val="0"/>
          <c:w val="0.98374884485346759"/>
          <c:h val="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1FB-45BC-BE44-086C245DB8D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1FB-45BC-BE44-086C245DB8D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1FB-45BC-BE44-086C245DB8D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1FB-45BC-BE44-086C245DB8D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1FB-45BC-BE44-086C245DB8D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41FB-45BC-BE44-086C245DB8D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1FB-45BC-BE44-086C245DB8D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41FB-45BC-BE44-086C245DB8D4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41FB-45BC-BE44-086C245DB8D4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41FB-45BC-BE44-086C245DB8D4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41FB-45BC-BE44-086C245DB8D4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712C-451C-B426-F521B059B913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12C-451C-B426-F521B059B91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1.7210282843932452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712C-451C-B426-F521B059B91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4.7942930779526112E-2"/>
                  <c:y val="1.784755657113305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712C-451C-B426-F521B059B91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Sheet1!$A$2:$A$14</c:f>
              <c:strCache>
                <c:ptCount val="13"/>
                <c:pt idx="0">
                  <c:v>აჭარა</c:v>
                </c:pt>
                <c:pt idx="1">
                  <c:v>იმერეთი</c:v>
                </c:pt>
                <c:pt idx="2">
                  <c:v>კახეთი</c:v>
                </c:pt>
                <c:pt idx="3">
                  <c:v>მცხეთა–მთიანეთი</c:v>
                </c:pt>
                <c:pt idx="4">
                  <c:v>რაჭა, ქვ.სვანეთი</c:v>
                </c:pt>
                <c:pt idx="5">
                  <c:v>სამეგრელო,ზემო სვანეთი</c:v>
                </c:pt>
                <c:pt idx="6">
                  <c:v>სამცხე</c:v>
                </c:pt>
                <c:pt idx="7">
                  <c:v>თბილისი</c:v>
                </c:pt>
                <c:pt idx="8">
                  <c:v>ქვემო ქართლი</c:v>
                </c:pt>
                <c:pt idx="9">
                  <c:v>შიდა ქართლი</c:v>
                </c:pt>
                <c:pt idx="10">
                  <c:v>აფხაზეთი</c:v>
                </c:pt>
                <c:pt idx="11">
                  <c:v>ცხინვალი</c:v>
                </c:pt>
                <c:pt idx="12">
                  <c:v>გურია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82</c:v>
                </c:pt>
                <c:pt idx="1">
                  <c:v>180</c:v>
                </c:pt>
                <c:pt idx="2">
                  <c:v>72</c:v>
                </c:pt>
                <c:pt idx="3">
                  <c:v>28</c:v>
                </c:pt>
                <c:pt idx="4">
                  <c:v>9</c:v>
                </c:pt>
                <c:pt idx="5">
                  <c:v>45</c:v>
                </c:pt>
                <c:pt idx="6">
                  <c:v>22</c:v>
                </c:pt>
                <c:pt idx="7">
                  <c:v>151</c:v>
                </c:pt>
                <c:pt idx="8">
                  <c:v>43</c:v>
                </c:pt>
                <c:pt idx="9">
                  <c:v>63</c:v>
                </c:pt>
                <c:pt idx="10">
                  <c:v>28</c:v>
                </c:pt>
                <c:pt idx="11">
                  <c:v>4</c:v>
                </c:pt>
                <c:pt idx="12">
                  <c:v>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41FB-45BC-BE44-086C245DB8D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ბენეფიციარის რაოდენობა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03.09.18-30.09.18</c:v>
                </c:pt>
                <c:pt idx="1">
                  <c:v>01.10.18-31.10.18</c:v>
                </c:pt>
                <c:pt idx="2">
                  <c:v>01.11.18-30.11.18</c:v>
                </c:pt>
                <c:pt idx="3">
                  <c:v>01.12.18-31.12.18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47</c:v>
                </c:pt>
                <c:pt idx="1">
                  <c:v>65</c:v>
                </c:pt>
                <c:pt idx="2">
                  <c:v>43</c:v>
                </c:pt>
                <c:pt idx="3">
                  <c:v>58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364-4A45-B95C-30052256E8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0703008"/>
        <c:axId val="220703568"/>
      </c:lineChart>
      <c:catAx>
        <c:axId val="22070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0703568"/>
        <c:crosses val="autoZero"/>
        <c:auto val="1"/>
        <c:lblAlgn val="ctr"/>
        <c:lblOffset val="100"/>
        <c:noMultiLvlLbl val="0"/>
      </c:catAx>
      <c:valAx>
        <c:axId val="22070356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207030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მედიკამენტების რაოდენობა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03.09.18-30.09.18</c:v>
                </c:pt>
                <c:pt idx="1">
                  <c:v>01.10.18-31.10.18</c:v>
                </c:pt>
                <c:pt idx="2">
                  <c:v>01.11.18-30.11.18</c:v>
                </c:pt>
                <c:pt idx="3">
                  <c:v>01.12.18-31.12.18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76353</c:v>
                </c:pt>
                <c:pt idx="1">
                  <c:v>85375</c:v>
                </c:pt>
                <c:pt idx="2">
                  <c:v>96166</c:v>
                </c:pt>
                <c:pt idx="3">
                  <c:v>101834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8FA-40C4-8074-904CAB6A1EB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20705808"/>
        <c:axId val="220706368"/>
      </c:barChart>
      <c:catAx>
        <c:axId val="220705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0706368"/>
        <c:crosses val="autoZero"/>
        <c:auto val="1"/>
        <c:lblAlgn val="ctr"/>
        <c:lblOffset val="100"/>
        <c:noMultiLvlLbl val="0"/>
      </c:catAx>
      <c:valAx>
        <c:axId val="2207063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2070580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ბენეფიციარის რაოდენობა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03.09.18-30.09.18</c:v>
                </c:pt>
                <c:pt idx="1">
                  <c:v>01.10.18-31.10.18</c:v>
                </c:pt>
                <c:pt idx="2">
                  <c:v>01.11.18-30.11.18</c:v>
                </c:pt>
                <c:pt idx="3">
                  <c:v>01.12.18-31.12.18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616</c:v>
                </c:pt>
                <c:pt idx="1">
                  <c:v>858</c:v>
                </c:pt>
                <c:pt idx="2">
                  <c:v>837</c:v>
                </c:pt>
                <c:pt idx="3">
                  <c:v>911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8B5-46E3-BE5C-CEC151973C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1446080"/>
        <c:axId val="221446640"/>
      </c:lineChart>
      <c:catAx>
        <c:axId val="221446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1446640"/>
        <c:crosses val="autoZero"/>
        <c:auto val="1"/>
        <c:lblAlgn val="ctr"/>
        <c:lblOffset val="100"/>
        <c:noMultiLvlLbl val="0"/>
      </c:catAx>
      <c:valAx>
        <c:axId val="22144664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214460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მედიკამენტების რაოდენობა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01.12.18-31.12.18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CC-444E-B787-7CD09AD71AD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21448880"/>
        <c:axId val="221449440"/>
      </c:barChart>
      <c:catAx>
        <c:axId val="221448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1449440"/>
        <c:crosses val="autoZero"/>
        <c:auto val="1"/>
        <c:lblAlgn val="ctr"/>
        <c:lblOffset val="100"/>
        <c:noMultiLvlLbl val="0"/>
      </c:catAx>
      <c:valAx>
        <c:axId val="221449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2144888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ბენეფიციარის რაოდენობა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01.12.18-31.12.18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622-4CAC-A711-263C588CE6B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21451680"/>
        <c:axId val="221452240"/>
      </c:lineChart>
      <c:catAx>
        <c:axId val="221451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1452240"/>
        <c:crosses val="autoZero"/>
        <c:auto val="1"/>
        <c:lblAlgn val="ctr"/>
        <c:lblOffset val="100"/>
        <c:noMultiLvlLbl val="0"/>
      </c:catAx>
      <c:valAx>
        <c:axId val="221452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1451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მედიკამენტების რაოდენობა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01.12.18-31.12.18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CC-444E-B787-7CD09AD71AD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21454480"/>
        <c:axId val="221455040"/>
      </c:barChart>
      <c:catAx>
        <c:axId val="221454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1455040"/>
        <c:crosses val="autoZero"/>
        <c:auto val="1"/>
        <c:lblAlgn val="ctr"/>
        <c:lblOffset val="100"/>
        <c:noMultiLvlLbl val="0"/>
      </c:catAx>
      <c:valAx>
        <c:axId val="221455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2145448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ბენეფიციარის რაოდენობა</c:v>
                </c:pt>
              </c:strCache>
            </c:strRef>
          </c:tx>
          <c:marker>
            <c:symbol val="none"/>
          </c:marker>
          <c:cat>
            <c:strRef>
              <c:f>Sheet1!$A$2</c:f>
              <c:strCache>
                <c:ptCount val="1"/>
                <c:pt idx="0">
                  <c:v>01.12.18-31.12.18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622-4CAC-A711-263C588CE6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1457280"/>
        <c:axId val="221457840"/>
      </c:lineChart>
      <c:catAx>
        <c:axId val="221457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1457840"/>
        <c:crosses val="autoZero"/>
        <c:auto val="1"/>
        <c:lblAlgn val="ctr"/>
        <c:lblOffset val="100"/>
        <c:noMultiLvlLbl val="0"/>
      </c:catAx>
      <c:valAx>
        <c:axId val="22145784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214572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მედიკამენტების რაოდენობა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01.12.18-31.12.18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CC-444E-B787-7CD09AD71AD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21460080"/>
        <c:axId val="221460640"/>
      </c:barChart>
      <c:catAx>
        <c:axId val="221460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1460640"/>
        <c:crosses val="autoZero"/>
        <c:auto val="1"/>
        <c:lblAlgn val="ctr"/>
        <c:lblOffset val="100"/>
        <c:noMultiLvlLbl val="0"/>
      </c:catAx>
      <c:valAx>
        <c:axId val="221460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2146008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ბენეფიციარის რაოდენობა</c:v>
                </c:pt>
              </c:strCache>
            </c:strRef>
          </c:tx>
          <c:marker>
            <c:symbol val="none"/>
          </c:marker>
          <c:cat>
            <c:strRef>
              <c:f>Sheet1!$A$2</c:f>
              <c:strCache>
                <c:ptCount val="1"/>
                <c:pt idx="0">
                  <c:v>01.12.18-31.12.18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622-4CAC-A711-263C588CE6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2183968"/>
        <c:axId val="222184528"/>
      </c:lineChart>
      <c:catAx>
        <c:axId val="222183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2184528"/>
        <c:crosses val="autoZero"/>
        <c:auto val="1"/>
        <c:lblAlgn val="ctr"/>
        <c:lblOffset val="100"/>
        <c:noMultiLvlLbl val="0"/>
      </c:catAx>
      <c:valAx>
        <c:axId val="22218452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221839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მედიკამენტების რაოდენობა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01.12.18-31.12.18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CC-444E-B787-7CD09AD71AD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22186768"/>
        <c:axId val="222187328"/>
      </c:barChart>
      <c:catAx>
        <c:axId val="22218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2187328"/>
        <c:crosses val="autoZero"/>
        <c:auto val="1"/>
        <c:lblAlgn val="ctr"/>
        <c:lblOffset val="100"/>
        <c:noMultiLvlLbl val="0"/>
      </c:catAx>
      <c:valAx>
        <c:axId val="222187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2218676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4994628320323827E-3"/>
          <c:y val="0"/>
          <c:w val="0.9837488448534677"/>
          <c:h val="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252-4220-99FC-8E4DC137A18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252-4220-99FC-8E4DC137A18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252-4220-99FC-8E4DC137A18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252-4220-99FC-8E4DC137A18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4252-4220-99FC-8E4DC137A18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4252-4220-99FC-8E4DC137A18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4252-4220-99FC-8E4DC137A18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4252-4220-99FC-8E4DC137A18F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4252-4220-99FC-8E4DC137A18F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4252-4220-99FC-8E4DC137A18F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4252-4220-99FC-8E4DC137A18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Sheet1!$A$2:$A$12</c:f>
              <c:strCache>
                <c:ptCount val="11"/>
                <c:pt idx="0">
                  <c:v>აჭარა</c:v>
                </c:pt>
                <c:pt idx="1">
                  <c:v>გურია</c:v>
                </c:pt>
                <c:pt idx="2">
                  <c:v>იმერეთი</c:v>
                </c:pt>
                <c:pt idx="3">
                  <c:v>კახეთი</c:v>
                </c:pt>
                <c:pt idx="4">
                  <c:v>მცხეთა–მთიანეთი</c:v>
                </c:pt>
                <c:pt idx="5">
                  <c:v>სამეგრელო,ზემო სვანეთი</c:v>
                </c:pt>
                <c:pt idx="6">
                  <c:v>თბილისი</c:v>
                </c:pt>
                <c:pt idx="7">
                  <c:v>სამცხე–ჯავახთი</c:v>
                </c:pt>
                <c:pt idx="8">
                  <c:v>რაჭა–ლეჩხუმი</c:v>
                </c:pt>
                <c:pt idx="9">
                  <c:v>ქვემო ქართლი</c:v>
                </c:pt>
                <c:pt idx="10">
                  <c:v>შიდა ქართლი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177</c:v>
                </c:pt>
                <c:pt idx="1">
                  <c:v>106</c:v>
                </c:pt>
                <c:pt idx="2">
                  <c:v>802</c:v>
                </c:pt>
                <c:pt idx="3">
                  <c:v>399</c:v>
                </c:pt>
                <c:pt idx="4">
                  <c:v>126</c:v>
                </c:pt>
                <c:pt idx="5">
                  <c:v>330</c:v>
                </c:pt>
                <c:pt idx="6">
                  <c:v>805</c:v>
                </c:pt>
                <c:pt idx="7">
                  <c:v>69</c:v>
                </c:pt>
                <c:pt idx="8">
                  <c:v>218</c:v>
                </c:pt>
                <c:pt idx="9">
                  <c:v>246</c:v>
                </c:pt>
                <c:pt idx="10">
                  <c:v>389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4252-4220-99FC-8E4DC137A18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ბენეფიციარის რაოდენობა</c:v>
                </c:pt>
              </c:strCache>
            </c:strRef>
          </c:tx>
          <c:marker>
            <c:symbol val="none"/>
          </c:marker>
          <c:cat>
            <c:strRef>
              <c:f>Sheet1!$A$2</c:f>
              <c:strCache>
                <c:ptCount val="1"/>
                <c:pt idx="0">
                  <c:v>01.12.18-31.12.18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622-4CAC-A711-263C588CE6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2189568"/>
        <c:axId val="222190128"/>
      </c:lineChart>
      <c:catAx>
        <c:axId val="22218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2190128"/>
        <c:crosses val="autoZero"/>
        <c:auto val="1"/>
        <c:lblAlgn val="ctr"/>
        <c:lblOffset val="100"/>
        <c:noMultiLvlLbl val="0"/>
      </c:catAx>
      <c:valAx>
        <c:axId val="22219012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221895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მედიკამენტების რაოდენობა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01.12.18-31.12.18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2114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CC-444E-B787-7CD09AD71AD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22377680"/>
        <c:axId val="222378240"/>
      </c:barChart>
      <c:catAx>
        <c:axId val="222377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2378240"/>
        <c:crosses val="autoZero"/>
        <c:auto val="1"/>
        <c:lblAlgn val="ctr"/>
        <c:lblOffset val="100"/>
        <c:noMultiLvlLbl val="0"/>
      </c:catAx>
      <c:valAx>
        <c:axId val="222378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2237768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ბენეფიციარის რაოდენობა</c:v>
                </c:pt>
              </c:strCache>
            </c:strRef>
          </c:tx>
          <c:marker>
            <c:symbol val="none"/>
          </c:marker>
          <c:cat>
            <c:strRef>
              <c:f>Sheet1!$A$2</c:f>
              <c:strCache>
                <c:ptCount val="1"/>
                <c:pt idx="0">
                  <c:v>01.12.18-31.12.18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622-4CAC-A711-263C588CE6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2380480"/>
        <c:axId val="222381040"/>
      </c:lineChart>
      <c:catAx>
        <c:axId val="22238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2381040"/>
        <c:crosses val="autoZero"/>
        <c:auto val="1"/>
        <c:lblAlgn val="ctr"/>
        <c:lblOffset val="100"/>
        <c:noMultiLvlLbl val="0"/>
      </c:catAx>
      <c:valAx>
        <c:axId val="22238104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223804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მედიკამენტების რაოდენობა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01.12.18-31.12.18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16901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CC-444E-B787-7CD09AD71AD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22383280"/>
        <c:axId val="222383840"/>
      </c:barChart>
      <c:catAx>
        <c:axId val="222383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2383840"/>
        <c:crosses val="autoZero"/>
        <c:auto val="1"/>
        <c:lblAlgn val="ctr"/>
        <c:lblOffset val="100"/>
        <c:noMultiLvlLbl val="0"/>
      </c:catAx>
      <c:valAx>
        <c:axId val="2223838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2238328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ბენეფიციარის რაოდენობა</c:v>
                </c:pt>
              </c:strCache>
            </c:strRef>
          </c:tx>
          <c:marker>
            <c:symbol val="none"/>
          </c:marker>
          <c:cat>
            <c:strRef>
              <c:f>Sheet1!$A$2</c:f>
              <c:strCache>
                <c:ptCount val="1"/>
                <c:pt idx="0">
                  <c:v>01.12.18-31.12.18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206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622-4CAC-A711-263C588CE6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2386080"/>
        <c:axId val="222386640"/>
      </c:lineChart>
      <c:catAx>
        <c:axId val="222386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2386640"/>
        <c:crosses val="autoZero"/>
        <c:auto val="1"/>
        <c:lblAlgn val="ctr"/>
        <c:lblOffset val="100"/>
        <c:noMultiLvlLbl val="0"/>
      </c:catAx>
      <c:valAx>
        <c:axId val="22238664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223860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მედიკამენტების რაოდენობა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01.12.18-31.12.18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990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CC-444E-B787-7CD09AD71AD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22388880"/>
        <c:axId val="222389440"/>
      </c:barChart>
      <c:catAx>
        <c:axId val="222388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2389440"/>
        <c:crosses val="autoZero"/>
        <c:auto val="1"/>
        <c:lblAlgn val="ctr"/>
        <c:lblOffset val="100"/>
        <c:noMultiLvlLbl val="0"/>
      </c:catAx>
      <c:valAx>
        <c:axId val="2223894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2238888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ბენეფიციარის რაოდენობა</c:v>
                </c:pt>
              </c:strCache>
            </c:strRef>
          </c:tx>
          <c:marker>
            <c:symbol val="none"/>
          </c:marker>
          <c:cat>
            <c:strRef>
              <c:f>Sheet1!$A$2</c:f>
              <c:strCache>
                <c:ptCount val="1"/>
                <c:pt idx="0">
                  <c:v>01.12.18-31.12.18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622-4CAC-A711-263C588CE6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2391680"/>
        <c:axId val="222912000"/>
      </c:lineChart>
      <c:catAx>
        <c:axId val="222391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2912000"/>
        <c:crosses val="autoZero"/>
        <c:auto val="1"/>
        <c:lblAlgn val="ctr"/>
        <c:lblOffset val="100"/>
        <c:noMultiLvlLbl val="0"/>
      </c:catAx>
      <c:valAx>
        <c:axId val="22291200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223916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მედიკამენტების რაოდენობა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01.12.18-31.12.18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2254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CC-444E-B787-7CD09AD71AD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22914240"/>
        <c:axId val="222914800"/>
      </c:barChart>
      <c:catAx>
        <c:axId val="222914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2914800"/>
        <c:crosses val="autoZero"/>
        <c:auto val="1"/>
        <c:lblAlgn val="ctr"/>
        <c:lblOffset val="100"/>
        <c:noMultiLvlLbl val="0"/>
      </c:catAx>
      <c:valAx>
        <c:axId val="222914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2291424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ბენეფიციარის რაოდენობა</c:v>
                </c:pt>
              </c:strCache>
            </c:strRef>
          </c:tx>
          <c:marker>
            <c:symbol val="none"/>
          </c:marker>
          <c:cat>
            <c:strRef>
              <c:f>Sheet1!$A$2</c:f>
              <c:strCache>
                <c:ptCount val="1"/>
                <c:pt idx="0">
                  <c:v>01.12.18-31.12.18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622-4CAC-A711-263C588CE6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2917040"/>
        <c:axId val="222917600"/>
      </c:lineChart>
      <c:catAx>
        <c:axId val="22291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2917600"/>
        <c:crosses val="autoZero"/>
        <c:auto val="1"/>
        <c:lblAlgn val="ctr"/>
        <c:lblOffset val="100"/>
        <c:noMultiLvlLbl val="0"/>
      </c:catAx>
      <c:valAx>
        <c:axId val="22291760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229170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მედიკამენტების რაოდენობა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01.12.18-31.12.18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14476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CC-444E-B787-7CD09AD71AD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22919840"/>
        <c:axId val="222920400"/>
      </c:barChart>
      <c:catAx>
        <c:axId val="222919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2920400"/>
        <c:crosses val="autoZero"/>
        <c:auto val="1"/>
        <c:lblAlgn val="ctr"/>
        <c:lblOffset val="100"/>
        <c:noMultiLvlLbl val="0"/>
      </c:catAx>
      <c:valAx>
        <c:axId val="222920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2291984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4994628320323827E-3"/>
          <c:y val="0"/>
          <c:w val="0.9837488448534677"/>
          <c:h val="1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2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6BE-4734-8A37-2B6DE10BB46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6BE-4734-8A37-2B6DE10BB46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6BE-4734-8A37-2B6DE10BB46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6BE-4734-8A37-2B6DE10BB46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D6BE-4734-8A37-2B6DE10BB46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D6BE-4734-8A37-2B6DE10BB46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D6BE-4734-8A37-2B6DE10BB46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D6BE-4734-8A37-2B6DE10BB466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D6BE-4734-8A37-2B6DE10BB466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D6BE-4734-8A37-2B6DE10BB466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D6BE-4734-8A37-2B6DE10BB466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D6BE-4734-8A37-2B6DE10BB466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C0B-4AE9-B146-9EE8A6563E7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9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Sheet1!$A$2:$A$14</c:f>
              <c:strCache>
                <c:ptCount val="13"/>
                <c:pt idx="0">
                  <c:v>აჭარა</c:v>
                </c:pt>
                <c:pt idx="1">
                  <c:v>გურია</c:v>
                </c:pt>
                <c:pt idx="2">
                  <c:v>იმერეთი</c:v>
                </c:pt>
                <c:pt idx="3">
                  <c:v>კახეთი</c:v>
                </c:pt>
                <c:pt idx="4">
                  <c:v>მცხეთა–მთიანეთი</c:v>
                </c:pt>
                <c:pt idx="5">
                  <c:v>სამეგრელო,ზემო სვანეთი</c:v>
                </c:pt>
                <c:pt idx="6">
                  <c:v>თბილისი</c:v>
                </c:pt>
                <c:pt idx="7">
                  <c:v>სამცხე–ჯავახთი</c:v>
                </c:pt>
                <c:pt idx="8">
                  <c:v>რაჭა–ლეჩხუმი</c:v>
                </c:pt>
                <c:pt idx="9">
                  <c:v>ქვემო ქართლი</c:v>
                </c:pt>
                <c:pt idx="10">
                  <c:v>შიდა ქართლი</c:v>
                </c:pt>
                <c:pt idx="11">
                  <c:v>აფხაზეთი</c:v>
                </c:pt>
                <c:pt idx="12">
                  <c:v>ცხინვალი</c:v>
                </c:pt>
              </c:strCache>
            </c:str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685</c:v>
                </c:pt>
                <c:pt idx="1">
                  <c:v>333</c:v>
                </c:pt>
                <c:pt idx="2">
                  <c:v>2698</c:v>
                </c:pt>
                <c:pt idx="3">
                  <c:v>1123</c:v>
                </c:pt>
                <c:pt idx="4">
                  <c:v>391</c:v>
                </c:pt>
                <c:pt idx="5">
                  <c:v>700</c:v>
                </c:pt>
                <c:pt idx="6">
                  <c:v>3579</c:v>
                </c:pt>
                <c:pt idx="7">
                  <c:v>286</c:v>
                </c:pt>
                <c:pt idx="8">
                  <c:v>157</c:v>
                </c:pt>
                <c:pt idx="9">
                  <c:v>925</c:v>
                </c:pt>
                <c:pt idx="10">
                  <c:v>678</c:v>
                </c:pt>
                <c:pt idx="11">
                  <c:v>366</c:v>
                </c:pt>
                <c:pt idx="12">
                  <c:v>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D6BE-4734-8A37-2B6DE10BB46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ბენეფიციარის რაოდენობა</c:v>
                </c:pt>
              </c:strCache>
            </c:strRef>
          </c:tx>
          <c:marker>
            <c:symbol val="none"/>
          </c:marker>
          <c:cat>
            <c:strRef>
              <c:f>Sheet1!$A$2</c:f>
              <c:strCache>
                <c:ptCount val="1"/>
                <c:pt idx="0">
                  <c:v>01.12.18-31.12.18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154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622-4CAC-A711-263C588CE6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2922640"/>
        <c:axId val="222923200"/>
      </c:lineChart>
      <c:catAx>
        <c:axId val="222922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2923200"/>
        <c:crosses val="autoZero"/>
        <c:auto val="1"/>
        <c:lblAlgn val="ctr"/>
        <c:lblOffset val="100"/>
        <c:noMultiLvlLbl val="0"/>
      </c:catAx>
      <c:valAx>
        <c:axId val="22292320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229226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მედიკამენტების რაოდენობა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01.12.18-31.12.18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2522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CC-444E-B787-7CD09AD71AD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22925440"/>
        <c:axId val="222926000"/>
      </c:barChart>
      <c:catAx>
        <c:axId val="222925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2926000"/>
        <c:crosses val="autoZero"/>
        <c:auto val="1"/>
        <c:lblAlgn val="ctr"/>
        <c:lblOffset val="100"/>
        <c:noMultiLvlLbl val="0"/>
      </c:catAx>
      <c:valAx>
        <c:axId val="2229260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2292544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ბენეფიციარის რაოდენობა</c:v>
                </c:pt>
              </c:strCache>
            </c:strRef>
          </c:tx>
          <c:marker>
            <c:symbol val="none"/>
          </c:marker>
          <c:cat>
            <c:strRef>
              <c:f>Sheet1!$A$2</c:f>
              <c:strCache>
                <c:ptCount val="1"/>
                <c:pt idx="0">
                  <c:v>01.12.18-31.12.18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622-4CAC-A711-263C588CE6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3415856"/>
        <c:axId val="223416416"/>
      </c:lineChart>
      <c:catAx>
        <c:axId val="22341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3416416"/>
        <c:crosses val="autoZero"/>
        <c:auto val="1"/>
        <c:lblAlgn val="ctr"/>
        <c:lblOffset val="100"/>
        <c:noMultiLvlLbl val="0"/>
      </c:catAx>
      <c:valAx>
        <c:axId val="22341641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234158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მედიკამენტების რაოდენობა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01.12.18-31.12.18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12111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CC-444E-B787-7CD09AD71AD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23418656"/>
        <c:axId val="223419216"/>
      </c:barChart>
      <c:catAx>
        <c:axId val="223418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3419216"/>
        <c:crosses val="autoZero"/>
        <c:auto val="1"/>
        <c:lblAlgn val="ctr"/>
        <c:lblOffset val="100"/>
        <c:noMultiLvlLbl val="0"/>
      </c:catAx>
      <c:valAx>
        <c:axId val="2234192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2341865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ბენეფიციარის რაოდენობა</c:v>
                </c:pt>
              </c:strCache>
            </c:strRef>
          </c:tx>
          <c:marker>
            <c:symbol val="none"/>
          </c:marker>
          <c:cat>
            <c:strRef>
              <c:f>Sheet1!$A$2</c:f>
              <c:strCache>
                <c:ptCount val="1"/>
                <c:pt idx="0">
                  <c:v>01.12.18-31.12.18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60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622-4CAC-A711-263C588CE6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3421456"/>
        <c:axId val="223422016"/>
      </c:lineChart>
      <c:catAx>
        <c:axId val="223421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3422016"/>
        <c:crosses val="autoZero"/>
        <c:auto val="1"/>
        <c:lblAlgn val="ctr"/>
        <c:lblOffset val="100"/>
        <c:noMultiLvlLbl val="0"/>
      </c:catAx>
      <c:valAx>
        <c:axId val="22342201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234214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მედიკამენტების რაოდენობა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01.12.18-31.12.18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5620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CC-444E-B787-7CD09AD71AD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23596640"/>
        <c:axId val="223597200"/>
      </c:barChart>
      <c:catAx>
        <c:axId val="223596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3597200"/>
        <c:crosses val="autoZero"/>
        <c:auto val="1"/>
        <c:lblAlgn val="ctr"/>
        <c:lblOffset val="100"/>
        <c:noMultiLvlLbl val="0"/>
      </c:catAx>
      <c:valAx>
        <c:axId val="223597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2359664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ბენეფიციარის რაოდენობა</c:v>
                </c:pt>
              </c:strCache>
            </c:strRef>
          </c:tx>
          <c:marker>
            <c:symbol val="none"/>
          </c:marker>
          <c:cat>
            <c:strRef>
              <c:f>Sheet1!$A$2</c:f>
              <c:strCache>
                <c:ptCount val="1"/>
                <c:pt idx="0">
                  <c:v>01.12.18-31.12.18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89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622-4CAC-A711-263C588CE6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3599440"/>
        <c:axId val="223600000"/>
      </c:lineChart>
      <c:catAx>
        <c:axId val="223599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3600000"/>
        <c:crosses val="autoZero"/>
        <c:auto val="1"/>
        <c:lblAlgn val="ctr"/>
        <c:lblOffset val="100"/>
        <c:noMultiLvlLbl val="0"/>
      </c:catAx>
      <c:valAx>
        <c:axId val="22360000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235994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მედიკამენტების რაოდენობა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</c:f>
              <c:strCache>
                <c:ptCount val="1"/>
                <c:pt idx="0">
                  <c:v>01.12.18-31.12.18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3581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CC-444E-B787-7CD09AD71AD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23602240"/>
        <c:axId val="223602800"/>
      </c:barChart>
      <c:catAx>
        <c:axId val="223602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3602800"/>
        <c:crosses val="autoZero"/>
        <c:auto val="1"/>
        <c:lblAlgn val="ctr"/>
        <c:lblOffset val="100"/>
        <c:noMultiLvlLbl val="0"/>
      </c:catAx>
      <c:valAx>
        <c:axId val="2236028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22360224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ბენეფიციარის რაოდენობა</c:v>
                </c:pt>
              </c:strCache>
            </c:strRef>
          </c:tx>
          <c:marker>
            <c:symbol val="none"/>
          </c:marker>
          <c:cat>
            <c:strRef>
              <c:f>Sheet1!$A$2</c:f>
              <c:strCache>
                <c:ptCount val="1"/>
                <c:pt idx="0">
                  <c:v>01.12.18-31.12.18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622-4CAC-A711-263C588CE6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3605040"/>
        <c:axId val="223605600"/>
      </c:lineChart>
      <c:catAx>
        <c:axId val="22360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23605600"/>
        <c:crosses val="autoZero"/>
        <c:auto val="1"/>
        <c:lblAlgn val="ctr"/>
        <c:lblOffset val="100"/>
        <c:noMultiLvlLbl val="0"/>
      </c:catAx>
      <c:valAx>
        <c:axId val="22360560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236050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500" baseline="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a-GE" sz="1400" dirty="0" smtClean="0"/>
              <a:t>საპენსიო ასაკის მქონე</a:t>
            </a:r>
            <a:r>
              <a:rPr lang="ka-GE" sz="1400" baseline="0" dirty="0" smtClean="0"/>
              <a:t> ბენეფიციარების  მიერ შეძენილი მედიკამენტების  რაოდენობა თითოეული  სავაჭრო დასახელების მედიკამენტის მიხედვით (ბენეფიციარი/მედიკამენტის რაოდენობა)</a:t>
            </a:r>
            <a:endParaRPr lang="ka-GE" sz="1400" dirty="0"/>
          </a:p>
        </c:rich>
      </c:tx>
      <c:layout>
        <c:manualLayout>
          <c:xMode val="edge"/>
          <c:yMode val="edge"/>
          <c:x val="0.13212032222407008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1355039518843713E-2"/>
          <c:y val="9.7907407407407401E-2"/>
          <c:w val="0.92282186049592629"/>
          <c:h val="0.529526684164479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ბენეფიციარი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6000"/>
                    <a:lumMod val="100000"/>
                  </a:schemeClr>
                </a:gs>
                <a:gs pos="78000">
                  <a:schemeClr val="accent3">
                    <a:shade val="94000"/>
                    <a:lumMod val="9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gradFill rotWithShape="1">
                <a:gsLst>
                  <a:gs pos="0">
                    <a:schemeClr val="accent2">
                      <a:tint val="65000"/>
                      <a:lumMod val="110000"/>
                    </a:schemeClr>
                  </a:gs>
                  <a:gs pos="88000">
                    <a:schemeClr val="accent2">
                      <a:tint val="90000"/>
                    </a:schemeClr>
                  </a:gs>
                </a:gsLst>
                <a:lin ang="5400000" scaled="0"/>
              </a:gradFill>
              <a:ln w="12700" cap="rnd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Sheet1!$A$2:$A$36</c:f>
              <c:strCache>
                <c:ptCount val="35"/>
                <c:pt idx="0">
                  <c:v>ენალაპრილი 10მგ</c:v>
                </c:pt>
                <c:pt idx="1">
                  <c:v>ენაპი 20მგ</c:v>
                </c:pt>
                <c:pt idx="2">
                  <c:v>ლოზაპი 100მგ/ლორისტა </c:v>
                </c:pt>
                <c:pt idx="3">
                  <c:v>ლორისტა H 50მგ/12.5მგ</c:v>
                </c:pt>
                <c:pt idx="4">
                  <c:v>ეგილოკი 100მგ</c:v>
                </c:pt>
                <c:pt idx="5">
                  <c:v>კორდარონი 200მგ</c:v>
                </c:pt>
                <c:pt idx="6">
                  <c:v>ვარფარინ–ნიკომედი 2.5მგ</c:v>
                </c:pt>
                <c:pt idx="7">
                  <c:v>დიგოქსინი–გრინდექსი 0.25მგ</c:v>
                </c:pt>
                <c:pt idx="8">
                  <c:v>ვეროშპირონი 25მგ</c:v>
                </c:pt>
                <c:pt idx="9">
                  <c:v>ატორვასტატინი</c:v>
                </c:pt>
                <c:pt idx="10">
                  <c:v>ატორისი 20მგ</c:v>
                </c:pt>
                <c:pt idx="11">
                  <c:v>ატორისი 40მგ</c:v>
                </c:pt>
                <c:pt idx="12">
                  <c:v>ზილტი 75მგ</c:v>
                </c:pt>
                <c:pt idx="13">
                  <c:v>მონოსანი 40მგ</c:v>
                </c:pt>
                <c:pt idx="14">
                  <c:v>ფუროსემიდი 40მგ</c:v>
                </c:pt>
                <c:pt idx="15">
                  <c:v>ამლოდიპინი 5მგ</c:v>
                </c:pt>
                <c:pt idx="16">
                  <c:v>სიოფორი 1000მგ</c:v>
                </c:pt>
                <c:pt idx="17">
                  <c:v>ამარილი 2მგ</c:v>
                </c:pt>
                <c:pt idx="18">
                  <c:v>აპო-გლიკლაზიდი</c:v>
                </c:pt>
                <c:pt idx="19">
                  <c:v>ალბუტეროლის სულფატი 0.5% 2.5მგ/0.5მლ</c:v>
                </c:pt>
                <c:pt idx="20">
                  <c:v>სერეტიდი დისკუსი 50/250მკგ ინჰ 60 დოზა</c:v>
                </c:pt>
                <c:pt idx="21">
                  <c:v>სალბუტამოლი. 200 დოზა</c:v>
                </c:pt>
                <c:pt idx="22">
                  <c:v>მედროლი 16მგ</c:v>
                </c:pt>
                <c:pt idx="23">
                  <c:v>პულმიკორტი 2მლ</c:v>
                </c:pt>
                <c:pt idx="24">
                  <c:v>ბრეტარისი ჯენუეირი 322მგკ 60 დოზა</c:v>
                </c:pt>
                <c:pt idx="25">
                  <c:v>თიროზოლი 5მგ</c:v>
                </c:pt>
                <c:pt idx="26">
                  <c:v>L – თიროქსინი 50მკგ</c:v>
                </c:pt>
                <c:pt idx="27">
                  <c:v>ემკორი</c:v>
                </c:pt>
                <c:pt idx="28">
                  <c:v>კარდიომაგნილი 150</c:v>
                </c:pt>
                <c:pt idx="29">
                  <c:v>კარდიომაგნილი 75</c:v>
                </c:pt>
                <c:pt idx="30">
                  <c:v>ლევერიცატემი აკორდი</c:v>
                </c:pt>
                <c:pt idx="31">
                  <c:v>მადოპარი 100/25</c:v>
                </c:pt>
                <c:pt idx="32">
                  <c:v>ნაკომი 250მგ/25მგ</c:v>
                </c:pt>
                <c:pt idx="33">
                  <c:v>ნებივოლოლი შტადა</c:v>
                </c:pt>
                <c:pt idx="34">
                  <c:v>ნეიროლეფსინი</c:v>
                </c:pt>
              </c:strCache>
            </c:strRef>
          </c:cat>
          <c:val>
            <c:numRef>
              <c:f>Sheet1!$B$2:$B$36</c:f>
              <c:numCache>
                <c:formatCode>General</c:formatCode>
                <c:ptCount val="35"/>
                <c:pt idx="0">
                  <c:v>801</c:v>
                </c:pt>
                <c:pt idx="1">
                  <c:v>1773</c:v>
                </c:pt>
                <c:pt idx="2">
                  <c:v>2695</c:v>
                </c:pt>
                <c:pt idx="3">
                  <c:v>92</c:v>
                </c:pt>
                <c:pt idx="4">
                  <c:v>1576</c:v>
                </c:pt>
                <c:pt idx="5">
                  <c:v>645</c:v>
                </c:pt>
                <c:pt idx="6">
                  <c:v>943</c:v>
                </c:pt>
                <c:pt idx="7">
                  <c:v>572</c:v>
                </c:pt>
                <c:pt idx="8">
                  <c:v>1386</c:v>
                </c:pt>
                <c:pt idx="9">
                  <c:v>662</c:v>
                </c:pt>
                <c:pt idx="10">
                  <c:v>2149</c:v>
                </c:pt>
                <c:pt idx="11">
                  <c:v>148</c:v>
                </c:pt>
                <c:pt idx="12">
                  <c:v>1086</c:v>
                </c:pt>
                <c:pt idx="13">
                  <c:v>132</c:v>
                </c:pt>
                <c:pt idx="14">
                  <c:v>703</c:v>
                </c:pt>
                <c:pt idx="15">
                  <c:v>2464</c:v>
                </c:pt>
                <c:pt idx="16">
                  <c:v>3588</c:v>
                </c:pt>
                <c:pt idx="17">
                  <c:v>1360</c:v>
                </c:pt>
                <c:pt idx="18">
                  <c:v>1907</c:v>
                </c:pt>
                <c:pt idx="19">
                  <c:v>1</c:v>
                </c:pt>
                <c:pt idx="20">
                  <c:v>670</c:v>
                </c:pt>
                <c:pt idx="21">
                  <c:v>403</c:v>
                </c:pt>
                <c:pt idx="22">
                  <c:v>51</c:v>
                </c:pt>
                <c:pt idx="23">
                  <c:v>20</c:v>
                </c:pt>
                <c:pt idx="24">
                  <c:v>115</c:v>
                </c:pt>
                <c:pt idx="25">
                  <c:v>65</c:v>
                </c:pt>
                <c:pt idx="26">
                  <c:v>1243</c:v>
                </c:pt>
                <c:pt idx="27">
                  <c:v>4</c:v>
                </c:pt>
                <c:pt idx="28">
                  <c:v>19</c:v>
                </c:pt>
                <c:pt idx="29">
                  <c:v>114</c:v>
                </c:pt>
                <c:pt idx="30">
                  <c:v>1</c:v>
                </c:pt>
                <c:pt idx="31">
                  <c:v>10</c:v>
                </c:pt>
                <c:pt idx="32">
                  <c:v>23</c:v>
                </c:pt>
                <c:pt idx="33">
                  <c:v>52</c:v>
                </c:pt>
                <c:pt idx="3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48B-4DA0-8AEC-8C95AC2EB69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მედიკამენტის რაოდენობა</c:v>
                </c:pt>
              </c:strCache>
            </c:strRef>
          </c:tx>
          <c:spPr>
            <a:solidFill>
              <a:schemeClr val="accent4"/>
            </a:solidFill>
            <a:ln w="19050" cap="rnd" cmpd="sng" algn="ctr">
              <a:solidFill>
                <a:schemeClr val="accent4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Sheet1!$A$2:$A$36</c:f>
              <c:strCache>
                <c:ptCount val="35"/>
                <c:pt idx="0">
                  <c:v>ენალაპრილი 10მგ</c:v>
                </c:pt>
                <c:pt idx="1">
                  <c:v>ენაპი 20მგ</c:v>
                </c:pt>
                <c:pt idx="2">
                  <c:v>ლოზაპი 100მგ/ლორისტა </c:v>
                </c:pt>
                <c:pt idx="3">
                  <c:v>ლორისტა H 50მგ/12.5მგ</c:v>
                </c:pt>
                <c:pt idx="4">
                  <c:v>ეგილოკი 100მგ</c:v>
                </c:pt>
                <c:pt idx="5">
                  <c:v>კორდარონი 200მგ</c:v>
                </c:pt>
                <c:pt idx="6">
                  <c:v>ვარფარინ–ნიკომედი 2.5მგ</c:v>
                </c:pt>
                <c:pt idx="7">
                  <c:v>დიგოქსინი–გრინდექსი 0.25მგ</c:v>
                </c:pt>
                <c:pt idx="8">
                  <c:v>ვეროშპირონი 25მგ</c:v>
                </c:pt>
                <c:pt idx="9">
                  <c:v>ატორვასტატინი</c:v>
                </c:pt>
                <c:pt idx="10">
                  <c:v>ატორისი 20მგ</c:v>
                </c:pt>
                <c:pt idx="11">
                  <c:v>ატორისი 40მგ</c:v>
                </c:pt>
                <c:pt idx="12">
                  <c:v>ზილტი 75მგ</c:v>
                </c:pt>
                <c:pt idx="13">
                  <c:v>მონოსანი 40მგ</c:v>
                </c:pt>
                <c:pt idx="14">
                  <c:v>ფუროსემიდი 40მგ</c:v>
                </c:pt>
                <c:pt idx="15">
                  <c:v>ამლოდიპინი 5მგ</c:v>
                </c:pt>
                <c:pt idx="16">
                  <c:v>სიოფორი 1000მგ</c:v>
                </c:pt>
                <c:pt idx="17">
                  <c:v>ამარილი 2მგ</c:v>
                </c:pt>
                <c:pt idx="18">
                  <c:v>აპო-გლიკლაზიდი</c:v>
                </c:pt>
                <c:pt idx="19">
                  <c:v>ალბუტეროლის სულფატი 0.5% 2.5მგ/0.5მლ</c:v>
                </c:pt>
                <c:pt idx="20">
                  <c:v>სერეტიდი დისკუსი 50/250მკგ ინჰ 60 დოზა</c:v>
                </c:pt>
                <c:pt idx="21">
                  <c:v>სალბუტამოლი. 200 დოზა</c:v>
                </c:pt>
                <c:pt idx="22">
                  <c:v>მედროლი 16მგ</c:v>
                </c:pt>
                <c:pt idx="23">
                  <c:v>პულმიკორტი 2მლ</c:v>
                </c:pt>
                <c:pt idx="24">
                  <c:v>ბრეტარისი ჯენუეირი 322მგკ 60 დოზა</c:v>
                </c:pt>
                <c:pt idx="25">
                  <c:v>თიროზოლი 5მგ</c:v>
                </c:pt>
                <c:pt idx="26">
                  <c:v>L – თიროქსინი 50მკგ</c:v>
                </c:pt>
                <c:pt idx="27">
                  <c:v>ემკორი</c:v>
                </c:pt>
                <c:pt idx="28">
                  <c:v>კარდიომაგნილი 150</c:v>
                </c:pt>
                <c:pt idx="29">
                  <c:v>კარდიომაგნილი 75</c:v>
                </c:pt>
                <c:pt idx="30">
                  <c:v>ლევერიცატემი აკორდი</c:v>
                </c:pt>
                <c:pt idx="31">
                  <c:v>მადოპარი 100/25</c:v>
                </c:pt>
                <c:pt idx="32">
                  <c:v>ნაკომი 250მგ/25მგ</c:v>
                </c:pt>
                <c:pt idx="33">
                  <c:v>ნებივოლოლი შტადა</c:v>
                </c:pt>
                <c:pt idx="34">
                  <c:v>ნეიროლეფსინი</c:v>
                </c:pt>
              </c:strCache>
            </c:strRef>
          </c:cat>
          <c:val>
            <c:numRef>
              <c:f>Sheet1!$C$2:$C$36</c:f>
              <c:numCache>
                <c:formatCode>General</c:formatCode>
                <c:ptCount val="35"/>
                <c:pt idx="0">
                  <c:v>73743</c:v>
                </c:pt>
                <c:pt idx="1">
                  <c:v>155090</c:v>
                </c:pt>
                <c:pt idx="2">
                  <c:v>179492</c:v>
                </c:pt>
                <c:pt idx="3">
                  <c:v>7282</c:v>
                </c:pt>
                <c:pt idx="4">
                  <c:v>91386</c:v>
                </c:pt>
                <c:pt idx="5">
                  <c:v>54546</c:v>
                </c:pt>
                <c:pt idx="6">
                  <c:v>110987</c:v>
                </c:pt>
                <c:pt idx="7">
                  <c:v>40491</c:v>
                </c:pt>
                <c:pt idx="8">
                  <c:v>129422</c:v>
                </c:pt>
                <c:pt idx="9">
                  <c:v>64413</c:v>
                </c:pt>
                <c:pt idx="10">
                  <c:v>151920</c:v>
                </c:pt>
                <c:pt idx="11">
                  <c:v>5618</c:v>
                </c:pt>
                <c:pt idx="12">
                  <c:v>84062</c:v>
                </c:pt>
                <c:pt idx="13">
                  <c:v>10240</c:v>
                </c:pt>
                <c:pt idx="14">
                  <c:v>27920</c:v>
                </c:pt>
                <c:pt idx="15">
                  <c:v>273057</c:v>
                </c:pt>
                <c:pt idx="16">
                  <c:v>513191</c:v>
                </c:pt>
                <c:pt idx="17">
                  <c:v>163002</c:v>
                </c:pt>
                <c:pt idx="18">
                  <c:v>159527</c:v>
                </c:pt>
                <c:pt idx="19">
                  <c:v>30</c:v>
                </c:pt>
                <c:pt idx="20">
                  <c:v>1274</c:v>
                </c:pt>
                <c:pt idx="21">
                  <c:v>776</c:v>
                </c:pt>
                <c:pt idx="22">
                  <c:v>764</c:v>
                </c:pt>
                <c:pt idx="23">
                  <c:v>286</c:v>
                </c:pt>
                <c:pt idx="24">
                  <c:v>234</c:v>
                </c:pt>
                <c:pt idx="25">
                  <c:v>12314</c:v>
                </c:pt>
                <c:pt idx="26">
                  <c:v>147565</c:v>
                </c:pt>
                <c:pt idx="27">
                  <c:v>244</c:v>
                </c:pt>
                <c:pt idx="28">
                  <c:v>1135</c:v>
                </c:pt>
                <c:pt idx="29">
                  <c:v>8249</c:v>
                </c:pt>
                <c:pt idx="30">
                  <c:v>30</c:v>
                </c:pt>
                <c:pt idx="31">
                  <c:v>1702</c:v>
                </c:pt>
                <c:pt idx="32">
                  <c:v>2949</c:v>
                </c:pt>
                <c:pt idx="33">
                  <c:v>2844</c:v>
                </c:pt>
                <c:pt idx="34">
                  <c:v>275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48B-4DA0-8AEC-8C95AC2EB69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71646416"/>
        <c:axId val="171646976"/>
      </c:barChart>
      <c:catAx>
        <c:axId val="17164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646976"/>
        <c:crosses val="autoZero"/>
        <c:auto val="1"/>
        <c:lblAlgn val="ctr"/>
        <c:lblOffset val="100"/>
        <c:noMultiLvlLbl val="0"/>
      </c:catAx>
      <c:valAx>
        <c:axId val="17164697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1646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CFBA-5FE6-4DAE-BA28-F07C446B8F7D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F444-9E0A-4721-9A84-30C313FDC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833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CFBA-5FE6-4DAE-BA28-F07C446B8F7D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F444-9E0A-4721-9A84-30C313FDC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488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CFBA-5FE6-4DAE-BA28-F07C446B8F7D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F444-9E0A-4721-9A84-30C313FDC4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62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CFBA-5FE6-4DAE-BA28-F07C446B8F7D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F444-9E0A-4721-9A84-30C313FDC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82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CFBA-5FE6-4DAE-BA28-F07C446B8F7D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F444-9E0A-4721-9A84-30C313FDC4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0376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CFBA-5FE6-4DAE-BA28-F07C446B8F7D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F444-9E0A-4721-9A84-30C313FDC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285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CFBA-5FE6-4DAE-BA28-F07C446B8F7D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F444-9E0A-4721-9A84-30C313FDC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07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CFBA-5FE6-4DAE-BA28-F07C446B8F7D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F444-9E0A-4721-9A84-30C313FDC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98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CFBA-5FE6-4DAE-BA28-F07C446B8F7D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F444-9E0A-4721-9A84-30C313FDC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14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CFBA-5FE6-4DAE-BA28-F07C446B8F7D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F444-9E0A-4721-9A84-30C313FDC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063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CFBA-5FE6-4DAE-BA28-F07C446B8F7D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F444-9E0A-4721-9A84-30C313FDC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49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CFBA-5FE6-4DAE-BA28-F07C446B8F7D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F444-9E0A-4721-9A84-30C313FDC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87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CFBA-5FE6-4DAE-BA28-F07C446B8F7D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F444-9E0A-4721-9A84-30C313FDC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10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CFBA-5FE6-4DAE-BA28-F07C446B8F7D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F444-9E0A-4721-9A84-30C313FDC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373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CFBA-5FE6-4DAE-BA28-F07C446B8F7D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F444-9E0A-4721-9A84-30C313FDC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097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CFBA-5FE6-4DAE-BA28-F07C446B8F7D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7F444-9E0A-4721-9A84-30C313FDC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864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ACFBA-5FE6-4DAE-BA28-F07C446B8F7D}" type="datetimeFigureOut">
              <a:rPr lang="en-US" smtClean="0"/>
              <a:pPr/>
              <a:t>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117F444-9E0A-4721-9A84-30C313FDC4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146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  <p:sldLayoutId id="2147483884" r:id="rId12"/>
    <p:sldLayoutId id="2147483885" r:id="rId13"/>
    <p:sldLayoutId id="2147483886" r:id="rId14"/>
    <p:sldLayoutId id="2147483887" r:id="rId15"/>
    <p:sldLayoutId id="21474838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0.xml"/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0.xml"/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2.xml"/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4.xml"/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6.xml"/><Relationship Id="rId2" Type="http://schemas.openxmlformats.org/officeDocument/2006/relationships/chart" Target="../charts/chart65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8.xml"/><Relationship Id="rId2" Type="http://schemas.openxmlformats.org/officeDocument/2006/relationships/chart" Target="../charts/chart67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0.xml"/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2.xml"/><Relationship Id="rId2" Type="http://schemas.openxmlformats.org/officeDocument/2006/relationships/chart" Target="../charts/chart71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4.xml"/><Relationship Id="rId2" Type="http://schemas.openxmlformats.org/officeDocument/2006/relationships/chart" Target="../charts/chart73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6.xml"/><Relationship Id="rId2" Type="http://schemas.openxmlformats.org/officeDocument/2006/relationships/chart" Target="../charts/chart7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8.xml"/><Relationship Id="rId2" Type="http://schemas.openxmlformats.org/officeDocument/2006/relationships/chart" Target="../charts/chart7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0.xml"/><Relationship Id="rId2" Type="http://schemas.openxmlformats.org/officeDocument/2006/relationships/chart" Target="../charts/chart7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2.xml"/><Relationship Id="rId2" Type="http://schemas.openxmlformats.org/officeDocument/2006/relationships/chart" Target="../charts/chart81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4.xml"/><Relationship Id="rId2" Type="http://schemas.openxmlformats.org/officeDocument/2006/relationships/chart" Target="../charts/chart83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6.xml"/><Relationship Id="rId2" Type="http://schemas.openxmlformats.org/officeDocument/2006/relationships/chart" Target="../charts/chart85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8.xml"/><Relationship Id="rId2" Type="http://schemas.openxmlformats.org/officeDocument/2006/relationships/chart" Target="../charts/chart8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0969" y="4271211"/>
            <a:ext cx="9229859" cy="258678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„</a:t>
            </a:r>
            <a:r>
              <a:rPr lang="en-US" sz="3600" dirty="0" err="1">
                <a:solidFill>
                  <a:schemeClr val="tx1"/>
                </a:solidFill>
              </a:rPr>
              <a:t>ქრონიკული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დაავადებების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სამკურნალო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მედიკამენტებით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უზრუნველყოფის</a:t>
            </a:r>
            <a:r>
              <a:rPr lang="en-US" sz="3600" dirty="0">
                <a:solidFill>
                  <a:schemeClr val="tx1"/>
                </a:solidFill>
              </a:rPr>
              <a:t>“ </a:t>
            </a:r>
            <a:r>
              <a:rPr lang="en-US" sz="3600" dirty="0" err="1">
                <a:solidFill>
                  <a:schemeClr val="tx1"/>
                </a:solidFill>
              </a:rPr>
              <a:t>სახელმწიფო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პროგრამ</a:t>
            </a:r>
            <a:r>
              <a:rPr lang="ka-GE" sz="3600" dirty="0" smtClean="0">
                <a:solidFill>
                  <a:schemeClr val="tx1"/>
                </a:solidFill>
              </a:rPr>
              <a:t>ა</a:t>
            </a:r>
            <a:r>
              <a:rPr lang="ka-GE" sz="4800" dirty="0" smtClean="0"/>
              <a:t/>
            </a:r>
            <a:br>
              <a:rPr lang="ka-GE" sz="4800" dirty="0" smtClean="0"/>
            </a:br>
            <a:r>
              <a:rPr lang="ka-GE" sz="4800" dirty="0"/>
              <a:t/>
            </a:r>
            <a:br>
              <a:rPr lang="ka-GE" sz="4800" dirty="0"/>
            </a:br>
            <a:r>
              <a:rPr lang="ka-GE" sz="4800" dirty="0" smtClean="0"/>
              <a:t/>
            </a:r>
            <a:br>
              <a:rPr lang="ka-GE" sz="4800" dirty="0" smtClean="0"/>
            </a:br>
            <a:r>
              <a:rPr lang="ka-GE" sz="4800" dirty="0">
                <a:solidFill>
                  <a:schemeClr val="tx1"/>
                </a:solidFill>
              </a:rPr>
              <a:t/>
            </a:r>
            <a:br>
              <a:rPr lang="ka-GE" sz="4800" dirty="0">
                <a:solidFill>
                  <a:schemeClr val="tx1"/>
                </a:solidFill>
              </a:rPr>
            </a:br>
            <a:r>
              <a:rPr lang="ka-GE" sz="2200" dirty="0" smtClean="0">
                <a:solidFill>
                  <a:schemeClr val="tx1"/>
                </a:solidFill>
              </a:rPr>
              <a:t>ანაგარიში </a:t>
            </a:r>
            <a:br>
              <a:rPr lang="ka-GE" sz="2200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3 </a:t>
            </a:r>
            <a:r>
              <a:rPr lang="ka-GE" sz="2200" dirty="0" smtClean="0">
                <a:solidFill>
                  <a:schemeClr val="tx1"/>
                </a:solidFill>
              </a:rPr>
              <a:t>სექტემბერი</a:t>
            </a:r>
            <a:r>
              <a:rPr lang="en-US" sz="2200" dirty="0" smtClean="0">
                <a:solidFill>
                  <a:schemeClr val="tx1"/>
                </a:solidFill>
              </a:rPr>
              <a:t> 2018</a:t>
            </a:r>
            <a:r>
              <a:rPr lang="ka-GE" sz="2200" dirty="0" smtClean="0">
                <a:solidFill>
                  <a:schemeClr val="tx1"/>
                </a:solidFill>
              </a:rPr>
              <a:t>წ.–</a:t>
            </a:r>
            <a:br>
              <a:rPr lang="ka-GE" sz="2200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8</a:t>
            </a:r>
            <a:r>
              <a:rPr lang="ka-GE" sz="2200" dirty="0" smtClean="0">
                <a:solidFill>
                  <a:schemeClr val="tx1"/>
                </a:solidFill>
              </a:rPr>
              <a:t> ინავარი 2019წ.</a:t>
            </a:r>
            <a:r>
              <a:rPr lang="ka-GE" sz="4800" dirty="0" smtClean="0">
                <a:solidFill>
                  <a:schemeClr val="tx1"/>
                </a:solidFill>
              </a:rPr>
              <a:t/>
            </a:r>
            <a:br>
              <a:rPr lang="ka-GE" sz="4800" dirty="0" smtClean="0">
                <a:solidFill>
                  <a:schemeClr val="tx1"/>
                </a:solidFill>
              </a:rPr>
            </a:br>
            <a:endParaRPr lang="en-US" sz="4800" dirty="0">
              <a:solidFill>
                <a:schemeClr val="tx1"/>
              </a:solidFill>
            </a:endParaRPr>
          </a:p>
        </p:txBody>
      </p:sp>
      <p:pic>
        <p:nvPicPr>
          <p:cNvPr id="1028" name="Picture 4" descr="Social Service Agenc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780" y="393140"/>
            <a:ext cx="5859888" cy="72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სოციალური მომსახურების სააგენტ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098" y="154546"/>
            <a:ext cx="1764405" cy="142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55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7042" y="609600"/>
            <a:ext cx="10984832" cy="725905"/>
          </a:xfrm>
        </p:spPr>
        <p:txBody>
          <a:bodyPr>
            <a:normAutofit fontScale="90000"/>
          </a:bodyPr>
          <a:lstStyle/>
          <a:p>
            <a:pPr algn="ctr"/>
            <a:r>
              <a:rPr lang="ka-GE" sz="2000" dirty="0" smtClean="0">
                <a:solidFill>
                  <a:schemeClr val="tx1"/>
                </a:solidFill>
              </a:rPr>
              <a:t>სოც.დაუცველთა რაოდენობრივი (სულ 3647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ka-GE" sz="2000" dirty="0" smtClean="0">
                <a:solidFill>
                  <a:schemeClr val="tx1"/>
                </a:solidFill>
              </a:rPr>
              <a:t>ბ</a:t>
            </a:r>
            <a:r>
              <a:rPr lang="ka-GE" sz="2000" dirty="0">
                <a:solidFill>
                  <a:schemeClr val="tx1"/>
                </a:solidFill>
              </a:rPr>
              <a:t>ე</a:t>
            </a:r>
            <a:r>
              <a:rPr lang="ka-GE" sz="2000" dirty="0" smtClean="0">
                <a:solidFill>
                  <a:schemeClr val="tx1"/>
                </a:solidFill>
              </a:rPr>
              <a:t>ნეფიციარი აფთიაქში მიმართვის მიხედვით ) გადანაწილება რეგიონების მიხედვით</a:t>
            </a:r>
            <a:r>
              <a:rPr lang="ka-GE" sz="2800" dirty="0" smtClean="0">
                <a:solidFill>
                  <a:schemeClr val="tx1"/>
                </a:solidFill>
              </a:rPr>
              <a:t/>
            </a:r>
            <a:br>
              <a:rPr lang="ka-GE" sz="2800" dirty="0" smtClean="0">
                <a:solidFill>
                  <a:schemeClr val="tx1"/>
                </a:solidFill>
              </a:rPr>
            </a:br>
            <a:r>
              <a:rPr lang="ka-GE" sz="2400" dirty="0" smtClean="0">
                <a:solidFill>
                  <a:schemeClr val="tx1"/>
                </a:solidFill>
              </a:rPr>
              <a:t/>
            </a:r>
            <a:br>
              <a:rPr lang="ka-GE" sz="2400" dirty="0" smtClean="0">
                <a:solidFill>
                  <a:schemeClr val="tx1"/>
                </a:solidFill>
              </a:rPr>
            </a:br>
            <a:r>
              <a:rPr lang="ka-GE" sz="2400" dirty="0" smtClean="0">
                <a:solidFill>
                  <a:schemeClr val="tx1"/>
                </a:solidFill>
              </a:rPr>
              <a:t/>
            </a:r>
            <a:br>
              <a:rPr lang="ka-GE" sz="2400" dirty="0" smtClean="0">
                <a:solidFill>
                  <a:schemeClr val="tx1"/>
                </a:solidFill>
              </a:rPr>
            </a:br>
            <a:r>
              <a:rPr lang="ka-GE" sz="2400" dirty="0">
                <a:solidFill>
                  <a:schemeClr val="tx1"/>
                </a:solidFill>
              </a:rPr>
              <a:t/>
            </a:r>
            <a:br>
              <a:rPr lang="ka-GE" sz="2400" dirty="0">
                <a:solidFill>
                  <a:schemeClr val="tx1"/>
                </a:solidFill>
              </a:rPr>
            </a:br>
            <a:endParaRPr lang="en-US" sz="1200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4494202"/>
              </p:ext>
            </p:extLst>
          </p:nvPr>
        </p:nvGraphicFramePr>
        <p:xfrm>
          <a:off x="497388" y="1528010"/>
          <a:ext cx="10331033" cy="4981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7042" y="609600"/>
            <a:ext cx="10984832" cy="725905"/>
          </a:xfrm>
        </p:spPr>
        <p:txBody>
          <a:bodyPr>
            <a:normAutofit fontScale="90000"/>
          </a:bodyPr>
          <a:lstStyle/>
          <a:p>
            <a:pPr algn="ctr"/>
            <a:r>
              <a:rPr lang="ka-GE" sz="2000" dirty="0" smtClean="0">
                <a:solidFill>
                  <a:schemeClr val="tx1"/>
                </a:solidFill>
              </a:rPr>
              <a:t>სოც.დაუცველთა რაოდენობრივი (სულ 4146 ბენეფიციარი რეგისტრაციის მიხედვით</a:t>
            </a:r>
            <a:r>
              <a:rPr lang="en-US" sz="2000" dirty="0" smtClean="0">
                <a:solidFill>
                  <a:schemeClr val="tx1"/>
                </a:solidFill>
              </a:rPr>
              <a:t> (</a:t>
            </a:r>
            <a:r>
              <a:rPr lang="ka-GE" sz="2000" dirty="0" smtClean="0">
                <a:solidFill>
                  <a:schemeClr val="tx1"/>
                </a:solidFill>
              </a:rPr>
              <a:t>რეესტრიდან წამოღებული ინფორმაციის თანახმად) ) გადანაწილება რეგიონების მიხედვით</a:t>
            </a:r>
            <a:r>
              <a:rPr lang="ka-GE" sz="2800" dirty="0" smtClean="0">
                <a:solidFill>
                  <a:schemeClr val="tx1"/>
                </a:solidFill>
              </a:rPr>
              <a:t/>
            </a:r>
            <a:br>
              <a:rPr lang="ka-GE" sz="2800" dirty="0" smtClean="0">
                <a:solidFill>
                  <a:schemeClr val="tx1"/>
                </a:solidFill>
              </a:rPr>
            </a:br>
            <a:r>
              <a:rPr lang="ka-GE" sz="2400" dirty="0" smtClean="0">
                <a:solidFill>
                  <a:schemeClr val="tx1"/>
                </a:solidFill>
              </a:rPr>
              <a:t/>
            </a:r>
            <a:br>
              <a:rPr lang="ka-GE" sz="2400" dirty="0" smtClean="0">
                <a:solidFill>
                  <a:schemeClr val="tx1"/>
                </a:solidFill>
              </a:rPr>
            </a:br>
            <a:r>
              <a:rPr lang="ka-GE" sz="2400" dirty="0" smtClean="0">
                <a:solidFill>
                  <a:schemeClr val="tx1"/>
                </a:solidFill>
              </a:rPr>
              <a:t/>
            </a:r>
            <a:br>
              <a:rPr lang="ka-GE" sz="2400" dirty="0" smtClean="0">
                <a:solidFill>
                  <a:schemeClr val="tx1"/>
                </a:solidFill>
              </a:rPr>
            </a:br>
            <a:r>
              <a:rPr lang="ka-GE" sz="2400" dirty="0">
                <a:solidFill>
                  <a:schemeClr val="tx1"/>
                </a:solidFill>
              </a:rPr>
              <a:t/>
            </a:r>
            <a:br>
              <a:rPr lang="ka-GE" sz="2400" dirty="0">
                <a:solidFill>
                  <a:schemeClr val="tx1"/>
                </a:solidFill>
              </a:rPr>
            </a:br>
            <a:endParaRPr lang="en-US" sz="1200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7254510"/>
              </p:ext>
            </p:extLst>
          </p:nvPr>
        </p:nvGraphicFramePr>
        <p:xfrm>
          <a:off x="497388" y="1528010"/>
          <a:ext cx="10331033" cy="4981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8161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3135139"/>
              </p:ext>
            </p:extLst>
          </p:nvPr>
        </p:nvGraphicFramePr>
        <p:xfrm>
          <a:off x="-135082" y="1"/>
          <a:ext cx="12106503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949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392401"/>
              </p:ext>
            </p:extLst>
          </p:nvPr>
        </p:nvGraphicFramePr>
        <p:xfrm>
          <a:off x="0" y="1"/>
          <a:ext cx="11971421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949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696326"/>
          </a:xfrm>
        </p:spPr>
        <p:txBody>
          <a:bodyPr>
            <a:normAutofit/>
          </a:bodyPr>
          <a:lstStyle/>
          <a:p>
            <a:pPr marL="457200" indent="-457200"/>
            <a:r>
              <a:rPr lang="ka-GE" sz="2000" dirty="0" smtClean="0">
                <a:latin typeface="AcadNusx" pitchFamily="2" charset="0"/>
              </a:rPr>
              <a:t/>
            </a:r>
            <a:br>
              <a:rPr lang="ka-GE" sz="2000" dirty="0" smtClean="0">
                <a:latin typeface="AcadNusx" pitchFamily="2" charset="0"/>
              </a:rPr>
            </a:br>
            <a:r>
              <a:rPr lang="ka-GE" sz="2000" dirty="0" smtClean="0">
                <a:latin typeface="AcadNusx" pitchFamily="2" charset="0"/>
              </a:rPr>
              <a:t/>
            </a:r>
            <a:br>
              <a:rPr lang="ka-GE" sz="2000" dirty="0" smtClean="0">
                <a:latin typeface="AcadNusx" pitchFamily="2" charset="0"/>
              </a:rPr>
            </a:br>
            <a:r>
              <a:rPr lang="ka-GE" sz="2000" dirty="0" smtClean="0">
                <a:latin typeface="AcadNusx" pitchFamily="2" charset="0"/>
              </a:rPr>
              <a:t/>
            </a:r>
            <a:br>
              <a:rPr lang="ka-GE" sz="2000" dirty="0" smtClean="0">
                <a:latin typeface="AcadNusx" pitchFamily="2" charset="0"/>
              </a:rPr>
            </a:br>
            <a:r>
              <a:rPr lang="ka-GE" sz="2000" dirty="0" smtClean="0">
                <a:latin typeface="AcadNusx" pitchFamily="2" charset="0"/>
              </a:rPr>
              <a:t/>
            </a:r>
            <a:br>
              <a:rPr lang="ka-GE" sz="2000" dirty="0" smtClean="0">
                <a:latin typeface="AcadNusx" pitchFamily="2" charset="0"/>
              </a:rPr>
            </a:br>
            <a:r>
              <a:rPr lang="ka-GE" sz="2000" dirty="0" smtClean="0">
                <a:latin typeface="AcadNusx" pitchFamily="2" charset="0"/>
              </a:rPr>
              <a:t/>
            </a:r>
            <a:br>
              <a:rPr lang="ka-GE" sz="2000" dirty="0" smtClean="0">
                <a:latin typeface="AcadNusx" pitchFamily="2" charset="0"/>
              </a:rPr>
            </a:br>
            <a:r>
              <a:rPr lang="ka-GE" sz="2000" dirty="0" smtClean="0">
                <a:latin typeface="AcadNusx" pitchFamily="2" charset="0"/>
              </a:rPr>
              <a:t/>
            </a:r>
            <a:br>
              <a:rPr lang="ka-GE" sz="2000" dirty="0" smtClean="0">
                <a:latin typeface="AcadNusx" pitchFamily="2" charset="0"/>
              </a:rPr>
            </a:br>
            <a:r>
              <a:rPr lang="ka-GE" sz="2000" dirty="0" smtClean="0">
                <a:solidFill>
                  <a:schemeClr val="tx1"/>
                </a:solidFill>
                <a:latin typeface="AcadNusx" pitchFamily="2" charset="0"/>
              </a:rPr>
              <a:t>1. თითოეული დასახელების მედიკამენტის აფთიაქიდან გაყიდვის მაჩვენებელი 1 </a:t>
            </a:r>
            <a:r>
              <a:rPr lang="ka-GE" sz="2000" dirty="0" smtClean="0">
                <a:solidFill>
                  <a:schemeClr val="tx1"/>
                </a:solidFill>
                <a:latin typeface="AcadNusx" pitchFamily="2" charset="0"/>
              </a:rPr>
              <a:t>თვის</a:t>
            </a:r>
            <a:r>
              <a:rPr lang="ka-GE" sz="2000" dirty="0" smtClean="0">
                <a:solidFill>
                  <a:schemeClr val="tx1"/>
                </a:solidFill>
                <a:latin typeface="AcadNusx" pitchFamily="2" charset="0"/>
              </a:rPr>
              <a:t> </a:t>
            </a:r>
            <a:r>
              <a:rPr lang="ka-GE" sz="2000" dirty="0" smtClean="0">
                <a:solidFill>
                  <a:schemeClr val="tx1"/>
                </a:solidFill>
                <a:latin typeface="AcadNusx" pitchFamily="2" charset="0"/>
              </a:rPr>
              <a:t>ჭრილში (შშმპ, საპენსიო ასაკის პირი, სოც.დაუცველი – ჯამში), გამოსახული ტაბლეტებში/ფლაკონებში</a:t>
            </a:r>
            <a:br>
              <a:rPr lang="ka-GE" sz="2000" dirty="0" smtClean="0">
                <a:solidFill>
                  <a:schemeClr val="tx1"/>
                </a:solidFill>
                <a:latin typeface="AcadNusx" pitchFamily="2" charset="0"/>
              </a:rPr>
            </a:br>
            <a:r>
              <a:rPr lang="ka-GE" sz="2000" dirty="0" smtClean="0">
                <a:solidFill>
                  <a:schemeClr val="tx1"/>
                </a:solidFill>
                <a:latin typeface="AcadNusx" pitchFamily="2" charset="0"/>
              </a:rPr>
              <a:t/>
            </a:r>
            <a:br>
              <a:rPr lang="ka-GE" sz="2000" dirty="0" smtClean="0">
                <a:solidFill>
                  <a:schemeClr val="tx1"/>
                </a:solidFill>
                <a:latin typeface="AcadNusx" pitchFamily="2" charset="0"/>
              </a:rPr>
            </a:br>
            <a:r>
              <a:rPr lang="ka-GE" sz="2000" dirty="0" smtClean="0">
                <a:solidFill>
                  <a:schemeClr val="tx1"/>
                </a:solidFill>
                <a:latin typeface="AcadNusx" pitchFamily="2" charset="0"/>
              </a:rPr>
              <a:t>2. ბენეფიციარების რაოდენობრივი მოძრაობის მრუდი 1 </a:t>
            </a:r>
            <a:r>
              <a:rPr lang="ka-GE" sz="2000" dirty="0" smtClean="0">
                <a:solidFill>
                  <a:schemeClr val="tx1"/>
                </a:solidFill>
                <a:latin typeface="AcadNusx" pitchFamily="2" charset="0"/>
              </a:rPr>
              <a:t>თვის </a:t>
            </a:r>
            <a:r>
              <a:rPr lang="ka-GE" sz="2000" dirty="0" smtClean="0">
                <a:solidFill>
                  <a:schemeClr val="tx1"/>
                </a:solidFill>
                <a:latin typeface="AcadNusx" pitchFamily="2" charset="0"/>
              </a:rPr>
              <a:t>ჭრილში (შშმპ, საპენსიო ასაკის პირი, სოც.დაუცველი – ჯამში)</a:t>
            </a:r>
            <a:br>
              <a:rPr lang="ka-GE" sz="2000" dirty="0" smtClean="0">
                <a:solidFill>
                  <a:schemeClr val="tx1"/>
                </a:solidFill>
                <a:latin typeface="AcadNusx" pitchFamily="2" charset="0"/>
              </a:rPr>
            </a:br>
            <a:r>
              <a:rPr lang="ka-GE" sz="2000" dirty="0" smtClean="0">
                <a:solidFill>
                  <a:schemeClr val="tx1"/>
                </a:solidFill>
                <a:latin typeface="AcadNusx" pitchFamily="2" charset="0"/>
              </a:rPr>
              <a:t/>
            </a:r>
            <a:br>
              <a:rPr lang="ka-GE" sz="2000" dirty="0" smtClean="0">
                <a:solidFill>
                  <a:schemeClr val="tx1"/>
                </a:solidFill>
                <a:latin typeface="AcadNusx" pitchFamily="2" charset="0"/>
              </a:rPr>
            </a:br>
            <a:endParaRPr lang="en-US" sz="1600" b="1" dirty="0">
              <a:solidFill>
                <a:schemeClr val="tx1"/>
              </a:solidFill>
              <a:latin typeface="AcadNusx" pitchFamily="2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848388122"/>
              </p:ext>
            </p:extLst>
          </p:nvPr>
        </p:nvGraphicFramePr>
        <p:xfrm>
          <a:off x="676276" y="508338"/>
          <a:ext cx="9153524" cy="3318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389123" y="100988"/>
            <a:ext cx="3169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ენალაპრილი 10მგ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92816211"/>
              </p:ext>
            </p:extLst>
          </p:nvPr>
        </p:nvGraphicFramePr>
        <p:xfrm>
          <a:off x="1162050" y="3867149"/>
          <a:ext cx="9429750" cy="292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4482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650798312"/>
              </p:ext>
            </p:extLst>
          </p:nvPr>
        </p:nvGraphicFramePr>
        <p:xfrm>
          <a:off x="695325" y="528901"/>
          <a:ext cx="9915525" cy="3223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958080" y="67236"/>
            <a:ext cx="1869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ენაპი 20მგ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177576998"/>
              </p:ext>
            </p:extLst>
          </p:nvPr>
        </p:nvGraphicFramePr>
        <p:xfrm>
          <a:off x="1066801" y="3838576"/>
          <a:ext cx="10029824" cy="3019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44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094078624"/>
              </p:ext>
            </p:extLst>
          </p:nvPr>
        </p:nvGraphicFramePr>
        <p:xfrm>
          <a:off x="723900" y="739588"/>
          <a:ext cx="9354820" cy="3120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98964" y="102367"/>
            <a:ext cx="6516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ლოზაპი 100მგ/ლორისტა </a:t>
            </a:r>
            <a:r>
              <a:rPr lang="ka-GE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100მგ/ლოსარდენკი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148636061"/>
              </p:ext>
            </p:extLst>
          </p:nvPr>
        </p:nvGraphicFramePr>
        <p:xfrm>
          <a:off x="1095376" y="3848100"/>
          <a:ext cx="9444990" cy="2875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4095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494737618"/>
              </p:ext>
            </p:extLst>
          </p:nvPr>
        </p:nvGraphicFramePr>
        <p:xfrm>
          <a:off x="647700" y="806823"/>
          <a:ext cx="10182225" cy="2958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226560" y="160970"/>
            <a:ext cx="5364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ეგილოკი 100მგ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586418244"/>
              </p:ext>
            </p:extLst>
          </p:nvPr>
        </p:nvGraphicFramePr>
        <p:xfrm>
          <a:off x="1171575" y="3762375"/>
          <a:ext cx="9305925" cy="3019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2086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267126337"/>
              </p:ext>
            </p:extLst>
          </p:nvPr>
        </p:nvGraphicFramePr>
        <p:xfrm>
          <a:off x="809625" y="506942"/>
          <a:ext cx="9106535" cy="3123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82720" y="45277"/>
            <a:ext cx="5933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კორდარონი 200მგ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497632501"/>
              </p:ext>
            </p:extLst>
          </p:nvPr>
        </p:nvGraphicFramePr>
        <p:xfrm>
          <a:off x="1714499" y="3619500"/>
          <a:ext cx="9039225" cy="2991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6524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11015"/>
            <a:ext cx="8596668" cy="801859"/>
          </a:xfrm>
        </p:spPr>
        <p:txBody>
          <a:bodyPr>
            <a:noAutofit/>
          </a:bodyPr>
          <a:lstStyle/>
          <a:p>
            <a:pPr algn="ctr"/>
            <a:r>
              <a:rPr lang="en-US" sz="1600" dirty="0" err="1">
                <a:solidFill>
                  <a:schemeClr val="tx1"/>
                </a:solidFill>
              </a:rPr>
              <a:t>ქრონიკული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დაავადებების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სამკურნალო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მედიკამენტებით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უზრუნველყოფის</a:t>
            </a:r>
            <a:r>
              <a:rPr lang="en-US" sz="1600" dirty="0">
                <a:solidFill>
                  <a:schemeClr val="tx1"/>
                </a:solidFill>
              </a:rPr>
              <a:t>“ </a:t>
            </a:r>
            <a:r>
              <a:rPr lang="en-US" sz="1600" dirty="0" err="1">
                <a:solidFill>
                  <a:schemeClr val="tx1"/>
                </a:solidFill>
              </a:rPr>
              <a:t>სახელმწიფო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პროგრამ</a:t>
            </a:r>
            <a:r>
              <a:rPr lang="ka-GE" sz="1600" dirty="0" smtClean="0">
                <a:solidFill>
                  <a:schemeClr val="tx1"/>
                </a:solidFill>
              </a:rPr>
              <a:t>ის ფარგლებში  3 სექტემბრის მდგომარეობით გასაცემი მედიკამენტების ნუსხა:</a:t>
            </a:r>
            <a:endParaRPr lang="en-US" sz="16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0795849"/>
              </p:ext>
            </p:extLst>
          </p:nvPr>
        </p:nvGraphicFramePr>
        <p:xfrm>
          <a:off x="520507" y="1012880"/>
          <a:ext cx="9453487" cy="56830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7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72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1777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7558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7558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7558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4085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დაავადება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მედიკამენტის საერთაშორისო არაპატენტური დასახელება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სავაჭრო დასახელება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ქვეყანა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მწარმოებელი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0853"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გული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Menlo Bold"/>
                        </a:rPr>
                        <a:t>ენალაპრილი 10მგ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Menlo Bold"/>
                        </a:rPr>
                        <a:t>ენალაპრილი 10მგ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საქართველო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ჯი ემ პი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2791">
                <a:tc>
                  <a:txBody>
                    <a:bodyPr/>
                    <a:lstStyle/>
                    <a:p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გული</a:t>
                      </a:r>
                    </a:p>
                    <a:p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ენალაპრილი 20მგ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ენაპი 20მგ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სლოვენია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კრკა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9314">
                <a:tc>
                  <a:txBody>
                    <a:bodyPr/>
                    <a:lstStyle/>
                    <a:p>
                      <a:r>
                        <a:rPr lang="ka-GE" sz="7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გული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ლოსარტანი 100მგ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ლოზაპი </a:t>
                      </a:r>
                      <a:r>
                        <a:rPr lang="ka-GE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100მგ/ლორისტა 100მგ</a:t>
                      </a:r>
                      <a:endParaRPr lang="ka-GE" sz="7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სლოვაკეთი/სლოვენია</a:t>
                      </a:r>
                      <a:endParaRPr lang="ka-GE" sz="7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სანეკა </a:t>
                      </a:r>
                      <a:r>
                        <a:rPr lang="ka-GE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ფარმაციუტიკალსი/კრკა</a:t>
                      </a:r>
                      <a:endParaRPr lang="ka-GE" sz="7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9314">
                <a:tc>
                  <a:txBody>
                    <a:bodyPr/>
                    <a:lstStyle/>
                    <a:p>
                      <a:r>
                        <a:rPr lang="ka-GE" sz="7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გული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მეტოპროლოლი 100მგ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ეგილოკი 100მგ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უნგრეთი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ეგისი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9314">
                <a:tc>
                  <a:txBody>
                    <a:bodyPr/>
                    <a:lstStyle/>
                    <a:p>
                      <a:r>
                        <a:rPr lang="ka-GE" sz="7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გული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chemeClr val="tx1"/>
                          </a:solidFill>
                          <a:effectLst/>
                          <a:latin typeface="Menlo Bold"/>
                        </a:rPr>
                        <a:t>ამიოდარონი 200მგ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კორდარონი 200მგ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უნგრეთი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სანოფი ავენტისი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9314">
                <a:tc>
                  <a:txBody>
                    <a:bodyPr/>
                    <a:lstStyle/>
                    <a:p>
                      <a:r>
                        <a:rPr lang="ka-GE" sz="7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გული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ვარფარინი 2.5მგ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ვარფარინ–ნიკომედი 2.5მგ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პოლონეთი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ტაკედა ფარმა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9314">
                <a:tc>
                  <a:txBody>
                    <a:bodyPr/>
                    <a:lstStyle/>
                    <a:p>
                      <a:r>
                        <a:rPr lang="ka-GE" sz="7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გული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დიგოქსინი 0.25მგ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დიგოქსინი–გრინდექსი 0.25მგ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ლატვია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გრინდექსი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9314">
                <a:tc>
                  <a:txBody>
                    <a:bodyPr/>
                    <a:lstStyle/>
                    <a:p>
                      <a:r>
                        <a:rPr lang="ka-GE" sz="700" b="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გული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სპირონოლაქტონი 25მგ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ვეროშპირონი 25მგ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უნგრეთი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გედეონ რიხტერი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9314">
                <a:tc>
                  <a:txBody>
                    <a:bodyPr/>
                    <a:lstStyle/>
                    <a:p>
                      <a:r>
                        <a:rPr lang="ka-GE" sz="700" b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გული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ატორვასტატინი 20მგ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ატორისი 20მგ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სლოვენია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კრკა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9314">
                <a:tc>
                  <a:txBody>
                    <a:bodyPr/>
                    <a:lstStyle/>
                    <a:p>
                      <a:r>
                        <a:rPr lang="ka-GE" sz="700" b="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გული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კლოპიდოგრელი 75მგ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ზილტი 75მგ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სლოვენია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კრკა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9314">
                <a:tc>
                  <a:txBody>
                    <a:bodyPr/>
                    <a:lstStyle/>
                    <a:p>
                      <a:r>
                        <a:rPr lang="ka-GE" sz="700" b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გული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იზოსორბიდის მონონიტრატი 40მგ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მონოსანი 40მგ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ჩეხეთი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პრომედ .ცს პრაჰა ა.ს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9314">
                <a:tc>
                  <a:txBody>
                    <a:bodyPr/>
                    <a:lstStyle/>
                    <a:p>
                      <a:r>
                        <a:rPr lang="ka-GE" sz="700" b="0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გული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ფუროსემიდი 40მგ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ფუროსემიდი 40მგ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ბულგარეთი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სოფარმა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9314">
                <a:tc>
                  <a:txBody>
                    <a:bodyPr/>
                    <a:lstStyle/>
                    <a:p>
                      <a:r>
                        <a:rPr lang="ka-GE" sz="700" b="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n-US" sz="7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7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გული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ამლოდიპინი 5მგ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ამლოდიპინი 5მგ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გერმანია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დექსელ ფარმა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40853"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დიაბეტი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მეტფორმინი 1000მგ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სიოფორი 1000მგ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გერმანია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ბერლინ ხემი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40853"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დიაბეტი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გლიმეპირიდი 2მგ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ამარილი 2მგ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იტალია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სანოფი ავენტისი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57977"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დიაბეტი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გლიკლაზიდი 60მგ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დიაბეტონი  </a:t>
                      </a:r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 60</a:t>
                      </a:r>
                      <a:r>
                        <a:rPr lang="ka-G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საფრანგეთი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ლეს ლაბორატორიეს სერვიერ ინდუსტრიე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40853"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ფარისებრი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თიამაზოლი 5მგ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თიროზოლი 5მგ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გერმანია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მერკ კ.გ.ა.ა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40853">
                <a:tc>
                  <a:txBody>
                    <a:bodyPr/>
                    <a:lstStyle/>
                    <a:p>
                      <a:pPr algn="ctr" fontAlgn="t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ფარისებრი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ლევოთიროქსინი  50მკგ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 – </a:t>
                      </a:r>
                      <a:r>
                        <a:rPr lang="ka-G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თიროქსინი 50მკგ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გერმანია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ბერლინ ხემი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579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ფილტვი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ალბუტეროლი  2.5მგ/0.5მლ 0.5მლ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ალბუტეროლის სულფატი 0.5% 2.5მგ/0.5მლ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აშშ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ნეფრონ ფარმაციუტიკალსი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579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ფილტვი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სალმეტეროლი/ფლუტიკაზონი   50მკგ/250მკგ საინჰალაციო ფხვნილი                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სერეტიდი დისკუსი 50/250მკგ ინჰ 60 დოზა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საფრანგეთი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გლაქსოველკომპროდუკტიონ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520647">
                <a:tc>
                  <a:txBody>
                    <a:bodyPr/>
                    <a:lstStyle/>
                    <a:p>
                      <a:r>
                        <a:rPr lang="ka-GE" sz="700" b="0" dirty="0" smtClean="0"/>
                        <a:t>20</a:t>
                      </a:r>
                      <a:endParaRPr lang="en-US" sz="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a-GE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ფილტვი</a:t>
                      </a:r>
                    </a:p>
                    <a:p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a-GE" sz="700" b="0" dirty="0" smtClean="0"/>
                        <a:t>სალბუტამოლი 100მკგ დოზა საინჰალაციო აეროზოლი</a:t>
                      </a:r>
                      <a:endParaRPr lang="en-US" sz="7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Menlo Bold"/>
                        </a:rPr>
                        <a:t>სალბუტამოლი. 200 დოზა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საფრანგეთი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გლაქსოველკომპროდუკტიონ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69781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ფილტვი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მეთილპრედნიზოლონი 16მგ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მედროლი 16მგ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იტალია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ფაიზერი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69781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ფილტვი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ბუდესონიდი 0.5მგ/2მლ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პულმიკორტი 2მლ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შვედეთი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ასტრა ზენეკა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328536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ka-G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ფილტვი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აკლიდინიუმის ბრომიდი საინჰალაციო ფხვნილი (კაფსულა) ინჰალატორთან ერთად/322მკგ/დოზა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ბრეტარისი ჯენუეირი 322მგკ 60 დოზა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ესპანეთი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a-GE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ინდასტრიას ფარმაც.ალმირალ ს.ა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659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445257383"/>
              </p:ext>
            </p:extLst>
          </p:nvPr>
        </p:nvGraphicFramePr>
        <p:xfrm>
          <a:off x="762000" y="605118"/>
          <a:ext cx="9182735" cy="30429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74219" y="43460"/>
            <a:ext cx="568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ვარფარინ–ნიკომედი 2.5მგ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65256738"/>
              </p:ext>
            </p:extLst>
          </p:nvPr>
        </p:nvGraphicFramePr>
        <p:xfrm>
          <a:off x="1304925" y="3657600"/>
          <a:ext cx="8734425" cy="2983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5907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649914112"/>
              </p:ext>
            </p:extLst>
          </p:nvPr>
        </p:nvGraphicFramePr>
        <p:xfrm>
          <a:off x="638175" y="605117"/>
          <a:ext cx="8952865" cy="3092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413760" y="65266"/>
            <a:ext cx="601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დიგოქსინი–გრინდექსი 0.25მგ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834863748"/>
              </p:ext>
            </p:extLst>
          </p:nvPr>
        </p:nvGraphicFramePr>
        <p:xfrm>
          <a:off x="1285875" y="3838575"/>
          <a:ext cx="9248775" cy="2903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7337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714148190"/>
              </p:ext>
            </p:extLst>
          </p:nvPr>
        </p:nvGraphicFramePr>
        <p:xfrm>
          <a:off x="800100" y="672353"/>
          <a:ext cx="9034780" cy="2958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23408" y="134471"/>
            <a:ext cx="6339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ვეროშპირონი 25მგ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112240083"/>
              </p:ext>
            </p:extLst>
          </p:nvPr>
        </p:nvGraphicFramePr>
        <p:xfrm>
          <a:off x="1314450" y="3857625"/>
          <a:ext cx="9048750" cy="2848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404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64422601"/>
              </p:ext>
            </p:extLst>
          </p:nvPr>
        </p:nvGraphicFramePr>
        <p:xfrm>
          <a:off x="342899" y="806822"/>
          <a:ext cx="9820275" cy="2926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51680" y="50728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ატორისი 1</a:t>
            </a:r>
            <a:r>
              <a:rPr lang="ka-GE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0მგ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968697966"/>
              </p:ext>
            </p:extLst>
          </p:nvPr>
        </p:nvGraphicFramePr>
        <p:xfrm>
          <a:off x="1123950" y="3810000"/>
          <a:ext cx="9077960" cy="2911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4204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529780337"/>
              </p:ext>
            </p:extLst>
          </p:nvPr>
        </p:nvGraphicFramePr>
        <p:xfrm>
          <a:off x="342899" y="806822"/>
          <a:ext cx="9820275" cy="2926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51680" y="50728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ატორისი </a:t>
            </a:r>
            <a:r>
              <a:rPr lang="ka-GE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20მგ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ka-GE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ტორვიტინი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839751029"/>
              </p:ext>
            </p:extLst>
          </p:nvPr>
        </p:nvGraphicFramePr>
        <p:xfrm>
          <a:off x="1123950" y="3810000"/>
          <a:ext cx="9077960" cy="2911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514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895147891"/>
              </p:ext>
            </p:extLst>
          </p:nvPr>
        </p:nvGraphicFramePr>
        <p:xfrm>
          <a:off x="342899" y="806822"/>
          <a:ext cx="9820275" cy="2926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51680" y="50728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ატორისი </a:t>
            </a:r>
            <a:r>
              <a:rPr lang="ka-GE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40მგ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743484116"/>
              </p:ext>
            </p:extLst>
          </p:nvPr>
        </p:nvGraphicFramePr>
        <p:xfrm>
          <a:off x="1123950" y="3810000"/>
          <a:ext cx="9077960" cy="2911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9659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994563079"/>
              </p:ext>
            </p:extLst>
          </p:nvPr>
        </p:nvGraphicFramePr>
        <p:xfrm>
          <a:off x="761999" y="739588"/>
          <a:ext cx="9134475" cy="2958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965693902"/>
              </p:ext>
            </p:extLst>
          </p:nvPr>
        </p:nvGraphicFramePr>
        <p:xfrm>
          <a:off x="1584325" y="3800476"/>
          <a:ext cx="8820150" cy="3057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51680" y="54822"/>
            <a:ext cx="601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ზილტი 75მგ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869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193836945"/>
              </p:ext>
            </p:extLst>
          </p:nvPr>
        </p:nvGraphicFramePr>
        <p:xfrm>
          <a:off x="752475" y="739588"/>
          <a:ext cx="9001125" cy="2958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409018028"/>
              </p:ext>
            </p:extLst>
          </p:nvPr>
        </p:nvGraphicFramePr>
        <p:xfrm>
          <a:off x="1438275" y="3752851"/>
          <a:ext cx="8667749" cy="2864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51680" y="54822"/>
            <a:ext cx="601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მონოსანი 40მგ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450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578657577"/>
              </p:ext>
            </p:extLst>
          </p:nvPr>
        </p:nvGraphicFramePr>
        <p:xfrm>
          <a:off x="561975" y="739588"/>
          <a:ext cx="9191625" cy="2958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403984737"/>
              </p:ext>
            </p:extLst>
          </p:nvPr>
        </p:nvGraphicFramePr>
        <p:xfrm>
          <a:off x="1428749" y="3829050"/>
          <a:ext cx="9058276" cy="2855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51680" y="54822"/>
            <a:ext cx="601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ფუროსემიდი 40მგ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367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217315773"/>
              </p:ext>
            </p:extLst>
          </p:nvPr>
        </p:nvGraphicFramePr>
        <p:xfrm>
          <a:off x="247650" y="758638"/>
          <a:ext cx="10953749" cy="2958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200519338"/>
              </p:ext>
            </p:extLst>
          </p:nvPr>
        </p:nvGraphicFramePr>
        <p:xfrm>
          <a:off x="1000124" y="3781426"/>
          <a:ext cx="10239375" cy="3076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51680" y="54822"/>
            <a:ext cx="601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ამლოდიპინი 5მგ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938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4" y="261258"/>
            <a:ext cx="11615056" cy="644434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312" y="4275978"/>
            <a:ext cx="217292" cy="2172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795" y="4626738"/>
            <a:ext cx="217292" cy="2172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637" y="4674992"/>
            <a:ext cx="217292" cy="2172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640" y="4822011"/>
            <a:ext cx="217292" cy="2172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615" y="4716947"/>
            <a:ext cx="217292" cy="2172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460" y="3732321"/>
            <a:ext cx="217292" cy="2172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859" y="4011661"/>
            <a:ext cx="217292" cy="2172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519" y="4831300"/>
            <a:ext cx="217292" cy="2172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677" y="3197686"/>
            <a:ext cx="217292" cy="2172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869" y="3214749"/>
            <a:ext cx="217292" cy="2172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03" y="3164748"/>
            <a:ext cx="217292" cy="2172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192" y="3788838"/>
            <a:ext cx="217292" cy="2172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811" y="3906250"/>
            <a:ext cx="217292" cy="21729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350" y="2684366"/>
            <a:ext cx="217292" cy="2172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699" y="2909676"/>
            <a:ext cx="217292" cy="21729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395" y="3882512"/>
            <a:ext cx="217292" cy="21729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707" y="3360627"/>
            <a:ext cx="217292" cy="21729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206" y="3768212"/>
            <a:ext cx="217292" cy="21729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580" y="4208450"/>
            <a:ext cx="217292" cy="21729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924" y="4777968"/>
            <a:ext cx="217292" cy="21729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216" y="4257127"/>
            <a:ext cx="217292" cy="21729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358" y="3943250"/>
            <a:ext cx="217292" cy="21729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911" y="3991158"/>
            <a:ext cx="217292" cy="21729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175" y="4566346"/>
            <a:ext cx="217292" cy="21729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153" y="4507176"/>
            <a:ext cx="217292" cy="21729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2455" y="5190163"/>
            <a:ext cx="217292" cy="21729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007" y="3767503"/>
            <a:ext cx="217292" cy="21729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304" y="2545158"/>
            <a:ext cx="217292" cy="21729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067" y="4148481"/>
            <a:ext cx="217292" cy="21729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950" y="3692729"/>
            <a:ext cx="217292" cy="21729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503" y="3088360"/>
            <a:ext cx="217292" cy="21729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946" y="2655799"/>
            <a:ext cx="217292" cy="21729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583" y="2853392"/>
            <a:ext cx="217292" cy="217292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424" y="3623675"/>
            <a:ext cx="217292" cy="21729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994" y="2801030"/>
            <a:ext cx="217292" cy="21729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670" y="3372530"/>
            <a:ext cx="217292" cy="21729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333" y="3456293"/>
            <a:ext cx="217292" cy="21729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544" y="2579391"/>
            <a:ext cx="217292" cy="21729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328" y="3299607"/>
            <a:ext cx="217292" cy="21729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024" y="3767503"/>
            <a:ext cx="217292" cy="21729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18" y="2105962"/>
            <a:ext cx="217292" cy="21729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149" y="4324129"/>
            <a:ext cx="217292" cy="21729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815" y="4797018"/>
            <a:ext cx="217292" cy="21729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712" y="4797018"/>
            <a:ext cx="217292" cy="21729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173" y="5081099"/>
            <a:ext cx="217292" cy="21729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413" y="5127116"/>
            <a:ext cx="217292" cy="21729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646" y="5185096"/>
            <a:ext cx="217292" cy="217292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935" y="4741605"/>
            <a:ext cx="217292" cy="217292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287" y="5344408"/>
            <a:ext cx="217292" cy="21729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434" y="4797018"/>
            <a:ext cx="217292" cy="21729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886" y="4860056"/>
            <a:ext cx="217292" cy="217292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0641" y="4080007"/>
            <a:ext cx="217292" cy="21729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157" y="3097559"/>
            <a:ext cx="217292" cy="21729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058" y="3469273"/>
            <a:ext cx="217292" cy="217292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974" y="2154872"/>
            <a:ext cx="217292" cy="217292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523" y="3949613"/>
            <a:ext cx="217292" cy="217292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171" y="4034925"/>
            <a:ext cx="217292" cy="217292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732" y="4201641"/>
            <a:ext cx="217292" cy="217292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131" y="3113876"/>
            <a:ext cx="217292" cy="217292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198" y="5629700"/>
            <a:ext cx="204953" cy="204953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459" y="3623545"/>
            <a:ext cx="204953" cy="20495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133" y="1510666"/>
            <a:ext cx="204953" cy="20495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921" y="4541421"/>
            <a:ext cx="255597" cy="25559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5982" y="2723943"/>
            <a:ext cx="361905" cy="238095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5332" y="2734833"/>
            <a:ext cx="180210" cy="118559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2007" y="2702203"/>
            <a:ext cx="183151" cy="120494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43897" y="2740783"/>
            <a:ext cx="183151" cy="1204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15378" y="3197006"/>
            <a:ext cx="352381" cy="342857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201" y="4604719"/>
            <a:ext cx="217292" cy="217292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675" y="4398530"/>
            <a:ext cx="217292" cy="217292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812" y="4526782"/>
            <a:ext cx="217292" cy="217292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446" y="3514899"/>
            <a:ext cx="217292" cy="217292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308" y="5112648"/>
            <a:ext cx="217292" cy="217292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577" y="4741605"/>
            <a:ext cx="217292" cy="217292"/>
          </a:xfrm>
          <a:prstGeom prst="rect">
            <a:avLst/>
          </a:prstGeom>
        </p:spPr>
      </p:pic>
      <p:graphicFrame>
        <p:nvGraphicFramePr>
          <p:cNvPr id="20" name="Table 19"/>
          <p:cNvGraphicFramePr>
            <a:graphicFrameLocks noGrp="1"/>
          </p:cNvGraphicFramePr>
          <p:nvPr>
            <p:extLst/>
          </p:nvPr>
        </p:nvGraphicFramePr>
        <p:xfrm>
          <a:off x="7225458" y="719666"/>
          <a:ext cx="2934541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45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ka-GE" dirty="0" smtClean="0"/>
                        <a:t>აფთიაქების გავრცელება საქართველოს მასშტაბით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4531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141697609"/>
              </p:ext>
            </p:extLst>
          </p:nvPr>
        </p:nvGraphicFramePr>
        <p:xfrm>
          <a:off x="571500" y="758638"/>
          <a:ext cx="9867900" cy="3279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800071780"/>
              </p:ext>
            </p:extLst>
          </p:nvPr>
        </p:nvGraphicFramePr>
        <p:xfrm>
          <a:off x="1314450" y="4038601"/>
          <a:ext cx="9163050" cy="2819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51680" y="54822"/>
            <a:ext cx="601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სიოფორი 1000მგ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843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600350165"/>
              </p:ext>
            </p:extLst>
          </p:nvPr>
        </p:nvGraphicFramePr>
        <p:xfrm>
          <a:off x="400051" y="739588"/>
          <a:ext cx="10166350" cy="2958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4033110233"/>
              </p:ext>
            </p:extLst>
          </p:nvPr>
        </p:nvGraphicFramePr>
        <p:xfrm>
          <a:off x="1266825" y="3724275"/>
          <a:ext cx="9153525" cy="28647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51680" y="54822"/>
            <a:ext cx="601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ამარილი 2მგ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017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927428966"/>
              </p:ext>
            </p:extLst>
          </p:nvPr>
        </p:nvGraphicFramePr>
        <p:xfrm>
          <a:off x="495300" y="739588"/>
          <a:ext cx="9258300" cy="2958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712776521"/>
              </p:ext>
            </p:extLst>
          </p:nvPr>
        </p:nvGraphicFramePr>
        <p:xfrm>
          <a:off x="1085849" y="3714751"/>
          <a:ext cx="10067925" cy="2902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847571" y="198768"/>
            <a:ext cx="6014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დიაბეტონი 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</a:t>
            </a:r>
            <a:r>
              <a:rPr lang="ka-G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/აპო-გლიკლაზიდ 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MR 60</a:t>
            </a:r>
            <a:r>
              <a:rPr lang="ka-G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მგ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345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483829363"/>
              </p:ext>
            </p:extLst>
          </p:nvPr>
        </p:nvGraphicFramePr>
        <p:xfrm>
          <a:off x="714375" y="739588"/>
          <a:ext cx="9039225" cy="2958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992439952"/>
              </p:ext>
            </p:extLst>
          </p:nvPr>
        </p:nvGraphicFramePr>
        <p:xfrm>
          <a:off x="1314451" y="4054288"/>
          <a:ext cx="9334500" cy="2689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63520" y="134471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ალბუტეროლის სულფატი 0.5% 2.5მგ/0.5მლ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407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106378423"/>
              </p:ext>
            </p:extLst>
          </p:nvPr>
        </p:nvGraphicFramePr>
        <p:xfrm>
          <a:off x="1009650" y="739588"/>
          <a:ext cx="8743950" cy="2958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583134856"/>
              </p:ext>
            </p:extLst>
          </p:nvPr>
        </p:nvGraphicFramePr>
        <p:xfrm>
          <a:off x="1457325" y="3819525"/>
          <a:ext cx="8677275" cy="2962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63520" y="134471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სერეტიდი დისკუსი 50/250მკგ ინჰ 60 დოზა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46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857290427"/>
              </p:ext>
            </p:extLst>
          </p:nvPr>
        </p:nvGraphicFramePr>
        <p:xfrm>
          <a:off x="685800" y="739588"/>
          <a:ext cx="9067800" cy="2958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831724817"/>
              </p:ext>
            </p:extLst>
          </p:nvPr>
        </p:nvGraphicFramePr>
        <p:xfrm>
          <a:off x="1257300" y="3905250"/>
          <a:ext cx="8953500" cy="2855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738880" y="134471"/>
            <a:ext cx="5933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სალბუტამოლი. 200 დოზა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225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823524958"/>
              </p:ext>
            </p:extLst>
          </p:nvPr>
        </p:nvGraphicFramePr>
        <p:xfrm>
          <a:off x="676275" y="739588"/>
          <a:ext cx="9077325" cy="2958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510805851"/>
              </p:ext>
            </p:extLst>
          </p:nvPr>
        </p:nvGraphicFramePr>
        <p:xfrm>
          <a:off x="1285874" y="3905251"/>
          <a:ext cx="9172575" cy="2845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714240" y="58150"/>
            <a:ext cx="5933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მედროლი 16მგ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732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270446168"/>
              </p:ext>
            </p:extLst>
          </p:nvPr>
        </p:nvGraphicFramePr>
        <p:xfrm>
          <a:off x="1000125" y="739588"/>
          <a:ext cx="8753475" cy="2958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907524180"/>
              </p:ext>
            </p:extLst>
          </p:nvPr>
        </p:nvGraphicFramePr>
        <p:xfrm>
          <a:off x="1428750" y="3724275"/>
          <a:ext cx="9134475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145280" y="58150"/>
            <a:ext cx="5933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პულმიკორტი 2მლ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613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733097939"/>
              </p:ext>
            </p:extLst>
          </p:nvPr>
        </p:nvGraphicFramePr>
        <p:xfrm>
          <a:off x="981075" y="739588"/>
          <a:ext cx="8772525" cy="2958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853111184"/>
              </p:ext>
            </p:extLst>
          </p:nvPr>
        </p:nvGraphicFramePr>
        <p:xfrm>
          <a:off x="1343025" y="3781426"/>
          <a:ext cx="9201150" cy="2807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549958" y="83589"/>
            <a:ext cx="5933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ბრეტარისი ჯენუეირი 322მგკ 60 დოზა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473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544798789"/>
              </p:ext>
            </p:extLst>
          </p:nvPr>
        </p:nvGraphicFramePr>
        <p:xfrm>
          <a:off x="847725" y="739588"/>
          <a:ext cx="8905875" cy="2958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729402044"/>
              </p:ext>
            </p:extLst>
          </p:nvPr>
        </p:nvGraphicFramePr>
        <p:xfrm>
          <a:off x="1247775" y="3810000"/>
          <a:ext cx="9153525" cy="2912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145280" y="83589"/>
            <a:ext cx="5338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თიროზოლი 5მგ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924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429" y="282331"/>
            <a:ext cx="8828314" cy="6089872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886" y="1044917"/>
            <a:ext cx="511627" cy="51162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698" y="2993460"/>
            <a:ext cx="511627" cy="51162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643" y="4217618"/>
            <a:ext cx="511627" cy="51162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683" y="1044917"/>
            <a:ext cx="511627" cy="51162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886" y="4423660"/>
            <a:ext cx="511627" cy="51162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157" y="1300730"/>
            <a:ext cx="511627" cy="51162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0" y="2815640"/>
            <a:ext cx="511627" cy="51162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742" y="3071453"/>
            <a:ext cx="511627" cy="51162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085" y="4721828"/>
            <a:ext cx="511627" cy="51162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742" y="2629199"/>
            <a:ext cx="511627" cy="51162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063" y="3196933"/>
            <a:ext cx="511627" cy="51162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697" y="3756046"/>
            <a:ext cx="511627" cy="51162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013" y="4679473"/>
            <a:ext cx="511627" cy="51162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167" y="2531604"/>
            <a:ext cx="511627" cy="51162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211" y="1812357"/>
            <a:ext cx="511627" cy="51162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400" y="4244887"/>
            <a:ext cx="511627" cy="51162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113" y="3961804"/>
            <a:ext cx="511627" cy="51162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167" y="3043231"/>
            <a:ext cx="511627" cy="51162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386" y="3249273"/>
            <a:ext cx="511627" cy="511627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8483368" y="719666"/>
          <a:ext cx="3011951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19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ka-GE" dirty="0" smtClean="0"/>
                        <a:t>აფთიაქების გავრცელება თბილისის მასშტაბით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80562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256701672"/>
              </p:ext>
            </p:extLst>
          </p:nvPr>
        </p:nvGraphicFramePr>
        <p:xfrm>
          <a:off x="333375" y="739588"/>
          <a:ext cx="10391775" cy="2958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685414256"/>
              </p:ext>
            </p:extLst>
          </p:nvPr>
        </p:nvGraphicFramePr>
        <p:xfrm>
          <a:off x="1228725" y="3895726"/>
          <a:ext cx="9115425" cy="2845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145280" y="83589"/>
            <a:ext cx="5338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 – </a:t>
            </a:r>
            <a:r>
              <a:rPr lang="ka-G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თიროქსინი 50მკგ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496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984039784"/>
              </p:ext>
            </p:extLst>
          </p:nvPr>
        </p:nvGraphicFramePr>
        <p:xfrm>
          <a:off x="342899" y="806822"/>
          <a:ext cx="9820275" cy="2926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51680" y="50728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ამრადიპინი 8მგ/10მგ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920448696"/>
              </p:ext>
            </p:extLst>
          </p:nvPr>
        </p:nvGraphicFramePr>
        <p:xfrm>
          <a:off x="1123950" y="3810000"/>
          <a:ext cx="9077960" cy="2911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5835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31365165"/>
              </p:ext>
            </p:extLst>
          </p:nvPr>
        </p:nvGraphicFramePr>
        <p:xfrm>
          <a:off x="342899" y="806822"/>
          <a:ext cx="9820275" cy="2926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51680" y="50728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დეპაკინი ქრონო 300მგ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229395817"/>
              </p:ext>
            </p:extLst>
          </p:nvPr>
        </p:nvGraphicFramePr>
        <p:xfrm>
          <a:off x="1123950" y="3810000"/>
          <a:ext cx="9077960" cy="2911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0541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755112249"/>
              </p:ext>
            </p:extLst>
          </p:nvPr>
        </p:nvGraphicFramePr>
        <p:xfrm>
          <a:off x="342899" y="806822"/>
          <a:ext cx="9820275" cy="2926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51680" y="50728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დეპაკინი ქრონო </a:t>
            </a:r>
            <a:r>
              <a:rPr lang="ka-GE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500მგ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014734687"/>
              </p:ext>
            </p:extLst>
          </p:nvPr>
        </p:nvGraphicFramePr>
        <p:xfrm>
          <a:off x="1123950" y="3810000"/>
          <a:ext cx="9077960" cy="2911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1865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174126487"/>
              </p:ext>
            </p:extLst>
          </p:nvPr>
        </p:nvGraphicFramePr>
        <p:xfrm>
          <a:off x="342899" y="806822"/>
          <a:ext cx="9820275" cy="2926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551680" y="50728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ემკორი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000406669"/>
              </p:ext>
            </p:extLst>
          </p:nvPr>
        </p:nvGraphicFramePr>
        <p:xfrm>
          <a:off x="1123950" y="3810000"/>
          <a:ext cx="9077960" cy="2911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5892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737124257"/>
              </p:ext>
            </p:extLst>
          </p:nvPr>
        </p:nvGraphicFramePr>
        <p:xfrm>
          <a:off x="342899" y="806822"/>
          <a:ext cx="9820275" cy="2926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72362" y="76224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კარდიომაგნილი 150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207020171"/>
              </p:ext>
            </p:extLst>
          </p:nvPr>
        </p:nvGraphicFramePr>
        <p:xfrm>
          <a:off x="1123950" y="3810000"/>
          <a:ext cx="9077960" cy="2911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5405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706086317"/>
              </p:ext>
            </p:extLst>
          </p:nvPr>
        </p:nvGraphicFramePr>
        <p:xfrm>
          <a:off x="342899" y="806822"/>
          <a:ext cx="9820275" cy="2926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72362" y="76224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კარდიომაგნილი </a:t>
            </a:r>
            <a:r>
              <a:rPr lang="ka-GE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996290451"/>
              </p:ext>
            </p:extLst>
          </p:nvPr>
        </p:nvGraphicFramePr>
        <p:xfrm>
          <a:off x="1123950" y="3810000"/>
          <a:ext cx="9077960" cy="2911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1256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04834168"/>
              </p:ext>
            </p:extLst>
          </p:nvPr>
        </p:nvGraphicFramePr>
        <p:xfrm>
          <a:off x="342899" y="806822"/>
          <a:ext cx="9820275" cy="2926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72362" y="76224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ლამიქტალი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971333336"/>
              </p:ext>
            </p:extLst>
          </p:nvPr>
        </p:nvGraphicFramePr>
        <p:xfrm>
          <a:off x="1123950" y="3810000"/>
          <a:ext cx="9077960" cy="2911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5805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488575991"/>
              </p:ext>
            </p:extLst>
          </p:nvPr>
        </p:nvGraphicFramePr>
        <p:xfrm>
          <a:off x="342899" y="806822"/>
          <a:ext cx="9820275" cy="2926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72362" y="76224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ლევეტირაცეტამი აკორდი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47974154"/>
              </p:ext>
            </p:extLst>
          </p:nvPr>
        </p:nvGraphicFramePr>
        <p:xfrm>
          <a:off x="1123950" y="3810000"/>
          <a:ext cx="9077960" cy="2911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8504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525524112"/>
              </p:ext>
            </p:extLst>
          </p:nvPr>
        </p:nvGraphicFramePr>
        <p:xfrm>
          <a:off x="342899" y="806822"/>
          <a:ext cx="9820275" cy="2926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72362" y="76224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ლორისტა </a:t>
            </a:r>
            <a:r>
              <a:rPr lang="en-US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 50</a:t>
            </a:r>
            <a:r>
              <a:rPr lang="ka-G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მგ/12.5მგ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952209565"/>
              </p:ext>
            </p:extLst>
          </p:nvPr>
        </p:nvGraphicFramePr>
        <p:xfrm>
          <a:off x="1123950" y="3810000"/>
          <a:ext cx="9077960" cy="2911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9153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70456"/>
            <a:ext cx="10492414" cy="1352282"/>
          </a:xfrm>
        </p:spPr>
        <p:txBody>
          <a:bodyPr>
            <a:normAutofit/>
          </a:bodyPr>
          <a:lstStyle/>
          <a:p>
            <a:pPr algn="just"/>
            <a:r>
              <a:rPr lang="ka-GE" sz="1600" dirty="0" smtClean="0">
                <a:solidFill>
                  <a:schemeClr val="tx1"/>
                </a:solidFill>
              </a:rPr>
              <a:t>პროგრამის ფარგლებში სოციალური მომსახურების სააგენტოს პროგრამაში რეგისტრაციის მიზნით 2018 წლის </a:t>
            </a:r>
            <a:r>
              <a:rPr lang="en-US" sz="1600" dirty="0" smtClean="0">
                <a:solidFill>
                  <a:schemeClr val="tx1"/>
                </a:solidFill>
              </a:rPr>
              <a:t>3</a:t>
            </a:r>
            <a:r>
              <a:rPr lang="ka-GE" sz="1600" dirty="0" smtClean="0">
                <a:solidFill>
                  <a:schemeClr val="tx1"/>
                </a:solidFill>
              </a:rPr>
              <a:t> სექტემბრიდან 2019 წლის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smtClean="0">
                <a:solidFill>
                  <a:schemeClr val="tx1"/>
                </a:solidFill>
              </a:rPr>
              <a:t>8</a:t>
            </a:r>
            <a:r>
              <a:rPr lang="ka-GE" sz="1600" dirty="0" smtClean="0">
                <a:solidFill>
                  <a:schemeClr val="tx1"/>
                </a:solidFill>
              </a:rPr>
              <a:t> იანვრის</a:t>
            </a:r>
            <a:r>
              <a:rPr lang="en-US" sz="1600" dirty="0" smtClean="0">
                <a:solidFill>
                  <a:schemeClr val="tx1"/>
                </a:solidFill>
              </a:rPr>
              <a:t>11:00 </a:t>
            </a:r>
            <a:r>
              <a:rPr lang="ka-GE" sz="1600" dirty="0" smtClean="0">
                <a:solidFill>
                  <a:schemeClr val="tx1"/>
                </a:solidFill>
              </a:rPr>
              <a:t>მონაცემებით მომართა სულ 11</a:t>
            </a:r>
            <a:r>
              <a:rPr lang="en-US" sz="1600" dirty="0" smtClean="0">
                <a:solidFill>
                  <a:schemeClr val="tx1"/>
                </a:solidFill>
              </a:rPr>
              <a:t>826 </a:t>
            </a:r>
            <a:r>
              <a:rPr lang="ka-GE" sz="1600" dirty="0" smtClean="0">
                <a:solidFill>
                  <a:schemeClr val="tx1"/>
                </a:solidFill>
              </a:rPr>
              <a:t>ბენეფიციარმა, აქედან </a:t>
            </a:r>
            <a:r>
              <a:rPr lang="en-US" sz="1600" dirty="0" smtClean="0">
                <a:solidFill>
                  <a:schemeClr val="tx1"/>
                </a:solidFill>
              </a:rPr>
              <a:t>10547</a:t>
            </a:r>
            <a:r>
              <a:rPr lang="ka-GE" sz="1600" dirty="0" smtClean="0">
                <a:solidFill>
                  <a:schemeClr val="tx1"/>
                </a:solidFill>
              </a:rPr>
              <a:t> ბენეფიციარმა მიაკითხა აფთიაქს და მიიღო მისი კუთვნილი მედიკამენტი.</a:t>
            </a:r>
            <a:endParaRPr lang="en-US" sz="1600" dirty="0">
              <a:solidFill>
                <a:schemeClr val="tx1"/>
              </a:solidFill>
            </a:endParaRPr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2571564"/>
              </p:ext>
            </p:extLst>
          </p:nvPr>
        </p:nvGraphicFramePr>
        <p:xfrm>
          <a:off x="420687" y="2171700"/>
          <a:ext cx="4217988" cy="3457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2778538112"/>
              </p:ext>
            </p:extLst>
          </p:nvPr>
        </p:nvGraphicFramePr>
        <p:xfrm>
          <a:off x="5229224" y="2160589"/>
          <a:ext cx="5129965" cy="3289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8500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818674735"/>
              </p:ext>
            </p:extLst>
          </p:nvPr>
        </p:nvGraphicFramePr>
        <p:xfrm>
          <a:off x="342899" y="806822"/>
          <a:ext cx="9820275" cy="2926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72362" y="76224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მადოპარი 100/25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806053945"/>
              </p:ext>
            </p:extLst>
          </p:nvPr>
        </p:nvGraphicFramePr>
        <p:xfrm>
          <a:off x="1123950" y="3810000"/>
          <a:ext cx="9077960" cy="2911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7456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604573328"/>
              </p:ext>
            </p:extLst>
          </p:nvPr>
        </p:nvGraphicFramePr>
        <p:xfrm>
          <a:off x="342899" y="806822"/>
          <a:ext cx="9820275" cy="2926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72362" y="76224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ნაკომი 250მგ/25მგ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99664553"/>
              </p:ext>
            </p:extLst>
          </p:nvPr>
        </p:nvGraphicFramePr>
        <p:xfrm>
          <a:off x="1123950" y="3810000"/>
          <a:ext cx="9077960" cy="2911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530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751641616"/>
              </p:ext>
            </p:extLst>
          </p:nvPr>
        </p:nvGraphicFramePr>
        <p:xfrm>
          <a:off x="342899" y="806822"/>
          <a:ext cx="9820275" cy="2926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72362" y="45051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ნებივოლოლი შტადა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92270597"/>
              </p:ext>
            </p:extLst>
          </p:nvPr>
        </p:nvGraphicFramePr>
        <p:xfrm>
          <a:off x="1123950" y="3810000"/>
          <a:ext cx="9077960" cy="2911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4575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899298105"/>
              </p:ext>
            </p:extLst>
          </p:nvPr>
        </p:nvGraphicFramePr>
        <p:xfrm>
          <a:off x="342899" y="806822"/>
          <a:ext cx="9820275" cy="29269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772362" y="45051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ნეიროლეფსინი</a:t>
            </a:r>
            <a:endParaRPr lang="en-US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883543166"/>
              </p:ext>
            </p:extLst>
          </p:nvPr>
        </p:nvGraphicFramePr>
        <p:xfrm>
          <a:off x="1123950" y="3810000"/>
          <a:ext cx="9077960" cy="2911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4805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23" y="209166"/>
            <a:ext cx="11111392" cy="759654"/>
          </a:xfrm>
        </p:spPr>
        <p:txBody>
          <a:bodyPr>
            <a:normAutofit fontScale="90000"/>
          </a:bodyPr>
          <a:lstStyle/>
          <a:p>
            <a:pPr algn="ctr"/>
            <a:r>
              <a:rPr lang="ka-GE" sz="2000" dirty="0" smtClean="0">
                <a:solidFill>
                  <a:schemeClr val="tx1"/>
                </a:solidFill>
              </a:rPr>
              <a:t>საპენსიო ასაკის პირთა რაოდენობრივი (სულ 10065 ბენეფიციარი აფთიაქში მიმართვის მიხედვით ) გადანაწილება რეგიონების მიხედვით</a:t>
            </a:r>
            <a:r>
              <a:rPr lang="ka-GE" sz="2400" dirty="0" smtClean="0">
                <a:solidFill>
                  <a:schemeClr val="tx1"/>
                </a:solidFill>
              </a:rPr>
              <a:t/>
            </a:r>
            <a:br>
              <a:rPr lang="ka-GE" sz="2400" dirty="0" smtClean="0">
                <a:solidFill>
                  <a:schemeClr val="tx1"/>
                </a:solidFill>
              </a:rPr>
            </a:br>
            <a:r>
              <a:rPr lang="ka-GE" sz="2400" dirty="0" smtClean="0">
                <a:solidFill>
                  <a:schemeClr val="tx1"/>
                </a:solidFill>
              </a:rPr>
              <a:t/>
            </a:r>
            <a:br>
              <a:rPr lang="ka-GE" sz="2400" dirty="0" smtClean="0">
                <a:solidFill>
                  <a:schemeClr val="tx1"/>
                </a:solidFill>
              </a:rPr>
            </a:br>
            <a:r>
              <a:rPr lang="ka-GE" sz="2400" dirty="0">
                <a:solidFill>
                  <a:schemeClr val="tx1"/>
                </a:solidFill>
              </a:rPr>
              <a:t/>
            </a:r>
            <a:br>
              <a:rPr lang="ka-GE" sz="2400" dirty="0">
                <a:solidFill>
                  <a:schemeClr val="tx1"/>
                </a:solidFill>
              </a:rPr>
            </a:br>
            <a:endParaRPr lang="en-US" sz="1200" dirty="0">
              <a:solidFill>
                <a:schemeClr val="tx1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9075339"/>
              </p:ext>
            </p:extLst>
          </p:nvPr>
        </p:nvGraphicFramePr>
        <p:xfrm>
          <a:off x="0" y="1070811"/>
          <a:ext cx="12192000" cy="5787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5069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923" y="209166"/>
            <a:ext cx="11111392" cy="759654"/>
          </a:xfrm>
        </p:spPr>
        <p:txBody>
          <a:bodyPr>
            <a:normAutofit fontScale="90000"/>
          </a:bodyPr>
          <a:lstStyle/>
          <a:p>
            <a:pPr algn="ctr"/>
            <a:r>
              <a:rPr lang="ka-GE" sz="2000" dirty="0" smtClean="0">
                <a:solidFill>
                  <a:schemeClr val="tx1"/>
                </a:solidFill>
              </a:rPr>
              <a:t>საპენსიო ასაკის პირთა რაოდენობრივი (სულ 11969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ka-GE" sz="2000" dirty="0" smtClean="0">
                <a:solidFill>
                  <a:schemeClr val="tx1"/>
                </a:solidFill>
              </a:rPr>
              <a:t>ბენეფიციარი </a:t>
            </a:r>
            <a:r>
              <a:rPr lang="en-US" sz="2000" dirty="0">
                <a:solidFill>
                  <a:schemeClr val="tx1"/>
                </a:solidFill>
              </a:rPr>
              <a:t>(</a:t>
            </a:r>
            <a:r>
              <a:rPr lang="ka-GE" sz="2000" dirty="0">
                <a:solidFill>
                  <a:schemeClr val="tx1"/>
                </a:solidFill>
              </a:rPr>
              <a:t>რეესტრიდან წამოღებული ინფორმაციის თანახმად) </a:t>
            </a:r>
            <a:r>
              <a:rPr lang="ka-GE" sz="2000" dirty="0" smtClean="0">
                <a:solidFill>
                  <a:schemeClr val="tx1"/>
                </a:solidFill>
              </a:rPr>
              <a:t>რეგისტრაციის მიხედვით ) გადანაწილება რეგიონების მიხედვით</a:t>
            </a:r>
            <a:r>
              <a:rPr lang="ka-GE" sz="2400" dirty="0" smtClean="0">
                <a:solidFill>
                  <a:schemeClr val="tx1"/>
                </a:solidFill>
              </a:rPr>
              <a:t/>
            </a:r>
            <a:br>
              <a:rPr lang="ka-GE" sz="2400" dirty="0" smtClean="0">
                <a:solidFill>
                  <a:schemeClr val="tx1"/>
                </a:solidFill>
              </a:rPr>
            </a:br>
            <a:r>
              <a:rPr lang="ka-GE" sz="2400" dirty="0" smtClean="0">
                <a:solidFill>
                  <a:schemeClr val="tx1"/>
                </a:solidFill>
              </a:rPr>
              <a:t/>
            </a:r>
            <a:br>
              <a:rPr lang="ka-GE" sz="2400" dirty="0" smtClean="0">
                <a:solidFill>
                  <a:schemeClr val="tx1"/>
                </a:solidFill>
              </a:rPr>
            </a:br>
            <a:r>
              <a:rPr lang="ka-GE" sz="2400" dirty="0">
                <a:solidFill>
                  <a:schemeClr val="tx1"/>
                </a:solidFill>
              </a:rPr>
              <a:t/>
            </a:r>
            <a:br>
              <a:rPr lang="ka-GE" sz="2400" dirty="0">
                <a:solidFill>
                  <a:schemeClr val="tx1"/>
                </a:solidFill>
              </a:rPr>
            </a:br>
            <a:endParaRPr lang="en-US" sz="1200" dirty="0">
              <a:solidFill>
                <a:schemeClr val="tx1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8993454"/>
              </p:ext>
            </p:extLst>
          </p:nvPr>
        </p:nvGraphicFramePr>
        <p:xfrm>
          <a:off x="0" y="1070811"/>
          <a:ext cx="12192000" cy="5787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813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7042" y="252248"/>
            <a:ext cx="10984832" cy="725905"/>
          </a:xfrm>
        </p:spPr>
        <p:txBody>
          <a:bodyPr>
            <a:normAutofit fontScale="90000"/>
          </a:bodyPr>
          <a:lstStyle/>
          <a:p>
            <a:pPr algn="ctr"/>
            <a:r>
              <a:rPr lang="ka-GE" sz="2000" dirty="0" smtClean="0">
                <a:solidFill>
                  <a:schemeClr val="tx1"/>
                </a:solidFill>
              </a:rPr>
              <a:t>შშმპ რაოდენობრივი (სულ 593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ka-GE" sz="2000" dirty="0" smtClean="0">
                <a:solidFill>
                  <a:schemeClr val="tx1"/>
                </a:solidFill>
              </a:rPr>
              <a:t>ბნეფიციარი აფთიაქში მიმართვის მიხედვით ) გადანაწილება რეგიონების მიხედვით</a:t>
            </a:r>
            <a:r>
              <a:rPr lang="ka-GE" sz="2800" dirty="0" smtClean="0">
                <a:solidFill>
                  <a:schemeClr val="tx1"/>
                </a:solidFill>
              </a:rPr>
              <a:t/>
            </a:r>
            <a:br>
              <a:rPr lang="ka-GE" sz="2800" dirty="0" smtClean="0">
                <a:solidFill>
                  <a:schemeClr val="tx1"/>
                </a:solidFill>
              </a:rPr>
            </a:br>
            <a:r>
              <a:rPr lang="ka-GE" sz="2400" dirty="0" smtClean="0">
                <a:solidFill>
                  <a:schemeClr val="tx1"/>
                </a:solidFill>
              </a:rPr>
              <a:t/>
            </a:r>
            <a:br>
              <a:rPr lang="ka-GE" sz="2400" dirty="0" smtClean="0">
                <a:solidFill>
                  <a:schemeClr val="tx1"/>
                </a:solidFill>
              </a:rPr>
            </a:br>
            <a:r>
              <a:rPr lang="ka-GE" sz="2400" dirty="0" smtClean="0">
                <a:solidFill>
                  <a:schemeClr val="tx1"/>
                </a:solidFill>
              </a:rPr>
              <a:t/>
            </a:r>
            <a:br>
              <a:rPr lang="ka-GE" sz="2400" dirty="0" smtClean="0">
                <a:solidFill>
                  <a:schemeClr val="tx1"/>
                </a:solidFill>
              </a:rPr>
            </a:br>
            <a:r>
              <a:rPr lang="ka-GE" sz="2400" dirty="0">
                <a:solidFill>
                  <a:schemeClr val="tx1"/>
                </a:solidFill>
              </a:rPr>
              <a:t/>
            </a:r>
            <a:br>
              <a:rPr lang="ka-GE" sz="2400" dirty="0">
                <a:solidFill>
                  <a:schemeClr val="tx1"/>
                </a:solidFill>
              </a:rPr>
            </a:br>
            <a:endParaRPr lang="en-US" sz="1200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1763780"/>
              </p:ext>
            </p:extLst>
          </p:nvPr>
        </p:nvGraphicFramePr>
        <p:xfrm>
          <a:off x="497388" y="1528010"/>
          <a:ext cx="10331033" cy="4981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7042" y="336331"/>
            <a:ext cx="10984832" cy="725905"/>
          </a:xfrm>
        </p:spPr>
        <p:txBody>
          <a:bodyPr>
            <a:normAutofit fontScale="90000"/>
          </a:bodyPr>
          <a:lstStyle/>
          <a:p>
            <a:pPr algn="ctr"/>
            <a:r>
              <a:rPr lang="ka-GE" sz="2000" dirty="0" smtClean="0">
                <a:solidFill>
                  <a:schemeClr val="tx1"/>
                </a:solidFill>
              </a:rPr>
              <a:t>შშმპ რაოდენობრივი (სულ 747 ბენეფიციარი </a:t>
            </a:r>
            <a:r>
              <a:rPr lang="en-US" sz="2000" dirty="0">
                <a:solidFill>
                  <a:schemeClr val="tx1"/>
                </a:solidFill>
              </a:rPr>
              <a:t>(</a:t>
            </a:r>
            <a:r>
              <a:rPr lang="ka-GE" sz="2000" dirty="0">
                <a:solidFill>
                  <a:schemeClr val="tx1"/>
                </a:solidFill>
              </a:rPr>
              <a:t>რეესტრიდან წამოღებული ინფორმაციის თანახმად) </a:t>
            </a:r>
            <a:r>
              <a:rPr lang="ka-GE" sz="2000" dirty="0" smtClean="0">
                <a:solidFill>
                  <a:schemeClr val="tx1"/>
                </a:solidFill>
              </a:rPr>
              <a:t>რეგისტრაციის მიხედვით ) გადანაწილება რეგიონების მიხედვით</a:t>
            </a:r>
            <a:r>
              <a:rPr lang="ka-GE" sz="2800" dirty="0" smtClean="0">
                <a:solidFill>
                  <a:schemeClr val="tx1"/>
                </a:solidFill>
              </a:rPr>
              <a:t/>
            </a:r>
            <a:br>
              <a:rPr lang="ka-GE" sz="2800" dirty="0" smtClean="0">
                <a:solidFill>
                  <a:schemeClr val="tx1"/>
                </a:solidFill>
              </a:rPr>
            </a:br>
            <a:r>
              <a:rPr lang="ka-GE" sz="2400" dirty="0" smtClean="0">
                <a:solidFill>
                  <a:schemeClr val="tx1"/>
                </a:solidFill>
              </a:rPr>
              <a:t/>
            </a:r>
            <a:br>
              <a:rPr lang="ka-GE" sz="2400" dirty="0" smtClean="0">
                <a:solidFill>
                  <a:schemeClr val="tx1"/>
                </a:solidFill>
              </a:rPr>
            </a:br>
            <a:r>
              <a:rPr lang="ka-GE" sz="2400" dirty="0" smtClean="0">
                <a:solidFill>
                  <a:schemeClr val="tx1"/>
                </a:solidFill>
              </a:rPr>
              <a:t/>
            </a:r>
            <a:br>
              <a:rPr lang="ka-GE" sz="2400" dirty="0" smtClean="0">
                <a:solidFill>
                  <a:schemeClr val="tx1"/>
                </a:solidFill>
              </a:rPr>
            </a:br>
            <a:r>
              <a:rPr lang="ka-GE" sz="2400" dirty="0">
                <a:solidFill>
                  <a:schemeClr val="tx1"/>
                </a:solidFill>
              </a:rPr>
              <a:t/>
            </a:r>
            <a:br>
              <a:rPr lang="ka-GE" sz="2400" dirty="0">
                <a:solidFill>
                  <a:schemeClr val="tx1"/>
                </a:solidFill>
              </a:rPr>
            </a:br>
            <a:endParaRPr lang="en-US" sz="1200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7022285"/>
              </p:ext>
            </p:extLst>
          </p:nvPr>
        </p:nvGraphicFramePr>
        <p:xfrm>
          <a:off x="497388" y="1528010"/>
          <a:ext cx="10331033" cy="4981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4087748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3726</TotalTime>
  <Words>784</Words>
  <Application>Microsoft Office PowerPoint</Application>
  <PresentationFormat>Widescreen</PresentationFormat>
  <Paragraphs>263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AcadNusx</vt:lpstr>
      <vt:lpstr>Arial</vt:lpstr>
      <vt:lpstr>Calibri</vt:lpstr>
      <vt:lpstr>Menlo Bold</vt:lpstr>
      <vt:lpstr>Sylfaen</vt:lpstr>
      <vt:lpstr>Trebuchet MS</vt:lpstr>
      <vt:lpstr>Wingdings 3</vt:lpstr>
      <vt:lpstr>Facet</vt:lpstr>
      <vt:lpstr>„ქრონიკული დაავადებების სამკურნალო მედიკამენტებით უზრუნველყოფის“ სახელმწიფო პროგრამა    ანაგარიში  3 სექტემბერი 2018წ.– 8 ინავარი 2019წ. </vt:lpstr>
      <vt:lpstr>ქრონიკული დაავადებების სამკურნალო მედიკამენტებით უზრუნველყოფის“ სახელმწიფო პროგრამის ფარგლებში  3 სექტემბრის მდგომარეობით გასაცემი მედიკამენტების ნუსხა:</vt:lpstr>
      <vt:lpstr>PowerPoint Presentation</vt:lpstr>
      <vt:lpstr>PowerPoint Presentation</vt:lpstr>
      <vt:lpstr>პროგრამის ფარგლებში სოციალური მომსახურების სააგენტოს პროგრამაში რეგისტრაციის მიზნით 2018 წლის 3 სექტემბრიდან 2019 წლის 8 იანვრის11:00 მონაცემებით მომართა სულ 11826 ბენეფიციარმა, აქედან 10547 ბენეფიციარმა მიაკითხა აფთიაქს და მიიღო მისი კუთვნილი მედიკამენტი.</vt:lpstr>
      <vt:lpstr>საპენსიო ასაკის პირთა რაოდენობრივი (სულ 10065 ბენეფიციარი აფთიაქში მიმართვის მიხედვით ) გადანაწილება რეგიონების მიხედვით   </vt:lpstr>
      <vt:lpstr>საპენსიო ასაკის პირთა რაოდენობრივი (სულ 11969 ბენეფიციარი (რეესტრიდან წამოღებული ინფორმაციის თანახმად) რეგისტრაციის მიხედვით ) გადანაწილება რეგიონების მიხედვით   </vt:lpstr>
      <vt:lpstr>შშმპ რაოდენობრივი (სულ 593 ბნეფიციარი აფთიაქში მიმართვის მიხედვით ) გადანაწილება რეგიონების მიხედვით    </vt:lpstr>
      <vt:lpstr>შშმპ რაოდენობრივი (სულ 747 ბენეფიციარი (რეესტრიდან წამოღებული ინფორმაციის თანახმად) რეგისტრაციის მიხედვით ) გადანაწილება რეგიონების მიხედვით    </vt:lpstr>
      <vt:lpstr>სოც.დაუცველთა რაოდენობრივი (სულ 3647 ბენეფიციარი აფთიაქში მიმართვის მიხედვით ) გადანაწილება რეგიონების მიხედვით    </vt:lpstr>
      <vt:lpstr>სოც.დაუცველთა რაოდენობრივი (სულ 4146 ბენეფიციარი რეგისტრაციის მიხედვით (რეესტრიდან წამოღებული ინფორმაციის თანახმად) ) გადანაწილება რეგიონების მიხედვით    </vt:lpstr>
      <vt:lpstr>PowerPoint Presentation</vt:lpstr>
      <vt:lpstr>PowerPoint Presentation</vt:lpstr>
      <vt:lpstr>      1. თითოეული დასახელების მედიკამენტის აფთიაქიდან გაყიდვის მაჩვენებელი 1 თვის ჭრილში (შშმპ, საპენსიო ასაკის პირი, სოც.დაუცველი – ჯამში), გამოსახული ტაბლეტებში/ფლაკონებში  2. ბენეფიციარების რაოდენობრივი მოძრაობის მრუდი 1 თვის ჭრილში (შშმპ, საპენსიო ასაკის პირი, სოც.დაუცველი – ჯამში)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Irina Gobejishvili</dc:creator>
  <cp:lastModifiedBy>Irina Gobejishvili</cp:lastModifiedBy>
  <cp:revision>454</cp:revision>
  <cp:lastPrinted>2017-10-26T14:21:39Z</cp:lastPrinted>
  <dcterms:created xsi:type="dcterms:W3CDTF">2017-10-25T14:09:47Z</dcterms:created>
  <dcterms:modified xsi:type="dcterms:W3CDTF">2019-01-09T15:51:12Z</dcterms:modified>
</cp:coreProperties>
</file>