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4" r:id="rId1"/>
  </p:sldMasterIdLst>
  <p:sldIdLst>
    <p:sldId id="256" r:id="rId2"/>
    <p:sldId id="263" r:id="rId3"/>
    <p:sldId id="257" r:id="rId4"/>
    <p:sldId id="260" r:id="rId5"/>
    <p:sldId id="262" r:id="rId6"/>
    <p:sldId id="264" r:id="rId7"/>
    <p:sldId id="266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3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11B23-C732-4807-881D-D444FDD438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99FD8F-ED02-4ECF-B1FC-C45E8E5A1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77CD8-CE40-4CB5-AEBB-EC21B3430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51F9-36C7-443E-BD4B-4F822DAE46C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77B51F-9F28-4AE2-A71A-997BF12CA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931AA-D29A-4501-8587-6A0BAFBF4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B082-997D-48E1-A135-A4ED09FC31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781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158B6-DF23-4563-9185-7ACBC0362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723E6E-973F-4BB3-9A1D-4F7AFB4E4C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62B61-32BC-4FE3-B99B-5F4907D68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51F9-36C7-443E-BD4B-4F822DAE46C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33EE1-BF5D-4801-834F-B5A3100B0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7B384-2A2C-499F-AC48-39978310F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B082-997D-48E1-A135-A4ED09FC31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51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46A2BD-EDAC-468E-BB41-F45D24C838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E3C2F7-445E-478C-93BB-A32A6B643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DD6169-0B27-4A15-B12E-F460CFB61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51F9-36C7-443E-BD4B-4F822DAE46C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48AED-56C8-4274-84BC-913892014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DA224-2209-4B64-B1AF-7C4DF037E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B082-997D-48E1-A135-A4ED09FC31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03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1D63A-1631-4E67-B5C9-AA3AAE862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A3B4C-813C-4408-B5C3-F5D6A6592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A06B57-2CEC-40BE-9711-5720AD48B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51F9-36C7-443E-BD4B-4F822DAE46C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5AC9AF-427A-4199-AB9A-5D225E85D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EF873-DD39-4A38-97E0-C0C68E2B0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B082-997D-48E1-A135-A4ED09FC31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711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12339-4A93-47C1-9355-8CEF4FA98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930062-C5A5-4AB4-A0BA-568EFB04F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C7307-4581-4926-AFE8-5A25B7285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51F9-36C7-443E-BD4B-4F822DAE46C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76259-FB8A-4179-B90A-1033B7BAE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237DB-A671-42FB-9BD3-A0D44FD3A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B082-997D-48E1-A135-A4ED09FC31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807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10F02-B05A-47B5-8610-E53E5FD7D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22B5F-B983-46E8-9BF2-A262347B21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04FEB5-0C8A-49AC-8222-9F0CCBEE86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543526-3AEE-4D60-97F6-6D0599962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51F9-36C7-443E-BD4B-4F822DAE46C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565878-C5D9-48DB-B92E-CADD619C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698DCF-1D7D-469C-8FE6-78E4C16AF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B082-997D-48E1-A135-A4ED09FC31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865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51A87-2120-4193-ADDC-6CDDEB40E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FE937-B733-4376-8228-9D624C2CE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CCEB79-AE7E-4450-86BB-A26D2253C7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761DCB-3BBF-42EE-A644-CFEF4D3F4F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8D1FD2-C38E-4D1A-989F-33D5849B78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807F3E-6512-48A9-9463-DCACB1CD8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51F9-36C7-443E-BD4B-4F822DAE46C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2D0B05-FC3B-4184-9E10-35695FE0A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6CECC-D23F-4C17-8A89-71354C5D0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B082-997D-48E1-A135-A4ED09FC31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126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FF766-0475-48AC-B453-1347EBF4E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103CDC-82F2-4063-9BC3-90E6E2088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51F9-36C7-443E-BD4B-4F822DAE46C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2FEF2C-0B75-47D1-9C62-2EC1AA8B4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94921F-657C-49BA-8618-7F932C26B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B082-997D-48E1-A135-A4ED09FC31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54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389941-CCCC-46A6-A61B-794867058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51F9-36C7-443E-BD4B-4F822DAE46C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F7AD6C-A092-4A25-B5FF-A6EFFC625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996F7D-3196-4364-B6F1-DB4192938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B082-997D-48E1-A135-A4ED09FC31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655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8D9F4-262D-4BF6-9E24-11A704871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14BB4-A2F8-4FF3-8BF5-89DC324738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1E7F2A-4F2D-4BF9-B561-1B32B51D21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A5F095-34F1-4EE1-8C49-5EB1A8C6E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51F9-36C7-443E-BD4B-4F822DAE46C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359CB3-7C70-4A7C-9C0B-DCE78CB94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FF9A0F-820B-4269-ADAB-ED0CB0490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B082-997D-48E1-A135-A4ED09FC31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6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59D1A-E2EF-4CD9-8E0E-C05CFDE2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3BE609-4A7D-4745-9132-69E1640C33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C05506-ABED-48C3-A8FE-0F9339DB0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7ABD80-E98C-46C2-BE4B-364A43311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51F9-36C7-443E-BD4B-4F822DAE46C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0A429-7A90-4967-A6C5-45AD7FF0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62F2D5-9565-4C16-B024-679154246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B082-997D-48E1-A135-A4ED09FC31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919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1E4553-B9CB-4FFA-8F0D-580A129C4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584F25-FAFD-44DA-BA44-E25479A54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B18AE-4D2C-459E-B23E-518EC057A0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851F9-36C7-443E-BD4B-4F822DAE46C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12C49-63B8-4EE3-AFFB-8C65C2DC10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3F93E-F586-4CCD-BF72-71119748EB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1B082-997D-48E1-A135-A4ED09FC31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18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66" r:id="rId2"/>
    <p:sldLayoutId id="2147484067" r:id="rId3"/>
    <p:sldLayoutId id="2147484068" r:id="rId4"/>
    <p:sldLayoutId id="2147484069" r:id="rId5"/>
    <p:sldLayoutId id="2147484070" r:id="rId6"/>
    <p:sldLayoutId id="2147484071" r:id="rId7"/>
    <p:sldLayoutId id="2147484072" r:id="rId8"/>
    <p:sldLayoutId id="2147484073" r:id="rId9"/>
    <p:sldLayoutId id="2147484074" r:id="rId10"/>
    <p:sldLayoutId id="21474840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wmf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kvir za tekst 11">
            <a:extLst>
              <a:ext uri="{FF2B5EF4-FFF2-40B4-BE49-F238E27FC236}">
                <a16:creationId xmlns:a16="http://schemas.microsoft.com/office/drawing/2014/main" id="{90C016CB-B227-40F6-BA80-F7BFC4FB9410}"/>
              </a:ext>
            </a:extLst>
          </p:cNvPr>
          <p:cNvSpPr txBox="1"/>
          <p:nvPr/>
        </p:nvSpPr>
        <p:spPr>
          <a:xfrm>
            <a:off x="0" y="1347702"/>
            <a:ext cx="11964713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 Regional Nutrition Capacity Development and Partnership Platform</a:t>
            </a:r>
          </a:p>
          <a:p>
            <a:pPr algn="ctr"/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Symposium on sustainable food systems and nutrition governance for healthy diets in Central Asia and Caucasus- through the eyes of children and adolescents </a:t>
            </a:r>
          </a:p>
          <a:p>
            <a:pPr algn="ctr"/>
            <a:br>
              <a:rPr lang="en-US" sz="2400" b="1" dirty="0">
                <a:latin typeface="+mj-lt"/>
              </a:rPr>
            </a:br>
            <a:endParaRPr lang="en-US" b="1" dirty="0"/>
          </a:p>
        </p:txBody>
      </p:sp>
      <p:sp>
        <p:nvSpPr>
          <p:cNvPr id="13" name="Pravougaonik 12">
            <a:extLst>
              <a:ext uri="{FF2B5EF4-FFF2-40B4-BE49-F238E27FC236}">
                <a16:creationId xmlns:a16="http://schemas.microsoft.com/office/drawing/2014/main" id="{FCE26F76-83D9-44A4-ADAC-94CFA3C6647B}"/>
              </a:ext>
            </a:extLst>
          </p:cNvPr>
          <p:cNvSpPr/>
          <p:nvPr/>
        </p:nvSpPr>
        <p:spPr>
          <a:xfrm>
            <a:off x="4209483" y="4136738"/>
            <a:ext cx="58323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Food Systems &amp; Nutrition Governance profile</a:t>
            </a:r>
          </a:p>
        </p:txBody>
      </p:sp>
      <p:sp>
        <p:nvSpPr>
          <p:cNvPr id="16" name="Pravougaonik 15">
            <a:extLst>
              <a:ext uri="{FF2B5EF4-FFF2-40B4-BE49-F238E27FC236}">
                <a16:creationId xmlns:a16="http://schemas.microsoft.com/office/drawing/2014/main" id="{84B1C6CF-F167-4141-8C35-776CEEBDD3B3}"/>
              </a:ext>
            </a:extLst>
          </p:cNvPr>
          <p:cNvSpPr/>
          <p:nvPr/>
        </p:nvSpPr>
        <p:spPr>
          <a:xfrm>
            <a:off x="7273976" y="5081212"/>
            <a:ext cx="9964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Country:</a:t>
            </a:r>
          </a:p>
        </p:txBody>
      </p:sp>
      <p:sp>
        <p:nvSpPr>
          <p:cNvPr id="36" name="Pravougaonik 35">
            <a:extLst>
              <a:ext uri="{FF2B5EF4-FFF2-40B4-BE49-F238E27FC236}">
                <a16:creationId xmlns:a16="http://schemas.microsoft.com/office/drawing/2014/main" id="{871CD3A0-5F53-4D32-8F35-EDCEFAF75750}"/>
              </a:ext>
            </a:extLst>
          </p:cNvPr>
          <p:cNvSpPr/>
          <p:nvPr/>
        </p:nvSpPr>
        <p:spPr>
          <a:xfrm>
            <a:off x="7273976" y="5450544"/>
            <a:ext cx="1153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Presenter:</a:t>
            </a:r>
          </a:p>
        </p:txBody>
      </p:sp>
      <p:sp>
        <p:nvSpPr>
          <p:cNvPr id="37" name="Pravougaonik 36">
            <a:extLst>
              <a:ext uri="{FF2B5EF4-FFF2-40B4-BE49-F238E27FC236}">
                <a16:creationId xmlns:a16="http://schemas.microsoft.com/office/drawing/2014/main" id="{CB1A58AC-115D-4B44-9420-000FAF340C84}"/>
              </a:ext>
            </a:extLst>
          </p:cNvPr>
          <p:cNvSpPr/>
          <p:nvPr/>
        </p:nvSpPr>
        <p:spPr>
          <a:xfrm>
            <a:off x="4054287" y="6296916"/>
            <a:ext cx="43628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</a:rPr>
              <a:t>Astana,</a:t>
            </a:r>
            <a:r>
              <a:rPr lang="sr-Latn-R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>
                <a:solidFill>
                  <a:srgbClr val="002060"/>
                </a:solidFill>
              </a:rPr>
              <a:t>Kazakhstan, April 24-26</a:t>
            </a:r>
            <a:r>
              <a:rPr lang="en-US" sz="2000" b="1" baseline="30000" dirty="0">
                <a:solidFill>
                  <a:srgbClr val="002060"/>
                </a:solidFill>
              </a:rPr>
              <a:t>th</a:t>
            </a:r>
            <a:r>
              <a:rPr lang="sr-Latn-R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>
                <a:solidFill>
                  <a:srgbClr val="002060"/>
                </a:solidFill>
              </a:rPr>
              <a:t>2019</a:t>
            </a:r>
          </a:p>
        </p:txBody>
      </p:sp>
      <p:pic>
        <p:nvPicPr>
          <p:cNvPr id="39" name="Slika 38">
            <a:extLst>
              <a:ext uri="{FF2B5EF4-FFF2-40B4-BE49-F238E27FC236}">
                <a16:creationId xmlns:a16="http://schemas.microsoft.com/office/drawing/2014/main" id="{A1D0463E-ACDA-41A8-895C-E5C0C3909B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92" y="3892625"/>
            <a:ext cx="3136098" cy="1200875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1692" y="0"/>
            <a:ext cx="1326173" cy="1097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 descr="Image result for food and agriculture organization logo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578" y="375139"/>
            <a:ext cx="1465701" cy="593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721" y="379107"/>
            <a:ext cx="1168157" cy="355478"/>
          </a:xfrm>
          <a:prstGeom prst="rect">
            <a:avLst/>
          </a:prstGeom>
        </p:spPr>
      </p:pic>
      <p:pic>
        <p:nvPicPr>
          <p:cNvPr id="11" name="Picture 10" descr="Image result for world food programme logo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7520" y="368744"/>
            <a:ext cx="865761" cy="3762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 descr="Image result for ministry of kazakhstan health logo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9636" y="295945"/>
            <a:ext cx="1345160" cy="4280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768" y="5849926"/>
            <a:ext cx="2349233" cy="7383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7188" y="5870429"/>
            <a:ext cx="2247900" cy="7442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4479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0E34819-5379-4531-9B74-2B7BC7E8F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16" y="168964"/>
            <a:ext cx="10971675" cy="1053945"/>
          </a:xfrm>
        </p:spPr>
        <p:txBody>
          <a:bodyPr anchor="ctr">
            <a:norm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NUTRITION OF SELECTED VULNERABLE GROUP (CHILDREN)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B71FFC2E-849B-4862-A6AD-EB88FBC57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316" y="1530627"/>
            <a:ext cx="10589475" cy="4522702"/>
          </a:xfrm>
        </p:spPr>
        <p:txBody>
          <a:bodyPr anchor="ctr"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271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>
            <a:extLst>
              <a:ext uri="{FF2B5EF4-FFF2-40B4-BE49-F238E27FC236}">
                <a16:creationId xmlns:a16="http://schemas.microsoft.com/office/drawing/2014/main" id="{C3C3D1F6-8F3F-49AF-9B3D-40360D27C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517" y="188446"/>
            <a:ext cx="11598965" cy="1371997"/>
          </a:xfrm>
        </p:spPr>
        <p:txBody>
          <a:bodyPr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002060"/>
                </a:solidFill>
              </a:rPr>
              <a:t>GOVERNANCE, LEADERSHIP AND ACCOUNTABILITY, </a:t>
            </a:r>
            <a:r>
              <a:rPr lang="en-US" sz="3200" b="1" dirty="0">
                <a:solidFill>
                  <a:srgbClr val="002060"/>
                </a:solidFill>
              </a:rPr>
              <a:t>RESEARCH INFRASTRUCTURE </a:t>
            </a:r>
            <a:r>
              <a:rPr lang="en-US" sz="2900" b="1" dirty="0">
                <a:solidFill>
                  <a:srgbClr val="002060"/>
                </a:solidFill>
              </a:rPr>
              <a:t>FOR FOOD SECURITY AND NUTRITION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FBF985F3-6460-45D7-A1B1-F0A5A7A06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230" y="1463041"/>
            <a:ext cx="11739770" cy="5206514"/>
          </a:xfrm>
        </p:spPr>
        <p:txBody>
          <a:bodyPr anchor="ctr">
            <a:normAutofit/>
          </a:bodyPr>
          <a:lstStyle/>
          <a:p>
            <a:r>
              <a:rPr lang="en-US" sz="1800" b="1" dirty="0"/>
              <a:t>Nutrition governance, strategic planning and budget allocation</a:t>
            </a:r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endParaRPr lang="en-US" sz="1800" b="1" dirty="0"/>
          </a:p>
          <a:p>
            <a:r>
              <a:rPr lang="en-US" sz="1800" b="1" dirty="0"/>
              <a:t>Capacity development in monitoring and surveillance - nutrition data collection for evidence-based policy making</a:t>
            </a:r>
          </a:p>
          <a:p>
            <a:endParaRPr lang="en-US" sz="1800" b="1" dirty="0"/>
          </a:p>
          <a:p>
            <a:endParaRPr lang="en-US" sz="1800" b="1" dirty="0"/>
          </a:p>
          <a:p>
            <a:r>
              <a:rPr lang="en-US" sz="1800" b="1" dirty="0"/>
              <a:t>Food Composition Database</a:t>
            </a:r>
            <a:endParaRPr lang="sr-Latn-RS" sz="1800" b="1" dirty="0"/>
          </a:p>
          <a:p>
            <a:endParaRPr lang="sr-Latn-RS" sz="1800" b="1" dirty="0"/>
          </a:p>
          <a:p>
            <a:pPr marL="0" indent="0">
              <a:buNone/>
            </a:pPr>
            <a:endParaRPr lang="sr-Latn-RS" sz="1800" b="1" dirty="0"/>
          </a:p>
          <a:p>
            <a:r>
              <a:rPr lang="en-US" sz="1800" b="1" dirty="0"/>
              <a:t>Software – nutritional tool for food consumption data collection, dietary intake assessment</a:t>
            </a:r>
          </a:p>
          <a:p>
            <a:pPr>
              <a:buNone/>
            </a:pPr>
            <a:r>
              <a:rPr lang="en-US" sz="1800" b="1" dirty="0"/>
              <a:t>and nutrition planning</a:t>
            </a:r>
          </a:p>
          <a:p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1293751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6B9E4A4-33D5-4243-AE55-1E3DBCA81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061" y="239652"/>
            <a:ext cx="10547754" cy="1400530"/>
          </a:xfrm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2900" b="1" dirty="0">
                <a:solidFill>
                  <a:srgbClr val="002060"/>
                </a:solidFill>
              </a:rPr>
              <a:t>WORKFORCE CAPACITY IN NUTRITION AND NUTRITIONAL EDUCATION FOR PROFESSIONALS </a:t>
            </a:r>
            <a:endParaRPr lang="en-US" sz="2900" dirty="0">
              <a:solidFill>
                <a:srgbClr val="002060"/>
              </a:solidFill>
            </a:endParaRP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1A9EA381-A8DA-4D41-BA98-E439D6C29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791" y="1895061"/>
            <a:ext cx="9799701" cy="3784023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8885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CA2CE78-D92C-47D3-9058-AF25E5D9F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638" y="352540"/>
            <a:ext cx="9404723" cy="656994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FOOD ENVIRONMENT FOR HEALTHLY DIETS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8E943E14-51A7-4361-A269-BBCD65933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437" y="1561514"/>
            <a:ext cx="11352628" cy="4943946"/>
          </a:xfrm>
        </p:spPr>
        <p:txBody>
          <a:bodyPr>
            <a:noAutofit/>
          </a:bodyPr>
          <a:lstStyle/>
          <a:p>
            <a:r>
              <a:rPr lang="en-US" sz="1600" b="1" dirty="0"/>
              <a:t>Food Labeling Regulation</a:t>
            </a:r>
            <a:endParaRPr lang="sr-Latn-RS" sz="1600" b="1" dirty="0"/>
          </a:p>
          <a:p>
            <a:endParaRPr lang="sr-Latn-RS" sz="1600" b="1" dirty="0"/>
          </a:p>
          <a:p>
            <a:endParaRPr lang="sr-Latn-RS" sz="1600" b="1" dirty="0"/>
          </a:p>
          <a:p>
            <a:r>
              <a:rPr lang="en-US" sz="1600" b="1" dirty="0"/>
              <a:t>Restricting in marketing of high fat, sugar and salt (HFSS) foods and non-alcoholic beverages to children </a:t>
            </a:r>
            <a:endParaRPr lang="sr-Latn-RS" sz="1600" b="1" dirty="0"/>
          </a:p>
          <a:p>
            <a:endParaRPr lang="sr-Latn-RS" sz="1600" b="1" dirty="0"/>
          </a:p>
          <a:p>
            <a:endParaRPr lang="en-US" sz="1600" b="1" dirty="0"/>
          </a:p>
          <a:p>
            <a:r>
              <a:rPr lang="en-US" sz="1600" b="1" dirty="0"/>
              <a:t>Fiscal policies, health-related taxes</a:t>
            </a:r>
            <a:endParaRPr lang="sr-Latn-RS" sz="1600" b="1" dirty="0"/>
          </a:p>
          <a:p>
            <a:endParaRPr lang="sr-Latn-RS" sz="1600" b="1" dirty="0"/>
          </a:p>
          <a:p>
            <a:endParaRPr lang="sr-Latn-RS" sz="1600" b="1" dirty="0"/>
          </a:p>
          <a:p>
            <a:r>
              <a:rPr lang="en-US" sz="1600" b="1" dirty="0"/>
              <a:t>Food fortification Policy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011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C10E61-AD63-4271-964B-84DAD1689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06333"/>
            <a:ext cx="10059475" cy="128089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SUSTAINABLE, RESILIENT FOOD SYSTEMS FOR HEALTHY DIETS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39588B62-A466-40EA-A403-6FF0DE20E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396" y="2119533"/>
            <a:ext cx="9790358" cy="4432134"/>
          </a:xfrm>
        </p:spPr>
        <p:txBody>
          <a:bodyPr>
            <a:noAutofit/>
          </a:bodyPr>
          <a:lstStyle/>
          <a:p>
            <a:r>
              <a:rPr lang="en-US" sz="1800" b="1" dirty="0"/>
              <a:t>Food systems for nutrition</a:t>
            </a:r>
            <a:endParaRPr lang="sr-Latn-RS" sz="1800" b="1" dirty="0"/>
          </a:p>
          <a:p>
            <a:pPr marL="0" indent="0">
              <a:buNone/>
            </a:pPr>
            <a:endParaRPr lang="en-US" sz="1800" b="1" dirty="0"/>
          </a:p>
          <a:p>
            <a:r>
              <a:rPr lang="en-US" sz="1800" b="1" dirty="0"/>
              <a:t>Food Loss and Waste (FLW) prevention and reduction for nutrition</a:t>
            </a:r>
            <a:endParaRPr lang="sr-Latn-RS" sz="1800" b="1" dirty="0"/>
          </a:p>
          <a:p>
            <a:endParaRPr lang="en-US" sz="1800" b="1" dirty="0"/>
          </a:p>
          <a:p>
            <a:r>
              <a:rPr lang="en-US" sz="1800" b="1" dirty="0"/>
              <a:t>Food Safety for nutrition</a:t>
            </a:r>
            <a:endParaRPr lang="sr-Latn-RS" sz="1800" b="1" dirty="0"/>
          </a:p>
          <a:p>
            <a:endParaRPr lang="en-US" sz="1800" b="1" dirty="0"/>
          </a:p>
          <a:p>
            <a:r>
              <a:rPr lang="en-US" sz="1800" b="1" dirty="0"/>
              <a:t>Antimicrobial resistance (AMR) for food safety and nutrition </a:t>
            </a:r>
            <a:endParaRPr lang="sr-Latn-RS" sz="1800" b="1" dirty="0"/>
          </a:p>
          <a:p>
            <a:pPr marL="0" indent="0">
              <a:buNone/>
            </a:pPr>
            <a:endParaRPr lang="sr-Latn-R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45389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23" y="365125"/>
            <a:ext cx="11875477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ALIGNED HEALTH SYSTEMS PROVIDING UNIVERSAL COVERAGE OF ESSENTIAL NUTRITION</a:t>
            </a:r>
            <a:r>
              <a:rPr lang="sr-Latn-R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>
                <a:solidFill>
                  <a:srgbClr val="002060"/>
                </a:solidFill>
              </a:rPr>
              <a:t>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/>
              <a:t> Strong and resilient health systems</a:t>
            </a:r>
            <a:endParaRPr lang="sr-Latn-RS" sz="1800" b="1" dirty="0"/>
          </a:p>
          <a:p>
            <a:endParaRPr lang="sr-Latn-RS" dirty="0"/>
          </a:p>
          <a:p>
            <a:endParaRPr lang="sr-Latn-RS" dirty="0"/>
          </a:p>
          <a:p>
            <a:r>
              <a:rPr lang="en-US" sz="1800" b="1" dirty="0"/>
              <a:t> Reduction of stunting and wasting among children under five years of age</a:t>
            </a:r>
            <a:endParaRPr lang="sr-Latn-RS" sz="1800" b="1" dirty="0"/>
          </a:p>
          <a:p>
            <a:endParaRPr lang="sr-Latn-RS" sz="1800" b="1" dirty="0"/>
          </a:p>
          <a:p>
            <a:endParaRPr lang="sr-Latn-RS" sz="1800" b="1" dirty="0"/>
          </a:p>
          <a:p>
            <a:pPr marL="0" indent="0">
              <a:buNone/>
            </a:pPr>
            <a:endParaRPr lang="sr-Latn-RS" sz="1800" b="1" dirty="0"/>
          </a:p>
          <a:p>
            <a:r>
              <a:rPr lang="en-US" sz="1800" b="1" dirty="0"/>
              <a:t>Health service policies and </a:t>
            </a:r>
            <a:r>
              <a:rPr lang="en-US" sz="1800" b="1" dirty="0" err="1"/>
              <a:t>programmes</a:t>
            </a:r>
            <a:r>
              <a:rPr lang="en-US" sz="1800" b="1" dirty="0"/>
              <a:t> to improve nutrition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27F52B-CAC9-4FAD-A621-EDEA27DE7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188011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</a:rPr>
              <a:t>Title of the thematic area assigned to your country (refer to agenda)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0E2FEFD9-BD4E-4D4E-8E79-9A52A6F4D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734" y="1468901"/>
            <a:ext cx="10194039" cy="4217238"/>
          </a:xfrm>
        </p:spPr>
        <p:txBody>
          <a:bodyPr/>
          <a:lstStyle/>
          <a:p>
            <a:r>
              <a:rPr lang="en-US" dirty="0"/>
              <a:t>The following 7 slides is free style around the assigned topic, makes sure you have introduction, achievements, lessons learned, challenges and the way forward</a:t>
            </a:r>
          </a:p>
          <a:p>
            <a:endParaRPr lang="en-US" dirty="0"/>
          </a:p>
          <a:p>
            <a:r>
              <a:rPr lang="en-US" dirty="0"/>
              <a:t>Last slide must be conclusion</a:t>
            </a:r>
          </a:p>
        </p:txBody>
      </p:sp>
    </p:spTree>
    <p:extLst>
      <p:ext uri="{BB962C8B-B14F-4D97-AF65-F5344CB8AC3E}">
        <p14:creationId xmlns:p14="http://schemas.microsoft.com/office/powerpoint/2010/main" val="788432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</TotalTime>
  <Words>276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NUTRITION OF SELECTED VULNERABLE GROUP (CHILDREN)</vt:lpstr>
      <vt:lpstr>GOVERNANCE, LEADERSHIP AND ACCOUNTABILITY, RESEARCH INFRASTRUCTURE FOR FOOD SECURITY AND NUTRITION</vt:lpstr>
      <vt:lpstr>WORKFORCE CAPACITY IN NUTRITION AND NUTRITIONAL EDUCATION FOR PROFESSIONALS </vt:lpstr>
      <vt:lpstr>FOOD ENVIRONMENT FOR HEALTHLY DIETS</vt:lpstr>
      <vt:lpstr>SUSTAINABLE, RESILIENT FOOD SYSTEMS FOR HEALTHY DIETS</vt:lpstr>
      <vt:lpstr>ALIGNED HEALTH SYSTEMS PROVIDING UNIVERSAL COVERAGE OF ESSENTIAL NUTRITION ACTIONS</vt:lpstr>
      <vt:lpstr>Title of the thematic area assigned to your country (refer to agenda)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Marija</dc:creator>
  <cp:lastModifiedBy>Amirhossein Yarparvar</cp:lastModifiedBy>
  <cp:revision>15</cp:revision>
  <dcterms:created xsi:type="dcterms:W3CDTF">2018-10-01T10:02:48Z</dcterms:created>
  <dcterms:modified xsi:type="dcterms:W3CDTF">2019-03-08T15:07:21Z</dcterms:modified>
</cp:coreProperties>
</file>