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mar Gabunia" initials="TG" lastIdx="2" clrIdx="0">
    <p:extLst>
      <p:ext uri="{19B8F6BF-5375-455C-9EA6-DF929625EA0E}">
        <p15:presenceInfo xmlns:p15="http://schemas.microsoft.com/office/powerpoint/2012/main" userId="S-1-5-21-814208047-3971608839-2166339660-1094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BB8C0-C667-4263-8F92-193D01F6A680}" type="datetimeFigureOut">
              <a:rPr lang="en-US" smtClean="0"/>
              <a:t>15-Aug-19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C6EC28-5F05-4529-B709-B747B29D5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164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6EC28-5F05-4529-B709-B747B29D528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145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F56A-B35D-45BF-B099-6C6783FB5ECF}" type="datetimeFigureOut">
              <a:rPr lang="en-US" smtClean="0"/>
              <a:t>15-Aug-19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D616D-6F52-4589-9F03-E0E298BF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56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F56A-B35D-45BF-B099-6C6783FB5ECF}" type="datetimeFigureOut">
              <a:rPr lang="en-US" smtClean="0"/>
              <a:t>15-Aug-19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D616D-6F52-4589-9F03-E0E298BF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474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F56A-B35D-45BF-B099-6C6783FB5ECF}" type="datetimeFigureOut">
              <a:rPr lang="en-US" smtClean="0"/>
              <a:t>15-Aug-19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D616D-6F52-4589-9F03-E0E298BF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371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F56A-B35D-45BF-B099-6C6783FB5ECF}" type="datetimeFigureOut">
              <a:rPr lang="en-US" smtClean="0"/>
              <a:t>15-Aug-19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D616D-6F52-4589-9F03-E0E298BF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171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F56A-B35D-45BF-B099-6C6783FB5ECF}" type="datetimeFigureOut">
              <a:rPr lang="en-US" smtClean="0"/>
              <a:t>15-Aug-19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D616D-6F52-4589-9F03-E0E298BF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992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F56A-B35D-45BF-B099-6C6783FB5ECF}" type="datetimeFigureOut">
              <a:rPr lang="en-US" smtClean="0"/>
              <a:t>15-Aug-19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D616D-6F52-4589-9F03-E0E298BF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062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F56A-B35D-45BF-B099-6C6783FB5ECF}" type="datetimeFigureOut">
              <a:rPr lang="en-US" smtClean="0"/>
              <a:t>15-Aug-19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D616D-6F52-4589-9F03-E0E298BF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391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F56A-B35D-45BF-B099-6C6783FB5ECF}" type="datetimeFigureOut">
              <a:rPr lang="en-US" smtClean="0"/>
              <a:t>15-Aug-19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D616D-6F52-4589-9F03-E0E298BF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580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F56A-B35D-45BF-B099-6C6783FB5ECF}" type="datetimeFigureOut">
              <a:rPr lang="en-US" smtClean="0"/>
              <a:t>15-Aug-19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D616D-6F52-4589-9F03-E0E298BF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199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F56A-B35D-45BF-B099-6C6783FB5ECF}" type="datetimeFigureOut">
              <a:rPr lang="en-US" smtClean="0"/>
              <a:t>15-Aug-19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D616D-6F52-4589-9F03-E0E298BF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095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F56A-B35D-45BF-B099-6C6783FB5ECF}" type="datetimeFigureOut">
              <a:rPr lang="en-US" smtClean="0"/>
              <a:t>15-Aug-19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D616D-6F52-4589-9F03-E0E298BF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34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DF56A-B35D-45BF-B099-6C6783FB5ECF}" type="datetimeFigureOut">
              <a:rPr lang="en-US" smtClean="0"/>
              <a:t>15-Aug-19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D616D-6F52-4589-9F03-E0E298BF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302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1737" y="325938"/>
            <a:ext cx="4323806" cy="536212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ka-GE" sz="1400" dirty="0" smtClean="0"/>
              <a:t>პოლიტიკის დეპარტამენტი</a:t>
            </a:r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9085" y="1799500"/>
            <a:ext cx="2127068" cy="1218020"/>
          </a:xfrm>
          <a:ln w="31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1400" dirty="0" smtClean="0"/>
              <a:t>მოადგილე სოციალური მიმართულებით </a:t>
            </a:r>
            <a:endParaRPr lang="en-US" sz="1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81848" y="1799500"/>
            <a:ext cx="2622368" cy="1218020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ka-GE" sz="1400" dirty="0" smtClean="0"/>
              <a:t>მოადგილე დევნილთა და ეკომიგრანტთა მიმართულებით </a:t>
            </a:r>
            <a:endParaRPr lang="en-US" sz="1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136719" y="1799500"/>
            <a:ext cx="2590255" cy="1218020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ka-GE" sz="1400" dirty="0" smtClean="0"/>
              <a:t>მოადგილე ჯანმრთელობის დაცვის მიმართულებით </a:t>
            </a:r>
            <a:endParaRPr lang="en-US" sz="14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059089" y="1799500"/>
            <a:ext cx="2122717" cy="1466214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ka-GE" sz="1400" dirty="0" smtClean="0"/>
              <a:t>მოადგილე შრომისა და დასაქმების პოლიტიკის მიმართულებით </a:t>
            </a:r>
            <a:endParaRPr lang="en-US" sz="1400" dirty="0"/>
          </a:p>
        </p:txBody>
      </p:sp>
      <p:cxnSp>
        <p:nvCxnSpPr>
          <p:cNvPr id="8" name="Straight Connector 7"/>
          <p:cNvCxnSpPr>
            <a:stCxn id="2" idx="2"/>
          </p:cNvCxnSpPr>
          <p:nvPr/>
        </p:nvCxnSpPr>
        <p:spPr>
          <a:xfrm flipH="1">
            <a:off x="6244046" y="862150"/>
            <a:ext cx="19594" cy="509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1894114" y="1371600"/>
            <a:ext cx="8425543" cy="261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endCxn id="3" idx="0"/>
          </p:cNvCxnSpPr>
          <p:nvPr/>
        </p:nvCxnSpPr>
        <p:spPr>
          <a:xfrm>
            <a:off x="1894114" y="1371600"/>
            <a:ext cx="18505" cy="42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267199" y="1397726"/>
            <a:ext cx="18505" cy="42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374527" y="1397726"/>
            <a:ext cx="18505" cy="42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0310404" y="1384663"/>
            <a:ext cx="18505" cy="42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85156" y="3017520"/>
            <a:ext cx="0" cy="25080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/>
          <p:cNvSpPr txBox="1">
            <a:spLocks/>
          </p:cNvSpPr>
          <p:nvPr/>
        </p:nvSpPr>
        <p:spPr>
          <a:xfrm>
            <a:off x="1262743" y="3445420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პროგრამების მონიტორინგის სამმართველო </a:t>
            </a:r>
            <a:endParaRPr lang="en-US" sz="1400" dirty="0"/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1262743" y="5204551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პენსიის, სოც.დახმარების, სოციალურ საკითხთა და პროგრამების სამმართველო </a:t>
            </a:r>
            <a:endParaRPr lang="en-US" sz="1400" dirty="0"/>
          </a:p>
        </p:txBody>
      </p:sp>
      <p:cxnSp>
        <p:nvCxnSpPr>
          <p:cNvPr id="22" name="Straight Connector 21"/>
          <p:cNvCxnSpPr>
            <a:endCxn id="19" idx="1"/>
          </p:cNvCxnSpPr>
          <p:nvPr/>
        </p:nvCxnSpPr>
        <p:spPr>
          <a:xfrm>
            <a:off x="997404" y="3910738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997404" y="5525589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755161" y="3017520"/>
            <a:ext cx="0" cy="25080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ontent Placeholder 2"/>
          <p:cNvSpPr txBox="1">
            <a:spLocks/>
          </p:cNvSpPr>
          <p:nvPr/>
        </p:nvSpPr>
        <p:spPr>
          <a:xfrm>
            <a:off x="4032748" y="3445420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რეგულირების და პოლიტიკის განსაზღვრის სამმართველო </a:t>
            </a:r>
            <a:endParaRPr lang="en-US" sz="1400" dirty="0"/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4032748" y="5204551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საზ. ჯანმრთელობის დაცვისა და პროგრამების სამმართველო</a:t>
            </a:r>
            <a:endParaRPr lang="en-US" sz="1400" dirty="0"/>
          </a:p>
        </p:txBody>
      </p:sp>
      <p:cxnSp>
        <p:nvCxnSpPr>
          <p:cNvPr id="31" name="Straight Connector 30"/>
          <p:cNvCxnSpPr>
            <a:endCxn id="29" idx="1"/>
          </p:cNvCxnSpPr>
          <p:nvPr/>
        </p:nvCxnSpPr>
        <p:spPr>
          <a:xfrm>
            <a:off x="3767409" y="3910738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767409" y="5525589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6659467" y="3017520"/>
            <a:ext cx="0" cy="25080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ontent Placeholder 2"/>
          <p:cNvSpPr txBox="1">
            <a:spLocks/>
          </p:cNvSpPr>
          <p:nvPr/>
        </p:nvSpPr>
        <p:spPr>
          <a:xfrm>
            <a:off x="6937054" y="3445420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დევნილთა საკითხების სამმართველო</a:t>
            </a:r>
            <a:endParaRPr lang="en-US" sz="1400" dirty="0"/>
          </a:p>
        </p:txBody>
      </p:sp>
      <p:sp>
        <p:nvSpPr>
          <p:cNvPr id="35" name="Content Placeholder 2"/>
          <p:cNvSpPr txBox="1">
            <a:spLocks/>
          </p:cNvSpPr>
          <p:nvPr/>
        </p:nvSpPr>
        <p:spPr>
          <a:xfrm>
            <a:off x="6937054" y="5204551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ეკომიგრანტთა და მიგრაცია-იმიგრაციის საკითხების სამმართველო </a:t>
            </a:r>
            <a:endParaRPr lang="en-US" sz="1400" dirty="0"/>
          </a:p>
        </p:txBody>
      </p:sp>
      <p:cxnSp>
        <p:nvCxnSpPr>
          <p:cNvPr id="36" name="Straight Connector 35"/>
          <p:cNvCxnSpPr>
            <a:endCxn id="34" idx="1"/>
          </p:cNvCxnSpPr>
          <p:nvPr/>
        </p:nvCxnSpPr>
        <p:spPr>
          <a:xfrm>
            <a:off x="6671715" y="3910738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671715" y="5525589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9286186" y="3252651"/>
            <a:ext cx="12248" cy="30697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ontent Placeholder 2"/>
          <p:cNvSpPr txBox="1">
            <a:spLocks/>
          </p:cNvSpPr>
          <p:nvPr/>
        </p:nvSpPr>
        <p:spPr>
          <a:xfrm>
            <a:off x="9563773" y="3680551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კოლექტიური შრომითი დავების მედიაციის სამმართველო </a:t>
            </a:r>
            <a:endParaRPr lang="en-US" sz="1400" dirty="0"/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9576020" y="4744765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შრომითი მიგრაციის საკითხთა სამმართველო </a:t>
            </a:r>
            <a:endParaRPr lang="en-US" sz="1400" dirty="0"/>
          </a:p>
        </p:txBody>
      </p:sp>
      <p:cxnSp>
        <p:nvCxnSpPr>
          <p:cNvPr id="41" name="Straight Connector 40"/>
          <p:cNvCxnSpPr>
            <a:endCxn id="39" idx="1"/>
          </p:cNvCxnSpPr>
          <p:nvPr/>
        </p:nvCxnSpPr>
        <p:spPr>
          <a:xfrm>
            <a:off x="9298434" y="4145869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9272843" y="5204550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ontent Placeholder 2"/>
          <p:cNvSpPr txBox="1">
            <a:spLocks/>
          </p:cNvSpPr>
          <p:nvPr/>
        </p:nvSpPr>
        <p:spPr>
          <a:xfrm>
            <a:off x="9592892" y="5756953"/>
            <a:ext cx="259760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სოც. პარტნიორობის, შრომისა და დასაქმების ხელშეწყობის პოლიტიკის სამმართველო </a:t>
            </a:r>
            <a:endParaRPr lang="en-US" sz="1400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9286186" y="6263230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00446" y="325938"/>
            <a:ext cx="30958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საწყისი ვარიანტი 14.08.2019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520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1737" y="325938"/>
            <a:ext cx="4323806" cy="536212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ka-GE" sz="1400" dirty="0" smtClean="0"/>
              <a:t>პოლიტიკის დეპარტამენტი</a:t>
            </a:r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9085" y="1799500"/>
            <a:ext cx="2127068" cy="828494"/>
          </a:xfrm>
          <a:ln w="31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1400" dirty="0" smtClean="0"/>
              <a:t>მოადგილე სოციალური მიმართულებით </a:t>
            </a:r>
            <a:endParaRPr lang="en-US" sz="1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81848" y="1799500"/>
            <a:ext cx="2622368" cy="80628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ka-GE" sz="1400" dirty="0" smtClean="0"/>
              <a:t>მოადგილე დევნილთა და ეკომიგრანტთა მიმართულებით </a:t>
            </a:r>
            <a:endParaRPr lang="en-US" sz="1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136719" y="1799500"/>
            <a:ext cx="2590255" cy="80628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ka-GE" sz="1400" dirty="0" smtClean="0"/>
              <a:t>მოადგილე ჯანმრთელობის დაცვის მიმართულებით </a:t>
            </a:r>
            <a:endParaRPr lang="en-US" sz="14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059089" y="1799500"/>
            <a:ext cx="2122717" cy="80628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ka-GE" sz="1400" dirty="0" smtClean="0"/>
              <a:t>მოადგილე შრომისა და დასაქმების პოლიტიკის მიმართულებით </a:t>
            </a:r>
            <a:endParaRPr lang="en-US" sz="1400" dirty="0"/>
          </a:p>
        </p:txBody>
      </p:sp>
      <p:cxnSp>
        <p:nvCxnSpPr>
          <p:cNvPr id="8" name="Straight Connector 7"/>
          <p:cNvCxnSpPr>
            <a:stCxn id="2" idx="2"/>
          </p:cNvCxnSpPr>
          <p:nvPr/>
        </p:nvCxnSpPr>
        <p:spPr>
          <a:xfrm flipH="1">
            <a:off x="6244046" y="862150"/>
            <a:ext cx="19594" cy="509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1894114" y="1371600"/>
            <a:ext cx="8425543" cy="261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endCxn id="3" idx="0"/>
          </p:cNvCxnSpPr>
          <p:nvPr/>
        </p:nvCxnSpPr>
        <p:spPr>
          <a:xfrm>
            <a:off x="1894114" y="1371600"/>
            <a:ext cx="18505" cy="42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267199" y="1397726"/>
            <a:ext cx="18505" cy="42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374527" y="1397726"/>
            <a:ext cx="18505" cy="42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0310404" y="1384663"/>
            <a:ext cx="18505" cy="42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985156" y="2627994"/>
            <a:ext cx="12248" cy="28975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/>
          <p:cNvSpPr txBox="1">
            <a:spLocks/>
          </p:cNvSpPr>
          <p:nvPr/>
        </p:nvSpPr>
        <p:spPr>
          <a:xfrm>
            <a:off x="1262743" y="3445420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პროგრამების მონიტორინგის სამმართველო </a:t>
            </a:r>
            <a:endParaRPr lang="en-US" sz="1400" dirty="0"/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1262743" y="5204551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პენსიის, სოც.დახმარების, სოციალურ საკითხთა და პროგრამების სამმართველო </a:t>
            </a:r>
            <a:endParaRPr lang="en-US" sz="1400" dirty="0"/>
          </a:p>
        </p:txBody>
      </p:sp>
      <p:cxnSp>
        <p:nvCxnSpPr>
          <p:cNvPr id="22" name="Straight Connector 21"/>
          <p:cNvCxnSpPr>
            <a:endCxn id="19" idx="1"/>
          </p:cNvCxnSpPr>
          <p:nvPr/>
        </p:nvCxnSpPr>
        <p:spPr>
          <a:xfrm>
            <a:off x="997404" y="3910738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997404" y="5525589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755161" y="2605787"/>
            <a:ext cx="7205" cy="29198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ontent Placeholder 2"/>
          <p:cNvSpPr txBox="1">
            <a:spLocks/>
          </p:cNvSpPr>
          <p:nvPr/>
        </p:nvSpPr>
        <p:spPr>
          <a:xfrm>
            <a:off x="4046092" y="4226902"/>
            <a:ext cx="1713410" cy="739343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რეგულირების სამმართველო </a:t>
            </a:r>
            <a:endParaRPr lang="en-US" sz="1400" dirty="0"/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4032748" y="5204551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საზ. ჯანმრთელობის დაცვისა და პროგრამების სამმართველო</a:t>
            </a:r>
            <a:endParaRPr lang="en-US" sz="1400" dirty="0"/>
          </a:p>
        </p:txBody>
      </p:sp>
      <p:cxnSp>
        <p:nvCxnSpPr>
          <p:cNvPr id="31" name="Straight Connector 30"/>
          <p:cNvCxnSpPr>
            <a:endCxn id="29" idx="1"/>
          </p:cNvCxnSpPr>
          <p:nvPr/>
        </p:nvCxnSpPr>
        <p:spPr>
          <a:xfrm>
            <a:off x="3780753" y="4500926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767409" y="5525589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6659467" y="2605787"/>
            <a:ext cx="12248" cy="29198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ontent Placeholder 2"/>
          <p:cNvSpPr txBox="1">
            <a:spLocks/>
          </p:cNvSpPr>
          <p:nvPr/>
        </p:nvSpPr>
        <p:spPr>
          <a:xfrm>
            <a:off x="6937054" y="3445420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დევნილთა საკითხების სამმართველო</a:t>
            </a:r>
            <a:endParaRPr lang="en-US" sz="1400" dirty="0"/>
          </a:p>
        </p:txBody>
      </p:sp>
      <p:sp>
        <p:nvSpPr>
          <p:cNvPr id="35" name="Content Placeholder 2"/>
          <p:cNvSpPr txBox="1">
            <a:spLocks/>
          </p:cNvSpPr>
          <p:nvPr/>
        </p:nvSpPr>
        <p:spPr>
          <a:xfrm>
            <a:off x="6937054" y="5204551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ეკომიგრანტთა და </a:t>
            </a:r>
            <a:r>
              <a:rPr lang="ka-GE" sz="1400" dirty="0" smtClean="0">
                <a:solidFill>
                  <a:srgbClr val="FF0000"/>
                </a:solidFill>
              </a:rPr>
              <a:t>ინტეგრაცია-რეინტეგრაციის</a:t>
            </a:r>
            <a:r>
              <a:rPr lang="ka-GE" sz="1400" dirty="0" smtClean="0"/>
              <a:t> საკითხების სამმართველო </a:t>
            </a:r>
            <a:endParaRPr lang="en-US" sz="1400" dirty="0"/>
          </a:p>
        </p:txBody>
      </p:sp>
      <p:cxnSp>
        <p:nvCxnSpPr>
          <p:cNvPr id="36" name="Straight Connector 35"/>
          <p:cNvCxnSpPr>
            <a:endCxn id="34" idx="1"/>
          </p:cNvCxnSpPr>
          <p:nvPr/>
        </p:nvCxnSpPr>
        <p:spPr>
          <a:xfrm>
            <a:off x="6671715" y="3910738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671715" y="5525589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9298434" y="2627994"/>
            <a:ext cx="0" cy="36944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ontent Placeholder 2"/>
          <p:cNvSpPr txBox="1">
            <a:spLocks/>
          </p:cNvSpPr>
          <p:nvPr/>
        </p:nvSpPr>
        <p:spPr>
          <a:xfrm>
            <a:off x="9563773" y="3680551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კოლექტიური შრომითი დავების მედიაციის სამმართველო </a:t>
            </a:r>
            <a:endParaRPr lang="en-US" sz="1400" dirty="0"/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9576020" y="4744765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შრომითი მიგრაციის საკითხთა სამმართველო </a:t>
            </a:r>
            <a:endParaRPr lang="en-US" sz="1400" dirty="0"/>
          </a:p>
        </p:txBody>
      </p:sp>
      <p:cxnSp>
        <p:nvCxnSpPr>
          <p:cNvPr id="41" name="Straight Connector 40"/>
          <p:cNvCxnSpPr>
            <a:endCxn id="39" idx="1"/>
          </p:cNvCxnSpPr>
          <p:nvPr/>
        </p:nvCxnSpPr>
        <p:spPr>
          <a:xfrm>
            <a:off x="9298434" y="4145869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9272843" y="5204550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ontent Placeholder 2"/>
          <p:cNvSpPr txBox="1">
            <a:spLocks/>
          </p:cNvSpPr>
          <p:nvPr/>
        </p:nvSpPr>
        <p:spPr>
          <a:xfrm>
            <a:off x="9592893" y="5756953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სოც. პარტნიორობის, შრომისა და დასაქმების ხელშეწყობის პოლიტიკის სამმართველო </a:t>
            </a:r>
            <a:endParaRPr lang="en-US" sz="1400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9286186" y="6263230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>
          <a:xfrm>
            <a:off x="4027705" y="3064533"/>
            <a:ext cx="1713410" cy="92406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პოლიტიკის სამმართველო </a:t>
            </a:r>
            <a:endParaRPr lang="en-US" sz="1400" dirty="0"/>
          </a:p>
        </p:txBody>
      </p:sp>
      <p:cxnSp>
        <p:nvCxnSpPr>
          <p:cNvPr id="46" name="Straight Connector 45"/>
          <p:cNvCxnSpPr>
            <a:endCxn id="44" idx="1"/>
          </p:cNvCxnSpPr>
          <p:nvPr/>
        </p:nvCxnSpPr>
        <p:spPr>
          <a:xfrm flipV="1">
            <a:off x="3762366" y="3526565"/>
            <a:ext cx="265339" cy="32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77287" y="-29219"/>
            <a:ext cx="367066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dirty="0" smtClean="0"/>
              <a:t>რეკომენდებული ცვლილებები: (1) ჯანდაცვის პოლიტიკის და რეგულირების სამმართველოს ცალ-ცალკე შენარჩუნება-მიზანშეწონილია სტრატეგიული მნიშვნელობის,  ფუნქციური და საკადრო სპეციფიკის გათვალისწინებით (2) „მიგრაცია-იმიგრაცია“ ტერმინის ნაცვლად „ინტეგრაცია-რეინტეგრაციის“ გამოყენება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899759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3971" y="160482"/>
            <a:ext cx="5472546" cy="68464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ka-GE" sz="3200" dirty="0" smtClean="0"/>
              <a:t>რეგულირების სააგენტო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1142" y="914109"/>
            <a:ext cx="4509655" cy="50193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ka-GE" dirty="0" smtClean="0"/>
              <a:t>სააგენტოს დირექტორი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61999" y="2532891"/>
            <a:ext cx="4509655" cy="5019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dirty="0" smtClean="0"/>
              <a:t>დირექტორის მოადგილე 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458683" y="2536438"/>
            <a:ext cx="5652659" cy="5019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dirty="0" smtClean="0"/>
              <a:t>დირექტორის მოადგილე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93381" y="1184507"/>
            <a:ext cx="2064328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ხარისხის მართვის და მონიტორინგის ცენტრი</a:t>
            </a:r>
            <a:endParaRPr lang="en-US" dirty="0"/>
          </a:p>
        </p:txBody>
      </p:sp>
      <p:cxnSp>
        <p:nvCxnSpPr>
          <p:cNvPr id="8" name="Straight Connector 7"/>
          <p:cNvCxnSpPr>
            <a:stCxn id="3" idx="3"/>
            <a:endCxn id="6" idx="1"/>
          </p:cNvCxnSpPr>
          <p:nvPr/>
        </p:nvCxnSpPr>
        <p:spPr>
          <a:xfrm>
            <a:off x="8460797" y="1165079"/>
            <a:ext cx="932584" cy="6195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61999" y="3518381"/>
            <a:ext cx="3796146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2000" dirty="0" smtClean="0"/>
              <a:t>სამედიცინო საქმიანობის ინსპექტირების დეპარტამენტი 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1046014" y="1644784"/>
            <a:ext cx="228946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ადმინისტრაციული დეპარტამენტი </a:t>
            </a:r>
            <a:endParaRPr lang="en-US" dirty="0"/>
          </a:p>
        </p:txBody>
      </p:sp>
      <p:cxnSp>
        <p:nvCxnSpPr>
          <p:cNvPr id="15" name="Straight Connector 14"/>
          <p:cNvCxnSpPr>
            <a:stCxn id="3" idx="1"/>
            <a:endCxn id="13" idx="0"/>
          </p:cNvCxnSpPr>
          <p:nvPr/>
        </p:nvCxnSpPr>
        <p:spPr>
          <a:xfrm flipH="1">
            <a:off x="2190747" y="1165079"/>
            <a:ext cx="1760395" cy="47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271654" y="3518380"/>
            <a:ext cx="1821873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წამლის დეპარტამენტი 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315196" y="3518379"/>
            <a:ext cx="379614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სამედიცინო საქმიანობის რეგულირების დეპარტამენტი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659091" y="4427686"/>
            <a:ext cx="2452251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 smtClean="0"/>
              <a:t>ლიცენზიების, ნებართვების და აკრედიტაციის სამმართველო 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8659091" y="5660480"/>
            <a:ext cx="2452252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 smtClean="0"/>
              <a:t>პროფესიული საქმიანობის რეგულირების სამმართველო </a:t>
            </a:r>
            <a:endParaRPr lang="en-US" sz="1600" dirty="0"/>
          </a:p>
        </p:txBody>
      </p:sp>
      <p:cxnSp>
        <p:nvCxnSpPr>
          <p:cNvPr id="21" name="Straight Connector 20"/>
          <p:cNvCxnSpPr>
            <a:endCxn id="10" idx="0"/>
          </p:cNvCxnSpPr>
          <p:nvPr/>
        </p:nvCxnSpPr>
        <p:spPr>
          <a:xfrm flipH="1">
            <a:off x="2660072" y="3034830"/>
            <a:ext cx="1" cy="48355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16" idx="0"/>
          </p:cNvCxnSpPr>
          <p:nvPr/>
        </p:nvCxnSpPr>
        <p:spPr>
          <a:xfrm>
            <a:off x="6182590" y="3034830"/>
            <a:ext cx="1" cy="483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9043546" y="3034830"/>
            <a:ext cx="0" cy="483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7997536" y="4190691"/>
            <a:ext cx="24246" cy="20083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endCxn id="18" idx="1"/>
          </p:cNvCxnSpPr>
          <p:nvPr/>
        </p:nvCxnSpPr>
        <p:spPr>
          <a:xfrm>
            <a:off x="7994073" y="4966295"/>
            <a:ext cx="6650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8021782" y="6199089"/>
            <a:ext cx="6650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190748" y="5693428"/>
            <a:ext cx="3520788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a-GE" dirty="0" smtClean="0"/>
              <a:t>ფარმაცევტული საქმიანობის ზედამხედველობისა და ნებართვების სამმართველო 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2190748" y="4598424"/>
            <a:ext cx="3520788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a-GE" dirty="0" smtClean="0"/>
              <a:t>ფარმაცევტული პროდუქტის საბაზრო ავტორიზაციის სამმართველო </a:t>
            </a:r>
            <a:endParaRPr lang="en-US" dirty="0"/>
          </a:p>
        </p:txBody>
      </p:sp>
      <p:cxnSp>
        <p:nvCxnSpPr>
          <p:cNvPr id="48" name="Straight Connector 47"/>
          <p:cNvCxnSpPr/>
          <p:nvPr/>
        </p:nvCxnSpPr>
        <p:spPr>
          <a:xfrm flipH="1">
            <a:off x="6182590" y="4176250"/>
            <a:ext cx="1" cy="4038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16" idx="2"/>
          </p:cNvCxnSpPr>
          <p:nvPr/>
        </p:nvCxnSpPr>
        <p:spPr>
          <a:xfrm>
            <a:off x="6182591" y="4164711"/>
            <a:ext cx="0" cy="17306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5711535" y="4966295"/>
            <a:ext cx="4710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5711535" y="5895346"/>
            <a:ext cx="4710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3383972" y="1416048"/>
            <a:ext cx="567170" cy="11168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8070264" y="1416048"/>
            <a:ext cx="973282" cy="11168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9965" y="24723"/>
            <a:ext cx="327400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dirty="0" smtClean="0"/>
              <a:t>მოსაზრებები სტრუქტურის თაობაზე-ითვალისწინებს „წამლის დეპარტამენტის“ როგორც ერთიანი წამალზე/ფარმ. სექტორზე პასუხიმსგებელი ერთეულის შენარჩუნებას რეგულირების სააგენტოს ერთიანი მენეჯმენტის ქვეშ.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562406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245</Words>
  <Application>Microsoft Office PowerPoint</Application>
  <PresentationFormat>Widescreen</PresentationFormat>
  <Paragraphs>46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Sylfaen</vt:lpstr>
      <vt:lpstr>Office Theme</vt:lpstr>
      <vt:lpstr>პოლიტიკის დეპარტამენტი</vt:lpstr>
      <vt:lpstr>პოლიტიკის დეპარტამენტი</vt:lpstr>
      <vt:lpstr>რეგულირების სააგენტო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 Gabunia</dc:creator>
  <cp:lastModifiedBy>Tamar Gabunia</cp:lastModifiedBy>
  <cp:revision>12</cp:revision>
  <dcterms:created xsi:type="dcterms:W3CDTF">2019-08-15T05:13:55Z</dcterms:created>
  <dcterms:modified xsi:type="dcterms:W3CDTF">2019-08-15T06:29:20Z</dcterms:modified>
</cp:coreProperties>
</file>